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9" r:id="rId2"/>
    <p:sldMasterId id="2147483744" r:id="rId3"/>
    <p:sldMasterId id="2147483976" r:id="rId4"/>
    <p:sldMasterId id="2147483780" r:id="rId5"/>
    <p:sldMasterId id="2147483838" r:id="rId6"/>
    <p:sldMasterId id="2147483713" r:id="rId7"/>
    <p:sldMasterId id="2147483674" r:id="rId8"/>
    <p:sldMasterId id="2147483897" r:id="rId9"/>
    <p:sldMasterId id="2147483960" r:id="rId10"/>
  </p:sldMasterIdLst>
  <p:notesMasterIdLst>
    <p:notesMasterId r:id="rId65"/>
  </p:notesMasterIdLst>
  <p:handoutMasterIdLst>
    <p:handoutMasterId r:id="rId66"/>
  </p:handoutMasterIdLst>
  <p:sldIdLst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34" r:id="rId35"/>
    <p:sldId id="34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6A6A6A"/>
    <a:srgbClr val="A6A6A6"/>
    <a:srgbClr val="D3D3D3"/>
    <a:srgbClr val="E66618"/>
    <a:srgbClr val="307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4249" autoAdjust="0"/>
  </p:normalViewPr>
  <p:slideViewPr>
    <p:cSldViewPr>
      <p:cViewPr varScale="1">
        <p:scale>
          <a:sx n="64" d="100"/>
          <a:sy n="64" d="100"/>
        </p:scale>
        <p:origin x="120" y="66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-160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121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wmf"/><Relationship Id="rId18" Type="http://schemas.openxmlformats.org/officeDocument/2006/relationships/image" Target="../media/image27.wmf"/><Relationship Id="rId26" Type="http://schemas.openxmlformats.org/officeDocument/2006/relationships/image" Target="../media/image35.wmf"/><Relationship Id="rId39" Type="http://schemas.openxmlformats.org/officeDocument/2006/relationships/image" Target="../media/image48.wmf"/><Relationship Id="rId21" Type="http://schemas.openxmlformats.org/officeDocument/2006/relationships/image" Target="../media/image30.wmf"/><Relationship Id="rId34" Type="http://schemas.openxmlformats.org/officeDocument/2006/relationships/image" Target="../media/image43.wmf"/><Relationship Id="rId42" Type="http://schemas.openxmlformats.org/officeDocument/2006/relationships/image" Target="../media/image51.wmf"/><Relationship Id="rId47" Type="http://schemas.openxmlformats.org/officeDocument/2006/relationships/image" Target="../media/image56.wmf"/><Relationship Id="rId50" Type="http://schemas.openxmlformats.org/officeDocument/2006/relationships/image" Target="../media/image59.wmf"/><Relationship Id="rId55" Type="http://schemas.openxmlformats.org/officeDocument/2006/relationships/image" Target="../media/image64.wmf"/><Relationship Id="rId63" Type="http://schemas.openxmlformats.org/officeDocument/2006/relationships/image" Target="../media/image7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6" Type="http://schemas.openxmlformats.org/officeDocument/2006/relationships/image" Target="../media/image25.wmf"/><Relationship Id="rId29" Type="http://schemas.openxmlformats.org/officeDocument/2006/relationships/image" Target="../media/image38.wmf"/><Relationship Id="rId11" Type="http://schemas.openxmlformats.org/officeDocument/2006/relationships/image" Target="../media/image20.wmf"/><Relationship Id="rId24" Type="http://schemas.openxmlformats.org/officeDocument/2006/relationships/image" Target="../media/image33.wmf"/><Relationship Id="rId32" Type="http://schemas.openxmlformats.org/officeDocument/2006/relationships/image" Target="../media/image41.wmf"/><Relationship Id="rId37" Type="http://schemas.openxmlformats.org/officeDocument/2006/relationships/image" Target="../media/image46.wmf"/><Relationship Id="rId40" Type="http://schemas.openxmlformats.org/officeDocument/2006/relationships/image" Target="../media/image49.wmf"/><Relationship Id="rId45" Type="http://schemas.openxmlformats.org/officeDocument/2006/relationships/image" Target="../media/image54.wmf"/><Relationship Id="rId53" Type="http://schemas.openxmlformats.org/officeDocument/2006/relationships/image" Target="../media/image62.wmf"/><Relationship Id="rId58" Type="http://schemas.openxmlformats.org/officeDocument/2006/relationships/image" Target="../media/image67.wmf"/><Relationship Id="rId5" Type="http://schemas.openxmlformats.org/officeDocument/2006/relationships/image" Target="../media/image14.wmf"/><Relationship Id="rId61" Type="http://schemas.openxmlformats.org/officeDocument/2006/relationships/image" Target="../media/image70.wmf"/><Relationship Id="rId19" Type="http://schemas.openxmlformats.org/officeDocument/2006/relationships/image" Target="../media/image28.wmf"/><Relationship Id="rId14" Type="http://schemas.openxmlformats.org/officeDocument/2006/relationships/image" Target="../media/image23.wmf"/><Relationship Id="rId22" Type="http://schemas.openxmlformats.org/officeDocument/2006/relationships/image" Target="../media/image31.wmf"/><Relationship Id="rId27" Type="http://schemas.openxmlformats.org/officeDocument/2006/relationships/image" Target="../media/image36.wmf"/><Relationship Id="rId30" Type="http://schemas.openxmlformats.org/officeDocument/2006/relationships/image" Target="../media/image39.wmf"/><Relationship Id="rId35" Type="http://schemas.openxmlformats.org/officeDocument/2006/relationships/image" Target="../media/image44.wmf"/><Relationship Id="rId43" Type="http://schemas.openxmlformats.org/officeDocument/2006/relationships/image" Target="../media/image52.wmf"/><Relationship Id="rId48" Type="http://schemas.openxmlformats.org/officeDocument/2006/relationships/image" Target="../media/image57.wmf"/><Relationship Id="rId56" Type="http://schemas.openxmlformats.org/officeDocument/2006/relationships/image" Target="../media/image65.wmf"/><Relationship Id="rId64" Type="http://schemas.openxmlformats.org/officeDocument/2006/relationships/image" Target="../media/image73.wmf"/><Relationship Id="rId8" Type="http://schemas.openxmlformats.org/officeDocument/2006/relationships/image" Target="../media/image17.wmf"/><Relationship Id="rId51" Type="http://schemas.openxmlformats.org/officeDocument/2006/relationships/image" Target="../media/image60.wmf"/><Relationship Id="rId3" Type="http://schemas.openxmlformats.org/officeDocument/2006/relationships/image" Target="../media/image12.wmf"/><Relationship Id="rId12" Type="http://schemas.openxmlformats.org/officeDocument/2006/relationships/image" Target="../media/image21.wmf"/><Relationship Id="rId17" Type="http://schemas.openxmlformats.org/officeDocument/2006/relationships/image" Target="../media/image26.wmf"/><Relationship Id="rId25" Type="http://schemas.openxmlformats.org/officeDocument/2006/relationships/image" Target="../media/image34.wmf"/><Relationship Id="rId33" Type="http://schemas.openxmlformats.org/officeDocument/2006/relationships/image" Target="../media/image42.wmf"/><Relationship Id="rId38" Type="http://schemas.openxmlformats.org/officeDocument/2006/relationships/image" Target="../media/image47.wmf"/><Relationship Id="rId46" Type="http://schemas.openxmlformats.org/officeDocument/2006/relationships/image" Target="../media/image55.wmf"/><Relationship Id="rId59" Type="http://schemas.openxmlformats.org/officeDocument/2006/relationships/image" Target="../media/image68.wmf"/><Relationship Id="rId20" Type="http://schemas.openxmlformats.org/officeDocument/2006/relationships/image" Target="../media/image29.wmf"/><Relationship Id="rId41" Type="http://schemas.openxmlformats.org/officeDocument/2006/relationships/image" Target="../media/image50.wmf"/><Relationship Id="rId54" Type="http://schemas.openxmlformats.org/officeDocument/2006/relationships/image" Target="../media/image63.wmf"/><Relationship Id="rId62" Type="http://schemas.openxmlformats.org/officeDocument/2006/relationships/image" Target="../media/image7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5" Type="http://schemas.openxmlformats.org/officeDocument/2006/relationships/image" Target="../media/image24.wmf"/><Relationship Id="rId23" Type="http://schemas.openxmlformats.org/officeDocument/2006/relationships/image" Target="../media/image32.wmf"/><Relationship Id="rId28" Type="http://schemas.openxmlformats.org/officeDocument/2006/relationships/image" Target="../media/image37.wmf"/><Relationship Id="rId36" Type="http://schemas.openxmlformats.org/officeDocument/2006/relationships/image" Target="../media/image45.wmf"/><Relationship Id="rId49" Type="http://schemas.openxmlformats.org/officeDocument/2006/relationships/image" Target="../media/image58.wmf"/><Relationship Id="rId57" Type="http://schemas.openxmlformats.org/officeDocument/2006/relationships/image" Target="../media/image66.wmf"/><Relationship Id="rId10" Type="http://schemas.openxmlformats.org/officeDocument/2006/relationships/image" Target="../media/image19.wmf"/><Relationship Id="rId31" Type="http://schemas.openxmlformats.org/officeDocument/2006/relationships/image" Target="../media/image40.wmf"/><Relationship Id="rId44" Type="http://schemas.openxmlformats.org/officeDocument/2006/relationships/image" Target="../media/image53.wmf"/><Relationship Id="rId52" Type="http://schemas.openxmlformats.org/officeDocument/2006/relationships/image" Target="../media/image61.wmf"/><Relationship Id="rId60" Type="http://schemas.openxmlformats.org/officeDocument/2006/relationships/image" Target="../media/image6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t>2/5/21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t>2/5/21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DEDD08DA-F9EB-4ADC-82F9-5F236AD5E311}" type="slidenum">
              <a:rPr lang="en-US" altLang="en-US" sz="1200">
                <a:solidFill>
                  <a:schemeClr val="tx1"/>
                </a:solidFill>
              </a:rPr>
              <a:pPr/>
              <a:t>1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84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18173A7C-5B03-4422-BA82-1C56F145114D}" type="slidenum">
              <a:rPr lang="en-US" altLang="en-US" sz="1200">
                <a:solidFill>
                  <a:schemeClr val="tx1"/>
                </a:solidFill>
              </a:rPr>
              <a:pPr/>
              <a:t>10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52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2E6459DA-8262-4E36-BB29-AEA621460822}" type="slidenum">
              <a:rPr lang="en-US" altLang="en-US" sz="1200">
                <a:solidFill>
                  <a:schemeClr val="tx1"/>
                </a:solidFill>
              </a:rPr>
              <a:pPr/>
              <a:t>11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38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5C85D790-4E02-4110-8147-BCEAD7FC9C66}" type="slidenum">
              <a:rPr lang="en-US" altLang="en-US" sz="1200">
                <a:solidFill>
                  <a:schemeClr val="tx1"/>
                </a:solidFill>
              </a:rPr>
              <a:pPr/>
              <a:t>12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90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243DA070-0A20-42E6-AF01-626271B7D8B4}" type="slidenum">
              <a:rPr lang="en-US" altLang="en-US" sz="1200">
                <a:solidFill>
                  <a:schemeClr val="tx1"/>
                </a:solidFill>
              </a:rPr>
              <a:pPr/>
              <a:t>13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03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A1761B32-3FEC-4A5F-AE80-8864FCF23818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14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02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34F80E6E-B867-4D72-870E-DD20CE21D2DD}" type="slidenum">
              <a:rPr lang="en-US" altLang="en-US" sz="1200">
                <a:solidFill>
                  <a:schemeClr val="tx1"/>
                </a:solidFill>
              </a:rPr>
              <a:pPr/>
              <a:t>15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76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D26CD804-C4CC-4839-9B83-AF0DE0D001EA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16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87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03FDEDE6-0E9B-4DCF-9B66-1F08F0757F01}" type="slidenum">
              <a:rPr lang="en-US" altLang="en-US" sz="1200">
                <a:solidFill>
                  <a:schemeClr val="tx1"/>
                </a:solidFill>
              </a:rPr>
              <a:pPr/>
              <a:t>17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52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26F8A28F-93B2-434D-8ADF-694A13CC7F23}" type="slidenum">
              <a:rPr lang="en-US" altLang="en-US" sz="1200">
                <a:solidFill>
                  <a:schemeClr val="tx1"/>
                </a:solidFill>
              </a:rPr>
              <a:pPr/>
              <a:t>18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8027E981-DF6A-466C-87C6-6EFC3AE4DC67}" type="slidenum">
              <a:rPr lang="en-US" altLang="en-US" sz="1200">
                <a:solidFill>
                  <a:schemeClr val="tx1"/>
                </a:solidFill>
              </a:rPr>
              <a:pPr/>
              <a:t>19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62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5E273DE8-817D-47FC-95BD-17973072BEB0}" type="slidenum">
              <a:rPr lang="en-US" altLang="en-US" sz="1200">
                <a:solidFill>
                  <a:schemeClr val="tx1"/>
                </a:solidFill>
              </a:rPr>
              <a:pPr/>
              <a:t>2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49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0E251E49-63DD-4B15-B044-AD4E05B0EE22}" type="slidenum">
              <a:rPr lang="en-US" altLang="en-US" sz="1200">
                <a:solidFill>
                  <a:schemeClr val="tx1"/>
                </a:solidFill>
              </a:rPr>
              <a:pPr/>
              <a:t>20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42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C4790BFE-7F60-4CF4-84A6-D1D2BE48318D}" type="slidenum">
              <a:rPr lang="en-US" altLang="en-US" sz="1200">
                <a:solidFill>
                  <a:schemeClr val="tx1"/>
                </a:solidFill>
              </a:rPr>
              <a:pPr/>
              <a:t>21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9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A2876AD8-AF4E-4D13-80EB-515E18C5B3A8}" type="slidenum">
              <a:rPr lang="en-US" altLang="en-US" sz="1200">
                <a:solidFill>
                  <a:schemeClr val="tx1"/>
                </a:solidFill>
              </a:rPr>
              <a:pPr/>
              <a:t>22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27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964B2A31-DD7F-43D6-8B3D-83305E282032}" type="slidenum">
              <a:rPr lang="en-US" altLang="en-US" sz="1200">
                <a:solidFill>
                  <a:schemeClr val="tx1"/>
                </a:solidFill>
              </a:rPr>
              <a:pPr/>
              <a:t>23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90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F5C131C5-F2B0-4255-AC66-3F9B4359ED80}" type="slidenum">
              <a:rPr lang="en-US" altLang="en-US" sz="1200">
                <a:solidFill>
                  <a:schemeClr val="tx1"/>
                </a:solidFill>
              </a:rPr>
              <a:pPr/>
              <a:t>24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83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475FE0AA-0395-4BC2-86B3-DF50943390CB}" type="slidenum">
              <a:rPr lang="en-US" altLang="en-US" sz="1200">
                <a:solidFill>
                  <a:prstClr val="black"/>
                </a:solidFill>
              </a:rPr>
              <a:pPr/>
              <a:t>26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76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02651CC5-5EE4-47DA-8309-7493930DE920}" type="slidenum">
              <a:rPr lang="en-US" altLang="en-US" sz="1200">
                <a:solidFill>
                  <a:schemeClr val="tx1"/>
                </a:solidFill>
              </a:rPr>
              <a:pPr/>
              <a:t>27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9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F89B4AD5-0F1F-4B78-9A76-C47639648EF6}" type="slidenum">
              <a:rPr lang="en-US" altLang="en-US" sz="1200">
                <a:solidFill>
                  <a:schemeClr val="tx1"/>
                </a:solidFill>
              </a:rPr>
              <a:pPr/>
              <a:t>28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89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3C38BC3-7A51-423A-8BA3-EB5E2059A791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29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299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34551FFB-CE15-4477-B533-8407A0B18B70}" type="slidenum">
              <a:rPr lang="en-US" altLang="en-US" sz="1200">
                <a:solidFill>
                  <a:schemeClr val="tx1"/>
                </a:solidFill>
              </a:rPr>
              <a:pPr/>
              <a:t>30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11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BF3FF12F-CAF1-48BA-AA1B-9F031C025FCD}" type="slidenum">
              <a:rPr lang="en-US" altLang="en-US" sz="1200">
                <a:solidFill>
                  <a:schemeClr val="tx1"/>
                </a:solidFill>
              </a:rPr>
              <a:pPr/>
              <a:t>3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216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07AFB4A5-E9E6-4649-9BE5-A0845A3EC1C8}" type="slidenum">
              <a:rPr lang="en-US" altLang="en-US" sz="1200">
                <a:solidFill>
                  <a:schemeClr val="tx1"/>
                </a:solidFill>
              </a:rPr>
              <a:pPr/>
              <a:t>31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193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		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D2401350-2E3D-40EE-B450-8110F6D4366C}" type="slidenum">
              <a:rPr lang="en-US" altLang="en-US" sz="1200">
                <a:solidFill>
                  <a:schemeClr val="tx1"/>
                </a:solidFill>
              </a:rPr>
              <a:pPr/>
              <a:t>32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73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7E7B52D6-3D29-4070-8F5E-027255F48E4A}" type="slidenum">
              <a:rPr lang="en-US" altLang="en-US" sz="1200">
                <a:solidFill>
                  <a:schemeClr val="tx1"/>
                </a:solidFill>
              </a:rPr>
              <a:pPr/>
              <a:t>33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793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59353C37-409E-486C-B500-D9B56D3D48E9}" type="slidenum">
              <a:rPr lang="en-US" altLang="en-US" sz="1200">
                <a:solidFill>
                  <a:schemeClr val="tx1"/>
                </a:solidFill>
              </a:rPr>
              <a:pPr/>
              <a:t>34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818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755AFB37-007A-4E16-B9C7-62C97DA43E9B}" type="slidenum">
              <a:rPr lang="en-US" altLang="en-US" sz="1200">
                <a:solidFill>
                  <a:schemeClr val="tx1"/>
                </a:solidFill>
              </a:rPr>
              <a:pPr/>
              <a:t>35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611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E8A9E9D2-8082-406A-BB1E-B2F8D40B4712}" type="slidenum">
              <a:rPr lang="en-US" altLang="en-US" sz="1200">
                <a:solidFill>
                  <a:schemeClr val="tx1"/>
                </a:solidFill>
              </a:rPr>
              <a:pPr/>
              <a:t>36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480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BF634DA9-7DF4-4E3E-ADC3-9A9EF9201B87}" type="slidenum">
              <a:rPr lang="en-US" altLang="en-US" sz="1200">
                <a:solidFill>
                  <a:schemeClr val="tx1"/>
                </a:solidFill>
              </a:rPr>
              <a:pPr/>
              <a:t>37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016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F58B0A67-48DB-4930-A689-587AD466F6AD}" type="slidenum">
              <a:rPr lang="en-US" altLang="en-US" sz="1200">
                <a:solidFill>
                  <a:schemeClr val="tx1"/>
                </a:solidFill>
              </a:rPr>
              <a:pPr/>
              <a:t>38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879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FE774EC4-D2D7-4500-8C56-7B0B0DE4C868}" type="slidenum">
              <a:rPr lang="en-US" altLang="en-US" sz="1200">
                <a:solidFill>
                  <a:schemeClr val="tx1"/>
                </a:solidFill>
              </a:rPr>
              <a:pPr/>
              <a:t>40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705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4023F7C5-EC64-4F1B-9B76-A33CDB5500EF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41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0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45762027-9C92-42AD-A0B4-9D1E1AB4F372}" type="slidenum">
              <a:rPr lang="en-US" altLang="en-US" sz="1200">
                <a:solidFill>
                  <a:schemeClr val="tx1"/>
                </a:solidFill>
              </a:rPr>
              <a:pPr/>
              <a:t>4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790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07A33F7D-0327-406D-A46C-BD7E31F04216}" type="slidenum">
              <a:rPr lang="en-US" altLang="en-US" sz="1200">
                <a:solidFill>
                  <a:schemeClr val="tx1"/>
                </a:solidFill>
              </a:rPr>
              <a:pPr/>
              <a:t>43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674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35E0AE1E-A1F7-4D2C-A968-C491B834BE70}" type="slidenum">
              <a:rPr lang="en-US" altLang="en-US" sz="1200">
                <a:solidFill>
                  <a:schemeClr val="tx1"/>
                </a:solidFill>
              </a:rPr>
              <a:pPr/>
              <a:t>44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416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1BF6161E-F8DC-40FC-B1AF-5D080C2F178D}" type="slidenum">
              <a:rPr lang="en-US" altLang="en-US" sz="1200">
                <a:solidFill>
                  <a:schemeClr val="tx1"/>
                </a:solidFill>
              </a:rPr>
              <a:pPr/>
              <a:t>45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522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971C0D8F-857A-47D3-98E3-04CE5059E678}" type="slidenum">
              <a:rPr lang="en-US" altLang="en-US" sz="1200">
                <a:solidFill>
                  <a:schemeClr val="tx1"/>
                </a:solidFill>
              </a:rPr>
              <a:pPr/>
              <a:t>46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256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117DA5B3-5388-43B0-B083-299C76D450E6}" type="slidenum">
              <a:rPr lang="en-US" altLang="en-US" sz="1200">
                <a:solidFill>
                  <a:schemeClr val="tx1"/>
                </a:solidFill>
              </a:rPr>
              <a:pPr/>
              <a:t>47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310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78C9BA08-B0E9-454F-8C96-338669CC9072}" type="slidenum">
              <a:rPr lang="en-US" altLang="en-US" sz="1200">
                <a:solidFill>
                  <a:schemeClr val="tx1"/>
                </a:solidFill>
              </a:rPr>
              <a:pPr/>
              <a:t>48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79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052E0406-7E60-44FA-903D-8538656B2A9A}" type="slidenum">
              <a:rPr lang="en-US" altLang="en-US" sz="1200">
                <a:solidFill>
                  <a:schemeClr val="tx1"/>
                </a:solidFill>
              </a:rPr>
              <a:pPr/>
              <a:t>49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506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469E0676-6F47-43A6-B0CB-F2CC5816F51B}" type="slidenum">
              <a:rPr lang="en-US" altLang="en-US" sz="1200">
                <a:solidFill>
                  <a:schemeClr val="tx1"/>
                </a:solidFill>
              </a:rPr>
              <a:pPr/>
              <a:t>50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971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75804185-9A16-4B5A-8A8A-39A4ED76F5BF}" type="slidenum">
              <a:rPr lang="en-US" altLang="en-US" sz="1200">
                <a:solidFill>
                  <a:schemeClr val="tx1"/>
                </a:solidFill>
              </a:rPr>
              <a:pPr/>
              <a:t>51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82A27B35-7950-4D11-AD33-9BF228B1CCFE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52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2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43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1AA61651-F30A-4E8D-A06C-263C6D60D6DC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5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661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D9FDDD84-6706-41F0-A525-E29867EDCB95}" type="slidenum">
              <a:rPr lang="en-US" altLang="en-US" sz="1200">
                <a:solidFill>
                  <a:schemeClr val="tx1"/>
                </a:solidFill>
              </a:rPr>
              <a:pPr/>
              <a:t>53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569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105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C55FE67A-1883-4B71-BDA4-159F538EE251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54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47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BCC3A24B-9EEE-4B3B-ABAC-81806358C9B9}" type="slidenum">
              <a:rPr lang="en-US" altLang="en-US" sz="1200">
                <a:solidFill>
                  <a:schemeClr val="tx1"/>
                </a:solidFill>
              </a:rPr>
              <a:pPr/>
              <a:t>6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8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D19CE254-18AE-4BF3-92B9-14A878A591FD}" type="slidenum">
              <a:rPr lang="en-US" altLang="en-US" sz="1200">
                <a:solidFill>
                  <a:schemeClr val="tx1"/>
                </a:solidFill>
              </a:rPr>
              <a:pPr/>
              <a:t>7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42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BCD326FB-8961-4CA6-AEEB-9440F8B0FE76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8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38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345BF19C-4087-4461-B265-313C72F9652A}" type="slidenum">
              <a:rPr lang="en-US" altLang="en-US" sz="1200">
                <a:solidFill>
                  <a:schemeClr val="tx1"/>
                </a:solidFill>
              </a:rPr>
              <a:pPr/>
              <a:t>9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2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6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98403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72E1A-3EA9-413E-A24C-AA866D126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49970-4897-4261-A2ED-68A681C6DF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2286000"/>
            <a:ext cx="287655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Edit Master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0FAE9-6AEE-4A22-8889-DCD1D35E97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3200400"/>
            <a:ext cx="318135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707419-E01A-4B72-8DF4-ACECF1807C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3962400"/>
            <a:ext cx="3333750" cy="519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3510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1586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054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BA84C-040B-426B-B019-76ECE1845BF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29200" y="3657600"/>
            <a:ext cx="5715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-1752600" y="990600"/>
            <a:ext cx="1295400" cy="8382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>
          <a:xfrm>
            <a:off x="-1676400" y="2133600"/>
            <a:ext cx="1600200" cy="6096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1"/>
          </p:nvPr>
        </p:nvSpPr>
        <p:spPr>
          <a:xfrm>
            <a:off x="-1752600" y="3124200"/>
            <a:ext cx="1600200" cy="5334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2"/>
          </p:nvPr>
        </p:nvSpPr>
        <p:spPr>
          <a:xfrm>
            <a:off x="-1104900" y="3962400"/>
            <a:ext cx="1409700" cy="6096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3"/>
          </p:nvPr>
        </p:nvSpPr>
        <p:spPr>
          <a:xfrm>
            <a:off x="-1905000" y="4572000"/>
            <a:ext cx="14478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054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B2AA9-29C2-407B-8AE3-AF90A5AB25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29200" y="6172200"/>
            <a:ext cx="3657600" cy="433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D496B4-307C-4C58-955E-2F8ED5AAFF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19200" y="4857148"/>
            <a:ext cx="4456113" cy="344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44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8068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E9F07-E68A-41A9-9A0A-35F701A2749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90600" y="3429000"/>
            <a:ext cx="6934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DFA0C7-EDDF-4E0D-97FC-CD53B65B3F8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03300" y="4442791"/>
            <a:ext cx="6934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575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DD175-8F67-48B0-AB3E-81EEC3A20EB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4400" y="2895600"/>
            <a:ext cx="6781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6C71A3B9-CA84-40D0-A3A2-4A8B7D8B5857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914400" y="3619500"/>
            <a:ext cx="2133600" cy="137160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2F4B5A3B-D85D-45DD-A7D9-52D9A3DD5115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914400" y="5334000"/>
            <a:ext cx="2057400" cy="106680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EF51EB-8015-40FC-94FD-3DE37AC192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6400" y="4343400"/>
            <a:ext cx="2895600" cy="83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2"/>
          </p:nvPr>
        </p:nvSpPr>
        <p:spPr>
          <a:xfrm>
            <a:off x="5334000" y="1524000"/>
            <a:ext cx="1371600" cy="5334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DD175-8F67-48B0-AB3E-81EEC3A20EB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4400" y="2895600"/>
            <a:ext cx="6781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6C71A3B9-CA84-40D0-A3A2-4A8B7D8B5857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914400" y="3619500"/>
            <a:ext cx="2133600" cy="137160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2F4B5A3B-D85D-45DD-A7D9-52D9A3DD5115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914400" y="5334000"/>
            <a:ext cx="2057400" cy="106680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EF51EB-8015-40FC-94FD-3DE37AC192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6400" y="4343400"/>
            <a:ext cx="2895600" cy="83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AA6AC3-C2A8-4785-BCCE-5EAB3427943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465513" y="1447800"/>
            <a:ext cx="5221287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9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A77DB-98AC-4B1E-9C72-0FDA04CA36D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3061145"/>
            <a:ext cx="6830643" cy="507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500"/>
            </a:lvl2pPr>
            <a:lvl3pPr marL="914400" indent="0">
              <a:buNone/>
              <a:defRPr sz="2500"/>
            </a:lvl3pPr>
            <a:lvl4pPr marL="1371600" indent="0">
              <a:buNone/>
              <a:defRPr sz="2500"/>
            </a:lvl4pPr>
            <a:lvl5pPr marL="1828800" indent="0">
              <a:buNone/>
              <a:defRPr sz="25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B7BCC8-EF19-40CD-958B-75412401D4F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3619500"/>
            <a:ext cx="6831013" cy="506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68592E-ED5F-4BC3-B5B8-625C5DF179B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200" y="4168775"/>
            <a:ext cx="6831013" cy="506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8604AF1-C049-4C27-AB86-A837E308700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4743450"/>
            <a:ext cx="6831013" cy="506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56AF968-04C9-4298-836B-729CD8A1D60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57200" y="5295900"/>
            <a:ext cx="6831013" cy="465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1B35F54-289F-4F45-9ED4-9CBB5223E95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57200" y="5803900"/>
            <a:ext cx="6934200" cy="592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9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A77DB-98AC-4B1E-9C72-0FDA04CA36D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3061145"/>
            <a:ext cx="6830643" cy="507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500"/>
            </a:lvl2pPr>
            <a:lvl3pPr marL="914400" indent="0">
              <a:buNone/>
              <a:defRPr sz="2500"/>
            </a:lvl3pPr>
            <a:lvl4pPr marL="1371600" indent="0">
              <a:buNone/>
              <a:defRPr sz="2500"/>
            </a:lvl4pPr>
            <a:lvl5pPr marL="1828800" indent="0">
              <a:buNone/>
              <a:defRPr sz="25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B7BCC8-EF19-40CD-958B-75412401D4F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3619500"/>
            <a:ext cx="6831013" cy="506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68592E-ED5F-4BC3-B5B8-625C5DF179B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200" y="4168775"/>
            <a:ext cx="6831013" cy="506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8604AF1-C049-4C27-AB86-A837E308700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4743450"/>
            <a:ext cx="6831013" cy="506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56AF968-04C9-4298-836B-729CD8A1D60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57200" y="5295900"/>
            <a:ext cx="6831013" cy="465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1B35F54-289F-4F45-9ED4-9CBB5223E95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57200" y="5803900"/>
            <a:ext cx="6934200" cy="592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0D8AAF7-F788-4DA0-B442-48ED48BA272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800600" y="1295400"/>
            <a:ext cx="3886200" cy="592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541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1B920-2A4D-475C-94DF-557B27BB752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200" y="3276600"/>
            <a:ext cx="5715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/>
            </a:lvl1pPr>
            <a:lvl2pPr marL="457200" indent="0">
              <a:buNone/>
              <a:defRPr sz="2500"/>
            </a:lvl2pPr>
            <a:lvl3pPr marL="914400" indent="0">
              <a:buNone/>
              <a:defRPr sz="2500"/>
            </a:lvl3pPr>
            <a:lvl4pPr marL="1371600" indent="0">
              <a:buNone/>
              <a:defRPr sz="2500"/>
            </a:lvl4pPr>
            <a:lvl5pPr marL="1828800" indent="0">
              <a:buNone/>
              <a:defRPr sz="25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446510-F286-45BE-8F37-C20EB8B3854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38200" y="3810000"/>
            <a:ext cx="6096000" cy="50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/>
            </a:lvl1pPr>
            <a:lvl2pPr marL="457200" indent="0">
              <a:buNone/>
              <a:defRPr sz="2500"/>
            </a:lvl2pPr>
            <a:lvl3pPr marL="914400" indent="0">
              <a:buNone/>
              <a:defRPr sz="2500"/>
            </a:lvl3pPr>
            <a:lvl4pPr marL="1371600" indent="0">
              <a:buNone/>
              <a:defRPr sz="2500"/>
            </a:lvl4pPr>
            <a:lvl5pPr marL="1828800" indent="0">
              <a:buNone/>
              <a:defRPr sz="25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C7CBB7EA-A31B-4144-B55B-D7B40A0A1399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1371600" y="4648200"/>
            <a:ext cx="2093913" cy="129540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59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FE3F7-3917-4D03-8FD8-ECD832DF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75CB4C-46A3-4AE5-961C-A9464D003C3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89412" y="3467100"/>
            <a:ext cx="4953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ED5864-08DE-46CC-B780-57098F95A5A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90600" y="4267200"/>
            <a:ext cx="4953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6591099-1C43-4453-A4E8-696C00CBF58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89013" y="5029200"/>
            <a:ext cx="4953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5942013" y="2133600"/>
            <a:ext cx="1525587" cy="7620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43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FCF06-C3C6-42BC-9EA5-00A5B183528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2000" y="3657600"/>
            <a:ext cx="4724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3AFC45-5A39-43C0-A66B-917659C6DA2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62000" y="4533900"/>
            <a:ext cx="5486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457200" indent="0">
              <a:buNone/>
              <a:defRPr sz="2100"/>
            </a:lvl2pPr>
            <a:lvl3pPr marL="914400" indent="0">
              <a:buNone/>
              <a:defRPr sz="2100"/>
            </a:lvl3pPr>
            <a:lvl4pPr marL="1371600" indent="0">
              <a:buNone/>
              <a:defRPr sz="2100"/>
            </a:lvl4pPr>
            <a:lvl5pPr marL="1828800" indent="0">
              <a:buNone/>
              <a:defRPr sz="21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-914400" y="1524000"/>
            <a:ext cx="16764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1"/>
          </p:nvPr>
        </p:nvSpPr>
        <p:spPr>
          <a:xfrm>
            <a:off x="-914400" y="3200400"/>
            <a:ext cx="1143000" cy="8382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2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FCF06-C3C6-42BC-9EA5-00A5B183528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2000" y="3657600"/>
            <a:ext cx="4724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3AFC45-5A39-43C0-A66B-917659C6DA2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62000" y="4533900"/>
            <a:ext cx="5486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457200" indent="0">
              <a:buNone/>
              <a:defRPr sz="2100"/>
            </a:lvl2pPr>
            <a:lvl3pPr marL="914400" indent="0">
              <a:buNone/>
              <a:defRPr sz="2100"/>
            </a:lvl3pPr>
            <a:lvl4pPr marL="1371600" indent="0">
              <a:buNone/>
              <a:defRPr sz="2100"/>
            </a:lvl4pPr>
            <a:lvl5pPr marL="1828800" indent="0">
              <a:buNone/>
              <a:defRPr sz="21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2E1907-42EC-4C9B-A250-24EED86904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62000" y="5410200"/>
            <a:ext cx="52578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79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FCF06-C3C6-42BC-9EA5-00A5B183528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2000" y="3657600"/>
            <a:ext cx="4724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3AFC45-5A39-43C0-A66B-917659C6DA2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62000" y="4533900"/>
            <a:ext cx="5486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457200" indent="0">
              <a:buNone/>
              <a:defRPr sz="2100"/>
            </a:lvl2pPr>
            <a:lvl3pPr marL="914400" indent="0">
              <a:buNone/>
              <a:defRPr sz="2100"/>
            </a:lvl3pPr>
            <a:lvl4pPr marL="1371600" indent="0">
              <a:buNone/>
              <a:defRPr sz="2100"/>
            </a:lvl4pPr>
            <a:lvl5pPr marL="1828800" indent="0">
              <a:buNone/>
              <a:defRPr sz="21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3781EA-5C99-46E7-A9F8-F26A2CC4170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62000" y="5410200"/>
            <a:ext cx="5181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368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FCF06-C3C6-42BC-9EA5-00A5B183528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2000" y="3657600"/>
            <a:ext cx="4724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3AFC45-5A39-43C0-A66B-917659C6DA2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62000" y="4533900"/>
            <a:ext cx="5486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457200" indent="0">
              <a:buNone/>
              <a:defRPr sz="2100"/>
            </a:lvl2pPr>
            <a:lvl3pPr marL="914400" indent="0">
              <a:buNone/>
              <a:defRPr sz="2100"/>
            </a:lvl3pPr>
            <a:lvl4pPr marL="1371600" indent="0">
              <a:buNone/>
              <a:defRPr sz="2100"/>
            </a:lvl4pPr>
            <a:lvl5pPr marL="1828800" indent="0">
              <a:buNone/>
              <a:defRPr sz="21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7AC80C-30F0-4C0D-878E-08C9A793CD8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62000" y="5410200"/>
            <a:ext cx="52578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93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FCF06-C3C6-42BC-9EA5-00A5B183528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2000" y="3657600"/>
            <a:ext cx="4724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3AFC45-5A39-43C0-A66B-917659C6DA2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62000" y="4533900"/>
            <a:ext cx="5486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457200" indent="0">
              <a:buNone/>
              <a:defRPr sz="2100"/>
            </a:lvl2pPr>
            <a:lvl3pPr marL="914400" indent="0">
              <a:buNone/>
              <a:defRPr sz="2100"/>
            </a:lvl3pPr>
            <a:lvl4pPr marL="1371600" indent="0">
              <a:buNone/>
              <a:defRPr sz="2100"/>
            </a:lvl4pPr>
            <a:lvl5pPr marL="1828800" indent="0">
              <a:buNone/>
              <a:defRPr sz="21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A5103C-9BDA-480F-9BAC-8823D876E44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62000" y="5410200"/>
            <a:ext cx="47244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104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2023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80540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18797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74073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87377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750495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1004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6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3350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87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62000" y="2362200"/>
            <a:ext cx="8001000" cy="1828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943600" y="5334000"/>
            <a:ext cx="3048000" cy="45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817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054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B2AA9-29C2-407B-8AE3-AF90A5AB25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29200" y="6172200"/>
            <a:ext cx="3657600" cy="433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8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E9F07-E68A-41A9-9A0A-35F701A2749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90600" y="3429000"/>
            <a:ext cx="6934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DFA0C7-EDDF-4E0D-97FC-CD53B65B3F8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03300" y="4442791"/>
            <a:ext cx="6934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0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DD175-8F67-48B0-AB3E-81EEC3A20EB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4400" y="2895600"/>
            <a:ext cx="6781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6C71A3B9-CA84-40D0-A3A2-4A8B7D8B5857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914400" y="3619500"/>
            <a:ext cx="2133600" cy="137160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2F4B5A3B-D85D-45DD-A7D9-52D9A3DD5115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914400" y="5334000"/>
            <a:ext cx="2057400" cy="106680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97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A77DB-98AC-4B1E-9C72-0FDA04CA36D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3061145"/>
            <a:ext cx="6830643" cy="507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500"/>
            </a:lvl2pPr>
            <a:lvl3pPr marL="914400" indent="0">
              <a:buNone/>
              <a:defRPr sz="2500"/>
            </a:lvl3pPr>
            <a:lvl4pPr marL="1371600" indent="0">
              <a:buNone/>
              <a:defRPr sz="2500"/>
            </a:lvl4pPr>
            <a:lvl5pPr marL="1828800" indent="0">
              <a:buNone/>
              <a:defRPr sz="25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B7BCC8-EF19-40CD-958B-75412401D4F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3619500"/>
            <a:ext cx="6831013" cy="506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68592E-ED5F-4BC3-B5B8-625C5DF179B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200" y="4168775"/>
            <a:ext cx="6831013" cy="506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8604AF1-C049-4C27-AB86-A837E308700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4743450"/>
            <a:ext cx="6831013" cy="506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56AF968-04C9-4298-836B-729CD8A1D60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57200" y="5295900"/>
            <a:ext cx="6831013" cy="465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1B35F54-289F-4F45-9ED4-9CBB5223E95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57200" y="5803900"/>
            <a:ext cx="6934200" cy="592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2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1B920-2A4D-475C-94DF-557B27BB752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200" y="3276600"/>
            <a:ext cx="5715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/>
            </a:lvl1pPr>
            <a:lvl2pPr marL="457200" indent="0">
              <a:buNone/>
              <a:defRPr sz="2500"/>
            </a:lvl2pPr>
            <a:lvl3pPr marL="914400" indent="0">
              <a:buNone/>
              <a:defRPr sz="2500"/>
            </a:lvl3pPr>
            <a:lvl4pPr marL="1371600" indent="0">
              <a:buNone/>
              <a:defRPr sz="2500"/>
            </a:lvl4pPr>
            <a:lvl5pPr marL="1828800" indent="0">
              <a:buNone/>
              <a:defRPr sz="25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446510-F286-45BE-8F37-C20EB8B3854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38200" y="3810000"/>
            <a:ext cx="6096000" cy="50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/>
            </a:lvl1pPr>
            <a:lvl2pPr marL="457200" indent="0">
              <a:buNone/>
              <a:defRPr sz="2500"/>
            </a:lvl2pPr>
            <a:lvl3pPr marL="914400" indent="0">
              <a:buNone/>
              <a:defRPr sz="2500"/>
            </a:lvl3pPr>
            <a:lvl4pPr marL="1371600" indent="0">
              <a:buNone/>
              <a:defRPr sz="2500"/>
            </a:lvl4pPr>
            <a:lvl5pPr marL="1828800" indent="0">
              <a:buNone/>
              <a:defRPr sz="25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C7CBB7EA-A31B-4144-B55B-D7B40A0A1399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1371600" y="4648200"/>
            <a:ext cx="2093913" cy="129540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225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FE3F7-3917-4D03-8FD8-ECD832DF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75CB4C-46A3-4AE5-961C-A9464D003C3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89412" y="3467100"/>
            <a:ext cx="4953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ED5864-08DE-46CC-B780-57098F95A5A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90600" y="4267200"/>
            <a:ext cx="4953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6591099-1C43-4453-A4E8-696C00CBF58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89013" y="5029200"/>
            <a:ext cx="4953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15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FCF06-C3C6-42BC-9EA5-00A5B183528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2000" y="3657600"/>
            <a:ext cx="4724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3AFC45-5A39-43C0-A66B-917659C6DA2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62000" y="4533900"/>
            <a:ext cx="5486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457200" indent="0">
              <a:buNone/>
              <a:defRPr sz="2100"/>
            </a:lvl2pPr>
            <a:lvl3pPr marL="914400" indent="0">
              <a:buNone/>
              <a:defRPr sz="2100"/>
            </a:lvl3pPr>
            <a:lvl4pPr marL="1371600" indent="0">
              <a:buNone/>
              <a:defRPr sz="2100"/>
            </a:lvl4pPr>
            <a:lvl5pPr marL="1828800" indent="0">
              <a:buNone/>
              <a:defRPr sz="21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544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3736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5992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8240405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14596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5036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7877222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1271564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7836368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6475286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896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62000" y="2362200"/>
            <a:ext cx="80010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943600" y="5791200"/>
            <a:ext cx="304800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7498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755641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624449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778188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074104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237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150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6294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701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9492145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6562608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109974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11237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66" r:id="rId8"/>
    <p:sldLayoutId id="2147483968" r:id="rId9"/>
    <p:sldLayoutId id="214748396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994" r:id="rId2"/>
    <p:sldLayoutId id="2147483974" r:id="rId3"/>
    <p:sldLayoutId id="2147483973" r:id="rId4"/>
    <p:sldLayoutId id="2147483995" r:id="rId5"/>
    <p:sldLayoutId id="2147483972" r:id="rId6"/>
    <p:sldLayoutId id="2147484000" r:id="rId7"/>
    <p:sldLayoutId id="2147483971" r:id="rId8"/>
    <p:sldLayoutId id="2147483970" r:id="rId9"/>
    <p:sldLayoutId id="2147483969" r:id="rId10"/>
    <p:sldLayoutId id="2147483999" r:id="rId11"/>
    <p:sldLayoutId id="2147483998" r:id="rId12"/>
    <p:sldLayoutId id="2147483997" r:id="rId13"/>
    <p:sldLayoutId id="2147483996" r:id="rId14"/>
    <p:sldLayoutId id="2147483896" r:id="rId15"/>
    <p:sldLayoutId id="2147483965" r:id="rId16"/>
    <p:sldLayoutId id="2147483753" r:id="rId17"/>
    <p:sldLayoutId id="2147483908" r:id="rId18"/>
    <p:sldLayoutId id="2147483950" r:id="rId19"/>
    <p:sldLayoutId id="2147483757" r:id="rId20"/>
    <p:sldLayoutId id="2147483877" r:id="rId21"/>
    <p:sldLayoutId id="2147483761" r:id="rId22"/>
    <p:sldLayoutId id="2147483800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33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  <p:sldLayoutId id="214748399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64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 userDrawn="1"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1.jpe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8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6.png"/><Relationship Id="rId5" Type="http://schemas.openxmlformats.org/officeDocument/2006/relationships/image" Target="../media/image85.wmf"/><Relationship Id="rId4" Type="http://schemas.openxmlformats.org/officeDocument/2006/relationships/oleObject" Target="../embeddings/oleObject8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oleObject" Target="../embeddings/oleObject64.bin"/><Relationship Id="rId21" Type="http://schemas.openxmlformats.org/officeDocument/2006/relationships/image" Target="../media/image18.wmf"/><Relationship Id="rId42" Type="http://schemas.openxmlformats.org/officeDocument/2006/relationships/image" Target="../media/image28.wmf"/><Relationship Id="rId63" Type="http://schemas.openxmlformats.org/officeDocument/2006/relationships/oleObject" Target="../embeddings/oleObject34.bin"/><Relationship Id="rId84" Type="http://schemas.openxmlformats.org/officeDocument/2006/relationships/oleObject" Target="../embeddings/oleObject46.bin"/><Relationship Id="rId138" Type="http://schemas.openxmlformats.org/officeDocument/2006/relationships/oleObject" Target="../embeddings/oleObject76.bin"/><Relationship Id="rId107" Type="http://schemas.openxmlformats.org/officeDocument/2006/relationships/image" Target="../media/image57.wmf"/><Relationship Id="rId11" Type="http://schemas.openxmlformats.org/officeDocument/2006/relationships/image" Target="../media/image13.wmf"/><Relationship Id="rId32" Type="http://schemas.openxmlformats.org/officeDocument/2006/relationships/oleObject" Target="../embeddings/oleObject17.bin"/><Relationship Id="rId37" Type="http://schemas.openxmlformats.org/officeDocument/2006/relationships/image" Target="../media/image26.wmf"/><Relationship Id="rId53" Type="http://schemas.openxmlformats.org/officeDocument/2006/relationships/image" Target="../media/image33.wmf"/><Relationship Id="rId58" Type="http://schemas.openxmlformats.org/officeDocument/2006/relationships/image" Target="../media/image35.wmf"/><Relationship Id="rId74" Type="http://schemas.openxmlformats.org/officeDocument/2006/relationships/oleObject" Target="../embeddings/oleObject40.bin"/><Relationship Id="rId79" Type="http://schemas.openxmlformats.org/officeDocument/2006/relationships/oleObject" Target="../embeddings/oleObject43.bin"/><Relationship Id="rId102" Type="http://schemas.openxmlformats.org/officeDocument/2006/relationships/oleObject" Target="../embeddings/oleObject56.bin"/><Relationship Id="rId123" Type="http://schemas.openxmlformats.org/officeDocument/2006/relationships/image" Target="../media/image64.wmf"/><Relationship Id="rId128" Type="http://schemas.openxmlformats.org/officeDocument/2006/relationships/oleObject" Target="../embeddings/oleObject70.bin"/><Relationship Id="rId5" Type="http://schemas.openxmlformats.org/officeDocument/2006/relationships/image" Target="../media/image10.wmf"/><Relationship Id="rId90" Type="http://schemas.openxmlformats.org/officeDocument/2006/relationships/oleObject" Target="../embeddings/oleObject49.bin"/><Relationship Id="rId95" Type="http://schemas.openxmlformats.org/officeDocument/2006/relationships/oleObject" Target="../embeddings/oleObject52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21.wmf"/><Relationship Id="rId43" Type="http://schemas.openxmlformats.org/officeDocument/2006/relationships/oleObject" Target="../embeddings/oleObject23.bin"/><Relationship Id="rId48" Type="http://schemas.openxmlformats.org/officeDocument/2006/relationships/oleObject" Target="../embeddings/oleObject26.bin"/><Relationship Id="rId64" Type="http://schemas.openxmlformats.org/officeDocument/2006/relationships/image" Target="../media/image38.wmf"/><Relationship Id="rId69" Type="http://schemas.openxmlformats.org/officeDocument/2006/relationships/image" Target="../media/image40.wmf"/><Relationship Id="rId113" Type="http://schemas.openxmlformats.org/officeDocument/2006/relationships/oleObject" Target="../embeddings/oleObject62.bin"/><Relationship Id="rId118" Type="http://schemas.openxmlformats.org/officeDocument/2006/relationships/image" Target="../media/image62.wmf"/><Relationship Id="rId134" Type="http://schemas.openxmlformats.org/officeDocument/2006/relationships/image" Target="../media/image69.wmf"/><Relationship Id="rId139" Type="http://schemas.openxmlformats.org/officeDocument/2006/relationships/image" Target="../media/image71.wmf"/><Relationship Id="rId80" Type="http://schemas.openxmlformats.org/officeDocument/2006/relationships/image" Target="../media/image45.wmf"/><Relationship Id="rId85" Type="http://schemas.openxmlformats.org/officeDocument/2006/relationships/image" Target="../media/image47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6.wmf"/><Relationship Id="rId33" Type="http://schemas.openxmlformats.org/officeDocument/2006/relationships/image" Target="../media/image24.wmf"/><Relationship Id="rId38" Type="http://schemas.openxmlformats.org/officeDocument/2006/relationships/oleObject" Target="../embeddings/oleObject20.bin"/><Relationship Id="rId59" Type="http://schemas.openxmlformats.org/officeDocument/2006/relationships/oleObject" Target="../embeddings/oleObject32.bin"/><Relationship Id="rId103" Type="http://schemas.openxmlformats.org/officeDocument/2006/relationships/image" Target="../media/image55.wmf"/><Relationship Id="rId108" Type="http://schemas.openxmlformats.org/officeDocument/2006/relationships/oleObject" Target="../embeddings/oleObject59.bin"/><Relationship Id="rId124" Type="http://schemas.openxmlformats.org/officeDocument/2006/relationships/oleObject" Target="../embeddings/oleObject68.bin"/><Relationship Id="rId129" Type="http://schemas.openxmlformats.org/officeDocument/2006/relationships/oleObject" Target="../embeddings/oleObject71.bin"/><Relationship Id="rId54" Type="http://schemas.openxmlformats.org/officeDocument/2006/relationships/oleObject" Target="../embeddings/oleObject29.bin"/><Relationship Id="rId70" Type="http://schemas.openxmlformats.org/officeDocument/2006/relationships/oleObject" Target="../embeddings/oleObject38.bin"/><Relationship Id="rId75" Type="http://schemas.openxmlformats.org/officeDocument/2006/relationships/oleObject" Target="../embeddings/oleObject41.bin"/><Relationship Id="rId91" Type="http://schemas.openxmlformats.org/officeDocument/2006/relationships/image" Target="../media/image50.wmf"/><Relationship Id="rId96" Type="http://schemas.openxmlformats.org/officeDocument/2006/relationships/image" Target="../media/image52.wmf"/><Relationship Id="rId140" Type="http://schemas.openxmlformats.org/officeDocument/2006/relationships/oleObject" Target="../embeddings/oleObject7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23" Type="http://schemas.openxmlformats.org/officeDocument/2006/relationships/image" Target="../media/image19.wmf"/><Relationship Id="rId28" Type="http://schemas.openxmlformats.org/officeDocument/2006/relationships/oleObject" Target="../embeddings/oleObject15.bin"/><Relationship Id="rId49" Type="http://schemas.openxmlformats.org/officeDocument/2006/relationships/image" Target="../media/image31.wmf"/><Relationship Id="rId114" Type="http://schemas.openxmlformats.org/officeDocument/2006/relationships/image" Target="../media/image60.wmf"/><Relationship Id="rId119" Type="http://schemas.openxmlformats.org/officeDocument/2006/relationships/oleObject" Target="../embeddings/oleObject65.bin"/><Relationship Id="rId44" Type="http://schemas.openxmlformats.org/officeDocument/2006/relationships/image" Target="../media/image29.wmf"/><Relationship Id="rId60" Type="http://schemas.openxmlformats.org/officeDocument/2006/relationships/image" Target="../media/image36.wmf"/><Relationship Id="rId65" Type="http://schemas.openxmlformats.org/officeDocument/2006/relationships/oleObject" Target="../embeddings/oleObject35.bin"/><Relationship Id="rId81" Type="http://schemas.openxmlformats.org/officeDocument/2006/relationships/oleObject" Target="../embeddings/oleObject44.bin"/><Relationship Id="rId86" Type="http://schemas.openxmlformats.org/officeDocument/2006/relationships/oleObject" Target="../embeddings/oleObject47.bin"/><Relationship Id="rId130" Type="http://schemas.openxmlformats.org/officeDocument/2006/relationships/image" Target="../media/image67.wmf"/><Relationship Id="rId135" Type="http://schemas.openxmlformats.org/officeDocument/2006/relationships/oleObject" Target="../embeddings/oleObject74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0.bin"/><Relationship Id="rId39" Type="http://schemas.openxmlformats.org/officeDocument/2006/relationships/oleObject" Target="../embeddings/oleObject21.bin"/><Relationship Id="rId109" Type="http://schemas.openxmlformats.org/officeDocument/2006/relationships/image" Target="../media/image58.wmf"/><Relationship Id="rId34" Type="http://schemas.openxmlformats.org/officeDocument/2006/relationships/oleObject" Target="../embeddings/oleObject18.bin"/><Relationship Id="rId50" Type="http://schemas.openxmlformats.org/officeDocument/2006/relationships/oleObject" Target="../embeddings/oleObject27.bin"/><Relationship Id="rId55" Type="http://schemas.openxmlformats.org/officeDocument/2006/relationships/image" Target="../media/image34.wmf"/><Relationship Id="rId76" Type="http://schemas.openxmlformats.org/officeDocument/2006/relationships/image" Target="../media/image43.wmf"/><Relationship Id="rId97" Type="http://schemas.openxmlformats.org/officeDocument/2006/relationships/oleObject" Target="../embeddings/oleObject53.bin"/><Relationship Id="rId104" Type="http://schemas.openxmlformats.org/officeDocument/2006/relationships/oleObject" Target="../embeddings/oleObject57.bin"/><Relationship Id="rId120" Type="http://schemas.openxmlformats.org/officeDocument/2006/relationships/oleObject" Target="../embeddings/oleObject66.bin"/><Relationship Id="rId125" Type="http://schemas.openxmlformats.org/officeDocument/2006/relationships/image" Target="../media/image65.wmf"/><Relationship Id="rId141" Type="http://schemas.openxmlformats.org/officeDocument/2006/relationships/image" Target="../media/image72.wmf"/><Relationship Id="rId7" Type="http://schemas.openxmlformats.org/officeDocument/2006/relationships/image" Target="../media/image11.wmf"/><Relationship Id="rId71" Type="http://schemas.openxmlformats.org/officeDocument/2006/relationships/image" Target="../media/image41.wmf"/><Relationship Id="rId92" Type="http://schemas.openxmlformats.org/officeDocument/2006/relationships/oleObject" Target="../embeddings/oleObject50.bin"/><Relationship Id="rId2" Type="http://schemas.openxmlformats.org/officeDocument/2006/relationships/slideLayout" Target="../slideLayouts/slideLayout25.xml"/><Relationship Id="rId29" Type="http://schemas.openxmlformats.org/officeDocument/2006/relationships/image" Target="../media/image22.wmf"/><Relationship Id="rId24" Type="http://schemas.openxmlformats.org/officeDocument/2006/relationships/oleObject" Target="../embeddings/oleObject13.bin"/><Relationship Id="rId40" Type="http://schemas.openxmlformats.org/officeDocument/2006/relationships/image" Target="../media/image27.wmf"/><Relationship Id="rId45" Type="http://schemas.openxmlformats.org/officeDocument/2006/relationships/oleObject" Target="../embeddings/oleObject24.bin"/><Relationship Id="rId66" Type="http://schemas.openxmlformats.org/officeDocument/2006/relationships/oleObject" Target="../embeddings/oleObject36.bin"/><Relationship Id="rId87" Type="http://schemas.openxmlformats.org/officeDocument/2006/relationships/image" Target="../media/image48.wmf"/><Relationship Id="rId110" Type="http://schemas.openxmlformats.org/officeDocument/2006/relationships/oleObject" Target="../embeddings/oleObject60.bin"/><Relationship Id="rId115" Type="http://schemas.openxmlformats.org/officeDocument/2006/relationships/oleObject" Target="../embeddings/oleObject63.bin"/><Relationship Id="rId131" Type="http://schemas.openxmlformats.org/officeDocument/2006/relationships/oleObject" Target="../embeddings/oleObject72.bin"/><Relationship Id="rId136" Type="http://schemas.openxmlformats.org/officeDocument/2006/relationships/image" Target="../media/image70.wmf"/><Relationship Id="rId61" Type="http://schemas.openxmlformats.org/officeDocument/2006/relationships/oleObject" Target="../embeddings/oleObject33.bin"/><Relationship Id="rId82" Type="http://schemas.openxmlformats.org/officeDocument/2006/relationships/image" Target="../media/image46.wmf"/><Relationship Id="rId19" Type="http://schemas.openxmlformats.org/officeDocument/2006/relationships/image" Target="../media/image17.wmf"/><Relationship Id="rId14" Type="http://schemas.openxmlformats.org/officeDocument/2006/relationships/oleObject" Target="../embeddings/oleObject8.bin"/><Relationship Id="rId30" Type="http://schemas.openxmlformats.org/officeDocument/2006/relationships/oleObject" Target="../embeddings/oleObject16.bin"/><Relationship Id="rId35" Type="http://schemas.openxmlformats.org/officeDocument/2006/relationships/image" Target="../media/image25.wmf"/><Relationship Id="rId56" Type="http://schemas.openxmlformats.org/officeDocument/2006/relationships/oleObject" Target="../embeddings/oleObject30.bin"/><Relationship Id="rId77" Type="http://schemas.openxmlformats.org/officeDocument/2006/relationships/oleObject" Target="../embeddings/oleObject42.bin"/><Relationship Id="rId100" Type="http://schemas.openxmlformats.org/officeDocument/2006/relationships/image" Target="../media/image54.wmf"/><Relationship Id="rId105" Type="http://schemas.openxmlformats.org/officeDocument/2006/relationships/image" Target="../media/image56.wmf"/><Relationship Id="rId126" Type="http://schemas.openxmlformats.org/officeDocument/2006/relationships/oleObject" Target="../embeddings/oleObject69.bin"/><Relationship Id="rId8" Type="http://schemas.openxmlformats.org/officeDocument/2006/relationships/oleObject" Target="../embeddings/oleObject5.bin"/><Relationship Id="rId51" Type="http://schemas.openxmlformats.org/officeDocument/2006/relationships/image" Target="../media/image32.wmf"/><Relationship Id="rId72" Type="http://schemas.openxmlformats.org/officeDocument/2006/relationships/oleObject" Target="../embeddings/oleObject39.bin"/><Relationship Id="rId93" Type="http://schemas.openxmlformats.org/officeDocument/2006/relationships/oleObject" Target="../embeddings/oleObject51.bin"/><Relationship Id="rId98" Type="http://schemas.openxmlformats.org/officeDocument/2006/relationships/image" Target="../media/image53.wmf"/><Relationship Id="rId121" Type="http://schemas.openxmlformats.org/officeDocument/2006/relationships/image" Target="../media/image63.wmf"/><Relationship Id="rId142" Type="http://schemas.openxmlformats.org/officeDocument/2006/relationships/oleObject" Target="../embeddings/oleObject78.bin"/><Relationship Id="rId3" Type="http://schemas.openxmlformats.org/officeDocument/2006/relationships/notesSlide" Target="../notesSlides/notesSlide6.xml"/><Relationship Id="rId25" Type="http://schemas.openxmlformats.org/officeDocument/2006/relationships/image" Target="../media/image20.wmf"/><Relationship Id="rId46" Type="http://schemas.openxmlformats.org/officeDocument/2006/relationships/image" Target="../media/image30.wmf"/><Relationship Id="rId67" Type="http://schemas.openxmlformats.org/officeDocument/2006/relationships/image" Target="../media/image39.wmf"/><Relationship Id="rId116" Type="http://schemas.openxmlformats.org/officeDocument/2006/relationships/image" Target="../media/image61.wmf"/><Relationship Id="rId137" Type="http://schemas.openxmlformats.org/officeDocument/2006/relationships/oleObject" Target="../embeddings/oleObject75.bin"/><Relationship Id="rId20" Type="http://schemas.openxmlformats.org/officeDocument/2006/relationships/oleObject" Target="../embeddings/oleObject11.bin"/><Relationship Id="rId41" Type="http://schemas.openxmlformats.org/officeDocument/2006/relationships/oleObject" Target="../embeddings/oleObject22.bin"/><Relationship Id="rId62" Type="http://schemas.openxmlformats.org/officeDocument/2006/relationships/image" Target="../media/image37.wmf"/><Relationship Id="rId83" Type="http://schemas.openxmlformats.org/officeDocument/2006/relationships/oleObject" Target="../embeddings/oleObject45.bin"/><Relationship Id="rId88" Type="http://schemas.openxmlformats.org/officeDocument/2006/relationships/oleObject" Target="../embeddings/oleObject48.bin"/><Relationship Id="rId111" Type="http://schemas.openxmlformats.org/officeDocument/2006/relationships/oleObject" Target="../embeddings/oleObject61.bin"/><Relationship Id="rId132" Type="http://schemas.openxmlformats.org/officeDocument/2006/relationships/image" Target="../media/image68.wmf"/><Relationship Id="rId15" Type="http://schemas.openxmlformats.org/officeDocument/2006/relationships/image" Target="../media/image15.wmf"/><Relationship Id="rId36" Type="http://schemas.openxmlformats.org/officeDocument/2006/relationships/oleObject" Target="../embeddings/oleObject19.bin"/><Relationship Id="rId57" Type="http://schemas.openxmlformats.org/officeDocument/2006/relationships/oleObject" Target="../embeddings/oleObject31.bin"/><Relationship Id="rId106" Type="http://schemas.openxmlformats.org/officeDocument/2006/relationships/oleObject" Target="../embeddings/oleObject58.bin"/><Relationship Id="rId127" Type="http://schemas.openxmlformats.org/officeDocument/2006/relationships/image" Target="../media/image66.wmf"/><Relationship Id="rId10" Type="http://schemas.openxmlformats.org/officeDocument/2006/relationships/oleObject" Target="../embeddings/oleObject6.bin"/><Relationship Id="rId31" Type="http://schemas.openxmlformats.org/officeDocument/2006/relationships/image" Target="../media/image23.wmf"/><Relationship Id="rId52" Type="http://schemas.openxmlformats.org/officeDocument/2006/relationships/oleObject" Target="../embeddings/oleObject28.bin"/><Relationship Id="rId73" Type="http://schemas.openxmlformats.org/officeDocument/2006/relationships/image" Target="../media/image42.wmf"/><Relationship Id="rId78" Type="http://schemas.openxmlformats.org/officeDocument/2006/relationships/image" Target="../media/image44.wmf"/><Relationship Id="rId94" Type="http://schemas.openxmlformats.org/officeDocument/2006/relationships/image" Target="../media/image51.wmf"/><Relationship Id="rId99" Type="http://schemas.openxmlformats.org/officeDocument/2006/relationships/oleObject" Target="../embeddings/oleObject54.bin"/><Relationship Id="rId101" Type="http://schemas.openxmlformats.org/officeDocument/2006/relationships/oleObject" Target="../embeddings/oleObject55.bin"/><Relationship Id="rId122" Type="http://schemas.openxmlformats.org/officeDocument/2006/relationships/oleObject" Target="../embeddings/oleObject67.bin"/><Relationship Id="rId143" Type="http://schemas.openxmlformats.org/officeDocument/2006/relationships/image" Target="../media/image7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wmf"/><Relationship Id="rId26" Type="http://schemas.openxmlformats.org/officeDocument/2006/relationships/oleObject" Target="../embeddings/oleObject14.bin"/><Relationship Id="rId47" Type="http://schemas.openxmlformats.org/officeDocument/2006/relationships/oleObject" Target="../embeddings/oleObject25.bin"/><Relationship Id="rId68" Type="http://schemas.openxmlformats.org/officeDocument/2006/relationships/oleObject" Target="../embeddings/oleObject37.bin"/><Relationship Id="rId89" Type="http://schemas.openxmlformats.org/officeDocument/2006/relationships/image" Target="../media/image49.wmf"/><Relationship Id="rId112" Type="http://schemas.openxmlformats.org/officeDocument/2006/relationships/image" Target="../media/image59.wmf"/><Relationship Id="rId133" Type="http://schemas.openxmlformats.org/officeDocument/2006/relationships/oleObject" Target="../embeddings/oleObject73.bin"/><Relationship Id="rId16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D637A-4E3B-4F78-BEE1-95EAF8143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11" y="2122614"/>
            <a:ext cx="3725779" cy="1140131"/>
          </a:xfrm>
        </p:spPr>
        <p:txBody>
          <a:bodyPr/>
          <a:lstStyle/>
          <a:p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Chapter 04 Lecture Outline</a:t>
            </a:r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C754B-8688-4CCF-897C-F8CDD0542A1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5100" y="3657600"/>
            <a:ext cx="4234377" cy="609600"/>
          </a:xfrm>
        </p:spPr>
        <p:txBody>
          <a:bodyPr/>
          <a:lstStyle/>
          <a:p>
            <a:pPr algn="ctr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See separate PowerPoint slides for all figures and tables pre-inserted into PowerPoint without notes.</a:t>
            </a:r>
          </a:p>
        </p:txBody>
      </p:sp>
      <p:pic>
        <p:nvPicPr>
          <p:cNvPr id="10" name="Picture 9" descr="Book cover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600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8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689E-398B-46C0-869D-6056A2A33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388" y="228600"/>
            <a:ext cx="2465224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Biofilms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0100" y="990600"/>
            <a:ext cx="8229600" cy="3886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Biofilms have important implications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Dental plaque leads to tooth decay, gum disease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Most infections seem to involve biofilms</a:t>
            </a:r>
          </a:p>
          <a:p>
            <a:pPr marL="533400" lvl="2">
              <a:spcBef>
                <a:spcPts val="432"/>
              </a:spcBef>
            </a:pPr>
            <a:r>
              <a:rPr lang="en-US" altLang="en-US" dirty="0"/>
              <a:t>Microbes within biofilms often resistant to immune system and</a:t>
            </a:r>
            <a:r>
              <a:rPr lang="en-US" altLang="en-US" baseline="0" dirty="0"/>
              <a:t> </a:t>
            </a:r>
            <a:r>
              <a:rPr lang="en-US" altLang="en-US" dirty="0"/>
              <a:t>antibiotics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Industrial concerns: accumulations in pipes, drains</a:t>
            </a:r>
          </a:p>
          <a:p>
            <a:pPr marL="533400" lvl="2">
              <a:spcBef>
                <a:spcPts val="432"/>
              </a:spcBef>
            </a:pPr>
            <a:r>
              <a:rPr lang="en-US" altLang="en-US" dirty="0"/>
              <a:t>May be hundreds of times more resistant to disinfectants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Biofilms can also be helpful</a:t>
            </a:r>
          </a:p>
          <a:p>
            <a:pPr marL="533400" lvl="2">
              <a:spcBef>
                <a:spcPts val="432"/>
              </a:spcBef>
            </a:pPr>
            <a:r>
              <a:rPr lang="en-US" altLang="en-US" dirty="0"/>
              <a:t>Bioremediation, wastewater treatment</a:t>
            </a:r>
          </a:p>
        </p:txBody>
      </p:sp>
    </p:spTree>
    <p:extLst>
      <p:ext uri="{BB962C8B-B14F-4D97-AF65-F5344CB8AC3E}">
        <p14:creationId xmlns:p14="http://schemas.microsoft.com/office/powerpoint/2010/main" val="234106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2C65-4DD0-4D3E-A84D-B5A3C71D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Interactions of Mixed Microbial Communities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0100" y="990600"/>
            <a:ext cx="7886700" cy="443345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Microorganisms regularly grow in close association with many different species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Interactions can be cooperative</a:t>
            </a:r>
          </a:p>
          <a:p>
            <a:pPr marL="498475" lvl="2">
              <a:spcBef>
                <a:spcPts val="432"/>
              </a:spcBef>
            </a:pPr>
            <a:r>
              <a:rPr lang="en-US" altLang="en-US" dirty="0"/>
              <a:t>Can foster growth of species otherwise unable to survive</a:t>
            </a:r>
          </a:p>
          <a:p>
            <a:pPr marL="752475" lvl="3">
              <a:spcBef>
                <a:spcPts val="384"/>
              </a:spcBef>
            </a:pPr>
            <a:r>
              <a:rPr lang="en-US" altLang="en-US" dirty="0"/>
              <a:t>Strict anaerobes can grow in mouth if others consume O</a:t>
            </a:r>
            <a:r>
              <a:rPr lang="en-US" altLang="en-US" baseline="-25000" dirty="0"/>
              <a:t>2</a:t>
            </a:r>
          </a:p>
          <a:p>
            <a:pPr marL="752475" lvl="3">
              <a:spcBef>
                <a:spcPts val="384"/>
              </a:spcBef>
            </a:pPr>
            <a:r>
              <a:rPr lang="en-US" altLang="en-US" dirty="0"/>
              <a:t>Metabolic waste of one can serve as nutrient for other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Interactions often competitive</a:t>
            </a:r>
          </a:p>
          <a:p>
            <a:pPr marL="498475" lvl="2">
              <a:spcBef>
                <a:spcPts val="432"/>
              </a:spcBef>
            </a:pPr>
            <a:r>
              <a:rPr lang="en-US" altLang="en-US" dirty="0"/>
              <a:t>Some synthesize toxic compounds to inhibit competitors</a:t>
            </a:r>
          </a:p>
          <a:p>
            <a:pPr marL="498475" lvl="2">
              <a:spcBef>
                <a:spcPts val="432"/>
              </a:spcBef>
            </a:pPr>
            <a:r>
              <a:rPr lang="en-US" altLang="en-US" dirty="0"/>
              <a:t>Some Gram-negative bacteria use the needle-like structure called a type VI secretion system to inject toxic compounds directly into competing bacteria.</a:t>
            </a:r>
          </a:p>
        </p:txBody>
      </p:sp>
    </p:spTree>
    <p:extLst>
      <p:ext uri="{BB962C8B-B14F-4D97-AF65-F5344CB8AC3E}">
        <p14:creationId xmlns:p14="http://schemas.microsoft.com/office/powerpoint/2010/main" val="5762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C0428-6EFE-4F7F-B7DF-4DE13B8AD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" y="233705"/>
            <a:ext cx="8675370" cy="693904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tx1"/>
                </a:solidFill>
              </a:rPr>
              <a:t>Microbial Growth in Laboratory Conditions</a:t>
            </a:r>
            <a:endParaRPr lang="en-IN" sz="3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4E57C7-E59A-4DF4-AF8F-643D455DA9F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98442" y="990600"/>
            <a:ext cx="7434470" cy="1905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u="sng" dirty="0"/>
              <a:t>Pure culture: </a:t>
            </a:r>
            <a:r>
              <a:rPr lang="en-US" altLang="en-US" sz="2400" dirty="0"/>
              <a:t>population of cells derived from a single cell;</a:t>
            </a:r>
            <a:r>
              <a:rPr lang="en-US" altLang="en-US" sz="2400" baseline="0" dirty="0"/>
              <a:t> </a:t>
            </a:r>
            <a:r>
              <a:rPr lang="en-US" altLang="en-US" sz="2400" dirty="0"/>
              <a:t>allows study of a single species</a:t>
            </a:r>
          </a:p>
          <a:p>
            <a:pPr marL="295275" lvl="1" indent="-2952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Organisms may behave differently than in nature</a:t>
            </a:r>
          </a:p>
          <a:p>
            <a:pPr marL="295275" lvl="1" indent="-295275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Only about 1% of microorganisms can be cultured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B273EC-D52E-4754-A271-13B4FE34FC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98444" y="2835965"/>
            <a:ext cx="6211956" cy="106680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Pure culture obtained using </a:t>
            </a:r>
            <a:r>
              <a:rPr lang="en-US" altLang="en-US" sz="2400" u="sng" dirty="0"/>
              <a:t>aseptic technique</a:t>
            </a:r>
          </a:p>
          <a:p>
            <a:pPr marL="276225" lvl="1" indent="-276225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Minimizes accidental introduction of other organisms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856ADD-FE0D-4D93-95AF-13158BCFE7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5069" y="3849756"/>
            <a:ext cx="4757531" cy="55598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Cells grown in or on culture medium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53983-C489-4D63-B823-78512410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656" y="4405745"/>
            <a:ext cx="3533814" cy="1444660"/>
          </a:xfrm>
        </p:spPr>
        <p:txBody>
          <a:bodyPr/>
          <a:lstStyle/>
          <a:p>
            <a:pPr marL="331788" lvl="1" indent="-331788"/>
            <a:r>
              <a:rPr lang="en-US" altLang="en-US" dirty="0">
                <a:solidFill>
                  <a:prstClr val="black"/>
                </a:solidFill>
              </a:rPr>
              <a:t>Contains nutrients dissolved in water</a:t>
            </a:r>
          </a:p>
          <a:p>
            <a:pPr marL="331788" lvl="1" indent="-331788"/>
            <a:r>
              <a:rPr lang="en-US" altLang="en-US" dirty="0">
                <a:solidFill>
                  <a:prstClr val="black"/>
                </a:solidFill>
              </a:rPr>
              <a:t>Can be liquid broth or solid gel</a:t>
            </a:r>
          </a:p>
        </p:txBody>
      </p:sp>
    </p:spTree>
    <p:extLst>
      <p:ext uri="{BB962C8B-B14F-4D97-AF65-F5344CB8AC3E}">
        <p14:creationId xmlns:p14="http://schemas.microsoft.com/office/powerpoint/2010/main" val="37388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82A020-BC86-424E-9440-35E053E5F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873" y="228600"/>
            <a:ext cx="7346255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Obtaining a Pure Culture - Figure 4.4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8444" y="990600"/>
            <a:ext cx="7888356" cy="17145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Need culture medium, container, aseptic conditions, method to</a:t>
            </a:r>
            <a:r>
              <a:rPr lang="en-US" altLang="en-US" baseline="0" dirty="0"/>
              <a:t> </a:t>
            </a:r>
            <a:r>
              <a:rPr lang="en-US" altLang="en-US" dirty="0"/>
              <a:t>separate individual cells</a:t>
            </a:r>
          </a:p>
          <a:p>
            <a:pPr>
              <a:spcBef>
                <a:spcPts val="0"/>
              </a:spcBef>
              <a:spcAft>
                <a:spcPts val="1500"/>
              </a:spcAft>
              <a:tabLst>
                <a:tab pos="7175500" algn="l"/>
              </a:tabLst>
            </a:pPr>
            <a:r>
              <a:rPr lang="en-US" altLang="en-US" dirty="0"/>
              <a:t>With correct conditions, single cell will multiply to form a</a:t>
            </a:r>
            <a:r>
              <a:rPr lang="en-US" altLang="en-US" baseline="0" dirty="0"/>
              <a:t> </a:t>
            </a:r>
            <a:r>
              <a:rPr lang="en-US" altLang="en-US" dirty="0"/>
              <a:t>visible </a:t>
            </a:r>
            <a:r>
              <a:rPr lang="en-US" altLang="en-US" u="sng" dirty="0"/>
              <a:t>colony</a:t>
            </a:r>
            <a:r>
              <a:rPr lang="en-US" altLang="en-US" dirty="0"/>
              <a:t> </a:t>
            </a:r>
            <a:r>
              <a:rPr lang="en-US" altLang="en-US" i="0" dirty="0">
                <a:latin typeface="+mj-lt"/>
              </a:rPr>
              <a:t>(</a:t>
            </a:r>
            <a:r>
              <a:rPr lang="en-US" altLang="en-US" i="0" dirty="0">
                <a:latin typeface="+mj-lt"/>
                <a:ea typeface="Cambria Math" panose="02040503050406030204" pitchFamily="18" charset="0"/>
              </a:rPr>
              <a:t>approximately</a:t>
            </a:r>
            <a:r>
              <a:rPr lang="en-US" altLang="en-US" b="0" i="0" dirty="0">
                <a:latin typeface="+mj-lt"/>
                <a:ea typeface="Cambria Math" panose="02040503050406030204" pitchFamily="18" charset="0"/>
              </a:rPr>
              <a:t> </a:t>
            </a:r>
            <a:r>
              <a:rPr lang="en-IN" altLang="en-US" b="0" i="0" dirty="0">
                <a:latin typeface="+mj-lt"/>
                <a:ea typeface="Cambria Math" panose="02040503050406030204" pitchFamily="18" charset="0"/>
              </a:rPr>
              <a:t>1 </a:t>
            </a:r>
            <a:r>
              <a:rPr lang="en-US" altLang="en-US" i="0" dirty="0">
                <a:latin typeface="+mj-lt"/>
              </a:rPr>
              <a:t>million cells easily visible)</a:t>
            </a:r>
            <a:endParaRPr lang="en-US" altLang="en-US" dirty="0"/>
          </a:p>
        </p:txBody>
      </p:sp>
      <p:pic>
        <p:nvPicPr>
          <p:cNvPr id="2970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" b="2997"/>
          <a:stretch/>
        </p:blipFill>
        <p:spPr bwMode="auto">
          <a:xfrm>
            <a:off x="1936270" y="3124200"/>
            <a:ext cx="526825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3A6D3-E652-4A7D-A084-C40AE5C79D6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88876" y="6657095"/>
            <a:ext cx="2470546" cy="200905"/>
          </a:xfrm>
        </p:spPr>
        <p:txBody>
          <a:bodyPr/>
          <a:lstStyle/>
          <a:p>
            <a:pPr algn="r"/>
            <a:r>
              <a:rPr lang="en-US" altLang="en-US" sz="800" dirty="0"/>
              <a:t>© McGraw-Hill Education/Lisa Burgess, photographer</a:t>
            </a:r>
          </a:p>
        </p:txBody>
      </p:sp>
    </p:spTree>
    <p:extLst>
      <p:ext uri="{BB962C8B-B14F-4D97-AF65-F5344CB8AC3E}">
        <p14:creationId xmlns:p14="http://schemas.microsoft.com/office/powerpoint/2010/main" val="34054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2D660A6-79B1-45EE-8218-42F63A23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659" y="233509"/>
            <a:ext cx="6316355" cy="625475"/>
          </a:xfrm>
        </p:spPr>
        <p:txBody>
          <a:bodyPr/>
          <a:lstStyle/>
          <a:p>
            <a:r>
              <a:rPr lang="en-US" altLang="en-US" sz="3600" b="1" dirty="0"/>
              <a:t>Obtaining a Pure Culture (1)</a:t>
            </a:r>
            <a:endParaRPr lang="en-IN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70994-DB18-4045-AC52-67D24952427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3549" y="990600"/>
            <a:ext cx="7718637" cy="293956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u="sng" dirty="0"/>
              <a:t>Agar</a:t>
            </a:r>
            <a:r>
              <a:rPr lang="en-US" altLang="en-US" sz="2400" dirty="0"/>
              <a:t> used to solidify medium</a:t>
            </a:r>
          </a:p>
          <a:p>
            <a:pPr marL="296863" lvl="1" indent="-296863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Few microbes can degrade</a:t>
            </a:r>
          </a:p>
          <a:p>
            <a:pPr marL="296863" lvl="1" indent="-29686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Not destroyed by high temperatures and can be sterilized</a:t>
            </a:r>
          </a:p>
          <a:p>
            <a:pPr marL="296863" lvl="1" indent="-29686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Liquefies above </a:t>
            </a:r>
            <a:r>
              <a:rPr lang="en-IN" altLang="en-US" sz="2200" b="0" i="0" dirty="0">
                <a:latin typeface="+mj-lt"/>
              </a:rPr>
              <a:t>95</a:t>
            </a:r>
            <a:r>
              <a:rPr lang="en-IN" altLang="en-US" sz="2200" i="0" dirty="0">
                <a:latin typeface="+mj-lt"/>
                <a:ea typeface="Cambria Math" panose="02040503050406030204" pitchFamily="18" charset="0"/>
              </a:rPr>
              <a:t> degrees Celsius</a:t>
            </a:r>
            <a:r>
              <a:rPr lang="en-US" altLang="en-US" sz="2200" dirty="0"/>
              <a:t>; solidifies below </a:t>
            </a:r>
            <a:r>
              <a:rPr lang="en-IN" altLang="en-US" sz="2200" b="0" i="0" dirty="0">
                <a:latin typeface="+mj-lt"/>
              </a:rPr>
              <a:t>45</a:t>
            </a:r>
            <a:r>
              <a:rPr lang="en-IN" altLang="en-US" sz="2200" b="0" i="0" dirty="0">
                <a:latin typeface="+mj-lt"/>
                <a:ea typeface="Cambria Math" panose="02040503050406030204" pitchFamily="18" charset="0"/>
              </a:rPr>
              <a:t> degrees Celsius</a:t>
            </a:r>
            <a:endParaRPr lang="en-US" altLang="en-US" sz="2200" dirty="0"/>
          </a:p>
          <a:p>
            <a:pPr marL="296863" lvl="1" indent="-296863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Solid over temperature range for most microbial growth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42A9AF-52C8-4912-8C61-747243231A6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1756" y="3930168"/>
            <a:ext cx="6629400" cy="208963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Growth in </a:t>
            </a:r>
            <a:r>
              <a:rPr lang="en-US" altLang="en-US" sz="2400" u="sng" dirty="0"/>
              <a:t>Petri dish</a:t>
            </a:r>
          </a:p>
          <a:p>
            <a:pPr marL="28575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Two-part covered container of glass or plastic</a:t>
            </a:r>
          </a:p>
          <a:p>
            <a:pPr marL="2857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Allows air to enter, but excludes contaminants</a:t>
            </a:r>
          </a:p>
          <a:p>
            <a:pPr marL="2857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u="sng" dirty="0"/>
              <a:t>Agar plate</a:t>
            </a:r>
            <a:r>
              <a:rPr lang="en-US" altLang="en-US" sz="2200" dirty="0"/>
              <a:t> is Petri dish with agar nutrient medium</a:t>
            </a:r>
          </a:p>
        </p:txBody>
      </p:sp>
    </p:spTree>
    <p:extLst>
      <p:ext uri="{BB962C8B-B14F-4D97-AF65-F5344CB8AC3E}">
        <p14:creationId xmlns:p14="http://schemas.microsoft.com/office/powerpoint/2010/main" val="12176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A19A1-1097-485D-BB59-46EC51519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704" y="228600"/>
            <a:ext cx="568659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Obtaining a Pure Culture (2)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6400800" cy="1524000"/>
          </a:xfrm>
        </p:spPr>
        <p:txBody>
          <a:bodyPr/>
          <a:lstStyle/>
          <a:p>
            <a:r>
              <a:rPr lang="en-US" altLang="en-US" dirty="0"/>
              <a:t>Streak-plate method</a:t>
            </a:r>
          </a:p>
          <a:p>
            <a:pPr marL="740664" lvl="1">
              <a:spcBef>
                <a:spcPts val="480"/>
              </a:spcBef>
            </a:pPr>
            <a:r>
              <a:rPr lang="en-US" altLang="en-US" dirty="0"/>
              <a:t>Simplest, most commonly used method for isolating</a:t>
            </a:r>
          </a:p>
          <a:p>
            <a:pPr marL="740664" lvl="1">
              <a:spcBef>
                <a:spcPts val="480"/>
              </a:spcBef>
            </a:pPr>
            <a:r>
              <a:rPr lang="en-US" altLang="en-US" dirty="0"/>
              <a:t>Reduces number of cells with each series of streaks</a:t>
            </a:r>
          </a:p>
        </p:txBody>
      </p:sp>
      <p:pic>
        <p:nvPicPr>
          <p:cNvPr id="8" name="Picture 7" descr="Steps of streak-plate metho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00" y="2743200"/>
            <a:ext cx="7391400" cy="3370479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348FE03-CBE0-4CE8-A1D4-96DE98FFB55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34000" y="6342279"/>
            <a:ext cx="3548566" cy="348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>
                <a:solidFill>
                  <a:prstClr val="black"/>
                </a:solidFill>
                <a:hlinkClick r:id="" action="ppaction://noaction"/>
              </a:rPr>
              <a:t>Jump to </a:t>
            </a:r>
            <a:r>
              <a:rPr lang="en-US" altLang="en-US" dirty="0">
                <a:hlinkClick r:id="" action="ppaction://noaction"/>
              </a:rPr>
              <a:t>Obtaining a Pure Culture (2) </a:t>
            </a:r>
            <a:r>
              <a:rPr lang="en-US" dirty="0">
                <a:cs typeface="Arial" panose="020B0604020202020204" pitchFamily="34" charset="0"/>
                <a:hlinkClick r:id="" action="ppaction://noaction"/>
              </a:rPr>
              <a:t>Long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0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9298F3-CE32-465E-8CE1-87B2F18E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29" y="228600"/>
            <a:ext cx="764454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Obtaining a Pure Culture - Figure 4.5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6553200" cy="1905000"/>
          </a:xfrm>
        </p:spPr>
        <p:txBody>
          <a:bodyPr/>
          <a:lstStyle/>
          <a:p>
            <a:r>
              <a:rPr lang="en-US" altLang="en-US" dirty="0"/>
              <a:t>Streak-plate method</a:t>
            </a:r>
          </a:p>
          <a:p>
            <a:pPr marL="738188" lvl="1"/>
            <a:r>
              <a:rPr lang="en-US" altLang="en-US" dirty="0"/>
              <a:t>Simplest, most commonly used method for isolating</a:t>
            </a:r>
          </a:p>
          <a:p>
            <a:pPr marL="738188" lvl="1"/>
            <a:r>
              <a:rPr lang="en-US" altLang="en-US" dirty="0"/>
              <a:t>Reduces number of cells with each series of streaks</a:t>
            </a:r>
          </a:p>
          <a:p>
            <a:pPr marL="738188" lvl="1"/>
            <a:r>
              <a:rPr lang="en-US" altLang="en-US" dirty="0"/>
              <a:t>Separated cells form distinct, isolated colonies</a:t>
            </a:r>
          </a:p>
        </p:txBody>
      </p:sp>
      <p:pic>
        <p:nvPicPr>
          <p:cNvPr id="12" name="Picture 2" descr="After incubation, isolated colonies develop in region of third set of streaks.&#10;">
            <a:extLst>
              <a:ext uri="{FF2B5EF4-FFF2-40B4-BE49-F238E27FC236}">
                <a16:creationId xmlns:a16="http://schemas.microsoft.com/office/drawing/2014/main" id="{A62AF3F6-1408-4A10-911C-223882937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" b="2925"/>
          <a:stretch/>
        </p:blipFill>
        <p:spPr bwMode="auto">
          <a:xfrm>
            <a:off x="1752600" y="3109084"/>
            <a:ext cx="5029200" cy="32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393B92-A2A1-4898-9E3D-0427C1F5B31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733722" y="6659288"/>
            <a:ext cx="2424365" cy="180592"/>
          </a:xfrm>
        </p:spPr>
        <p:txBody>
          <a:bodyPr/>
          <a:lstStyle/>
          <a:p>
            <a:pPr algn="r"/>
            <a:r>
              <a:rPr lang="en-US" altLang="en-US" sz="800" dirty="0"/>
              <a:t>© McGraw-Hill Education/Lisa Burgess, photographer</a:t>
            </a:r>
          </a:p>
        </p:txBody>
      </p:sp>
    </p:spTree>
    <p:extLst>
      <p:ext uri="{BB962C8B-B14F-4D97-AF65-F5344CB8AC3E}">
        <p14:creationId xmlns:p14="http://schemas.microsoft.com/office/powerpoint/2010/main" val="31860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1748" y="228600"/>
            <a:ext cx="6920505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Maintaining Stock Cultures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8444" y="990600"/>
            <a:ext cx="7812156" cy="3048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600" dirty="0"/>
              <a:t>A pure culture can be maintained as stock culture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2400" dirty="0"/>
              <a:t>Often stored in refrigerator as agar slant</a:t>
            </a:r>
          </a:p>
          <a:p>
            <a:pPr marL="285750" lvl="1">
              <a:spcBef>
                <a:spcPts val="576"/>
              </a:spcBef>
            </a:pPr>
            <a:r>
              <a:rPr lang="en-US" altLang="en-US" sz="2400" dirty="0"/>
              <a:t>Cells can be frozen at -70</a:t>
            </a:r>
            <a:r>
              <a:rPr lang="en-US" altLang="en-US" sz="2400" i="0" dirty="0">
                <a:latin typeface="+mj-lt"/>
              </a:rPr>
              <a:t> degrees Celsius</a:t>
            </a:r>
            <a:r>
              <a:rPr lang="en-US" altLang="en-US" sz="2400" dirty="0"/>
              <a:t> for long-term storage</a:t>
            </a:r>
          </a:p>
          <a:p>
            <a:pPr marL="560388" lvl="2">
              <a:spcBef>
                <a:spcPts val="480"/>
              </a:spcBef>
            </a:pPr>
            <a:r>
              <a:rPr lang="en-US" altLang="en-US" sz="2000" dirty="0"/>
              <a:t>Mixed with glycerol to prevent ice crystal formation</a:t>
            </a:r>
          </a:p>
          <a:p>
            <a:pPr marL="285750" lvl="1">
              <a:spcBef>
                <a:spcPts val="576"/>
              </a:spcBef>
            </a:pPr>
            <a:r>
              <a:rPr lang="en-US" altLang="en-US" sz="2400" dirty="0"/>
              <a:t>Can be freeze-dried</a:t>
            </a:r>
          </a:p>
        </p:txBody>
      </p:sp>
    </p:spTree>
    <p:extLst>
      <p:ext uri="{BB962C8B-B14F-4D97-AF65-F5344CB8AC3E}">
        <p14:creationId xmlns:p14="http://schemas.microsoft.com/office/powerpoint/2010/main" val="3722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2197" y="228600"/>
            <a:ext cx="7059607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The Growth Curve - Figure 4.6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1"/>
            <a:ext cx="8153400" cy="2162754"/>
          </a:xfrm>
        </p:spPr>
        <p:txBody>
          <a:bodyPr/>
          <a:lstStyle/>
          <a:p>
            <a:r>
              <a:rPr lang="en-US" altLang="en-US" u="sng" dirty="0"/>
              <a:t>Closed system</a:t>
            </a:r>
            <a:r>
              <a:rPr lang="en-US" altLang="en-US" dirty="0"/>
              <a:t>: culture in which nutrients are not added, nor</a:t>
            </a:r>
            <a:r>
              <a:rPr lang="en-US" altLang="en-US" baseline="0" dirty="0"/>
              <a:t> </a:t>
            </a:r>
            <a:r>
              <a:rPr lang="en-US" altLang="en-US" dirty="0"/>
              <a:t>are wastes removed</a:t>
            </a:r>
          </a:p>
          <a:p>
            <a:pPr marL="740664" lvl="1"/>
            <a:r>
              <a:rPr lang="en-US" altLang="en-US" dirty="0"/>
              <a:t>Includes microorganisms grown on agar plates or in tubes or</a:t>
            </a:r>
            <a:r>
              <a:rPr lang="en-US" altLang="en-US" baseline="0" dirty="0"/>
              <a:t> </a:t>
            </a:r>
            <a:r>
              <a:rPr lang="en-US" altLang="en-US" dirty="0"/>
              <a:t>flasks of broth</a:t>
            </a:r>
          </a:p>
          <a:p>
            <a:pPr marL="740664" lvl="1"/>
            <a:r>
              <a:rPr lang="en-US" altLang="en-US" dirty="0"/>
              <a:t>Also called batch cultures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7641D0C-BD6B-4E49-BD31-C2F6086D16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7255" y="3175209"/>
            <a:ext cx="6934200" cy="326656"/>
          </a:xfrm>
        </p:spPr>
        <p:txBody>
          <a:bodyPr/>
          <a:lstStyle/>
          <a:p>
            <a:pPr lvl="0" algn="l">
              <a:spcAft>
                <a:spcPts val="80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Characteristic </a:t>
            </a:r>
            <a:r>
              <a:rPr lang="en-US" altLang="en-US" sz="2400" u="sng" dirty="0">
                <a:solidFill>
                  <a:prstClr val="black"/>
                </a:solidFill>
              </a:rPr>
              <a:t>growth curve</a:t>
            </a:r>
            <a:r>
              <a:rPr lang="en-US" altLang="en-US" sz="2400" dirty="0">
                <a:solidFill>
                  <a:prstClr val="black"/>
                </a:solidFill>
              </a:rPr>
              <a:t> seen in closed broth culture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39940" name="Picture 5" descr="Phases of growth curve are lag phase, exponential/log phase, stationary phase, death phase, and phase of prolonged declin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00" y="3838327"/>
            <a:ext cx="43434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1DDB37D-1B71-43E9-B3C9-67A52D8AAA0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84700" y="6462095"/>
            <a:ext cx="4114800" cy="245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>
                <a:solidFill>
                  <a:prstClr val="black"/>
                </a:solidFill>
                <a:hlinkClick r:id="" action="ppaction://noaction"/>
              </a:rPr>
              <a:t>Jump to </a:t>
            </a:r>
            <a:r>
              <a:rPr lang="en-US" altLang="en-US" dirty="0">
                <a:hlinkClick r:id="" action="ppaction://noaction"/>
              </a:rPr>
              <a:t>The Growth Curve - Figure 4.6 </a:t>
            </a:r>
            <a:r>
              <a:rPr lang="en-US" dirty="0">
                <a:cs typeface="Arial" panose="020B0604020202020204" pitchFamily="34" charset="0"/>
                <a:hlinkClick r:id="" action="ppaction://noaction"/>
              </a:rPr>
              <a:t>Long Description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8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9AD60-0FCE-45D1-8D96-757A8AC0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15" y="228600"/>
            <a:ext cx="6390970" cy="609600"/>
          </a:xfrm>
        </p:spPr>
        <p:txBody>
          <a:bodyPr/>
          <a:lstStyle/>
          <a:p>
            <a:r>
              <a:rPr lang="en-US" altLang="en-US" sz="3400" b="1" dirty="0">
                <a:solidFill>
                  <a:schemeClr val="tx1"/>
                </a:solidFill>
              </a:rPr>
              <a:t>The Growth Curve - Figure 4.7 </a:t>
            </a:r>
            <a:endParaRPr lang="en-IN" sz="3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259DDE-7C37-4331-8CC2-194DCC2D6C3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990600"/>
            <a:ext cx="6934200" cy="1986030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altLang="en-US" sz="2400" u="sng" dirty="0"/>
              <a:t>Lag phase</a:t>
            </a:r>
          </a:p>
          <a:p>
            <a:pPr marL="738188" lvl="1" indent="-28257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Number of cells does not increase</a:t>
            </a:r>
          </a:p>
          <a:p>
            <a:pPr marL="738188" lvl="1" indent="-28257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Cells begin synthesizing enzymes required for growth</a:t>
            </a:r>
          </a:p>
          <a:p>
            <a:pPr marL="738188" lvl="1" indent="-28257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Delay depends on conditions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CA9F75-4D6F-4BC8-A510-CFDBD30DF94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199" y="2926637"/>
            <a:ext cx="4184351" cy="1870503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altLang="en-US" sz="2400" u="sng" dirty="0"/>
              <a:t>Exponential (log) phase</a:t>
            </a:r>
          </a:p>
          <a:p>
            <a:pPr marL="738188" lvl="1" indent="-28416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Cells divide at constant rate</a:t>
            </a:r>
          </a:p>
          <a:p>
            <a:pPr marL="1138238" lvl="2" indent="-23018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Generation time measured</a:t>
            </a:r>
          </a:p>
          <a:p>
            <a:pPr marL="1138238" lvl="2" indent="-23018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Most sensitive to antibiotics</a:t>
            </a:r>
            <a:endParaRPr lang="en-US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28DC0-B4E8-48D4-9DA6-8128F3E7B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883" y="4797140"/>
            <a:ext cx="3657600" cy="609600"/>
          </a:xfrm>
        </p:spPr>
        <p:txBody>
          <a:bodyPr/>
          <a:lstStyle/>
          <a:p>
            <a:pPr marL="285750" lvl="1"/>
            <a:r>
              <a:rPr lang="en-US" altLang="en-US" dirty="0">
                <a:solidFill>
                  <a:prstClr val="black"/>
                </a:solidFill>
              </a:rPr>
              <a:t>Produce </a:t>
            </a:r>
            <a:r>
              <a:rPr lang="en-US" altLang="en-US" u="sng" dirty="0">
                <a:solidFill>
                  <a:prstClr val="black"/>
                </a:solidFill>
              </a:rPr>
              <a:t>primary metabolites</a:t>
            </a:r>
            <a:r>
              <a:rPr lang="en-US" altLang="en-US" dirty="0">
                <a:solidFill>
                  <a:prstClr val="black"/>
                </a:solidFill>
              </a:rPr>
              <a:t> such as amino acids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D6B4F81-56C6-4DE3-B4F3-4BDAEBF9AA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2888" y="5609304"/>
            <a:ext cx="7379112" cy="646942"/>
          </a:xfrm>
        </p:spPr>
        <p:txBody>
          <a:bodyPr/>
          <a:lstStyle/>
          <a:p>
            <a:pPr marL="284163" lvl="1" indent="-28416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u="sng" dirty="0">
                <a:solidFill>
                  <a:prstClr val="black"/>
                </a:solidFill>
              </a:rPr>
              <a:t>Secondary metabolites</a:t>
            </a:r>
            <a:r>
              <a:rPr lang="en-US" altLang="en-US" sz="2000" dirty="0">
                <a:solidFill>
                  <a:prstClr val="black"/>
                </a:solidFill>
              </a:rPr>
              <a:t> such as antibiotics are produced as nutrients are depleted and wastes accumulate</a:t>
            </a:r>
          </a:p>
        </p:txBody>
      </p:sp>
      <p:pic>
        <p:nvPicPr>
          <p:cNvPr id="41988" name="Picture 2" descr="Primary metabolites are synthesized during the log and stationary phases. Secondary metabolites begin to appear in late log phas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"/>
          <a:stretch>
            <a:fillRect/>
          </a:stretch>
        </p:blipFill>
        <p:spPr bwMode="auto">
          <a:xfrm>
            <a:off x="4648200" y="2667000"/>
            <a:ext cx="4184351" cy="236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92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E10F48B8-9FA9-477F-9856-5E4C9C11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677" y="228600"/>
            <a:ext cx="5386723" cy="680223"/>
          </a:xfrm>
        </p:spPr>
        <p:txBody>
          <a:bodyPr/>
          <a:lstStyle/>
          <a:p>
            <a:r>
              <a:rPr lang="en-US" altLang="en-US" sz="3600" b="1" dirty="0"/>
              <a:t>A Glimpse of History</a:t>
            </a:r>
            <a:endParaRPr lang="en-IN" sz="3600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BCEBC745-264C-411D-832B-6E7F7CBF3AD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8376" y="1066800"/>
            <a:ext cx="6452944" cy="2632104"/>
          </a:xfrm>
        </p:spPr>
        <p:txBody>
          <a:bodyPr/>
          <a:lstStyle/>
          <a:p>
            <a:pPr>
              <a:spcBef>
                <a:spcPts val="576"/>
              </a:spcBef>
              <a:spcAft>
                <a:spcPts val="800"/>
              </a:spcAft>
            </a:pPr>
            <a:r>
              <a:rPr lang="en-US" altLang="en-US" sz="2400" dirty="0"/>
              <a:t>German physician Robert Koch (1843 to 1910)</a:t>
            </a:r>
          </a:p>
          <a:p>
            <a:pPr marL="740664" lvl="1" indent="-283464">
              <a:spcBef>
                <a:spcPts val="48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Studied disease-causing bacteria; Nobel Prize</a:t>
            </a:r>
          </a:p>
          <a:p>
            <a:pPr marL="740664" lvl="1" indent="-283464">
              <a:spcBef>
                <a:spcPts val="48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Developed methods of cultivating bacteria</a:t>
            </a:r>
          </a:p>
          <a:p>
            <a:pPr marL="1143000" lvl="2" indent="-228600">
              <a:spcBef>
                <a:spcPts val="432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Worked on methods to allow single bacteria to grow and form colonies</a:t>
            </a:r>
          </a:p>
          <a:p>
            <a:pPr marL="1143000" lvl="2" indent="-228600">
              <a:spcBef>
                <a:spcPts val="432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Tried potatoes, but nutrients limiting for many bacteria</a:t>
            </a:r>
          </a:p>
        </p:txBody>
      </p:sp>
      <p:sp>
        <p:nvSpPr>
          <p:cNvPr id="6" name="Content Placeholder 24">
            <a:extLst>
              <a:ext uri="{FF2B5EF4-FFF2-40B4-BE49-F238E27FC236}">
                <a16:creationId xmlns:a16="http://schemas.microsoft.com/office/drawing/2014/main" id="{2DE0D14A-0565-4FE7-841B-2F4A70781A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0783" y="3698904"/>
            <a:ext cx="4507691" cy="19004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marL="228600" lvl="2">
              <a:spcBef>
                <a:spcPts val="432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Solidifying liquid nutrient media with gelatin helped</a:t>
            </a:r>
          </a:p>
          <a:p>
            <a:pPr marL="228600" lvl="2">
              <a:spcBef>
                <a:spcPts val="432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Limitations: melting temperature, digestible</a:t>
            </a:r>
          </a:p>
          <a:p>
            <a:pPr marL="228600" lvl="2">
              <a:spcBef>
                <a:spcPts val="432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In 1882, Fannie Hess, wife of associate, suggested agar she used to harden jelly</a:t>
            </a:r>
          </a:p>
        </p:txBody>
      </p:sp>
      <p:pic>
        <p:nvPicPr>
          <p:cNvPr id="7173" name="Picture 2" descr="Colonies on a dark medium have a green metallic she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2" b="2941"/>
          <a:stretch/>
        </p:blipFill>
        <p:spPr bwMode="auto">
          <a:xfrm>
            <a:off x="5781580" y="3962400"/>
            <a:ext cx="306724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4581893C-9DC8-45F2-A9FB-1D6F4329D13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722292" y="6659473"/>
            <a:ext cx="2440155" cy="176580"/>
          </a:xfrm>
        </p:spPr>
        <p:txBody>
          <a:bodyPr/>
          <a:lstStyle/>
          <a:p>
            <a:pPr algn="r"/>
            <a:r>
              <a:rPr lang="en-US" altLang="en-US" sz="800" dirty="0"/>
              <a:t>© McGraw-Hill Education/Lisa Burgess, photographer</a:t>
            </a:r>
          </a:p>
        </p:txBody>
      </p:sp>
    </p:spTree>
    <p:extLst>
      <p:ext uri="{BB962C8B-B14F-4D97-AF65-F5344CB8AC3E}">
        <p14:creationId xmlns:p14="http://schemas.microsoft.com/office/powerpoint/2010/main" val="349264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1436-1DA4-423A-B8FF-A742326A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209" y="228600"/>
            <a:ext cx="385158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The Growth Curve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5638800" cy="2286000"/>
          </a:xfrm>
        </p:spPr>
        <p:txBody>
          <a:bodyPr/>
          <a:lstStyle/>
          <a:p>
            <a:r>
              <a:rPr lang="en-US" altLang="en-US" u="sng" dirty="0"/>
              <a:t>Stationary phase</a:t>
            </a:r>
          </a:p>
          <a:p>
            <a:pPr marL="738188" lvl="1" indent="-282575"/>
            <a:r>
              <a:rPr lang="en-US" altLang="en-US" dirty="0"/>
              <a:t>Nutrient levels too low to sustain growth</a:t>
            </a:r>
          </a:p>
          <a:p>
            <a:pPr marL="738188" lvl="1" indent="-283464"/>
            <a:r>
              <a:rPr lang="en-US" altLang="en-US" dirty="0"/>
              <a:t>Total numbers remain constant</a:t>
            </a:r>
          </a:p>
          <a:p>
            <a:pPr marL="1090613" lvl="2"/>
            <a:r>
              <a:rPr lang="en-US" altLang="en-US" dirty="0"/>
              <a:t>Some die, releasing nutrients; others grow</a:t>
            </a:r>
          </a:p>
          <a:p>
            <a:pPr marL="1090613" lvl="2"/>
            <a:r>
              <a:rPr lang="en-US" altLang="en-US" dirty="0"/>
              <a:t>Continue to produce secondary metabolites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12DD6F-09A8-4E12-AAE9-71482F6B274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3183834"/>
            <a:ext cx="6553200" cy="1976431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altLang="en-US" sz="2400" u="sng" dirty="0"/>
              <a:t>Death phase</a:t>
            </a:r>
          </a:p>
          <a:p>
            <a:pPr marL="738188" lvl="1" indent="-28346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Total number of viable cells decreases</a:t>
            </a:r>
          </a:p>
          <a:p>
            <a:pPr marL="1090613" lvl="2" indent="-23018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Cells die at constant rate</a:t>
            </a:r>
          </a:p>
          <a:p>
            <a:pPr marL="1090613" lvl="2" indent="-23018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Exponential, but usually much slower than cell growth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F52CA5-AE83-41BF-A7DE-C142A877A43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2664" y="5042808"/>
            <a:ext cx="4805136" cy="1469135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altLang="en-US" sz="2400" u="sng" dirty="0"/>
              <a:t>Phase of prolonged decline</a:t>
            </a:r>
          </a:p>
          <a:p>
            <a:pPr marL="738188" lvl="1" indent="-28346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Some fraction may survive</a:t>
            </a:r>
          </a:p>
          <a:p>
            <a:pPr marL="738188" lvl="1" indent="-28346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Adapted to tolerate worsened conditions</a:t>
            </a:r>
          </a:p>
        </p:txBody>
      </p:sp>
    </p:spTree>
    <p:extLst>
      <p:ext uri="{BB962C8B-B14F-4D97-AF65-F5344CB8AC3E}">
        <p14:creationId xmlns:p14="http://schemas.microsoft.com/office/powerpoint/2010/main" val="114940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2839F93-3D18-4066-88A4-F9DD7112B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092" y="228600"/>
            <a:ext cx="3437817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Colony Growth</a:t>
            </a:r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485EB6-265D-4C17-8C4F-9313A7E3C35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1756" y="987288"/>
            <a:ext cx="7885044" cy="449911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Growth of bacteria on solid medium and liquid broth is similar,</a:t>
            </a:r>
            <a:r>
              <a:rPr lang="en-US" altLang="en-US" sz="2400" baseline="0" dirty="0"/>
              <a:t> </a:t>
            </a:r>
            <a:r>
              <a:rPr lang="en-US" altLang="en-US" sz="2400" dirty="0"/>
              <a:t>but there are important differences.</a:t>
            </a:r>
          </a:p>
          <a:p>
            <a:pPr lvl="0"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Position of single cell in a colony determines its environment.</a:t>
            </a:r>
          </a:p>
          <a:p>
            <a:pPr marL="28575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Edge of colony </a:t>
            </a:r>
          </a:p>
          <a:p>
            <a:pPr marL="517525" lvl="2" indent="-228600">
              <a:spcBef>
                <a:spcPts val="432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</a:rPr>
              <a:t>Little competition for O</a:t>
            </a:r>
            <a:r>
              <a:rPr lang="en-US" altLang="en-US" baseline="-25000" dirty="0">
                <a:solidFill>
                  <a:prstClr val="black"/>
                </a:solidFill>
              </a:rPr>
              <a:t>2</a:t>
            </a:r>
            <a:r>
              <a:rPr lang="en-US" altLang="en-US" dirty="0">
                <a:solidFill>
                  <a:prstClr val="black"/>
                </a:solidFill>
              </a:rPr>
              <a:t>, nutrients</a:t>
            </a:r>
          </a:p>
          <a:p>
            <a:pPr marL="28575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100" dirty="0">
                <a:solidFill>
                  <a:prstClr val="black"/>
                </a:solidFill>
              </a:rPr>
              <a:t>Center of colony </a:t>
            </a:r>
          </a:p>
          <a:p>
            <a:pPr marL="517525" lvl="2" indent="-2286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</a:rPr>
              <a:t>Depleted O</a:t>
            </a:r>
            <a:r>
              <a:rPr lang="en-US" altLang="en-US" baseline="-25000" dirty="0">
                <a:solidFill>
                  <a:prstClr val="black"/>
                </a:solidFill>
              </a:rPr>
              <a:t>2</a:t>
            </a:r>
            <a:r>
              <a:rPr lang="en-US" altLang="en-US" dirty="0">
                <a:solidFill>
                  <a:prstClr val="black"/>
                </a:solidFill>
              </a:rPr>
              <a:t>, nutrients</a:t>
            </a:r>
          </a:p>
          <a:p>
            <a:pPr marL="517525" lvl="2" indent="-2286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</a:rPr>
              <a:t>Accumulation of potentially toxic wastes</a:t>
            </a:r>
          </a:p>
          <a:p>
            <a:pPr marL="285750" lvl="1" indent="-285750">
              <a:spcBef>
                <a:spcPts val="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Cells at edges of colony may show exponential growth while those </a:t>
            </a:r>
            <a:r>
              <a:rPr lang="en-US" altLang="en-US" sz="2100" dirty="0">
                <a:solidFill>
                  <a:prstClr val="black"/>
                </a:solidFill>
              </a:rPr>
              <a:t>in the center are in the death phase</a:t>
            </a:r>
          </a:p>
        </p:txBody>
      </p:sp>
    </p:spTree>
    <p:extLst>
      <p:ext uri="{BB962C8B-B14F-4D97-AF65-F5344CB8AC3E}">
        <p14:creationId xmlns:p14="http://schemas.microsoft.com/office/powerpoint/2010/main" val="386442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2D6F2-E70A-4711-8860-9FBD32B06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479" y="228600"/>
            <a:ext cx="626504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Continuous Culture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9467" y="990600"/>
            <a:ext cx="7354956" cy="4267200"/>
          </a:xfrm>
        </p:spPr>
        <p:txBody>
          <a:bodyPr/>
          <a:lstStyle/>
          <a:p>
            <a:pPr marL="0" lvl="1" indent="0">
              <a:spcAft>
                <a:spcPts val="1500"/>
              </a:spcAft>
              <a:buNone/>
            </a:pPr>
            <a:r>
              <a:rPr lang="en-US" altLang="en-US" sz="2400" u="sng" dirty="0"/>
              <a:t>Open system:</a:t>
            </a:r>
            <a:r>
              <a:rPr lang="en-US" altLang="en-US" sz="2400" dirty="0"/>
              <a:t> culture to which nutrients are continually added and waste products removed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A </a:t>
            </a:r>
            <a:r>
              <a:rPr lang="en-US" altLang="en-US" u="sng" dirty="0"/>
              <a:t>chemostat</a:t>
            </a:r>
            <a:r>
              <a:rPr lang="en-US" altLang="en-US" dirty="0"/>
              <a:t> provides an open system that can maintain continuous growth</a:t>
            </a:r>
          </a:p>
          <a:p>
            <a:pPr marL="230400" lvl="2" indent="-230400">
              <a:spcBef>
                <a:spcPts val="0"/>
              </a:spcBef>
            </a:pPr>
            <a:r>
              <a:rPr lang="en-US" altLang="en-US" sz="2000" dirty="0"/>
              <a:t>Nutrient content and speed of addition can be controlled to achieve constant growth rate and cell density</a:t>
            </a:r>
          </a:p>
          <a:p>
            <a:pPr marL="230400" lvl="2" indent="-230400"/>
            <a:r>
              <a:rPr lang="en-US" altLang="en-US" sz="2000" dirty="0"/>
              <a:t>Produces relatively uniform population to study response to different conditions</a:t>
            </a:r>
          </a:p>
          <a:p>
            <a:pPr marL="230400" lvl="2" indent="-230400"/>
            <a:r>
              <a:rPr lang="en-US" altLang="en-US" sz="2000" dirty="0"/>
              <a:t>Can maintain cells in log phase of growth to harvest commercially valuable products</a:t>
            </a:r>
          </a:p>
        </p:txBody>
      </p:sp>
    </p:spTree>
    <p:extLst>
      <p:ext uri="{BB962C8B-B14F-4D97-AF65-F5344CB8AC3E}">
        <p14:creationId xmlns:p14="http://schemas.microsoft.com/office/powerpoint/2010/main" val="7245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23C5-0011-4B43-A2B9-07016C01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b="1" dirty="0">
                <a:solidFill>
                  <a:schemeClr val="tx1"/>
                </a:solidFill>
              </a:rPr>
              <a:t>Environmental Factors That Influence Microbial Growth</a:t>
            </a:r>
            <a:endParaRPr lang="en-IN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6636" y="990600"/>
            <a:ext cx="7661564" cy="1524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As a group, microorganisms inhabit nearly all environments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Some live in comfortable habitats favored by humans</a:t>
            </a:r>
          </a:p>
          <a:p>
            <a:pPr marL="285750" lvl="1">
              <a:spcAft>
                <a:spcPts val="1500"/>
              </a:spcAft>
            </a:pPr>
            <a:r>
              <a:rPr lang="en-US" altLang="en-US" u="sng" dirty="0"/>
              <a:t>Extremophiles</a:t>
            </a:r>
            <a:r>
              <a:rPr lang="en-US" altLang="en-US" dirty="0"/>
              <a:t> live in harsh environments; </a:t>
            </a:r>
            <a:r>
              <a:rPr lang="en-US" altLang="en-US" sz="2500" dirty="0"/>
              <a:t>most are archaea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B4CFBF-100B-4DD1-B799-B2C64D816CF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96636" y="2648406"/>
            <a:ext cx="5375564" cy="239683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Major factors that affect microbial growth</a:t>
            </a:r>
          </a:p>
          <a:p>
            <a:pPr marL="28575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Temperature</a:t>
            </a:r>
          </a:p>
          <a:p>
            <a:pPr marL="2857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Atmosphere</a:t>
            </a:r>
          </a:p>
          <a:p>
            <a:pPr marL="2857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pH </a:t>
            </a:r>
          </a:p>
          <a:p>
            <a:pPr marL="2857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Water availability </a:t>
            </a:r>
          </a:p>
        </p:txBody>
      </p:sp>
    </p:spTree>
    <p:extLst>
      <p:ext uri="{BB962C8B-B14F-4D97-AF65-F5344CB8AC3E}">
        <p14:creationId xmlns:p14="http://schemas.microsoft.com/office/powerpoint/2010/main" val="91017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29505E2-9CB2-451B-9CE5-8C6BEEBE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390"/>
            <a:ext cx="9144000" cy="609600"/>
          </a:xfrm>
        </p:spPr>
        <p:txBody>
          <a:bodyPr/>
          <a:lstStyle/>
          <a:p>
            <a:r>
              <a:rPr lang="en-US" altLang="en-US" sz="2400" b="1" dirty="0">
                <a:solidFill>
                  <a:schemeClr val="tx1"/>
                </a:solidFill>
              </a:rPr>
              <a:t>Table 4.2 Environmental Factors That Influence Microbial Growth (1)</a:t>
            </a:r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Placeholder 9">
                <a:extLst>
                  <a:ext uri="{FF2B5EF4-FFF2-40B4-BE49-F238E27FC236}">
                    <a16:creationId xmlns:a16="http://schemas.microsoft.com/office/drawing/2014/main" id="{3269BB7C-B315-4EE6-A186-6A1525A02729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20"/>
                <p:extLst>
                  <p:ext uri="{D42A27DB-BD31-4B8C-83A1-F6EECF244321}">
                    <p14:modId xmlns:p14="http://schemas.microsoft.com/office/powerpoint/2010/main" val="2735397587"/>
                  </p:ext>
                </p:extLst>
              </p:nvPr>
            </p:nvGraphicFramePr>
            <p:xfrm>
              <a:off x="1601744" y="766227"/>
              <a:ext cx="6018256" cy="555454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60656">
                      <a:extLst>
                        <a:ext uri="{9D8B030D-6E8A-4147-A177-3AD203B41FA5}">
                          <a16:colId xmlns:a16="http://schemas.microsoft.com/office/drawing/2014/main" val="140562072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142335549"/>
                        </a:ext>
                      </a:extLst>
                    </a:gridCol>
                  </a:tblGrid>
                  <a:tr h="48133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Environmental Factor/Descriptive</a:t>
                          </a:r>
                          <a:r>
                            <a:rPr lang="en-US" sz="1600" b="1" baseline="0" dirty="0"/>
                            <a:t> Terms</a:t>
                          </a:r>
                          <a:endParaRPr lang="en-US" sz="1600" b="1" dirty="0"/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Characteristics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15464434"/>
                      </a:ext>
                    </a:extLst>
                  </a:tr>
                  <a:tr h="23312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/>
                            <a:t>Temperature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Thermostability appears to be due to protein structure.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02421760"/>
                      </a:ext>
                    </a:extLst>
                  </a:tr>
                  <a:tr h="377145">
                    <a:tc>
                      <a:txBody>
                        <a:bodyPr/>
                        <a:lstStyle/>
                        <a:p>
                          <a:pPr marL="168275" marR="0" lvl="0" indent="-53975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Psychrophile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Optimum temperature between</a:t>
                          </a:r>
                          <a:r>
                            <a:rPr lang="en-US" sz="1200" baseline="0" dirty="0"/>
                            <a:t> -5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200" i="0" dirty="0">
                              <a:latin typeface="+mj-lt"/>
                            </a:rPr>
                            <a:t>degrees Celsius</a:t>
                          </a:r>
                          <a:r>
                            <a:rPr lang="en-US" sz="1200" dirty="0"/>
                            <a:t> and 15 degrees Celsius.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1128644"/>
                      </a:ext>
                    </a:extLst>
                  </a:tr>
                  <a:tr h="533428">
                    <a:tc>
                      <a:txBody>
                        <a:bodyPr/>
                        <a:lstStyle/>
                        <a:p>
                          <a:pPr marL="11430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Psychrotroph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Optimum temperature between 15 degrees Celsius and 30 degrees Celsius, but grows well at refrigeration temperatures.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58629395"/>
                      </a:ext>
                    </a:extLst>
                  </a:tr>
                  <a:tr h="377145">
                    <a:tc>
                      <a:txBody>
                        <a:bodyPr/>
                        <a:lstStyle/>
                        <a:p>
                          <a:pPr marL="176213" marR="0" lvl="0" indent="-61913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Mesophile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Optimum temperature between 25 degrees Celsius and 45 degrees Celsius.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79129957"/>
                      </a:ext>
                    </a:extLst>
                  </a:tr>
                  <a:tr h="377145">
                    <a:tc>
                      <a:txBody>
                        <a:bodyPr/>
                        <a:lstStyle/>
                        <a:p>
                          <a:pPr marL="176213" marR="0" lvl="0" indent="-61913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Thermophile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Optimum temperature between 45 degrees Celsius and 70 degrees Celsius.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54247218"/>
                      </a:ext>
                    </a:extLst>
                  </a:tr>
                  <a:tr h="233121">
                    <a:tc>
                      <a:txBody>
                        <a:bodyPr/>
                        <a:lstStyle/>
                        <a:p>
                          <a:pPr marL="176213" marR="0" lvl="0" indent="-61913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Hyperthermophile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Optimum temperature of 70 degrees Celsius or greater.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86805102"/>
                      </a:ext>
                    </a:extLst>
                  </a:tr>
                  <a:tr h="53342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b="1" dirty="0"/>
                            <a:t>Oxygen</a:t>
                          </a:r>
                          <a:r>
                            <a:rPr lang="en-US" sz="1200" b="1" baseline="0" dirty="0"/>
                            <a:t> (O</a:t>
                          </a:r>
                          <a:r>
                            <a:rPr lang="en-US" sz="1200" b="1" baseline="-25000" dirty="0"/>
                            <a:t>2</a:t>
                          </a:r>
                          <a:r>
                            <a:rPr lang="en-US" sz="1200" b="1" baseline="0" dirty="0"/>
                            <a:t>) Availability 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Oxygen </a:t>
                          </a:r>
                          <a:r>
                            <a:rPr lang="en-US" sz="1200" b="1" baseline="0" dirty="0"/>
                            <a:t>(O</a:t>
                          </a:r>
                          <a:r>
                            <a:rPr lang="en-US" sz="1200" b="1" baseline="-25000" dirty="0"/>
                            <a:t>2</a:t>
                          </a:r>
                          <a:r>
                            <a:rPr lang="en-US" sz="1200" b="1" baseline="0" dirty="0"/>
                            <a:t>)</a:t>
                          </a:r>
                          <a:r>
                            <a:rPr lang="en-US" sz="1200" b="0" baseline="0" dirty="0"/>
                            <a:t> r</a:t>
                          </a:r>
                          <a:r>
                            <a:rPr lang="en-US" sz="1200" dirty="0"/>
                            <a:t>equirement/tolerance reflects the organism’s energy-harvesting mechanisms and its ability to inactivate reactive oxygen species.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58905965"/>
                      </a:ext>
                    </a:extLst>
                  </a:tr>
                  <a:tr h="220862">
                    <a:tc>
                      <a:txBody>
                        <a:bodyPr/>
                        <a:lstStyle/>
                        <a:p>
                          <a:pPr marL="285750" indent="-171450" algn="l"/>
                          <a:r>
                            <a:rPr lang="en-US" sz="1200" baseline="0" dirty="0"/>
                            <a:t>Obligate aerobe</a:t>
                          </a:r>
                          <a:endParaRPr lang="en-IN" sz="1200" dirty="0"/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Requires</a:t>
                          </a:r>
                          <a:r>
                            <a:rPr lang="en-US" sz="1200" baseline="0" dirty="0"/>
                            <a:t> O</a:t>
                          </a:r>
                          <a:r>
                            <a:rPr lang="en-US" sz="1200" baseline="-25000" dirty="0"/>
                            <a:t>2</a:t>
                          </a:r>
                          <a:r>
                            <a:rPr lang="en-US" sz="1200" dirty="0"/>
                            <a:t>.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14271965"/>
                      </a:ext>
                    </a:extLst>
                  </a:tr>
                  <a:tr h="377145">
                    <a:tc>
                      <a:txBody>
                        <a:bodyPr/>
                        <a:lstStyle/>
                        <a:p>
                          <a:pPr marL="285750" indent="-171450" algn="l"/>
                          <a:r>
                            <a:rPr lang="en-US" sz="1200" baseline="0" dirty="0"/>
                            <a:t>Facultative anaerobe</a:t>
                          </a:r>
                          <a:endParaRPr lang="en-IN" sz="1200" dirty="0"/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Grows best if</a:t>
                          </a:r>
                          <a:r>
                            <a:rPr lang="en-US" sz="1200" baseline="0" dirty="0"/>
                            <a:t> O</a:t>
                          </a:r>
                          <a:r>
                            <a:rPr lang="en-US" sz="1200" baseline="-25000" dirty="0"/>
                            <a:t>2 </a:t>
                          </a:r>
                          <a:r>
                            <a:rPr lang="en-US" sz="1200" dirty="0"/>
                            <a:t>is present, but can also grow without it.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28129158"/>
                      </a:ext>
                    </a:extLst>
                  </a:tr>
                  <a:tr h="291633">
                    <a:tc>
                      <a:txBody>
                        <a:bodyPr/>
                        <a:lstStyle/>
                        <a:p>
                          <a:pPr marL="285750" marR="0" lvl="0" indent="-17145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0" dirty="0"/>
                            <a:t>Obligate anaerobe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Cannot grow in the presence of</a:t>
                          </a:r>
                          <a:r>
                            <a:rPr lang="en-US" sz="1200" baseline="0" dirty="0"/>
                            <a:t> O</a:t>
                          </a:r>
                          <a:r>
                            <a:rPr lang="en-US" sz="1200" baseline="-25000" dirty="0"/>
                            <a:t>2</a:t>
                          </a:r>
                          <a:r>
                            <a:rPr lang="en-US" sz="1200" dirty="0"/>
                            <a:t>. 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27187146"/>
                      </a:ext>
                    </a:extLst>
                  </a:tr>
                  <a:tr h="533428">
                    <a:tc>
                      <a:txBody>
                        <a:bodyPr/>
                        <a:lstStyle/>
                        <a:p>
                          <a:pPr marL="285750" indent="-171450" algn="l"/>
                          <a:r>
                            <a:rPr lang="en-US" sz="1200" baseline="0" dirty="0"/>
                            <a:t>Microaerophile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Requires small amounts of</a:t>
                          </a:r>
                          <a:r>
                            <a:rPr lang="en-US" sz="1200" baseline="0" dirty="0"/>
                            <a:t> O</a:t>
                          </a:r>
                          <a:r>
                            <a:rPr lang="en-US" sz="1200" baseline="-25000" dirty="0"/>
                            <a:t>2</a:t>
                          </a:r>
                          <a:r>
                            <a:rPr lang="en-US" sz="1200" dirty="0"/>
                            <a:t>, but higher concentrations are inhibitory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12075458"/>
                      </a:ext>
                    </a:extLst>
                  </a:tr>
                  <a:tr h="377145">
                    <a:tc>
                      <a:txBody>
                        <a:bodyPr/>
                        <a:lstStyle/>
                        <a:p>
                          <a:pPr marL="114300" indent="-3175" algn="l"/>
                          <a:r>
                            <a:rPr lang="en-US" sz="1200" baseline="0" dirty="0"/>
                            <a:t>Aerotolerant anaerobe (obligate fermenter)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Indifferent to</a:t>
                          </a:r>
                          <a:r>
                            <a:rPr lang="en-US" sz="1200" baseline="0" dirty="0"/>
                            <a:t> O</a:t>
                          </a:r>
                          <a:r>
                            <a:rPr lang="en-US" sz="1200" baseline="-25000" dirty="0"/>
                            <a:t>2</a:t>
                          </a:r>
                          <a:r>
                            <a:rPr lang="en-US" sz="1200" dirty="0"/>
                            <a:t>.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1359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Placeholder 9">
                <a:extLst>
                  <a:ext uri="{FF2B5EF4-FFF2-40B4-BE49-F238E27FC236}">
                    <a16:creationId xmlns:a16="http://schemas.microsoft.com/office/drawing/2014/main" id="{3269BB7C-B315-4EE6-A186-6A1525A02729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20"/>
                <p:extLst>
                  <p:ext uri="{D42A27DB-BD31-4B8C-83A1-F6EECF244321}">
                    <p14:modId xmlns:p14="http://schemas.microsoft.com/office/powerpoint/2010/main" val="2735397587"/>
                  </p:ext>
                </p:extLst>
              </p:nvPr>
            </p:nvGraphicFramePr>
            <p:xfrm>
              <a:off x="1601744" y="766227"/>
              <a:ext cx="6018256" cy="555454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60656">
                      <a:extLst>
                        <a:ext uri="{9D8B030D-6E8A-4147-A177-3AD203B41FA5}">
                          <a16:colId xmlns:a16="http://schemas.microsoft.com/office/drawing/2014/main" val="140562072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142335549"/>
                        </a:ext>
                      </a:extLst>
                    </a:gridCol>
                  </a:tblGrid>
                  <a:tr h="56325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Environmental Factor/Descriptive</a:t>
                          </a:r>
                          <a:r>
                            <a:rPr lang="en-US" sz="1600" b="1" baseline="0" dirty="0"/>
                            <a:t> Terms</a:t>
                          </a:r>
                          <a:endParaRPr lang="en-US" sz="1600" b="1" dirty="0"/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Characteristics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15464434"/>
                      </a:ext>
                    </a:extLst>
                  </a:tr>
                  <a:tr h="25845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/>
                            <a:t>Temperature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Thermostability appears to be due to protein structure.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02421760"/>
                      </a:ext>
                    </a:extLst>
                  </a:tr>
                  <a:tr h="441330">
                    <a:tc>
                      <a:txBody>
                        <a:bodyPr/>
                        <a:lstStyle/>
                        <a:p>
                          <a:pPr marL="168275" marR="0" lvl="0" indent="-53975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Psychrophile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4833" t="-193056" r="-500" b="-9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128644"/>
                      </a:ext>
                    </a:extLst>
                  </a:tr>
                  <a:tr h="624210">
                    <a:tc>
                      <a:txBody>
                        <a:bodyPr/>
                        <a:lstStyle/>
                        <a:p>
                          <a:pPr marL="11430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Psychrotroph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Optimum temperature between 15 degrees Celsius and 30 degrees Celsius, but grows well at refrigeration temperatures.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58629395"/>
                      </a:ext>
                    </a:extLst>
                  </a:tr>
                  <a:tr h="441330">
                    <a:tc>
                      <a:txBody>
                        <a:bodyPr/>
                        <a:lstStyle/>
                        <a:p>
                          <a:pPr marL="176213" marR="0" lvl="0" indent="-61913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Mesophile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Optimum temperature between 25 degrees Celsius and 45 degrees Celsius.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79129957"/>
                      </a:ext>
                    </a:extLst>
                  </a:tr>
                  <a:tr h="441330">
                    <a:tc>
                      <a:txBody>
                        <a:bodyPr/>
                        <a:lstStyle/>
                        <a:p>
                          <a:pPr marL="176213" marR="0" lvl="0" indent="-61913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Thermophile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Optimum temperature between 45 degrees Celsius and 70 degrees Celsius.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54247218"/>
                      </a:ext>
                    </a:extLst>
                  </a:tr>
                  <a:tr h="258450">
                    <a:tc>
                      <a:txBody>
                        <a:bodyPr/>
                        <a:lstStyle/>
                        <a:p>
                          <a:pPr marL="176213" marR="0" lvl="0" indent="-61913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Hyperthermophile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Optimum temperature of 70 degrees Celsius or greater.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86805102"/>
                      </a:ext>
                    </a:extLst>
                  </a:tr>
                  <a:tr h="62421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b="1" dirty="0" smtClean="0"/>
                            <a:t>Oxygen</a:t>
                          </a:r>
                          <a:r>
                            <a:rPr lang="en-US" sz="1200" b="1" baseline="0" dirty="0"/>
                            <a:t> </a:t>
                          </a:r>
                          <a:r>
                            <a:rPr lang="en-US" sz="1200" b="1" baseline="0" dirty="0" smtClean="0"/>
                            <a:t>(O</a:t>
                          </a:r>
                          <a:r>
                            <a:rPr lang="en-US" sz="1200" b="1" baseline="-25000" dirty="0" smtClean="0"/>
                            <a:t>2</a:t>
                          </a:r>
                          <a:r>
                            <a:rPr lang="en-US" sz="1200" b="1" baseline="0" dirty="0" smtClean="0"/>
                            <a:t>) Availability </a:t>
                          </a:r>
                          <a:endParaRPr lang="en-US" sz="1200" b="1" baseline="0" dirty="0"/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Oxygen </a:t>
                          </a:r>
                          <a:r>
                            <a:rPr lang="en-US" sz="1200" b="1" baseline="0" dirty="0" smtClean="0"/>
                            <a:t>(O</a:t>
                          </a:r>
                          <a:r>
                            <a:rPr lang="en-US" sz="1200" b="1" baseline="-25000" dirty="0" smtClean="0"/>
                            <a:t>2</a:t>
                          </a:r>
                          <a:r>
                            <a:rPr lang="en-US" sz="1200" b="1" baseline="0" dirty="0" smtClean="0"/>
                            <a:t>)</a:t>
                          </a:r>
                          <a:r>
                            <a:rPr lang="en-US" sz="1200" b="0" baseline="0" dirty="0" smtClean="0"/>
                            <a:t> r</a:t>
                          </a:r>
                          <a:r>
                            <a:rPr lang="en-US" sz="1200" dirty="0" smtClean="0"/>
                            <a:t>equirement/tolerance </a:t>
                          </a:r>
                          <a:r>
                            <a:rPr lang="en-US" sz="1200" dirty="0"/>
                            <a:t>reflects the organism’s energy-harvesting mechanisms and its ability to inactivate reactive oxygen species.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58905965"/>
                      </a:ext>
                    </a:extLst>
                  </a:tr>
                  <a:tr h="258450">
                    <a:tc>
                      <a:txBody>
                        <a:bodyPr/>
                        <a:lstStyle/>
                        <a:p>
                          <a:pPr marL="285750" indent="-171450" algn="l"/>
                          <a:r>
                            <a:rPr lang="en-US" sz="1200" baseline="0" dirty="0"/>
                            <a:t>Obligate aerobe</a:t>
                          </a:r>
                          <a:endParaRPr lang="en-IN" sz="1200" dirty="0"/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/>
                            <a:t>Requires</a:t>
                          </a:r>
                          <a:r>
                            <a:rPr lang="en-US" sz="1200" baseline="0" dirty="0" smtClean="0"/>
                            <a:t> O</a:t>
                          </a:r>
                          <a:r>
                            <a:rPr lang="en-US" sz="1200" baseline="-25000" dirty="0" smtClean="0"/>
                            <a:t>2</a:t>
                          </a:r>
                          <a:r>
                            <a:rPr lang="en-US" sz="1200" dirty="0" smtClean="0"/>
                            <a:t>.</a:t>
                          </a:r>
                          <a:endParaRPr lang="en-US" sz="1200" dirty="0"/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14271965"/>
                      </a:ext>
                    </a:extLst>
                  </a:tr>
                  <a:tr h="377145">
                    <a:tc>
                      <a:txBody>
                        <a:bodyPr/>
                        <a:lstStyle/>
                        <a:p>
                          <a:pPr marL="285750" indent="-171450" algn="l"/>
                          <a:r>
                            <a:rPr lang="en-US" sz="1200" baseline="0" dirty="0"/>
                            <a:t>Facultative anaerobe</a:t>
                          </a:r>
                          <a:endParaRPr lang="en-IN" sz="1200" dirty="0"/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Grows best </a:t>
                          </a:r>
                          <a:r>
                            <a:rPr lang="en-US" sz="1200" dirty="0" smtClean="0"/>
                            <a:t>if</a:t>
                          </a:r>
                          <a:r>
                            <a:rPr lang="en-US" sz="1200" baseline="0" dirty="0" smtClean="0"/>
                            <a:t> O</a:t>
                          </a:r>
                          <a:r>
                            <a:rPr lang="en-US" sz="1200" baseline="-25000" dirty="0" smtClean="0"/>
                            <a:t>2 </a:t>
                          </a:r>
                          <a:r>
                            <a:rPr lang="en-US" sz="1200" dirty="0" smtClean="0"/>
                            <a:t>is </a:t>
                          </a:r>
                          <a:r>
                            <a:rPr lang="en-US" sz="1200" dirty="0"/>
                            <a:t>present, but can also grow without it.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28129158"/>
                      </a:ext>
                    </a:extLst>
                  </a:tr>
                  <a:tr h="291633">
                    <a:tc>
                      <a:txBody>
                        <a:bodyPr/>
                        <a:lstStyle/>
                        <a:p>
                          <a:pPr marL="285750" marR="0" lvl="0" indent="-17145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0" dirty="0"/>
                            <a:t>Obligate anaerobe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Cannot grow in the presence </a:t>
                          </a:r>
                          <a:r>
                            <a:rPr lang="en-US" sz="1200" dirty="0" smtClean="0"/>
                            <a:t>of</a:t>
                          </a:r>
                          <a:r>
                            <a:rPr lang="en-US" sz="1200" baseline="0" dirty="0" smtClean="0"/>
                            <a:t> O</a:t>
                          </a:r>
                          <a:r>
                            <a:rPr lang="en-US" sz="1200" baseline="-25000" dirty="0" smtClean="0"/>
                            <a:t>2</a:t>
                          </a:r>
                          <a:r>
                            <a:rPr lang="en-US" sz="1200" dirty="0" smtClean="0"/>
                            <a:t>. </a:t>
                          </a:r>
                          <a:endParaRPr lang="en-US" sz="1200" dirty="0"/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27187146"/>
                      </a:ext>
                    </a:extLst>
                  </a:tr>
                  <a:tr h="533428">
                    <a:tc>
                      <a:txBody>
                        <a:bodyPr/>
                        <a:lstStyle/>
                        <a:p>
                          <a:pPr marL="285750" indent="-171450" algn="l"/>
                          <a:r>
                            <a:rPr lang="en-US" sz="1200" baseline="0" dirty="0"/>
                            <a:t>Microaerophile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/>
                            <a:t>Requires small amounts </a:t>
                          </a:r>
                          <a:r>
                            <a:rPr lang="en-US" sz="1200" dirty="0" smtClean="0"/>
                            <a:t>of</a:t>
                          </a:r>
                          <a:r>
                            <a:rPr lang="en-US" sz="1200" baseline="0" dirty="0" smtClean="0"/>
                            <a:t> O</a:t>
                          </a:r>
                          <a:r>
                            <a:rPr lang="en-US" sz="1200" baseline="-25000" dirty="0" smtClean="0"/>
                            <a:t>2</a:t>
                          </a:r>
                          <a:r>
                            <a:rPr lang="en-US" sz="1200" dirty="0" smtClean="0"/>
                            <a:t>, </a:t>
                          </a:r>
                          <a:r>
                            <a:rPr lang="en-US" sz="1200" dirty="0"/>
                            <a:t>but higher concentrations are inhibitory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12075458"/>
                      </a:ext>
                    </a:extLst>
                  </a:tr>
                  <a:tr h="441330">
                    <a:tc>
                      <a:txBody>
                        <a:bodyPr/>
                        <a:lstStyle/>
                        <a:p>
                          <a:pPr marL="114300" indent="-3175" algn="l"/>
                          <a:r>
                            <a:rPr lang="en-US" sz="1200" baseline="0" dirty="0"/>
                            <a:t>Aerotolerant anaerobe (obligate fermenter)</a:t>
                          </a:r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Indifferent </a:t>
                          </a:r>
                          <a:r>
                            <a:rPr lang="en-US" sz="1200" dirty="0" smtClean="0"/>
                            <a:t>to</a:t>
                          </a:r>
                          <a:r>
                            <a:rPr lang="en-US" sz="1200" baseline="0" dirty="0" smtClean="0"/>
                            <a:t> O</a:t>
                          </a:r>
                          <a:r>
                            <a:rPr lang="en-US" sz="1200" baseline="-25000" dirty="0" smtClean="0"/>
                            <a:t>2</a:t>
                          </a:r>
                          <a:r>
                            <a:rPr lang="en-US" sz="1200" dirty="0" smtClean="0"/>
                            <a:t>.</a:t>
                          </a:r>
                          <a:endParaRPr lang="en-US" sz="1200" dirty="0"/>
                        </a:p>
                      </a:txBody>
                      <a:tcPr marL="93278" marR="93278" marT="37785" marB="3778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135926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57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34E1F73-0432-4094-8BA8-60F17CF2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altLang="en-US" sz="2600" b="1" dirty="0">
                <a:solidFill>
                  <a:schemeClr val="tx1"/>
                </a:solidFill>
              </a:rPr>
              <a:t>Table 4.2 Environmental Factors That Influence Microbial Growth (2)</a:t>
            </a:r>
            <a:endParaRPr lang="en-IN" sz="2600" dirty="0"/>
          </a:p>
        </p:txBody>
      </p:sp>
      <p:graphicFrame>
        <p:nvGraphicFramePr>
          <p:cNvPr id="8" name="Table Placeholder 7">
            <a:extLst>
              <a:ext uri="{FF2B5EF4-FFF2-40B4-BE49-F238E27FC236}">
                <a16:creationId xmlns:a16="http://schemas.microsoft.com/office/drawing/2014/main" id="{BF3466D7-71A4-4DFF-B673-342635D2A6B5}"/>
              </a:ext>
            </a:extLst>
          </p:cNvPr>
          <p:cNvGraphicFramePr>
            <a:graphicFrameLocks noGrp="1"/>
          </p:cNvGraphicFramePr>
          <p:nvPr>
            <p:ph type="tbl" sz="quarter" idx="20"/>
            <p:extLst>
              <p:ext uri="{D42A27DB-BD31-4B8C-83A1-F6EECF244321}">
                <p14:modId xmlns:p14="http://schemas.microsoft.com/office/powerpoint/2010/main" val="620180960"/>
              </p:ext>
            </p:extLst>
          </p:nvPr>
        </p:nvGraphicFramePr>
        <p:xfrm>
          <a:off x="1581150" y="1413164"/>
          <a:ext cx="5942000" cy="38098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9854">
                  <a:extLst>
                    <a:ext uri="{9D8B030D-6E8A-4147-A177-3AD203B41FA5}">
                      <a16:colId xmlns:a16="http://schemas.microsoft.com/office/drawing/2014/main" val="1494490817"/>
                    </a:ext>
                  </a:extLst>
                </a:gridCol>
                <a:gridCol w="3032146">
                  <a:extLst>
                    <a:ext uri="{9D8B030D-6E8A-4147-A177-3AD203B41FA5}">
                      <a16:colId xmlns:a16="http://schemas.microsoft.com/office/drawing/2014/main" val="1835091404"/>
                    </a:ext>
                  </a:extLst>
                </a:gridCol>
              </a:tblGrid>
              <a:tr h="55187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Environmental Factor/Descriptive</a:t>
                      </a:r>
                      <a:r>
                        <a:rPr lang="en-US" sz="1600" b="1" baseline="0" dirty="0"/>
                        <a:t> Terms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Characteristics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6564073"/>
                  </a:ext>
                </a:extLst>
              </a:tr>
              <a:tr h="6099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pH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Prokaryotes that live in pH extremes maintain a near-neutral internal pH by pumping protons out of or into the cell.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5486057"/>
                  </a:ext>
                </a:extLst>
              </a:tr>
              <a:tr h="327617">
                <a:tc>
                  <a:txBody>
                    <a:bodyPr/>
                    <a:lstStyle/>
                    <a:p>
                      <a:pPr marL="57150" marR="0" lvl="0" indent="57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Neutrophile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Multiplies in the range of pH 5 to 8.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20698"/>
                  </a:ext>
                </a:extLst>
              </a:tr>
              <a:tr h="327617">
                <a:tc>
                  <a:txBody>
                    <a:bodyPr/>
                    <a:lstStyle/>
                    <a:p>
                      <a:pPr marL="63500" marR="0" lvl="0" indent="50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Acidophile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Grows optimally at a pH below 5.5.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0478694"/>
                  </a:ext>
                </a:extLst>
              </a:tr>
              <a:tr h="327617">
                <a:tc>
                  <a:txBody>
                    <a:bodyPr/>
                    <a:lstStyle/>
                    <a:p>
                      <a:pPr marL="57150" marR="0" lvl="0" indent="57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Alkalophile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Grows optimally at a pH above 8.5.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9634155"/>
                  </a:ext>
                </a:extLst>
              </a:tr>
              <a:tr h="78424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/>
                        <a:t>Water Availability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Prokaryotes that can grow in high-solute solutions maintain the availability of water in the cell by increasing their internal solute concentration.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5466838"/>
                  </a:ext>
                </a:extLst>
              </a:tr>
              <a:tr h="435689">
                <a:tc>
                  <a:txBody>
                    <a:bodyPr/>
                    <a:lstStyle/>
                    <a:p>
                      <a:pPr marL="1143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Halotolerant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Can grow in relatively high-salt solutions, up to approximately 10% NaCl.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630804"/>
                  </a:ext>
                </a:extLst>
              </a:tr>
              <a:tr h="327617">
                <a:tc>
                  <a:txBody>
                    <a:bodyPr/>
                    <a:lstStyle/>
                    <a:p>
                      <a:pPr marL="114300" indent="0"/>
                      <a:r>
                        <a:rPr lang="en-US" sz="1200" baseline="0" dirty="0"/>
                        <a:t>Halophile</a:t>
                      </a: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Requires high levels of sodium chloride.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6600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1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E9B0AEF-9C0E-4DAC-889F-A82BBE0F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Temperature Requirements - Figure 4.8 </a:t>
            </a:r>
            <a:endParaRPr lang="en-IN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EC2B275-D71F-4947-A462-F8DEC894779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085" y="989743"/>
            <a:ext cx="6324600" cy="1591532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altLang="en-US" sz="1800" dirty="0"/>
              <a:t>Each species has well-defined temperature range</a:t>
            </a:r>
          </a:p>
          <a:p>
            <a:pPr marL="801688" lvl="1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Optimum growth usually close to upper end of range</a:t>
            </a:r>
          </a:p>
          <a:p>
            <a:pPr marL="801688" lvl="1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u="sng" dirty="0"/>
              <a:t>Psychrophiles</a:t>
            </a:r>
            <a:r>
              <a:rPr lang="en-US" altLang="en-US" sz="1800" dirty="0"/>
              <a:t>: </a:t>
            </a:r>
            <a:r>
              <a:rPr lang="en-IN" altLang="en-US" sz="1800" b="0" i="0" dirty="0">
                <a:latin typeface="+mj-lt"/>
                <a:ea typeface="Cambria Math" panose="02040503050406030204" pitchFamily="18" charset="0"/>
              </a:rPr>
              <a:t>-5 degrees </a:t>
            </a:r>
            <a:r>
              <a:rPr lang="en-US" altLang="en-US" sz="1800" dirty="0"/>
              <a:t>to </a:t>
            </a:r>
            <a:r>
              <a:rPr lang="en-IN" altLang="en-US" sz="1800" b="0" i="0" dirty="0">
                <a:latin typeface="+mj-lt"/>
                <a:ea typeface="Cambria Math" panose="02040503050406030204" pitchFamily="18" charset="0"/>
              </a:rPr>
              <a:t>1</a:t>
            </a:r>
            <a:r>
              <a:rPr lang="en-IN" altLang="en-US" sz="1800" i="0" dirty="0">
                <a:latin typeface="+mj-lt"/>
                <a:ea typeface="Cambria Math" panose="02040503050406030204" pitchFamily="18" charset="0"/>
              </a:rPr>
              <a:t>5 degrees Celsius </a:t>
            </a:r>
            <a:endParaRPr lang="en-US" altLang="en-US" sz="1800" dirty="0"/>
          </a:p>
          <a:p>
            <a:pPr marL="1203325" lvl="2" indent="-2190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Found in Arctic and Antarctic regions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609A15A-64A6-491B-A7ED-7B43DCECAB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9442" y="2495550"/>
            <a:ext cx="5410200" cy="781050"/>
          </a:xfrm>
        </p:spPr>
        <p:txBody>
          <a:bodyPr/>
          <a:lstStyle/>
          <a:p>
            <a:pPr marL="285750" lvl="1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u="sng" dirty="0"/>
              <a:t>Psychrotrophs</a:t>
            </a:r>
            <a:r>
              <a:rPr lang="en-US" altLang="en-US" sz="1800" dirty="0"/>
              <a:t>: 15 degrees to </a:t>
            </a:r>
            <a:r>
              <a:rPr lang="en-IN" altLang="en-US" sz="1800" b="0" i="0" dirty="0">
                <a:latin typeface="+mj-lt"/>
              </a:rPr>
              <a:t>30</a:t>
            </a:r>
            <a:r>
              <a:rPr lang="en-IN" altLang="en-US" sz="1800" b="0" i="0" dirty="0">
                <a:latin typeface="+mj-lt"/>
                <a:ea typeface="Cambria Math" panose="02040503050406030204" pitchFamily="18" charset="0"/>
              </a:rPr>
              <a:t> degrees Celsius </a:t>
            </a:r>
            <a:endParaRPr lang="en-US" altLang="en-US" sz="1800" dirty="0"/>
          </a:p>
          <a:p>
            <a:pPr marL="690563" lvl="2" indent="-244475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Important in spoilage of refrigerated foods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EE234AF9-D77C-40F0-BAF5-053360847EBC}"/>
                  </a:ext>
                </a:extLst>
              </p:cNvPr>
              <p:cNvSpPr>
                <a:spLocks noGrp="1"/>
              </p:cNvSpPr>
              <p:nvPr>
                <p:ph sz="quarter" idx="20"/>
              </p:nvPr>
            </p:nvSpPr>
            <p:spPr>
              <a:xfrm>
                <a:off x="549442" y="3261852"/>
                <a:ext cx="4876800" cy="992923"/>
              </a:xfrm>
            </p:spPr>
            <p:txBody>
              <a:bodyPr/>
              <a:lstStyle/>
              <a:p>
                <a:pPr marL="285750" lvl="1" indent="-285750">
                  <a:spcBef>
                    <a:spcPts val="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1800" u="sng" dirty="0"/>
                  <a:t>Mesophiles</a:t>
                </a:r>
                <a:r>
                  <a:rPr lang="en-US" altLang="en-US" sz="1800" dirty="0"/>
                  <a:t>: 25 degrees to </a:t>
                </a:r>
                <a:r>
                  <a:rPr lang="en-IN" altLang="en-US" sz="1800" b="0" i="0" dirty="0">
                    <a:latin typeface="+mj-lt"/>
                  </a:rPr>
                  <a:t>45</a:t>
                </a:r>
                <a:r>
                  <a:rPr lang="en-IN" altLang="en-US" sz="1800" i="0" dirty="0">
                    <a:latin typeface="+mj-lt"/>
                    <a:ea typeface="Cambria Math" panose="02040503050406030204" pitchFamily="18" charset="0"/>
                  </a:rPr>
                  <a:t> degrees Celsius </a:t>
                </a:r>
                <a:endParaRPr lang="en-US" altLang="en-US" sz="1800" dirty="0"/>
              </a:p>
              <a:p>
                <a:pPr marL="690563" lvl="2" indent="-223838">
                  <a:spcBef>
                    <a:spcPts val="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1800" dirty="0"/>
                  <a:t>Pathogens 35 degrees to </a:t>
                </a:r>
                <a:r>
                  <a:rPr lang="en-IN" altLang="en-US" sz="1800" b="0" i="0" dirty="0">
                    <a:latin typeface="+mj-lt"/>
                  </a:rPr>
                  <a:t>40</a:t>
                </a:r>
                <a:r>
                  <a:rPr lang="en-IN" altLang="en-US" sz="1800" i="0" dirty="0">
                    <a:latin typeface="+mj-lt"/>
                    <a:ea typeface="Cambria Math" panose="02040503050406030204" pitchFamily="18" charset="0"/>
                  </a:rPr>
                  <a:t> degrees Celsius</a:t>
                </a:r>
                <a14:m>
                  <m:oMath xmlns:m="http://schemas.openxmlformats.org/officeDocument/2006/math">
                    <m:r>
                      <a:rPr lang="en-IN" alt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1800" dirty="0"/>
              </a:p>
            </p:txBody>
          </p:sp>
        </mc:Choice>
        <mc:Fallback xmlns="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EE234AF9-D77C-40F0-BAF5-053360847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0"/>
              </p:nvPr>
            </p:nvSpPr>
            <p:spPr>
              <a:xfrm>
                <a:off x="549442" y="3261852"/>
                <a:ext cx="4876800" cy="992923"/>
              </a:xfrm>
              <a:blipFill>
                <a:blip r:embed="rId4"/>
                <a:stretch>
                  <a:fillRect l="-750" t="-3067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DFE0E97-3D2A-4BC3-9356-03FD11CCDB6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9442" y="4267200"/>
            <a:ext cx="4495800" cy="1312735"/>
          </a:xfrm>
        </p:spPr>
        <p:txBody>
          <a:bodyPr/>
          <a:lstStyle/>
          <a:p>
            <a:pPr marL="285750" lvl="1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u="sng" dirty="0"/>
              <a:t>Thermophiles</a:t>
            </a:r>
            <a:r>
              <a:rPr lang="en-US" altLang="en-US" sz="1800" dirty="0"/>
              <a:t>: 45 degrees to </a:t>
            </a:r>
            <a:r>
              <a:rPr lang="en-IN" altLang="en-US" sz="1800" b="0" i="0" dirty="0">
                <a:latin typeface="+mj-lt"/>
              </a:rPr>
              <a:t>70</a:t>
            </a:r>
            <a:r>
              <a:rPr lang="en-IN" altLang="en-US" sz="1800" i="0" dirty="0">
                <a:latin typeface="+mj-lt"/>
                <a:ea typeface="Cambria Math" panose="02040503050406030204" pitchFamily="18" charset="0"/>
              </a:rPr>
              <a:t> degrees Celsius </a:t>
            </a:r>
            <a:endParaRPr lang="en-US" altLang="en-US" sz="1800" dirty="0"/>
          </a:p>
          <a:p>
            <a:pPr marL="690563" lvl="2" indent="-2286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Common in hot springs and compost heaps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4AA43A9-B268-4C26-883C-7918AF784FC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37410" y="5592360"/>
            <a:ext cx="4655813" cy="1100815"/>
          </a:xfrm>
        </p:spPr>
        <p:txBody>
          <a:bodyPr/>
          <a:lstStyle/>
          <a:p>
            <a:pPr marL="285750" lvl="1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u="sng" dirty="0"/>
              <a:t>Hyperthermophiles</a:t>
            </a:r>
            <a:r>
              <a:rPr lang="en-US" altLang="en-US" sz="1800" dirty="0"/>
              <a:t>: 70 degrees or greater</a:t>
            </a:r>
          </a:p>
          <a:p>
            <a:pPr marL="690563" lvl="2" indent="-2349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Usually archaea</a:t>
            </a:r>
          </a:p>
          <a:p>
            <a:pPr marL="690563" lvl="2" indent="-2349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Found in hydrothermal vents</a:t>
            </a:r>
            <a:r>
              <a:rPr lang="en-US" sz="1800" dirty="0"/>
              <a:t>.</a:t>
            </a:r>
          </a:p>
        </p:txBody>
      </p:sp>
      <p:pic>
        <p:nvPicPr>
          <p:cNvPr id="5427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81" y="3276600"/>
            <a:ext cx="3915091" cy="216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6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3770250-52E5-4596-A93D-13672D07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606" y="228600"/>
            <a:ext cx="6080789" cy="609600"/>
          </a:xfrm>
        </p:spPr>
        <p:txBody>
          <a:bodyPr/>
          <a:lstStyle/>
          <a:p>
            <a:r>
              <a:rPr lang="en-US" altLang="en-US" sz="3000" b="1" dirty="0">
                <a:solidFill>
                  <a:schemeClr val="tx1"/>
                </a:solidFill>
              </a:rPr>
              <a:t>Temperature Requirements</a:t>
            </a:r>
            <a:endParaRPr lang="en-IN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6705600" cy="1371600"/>
          </a:xfrm>
        </p:spPr>
        <p:txBody>
          <a:bodyPr/>
          <a:lstStyle/>
          <a:p>
            <a:r>
              <a:rPr lang="en-US" altLang="en-US" dirty="0"/>
              <a:t>Proteins of thermophiles resist denaturing</a:t>
            </a:r>
          </a:p>
          <a:p>
            <a:pPr marL="738188" lvl="1"/>
            <a:r>
              <a:rPr lang="en-US" altLang="en-US" dirty="0"/>
              <a:t>Thermostability comes from amino acid sequence</a:t>
            </a:r>
          </a:p>
          <a:p>
            <a:pPr marL="1090613" lvl="2"/>
            <a:r>
              <a:rPr lang="en-US" altLang="en-US" dirty="0"/>
              <a:t>Number and position of bonds that determine structure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16DEA9-670C-4C5C-8AD6-3A193FBCD72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2421609"/>
            <a:ext cx="7696200" cy="2298279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altLang="en-US" sz="2400" dirty="0"/>
              <a:t>Temperature and food preservation</a:t>
            </a:r>
          </a:p>
          <a:p>
            <a:pPr marL="738188" lvl="1" indent="-27622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Refrigeration </a:t>
            </a:r>
            <a:r>
              <a:rPr lang="en-US" altLang="en-US" sz="2000" i="0" dirty="0">
                <a:latin typeface="+mj-lt"/>
              </a:rPr>
              <a:t>(</a:t>
            </a:r>
            <a:r>
              <a:rPr lang="en-US" altLang="en-US" sz="2000" b="0" i="0" dirty="0">
                <a:latin typeface="+mj-lt"/>
              </a:rPr>
              <a:t>approximately 4 </a:t>
            </a:r>
            <a:r>
              <a:rPr lang="en-IN" altLang="en-US" sz="2000" i="0" dirty="0">
                <a:latin typeface="+mj-lt"/>
                <a:ea typeface="Cambria Math" panose="02040503050406030204" pitchFamily="18" charset="0"/>
              </a:rPr>
              <a:t>degrees Celsius</a:t>
            </a:r>
            <a:r>
              <a:rPr lang="en-IN" altLang="en-US" sz="2000" b="0" i="0" dirty="0">
                <a:latin typeface="+mj-lt"/>
                <a:ea typeface="Cambria Math" panose="02040503050406030204" pitchFamily="18" charset="0"/>
              </a:rPr>
              <a:t>)</a:t>
            </a:r>
            <a:r>
              <a:rPr lang="en-US" altLang="en-US" sz="2000" dirty="0"/>
              <a:t> slows spoilage by limiting growth of</a:t>
            </a:r>
            <a:r>
              <a:rPr lang="en-US" altLang="en-US" sz="2000" baseline="0" dirty="0"/>
              <a:t> </a:t>
            </a:r>
            <a:r>
              <a:rPr lang="en-US" altLang="en-US" sz="2000" dirty="0"/>
              <a:t>otherwise fast-growing</a:t>
            </a:r>
            <a:r>
              <a:rPr lang="en-US" altLang="en-US" sz="2000" baseline="0" dirty="0"/>
              <a:t> </a:t>
            </a:r>
            <a:r>
              <a:rPr lang="en-US" altLang="en-US" sz="2000" dirty="0"/>
              <a:t>mesophiles</a:t>
            </a:r>
          </a:p>
          <a:p>
            <a:pPr marL="1090613" lvl="2" indent="-215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Psychrophiles, psychrotrophs can still grow, but slowly</a:t>
            </a:r>
          </a:p>
          <a:p>
            <a:pPr marL="738188" lvl="1" indent="-27622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Freezing preserves food; not effective at killing microbes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DF78F1-B45F-42AF-A6D0-775D17ACCAA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4633726"/>
            <a:ext cx="7848600" cy="1917020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altLang="en-US" sz="2400" dirty="0"/>
              <a:t>Temperature and disease</a:t>
            </a:r>
          </a:p>
          <a:p>
            <a:pPr marL="738188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Different parts of human body differ in temperature</a:t>
            </a:r>
          </a:p>
          <a:p>
            <a:pPr marL="1090613" lvl="2" indent="-22701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i="1" dirty="0"/>
              <a:t>M. leprae </a:t>
            </a:r>
            <a:r>
              <a:rPr lang="en-US" altLang="en-US" sz="1800" dirty="0"/>
              <a:t>grows best in cooler regions so leprosy involves</a:t>
            </a:r>
            <a:r>
              <a:rPr lang="en-US" altLang="en-US" sz="1800" baseline="0" dirty="0"/>
              <a:t> </a:t>
            </a:r>
            <a:r>
              <a:rPr lang="en-US" altLang="en-US" sz="1800" dirty="0"/>
              <a:t>ears, hands, feet, fingers</a:t>
            </a:r>
            <a:endParaRPr lang="en-US" alt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11716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E19507-4FB0-419C-8B70-31ADF48656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16103" y="228600"/>
                <a:ext cx="6784144" cy="609600"/>
              </a:xfrm>
            </p:spPr>
            <p:txBody>
              <a:bodyPr/>
              <a:lstStyle/>
              <a:p>
                <a:r>
                  <a:rPr lang="en-US" altLang="en-US" sz="3000" b="1" dirty="0">
                    <a:solidFill>
                      <a:schemeClr val="tx1"/>
                    </a:solidFill>
                  </a:rPr>
                  <a:t>Oxygen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altLang="en-US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IN" altLang="en-US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3000" b="1" dirty="0">
                    <a:solidFill>
                      <a:schemeClr val="tx1"/>
                    </a:solidFill>
                  </a:rPr>
                  <a:t> Requirements (1)</a:t>
                </a:r>
                <a:endParaRPr lang="en-IN" sz="3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E19507-4FB0-419C-8B70-31ADF48656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16103" y="228600"/>
                <a:ext cx="6784144" cy="609600"/>
              </a:xfrm>
              <a:blipFill rotWithShape="0">
                <a:blip r:embed="rId3"/>
                <a:stretch>
                  <a:fillRect t="-12000" b="-21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0010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Measure in shake tube:</a:t>
            </a:r>
          </a:p>
          <a:p>
            <a:pPr marL="738188" lvl="1">
              <a:lnSpc>
                <a:spcPct val="90000"/>
              </a:lnSpc>
            </a:pPr>
            <a:r>
              <a:rPr lang="en-US" altLang="en-US" dirty="0"/>
              <a:t>Boil nutrient agar to drive off 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altLang="en-US" dirty="0"/>
              <a:t>; cool to just above solidifying temperature; add microorganisms; gently swirl</a:t>
            </a:r>
          </a:p>
          <a:p>
            <a:pPr marL="738188" lvl="1">
              <a:lnSpc>
                <a:spcPct val="90000"/>
              </a:lnSpc>
            </a:pPr>
            <a:r>
              <a:rPr lang="en-US" altLang="en-US" dirty="0"/>
              <a:t>Solidified agar slows gas diffusion</a:t>
            </a:r>
          </a:p>
          <a:p>
            <a:pPr marL="1138238" lvl="2">
              <a:lnSpc>
                <a:spcPct val="90000"/>
              </a:lnSpc>
            </a:pPr>
            <a:r>
              <a:rPr lang="en-US" altLang="en-US" dirty="0"/>
              <a:t>Top of tube is </a:t>
            </a:r>
            <a:r>
              <a:rPr lang="en-US" altLang="en-US" u="sng" dirty="0"/>
              <a:t>aerobic</a:t>
            </a:r>
            <a:r>
              <a:rPr lang="en-US" altLang="en-US" dirty="0"/>
              <a:t> - 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altLang="en-US" dirty="0"/>
              <a:t>is present</a:t>
            </a:r>
          </a:p>
          <a:p>
            <a:pPr marL="1138238" lvl="2">
              <a:lnSpc>
                <a:spcPct val="90000"/>
              </a:lnSpc>
            </a:pPr>
            <a:r>
              <a:rPr lang="en-US" altLang="en-US" dirty="0"/>
              <a:t>Bottom of tube is </a:t>
            </a:r>
            <a:r>
              <a:rPr lang="en-US" altLang="en-US" u="sng" dirty="0"/>
              <a:t>anaerobic</a:t>
            </a:r>
            <a:r>
              <a:rPr lang="en-US" altLang="en-US" dirty="0"/>
              <a:t> - 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altLang="en-US" dirty="0"/>
              <a:t>is absent</a:t>
            </a:r>
          </a:p>
          <a:p>
            <a:pPr marL="738188" lvl="1">
              <a:lnSpc>
                <a:spcPct val="90000"/>
              </a:lnSpc>
            </a:pPr>
            <a:r>
              <a:rPr lang="en-US" altLang="en-US" sz="2200" dirty="0"/>
              <a:t>Position of growth indicates organism’s </a:t>
            </a:r>
            <a:r>
              <a:rPr lang="en-US" sz="2200" dirty="0"/>
              <a:t>O</a:t>
            </a:r>
            <a:r>
              <a:rPr lang="en-US" sz="2200" baseline="-25000" dirty="0"/>
              <a:t>2</a:t>
            </a:r>
            <a:r>
              <a:rPr lang="en-US" sz="2200" dirty="0"/>
              <a:t> </a:t>
            </a:r>
            <a:r>
              <a:rPr lang="en-US" altLang="en-US" sz="2200" dirty="0"/>
              <a:t>requirements</a:t>
            </a:r>
          </a:p>
          <a:p>
            <a:pPr marL="1138238" lvl="2">
              <a:lnSpc>
                <a:spcPct val="90000"/>
              </a:lnSpc>
            </a:pPr>
            <a:r>
              <a:rPr lang="en-US" altLang="en-US" u="sng" dirty="0"/>
              <a:t>Obligate aerobes:</a:t>
            </a:r>
            <a:r>
              <a:rPr lang="en-US" altLang="en-US" dirty="0"/>
              <a:t> require </a:t>
            </a:r>
            <a:r>
              <a:rPr lang="en-US" dirty="0"/>
              <a:t>O</a:t>
            </a:r>
            <a:r>
              <a:rPr lang="en-US" baseline="-25000" dirty="0"/>
              <a:t>2</a:t>
            </a:r>
            <a:endParaRPr lang="en-US" altLang="en-US" u="sng" dirty="0"/>
          </a:p>
          <a:p>
            <a:pPr marL="1138238" lvl="2">
              <a:lnSpc>
                <a:spcPct val="90000"/>
              </a:lnSpc>
            </a:pPr>
            <a:r>
              <a:rPr lang="en-US" altLang="en-US" u="sng" dirty="0"/>
              <a:t>Facultative aerobes:</a:t>
            </a:r>
            <a:r>
              <a:rPr lang="en-US" altLang="en-US" dirty="0"/>
              <a:t> use 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altLang="en-US" dirty="0"/>
              <a:t>, but don’t require it</a:t>
            </a:r>
            <a:endParaRPr lang="en-US" altLang="en-US" u="sng" dirty="0"/>
          </a:p>
          <a:p>
            <a:pPr marL="1138238" lvl="2">
              <a:lnSpc>
                <a:spcPct val="90000"/>
              </a:lnSpc>
            </a:pPr>
            <a:r>
              <a:rPr lang="en-US" altLang="en-US" u="sng" dirty="0"/>
              <a:t>Obligate anaerobes:</a:t>
            </a:r>
            <a:r>
              <a:rPr lang="en-US" altLang="en-US" dirty="0"/>
              <a:t> cannot use </a:t>
            </a:r>
            <a:r>
              <a:rPr lang="en-US" dirty="0"/>
              <a:t>O</a:t>
            </a:r>
            <a:r>
              <a:rPr lang="en-US" baseline="-25000" dirty="0"/>
              <a:t>2</a:t>
            </a:r>
            <a:endParaRPr lang="en-US" altLang="en-US" dirty="0"/>
          </a:p>
          <a:p>
            <a:pPr marL="1138238" lvl="2">
              <a:lnSpc>
                <a:spcPct val="90000"/>
              </a:lnSpc>
            </a:pPr>
            <a:r>
              <a:rPr lang="en-US" altLang="en-US" u="sng" dirty="0"/>
              <a:t>Microaerophiles</a:t>
            </a:r>
            <a:r>
              <a:rPr lang="en-US" altLang="en-US" dirty="0"/>
              <a:t>: require small amounts of 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altLang="en-US" dirty="0"/>
              <a:t>only</a:t>
            </a:r>
          </a:p>
          <a:p>
            <a:pPr marL="1138238" lvl="2">
              <a:lnSpc>
                <a:spcPct val="90000"/>
              </a:lnSpc>
            </a:pPr>
            <a:r>
              <a:rPr lang="en-US" altLang="en-US" u="sng" dirty="0"/>
              <a:t>Aerotolerant anaerobes</a:t>
            </a:r>
            <a:r>
              <a:rPr lang="en-US" altLang="en-US" dirty="0"/>
              <a:t>: </a:t>
            </a:r>
            <a:r>
              <a:rPr lang="en-US" altLang="en-US" u="sng" dirty="0"/>
              <a:t>obligate fermenters</a:t>
            </a:r>
            <a:r>
              <a:rPr lang="en-US" altLang="en-US" dirty="0"/>
              <a:t> (can grow in 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altLang="en-US" dirty="0"/>
              <a:t>, but they don’t use it)</a:t>
            </a:r>
          </a:p>
        </p:txBody>
      </p:sp>
    </p:spTree>
    <p:extLst>
      <p:ext uri="{BB962C8B-B14F-4D97-AF65-F5344CB8AC3E}">
        <p14:creationId xmlns:p14="http://schemas.microsoft.com/office/powerpoint/2010/main" val="1897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1">
                <a:extLst>
                  <a:ext uri="{FF2B5EF4-FFF2-40B4-BE49-F238E27FC236}">
                    <a16:creationId xmlns:a16="http://schemas.microsoft.com/office/drawing/2014/main" id="{B8E669BF-65F7-4C1C-85D8-948632B98B0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228600"/>
                <a:ext cx="9144000" cy="609600"/>
              </a:xfrm>
            </p:spPr>
            <p:txBody>
              <a:bodyPr/>
              <a:lstStyle/>
              <a:p>
                <a:r>
                  <a:rPr lang="en-US" altLang="en-US" sz="3400" b="1" dirty="0">
                    <a:solidFill>
                      <a:schemeClr val="tx1"/>
                    </a:solidFill>
                  </a:rPr>
                  <a:t>Table 4.3 Oxygen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3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3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altLang="en-US" sz="3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IN" altLang="en-US" sz="3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3400" b="1" dirty="0">
                    <a:solidFill>
                      <a:schemeClr val="tx1"/>
                    </a:solidFill>
                  </a:rPr>
                  <a:t> Requirements</a:t>
                </a:r>
                <a:endParaRPr lang="en-IN" sz="3400" dirty="0"/>
              </a:p>
            </p:txBody>
          </p:sp>
        </mc:Choice>
        <mc:Fallback xmlns="">
          <p:sp>
            <p:nvSpPr>
              <p:cNvPr id="12" name="Title 11">
                <a:extLst>
                  <a:ext uri="{FF2B5EF4-FFF2-40B4-BE49-F238E27FC236}">
                    <a16:creationId xmlns:a16="http://schemas.microsoft.com/office/drawing/2014/main" id="{B8E669BF-65F7-4C1C-85D8-948632B98B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28600"/>
                <a:ext cx="9144000" cy="609600"/>
              </a:xfrm>
              <a:blipFill>
                <a:blip r:embed="rId3"/>
                <a:stretch>
                  <a:fillRect t="-14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Placeholder 14">
            <a:extLst>
              <a:ext uri="{FF2B5EF4-FFF2-40B4-BE49-F238E27FC236}">
                <a16:creationId xmlns:a16="http://schemas.microsoft.com/office/drawing/2014/main" id="{6999BB03-1D43-4318-A01B-E4466490218C}"/>
              </a:ext>
            </a:extLst>
          </p:cNvPr>
          <p:cNvGraphicFramePr>
            <a:graphicFrameLocks noGrp="1"/>
          </p:cNvGraphicFramePr>
          <p:nvPr>
            <p:ph type="tbl" sz="quarter" idx="20"/>
            <p:extLst>
              <p:ext uri="{D42A27DB-BD31-4B8C-83A1-F6EECF244321}">
                <p14:modId xmlns:p14="http://schemas.microsoft.com/office/powerpoint/2010/main" val="572943228"/>
              </p:ext>
            </p:extLst>
          </p:nvPr>
        </p:nvGraphicFramePr>
        <p:xfrm>
          <a:off x="990601" y="1219200"/>
          <a:ext cx="7391400" cy="48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199">
                  <a:extLst>
                    <a:ext uri="{9D8B030D-6E8A-4147-A177-3AD203B41FA5}">
                      <a16:colId xmlns:a16="http://schemas.microsoft.com/office/drawing/2014/main" val="1177080218"/>
                    </a:ext>
                  </a:extLst>
                </a:gridCol>
                <a:gridCol w="1218438">
                  <a:extLst>
                    <a:ext uri="{9D8B030D-6E8A-4147-A177-3AD203B41FA5}">
                      <a16:colId xmlns:a16="http://schemas.microsoft.com/office/drawing/2014/main" val="898667668"/>
                    </a:ext>
                  </a:extLst>
                </a:gridCol>
                <a:gridCol w="1219962">
                  <a:extLst>
                    <a:ext uri="{9D8B030D-6E8A-4147-A177-3AD203B41FA5}">
                      <a16:colId xmlns:a16="http://schemas.microsoft.com/office/drawing/2014/main" val="144045131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4314872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057647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3186682449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marL="112713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5436" marR="2543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Obligate aerobe</a:t>
                      </a:r>
                    </a:p>
                  </a:txBody>
                  <a:tcPr marL="31585" marR="3158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Facultative anaerobe</a:t>
                      </a:r>
                    </a:p>
                  </a:txBody>
                  <a:tcPr marL="31585" marR="3158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Obligate anaerobe</a:t>
                      </a:r>
                    </a:p>
                  </a:txBody>
                  <a:tcPr marL="31585" marR="3158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Microaerophile</a:t>
                      </a:r>
                    </a:p>
                  </a:txBody>
                  <a:tcPr marL="31585" marR="3158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Aerotolerant anaerobe</a:t>
                      </a:r>
                    </a:p>
                  </a:txBody>
                  <a:tcPr marL="31585" marR="3158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31237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6032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Growth characteristics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5436" marR="25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Grows only when </a:t>
                      </a:r>
                      <a:r>
                        <a:rPr lang="en-US" sz="1200" baseline="0" dirty="0"/>
                        <a:t>O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is available.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25436" marR="25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Grows best when</a:t>
                      </a:r>
                      <a:r>
                        <a:rPr lang="en-US" sz="1200" baseline="0" dirty="0"/>
                        <a:t> O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is available, but also grows without it.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25436" marR="25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Cannot grow when </a:t>
                      </a:r>
                      <a:r>
                        <a:rPr lang="en-US" sz="1200" baseline="0" dirty="0"/>
                        <a:t>O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is present.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25436" marR="25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Grows only if small amounts of </a:t>
                      </a:r>
                      <a:r>
                        <a:rPr lang="en-US" sz="1200" baseline="0" dirty="0"/>
                        <a:t>O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are available.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25436" marR="25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Grows equally well with or without</a:t>
                      </a:r>
                      <a:r>
                        <a:rPr lang="en-US" sz="1200" baseline="0" dirty="0"/>
                        <a:t> O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25436" marR="25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91634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6032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Use of </a:t>
                      </a:r>
                      <a:r>
                        <a:rPr lang="en-US" sz="1200" b="1" baseline="0" dirty="0"/>
                        <a:t>O</a:t>
                      </a:r>
                      <a:r>
                        <a:rPr lang="en-US" sz="1200" b="1" baseline="-25000" dirty="0"/>
                        <a:t>2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="1" dirty="0"/>
                        <a:t>in energy-harvesting</a:t>
                      </a:r>
                      <a:r>
                        <a:rPr lang="en-US" sz="1200" b="1" baseline="0" dirty="0"/>
                        <a:t> processes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5436" marR="25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Requires </a:t>
                      </a:r>
                      <a:r>
                        <a:rPr lang="en-US" sz="1200" baseline="0" dirty="0"/>
                        <a:t>O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for respiration.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25436" marR="25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Uses </a:t>
                      </a:r>
                      <a:r>
                        <a:rPr lang="en-US" sz="1200" baseline="0" dirty="0"/>
                        <a:t>O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for respiration, if available.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25436" marR="25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en-US" sz="1200" dirty="0"/>
                        <a:t>Does not use</a:t>
                      </a:r>
                      <a:r>
                        <a:rPr lang="en-US" sz="1200" baseline="0" dirty="0"/>
                        <a:t> O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.</a:t>
                      </a:r>
                      <a:endParaRPr lang="en-IN" sz="1200" dirty="0"/>
                    </a:p>
                  </a:txBody>
                  <a:tcPr marL="25436" marR="25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Requires</a:t>
                      </a:r>
                      <a:r>
                        <a:rPr lang="en-US" sz="1200" baseline="0" dirty="0"/>
                        <a:t> O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for respiration.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25436" marR="25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Does not use</a:t>
                      </a:r>
                      <a:r>
                        <a:rPr lang="en-US" sz="1200" baseline="0" dirty="0"/>
                        <a:t> O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25436" marR="25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09006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6032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Typical mechanisms to protect against reactive oxygen species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5436" marR="25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Produces superoxide dismutase and catalase.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25436" marR="25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Produces superoxide dismutase and catalase. 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25436" marR="25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Does not produce superoxide dismutase or catalase.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25436" marR="25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Produces some superoxide dismutase and catalase.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25436" marR="25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Produces superoxide dismutase but not catalase. 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25436" marR="25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94568"/>
                  </a:ext>
                </a:extLst>
              </a:tr>
            </a:tbl>
          </a:graphicData>
        </a:graphic>
      </p:graphicFrame>
      <p:pic>
        <p:nvPicPr>
          <p:cNvPr id="8" name="Picture 7" descr="Position of growth in shake tube indicates organism's oxygen requirements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818" y="1652019"/>
            <a:ext cx="7396162" cy="1393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F0783BE2-110A-4A52-B294-CA6E6387EA05}"/>
                  </a:ext>
                </a:extLst>
              </p:cNvPr>
              <p:cNvSpPr>
                <a:spLocks noGrp="1"/>
              </p:cNvSpPr>
              <p:nvPr>
                <p:ph sz="quarter" idx="22"/>
              </p:nvPr>
            </p:nvSpPr>
            <p:spPr>
              <a:xfrm>
                <a:off x="4680658" y="6413500"/>
                <a:ext cx="4315114" cy="304800"/>
              </a:xfrm>
            </p:spPr>
            <p:txBody>
              <a:bodyPr/>
              <a:lstStyle/>
              <a:p>
                <a:r>
                  <a:rPr lang="en-US" dirty="0">
                    <a:solidFill>
                      <a:prstClr val="black"/>
                    </a:solidFill>
                    <a:hlinkClick r:id="" action="ppaction://noaction"/>
                  </a:rPr>
                  <a:t>Jump to </a:t>
                </a:r>
                <a:r>
                  <a:rPr lang="en-US" altLang="en-US" dirty="0">
                    <a:hlinkClick r:id="" action="ppaction://noaction"/>
                  </a:rPr>
                  <a:t>Table 4.3 Oxygen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hlinkClick r:id="" action="ppaction://noactio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hlinkClick r:id="" action="ppaction://noaction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altLang="en-US" i="1">
                                <a:latin typeface="Cambria Math" panose="02040503050406030204" pitchFamily="18" charset="0"/>
                                <a:hlinkClick r:id="" action="ppaction://noaction"/>
                              </a:rPr>
                              <m:t>O</m:t>
                            </m:r>
                          </m:e>
                          <m:sub>
                            <m:r>
                              <a:rPr lang="en-IN" altLang="en-US" i="1">
                                <a:latin typeface="Cambria Math" panose="02040503050406030204" pitchFamily="18" charset="0"/>
                                <a:hlinkClick r:id="" action="ppaction://noaction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dirty="0">
                    <a:hlinkClick r:id="" action="ppaction://noaction"/>
                  </a:rPr>
                  <a:t> Requirements </a:t>
                </a:r>
                <a:r>
                  <a:rPr lang="en-US" dirty="0">
                    <a:cs typeface="Arial" panose="020B0604020202020204" pitchFamily="34" charset="0"/>
                    <a:hlinkClick r:id="" action="ppaction://noaction"/>
                  </a:rPr>
                  <a:t>Long Description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F0783BE2-110A-4A52-B294-CA6E6387EA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2"/>
              </p:nvPr>
            </p:nvSpPr>
            <p:spPr>
              <a:xfrm>
                <a:off x="4680658" y="6413500"/>
                <a:ext cx="4315114" cy="304800"/>
              </a:xfrm>
              <a:blipFill>
                <a:blip r:embed="rId7"/>
                <a:stretch>
                  <a:fillRect l="-141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5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428DF46-6D8F-4DBA-B207-31C2833B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634" y="228238"/>
            <a:ext cx="3344732" cy="680223"/>
          </a:xfrm>
        </p:spPr>
        <p:txBody>
          <a:bodyPr/>
          <a:lstStyle/>
          <a:p>
            <a:r>
              <a:rPr lang="en-US" altLang="en-US" sz="3600" b="1" dirty="0"/>
              <a:t>Introduction</a:t>
            </a:r>
            <a:endParaRPr lang="en-IN" sz="36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FFD6531-8563-45B0-9D4E-6F0CB81AB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2" y="983975"/>
            <a:ext cx="7205868" cy="2057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Microorganisms found in severe conditions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Ocean depths, volcanic vents, polar regions all harbor thriving microbial species</a:t>
            </a:r>
          </a:p>
          <a:p>
            <a:pPr marL="285750" lvl="1">
              <a:spcAft>
                <a:spcPts val="1500"/>
              </a:spcAft>
            </a:pPr>
            <a:r>
              <a:rPr lang="en-US" altLang="en-US" dirty="0"/>
              <a:t>Many scientists believe that if life exists on other planets, it may resemble these</a:t>
            </a:r>
            <a:r>
              <a:rPr lang="en-US" altLang="en-US" baseline="0" dirty="0"/>
              <a:t> </a:t>
            </a:r>
            <a:r>
              <a:rPr lang="en-US" altLang="en-US" dirty="0"/>
              <a:t>organisms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FB71F7-0397-48E3-B576-F6285E29C79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5675" y="3114195"/>
            <a:ext cx="7205869" cy="24350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Each species grows under limited set of environmental conditions, including specific</a:t>
            </a:r>
            <a:r>
              <a:rPr lang="en-US" altLang="en-US" sz="2400" baseline="0" dirty="0"/>
              <a:t> </a:t>
            </a:r>
            <a:r>
              <a:rPr lang="en-US" altLang="en-US" sz="2400" dirty="0"/>
              <a:t>nutrients</a:t>
            </a:r>
            <a:endParaRPr lang="en-US" altLang="en-US" sz="2400" baseline="0" dirty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Important to grow microbes in culture</a:t>
            </a:r>
          </a:p>
          <a:p>
            <a:pPr marL="72000" lvl="1" indent="-2844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Medical significance</a:t>
            </a:r>
          </a:p>
          <a:p>
            <a:pPr marL="72000" lvl="1" indent="-284400">
              <a:spcBef>
                <a:spcPts val="576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Nutritional, industrial uses</a:t>
            </a:r>
          </a:p>
        </p:txBody>
      </p:sp>
    </p:spTree>
    <p:extLst>
      <p:ext uri="{BB962C8B-B14F-4D97-AF65-F5344CB8AC3E}">
        <p14:creationId xmlns:p14="http://schemas.microsoft.com/office/powerpoint/2010/main" val="294905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>
              <a:xfrm>
                <a:off x="1873904" y="228600"/>
                <a:ext cx="6203013" cy="609600"/>
              </a:xfrm>
            </p:spPr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</a:rPr>
                  <a:t>Oxygen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altLang="en-US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IN" altLang="en-US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b="1" dirty="0">
                    <a:solidFill>
                      <a:schemeClr val="tx1"/>
                    </a:solidFill>
                  </a:rPr>
                  <a:t> Requirements (2)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73904" y="228600"/>
                <a:ext cx="6203013" cy="609600"/>
              </a:xfrm>
              <a:blipFill rotWithShape="0">
                <a:blip r:embed="rId4"/>
                <a:stretch>
                  <a:fillRect l="-1277" t="-16000" r="-1375" b="-4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1305666"/>
          </a:xfrm>
        </p:spPr>
        <p:txBody>
          <a:bodyPr/>
          <a:lstStyle/>
          <a:p>
            <a:r>
              <a:rPr lang="en-US" altLang="en-US" u="sng" dirty="0"/>
              <a:t>Reactive oxygen species (ROS): </a:t>
            </a:r>
            <a:r>
              <a:rPr lang="en-US" altLang="en-US" dirty="0"/>
              <a:t>harmful by-products of using O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  <a:r>
              <a:rPr lang="en-US" altLang="en-US" sz="2600" dirty="0"/>
              <a:t>in aerobic respiration </a:t>
            </a:r>
            <a:endParaRPr lang="en-US" altLang="en-US" dirty="0"/>
          </a:p>
          <a:p>
            <a:pPr marL="740664" lvl="1"/>
            <a:r>
              <a:rPr lang="en-US" altLang="en-US" dirty="0"/>
              <a:t>Include superoxide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577829"/>
              </p:ext>
            </p:extLst>
          </p:nvPr>
        </p:nvGraphicFramePr>
        <p:xfrm>
          <a:off x="3324913" y="1914592"/>
          <a:ext cx="531791" cy="388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5" imgW="330120" imgH="241200" progId="Equation.DSMT4">
                  <p:embed/>
                </p:oleObj>
              </mc:Choice>
              <mc:Fallback>
                <p:oleObj name="Equation" r:id="rId5" imgW="330120" imgH="241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24913" y="1914592"/>
                        <a:ext cx="531791" cy="388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3874931" y="1936956"/>
            <a:ext cx="3425521" cy="359310"/>
          </a:xfrm>
        </p:spPr>
        <p:txBody>
          <a:bodyPr/>
          <a:lstStyle/>
          <a:p>
            <a:r>
              <a:rPr lang="en-US" altLang="en-US" sz="2000" dirty="0"/>
              <a:t>and hydrogen peroxide (H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)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457200" y="2286000"/>
            <a:ext cx="8077200" cy="3722582"/>
          </a:xfrm>
        </p:spPr>
        <p:txBody>
          <a:bodyPr/>
          <a:lstStyle/>
          <a:p>
            <a:pPr marL="740664" lvl="1"/>
            <a:r>
              <a:rPr lang="en-US" altLang="en-US" dirty="0"/>
              <a:t>Damaging to cellular components</a:t>
            </a:r>
          </a:p>
          <a:p>
            <a:pPr marL="740664" lvl="1"/>
            <a:r>
              <a:rPr lang="en-US" altLang="en-US" dirty="0"/>
              <a:t>Cells must have protective mechanisms; obligate anaerobes typically do not</a:t>
            </a:r>
          </a:p>
          <a:p>
            <a:pPr marL="740664" lvl="1"/>
            <a:r>
              <a:rPr lang="en-US" altLang="en-US" dirty="0"/>
              <a:t>Almost all organisms growing in presence of oxygen produce enzyme </a:t>
            </a:r>
            <a:r>
              <a:rPr lang="en-US" altLang="en-US" u="sng" dirty="0"/>
              <a:t>superoxide dismutase</a:t>
            </a:r>
          </a:p>
          <a:p>
            <a:pPr lvl="2"/>
            <a:r>
              <a:rPr lang="en-US" altLang="en-US" dirty="0"/>
              <a:t>Inactivates superoxide by converting it to O</a:t>
            </a:r>
            <a:r>
              <a:rPr lang="en-US" altLang="en-US" baseline="-25000" dirty="0"/>
              <a:t>2</a:t>
            </a:r>
            <a:r>
              <a:rPr lang="en-US" altLang="en-US" dirty="0"/>
              <a:t> and H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  <a:r>
              <a:rPr lang="en-US" altLang="en-US" baseline="-25000" dirty="0"/>
              <a:t>2</a:t>
            </a:r>
          </a:p>
          <a:p>
            <a:pPr marL="740664" lvl="1"/>
            <a:r>
              <a:rPr lang="en-US" altLang="en-US" dirty="0"/>
              <a:t>Almost all also produce </a:t>
            </a:r>
            <a:r>
              <a:rPr lang="en-US" altLang="en-US" u="sng" dirty="0"/>
              <a:t>catalase</a:t>
            </a:r>
          </a:p>
          <a:p>
            <a:pPr lvl="2"/>
            <a:r>
              <a:rPr lang="en-US" altLang="en-US" dirty="0"/>
              <a:t>Converts H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  <a:r>
              <a:rPr lang="en-US" altLang="en-US" baseline="-25000" dirty="0"/>
              <a:t>2</a:t>
            </a:r>
            <a:r>
              <a:rPr lang="en-US" altLang="en-US" dirty="0"/>
              <a:t> to O</a:t>
            </a:r>
            <a:r>
              <a:rPr lang="en-US" altLang="en-US" baseline="-25000" dirty="0"/>
              <a:t>2</a:t>
            </a:r>
            <a:r>
              <a:rPr lang="en-US" altLang="en-US" dirty="0"/>
              <a:t> and H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</a:p>
          <a:p>
            <a:pPr lvl="2"/>
            <a:r>
              <a:rPr lang="en-US" altLang="en-US" dirty="0"/>
              <a:t>Exception is aerotolerant anaerobes; makes for useful test</a:t>
            </a:r>
          </a:p>
        </p:txBody>
      </p:sp>
    </p:spTree>
    <p:extLst>
      <p:ext uri="{BB962C8B-B14F-4D97-AF65-F5344CB8AC3E}">
        <p14:creationId xmlns:p14="http://schemas.microsoft.com/office/powerpoint/2010/main" val="193629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0E4C9-5EDE-4839-9C45-7140519C3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221" y="228600"/>
            <a:ext cx="2055559" cy="6096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tx1"/>
                </a:solidFill>
              </a:rPr>
              <a:t>pH</a:t>
            </a:r>
            <a:endParaRPr lang="en-IN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3564" y="990599"/>
            <a:ext cx="7924800" cy="136661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Bacteria survive a range of pH; have optimum</a:t>
            </a:r>
          </a:p>
          <a:p>
            <a:pPr marL="285750"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Most maintain constant internal pH, typically near neutral</a:t>
            </a:r>
          </a:p>
          <a:p>
            <a:pPr marL="520700" lvl="2"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Pump out protons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707245"/>
              </p:ext>
            </p:extLst>
          </p:nvPr>
        </p:nvGraphicFramePr>
        <p:xfrm>
          <a:off x="3142208" y="1966452"/>
          <a:ext cx="456400" cy="30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4" imgW="342720" imgH="228600" progId="Equation.DSMT4">
                  <p:embed/>
                </p:oleObj>
              </mc:Choice>
              <mc:Fallback>
                <p:oleObj name="Equation" r:id="rId4" imgW="34272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42208" y="1966452"/>
                        <a:ext cx="456400" cy="304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626326" y="1949183"/>
            <a:ext cx="2525085" cy="354025"/>
          </a:xfrm>
        </p:spPr>
        <p:txBody>
          <a:bodyPr/>
          <a:lstStyle/>
          <a:p>
            <a:pPr marL="0" lvl="2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dirty="0"/>
              <a:t>if in acidic environment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803564" y="2357219"/>
            <a:ext cx="2225580" cy="354025"/>
          </a:xfrm>
        </p:spPr>
        <p:txBody>
          <a:bodyPr/>
          <a:lstStyle/>
          <a:p>
            <a:pPr marL="522000" lvl="2" indent="-230400"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Bring in protons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488094"/>
              </p:ext>
            </p:extLst>
          </p:nvPr>
        </p:nvGraphicFramePr>
        <p:xfrm>
          <a:off x="3006324" y="2383789"/>
          <a:ext cx="502040" cy="334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6" imgW="342720" imgH="228600" progId="Equation.DSMT4">
                  <p:embed/>
                </p:oleObj>
              </mc:Choice>
              <mc:Fallback>
                <p:oleObj name="Equation" r:id="rId6" imgW="342720" imgH="228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6324" y="2383789"/>
                        <a:ext cx="502040" cy="334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3475704" y="2359679"/>
            <a:ext cx="2777594" cy="354025"/>
          </a:xfrm>
        </p:spPr>
        <p:txBody>
          <a:bodyPr/>
          <a:lstStyle/>
          <a:p>
            <a:pPr marL="0" lvl="2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dirty="0"/>
              <a:t>if in alkaline environment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803564" y="2743200"/>
            <a:ext cx="7924800" cy="3505200"/>
          </a:xfrm>
        </p:spPr>
        <p:txBody>
          <a:bodyPr/>
          <a:lstStyle/>
          <a:p>
            <a:pPr marL="285750" lvl="1"/>
            <a:r>
              <a:rPr lang="en-US" altLang="en-US" dirty="0"/>
              <a:t>Most microbes are </a:t>
            </a:r>
            <a:r>
              <a:rPr lang="en-US" altLang="en-US" u="sng" dirty="0"/>
              <a:t>neutrophiles</a:t>
            </a:r>
          </a:p>
          <a:p>
            <a:pPr marL="520700" lvl="2"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Range of pH 5 to 8; optimum near pH 7</a:t>
            </a:r>
          </a:p>
          <a:p>
            <a:pPr marL="520700" lvl="2">
              <a:spcAft>
                <a:spcPts val="600"/>
              </a:spcAft>
            </a:pPr>
            <a:r>
              <a:rPr lang="en-US" altLang="en-US" dirty="0"/>
              <a:t>Food can be preserved by increasing acidity</a:t>
            </a:r>
          </a:p>
          <a:p>
            <a:pPr marL="520700" lvl="2"/>
            <a:r>
              <a:rPr lang="en-US" altLang="en-US" i="1" dirty="0"/>
              <a:t>H. pylori</a:t>
            </a:r>
            <a:r>
              <a:rPr lang="en-US" altLang="en-US" dirty="0"/>
              <a:t> grows in stomach; produces urease to split urea into CO</a:t>
            </a:r>
            <a:r>
              <a:rPr lang="en-US" altLang="en-US" baseline="-25000" dirty="0"/>
              <a:t>2</a:t>
            </a:r>
            <a:r>
              <a:rPr lang="en-US" altLang="en-US" dirty="0"/>
              <a:t> and ammonia to decrease acidity of surroundings</a:t>
            </a:r>
          </a:p>
          <a:p>
            <a:pPr marL="285750" lvl="1">
              <a:spcAft>
                <a:spcPts val="1000"/>
              </a:spcAft>
            </a:pPr>
            <a:r>
              <a:rPr lang="en-US" altLang="en-US" u="sng" dirty="0"/>
              <a:t>Acidophiles</a:t>
            </a:r>
            <a:r>
              <a:rPr lang="en-US" altLang="en-US" dirty="0"/>
              <a:t> grow optimally at pH below 5.5</a:t>
            </a:r>
          </a:p>
          <a:p>
            <a:pPr marL="520700" lvl="2">
              <a:spcBef>
                <a:spcPts val="0"/>
              </a:spcBef>
              <a:spcAft>
                <a:spcPts val="1000"/>
              </a:spcAft>
            </a:pPr>
            <a:r>
              <a:rPr lang="en-US" altLang="en-US" sz="2400" i="1" dirty="0"/>
              <a:t>Picrophilus oshimae</a:t>
            </a:r>
            <a:r>
              <a:rPr lang="en-US" altLang="en-US" sz="2400" dirty="0"/>
              <a:t> has optimum pH of less than 1!</a:t>
            </a:r>
          </a:p>
          <a:p>
            <a:pPr marL="285750" lvl="1"/>
            <a:r>
              <a:rPr lang="en-US" altLang="en-US" u="sng" dirty="0"/>
              <a:t>Alkaliphiles</a:t>
            </a:r>
            <a:r>
              <a:rPr lang="en-US" altLang="en-US" dirty="0"/>
              <a:t> grow optimally at pH above 8.5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B5D6-BE1B-4A6F-BA20-49AB02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928" y="228600"/>
            <a:ext cx="6784144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Water Availability - Figure 4.9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1756" y="990600"/>
            <a:ext cx="6970644" cy="4343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All microorganisms require water for growth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Dissolved salts, sugars make water unavailable to cell</a:t>
            </a:r>
          </a:p>
          <a:p>
            <a:pPr marL="536575" lvl="2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If solute concentration is higher outside of cell, water diffuses out (osmosis)</a:t>
            </a:r>
          </a:p>
          <a:p>
            <a:pPr marL="536575" lvl="2"/>
            <a:r>
              <a:rPr lang="en-US" altLang="en-US" dirty="0"/>
              <a:t>Salt, sugar used to preserve food</a:t>
            </a:r>
          </a:p>
          <a:p>
            <a:pPr marL="285750" lvl="1">
              <a:spcAft>
                <a:spcPts val="1500"/>
              </a:spcAft>
            </a:pPr>
            <a:r>
              <a:rPr lang="en-US" altLang="en-US" dirty="0"/>
              <a:t>Some microbes withstand or even require high salt</a:t>
            </a:r>
          </a:p>
          <a:p>
            <a:pPr marL="285750" lvl="1">
              <a:spcAft>
                <a:spcPts val="1500"/>
              </a:spcAft>
            </a:pPr>
            <a:r>
              <a:rPr lang="en-US" altLang="en-US" u="sng" dirty="0"/>
              <a:t>Halotolerant</a:t>
            </a:r>
            <a:r>
              <a:rPr lang="en-US" altLang="en-US" dirty="0"/>
              <a:t>: withstand up to 10%</a:t>
            </a:r>
          </a:p>
          <a:p>
            <a:pPr marL="536575" lvl="2">
              <a:spcBef>
                <a:spcPts val="0"/>
              </a:spcBef>
              <a:spcAft>
                <a:spcPts val="1000"/>
              </a:spcAft>
            </a:pPr>
            <a:r>
              <a:rPr lang="en-US" altLang="en-US" i="1" dirty="0"/>
              <a:t>Staphylococcus</a:t>
            </a:r>
            <a:r>
              <a:rPr lang="en-US" altLang="en-US" dirty="0"/>
              <a:t> on dry salty skin</a:t>
            </a:r>
          </a:p>
          <a:p>
            <a:pPr marL="285750" lvl="1">
              <a:spcBef>
                <a:spcPts val="0"/>
              </a:spcBef>
              <a:spcAft>
                <a:spcPts val="1500"/>
              </a:spcAft>
            </a:pPr>
            <a:r>
              <a:rPr lang="en-US" altLang="en-US" u="sng" dirty="0"/>
              <a:t>Halophiles</a:t>
            </a:r>
            <a:r>
              <a:rPr lang="en-US" altLang="en-US" dirty="0"/>
              <a:t>: require high</a:t>
            </a:r>
          </a:p>
          <a:p>
            <a:pPr marL="285750" lvl="1">
              <a:spcBef>
                <a:spcPct val="0"/>
              </a:spcBef>
              <a:spcAft>
                <a:spcPts val="1500"/>
              </a:spcAft>
            </a:pPr>
            <a:r>
              <a:rPr lang="en-US" altLang="en-US" dirty="0"/>
              <a:t>salt levels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7C2B1F-FA3C-4952-8147-6C96BCF83F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4452" y="5410431"/>
            <a:ext cx="3596148" cy="70950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marL="228600" lvl="2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Marine bacteria approximately 3%</a:t>
            </a:r>
          </a:p>
          <a:p>
            <a:pPr marL="228600" lvl="2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Extreme halophiles 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052953"/>
              </p:ext>
            </p:extLst>
          </p:nvPr>
        </p:nvGraphicFramePr>
        <p:xfrm>
          <a:off x="3306105" y="5874096"/>
          <a:ext cx="490207" cy="236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4" imgW="368280" imgH="177480" progId="Equation.DSMT4">
                  <p:embed/>
                </p:oleObj>
              </mc:Choice>
              <mc:Fallback>
                <p:oleObj name="Equation" r:id="rId4" imgW="368280" imgH="177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6105" y="5874096"/>
                        <a:ext cx="490207" cy="236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7C2B1F-FA3C-4952-8147-6C96BCF83F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2961" y="6119940"/>
            <a:ext cx="2701839" cy="28086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marL="0" lvl="2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altLang="en-US" sz="1800" dirty="0">
                <a:solidFill>
                  <a:prstClr val="black"/>
                </a:solidFill>
              </a:rPr>
              <a:t>(Dead Sea, Utah’s salt flats)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6" name="Picture 5" descr="When water flows out of a cell, the cell membrane pulls away from the cell wall (plasmolysis)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3886200"/>
            <a:ext cx="3877172" cy="213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23A927A-2767-40B5-9D6C-D174F4B3A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b="1" dirty="0">
                <a:solidFill>
                  <a:schemeClr val="tx1"/>
                </a:solidFill>
              </a:rPr>
              <a:t>Table 4.4 Nutritional Factors That Influence Microbial Growth</a:t>
            </a:r>
            <a:endParaRPr lang="en-IN" sz="2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11BFA5-E939-42DD-85F7-DDC9C68594F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97643" y="987875"/>
            <a:ext cx="6974757" cy="228792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Nutrients required to synthesize cell components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Prokaryotes can use diverse sources to acquire various elements</a:t>
            </a:r>
          </a:p>
          <a:p>
            <a:pPr marL="342900" lvl="1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u="sng" dirty="0"/>
              <a:t>Major elements</a:t>
            </a:r>
            <a:r>
              <a:rPr lang="en-US" altLang="en-US" dirty="0"/>
              <a:t>: carbon, oxygen, hydrogen, nitrogen, sulfur, phosphorus, potassium, magnesium, calcium, and iron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sz="quarter" idx="22"/>
          </p:nvPr>
        </p:nvSpPr>
        <p:spPr>
          <a:xfrm>
            <a:off x="793160" y="3275802"/>
            <a:ext cx="2635839" cy="1372398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u="sng" dirty="0">
                <a:solidFill>
                  <a:prstClr val="black"/>
                </a:solidFill>
              </a:rPr>
              <a:t>Trace elements</a:t>
            </a:r>
            <a:r>
              <a:rPr lang="en-US" altLang="en-US" sz="2000" dirty="0">
                <a:solidFill>
                  <a:prstClr val="black"/>
                </a:solidFill>
              </a:rPr>
              <a:t>: cobalt, zinc, copper, molybdenum, manganese</a:t>
            </a:r>
          </a:p>
        </p:txBody>
      </p:sp>
      <p:graphicFrame>
        <p:nvGraphicFramePr>
          <p:cNvPr id="12" name="Table Placeholder 11">
            <a:extLst>
              <a:ext uri="{FF2B5EF4-FFF2-40B4-BE49-F238E27FC236}">
                <a16:creationId xmlns:a16="http://schemas.microsoft.com/office/drawing/2014/main" id="{AAB75B79-F8A9-425B-B987-F4BCF844920A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2464227686"/>
              </p:ext>
            </p:extLst>
          </p:nvPr>
        </p:nvGraphicFramePr>
        <p:xfrm>
          <a:off x="3659558" y="3362386"/>
          <a:ext cx="4686799" cy="3005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242">
                  <a:extLst>
                    <a:ext uri="{9D8B030D-6E8A-4147-A177-3AD203B41FA5}">
                      <a16:colId xmlns:a16="http://schemas.microsoft.com/office/drawing/2014/main" val="855199756"/>
                    </a:ext>
                  </a:extLst>
                </a:gridCol>
                <a:gridCol w="3469557">
                  <a:extLst>
                    <a:ext uri="{9D8B030D-6E8A-4147-A177-3AD203B41FA5}">
                      <a16:colId xmlns:a16="http://schemas.microsoft.com/office/drawing/2014/main" val="2170071945"/>
                    </a:ext>
                  </a:extLst>
                </a:gridCol>
              </a:tblGrid>
              <a:tr h="3602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Chemical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24558"/>
                  </a:ext>
                </a:extLst>
              </a:tr>
              <a:tr h="4616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Carbon, oxygen, and hydrogen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Component of amino acids, lipids, nucleic acids, and sugars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800769"/>
                  </a:ext>
                </a:extLst>
              </a:tr>
              <a:tr h="3602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Nitrogen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Component of amino acids and nucleic acids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728618"/>
                  </a:ext>
                </a:extLst>
              </a:tr>
              <a:tr h="3602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Sulfur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Component of some amino acids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877057"/>
                  </a:ext>
                </a:extLst>
              </a:tr>
              <a:tr h="3602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Phosphorus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Component of nucleic acids, membrane lipids, and ATP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488311"/>
                  </a:ext>
                </a:extLst>
              </a:tr>
              <a:tr h="5696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Potassium, magnesium, and calcium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Required for the functioning of certain enzymes; additional functions as well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047578"/>
                  </a:ext>
                </a:extLst>
              </a:tr>
              <a:tr h="3602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Iron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indent="0"/>
                      <a:r>
                        <a:rPr lang="en-US" sz="1200" dirty="0"/>
                        <a:t>Part of certain enzymes</a:t>
                      </a: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971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5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E06C-666A-4B76-BE1B-E53E28C8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9" y="233950"/>
            <a:ext cx="8938242" cy="618385"/>
          </a:xfrm>
        </p:spPr>
        <p:txBody>
          <a:bodyPr/>
          <a:lstStyle/>
          <a:p>
            <a:r>
              <a:rPr lang="en-US" altLang="en-US" sz="3000" b="1" dirty="0">
                <a:solidFill>
                  <a:schemeClr val="tx1"/>
                </a:solidFill>
              </a:rPr>
              <a:t>Nutritional Factors That Influence Microbial Growth (1)</a:t>
            </a:r>
            <a:endParaRPr lang="en-IN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7554" y="990600"/>
            <a:ext cx="6355246" cy="197568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Carbon source distinguishes different groups</a:t>
            </a:r>
          </a:p>
          <a:p>
            <a:pPr marL="285750" lvl="1">
              <a:spcBef>
                <a:spcPts val="0"/>
              </a:spcBef>
            </a:pPr>
            <a:r>
              <a:rPr lang="en-US" altLang="en-US" u="sng" dirty="0"/>
              <a:t>Heterotrophs</a:t>
            </a:r>
            <a:r>
              <a:rPr lang="en-US" altLang="en-US" dirty="0"/>
              <a:t> use organic carbon</a:t>
            </a:r>
          </a:p>
          <a:p>
            <a:pPr marL="285750" lvl="1">
              <a:spcBef>
                <a:spcPts val="480"/>
              </a:spcBef>
            </a:pPr>
            <a:r>
              <a:rPr lang="en-US" altLang="en-US" u="sng" dirty="0"/>
              <a:t>Autotrophs</a:t>
            </a:r>
            <a:r>
              <a:rPr lang="en-US" altLang="en-US" dirty="0"/>
              <a:t> use inorganic carbon as CO</a:t>
            </a:r>
            <a:r>
              <a:rPr lang="en-US" altLang="en-US" baseline="-25000" dirty="0"/>
              <a:t>2</a:t>
            </a:r>
          </a:p>
          <a:p>
            <a:pPr marL="511175" lvl="2">
              <a:spcBef>
                <a:spcPts val="432"/>
              </a:spcBef>
            </a:pPr>
            <a:r>
              <a:rPr lang="en-US" altLang="en-US" u="sng" dirty="0"/>
              <a:t>Carbon fixation</a:t>
            </a:r>
            <a:r>
              <a:rPr lang="en-US" altLang="en-US" dirty="0"/>
              <a:t> converts inorganic carbon to organic form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63FC9F-3A9A-4578-B7C1-978826813D1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1839" y="2966285"/>
            <a:ext cx="6692265" cy="183431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Nitrogen required for amino acids, nucleic acids</a:t>
            </a:r>
          </a:p>
          <a:p>
            <a:pPr marL="279400" lvl="1" indent="-2794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u="sng" dirty="0"/>
              <a:t>Nitrogen fixation:</a:t>
            </a:r>
            <a:r>
              <a:rPr lang="en-US" altLang="en-US" dirty="0"/>
              <a:t> converting N</a:t>
            </a:r>
            <a:r>
              <a:rPr lang="en-US" altLang="en-US" baseline="-25000" dirty="0"/>
              <a:t>2</a:t>
            </a:r>
            <a:r>
              <a:rPr lang="en-US" altLang="en-US" dirty="0"/>
              <a:t> gas to ammonia and then incorporating it into organic compounds</a:t>
            </a:r>
          </a:p>
          <a:p>
            <a:pPr marL="279400" lvl="1" indent="-279400">
              <a:spcBef>
                <a:spcPts val="48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Many use ammonia (some convert nitrate to ammonia)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93A0A0-7E06-4062-AB7A-DAE9D978B23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0100" y="4800600"/>
            <a:ext cx="6362700" cy="132651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Phosphorus and iron are often </a:t>
            </a:r>
            <a:r>
              <a:rPr lang="en-US" altLang="en-US" sz="2400" u="sng" dirty="0"/>
              <a:t>limiting nutrients</a:t>
            </a:r>
          </a:p>
          <a:p>
            <a:pPr marL="28575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Available at lowest concentration relative to need</a:t>
            </a:r>
          </a:p>
          <a:p>
            <a:pPr marL="285750" lvl="1" indent="-285750">
              <a:spcBef>
                <a:spcPts val="48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Dictate maximum level of microbial growth</a:t>
            </a:r>
          </a:p>
        </p:txBody>
      </p:sp>
    </p:spTree>
    <p:extLst>
      <p:ext uri="{BB962C8B-B14F-4D97-AF65-F5344CB8AC3E}">
        <p14:creationId xmlns:p14="http://schemas.microsoft.com/office/powerpoint/2010/main" val="30319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9A5F0-9D99-4E9F-9FFB-6BBF8E03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sz="3000" b="1" dirty="0">
                <a:solidFill>
                  <a:schemeClr val="tx1"/>
                </a:solidFill>
              </a:rPr>
              <a:t>Nutritional Factors That Influence Microbial Growth (2)</a:t>
            </a:r>
            <a:endParaRPr lang="en-IN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7593" y="990600"/>
            <a:ext cx="7585364" cy="359525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Growth factors: organic molecules that an organism cannot synthesize; must be present in the environment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Growth factor requirements reflect biosynthetic capabilities</a:t>
            </a:r>
          </a:p>
          <a:p>
            <a:pPr marL="552450" lvl="2">
              <a:spcBef>
                <a:spcPts val="432"/>
              </a:spcBef>
            </a:pPr>
            <a:r>
              <a:rPr lang="en-US" altLang="en-US" dirty="0"/>
              <a:t>Most </a:t>
            </a:r>
            <a:r>
              <a:rPr lang="en-US" altLang="en-US" i="1" dirty="0"/>
              <a:t>E. coli</a:t>
            </a:r>
            <a:r>
              <a:rPr lang="en-US" altLang="en-US" dirty="0"/>
              <a:t> strains synthesize all cellular components from glucose; no growth</a:t>
            </a:r>
            <a:r>
              <a:rPr lang="en-US" altLang="en-US" baseline="0" dirty="0"/>
              <a:t> </a:t>
            </a:r>
            <a:r>
              <a:rPr lang="en-US" altLang="en-US" dirty="0"/>
              <a:t>factors needed</a:t>
            </a:r>
          </a:p>
          <a:p>
            <a:pPr marL="552450" lvl="2">
              <a:spcBef>
                <a:spcPts val="432"/>
              </a:spcBef>
            </a:pPr>
            <a:r>
              <a:rPr lang="en-US" altLang="en-US" i="1" dirty="0"/>
              <a:t>Neisseria</a:t>
            </a:r>
            <a:r>
              <a:rPr lang="en-US" altLang="en-US" dirty="0"/>
              <a:t> species are </a:t>
            </a:r>
            <a:r>
              <a:rPr lang="en-US" altLang="en-US" u="sng" dirty="0"/>
              <a:t>fastidious</a:t>
            </a:r>
            <a:r>
              <a:rPr lang="en-US" altLang="en-US" dirty="0"/>
              <a:t>; they require numerous growth factors, including vitamins and amino acids</a:t>
            </a:r>
          </a:p>
          <a:p>
            <a:pPr marL="762000" lvl="3">
              <a:spcBef>
                <a:spcPts val="384"/>
              </a:spcBef>
            </a:pPr>
            <a:r>
              <a:rPr lang="en-US" altLang="en-US" dirty="0"/>
              <a:t>Fastidious species can be used to measure the quantity of</a:t>
            </a:r>
            <a:r>
              <a:rPr lang="en-US" altLang="en-US" baseline="0" dirty="0"/>
              <a:t> </a:t>
            </a:r>
            <a:r>
              <a:rPr lang="en-US" altLang="en-US" dirty="0"/>
              <a:t>vitamins in food products</a:t>
            </a:r>
          </a:p>
        </p:txBody>
      </p:sp>
    </p:spTree>
    <p:extLst>
      <p:ext uri="{BB962C8B-B14F-4D97-AF65-F5344CB8AC3E}">
        <p14:creationId xmlns:p14="http://schemas.microsoft.com/office/powerpoint/2010/main" val="49976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91F7D-96F7-4BA0-95FA-9E673B7F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b="1" dirty="0">
                <a:solidFill>
                  <a:schemeClr val="tx1"/>
                </a:solidFill>
              </a:rPr>
              <a:t>Nutritional Factors That Influence Microbial Growth (3)</a:t>
            </a:r>
            <a:endParaRPr lang="en-IN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5132" y="993912"/>
            <a:ext cx="3776868" cy="10477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Energy sources</a:t>
            </a:r>
          </a:p>
          <a:p>
            <a:pPr marL="285750" lvl="1"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Sunlight, chemical compounds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55604-F611-419D-8E26-A731CB49221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98444" y="2001078"/>
            <a:ext cx="5526156" cy="101422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u="sng" dirty="0"/>
              <a:t>Phototrophs</a:t>
            </a:r>
            <a:r>
              <a:rPr lang="en-US" altLang="en-US" sz="2400" dirty="0"/>
              <a:t> obtain energy from sunlight</a:t>
            </a:r>
          </a:p>
          <a:p>
            <a:pPr marL="266700" lvl="1" indent="-266700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Plants, algae, photosynthetic bacteria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EE26B6-F52B-4034-B34F-009BD166E5B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1756" y="3008244"/>
            <a:ext cx="7515225" cy="263055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u="sng" dirty="0"/>
              <a:t>Chemotrophs</a:t>
            </a:r>
            <a:r>
              <a:rPr lang="en-US" altLang="en-US" sz="2400" dirty="0"/>
              <a:t> extract energy from chemicals</a:t>
            </a:r>
          </a:p>
          <a:p>
            <a:pPr marL="266700" lvl="1" indent="-2667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Mammalian cells, fungi, many types of prokaryotes extract energy from organic molecules</a:t>
            </a:r>
          </a:p>
          <a:p>
            <a:pPr marL="590550" lvl="2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Sugars, amino acids, fatty acids are common sources</a:t>
            </a:r>
          </a:p>
          <a:p>
            <a:pPr marL="266700" lvl="1" indent="-2667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Some prokaryotes extract energy from inorganic chemicals </a:t>
            </a:r>
          </a:p>
          <a:p>
            <a:pPr marL="590550" lvl="2" indent="-285750">
              <a:buFont typeface="Arial" panose="020B0604020202020204" pitchFamily="34" charset="0"/>
              <a:buChar char="•"/>
            </a:pPr>
            <a:r>
              <a:rPr lang="en-US" altLang="en-US" sz="1800" dirty="0"/>
              <a:t>Hydrogen sulfide, hydrogen gas</a:t>
            </a:r>
          </a:p>
        </p:txBody>
      </p:sp>
    </p:spTree>
    <p:extLst>
      <p:ext uri="{BB962C8B-B14F-4D97-AF65-F5344CB8AC3E}">
        <p14:creationId xmlns:p14="http://schemas.microsoft.com/office/powerpoint/2010/main" val="50473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DB6A23-F7C3-4023-96AE-968D112B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Table 4.5 Energy and Carbon Sources Used by Different Groups of Microorganisms</a:t>
            </a:r>
            <a:endParaRPr lang="en-IN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6513A0-5F06-43A6-BAE7-BD7FCD2144D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1471180"/>
            <a:ext cx="8229600" cy="2505075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altLang="en-US" u="sng" dirty="0"/>
              <a:t>Photoautotrophs</a:t>
            </a:r>
            <a:r>
              <a:rPr lang="en-US" altLang="en-US" dirty="0"/>
              <a:t>: energy from sunlight; carbon from CO</a:t>
            </a:r>
            <a:r>
              <a:rPr lang="en-US" altLang="en-US" baseline="-25000" dirty="0"/>
              <a:t>2</a:t>
            </a:r>
          </a:p>
          <a:p>
            <a:pPr>
              <a:spcAft>
                <a:spcPts val="800"/>
              </a:spcAft>
            </a:pPr>
            <a:r>
              <a:rPr lang="en-US" altLang="en-US" u="sng" dirty="0"/>
              <a:t>Photoheterotrophs</a:t>
            </a:r>
            <a:r>
              <a:rPr lang="en-US" altLang="en-US" dirty="0"/>
              <a:t>: energy from sunlight; carbon from organic compounds</a:t>
            </a:r>
          </a:p>
          <a:p>
            <a:pPr>
              <a:spcAft>
                <a:spcPts val="800"/>
              </a:spcAft>
            </a:pPr>
            <a:r>
              <a:rPr lang="en-US" altLang="en-US" u="sng" dirty="0"/>
              <a:t>Chemolithoautotrophs</a:t>
            </a:r>
            <a:r>
              <a:rPr lang="en-US" altLang="en-US" dirty="0"/>
              <a:t> (also termed chemoautotrophs, chemolithotrophs): energy from inorganic compounds; carbon from CO</a:t>
            </a:r>
            <a:r>
              <a:rPr lang="en-US" altLang="en-US" baseline="-25000" dirty="0"/>
              <a:t>2</a:t>
            </a:r>
          </a:p>
          <a:p>
            <a:pPr>
              <a:spcAft>
                <a:spcPts val="800"/>
              </a:spcAft>
            </a:pPr>
            <a:r>
              <a:rPr lang="en-US" altLang="en-US" u="sng" dirty="0"/>
              <a:t>Chemoorganoheterotrophs</a:t>
            </a:r>
            <a:r>
              <a:rPr lang="en-US" altLang="en-US" dirty="0"/>
              <a:t> (also termed chemoheterotrophs, chemoorganotrophs): energy and carbon from organic compounds</a:t>
            </a:r>
          </a:p>
        </p:txBody>
      </p:sp>
      <p:graphicFrame>
        <p:nvGraphicFramePr>
          <p:cNvPr id="11" name="Table Placeholder 10">
            <a:extLst>
              <a:ext uri="{FF2B5EF4-FFF2-40B4-BE49-F238E27FC236}">
                <a16:creationId xmlns:a16="http://schemas.microsoft.com/office/drawing/2014/main" id="{720CE664-C29A-481F-BA85-B44D18C1BD97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2412331874"/>
              </p:ext>
            </p:extLst>
          </p:nvPr>
        </p:nvGraphicFramePr>
        <p:xfrm>
          <a:off x="644236" y="4175760"/>
          <a:ext cx="7850464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7672">
                  <a:extLst>
                    <a:ext uri="{9D8B030D-6E8A-4147-A177-3AD203B41FA5}">
                      <a16:colId xmlns:a16="http://schemas.microsoft.com/office/drawing/2014/main" val="3928803507"/>
                    </a:ext>
                  </a:extLst>
                </a:gridCol>
                <a:gridCol w="3245865">
                  <a:extLst>
                    <a:ext uri="{9D8B030D-6E8A-4147-A177-3AD203B41FA5}">
                      <a16:colId xmlns:a16="http://schemas.microsoft.com/office/drawing/2014/main" val="198744112"/>
                    </a:ext>
                  </a:extLst>
                </a:gridCol>
                <a:gridCol w="1996927">
                  <a:extLst>
                    <a:ext uri="{9D8B030D-6E8A-4147-A177-3AD203B41FA5}">
                      <a16:colId xmlns:a16="http://schemas.microsoft.com/office/drawing/2014/main" val="2309283149"/>
                    </a:ext>
                  </a:extLst>
                </a:gridCol>
              </a:tblGrid>
              <a:tr h="2862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Energy 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Carbon 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04110"/>
                  </a:ext>
                </a:extLst>
              </a:tr>
              <a:tr h="2147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Photoautotroph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Sunlight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dirty="0"/>
                        <a:t>CO</a:t>
                      </a:r>
                      <a:r>
                        <a:rPr lang="en-US" altLang="en-US" sz="1200" baseline="-25000" dirty="0"/>
                        <a:t>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17352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Photoheterotroph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Sunlight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Organic compounds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4652601"/>
                  </a:ext>
                </a:extLst>
              </a:tr>
              <a:tr h="2536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Chemolithoautotroph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Inorganic chemicals</a:t>
                      </a:r>
                      <a:r>
                        <a:rPr lang="pt-BR" sz="1200" baseline="0" dirty="0"/>
                        <a:t> </a:t>
                      </a:r>
                      <a:r>
                        <a:rPr lang="en-US" altLang="en-US" sz="1200" dirty="0"/>
                        <a:t>(H</a:t>
                      </a:r>
                      <a:r>
                        <a:rPr lang="en-US" altLang="en-US" sz="1200" baseline="-25000" dirty="0"/>
                        <a:t>2</a:t>
                      </a:r>
                      <a:r>
                        <a:rPr lang="en-US" altLang="en-US" sz="1200" dirty="0"/>
                        <a:t>, NH</a:t>
                      </a:r>
                      <a:r>
                        <a:rPr lang="en-US" altLang="en-US" sz="1200" baseline="-25000" dirty="0"/>
                        <a:t>2</a:t>
                      </a:r>
                      <a:r>
                        <a:rPr lang="en-US" altLang="en-US" sz="1200" dirty="0"/>
                        <a:t>, NO</a:t>
                      </a:r>
                      <a:r>
                        <a:rPr lang="en-US" altLang="en-US" sz="1200" baseline="-25000" dirty="0"/>
                        <a:t>2</a:t>
                      </a:r>
                      <a:r>
                        <a:rPr lang="en-US" altLang="en-US" sz="1200" baseline="50000" dirty="0"/>
                        <a:t>-</a:t>
                      </a:r>
                      <a:r>
                        <a:rPr lang="en-US" altLang="en-US" sz="1200" dirty="0"/>
                        <a:t>, Fe</a:t>
                      </a:r>
                      <a:r>
                        <a:rPr lang="en-US" altLang="en-US" sz="1200" baseline="30000" dirty="0"/>
                        <a:t>2+</a:t>
                      </a:r>
                      <a:r>
                        <a:rPr lang="en-US" altLang="en-US" sz="1200" dirty="0"/>
                        <a:t>, H</a:t>
                      </a:r>
                      <a:r>
                        <a:rPr lang="en-US" altLang="en-US" sz="1200" baseline="-25000" dirty="0"/>
                        <a:t>2</a:t>
                      </a:r>
                      <a:r>
                        <a:rPr lang="en-US" altLang="en-US" sz="1200" dirty="0"/>
                        <a:t>S)</a:t>
                      </a:r>
                      <a:endParaRPr lang="pt-B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dirty="0"/>
                        <a:t>CO</a:t>
                      </a:r>
                      <a:r>
                        <a:rPr lang="en-US" altLang="en-US" sz="1200" baseline="-25000" dirty="0"/>
                        <a:t>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8499351"/>
                  </a:ext>
                </a:extLst>
              </a:tr>
              <a:tr h="2536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Chemoorganoheterotroph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Organic compounds (sugars, amino acids, etc.)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Organic compounds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72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18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B0D2BB8-42DA-496D-9AED-CB63AE87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altLang="en-US" sz="3000" b="1" dirty="0">
                <a:solidFill>
                  <a:schemeClr val="tx1"/>
                </a:solidFill>
              </a:rPr>
              <a:t>Figure 4.6 Characteristics of Representative Media Used to Cultivate Bacteria</a:t>
            </a:r>
            <a:endParaRPr lang="en-IN" sz="3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F72773-B717-46E8-85D8-51DFD5A9023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1539679"/>
            <a:ext cx="3238500" cy="1641764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altLang="en-US" sz="2400" u="sng" dirty="0"/>
              <a:t>Complex media</a:t>
            </a:r>
            <a:r>
              <a:rPr lang="en-US" altLang="en-US" sz="2400" dirty="0"/>
              <a:t> contain a variety of ingredients </a:t>
            </a:r>
          </a:p>
          <a:p>
            <a:pPr marL="74066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Exact composition is highly variable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BF4E8A-55CB-418A-B57D-AA33A536828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199" y="3214255"/>
            <a:ext cx="3733801" cy="2590800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altLang="en-US" sz="2400" u="sng" dirty="0"/>
              <a:t>Chemically defined media </a:t>
            </a:r>
            <a:r>
              <a:rPr lang="en-US" altLang="en-US" sz="2400" dirty="0"/>
              <a:t>composed of exact amounts of pure</a:t>
            </a:r>
            <a:r>
              <a:rPr lang="en-US" altLang="en-US" sz="2400" baseline="0" dirty="0"/>
              <a:t> </a:t>
            </a:r>
            <a:r>
              <a:rPr lang="en-US" altLang="en-US" sz="2400" dirty="0"/>
              <a:t>chemicals</a:t>
            </a:r>
          </a:p>
          <a:p>
            <a:pPr marL="740664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Typically slower growth as cells must synthesize components</a:t>
            </a:r>
          </a:p>
        </p:txBody>
      </p:sp>
      <p:graphicFrame>
        <p:nvGraphicFramePr>
          <p:cNvPr id="12" name="Table Placeholder 11">
            <a:extLst>
              <a:ext uri="{FF2B5EF4-FFF2-40B4-BE49-F238E27FC236}">
                <a16:creationId xmlns:a16="http://schemas.microsoft.com/office/drawing/2014/main" id="{CA38751D-6326-49EE-A0FD-6F582FF80DE8}"/>
              </a:ext>
            </a:extLst>
          </p:cNvPr>
          <p:cNvGraphicFramePr>
            <a:graphicFrameLocks noGrp="1"/>
          </p:cNvGraphicFramePr>
          <p:nvPr>
            <p:ph type="tbl" sz="quarter" idx="20"/>
            <p:extLst>
              <p:ext uri="{D42A27DB-BD31-4B8C-83A1-F6EECF244321}">
                <p14:modId xmlns:p14="http://schemas.microsoft.com/office/powerpoint/2010/main" val="2184574146"/>
              </p:ext>
            </p:extLst>
          </p:nvPr>
        </p:nvGraphicFramePr>
        <p:xfrm>
          <a:off x="4172856" y="1375225"/>
          <a:ext cx="4480627" cy="53096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341">
                  <a:extLst>
                    <a:ext uri="{9D8B030D-6E8A-4147-A177-3AD203B41FA5}">
                      <a16:colId xmlns:a16="http://schemas.microsoft.com/office/drawing/2014/main" val="998366104"/>
                    </a:ext>
                  </a:extLst>
                </a:gridCol>
                <a:gridCol w="3338286">
                  <a:extLst>
                    <a:ext uri="{9D8B030D-6E8A-4147-A177-3AD203B41FA5}">
                      <a16:colId xmlns:a16="http://schemas.microsoft.com/office/drawing/2014/main" val="2958448262"/>
                    </a:ext>
                  </a:extLst>
                </a:gridCol>
              </a:tblGrid>
              <a:tr h="3718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Medium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Characteristic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046783"/>
                  </a:ext>
                </a:extLst>
              </a:tr>
              <a:tr h="7472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Blood agar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Complex medium used routinely in clinical labs. Differential because colonies of hemolytic organisms are surrounded by a zone of red blood cell clearing. Not selective.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666540"/>
                  </a:ext>
                </a:extLst>
              </a:tr>
              <a:tr h="5388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Chocolate agar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Complex medium used to culture fastidious bacteria, particularly those found in clinical specimens. Not selective or differential.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939028"/>
                  </a:ext>
                </a:extLst>
              </a:tr>
              <a:tr h="5828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Glucosesalts agar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Chemically defined medium. Used in laboratory experiments to study nutritional requirements of bacteria. Not selective or differential.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051338"/>
                  </a:ext>
                </a:extLst>
              </a:tr>
              <a:tr h="10759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MacConkey agar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Complex medium used to isolate Gram-negative rods that typically reside in the intestine. Selective because bile salts and dyes inhibit Gram-positive organisms and Gram-negative cocci. Differential because the pH indicator turns pink-red when the sugar in the medium, lactose, is fermented.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752931"/>
                  </a:ext>
                </a:extLst>
              </a:tr>
              <a:tr h="5828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Nutrient agar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Complex medium used for routine laboratory work. Supports the growth of a variety of nonfastidious bacteria. Not selective or differential.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56905"/>
                  </a:ext>
                </a:extLst>
              </a:tr>
              <a:tr h="7925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ThayerMartin agar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Complex medium used to isolate Neisseria species, which are fastidious. Selective because it contains antibiotics that inhibit most organisms except Neisseria species. Not differential.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890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13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FD330B5-C3B0-469A-A956-8C3A308D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811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Table 4.7 Ingredients in Two Types of Media That Support the Growth of </a:t>
            </a:r>
            <a:r>
              <a:rPr lang="en-US" altLang="en-US" b="1" i="1" dirty="0">
                <a:solidFill>
                  <a:schemeClr val="tx1"/>
                </a:solidFill>
              </a:rPr>
              <a:t>E. coli</a:t>
            </a:r>
            <a:endParaRPr lang="en-I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C1E9C0-F561-416A-B6E1-05D136E1B8B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73151" y="1758734"/>
            <a:ext cx="8205978" cy="533400"/>
          </a:xfrm>
        </p:spPr>
        <p:txBody>
          <a:bodyPr/>
          <a:lstStyle/>
          <a:p>
            <a:r>
              <a:rPr lang="en-US" altLang="en-US" sz="2400" i="1" dirty="0"/>
              <a:t>E. coli</a:t>
            </a:r>
            <a:r>
              <a:rPr lang="en-US" altLang="en-US" sz="2400" dirty="0"/>
              <a:t> can grow in complex media or chemically defined media</a:t>
            </a:r>
            <a:endParaRPr lang="en-US" altLang="en-US" sz="2400" i="1" dirty="0"/>
          </a:p>
        </p:txBody>
      </p:sp>
      <p:graphicFrame>
        <p:nvGraphicFramePr>
          <p:cNvPr id="12" name="Table Placeholder 11">
            <a:extLst>
              <a:ext uri="{FF2B5EF4-FFF2-40B4-BE49-F238E27FC236}">
                <a16:creationId xmlns:a16="http://schemas.microsoft.com/office/drawing/2014/main" id="{1E86E6E1-149D-4B44-B961-8FE6CECB7CFC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1620840985"/>
              </p:ext>
            </p:extLst>
          </p:nvPr>
        </p:nvGraphicFramePr>
        <p:xfrm>
          <a:off x="1515472" y="2396836"/>
          <a:ext cx="6102928" cy="3114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7487">
                  <a:extLst>
                    <a:ext uri="{9D8B030D-6E8A-4147-A177-3AD203B41FA5}">
                      <a16:colId xmlns:a16="http://schemas.microsoft.com/office/drawing/2014/main" val="173296164"/>
                    </a:ext>
                  </a:extLst>
                </a:gridCol>
                <a:gridCol w="3025441">
                  <a:extLst>
                    <a:ext uri="{9D8B030D-6E8A-4147-A177-3AD203B41FA5}">
                      <a16:colId xmlns:a16="http://schemas.microsoft.com/office/drawing/2014/main" val="3099539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Nutrient Broth (Complex Medium)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Glucose-Salts</a:t>
                      </a:r>
                      <a:r>
                        <a:rPr lang="en-US" b="1" baseline="0" dirty="0"/>
                        <a:t> Broth (Chemically Defined Medium)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284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Peptone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Glucose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7003563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Beef extract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Dipotassium phosphate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4111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Monopotassium phosphate</a:t>
                      </a:r>
                    </a:p>
                    <a:p>
                      <a:r>
                        <a:rPr lang="en-US" dirty="0"/>
                        <a:t>Magnesium sulfate Ammonium sulfate </a:t>
                      </a:r>
                    </a:p>
                    <a:p>
                      <a:r>
                        <a:rPr lang="en-US" dirty="0"/>
                        <a:t>Calcium chloride </a:t>
                      </a:r>
                    </a:p>
                    <a:p>
                      <a:r>
                        <a:rPr lang="en-US" dirty="0"/>
                        <a:t>Iron sulfate </a:t>
                      </a:r>
                    </a:p>
                    <a:p>
                      <a:r>
                        <a:rPr lang="en-US" dirty="0"/>
                        <a:t>Water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9239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81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D269AA5-A1F1-4C17-B567-ADC9E307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" y="228600"/>
            <a:ext cx="8675370" cy="823070"/>
          </a:xfrm>
        </p:spPr>
        <p:txBody>
          <a:bodyPr/>
          <a:lstStyle/>
          <a:p>
            <a:r>
              <a:rPr lang="en-US" altLang="en-US" sz="3600" b="1" dirty="0"/>
              <a:t>Principles of Microbial Growth - Figure 4.1 </a:t>
            </a:r>
            <a:endParaRPr lang="en-IN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2968A6-6C01-4C57-B960-1B5654267F3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2999" y="990600"/>
            <a:ext cx="5480037" cy="3581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Prokaryotic cells divide by </a:t>
            </a:r>
            <a:r>
              <a:rPr lang="en-US" altLang="en-US" sz="2400" u="sng" dirty="0"/>
              <a:t>binary fission</a:t>
            </a:r>
          </a:p>
          <a:p>
            <a:pPr marL="284400" lvl="1" indent="-28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One cell divides into two, two into four, 4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Wingdings" panose="05000000000000000000" pitchFamily="2" charset="2"/>
              </a:rPr>
              <a:t>8, 8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Wingdings" panose="05000000000000000000" pitchFamily="2" charset="2"/>
              </a:rPr>
              <a:t>16, </a:t>
            </a:r>
            <a:r>
              <a:rPr lang="en-US" altLang="en-US" dirty="0"/>
              <a:t>etc…</a:t>
            </a:r>
          </a:p>
          <a:p>
            <a:pPr marL="284400" lvl="1" indent="-2844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Exponential growth: population doubles each division</a:t>
            </a:r>
          </a:p>
          <a:p>
            <a:pPr marL="284400" lvl="1" indent="-2844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u="sng" dirty="0"/>
              <a:t>Generation time</a:t>
            </a:r>
            <a:r>
              <a:rPr lang="en-US" altLang="en-US" dirty="0"/>
              <a:t> is time it takes for the population to double</a:t>
            </a:r>
          </a:p>
          <a:p>
            <a:pPr marL="536400" lvl="2" indent="-230400">
              <a:spcBef>
                <a:spcPts val="432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Varies among species</a:t>
            </a:r>
          </a:p>
          <a:p>
            <a:pPr marL="536400" lvl="2" indent="-2304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Environmental conditions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ACB5EFA-E0BC-4062-88AE-FD7E8A1A1C8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3564" y="4704720"/>
            <a:ext cx="5480037" cy="89251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Microbial growth is defined as an increase in the number of cells in a population </a:t>
            </a:r>
          </a:p>
        </p:txBody>
      </p:sp>
      <p:pic>
        <p:nvPicPr>
          <p:cNvPr id="6" name="Picture 5" descr="One cell enlarges, duplicates its contents, and then divides to create two cell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990600"/>
            <a:ext cx="272327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71ECC49-F0BD-4546-87A5-4E3E096B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Special Types of Culture Media - Figure 4.12 </a:t>
            </a:r>
            <a:endParaRPr lang="en-IN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454BAB2-54A1-4665-BD4A-824A964B6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593" y="990600"/>
            <a:ext cx="7648575" cy="2133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u="sng" dirty="0"/>
              <a:t>Selective media</a:t>
            </a:r>
            <a:r>
              <a:rPr lang="en-US" altLang="en-US" dirty="0"/>
              <a:t> inhibit growth of certain species in a mixed sample, while allowing growth of species of interest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MacConkey agar is selective for Gram-negative rods</a:t>
            </a:r>
          </a:p>
          <a:p>
            <a:pPr marL="520700" lvl="2">
              <a:spcBef>
                <a:spcPts val="432"/>
              </a:spcBef>
            </a:pPr>
            <a:r>
              <a:rPr lang="en-US" altLang="en-US" dirty="0"/>
              <a:t>Contains crystal violet that inhibits Gram-positive bacteria</a:t>
            </a:r>
            <a:r>
              <a:rPr lang="en-US" altLang="en-US" baseline="0" dirty="0"/>
              <a:t> </a:t>
            </a:r>
            <a:r>
              <a:rPr lang="en-US" altLang="en-US" dirty="0"/>
              <a:t>and bile salts that inhibit most non-intestinal bacteria</a:t>
            </a:r>
          </a:p>
        </p:txBody>
      </p:sp>
      <p:pic>
        <p:nvPicPr>
          <p:cNvPr id="81924" name="Picture 3" descr="Agar plate showing bright pink colonies and colorless colonie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 b="2173"/>
          <a:stretch/>
        </p:blipFill>
        <p:spPr bwMode="auto">
          <a:xfrm>
            <a:off x="2456856" y="3276600"/>
            <a:ext cx="4227088" cy="278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C346D7-8224-426D-9206-370859A098E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44830" y="6659430"/>
            <a:ext cx="2815391" cy="180592"/>
          </a:xfrm>
        </p:spPr>
        <p:txBody>
          <a:bodyPr/>
          <a:lstStyle/>
          <a:p>
            <a:pPr algn="r"/>
            <a:r>
              <a:rPr lang="en-US" altLang="en-US" sz="800" dirty="0"/>
              <a:t>© McGraw-Hill Education/Lisa Burgess, photographer</a:t>
            </a:r>
          </a:p>
        </p:txBody>
      </p:sp>
    </p:spTree>
    <p:extLst>
      <p:ext uri="{BB962C8B-B14F-4D97-AF65-F5344CB8AC3E}">
        <p14:creationId xmlns:p14="http://schemas.microsoft.com/office/powerpoint/2010/main" val="1847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91FD0C7-2953-432A-8F53-CBFF8CAE4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Special Types of Culture Media - Figure 4.11 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FE1EE-470F-49AC-AA76-8AED5E5C4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914400"/>
            <a:ext cx="8229600" cy="26493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buSzPct val="120000"/>
            </a:pPr>
            <a:r>
              <a:rPr lang="en-US" alt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Differential media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contain substance that microbes change in identifiable way</a:t>
            </a:r>
          </a:p>
          <a:p>
            <a:pPr marL="279400" lvl="1" indent="-2794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Blood agar is differential </a:t>
            </a:r>
          </a:p>
          <a:p>
            <a:pPr marL="512763" lvl="2" indent="-223838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Beta hemolysis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produces clear zone</a:t>
            </a:r>
          </a:p>
          <a:p>
            <a:pPr marL="512763" lvl="2" indent="-223838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Alpha hemolysis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produces zone of greenish partial clearing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340768"/>
            <a:ext cx="4095765" cy="31004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7553A0-F59D-491B-84B3-1064A8E0C49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92620" y="6662082"/>
            <a:ext cx="2666802" cy="195918"/>
          </a:xfrm>
        </p:spPr>
        <p:txBody>
          <a:bodyPr/>
          <a:lstStyle/>
          <a:p>
            <a:pPr algn="r"/>
            <a:r>
              <a:rPr lang="en-US" altLang="en-US" sz="800" dirty="0"/>
              <a:t>© McGraw-Hill Education/Lisa Burgess, photographer</a:t>
            </a:r>
          </a:p>
        </p:txBody>
      </p:sp>
    </p:spTree>
    <p:extLst>
      <p:ext uri="{BB962C8B-B14F-4D97-AF65-F5344CB8AC3E}">
        <p14:creationId xmlns:p14="http://schemas.microsoft.com/office/powerpoint/2010/main" val="140151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1A3B828-27AA-4635-8CA5-664B524A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Special Types of Culture Media - Figure 4.10 </a:t>
            </a:r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3668A7-6D36-4802-94A7-88A16D3CB66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1254" y="1533728"/>
            <a:ext cx="8265078" cy="816706"/>
          </a:xfrm>
        </p:spPr>
        <p:txBody>
          <a:bodyPr/>
          <a:lstStyle/>
          <a:p>
            <a:r>
              <a:rPr lang="en-US" altLang="en-US" sz="2400" dirty="0"/>
              <a:t>Selective or differential media can be used to detect or isolate</a:t>
            </a:r>
            <a:r>
              <a:rPr lang="en-US" altLang="en-US" sz="2400" baseline="0" dirty="0"/>
              <a:t> </a:t>
            </a:r>
            <a:r>
              <a:rPr lang="en-US" altLang="en-US" sz="2400" dirty="0"/>
              <a:t>a species from a mixed population.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004B26-15CA-4757-BAFD-9E53936C082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13759" y="4775998"/>
            <a:ext cx="2258354" cy="506412"/>
          </a:xfrm>
        </p:spPr>
        <p:txBody>
          <a:bodyPr/>
          <a:lstStyle/>
          <a:p>
            <a:pPr algn="ctr">
              <a:lnSpc>
                <a:spcPct val="85000"/>
              </a:lnSpc>
              <a:spcBef>
                <a:spcPts val="0"/>
              </a:spcBef>
            </a:pPr>
            <a:r>
              <a:rPr lang="en-IN" sz="1100" b="1" dirty="0"/>
              <a:t>Routine medium </a:t>
            </a:r>
            <a:br>
              <a:rPr lang="en-IN" sz="1100" b="1" dirty="0"/>
            </a:br>
            <a:r>
              <a:rPr lang="en-IN" sz="1100" b="1" dirty="0"/>
              <a:t>(not selective or differential)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4656B4-285F-487D-A3BF-03019F4206F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647615" y="4761705"/>
            <a:ext cx="839162" cy="460375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IN" sz="1100" b="1" dirty="0"/>
              <a:t>Selective medium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877E05-A72C-494C-BAA6-D9B297F98A7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214310" y="4764200"/>
            <a:ext cx="1116925" cy="506412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IN" sz="1100" b="1" dirty="0"/>
              <a:t>Differential medium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BA8991-2A8C-41B4-8871-F9900666F64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787567" y="4761705"/>
            <a:ext cx="1416699" cy="465137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IN" sz="1100" b="1" dirty="0"/>
              <a:t>Selective and differential medium</a:t>
            </a:r>
          </a:p>
        </p:txBody>
      </p:sp>
      <p:pic>
        <p:nvPicPr>
          <p:cNvPr id="6" name="Picture 5" descr="A selective and differential medium inhibits certain organisms, and causes colonies of some organisms to look different from others."/>
          <p:cNvPicPr>
            <a:picLocks noChangeAspect="1"/>
          </p:cNvPicPr>
          <p:nvPr/>
        </p:nvPicPr>
        <p:blipFill rotWithShape="1">
          <a:blip r:embed="rId2"/>
          <a:srcRect b="17828"/>
          <a:stretch/>
        </p:blipFill>
        <p:spPr>
          <a:xfrm>
            <a:off x="685800" y="2800350"/>
            <a:ext cx="7772400" cy="1956707"/>
          </a:xfrm>
          <a:prstGeom prst="rect">
            <a:avLst/>
          </a:prstGeom>
        </p:spPr>
      </p:pic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9EBC4CBE-970C-4AC9-BC8D-6E34E263100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386890" y="6418497"/>
            <a:ext cx="4757110" cy="215900"/>
          </a:xfrm>
        </p:spPr>
        <p:txBody>
          <a:bodyPr/>
          <a:lstStyle/>
          <a:p>
            <a:r>
              <a:rPr lang="en-US" sz="1200" dirty="0">
                <a:hlinkClick r:id="" action="ppaction://noaction"/>
              </a:rPr>
              <a:t>Jump to </a:t>
            </a:r>
            <a:r>
              <a:rPr lang="en-US" altLang="en-US" sz="1200" dirty="0">
                <a:hlinkClick r:id="" action="ppaction://noaction"/>
              </a:rPr>
              <a:t>Special Types of Culture Media - Figure 4.10 </a:t>
            </a:r>
            <a:r>
              <a:rPr lang="en-US" sz="1200" dirty="0">
                <a:hlinkClick r:id="" action="ppaction://noaction"/>
              </a:rPr>
              <a:t>Long Description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1635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A61981-4101-4449-B3E7-08C3DCEA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Providing Appropriate Atmospheric Conditions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FA603E-E980-4098-844F-0913C0D09C5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0229" y="998657"/>
            <a:ext cx="7890426" cy="3429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Aerobic</a:t>
            </a:r>
          </a:p>
          <a:p>
            <a:pPr marL="295275" lvl="1" indent="-2952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Most obligate aerobes and facultative anaerobes can be incubated in air </a:t>
            </a:r>
            <a:r>
              <a:rPr lang="en-US" altLang="en-US" sz="2000" i="0" dirty="0">
                <a:latin typeface="+mj-lt"/>
              </a:rPr>
              <a:t>(</a:t>
            </a:r>
            <a:r>
              <a:rPr lang="en-US" altLang="en-US" sz="2000" b="0" i="0" dirty="0">
                <a:latin typeface="+mj-lt"/>
                <a:ea typeface="Cambria Math" panose="02040503050406030204" pitchFamily="18" charset="0"/>
              </a:rPr>
              <a:t>approximately </a:t>
            </a:r>
            <a:r>
              <a:rPr lang="en-IN" altLang="en-US" sz="2000" b="0" i="0" dirty="0">
                <a:latin typeface="+mj-lt"/>
                <a:ea typeface="Cambria Math" panose="02040503050406030204" pitchFamily="18" charset="0"/>
              </a:rPr>
              <a:t>20% O</a:t>
            </a:r>
            <a:r>
              <a:rPr lang="en-IN" altLang="en-US" sz="2000" b="0" i="0" baseline="-25000" dirty="0">
                <a:latin typeface="+mj-lt"/>
                <a:ea typeface="Cambria Math" panose="02040503050406030204" pitchFamily="18" charset="0"/>
              </a:rPr>
              <a:t>2</a:t>
            </a:r>
            <a:r>
              <a:rPr lang="en-IN" altLang="en-US" sz="2000" b="0" i="0" dirty="0">
                <a:latin typeface="+mj-lt"/>
                <a:ea typeface="Cambria Math" panose="02040503050406030204" pitchFamily="18" charset="0"/>
              </a:rPr>
              <a:t>)</a:t>
            </a:r>
            <a:endParaRPr lang="en-US" altLang="en-US" sz="2000" dirty="0"/>
          </a:p>
          <a:p>
            <a:pPr marL="517525" lvl="2" indent="-220663">
              <a:spcBef>
                <a:spcPts val="432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Broth cultures shaken to provide maximum aeration</a:t>
            </a:r>
          </a:p>
          <a:p>
            <a:pPr marL="279400" lvl="1" indent="-279400">
              <a:spcBef>
                <a:spcPts val="48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Many medically important bacteria (for example, </a:t>
            </a:r>
            <a:r>
              <a:rPr lang="en-US" altLang="en-US" sz="2000" i="1" dirty="0"/>
              <a:t>Neisseria</a:t>
            </a:r>
            <a:r>
              <a:rPr lang="en-US" altLang="en-US" sz="2000" dirty="0"/>
              <a:t>, </a:t>
            </a:r>
            <a:r>
              <a:rPr lang="en-US" altLang="en-US" sz="2000" i="1" dirty="0"/>
              <a:t>Haemophilus</a:t>
            </a:r>
            <a:r>
              <a:rPr lang="en-US" altLang="en-US" sz="2000" dirty="0"/>
              <a:t>) grow best with increased CO</a:t>
            </a:r>
            <a:r>
              <a:rPr lang="en-US" altLang="en-US" sz="2000" baseline="-25000" dirty="0"/>
              <a:t>2</a:t>
            </a:r>
          </a:p>
          <a:p>
            <a:pPr marL="511175" lvl="2" indent="-222250">
              <a:spcBef>
                <a:spcPts val="432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Some are capnophiles, meaning require increased CO</a:t>
            </a:r>
            <a:r>
              <a:rPr lang="en-US" altLang="en-US" baseline="-25000" dirty="0"/>
              <a:t>2</a:t>
            </a:r>
          </a:p>
          <a:p>
            <a:pPr marL="525463" lvl="2" indent="-242888">
              <a:spcBef>
                <a:spcPts val="432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One method is to incubate in candle jar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4E2D31-8702-4AEB-B0BF-A9CBA97D5F2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2095" y="4356652"/>
            <a:ext cx="7164532" cy="19240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Microaerophilic</a:t>
            </a:r>
          </a:p>
          <a:p>
            <a:pPr marL="279400" lvl="1" indent="-2794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Require lower 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concentrations than achieved by candle jar</a:t>
            </a:r>
          </a:p>
          <a:p>
            <a:pPr marL="525463" lvl="2" indent="-228600">
              <a:spcBef>
                <a:spcPts val="432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Can incubate in gas-tight container with chemical packet</a:t>
            </a:r>
          </a:p>
          <a:p>
            <a:pPr marL="525463" lvl="2" indent="-228600">
              <a:spcBef>
                <a:spcPts val="432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Chemical reaction reduces O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 to </a:t>
            </a:r>
            <a:r>
              <a:rPr lang="en-IN" altLang="en-US" sz="1800" b="0" i="0" dirty="0">
                <a:latin typeface="+mj-lt"/>
              </a:rPr>
              <a:t>5</a:t>
            </a:r>
            <a:r>
              <a:rPr lang="en-US" altLang="en-US" sz="1800" b="0" i="0" dirty="0">
                <a:latin typeface="+mj-lt"/>
              </a:rPr>
              <a:t> to </a:t>
            </a:r>
            <a:r>
              <a:rPr lang="en-IN" altLang="en-US" sz="1800" b="0" i="0" dirty="0">
                <a:latin typeface="+mj-lt"/>
              </a:rPr>
              <a:t>15</a:t>
            </a:r>
            <a:r>
              <a:rPr lang="en-IN" altLang="en-US" sz="1800" b="0" i="0" dirty="0">
                <a:latin typeface="+mj-lt"/>
                <a:ea typeface="Cambria Math" panose="02040503050406030204" pitchFamily="18" charset="0"/>
              </a:rPr>
              <a:t>%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492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BA88CA0-D5CE-4522-BCEE-EFE983603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6868"/>
            <a:ext cx="9144000" cy="458882"/>
          </a:xfrm>
        </p:spPr>
        <p:txBody>
          <a:bodyPr/>
          <a:lstStyle/>
          <a:p>
            <a:r>
              <a:rPr lang="en-US" altLang="en-US" sz="2400" b="1" dirty="0"/>
              <a:t>Providing Appropriate Atmospheric Conditions - Figures 4.13 and 4.14 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ECC22-DD6D-4A98-A382-07E270905F9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1832" y="989529"/>
            <a:ext cx="7961168" cy="20119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Anaerobic: obligate anaerobes sensitive to O</a:t>
            </a:r>
            <a:r>
              <a:rPr lang="en-US" altLang="en-US" sz="2400" baseline="-25000" dirty="0"/>
              <a:t>2</a:t>
            </a:r>
          </a:p>
          <a:p>
            <a:pPr marL="288925" lvl="1" indent="-28892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u="sng" dirty="0"/>
              <a:t>Anaerobe containers</a:t>
            </a:r>
            <a:r>
              <a:rPr lang="en-US" altLang="en-US" dirty="0"/>
              <a:t> useful if microbe can tolerate brief O</a:t>
            </a:r>
            <a:r>
              <a:rPr lang="en-US" altLang="en-US" baseline="-25000" dirty="0"/>
              <a:t>2</a:t>
            </a:r>
            <a:r>
              <a:rPr lang="en-US" altLang="en-US" dirty="0"/>
              <a:t> exposures; can also use semisolid culture medium containing reducing agent such as sodium thioglycolate)</a:t>
            </a:r>
          </a:p>
          <a:p>
            <a:pPr marL="541338" lvl="2" indent="-228600">
              <a:spcBef>
                <a:spcPts val="432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Reduce O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 to water</a:t>
            </a:r>
            <a:endParaRPr lang="en-US" alt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B7ABDDB-2628-4379-95AB-56B3655E8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8902" y="3098367"/>
            <a:ext cx="3444498" cy="6354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marL="292100" lvl="1" indent="-292100">
              <a:spcBef>
                <a:spcPts val="48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u="sng" dirty="0">
                <a:solidFill>
                  <a:prstClr val="black"/>
                </a:solidFill>
              </a:rPr>
              <a:t>Anaerobic chamber</a:t>
            </a:r>
            <a:r>
              <a:rPr lang="en-US" altLang="en-US" sz="2000" dirty="0">
                <a:solidFill>
                  <a:prstClr val="black"/>
                </a:solidFill>
              </a:rPr>
              <a:t> provides more stringent approach</a:t>
            </a:r>
          </a:p>
        </p:txBody>
      </p:sp>
      <p:pic>
        <p:nvPicPr>
          <p:cNvPr id="8909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" b="2719"/>
          <a:stretch/>
        </p:blipFill>
        <p:spPr bwMode="auto">
          <a:xfrm>
            <a:off x="1295400" y="3830739"/>
            <a:ext cx="2817299" cy="240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" b="2698"/>
          <a:stretch/>
        </p:blipFill>
        <p:spPr bwMode="auto">
          <a:xfrm>
            <a:off x="5071153" y="2362200"/>
            <a:ext cx="2657192" cy="386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F6C58-6D5A-41A8-962D-240AF8FDB79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7372" y="6658885"/>
            <a:ext cx="3702627" cy="199115"/>
          </a:xfrm>
        </p:spPr>
        <p:txBody>
          <a:bodyPr/>
          <a:lstStyle/>
          <a:p>
            <a:pPr algn="r"/>
            <a:r>
              <a:rPr lang="en-US" altLang="en-US" sz="800" dirty="0"/>
              <a:t>left: © McGraw-Hill Education/Lisa Burgess, photographer; right: © BSIP SA/Alamy</a:t>
            </a:r>
          </a:p>
        </p:txBody>
      </p:sp>
    </p:spTree>
    <p:extLst>
      <p:ext uri="{BB962C8B-B14F-4D97-AF65-F5344CB8AC3E}">
        <p14:creationId xmlns:p14="http://schemas.microsoft.com/office/powerpoint/2010/main" val="25697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A0DF-62D5-4837-8426-BA9A65014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89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Enrichment Cultures - Figure 4.15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2607" y="990600"/>
            <a:ext cx="7807993" cy="196392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An </a:t>
            </a:r>
            <a:r>
              <a:rPr lang="en-US" altLang="en-US" u="sng" dirty="0"/>
              <a:t>enrichment culture</a:t>
            </a:r>
            <a:r>
              <a:rPr lang="en-US" altLang="en-US" dirty="0"/>
              <a:t> is used to isolate organism present as only a small fraction of mixed population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Provide conditions promoting growth of particular species</a:t>
            </a:r>
          </a:p>
          <a:p>
            <a:pPr marL="285750" lvl="1"/>
            <a:r>
              <a:rPr lang="en-US" altLang="en-US" dirty="0"/>
              <a:t>Relative concentration of target organism increases</a:t>
            </a:r>
          </a:p>
        </p:txBody>
      </p:sp>
      <p:pic>
        <p:nvPicPr>
          <p:cNvPr id="12" name="Picture 11" descr="Medium and incubation conditions favor growth of  one species over others in the  sample. Enriched sample is plated to obtain pure colony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" y="2956554"/>
            <a:ext cx="7121237" cy="2987046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9"/>
          </p:nvPr>
        </p:nvSpPr>
        <p:spPr>
          <a:xfrm>
            <a:off x="998524" y="5515769"/>
            <a:ext cx="1511313" cy="501650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850" dirty="0"/>
              <a:t>Medium contains nutrients that few species other than the one of interest can use.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20"/>
          </p:nvPr>
        </p:nvSpPr>
        <p:spPr>
          <a:xfrm>
            <a:off x="2487612" y="5518944"/>
            <a:ext cx="1703388" cy="424656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850" dirty="0"/>
              <a:t>Sample that contains a variety of species, including the one of interest, is added to the medium.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21"/>
          </p:nvPr>
        </p:nvSpPr>
        <p:spPr>
          <a:xfrm>
            <a:off x="4387235" y="5515769"/>
            <a:ext cx="1238409" cy="533400"/>
          </a:xfrm>
          <a:prstGeom prst="rect">
            <a:avLst/>
          </a:prstGeom>
        </p:spPr>
        <p:txBody>
          <a:bodyPr/>
          <a:lstStyle/>
          <a:p>
            <a:pPr marL="0" lvl="0" indent="-45720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850" dirty="0"/>
              <a:t>Species of interest multiplies, whereas others cannot.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22"/>
          </p:nvPr>
        </p:nvSpPr>
        <p:spPr>
          <a:xfrm>
            <a:off x="6086475" y="5403454"/>
            <a:ext cx="2104005" cy="609600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850" dirty="0"/>
              <a:t>Enriched sample is plated onto appropriate agar medium. A pure culture is obtained by selecting a single colony of the species of interest.</a:t>
            </a:r>
          </a:p>
        </p:txBody>
      </p:sp>
    </p:spTree>
    <p:extLst>
      <p:ext uri="{BB962C8B-B14F-4D97-AF65-F5344CB8AC3E}">
        <p14:creationId xmlns:p14="http://schemas.microsoft.com/office/powerpoint/2010/main" val="162555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055-EC48-4EE3-A463-394412D5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sz="2200" b="1" dirty="0">
                <a:solidFill>
                  <a:schemeClr val="tx1"/>
                </a:solidFill>
              </a:rPr>
              <a:t>Methods to Detect and Measure Microbial Growth - Figures 4.16 and 4.17 </a:t>
            </a:r>
            <a:endParaRPr lang="en-IN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7792" y="990600"/>
            <a:ext cx="8229600" cy="1447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u="sng" dirty="0"/>
              <a:t>Direct cell counts</a:t>
            </a:r>
            <a:r>
              <a:rPr lang="en-US" altLang="en-US" dirty="0"/>
              <a:t>: total numbers (living plus dead)</a:t>
            </a:r>
          </a:p>
          <a:p>
            <a:pPr marL="228600" lvl="2">
              <a:spcBef>
                <a:spcPts val="0"/>
              </a:spcBef>
            </a:pPr>
            <a:r>
              <a:rPr lang="en-US" altLang="en-US" dirty="0"/>
              <a:t>Direct microscopic count</a:t>
            </a:r>
          </a:p>
          <a:p>
            <a:pPr marL="228600" lvl="2"/>
            <a:r>
              <a:rPr lang="en-US" altLang="en-US" dirty="0"/>
              <a:t>Cell-counting instruments (</a:t>
            </a:r>
            <a:r>
              <a:rPr lang="en-US" altLang="en-US" u="sng" dirty="0"/>
              <a:t>Coulter counter</a:t>
            </a:r>
            <a:r>
              <a:rPr lang="en-US" altLang="en-US" dirty="0"/>
              <a:t>, </a:t>
            </a:r>
            <a:r>
              <a:rPr lang="en-US" altLang="en-US" u="sng" dirty="0"/>
              <a:t>flow cytometer</a:t>
            </a:r>
            <a:r>
              <a:rPr lang="en-US" altLang="en-US" dirty="0"/>
              <a:t>)</a:t>
            </a:r>
          </a:p>
        </p:txBody>
      </p:sp>
      <p:pic>
        <p:nvPicPr>
          <p:cNvPr id="6" name="Picture 5" descr="In a direct microscopic count, the counting chamber holds a known volume. A Coulter counter counts cells as they pass through a narrow channel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17" y="2438400"/>
            <a:ext cx="3272566" cy="3733800"/>
          </a:xfrm>
          <a:prstGeom prst="rect">
            <a:avLst/>
          </a:prstGeom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286000"/>
            <a:ext cx="3056996" cy="40386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31E8D17-81C7-40EF-B233-CBF734E119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626592" y="6324600"/>
            <a:ext cx="6400800" cy="33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r>
              <a:rPr lang="en-US" dirty="0">
                <a:solidFill>
                  <a:prstClr val="black"/>
                </a:solidFill>
                <a:hlinkClick r:id="" action="ppaction://noaction"/>
              </a:rPr>
              <a:t>Jump to </a:t>
            </a:r>
            <a:r>
              <a:rPr lang="en-US" altLang="en-US" dirty="0">
                <a:hlinkClick r:id="" action="ppaction://noaction"/>
              </a:rPr>
              <a:t>Methods to Detect and Measure Microbial Growth - Figures 4.16 and 4.17 </a:t>
            </a:r>
            <a:r>
              <a:rPr lang="en-US" dirty="0">
                <a:cs typeface="Arial" panose="020B0604020202020204" pitchFamily="34" charset="0"/>
                <a:hlinkClick r:id="" action="ppaction://noaction"/>
              </a:rPr>
              <a:t>Long Description</a:t>
            </a:r>
            <a:endParaRPr lang="en-US" dirty="0">
              <a:solidFill>
                <a:prstClr val="black"/>
              </a:solidFill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377330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92232-FB73-47A7-B8BB-B7976B503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b="1" dirty="0">
                <a:solidFill>
                  <a:schemeClr val="tx1"/>
                </a:solidFill>
              </a:rPr>
              <a:t>Methods to Detect and Measure Microbial Growth - Figure 4.18 </a:t>
            </a:r>
            <a:endParaRPr lang="en-IN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7593" y="990599"/>
            <a:ext cx="8229600" cy="237544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u="sng" dirty="0"/>
              <a:t>Viable cell counts</a:t>
            </a:r>
            <a:r>
              <a:rPr lang="en-US" altLang="en-US" dirty="0"/>
              <a:t>: cells capable of multiplying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Can use selective, differential media for particular species</a:t>
            </a:r>
          </a:p>
          <a:p>
            <a:pPr marL="285750" lvl="1">
              <a:spcBef>
                <a:spcPts val="480"/>
              </a:spcBef>
            </a:pPr>
            <a:r>
              <a:rPr lang="en-US" altLang="en-US" u="sng" dirty="0"/>
              <a:t>Plate counts</a:t>
            </a:r>
            <a:r>
              <a:rPr lang="en-US" altLang="en-US" dirty="0"/>
              <a:t>: single cell gives rise to colony</a:t>
            </a:r>
          </a:p>
          <a:p>
            <a:pPr marL="533400" lvl="2">
              <a:spcBef>
                <a:spcPts val="432"/>
              </a:spcBef>
            </a:pPr>
            <a:r>
              <a:rPr lang="en-US" altLang="en-US" dirty="0"/>
              <a:t>Number of colonies reflects how many cells were in sample</a:t>
            </a:r>
          </a:p>
          <a:p>
            <a:pPr marL="533400" lvl="2">
              <a:spcBef>
                <a:spcPts val="432"/>
              </a:spcBef>
            </a:pPr>
            <a:r>
              <a:rPr lang="en-US" altLang="en-US" dirty="0"/>
              <a:t>Plate dilution series to obtain 30 to 300 colonies</a:t>
            </a:r>
            <a:endParaRPr lang="en-US" dirty="0"/>
          </a:p>
        </p:txBody>
      </p:sp>
      <p:pic>
        <p:nvPicPr>
          <p:cNvPr id="6" name="Picture 5" descr="When a sample produces too many colonies to count, it can be diluted to produce a countable plat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491955"/>
            <a:ext cx="4099672" cy="2942245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6DF856B-01EA-406F-B351-478D6A6C2A8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86100" y="6545156"/>
            <a:ext cx="5905500" cy="253922"/>
          </a:xfrm>
        </p:spPr>
        <p:txBody>
          <a:bodyPr/>
          <a:lstStyle/>
          <a:p>
            <a:r>
              <a:rPr lang="en-US" dirty="0">
                <a:hlinkClick r:id="" action="ppaction://noaction"/>
              </a:rPr>
              <a:t>Jump to </a:t>
            </a:r>
            <a:r>
              <a:rPr lang="en-US" altLang="en-US" dirty="0">
                <a:hlinkClick r:id="" action="ppaction://noaction"/>
              </a:rPr>
              <a:t>Methods to Detect and Measure Microbial Growth - Figure 4.18 </a:t>
            </a:r>
            <a:r>
              <a:rPr lang="en-US" dirty="0">
                <a:hlinkClick r:id="" action="ppaction://noaction"/>
              </a:rPr>
              <a:t>Long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95CE411-73D2-444F-9FC3-261AC4D1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600"/>
            <a:ext cx="9144000" cy="609600"/>
          </a:xfrm>
        </p:spPr>
        <p:txBody>
          <a:bodyPr/>
          <a:lstStyle/>
          <a:p>
            <a:r>
              <a:rPr lang="en-US" altLang="en-US" sz="2600" b="1" dirty="0"/>
              <a:t>Methods to Detect and Measure Microbial Growth - Figure 4.19 </a:t>
            </a:r>
            <a:endParaRPr lang="en-IN" sz="2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51123-B96E-4D32-AF76-EF4D486043E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2607" y="838199"/>
            <a:ext cx="7162800" cy="147471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Samples added to agar plate </a:t>
            </a:r>
          </a:p>
          <a:p>
            <a:pPr marL="288925" lvl="1" indent="-28892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u="sng" dirty="0"/>
              <a:t>Spread plate method</a:t>
            </a:r>
          </a:p>
          <a:p>
            <a:pPr marL="288925" lvl="1" indent="-288925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u="sng" dirty="0"/>
              <a:t>Pour plate methods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B8A310-1724-469C-BB09-56666AE5CD2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3827" y="2312919"/>
            <a:ext cx="7239000" cy="1066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Plate counts determine </a:t>
            </a:r>
            <a:r>
              <a:rPr lang="en-US" altLang="en-US" sz="2400" u="sng" dirty="0"/>
              <a:t>colony-forming units (CFUs)</a:t>
            </a:r>
          </a:p>
          <a:p>
            <a:pPr marL="274638" lvl="1" indent="-274638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Cells often attach to one another and form a single colony</a:t>
            </a:r>
          </a:p>
        </p:txBody>
      </p:sp>
      <p:pic>
        <p:nvPicPr>
          <p:cNvPr id="97284" name="Picture 5" descr="Spread plates and pour plates can be used for plate count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41846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21"/>
          </p:nvPr>
        </p:nvSpPr>
        <p:spPr>
          <a:xfrm>
            <a:off x="3200401" y="6524625"/>
            <a:ext cx="5943600" cy="333375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1200" dirty="0">
                <a:solidFill>
                  <a:prstClr val="black"/>
                </a:solidFill>
                <a:hlinkClick r:id="" action="ppaction://noaction"/>
              </a:rPr>
              <a:t>Jump to </a:t>
            </a:r>
            <a:r>
              <a:rPr lang="en-US" altLang="en-US" sz="1200" dirty="0">
                <a:solidFill>
                  <a:prstClr val="black"/>
                </a:solidFill>
                <a:hlinkClick r:id="" action="ppaction://noaction"/>
              </a:rPr>
              <a:t>Methods to Detect and Measure Microbial Growth - Figure 4.19 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  <a:hlinkClick r:id="" action="ppaction://noaction"/>
              </a:rPr>
              <a:t>Long Description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18C5-ECA0-4007-A086-C785B344A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b="1" dirty="0">
                <a:solidFill>
                  <a:schemeClr val="tx1"/>
                </a:solidFill>
              </a:rPr>
              <a:t>Methods to Detect and Measure Microbial Growth - Figure 4.20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B94909B-F70A-4782-8564-598D51D7F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56" y="990600"/>
            <a:ext cx="5370444" cy="182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u="sng" dirty="0"/>
              <a:t>Membrane filtration</a:t>
            </a:r>
          </a:p>
          <a:p>
            <a:pPr marL="28575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Known volume passed through sterile filter</a:t>
            </a:r>
          </a:p>
          <a:p>
            <a:pPr marL="528638" lvl="2" indent="-219075">
              <a:spcBef>
                <a:spcPts val="432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Captures and concentrates microbes by filtration</a:t>
            </a:r>
          </a:p>
          <a:p>
            <a:pPr marL="528638" lvl="2" indent="-219075">
              <a:spcBef>
                <a:spcPts val="432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Filter is incubated on appropriate agar medium</a:t>
            </a:r>
          </a:p>
        </p:txBody>
      </p:sp>
      <p:pic>
        <p:nvPicPr>
          <p:cNvPr id="6" name="Picture 5" descr="The number of colonies that grow on the filter indicate the number of cells in the volume filtered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2942063"/>
            <a:ext cx="6210300" cy="31242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B8922FB-93FD-4E9B-A6E6-1E5315330F1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08232" y="6659137"/>
            <a:ext cx="6249508" cy="198863"/>
          </a:xfrm>
        </p:spPr>
        <p:txBody>
          <a:bodyPr/>
          <a:lstStyle/>
          <a:p>
            <a:pPr algn="r"/>
            <a:r>
              <a:rPr lang="en-US" altLang="en-US" sz="800" dirty="0"/>
              <a:t>left: Margaret Williams, PhD; Claressa Lucas, PhD; Tatiana Travis, BS/CDC; right: © McGraw-Hill Education/Lisa Burgess, photographer</a:t>
            </a:r>
          </a:p>
        </p:txBody>
      </p:sp>
    </p:spTree>
    <p:extLst>
      <p:ext uri="{BB962C8B-B14F-4D97-AF65-F5344CB8AC3E}">
        <p14:creationId xmlns:p14="http://schemas.microsoft.com/office/powerpoint/2010/main" val="155405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D64A-39DE-463B-A04F-07CC1787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Principles of Microbial Growth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990600"/>
            <a:ext cx="7146236" cy="82393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1800" dirty="0"/>
              <a:t>Growth can be calculated</a:t>
            </a:r>
          </a:p>
          <a:p>
            <a:pPr marL="285750" indent="-285750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025709"/>
              </p:ext>
            </p:extLst>
          </p:nvPr>
        </p:nvGraphicFramePr>
        <p:xfrm>
          <a:off x="1120775" y="1447800"/>
          <a:ext cx="11525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4" imgW="787320" imgH="241200" progId="Equation.DSMT4">
                  <p:embed/>
                </p:oleObj>
              </mc:Choice>
              <mc:Fallback>
                <p:oleObj name="Equation" r:id="rId4" imgW="787320" imgH="2412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0775" y="1447800"/>
                        <a:ext cx="115252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762001" y="1912916"/>
            <a:ext cx="7146236" cy="2944071"/>
          </a:xfrm>
        </p:spPr>
        <p:txBody>
          <a:bodyPr/>
          <a:lstStyle/>
          <a:p>
            <a:pPr marL="493200" lvl="2" indent="-230400">
              <a:spcBef>
                <a:spcPts val="432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i="1" dirty="0" err="1"/>
              <a:t>N</a:t>
            </a:r>
            <a:r>
              <a:rPr lang="en-US" altLang="en-US" sz="1800" i="1" baseline="-25000" dirty="0" err="1"/>
              <a:t>t</a:t>
            </a:r>
            <a:r>
              <a:rPr lang="en-US" altLang="en-US" sz="1800" dirty="0"/>
              <a:t>  = number of cells in population at time t</a:t>
            </a:r>
          </a:p>
          <a:p>
            <a:pPr marL="493200" lvl="2" indent="-230400">
              <a:spcBef>
                <a:spcPts val="432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i="1" dirty="0"/>
              <a:t>N</a:t>
            </a:r>
            <a:r>
              <a:rPr lang="en-US" altLang="en-US" sz="1800" i="1" baseline="-25000" dirty="0"/>
              <a:t>0</a:t>
            </a:r>
            <a:r>
              <a:rPr lang="en-US" altLang="en-US" sz="1800" dirty="0"/>
              <a:t> = initial number of cells</a:t>
            </a:r>
          </a:p>
          <a:p>
            <a:pPr marL="493200" lvl="2" indent="-230400">
              <a:spcBef>
                <a:spcPts val="432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i="1" dirty="0"/>
              <a:t>n</a:t>
            </a:r>
            <a:r>
              <a:rPr lang="en-US" altLang="en-US" sz="1800" dirty="0"/>
              <a:t> = number of generations at that point</a:t>
            </a:r>
          </a:p>
          <a:p>
            <a:pPr marL="28440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Example: pathogen in potato salad at picnic in sun</a:t>
            </a:r>
          </a:p>
          <a:p>
            <a:pPr marL="493200" lvl="2" indent="-230400">
              <a:spcBef>
                <a:spcPts val="432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Assume 10 cells with 20 minute generation time</a:t>
            </a:r>
          </a:p>
          <a:p>
            <a:pPr marL="493200" lvl="2" indent="-230400">
              <a:spcBef>
                <a:spcPts val="432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en-US" sz="1800" i="1" dirty="0"/>
              <a:t>N</a:t>
            </a:r>
            <a:r>
              <a:rPr lang="en-US" altLang="en-US" sz="1800" i="1" baseline="-25000" dirty="0"/>
              <a:t>0</a:t>
            </a:r>
            <a:r>
              <a:rPr lang="en-US" altLang="en-US" sz="1800" i="1" dirty="0"/>
              <a:t> = 10</a:t>
            </a:r>
            <a:r>
              <a:rPr lang="en-US" altLang="en-US" sz="1800" dirty="0"/>
              <a:t> cells in original population</a:t>
            </a:r>
          </a:p>
          <a:p>
            <a:pPr marL="493200" lvl="2" indent="-230400">
              <a:spcBef>
                <a:spcPts val="432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en-US" sz="1800" i="1" dirty="0"/>
              <a:t>n = 12</a:t>
            </a:r>
            <a:r>
              <a:rPr lang="en-US" altLang="en-US" sz="1800" dirty="0"/>
              <a:t> (</a:t>
            </a:r>
            <a:r>
              <a:rPr lang="en-IN" altLang="en-US" sz="1800" dirty="0"/>
              <a:t>3 </a:t>
            </a:r>
            <a:r>
              <a:rPr lang="en-US" altLang="en-US" sz="1800" dirty="0"/>
              <a:t>divisions per hour for 4 hours)</a:t>
            </a:r>
            <a:endParaRPr lang="en-IN" altLang="en-US" sz="1800" i="1" dirty="0">
              <a:latin typeface="Cambria Math" panose="02040503050406030204" pitchFamily="18" charset="0"/>
            </a:endParaRPr>
          </a:p>
          <a:p>
            <a:pPr marL="493200" lvl="2" indent="-230400">
              <a:spcBef>
                <a:spcPts val="432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1028173" y="4876800"/>
            <a:ext cx="294121" cy="2858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509162"/>
              </p:ext>
            </p:extLst>
          </p:nvPr>
        </p:nvGraphicFramePr>
        <p:xfrm>
          <a:off x="1397000" y="4906963"/>
          <a:ext cx="18240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1371600" imgH="241200" progId="Equation.DSMT4">
                  <p:embed/>
                </p:oleObj>
              </mc:Choice>
              <mc:Fallback>
                <p:oleObj name="Equation" r:id="rId6" imgW="1371600" imgH="2412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97000" y="4906963"/>
                        <a:ext cx="1824038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20"/>
          </p:nvPr>
        </p:nvSpPr>
        <p:spPr>
          <a:xfrm>
            <a:off x="762001" y="5284787"/>
            <a:ext cx="7146235" cy="811213"/>
          </a:xfrm>
        </p:spPr>
        <p:txBody>
          <a:bodyPr/>
          <a:lstStyle/>
          <a:p>
            <a:pPr marL="493200" lvl="2" indent="-2304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i="1" dirty="0" err="1"/>
              <a:t>N</a:t>
            </a:r>
            <a:r>
              <a:rPr lang="en-US" altLang="en-US" sz="1800" i="1" baseline="-25000" dirty="0" err="1"/>
              <a:t>t</a:t>
            </a:r>
            <a:r>
              <a:rPr lang="en-US" altLang="en-US" sz="1800" i="1" dirty="0"/>
              <a:t>  = 10 × 4,096</a:t>
            </a:r>
          </a:p>
          <a:p>
            <a:pPr marL="493200" lvl="2" indent="-2304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i="1" dirty="0" err="1"/>
              <a:t>N</a:t>
            </a:r>
            <a:r>
              <a:rPr lang="en-US" altLang="en-US" sz="1800" i="1" baseline="-25000" dirty="0" err="1"/>
              <a:t>t</a:t>
            </a:r>
            <a:r>
              <a:rPr lang="en-US" altLang="en-US" sz="1800" dirty="0"/>
              <a:t>  </a:t>
            </a:r>
            <a:r>
              <a:rPr lang="en-US" altLang="en-US" sz="1800" i="1" dirty="0"/>
              <a:t>= 40,960</a:t>
            </a:r>
            <a:r>
              <a:rPr lang="en-US" altLang="en-US" sz="1800" dirty="0"/>
              <a:t> cells of pathogen in 4 hours</a:t>
            </a:r>
          </a:p>
        </p:txBody>
      </p:sp>
    </p:spTree>
    <p:extLst>
      <p:ext uri="{BB962C8B-B14F-4D97-AF65-F5344CB8AC3E}">
        <p14:creationId xmlns:p14="http://schemas.microsoft.com/office/powerpoint/2010/main" val="228372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F353-32D1-4527-94F2-1ADA9DA6F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b="1" dirty="0">
                <a:solidFill>
                  <a:schemeClr val="tx1"/>
                </a:solidFill>
              </a:rPr>
              <a:t>Methods to Detect and Measure Microbial Growth - Figure 4.21 </a:t>
            </a:r>
            <a:endParaRPr lang="en-IN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7848600" cy="1828800"/>
          </a:xfrm>
        </p:spPr>
        <p:txBody>
          <a:bodyPr/>
          <a:lstStyle/>
          <a:p>
            <a:r>
              <a:rPr lang="en-US" altLang="en-US" u="sng" dirty="0"/>
              <a:t>Most Probable Number (MPN) Method</a:t>
            </a:r>
          </a:p>
          <a:p>
            <a:pPr marL="738188" lvl="1"/>
            <a:r>
              <a:rPr lang="en-US" altLang="en-US" dirty="0"/>
              <a:t>Estimates cell concentration using dilution series</a:t>
            </a:r>
          </a:p>
          <a:p>
            <a:pPr marL="738188" lvl="1"/>
            <a:r>
              <a:rPr lang="en-US" altLang="en-US" dirty="0"/>
              <a:t>Sets of tubes are incubated; results are recorded and</a:t>
            </a:r>
            <a:r>
              <a:rPr lang="en-US" altLang="en-US" baseline="0" dirty="0"/>
              <a:t> </a:t>
            </a:r>
            <a:r>
              <a:rPr lang="en-US" altLang="en-US" dirty="0"/>
              <a:t>compared to table to give statistical estimate of cell concentration</a:t>
            </a:r>
          </a:p>
        </p:txBody>
      </p:sp>
      <p:pic>
        <p:nvPicPr>
          <p:cNvPr id="6" name="Picture 5" descr="Presence or absence of gas is noted for different amounts of a sample, and is compared to MPN table to estimate original sample concentration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106" y="2826328"/>
            <a:ext cx="4395788" cy="3495446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C278013-E534-4F5A-90F9-1138B02606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27613" y="6500134"/>
            <a:ext cx="5905501" cy="258531"/>
          </a:xfrm>
        </p:spPr>
        <p:txBody>
          <a:bodyPr/>
          <a:lstStyle/>
          <a:p>
            <a:r>
              <a:rPr lang="en-US" dirty="0">
                <a:hlinkClick r:id="" action="ppaction://noaction"/>
              </a:rPr>
              <a:t>Jump to </a:t>
            </a:r>
            <a:r>
              <a:rPr lang="en-US" altLang="en-US" dirty="0">
                <a:hlinkClick r:id="" action="ppaction://noaction"/>
              </a:rPr>
              <a:t>Methods to Detect and Measure Microbial Growth - Figure 4.21 </a:t>
            </a:r>
            <a:r>
              <a:rPr lang="en-US" dirty="0">
                <a:hlinkClick r:id="" action="ppaction://noaction"/>
              </a:rPr>
              <a:t>Long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6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0CAE-1FAE-4F58-9888-91CF9B33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b="1" dirty="0">
                <a:solidFill>
                  <a:schemeClr val="tx1"/>
                </a:solidFill>
              </a:rPr>
              <a:t>Methods to Detect and Measure Microbial Growth (1)</a:t>
            </a:r>
            <a:endParaRPr lang="en-IN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0100" y="990600"/>
            <a:ext cx="7848600" cy="2971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Measuring biomass: measure cell mass instead of number of cells</a:t>
            </a:r>
          </a:p>
          <a:p>
            <a:pPr marL="285750" lvl="1">
              <a:spcBef>
                <a:spcPts val="0"/>
              </a:spcBef>
            </a:pPr>
            <a:r>
              <a:rPr lang="en-US" altLang="en-US" u="sng" dirty="0"/>
              <a:t>Turbidity</a:t>
            </a:r>
            <a:r>
              <a:rPr lang="en-US" altLang="en-US" dirty="0"/>
              <a:t> of microbial suspension is proportional to</a:t>
            </a:r>
            <a:r>
              <a:rPr lang="en-US" altLang="en-US" baseline="0" dirty="0"/>
              <a:t> </a:t>
            </a:r>
            <a:r>
              <a:rPr lang="en-US" altLang="en-US" dirty="0"/>
              <a:t>concentration of cells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Measured with spectrophotometer</a:t>
            </a:r>
          </a:p>
          <a:p>
            <a:pPr marL="517525" lvl="2">
              <a:spcBef>
                <a:spcPts val="432"/>
              </a:spcBef>
            </a:pPr>
            <a:r>
              <a:rPr lang="en-US" altLang="en-US" dirty="0"/>
              <a:t>More cells present in sample means less light measured</a:t>
            </a:r>
          </a:p>
          <a:p>
            <a:pPr marL="517525" lvl="2">
              <a:spcBef>
                <a:spcPts val="432"/>
              </a:spcBef>
            </a:pPr>
            <a:r>
              <a:rPr lang="en-US" altLang="en-US" dirty="0"/>
              <a:t>Effective only with relatively high concentration of cells</a:t>
            </a:r>
          </a:p>
        </p:txBody>
      </p:sp>
    </p:spTree>
    <p:extLst>
      <p:ext uri="{BB962C8B-B14F-4D97-AF65-F5344CB8AC3E}">
        <p14:creationId xmlns:p14="http://schemas.microsoft.com/office/powerpoint/2010/main" val="115368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B29BB40-61CC-4835-BD72-A891579B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b="1" dirty="0">
                <a:solidFill>
                  <a:schemeClr val="tx1"/>
                </a:solidFill>
              </a:rPr>
              <a:t>Methods to Detect and Measure Microbial Growth - Figure 4.22 </a:t>
            </a:r>
            <a:endParaRPr lang="en-IN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09675"/>
          </a:xfrm>
        </p:spPr>
        <p:txBody>
          <a:bodyPr/>
          <a:lstStyle/>
          <a:p>
            <a:r>
              <a:rPr lang="en-US" altLang="en-US" dirty="0"/>
              <a:t>Spectrophotometer</a:t>
            </a:r>
          </a:p>
          <a:p>
            <a:pPr marL="738188" lvl="1"/>
            <a:r>
              <a:rPr lang="en-US" altLang="en-US" dirty="0"/>
              <a:t>Standard tests correlate measured optical density to actual</a:t>
            </a:r>
            <a:r>
              <a:rPr lang="en-US" altLang="en-US" baseline="0" dirty="0"/>
              <a:t> </a:t>
            </a:r>
            <a:r>
              <a:rPr lang="en-US" altLang="en-US" dirty="0"/>
              <a:t>cell concentration</a:t>
            </a:r>
          </a:p>
        </p:txBody>
      </p:sp>
      <p:pic>
        <p:nvPicPr>
          <p:cNvPr id="11" name="Picture 10" descr="Cloudiness of a liquid is proportional to the concentration of cells and inversely proportional to the absorbance measured by a spectrophotometer.">
            <a:extLst>
              <a:ext uri="{FF2B5EF4-FFF2-40B4-BE49-F238E27FC236}">
                <a16:creationId xmlns:a16="http://schemas.microsoft.com/office/drawing/2014/main" id="{71CBDBB0-5F47-464B-BE4B-BB6BB4F8F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18" y="2201862"/>
            <a:ext cx="6557963" cy="423094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B3F0CF-4AC3-4C25-9C04-E63B3814160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462089" y="4195763"/>
            <a:ext cx="2881311" cy="300037"/>
          </a:xfrm>
        </p:spPr>
        <p:txBody>
          <a:bodyPr/>
          <a:lstStyle/>
          <a:p>
            <a:pPr marL="114300" indent="-114300">
              <a:lnSpc>
                <a:spcPts val="8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IN" sz="760" b="1" dirty="0"/>
              <a:t>The cloudiness, or turbidity, of the liquid in the tube on the left is proportional to the concentration of cells.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95F4C5-C772-45CA-A28A-33465B00F21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460500" y="6214835"/>
            <a:ext cx="2743200" cy="300037"/>
          </a:xfrm>
        </p:spPr>
        <p:txBody>
          <a:bodyPr/>
          <a:lstStyle/>
          <a:p>
            <a:pPr marL="90488" indent="-90488">
              <a:buFont typeface="+mj-lt"/>
              <a:buAutoNum type="alphaLcParenR" startAt="2"/>
            </a:pPr>
            <a:r>
              <a:rPr lang="en-IN" sz="780" b="1" dirty="0"/>
              <a:t> A spectrophotometer is used to measure turbidity.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F9389F-D6CE-4F94-A186-C9604C6FDF0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51351" y="6124717"/>
            <a:ext cx="3378980" cy="300037"/>
          </a:xfrm>
        </p:spPr>
        <p:txBody>
          <a:bodyPr/>
          <a:lstStyle/>
          <a:p>
            <a:pPr marL="114300" indent="-114300">
              <a:lnSpc>
                <a:spcPct val="90000"/>
              </a:lnSpc>
              <a:buFont typeface="+mj-lt"/>
              <a:buAutoNum type="alphaLcParenR" startAt="3"/>
            </a:pPr>
            <a:r>
              <a:rPr lang="en-IN" sz="760" b="1" dirty="0"/>
              <a:t>The percentage of light that reaches the detector of the spectrophotometer is inversely proportional to the optical density (absorbance).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59D813-0399-4F2A-BACA-992770DC33A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21075" y="6655550"/>
            <a:ext cx="4241522" cy="195244"/>
          </a:xfrm>
        </p:spPr>
        <p:txBody>
          <a:bodyPr/>
          <a:lstStyle/>
          <a:p>
            <a:pPr algn="r"/>
            <a:r>
              <a:rPr lang="en-US" altLang="en-US" sz="800" dirty="0"/>
              <a:t>a: © McGraw-Hill Education/Lisa Burgess, photographer; b: © Martin Shields/Science Source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E61362F-5C59-4093-8921-6A650838ED7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92556" y="6387859"/>
            <a:ext cx="5731653" cy="225423"/>
          </a:xfrm>
        </p:spPr>
        <p:txBody>
          <a:bodyPr/>
          <a:lstStyle/>
          <a:p>
            <a:r>
              <a:rPr lang="en-US" sz="1200" dirty="0">
                <a:solidFill>
                  <a:prstClr val="black"/>
                </a:solidFill>
                <a:hlinkClick r:id="" action="ppaction://noaction"/>
              </a:rPr>
              <a:t>Jump to </a:t>
            </a:r>
            <a:r>
              <a:rPr lang="en-US" altLang="en-US" sz="1200" dirty="0">
                <a:hlinkClick r:id="" action="ppaction://noaction"/>
              </a:rPr>
              <a:t>Methods to Detect and Measure Microbial Growth - Figure 4.22 </a:t>
            </a:r>
            <a:r>
              <a:rPr lang="en-US" sz="1200" dirty="0">
                <a:cs typeface="Arial" panose="020B0604020202020204" pitchFamily="34" charset="0"/>
                <a:hlinkClick r:id="" action="ppaction://noaction"/>
              </a:rPr>
              <a:t>Long Description</a:t>
            </a:r>
            <a:endParaRPr lang="en-IN" sz="1200" dirty="0"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873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E3268DC-3834-42EE-AAFC-AD63915E8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96" y="226672"/>
            <a:ext cx="8775839" cy="680223"/>
          </a:xfrm>
        </p:spPr>
        <p:txBody>
          <a:bodyPr/>
          <a:lstStyle/>
          <a:p>
            <a:r>
              <a:rPr lang="en-US" altLang="en-US" sz="3000" b="1" dirty="0"/>
              <a:t>Methods to Detect and Measure Microbial Growth (2)</a:t>
            </a:r>
            <a:endParaRPr lang="en-IN" sz="3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A5C571-32BF-47DB-AA84-128652AA15D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91795" y="990599"/>
            <a:ext cx="7696200" cy="299345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Measuring biomass</a:t>
            </a:r>
          </a:p>
          <a:p>
            <a:pPr marL="282575" lvl="1" indent="-2825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Total weight can be measured</a:t>
            </a:r>
          </a:p>
          <a:p>
            <a:pPr marL="541338" lvl="2" indent="-220663">
              <a:spcBef>
                <a:spcPts val="432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Tedious and time-consuming</a:t>
            </a:r>
          </a:p>
          <a:p>
            <a:pPr marL="541338" lvl="2" indent="-220663">
              <a:spcBef>
                <a:spcPts val="432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Typically only used for filamentous organisms that do not readily separate into individual cells for valid plate counts</a:t>
            </a:r>
          </a:p>
          <a:p>
            <a:pPr marL="541338" lvl="2" indent="-220663">
              <a:spcBef>
                <a:spcPts val="432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Cells in liquid culture centrifuged; pellet is weighed</a:t>
            </a:r>
          </a:p>
          <a:p>
            <a:pPr marL="541338" lvl="2" indent="-220663">
              <a:spcBef>
                <a:spcPts val="432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Dry weight can be determined by heating pellet in oven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C5A269-8709-44C5-BD19-0E59357E7C0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98957" y="3997906"/>
            <a:ext cx="4839843" cy="211194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Detecting cell products</a:t>
            </a:r>
          </a:p>
          <a:p>
            <a:pPr marL="276225" lvl="1" indent="-27622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pH indicators</a:t>
            </a:r>
          </a:p>
          <a:p>
            <a:pPr marL="276225" lvl="1" indent="-27622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Durham tubes (inverted tubes) to trap gas</a:t>
            </a:r>
          </a:p>
          <a:p>
            <a:pPr marL="276225" lvl="1" indent="-27622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CO</a:t>
            </a:r>
            <a:r>
              <a:rPr lang="en-US" altLang="en-US" baseline="-25000" dirty="0"/>
              <a:t>2</a:t>
            </a:r>
            <a:r>
              <a:rPr lang="en-US" altLang="en-US" dirty="0"/>
              <a:t> production</a:t>
            </a:r>
          </a:p>
        </p:txBody>
      </p:sp>
    </p:spTree>
    <p:extLst>
      <p:ext uri="{BB962C8B-B14F-4D97-AF65-F5344CB8AC3E}">
        <p14:creationId xmlns:p14="http://schemas.microsoft.com/office/powerpoint/2010/main" val="90621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0EC049-A630-40D1-8ACF-89E7D6AD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b="1" dirty="0">
                <a:solidFill>
                  <a:schemeClr val="tx1"/>
                </a:solidFill>
              </a:rPr>
              <a:t>Table 4.8 Methods Used to Measure Microbial Growth</a:t>
            </a:r>
            <a:endParaRPr lang="en-IN" sz="3000" dirty="0"/>
          </a:p>
        </p:txBody>
      </p:sp>
      <p:graphicFrame>
        <p:nvGraphicFramePr>
          <p:cNvPr id="11" name="Table Placeholder 10">
            <a:extLst>
              <a:ext uri="{FF2B5EF4-FFF2-40B4-BE49-F238E27FC236}">
                <a16:creationId xmlns:a16="http://schemas.microsoft.com/office/drawing/2014/main" id="{E5562810-8666-481C-A710-FF2175660A47}"/>
              </a:ext>
            </a:extLst>
          </p:cNvPr>
          <p:cNvGraphicFramePr>
            <a:graphicFrameLocks noGrp="1"/>
          </p:cNvGraphicFramePr>
          <p:nvPr>
            <p:ph type="tbl" sz="quarter" idx="20"/>
            <p:extLst>
              <p:ext uri="{D42A27DB-BD31-4B8C-83A1-F6EECF244321}">
                <p14:modId xmlns:p14="http://schemas.microsoft.com/office/powerpoint/2010/main" val="1002186080"/>
              </p:ext>
            </p:extLst>
          </p:nvPr>
        </p:nvGraphicFramePr>
        <p:xfrm>
          <a:off x="457200" y="907147"/>
          <a:ext cx="8305800" cy="5763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1848">
                  <a:extLst>
                    <a:ext uri="{9D8B030D-6E8A-4147-A177-3AD203B41FA5}">
                      <a16:colId xmlns:a16="http://schemas.microsoft.com/office/drawing/2014/main" val="1602019808"/>
                    </a:ext>
                  </a:extLst>
                </a:gridCol>
                <a:gridCol w="5163952">
                  <a:extLst>
                    <a:ext uri="{9D8B030D-6E8A-4147-A177-3AD203B41FA5}">
                      <a16:colId xmlns:a16="http://schemas.microsoft.com/office/drawing/2014/main" val="2805583569"/>
                    </a:ext>
                  </a:extLst>
                </a:gridCol>
              </a:tblGrid>
              <a:tr h="3630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Method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Characteristics and Limitations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760477"/>
                  </a:ext>
                </a:extLst>
              </a:tr>
              <a:tr h="2722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Direct Cell Counts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Used to determine total number of cells; counts include living and dead cells.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736864"/>
                  </a:ext>
                </a:extLst>
              </a:tr>
              <a:tr h="276725">
                <a:tc>
                  <a:txBody>
                    <a:bodyPr/>
                    <a:lstStyle/>
                    <a:p>
                      <a:pPr marL="112713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Direct microscopic 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Rapid, but at least 10</a:t>
                      </a:r>
                      <a:r>
                        <a:rPr lang="en-US" sz="1200" baseline="30000" dirty="0"/>
                        <a:t>7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cells</a:t>
                      </a:r>
                      <a:r>
                        <a:rPr lang="en-US" sz="1200" baseline="0" dirty="0"/>
                        <a:t> / milliliter </a:t>
                      </a:r>
                      <a:r>
                        <a:rPr lang="en-US" sz="1200" dirty="0"/>
                        <a:t>must be present to be effectively counted.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734857"/>
                  </a:ext>
                </a:extLst>
              </a:tr>
              <a:tr h="635312">
                <a:tc>
                  <a:txBody>
                    <a:bodyPr/>
                    <a:lstStyle/>
                    <a:p>
                      <a:pPr marL="112713" indent="0"/>
                      <a:r>
                        <a:rPr lang="en-US" sz="1200" dirty="0"/>
                        <a:t>Cell-counting instruments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Coulter counters and flow cytometers count total cells in dilute solutions. Flow cytometers can also be used to count organisms to which fluorescent dyes or tags have been attached.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611217"/>
                  </a:ext>
                </a:extLst>
              </a:tr>
              <a:tr h="81682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Viable Cell Counts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Used to determine the number of microorganisms capable of growing in a given set of conditions. Requires an incubation period of approximately 24 hours or longer. Selective and differential media can be used to determine the number of specific microbial species.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645267"/>
                  </a:ext>
                </a:extLst>
              </a:tr>
              <a:tr h="635312">
                <a:tc>
                  <a:txBody>
                    <a:bodyPr/>
                    <a:lstStyle/>
                    <a:p>
                      <a:pPr marL="112713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Plate 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Time-consuming but technically simple method that does not require sophisticated equipment. Generally used only if the sample has at least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10</a:t>
                      </a:r>
                      <a:r>
                        <a:rPr lang="en-US" sz="1200" baseline="30000" dirty="0"/>
                        <a:t>2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cells</a:t>
                      </a:r>
                      <a:r>
                        <a:rPr lang="en-US" sz="1200" baseline="0" dirty="0"/>
                        <a:t> / milliliter.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955683"/>
                  </a:ext>
                </a:extLst>
              </a:tr>
              <a:tr h="453794">
                <a:tc>
                  <a:txBody>
                    <a:bodyPr/>
                    <a:lstStyle/>
                    <a:p>
                      <a:pPr marL="112713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Membrane filtration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Used to count microorganisms in liquids that contain relatively few cells; the cells are caught on a paper-thin filter.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906899"/>
                  </a:ext>
                </a:extLst>
              </a:tr>
              <a:tr h="272276">
                <a:tc>
                  <a:txBody>
                    <a:bodyPr/>
                    <a:lstStyle/>
                    <a:p>
                      <a:pPr marL="112713" indent="0"/>
                      <a:r>
                        <a:rPr lang="en-US" sz="1200" dirty="0"/>
                        <a:t>Most probable number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Estimates the likely concentration; it does not provide a precise count.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2875"/>
                  </a:ext>
                </a:extLst>
              </a:tr>
              <a:tr h="2722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Measuring Biomass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Biomass can be correlated to cell number.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265740"/>
                  </a:ext>
                </a:extLst>
              </a:tr>
              <a:tr h="453794">
                <a:tc>
                  <a:txBody>
                    <a:bodyPr/>
                    <a:lstStyle/>
                    <a:p>
                      <a:pPr marL="0" indent="112713"/>
                      <a:r>
                        <a:rPr lang="en-US" sz="1200" dirty="0"/>
                        <a:t>Turbidity</a:t>
                      </a:r>
                      <a:endParaRPr lang="en-US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Very rapid method; used routinely. A one-time correlation with plate counts is required for turbidity to be used in determining cell number.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657797"/>
                  </a:ext>
                </a:extLst>
              </a:tr>
              <a:tr h="453794">
                <a:tc>
                  <a:txBody>
                    <a:bodyPr/>
                    <a:lstStyle/>
                    <a:p>
                      <a:pPr marL="0" indent="112713"/>
                      <a:r>
                        <a:rPr lang="en-US" sz="1200" dirty="0"/>
                        <a:t>Total weight</a:t>
                      </a:r>
                      <a:r>
                        <a:rPr lang="en-US" sz="1200" baseline="0" dirty="0"/>
                        <a:t> </a:t>
                      </a:r>
                      <a:endParaRPr lang="en-US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Tedious and time-consuming; however, it is one of the best methods for measuring growth of filamentous microorganisms.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057270"/>
                  </a:ext>
                </a:extLst>
              </a:tr>
              <a:tr h="81682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Detecting Cell Products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Used to detect growth, but not routinely used for quantitation. A pH indicator can detect acid production. Gases can be trapped in an inverted tube in the broth; a more sensitive method uses a fluorescent sensor that detects the slight decrease in pH that accompanies</a:t>
                      </a:r>
                      <a:r>
                        <a:rPr lang="en-US" sz="1200" baseline="0" dirty="0"/>
                        <a:t> co</a:t>
                      </a:r>
                      <a:r>
                        <a:rPr lang="en-US" sz="1200" baseline="30000" dirty="0"/>
                        <a:t>2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production.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071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75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4C64-0E44-43B5-8074-7BF9E1E53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Table 4.1 Example of Exponential Growth</a:t>
            </a:r>
            <a:endParaRPr lang="en-IN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1CDC0C0-9C1F-4B46-B3B5-ED40713F4F9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52550" y="998389"/>
            <a:ext cx="6915150" cy="74524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200" dirty="0"/>
              <a:t>Rapid generation time with optimal conditions can yield huge populations quickly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32096"/>
              </p:ext>
            </p:extLst>
          </p:nvPr>
        </p:nvGraphicFramePr>
        <p:xfrm>
          <a:off x="1422400" y="1743075"/>
          <a:ext cx="1435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4" imgW="736560" imgH="228600" progId="Equation.DSMT4">
                  <p:embed/>
                </p:oleObj>
              </mc:Choice>
              <mc:Fallback>
                <p:oleObj name="Equation" r:id="rId4" imgW="73656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2400" y="1743075"/>
                        <a:ext cx="1435100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Table Placeholder 12">
            <a:extLst>
              <a:ext uri="{FF2B5EF4-FFF2-40B4-BE49-F238E27FC236}">
                <a16:creationId xmlns:a16="http://schemas.microsoft.com/office/drawing/2014/main" id="{0DBC8732-E446-4132-9C8E-A9ACCBEE571C}"/>
              </a:ext>
            </a:extLst>
          </p:cNvPr>
          <p:cNvGraphicFramePr>
            <a:graphicFrameLocks noGrp="1"/>
          </p:cNvGraphicFramePr>
          <p:nvPr>
            <p:ph type="tbl" sz="quarter" idx="20"/>
            <p:extLst>
              <p:ext uri="{D42A27DB-BD31-4B8C-83A1-F6EECF244321}">
                <p14:modId xmlns:p14="http://schemas.microsoft.com/office/powerpoint/2010/main" val="2205383605"/>
              </p:ext>
            </p:extLst>
          </p:nvPr>
        </p:nvGraphicFramePr>
        <p:xfrm>
          <a:off x="152403" y="2329394"/>
          <a:ext cx="8839198" cy="43581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3842">
                  <a:extLst>
                    <a:ext uri="{9D8B030D-6E8A-4147-A177-3AD203B41FA5}">
                      <a16:colId xmlns:a16="http://schemas.microsoft.com/office/drawing/2014/main" val="62548923"/>
                    </a:ext>
                  </a:extLst>
                </a:gridCol>
                <a:gridCol w="1714975">
                  <a:extLst>
                    <a:ext uri="{9D8B030D-6E8A-4147-A177-3AD203B41FA5}">
                      <a16:colId xmlns:a16="http://schemas.microsoft.com/office/drawing/2014/main" val="2800493803"/>
                    </a:ext>
                  </a:extLst>
                </a:gridCol>
                <a:gridCol w="1722780">
                  <a:extLst>
                    <a:ext uri="{9D8B030D-6E8A-4147-A177-3AD203B41FA5}">
                      <a16:colId xmlns:a16="http://schemas.microsoft.com/office/drawing/2014/main" val="3643709491"/>
                    </a:ext>
                  </a:extLst>
                </a:gridCol>
                <a:gridCol w="1659174">
                  <a:extLst>
                    <a:ext uri="{9D8B030D-6E8A-4147-A177-3AD203B41FA5}">
                      <a16:colId xmlns:a16="http://schemas.microsoft.com/office/drawing/2014/main" val="2353484717"/>
                    </a:ext>
                  </a:extLst>
                </a:gridCol>
                <a:gridCol w="1998427">
                  <a:extLst>
                    <a:ext uri="{9D8B030D-6E8A-4147-A177-3AD203B41FA5}">
                      <a16:colId xmlns:a16="http://schemas.microsoft.com/office/drawing/2014/main" val="2263375135"/>
                    </a:ext>
                  </a:extLst>
                </a:gridCol>
              </a:tblGrid>
              <a:tr h="8890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8024379"/>
                  </a:ext>
                </a:extLst>
              </a:tr>
              <a:tr h="251897"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5523874"/>
                  </a:ext>
                </a:extLst>
              </a:tr>
              <a:tr h="251897"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723235"/>
                  </a:ext>
                </a:extLst>
              </a:tr>
              <a:tr h="251897"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9110211"/>
                  </a:ext>
                </a:extLst>
              </a:tr>
              <a:tr h="25189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3433138"/>
                  </a:ext>
                </a:extLst>
              </a:tr>
              <a:tr h="251897"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132322"/>
                  </a:ext>
                </a:extLst>
              </a:tr>
              <a:tr h="251897"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111441"/>
                  </a:ext>
                </a:extLst>
              </a:tr>
              <a:tr h="230926"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9050088"/>
                  </a:ext>
                </a:extLst>
              </a:tr>
              <a:tr h="251897"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45216"/>
                  </a:ext>
                </a:extLst>
              </a:tr>
              <a:tr h="2518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7256140"/>
                  </a:ext>
                </a:extLst>
              </a:tr>
              <a:tr h="3172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2439384"/>
                  </a:ext>
                </a:extLst>
              </a:tr>
              <a:tr h="2518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1506574"/>
                  </a:ext>
                </a:extLst>
              </a:tr>
              <a:tr h="2518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184261"/>
                  </a:ext>
                </a:extLst>
              </a:tr>
              <a:tr h="3019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6242360"/>
                  </a:ext>
                </a:extLst>
              </a:tr>
            </a:tbl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418674"/>
              </p:ext>
            </p:extLst>
          </p:nvPr>
        </p:nvGraphicFramePr>
        <p:xfrm>
          <a:off x="211116" y="2317767"/>
          <a:ext cx="1617684" cy="260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6" imgW="1104840" imgH="177480" progId="Equation.DSMT4">
                  <p:embed/>
                </p:oleObj>
              </mc:Choice>
              <mc:Fallback>
                <p:oleObj name="Equation" r:id="rId6" imgW="1104840" imgH="177480" progId="Equation.DSMT4">
                  <p:embed/>
                  <p:pic>
                    <p:nvPicPr>
                      <p:cNvPr id="72" name="Object 7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116" y="2317767"/>
                        <a:ext cx="1617684" cy="260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045302"/>
              </p:ext>
            </p:extLst>
          </p:nvPr>
        </p:nvGraphicFramePr>
        <p:xfrm>
          <a:off x="217301" y="2646160"/>
          <a:ext cx="316099" cy="371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8" imgW="215640" imgH="253800" progId="Equation.DSMT4">
                  <p:embed/>
                </p:oleObj>
              </mc:Choice>
              <mc:Fallback>
                <p:oleObj name="Equation" r:id="rId8" imgW="215640" imgH="25380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7301" y="2646160"/>
                        <a:ext cx="316099" cy="371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938673"/>
              </p:ext>
            </p:extLst>
          </p:nvPr>
        </p:nvGraphicFramePr>
        <p:xfrm>
          <a:off x="1940007" y="2332515"/>
          <a:ext cx="650793" cy="260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10" imgW="444240" imgH="177480" progId="Equation.DSMT4">
                  <p:embed/>
                </p:oleObj>
              </mc:Choice>
              <mc:Fallback>
                <p:oleObj name="Equation" r:id="rId10" imgW="444240" imgH="177480" progId="Equation.DSMT4">
                  <p:embed/>
                  <p:pic>
                    <p:nvPicPr>
                      <p:cNvPr id="74" name="Object 7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40007" y="2332515"/>
                        <a:ext cx="650793" cy="260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380982"/>
              </p:ext>
            </p:extLst>
          </p:nvPr>
        </p:nvGraphicFramePr>
        <p:xfrm>
          <a:off x="1942830" y="2593185"/>
          <a:ext cx="1014222" cy="270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2" imgW="761760" imgH="203040" progId="Equation.DSMT4">
                  <p:embed/>
                </p:oleObj>
              </mc:Choice>
              <mc:Fallback>
                <p:oleObj name="Equation" r:id="rId12" imgW="761760" imgH="203040" progId="Equation.DSMT4">
                  <p:embed/>
                  <p:pic>
                    <p:nvPicPr>
                      <p:cNvPr id="75" name="Object 7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42830" y="2593185"/>
                        <a:ext cx="1014222" cy="270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782045"/>
              </p:ext>
            </p:extLst>
          </p:nvPr>
        </p:nvGraphicFramePr>
        <p:xfrm>
          <a:off x="1936750" y="2836863"/>
          <a:ext cx="47466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4" imgW="355320" imgH="253800" progId="Equation.DSMT4">
                  <p:embed/>
                </p:oleObj>
              </mc:Choice>
              <mc:Fallback>
                <p:oleObj name="Equation" r:id="rId14" imgW="355320" imgH="253800" progId="Equation.DSMT4">
                  <p:embed/>
                  <p:pic>
                    <p:nvPicPr>
                      <p:cNvPr id="76" name="Object 7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36750" y="2836863"/>
                        <a:ext cx="474663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205415"/>
              </p:ext>
            </p:extLst>
          </p:nvPr>
        </p:nvGraphicFramePr>
        <p:xfrm>
          <a:off x="3666361" y="2332515"/>
          <a:ext cx="1134239" cy="260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6" imgW="774360" imgH="177480" progId="Equation.DSMT4">
                  <p:embed/>
                </p:oleObj>
              </mc:Choice>
              <mc:Fallback>
                <p:oleObj name="Equation" r:id="rId16" imgW="774360" imgH="177480" progId="Equation.DSMT4">
                  <p:embed/>
                  <p:pic>
                    <p:nvPicPr>
                      <p:cNvPr id="77" name="Object 7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66361" y="2332515"/>
                        <a:ext cx="1134239" cy="260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771438"/>
              </p:ext>
            </p:extLst>
          </p:nvPr>
        </p:nvGraphicFramePr>
        <p:xfrm>
          <a:off x="3663950" y="2633663"/>
          <a:ext cx="147161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8" imgW="1104840" imgH="253800" progId="Equation.DSMT4">
                  <p:embed/>
                </p:oleObj>
              </mc:Choice>
              <mc:Fallback>
                <p:oleObj name="Equation" r:id="rId18" imgW="1104840" imgH="253800" progId="Equation.DSMT4">
                  <p:embed/>
                  <p:pic>
                    <p:nvPicPr>
                      <p:cNvPr id="78" name="Object 7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663950" y="2633663"/>
                        <a:ext cx="1471613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592652"/>
              </p:ext>
            </p:extLst>
          </p:nvPr>
        </p:nvGraphicFramePr>
        <p:xfrm>
          <a:off x="5552416" y="2438400"/>
          <a:ext cx="314984" cy="33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20" imgW="177480" imgH="190440" progId="Equation.DSMT4">
                  <p:embed/>
                </p:oleObj>
              </mc:Choice>
              <mc:Fallback>
                <p:oleObj name="Equation" r:id="rId20" imgW="177480" imgH="190440" progId="Equation.DSMT4">
                  <p:embed/>
                  <p:pic>
                    <p:nvPicPr>
                      <p:cNvPr id="79" name="Object 78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552416" y="2438400"/>
                        <a:ext cx="314984" cy="33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768194"/>
              </p:ext>
            </p:extLst>
          </p:nvPr>
        </p:nvGraphicFramePr>
        <p:xfrm>
          <a:off x="7054644" y="2330450"/>
          <a:ext cx="1801813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22" imgW="1231560" imgH="177480" progId="Equation.DSMT4">
                  <p:embed/>
                </p:oleObj>
              </mc:Choice>
              <mc:Fallback>
                <p:oleObj name="Equation" r:id="rId22" imgW="1231560" imgH="177480" progId="Equation.DSMT4">
                  <p:embed/>
                  <p:pic>
                    <p:nvPicPr>
                      <p:cNvPr id="80" name="Object 79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054644" y="2330450"/>
                        <a:ext cx="1801813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051980"/>
              </p:ext>
            </p:extLst>
          </p:nvPr>
        </p:nvGraphicFramePr>
        <p:xfrm>
          <a:off x="7071852" y="2625725"/>
          <a:ext cx="133667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24" imgW="1002960" imgH="203040" progId="Equation.DSMT4">
                  <p:embed/>
                </p:oleObj>
              </mc:Choice>
              <mc:Fallback>
                <p:oleObj name="Equation" r:id="rId24" imgW="1002960" imgH="203040" progId="Equation.DSMT4">
                  <p:embed/>
                  <p:pic>
                    <p:nvPicPr>
                      <p:cNvPr id="81" name="Object 80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071852" y="2625725"/>
                        <a:ext cx="1336675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289097"/>
              </p:ext>
            </p:extLst>
          </p:nvPr>
        </p:nvGraphicFramePr>
        <p:xfrm>
          <a:off x="7053263" y="2862263"/>
          <a:ext cx="4556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26" imgW="342720" imgH="253800" progId="Equation.DSMT4">
                  <p:embed/>
                </p:oleObj>
              </mc:Choice>
              <mc:Fallback>
                <p:oleObj name="Equation" r:id="rId26" imgW="342720" imgH="253800" progId="Equation.DSMT4">
                  <p:embed/>
                  <p:pic>
                    <p:nvPicPr>
                      <p:cNvPr id="82" name="Object 8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053263" y="2862263"/>
                        <a:ext cx="455612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329106"/>
              </p:ext>
            </p:extLst>
          </p:nvPr>
        </p:nvGraphicFramePr>
        <p:xfrm>
          <a:off x="289292" y="3267710"/>
          <a:ext cx="139701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28" imgW="126720" imgH="177480" progId="Equation.DSMT4">
                  <p:embed/>
                </p:oleObj>
              </mc:Choice>
              <mc:Fallback>
                <p:oleObj name="Equation" r:id="rId28" imgW="1267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89292" y="3267710"/>
                        <a:ext cx="139701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670056"/>
              </p:ext>
            </p:extLst>
          </p:nvPr>
        </p:nvGraphicFramePr>
        <p:xfrm>
          <a:off x="2581910" y="3276600"/>
          <a:ext cx="19558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0" imgW="177480" imgH="177480" progId="Equation.DSMT4">
                  <p:embed/>
                </p:oleObj>
              </mc:Choice>
              <mc:Fallback>
                <p:oleObj name="Equation" r:id="rId30" imgW="177480" imgH="177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581910" y="3276600"/>
                        <a:ext cx="19558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740810"/>
              </p:ext>
            </p:extLst>
          </p:nvPr>
        </p:nvGraphicFramePr>
        <p:xfrm>
          <a:off x="4345008" y="3254203"/>
          <a:ext cx="153670" cy="21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32" imgW="126720" imgH="177480" progId="Equation.DSMT4">
                  <p:embed/>
                </p:oleObj>
              </mc:Choice>
              <mc:Fallback>
                <p:oleObj name="Equation" r:id="rId32" imgW="126720" imgH="17748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345008" y="3254203"/>
                        <a:ext cx="153670" cy="21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389121"/>
              </p:ext>
            </p:extLst>
          </p:nvPr>
        </p:nvGraphicFramePr>
        <p:xfrm>
          <a:off x="7849901" y="3249720"/>
          <a:ext cx="215138" cy="21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34" imgW="177480" imgH="177480" progId="Equation.DSMT4">
                  <p:embed/>
                </p:oleObj>
              </mc:Choice>
              <mc:Fallback>
                <p:oleObj name="Equation" r:id="rId34" imgW="177480" imgH="177480" progId="Equation.DSMT4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849901" y="3249720"/>
                        <a:ext cx="215138" cy="21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062413"/>
              </p:ext>
            </p:extLst>
          </p:nvPr>
        </p:nvGraphicFramePr>
        <p:xfrm>
          <a:off x="249544" y="3547110"/>
          <a:ext cx="22352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6" imgW="203040" imgH="177480" progId="Equation.DSMT4">
                  <p:embed/>
                </p:oleObj>
              </mc:Choice>
              <mc:Fallback>
                <p:oleObj name="Equation" r:id="rId36" imgW="203040" imgH="177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49544" y="3547110"/>
                        <a:ext cx="22352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626879"/>
              </p:ext>
            </p:extLst>
          </p:nvPr>
        </p:nvGraphicFramePr>
        <p:xfrm>
          <a:off x="2583479" y="3523129"/>
          <a:ext cx="19558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8" imgW="177480" imgH="177480" progId="Equation.DSMT4">
                  <p:embed/>
                </p:oleObj>
              </mc:Choice>
              <mc:Fallback>
                <p:oleObj name="Equation" r:id="rId38" imgW="177480" imgH="17748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583479" y="3523129"/>
                        <a:ext cx="19558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067413"/>
              </p:ext>
            </p:extLst>
          </p:nvPr>
        </p:nvGraphicFramePr>
        <p:xfrm>
          <a:off x="4375561" y="3524586"/>
          <a:ext cx="97790" cy="181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39" imgW="88560" imgH="164880" progId="Equation.DSMT4">
                  <p:embed/>
                </p:oleObj>
              </mc:Choice>
              <mc:Fallback>
                <p:oleObj name="Equation" r:id="rId39" imgW="88560" imgH="16488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4375561" y="3524586"/>
                        <a:ext cx="97790" cy="181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708357"/>
              </p:ext>
            </p:extLst>
          </p:nvPr>
        </p:nvGraphicFramePr>
        <p:xfrm>
          <a:off x="5805361" y="3492627"/>
          <a:ext cx="568579" cy="276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41" imgW="469800" imgH="228600" progId="Equation.DSMT4">
                  <p:embed/>
                </p:oleObj>
              </mc:Choice>
              <mc:Fallback>
                <p:oleObj name="Equation" r:id="rId41" imgW="469800" imgH="22860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5805361" y="3492627"/>
                        <a:ext cx="568579" cy="276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923699"/>
              </p:ext>
            </p:extLst>
          </p:nvPr>
        </p:nvGraphicFramePr>
        <p:xfrm>
          <a:off x="7829057" y="3522315"/>
          <a:ext cx="245872" cy="21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43" imgW="203040" imgH="177480" progId="Equation.DSMT4">
                  <p:embed/>
                </p:oleObj>
              </mc:Choice>
              <mc:Fallback>
                <p:oleObj name="Equation" r:id="rId43" imgW="203040" imgH="177480" progId="Equation.DSMT4">
                  <p:embed/>
                  <p:pic>
                    <p:nvPicPr>
                      <p:cNvPr id="60" name="Object 59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7829057" y="3522315"/>
                        <a:ext cx="245872" cy="21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817722"/>
              </p:ext>
            </p:extLst>
          </p:nvPr>
        </p:nvGraphicFramePr>
        <p:xfrm>
          <a:off x="256092" y="3780267"/>
          <a:ext cx="22352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5" imgW="203040" imgH="177480" progId="Equation.DSMT4">
                  <p:embed/>
                </p:oleObj>
              </mc:Choice>
              <mc:Fallback>
                <p:oleObj name="Equation" r:id="rId45" imgW="203040" imgH="177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256092" y="3780267"/>
                        <a:ext cx="22352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761590"/>
              </p:ext>
            </p:extLst>
          </p:nvPr>
        </p:nvGraphicFramePr>
        <p:xfrm>
          <a:off x="2583479" y="3766820"/>
          <a:ext cx="19558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47" imgW="177480" imgH="177480" progId="Equation.DSMT4">
                  <p:embed/>
                </p:oleObj>
              </mc:Choice>
              <mc:Fallback>
                <p:oleObj name="Equation" r:id="rId47" imgW="177480" imgH="177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583479" y="3766820"/>
                        <a:ext cx="19558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581815"/>
              </p:ext>
            </p:extLst>
          </p:nvPr>
        </p:nvGraphicFramePr>
        <p:xfrm>
          <a:off x="4342130" y="3774141"/>
          <a:ext cx="153670" cy="199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48" imgW="126720" imgH="164880" progId="Equation.DSMT4">
                  <p:embed/>
                </p:oleObj>
              </mc:Choice>
              <mc:Fallback>
                <p:oleObj name="Equation" r:id="rId48" imgW="126720" imgH="16488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4342130" y="3774141"/>
                        <a:ext cx="153670" cy="199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798116"/>
              </p:ext>
            </p:extLst>
          </p:nvPr>
        </p:nvGraphicFramePr>
        <p:xfrm>
          <a:off x="5710226" y="3759103"/>
          <a:ext cx="829818" cy="276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50" imgW="685800" imgH="228600" progId="Equation.DSMT4">
                  <p:embed/>
                </p:oleObj>
              </mc:Choice>
              <mc:Fallback>
                <p:oleObj name="Equation" r:id="rId50" imgW="685800" imgH="22860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5710226" y="3759103"/>
                        <a:ext cx="829818" cy="276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579084"/>
              </p:ext>
            </p:extLst>
          </p:nvPr>
        </p:nvGraphicFramePr>
        <p:xfrm>
          <a:off x="7831328" y="3774156"/>
          <a:ext cx="245872" cy="21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52" imgW="203040" imgH="177480" progId="Equation.DSMT4">
                  <p:embed/>
                </p:oleObj>
              </mc:Choice>
              <mc:Fallback>
                <p:oleObj name="Equation" r:id="rId52" imgW="203040" imgH="177480" progId="Equation.DSMT4">
                  <p:embed/>
                  <p:pic>
                    <p:nvPicPr>
                      <p:cNvPr id="61" name="Object 60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7831328" y="3774156"/>
                        <a:ext cx="245872" cy="21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751899"/>
              </p:ext>
            </p:extLst>
          </p:nvPr>
        </p:nvGraphicFramePr>
        <p:xfrm>
          <a:off x="255494" y="4023659"/>
          <a:ext cx="78232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54" imgW="711000" imgH="253800" progId="Equation.DSMT4">
                  <p:embed/>
                </p:oleObj>
              </mc:Choice>
              <mc:Fallback>
                <p:oleObj name="Equation" r:id="rId54" imgW="711000" imgH="253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255494" y="4023659"/>
                        <a:ext cx="78232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925502"/>
              </p:ext>
            </p:extLst>
          </p:nvPr>
        </p:nvGraphicFramePr>
        <p:xfrm>
          <a:off x="2577353" y="4038600"/>
          <a:ext cx="19558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56" imgW="177480" imgH="177480" progId="Equation.DSMT4">
                  <p:embed/>
                </p:oleObj>
              </mc:Choice>
              <mc:Fallback>
                <p:oleObj name="Equation" r:id="rId56" imgW="177480" imgH="1774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577353" y="4038600"/>
                        <a:ext cx="19558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06449"/>
              </p:ext>
            </p:extLst>
          </p:nvPr>
        </p:nvGraphicFramePr>
        <p:xfrm>
          <a:off x="4343400" y="4029650"/>
          <a:ext cx="138303" cy="21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57" imgW="114120" imgH="177480" progId="Equation.DSMT4">
                  <p:embed/>
                </p:oleObj>
              </mc:Choice>
              <mc:Fallback>
                <p:oleObj name="Equation" r:id="rId57" imgW="114120" imgH="17748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4343400" y="4029650"/>
                        <a:ext cx="138303" cy="21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618510"/>
              </p:ext>
            </p:extLst>
          </p:nvPr>
        </p:nvGraphicFramePr>
        <p:xfrm>
          <a:off x="5590380" y="4012132"/>
          <a:ext cx="1060323" cy="276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59" imgW="876240" imgH="228600" progId="Equation.DSMT4">
                  <p:embed/>
                </p:oleObj>
              </mc:Choice>
              <mc:Fallback>
                <p:oleObj name="Equation" r:id="rId59" imgW="876240" imgH="22860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5590380" y="4012132"/>
                        <a:ext cx="1060323" cy="276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304572"/>
              </p:ext>
            </p:extLst>
          </p:nvPr>
        </p:nvGraphicFramePr>
        <p:xfrm>
          <a:off x="7833248" y="4032340"/>
          <a:ext cx="230505" cy="21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61" imgW="190440" imgH="177480" progId="Equation.DSMT4">
                  <p:embed/>
                </p:oleObj>
              </mc:Choice>
              <mc:Fallback>
                <p:oleObj name="Equation" r:id="rId61" imgW="190440" imgH="177480" progId="Equation.DSMT4">
                  <p:embed/>
                  <p:pic>
                    <p:nvPicPr>
                      <p:cNvPr id="62" name="Object 61"/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7833248" y="4032340"/>
                        <a:ext cx="230505" cy="21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018735"/>
              </p:ext>
            </p:extLst>
          </p:nvPr>
        </p:nvGraphicFramePr>
        <p:xfrm>
          <a:off x="270062" y="4290441"/>
          <a:ext cx="20955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63" imgW="190440" imgH="177480" progId="Equation.DSMT4">
                  <p:embed/>
                </p:oleObj>
              </mc:Choice>
              <mc:Fallback>
                <p:oleObj name="Equation" r:id="rId63" imgW="190440" imgH="177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270062" y="4290441"/>
                        <a:ext cx="20955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577784"/>
              </p:ext>
            </p:extLst>
          </p:nvPr>
        </p:nvGraphicFramePr>
        <p:xfrm>
          <a:off x="2587962" y="4313667"/>
          <a:ext cx="19558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65" imgW="177480" imgH="177480" progId="Equation.DSMT4">
                  <p:embed/>
                </p:oleObj>
              </mc:Choice>
              <mc:Fallback>
                <p:oleObj name="Equation" r:id="rId65" imgW="177480" imgH="1774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587962" y="4313667"/>
                        <a:ext cx="19558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697470"/>
              </p:ext>
            </p:extLst>
          </p:nvPr>
        </p:nvGraphicFramePr>
        <p:xfrm>
          <a:off x="4346088" y="4264251"/>
          <a:ext cx="153670" cy="199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66" imgW="126720" imgH="164880" progId="Equation.DSMT4">
                  <p:embed/>
                </p:oleObj>
              </mc:Choice>
              <mc:Fallback>
                <p:oleObj name="Equation" r:id="rId66" imgW="126720" imgH="16488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4346088" y="4264251"/>
                        <a:ext cx="153670" cy="199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520681"/>
              </p:ext>
            </p:extLst>
          </p:nvPr>
        </p:nvGraphicFramePr>
        <p:xfrm>
          <a:off x="5458778" y="4258661"/>
          <a:ext cx="1306195" cy="276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68" imgW="1079280" imgH="228600" progId="Equation.DSMT4">
                  <p:embed/>
                </p:oleObj>
              </mc:Choice>
              <mc:Fallback>
                <p:oleObj name="Equation" r:id="rId68" imgW="1079280" imgH="22860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69"/>
                      <a:stretch>
                        <a:fillRect/>
                      </a:stretch>
                    </p:blipFill>
                    <p:spPr>
                      <a:xfrm>
                        <a:off x="5458778" y="4258661"/>
                        <a:ext cx="1306195" cy="276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458241"/>
              </p:ext>
            </p:extLst>
          </p:nvPr>
        </p:nvGraphicFramePr>
        <p:xfrm>
          <a:off x="7769860" y="4294094"/>
          <a:ext cx="307340" cy="21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70" imgW="253800" imgH="177480" progId="Equation.DSMT4">
                  <p:embed/>
                </p:oleObj>
              </mc:Choice>
              <mc:Fallback>
                <p:oleObj name="Equation" r:id="rId70" imgW="253800" imgH="177480" progId="Equation.DSMT4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7769860" y="4294094"/>
                        <a:ext cx="307340" cy="21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596339"/>
              </p:ext>
            </p:extLst>
          </p:nvPr>
        </p:nvGraphicFramePr>
        <p:xfrm>
          <a:off x="271384" y="4592021"/>
          <a:ext cx="27940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72" imgW="253800" imgH="177480" progId="Equation.DSMT4">
                  <p:embed/>
                </p:oleObj>
              </mc:Choice>
              <mc:Fallback>
                <p:oleObj name="Equation" r:id="rId72" imgW="253800" imgH="177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271384" y="4592021"/>
                        <a:ext cx="27940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563535"/>
              </p:ext>
            </p:extLst>
          </p:nvPr>
        </p:nvGraphicFramePr>
        <p:xfrm>
          <a:off x="2587962" y="4578126"/>
          <a:ext cx="19558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74" imgW="177480" imgH="177480" progId="Equation.DSMT4">
                  <p:embed/>
                </p:oleObj>
              </mc:Choice>
              <mc:Fallback>
                <p:oleObj name="Equation" r:id="rId74" imgW="17748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587962" y="4578126"/>
                        <a:ext cx="19558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758894"/>
              </p:ext>
            </p:extLst>
          </p:nvPr>
        </p:nvGraphicFramePr>
        <p:xfrm>
          <a:off x="4343667" y="4523607"/>
          <a:ext cx="152133" cy="236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75" imgW="114120" imgH="177480" progId="Equation.DSMT4">
                  <p:embed/>
                </p:oleObj>
              </mc:Choice>
              <mc:Fallback>
                <p:oleObj name="Equation" r:id="rId75" imgW="114120" imgH="17748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4343667" y="4523607"/>
                        <a:ext cx="152133" cy="236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687646"/>
              </p:ext>
            </p:extLst>
          </p:nvPr>
        </p:nvGraphicFramePr>
        <p:xfrm>
          <a:off x="5350809" y="4509673"/>
          <a:ext cx="1536700" cy="276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77" imgW="1269720" imgH="228600" progId="Equation.DSMT4">
                  <p:embed/>
                </p:oleObj>
              </mc:Choice>
              <mc:Fallback>
                <p:oleObj name="Equation" r:id="rId77" imgW="1269720" imgH="228600" progId="Equation.DSMT4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5350809" y="4509673"/>
                        <a:ext cx="1536700" cy="276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67142"/>
              </p:ext>
            </p:extLst>
          </p:nvPr>
        </p:nvGraphicFramePr>
        <p:xfrm>
          <a:off x="7755603" y="4554900"/>
          <a:ext cx="322707" cy="21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79" imgW="266400" imgH="177480" progId="Equation.DSMT4">
                  <p:embed/>
                </p:oleObj>
              </mc:Choice>
              <mc:Fallback>
                <p:oleObj name="Equation" r:id="rId79" imgW="266400" imgH="177480" progId="Equation.DSMT4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7755603" y="4554900"/>
                        <a:ext cx="322707" cy="21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260418"/>
              </p:ext>
            </p:extLst>
          </p:nvPr>
        </p:nvGraphicFramePr>
        <p:xfrm>
          <a:off x="266028" y="4865926"/>
          <a:ext cx="195580" cy="181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81" imgW="177480" imgH="164880" progId="Equation.DSMT4">
                  <p:embed/>
                </p:oleObj>
              </mc:Choice>
              <mc:Fallback>
                <p:oleObj name="Equation" r:id="rId81" imgW="177480" imgH="1648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2"/>
                      <a:stretch>
                        <a:fillRect/>
                      </a:stretch>
                    </p:blipFill>
                    <p:spPr>
                      <a:xfrm>
                        <a:off x="266028" y="4865926"/>
                        <a:ext cx="195580" cy="181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204163"/>
              </p:ext>
            </p:extLst>
          </p:nvPr>
        </p:nvGraphicFramePr>
        <p:xfrm>
          <a:off x="2587962" y="4833620"/>
          <a:ext cx="19558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83" imgW="177480" imgH="177480" progId="Equation.DSMT4">
                  <p:embed/>
                </p:oleObj>
              </mc:Choice>
              <mc:Fallback>
                <p:oleObj name="Equation" r:id="rId83" imgW="177480" imgH="17748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587962" y="4833620"/>
                        <a:ext cx="19558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982034"/>
              </p:ext>
            </p:extLst>
          </p:nvPr>
        </p:nvGraphicFramePr>
        <p:xfrm>
          <a:off x="4334446" y="4811357"/>
          <a:ext cx="153670" cy="21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84" imgW="126720" imgH="177480" progId="Equation.DSMT4">
                  <p:embed/>
                </p:oleObj>
              </mc:Choice>
              <mc:Fallback>
                <p:oleObj name="Equation" r:id="rId84" imgW="126720" imgH="17748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85"/>
                      <a:stretch>
                        <a:fillRect/>
                      </a:stretch>
                    </p:blipFill>
                    <p:spPr>
                      <a:xfrm>
                        <a:off x="4334446" y="4811357"/>
                        <a:ext cx="153670" cy="21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431994"/>
              </p:ext>
            </p:extLst>
          </p:nvPr>
        </p:nvGraphicFramePr>
        <p:xfrm>
          <a:off x="6002700" y="4821107"/>
          <a:ext cx="215138" cy="230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86" imgW="177480" imgH="190440" progId="Equation.DSMT4">
                  <p:embed/>
                </p:oleObj>
              </mc:Choice>
              <mc:Fallback>
                <p:oleObj name="Equation" r:id="rId86" imgW="177480" imgH="190440" progId="Equation.DSMT4">
                  <p:embed/>
                  <p:pic>
                    <p:nvPicPr>
                      <p:cNvPr id="51" name="Object 50"/>
                      <p:cNvPicPr/>
                      <p:nvPr/>
                    </p:nvPicPr>
                    <p:blipFill>
                      <a:blip r:embed="rId87"/>
                      <a:stretch>
                        <a:fillRect/>
                      </a:stretch>
                    </p:blipFill>
                    <p:spPr>
                      <a:xfrm>
                        <a:off x="6002700" y="4821107"/>
                        <a:ext cx="215138" cy="230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074723"/>
              </p:ext>
            </p:extLst>
          </p:nvPr>
        </p:nvGraphicFramePr>
        <p:xfrm>
          <a:off x="7763458" y="4831237"/>
          <a:ext cx="338074" cy="21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88" imgW="279360" imgH="177480" progId="Equation.DSMT4">
                  <p:embed/>
                </p:oleObj>
              </mc:Choice>
              <mc:Fallback>
                <p:oleObj name="Equation" r:id="rId88" imgW="279360" imgH="177480" progId="Equation.DSMT4">
                  <p:embed/>
                  <p:pic>
                    <p:nvPicPr>
                      <p:cNvPr id="65" name="Object 64"/>
                      <p:cNvPicPr/>
                      <p:nvPr/>
                    </p:nvPicPr>
                    <p:blipFill>
                      <a:blip r:embed="rId89"/>
                      <a:stretch>
                        <a:fillRect/>
                      </a:stretch>
                    </p:blipFill>
                    <p:spPr>
                      <a:xfrm>
                        <a:off x="7763458" y="4831237"/>
                        <a:ext cx="338074" cy="21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2036"/>
              </p:ext>
            </p:extLst>
          </p:nvPr>
        </p:nvGraphicFramePr>
        <p:xfrm>
          <a:off x="268941" y="5111451"/>
          <a:ext cx="27940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90" imgW="253800" imgH="177480" progId="Equation.DSMT4">
                  <p:embed/>
                </p:oleObj>
              </mc:Choice>
              <mc:Fallback>
                <p:oleObj name="Equation" r:id="rId90" imgW="25380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1"/>
                      <a:stretch>
                        <a:fillRect/>
                      </a:stretch>
                    </p:blipFill>
                    <p:spPr>
                      <a:xfrm>
                        <a:off x="268941" y="5111451"/>
                        <a:ext cx="27940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517034"/>
              </p:ext>
            </p:extLst>
          </p:nvPr>
        </p:nvGraphicFramePr>
        <p:xfrm>
          <a:off x="2587962" y="5105400"/>
          <a:ext cx="19558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92" imgW="177480" imgH="177480" progId="Equation.DSMT4">
                  <p:embed/>
                </p:oleObj>
              </mc:Choice>
              <mc:Fallback>
                <p:oleObj name="Equation" r:id="rId92" imgW="177480" imgH="17748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587962" y="5105400"/>
                        <a:ext cx="19558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592287"/>
              </p:ext>
            </p:extLst>
          </p:nvPr>
        </p:nvGraphicFramePr>
        <p:xfrm>
          <a:off x="4335668" y="5044190"/>
          <a:ext cx="153670" cy="21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93" imgW="126720" imgH="177480" progId="Equation.DSMT4">
                  <p:embed/>
                </p:oleObj>
              </mc:Choice>
              <mc:Fallback>
                <p:oleObj name="Equation" r:id="rId93" imgW="126720" imgH="17748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94"/>
                      <a:stretch>
                        <a:fillRect/>
                      </a:stretch>
                    </p:blipFill>
                    <p:spPr>
                      <a:xfrm>
                        <a:off x="4335668" y="5044190"/>
                        <a:ext cx="153670" cy="21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12400"/>
              </p:ext>
            </p:extLst>
          </p:nvPr>
        </p:nvGraphicFramePr>
        <p:xfrm>
          <a:off x="6010021" y="5072089"/>
          <a:ext cx="215138" cy="230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95" imgW="177480" imgH="190440" progId="Equation.DSMT4">
                  <p:embed/>
                </p:oleObj>
              </mc:Choice>
              <mc:Fallback>
                <p:oleObj name="Equation" r:id="rId95" imgW="177480" imgH="190440" progId="Equation.DSMT4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96"/>
                      <a:stretch>
                        <a:fillRect/>
                      </a:stretch>
                    </p:blipFill>
                    <p:spPr>
                      <a:xfrm>
                        <a:off x="6010021" y="5072089"/>
                        <a:ext cx="215138" cy="230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51262"/>
              </p:ext>
            </p:extLst>
          </p:nvPr>
        </p:nvGraphicFramePr>
        <p:xfrm>
          <a:off x="7622397" y="5071812"/>
          <a:ext cx="461010" cy="245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97" imgW="380880" imgH="203040" progId="Equation.DSMT4">
                  <p:embed/>
                </p:oleObj>
              </mc:Choice>
              <mc:Fallback>
                <p:oleObj name="Equation" r:id="rId97" imgW="380880" imgH="203040" progId="Equation.DSMT4">
                  <p:embed/>
                  <p:pic>
                    <p:nvPicPr>
                      <p:cNvPr id="66" name="Object 65"/>
                      <p:cNvPicPr/>
                      <p:nvPr/>
                    </p:nvPicPr>
                    <p:blipFill>
                      <a:blip r:embed="rId98"/>
                      <a:stretch>
                        <a:fillRect/>
                      </a:stretch>
                    </p:blipFill>
                    <p:spPr>
                      <a:xfrm>
                        <a:off x="7622397" y="5071812"/>
                        <a:ext cx="461010" cy="245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877811"/>
              </p:ext>
            </p:extLst>
          </p:nvPr>
        </p:nvGraphicFramePr>
        <p:xfrm>
          <a:off x="265206" y="5372025"/>
          <a:ext cx="27940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99" imgW="253800" imgH="177480" progId="Equation.DSMT4">
                  <p:embed/>
                </p:oleObj>
              </mc:Choice>
              <mc:Fallback>
                <p:oleObj name="Equation" r:id="rId99" imgW="253800" imgH="1774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00"/>
                      <a:stretch>
                        <a:fillRect/>
                      </a:stretch>
                    </p:blipFill>
                    <p:spPr>
                      <a:xfrm>
                        <a:off x="265206" y="5372025"/>
                        <a:ext cx="27940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413166"/>
              </p:ext>
            </p:extLst>
          </p:nvPr>
        </p:nvGraphicFramePr>
        <p:xfrm>
          <a:off x="2581835" y="5396753"/>
          <a:ext cx="19558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101" imgW="177480" imgH="177480" progId="Equation.DSMT4">
                  <p:embed/>
                </p:oleObj>
              </mc:Choice>
              <mc:Fallback>
                <p:oleObj name="Equation" r:id="rId101" imgW="177480" imgH="1774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581835" y="5396753"/>
                        <a:ext cx="19558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196649"/>
              </p:ext>
            </p:extLst>
          </p:nvPr>
        </p:nvGraphicFramePr>
        <p:xfrm>
          <a:off x="4337685" y="5360894"/>
          <a:ext cx="12573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102" imgW="114120" imgH="177480" progId="Equation.DSMT4">
                  <p:embed/>
                </p:oleObj>
              </mc:Choice>
              <mc:Fallback>
                <p:oleObj name="Equation" r:id="rId102" imgW="114120" imgH="17748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103"/>
                      <a:stretch>
                        <a:fillRect/>
                      </a:stretch>
                    </p:blipFill>
                    <p:spPr>
                      <a:xfrm>
                        <a:off x="4337685" y="5360894"/>
                        <a:ext cx="12573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311833"/>
              </p:ext>
            </p:extLst>
          </p:nvPr>
        </p:nvGraphicFramePr>
        <p:xfrm>
          <a:off x="6016275" y="5360129"/>
          <a:ext cx="200819" cy="230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104" imgW="164880" imgH="190440" progId="Equation.DSMT4">
                  <p:embed/>
                </p:oleObj>
              </mc:Choice>
              <mc:Fallback>
                <p:oleObj name="Equation" r:id="rId104" imgW="164880" imgH="19044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105"/>
                      <a:stretch>
                        <a:fillRect/>
                      </a:stretch>
                    </p:blipFill>
                    <p:spPr>
                      <a:xfrm>
                        <a:off x="6016275" y="5360129"/>
                        <a:ext cx="200819" cy="230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493134"/>
              </p:ext>
            </p:extLst>
          </p:nvPr>
        </p:nvGraphicFramePr>
        <p:xfrm>
          <a:off x="7560598" y="5325771"/>
          <a:ext cx="540918" cy="270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106" imgW="406080" imgH="203040" progId="Equation.DSMT4">
                  <p:embed/>
                </p:oleObj>
              </mc:Choice>
              <mc:Fallback>
                <p:oleObj name="Equation" r:id="rId106" imgW="406080" imgH="203040" progId="Equation.DSMT4">
                  <p:embed/>
                  <p:pic>
                    <p:nvPicPr>
                      <p:cNvPr id="67" name="Object 66"/>
                      <p:cNvPicPr/>
                      <p:nvPr/>
                    </p:nvPicPr>
                    <p:blipFill>
                      <a:blip r:embed="rId107"/>
                      <a:stretch>
                        <a:fillRect/>
                      </a:stretch>
                    </p:blipFill>
                    <p:spPr>
                      <a:xfrm>
                        <a:off x="7560598" y="5325771"/>
                        <a:ext cx="540918" cy="270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3966"/>
              </p:ext>
            </p:extLst>
          </p:nvPr>
        </p:nvGraphicFramePr>
        <p:xfrm>
          <a:off x="270902" y="5616071"/>
          <a:ext cx="88106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108" imgW="799920" imgH="253800" progId="Equation.DSMT4">
                  <p:embed/>
                </p:oleObj>
              </mc:Choice>
              <mc:Fallback>
                <p:oleObj name="Equation" r:id="rId108" imgW="799920" imgH="2538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09"/>
                      <a:stretch>
                        <a:fillRect/>
                      </a:stretch>
                    </p:blipFill>
                    <p:spPr>
                      <a:xfrm>
                        <a:off x="270902" y="5616071"/>
                        <a:ext cx="881063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974758"/>
              </p:ext>
            </p:extLst>
          </p:nvPr>
        </p:nvGraphicFramePr>
        <p:xfrm>
          <a:off x="2577353" y="5658373"/>
          <a:ext cx="19558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110" imgW="177480" imgH="177480" progId="Equation.DSMT4">
                  <p:embed/>
                </p:oleObj>
              </mc:Choice>
              <mc:Fallback>
                <p:oleObj name="Equation" r:id="rId110" imgW="177480" imgH="1774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577353" y="5658373"/>
                        <a:ext cx="19558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495506"/>
              </p:ext>
            </p:extLst>
          </p:nvPr>
        </p:nvGraphicFramePr>
        <p:xfrm>
          <a:off x="4337685" y="5658298"/>
          <a:ext cx="12573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111" imgW="114120" imgH="177480" progId="Equation.DSMT4">
                  <p:embed/>
                </p:oleObj>
              </mc:Choice>
              <mc:Fallback>
                <p:oleObj name="Equation" r:id="rId111" imgW="114120" imgH="17748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12"/>
                      <a:stretch>
                        <a:fillRect/>
                      </a:stretch>
                    </p:blipFill>
                    <p:spPr>
                      <a:xfrm>
                        <a:off x="4337685" y="5658298"/>
                        <a:ext cx="12573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520267"/>
              </p:ext>
            </p:extLst>
          </p:nvPr>
        </p:nvGraphicFramePr>
        <p:xfrm>
          <a:off x="6003654" y="5601429"/>
          <a:ext cx="199073" cy="230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113" imgW="164880" imgH="190440" progId="Equation.DSMT4">
                  <p:embed/>
                </p:oleObj>
              </mc:Choice>
              <mc:Fallback>
                <p:oleObj name="Equation" r:id="rId113" imgW="164880" imgH="190440" progId="Equation.DSMT4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114"/>
                      <a:stretch>
                        <a:fillRect/>
                      </a:stretch>
                    </p:blipFill>
                    <p:spPr>
                      <a:xfrm>
                        <a:off x="6003654" y="5601429"/>
                        <a:ext cx="199073" cy="230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546855"/>
              </p:ext>
            </p:extLst>
          </p:nvPr>
        </p:nvGraphicFramePr>
        <p:xfrm>
          <a:off x="7586056" y="5577201"/>
          <a:ext cx="507111" cy="270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115" imgW="380880" imgH="203040" progId="Equation.DSMT4">
                  <p:embed/>
                </p:oleObj>
              </mc:Choice>
              <mc:Fallback>
                <p:oleObj name="Equation" r:id="rId115" imgW="380880" imgH="203040" progId="Equation.DSMT4">
                  <p:embed/>
                  <p:pic>
                    <p:nvPicPr>
                      <p:cNvPr id="68" name="Object 67"/>
                      <p:cNvPicPr/>
                      <p:nvPr/>
                    </p:nvPicPr>
                    <p:blipFill>
                      <a:blip r:embed="rId116"/>
                      <a:stretch>
                        <a:fillRect/>
                      </a:stretch>
                    </p:blipFill>
                    <p:spPr>
                      <a:xfrm>
                        <a:off x="7586056" y="5577201"/>
                        <a:ext cx="507111" cy="270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46951"/>
              </p:ext>
            </p:extLst>
          </p:nvPr>
        </p:nvGraphicFramePr>
        <p:xfrm>
          <a:off x="268941" y="5927762"/>
          <a:ext cx="30734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117" imgW="279360" imgH="177480" progId="Equation.DSMT4">
                  <p:embed/>
                </p:oleObj>
              </mc:Choice>
              <mc:Fallback>
                <p:oleObj name="Equation" r:id="rId117" imgW="279360" imgH="17748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18"/>
                      <a:stretch>
                        <a:fillRect/>
                      </a:stretch>
                    </p:blipFill>
                    <p:spPr>
                      <a:xfrm>
                        <a:off x="268941" y="5927762"/>
                        <a:ext cx="30734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590567"/>
              </p:ext>
            </p:extLst>
          </p:nvPr>
        </p:nvGraphicFramePr>
        <p:xfrm>
          <a:off x="2587962" y="5900420"/>
          <a:ext cx="19558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119" imgW="177480" imgH="177480" progId="Equation.DSMT4">
                  <p:embed/>
                </p:oleObj>
              </mc:Choice>
              <mc:Fallback>
                <p:oleObj name="Equation" r:id="rId119" imgW="177480" imgH="1774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587962" y="5900420"/>
                        <a:ext cx="19558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618284"/>
              </p:ext>
            </p:extLst>
          </p:nvPr>
        </p:nvGraphicFramePr>
        <p:xfrm>
          <a:off x="4320988" y="5916706"/>
          <a:ext cx="19558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120" imgW="177480" imgH="177480" progId="Equation.DSMT4">
                  <p:embed/>
                </p:oleObj>
              </mc:Choice>
              <mc:Fallback>
                <p:oleObj name="Equation" r:id="rId120" imgW="177480" imgH="17748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21"/>
                      <a:stretch>
                        <a:fillRect/>
                      </a:stretch>
                    </p:blipFill>
                    <p:spPr>
                      <a:xfrm>
                        <a:off x="4320988" y="5916706"/>
                        <a:ext cx="19558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188288"/>
              </p:ext>
            </p:extLst>
          </p:nvPr>
        </p:nvGraphicFramePr>
        <p:xfrm>
          <a:off x="5995988" y="5856923"/>
          <a:ext cx="244475" cy="230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122" imgW="203040" imgH="190440" progId="Equation.DSMT4">
                  <p:embed/>
                </p:oleObj>
              </mc:Choice>
              <mc:Fallback>
                <p:oleObj name="Equation" r:id="rId122" imgW="203040" imgH="19044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123"/>
                      <a:stretch>
                        <a:fillRect/>
                      </a:stretch>
                    </p:blipFill>
                    <p:spPr>
                      <a:xfrm>
                        <a:off x="5995988" y="5856923"/>
                        <a:ext cx="244475" cy="230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009389"/>
              </p:ext>
            </p:extLst>
          </p:nvPr>
        </p:nvGraphicFramePr>
        <p:xfrm>
          <a:off x="7485875" y="5880778"/>
          <a:ext cx="625437" cy="270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124" imgW="469800" imgH="203040" progId="Equation.DSMT4">
                  <p:embed/>
                </p:oleObj>
              </mc:Choice>
              <mc:Fallback>
                <p:oleObj name="Equation" r:id="rId124" imgW="469800" imgH="203040" progId="Equation.DSMT4">
                  <p:embed/>
                  <p:pic>
                    <p:nvPicPr>
                      <p:cNvPr id="69" name="Object 68"/>
                      <p:cNvPicPr/>
                      <p:nvPr/>
                    </p:nvPicPr>
                    <p:blipFill>
                      <a:blip r:embed="rId125"/>
                      <a:stretch>
                        <a:fillRect/>
                      </a:stretch>
                    </p:blipFill>
                    <p:spPr>
                      <a:xfrm>
                        <a:off x="7485875" y="5880778"/>
                        <a:ext cx="625437" cy="270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09765"/>
              </p:ext>
            </p:extLst>
          </p:nvPr>
        </p:nvGraphicFramePr>
        <p:xfrm>
          <a:off x="266924" y="6156437"/>
          <a:ext cx="30734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126" imgW="279360" imgH="177480" progId="Equation.DSMT4">
                  <p:embed/>
                </p:oleObj>
              </mc:Choice>
              <mc:Fallback>
                <p:oleObj name="Equation" r:id="rId126" imgW="279360" imgH="1774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27"/>
                      <a:stretch>
                        <a:fillRect/>
                      </a:stretch>
                    </p:blipFill>
                    <p:spPr>
                      <a:xfrm>
                        <a:off x="266924" y="6156437"/>
                        <a:ext cx="30734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84996"/>
              </p:ext>
            </p:extLst>
          </p:nvPr>
        </p:nvGraphicFramePr>
        <p:xfrm>
          <a:off x="2586318" y="6172200"/>
          <a:ext cx="19558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128" imgW="177480" imgH="177480" progId="Equation.DSMT4">
                  <p:embed/>
                </p:oleObj>
              </mc:Choice>
              <mc:Fallback>
                <p:oleObj name="Equation" r:id="rId128" imgW="177480" imgH="17748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586318" y="6172200"/>
                        <a:ext cx="19558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787015"/>
              </p:ext>
            </p:extLst>
          </p:nvPr>
        </p:nvGraphicFramePr>
        <p:xfrm>
          <a:off x="4335089" y="6200666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129" imgW="164880" imgH="164880" progId="Equation.DSMT4">
                  <p:embed/>
                </p:oleObj>
              </mc:Choice>
              <mc:Fallback>
                <p:oleObj name="Equation" r:id="rId129" imgW="164880" imgH="16488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130"/>
                      <a:stretch>
                        <a:fillRect/>
                      </a:stretch>
                    </p:blipFill>
                    <p:spPr>
                      <a:xfrm>
                        <a:off x="4335089" y="6200666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965756"/>
              </p:ext>
            </p:extLst>
          </p:nvPr>
        </p:nvGraphicFramePr>
        <p:xfrm>
          <a:off x="5977312" y="6134829"/>
          <a:ext cx="244475" cy="230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131" imgW="203040" imgH="190440" progId="Equation.DSMT4">
                  <p:embed/>
                </p:oleObj>
              </mc:Choice>
              <mc:Fallback>
                <p:oleObj name="Equation" r:id="rId131" imgW="203040" imgH="19044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132"/>
                      <a:stretch>
                        <a:fillRect/>
                      </a:stretch>
                    </p:blipFill>
                    <p:spPr>
                      <a:xfrm>
                        <a:off x="5977312" y="6134829"/>
                        <a:ext cx="244475" cy="230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388553"/>
              </p:ext>
            </p:extLst>
          </p:nvPr>
        </p:nvGraphicFramePr>
        <p:xfrm>
          <a:off x="7466517" y="6117952"/>
          <a:ext cx="642341" cy="270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133" imgW="482400" imgH="203040" progId="Equation.DSMT4">
                  <p:embed/>
                </p:oleObj>
              </mc:Choice>
              <mc:Fallback>
                <p:oleObj name="Equation" r:id="rId133" imgW="482400" imgH="203040" progId="Equation.DSMT4">
                  <p:embed/>
                  <p:pic>
                    <p:nvPicPr>
                      <p:cNvPr id="70" name="Object 69"/>
                      <p:cNvPicPr/>
                      <p:nvPr/>
                    </p:nvPicPr>
                    <p:blipFill>
                      <a:blip r:embed="rId134"/>
                      <a:stretch>
                        <a:fillRect/>
                      </a:stretch>
                    </p:blipFill>
                    <p:spPr>
                      <a:xfrm>
                        <a:off x="7466517" y="6117952"/>
                        <a:ext cx="642341" cy="270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1836"/>
              </p:ext>
            </p:extLst>
          </p:nvPr>
        </p:nvGraphicFramePr>
        <p:xfrm>
          <a:off x="218324" y="6405867"/>
          <a:ext cx="1000601" cy="307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135" imgW="825480" imgH="253800" progId="Equation.DSMT4">
                  <p:embed/>
                </p:oleObj>
              </mc:Choice>
              <mc:Fallback>
                <p:oleObj name="Equation" r:id="rId135" imgW="825480" imgH="2538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36"/>
                      <a:stretch>
                        <a:fillRect/>
                      </a:stretch>
                    </p:blipFill>
                    <p:spPr>
                      <a:xfrm>
                        <a:off x="218324" y="6405867"/>
                        <a:ext cx="1000601" cy="307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686742"/>
              </p:ext>
            </p:extLst>
          </p:nvPr>
        </p:nvGraphicFramePr>
        <p:xfrm>
          <a:off x="2577353" y="6463316"/>
          <a:ext cx="19558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137" imgW="177480" imgH="177480" progId="Equation.DSMT4">
                  <p:embed/>
                </p:oleObj>
              </mc:Choice>
              <mc:Fallback>
                <p:oleObj name="Equation" r:id="rId137" imgW="177480" imgH="17748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577353" y="6463316"/>
                        <a:ext cx="195580" cy="19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79810"/>
              </p:ext>
            </p:extLst>
          </p:nvPr>
        </p:nvGraphicFramePr>
        <p:xfrm>
          <a:off x="4328990" y="6458217"/>
          <a:ext cx="195580" cy="181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138" imgW="177480" imgH="164880" progId="Equation.DSMT4">
                  <p:embed/>
                </p:oleObj>
              </mc:Choice>
              <mc:Fallback>
                <p:oleObj name="Equation" r:id="rId138" imgW="177480" imgH="16488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139"/>
                      <a:stretch>
                        <a:fillRect/>
                      </a:stretch>
                    </p:blipFill>
                    <p:spPr>
                      <a:xfrm>
                        <a:off x="4328990" y="6458217"/>
                        <a:ext cx="195580" cy="181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902857"/>
              </p:ext>
            </p:extLst>
          </p:nvPr>
        </p:nvGraphicFramePr>
        <p:xfrm>
          <a:off x="5974697" y="6411975"/>
          <a:ext cx="244475" cy="230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140" imgW="203040" imgH="190440" progId="Equation.DSMT4">
                  <p:embed/>
                </p:oleObj>
              </mc:Choice>
              <mc:Fallback>
                <p:oleObj name="Equation" r:id="rId140" imgW="203040" imgH="19044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141"/>
                      <a:stretch>
                        <a:fillRect/>
                      </a:stretch>
                    </p:blipFill>
                    <p:spPr>
                      <a:xfrm>
                        <a:off x="5974697" y="6411975"/>
                        <a:ext cx="244475" cy="230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736339"/>
              </p:ext>
            </p:extLst>
          </p:nvPr>
        </p:nvGraphicFramePr>
        <p:xfrm>
          <a:off x="7474551" y="6411907"/>
          <a:ext cx="642341" cy="270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142" imgW="482400" imgH="203040" progId="Equation.DSMT4">
                  <p:embed/>
                </p:oleObj>
              </mc:Choice>
              <mc:Fallback>
                <p:oleObj name="Equation" r:id="rId142" imgW="482400" imgH="203040" progId="Equation.DSMT4">
                  <p:embed/>
                  <p:pic>
                    <p:nvPicPr>
                      <p:cNvPr id="71" name="Object 70"/>
                      <p:cNvPicPr/>
                      <p:nvPr/>
                    </p:nvPicPr>
                    <p:blipFill>
                      <a:blip r:embed="rId143"/>
                      <a:stretch>
                        <a:fillRect/>
                      </a:stretch>
                    </p:blipFill>
                    <p:spPr>
                      <a:xfrm>
                        <a:off x="7474551" y="6411907"/>
                        <a:ext cx="642341" cy="270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5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8434-5753-45A9-8BC2-908D088B5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560" y="228600"/>
            <a:ext cx="645488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Microbial Growth in Nature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2344" y="990600"/>
            <a:ext cx="8229600" cy="3352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Microorganisms historically studied in laboratory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Changing, complex conditions in nature differ greatly from laboratory conditions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Profound effect on microbial growth, behavior</a:t>
            </a:r>
          </a:p>
          <a:p>
            <a:pPr marL="285750" lvl="1"/>
            <a:r>
              <a:rPr lang="en-US" altLang="en-US" dirty="0"/>
              <a:t>Cells adjust to changes in surroundings by sensing various chemicals</a:t>
            </a:r>
          </a:p>
          <a:p>
            <a:pPr marL="285750" lvl="1"/>
            <a:r>
              <a:rPr lang="en-US" altLang="en-US" dirty="0"/>
              <a:t>Produce materials appropriate for the situation</a:t>
            </a:r>
          </a:p>
        </p:txBody>
      </p:sp>
    </p:spTree>
    <p:extLst>
      <p:ext uri="{BB962C8B-B14F-4D97-AF65-F5344CB8AC3E}">
        <p14:creationId xmlns:p14="http://schemas.microsoft.com/office/powerpoint/2010/main" val="74066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DF42A-9B6E-46D1-9CF6-7015B2E4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982"/>
            <a:ext cx="7886700" cy="680223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tx1"/>
                </a:solidFill>
              </a:rPr>
              <a:t>Microbial Growth in Nature - Figure 4.2 </a:t>
            </a:r>
            <a:endParaRPr lang="en-IN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0100" y="990600"/>
            <a:ext cx="6743700" cy="171135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Most attach to surfaces and live in polymer-encased communities termed </a:t>
            </a:r>
            <a:r>
              <a:rPr lang="en-US" altLang="en-US" u="sng" dirty="0"/>
              <a:t>biofilms</a:t>
            </a:r>
          </a:p>
          <a:p>
            <a:pPr marL="230188" lvl="2" indent="-230188">
              <a:spcBef>
                <a:spcPts val="0"/>
              </a:spcBef>
            </a:pPr>
            <a:r>
              <a:rPr lang="en-US" altLang="en-US" dirty="0"/>
              <a:t>Cause slipperiness of rocks in stream bed, slimy “gunk” in sink drains, scum in toilet bowls, dental plaque</a:t>
            </a:r>
          </a:p>
        </p:txBody>
      </p:sp>
      <p:pic>
        <p:nvPicPr>
          <p:cNvPr id="1946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4" b="2945"/>
          <a:stretch/>
        </p:blipFill>
        <p:spPr bwMode="auto">
          <a:xfrm>
            <a:off x="1837422" y="2939302"/>
            <a:ext cx="5465956" cy="348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7B73E8-60FC-4538-9D85-414465BEB81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179492" y="6659003"/>
            <a:ext cx="1981200" cy="194238"/>
          </a:xfrm>
        </p:spPr>
        <p:txBody>
          <a:bodyPr/>
          <a:lstStyle/>
          <a:p>
            <a:pPr algn="r"/>
            <a:r>
              <a:rPr lang="en-US" altLang="en-US" sz="800" dirty="0"/>
              <a:t>CDC/Rodney M. Donlan, Ph.D.; Janice Carr</a:t>
            </a:r>
          </a:p>
        </p:txBody>
      </p:sp>
    </p:spTree>
    <p:extLst>
      <p:ext uri="{BB962C8B-B14F-4D97-AF65-F5344CB8AC3E}">
        <p14:creationId xmlns:p14="http://schemas.microsoft.com/office/powerpoint/2010/main" val="211237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7D171-BA03-4C42-B0C7-7DEC883B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089" y="228600"/>
            <a:ext cx="518582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Biofilms - Figure 4.3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0100" y="990600"/>
            <a:ext cx="8229600" cy="2895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Biofilm formation and structure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Free cells adhere to surface and multiply</a:t>
            </a:r>
          </a:p>
          <a:p>
            <a:pPr marL="285750" lvl="1"/>
            <a:r>
              <a:rPr lang="en-US" altLang="en-US" dirty="0"/>
              <a:t>Release polymers to which unrelated cells may attach and grow</a:t>
            </a:r>
          </a:p>
          <a:p>
            <a:pPr marL="285750" lvl="1"/>
            <a:r>
              <a:rPr lang="en-US" altLang="en-US" dirty="0"/>
              <a:t>Extra polymeric substances (EPS) give slimy appearance</a:t>
            </a:r>
          </a:p>
          <a:p>
            <a:pPr marL="285750" lvl="1"/>
            <a:r>
              <a:rPr lang="en-US" altLang="en-US" dirty="0"/>
              <a:t>Nutrients and wastes pass through characteristic channels</a:t>
            </a:r>
          </a:p>
          <a:p>
            <a:pPr marL="285750" lvl="1"/>
            <a:r>
              <a:rPr lang="en-US" altLang="en-US" dirty="0"/>
              <a:t>Cells communicate with one another via chemical signals</a:t>
            </a:r>
          </a:p>
        </p:txBody>
      </p:sp>
      <p:pic>
        <p:nvPicPr>
          <p:cNvPr id="3" name="Picture 2" descr="Some cells detach and move to other surfaces to create additional biofilms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48" y="3885877"/>
            <a:ext cx="4492752" cy="2557272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quarter" idx="19"/>
          </p:nvPr>
        </p:nvSpPr>
        <p:spPr>
          <a:xfrm>
            <a:off x="2702718" y="5945565"/>
            <a:ext cx="838200" cy="381000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GB" sz="550" dirty="0"/>
              <a:t>Planktonic bacteria move to the surface and adhere.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20"/>
          </p:nvPr>
        </p:nvSpPr>
        <p:spPr>
          <a:xfrm>
            <a:off x="3438525" y="5937250"/>
            <a:ext cx="831850" cy="381000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550" dirty="0"/>
              <a:t>Bacteria multiply and produce extracellular polymeric substances (EPS).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21"/>
          </p:nvPr>
        </p:nvSpPr>
        <p:spPr>
          <a:xfrm>
            <a:off x="4208050" y="5939215"/>
            <a:ext cx="737400" cy="304800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550" dirty="0"/>
              <a:t>Other bacteria may attach to the EPS and grow.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22"/>
          </p:nvPr>
        </p:nvSpPr>
        <p:spPr>
          <a:xfrm>
            <a:off x="4968082" y="5941175"/>
            <a:ext cx="823118" cy="501650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GB" sz="550" dirty="0"/>
              <a:t>Cells communicate and create channels in the EPS that allow nutrients and waste products to pass.</a:t>
            </a:r>
          </a:p>
        </p:txBody>
      </p:sp>
      <p:sp>
        <p:nvSpPr>
          <p:cNvPr id="10" name="Content Placeholder 15"/>
          <p:cNvSpPr>
            <a:spLocks noGrp="1"/>
          </p:cNvSpPr>
          <p:nvPr>
            <p:ph sz="quarter" idx="23"/>
          </p:nvPr>
        </p:nvSpPr>
        <p:spPr>
          <a:xfrm>
            <a:off x="5730562" y="5943600"/>
            <a:ext cx="779675" cy="457200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GB" sz="550" dirty="0"/>
              <a:t>Some cells detach and then move to other surfaces to create additional biofilms.</a:t>
            </a:r>
          </a:p>
        </p:txBody>
      </p:sp>
    </p:spTree>
    <p:extLst>
      <p:ext uri="{BB962C8B-B14F-4D97-AF65-F5344CB8AC3E}">
        <p14:creationId xmlns:p14="http://schemas.microsoft.com/office/powerpoint/2010/main" val="124366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FIRST, BREAK, LAST slides ">
  <a:themeElements>
    <a:clrScheme name="Custom 85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Custom 86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Custom 7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206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lain BODY/MAIN CONTENT">
  <a:themeElements>
    <a:clrScheme name="Custom 8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206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Red bar footer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4380</TotalTime>
  <Words>5190</Words>
  <Application>Microsoft Office PowerPoint</Application>
  <PresentationFormat>On-screen Show (4:3)</PresentationFormat>
  <Paragraphs>623</Paragraphs>
  <Slides>54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FIRST, BREAK, LAST slides </vt:lpstr>
      <vt:lpstr>Alternate FIRST, BREAK, LAST slides</vt:lpstr>
      <vt:lpstr>Plain BODY/MAIN CONTENT</vt:lpstr>
      <vt:lpstr>1_Plain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Chapter 04 Lecture Outline</vt:lpstr>
      <vt:lpstr>A Glimpse of History</vt:lpstr>
      <vt:lpstr>Introduction</vt:lpstr>
      <vt:lpstr>Principles of Microbial Growth - Figure 4.1 </vt:lpstr>
      <vt:lpstr>Principles of Microbial Growth</vt:lpstr>
      <vt:lpstr>Table 4.1 Example of Exponential Growth</vt:lpstr>
      <vt:lpstr>Microbial Growth in Nature</vt:lpstr>
      <vt:lpstr>Microbial Growth in Nature - Figure 4.2 </vt:lpstr>
      <vt:lpstr>Biofilms - Figure 4.3 </vt:lpstr>
      <vt:lpstr>Biofilms</vt:lpstr>
      <vt:lpstr>Interactions of Mixed Microbial Communities</vt:lpstr>
      <vt:lpstr>Microbial Growth in Laboratory Conditions</vt:lpstr>
      <vt:lpstr>Obtaining a Pure Culture - Figure 4.4 </vt:lpstr>
      <vt:lpstr>Obtaining a Pure Culture (1)</vt:lpstr>
      <vt:lpstr>Obtaining a Pure Culture (2)</vt:lpstr>
      <vt:lpstr>Obtaining a Pure Culture - Figure 4.5 </vt:lpstr>
      <vt:lpstr>Maintaining Stock Cultures</vt:lpstr>
      <vt:lpstr>The Growth Curve - Figure 4.6 </vt:lpstr>
      <vt:lpstr>The Growth Curve - Figure 4.7 </vt:lpstr>
      <vt:lpstr>The Growth Curve</vt:lpstr>
      <vt:lpstr>Colony Growth</vt:lpstr>
      <vt:lpstr>Continuous Culture</vt:lpstr>
      <vt:lpstr>Environmental Factors That Influence Microbial Growth</vt:lpstr>
      <vt:lpstr>Table 4.2 Environmental Factors That Influence Microbial Growth (1)</vt:lpstr>
      <vt:lpstr>Table 4.2 Environmental Factors That Influence Microbial Growth (2)</vt:lpstr>
      <vt:lpstr>Temperature Requirements - Figure 4.8 </vt:lpstr>
      <vt:lpstr>Temperature Requirements</vt:lpstr>
      <vt:lpstr>Oxygen (O_2 ) Requirements (1)</vt:lpstr>
      <vt:lpstr>Table 4.3 Oxygen (O_2 ) Requirements</vt:lpstr>
      <vt:lpstr>Oxygen (O_2 ) Requirements (2)</vt:lpstr>
      <vt:lpstr>pH</vt:lpstr>
      <vt:lpstr>Water Availability - Figure 4.9 </vt:lpstr>
      <vt:lpstr>Table 4.4 Nutritional Factors That Influence Microbial Growth</vt:lpstr>
      <vt:lpstr>Nutritional Factors That Influence Microbial Growth (1)</vt:lpstr>
      <vt:lpstr>Nutritional Factors That Influence Microbial Growth (2)</vt:lpstr>
      <vt:lpstr>Nutritional Factors That Influence Microbial Growth (3)</vt:lpstr>
      <vt:lpstr>Table 4.5 Energy and Carbon Sources Used by Different Groups of Microorganisms</vt:lpstr>
      <vt:lpstr>Figure 4.6 Characteristics of Representative Media Used to Cultivate Bacteria</vt:lpstr>
      <vt:lpstr>Table 4.7 Ingredients in Two Types of Media That Support the Growth of E. coli</vt:lpstr>
      <vt:lpstr>Special Types of Culture Media - Figure 4.12 </vt:lpstr>
      <vt:lpstr>Special Types of Culture Media - Figure 4.11 </vt:lpstr>
      <vt:lpstr>Special Types of Culture Media - Figure 4.10 </vt:lpstr>
      <vt:lpstr>Providing Appropriate Atmospheric Conditions</vt:lpstr>
      <vt:lpstr>Providing Appropriate Atmospheric Conditions - Figures 4.13 and 4.14 </vt:lpstr>
      <vt:lpstr>Enrichment Cultures - Figure 4.15 </vt:lpstr>
      <vt:lpstr>Methods to Detect and Measure Microbial Growth - Figures 4.16 and 4.17 </vt:lpstr>
      <vt:lpstr>Methods to Detect and Measure Microbial Growth - Figure 4.18 </vt:lpstr>
      <vt:lpstr>Methods to Detect and Measure Microbial Growth - Figure 4.19 </vt:lpstr>
      <vt:lpstr>Methods to Detect and Measure Microbial Growth - Figure 4.20 </vt:lpstr>
      <vt:lpstr>Methods to Detect and Measure Microbial Growth - Figure 4.21 </vt:lpstr>
      <vt:lpstr>Methods to Detect and Measure Microbial Growth (1)</vt:lpstr>
      <vt:lpstr>Methods to Detect and Measure Microbial Growth - Figure 4.22 </vt:lpstr>
      <vt:lpstr>Methods to Detect and Measure Microbial Growth (2)</vt:lpstr>
      <vt:lpstr>Table 4.8 Methods Used to Measure Microbial Growth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04</dc:title>
  <dc:creator>LeConte, Lisa</dc:creator>
  <cp:lastModifiedBy>Unknown User</cp:lastModifiedBy>
  <cp:revision>532</cp:revision>
  <dcterms:created xsi:type="dcterms:W3CDTF">2018-02-19T19:27:21Z</dcterms:created>
  <dcterms:modified xsi:type="dcterms:W3CDTF">2021-02-05T14:20:10Z</dcterms:modified>
</cp:coreProperties>
</file>