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9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859" r:id="rId2"/>
    <p:sldMasterId id="2147483744" r:id="rId3"/>
    <p:sldMasterId id="2147483969" r:id="rId4"/>
    <p:sldMasterId id="2147483780" r:id="rId5"/>
    <p:sldMasterId id="2147483838" r:id="rId6"/>
    <p:sldMasterId id="2147483713" r:id="rId7"/>
    <p:sldMasterId id="2147483674" r:id="rId8"/>
    <p:sldMasterId id="2147483897" r:id="rId9"/>
    <p:sldMasterId id="2147483960" r:id="rId10"/>
  </p:sldMasterIdLst>
  <p:notesMasterIdLst>
    <p:notesMasterId r:id="rId63"/>
  </p:notesMasterIdLst>
  <p:handoutMasterIdLst>
    <p:handoutMasterId r:id="rId64"/>
  </p:handoutMasterIdLst>
  <p:sldIdLst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32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1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8">
          <p15:clr>
            <a:srgbClr val="A4A3A4"/>
          </p15:clr>
        </p15:guide>
        <p15:guide id="2" orient="horz" pos="3600">
          <p15:clr>
            <a:srgbClr val="A4A3A4"/>
          </p15:clr>
        </p15:guide>
        <p15:guide id="3" orient="horz" pos="912" userDrawn="1">
          <p15:clr>
            <a:srgbClr val="A4A3A4"/>
          </p15:clr>
        </p15:guide>
        <p15:guide id="4" orient="horz" pos="3360">
          <p15:clr>
            <a:srgbClr val="A4A3A4"/>
          </p15:clr>
        </p15:guide>
        <p15:guide id="5" pos="5616">
          <p15:clr>
            <a:srgbClr val="A4A3A4"/>
          </p15:clr>
        </p15:guide>
        <p15:guide id="6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E8"/>
    <a:srgbClr val="6A6A6A"/>
    <a:srgbClr val="E66618"/>
    <a:srgbClr val="307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37" autoAdjust="0"/>
    <p:restoredTop sz="94333" autoAdjust="0"/>
  </p:normalViewPr>
  <p:slideViewPr>
    <p:cSldViewPr>
      <p:cViewPr varScale="1">
        <p:scale>
          <a:sx n="64" d="100"/>
          <a:sy n="64" d="100"/>
        </p:scale>
        <p:origin x="318" y="72"/>
      </p:cViewPr>
      <p:guideLst>
        <p:guide orient="horz" pos="3408"/>
        <p:guide orient="horz" pos="3600"/>
        <p:guide orient="horz" pos="912"/>
        <p:guide orient="horz" pos="3360"/>
        <p:guide pos="5616"/>
        <p:guide pos="4320"/>
      </p:guideLst>
    </p:cSldViewPr>
  </p:slideViewPr>
  <p:outlineViewPr>
    <p:cViewPr>
      <p:scale>
        <a:sx n="33" d="100"/>
        <a:sy n="33" d="100"/>
      </p:scale>
      <p:origin x="0" y="-171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theme" Target="theme/theme1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4CCBF-31CF-4FCA-A5B4-50142834420A}" type="datetimeFigureOut">
              <a:rPr lang="en-US" smtClean="0"/>
              <a:t>2/11/21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95618-5249-4F12-80E4-2F3A0FD18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110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B720-C9F6-4BFC-BC5C-B1B8D70204DA}" type="datetimeFigureOut">
              <a:rPr lang="en-US" smtClean="0"/>
              <a:t>2/11/21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03D02-7E89-4EBF-B123-9C334E1BFE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0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19ECD46B-D7F7-45F1-930A-203A488A9F45}" type="slidenum">
              <a:rPr lang="en-US" altLang="en-US" sz="1200" u="none">
                <a:solidFill>
                  <a:schemeClr val="tx1"/>
                </a:solidFill>
              </a:rPr>
              <a:pPr/>
              <a:t>1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635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29D0454C-0C68-4DE2-8A26-D6DB95AD2470}" type="slidenum">
              <a:rPr lang="en-US" altLang="en-US" sz="1200" u="none">
                <a:solidFill>
                  <a:schemeClr val="tx1"/>
                </a:solidFill>
              </a:rPr>
              <a:pPr/>
              <a:t>10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14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A039CCA4-9C53-4573-A17C-4DA91CD80D36}" type="slidenum">
              <a:rPr lang="en-US" altLang="en-US" sz="1200" u="none">
                <a:solidFill>
                  <a:schemeClr val="tx1"/>
                </a:solidFill>
              </a:rPr>
              <a:pPr algn="r" eaLnBrk="1" hangingPunct="1"/>
              <a:t>11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239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A1A0FD72-3C7C-4D77-BF7A-9C1C3E0F92BB}" type="slidenum">
              <a:rPr lang="en-US" altLang="en-US" sz="1200" u="none">
                <a:solidFill>
                  <a:schemeClr val="tx1"/>
                </a:solidFill>
              </a:rPr>
              <a:pPr/>
              <a:t>12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222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A7ECDAF7-FFF6-4207-82A4-C51D1D24C28B}" type="slidenum">
              <a:rPr lang="en-US" altLang="en-US" sz="1200" u="none">
                <a:solidFill>
                  <a:schemeClr val="tx1"/>
                </a:solidFill>
              </a:rPr>
              <a:pPr algn="r" eaLnBrk="1" hangingPunct="1"/>
              <a:t>13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104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1B65D054-F922-451E-943A-E4A142B85DF9}" type="slidenum">
              <a:rPr lang="en-US" altLang="en-US" sz="1200" u="none">
                <a:solidFill>
                  <a:schemeClr val="tx1"/>
                </a:solidFill>
              </a:rPr>
              <a:pPr algn="r" eaLnBrk="1" hangingPunct="1"/>
              <a:t>14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32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7DFABEB6-BFE7-40B7-9AAB-AA9FD4D37B9E}" type="slidenum">
              <a:rPr lang="en-US" altLang="en-US" sz="1200" u="none">
                <a:solidFill>
                  <a:schemeClr val="tx1"/>
                </a:solidFill>
              </a:rPr>
              <a:pPr/>
              <a:t>15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70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AFD6EB69-CD59-4EB6-8F6E-DD3E84A37650}" type="slidenum">
              <a:rPr lang="en-US" altLang="en-US" sz="1200" u="none">
                <a:solidFill>
                  <a:schemeClr val="tx1"/>
                </a:solidFill>
              </a:rPr>
              <a:pPr/>
              <a:t>16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77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AB029771-A2E7-48E1-A08A-2D823C1DDEBF}" type="slidenum">
              <a:rPr lang="en-US" altLang="en-US" sz="1200" u="none">
                <a:solidFill>
                  <a:schemeClr val="tx1"/>
                </a:solidFill>
              </a:rPr>
              <a:pPr/>
              <a:t>17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743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5A268997-FBD3-4637-9AD5-FFEAE3911BA9}" type="slidenum">
              <a:rPr lang="en-US" altLang="en-US" sz="1200" u="none">
                <a:solidFill>
                  <a:schemeClr val="tx1"/>
                </a:solidFill>
              </a:rPr>
              <a:pPr/>
              <a:t>20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75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51D6C465-1D88-4C3A-93BF-324E375389B4}" type="slidenum">
              <a:rPr lang="en-US" altLang="en-US" sz="1200" u="none">
                <a:solidFill>
                  <a:schemeClr val="tx1"/>
                </a:solidFill>
              </a:rPr>
              <a:pPr/>
              <a:t>21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20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BC203965-D2E1-46C3-A41C-928AE89321B0}" type="slidenum">
              <a:rPr lang="en-US" altLang="en-US" sz="1200" u="none">
                <a:solidFill>
                  <a:schemeClr val="tx1"/>
                </a:solidFill>
              </a:rPr>
              <a:pPr/>
              <a:t>2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676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46491DCA-B230-44A9-8951-2D09523FAB7A}" type="slidenum">
              <a:rPr lang="en-US" altLang="en-US" sz="1200" u="none">
                <a:solidFill>
                  <a:schemeClr val="tx1"/>
                </a:solidFill>
              </a:rPr>
              <a:pPr algn="r" eaLnBrk="1" hangingPunct="1"/>
              <a:t>22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242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6A689579-9794-49EF-AD53-102A4C193B10}" type="slidenum">
              <a:rPr lang="en-US" altLang="en-US" sz="1200" u="none">
                <a:solidFill>
                  <a:schemeClr val="tx1"/>
                </a:solidFill>
              </a:rPr>
              <a:pPr algn="r" eaLnBrk="1" hangingPunct="1"/>
              <a:t>23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596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2C55179F-43DA-4E17-97EC-A2AC1399A3E1}" type="slidenum">
              <a:rPr lang="en-US" altLang="en-US" sz="1200" u="none">
                <a:solidFill>
                  <a:schemeClr val="tx1"/>
                </a:solidFill>
              </a:rPr>
              <a:pPr/>
              <a:t>24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6013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32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DFDF58C7-CBD2-42B6-8095-42E1518835AD}" type="slidenum">
              <a:rPr lang="en-US" altLang="en-US" sz="1200" u="none">
                <a:solidFill>
                  <a:schemeClr val="tx1"/>
                </a:solidFill>
              </a:rPr>
              <a:pPr algn="r" eaLnBrk="1" hangingPunct="1"/>
              <a:t>25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683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16C419BD-B4E7-4414-B5A0-0D2653EA53E7}" type="slidenum">
              <a:rPr lang="en-US" altLang="en-US" sz="1200" u="none">
                <a:solidFill>
                  <a:schemeClr val="tx1"/>
                </a:solidFill>
              </a:rPr>
              <a:pPr algn="r" eaLnBrk="1" hangingPunct="1"/>
              <a:t>27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901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2AB497BF-73A5-4C1B-AE97-425E3714BC3D}" type="slidenum">
              <a:rPr lang="en-US" altLang="en-US" sz="1200" u="none">
                <a:solidFill>
                  <a:schemeClr val="tx1"/>
                </a:solidFill>
              </a:rPr>
              <a:pPr/>
              <a:t>28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549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5E181FFF-9D2D-481D-B48D-6497E3438A0F}" type="slidenum">
              <a:rPr lang="en-US" altLang="en-US" sz="1200" u="none">
                <a:solidFill>
                  <a:schemeClr val="tx1"/>
                </a:solidFill>
              </a:rPr>
              <a:pPr/>
              <a:t>29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548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6E116557-38A4-4D31-BEB2-8C791D0CB21C}" type="slidenum">
              <a:rPr lang="en-US" altLang="en-US" sz="1200" u="none">
                <a:solidFill>
                  <a:schemeClr val="tx1"/>
                </a:solidFill>
              </a:rPr>
              <a:pPr/>
              <a:t>30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804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1C1265BD-BD9A-4FC4-B167-36FD76C133D5}" type="slidenum">
              <a:rPr lang="en-US" altLang="en-US" sz="1200" u="none">
                <a:solidFill>
                  <a:schemeClr val="tx1"/>
                </a:solidFill>
              </a:rPr>
              <a:pPr/>
              <a:t>31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4202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6EF4C168-7BD4-461B-8017-36D4A1D3E324}" type="slidenum">
              <a:rPr lang="en-US" altLang="en-US" sz="1200" u="none">
                <a:solidFill>
                  <a:schemeClr val="tx1"/>
                </a:solidFill>
              </a:rPr>
              <a:pPr/>
              <a:t>32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9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957BC9AD-1536-4222-B1AA-6BEE4CB2F2D3}" type="slidenum">
              <a:rPr lang="en-US" altLang="en-US" sz="1200" u="none">
                <a:solidFill>
                  <a:schemeClr val="tx1"/>
                </a:solidFill>
              </a:rPr>
              <a:pPr/>
              <a:t>3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0037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75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32FD1837-FE01-4A85-9F88-87E474F7746D}" type="slidenum">
              <a:rPr lang="en-US" altLang="en-US" sz="1200" u="none">
                <a:solidFill>
                  <a:schemeClr val="tx1"/>
                </a:solidFill>
              </a:rPr>
              <a:pPr algn="r" eaLnBrk="1" hangingPunct="1"/>
              <a:t>33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9018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042E32FB-C25A-4E7A-9D39-543C1629BFF8}" type="slidenum">
              <a:rPr lang="en-US" altLang="en-US" sz="1200" u="none">
                <a:solidFill>
                  <a:schemeClr val="tx1"/>
                </a:solidFill>
              </a:rPr>
              <a:pPr/>
              <a:t>34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5531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16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DE6568E2-4A55-4B05-BC67-8AF210BB706A}" type="slidenum">
              <a:rPr lang="en-US" altLang="en-US" sz="1200" u="none">
                <a:solidFill>
                  <a:schemeClr val="tx1"/>
                </a:solidFill>
              </a:rPr>
              <a:pPr algn="r" eaLnBrk="1" hangingPunct="1"/>
              <a:t>35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729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0F9124C5-F882-4122-BE15-3DD126F60A90}" type="slidenum">
              <a:rPr lang="en-US" altLang="en-US" sz="1200" u="none">
                <a:solidFill>
                  <a:schemeClr val="tx1"/>
                </a:solidFill>
              </a:rPr>
              <a:pPr/>
              <a:t>36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701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E18CF794-150B-4AE4-8195-2374190B1B97}" type="slidenum">
              <a:rPr lang="en-US" altLang="en-US" sz="1200" u="none">
                <a:solidFill>
                  <a:schemeClr val="tx1"/>
                </a:solidFill>
              </a:rPr>
              <a:pPr/>
              <a:t>37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167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4B15E961-66F2-403F-9E23-B0A3CB81997C}" type="slidenum">
              <a:rPr lang="en-US" altLang="en-US" sz="1200" u="none">
                <a:solidFill>
                  <a:schemeClr val="tx1"/>
                </a:solidFill>
              </a:rPr>
              <a:pPr/>
              <a:t>38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085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8E53D909-2AB3-41CC-B6CF-A644F9C281C3}" type="slidenum">
              <a:rPr lang="en-US" altLang="en-US" sz="1200" u="none">
                <a:solidFill>
                  <a:schemeClr val="tx1"/>
                </a:solidFill>
              </a:rPr>
              <a:pPr/>
              <a:t>39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066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1D78C66A-4ED6-47FE-9FDE-C1C7BD42F9F3}" type="slidenum">
              <a:rPr lang="en-US" altLang="en-US" sz="1200" u="none">
                <a:solidFill>
                  <a:schemeClr val="tx1"/>
                </a:solidFill>
              </a:rPr>
              <a:pPr algn="r" eaLnBrk="1" hangingPunct="1"/>
              <a:t>40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788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4E2351BD-974C-4F2C-AF3F-D271B56EAAC9}" type="slidenum">
              <a:rPr lang="en-US" altLang="en-US" sz="1200" u="none">
                <a:solidFill>
                  <a:schemeClr val="tx1"/>
                </a:solidFill>
              </a:rPr>
              <a:pPr/>
              <a:t>41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875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9EDDA66D-73B9-4593-8C78-EA6C13BBD53C}" type="slidenum">
              <a:rPr lang="en-US" altLang="en-US" sz="1200" u="none">
                <a:solidFill>
                  <a:schemeClr val="tx1"/>
                </a:solidFill>
              </a:rPr>
              <a:pPr/>
              <a:t>42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86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D77662F4-A49B-449B-8650-B986F7B05983}" type="slidenum">
              <a:rPr lang="en-US" altLang="en-US" sz="1200" u="none">
                <a:solidFill>
                  <a:schemeClr val="tx1"/>
                </a:solidFill>
              </a:rPr>
              <a:pPr/>
              <a:t>4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6535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80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629876AE-ECF7-4F2E-B5F6-F479E22108D4}" type="slidenum">
              <a:rPr lang="en-US" altLang="en-US" sz="1200" u="none">
                <a:solidFill>
                  <a:schemeClr val="tx1"/>
                </a:solidFill>
              </a:rPr>
              <a:pPr algn="r" eaLnBrk="1" hangingPunct="1"/>
              <a:t>43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182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901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1DEA5F8-ABCC-483A-A9B1-774F196D694B}" type="slidenum">
              <a:rPr lang="en-US" altLang="en-US" sz="1200" u="none">
                <a:solidFill>
                  <a:schemeClr val="tx1"/>
                </a:solidFill>
              </a:rPr>
              <a:pPr algn="r" eaLnBrk="1" hangingPunct="1"/>
              <a:t>44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195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E6BFD698-CE5A-4EFA-B39C-833F74D24C52}" type="slidenum">
              <a:rPr lang="en-US" altLang="en-US" sz="1200" u="none">
                <a:solidFill>
                  <a:schemeClr val="tx1"/>
                </a:solidFill>
              </a:rPr>
              <a:pPr/>
              <a:t>45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491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ADBA1902-5887-4825-8B5F-CA82ED381CD9}" type="slidenum">
              <a:rPr lang="en-US" altLang="en-US" sz="1200" u="none">
                <a:solidFill>
                  <a:schemeClr val="tx1"/>
                </a:solidFill>
              </a:rPr>
              <a:pPr algn="r" eaLnBrk="1" hangingPunct="1"/>
              <a:t>46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6770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5C79DE65-6BEB-4DA0-9AF9-F3AE35319278}" type="slidenum">
              <a:rPr lang="en-US" altLang="en-US" sz="1200" u="none">
                <a:solidFill>
                  <a:schemeClr val="tx1"/>
                </a:solidFill>
              </a:rPr>
              <a:pPr/>
              <a:t>47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161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A1CCB6C6-7022-46A7-B7FF-E269D9DD5D9C}" type="slidenum">
              <a:rPr lang="en-US" altLang="en-US" sz="1200" u="none">
                <a:solidFill>
                  <a:schemeClr val="tx1"/>
                </a:solidFill>
              </a:rPr>
              <a:pPr/>
              <a:t>48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394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BDE3F0A6-1E19-4356-AE7D-C139E2749095}" type="slidenum">
              <a:rPr lang="en-US" altLang="en-US" sz="1200" u="none">
                <a:solidFill>
                  <a:schemeClr val="tx1"/>
                </a:solidFill>
              </a:rPr>
              <a:pPr/>
              <a:t>49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320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3372AEDE-3209-44BE-A3DC-571948A95CED}" type="slidenum">
              <a:rPr lang="en-US" altLang="en-US" sz="1200" u="none">
                <a:solidFill>
                  <a:schemeClr val="tx1"/>
                </a:solidFill>
              </a:rPr>
              <a:pPr/>
              <a:t>50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5592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F9B58237-DE30-4577-ACD3-3D743596AAA4}" type="slidenum">
              <a:rPr lang="en-US" altLang="en-US" sz="1200" u="none">
                <a:solidFill>
                  <a:schemeClr val="tx1"/>
                </a:solidFill>
              </a:rPr>
              <a:pPr/>
              <a:t>52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72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43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D79B1C33-4FF4-43C1-98F2-626CBE3D1B49}" type="slidenum">
              <a:rPr lang="en-US" altLang="en-US" sz="1200" u="none">
                <a:solidFill>
                  <a:schemeClr val="tx1"/>
                </a:solidFill>
              </a:rPr>
              <a:pPr algn="r" eaLnBrk="1" hangingPunct="1"/>
              <a:t>5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93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BBE7B43E-E478-4DC8-83C0-054D3BFDD3C5}" type="slidenum">
              <a:rPr lang="en-US" altLang="en-US" sz="1200" u="none">
                <a:solidFill>
                  <a:schemeClr val="tx1"/>
                </a:solidFill>
              </a:rPr>
              <a:pPr/>
              <a:t>6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27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5D0D387E-25E9-40DC-92FE-1BA05FE46BFF}" type="slidenum">
              <a:rPr lang="en-US" altLang="en-US" sz="1200" u="none">
                <a:solidFill>
                  <a:schemeClr val="tx1"/>
                </a:solidFill>
              </a:rPr>
              <a:pPr algn="r" eaLnBrk="1" hangingPunct="1"/>
              <a:t>7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02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775E731D-25B2-4963-8094-784DAE68D4AB}" type="slidenum">
              <a:rPr lang="en-US" altLang="en-US" sz="1200" u="none">
                <a:solidFill>
                  <a:schemeClr val="tx1"/>
                </a:solidFill>
              </a:rPr>
              <a:pPr/>
              <a:t>8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378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D0262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FC6B3D2F-1E94-491F-B052-EE65F05D9897}" type="slidenum">
              <a:rPr lang="en-US" altLang="en-US" sz="1200" u="none">
                <a:solidFill>
                  <a:schemeClr val="tx1"/>
                </a:solidFill>
              </a:rPr>
              <a:pPr/>
              <a:t>9</a:t>
            </a:fld>
            <a:endParaRPr lang="en-US" altLang="en-US" sz="12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99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1560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4600" y="3124200"/>
            <a:ext cx="2743200" cy="68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40969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8420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2286000" y="4419600"/>
            <a:ext cx="3389313" cy="53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2971800" y="3733800"/>
            <a:ext cx="3352800" cy="53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E4E8E3-A4BE-444F-8A68-F8B99A3C850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465513" y="1905000"/>
            <a:ext cx="2020887" cy="53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910BB068-452C-4127-9D91-EE4C08F9643E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6629400" y="2286000"/>
            <a:ext cx="1676400" cy="12192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B3C06054-3B3D-4C95-9B13-4DC20A5F19C6}"/>
              </a:ext>
            </a:extLst>
          </p:cNvPr>
          <p:cNvSpPr>
            <a:spLocks noGrp="1"/>
          </p:cNvSpPr>
          <p:nvPr>
            <p:ph type="tbl" sz="quarter" idx="22"/>
          </p:nvPr>
        </p:nvSpPr>
        <p:spPr>
          <a:xfrm>
            <a:off x="914400" y="3124200"/>
            <a:ext cx="1524000" cy="9144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616B292A-6192-4AED-AF05-4E160D43DE43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6629400" y="4572000"/>
            <a:ext cx="2057400" cy="1524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5BCA3B-1F97-45FC-9251-03172C485EC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86400" y="1447800"/>
            <a:ext cx="3008313" cy="7858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D360C54A-E3B8-45E0-A07A-64569A6A698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72000" y="1295400"/>
            <a:ext cx="2286000" cy="60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26"/>
          </p:nvPr>
        </p:nvSpPr>
        <p:spPr>
          <a:xfrm>
            <a:off x="838200" y="4419600"/>
            <a:ext cx="1676400" cy="13716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4" name="Table Placeholder 13"/>
          <p:cNvSpPr>
            <a:spLocks noGrp="1"/>
          </p:cNvSpPr>
          <p:nvPr>
            <p:ph type="tbl" sz="quarter" idx="27"/>
          </p:nvPr>
        </p:nvSpPr>
        <p:spPr>
          <a:xfrm>
            <a:off x="1752600" y="1752600"/>
            <a:ext cx="1524000" cy="1371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8"/>
          </p:nvPr>
        </p:nvSpPr>
        <p:spPr>
          <a:xfrm>
            <a:off x="2743200" y="2438400"/>
            <a:ext cx="1524000" cy="106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able Placeholder 20"/>
          <p:cNvSpPr>
            <a:spLocks noGrp="1"/>
          </p:cNvSpPr>
          <p:nvPr>
            <p:ph type="tbl" sz="quarter" idx="29"/>
          </p:nvPr>
        </p:nvSpPr>
        <p:spPr>
          <a:xfrm>
            <a:off x="914400" y="2057400"/>
            <a:ext cx="1219200" cy="1143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04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8"/>
          </p:nvPr>
        </p:nvSpPr>
        <p:spPr>
          <a:xfrm>
            <a:off x="4800600" y="2590800"/>
            <a:ext cx="1524000" cy="1371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023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12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159416" y="1066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59416" y="19812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159416" y="28956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159416" y="38100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159416" y="47244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159416" y="5638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4800600" y="1066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9"/>
          </p:nvPr>
        </p:nvSpPr>
        <p:spPr>
          <a:xfrm>
            <a:off x="4800600" y="19812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0"/>
          </p:nvPr>
        </p:nvSpPr>
        <p:spPr>
          <a:xfrm>
            <a:off x="4800600" y="28956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1"/>
          </p:nvPr>
        </p:nvSpPr>
        <p:spPr>
          <a:xfrm>
            <a:off x="4800600" y="38100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2"/>
          </p:nvPr>
        </p:nvSpPr>
        <p:spPr>
          <a:xfrm>
            <a:off x="4800600" y="47244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7" name="Content Placeholder 12"/>
          <p:cNvSpPr>
            <a:spLocks noGrp="1"/>
          </p:cNvSpPr>
          <p:nvPr>
            <p:ph sz="quarter" idx="23"/>
          </p:nvPr>
        </p:nvSpPr>
        <p:spPr>
          <a:xfrm>
            <a:off x="4800600" y="5638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75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9805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6620" y="4260273"/>
            <a:ext cx="569976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480686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118797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5612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874073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0198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587377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4999894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975049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91004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510540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32661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1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19874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48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62000" y="2362200"/>
            <a:ext cx="8001000" cy="1828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943600" y="5791200"/>
            <a:ext cx="3048000" cy="45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6396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2286000" y="4419600"/>
            <a:ext cx="3389313" cy="53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2971800" y="3733800"/>
            <a:ext cx="3352800" cy="53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E4E8E3-A4BE-444F-8A68-F8B99A3C850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465513" y="1905000"/>
            <a:ext cx="2020887" cy="53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910BB068-452C-4127-9D91-EE4C08F9643E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6629400" y="2286000"/>
            <a:ext cx="1676400" cy="12192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B3C06054-3B3D-4C95-9B13-4DC20A5F19C6}"/>
              </a:ext>
            </a:extLst>
          </p:cNvPr>
          <p:cNvSpPr>
            <a:spLocks noGrp="1"/>
          </p:cNvSpPr>
          <p:nvPr>
            <p:ph type="tbl" sz="quarter" idx="22"/>
          </p:nvPr>
        </p:nvSpPr>
        <p:spPr>
          <a:xfrm>
            <a:off x="914400" y="3124200"/>
            <a:ext cx="1524000" cy="9144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616B292A-6192-4AED-AF05-4E160D43DE43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6629400" y="4572000"/>
            <a:ext cx="2057400" cy="1524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5BCA3B-1F97-45FC-9251-03172C485EC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86400" y="1447800"/>
            <a:ext cx="3008313" cy="7858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D360C54A-E3B8-45E0-A07A-64569A6A698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72000" y="1295400"/>
            <a:ext cx="2286000" cy="60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43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768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3682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12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159416" y="1066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59416" y="19812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159416" y="28956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159416" y="38100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159416" y="47244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159416" y="5638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4800600" y="1066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9"/>
          </p:nvPr>
        </p:nvSpPr>
        <p:spPr>
          <a:xfrm>
            <a:off x="4800600" y="19812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0"/>
          </p:nvPr>
        </p:nvSpPr>
        <p:spPr>
          <a:xfrm>
            <a:off x="4800600" y="28956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1"/>
          </p:nvPr>
        </p:nvSpPr>
        <p:spPr>
          <a:xfrm>
            <a:off x="4800600" y="38100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2"/>
          </p:nvPr>
        </p:nvSpPr>
        <p:spPr>
          <a:xfrm>
            <a:off x="4800600" y="47244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7" name="Content Placeholder 12"/>
          <p:cNvSpPr>
            <a:spLocks noGrp="1"/>
          </p:cNvSpPr>
          <p:nvPr>
            <p:ph sz="quarter" idx="23"/>
          </p:nvPr>
        </p:nvSpPr>
        <p:spPr>
          <a:xfrm>
            <a:off x="4800600" y="5638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75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4090868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593295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5612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16780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0198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7128917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4999894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927010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337254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510540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107399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1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92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48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62000" y="2362200"/>
            <a:ext cx="8001000" cy="1828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943600" y="5791200"/>
            <a:ext cx="3048000" cy="45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5819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4675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6265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833503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75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9624449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12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159416" y="1066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59416" y="19812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159416" y="28956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159416" y="38100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159416" y="47244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159416" y="5638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4800600" y="1066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9"/>
          </p:nvPr>
        </p:nvSpPr>
        <p:spPr>
          <a:xfrm>
            <a:off x="4800600" y="19812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0"/>
          </p:nvPr>
        </p:nvSpPr>
        <p:spPr>
          <a:xfrm>
            <a:off x="4800600" y="28956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1"/>
          </p:nvPr>
        </p:nvSpPr>
        <p:spPr>
          <a:xfrm>
            <a:off x="4800600" y="38100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2"/>
          </p:nvPr>
        </p:nvSpPr>
        <p:spPr>
          <a:xfrm>
            <a:off x="4800600" y="47244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7" name="Content Placeholder 12"/>
          <p:cNvSpPr>
            <a:spLocks noGrp="1"/>
          </p:cNvSpPr>
          <p:nvPr>
            <p:ph sz="quarter" idx="23"/>
          </p:nvPr>
        </p:nvSpPr>
        <p:spPr>
          <a:xfrm>
            <a:off x="4800600" y="5638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35706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778188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194019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27324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7505567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357063" y="59960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207924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502643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853900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9164351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467512" y="5081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1579501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24692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59920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755641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 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1066800" y="1524000"/>
            <a:ext cx="7048500" cy="1470025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066800" y="2971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87237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ue Slide 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722313" y="2643186"/>
            <a:ext cx="7202487" cy="1362075"/>
          </a:xfrm>
          <a:prstGeom prst="rect">
            <a:avLst/>
          </a:prstGeom>
        </p:spPr>
        <p:txBody>
          <a:bodyPr anchor="t"/>
          <a:lstStyle>
            <a:lvl1pPr algn="l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722313" y="1143000"/>
            <a:ext cx="720248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53150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0668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6294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70175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9492145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6562608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8229600" cy="5410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36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109974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074104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112378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6620" y="4260273"/>
            <a:ext cx="569976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3.gi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sp>
        <p:nvSpPr>
          <p:cNvPr id="13" name="Red Bar"/>
          <p:cNvSpPr/>
          <p:nvPr userDrawn="1"/>
        </p:nvSpPr>
        <p:spPr>
          <a:xfrm>
            <a:off x="0" y="6248400"/>
            <a:ext cx="9144000" cy="503767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2" name="MH Tagline" descr="Tagline: Because learning changes everything.™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" y="6351925"/>
            <a:ext cx="3223119" cy="27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3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33" r:id="rId5"/>
    <p:sldLayoutId id="2147483734" r:id="rId6"/>
    <p:sldLayoutId id="2147483914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36652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pic>
        <p:nvPicPr>
          <p:cNvPr id="2" name="MH Tagline" descr="Tag line: Because learning changes everything™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7775"/>
            <a:ext cx="33718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5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66" r:id="rId8"/>
    <p:sldLayoutId id="214748396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119257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896" r:id="rId2"/>
    <p:sldLayoutId id="2147483965" r:id="rId3"/>
    <p:sldLayoutId id="2147483753" r:id="rId4"/>
    <p:sldLayoutId id="2147483908" r:id="rId5"/>
    <p:sldLayoutId id="2147483950" r:id="rId6"/>
    <p:sldLayoutId id="2147483757" r:id="rId7"/>
    <p:sldLayoutId id="2147483877" r:id="rId8"/>
    <p:sldLayoutId id="2147483761" r:id="rId9"/>
    <p:sldLayoutId id="2147483800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48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Copyright" descr="©McGraw-Hill Education&#10;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128330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64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" descr="©McGraw-Hill Education&#10;"/>
          <p:cNvSpPr txBox="1"/>
          <p:nvPr userDrawn="1"/>
        </p:nvSpPr>
        <p:spPr>
          <a:xfrm>
            <a:off x="0" y="6642556"/>
            <a:ext cx="129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6A6A6A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85764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Copyright" descr="©McGraw-Hill Education."/>
          <p:cNvSpPr txBox="1"/>
          <p:nvPr userDrawn="1"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52010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7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MH BG Image"/>
          <p:cNvPicPr>
            <a:picLocks noChangeAspect="1"/>
          </p:cNvPicPr>
          <p:nvPr userDrawn="1"/>
        </p:nvPicPr>
        <p:blipFill rotWithShape="1"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644" b="27282"/>
          <a:stretch/>
        </p:blipFill>
        <p:spPr>
          <a:xfrm>
            <a:off x="461821" y="1943668"/>
            <a:ext cx="8682180" cy="4914333"/>
          </a:xfrm>
          <a:prstGeom prst="rect">
            <a:avLst/>
          </a:prstGeom>
        </p:spPr>
      </p:pic>
      <p:sp>
        <p:nvSpPr>
          <p:cNvPr id="8" name="Copyright" descr="©McGraw-Hill Education"/>
          <p:cNvSpPr txBox="1"/>
          <p:nvPr userDrawn="1"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6361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6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78273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6" r:id="rId2"/>
    <p:sldLayoutId id="214748375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11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17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26.jpeg"/><Relationship Id="rId4" Type="http://schemas.openxmlformats.org/officeDocument/2006/relationships/oleObject" Target="../embeddings/oleObject4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2.jpeg"/><Relationship Id="rId5" Type="http://schemas.openxmlformats.org/officeDocument/2006/relationships/image" Target="../media/image51.wmf"/><Relationship Id="rId4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6077" y="2130331"/>
            <a:ext cx="3657600" cy="1325563"/>
          </a:xfrm>
          <a:prstGeom prst="rect">
            <a:avLst/>
          </a:prstGeom>
        </p:spPr>
        <p:txBody>
          <a:bodyPr/>
          <a:lstStyle/>
          <a:p>
            <a:pPr lvl="0" defTabSz="914400">
              <a:spcBef>
                <a:spcPts val="0"/>
              </a:spcBef>
            </a:pPr>
            <a:r>
              <a:rPr lang="en-US" altLang="en-US" sz="36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Chapter 02 Lecture Outline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115351" y="3657600"/>
            <a:ext cx="4334729" cy="400050"/>
          </a:xfrm>
          <a:prstGeom prst="rect">
            <a:avLst/>
          </a:prstGeom>
        </p:spPr>
        <p:txBody>
          <a:bodyPr/>
          <a:lstStyle/>
          <a:p>
            <a:pPr marL="0" lvl="0" indent="0" algn="ctr" defTabSz="914400">
              <a:spcBef>
                <a:spcPct val="50000"/>
              </a:spcBef>
              <a:buNone/>
            </a:pPr>
            <a:r>
              <a:rPr lang="en-US" alt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separate PowerPoint slides for all figures and tables pre-inserted into PowerPoint without notes.</a:t>
            </a:r>
          </a:p>
        </p:txBody>
      </p:sp>
      <p:pic>
        <p:nvPicPr>
          <p:cNvPr id="7" name="Picture 6" descr="Book cover 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9600"/>
            <a:ext cx="457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0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841" y="228600"/>
            <a:ext cx="4692318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Ions and Ionic Bonds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676400"/>
          </a:xfrm>
        </p:spPr>
        <p:txBody>
          <a:bodyPr/>
          <a:lstStyle/>
          <a:p>
            <a:pPr lvl="0"/>
            <a:r>
              <a:rPr lang="en-US" altLang="en-US" sz="2600" u="sng" dirty="0">
                <a:solidFill>
                  <a:prstClr val="black"/>
                </a:solidFill>
              </a:rPr>
              <a:t>Ion</a:t>
            </a:r>
            <a:r>
              <a:rPr lang="en-US" altLang="en-US" sz="2600" dirty="0">
                <a:solidFill>
                  <a:prstClr val="black"/>
                </a:solidFill>
              </a:rPr>
              <a:t>: atom that has gained or lost electron(s)</a:t>
            </a:r>
          </a:p>
          <a:p>
            <a:pPr lvl="1"/>
            <a:r>
              <a:rPr lang="en-US" altLang="en-US" sz="2200" u="sng" dirty="0">
                <a:solidFill>
                  <a:prstClr val="black"/>
                </a:solidFill>
              </a:rPr>
              <a:t>Anions</a:t>
            </a:r>
            <a:r>
              <a:rPr lang="en-US" altLang="en-US" sz="2200" dirty="0">
                <a:solidFill>
                  <a:prstClr val="black"/>
                </a:solidFill>
              </a:rPr>
              <a:t> gain electron(s) and are negatively charged</a:t>
            </a:r>
          </a:p>
          <a:p>
            <a:pPr lvl="1"/>
            <a:r>
              <a:rPr lang="en-US" altLang="en-US" sz="2200" u="sng" dirty="0">
                <a:solidFill>
                  <a:prstClr val="black"/>
                </a:solidFill>
              </a:rPr>
              <a:t>Cations</a:t>
            </a:r>
            <a:r>
              <a:rPr lang="en-US" altLang="en-US" sz="2200" dirty="0">
                <a:solidFill>
                  <a:prstClr val="black"/>
                </a:solidFill>
              </a:rPr>
              <a:t> lose electron(s) and are positively charged</a:t>
            </a:r>
          </a:p>
        </p:txBody>
      </p:sp>
    </p:spTree>
    <p:extLst>
      <p:ext uri="{BB962C8B-B14F-4D97-AF65-F5344CB8AC3E}">
        <p14:creationId xmlns:p14="http://schemas.microsoft.com/office/powerpoint/2010/main" val="332332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989" y="228600"/>
            <a:ext cx="6870023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Ions and Ionic Bonds – Figure 2.4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689100"/>
            <a:ext cx="3810000" cy="440654"/>
          </a:xfrm>
        </p:spPr>
        <p:txBody>
          <a:bodyPr/>
          <a:lstStyle/>
          <a:p>
            <a:pPr lvl="0"/>
            <a:r>
              <a:rPr lang="en-US" altLang="en-US" u="sng" dirty="0">
                <a:solidFill>
                  <a:prstClr val="black"/>
                </a:solidFill>
              </a:rPr>
              <a:t>Ionic bonds</a:t>
            </a:r>
            <a:r>
              <a:rPr lang="en-US" altLang="en-US" dirty="0">
                <a:solidFill>
                  <a:prstClr val="black"/>
                </a:solidFill>
              </a:rPr>
              <a:t> form because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012CF3D5-B2B0-40DE-925D-A62F2DFCEC9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4800" y="2064325"/>
            <a:ext cx="3019554" cy="533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solidFill>
                  <a:prstClr val="black"/>
                </a:solidFill>
              </a:rPr>
              <a:t>of attraction between</a:t>
            </a:r>
            <a:endParaRPr lang="en-GB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DA5B0D2F-116C-4F04-ABDA-C02C9347CCF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99388" y="2417617"/>
            <a:ext cx="4056888" cy="533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solidFill>
                  <a:prstClr val="black"/>
                </a:solidFill>
              </a:rPr>
              <a:t>negative and positive charges</a:t>
            </a:r>
            <a:endParaRPr lang="en-GB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AA932A44-A530-499D-87E3-364E10D8308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59256" y="2965530"/>
            <a:ext cx="3279344" cy="955967"/>
          </a:xfrm>
        </p:spPr>
        <p:txBody>
          <a:bodyPr/>
          <a:lstStyle/>
          <a:p>
            <a:pPr marL="290513" lvl="0" indent="-290513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Produces salts also called </a:t>
            </a:r>
            <a:r>
              <a:rPr lang="en-US" altLang="en-US" sz="2000" u="sng" dirty="0">
                <a:solidFill>
                  <a:prstClr val="black"/>
                </a:solidFill>
              </a:rPr>
              <a:t>electrolytes</a:t>
            </a:r>
            <a:r>
              <a:rPr lang="en-US" altLang="en-US" sz="2000" dirty="0">
                <a:solidFill>
                  <a:prstClr val="black"/>
                </a:solidFill>
              </a:rPr>
              <a:t> because they conduct electricity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4" descr="Sodium atom loses an electron, becoming larger positive ion. Chlorine atom gains that electron, becoming smaller negative ion. Ions attract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"/>
          <a:stretch/>
        </p:blipFill>
        <p:spPr>
          <a:xfrm>
            <a:off x="4361626" y="2144268"/>
            <a:ext cx="4306589" cy="387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09296" y="228600"/>
            <a:ext cx="3525408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Covalent Bonds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1066800"/>
              </a:xfrm>
            </p:spPr>
            <p:txBody>
              <a:bodyPr/>
              <a:lstStyle/>
              <a:p>
                <a:r>
                  <a:rPr lang="en-US" altLang="en-US" sz="2600" u="sng" dirty="0"/>
                  <a:t>Covalent bonds</a:t>
                </a:r>
                <a:r>
                  <a:rPr lang="en-US" altLang="en-US" sz="2600" dirty="0"/>
                  <a:t> form when atoms share electrons</a:t>
                </a:r>
              </a:p>
              <a:p>
                <a:pPr lvl="1">
                  <a:spcAft>
                    <a:spcPts val="45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200" i="0">
                        <a:latin typeface="Cambria Math" panose="02040503050406030204" pitchFamily="18" charset="0"/>
                      </a:rPr>
                      <m:t>One</m:t>
                    </m:r>
                    <m:r>
                      <a:rPr lang="en-US" altLang="en-US" sz="220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200" i="0">
                        <a:latin typeface="Cambria Math" panose="02040503050406030204" pitchFamily="18" charset="0"/>
                      </a:rPr>
                      <m:t>pair</m:t>
                    </m:r>
                    <m:r>
                      <a:rPr lang="en-US" altLang="en-US" sz="220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200" i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altLang="en-US" sz="220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200" i="0">
                        <a:latin typeface="Cambria Math" panose="02040503050406030204" pitchFamily="18" charset="0"/>
                      </a:rPr>
                      <m:t>shared</m:t>
                    </m:r>
                    <m:r>
                      <a:rPr lang="en-US" altLang="en-US" sz="220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200" i="0">
                        <a:latin typeface="Cambria Math" panose="02040503050406030204" pitchFamily="18" charset="0"/>
                      </a:rPr>
                      <m:t>electrons</m:t>
                    </m:r>
                    <m:r>
                      <a:rPr lang="en-US" altLang="en-US" sz="22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2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single</m:t>
                    </m:r>
                    <m:r>
                      <a:rPr lang="en-US" altLang="en-US" sz="22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2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covalent</m:t>
                    </m:r>
                    <m:r>
                      <a:rPr lang="en-US" altLang="en-US" sz="22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2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bond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1066800"/>
              </a:xfrm>
              <a:blipFill>
                <a:blip r:embed="rId3"/>
                <a:stretch>
                  <a:fillRect l="-1333" t="-5143" b="-2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3"/>
          <p:cNvSpPr>
            <a:spLocks noGrp="1"/>
          </p:cNvSpPr>
          <p:nvPr>
            <p:ph sz="quarter" idx="18"/>
          </p:nvPr>
        </p:nvSpPr>
        <p:spPr>
          <a:xfrm>
            <a:off x="457200" y="2588126"/>
            <a:ext cx="7315200" cy="840874"/>
          </a:xfrm>
          <a:prstGeom prst="rect">
            <a:avLst/>
          </a:prstGeom>
        </p:spPr>
        <p:txBody>
          <a:bodyPr/>
          <a:lstStyle/>
          <a:p>
            <a:pPr marL="0" lvl="0" indent="0">
              <a:spcAft>
                <a:spcPts val="800"/>
              </a:spcAft>
              <a:buNone/>
            </a:pPr>
            <a:r>
              <a:rPr lang="en-US" altLang="en-US" sz="2600" u="sng" dirty="0">
                <a:solidFill>
                  <a:prstClr val="black"/>
                </a:solidFill>
              </a:rPr>
              <a:t>Molecule</a:t>
            </a:r>
            <a:r>
              <a:rPr lang="en-US" altLang="en-US" sz="2600" dirty="0">
                <a:solidFill>
                  <a:prstClr val="black"/>
                </a:solidFill>
              </a:rPr>
              <a:t>: two or more atoms joined together by covalent bonds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53DEB500-B404-4DF7-A874-87E8F895DFC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3544637"/>
            <a:ext cx="7924800" cy="533400"/>
          </a:xfrm>
        </p:spPr>
        <p:txBody>
          <a:bodyPr/>
          <a:lstStyle/>
          <a:p>
            <a:pPr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200" u="sng" dirty="0">
                <a:solidFill>
                  <a:prstClr val="black"/>
                </a:solidFill>
              </a:rPr>
              <a:t>Compound</a:t>
            </a:r>
            <a:r>
              <a:rPr lang="en-US" altLang="en-US" sz="2200" dirty="0">
                <a:solidFill>
                  <a:prstClr val="black"/>
                </a:solidFill>
              </a:rPr>
              <a:t>: molecule containing atoms of different elements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8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33148" y="228600"/>
            <a:ext cx="5677705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Covalent Bonds – Figure 2.5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7467600" cy="911225"/>
          </a:xfrm>
        </p:spPr>
        <p:txBody>
          <a:bodyPr/>
          <a:lstStyle/>
          <a:p>
            <a:r>
              <a:rPr lang="en-US" altLang="en-US" dirty="0"/>
              <a:t>Carbon forms four covalent bonds</a:t>
            </a:r>
          </a:p>
          <a:p>
            <a:pPr lvl="1"/>
            <a:r>
              <a:rPr lang="en-US" altLang="en-US" dirty="0"/>
              <a:t>Basis for many diverse structures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8"/>
          </p:nvPr>
        </p:nvSpPr>
        <p:spPr>
          <a:xfrm>
            <a:off x="457200" y="1992746"/>
            <a:ext cx="7302500" cy="431800"/>
          </a:xfrm>
          <a:prstGeom prst="rect">
            <a:avLst/>
          </a:prstGeom>
        </p:spPr>
        <p:txBody>
          <a:bodyPr/>
          <a:lstStyle/>
          <a:p>
            <a:pPr marL="0" lvl="0" indent="0">
              <a:spcAft>
                <a:spcPts val="800"/>
              </a:spcAft>
              <a:buNone/>
            </a:pPr>
            <a:r>
              <a:rPr lang="en-US" altLang="en-US" sz="2400" dirty="0">
                <a:solidFill>
                  <a:prstClr val="black"/>
                </a:solidFill>
              </a:rPr>
              <a:t>Carbon bonds with hydrogen to form </a:t>
            </a:r>
            <a:r>
              <a:rPr lang="en-US" altLang="en-US" sz="2400" u="sng" dirty="0">
                <a:solidFill>
                  <a:prstClr val="black"/>
                </a:solidFill>
              </a:rPr>
              <a:t>organic compounds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826DA5B3-D0AE-483F-979E-F71F7BBEA26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14400" y="2457734"/>
            <a:ext cx="2908514" cy="791156"/>
          </a:xfrm>
        </p:spPr>
        <p:txBody>
          <a:bodyPr/>
          <a:lstStyle/>
          <a:p>
            <a:pPr marL="290513" indent="-2905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Other compounds are inorganic compounds</a:t>
            </a:r>
            <a:endParaRPr lang="en-GB" dirty="0"/>
          </a:p>
        </p:txBody>
      </p:sp>
      <p:pic>
        <p:nvPicPr>
          <p:cNvPr id="5" name="Picture 4" descr="Carbon in methane (CH4) shares 8 electrons, 4 of its own and 1 from each of 4 hydrogen atoms. Ball-and-stick and space-filling models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0"/>
          <a:stretch/>
        </p:blipFill>
        <p:spPr>
          <a:xfrm>
            <a:off x="4267200" y="2644775"/>
            <a:ext cx="4313830" cy="36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0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3488" y="228600"/>
            <a:ext cx="7557025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Covalent Bonds – Tables 2.2 and 2.3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676400"/>
          </a:xfrm>
        </p:spPr>
        <p:txBody>
          <a:bodyPr/>
          <a:lstStyle/>
          <a:p>
            <a:r>
              <a:rPr lang="en-US" altLang="en-US" u="sng" dirty="0"/>
              <a:t>Non-polar covalent bond</a:t>
            </a:r>
            <a:r>
              <a:rPr lang="en-US" altLang="en-US" dirty="0"/>
              <a:t>: equal sharing of electrons</a:t>
            </a:r>
          </a:p>
          <a:p>
            <a:r>
              <a:rPr lang="en-US" altLang="en-US" u="sng" dirty="0"/>
              <a:t>Polar covalent bond</a:t>
            </a:r>
            <a:r>
              <a:rPr lang="en-US" altLang="en-US" dirty="0"/>
              <a:t>: unequal sharing of electrons</a:t>
            </a:r>
          </a:p>
          <a:p>
            <a:pPr lvl="1"/>
            <a:r>
              <a:rPr lang="en-US" altLang="en-US" dirty="0"/>
              <a:t>One atom more electronegative than the other</a:t>
            </a:r>
            <a:endParaRPr lang="en-US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5D8EDA89-0807-4D84-83AA-50807E3C6E8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3703" y="2819399"/>
            <a:ext cx="4513152" cy="375461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prstClr val="black"/>
                </a:solidFill>
              </a:rPr>
              <a:t>Table 2.2 Non-Polar and Polar Covalent Bonds</a:t>
            </a:r>
          </a:p>
        </p:txBody>
      </p:sp>
      <p:graphicFrame>
        <p:nvGraphicFramePr>
          <p:cNvPr id="10" name="Table Placeholder 9">
            <a:extLst>
              <a:ext uri="{FF2B5EF4-FFF2-40B4-BE49-F238E27FC236}">
                <a16:creationId xmlns:a16="http://schemas.microsoft.com/office/drawing/2014/main" id="{0064E2FD-8BE3-40CD-8A39-3B1C7C93A3E5}"/>
              </a:ext>
            </a:extLst>
          </p:cNvPr>
          <p:cNvGraphicFramePr>
            <a:graphicFrameLocks noGrp="1"/>
          </p:cNvGraphicFramePr>
          <p:nvPr>
            <p:ph type="tbl" sz="quarter" idx="29"/>
            <p:extLst>
              <p:ext uri="{D42A27DB-BD31-4B8C-83A1-F6EECF244321}">
                <p14:modId xmlns:p14="http://schemas.microsoft.com/office/powerpoint/2010/main" val="2429454026"/>
              </p:ext>
            </p:extLst>
          </p:nvPr>
        </p:nvGraphicFramePr>
        <p:xfrm>
          <a:off x="446774" y="3200401"/>
          <a:ext cx="5725426" cy="283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4826">
                  <a:extLst>
                    <a:ext uri="{9D8B030D-6E8A-4147-A177-3AD203B41FA5}">
                      <a16:colId xmlns:a16="http://schemas.microsoft.com/office/drawing/2014/main" val="1522706069"/>
                    </a:ext>
                  </a:extLst>
                </a:gridCol>
                <a:gridCol w="2244436">
                  <a:extLst>
                    <a:ext uri="{9D8B030D-6E8A-4147-A177-3AD203B41FA5}">
                      <a16:colId xmlns:a16="http://schemas.microsoft.com/office/drawing/2014/main" val="3387736974"/>
                    </a:ext>
                  </a:extLst>
                </a:gridCol>
                <a:gridCol w="2556164">
                  <a:extLst>
                    <a:ext uri="{9D8B030D-6E8A-4147-A177-3AD203B41FA5}">
                      <a16:colId xmlns:a16="http://schemas.microsoft.com/office/drawing/2014/main" val="3379009789"/>
                    </a:ext>
                  </a:extLst>
                </a:gridCol>
              </a:tblGrid>
              <a:tr h="6882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Type of Covalent Bond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Atoms Involved and Charge 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Atoms Involved and Charge Distribution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415652"/>
                  </a:ext>
                </a:extLst>
              </a:tr>
              <a:tr h="6882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Non-polar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C—C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C—H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H—H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 and H have similar attractions for electrons, so there is a nearly equal charge on each atom.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449161"/>
                  </a:ext>
                </a:extLst>
              </a:tr>
              <a:tr h="12904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O—H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N—H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O—C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N—C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O and N atoms have a stronger attraction for electrons than do C and H, so the O and N have a slight negative charge; the C and H have a slight positive charge.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999533"/>
                  </a:ext>
                </a:extLst>
              </a:tr>
            </a:tbl>
          </a:graphicData>
        </a:graphic>
      </p:graphicFrame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7A77CD7A-C502-4306-94B2-F5AACB6E7FB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69185" y="2827866"/>
            <a:ext cx="2819400" cy="829734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prstClr val="black"/>
                </a:solidFill>
              </a:rPr>
              <a:t>Table 2.3 Relative Electronegativities of Some Atoms Common in Biology*</a:t>
            </a:r>
          </a:p>
        </p:txBody>
      </p:sp>
      <p:graphicFrame>
        <p:nvGraphicFramePr>
          <p:cNvPr id="39" name="Table Placeholder 38">
            <a:extLst>
              <a:ext uri="{FF2B5EF4-FFF2-40B4-BE49-F238E27FC236}">
                <a16:creationId xmlns:a16="http://schemas.microsoft.com/office/drawing/2014/main" id="{4B97A580-7EF0-4BD1-885E-043AE2245378}"/>
              </a:ext>
            </a:extLst>
          </p:cNvPr>
          <p:cNvGraphicFramePr>
            <a:graphicFrameLocks noGrp="1"/>
          </p:cNvGraphicFramePr>
          <p:nvPr>
            <p:ph type="tbl" sz="quarter" idx="27"/>
            <p:extLst>
              <p:ext uri="{D42A27DB-BD31-4B8C-83A1-F6EECF244321}">
                <p14:modId xmlns:p14="http://schemas.microsoft.com/office/powerpoint/2010/main" val="3442843790"/>
              </p:ext>
            </p:extLst>
          </p:nvPr>
        </p:nvGraphicFramePr>
        <p:xfrm>
          <a:off x="6276113" y="3726872"/>
          <a:ext cx="2784764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6072">
                  <a:extLst>
                    <a:ext uri="{9D8B030D-6E8A-4147-A177-3AD203B41FA5}">
                      <a16:colId xmlns:a16="http://schemas.microsoft.com/office/drawing/2014/main" val="1390739249"/>
                    </a:ext>
                  </a:extLst>
                </a:gridCol>
                <a:gridCol w="1648692">
                  <a:extLst>
                    <a:ext uri="{9D8B030D-6E8A-4147-A177-3AD203B41FA5}">
                      <a16:colId xmlns:a16="http://schemas.microsoft.com/office/drawing/2014/main" val="1902179968"/>
                    </a:ext>
                  </a:extLst>
                </a:gridCol>
              </a:tblGrid>
              <a:tr h="4111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Relative Electronegativity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203944"/>
                  </a:ext>
                </a:extLst>
              </a:tr>
              <a:tr h="2418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Hydrogen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823736"/>
                  </a:ext>
                </a:extLst>
              </a:tr>
              <a:tr h="2418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527065"/>
                  </a:ext>
                </a:extLst>
              </a:tr>
              <a:tr h="2418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Nitrogen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636416"/>
                  </a:ext>
                </a:extLst>
              </a:tr>
              <a:tr h="2418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493026"/>
                  </a:ext>
                </a:extLst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307720" y="5500982"/>
            <a:ext cx="2773863" cy="640196"/>
          </a:xfrm>
        </p:spPr>
        <p:txBody>
          <a:bodyPr/>
          <a:lstStyle/>
          <a:p>
            <a:pPr lvl="0" algn="l" defTabSz="914400">
              <a:spcBef>
                <a:spcPts val="0"/>
              </a:spcBef>
            </a:pPr>
            <a:r>
              <a:rPr lang="en-US" sz="1000" i="1" dirty="0">
                <a:solidFill>
                  <a:prstClr val="black"/>
                </a:solidFill>
              </a:rPr>
              <a:t>*Electronegativity is the ability of an atom to attract electrons to itself in a molecule; an atom with a significantly higher electronegativity is better able to attract electrons.</a:t>
            </a:r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8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33148" y="228600"/>
            <a:ext cx="5677705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Covalent Bonds – Figure 2.6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600200"/>
          </a:xfrm>
        </p:spPr>
        <p:txBody>
          <a:bodyPr/>
          <a:lstStyle/>
          <a:p>
            <a:r>
              <a:rPr lang="en-US" altLang="en-US" dirty="0"/>
              <a:t>Polar covalent bonds result in slight separation of charge </a:t>
            </a:r>
          </a:p>
          <a:p>
            <a:r>
              <a:rPr lang="en-US" altLang="en-US" dirty="0"/>
              <a:t>Important in biological systems </a:t>
            </a:r>
          </a:p>
          <a:p>
            <a:pPr lvl="1"/>
            <a:r>
              <a:rPr lang="en-US" altLang="en-US" sz="2200" dirty="0"/>
              <a:t>May result in formation of hydrogen bonds</a:t>
            </a:r>
            <a:endParaRPr lang="en-US" dirty="0"/>
          </a:p>
        </p:txBody>
      </p:sp>
      <p:pic>
        <p:nvPicPr>
          <p:cNvPr id="5" name="Picture 4" descr="Increasing electron density produces slightly negative charge in molecule; decreasing electron density produces slightly positive charge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6"/>
          <a:stretch/>
        </p:blipFill>
        <p:spPr>
          <a:xfrm>
            <a:off x="966253" y="2819400"/>
            <a:ext cx="7208294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0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9263" y="228600"/>
            <a:ext cx="6245475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Hydrogen Bonds – Figure 2.7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057400"/>
          </a:xfrm>
        </p:spPr>
        <p:txBody>
          <a:bodyPr/>
          <a:lstStyle/>
          <a:p>
            <a:r>
              <a:rPr lang="en-US" altLang="en-US" u="sng" dirty="0"/>
              <a:t>Hydrogen bonds:</a:t>
            </a:r>
            <a:r>
              <a:rPr lang="en-US" altLang="en-US" dirty="0"/>
              <a:t> weak bonds formed when a hydrogen atom in polar molecule is attracted to electronegative atom in same or another polar molecule</a:t>
            </a:r>
          </a:p>
          <a:p>
            <a:pPr lvl="1"/>
            <a:r>
              <a:rPr lang="en-US" altLang="en-US" dirty="0"/>
              <a:t>May be short-lived, but numerous bonds add strength</a:t>
            </a:r>
          </a:p>
          <a:p>
            <a:pPr lvl="2">
              <a:spcBef>
                <a:spcPct val="0"/>
              </a:spcBef>
            </a:pPr>
            <a:r>
              <a:rPr lang="en-US" altLang="en-US" dirty="0"/>
              <a:t>Velcro analogy</a:t>
            </a:r>
            <a:endParaRPr lang="en-US" dirty="0"/>
          </a:p>
        </p:txBody>
      </p:sp>
      <p:pic>
        <p:nvPicPr>
          <p:cNvPr id="4" name="Picture 3" descr="The electron-rich oxygen atom in a water molecule is attracted to electron-poor hydrogen atoms in other water molecules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"/>
          <a:stretch/>
        </p:blipFill>
        <p:spPr>
          <a:xfrm>
            <a:off x="3449185" y="3048000"/>
            <a:ext cx="5219056" cy="308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8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68050" y="228600"/>
            <a:ext cx="2407901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Molarity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609600"/>
          </a:xfrm>
        </p:spPr>
        <p:txBody>
          <a:bodyPr/>
          <a:lstStyle/>
          <a:p>
            <a:r>
              <a:rPr lang="en-US" altLang="en-US" sz="2600" dirty="0"/>
              <a:t>A </a:t>
            </a:r>
            <a:r>
              <a:rPr lang="en-US" altLang="en-US" sz="2600" u="sng" dirty="0"/>
              <a:t>mole</a:t>
            </a:r>
            <a:r>
              <a:rPr lang="en-US" altLang="en-US" sz="2600" dirty="0"/>
              <a:t> is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103925"/>
              </p:ext>
            </p:extLst>
          </p:nvPr>
        </p:nvGraphicFramePr>
        <p:xfrm>
          <a:off x="1931013" y="1034844"/>
          <a:ext cx="2473088" cy="4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4" imgW="1269720" imgH="228600" progId="Equation.DSMT4">
                  <p:embed/>
                </p:oleObj>
              </mc:Choice>
              <mc:Fallback>
                <p:oleObj name="Equation" r:id="rId4" imgW="1269720" imgH="2286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1013" y="1034844"/>
                        <a:ext cx="2473088" cy="44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7200" y="1600200"/>
            <a:ext cx="8229600" cy="1295400"/>
          </a:xfrm>
        </p:spPr>
        <p:txBody>
          <a:bodyPr/>
          <a:lstStyle/>
          <a:p>
            <a:pPr lvl="1">
              <a:spcBef>
                <a:spcPts val="528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200" dirty="0"/>
              <a:t>A mole of one substance has the same number of particles as a mole of any other</a:t>
            </a:r>
          </a:p>
          <a:p>
            <a:pPr lvl="1">
              <a:spcBef>
                <a:spcPts val="528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200" dirty="0"/>
              <a:t>Measured in grams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52450" y="3464110"/>
            <a:ext cx="8153400" cy="1792943"/>
          </a:xfrm>
        </p:spPr>
        <p:txBody>
          <a:bodyPr/>
          <a:lstStyle/>
          <a:p>
            <a:pPr lvl="0" algn="l">
              <a:spcAft>
                <a:spcPts val="800"/>
              </a:spcAft>
            </a:pPr>
            <a:r>
              <a:rPr lang="en-US" altLang="en-US" sz="2600" u="sng" dirty="0">
                <a:solidFill>
                  <a:prstClr val="black"/>
                </a:solidFill>
              </a:rPr>
              <a:t>Molarity</a:t>
            </a:r>
            <a:r>
              <a:rPr lang="en-US" altLang="en-US" sz="2600" dirty="0">
                <a:solidFill>
                  <a:prstClr val="black"/>
                </a:solidFill>
              </a:rPr>
              <a:t> (M) of a solution is the number of moles dissolved in 1 liter of the solution</a:t>
            </a:r>
          </a:p>
          <a:p>
            <a:pPr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prstClr val="black"/>
                </a:solidFill>
              </a:rPr>
              <a:t>A 1 Molarity solution of </a:t>
            </a:r>
            <a:r>
              <a:rPr lang="en-US" altLang="en-US" sz="2200" dirty="0" err="1">
                <a:solidFill>
                  <a:prstClr val="black"/>
                </a:solidFill>
              </a:rPr>
              <a:t>NaCl</a:t>
            </a:r>
            <a:r>
              <a:rPr lang="en-US" altLang="en-US" sz="2200" dirty="0">
                <a:solidFill>
                  <a:prstClr val="black"/>
                </a:solidFill>
              </a:rPr>
              <a:t> is 58.44 grams of </a:t>
            </a:r>
            <a:r>
              <a:rPr lang="en-US" altLang="en-US" sz="2200" dirty="0" err="1">
                <a:solidFill>
                  <a:prstClr val="black"/>
                </a:solidFill>
              </a:rPr>
              <a:t>NaCl</a:t>
            </a:r>
            <a:r>
              <a:rPr lang="en-US" altLang="en-US" sz="2200" dirty="0">
                <a:solidFill>
                  <a:prstClr val="black"/>
                </a:solidFill>
              </a:rPr>
              <a:t> dissolved in 1 liter of aqueous solution</a:t>
            </a:r>
          </a:p>
        </p:txBody>
      </p:sp>
    </p:spTree>
    <p:extLst>
      <p:ext uri="{BB962C8B-B14F-4D97-AF65-F5344CB8AC3E}">
        <p14:creationId xmlns:p14="http://schemas.microsoft.com/office/powerpoint/2010/main" val="37744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2535793" y="228600"/>
            <a:ext cx="4692318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Chemical Reactions (1)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220372"/>
          </a:xfrm>
        </p:spPr>
        <p:txBody>
          <a:bodyPr/>
          <a:lstStyle/>
          <a:p>
            <a:r>
              <a:rPr lang="en-US" altLang="en-US" dirty="0"/>
              <a:t>Chemical reactions transfer electrons, often involving making and breaking bonds</a:t>
            </a:r>
          </a:p>
          <a:p>
            <a:r>
              <a:rPr lang="en-US" altLang="en-US" u="sng" dirty="0"/>
              <a:t>Reactants</a:t>
            </a:r>
            <a:r>
              <a:rPr lang="en-US" altLang="en-US" dirty="0"/>
              <a:t> are starting components of a reaction that are changed to </a:t>
            </a:r>
            <a:r>
              <a:rPr lang="en-US" altLang="en-US" u="sng" dirty="0"/>
              <a:t>products</a:t>
            </a:r>
          </a:p>
          <a:p>
            <a:pPr lvl="1"/>
            <a:r>
              <a:rPr lang="en-US" altLang="en-US" dirty="0"/>
              <a:t>Synthesis reaction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649572"/>
              </p:ext>
            </p:extLst>
          </p:nvPr>
        </p:nvGraphicFramePr>
        <p:xfrm>
          <a:off x="1891377" y="3371251"/>
          <a:ext cx="1309023" cy="286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3" imgW="812520" imgH="177480" progId="Equation.DSMT4">
                  <p:embed/>
                </p:oleObj>
              </mc:Choice>
              <mc:Fallback>
                <p:oleObj name="Equation" r:id="rId3" imgW="812520" imgH="1774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1377" y="3371251"/>
                        <a:ext cx="1309023" cy="286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449321"/>
          </a:xfrm>
        </p:spPr>
        <p:txBody>
          <a:bodyPr/>
          <a:lstStyle/>
          <a:p>
            <a:pPr marL="741600" lvl="1" indent="-284400">
              <a:spcBef>
                <a:spcPts val="480"/>
              </a:spcBef>
            </a:pPr>
            <a:r>
              <a:rPr lang="en-US" altLang="en-US" dirty="0">
                <a:sym typeface="Wingdings" panose="05000000000000000000" pitchFamily="2" charset="2"/>
              </a:rPr>
              <a:t>Decomposition reaction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368026"/>
              </p:ext>
            </p:extLst>
          </p:nvPr>
        </p:nvGraphicFramePr>
        <p:xfrm>
          <a:off x="1891377" y="4419600"/>
          <a:ext cx="1309023" cy="286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5" imgW="812520" imgH="177480" progId="Equation.DSMT4">
                  <p:embed/>
                </p:oleObj>
              </mc:Choice>
              <mc:Fallback>
                <p:oleObj name="Equation" r:id="rId5" imgW="812520" imgH="177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91377" y="4419600"/>
                        <a:ext cx="1309023" cy="286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457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2545942" y="228600"/>
            <a:ext cx="4682174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Chemical Reactions (2)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447800"/>
          </a:xfrm>
        </p:spPr>
        <p:txBody>
          <a:bodyPr/>
          <a:lstStyle/>
          <a:p>
            <a:r>
              <a:rPr lang="en-US" altLang="en-US" sz="2600" dirty="0"/>
              <a:t>Covalent bonds are difficult to break at biological temperatures</a:t>
            </a:r>
          </a:p>
          <a:p>
            <a:pPr lvl="1"/>
            <a:r>
              <a:rPr lang="en-US" altLang="en-US" sz="2200" dirty="0"/>
              <a:t>Require biological catalysts called </a:t>
            </a:r>
            <a:r>
              <a:rPr lang="en-US" altLang="en-US" sz="2200" u="sng" dirty="0"/>
              <a:t>enzymes</a:t>
            </a:r>
          </a:p>
        </p:txBody>
      </p:sp>
    </p:spTree>
    <p:extLst>
      <p:ext uri="{BB962C8B-B14F-4D97-AF65-F5344CB8AC3E}">
        <p14:creationId xmlns:p14="http://schemas.microsoft.com/office/powerpoint/2010/main" val="348415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25841" y="228600"/>
            <a:ext cx="4692318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A Glimpse of History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267200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3000"/>
              </a:spcAft>
            </a:pPr>
            <a:r>
              <a:rPr lang="en-US" altLang="en-US" dirty="0"/>
              <a:t>Martinus Beijerinck was a microbiologist from the Netherlands in the Golden Age</a:t>
            </a:r>
          </a:p>
          <a:p>
            <a:pPr>
              <a:spcBef>
                <a:spcPts val="200"/>
              </a:spcBef>
              <a:spcAft>
                <a:spcPts val="3000"/>
              </a:spcAft>
            </a:pPr>
            <a:r>
              <a:rPr lang="en-US" altLang="en-US" dirty="0"/>
              <a:t>Some microorganisms help plants improve soil by accumulating nitrogen from air </a:t>
            </a:r>
          </a:p>
          <a:p>
            <a:pPr>
              <a:spcBef>
                <a:spcPts val="200"/>
              </a:spcBef>
              <a:spcAft>
                <a:spcPts val="3000"/>
              </a:spcAft>
            </a:pPr>
            <a:r>
              <a:rPr lang="en-US" altLang="en-US" dirty="0" err="1"/>
              <a:t>Beijerinck</a:t>
            </a:r>
            <a:r>
              <a:rPr lang="en-US" altLang="en-US" dirty="0"/>
              <a:t> isolated nitrogen-fixing microorganisms called rhizobia from the root nodules of legumes</a:t>
            </a:r>
          </a:p>
          <a:p>
            <a:pPr>
              <a:spcBef>
                <a:spcPts val="200"/>
              </a:spcBef>
              <a:spcAft>
                <a:spcPts val="3000"/>
              </a:spcAft>
            </a:pPr>
            <a:r>
              <a:rPr lang="en-US" altLang="en-US" dirty="0"/>
              <a:t>Planting legumes like peas or clover enriches the soil in nitrogen-containing nutrients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6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3488" y="228600"/>
            <a:ext cx="7557025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Water, pH, and Buffers – Figure 2.8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2362200"/>
              </a:xfrm>
            </p:spPr>
            <p:txBody>
              <a:bodyPr/>
              <a:lstStyle/>
              <a:p>
                <a:r>
                  <a:rPr lang="en-US" altLang="en-US" dirty="0"/>
                  <a:t>Water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altLang="en-US" b="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GB" alt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GB" altLang="en-US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en-US" altLang="en-US" dirty="0"/>
                  <a:t> is a polar molecule</a:t>
                </a:r>
              </a:p>
              <a:p>
                <a:pPr lvl="1"/>
                <a:r>
                  <a:rPr lang="en-US" altLang="en-US" dirty="0"/>
                  <a:t>Hydrogen bonding explains properties</a:t>
                </a:r>
              </a:p>
              <a:p>
                <a:pPr lvl="2"/>
                <a:r>
                  <a:rPr lang="en-US" altLang="en-US" dirty="0"/>
                  <a:t>Liquid: hydrogen bonds continually form and break, allowing molecules to slide over one another</a:t>
                </a:r>
              </a:p>
              <a:p>
                <a:pPr lvl="2"/>
                <a:r>
                  <a:rPr lang="en-US" altLang="en-US" dirty="0"/>
                  <a:t>Solid: each water molecule forms 4 hydrogen bonds producing a less dense structure called ice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2362200"/>
              </a:xfrm>
              <a:blipFill>
                <a:blip r:embed="rId3"/>
                <a:stretch>
                  <a:fillRect l="-1111" t="-2067" r="-741" b="-28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"/>
          <a:stretch/>
        </p:blipFill>
        <p:spPr>
          <a:xfrm>
            <a:off x="2425311" y="3429000"/>
            <a:ext cx="4290177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33026" y="228600"/>
            <a:ext cx="3877949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Water – Figure 2.9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907028"/>
          </a:xfrm>
        </p:spPr>
        <p:txBody>
          <a:bodyPr/>
          <a:lstStyle/>
          <a:p>
            <a:r>
              <a:rPr lang="en-US" altLang="en-US" dirty="0"/>
              <a:t>Polar nature makes water an excellent </a:t>
            </a:r>
            <a:r>
              <a:rPr lang="en-US" altLang="en-US" u="sng" dirty="0"/>
              <a:t>solvent</a:t>
            </a:r>
            <a:r>
              <a:rPr lang="en-US" altLang="en-US" dirty="0"/>
              <a:t> in which </a:t>
            </a:r>
            <a:r>
              <a:rPr lang="en-US" altLang="en-US" u="sng" dirty="0"/>
              <a:t>solutes </a:t>
            </a:r>
            <a:r>
              <a:rPr lang="en-US" altLang="en-US" dirty="0"/>
              <a:t>are dissolved</a:t>
            </a:r>
            <a:endParaRPr lang="en-US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045F0198-E947-42B9-90F7-081E158E9EB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57200" y="1897628"/>
            <a:ext cx="4737319" cy="1058339"/>
          </a:xfrm>
        </p:spPr>
        <p:txBody>
          <a:bodyPr/>
          <a:lstStyle/>
          <a:p>
            <a:pPr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Polar and charged substances are</a:t>
            </a:r>
            <a:br>
              <a:rPr lang="en-US" altLang="en-US" sz="2000" u="sng" dirty="0">
                <a:solidFill>
                  <a:prstClr val="black"/>
                </a:solidFill>
              </a:rPr>
            </a:br>
            <a:r>
              <a:rPr lang="en-US" altLang="en-US" sz="2000" u="sng" dirty="0">
                <a:solidFill>
                  <a:prstClr val="black"/>
                </a:solidFill>
              </a:rPr>
              <a:t>hydrophilic</a:t>
            </a:r>
            <a:r>
              <a:rPr lang="en-US" altLang="en-US" sz="2000" dirty="0">
                <a:solidFill>
                  <a:prstClr val="black"/>
                </a:solidFill>
              </a:rPr>
              <a:t> (“water loving”); </a:t>
            </a:r>
            <a:br>
              <a:rPr lang="en-US" altLang="en-US" sz="2000" dirty="0">
                <a:solidFill>
                  <a:prstClr val="black"/>
                </a:solidFill>
              </a:rPr>
            </a:br>
            <a:r>
              <a:rPr lang="en-US" altLang="en-US" sz="2000" dirty="0">
                <a:solidFill>
                  <a:prstClr val="black"/>
                </a:solidFill>
              </a:rPr>
              <a:t>dissolve in water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0007955B-1AAD-44B2-8718-54F73829B38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7200" y="2974196"/>
            <a:ext cx="4114800" cy="1066800"/>
          </a:xfrm>
        </p:spPr>
        <p:txBody>
          <a:bodyPr/>
          <a:lstStyle/>
          <a:p>
            <a:pPr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Non-polar substances are </a:t>
            </a:r>
            <a:r>
              <a:rPr lang="en-US" altLang="en-US" sz="2000" u="sng" dirty="0">
                <a:solidFill>
                  <a:prstClr val="black"/>
                </a:solidFill>
              </a:rPr>
              <a:t>hydrophobic</a:t>
            </a:r>
            <a:r>
              <a:rPr lang="en-US" altLang="en-US" sz="2000" dirty="0">
                <a:solidFill>
                  <a:prstClr val="black"/>
                </a:solidFill>
              </a:rPr>
              <a:t> (“water fearing”); do not dissolve in water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62D825B1-A033-4A6C-94DB-AF071546BEF1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57200" y="4038600"/>
            <a:ext cx="3499487" cy="1066800"/>
          </a:xfrm>
        </p:spPr>
        <p:txBody>
          <a:bodyPr/>
          <a:lstStyle/>
          <a:p>
            <a:pPr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Water with dissolved substances freezes at lower temperatures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4" name="Picture 3" descr=" In water, Na+ and Cl–  ions separate due to interaction with H20 molecules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1"/>
          <a:stretch/>
        </p:blipFill>
        <p:spPr>
          <a:xfrm>
            <a:off x="4859079" y="2085278"/>
            <a:ext cx="3827721" cy="3429000"/>
          </a:xfrm>
          <a:prstGeom prst="rect">
            <a:avLst/>
          </a:prstGeom>
        </p:spPr>
      </p:pic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D66E0242-9CA6-4FA7-BBB9-A266AAE1EDB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193841" y="6515281"/>
            <a:ext cx="2942376" cy="30367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hlinkClick r:id="" action="ppaction://noaction"/>
              </a:rPr>
              <a:t>Jump to </a:t>
            </a:r>
            <a:r>
              <a:rPr lang="en-US" altLang="en-US" sz="1200" dirty="0">
                <a:solidFill>
                  <a:prstClr val="black"/>
                </a:solidFill>
                <a:hlinkClick r:id="" action="ppaction://noaction"/>
              </a:rPr>
              <a:t>Water – Figure 2.9 Long Description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2538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3488" y="228600"/>
            <a:ext cx="7557025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pH of Aqueous Solutions – Figure 2.10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1"/>
            <a:ext cx="4343400" cy="33429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u="sng" dirty="0"/>
              <a:t>pH</a:t>
            </a:r>
            <a:r>
              <a:rPr lang="en-US" altLang="en-US" dirty="0"/>
              <a:t> is a measure of acidity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674554"/>
              </p:ext>
            </p:extLst>
          </p:nvPr>
        </p:nvGraphicFramePr>
        <p:xfrm>
          <a:off x="501444" y="1324896"/>
          <a:ext cx="2375876" cy="445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Equation" r:id="rId4" imgW="1218960" imgH="228600" progId="Equation.DSMT4">
                  <p:embed/>
                </p:oleObj>
              </mc:Choice>
              <mc:Fallback>
                <p:oleObj name="Equation" r:id="rId4" imgW="1218960" imgH="2286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1444" y="1324896"/>
                        <a:ext cx="2375876" cy="445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DD64DA14-6B2C-4915-9589-A6DF0DEFA92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7200" y="1828800"/>
            <a:ext cx="4101886" cy="609600"/>
          </a:xfrm>
        </p:spPr>
        <p:txBody>
          <a:bodyPr/>
          <a:lstStyle/>
          <a:p>
            <a:pPr lvl="1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Water (H</a:t>
            </a:r>
            <a:r>
              <a:rPr lang="en-US" altLang="en-US" sz="2000" baseline="-25000" dirty="0">
                <a:solidFill>
                  <a:prstClr val="black"/>
                </a:solidFill>
              </a:rPr>
              <a:t>2</a:t>
            </a:r>
            <a:r>
              <a:rPr lang="en-US" altLang="en-US" sz="2000" dirty="0">
                <a:solidFill>
                  <a:prstClr val="black"/>
                </a:solidFill>
              </a:rPr>
              <a:t>O) tends to split into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890536"/>
              </p:ext>
            </p:extLst>
          </p:nvPr>
        </p:nvGraphicFramePr>
        <p:xfrm>
          <a:off x="1263444" y="2133600"/>
          <a:ext cx="2290789" cy="32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6" imgW="1422360" imgH="203040" progId="Equation.DSMT4">
                  <p:embed/>
                </p:oleObj>
              </mc:Choice>
              <mc:Fallback>
                <p:oleObj name="Equation" r:id="rId6" imgW="1422360" imgH="2030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63444" y="2133600"/>
                        <a:ext cx="2290789" cy="327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EB370E99-EB88-4561-8409-7E6EC194E37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61856" y="2529114"/>
            <a:ext cx="4338743" cy="661668"/>
          </a:xfrm>
        </p:spPr>
        <p:txBody>
          <a:bodyPr/>
          <a:lstStyle/>
          <a:p>
            <a:pPr lvl="1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Pure water has equal concentrations 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635871"/>
              </p:ext>
            </p:extLst>
          </p:nvPr>
        </p:nvGraphicFramePr>
        <p:xfrm>
          <a:off x="2900428" y="2789471"/>
          <a:ext cx="1595372" cy="449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8" imgW="990360" imgH="279360" progId="Equation.DSMT4">
                  <p:embed/>
                </p:oleObj>
              </mc:Choice>
              <mc:Fallback>
                <p:oleObj name="Equation" r:id="rId8" imgW="990360" imgH="2793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00428" y="2789471"/>
                        <a:ext cx="1595372" cy="449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11502"/>
              </p:ext>
            </p:extLst>
          </p:nvPr>
        </p:nvGraphicFramePr>
        <p:xfrm>
          <a:off x="1267881" y="3124200"/>
          <a:ext cx="2433963" cy="36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10" imgW="1511280" imgH="228600" progId="Equation.DSMT4">
                  <p:embed/>
                </p:oleObj>
              </mc:Choice>
              <mc:Fallback>
                <p:oleObj name="Equation" r:id="rId10" imgW="1511280" imgH="2286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67881" y="3124200"/>
                        <a:ext cx="2433963" cy="36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839B41E5-348A-4813-8C29-973F815B0B0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15911" y="3585492"/>
            <a:ext cx="2020401" cy="335124"/>
          </a:xfrm>
        </p:spPr>
        <p:txBody>
          <a:bodyPr/>
          <a:lstStyle/>
          <a:p>
            <a:r>
              <a:rPr lang="en-US" altLang="en-US" sz="2000" dirty="0">
                <a:solidFill>
                  <a:prstClr val="black"/>
                </a:solidFill>
              </a:rPr>
              <a:t>Acids increase</a:t>
            </a:r>
            <a:endParaRPr lang="en-GB" sz="20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908503"/>
              </p:ext>
            </p:extLst>
          </p:nvPr>
        </p:nvGraphicFramePr>
        <p:xfrm>
          <a:off x="2883312" y="3593360"/>
          <a:ext cx="1779452" cy="32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2" imgW="1104840" imgH="203040" progId="Equation.DSMT4">
                  <p:embed/>
                </p:oleObj>
              </mc:Choice>
              <mc:Fallback>
                <p:oleObj name="Equation" r:id="rId12" imgW="1104840" imgH="2030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83312" y="3593360"/>
                        <a:ext cx="1779452" cy="327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694619"/>
              </p:ext>
            </p:extLst>
          </p:nvPr>
        </p:nvGraphicFramePr>
        <p:xfrm>
          <a:off x="1278192" y="3957152"/>
          <a:ext cx="961313" cy="32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4" imgW="596880" imgH="203040" progId="Equation.DSMT4">
                  <p:embed/>
                </p:oleObj>
              </mc:Choice>
              <mc:Fallback>
                <p:oleObj name="Equation" r:id="rId14" imgW="596880" imgH="2030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278192" y="3957152"/>
                        <a:ext cx="961313" cy="327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22">
            <a:extLst>
              <a:ext uri="{FF2B5EF4-FFF2-40B4-BE49-F238E27FC236}">
                <a16:creationId xmlns:a16="http://schemas.microsoft.com/office/drawing/2014/main" id="{839B41E5-348A-4813-8C29-973F815B0B0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253387" y="3918719"/>
            <a:ext cx="2043310" cy="361767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dirty="0">
                <a:solidFill>
                  <a:prstClr val="black"/>
                </a:solidFill>
              </a:rPr>
              <a:t>bases decrease it</a:t>
            </a:r>
            <a:endParaRPr lang="en-GB" sz="20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800699"/>
              </p:ext>
            </p:extLst>
          </p:nvPr>
        </p:nvGraphicFramePr>
        <p:xfrm>
          <a:off x="4243985" y="3971900"/>
          <a:ext cx="920407" cy="32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6" imgW="571320" imgH="203040" progId="Equation.DSMT4">
                  <p:embed/>
                </p:oleObj>
              </mc:Choice>
              <mc:Fallback>
                <p:oleObj name="Equation" r:id="rId16" imgW="571320" imgH="20304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243985" y="3971900"/>
                        <a:ext cx="920407" cy="327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19AF0FEE-AE2E-4A5A-9934-CBCBC38304F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4419600"/>
            <a:ext cx="4953000" cy="609600"/>
          </a:xfrm>
        </p:spPr>
        <p:txBody>
          <a:bodyPr/>
          <a:lstStyle/>
          <a:p>
            <a:pPr lvl="1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Each pH unit (0 to 14) represents ten-fold change in</a:t>
            </a:r>
            <a:endParaRPr lang="en-US" altLang="en-US" sz="2000" baseline="30000" dirty="0">
              <a:solidFill>
                <a:prstClr val="black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963701"/>
              </p:ext>
            </p:extLst>
          </p:nvPr>
        </p:nvGraphicFramePr>
        <p:xfrm>
          <a:off x="2814492" y="4701944"/>
          <a:ext cx="1779452" cy="32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18" imgW="1104840" imgH="203040" progId="Equation.DSMT4">
                  <p:embed/>
                </p:oleObj>
              </mc:Choice>
              <mc:Fallback>
                <p:oleObj name="Equation" r:id="rId18" imgW="1104840" imgH="20304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14492" y="4701944"/>
                        <a:ext cx="1779452" cy="327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Basic solutions have a higher pH and lower hydrogen ion concentration; acidic solutions have a lower pH and higher hydrogen ion concentration.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"/>
          <a:stretch/>
        </p:blipFill>
        <p:spPr>
          <a:xfrm>
            <a:off x="5269992" y="816142"/>
            <a:ext cx="3797808" cy="5753100"/>
          </a:xfrm>
          <a:prstGeom prst="rect">
            <a:avLst/>
          </a:prstGeom>
        </p:spPr>
      </p:pic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D66E0242-9CA6-4FA7-BBB9-A266AAE1EDB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995802" y="6558593"/>
            <a:ext cx="4155380" cy="29704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hlinkClick r:id="" action="ppaction://noaction"/>
              </a:rPr>
              <a:t>Jump to </a:t>
            </a:r>
            <a:r>
              <a:rPr lang="en-US" altLang="en-US" sz="1200" dirty="0">
                <a:solidFill>
                  <a:prstClr val="black"/>
                </a:solidFill>
                <a:hlinkClick r:id="" action="ppaction://noaction"/>
              </a:rPr>
              <a:t>pH of Aqueous Solutions – Figure 2.10 Long Description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8364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77500" y="228600"/>
            <a:ext cx="2189001" cy="557913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Buffers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599"/>
            <a:ext cx="8229600" cy="137160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 u="sng" dirty="0"/>
              <a:t>Buffer:</a:t>
            </a:r>
            <a:r>
              <a:rPr lang="en-US" altLang="en-US" sz="2600" dirty="0"/>
              <a:t> a chemical that helps to maintain a relatively constant pH of solutions</a:t>
            </a:r>
          </a:p>
          <a:p>
            <a:pPr marL="620713" lvl="1" indent="-261938">
              <a:lnSpc>
                <a:spcPct val="90000"/>
              </a:lnSpc>
            </a:pPr>
            <a:r>
              <a:rPr lang="en-US" altLang="en-US" sz="2200" dirty="0"/>
              <a:t>Base added: buffer releases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005799"/>
              </p:ext>
            </p:extLst>
          </p:nvPr>
        </p:nvGraphicFramePr>
        <p:xfrm>
          <a:off x="4403587" y="1848620"/>
          <a:ext cx="382480" cy="337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Equation" r:id="rId4" imgW="215640" imgH="190440" progId="Equation.DSMT4">
                  <p:embed/>
                </p:oleObj>
              </mc:Choice>
              <mc:Fallback>
                <p:oleObj name="Equation" r:id="rId4" imgW="215640" imgH="1904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03587" y="1848620"/>
                        <a:ext cx="382480" cy="337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7200" y="2362200"/>
            <a:ext cx="8229600" cy="304465"/>
          </a:xfrm>
        </p:spPr>
        <p:txBody>
          <a:bodyPr/>
          <a:lstStyle/>
          <a:p>
            <a:pPr marL="741600" lvl="0" indent="-2844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200" dirty="0"/>
              <a:t>Acid added: buffer combines with </a:t>
            </a:r>
            <a:endParaRPr lang="en-US" altLang="en-US" sz="2600" dirty="0">
              <a:solidFill>
                <a:prstClr val="black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594657"/>
              </p:ext>
            </p:extLst>
          </p:nvPr>
        </p:nvGraphicFramePr>
        <p:xfrm>
          <a:off x="5120249" y="2346180"/>
          <a:ext cx="382480" cy="337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6" imgW="215640" imgH="190440" progId="Equation.DSMT4">
                  <p:embed/>
                </p:oleObj>
              </mc:Choice>
              <mc:Fallback>
                <p:oleObj name="Equation" r:id="rId6" imgW="215640" imgH="1904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20249" y="2346180"/>
                        <a:ext cx="382480" cy="337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7200" y="2819400"/>
            <a:ext cx="8229600" cy="762001"/>
          </a:xfrm>
        </p:spPr>
        <p:txBody>
          <a:bodyPr/>
          <a:lstStyle/>
          <a:p>
            <a:pPr algn="l">
              <a:lnSpc>
                <a:spcPct val="90000"/>
              </a:lnSpc>
              <a:spcAft>
                <a:spcPts val="800"/>
              </a:spcAft>
            </a:pPr>
            <a:r>
              <a:rPr lang="en-US" altLang="en-US" sz="2600" dirty="0">
                <a:solidFill>
                  <a:prstClr val="black"/>
                </a:solidFill>
              </a:rPr>
              <a:t>Buffers important to action of enzymes that may change shape when pH changes</a:t>
            </a:r>
          </a:p>
        </p:txBody>
      </p:sp>
    </p:spTree>
    <p:extLst>
      <p:ext uri="{BB962C8B-B14F-4D97-AF65-F5344CB8AC3E}">
        <p14:creationId xmlns:p14="http://schemas.microsoft.com/office/powerpoint/2010/main" val="414253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6989" y="228600"/>
            <a:ext cx="6870023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Organic Molecules – Figure 2.11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"/>
          </a:xfrm>
        </p:spPr>
        <p:txBody>
          <a:bodyPr/>
          <a:lstStyle/>
          <a:p>
            <a:r>
              <a:rPr lang="en-US" altLang="en-US" sz="2200" u="sng" dirty="0"/>
              <a:t>Polymers</a:t>
            </a:r>
            <a:r>
              <a:rPr lang="en-US" altLang="en-US" sz="2200" dirty="0"/>
              <a:t> are </a:t>
            </a:r>
            <a:r>
              <a:rPr lang="en-US" altLang="en-US" sz="2200" u="sng" dirty="0"/>
              <a:t>macromolecules</a:t>
            </a:r>
            <a:r>
              <a:rPr lang="en-US" altLang="en-US" sz="2200" dirty="0"/>
              <a:t> made by joining </a:t>
            </a:r>
            <a:r>
              <a:rPr lang="en-US" altLang="en-US" sz="2200" u="sng" dirty="0"/>
              <a:t>monomers</a:t>
            </a:r>
            <a:r>
              <a:rPr lang="en-US" altLang="en-US" sz="2200" dirty="0"/>
              <a:t> (subunits)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46100" y="2054392"/>
            <a:ext cx="3847802" cy="1447800"/>
          </a:xfrm>
        </p:spPr>
        <p:txBody>
          <a:bodyPr/>
          <a:lstStyle/>
          <a:p>
            <a:pPr lvl="0" algn="l">
              <a:spcBef>
                <a:spcPts val="200"/>
              </a:spcBef>
              <a:spcAft>
                <a:spcPts val="400"/>
              </a:spcAft>
            </a:pPr>
            <a:r>
              <a:rPr lang="en-US" altLang="en-US" sz="2200" u="sng" dirty="0">
                <a:solidFill>
                  <a:prstClr val="black"/>
                </a:solidFill>
              </a:rPr>
              <a:t>Dehydration synthesis</a:t>
            </a:r>
            <a:r>
              <a:rPr lang="en-US" altLang="en-US" sz="2200" dirty="0">
                <a:solidFill>
                  <a:prstClr val="black"/>
                </a:solidFill>
              </a:rPr>
              <a:t> </a:t>
            </a:r>
          </a:p>
          <a:p>
            <a:pPr lvl="1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Removes water and joins monomers to build polymers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8"/>
          </p:nvPr>
        </p:nvSpPr>
        <p:spPr>
          <a:xfrm>
            <a:off x="460542" y="3463758"/>
            <a:ext cx="3670300" cy="1244600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ts val="200"/>
              </a:spcBef>
              <a:spcAft>
                <a:spcPts val="400"/>
              </a:spcAft>
              <a:buNone/>
            </a:pPr>
            <a:r>
              <a:rPr lang="en-US" altLang="en-US" sz="2200" u="sng" dirty="0">
                <a:solidFill>
                  <a:prstClr val="black"/>
                </a:solidFill>
              </a:rPr>
              <a:t>Hydrolysis</a:t>
            </a:r>
            <a:r>
              <a:rPr lang="en-US" altLang="en-US" sz="2400" dirty="0">
                <a:solidFill>
                  <a:prstClr val="black"/>
                </a:solidFill>
              </a:rPr>
              <a:t> </a:t>
            </a:r>
          </a:p>
          <a:p>
            <a:pPr lvl="1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Requires water and breaks a polymer into monomers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FEC2408C-6A4E-4597-9081-0A8CBF7F915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476893" y="3675725"/>
            <a:ext cx="420687" cy="336550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GB" sz="1200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577D3F-7496-4604-879E-6F932A881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" b="53360"/>
          <a:stretch/>
        </p:blipFill>
        <p:spPr>
          <a:xfrm>
            <a:off x="4495800" y="1752600"/>
            <a:ext cx="4292898" cy="2000250"/>
          </a:xfrm>
          <a:prstGeom prst="rect">
            <a:avLst/>
          </a:prstGeom>
        </p:spPr>
      </p:pic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FA7FC67-4036-4D61-9CD0-BD9339A026C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477088" y="5919600"/>
            <a:ext cx="453065" cy="301090"/>
          </a:xfrm>
        </p:spPr>
        <p:txBody>
          <a:bodyPr/>
          <a:lstStyle/>
          <a:p>
            <a:pPr marL="514350" indent="-514350">
              <a:buFont typeface="+mj-lt"/>
              <a:buAutoNum type="alphaLcParenR" startAt="2"/>
            </a:pPr>
            <a:r>
              <a:rPr lang="en-GB" sz="120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FA765D-20EC-4ADF-B1A6-2604BB913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03" b="3212"/>
          <a:stretch/>
        </p:blipFill>
        <p:spPr>
          <a:xfrm>
            <a:off x="4495800" y="3952875"/>
            <a:ext cx="4292898" cy="204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8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26500" y="228600"/>
            <a:ext cx="4692318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Organic Molecules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Carbon skeleton: arrangement of carbon atoms in organic molecule </a:t>
            </a:r>
          </a:p>
          <a:p>
            <a:pPr>
              <a:lnSpc>
                <a:spcPct val="90000"/>
              </a:lnSpc>
            </a:pPr>
            <a:r>
              <a:rPr lang="en-US" altLang="en-US" u="sng" dirty="0"/>
              <a:t>Functional groups</a:t>
            </a:r>
            <a:r>
              <a:rPr lang="en-US" altLang="en-US" dirty="0"/>
              <a:t> attached to carbon skeleton contribute to molecule’s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65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36347" y="0"/>
            <a:ext cx="8326914" cy="1155184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3600" b="1" dirty="0"/>
              <a:t>Table 2.5 Biologically Important Functional Groups</a:t>
            </a:r>
          </a:p>
        </p:txBody>
      </p:sp>
      <p:graphicFrame>
        <p:nvGraphicFramePr>
          <p:cNvPr id="2" name="Table Placeholder 1">
            <a:extLst>
              <a:ext uri="{FF2B5EF4-FFF2-40B4-BE49-F238E27FC236}">
                <a16:creationId xmlns:a16="http://schemas.microsoft.com/office/drawing/2014/main" id="{B83E8489-0510-46E6-B3A5-AA48A1236EF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type="tbl" sz="quarter" idx="18"/>
            <p:extLst>
              <p:ext uri="{D42A27DB-BD31-4B8C-83A1-F6EECF244321}">
                <p14:modId xmlns:p14="http://schemas.microsoft.com/office/powerpoint/2010/main" val="183260804"/>
              </p:ext>
            </p:extLst>
          </p:nvPr>
        </p:nvGraphicFramePr>
        <p:xfrm>
          <a:off x="912000" y="1178130"/>
          <a:ext cx="7316798" cy="5450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6400">
                  <a:extLst>
                    <a:ext uri="{9D8B030D-6E8A-4147-A177-3AD203B41FA5}">
                      <a16:colId xmlns:a16="http://schemas.microsoft.com/office/drawing/2014/main" val="281887952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717003923"/>
                    </a:ext>
                  </a:extLst>
                </a:gridCol>
                <a:gridCol w="4494998">
                  <a:extLst>
                    <a:ext uri="{9D8B030D-6E8A-4147-A177-3AD203B41FA5}">
                      <a16:colId xmlns:a16="http://schemas.microsoft.com/office/drawing/2014/main" val="3260010799"/>
                    </a:ext>
                  </a:extLst>
                </a:gridCol>
              </a:tblGrid>
              <a:tr h="3874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Functional Group</a:t>
                      </a:r>
                    </a:p>
                  </a:txBody>
                  <a:tcPr marT="34948" marB="349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Structure</a:t>
                      </a:r>
                    </a:p>
                  </a:txBody>
                  <a:tcPr marT="34948" marB="349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Where Found</a:t>
                      </a:r>
                    </a:p>
                  </a:txBody>
                  <a:tcPr marT="34948" marB="34948"/>
                </a:tc>
                <a:extLst>
                  <a:ext uri="{0D108BD9-81ED-4DB2-BD59-A6C34878D82A}">
                    <a16:rowId xmlns:a16="http://schemas.microsoft.com/office/drawing/2014/main" val="2189969144"/>
                  </a:ext>
                </a:extLst>
              </a:tr>
              <a:tr h="64423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Aldehyde</a:t>
                      </a:r>
                    </a:p>
                  </a:txBody>
                  <a:tcPr marT="34948" marB="34948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34948" marB="349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Carbohydrates</a:t>
                      </a:r>
                    </a:p>
                  </a:txBody>
                  <a:tcPr marT="34948" marB="34948"/>
                </a:tc>
                <a:extLst>
                  <a:ext uri="{0D108BD9-81ED-4DB2-BD59-A6C34878D82A}">
                    <a16:rowId xmlns:a16="http://schemas.microsoft.com/office/drawing/2014/main" val="282580667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Amino</a:t>
                      </a:r>
                    </a:p>
                  </a:txBody>
                  <a:tcPr marT="34948" marB="34948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34948" marB="349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Amino acids, the subunit of protein</a:t>
                      </a:r>
                    </a:p>
                  </a:txBody>
                  <a:tcPr marT="34948" marB="34948"/>
                </a:tc>
                <a:extLst>
                  <a:ext uri="{0D108BD9-81ED-4DB2-BD59-A6C34878D82A}">
                    <a16:rowId xmlns:a16="http://schemas.microsoft.com/office/drawing/2014/main" val="688399130"/>
                  </a:ext>
                </a:extLst>
              </a:tr>
              <a:tr h="64423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Carboxyl</a:t>
                      </a:r>
                    </a:p>
                  </a:txBody>
                  <a:tcPr marT="34948" marB="34948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34948" marB="349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Organic acids, including amino acids and fatty acids</a:t>
                      </a:r>
                    </a:p>
                  </a:txBody>
                  <a:tcPr marT="34948" marB="34948"/>
                </a:tc>
                <a:extLst>
                  <a:ext uri="{0D108BD9-81ED-4DB2-BD59-A6C34878D82A}">
                    <a16:rowId xmlns:a16="http://schemas.microsoft.com/office/drawing/2014/main" val="3363037591"/>
                  </a:ext>
                </a:extLst>
              </a:tr>
              <a:tr h="4433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Hydroxyl</a:t>
                      </a:r>
                    </a:p>
                  </a:txBody>
                  <a:tcPr marT="34948" marB="34948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34948" marB="349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Carbohydrates, fatty acids, alcohol, some amino acids</a:t>
                      </a:r>
                    </a:p>
                  </a:txBody>
                  <a:tcPr marT="34948" marB="34948"/>
                </a:tc>
                <a:extLst>
                  <a:ext uri="{0D108BD9-81ED-4DB2-BD59-A6C34878D82A}">
                    <a16:rowId xmlns:a16="http://schemas.microsoft.com/office/drawing/2014/main" val="3166379232"/>
                  </a:ext>
                </a:extLst>
              </a:tr>
              <a:tr h="62345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Keto</a:t>
                      </a:r>
                    </a:p>
                  </a:txBody>
                  <a:tcPr marT="34948" marB="34948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34948" marB="349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Carbohydrates, polypeptides</a:t>
                      </a:r>
                    </a:p>
                  </a:txBody>
                  <a:tcPr marT="34948" marB="34948"/>
                </a:tc>
                <a:extLst>
                  <a:ext uri="{0D108BD9-81ED-4DB2-BD59-A6C34878D82A}">
                    <a16:rowId xmlns:a16="http://schemas.microsoft.com/office/drawing/2014/main" val="1813745433"/>
                  </a:ext>
                </a:extLst>
              </a:tr>
              <a:tr h="8728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Methyl</a:t>
                      </a:r>
                    </a:p>
                  </a:txBody>
                  <a:tcPr marT="34948" marB="34948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34948" marB="349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Some amino acids, attached to DNA</a:t>
                      </a:r>
                    </a:p>
                  </a:txBody>
                  <a:tcPr marT="34948" marB="34948"/>
                </a:tc>
                <a:extLst>
                  <a:ext uri="{0D108BD9-81ED-4DB2-BD59-A6C34878D82A}">
                    <a16:rowId xmlns:a16="http://schemas.microsoft.com/office/drawing/2014/main" val="115819546"/>
                  </a:ext>
                </a:extLst>
              </a:tr>
              <a:tr h="8312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Phosphate</a:t>
                      </a:r>
                    </a:p>
                  </a:txBody>
                  <a:tcPr marT="34948" marB="34948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34948" marB="349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Nucleotides (subunit of nucleic acids), ATP, signaling molecules</a:t>
                      </a:r>
                    </a:p>
                  </a:txBody>
                  <a:tcPr marT="34948" marB="34948"/>
                </a:tc>
                <a:extLst>
                  <a:ext uri="{0D108BD9-81ED-4DB2-BD59-A6C34878D82A}">
                    <a16:rowId xmlns:a16="http://schemas.microsoft.com/office/drawing/2014/main" val="338379709"/>
                  </a:ext>
                </a:extLst>
              </a:tr>
              <a:tr h="39373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Sulfhydryl</a:t>
                      </a:r>
                    </a:p>
                  </a:txBody>
                  <a:tcPr marT="34948" marB="34948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34948" marB="349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Part of the amino acid cysteine</a:t>
                      </a:r>
                    </a:p>
                  </a:txBody>
                  <a:tcPr marT="34948" marB="34948"/>
                </a:tc>
                <a:extLst>
                  <a:ext uri="{0D108BD9-81ED-4DB2-BD59-A6C34878D82A}">
                    <a16:rowId xmlns:a16="http://schemas.microsoft.com/office/drawing/2014/main" val="2221979559"/>
                  </a:ext>
                </a:extLst>
              </a:tr>
            </a:tbl>
          </a:graphicData>
        </a:graphic>
      </p:graphicFrame>
      <p:pic>
        <p:nvPicPr>
          <p:cNvPr id="27" name="Picture 26" descr="Functional groups include  aldehyde, amino, carboxyl, hydroxl, keto, methyl, phosphate, and sulfhydryl groups.">
            <a:extLst>
              <a:ext uri="{FF2B5EF4-FFF2-40B4-BE49-F238E27FC236}">
                <a16:creationId xmlns:a16="http://schemas.microsoft.com/office/drawing/2014/main" id="{ABF2963B-95DC-40AC-8B9F-269C659D34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24" y="1576126"/>
            <a:ext cx="1219202" cy="5029210"/>
          </a:xfrm>
          <a:prstGeom prst="rect">
            <a:avLst/>
          </a:prstGeom>
        </p:spPr>
      </p:pic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D66E0242-9CA6-4FA7-BBB9-A266AAE1EDB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013974" y="6585125"/>
            <a:ext cx="4923541" cy="26337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hlinkClick r:id="" action="ppaction://noaction"/>
              </a:rPr>
              <a:t>Jump to Table 2.5 Biologically Important Functional Groups </a:t>
            </a:r>
            <a:r>
              <a:rPr lang="en-US" altLang="en-US" sz="1200" dirty="0">
                <a:solidFill>
                  <a:prstClr val="black"/>
                </a:solidFill>
                <a:hlinkClick r:id="" action="ppaction://noaction"/>
              </a:rPr>
              <a:t>Long Description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42079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9262" y="228600"/>
            <a:ext cx="6245476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Organic Molecules – Table 2.4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32310"/>
            <a:ext cx="8380400" cy="415490"/>
          </a:xfrm>
        </p:spPr>
        <p:txBody>
          <a:bodyPr/>
          <a:lstStyle/>
          <a:p>
            <a:r>
              <a:rPr lang="en-US" altLang="en-US" sz="1800" dirty="0"/>
              <a:t>Four major classes of organic molecules: Carbohydrates, Lipids, Proteins &amp; Nucleic acids</a:t>
            </a:r>
            <a:endParaRPr lang="en-US" sz="1600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A66A88A5-FEE0-4A33-BD50-4A51FF4D9B4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522400" y="1566281"/>
            <a:ext cx="4802200" cy="41549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prstClr val="black"/>
                </a:solidFill>
              </a:rPr>
              <a:t>Table 2.4 Major Classes of Organic Molecules</a:t>
            </a:r>
          </a:p>
        </p:txBody>
      </p:sp>
      <p:graphicFrame>
        <p:nvGraphicFramePr>
          <p:cNvPr id="37" name="Table Placeholder 36">
            <a:extLst>
              <a:ext uri="{FF2B5EF4-FFF2-40B4-BE49-F238E27FC236}">
                <a16:creationId xmlns:a16="http://schemas.microsoft.com/office/drawing/2014/main" id="{2D5ED3E0-3E07-43DB-9C62-B404B88CD62E}"/>
              </a:ext>
            </a:extLst>
          </p:cNvPr>
          <p:cNvGraphicFramePr>
            <a:graphicFrameLocks noGrp="1"/>
          </p:cNvGraphicFramePr>
          <p:nvPr>
            <p:ph type="tbl" sz="quarter" idx="29"/>
            <p:extLst>
              <p:ext uri="{D42A27DB-BD31-4B8C-83A1-F6EECF244321}">
                <p14:modId xmlns:p14="http://schemas.microsoft.com/office/powerpoint/2010/main" val="3438807198"/>
              </p:ext>
            </p:extLst>
          </p:nvPr>
        </p:nvGraphicFramePr>
        <p:xfrm>
          <a:off x="1522400" y="1932190"/>
          <a:ext cx="6082146" cy="41277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9400">
                  <a:extLst>
                    <a:ext uri="{9D8B030D-6E8A-4147-A177-3AD203B41FA5}">
                      <a16:colId xmlns:a16="http://schemas.microsoft.com/office/drawing/2014/main" val="400582525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895718397"/>
                    </a:ext>
                  </a:extLst>
                </a:gridCol>
                <a:gridCol w="2651546">
                  <a:extLst>
                    <a:ext uri="{9D8B030D-6E8A-4147-A177-3AD203B41FA5}">
                      <a16:colId xmlns:a16="http://schemas.microsoft.com/office/drawing/2014/main" val="1107253614"/>
                    </a:ext>
                  </a:extLst>
                </a:gridCol>
              </a:tblGrid>
              <a:tr h="39537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Subunits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Major Functions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253426"/>
                  </a:ext>
                </a:extLst>
              </a:tr>
              <a:tr h="65116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Carbohydrates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Monosaccharides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Structural component of cell walls; energy 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676584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Lipids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Varies—subunits are not always similar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Important component of cell membranes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510434"/>
                  </a:ext>
                </a:extLst>
              </a:tr>
              <a:tr h="87283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Proteins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Amino acids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Enzyme catalysts; structural portion of many cell components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379982"/>
                  </a:ext>
                </a:extLst>
              </a:tr>
              <a:tr h="41009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Nucleic acids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Nucleotides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036296"/>
                  </a:ext>
                </a:extLst>
              </a:tr>
              <a:tr h="65670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6213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Deoxyribonucleotides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Carrier of genetic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61112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17621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Ribonucleotides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Various roles in protein synthesis; catalysis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075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16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33148" y="228600"/>
            <a:ext cx="5677705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Carbohydrates – Figure 2.12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3315888" cy="3838802"/>
          </a:xfrm>
        </p:spPr>
        <p:txBody>
          <a:bodyPr/>
          <a:lstStyle/>
          <a:p>
            <a:r>
              <a:rPr lang="en-US" altLang="en-US" sz="2200" dirty="0"/>
              <a:t>Diverse group includes sugars and starches</a:t>
            </a:r>
          </a:p>
          <a:p>
            <a:pPr lvl="1"/>
            <a:r>
              <a:rPr lang="en-US" altLang="en-US" dirty="0"/>
              <a:t>Energy source</a:t>
            </a:r>
          </a:p>
          <a:p>
            <a:pPr lvl="1"/>
            <a:r>
              <a:rPr lang="en-US" altLang="en-US" dirty="0"/>
              <a:t>Energy storage</a:t>
            </a:r>
          </a:p>
          <a:p>
            <a:pPr lvl="1"/>
            <a:r>
              <a:rPr lang="en-US" altLang="en-US" dirty="0"/>
              <a:t>Carbon source</a:t>
            </a:r>
          </a:p>
          <a:p>
            <a:pPr lvl="1"/>
            <a:r>
              <a:rPr lang="en-US" altLang="en-US" dirty="0"/>
              <a:t>Component of DNA</a:t>
            </a:r>
            <a:br>
              <a:rPr lang="en-US" altLang="en-US" dirty="0"/>
            </a:br>
            <a:r>
              <a:rPr lang="en-US" altLang="en-US" dirty="0"/>
              <a:t>and RNA</a:t>
            </a:r>
          </a:p>
          <a:p>
            <a:pPr lvl="1"/>
            <a:r>
              <a:rPr lang="en-US" altLang="en-US" dirty="0"/>
              <a:t>Structural components</a:t>
            </a:r>
            <a:br>
              <a:rPr lang="en-US" altLang="en-US" dirty="0"/>
            </a:br>
            <a:r>
              <a:rPr lang="en-US" altLang="en-US" dirty="0"/>
              <a:t>of cells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47913" y="4836372"/>
            <a:ext cx="2881087" cy="794884"/>
          </a:xfrm>
        </p:spPr>
        <p:txBody>
          <a:bodyPr/>
          <a:lstStyle/>
          <a:p>
            <a:pPr lvl="0" algn="l">
              <a:spcAft>
                <a:spcPts val="800"/>
              </a:spcAft>
            </a:pPr>
            <a:r>
              <a:rPr lang="en-US" altLang="en-US" sz="2200" dirty="0">
                <a:solidFill>
                  <a:prstClr val="black"/>
                </a:solidFill>
              </a:rPr>
              <a:t>Carbon, hydrogen, oxygen in 1:2:1 ratio</a:t>
            </a:r>
            <a:endParaRPr lang="en-US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56369F7-DB72-4DA4-9C57-C4B8F3FDB58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8831" y="5615214"/>
            <a:ext cx="3389313" cy="533400"/>
          </a:xfrm>
        </p:spPr>
        <p:txBody>
          <a:bodyPr/>
          <a:lstStyle/>
          <a:p>
            <a:pPr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Building block: CH</a:t>
            </a:r>
            <a:r>
              <a:rPr lang="en-US" altLang="en-US" sz="2000" baseline="-25000" dirty="0">
                <a:solidFill>
                  <a:prstClr val="black"/>
                </a:solidFill>
              </a:rPr>
              <a:t>2</a:t>
            </a:r>
            <a:r>
              <a:rPr lang="en-US" altLang="en-US" sz="2000" dirty="0">
                <a:solidFill>
                  <a:prstClr val="black"/>
                </a:solidFill>
              </a:rPr>
              <a:t>O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 descr="Ribose and deoxyribose sugars occur in linear and ring forms. Deoxyribose has one less oxygen atom at the second carbon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"/>
          <a:stretch/>
        </p:blipFill>
        <p:spPr>
          <a:xfrm>
            <a:off x="4343400" y="990600"/>
            <a:ext cx="4114538" cy="522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6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9262" y="228600"/>
            <a:ext cx="6245476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Monosaccharides – Figure 2.13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828800"/>
          </a:xfrm>
        </p:spPr>
        <p:txBody>
          <a:bodyPr/>
          <a:lstStyle/>
          <a:p>
            <a:r>
              <a:rPr lang="en-US" altLang="en-US" u="sng" dirty="0"/>
              <a:t>Monosaccharide</a:t>
            </a:r>
            <a:r>
              <a:rPr lang="en-US" altLang="en-US" dirty="0"/>
              <a:t>: basic unit of carbohydrates</a:t>
            </a:r>
          </a:p>
          <a:p>
            <a:pPr lvl="1"/>
            <a:r>
              <a:rPr lang="en-US" altLang="en-US" dirty="0"/>
              <a:t>5-carbon sugars include ribose, deoxyribose</a:t>
            </a:r>
          </a:p>
          <a:p>
            <a:pPr lvl="1"/>
            <a:r>
              <a:rPr lang="en-US" altLang="en-US" dirty="0"/>
              <a:t>6-carbon sugars include glucose, galactose, mannose, fructose</a:t>
            </a:r>
          </a:p>
          <a:p>
            <a:pPr lvl="2"/>
            <a:r>
              <a:rPr lang="en-US" altLang="en-US" u="sng" dirty="0"/>
              <a:t>Structural isomers</a:t>
            </a:r>
            <a:r>
              <a:rPr lang="en-US" altLang="en-US" dirty="0"/>
              <a:t>: same atoms, but different arrangement</a:t>
            </a:r>
            <a:endParaRPr lang="en-US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324CBC5-5C39-4B0A-9D17-2F239C6A8D2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365210" y="2891113"/>
            <a:ext cx="2765667" cy="691896"/>
          </a:xfrm>
        </p:spPr>
        <p:txBody>
          <a:bodyPr/>
          <a:lstStyle/>
          <a:p>
            <a:pPr marL="228600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Distinct sugars with different properties</a:t>
            </a:r>
          </a:p>
        </p:txBody>
      </p:sp>
      <p:pic>
        <p:nvPicPr>
          <p:cNvPr id="4" name="Picture 3" descr="Glucose, mannose, galactose, and fructose are structural isomers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"/>
          <a:stretch/>
        </p:blipFill>
        <p:spPr>
          <a:xfrm>
            <a:off x="4191000" y="2971800"/>
            <a:ext cx="4152519" cy="32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0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9263" y="228600"/>
            <a:ext cx="6245475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Elements and Atoms – Table 2.1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990600"/>
          </a:xfrm>
        </p:spPr>
        <p:txBody>
          <a:bodyPr/>
          <a:lstStyle/>
          <a:p>
            <a:r>
              <a:rPr lang="en-US" altLang="en-US" u="sng" dirty="0"/>
              <a:t>Elements</a:t>
            </a:r>
            <a:r>
              <a:rPr lang="en-US" altLang="en-US" dirty="0"/>
              <a:t> consist of only one type of atom</a:t>
            </a:r>
          </a:p>
          <a:p>
            <a:pPr lvl="1"/>
            <a:r>
              <a:rPr lang="en-US" altLang="en-US" dirty="0"/>
              <a:t>Cannot be chemically separated into simpler parts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8"/>
          </p:nvPr>
        </p:nvSpPr>
        <p:spPr>
          <a:xfrm>
            <a:off x="460829" y="2013284"/>
            <a:ext cx="7921171" cy="1305560"/>
          </a:xfrm>
          <a:prstGeom prst="rect">
            <a:avLst/>
          </a:prstGeom>
        </p:spPr>
        <p:txBody>
          <a:bodyPr/>
          <a:lstStyle/>
          <a:p>
            <a:pPr marL="0" lvl="0" indent="0">
              <a:spcAft>
                <a:spcPts val="800"/>
              </a:spcAft>
              <a:buNone/>
            </a:pPr>
            <a:r>
              <a:rPr lang="en-US" altLang="en-US" sz="2400" dirty="0">
                <a:solidFill>
                  <a:prstClr val="black"/>
                </a:solidFill>
              </a:rPr>
              <a:t>Living matter primarily composed of six elements</a:t>
            </a:r>
          </a:p>
          <a:p>
            <a:pPr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Carbon (C), hydrogen (H), oxygen (O), nitrogen (N), phosphorus (P), sulfur (S)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755AB2A-B365-48E0-8F49-1EF9733F9DD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50900" y="3297381"/>
            <a:ext cx="6440500" cy="362066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prstClr val="black"/>
                </a:solidFill>
              </a:rPr>
              <a:t>Table 2.1</a:t>
            </a:r>
            <a:r>
              <a:rPr lang="en-US" sz="1800" b="1" spc="800" dirty="0">
                <a:solidFill>
                  <a:prstClr val="black"/>
                </a:solidFill>
              </a:rPr>
              <a:t> </a:t>
            </a:r>
            <a:r>
              <a:rPr lang="en-US" sz="1800" b="1" dirty="0">
                <a:solidFill>
                  <a:prstClr val="black"/>
                </a:solidFill>
              </a:rPr>
              <a:t>Characteristics of Atoms Common in Living Organisms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>
                <a:extLst>
                  <a:ext uri="{FF2B5EF4-FFF2-40B4-BE49-F238E27FC236}">
                    <a16:creationId xmlns:a16="http://schemas.microsoft.com/office/drawing/2014/main" id="{0CC91E32-5D7B-4D44-BA00-5DA6F924718A}"/>
                  </a:ext>
                </a:extLst>
              </p:cNvPr>
              <p:cNvGraphicFramePr>
                <a:graphicFrameLocks noGrp="1"/>
              </p:cNvGraphicFramePr>
              <p:nvPr>
                <p:ph type="tbl" sz="quarter" idx="27"/>
                <p:extLst>
                  <p:ext uri="{D42A27DB-BD31-4B8C-83A1-F6EECF244321}">
                    <p14:modId xmlns:p14="http://schemas.microsoft.com/office/powerpoint/2010/main" val="3658409512"/>
                  </p:ext>
                </p:extLst>
              </p:nvPr>
            </p:nvGraphicFramePr>
            <p:xfrm>
              <a:off x="950900" y="3659445"/>
              <a:ext cx="7238999" cy="29188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3961684972"/>
                        </a:ext>
                      </a:extLst>
                    </a:gridCol>
                    <a:gridCol w="1335100">
                      <a:extLst>
                        <a:ext uri="{9D8B030D-6E8A-4147-A177-3AD203B41FA5}">
                          <a16:colId xmlns:a16="http://schemas.microsoft.com/office/drawing/2014/main" val="2468851254"/>
                        </a:ext>
                      </a:extLst>
                    </a:gridCol>
                    <a:gridCol w="1473200">
                      <a:extLst>
                        <a:ext uri="{9D8B030D-6E8A-4147-A177-3AD203B41FA5}">
                          <a16:colId xmlns:a16="http://schemas.microsoft.com/office/drawing/2014/main" val="2257438324"/>
                        </a:ext>
                      </a:extLst>
                    </a:gridCol>
                    <a:gridCol w="1562100">
                      <a:extLst>
                        <a:ext uri="{9D8B030D-6E8A-4147-A177-3AD203B41FA5}">
                          <a16:colId xmlns:a16="http://schemas.microsoft.com/office/drawing/2014/main" val="1151502518"/>
                        </a:ext>
                      </a:extLst>
                    </a:gridCol>
                    <a:gridCol w="1420799">
                      <a:extLst>
                        <a:ext uri="{9D8B030D-6E8A-4147-A177-3AD203B41FA5}">
                          <a16:colId xmlns:a16="http://schemas.microsoft.com/office/drawing/2014/main" val="2397489714"/>
                        </a:ext>
                      </a:extLst>
                    </a:gridCol>
                  </a:tblGrid>
                  <a:tr h="666301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Atom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Symbol</a:t>
                          </a:r>
                        </a:p>
                        <a:p>
                          <a:endParaRPr lang="en-GB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Atomic Number (Number of Protons)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Mass Number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0" lang="en-US" sz="1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GB" sz="14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𝐏𝐫𝐨𝐭𝐨𝐧𝐬</m:t>
                                  </m:r>
                                  <m:r>
                                    <a:rPr kumimoji="0" lang="en-GB" sz="14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kumimoji="0" lang="en-GB" sz="14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𝐍𝐞𝐮𝐭𝐫𝐨𝐧𝐬</m:t>
                                  </m:r>
                                </m:e>
                              </m:d>
                            </m:oMath>
                          </a14:m>
                          <a:endParaRPr kumimoji="0" lang="en-US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Number of Covalent Bonds Formed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60430382"/>
                      </a:ext>
                    </a:extLst>
                  </a:tr>
                  <a:tr h="383908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Hydrogen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H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12597315"/>
                      </a:ext>
                    </a:extLst>
                  </a:tr>
                  <a:tr h="362435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Carbon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93137340"/>
                      </a:ext>
                    </a:extLst>
                  </a:tr>
                  <a:tr h="391016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Nitrogen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64742088"/>
                      </a:ext>
                    </a:extLst>
                  </a:tr>
                  <a:tr h="364948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Oxygen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11028847"/>
                      </a:ext>
                    </a:extLst>
                  </a:tr>
                  <a:tr h="367756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Phosphorus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P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31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31718181"/>
                      </a:ext>
                    </a:extLst>
                  </a:tr>
                  <a:tr h="317285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Sulfur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9289601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>
                <a:extLst>
                  <a:ext uri="{FF2B5EF4-FFF2-40B4-BE49-F238E27FC236}">
                    <a16:creationId xmlns:a16="http://schemas.microsoft.com/office/drawing/2014/main" id="{0CC91E32-5D7B-4D44-BA00-5DA6F924718A}"/>
                  </a:ext>
                </a:extLst>
              </p:cNvPr>
              <p:cNvGraphicFramePr>
                <a:graphicFrameLocks noGrp="1"/>
              </p:cNvGraphicFramePr>
              <p:nvPr>
                <p:ph type="tbl" sz="quarter" idx="27"/>
                <p:extLst>
                  <p:ext uri="{D42A27DB-BD31-4B8C-83A1-F6EECF244321}">
                    <p14:modId xmlns:p14="http://schemas.microsoft.com/office/powerpoint/2010/main" val="3658409512"/>
                  </p:ext>
                </p:extLst>
              </p:nvPr>
            </p:nvGraphicFramePr>
            <p:xfrm>
              <a:off x="950900" y="3659445"/>
              <a:ext cx="7238999" cy="29188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3961684972"/>
                        </a:ext>
                      </a:extLst>
                    </a:gridCol>
                    <a:gridCol w="1335100">
                      <a:extLst>
                        <a:ext uri="{9D8B030D-6E8A-4147-A177-3AD203B41FA5}">
                          <a16:colId xmlns:a16="http://schemas.microsoft.com/office/drawing/2014/main" val="2468851254"/>
                        </a:ext>
                      </a:extLst>
                    </a:gridCol>
                    <a:gridCol w="1473200">
                      <a:extLst>
                        <a:ext uri="{9D8B030D-6E8A-4147-A177-3AD203B41FA5}">
                          <a16:colId xmlns:a16="http://schemas.microsoft.com/office/drawing/2014/main" val="2257438324"/>
                        </a:ext>
                      </a:extLst>
                    </a:gridCol>
                    <a:gridCol w="1562100">
                      <a:extLst>
                        <a:ext uri="{9D8B030D-6E8A-4147-A177-3AD203B41FA5}">
                          <a16:colId xmlns:a16="http://schemas.microsoft.com/office/drawing/2014/main" val="1151502518"/>
                        </a:ext>
                      </a:extLst>
                    </a:gridCol>
                    <a:gridCol w="1420799">
                      <a:extLst>
                        <a:ext uri="{9D8B030D-6E8A-4147-A177-3AD203B41FA5}">
                          <a16:colId xmlns:a16="http://schemas.microsoft.com/office/drawing/2014/main" val="2397489714"/>
                        </a:ext>
                      </a:extLst>
                    </a:gridCol>
                  </a:tblGrid>
                  <a:tr h="73152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Atom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Symbol</a:t>
                          </a:r>
                        </a:p>
                        <a:p>
                          <a:endParaRPr lang="en-GB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Atomic Number (Number of Protons)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72374" t="-13333" r="-91440" b="-3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Number of Covalent Bonds Formed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60430382"/>
                      </a:ext>
                    </a:extLst>
                  </a:tr>
                  <a:tr h="383908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Hydrogen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H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12597315"/>
                      </a:ext>
                    </a:extLst>
                  </a:tr>
                  <a:tr h="362435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Carbon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93137340"/>
                      </a:ext>
                    </a:extLst>
                  </a:tr>
                  <a:tr h="391016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Nitrogen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64742088"/>
                      </a:ext>
                    </a:extLst>
                  </a:tr>
                  <a:tr h="364948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Oxygen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11028847"/>
                      </a:ext>
                    </a:extLst>
                  </a:tr>
                  <a:tr h="367756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Phosphorus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P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31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31718181"/>
                      </a:ext>
                    </a:extLst>
                  </a:tr>
                  <a:tr h="317285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Sulfur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9289601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8826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9263" y="228600"/>
            <a:ext cx="6245475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Disaccharides – Figure 2.14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3515234"/>
              </a:xfrm>
            </p:spPr>
            <p:txBody>
              <a:bodyPr/>
              <a:lstStyle/>
              <a:p>
                <a:r>
                  <a:rPr lang="en-US" altLang="en-US" u="sng" dirty="0"/>
                  <a:t>Disaccharides</a:t>
                </a:r>
                <a:r>
                  <a:rPr lang="en-US" altLang="en-US" dirty="0"/>
                  <a:t> composed of two monosaccharides</a:t>
                </a:r>
              </a:p>
              <a:p>
                <a:pPr lvl="1"/>
                <a:r>
                  <a:rPr lang="en-US" altLang="en-US" dirty="0"/>
                  <a:t>Common disaccharides</a:t>
                </a:r>
              </a:p>
              <a:p>
                <a:pPr lvl="2"/>
                <a:r>
                  <a:rPr lang="en-US" altLang="en-US" dirty="0"/>
                  <a:t>Sucrose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altLang="en-US" b="0" i="0" smtClean="0">
                            <a:latin typeface="Cambria Math" panose="02040503050406030204" pitchFamily="18" charset="0"/>
                          </a:rPr>
                          <m:t>glucose</m:t>
                        </m:r>
                        <m:r>
                          <a:rPr lang="en-GB" alt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GB" alt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fructose</m:t>
                        </m:r>
                      </m:e>
                    </m:d>
                  </m:oMath>
                </a14:m>
                <a:endParaRPr lang="en-US" altLang="en-US" dirty="0"/>
              </a:p>
              <a:p>
                <a:pPr lvl="2"/>
                <a:r>
                  <a:rPr lang="en-US" altLang="en-US" dirty="0"/>
                  <a:t>Lactose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altLang="en-US" i="0">
                            <a:latin typeface="Cambria Math" panose="02040503050406030204" pitchFamily="18" charset="0"/>
                          </a:rPr>
                          <m:t>glucose</m:t>
                        </m:r>
                        <m:r>
                          <a:rPr lang="en-GB" alt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GB" alt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galactose</m:t>
                        </m:r>
                      </m:e>
                    </m:d>
                  </m:oMath>
                </a14:m>
                <a:endParaRPr lang="en-US" altLang="en-US" dirty="0"/>
              </a:p>
              <a:p>
                <a:pPr lvl="2"/>
                <a:r>
                  <a:rPr lang="en-US" altLang="en-US" dirty="0"/>
                  <a:t>Maltose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altLang="en-US">
                            <a:latin typeface="Cambria Math" panose="02040503050406030204" pitchFamily="18" charset="0"/>
                          </a:rPr>
                          <m:t>glucose</m:t>
                        </m:r>
                        <m:r>
                          <a:rPr lang="en-GB" alt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GB" alt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glucose</m:t>
                        </m:r>
                      </m:e>
                    </m:d>
                  </m:oMath>
                </a14:m>
                <a:endParaRPr lang="en-US" altLang="en-US" dirty="0"/>
              </a:p>
              <a:p>
                <a:pPr lvl="1"/>
                <a:r>
                  <a:rPr lang="en-US" altLang="en-US" dirty="0"/>
                  <a:t>Dehydration synthesis forms covalent bond between hydroxyl groups of monosaccharides</a:t>
                </a:r>
                <a:endParaRPr lang="en-US" altLang="en-US" sz="2500" dirty="0"/>
              </a:p>
              <a:p>
                <a:pPr lvl="1"/>
                <a:r>
                  <a:rPr lang="en-US" altLang="en-US" dirty="0"/>
                  <a:t>Hydrolysis breaks bond and yields two monosaccharides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3515234"/>
              </a:xfrm>
              <a:blipFill>
                <a:blip r:embed="rId3"/>
                <a:stretch>
                  <a:fillRect l="-1111" t="-1389"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ucrose is formed in a dehydration synthesis reaction between α-glucose and fructose.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0"/>
          <a:stretch/>
        </p:blipFill>
        <p:spPr>
          <a:xfrm>
            <a:off x="589712" y="4800600"/>
            <a:ext cx="7961376" cy="151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9263" y="228600"/>
            <a:ext cx="6245475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Polysaccharides – Figure 2.15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4419600" cy="1752600"/>
          </a:xfrm>
        </p:spPr>
        <p:txBody>
          <a:bodyPr/>
          <a:lstStyle/>
          <a:p>
            <a:r>
              <a:rPr lang="en-US" altLang="en-US" u="sng" dirty="0"/>
              <a:t>Polysaccharides</a:t>
            </a:r>
            <a:r>
              <a:rPr lang="en-US" altLang="en-US" dirty="0"/>
              <a:t> are chains of monosaccharides</a:t>
            </a:r>
          </a:p>
          <a:p>
            <a:pPr lvl="1"/>
            <a:r>
              <a:rPr lang="en-US" altLang="en-US" dirty="0"/>
              <a:t>Structural diversity from branching, linkages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55810" y="3187062"/>
            <a:ext cx="4016189" cy="1994538"/>
          </a:xfrm>
        </p:spPr>
        <p:txBody>
          <a:bodyPr/>
          <a:lstStyle/>
          <a:p>
            <a:pPr lvl="0" algn="l">
              <a:spcAft>
                <a:spcPts val="800"/>
              </a:spcAft>
            </a:pPr>
            <a:r>
              <a:rPr lang="en-US" altLang="en-US" sz="2400" dirty="0">
                <a:solidFill>
                  <a:prstClr val="black"/>
                </a:solidFill>
              </a:rPr>
              <a:t>Important polymers of glucose:</a:t>
            </a:r>
          </a:p>
          <a:p>
            <a:pPr lvl="1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Cellulose</a:t>
            </a:r>
          </a:p>
          <a:p>
            <a:pPr lvl="1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Starch</a:t>
            </a:r>
          </a:p>
          <a:p>
            <a:pPr lvl="1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Glycogen</a:t>
            </a:r>
          </a:p>
          <a:p>
            <a:pPr lvl="1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Dextran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8"/>
          </p:nvPr>
        </p:nvSpPr>
        <p:spPr>
          <a:xfrm>
            <a:off x="457200" y="5195048"/>
            <a:ext cx="3581400" cy="533400"/>
          </a:xfrm>
          <a:prstGeom prst="rect">
            <a:avLst/>
          </a:prstGeom>
        </p:spPr>
        <p:txBody>
          <a:bodyPr/>
          <a:lstStyle/>
          <a:p>
            <a:pPr marL="0" lvl="0" indent="0">
              <a:spcAft>
                <a:spcPts val="800"/>
              </a:spcAft>
              <a:buNone/>
            </a:pPr>
            <a:r>
              <a:rPr lang="en-US" altLang="en-US" sz="2400" dirty="0">
                <a:solidFill>
                  <a:prstClr val="black"/>
                </a:solidFill>
              </a:rPr>
              <a:t>Chitin, agar also important</a:t>
            </a:r>
          </a:p>
        </p:txBody>
      </p:sp>
      <p:pic>
        <p:nvPicPr>
          <p:cNvPr id="4" name="Picture 3" descr="Cellulose is non-branching. Glycogen is branching with bonds between 1,4 carbon atoms. Dextran is branching with bonds between 1,6 carbon atoms. 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"/>
          <a:stretch/>
        </p:blipFill>
        <p:spPr>
          <a:xfrm>
            <a:off x="5257800" y="1022195"/>
            <a:ext cx="3199686" cy="537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0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7000" y="228600"/>
            <a:ext cx="1990001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Lipids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057400"/>
          </a:xfrm>
        </p:spPr>
        <p:txBody>
          <a:bodyPr/>
          <a:lstStyle/>
          <a:p>
            <a:r>
              <a:rPr lang="en-US" altLang="en-US" sz="2600" dirty="0"/>
              <a:t>Lipids are non-polar, hydrophobic molecules</a:t>
            </a:r>
          </a:p>
          <a:p>
            <a:pPr lvl="1"/>
            <a:r>
              <a:rPr lang="en-US" altLang="en-US" sz="2200" dirty="0"/>
              <a:t>Diverse group defined by slight solubility in water</a:t>
            </a:r>
          </a:p>
          <a:p>
            <a:pPr lvl="2"/>
            <a:r>
              <a:rPr lang="en-US" altLang="en-US" sz="2000" dirty="0"/>
              <a:t>Important in structure of membranes</a:t>
            </a:r>
          </a:p>
          <a:p>
            <a:pPr lvl="1"/>
            <a:r>
              <a:rPr lang="en-US" altLang="en-US" sz="2200" dirty="0"/>
              <a:t>Not always composed of similar subunits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01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33945" y="228600"/>
            <a:ext cx="6245475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Simple Lipids – Figure 2.16b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990601"/>
            <a:ext cx="8229600" cy="1828800"/>
          </a:xfrm>
        </p:spPr>
        <p:txBody>
          <a:bodyPr/>
          <a:lstStyle/>
          <a:p>
            <a:r>
              <a:rPr lang="en-US" altLang="en-US" u="sng" dirty="0"/>
              <a:t>Triglycerides</a:t>
            </a:r>
            <a:r>
              <a:rPr lang="en-US" altLang="en-US" dirty="0"/>
              <a:t>: most common simple lipids</a:t>
            </a:r>
          </a:p>
          <a:p>
            <a:pPr lvl="1"/>
            <a:r>
              <a:rPr lang="en-US" altLang="en-US" dirty="0"/>
              <a:t>Fats or oils composed of three fatty acids linked to glycerol</a:t>
            </a:r>
          </a:p>
          <a:p>
            <a:pPr lvl="1"/>
            <a:r>
              <a:rPr lang="en-US" altLang="en-US" dirty="0"/>
              <a:t>Fatty acids: linear chains of bonded C, H atoms with carboxyl group at one end</a:t>
            </a:r>
            <a:endParaRPr lang="en-US" dirty="0"/>
          </a:p>
        </p:txBody>
      </p:sp>
      <p:pic>
        <p:nvPicPr>
          <p:cNvPr id="6" name="Picture 5" descr="Three water molecules are released in formation of triglyceride.">
            <a:extLst>
              <a:ext uri="{FF2B5EF4-FFF2-40B4-BE49-F238E27FC236}">
                <a16:creationId xmlns:a16="http://schemas.microsoft.com/office/drawing/2014/main" id="{39295D79-68EC-46E4-8D30-F474143D44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304" y="2819400"/>
            <a:ext cx="5500192" cy="29236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45E173EF-B5E0-4169-925F-FD0059AA1E8F}"/>
                  </a:ext>
                </a:extLst>
              </p:cNvPr>
              <p:cNvSpPr>
                <a:spLocks noGrp="1"/>
              </p:cNvSpPr>
              <p:nvPr>
                <p:ph sz="quarter" idx="18"/>
              </p:nvPr>
            </p:nvSpPr>
            <p:spPr>
              <a:xfrm>
                <a:off x="1867929" y="5196486"/>
                <a:ext cx="5500192" cy="31725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Glycerol</m:t>
                      </m:r>
                      <m:r>
                        <a:rPr lang="en-GB" sz="1400" b="0" i="0" spc="20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1400" b="0" i="0" spc="2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fatty</m:t>
                      </m:r>
                      <m:r>
                        <a:rPr lang="en-GB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acids</m:t>
                      </m:r>
                      <m:r>
                        <a:rPr lang="en-GB" sz="1400" b="0" i="0" spc="3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GB" sz="1400" b="0" i="0" spc="7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Triglyceride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fat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45E173EF-B5E0-4169-925F-FD0059AA1E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8"/>
              </p:nvPr>
            </p:nvSpPr>
            <p:spPr>
              <a:xfrm>
                <a:off x="1867929" y="5196486"/>
                <a:ext cx="5500192" cy="317259"/>
              </a:xfrm>
              <a:blipFill>
                <a:blip r:embed="rId4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34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9263" y="228600"/>
            <a:ext cx="6245475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Simple Lipids - Figure 2.16a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4079746" cy="1752600"/>
          </a:xfrm>
        </p:spPr>
        <p:txBody>
          <a:bodyPr/>
          <a:lstStyle/>
          <a:p>
            <a:r>
              <a:rPr lang="en-US" altLang="en-US" dirty="0"/>
              <a:t>Saturated fatty acids</a:t>
            </a:r>
          </a:p>
          <a:p>
            <a:pPr lvl="1">
              <a:spcBef>
                <a:spcPts val="200"/>
              </a:spcBef>
              <a:spcAft>
                <a:spcPts val="400"/>
              </a:spcAft>
            </a:pPr>
            <a:r>
              <a:rPr lang="en-US" altLang="en-US" dirty="0"/>
              <a:t>No double bonds</a:t>
            </a:r>
          </a:p>
          <a:p>
            <a:pPr lvl="1">
              <a:spcBef>
                <a:spcPts val="200"/>
              </a:spcBef>
              <a:spcAft>
                <a:spcPts val="400"/>
              </a:spcAft>
            </a:pPr>
            <a:r>
              <a:rPr lang="en-US" altLang="en-US" dirty="0"/>
              <a:t>Tails pack tightly so solid at room temperature (fats)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47689" y="3109911"/>
            <a:ext cx="3871911" cy="2147889"/>
          </a:xfrm>
        </p:spPr>
        <p:txBody>
          <a:bodyPr/>
          <a:lstStyle/>
          <a:p>
            <a:pPr lvl="0" algn="l">
              <a:spcAft>
                <a:spcPts val="800"/>
              </a:spcAft>
            </a:pPr>
            <a:r>
              <a:rPr lang="en-US" altLang="en-US" sz="2400" dirty="0">
                <a:solidFill>
                  <a:prstClr val="black"/>
                </a:solidFill>
              </a:rPr>
              <a:t>Unsaturated fatty acids </a:t>
            </a:r>
          </a:p>
          <a:p>
            <a:pPr lvl="1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Double bonds between carbon atoms</a:t>
            </a:r>
          </a:p>
          <a:p>
            <a:pPr lvl="1">
              <a:spcBef>
                <a:spcPts val="3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Kinks prevent tight packing so liquid at room temperature (oils)</a:t>
            </a:r>
            <a:endParaRPr lang="en-GB" sz="2000" dirty="0"/>
          </a:p>
        </p:txBody>
      </p:sp>
      <p:pic>
        <p:nvPicPr>
          <p:cNvPr id="5" name="Picture 4" descr="Palmitic acid is saturated (straight C-C chain of single bonds). Oleic acid is unsaturated (chain bends at C-C double bond). 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" b="43737"/>
          <a:stretch/>
        </p:blipFill>
        <p:spPr>
          <a:xfrm>
            <a:off x="4536946" y="1447800"/>
            <a:ext cx="4331279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4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15220" y="228600"/>
            <a:ext cx="2913560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Simple Lipids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676400"/>
          </a:xfrm>
        </p:spPr>
        <p:txBody>
          <a:bodyPr/>
          <a:lstStyle/>
          <a:p>
            <a:r>
              <a:rPr lang="en-US" altLang="en-US" dirty="0"/>
              <a:t>Most natural fatty acids are </a:t>
            </a:r>
            <a:r>
              <a:rPr lang="en-US" altLang="en-US" i="1" dirty="0"/>
              <a:t>cis</a:t>
            </a:r>
            <a:r>
              <a:rPr lang="en-US" altLang="en-US" dirty="0"/>
              <a:t>: hydrogens attached to same side of double bond</a:t>
            </a:r>
          </a:p>
          <a:p>
            <a:pPr>
              <a:lnSpc>
                <a:spcPct val="80000"/>
              </a:lnSpc>
            </a:pPr>
            <a:r>
              <a:rPr lang="en-US" altLang="en-US" i="1" dirty="0"/>
              <a:t>Trans</a:t>
            </a:r>
            <a:r>
              <a:rPr lang="en-US" altLang="en-US" dirty="0"/>
              <a:t>: hydrogens on opposite sides of double bond (linked to certain health problems)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08480307-01AF-4BB8-8007-113581BCA87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305050" y="5201381"/>
            <a:ext cx="810170" cy="533400"/>
          </a:xfrm>
        </p:spPr>
        <p:txBody>
          <a:bodyPr/>
          <a:lstStyle/>
          <a:p>
            <a:pPr marL="0" indent="0">
              <a:buNone/>
            </a:pPr>
            <a:r>
              <a:rPr lang="en-GB" i="1" dirty="0"/>
              <a:t>Cis</a:t>
            </a:r>
          </a:p>
        </p:txBody>
      </p:sp>
      <p:pic>
        <p:nvPicPr>
          <p:cNvPr id="70660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2" r="54717" b="13298"/>
          <a:stretch/>
        </p:blipFill>
        <p:spPr bwMode="auto">
          <a:xfrm>
            <a:off x="1524001" y="3372581"/>
            <a:ext cx="2667000" cy="194706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3018E2AF-DE15-4FA0-B662-19C7740C398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674888" y="5219700"/>
            <a:ext cx="1179912" cy="533400"/>
          </a:xfrm>
        </p:spPr>
        <p:txBody>
          <a:bodyPr/>
          <a:lstStyle/>
          <a:p>
            <a:pPr marL="0" indent="0">
              <a:buNone/>
            </a:pPr>
            <a:r>
              <a:rPr lang="en-GB" sz="3000" i="1" dirty="0"/>
              <a:t>Trans</a:t>
            </a:r>
          </a:p>
        </p:txBody>
      </p:sp>
      <p:pic>
        <p:nvPicPr>
          <p:cNvPr id="29" name="Picture 1">
            <a:extLst>
              <a:ext uri="{FF2B5EF4-FFF2-40B4-BE49-F238E27FC236}">
                <a16:creationId xmlns:a16="http://schemas.microsoft.com/office/drawing/2014/main" id="{0105985F-C4F9-4C63-9E2B-F082215C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7" t="4552" b="13298"/>
          <a:stretch/>
        </p:blipFill>
        <p:spPr bwMode="auto">
          <a:xfrm>
            <a:off x="4746625" y="3372581"/>
            <a:ext cx="2667000" cy="194706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54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9263" y="228600"/>
            <a:ext cx="6245475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Compound Lipids – Figure 2.17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1"/>
            <a:ext cx="4419600" cy="1369969"/>
          </a:xfrm>
        </p:spPr>
        <p:txBody>
          <a:bodyPr/>
          <a:lstStyle/>
          <a:p>
            <a:r>
              <a:rPr lang="en-US" altLang="en-US" dirty="0"/>
              <a:t>Compound lipids include elements in addition to C, H, O</a:t>
            </a:r>
          </a:p>
          <a:p>
            <a:r>
              <a:rPr lang="en-US" altLang="en-US" u="sng" dirty="0"/>
              <a:t>Phospholipids</a:t>
            </a:r>
            <a:r>
              <a:rPr lang="en-US" altLang="en-US" dirty="0"/>
              <a:t> contain hydrophilic</a:t>
            </a:r>
            <a:endParaRPr lang="en-US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1CA2E6FA-C6F0-48EE-B125-75D447C648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7200" y="2271481"/>
            <a:ext cx="5181600" cy="802341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solidFill>
                  <a:prstClr val="black"/>
                </a:solidFill>
              </a:rPr>
              <a:t>phosphate group and hydrophobic fatty acid tails</a:t>
            </a:r>
            <a:endParaRPr lang="en-GB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91F457D5-29C0-41C8-BF17-621C9E8483D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14399" y="3162911"/>
            <a:ext cx="4191001" cy="1902148"/>
          </a:xfrm>
        </p:spPr>
        <p:txBody>
          <a:bodyPr/>
          <a:lstStyle/>
          <a:p>
            <a:pPr marL="285750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Form lipid bilayer with phosphate groups oriented outward toward aqueous environments</a:t>
            </a:r>
          </a:p>
          <a:p>
            <a:pPr marL="285750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Essential component of cytoplasmic membranes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51328" y="5065059"/>
            <a:ext cx="4782671" cy="802341"/>
          </a:xfrm>
        </p:spPr>
        <p:txBody>
          <a:bodyPr/>
          <a:lstStyle/>
          <a:p>
            <a:pPr lvl="0" algn="l">
              <a:spcAft>
                <a:spcPts val="800"/>
              </a:spcAft>
            </a:pPr>
            <a:r>
              <a:rPr lang="en-US" altLang="en-US" sz="2400" dirty="0">
                <a:solidFill>
                  <a:prstClr val="black"/>
                </a:solidFill>
              </a:rPr>
              <a:t>Lipoproteins, lipopolysaccharides also compound lipids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"/>
          <a:stretch/>
        </p:blipFill>
        <p:spPr>
          <a:xfrm>
            <a:off x="5638800" y="1012902"/>
            <a:ext cx="3178497" cy="508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7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91225" y="228600"/>
            <a:ext cx="5161550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Steroids – Figure 2.18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766950"/>
          </a:xfrm>
        </p:spPr>
        <p:txBody>
          <a:bodyPr/>
          <a:lstStyle/>
          <a:p>
            <a:r>
              <a:rPr lang="en-US" altLang="en-US" u="sng" dirty="0"/>
              <a:t>Steroids</a:t>
            </a:r>
            <a:r>
              <a:rPr lang="en-US" altLang="en-US" dirty="0"/>
              <a:t> have characteristic four-ring structure</a:t>
            </a:r>
          </a:p>
          <a:p>
            <a:pPr lvl="1"/>
            <a:r>
              <a:rPr lang="en-US" altLang="en-US" sz="2200" dirty="0"/>
              <a:t>Classified as lipids due to water insolubility</a:t>
            </a:r>
          </a:p>
          <a:p>
            <a:pPr lvl="1"/>
            <a:r>
              <a:rPr lang="en-US" altLang="en-US" sz="2200" dirty="0"/>
              <a:t>Sterols such as cholesterol have hydroxyl group attached to one of the rings</a:t>
            </a:r>
          </a:p>
          <a:p>
            <a:pPr lvl="1"/>
            <a:r>
              <a:rPr lang="en-US" altLang="en-US" sz="2200" dirty="0"/>
              <a:t>Other steroids include hormones</a:t>
            </a:r>
          </a:p>
          <a:p>
            <a:pPr lvl="2"/>
            <a:r>
              <a:rPr lang="en-US" altLang="en-US" sz="2000" dirty="0"/>
              <a:t>Cortisol, progesterone, testosterone</a:t>
            </a:r>
            <a:endParaRPr lang="en-US" dirty="0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92A82275-E137-455F-9FB8-6EFB7917EE1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793717" y="6225540"/>
            <a:ext cx="263684" cy="251460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GB" sz="1500" dirty="0"/>
              <a:t> 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FE8DD2A1-6537-4BD1-8EFF-3B7806826822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847374" y="3902364"/>
            <a:ext cx="2020251" cy="412173"/>
          </a:xfrm>
          <a:solidFill>
            <a:srgbClr val="DAE3E8"/>
          </a:solidFill>
        </p:spPr>
        <p:txBody>
          <a:bodyPr/>
          <a:lstStyle/>
          <a:p>
            <a:pPr marL="0" indent="0" algn="ctr">
              <a:buNone/>
            </a:pPr>
            <a:r>
              <a:rPr lang="en-GB" sz="1700" b="1" dirty="0"/>
              <a:t>Steroid Ring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8C058A1-8B20-4D09-811D-C57780173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3" r="61224" b="6023"/>
          <a:stretch/>
        </p:blipFill>
        <p:spPr>
          <a:xfrm>
            <a:off x="1835478" y="4314824"/>
            <a:ext cx="2065962" cy="2009775"/>
          </a:xfrm>
          <a:prstGeom prst="rect">
            <a:avLst/>
          </a:prstGeom>
        </p:spPr>
      </p:pic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304CA353-E7A0-4F55-A88F-55960A67159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01440" y="6225540"/>
            <a:ext cx="374434" cy="273718"/>
          </a:xfrm>
        </p:spPr>
        <p:txBody>
          <a:bodyPr/>
          <a:lstStyle/>
          <a:p>
            <a:pPr marL="514350" indent="-514350">
              <a:buFont typeface="+mj-lt"/>
              <a:buAutoNum type="alphaLcParenR" startAt="2"/>
            </a:pPr>
            <a:r>
              <a:rPr lang="en-GB" sz="1500" dirty="0"/>
              <a:t>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98495F1-94FD-41D8-89A9-851F7CB35D8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933825" y="3898900"/>
            <a:ext cx="3192780" cy="419100"/>
          </a:xfrm>
          <a:solidFill>
            <a:srgbClr val="DAE3E8"/>
          </a:solidFill>
        </p:spPr>
        <p:txBody>
          <a:bodyPr/>
          <a:lstStyle/>
          <a:p>
            <a:pPr marL="0" indent="0" algn="ctr">
              <a:buNone/>
            </a:pPr>
            <a:r>
              <a:rPr lang="en-GB" sz="1700" b="1" dirty="0"/>
              <a:t>Sterol (cholesterol)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094D64C-C4A0-4BAD-9D3D-6E608A7D7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6" t="16404" b="6022"/>
          <a:stretch/>
        </p:blipFill>
        <p:spPr>
          <a:xfrm>
            <a:off x="3901440" y="4314824"/>
            <a:ext cx="3261942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7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09296" y="228600"/>
            <a:ext cx="3525408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Proteins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dirty="0"/>
              <a:t>Some functions of proteins include:</a:t>
            </a:r>
          </a:p>
          <a:p>
            <a:pPr lvl="1"/>
            <a:r>
              <a:rPr lang="en-US" altLang="en-US" sz="2200" dirty="0"/>
              <a:t>Enzyme catalysis</a:t>
            </a:r>
          </a:p>
          <a:p>
            <a:pPr lvl="1"/>
            <a:r>
              <a:rPr lang="en-US" altLang="en-US" sz="2200" dirty="0"/>
              <a:t>Transport</a:t>
            </a:r>
          </a:p>
          <a:p>
            <a:pPr lvl="1"/>
            <a:r>
              <a:rPr lang="en-US" altLang="en-US" sz="2200" dirty="0"/>
              <a:t>Signal reception</a:t>
            </a:r>
          </a:p>
          <a:p>
            <a:pPr lvl="1"/>
            <a:r>
              <a:rPr lang="en-US" altLang="en-US" sz="2200" dirty="0"/>
              <a:t>Regulation</a:t>
            </a:r>
          </a:p>
          <a:p>
            <a:pPr lvl="1"/>
            <a:r>
              <a:rPr lang="en-US" altLang="en-US" sz="2200" dirty="0"/>
              <a:t>Motility</a:t>
            </a:r>
          </a:p>
          <a:p>
            <a:pPr lvl="1"/>
            <a:r>
              <a:rPr lang="en-US" altLang="en-US" sz="2200" dirty="0"/>
              <a:t>Support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1426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33148" y="228600"/>
            <a:ext cx="5677705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Amino Acids – Figure 2.19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276600"/>
          </a:xfrm>
        </p:spPr>
        <p:txBody>
          <a:bodyPr/>
          <a:lstStyle/>
          <a:p>
            <a:r>
              <a:rPr lang="en-US" altLang="en-US" dirty="0"/>
              <a:t>Proteins composed of </a:t>
            </a:r>
            <a:r>
              <a:rPr lang="en-US" altLang="en-US" u="sng" dirty="0"/>
              <a:t>amino acid</a:t>
            </a:r>
            <a:r>
              <a:rPr lang="en-US" altLang="en-US" dirty="0"/>
              <a:t> subunits</a:t>
            </a:r>
          </a:p>
          <a:p>
            <a:pPr lvl="1"/>
            <a:r>
              <a:rPr lang="en-US" altLang="en-US" dirty="0"/>
              <a:t>Amino acids share common structure</a:t>
            </a:r>
          </a:p>
          <a:p>
            <a:pPr lvl="2"/>
            <a:r>
              <a:rPr lang="en-US" altLang="en-US" sz="2000" dirty="0"/>
              <a:t>Central carbon, carboxyl group, amino group</a:t>
            </a:r>
          </a:p>
          <a:p>
            <a:pPr lvl="2"/>
            <a:r>
              <a:rPr lang="en-US" altLang="en-US" sz="2000" dirty="0"/>
              <a:t>Side chain (R group) differs</a:t>
            </a:r>
          </a:p>
          <a:p>
            <a:pPr lvl="2"/>
            <a:r>
              <a:rPr lang="en-US" altLang="en-US" sz="2000" dirty="0"/>
              <a:t>Infinite possible combinations of 20 amino acids</a:t>
            </a:r>
          </a:p>
          <a:p>
            <a:pPr lvl="1"/>
            <a:r>
              <a:rPr lang="en-US" altLang="en-US" dirty="0"/>
              <a:t>Protein characteristics depend mainly on shape</a:t>
            </a:r>
          </a:p>
          <a:p>
            <a:pPr lvl="2"/>
            <a:r>
              <a:rPr lang="en-US" altLang="en-US" sz="2000" dirty="0"/>
              <a:t>Shape determined by amino acid sequence</a:t>
            </a:r>
            <a:endParaRPr lang="en-US" dirty="0"/>
          </a:p>
        </p:txBody>
      </p:sp>
      <p:pic>
        <p:nvPicPr>
          <p:cNvPr id="4" name="Picture 3" descr="An amino group is positively charged at neutral pH; a carboxyl group is negatively charged at neutral pH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3"/>
          <a:stretch/>
        </p:blipFill>
        <p:spPr>
          <a:xfrm>
            <a:off x="1143000" y="4267200"/>
            <a:ext cx="6172200" cy="218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9128" y="228600"/>
            <a:ext cx="4265744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Elements and Atoms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667000"/>
          </a:xfrm>
        </p:spPr>
        <p:txBody>
          <a:bodyPr/>
          <a:lstStyle/>
          <a:p>
            <a:r>
              <a:rPr lang="en-US" altLang="en-US" sz="2600" u="sng" dirty="0"/>
              <a:t>Atom</a:t>
            </a:r>
            <a:r>
              <a:rPr lang="en-US" altLang="en-US" sz="2600" dirty="0"/>
              <a:t>: basic unit of matter</a:t>
            </a:r>
          </a:p>
          <a:p>
            <a:r>
              <a:rPr lang="en-US" altLang="en-US" sz="2600" dirty="0"/>
              <a:t>Three major components</a:t>
            </a:r>
          </a:p>
          <a:p>
            <a:pPr lvl="1"/>
            <a:r>
              <a:rPr lang="en-US" altLang="en-US" sz="2200" u="sng" dirty="0"/>
              <a:t>Neutrons</a:t>
            </a:r>
            <a:r>
              <a:rPr lang="en-US" altLang="en-US" sz="2200" dirty="0"/>
              <a:t>: uncharged particles</a:t>
            </a:r>
          </a:p>
          <a:p>
            <a:pPr lvl="1"/>
            <a:r>
              <a:rPr lang="en-US" altLang="en-US" sz="2200" u="sng" dirty="0"/>
              <a:t>Protons</a:t>
            </a:r>
            <a:r>
              <a:rPr lang="en-US" altLang="en-US" sz="2200" dirty="0"/>
              <a:t>: positively charged particles</a:t>
            </a:r>
          </a:p>
          <a:p>
            <a:pPr lvl="1"/>
            <a:r>
              <a:rPr lang="en-US" altLang="en-US" sz="2200" u="sng" dirty="0"/>
              <a:t>Electrons</a:t>
            </a:r>
            <a:r>
              <a:rPr lang="en-US" altLang="en-US" sz="2200" dirty="0"/>
              <a:t>: negatively charged particles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8"/>
          </p:nvPr>
        </p:nvSpPr>
        <p:spPr>
          <a:xfrm>
            <a:off x="459694" y="3657600"/>
            <a:ext cx="7307943" cy="914400"/>
          </a:xfrm>
          <a:prstGeom prst="rect">
            <a:avLst/>
          </a:prstGeom>
        </p:spPr>
        <p:txBody>
          <a:bodyPr/>
          <a:lstStyle/>
          <a:p>
            <a:pPr marL="0" lvl="0" indent="0">
              <a:spcAft>
                <a:spcPts val="800"/>
              </a:spcAft>
              <a:buNone/>
            </a:pPr>
            <a:r>
              <a:rPr lang="en-US" altLang="en-US" sz="2600" dirty="0">
                <a:solidFill>
                  <a:prstClr val="black"/>
                </a:solidFill>
              </a:rPr>
              <a:t>An atom normally has equal numbers of protons and electrons, therefore overall it has no charge	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49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15220" y="228600"/>
            <a:ext cx="2913560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Amino Acids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905000"/>
          </a:xfrm>
        </p:spPr>
        <p:txBody>
          <a:bodyPr/>
          <a:lstStyle/>
          <a:p>
            <a:r>
              <a:rPr lang="en-US" altLang="en-US" dirty="0"/>
              <a:t>All amino acids except glycine exist as </a:t>
            </a:r>
            <a:r>
              <a:rPr lang="en-US" altLang="en-US" u="sng" dirty="0"/>
              <a:t>optical isomers</a:t>
            </a:r>
          </a:p>
          <a:p>
            <a:pPr lvl="1"/>
            <a:r>
              <a:rPr lang="en-US" altLang="en-US" dirty="0"/>
              <a:t>Mirror images, but may have different properties</a:t>
            </a:r>
          </a:p>
          <a:p>
            <a:pPr lvl="1"/>
            <a:r>
              <a:rPr lang="en-US" altLang="en-US" dirty="0"/>
              <a:t>Most proteins are composed only of </a:t>
            </a:r>
            <a:r>
              <a:rPr lang="en-US" altLang="en-US" sz="1400" dirty="0"/>
              <a:t>L</a:t>
            </a:r>
            <a:r>
              <a:rPr lang="en-US" altLang="en-US" dirty="0"/>
              <a:t>-amino acids </a:t>
            </a:r>
          </a:p>
          <a:p>
            <a:pPr lvl="1"/>
            <a:r>
              <a:rPr lang="en-US" altLang="en-US" dirty="0"/>
              <a:t>Bacteria also utilize </a:t>
            </a:r>
            <a:r>
              <a:rPr lang="en-US" altLang="en-US" sz="1400" dirty="0"/>
              <a:t>D</a:t>
            </a:r>
            <a:r>
              <a:rPr lang="en-US" altLang="en-US" dirty="0"/>
              <a:t>-amino acids</a:t>
            </a:r>
            <a:endParaRPr lang="en-US" dirty="0"/>
          </a:p>
        </p:txBody>
      </p:sp>
      <p:pic>
        <p:nvPicPr>
          <p:cNvPr id="7" name="Picture 6" descr="Like human hands, L and D amino acids are mirror images. They cannot be rotated in space to give two identical molecules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8"/>
          <a:stretch/>
        </p:blipFill>
        <p:spPr>
          <a:xfrm>
            <a:off x="2981578" y="3009010"/>
            <a:ext cx="3177643" cy="34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33148" y="228600"/>
            <a:ext cx="5677705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Amino Acids – Figure 2.20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sz="2600" dirty="0"/>
                  <a:t>Amino acids characterized by side chains</a:t>
                </a:r>
              </a:p>
              <a:p>
                <a:pPr lvl="1">
                  <a:spcBef>
                    <a:spcPts val="200"/>
                  </a:spcBef>
                  <a:spcAft>
                    <a:spcPts val="400"/>
                  </a:spcAft>
                </a:pPr>
                <a:r>
                  <a:rPr lang="en-US" altLang="en-US" sz="2400" dirty="0"/>
                  <a:t>Non-polar</a:t>
                </a:r>
              </a:p>
              <a:p>
                <a:pPr lvl="1">
                  <a:spcBef>
                    <a:spcPts val="200"/>
                  </a:spcBef>
                  <a:spcAft>
                    <a:spcPts val="400"/>
                  </a:spcAft>
                </a:pPr>
                <a:r>
                  <a:rPr lang="en-US" altLang="en-US" sz="2400" dirty="0"/>
                  <a:t>Polar</a:t>
                </a:r>
              </a:p>
              <a:p>
                <a:pPr lvl="1">
                  <a:spcBef>
                    <a:spcPts val="200"/>
                  </a:spcBef>
                  <a:spcAft>
                    <a:spcPts val="400"/>
                  </a:spcAft>
                </a:pPr>
                <a:r>
                  <a:rPr lang="en-US" altLang="en-US" sz="2400" dirty="0"/>
                  <a:t>Charged</a:t>
                </a:r>
                <a:br>
                  <a:rPr lang="en-US" altLang="en-US" sz="2400" dirty="0"/>
                </a:br>
                <a:r>
                  <a:rPr lang="en-US" altLang="en-US" sz="2400" dirty="0"/>
                  <a:t>(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en-US" sz="2400" dirty="0"/>
                  <a:t> or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en-US" sz="2400" dirty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mino acid groups are non-polar, polar/hydrophilic (uncharged), and polar/hydrophilic (charged).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"/>
          <a:stretch/>
        </p:blipFill>
        <p:spPr>
          <a:xfrm>
            <a:off x="3200400" y="1466298"/>
            <a:ext cx="4572000" cy="5010702"/>
          </a:xfrm>
          <a:prstGeom prst="rect">
            <a:avLst/>
          </a:prstGeom>
        </p:spPr>
      </p:pic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C59CC3F7-CB73-4009-9869-547D5AC06B2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638800" y="6525427"/>
            <a:ext cx="3489037" cy="267814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hlinkClick r:id="" action="ppaction://noaction"/>
              </a:rPr>
              <a:t>Jump to </a:t>
            </a:r>
            <a:r>
              <a:rPr lang="en-US" altLang="en-US" sz="1200" dirty="0">
                <a:solidFill>
                  <a:prstClr val="black"/>
                </a:solidFill>
                <a:hlinkClick r:id="" action="ppaction://noaction"/>
              </a:rPr>
              <a:t>Amino Acids – Figure 2.20 Long Description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4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33148" y="228600"/>
            <a:ext cx="5677705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Peptide Bonds – Figure 2.21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3733800" cy="2209800"/>
          </a:xfrm>
        </p:spPr>
        <p:txBody>
          <a:bodyPr/>
          <a:lstStyle/>
          <a:p>
            <a:r>
              <a:rPr lang="en-US" altLang="en-US" u="sng" dirty="0"/>
              <a:t>Peptide bonds</a:t>
            </a:r>
            <a:r>
              <a:rPr lang="en-US" altLang="en-US" dirty="0"/>
              <a:t> hold amino acids together</a:t>
            </a:r>
          </a:p>
          <a:p>
            <a:pPr lvl="1"/>
            <a:r>
              <a:rPr lang="en-US" altLang="en-US" dirty="0"/>
              <a:t>Covalent bond formed by dehydration synthesis reaction between carboxyl group and amino group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49442" y="3798794"/>
            <a:ext cx="3505200" cy="1257300"/>
          </a:xfrm>
        </p:spPr>
        <p:txBody>
          <a:bodyPr/>
          <a:lstStyle/>
          <a:p>
            <a:pPr lvl="0" algn="l">
              <a:spcAft>
                <a:spcPts val="800"/>
              </a:spcAft>
            </a:pPr>
            <a:r>
              <a:rPr lang="en-US" altLang="en-US" sz="2400" u="sng" dirty="0">
                <a:solidFill>
                  <a:prstClr val="black"/>
                </a:solidFill>
              </a:rPr>
              <a:t>Protein</a:t>
            </a:r>
            <a:r>
              <a:rPr lang="en-US" altLang="en-US" sz="2400" dirty="0">
                <a:solidFill>
                  <a:prstClr val="black"/>
                </a:solidFill>
              </a:rPr>
              <a:t> is one or more long </a:t>
            </a:r>
            <a:r>
              <a:rPr lang="en-US" altLang="en-US" sz="2400" u="sng" dirty="0">
                <a:solidFill>
                  <a:prstClr val="black"/>
                </a:solidFill>
              </a:rPr>
              <a:t>polypeptides</a:t>
            </a:r>
            <a:r>
              <a:rPr lang="en-US" altLang="en-US" sz="2400" dirty="0">
                <a:solidFill>
                  <a:prstClr val="black"/>
                </a:solidFill>
              </a:rPr>
              <a:t> folded to create functional molecule</a:t>
            </a:r>
          </a:p>
        </p:txBody>
      </p:sp>
      <p:pic>
        <p:nvPicPr>
          <p:cNvPr id="4" name="Picture 3" descr="Peptide bond formed when carboxyl group loses one oxygen atom and amino group loses two hydrogen atoms, forming a molecule of water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"/>
          <a:stretch/>
        </p:blipFill>
        <p:spPr>
          <a:xfrm>
            <a:off x="4343400" y="1752600"/>
            <a:ext cx="447963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1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36989" y="228600"/>
            <a:ext cx="6870023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Protein Structure – Figure 2.22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3008712" cy="3200400"/>
          </a:xfrm>
        </p:spPr>
        <p:txBody>
          <a:bodyPr/>
          <a:lstStyle/>
          <a:p>
            <a:r>
              <a:rPr lang="en-US" altLang="en-US" u="sng" dirty="0"/>
              <a:t>Primary structure</a:t>
            </a:r>
            <a:r>
              <a:rPr lang="en-US" altLang="en-US" dirty="0"/>
              <a:t>: sequence and number of amino acids</a:t>
            </a:r>
          </a:p>
          <a:p>
            <a:r>
              <a:rPr lang="en-US" altLang="en-US" u="sng" dirty="0"/>
              <a:t>Secondary structure</a:t>
            </a:r>
            <a:r>
              <a:rPr lang="en-US" altLang="en-US" dirty="0"/>
              <a:t>: localized coiling (helix) or folding (pleated sheet) largely due to hydrogen bonding</a:t>
            </a:r>
            <a:endParaRPr lang="en-US" dirty="0"/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"/>
          <a:stretch/>
        </p:blipFill>
        <p:spPr>
          <a:xfrm>
            <a:off x="3465912" y="1143000"/>
            <a:ext cx="5502509" cy="485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0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84" y="228600"/>
            <a:ext cx="4408769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Protein Structure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1"/>
            <a:ext cx="3657600" cy="1904999"/>
          </a:xfrm>
        </p:spPr>
        <p:txBody>
          <a:bodyPr/>
          <a:lstStyle/>
          <a:p>
            <a:r>
              <a:rPr lang="en-US" altLang="en-US" u="sng" dirty="0"/>
              <a:t>Tertiary structure</a:t>
            </a:r>
            <a:r>
              <a:rPr lang="en-US" altLang="en-US" dirty="0"/>
              <a:t>: overall 3-dimensional shape of folded polypeptide largely due to interactions between R groups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B8A2262-631A-4CC5-A989-F31B007EE5C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16931" y="2992586"/>
            <a:ext cx="2477433" cy="1198414"/>
          </a:xfrm>
        </p:spPr>
        <p:txBody>
          <a:bodyPr/>
          <a:lstStyle/>
          <a:p>
            <a:pPr marL="285750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u="sng" dirty="0">
                <a:solidFill>
                  <a:prstClr val="black"/>
                </a:solidFill>
              </a:rPr>
              <a:t>Chaperone</a:t>
            </a:r>
            <a:r>
              <a:rPr lang="en-US" altLang="en-US" sz="2000" dirty="0">
                <a:solidFill>
                  <a:prstClr val="black"/>
                </a:solidFill>
              </a:rPr>
              <a:t> may be needed to help with correct folding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42365" y="4423009"/>
            <a:ext cx="2734235" cy="1444389"/>
          </a:xfrm>
        </p:spPr>
        <p:txBody>
          <a:bodyPr/>
          <a:lstStyle/>
          <a:p>
            <a:pPr algn="l">
              <a:spcAft>
                <a:spcPts val="800"/>
              </a:spcAft>
            </a:pPr>
            <a:r>
              <a:rPr lang="en-US" altLang="en-US" sz="2400" u="sng" dirty="0">
                <a:solidFill>
                  <a:prstClr val="black"/>
                </a:solidFill>
              </a:rPr>
              <a:t>Quaternary structure</a:t>
            </a:r>
            <a:r>
              <a:rPr lang="en-US" altLang="en-US" sz="2400" dirty="0">
                <a:solidFill>
                  <a:prstClr val="black"/>
                </a:solidFill>
              </a:rPr>
              <a:t>: association between multiple polypeptide chains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"/>
          <a:stretch/>
        </p:blipFill>
        <p:spPr>
          <a:xfrm>
            <a:off x="4114800" y="1752600"/>
            <a:ext cx="4948981" cy="437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4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36989" y="228600"/>
            <a:ext cx="6870023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Protein Domains – Figure 2.23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762000"/>
          </a:xfrm>
        </p:spPr>
        <p:txBody>
          <a:bodyPr/>
          <a:lstStyle/>
          <a:p>
            <a:r>
              <a:rPr lang="en-US" altLang="en-US" u="sng" dirty="0"/>
              <a:t>Protein domain</a:t>
            </a:r>
            <a:r>
              <a:rPr lang="en-US" altLang="en-US" dirty="0"/>
              <a:t>: stable substructure associated with a specific function</a:t>
            </a:r>
            <a:endParaRPr lang="en-US" dirty="0"/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"/>
          <a:stretch/>
        </p:blipFill>
        <p:spPr>
          <a:xfrm>
            <a:off x="2057400" y="1752600"/>
            <a:ext cx="503255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9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989" y="228600"/>
            <a:ext cx="6870023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Protein Denaturation – Figure 2.24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18247" y="1187469"/>
            <a:ext cx="3352800" cy="3236968"/>
          </a:xfrm>
        </p:spPr>
        <p:txBody>
          <a:bodyPr/>
          <a:lstStyle/>
          <a:p>
            <a:pPr algn="l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a protein loses its characteristic shape, it is denatured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Can be caused by high temperature, extreme pH, certain solvents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Protein may become nonfunctional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Enzymes function best within narrow range of conditions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"/>
          <a:stretch/>
        </p:blipFill>
        <p:spPr>
          <a:xfrm>
            <a:off x="4038600" y="1995296"/>
            <a:ext cx="4795724" cy="318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8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33148" y="228600"/>
            <a:ext cx="5677705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Nucleic Acids – Figure 2.25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990600"/>
            <a:ext cx="8436533" cy="5562600"/>
          </a:xfrm>
        </p:spPr>
        <p:txBody>
          <a:bodyPr/>
          <a:lstStyle/>
          <a:p>
            <a:r>
              <a:rPr lang="en-US" altLang="en-US" u="sng" dirty="0"/>
              <a:t>Nucleic acids</a:t>
            </a:r>
            <a:r>
              <a:rPr lang="en-US" altLang="en-US" dirty="0"/>
              <a:t> carry genetic information in sequence of </a:t>
            </a:r>
            <a:r>
              <a:rPr lang="en-US" altLang="en-US" u="sng" dirty="0"/>
              <a:t>nucleotides</a:t>
            </a:r>
          </a:p>
          <a:p>
            <a:r>
              <a:rPr lang="en-US" altLang="en-US" dirty="0"/>
              <a:t>Nucleotides are composed of</a:t>
            </a:r>
          </a:p>
          <a:p>
            <a:pPr lvl="2"/>
            <a:r>
              <a:rPr lang="en-US" altLang="en-US" sz="2000" dirty="0"/>
              <a:t>Pentose sugar</a:t>
            </a:r>
          </a:p>
          <a:p>
            <a:pPr lvl="2"/>
            <a:r>
              <a:rPr lang="en-US" altLang="en-US" sz="2000" dirty="0"/>
              <a:t>Phosphate group</a:t>
            </a:r>
          </a:p>
          <a:p>
            <a:pPr lvl="2"/>
            <a:r>
              <a:rPr lang="en-US" altLang="en-US" sz="2000" u="sng" dirty="0"/>
              <a:t>Nucleobase</a:t>
            </a:r>
            <a:endParaRPr lang="en-US" sz="2000" dirty="0"/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8"/>
          <a:stretch/>
        </p:blipFill>
        <p:spPr>
          <a:xfrm>
            <a:off x="3657600" y="2667000"/>
            <a:ext cx="523613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5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9263" y="228600"/>
            <a:ext cx="6245475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Nucleic Acids – Figure 2.26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90600"/>
            <a:ext cx="4572000" cy="1295400"/>
          </a:xfrm>
        </p:spPr>
        <p:txBody>
          <a:bodyPr/>
          <a:lstStyle/>
          <a:p>
            <a:r>
              <a:rPr lang="en-US" altLang="en-US" dirty="0"/>
              <a:t>Nucleobases include</a:t>
            </a:r>
          </a:p>
          <a:p>
            <a:pPr lvl="1"/>
            <a:r>
              <a:rPr lang="en-US" altLang="en-US" dirty="0"/>
              <a:t>Purines: adenine (A), guanine (G)</a:t>
            </a:r>
          </a:p>
          <a:p>
            <a:pPr lvl="2"/>
            <a:r>
              <a:rPr lang="en-US" altLang="en-US" dirty="0"/>
              <a:t>Two fused rings</a:t>
            </a:r>
            <a:endParaRPr lang="en-US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67372C6-60EF-4C2F-BC3F-66B74A5E457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12058" y="2860842"/>
            <a:ext cx="3538048" cy="1879599"/>
          </a:xfrm>
        </p:spPr>
        <p:txBody>
          <a:bodyPr/>
          <a:lstStyle/>
          <a:p>
            <a:pPr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Pyrimidines: cytosine (C), thymine (T), uracil (U)</a:t>
            </a:r>
          </a:p>
          <a:p>
            <a:pPr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Single ring structure</a:t>
            </a:r>
          </a:p>
          <a:p>
            <a:pPr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1800" u="sng" dirty="0">
                <a:solidFill>
                  <a:prstClr val="black"/>
                </a:solidFill>
              </a:rPr>
              <a:t>Uracil</a:t>
            </a:r>
            <a:r>
              <a:rPr lang="en-US" altLang="en-US" sz="1800" dirty="0">
                <a:solidFill>
                  <a:prstClr val="black"/>
                </a:solidFill>
              </a:rPr>
              <a:t> (U) found only in RNA</a:t>
            </a:r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5" name="Picture 4" descr="Purines: adenine and guanine are in both DNA and RNA; pyrimidines: thymine is in DNA, uracil is in RNA, cytosine is in both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4"/>
          <a:stretch/>
        </p:blipFill>
        <p:spPr>
          <a:xfrm>
            <a:off x="4114800" y="2209800"/>
            <a:ext cx="4830030" cy="406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6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33148" y="228600"/>
            <a:ext cx="5677705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Nucleic Acids – Figure 2.27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90600"/>
            <a:ext cx="4298946" cy="3810000"/>
          </a:xfrm>
        </p:spPr>
        <p:txBody>
          <a:bodyPr/>
          <a:lstStyle/>
          <a:p>
            <a:r>
              <a:rPr lang="en-US" altLang="en-US" dirty="0"/>
              <a:t>Linear chains of nucleotides</a:t>
            </a:r>
          </a:p>
          <a:p>
            <a:pPr lvl="1"/>
            <a:r>
              <a:rPr lang="en-US" altLang="en-US" dirty="0"/>
              <a:t>Backbone of alternating sugar and phosphate molecules</a:t>
            </a:r>
          </a:p>
          <a:p>
            <a:pPr lvl="1"/>
            <a:r>
              <a:rPr lang="en-US" altLang="en-US" dirty="0"/>
              <a:t>Covalent bond between phosphate group of one nucleotide and sugar of the next</a:t>
            </a:r>
          </a:p>
          <a:p>
            <a:pPr lvl="2"/>
            <a:r>
              <a:rPr lang="en-US" altLang="en-US" dirty="0"/>
              <a:t>Phosphate group is on the </a:t>
            </a:r>
            <a:r>
              <a:rPr lang="en-US" altLang="en-US" u="sng" dirty="0"/>
              <a:t>5' end</a:t>
            </a:r>
            <a:r>
              <a:rPr lang="en-US" altLang="en-US" dirty="0"/>
              <a:t> of the strand</a:t>
            </a:r>
          </a:p>
          <a:p>
            <a:pPr lvl="2"/>
            <a:r>
              <a:rPr lang="en-US" altLang="en-US" dirty="0"/>
              <a:t>Hydroxyl group of sugar is on the </a:t>
            </a:r>
            <a:r>
              <a:rPr lang="en-US" altLang="en-US" u="sng" dirty="0"/>
              <a:t>3' end</a:t>
            </a:r>
            <a:r>
              <a:rPr lang="en-US" altLang="en-US" dirty="0"/>
              <a:t> of the strand</a:t>
            </a:r>
            <a:endParaRPr lang="en-US" dirty="0"/>
          </a:p>
        </p:txBody>
      </p:sp>
      <p:pic>
        <p:nvPicPr>
          <p:cNvPr id="5" name="Picture 4" descr="The 3-prime carbon of one nucleotide is linked to the 5-prime carbon of the next nucleotide via a phosphate group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9"/>
          <a:stretch/>
        </p:blipFill>
        <p:spPr>
          <a:xfrm>
            <a:off x="4953000" y="838200"/>
            <a:ext cx="3994146" cy="548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5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9262" y="228600"/>
            <a:ext cx="6245476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Atomic Structure – Figure 2.1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78306"/>
            <a:ext cx="8229600" cy="1143000"/>
          </a:xfrm>
        </p:spPr>
        <p:txBody>
          <a:bodyPr/>
          <a:lstStyle/>
          <a:p>
            <a:pPr>
              <a:lnSpc>
                <a:spcPts val="4200"/>
              </a:lnSpc>
              <a:spcAft>
                <a:spcPts val="1500"/>
              </a:spcAft>
            </a:pPr>
            <a:r>
              <a:rPr lang="en-US" altLang="en-US" dirty="0"/>
              <a:t>Protons and neutrons make up central part of atom, or nucleus Electrons form electron “cloud”</a:t>
            </a:r>
            <a:endParaRPr lang="en-US" dirty="0"/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"/>
          <a:stretch/>
        </p:blipFill>
        <p:spPr>
          <a:xfrm>
            <a:off x="2115032" y="2133600"/>
            <a:ext cx="4910736" cy="387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2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9128" y="228600"/>
            <a:ext cx="4265744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DNA – Figure 2.28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838200"/>
          </a:xfrm>
        </p:spPr>
        <p:txBody>
          <a:bodyPr/>
          <a:lstStyle/>
          <a:p>
            <a:r>
              <a:rPr lang="en-US" altLang="en-US" u="sng" dirty="0"/>
              <a:t>DNA,</a:t>
            </a:r>
            <a:r>
              <a:rPr lang="en-US" altLang="en-US" dirty="0"/>
              <a:t> </a:t>
            </a:r>
            <a:r>
              <a:rPr lang="en-US" altLang="en-US" u="sng" dirty="0"/>
              <a:t>deoxyribonucleic acid</a:t>
            </a:r>
            <a:r>
              <a:rPr lang="en-US" altLang="en-US" dirty="0"/>
              <a:t>, forms double-stranded helix held together by hydrogen bonding between nucleobases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49499" y="2486625"/>
            <a:ext cx="3045347" cy="806017"/>
          </a:xfrm>
        </p:spPr>
        <p:txBody>
          <a:bodyPr/>
          <a:lstStyle/>
          <a:p>
            <a:pPr lvl="0" algn="l">
              <a:spcAft>
                <a:spcPts val="800"/>
              </a:spcAft>
            </a:pPr>
            <a:r>
              <a:rPr lang="en-US" altLang="en-US" sz="2400" dirty="0">
                <a:solidFill>
                  <a:prstClr val="black"/>
                </a:solidFill>
              </a:rPr>
              <a:t>Strands are </a:t>
            </a:r>
            <a:r>
              <a:rPr lang="en-US" altLang="en-US" sz="2400" u="sng" dirty="0">
                <a:solidFill>
                  <a:prstClr val="black"/>
                </a:solidFill>
              </a:rPr>
              <a:t>antiparallel</a:t>
            </a:r>
            <a:r>
              <a:rPr lang="en-US" altLang="en-US" sz="2400" dirty="0">
                <a:solidFill>
                  <a:prstClr val="black"/>
                </a:solidFill>
              </a:rPr>
              <a:t> and </a:t>
            </a:r>
            <a:r>
              <a:rPr lang="en-US" altLang="en-US" sz="2400" u="sng" dirty="0">
                <a:solidFill>
                  <a:prstClr val="black"/>
                </a:solidFill>
              </a:rPr>
              <a:t>complementary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9"/>
          </p:nvPr>
        </p:nvSpPr>
        <p:spPr>
          <a:xfrm>
            <a:off x="461270" y="3878032"/>
            <a:ext cx="2983772" cy="1516126"/>
          </a:xfrm>
          <a:prstGeom prst="rect">
            <a:avLst/>
          </a:prstGeom>
        </p:spPr>
        <p:txBody>
          <a:bodyPr/>
          <a:lstStyle/>
          <a:p>
            <a:pPr marL="0" lvl="0" indent="0">
              <a:spcAft>
                <a:spcPts val="800"/>
              </a:spcAft>
              <a:buNone/>
            </a:pPr>
            <a:r>
              <a:rPr lang="en-US" altLang="en-US" sz="2400" u="sng" dirty="0">
                <a:solidFill>
                  <a:prstClr val="black"/>
                </a:solidFill>
              </a:rPr>
              <a:t>Base-pairing</a:t>
            </a:r>
          </a:p>
          <a:p>
            <a:pPr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A bonds to T</a:t>
            </a:r>
          </a:p>
          <a:p>
            <a:pPr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C bonds to G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4" name="Picture 3" descr="There are two hydrogen bonds between adenine and thymine and three between guanine and cytosine. 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"/>
          <a:stretch/>
        </p:blipFill>
        <p:spPr>
          <a:xfrm>
            <a:off x="3886200" y="1828800"/>
            <a:ext cx="4657162" cy="476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7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RNA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124200"/>
          </a:xfrm>
        </p:spPr>
        <p:txBody>
          <a:bodyPr/>
          <a:lstStyle/>
          <a:p>
            <a:r>
              <a:rPr lang="en-US" altLang="en-US" sz="2600" u="sng" dirty="0"/>
              <a:t>Ribonucleic acid (RNA)</a:t>
            </a:r>
          </a:p>
          <a:p>
            <a:pPr lvl="1"/>
            <a:r>
              <a:rPr lang="en-US" altLang="en-US" sz="2400" dirty="0"/>
              <a:t>Several forms of RNA involved in protein synthesis</a:t>
            </a:r>
          </a:p>
          <a:p>
            <a:pPr lvl="1"/>
            <a:r>
              <a:rPr lang="en-US" altLang="en-US" sz="2400" dirty="0"/>
              <a:t>Similar to DNA except:</a:t>
            </a:r>
          </a:p>
          <a:p>
            <a:pPr lvl="2"/>
            <a:r>
              <a:rPr lang="en-US" altLang="en-US" sz="2000" dirty="0"/>
              <a:t>RNA is mostly single-stranded</a:t>
            </a:r>
          </a:p>
          <a:p>
            <a:pPr lvl="2"/>
            <a:r>
              <a:rPr lang="en-US" altLang="en-US" sz="2000" dirty="0"/>
              <a:t>The sugar is ribose instead of </a:t>
            </a:r>
            <a:r>
              <a:rPr lang="en-US" altLang="en-US" sz="2000" u="sng" dirty="0"/>
              <a:t>deoxyribose</a:t>
            </a:r>
          </a:p>
          <a:p>
            <a:pPr lvl="2"/>
            <a:r>
              <a:rPr lang="en-US" altLang="en-US" sz="2000" dirty="0"/>
              <a:t>Uracil is the nucleobase instead of thymine</a:t>
            </a:r>
          </a:p>
        </p:txBody>
      </p:sp>
    </p:spTree>
    <p:extLst>
      <p:ext uri="{BB962C8B-B14F-4D97-AF65-F5344CB8AC3E}">
        <p14:creationId xmlns:p14="http://schemas.microsoft.com/office/powerpoint/2010/main" val="836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36989" y="228600"/>
            <a:ext cx="6870023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The Role of ATP – Figure 2.29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895600"/>
          </a:xfrm>
        </p:spPr>
        <p:txBody>
          <a:bodyPr/>
          <a:lstStyle/>
          <a:p>
            <a:r>
              <a:rPr lang="en-US" altLang="en-US" sz="2600" u="sng" dirty="0"/>
              <a:t>Adenosine triphosphate (ATP)</a:t>
            </a:r>
          </a:p>
          <a:p>
            <a:pPr lvl="1">
              <a:spcBef>
                <a:spcPts val="200"/>
              </a:spcBef>
              <a:spcAft>
                <a:spcPts val="400"/>
              </a:spcAft>
            </a:pPr>
            <a:r>
              <a:rPr lang="en-US" altLang="en-US" sz="2200" dirty="0"/>
              <a:t>Energy currency of cell</a:t>
            </a:r>
          </a:p>
          <a:p>
            <a:pPr lvl="1">
              <a:spcBef>
                <a:spcPts val="200"/>
              </a:spcBef>
              <a:spcAft>
                <a:spcPts val="400"/>
              </a:spcAft>
            </a:pPr>
            <a:r>
              <a:rPr lang="en-US" altLang="en-US" sz="2200" dirty="0"/>
              <a:t>Three negatively charged phosphate groups repel one another making bonds unstable</a:t>
            </a:r>
          </a:p>
          <a:p>
            <a:pPr lvl="2"/>
            <a:r>
              <a:rPr lang="en-US" altLang="en-US" u="sng" dirty="0"/>
              <a:t>High-energy phosphate bonds</a:t>
            </a:r>
            <a:r>
              <a:rPr lang="en-US" altLang="en-US" dirty="0"/>
              <a:t> break and release energy to drive cellular processes</a:t>
            </a:r>
          </a:p>
          <a:p>
            <a:pPr lvl="2"/>
            <a:r>
              <a:rPr lang="en-US" dirty="0"/>
              <a:t>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639590"/>
              </p:ext>
            </p:extLst>
          </p:nvPr>
        </p:nvGraphicFramePr>
        <p:xfrm>
          <a:off x="1629696" y="3391415"/>
          <a:ext cx="3886160" cy="371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Equation" r:id="rId4" imgW="2654280" imgH="253800" progId="Equation.DSMT4">
                  <p:embed/>
                </p:oleObj>
              </mc:Choice>
              <mc:Fallback>
                <p:oleObj name="Equation" r:id="rId4" imgW="2654280" imgH="2538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9696" y="3391415"/>
                        <a:ext cx="3886160" cy="371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ATP contains adenine and ribose sugar (forming adenosine), and three phosphate groups joined by high-energy bonds.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3"/>
          <a:stretch/>
        </p:blipFill>
        <p:spPr>
          <a:xfrm>
            <a:off x="2299640" y="3886200"/>
            <a:ext cx="4541520" cy="259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8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6989" y="228600"/>
            <a:ext cx="6870023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Atomic Structure – Figure 2.2a to b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3733800" cy="2133600"/>
          </a:xfrm>
        </p:spPr>
        <p:txBody>
          <a:bodyPr/>
          <a:lstStyle/>
          <a:p>
            <a:r>
              <a:rPr lang="en-US" altLang="en-US" u="sng" dirty="0"/>
              <a:t>Atomic number </a:t>
            </a:r>
            <a:r>
              <a:rPr lang="en-US" altLang="en-US" dirty="0"/>
              <a:t>is number of protons in nucleus</a:t>
            </a:r>
          </a:p>
          <a:p>
            <a:r>
              <a:rPr lang="en-US" altLang="en-US" u="sng" dirty="0"/>
              <a:t>Mass number</a:t>
            </a:r>
            <a:r>
              <a:rPr lang="en-US" altLang="en-US" dirty="0"/>
              <a:t> is sum of protons and neutrons (electrons too light)</a:t>
            </a:r>
            <a:endParaRPr lang="en-US" dirty="0"/>
          </a:p>
        </p:txBody>
      </p:sp>
      <p:pic>
        <p:nvPicPr>
          <p:cNvPr id="5" name="Picture 4" descr="Carbon has 6 protons, 6 neutrons, 6 electrons. Mass number 12 is written on upper left of symbol C; atomic number 6 on lower left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" b="32361"/>
          <a:stretch/>
        </p:blipFill>
        <p:spPr>
          <a:xfrm>
            <a:off x="4191000" y="1600200"/>
            <a:ext cx="39624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7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9128" y="228600"/>
            <a:ext cx="4265744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Isotopes – Figure 2.3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68830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u="sng" dirty="0"/>
              <a:t>Isotopes</a:t>
            </a:r>
            <a:r>
              <a:rPr lang="en-US" altLang="en-US" dirty="0"/>
              <a:t> of an element have different numbers of neutrons</a:t>
            </a:r>
          </a:p>
          <a:p>
            <a:pPr lvl="1">
              <a:lnSpc>
                <a:spcPct val="90000"/>
              </a:lnSpc>
            </a:pPr>
            <a:r>
              <a:rPr lang="en-US" altLang="en-US" u="sng" dirty="0"/>
              <a:t>Atomic mass</a:t>
            </a:r>
            <a:r>
              <a:rPr lang="en-US" altLang="en-US" dirty="0"/>
              <a:t> is the average of mass numbers of atoms of an element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Energy emitted from radioactive isotopes may be useful in diagnosis (scan of thyroid gland shows location of radioactive iodine)</a:t>
            </a:r>
            <a:endParaRPr lang="en-US" dirty="0"/>
          </a:p>
        </p:txBody>
      </p:sp>
      <p:pic>
        <p:nvPicPr>
          <p:cNvPr id="17414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31306"/>
            <a:ext cx="3276600" cy="330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3B2979B-EF08-4EE9-9423-457ED7BCF6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en-US" dirty="0">
                <a:solidFill>
                  <a:schemeClr val="tx1"/>
                </a:solidFill>
              </a:rPr>
              <a:t>© BSIP SA/Alamy Stock Photo</a:t>
            </a:r>
          </a:p>
        </p:txBody>
      </p:sp>
    </p:spTree>
    <p:extLst>
      <p:ext uri="{BB962C8B-B14F-4D97-AF65-F5344CB8AC3E}">
        <p14:creationId xmlns:p14="http://schemas.microsoft.com/office/powerpoint/2010/main" val="260469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6985" y="228602"/>
            <a:ext cx="6870023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The Role of Electrons – Figure 2.2c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74B6643-5374-4C66-8A39-B7F7646C4CC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57202" y="990597"/>
            <a:ext cx="6019800" cy="533400"/>
          </a:xfrm>
        </p:spPr>
        <p:txBody>
          <a:bodyPr/>
          <a:lstStyle/>
          <a:p>
            <a:pPr marL="0" lvl="0" indent="0">
              <a:spcAft>
                <a:spcPts val="800"/>
              </a:spcAft>
              <a:buNone/>
            </a:pPr>
            <a:r>
              <a:rPr lang="en-US" altLang="en-US" sz="2400" dirty="0">
                <a:solidFill>
                  <a:prstClr val="black"/>
                </a:solidFill>
              </a:rPr>
              <a:t>Electrons are arranged in shells around nucleus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6183A-B0EE-40A5-A1EC-D5F2998742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5548" y="1565564"/>
            <a:ext cx="3954649" cy="420473"/>
          </a:xfrm>
        </p:spPr>
        <p:txBody>
          <a:bodyPr/>
          <a:lstStyle/>
          <a:p>
            <a:pPr marL="285750"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Shells closer to nucleus fill first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FC2FB42B-ED59-47B3-9954-CFB33BE653C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06376" y="2003308"/>
            <a:ext cx="3117710" cy="734289"/>
          </a:xfrm>
        </p:spPr>
        <p:txBody>
          <a:bodyPr/>
          <a:lstStyle/>
          <a:p>
            <a:pPr marL="290513" indent="-290513"/>
            <a:r>
              <a:rPr lang="en-US" altLang="en-US" sz="2000" dirty="0">
                <a:solidFill>
                  <a:prstClr val="black"/>
                </a:solidFill>
              </a:rPr>
              <a:t>Innermost shell can hold</a:t>
            </a:r>
            <a:r>
              <a:rPr lang="en-GB" altLang="en-US" sz="2000" dirty="0"/>
              <a:t> </a:t>
            </a:r>
            <a:r>
              <a:rPr lang="en-US" altLang="en-US" sz="2000" dirty="0">
                <a:solidFill>
                  <a:prstClr val="black"/>
                </a:solidFill>
              </a:rPr>
              <a:t>up to 2 electrons</a:t>
            </a:r>
            <a:endParaRPr lang="en-GB" sz="2000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46FB793-7873-4039-9AAA-D529761BD9E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60432" y="2754868"/>
            <a:ext cx="4599712" cy="533400"/>
          </a:xfrm>
        </p:spPr>
        <p:txBody>
          <a:bodyPr/>
          <a:lstStyle/>
          <a:p>
            <a:pPr marL="342900" lvl="1" indent="-2794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Next shells can hold up to 8 electrons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6376" y="3228110"/>
            <a:ext cx="3617498" cy="2971800"/>
          </a:xfrm>
        </p:spPr>
        <p:txBody>
          <a:bodyPr/>
          <a:lstStyle/>
          <a:p>
            <a:pPr marL="285750" lvl="1"/>
            <a:r>
              <a:rPr lang="en-US" altLang="en-US" dirty="0"/>
              <a:t>Biological molecules are most stable with 8 electrons in outer shell (“octet rule”)</a:t>
            </a:r>
          </a:p>
          <a:p>
            <a:pPr marL="285750" lvl="1"/>
            <a:r>
              <a:rPr lang="en-US" altLang="en-US" dirty="0"/>
              <a:t>Electrons farther from nucleus have higher energy level</a:t>
            </a:r>
          </a:p>
          <a:p>
            <a:pPr marL="285750" lvl="1"/>
            <a:r>
              <a:rPr lang="en-US" altLang="en-US" u="sng" dirty="0"/>
              <a:t>Valence electrons</a:t>
            </a:r>
            <a:r>
              <a:rPr lang="en-US" altLang="en-US" dirty="0"/>
              <a:t> are those in outer shell</a:t>
            </a:r>
            <a:endParaRPr lang="en-US" dirty="0"/>
          </a:p>
        </p:txBody>
      </p:sp>
      <p:pic>
        <p:nvPicPr>
          <p:cNvPr id="6" name="Picture 5" descr="Carbon has four valence electrons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39"/>
          <a:stretch/>
        </p:blipFill>
        <p:spPr>
          <a:xfrm>
            <a:off x="5220629" y="3657600"/>
            <a:ext cx="3429000" cy="181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0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9263" y="228600"/>
            <a:ext cx="6245475" cy="6096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</a:rPr>
              <a:t>Chemical Bonds and Reactions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505200"/>
          </a:xfrm>
        </p:spPr>
        <p:txBody>
          <a:bodyPr/>
          <a:lstStyle/>
          <a:p>
            <a:r>
              <a:rPr lang="en-US" altLang="en-US" sz="2600" dirty="0"/>
              <a:t>Atoms lose, gain, or share valence electrons to achieve a more stable state</a:t>
            </a:r>
          </a:p>
          <a:p>
            <a:r>
              <a:rPr lang="en-US" altLang="en-US" sz="2600" dirty="0"/>
              <a:t>Basis for chemical bond formation</a:t>
            </a:r>
          </a:p>
          <a:p>
            <a:r>
              <a:rPr lang="en-US" altLang="en-US" sz="2600" dirty="0"/>
              <a:t>Three main types of chemical bonds:</a:t>
            </a:r>
          </a:p>
          <a:p>
            <a:pPr lvl="1"/>
            <a:r>
              <a:rPr lang="en-US" altLang="en-US" sz="2200" dirty="0"/>
              <a:t>Ionic bonds</a:t>
            </a:r>
          </a:p>
          <a:p>
            <a:pPr lvl="1"/>
            <a:r>
              <a:rPr lang="en-US" altLang="en-US" sz="2200" dirty="0"/>
              <a:t>Covalent bonds</a:t>
            </a:r>
          </a:p>
          <a:p>
            <a:pPr lvl="1"/>
            <a:r>
              <a:rPr lang="en-US" altLang="en-US" sz="2200" dirty="0"/>
              <a:t>Hydrogen bonds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6758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FIRST, BREAK, LAST slides 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Red Bar Footer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ternate FIRST, BREAK, LAST slide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lain BODY/MAIN CONTENT">
  <a:themeElements>
    <a:clrScheme name="Custom 3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0206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Plain BODY/MAIN CONTENT">
  <a:themeElements>
    <a:clrScheme name="Custom 4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0206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Red bar footer BODY/MAIN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PLAIN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RED FOOTER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BLUE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Plain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1650</TotalTime>
  <Words>2718</Words>
  <Application>Microsoft Office PowerPoint</Application>
  <PresentationFormat>On-screen Show (4:3)</PresentationFormat>
  <Paragraphs>446</Paragraphs>
  <Slides>52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FIRST, BREAK, LAST slides </vt:lpstr>
      <vt:lpstr>Alternate FIRST, BREAK, LAST slides</vt:lpstr>
      <vt:lpstr>Plain BODY/MAIN CONTENT</vt:lpstr>
      <vt:lpstr>1_Plain BODY/MAIN CONTENT</vt:lpstr>
      <vt:lpstr>Red bar footer BODY/MAIN CONTENT</vt:lpstr>
      <vt:lpstr>PLAIN Section Divider, Quotes, Callouts</vt:lpstr>
      <vt:lpstr>RED FOOTER Section Divider, Quotes, Callouts</vt:lpstr>
      <vt:lpstr>BLUE Section Divider, Quotes, Callouts</vt:lpstr>
      <vt:lpstr>Plain_APPENDIX</vt:lpstr>
      <vt:lpstr>Red Bar Footer_APPENDIX</vt:lpstr>
      <vt:lpstr>Chapter 02 Lecture Outline</vt:lpstr>
      <vt:lpstr>A Glimpse of History</vt:lpstr>
      <vt:lpstr>Elements and Atoms – Table 2.1</vt:lpstr>
      <vt:lpstr>Elements and Atoms</vt:lpstr>
      <vt:lpstr>Atomic Structure – Figure 2.1 </vt:lpstr>
      <vt:lpstr>Atomic Structure – Figure 2.2a to b</vt:lpstr>
      <vt:lpstr>Isotopes – Figure 2.3</vt:lpstr>
      <vt:lpstr>The Role of Electrons – Figure 2.2c</vt:lpstr>
      <vt:lpstr>Chemical Bonds and Reactions</vt:lpstr>
      <vt:lpstr>Ions and Ionic Bonds</vt:lpstr>
      <vt:lpstr>Ions and Ionic Bonds – Figure 2.4 </vt:lpstr>
      <vt:lpstr>Covalent Bonds</vt:lpstr>
      <vt:lpstr>Covalent Bonds – Figure 2.5 </vt:lpstr>
      <vt:lpstr>Covalent Bonds – Tables 2.2 and 2.3</vt:lpstr>
      <vt:lpstr>Covalent Bonds – Figure 2.6</vt:lpstr>
      <vt:lpstr>Hydrogen Bonds – Figure 2.7 </vt:lpstr>
      <vt:lpstr>Molarity</vt:lpstr>
      <vt:lpstr>Chemical Reactions (1)</vt:lpstr>
      <vt:lpstr>Chemical Reactions (2)</vt:lpstr>
      <vt:lpstr>Water, pH, and Buffers – Figure 2.8</vt:lpstr>
      <vt:lpstr>Water – Figure 2.9 </vt:lpstr>
      <vt:lpstr>pH of Aqueous Solutions – Figure 2.10 </vt:lpstr>
      <vt:lpstr>Buffers</vt:lpstr>
      <vt:lpstr>Organic Molecules – Figure 2.11</vt:lpstr>
      <vt:lpstr>Organic Molecules</vt:lpstr>
      <vt:lpstr>Table 2.5 Biologically Important Functional Groups</vt:lpstr>
      <vt:lpstr>Organic Molecules – Table 2.4 </vt:lpstr>
      <vt:lpstr>Carbohydrates – Figure 2.12 </vt:lpstr>
      <vt:lpstr>Monosaccharides – Figure 2.13 </vt:lpstr>
      <vt:lpstr>Disaccharides – Figure 2.14 </vt:lpstr>
      <vt:lpstr>Polysaccharides – Figure 2.15 </vt:lpstr>
      <vt:lpstr>Lipids</vt:lpstr>
      <vt:lpstr>Simple Lipids – Figure 2.16b</vt:lpstr>
      <vt:lpstr>Simple Lipids - Figure 2.16a</vt:lpstr>
      <vt:lpstr>Simple Lipids</vt:lpstr>
      <vt:lpstr>Compound Lipids – Figure 2.17 </vt:lpstr>
      <vt:lpstr>Steroids – Figure 2.18 </vt:lpstr>
      <vt:lpstr>Proteins</vt:lpstr>
      <vt:lpstr>Amino Acids – Figure 2.19 </vt:lpstr>
      <vt:lpstr>Amino Acids</vt:lpstr>
      <vt:lpstr>Amino Acids – Figure 2.20</vt:lpstr>
      <vt:lpstr>Peptide Bonds – Figure 2.21 </vt:lpstr>
      <vt:lpstr>Protein Structure – Figure 2.22 </vt:lpstr>
      <vt:lpstr>Protein Structure</vt:lpstr>
      <vt:lpstr>Protein Domains – Figure 2.23 </vt:lpstr>
      <vt:lpstr>Protein Denaturation – Figure 2.24 </vt:lpstr>
      <vt:lpstr>Nucleic Acids – Figure 2.25 </vt:lpstr>
      <vt:lpstr>Nucleic Acids – Figure 2.26 </vt:lpstr>
      <vt:lpstr>Nucleic Acids – Figure 2.27 </vt:lpstr>
      <vt:lpstr>DNA – Figure 2.28 </vt:lpstr>
      <vt:lpstr>RNA</vt:lpstr>
      <vt:lpstr>The Role of ATP – Figure 2.29 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02</dc:title>
  <dc:creator>LeConte, Lisa</dc:creator>
  <cp:lastModifiedBy>Unknown User</cp:lastModifiedBy>
  <cp:revision>246</cp:revision>
  <dcterms:created xsi:type="dcterms:W3CDTF">2017-11-29T21:30:53Z</dcterms:created>
  <dcterms:modified xsi:type="dcterms:W3CDTF">2021-02-11T18:30:18Z</dcterms:modified>
</cp:coreProperties>
</file>