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 id="2147483968" r:id="rId10"/>
    <p:sldMasterId id="2147483979" r:id="rId11"/>
  </p:sldMasterIdLst>
  <p:notesMasterIdLst>
    <p:notesMasterId r:id="rId70"/>
  </p:notesMasterIdLst>
  <p:handoutMasterIdLst>
    <p:handoutMasterId r:id="rId71"/>
  </p:handoutMasterIdLst>
  <p:sldIdLst>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72" autoAdjust="0"/>
  </p:normalViewPr>
  <p:slideViewPr>
    <p:cSldViewPr>
      <p:cViewPr varScale="1">
        <p:scale>
          <a:sx n="59" d="100"/>
          <a:sy n="59" d="100"/>
        </p:scale>
        <p:origin x="972" y="54"/>
      </p:cViewPr>
      <p:guideLst>
        <p:guide orient="horz" pos="3408"/>
        <p:guide orient="horz" pos="3600"/>
        <p:guide orient="horz" pos="912"/>
        <p:guide orient="horz" pos="3360"/>
        <p:guide pos="5616"/>
        <p:guide pos="4320"/>
      </p:guideLst>
    </p:cSldViewPr>
  </p:slideViewPr>
  <p:outlineViewPr>
    <p:cViewPr>
      <p:scale>
        <a:sx n="33" d="100"/>
        <a:sy n="33" d="100"/>
      </p:scale>
      <p:origin x="0" y="-5665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07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3/5/21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3/5/21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81DB2C44-FAC9-4010-ACC4-B50F6DCCD41B}" type="slidenum">
              <a:rPr lang="en-US" altLang="en-US" sz="1200">
                <a:solidFill>
                  <a:schemeClr val="tx1"/>
                </a:solidFill>
              </a:rPr>
              <a:pPr algn="r" eaLnBrk="1" hangingPunct="1"/>
              <a:t>1</a:t>
            </a:fld>
            <a:endParaRPr lang="en-US" altLang="en-US" sz="1200" dirty="0">
              <a:solidFill>
                <a:schemeClr val="tx1"/>
              </a:solidFill>
            </a:endParaRPr>
          </a:p>
        </p:txBody>
      </p:sp>
    </p:spTree>
    <p:extLst>
      <p:ext uri="{BB962C8B-B14F-4D97-AF65-F5344CB8AC3E}">
        <p14:creationId xmlns:p14="http://schemas.microsoft.com/office/powerpoint/2010/main" val="215877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91CB9CED-417B-4094-ADE7-435117510C7A}" type="slidenum">
              <a:rPr lang="en-US" altLang="en-US" sz="1200">
                <a:solidFill>
                  <a:schemeClr val="tx1"/>
                </a:solidFill>
              </a:rPr>
              <a:pPr/>
              <a:t>11</a:t>
            </a:fld>
            <a:endParaRPr lang="en-US" altLang="en-US" sz="1200" dirty="0">
              <a:solidFill>
                <a:schemeClr val="tx1"/>
              </a:solidFill>
            </a:endParaRPr>
          </a:p>
        </p:txBody>
      </p:sp>
    </p:spTree>
    <p:extLst>
      <p:ext uri="{BB962C8B-B14F-4D97-AF65-F5344CB8AC3E}">
        <p14:creationId xmlns:p14="http://schemas.microsoft.com/office/powerpoint/2010/main" val="919254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111067CD-C395-4ECD-93CB-A72B3EBE4F44}" type="slidenum">
              <a:rPr lang="en-US" altLang="en-US" sz="1200">
                <a:solidFill>
                  <a:schemeClr val="tx1"/>
                </a:solidFill>
              </a:rPr>
              <a:pPr/>
              <a:t>12</a:t>
            </a:fld>
            <a:endParaRPr lang="en-US" altLang="en-US" sz="1200" dirty="0">
              <a:solidFill>
                <a:schemeClr val="tx1"/>
              </a:solidFill>
            </a:endParaRPr>
          </a:p>
        </p:txBody>
      </p:sp>
    </p:spTree>
    <p:extLst>
      <p:ext uri="{BB962C8B-B14F-4D97-AF65-F5344CB8AC3E}">
        <p14:creationId xmlns:p14="http://schemas.microsoft.com/office/powerpoint/2010/main" val="373562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BE1A1EA5-5BBF-4DBD-A582-38AAAD190592}" type="slidenum">
              <a:rPr lang="en-US" altLang="en-US" sz="1200">
                <a:solidFill>
                  <a:schemeClr val="tx1"/>
                </a:solidFill>
              </a:rPr>
              <a:pPr/>
              <a:t>13</a:t>
            </a:fld>
            <a:endParaRPr lang="en-US" altLang="en-US" sz="1200" dirty="0">
              <a:solidFill>
                <a:schemeClr val="tx1"/>
              </a:solidFill>
            </a:endParaRPr>
          </a:p>
        </p:txBody>
      </p:sp>
    </p:spTree>
    <p:extLst>
      <p:ext uri="{BB962C8B-B14F-4D97-AF65-F5344CB8AC3E}">
        <p14:creationId xmlns:p14="http://schemas.microsoft.com/office/powerpoint/2010/main" val="412278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04BAB6AE-C53A-40AE-BD8E-7B03A2FE8930}" type="slidenum">
              <a:rPr lang="en-US" altLang="en-US" sz="1200">
                <a:solidFill>
                  <a:schemeClr val="tx1"/>
                </a:solidFill>
              </a:rPr>
              <a:pPr/>
              <a:t>14</a:t>
            </a:fld>
            <a:endParaRPr lang="en-US" altLang="en-US" sz="1200" dirty="0">
              <a:solidFill>
                <a:schemeClr val="tx1"/>
              </a:solidFill>
            </a:endParaRPr>
          </a:p>
        </p:txBody>
      </p:sp>
    </p:spTree>
    <p:extLst>
      <p:ext uri="{BB962C8B-B14F-4D97-AF65-F5344CB8AC3E}">
        <p14:creationId xmlns:p14="http://schemas.microsoft.com/office/powerpoint/2010/main" val="1150585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98ECFA19-EE8A-4E83-BAF9-405381BBB192}" type="slidenum">
              <a:rPr lang="en-US" altLang="en-US" sz="1200">
                <a:solidFill>
                  <a:schemeClr val="tx1"/>
                </a:solidFill>
              </a:rPr>
              <a:pPr/>
              <a:t>15</a:t>
            </a:fld>
            <a:endParaRPr lang="en-US" altLang="en-US" sz="1200" dirty="0">
              <a:solidFill>
                <a:schemeClr val="tx1"/>
              </a:solidFill>
            </a:endParaRPr>
          </a:p>
        </p:txBody>
      </p:sp>
    </p:spTree>
    <p:extLst>
      <p:ext uri="{BB962C8B-B14F-4D97-AF65-F5344CB8AC3E}">
        <p14:creationId xmlns:p14="http://schemas.microsoft.com/office/powerpoint/2010/main" val="47487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7C9C0B41-DF1E-42B0-B4C3-B021681F787E}" type="slidenum">
              <a:rPr lang="en-US" altLang="en-US" sz="1200">
                <a:solidFill>
                  <a:schemeClr val="tx1"/>
                </a:solidFill>
              </a:rPr>
              <a:pPr/>
              <a:t>16</a:t>
            </a:fld>
            <a:endParaRPr lang="en-US" altLang="en-US" sz="1200" dirty="0">
              <a:solidFill>
                <a:schemeClr val="tx1"/>
              </a:solidFill>
            </a:endParaRPr>
          </a:p>
        </p:txBody>
      </p:sp>
    </p:spTree>
    <p:extLst>
      <p:ext uri="{BB962C8B-B14F-4D97-AF65-F5344CB8AC3E}">
        <p14:creationId xmlns:p14="http://schemas.microsoft.com/office/powerpoint/2010/main" val="253126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9B38CE09-409E-4A70-A28A-DC4B4465EA20}" type="slidenum">
              <a:rPr lang="en-US" altLang="en-US" sz="1200">
                <a:solidFill>
                  <a:schemeClr val="tx1"/>
                </a:solidFill>
              </a:rPr>
              <a:pPr/>
              <a:t>17</a:t>
            </a:fld>
            <a:endParaRPr lang="en-US" altLang="en-US" sz="1200" dirty="0">
              <a:solidFill>
                <a:schemeClr val="tx1"/>
              </a:solidFill>
            </a:endParaRPr>
          </a:p>
        </p:txBody>
      </p:sp>
    </p:spTree>
    <p:extLst>
      <p:ext uri="{BB962C8B-B14F-4D97-AF65-F5344CB8AC3E}">
        <p14:creationId xmlns:p14="http://schemas.microsoft.com/office/powerpoint/2010/main" val="1366204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D0A4900A-3839-4187-918D-BD1EEDB6B9DC}" type="slidenum">
              <a:rPr lang="en-US" altLang="en-US" sz="1200">
                <a:solidFill>
                  <a:schemeClr val="tx1"/>
                </a:solidFill>
              </a:rPr>
              <a:pPr/>
              <a:t>18</a:t>
            </a:fld>
            <a:endParaRPr lang="en-US" altLang="en-US" sz="1200" dirty="0">
              <a:solidFill>
                <a:schemeClr val="tx1"/>
              </a:solidFill>
            </a:endParaRPr>
          </a:p>
        </p:txBody>
      </p:sp>
    </p:spTree>
    <p:extLst>
      <p:ext uri="{BB962C8B-B14F-4D97-AF65-F5344CB8AC3E}">
        <p14:creationId xmlns:p14="http://schemas.microsoft.com/office/powerpoint/2010/main" val="2394856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D2B3449D-22F5-42C4-BBBA-260CF11C120D}" type="slidenum">
              <a:rPr lang="en-US" altLang="en-US" sz="1200">
                <a:solidFill>
                  <a:schemeClr val="tx1"/>
                </a:solidFill>
              </a:rPr>
              <a:pPr/>
              <a:t>19</a:t>
            </a:fld>
            <a:endParaRPr lang="en-US" altLang="en-US" sz="1200" dirty="0">
              <a:solidFill>
                <a:schemeClr val="tx1"/>
              </a:solidFill>
            </a:endParaRPr>
          </a:p>
        </p:txBody>
      </p:sp>
    </p:spTree>
    <p:extLst>
      <p:ext uri="{BB962C8B-B14F-4D97-AF65-F5344CB8AC3E}">
        <p14:creationId xmlns:p14="http://schemas.microsoft.com/office/powerpoint/2010/main" val="90501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6187CC0F-3CDE-4015-97BA-DA80CD49BAC2}" type="slidenum">
              <a:rPr lang="en-US" altLang="en-US" sz="1200">
                <a:solidFill>
                  <a:schemeClr val="tx1"/>
                </a:solidFill>
              </a:rPr>
              <a:pPr/>
              <a:t>20</a:t>
            </a:fld>
            <a:endParaRPr lang="en-US" altLang="en-US" sz="1200" dirty="0">
              <a:solidFill>
                <a:schemeClr val="tx1"/>
              </a:solidFill>
            </a:endParaRPr>
          </a:p>
        </p:txBody>
      </p:sp>
    </p:spTree>
    <p:extLst>
      <p:ext uri="{BB962C8B-B14F-4D97-AF65-F5344CB8AC3E}">
        <p14:creationId xmlns:p14="http://schemas.microsoft.com/office/powerpoint/2010/main" val="29879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49BC142F-6E55-446F-A524-D4891CDFE849}" type="slidenum">
              <a:rPr lang="en-US" altLang="en-US" sz="1200">
                <a:solidFill>
                  <a:schemeClr val="tx1"/>
                </a:solidFill>
              </a:rPr>
              <a:pPr/>
              <a:t>2</a:t>
            </a:fld>
            <a:endParaRPr lang="en-US" altLang="en-US" sz="1200" dirty="0">
              <a:solidFill>
                <a:schemeClr val="tx1"/>
              </a:solidFill>
            </a:endParaRPr>
          </a:p>
        </p:txBody>
      </p:sp>
    </p:spTree>
    <p:extLst>
      <p:ext uri="{BB962C8B-B14F-4D97-AF65-F5344CB8AC3E}">
        <p14:creationId xmlns:p14="http://schemas.microsoft.com/office/powerpoint/2010/main" val="2853383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814FBA3F-AA61-4F4F-BC47-0622DE2B18F3}" type="slidenum">
              <a:rPr lang="en-US" altLang="en-US" sz="1200">
                <a:solidFill>
                  <a:schemeClr val="tx1"/>
                </a:solidFill>
              </a:rPr>
              <a:pPr/>
              <a:t>21</a:t>
            </a:fld>
            <a:endParaRPr lang="en-US" altLang="en-US" sz="1200" dirty="0">
              <a:solidFill>
                <a:schemeClr val="tx1"/>
              </a:solidFill>
            </a:endParaRPr>
          </a:p>
        </p:txBody>
      </p:sp>
    </p:spTree>
    <p:extLst>
      <p:ext uri="{BB962C8B-B14F-4D97-AF65-F5344CB8AC3E}">
        <p14:creationId xmlns:p14="http://schemas.microsoft.com/office/powerpoint/2010/main" val="37373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E154E93C-6519-4A18-B91A-232F45BE84F6}" type="slidenum">
              <a:rPr lang="en-US" altLang="en-US" sz="1200">
                <a:solidFill>
                  <a:schemeClr val="tx1"/>
                </a:solidFill>
              </a:rPr>
              <a:pPr/>
              <a:t>22</a:t>
            </a:fld>
            <a:endParaRPr lang="en-US" altLang="en-US" sz="1200" dirty="0">
              <a:solidFill>
                <a:schemeClr val="tx1"/>
              </a:solidFill>
            </a:endParaRPr>
          </a:p>
        </p:txBody>
      </p:sp>
    </p:spTree>
    <p:extLst>
      <p:ext uri="{BB962C8B-B14F-4D97-AF65-F5344CB8AC3E}">
        <p14:creationId xmlns:p14="http://schemas.microsoft.com/office/powerpoint/2010/main" val="611368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0EACCDAB-EFAE-4758-882B-494316FE7269}" type="slidenum">
              <a:rPr lang="en-US" altLang="en-US" sz="1200">
                <a:solidFill>
                  <a:schemeClr val="tx1"/>
                </a:solidFill>
              </a:rPr>
              <a:pPr/>
              <a:t>23</a:t>
            </a:fld>
            <a:endParaRPr lang="en-US" altLang="en-US" sz="1200" dirty="0">
              <a:solidFill>
                <a:schemeClr val="tx1"/>
              </a:solidFill>
            </a:endParaRPr>
          </a:p>
        </p:txBody>
      </p:sp>
    </p:spTree>
    <p:extLst>
      <p:ext uri="{BB962C8B-B14F-4D97-AF65-F5344CB8AC3E}">
        <p14:creationId xmlns:p14="http://schemas.microsoft.com/office/powerpoint/2010/main" val="67075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9DD19A8F-6C9F-4A8C-8DF9-1F71E7DDE54C}" type="slidenum">
              <a:rPr lang="en-US" altLang="en-US" sz="1200">
                <a:solidFill>
                  <a:schemeClr val="tx1"/>
                </a:solidFill>
              </a:rPr>
              <a:pPr/>
              <a:t>24</a:t>
            </a:fld>
            <a:endParaRPr lang="en-US" altLang="en-US" sz="1200" dirty="0">
              <a:solidFill>
                <a:schemeClr val="tx1"/>
              </a:solidFill>
            </a:endParaRPr>
          </a:p>
        </p:txBody>
      </p:sp>
    </p:spTree>
    <p:extLst>
      <p:ext uri="{BB962C8B-B14F-4D97-AF65-F5344CB8AC3E}">
        <p14:creationId xmlns:p14="http://schemas.microsoft.com/office/powerpoint/2010/main" val="281349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3B79A951-EF7F-43E3-A3EA-D6B083273670}" type="slidenum">
              <a:rPr lang="en-US" altLang="en-US" sz="1200">
                <a:solidFill>
                  <a:schemeClr val="tx1"/>
                </a:solidFill>
              </a:rPr>
              <a:pPr/>
              <a:t>25</a:t>
            </a:fld>
            <a:endParaRPr lang="en-US" altLang="en-US" sz="1200" dirty="0">
              <a:solidFill>
                <a:schemeClr val="tx1"/>
              </a:solidFill>
            </a:endParaRPr>
          </a:p>
        </p:txBody>
      </p:sp>
    </p:spTree>
    <p:extLst>
      <p:ext uri="{BB962C8B-B14F-4D97-AF65-F5344CB8AC3E}">
        <p14:creationId xmlns:p14="http://schemas.microsoft.com/office/powerpoint/2010/main" val="1346142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CD917108-367F-4BC8-A685-F996FB6D7F98}" type="slidenum">
              <a:rPr lang="en-US" altLang="en-US" sz="1200">
                <a:solidFill>
                  <a:schemeClr val="tx1"/>
                </a:solidFill>
              </a:rPr>
              <a:pPr/>
              <a:t>26</a:t>
            </a:fld>
            <a:endParaRPr lang="en-US" altLang="en-US" sz="1200" dirty="0">
              <a:solidFill>
                <a:schemeClr val="tx1"/>
              </a:solidFill>
            </a:endParaRPr>
          </a:p>
        </p:txBody>
      </p:sp>
    </p:spTree>
    <p:extLst>
      <p:ext uri="{BB962C8B-B14F-4D97-AF65-F5344CB8AC3E}">
        <p14:creationId xmlns:p14="http://schemas.microsoft.com/office/powerpoint/2010/main" val="665212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EFBB9D46-6623-427A-AD5A-79CD8C09A454}" type="slidenum">
              <a:rPr lang="en-US" altLang="en-US" sz="1200">
                <a:solidFill>
                  <a:schemeClr val="tx1"/>
                </a:solidFill>
              </a:rPr>
              <a:pPr/>
              <a:t>27</a:t>
            </a:fld>
            <a:endParaRPr lang="en-US" altLang="en-US" sz="1200" dirty="0">
              <a:solidFill>
                <a:schemeClr val="tx1"/>
              </a:solidFill>
            </a:endParaRPr>
          </a:p>
        </p:txBody>
      </p:sp>
    </p:spTree>
    <p:extLst>
      <p:ext uri="{BB962C8B-B14F-4D97-AF65-F5344CB8AC3E}">
        <p14:creationId xmlns:p14="http://schemas.microsoft.com/office/powerpoint/2010/main" val="613582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0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36C679AA-D7EC-47E4-9D2A-3F77750027A9}" type="slidenum">
              <a:rPr lang="en-US" altLang="en-US" sz="1200">
                <a:solidFill>
                  <a:schemeClr val="tx1"/>
                </a:solidFill>
              </a:rPr>
              <a:pPr algn="r" eaLnBrk="1" hangingPunct="1"/>
              <a:t>28</a:t>
            </a:fld>
            <a:endParaRPr lang="en-US" altLang="en-US" sz="1200" dirty="0">
              <a:solidFill>
                <a:schemeClr val="tx1"/>
              </a:solidFill>
            </a:endParaRPr>
          </a:p>
        </p:txBody>
      </p:sp>
    </p:spTree>
    <p:extLst>
      <p:ext uri="{BB962C8B-B14F-4D97-AF65-F5344CB8AC3E}">
        <p14:creationId xmlns:p14="http://schemas.microsoft.com/office/powerpoint/2010/main" val="3759462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D1EF92F0-1F8C-4FAF-8291-4327F5C2415B}" type="slidenum">
              <a:rPr lang="en-US" altLang="en-US" sz="1200">
                <a:solidFill>
                  <a:schemeClr val="tx1"/>
                </a:solidFill>
              </a:rPr>
              <a:pPr/>
              <a:t>29</a:t>
            </a:fld>
            <a:endParaRPr lang="en-US" altLang="en-US" sz="1200" dirty="0">
              <a:solidFill>
                <a:schemeClr val="tx1"/>
              </a:solidFill>
            </a:endParaRPr>
          </a:p>
        </p:txBody>
      </p:sp>
    </p:spTree>
    <p:extLst>
      <p:ext uri="{BB962C8B-B14F-4D97-AF65-F5344CB8AC3E}">
        <p14:creationId xmlns:p14="http://schemas.microsoft.com/office/powerpoint/2010/main" val="3130881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2C9064E9-5CF8-4126-A1D4-0FDD1C3F75C3}" type="slidenum">
              <a:rPr lang="en-US" altLang="en-US" sz="1200">
                <a:solidFill>
                  <a:schemeClr val="tx1"/>
                </a:solidFill>
              </a:rPr>
              <a:pPr/>
              <a:t>30</a:t>
            </a:fld>
            <a:endParaRPr lang="en-US" altLang="en-US" sz="1200" dirty="0">
              <a:solidFill>
                <a:schemeClr val="tx1"/>
              </a:solidFill>
            </a:endParaRPr>
          </a:p>
        </p:txBody>
      </p:sp>
    </p:spTree>
    <p:extLst>
      <p:ext uri="{BB962C8B-B14F-4D97-AF65-F5344CB8AC3E}">
        <p14:creationId xmlns:p14="http://schemas.microsoft.com/office/powerpoint/2010/main" val="23295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D5A6304E-7F42-47F2-9DEE-31C141FBAEC8}" type="slidenum">
              <a:rPr lang="en-US" altLang="en-US" sz="1200">
                <a:solidFill>
                  <a:schemeClr val="tx1"/>
                </a:solidFill>
              </a:rPr>
              <a:pPr/>
              <a:t>4</a:t>
            </a:fld>
            <a:endParaRPr lang="en-US" altLang="en-US" sz="1200" dirty="0">
              <a:solidFill>
                <a:schemeClr val="tx1"/>
              </a:solidFill>
            </a:endParaRPr>
          </a:p>
        </p:txBody>
      </p:sp>
    </p:spTree>
    <p:extLst>
      <p:ext uri="{BB962C8B-B14F-4D97-AF65-F5344CB8AC3E}">
        <p14:creationId xmlns:p14="http://schemas.microsoft.com/office/powerpoint/2010/main" val="1104025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76E981AF-F472-42A2-8E0A-63BEF6288250}" type="slidenum">
              <a:rPr lang="en-US" altLang="en-US" sz="1200">
                <a:solidFill>
                  <a:schemeClr val="tx1"/>
                </a:solidFill>
              </a:rPr>
              <a:pPr/>
              <a:t>31</a:t>
            </a:fld>
            <a:endParaRPr lang="en-US" altLang="en-US" sz="1200" dirty="0">
              <a:solidFill>
                <a:schemeClr val="tx1"/>
              </a:solidFill>
            </a:endParaRPr>
          </a:p>
        </p:txBody>
      </p:sp>
    </p:spTree>
    <p:extLst>
      <p:ext uri="{BB962C8B-B14F-4D97-AF65-F5344CB8AC3E}">
        <p14:creationId xmlns:p14="http://schemas.microsoft.com/office/powerpoint/2010/main" val="254020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B2EC677C-FFDD-41DF-8591-43CBB76535DE}" type="slidenum">
              <a:rPr lang="en-US" altLang="en-US" sz="1200">
                <a:solidFill>
                  <a:schemeClr val="tx1"/>
                </a:solidFill>
              </a:rPr>
              <a:pPr/>
              <a:t>32</a:t>
            </a:fld>
            <a:endParaRPr lang="en-US" altLang="en-US" sz="1200" dirty="0">
              <a:solidFill>
                <a:schemeClr val="tx1"/>
              </a:solidFill>
            </a:endParaRPr>
          </a:p>
        </p:txBody>
      </p:sp>
    </p:spTree>
    <p:extLst>
      <p:ext uri="{BB962C8B-B14F-4D97-AF65-F5344CB8AC3E}">
        <p14:creationId xmlns:p14="http://schemas.microsoft.com/office/powerpoint/2010/main" val="239703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FBC21D01-E005-4233-89A7-B1790D7EB06D}" type="slidenum">
              <a:rPr lang="en-US" altLang="en-US" sz="1200">
                <a:solidFill>
                  <a:schemeClr val="tx1"/>
                </a:solidFill>
              </a:rPr>
              <a:pPr/>
              <a:t>33</a:t>
            </a:fld>
            <a:endParaRPr lang="en-US" altLang="en-US" sz="1200" dirty="0">
              <a:solidFill>
                <a:schemeClr val="tx1"/>
              </a:solidFill>
            </a:endParaRPr>
          </a:p>
        </p:txBody>
      </p:sp>
    </p:spTree>
    <p:extLst>
      <p:ext uri="{BB962C8B-B14F-4D97-AF65-F5344CB8AC3E}">
        <p14:creationId xmlns:p14="http://schemas.microsoft.com/office/powerpoint/2010/main" val="4241369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ED05AC38-B9D2-49D4-9F2C-C7FF1FEA805A}" type="slidenum">
              <a:rPr lang="en-US" altLang="en-US" sz="1200">
                <a:solidFill>
                  <a:schemeClr val="tx1"/>
                </a:solidFill>
              </a:rPr>
              <a:pPr/>
              <a:t>34</a:t>
            </a:fld>
            <a:endParaRPr lang="en-US" altLang="en-US" sz="1200" dirty="0">
              <a:solidFill>
                <a:schemeClr val="tx1"/>
              </a:solidFill>
            </a:endParaRPr>
          </a:p>
        </p:txBody>
      </p:sp>
    </p:spTree>
    <p:extLst>
      <p:ext uri="{BB962C8B-B14F-4D97-AF65-F5344CB8AC3E}">
        <p14:creationId xmlns:p14="http://schemas.microsoft.com/office/powerpoint/2010/main" val="923562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F6A46875-7BDC-4E85-AA0C-FE444A06A047}" type="slidenum">
              <a:rPr lang="en-US" altLang="en-US" sz="1200">
                <a:solidFill>
                  <a:schemeClr val="tx1"/>
                </a:solidFill>
              </a:rPr>
              <a:pPr/>
              <a:t>35</a:t>
            </a:fld>
            <a:endParaRPr lang="en-US" altLang="en-US" sz="1200" dirty="0">
              <a:solidFill>
                <a:schemeClr val="tx1"/>
              </a:solidFill>
            </a:endParaRPr>
          </a:p>
        </p:txBody>
      </p:sp>
    </p:spTree>
    <p:extLst>
      <p:ext uri="{BB962C8B-B14F-4D97-AF65-F5344CB8AC3E}">
        <p14:creationId xmlns:p14="http://schemas.microsoft.com/office/powerpoint/2010/main" val="1877652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59886538-B134-484D-9C0A-BD7D3BB556C6}" type="slidenum">
              <a:rPr lang="en-US" altLang="en-US" sz="1200">
                <a:solidFill>
                  <a:schemeClr val="tx1"/>
                </a:solidFill>
              </a:rPr>
              <a:pPr algn="r" eaLnBrk="1" hangingPunct="1"/>
              <a:t>36</a:t>
            </a:fld>
            <a:endParaRPr lang="en-US" altLang="en-US" sz="1200" dirty="0">
              <a:solidFill>
                <a:schemeClr val="tx1"/>
              </a:solidFill>
            </a:endParaRPr>
          </a:p>
        </p:txBody>
      </p:sp>
    </p:spTree>
    <p:extLst>
      <p:ext uri="{BB962C8B-B14F-4D97-AF65-F5344CB8AC3E}">
        <p14:creationId xmlns:p14="http://schemas.microsoft.com/office/powerpoint/2010/main" val="2377305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C110A327-B2EC-4C90-910B-B6151ED67F26}" type="slidenum">
              <a:rPr lang="en-US" altLang="en-US" sz="1200">
                <a:solidFill>
                  <a:schemeClr val="tx1"/>
                </a:solidFill>
              </a:rPr>
              <a:pPr/>
              <a:t>37</a:t>
            </a:fld>
            <a:endParaRPr lang="en-US" altLang="en-US" sz="1200" dirty="0">
              <a:solidFill>
                <a:schemeClr val="tx1"/>
              </a:solidFill>
            </a:endParaRPr>
          </a:p>
        </p:txBody>
      </p:sp>
    </p:spTree>
    <p:extLst>
      <p:ext uri="{BB962C8B-B14F-4D97-AF65-F5344CB8AC3E}">
        <p14:creationId xmlns:p14="http://schemas.microsoft.com/office/powerpoint/2010/main" val="949755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981C9C78-1601-42F0-AE8D-17061B352B90}" type="slidenum">
              <a:rPr lang="en-US" altLang="en-US" sz="1200">
                <a:solidFill>
                  <a:schemeClr val="tx1"/>
                </a:solidFill>
              </a:rPr>
              <a:pPr algn="r" eaLnBrk="1" hangingPunct="1"/>
              <a:t>38</a:t>
            </a:fld>
            <a:endParaRPr lang="en-US" altLang="en-US" sz="1200" dirty="0">
              <a:solidFill>
                <a:schemeClr val="tx1"/>
              </a:solidFill>
            </a:endParaRPr>
          </a:p>
        </p:txBody>
      </p:sp>
    </p:spTree>
    <p:extLst>
      <p:ext uri="{BB962C8B-B14F-4D97-AF65-F5344CB8AC3E}">
        <p14:creationId xmlns:p14="http://schemas.microsoft.com/office/powerpoint/2010/main" val="3265071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B795A471-C766-4494-B8AE-70D6D9A19F32}" type="slidenum">
              <a:rPr lang="en-US" altLang="en-US" sz="1200">
                <a:solidFill>
                  <a:schemeClr val="tx1"/>
                </a:solidFill>
              </a:rPr>
              <a:pPr/>
              <a:t>39</a:t>
            </a:fld>
            <a:endParaRPr lang="en-US" altLang="en-US" sz="1200" dirty="0">
              <a:solidFill>
                <a:schemeClr val="tx1"/>
              </a:solidFill>
            </a:endParaRPr>
          </a:p>
        </p:txBody>
      </p:sp>
    </p:spTree>
    <p:extLst>
      <p:ext uri="{BB962C8B-B14F-4D97-AF65-F5344CB8AC3E}">
        <p14:creationId xmlns:p14="http://schemas.microsoft.com/office/powerpoint/2010/main" val="2043472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52F148EA-68B6-4FC1-AC86-90FD1356A575}" type="slidenum">
              <a:rPr lang="en-US" altLang="en-US" sz="1200">
                <a:solidFill>
                  <a:schemeClr val="tx1"/>
                </a:solidFill>
              </a:rPr>
              <a:pPr/>
              <a:t>40</a:t>
            </a:fld>
            <a:endParaRPr lang="en-US" altLang="en-US" sz="1200" dirty="0">
              <a:solidFill>
                <a:schemeClr val="tx1"/>
              </a:solidFill>
            </a:endParaRPr>
          </a:p>
        </p:txBody>
      </p:sp>
    </p:spTree>
    <p:extLst>
      <p:ext uri="{BB962C8B-B14F-4D97-AF65-F5344CB8AC3E}">
        <p14:creationId xmlns:p14="http://schemas.microsoft.com/office/powerpoint/2010/main" val="299757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A0A2E47E-B4DB-4026-BFE2-1F67BCC85AF7}" type="slidenum">
              <a:rPr lang="en-US" altLang="en-US" sz="1200">
                <a:solidFill>
                  <a:schemeClr val="tx1"/>
                </a:solidFill>
              </a:rPr>
              <a:pPr/>
              <a:t>5</a:t>
            </a:fld>
            <a:endParaRPr lang="en-US" altLang="en-US" sz="1200" dirty="0">
              <a:solidFill>
                <a:schemeClr val="tx1"/>
              </a:solidFill>
            </a:endParaRPr>
          </a:p>
        </p:txBody>
      </p:sp>
    </p:spTree>
    <p:extLst>
      <p:ext uri="{BB962C8B-B14F-4D97-AF65-F5344CB8AC3E}">
        <p14:creationId xmlns:p14="http://schemas.microsoft.com/office/powerpoint/2010/main" val="1830369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1ABF7F86-ED89-4FE0-8C33-C56205EBAB45}" type="slidenum">
              <a:rPr lang="en-US" altLang="en-US" sz="1200">
                <a:solidFill>
                  <a:schemeClr val="tx1"/>
                </a:solidFill>
              </a:rPr>
              <a:pPr/>
              <a:t>41</a:t>
            </a:fld>
            <a:endParaRPr lang="en-US" altLang="en-US" sz="1200" dirty="0">
              <a:solidFill>
                <a:schemeClr val="tx1"/>
              </a:solidFill>
            </a:endParaRPr>
          </a:p>
        </p:txBody>
      </p:sp>
    </p:spTree>
    <p:extLst>
      <p:ext uri="{BB962C8B-B14F-4D97-AF65-F5344CB8AC3E}">
        <p14:creationId xmlns:p14="http://schemas.microsoft.com/office/powerpoint/2010/main" val="3331125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90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EA818F5B-647D-4B59-BEB7-E96ECAA5E4D4}" type="slidenum">
              <a:rPr lang="en-US" altLang="en-US" sz="1200">
                <a:solidFill>
                  <a:schemeClr val="tx1"/>
                </a:solidFill>
              </a:rPr>
              <a:pPr algn="r" eaLnBrk="1" hangingPunct="1"/>
              <a:t>42</a:t>
            </a:fld>
            <a:endParaRPr lang="en-US" altLang="en-US" sz="1200" dirty="0">
              <a:solidFill>
                <a:schemeClr val="tx1"/>
              </a:solidFill>
            </a:endParaRPr>
          </a:p>
        </p:txBody>
      </p:sp>
    </p:spTree>
    <p:extLst>
      <p:ext uri="{BB962C8B-B14F-4D97-AF65-F5344CB8AC3E}">
        <p14:creationId xmlns:p14="http://schemas.microsoft.com/office/powerpoint/2010/main" val="369916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F1D01E90-B0FD-4212-808E-7079EF835B1D}" type="slidenum">
              <a:rPr lang="en-US" altLang="en-US" sz="1200">
                <a:solidFill>
                  <a:schemeClr val="tx1"/>
                </a:solidFill>
              </a:rPr>
              <a:pPr algn="r" eaLnBrk="1" hangingPunct="1"/>
              <a:t>43</a:t>
            </a:fld>
            <a:endParaRPr lang="en-US" altLang="en-US" sz="1200" dirty="0">
              <a:solidFill>
                <a:schemeClr val="tx1"/>
              </a:solidFill>
            </a:endParaRPr>
          </a:p>
        </p:txBody>
      </p:sp>
    </p:spTree>
    <p:extLst>
      <p:ext uri="{BB962C8B-B14F-4D97-AF65-F5344CB8AC3E}">
        <p14:creationId xmlns:p14="http://schemas.microsoft.com/office/powerpoint/2010/main" val="4034299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7BE5CE40-D4C4-4AC3-8B80-711176BB5EAF}" type="slidenum">
              <a:rPr lang="en-US" altLang="en-US" sz="1200">
                <a:solidFill>
                  <a:schemeClr val="tx1"/>
                </a:solidFill>
              </a:rPr>
              <a:pPr/>
              <a:t>44</a:t>
            </a:fld>
            <a:endParaRPr lang="en-US" altLang="en-US" sz="1200" dirty="0">
              <a:solidFill>
                <a:schemeClr val="tx1"/>
              </a:solidFill>
            </a:endParaRPr>
          </a:p>
        </p:txBody>
      </p:sp>
    </p:spTree>
    <p:extLst>
      <p:ext uri="{BB962C8B-B14F-4D97-AF65-F5344CB8AC3E}">
        <p14:creationId xmlns:p14="http://schemas.microsoft.com/office/powerpoint/2010/main" val="2102047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23269212-CFCA-413A-8FAC-58957F40DD94}" type="slidenum">
              <a:rPr lang="en-US" altLang="en-US" sz="1200">
                <a:solidFill>
                  <a:schemeClr val="tx1"/>
                </a:solidFill>
              </a:rPr>
              <a:pPr/>
              <a:t>45</a:t>
            </a:fld>
            <a:endParaRPr lang="en-US" altLang="en-US" sz="1200" dirty="0">
              <a:solidFill>
                <a:schemeClr val="tx1"/>
              </a:solidFill>
            </a:endParaRPr>
          </a:p>
        </p:txBody>
      </p:sp>
    </p:spTree>
    <p:extLst>
      <p:ext uri="{BB962C8B-B14F-4D97-AF65-F5344CB8AC3E}">
        <p14:creationId xmlns:p14="http://schemas.microsoft.com/office/powerpoint/2010/main" val="3597510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F1B38A9A-E3F4-4BC6-A072-50AD37091A86}" type="slidenum">
              <a:rPr lang="en-US" altLang="en-US" sz="1200">
                <a:solidFill>
                  <a:schemeClr val="tx1"/>
                </a:solidFill>
              </a:rPr>
              <a:pPr/>
              <a:t>46</a:t>
            </a:fld>
            <a:endParaRPr lang="en-US" altLang="en-US" sz="1200" dirty="0">
              <a:solidFill>
                <a:schemeClr val="tx1"/>
              </a:solidFill>
            </a:endParaRPr>
          </a:p>
        </p:txBody>
      </p:sp>
    </p:spTree>
    <p:extLst>
      <p:ext uri="{BB962C8B-B14F-4D97-AF65-F5344CB8AC3E}">
        <p14:creationId xmlns:p14="http://schemas.microsoft.com/office/powerpoint/2010/main" val="2823941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93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95170F75-991A-49C0-8C2F-6EC226F47336}" type="slidenum">
              <a:rPr lang="en-US" altLang="en-US" sz="1200">
                <a:solidFill>
                  <a:schemeClr val="tx1"/>
                </a:solidFill>
              </a:rPr>
              <a:pPr algn="r" eaLnBrk="1" hangingPunct="1"/>
              <a:t>47</a:t>
            </a:fld>
            <a:endParaRPr lang="en-US" altLang="en-US" sz="1200" dirty="0">
              <a:solidFill>
                <a:schemeClr val="tx1"/>
              </a:solidFill>
            </a:endParaRPr>
          </a:p>
        </p:txBody>
      </p:sp>
    </p:spTree>
    <p:extLst>
      <p:ext uri="{BB962C8B-B14F-4D97-AF65-F5344CB8AC3E}">
        <p14:creationId xmlns:p14="http://schemas.microsoft.com/office/powerpoint/2010/main" val="358839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13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678F0565-0BDF-43FE-8C28-C55BF1699082}" type="slidenum">
              <a:rPr lang="en-US" altLang="en-US" sz="1200">
                <a:solidFill>
                  <a:schemeClr val="tx1"/>
                </a:solidFill>
              </a:rPr>
              <a:pPr algn="r" eaLnBrk="1" hangingPunct="1"/>
              <a:t>48</a:t>
            </a:fld>
            <a:endParaRPr lang="en-US" altLang="en-US" sz="1200" dirty="0">
              <a:solidFill>
                <a:schemeClr val="tx1"/>
              </a:solidFill>
            </a:endParaRPr>
          </a:p>
        </p:txBody>
      </p:sp>
    </p:spTree>
    <p:extLst>
      <p:ext uri="{BB962C8B-B14F-4D97-AF65-F5344CB8AC3E}">
        <p14:creationId xmlns:p14="http://schemas.microsoft.com/office/powerpoint/2010/main" val="2149177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0AFFAB92-B9CA-49D9-8384-CCF9633E72F2}" type="slidenum">
              <a:rPr lang="en-US" altLang="en-US" sz="1200">
                <a:solidFill>
                  <a:schemeClr val="tx1"/>
                </a:solidFill>
              </a:rPr>
              <a:pPr/>
              <a:t>49</a:t>
            </a:fld>
            <a:endParaRPr lang="en-US" altLang="en-US" sz="1200" dirty="0">
              <a:solidFill>
                <a:schemeClr val="tx1"/>
              </a:solidFill>
            </a:endParaRPr>
          </a:p>
        </p:txBody>
      </p:sp>
    </p:spTree>
    <p:extLst>
      <p:ext uri="{BB962C8B-B14F-4D97-AF65-F5344CB8AC3E}">
        <p14:creationId xmlns:p14="http://schemas.microsoft.com/office/powerpoint/2010/main" val="3516385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54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B5150CDB-3907-4046-961F-3605C3E0BCF3}" type="slidenum">
              <a:rPr lang="en-US" altLang="en-US" sz="1200">
                <a:solidFill>
                  <a:schemeClr val="tx1"/>
                </a:solidFill>
              </a:rPr>
              <a:pPr algn="r" eaLnBrk="1" hangingPunct="1"/>
              <a:t>50</a:t>
            </a:fld>
            <a:endParaRPr lang="en-US" altLang="en-US" sz="1200" dirty="0">
              <a:solidFill>
                <a:schemeClr val="tx1"/>
              </a:solidFill>
            </a:endParaRPr>
          </a:p>
        </p:txBody>
      </p:sp>
    </p:spTree>
    <p:extLst>
      <p:ext uri="{BB962C8B-B14F-4D97-AF65-F5344CB8AC3E}">
        <p14:creationId xmlns:p14="http://schemas.microsoft.com/office/powerpoint/2010/main" val="3470094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AD83DFC8-0375-4CE9-B34C-A54611D8A09C}" type="slidenum">
              <a:rPr lang="en-US" altLang="en-US" sz="1200">
                <a:solidFill>
                  <a:schemeClr val="tx1"/>
                </a:solidFill>
              </a:rPr>
              <a:pPr algn="r" eaLnBrk="1" hangingPunct="1"/>
              <a:t>6</a:t>
            </a:fld>
            <a:endParaRPr lang="en-US" altLang="en-US" sz="1200" dirty="0">
              <a:solidFill>
                <a:schemeClr val="tx1"/>
              </a:solidFill>
            </a:endParaRPr>
          </a:p>
        </p:txBody>
      </p:sp>
    </p:spTree>
    <p:extLst>
      <p:ext uri="{BB962C8B-B14F-4D97-AF65-F5344CB8AC3E}">
        <p14:creationId xmlns:p14="http://schemas.microsoft.com/office/powerpoint/2010/main" val="3788063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0E99A730-A150-44D9-85D4-D51EC5570D0C}" type="slidenum">
              <a:rPr lang="en-US" altLang="en-US" sz="1200">
                <a:solidFill>
                  <a:schemeClr val="tx1"/>
                </a:solidFill>
              </a:rPr>
              <a:pPr/>
              <a:t>52</a:t>
            </a:fld>
            <a:endParaRPr lang="en-US" altLang="en-US" sz="1200" dirty="0">
              <a:solidFill>
                <a:schemeClr val="tx1"/>
              </a:solidFill>
            </a:endParaRPr>
          </a:p>
        </p:txBody>
      </p:sp>
    </p:spTree>
    <p:extLst>
      <p:ext uri="{BB962C8B-B14F-4D97-AF65-F5344CB8AC3E}">
        <p14:creationId xmlns:p14="http://schemas.microsoft.com/office/powerpoint/2010/main" val="280380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50055572-7E5D-4178-8FDC-4B250C56BC19}" type="slidenum">
              <a:rPr lang="en-US" altLang="en-US" sz="1200">
                <a:solidFill>
                  <a:schemeClr val="tx1"/>
                </a:solidFill>
              </a:rPr>
              <a:pPr/>
              <a:t>53</a:t>
            </a:fld>
            <a:endParaRPr lang="en-US" altLang="en-US" sz="1200" dirty="0">
              <a:solidFill>
                <a:schemeClr val="tx1"/>
              </a:solidFill>
            </a:endParaRPr>
          </a:p>
        </p:txBody>
      </p:sp>
    </p:spTree>
    <p:extLst>
      <p:ext uri="{BB962C8B-B14F-4D97-AF65-F5344CB8AC3E}">
        <p14:creationId xmlns:p14="http://schemas.microsoft.com/office/powerpoint/2010/main" val="4438416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3172D5ED-42A1-41E0-A5CB-4C2FAF88BBE2}" type="slidenum">
              <a:rPr lang="en-US" altLang="en-US" sz="1200">
                <a:solidFill>
                  <a:schemeClr val="tx1"/>
                </a:solidFill>
              </a:rPr>
              <a:pPr/>
              <a:t>54</a:t>
            </a:fld>
            <a:endParaRPr lang="en-US" altLang="en-US" sz="1200" dirty="0">
              <a:solidFill>
                <a:schemeClr val="tx1"/>
              </a:solidFill>
            </a:endParaRPr>
          </a:p>
        </p:txBody>
      </p:sp>
    </p:spTree>
    <p:extLst>
      <p:ext uri="{BB962C8B-B14F-4D97-AF65-F5344CB8AC3E}">
        <p14:creationId xmlns:p14="http://schemas.microsoft.com/office/powerpoint/2010/main" val="11971562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A39AC3A4-B0B6-428A-A88A-C4C524EA8BB4}" type="slidenum">
              <a:rPr lang="en-US" altLang="en-US" sz="1200">
                <a:solidFill>
                  <a:schemeClr val="tx1"/>
                </a:solidFill>
              </a:rPr>
              <a:pPr/>
              <a:t>55</a:t>
            </a:fld>
            <a:endParaRPr lang="en-US" altLang="en-US" sz="1200" dirty="0">
              <a:solidFill>
                <a:schemeClr val="tx1"/>
              </a:solidFill>
            </a:endParaRPr>
          </a:p>
        </p:txBody>
      </p:sp>
    </p:spTree>
    <p:extLst>
      <p:ext uri="{BB962C8B-B14F-4D97-AF65-F5344CB8AC3E}">
        <p14:creationId xmlns:p14="http://schemas.microsoft.com/office/powerpoint/2010/main" val="383454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6F3DAA31-07C9-44BD-8890-E9DC0FBC64F4}" type="slidenum">
              <a:rPr lang="en-US" altLang="en-US" sz="1200">
                <a:solidFill>
                  <a:schemeClr val="tx1"/>
                </a:solidFill>
              </a:rPr>
              <a:pPr/>
              <a:t>7</a:t>
            </a:fld>
            <a:endParaRPr lang="en-US" altLang="en-US" sz="1200" dirty="0">
              <a:solidFill>
                <a:schemeClr val="tx1"/>
              </a:solidFill>
            </a:endParaRPr>
          </a:p>
        </p:txBody>
      </p:sp>
    </p:spTree>
    <p:extLst>
      <p:ext uri="{BB962C8B-B14F-4D97-AF65-F5344CB8AC3E}">
        <p14:creationId xmlns:p14="http://schemas.microsoft.com/office/powerpoint/2010/main" val="326867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0C34324A-D2FB-40BA-BE4B-3B8F41D90609}" type="slidenum">
              <a:rPr lang="en-US" altLang="en-US" sz="1200">
                <a:solidFill>
                  <a:schemeClr val="tx1"/>
                </a:solidFill>
              </a:rPr>
              <a:pPr/>
              <a:t>8</a:t>
            </a:fld>
            <a:endParaRPr lang="en-US" altLang="en-US" sz="1200" dirty="0">
              <a:solidFill>
                <a:schemeClr val="tx1"/>
              </a:solidFill>
            </a:endParaRPr>
          </a:p>
        </p:txBody>
      </p:sp>
    </p:spTree>
    <p:extLst>
      <p:ext uri="{BB962C8B-B14F-4D97-AF65-F5344CB8AC3E}">
        <p14:creationId xmlns:p14="http://schemas.microsoft.com/office/powerpoint/2010/main" val="11587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pPr algn="r" eaLnBrk="1" hangingPunct="1"/>
            <a:fld id="{573CE9AF-FCDD-4C63-A36D-3DAC436BD04E}" type="slidenum">
              <a:rPr lang="en-US" altLang="en-US" sz="1200">
                <a:solidFill>
                  <a:schemeClr val="tx1"/>
                </a:solidFill>
              </a:rPr>
              <a:pPr algn="r" eaLnBrk="1" hangingPunct="1"/>
              <a:t>9</a:t>
            </a:fld>
            <a:endParaRPr lang="en-US" altLang="en-US" sz="1200" dirty="0">
              <a:solidFill>
                <a:schemeClr val="tx1"/>
              </a:solidFill>
            </a:endParaRPr>
          </a:p>
        </p:txBody>
      </p:sp>
    </p:spTree>
    <p:extLst>
      <p:ext uri="{BB962C8B-B14F-4D97-AF65-F5344CB8AC3E}">
        <p14:creationId xmlns:p14="http://schemas.microsoft.com/office/powerpoint/2010/main" val="417950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D02621"/>
                </a:solidFill>
                <a:latin typeface="Arial" panose="020B0604020202020204" pitchFamily="34" charset="0"/>
                <a:ea typeface="ヒラギノ角ゴ Pro W3"/>
                <a:cs typeface="ヒラギノ角ゴ Pro W3"/>
              </a:defRPr>
            </a:lvl1pPr>
            <a:lvl2pPr marL="742950" indent="-285750">
              <a:defRPr sz="1600">
                <a:solidFill>
                  <a:srgbClr val="D02621"/>
                </a:solidFill>
                <a:latin typeface="Arial" panose="020B0604020202020204" pitchFamily="34" charset="0"/>
                <a:ea typeface="ヒラギノ角ゴ Pro W3"/>
                <a:cs typeface="ヒラギノ角ゴ Pro W3"/>
              </a:defRPr>
            </a:lvl2pPr>
            <a:lvl3pPr marL="1143000" indent="-228600">
              <a:defRPr sz="1600">
                <a:solidFill>
                  <a:srgbClr val="D02621"/>
                </a:solidFill>
                <a:latin typeface="Arial" panose="020B0604020202020204" pitchFamily="34" charset="0"/>
                <a:ea typeface="ヒラギノ角ゴ Pro W3"/>
                <a:cs typeface="ヒラギノ角ゴ Pro W3"/>
              </a:defRPr>
            </a:lvl3pPr>
            <a:lvl4pPr marL="1600200" indent="-228600">
              <a:defRPr sz="1600">
                <a:solidFill>
                  <a:srgbClr val="D02621"/>
                </a:solidFill>
                <a:latin typeface="Arial" panose="020B0604020202020204" pitchFamily="34" charset="0"/>
                <a:ea typeface="ヒラギノ角ゴ Pro W3"/>
                <a:cs typeface="ヒラギノ角ゴ Pro W3"/>
              </a:defRPr>
            </a:lvl4pPr>
            <a:lvl5pPr marL="2057400" indent="-228600">
              <a:defRPr sz="1600">
                <a:solidFill>
                  <a:srgbClr val="D0262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D02621"/>
                </a:solidFill>
                <a:latin typeface="Arial" panose="020B0604020202020204" pitchFamily="34" charset="0"/>
                <a:ea typeface="ヒラギノ角ゴ Pro W3"/>
                <a:cs typeface="ヒラギノ角ゴ Pro W3"/>
              </a:defRPr>
            </a:lvl9pPr>
          </a:lstStyle>
          <a:p>
            <a:fld id="{DF53B3A7-F3D8-466B-99D4-014541BEC50C}" type="slidenum">
              <a:rPr lang="en-US" altLang="en-US" sz="1200">
                <a:solidFill>
                  <a:schemeClr val="tx1"/>
                </a:solidFill>
              </a:rPr>
              <a:pPr/>
              <a:t>10</a:t>
            </a:fld>
            <a:endParaRPr lang="en-US" altLang="en-US" sz="1200" dirty="0">
              <a:solidFill>
                <a:schemeClr val="tx1"/>
              </a:solidFill>
            </a:endParaRPr>
          </a:p>
        </p:txBody>
      </p:sp>
    </p:spTree>
    <p:extLst>
      <p:ext uri="{BB962C8B-B14F-4D97-AF65-F5344CB8AC3E}">
        <p14:creationId xmlns:p14="http://schemas.microsoft.com/office/powerpoint/2010/main" val="267729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dirty="0"/>
              <a:t>Click to edit Master title style</a:t>
            </a:r>
            <a:endParaRPr lang="en-GB" dirty="0"/>
          </a:p>
        </p:txBody>
      </p:sp>
      <p:sp>
        <p:nvSpPr>
          <p:cNvPr id="4" name="Content Placeholder 3"/>
          <p:cNvSpPr>
            <a:spLocks noGrp="1"/>
          </p:cNvSpPr>
          <p:nvPr>
            <p:ph sz="quarter" idx="10"/>
          </p:nvPr>
        </p:nvSpPr>
        <p:spPr>
          <a:xfrm>
            <a:off x="533400" y="2286000"/>
            <a:ext cx="2819400" cy="1295400"/>
          </a:xfrm>
          <a:prstGeom prst="rect">
            <a:avLst/>
          </a:prstGeom>
        </p:spPr>
        <p:txBody>
          <a:bodyPr/>
          <a:lstStyle/>
          <a:p>
            <a:pPr lvl="0"/>
            <a:endParaRPr lang="en-GB" dirty="0"/>
          </a:p>
        </p:txBody>
      </p:sp>
    </p:spTree>
    <p:extLst>
      <p:ext uri="{BB962C8B-B14F-4D97-AF65-F5344CB8AC3E}">
        <p14:creationId xmlns:p14="http://schemas.microsoft.com/office/powerpoint/2010/main" val="6595581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200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hidden="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hidden="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hidden="1"/>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hidden="1"/>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hidden="1"/>
          <p:cNvSpPr>
            <a:spLocks noGrp="1"/>
          </p:cNvSpPr>
          <p:nvPr>
            <p:ph sz="quarter" idx="18"/>
          </p:nvPr>
        </p:nvSpPr>
        <p:spPr>
          <a:xfrm>
            <a:off x="6477000" y="2514600"/>
            <a:ext cx="1828800" cy="1295400"/>
          </a:xfrm>
          <a:prstGeom prst="rect">
            <a:avLst/>
          </a:prstGeom>
        </p:spPr>
        <p:txBody>
          <a:bodyPr/>
          <a:lstStyle/>
          <a:p>
            <a:pPr lvl="0"/>
            <a:endParaRPr lang="en-GB" dirty="0"/>
          </a:p>
        </p:txBody>
      </p:sp>
      <p:sp>
        <p:nvSpPr>
          <p:cNvPr id="7" name="Table Placeholder 6" hidden="1"/>
          <p:cNvSpPr>
            <a:spLocks noGrp="1"/>
          </p:cNvSpPr>
          <p:nvPr>
            <p:ph type="tbl" sz="quarter" idx="19"/>
          </p:nvPr>
        </p:nvSpPr>
        <p:spPr>
          <a:xfrm>
            <a:off x="1752600" y="4038600"/>
            <a:ext cx="1828800" cy="990600"/>
          </a:xfrm>
          <a:prstGeom prst="rect">
            <a:avLst/>
          </a:prstGeom>
        </p:spPr>
        <p:txBody>
          <a:bodyPr/>
          <a:lstStyle/>
          <a:p>
            <a:endParaRPr lang="en-GB" dirty="0"/>
          </a:p>
        </p:txBody>
      </p:sp>
      <p:sp>
        <p:nvSpPr>
          <p:cNvPr id="5" name="Content Placeholder 4" hidden="1"/>
          <p:cNvSpPr>
            <a:spLocks noGrp="1"/>
          </p:cNvSpPr>
          <p:nvPr>
            <p:ph sz="quarter" idx="20"/>
          </p:nvPr>
        </p:nvSpPr>
        <p:spPr>
          <a:xfrm>
            <a:off x="5105400" y="4648200"/>
            <a:ext cx="2438400" cy="76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able Placeholder 10" hidden="1"/>
          <p:cNvSpPr>
            <a:spLocks noGrp="1"/>
          </p:cNvSpPr>
          <p:nvPr>
            <p:ph type="tbl" sz="quarter" idx="21"/>
          </p:nvPr>
        </p:nvSpPr>
        <p:spPr>
          <a:xfrm>
            <a:off x="990600" y="2667000"/>
            <a:ext cx="1600200" cy="990600"/>
          </a:xfrm>
          <a:prstGeom prst="rect">
            <a:avLst/>
          </a:prstGeom>
        </p:spPr>
        <p:txBody>
          <a:bodyPr/>
          <a:lstStyle/>
          <a:p>
            <a:endParaRPr lang="en-GB" dirty="0"/>
          </a:p>
        </p:txBody>
      </p:sp>
      <p:sp>
        <p:nvSpPr>
          <p:cNvPr id="13" name="Table Placeholder 12" hidden="1"/>
          <p:cNvSpPr>
            <a:spLocks noGrp="1"/>
          </p:cNvSpPr>
          <p:nvPr>
            <p:ph type="tbl" sz="quarter" idx="22"/>
          </p:nvPr>
        </p:nvSpPr>
        <p:spPr>
          <a:xfrm>
            <a:off x="4191000" y="1905000"/>
            <a:ext cx="1676400" cy="609600"/>
          </a:xfrm>
          <a:prstGeom prst="rect">
            <a:avLst/>
          </a:prstGeom>
        </p:spPr>
        <p:txBody>
          <a:bodyPr/>
          <a:lstStyle/>
          <a:p>
            <a:endParaRPr lang="en-GB" dirty="0"/>
          </a:p>
        </p:txBody>
      </p:sp>
      <p:sp>
        <p:nvSpPr>
          <p:cNvPr id="10" name="Content Placeholder 9" hidden="1"/>
          <p:cNvSpPr>
            <a:spLocks noGrp="1"/>
          </p:cNvSpPr>
          <p:nvPr>
            <p:ph sz="quarter" idx="23"/>
          </p:nvPr>
        </p:nvSpPr>
        <p:spPr>
          <a:xfrm>
            <a:off x="609600" y="457200"/>
            <a:ext cx="2438400" cy="1143000"/>
          </a:xfrm>
          <a:prstGeom prst="rect">
            <a:avLst/>
          </a:prstGeom>
        </p:spPr>
        <p:txBody>
          <a:bodyPr/>
          <a:lstStyle>
            <a:lvl1pPr marL="457200" indent="-457200">
              <a:buFont typeface="Arial" panose="020B0604020202020204" pitchFamily="34" charset="0"/>
              <a:buChar char="•"/>
              <a:defRPr sz="1000"/>
            </a:lvl1pPr>
          </a:lstStyle>
          <a:p>
            <a:pPr lvl="0"/>
            <a:endParaRPr lang="en-GB" dirty="0"/>
          </a:p>
        </p:txBody>
      </p:sp>
      <p:sp>
        <p:nvSpPr>
          <p:cNvPr id="14" name="Content Placeholder 13" hidden="1"/>
          <p:cNvSpPr>
            <a:spLocks noGrp="1"/>
          </p:cNvSpPr>
          <p:nvPr>
            <p:ph sz="quarter" idx="24"/>
          </p:nvPr>
        </p:nvSpPr>
        <p:spPr>
          <a:xfrm>
            <a:off x="3657600" y="457200"/>
            <a:ext cx="2362200" cy="1219200"/>
          </a:xfrm>
          <a:prstGeom prst="rect">
            <a:avLst/>
          </a:prstGeom>
        </p:spPr>
        <p:txBody>
          <a:bodyPr/>
          <a:lstStyle>
            <a:lvl1pPr marL="457200" indent="-457200">
              <a:buFont typeface="Arial" panose="020B0604020202020204" pitchFamily="34" charset="0"/>
              <a:buChar char="•"/>
              <a:defRPr sz="1000"/>
            </a:lvl1pPr>
          </a:lstStyle>
          <a:p>
            <a:pPr lvl="0"/>
            <a:endParaRPr lang="en-GB" dirty="0"/>
          </a:p>
        </p:txBody>
      </p:sp>
      <p:sp>
        <p:nvSpPr>
          <p:cNvPr id="16" name="Content Placeholder 15" hidden="1"/>
          <p:cNvSpPr>
            <a:spLocks noGrp="1"/>
          </p:cNvSpPr>
          <p:nvPr>
            <p:ph sz="quarter" idx="25"/>
          </p:nvPr>
        </p:nvSpPr>
        <p:spPr>
          <a:xfrm>
            <a:off x="6705600" y="457200"/>
            <a:ext cx="2209800" cy="1143000"/>
          </a:xfrm>
          <a:prstGeom prst="rect">
            <a:avLst/>
          </a:prstGeom>
        </p:spPr>
        <p:txBody>
          <a:bodyPr/>
          <a:lstStyle>
            <a:lvl1pPr marL="457200" indent="-457200">
              <a:buFont typeface="Arial" panose="020B0604020202020204" pitchFamily="34" charset="0"/>
              <a:buChar char="•"/>
              <a:defRPr sz="1000"/>
            </a:lvl1pPr>
          </a:lstStyle>
          <a:p>
            <a:pPr lvl="0"/>
            <a:endParaRPr lang="en-GB" dirty="0"/>
          </a:p>
        </p:txBody>
      </p:sp>
      <p:sp>
        <p:nvSpPr>
          <p:cNvPr id="18" name="Content Placeholder 17" hidden="1"/>
          <p:cNvSpPr>
            <a:spLocks noGrp="1"/>
          </p:cNvSpPr>
          <p:nvPr>
            <p:ph sz="quarter" idx="26"/>
          </p:nvPr>
        </p:nvSpPr>
        <p:spPr>
          <a:xfrm>
            <a:off x="152400" y="1752600"/>
            <a:ext cx="1905000" cy="1447800"/>
          </a:xfrm>
          <a:prstGeom prst="rect">
            <a:avLst/>
          </a:prstGeom>
        </p:spPr>
        <p:txBody>
          <a:bodyPr/>
          <a:lstStyle>
            <a:lvl1pPr marL="457200" indent="-457200">
              <a:buFont typeface="Arial" panose="020B0604020202020204" pitchFamily="34" charset="0"/>
              <a:buChar char="•"/>
              <a:defRPr sz="1000"/>
            </a:lvl1pPr>
          </a:lstStyle>
          <a:p>
            <a:pPr lvl="0"/>
            <a:endParaRPr lang="en-GB" dirty="0"/>
          </a:p>
        </p:txBody>
      </p:sp>
      <p:sp>
        <p:nvSpPr>
          <p:cNvPr id="20" name="Content Placeholder 19" hidden="1"/>
          <p:cNvSpPr>
            <a:spLocks noGrp="1"/>
          </p:cNvSpPr>
          <p:nvPr>
            <p:ph sz="quarter" idx="27"/>
          </p:nvPr>
        </p:nvSpPr>
        <p:spPr>
          <a:xfrm>
            <a:off x="2590800" y="1828800"/>
            <a:ext cx="2438400" cy="1600200"/>
          </a:xfrm>
          <a:prstGeom prst="rect">
            <a:avLst/>
          </a:prstGeom>
        </p:spPr>
        <p:txBody>
          <a:bodyPr/>
          <a:lstStyle>
            <a:lvl1pPr marL="457200" indent="-457200">
              <a:buFont typeface="Arial" panose="020B0604020202020204" pitchFamily="34" charset="0"/>
              <a:buChar char="•"/>
              <a:defRPr sz="1000"/>
            </a:lvl1pPr>
          </a:lstStyle>
          <a:p>
            <a:pPr lvl="0"/>
            <a:endParaRPr lang="en-GB" dirty="0"/>
          </a:p>
        </p:txBody>
      </p:sp>
      <p:sp>
        <p:nvSpPr>
          <p:cNvPr id="22" name="Content Placeholder 21" hidden="1"/>
          <p:cNvSpPr>
            <a:spLocks noGrp="1"/>
          </p:cNvSpPr>
          <p:nvPr>
            <p:ph sz="quarter" idx="28"/>
          </p:nvPr>
        </p:nvSpPr>
        <p:spPr>
          <a:xfrm>
            <a:off x="5562600" y="2133600"/>
            <a:ext cx="3048000" cy="1219200"/>
          </a:xfrm>
          <a:prstGeom prst="rect">
            <a:avLst/>
          </a:prstGeom>
        </p:spPr>
        <p:txBody>
          <a:bodyPr/>
          <a:lstStyle>
            <a:lvl1pPr marL="457200" indent="-457200">
              <a:buFont typeface="Arial" panose="020B0604020202020204" pitchFamily="34" charset="0"/>
              <a:buChar char="•"/>
              <a:defRPr sz="1000"/>
            </a:lvl1pPr>
          </a:lstStyle>
          <a:p>
            <a:pPr lvl="0"/>
            <a:endParaRPr lang="en-GB" dirty="0"/>
          </a:p>
        </p:txBody>
      </p:sp>
      <p:sp>
        <p:nvSpPr>
          <p:cNvPr id="26" name="Content Placeholder 25" hidden="1"/>
          <p:cNvSpPr>
            <a:spLocks noGrp="1"/>
          </p:cNvSpPr>
          <p:nvPr>
            <p:ph sz="quarter" idx="30"/>
          </p:nvPr>
        </p:nvSpPr>
        <p:spPr>
          <a:xfrm>
            <a:off x="3276600" y="3810000"/>
            <a:ext cx="1600200" cy="838200"/>
          </a:xfrm>
          <a:prstGeom prst="rect">
            <a:avLst/>
          </a:prstGeom>
        </p:spPr>
        <p:txBody>
          <a:bodyPr/>
          <a:lstStyle>
            <a:lvl1pPr marL="457200" indent="-457200">
              <a:buFont typeface="Arial" panose="020B0604020202020204" pitchFamily="34" charset="0"/>
              <a:buChar char="•"/>
              <a:defRPr sz="1000"/>
            </a:lvl1pPr>
          </a:lstStyle>
          <a:p>
            <a:pPr lvl="0"/>
            <a:endParaRPr lang="en-GB" dirty="0"/>
          </a:p>
        </p:txBody>
      </p:sp>
      <p:sp>
        <p:nvSpPr>
          <p:cNvPr id="31" name="Content Placeholder 30" hidden="1"/>
          <p:cNvSpPr>
            <a:spLocks noGrp="1"/>
          </p:cNvSpPr>
          <p:nvPr>
            <p:ph sz="quarter" idx="31"/>
          </p:nvPr>
        </p:nvSpPr>
        <p:spPr>
          <a:xfrm>
            <a:off x="152400" y="4191000"/>
            <a:ext cx="2209800" cy="990600"/>
          </a:xfrm>
          <a:prstGeom prst="rect">
            <a:avLst/>
          </a:prstGeom>
        </p:spPr>
        <p:txBody>
          <a:bodyPr/>
          <a:lstStyle>
            <a:lvl1pPr>
              <a:defRPr sz="1000"/>
            </a:lvl1pPr>
          </a:lstStyle>
          <a:p>
            <a:pPr lvl="0"/>
            <a:endParaRPr lang="en-GB" dirty="0"/>
          </a:p>
        </p:txBody>
      </p:sp>
      <p:sp>
        <p:nvSpPr>
          <p:cNvPr id="33" name="Content Placeholder 32" hidden="1"/>
          <p:cNvSpPr>
            <a:spLocks noGrp="1"/>
          </p:cNvSpPr>
          <p:nvPr>
            <p:ph sz="quarter" idx="32"/>
          </p:nvPr>
        </p:nvSpPr>
        <p:spPr>
          <a:xfrm>
            <a:off x="5410200" y="3429000"/>
            <a:ext cx="2971800" cy="1371600"/>
          </a:xfrm>
          <a:prstGeom prst="rect">
            <a:avLst/>
          </a:prstGeom>
        </p:spPr>
        <p:txBody>
          <a:bodyPr/>
          <a:lstStyle>
            <a:lvl1pPr>
              <a:defRPr sz="1000"/>
            </a:lvl1pPr>
          </a:lstStyle>
          <a:p>
            <a:pPr lvl="0"/>
            <a:endParaRPr lang="en-GB" dirty="0"/>
          </a:p>
        </p:txBody>
      </p:sp>
      <p:sp>
        <p:nvSpPr>
          <p:cNvPr id="35" name="Content Placeholder 34" hidden="1"/>
          <p:cNvSpPr>
            <a:spLocks noGrp="1"/>
          </p:cNvSpPr>
          <p:nvPr>
            <p:ph sz="quarter" idx="33"/>
          </p:nvPr>
        </p:nvSpPr>
        <p:spPr>
          <a:xfrm>
            <a:off x="2895600" y="5105400"/>
            <a:ext cx="2362200" cy="990600"/>
          </a:xfrm>
          <a:prstGeom prst="rect">
            <a:avLst/>
          </a:prstGeom>
        </p:spPr>
        <p:txBody>
          <a:bodyPr/>
          <a:lstStyle>
            <a:lvl1pPr>
              <a:defRPr sz="1000"/>
            </a:lvl1pPr>
          </a:lstStyle>
          <a:p>
            <a:pPr lvl="0"/>
            <a:endParaRPr lang="en-GB" dirty="0"/>
          </a:p>
        </p:txBody>
      </p:sp>
      <p:sp>
        <p:nvSpPr>
          <p:cNvPr id="37" name="Content Placeholder 36" hidden="1"/>
          <p:cNvSpPr>
            <a:spLocks noGrp="1"/>
          </p:cNvSpPr>
          <p:nvPr>
            <p:ph sz="quarter" idx="34"/>
          </p:nvPr>
        </p:nvSpPr>
        <p:spPr>
          <a:xfrm>
            <a:off x="6248400" y="5334000"/>
            <a:ext cx="2362200" cy="990600"/>
          </a:xfrm>
          <a:prstGeom prst="rect">
            <a:avLst/>
          </a:prstGeom>
        </p:spPr>
        <p:txBody>
          <a:bodyPr/>
          <a:lstStyle>
            <a:lvl1pPr>
              <a:defRPr sz="1000"/>
            </a:lvl1pPr>
          </a:lstStyle>
          <a:p>
            <a:pPr lvl="0"/>
            <a:endParaRPr lang="en-GB" dirty="0"/>
          </a:p>
        </p:txBody>
      </p:sp>
      <p:sp>
        <p:nvSpPr>
          <p:cNvPr id="39" name="Content Placeholder 38" hidden="1"/>
          <p:cNvSpPr>
            <a:spLocks noGrp="1"/>
          </p:cNvSpPr>
          <p:nvPr>
            <p:ph sz="quarter" idx="35"/>
          </p:nvPr>
        </p:nvSpPr>
        <p:spPr>
          <a:xfrm>
            <a:off x="152400" y="5410200"/>
            <a:ext cx="2743200" cy="1143000"/>
          </a:xfrm>
          <a:prstGeom prst="rect">
            <a:avLst/>
          </a:prstGeom>
        </p:spPr>
        <p:txBody>
          <a:bodyPr/>
          <a:lstStyle>
            <a:lvl1pPr>
              <a:defRPr sz="1000"/>
            </a:lvl1pPr>
          </a:lstStyle>
          <a:p>
            <a:pPr lvl="0"/>
            <a:endParaRPr lang="en-GB" dirty="0"/>
          </a:p>
        </p:txBody>
      </p:sp>
      <p:sp>
        <p:nvSpPr>
          <p:cNvPr id="12" name="Content Placeholder 11" hidden="1"/>
          <p:cNvSpPr>
            <a:spLocks noGrp="1"/>
          </p:cNvSpPr>
          <p:nvPr>
            <p:ph sz="quarter" idx="36"/>
          </p:nvPr>
        </p:nvSpPr>
        <p:spPr>
          <a:xfrm>
            <a:off x="2514600" y="-838200"/>
            <a:ext cx="2743200" cy="838200"/>
          </a:xfrm>
          <a:prstGeom prst="rect">
            <a:avLst/>
          </a:prstGeom>
        </p:spPr>
        <p:txBody>
          <a:bodyPr/>
          <a:lstStyle/>
          <a:p>
            <a:pPr lvl="0"/>
            <a:endParaRPr lang="en-GB" dirty="0"/>
          </a:p>
        </p:txBody>
      </p:sp>
      <p:sp>
        <p:nvSpPr>
          <p:cNvPr id="24" name="Content Placeholder 38" hidden="1"/>
          <p:cNvSpPr>
            <a:spLocks noGrp="1"/>
          </p:cNvSpPr>
          <p:nvPr>
            <p:ph sz="quarter" idx="37"/>
          </p:nvPr>
        </p:nvSpPr>
        <p:spPr>
          <a:xfrm>
            <a:off x="152400" y="5377070"/>
            <a:ext cx="2743200" cy="1143000"/>
          </a:xfrm>
          <a:prstGeom prst="rect">
            <a:avLst/>
          </a:prstGeom>
        </p:spPr>
        <p:txBody>
          <a:bodyPr/>
          <a:lstStyle>
            <a:lvl1pPr>
              <a:defRPr sz="1000"/>
            </a:lvl1pPr>
          </a:lstStyle>
          <a:p>
            <a:pPr lvl="0"/>
            <a:endParaRPr lang="en-GB" dirty="0"/>
          </a:p>
        </p:txBody>
      </p:sp>
      <p:sp>
        <p:nvSpPr>
          <p:cNvPr id="15" name="Content Placeholder 14" hidden="1"/>
          <p:cNvSpPr>
            <a:spLocks noGrp="1"/>
          </p:cNvSpPr>
          <p:nvPr>
            <p:ph sz="quarter" idx="38"/>
          </p:nvPr>
        </p:nvSpPr>
        <p:spPr>
          <a:xfrm>
            <a:off x="9372600" y="1066800"/>
            <a:ext cx="1676400" cy="1295400"/>
          </a:xfrm>
          <a:prstGeom prst="rect">
            <a:avLst/>
          </a:prstGeom>
        </p:spPr>
        <p:txBody>
          <a:bodyPr/>
          <a:lstStyle/>
          <a:p>
            <a:pPr lvl="0"/>
            <a:endParaRPr lang="en-GB" dirty="0"/>
          </a:p>
        </p:txBody>
      </p:sp>
      <p:sp>
        <p:nvSpPr>
          <p:cNvPr id="19" name="Content Placeholder 18"/>
          <p:cNvSpPr>
            <a:spLocks noGrp="1"/>
          </p:cNvSpPr>
          <p:nvPr>
            <p:ph sz="quarter" idx="39"/>
          </p:nvPr>
        </p:nvSpPr>
        <p:spPr>
          <a:xfrm>
            <a:off x="228600" y="533400"/>
            <a:ext cx="1752600" cy="838200"/>
          </a:xfrm>
          <a:prstGeom prst="rect">
            <a:avLst/>
          </a:prstGeom>
        </p:spPr>
        <p:txBody>
          <a:bodyPr/>
          <a:lstStyle>
            <a:lvl1pPr>
              <a:defRPr sz="1000"/>
            </a:lvl1pPr>
          </a:lstStyle>
          <a:p>
            <a:pPr lvl="0"/>
            <a:endParaRPr lang="en-GB" dirty="0"/>
          </a:p>
        </p:txBody>
      </p:sp>
      <p:sp>
        <p:nvSpPr>
          <p:cNvPr id="23" name="Content Placeholder 22"/>
          <p:cNvSpPr>
            <a:spLocks noGrp="1"/>
          </p:cNvSpPr>
          <p:nvPr>
            <p:ph sz="quarter" idx="40"/>
          </p:nvPr>
        </p:nvSpPr>
        <p:spPr>
          <a:xfrm>
            <a:off x="2286000" y="457200"/>
            <a:ext cx="1447800" cy="914400"/>
          </a:xfrm>
          <a:prstGeom prst="rect">
            <a:avLst/>
          </a:prstGeom>
        </p:spPr>
        <p:txBody>
          <a:bodyPr/>
          <a:lstStyle>
            <a:lvl1pPr>
              <a:defRPr sz="1000"/>
            </a:lvl1pPr>
          </a:lstStyle>
          <a:p>
            <a:pPr lvl="0"/>
            <a:endParaRPr lang="en-GB" dirty="0"/>
          </a:p>
        </p:txBody>
      </p:sp>
      <p:sp>
        <p:nvSpPr>
          <p:cNvPr id="29" name="Content Placeholder 28"/>
          <p:cNvSpPr>
            <a:spLocks noGrp="1"/>
          </p:cNvSpPr>
          <p:nvPr>
            <p:ph sz="quarter" idx="41"/>
          </p:nvPr>
        </p:nvSpPr>
        <p:spPr>
          <a:xfrm>
            <a:off x="4038600" y="533400"/>
            <a:ext cx="1600200" cy="838200"/>
          </a:xfrm>
          <a:prstGeom prst="rect">
            <a:avLst/>
          </a:prstGeom>
        </p:spPr>
        <p:txBody>
          <a:bodyPr/>
          <a:lstStyle>
            <a:lvl1pPr>
              <a:defRPr sz="1000"/>
            </a:lvl1pPr>
          </a:lstStyle>
          <a:p>
            <a:pPr lvl="0"/>
            <a:endParaRPr lang="en-GB" dirty="0"/>
          </a:p>
        </p:txBody>
      </p:sp>
      <p:sp>
        <p:nvSpPr>
          <p:cNvPr id="32" name="Content Placeholder 31"/>
          <p:cNvSpPr>
            <a:spLocks noGrp="1"/>
          </p:cNvSpPr>
          <p:nvPr>
            <p:ph sz="quarter" idx="42"/>
          </p:nvPr>
        </p:nvSpPr>
        <p:spPr>
          <a:xfrm>
            <a:off x="6096000" y="533400"/>
            <a:ext cx="1828800" cy="838200"/>
          </a:xfrm>
          <a:prstGeom prst="rect">
            <a:avLst/>
          </a:prstGeom>
        </p:spPr>
        <p:txBody>
          <a:bodyPr/>
          <a:lstStyle>
            <a:lvl1pPr>
              <a:defRPr sz="1000"/>
            </a:lvl1pPr>
          </a:lstStyle>
          <a:p>
            <a:pPr lvl="0"/>
            <a:endParaRPr lang="en-GB" dirty="0"/>
          </a:p>
        </p:txBody>
      </p:sp>
      <p:sp>
        <p:nvSpPr>
          <p:cNvPr id="36" name="Content Placeholder 35"/>
          <p:cNvSpPr>
            <a:spLocks noGrp="1"/>
          </p:cNvSpPr>
          <p:nvPr>
            <p:ph sz="quarter" idx="43"/>
          </p:nvPr>
        </p:nvSpPr>
        <p:spPr>
          <a:xfrm>
            <a:off x="533400" y="1676400"/>
            <a:ext cx="2057400" cy="1066800"/>
          </a:xfrm>
          <a:prstGeom prst="rect">
            <a:avLst/>
          </a:prstGeom>
        </p:spPr>
        <p:txBody>
          <a:bodyPr/>
          <a:lstStyle>
            <a:lvl1pPr>
              <a:defRPr sz="1000"/>
            </a:lvl1pPr>
          </a:lstStyle>
          <a:p>
            <a:pPr lvl="0"/>
            <a:endParaRPr lang="en-GB"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7781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85757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11215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58914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2933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15017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196073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7779078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46868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24912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19" name="Title 18"/>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p:cNvSpPr>
            <a:spLocks noGrp="1"/>
          </p:cNvSpPr>
          <p:nvPr>
            <p:ph sz="quarter" idx="18"/>
          </p:nvPr>
        </p:nvSpPr>
        <p:spPr>
          <a:xfrm>
            <a:off x="381000" y="1219200"/>
            <a:ext cx="2438400" cy="1066800"/>
          </a:xfrm>
          <a:prstGeom prst="rect">
            <a:avLst/>
          </a:prstGeom>
        </p:spPr>
        <p:txBody>
          <a:bodyPr/>
          <a:lstStyle/>
          <a:p>
            <a:pPr lvl="0"/>
            <a:endParaRPr lang="en-GB" dirty="0"/>
          </a:p>
        </p:txBody>
      </p:sp>
      <p:sp>
        <p:nvSpPr>
          <p:cNvPr id="7" name="Content Placeholder 6"/>
          <p:cNvSpPr>
            <a:spLocks noGrp="1"/>
          </p:cNvSpPr>
          <p:nvPr>
            <p:ph sz="quarter" idx="19"/>
          </p:nvPr>
        </p:nvSpPr>
        <p:spPr>
          <a:xfrm>
            <a:off x="3276600" y="1066800"/>
            <a:ext cx="1447800" cy="1295400"/>
          </a:xfrm>
          <a:prstGeom prst="rect">
            <a:avLst/>
          </a:prstGeom>
        </p:spPr>
        <p:txBody>
          <a:bodyPr/>
          <a:lstStyle/>
          <a:p>
            <a:pPr lvl="0"/>
            <a:endParaRPr lang="en-GB" dirty="0"/>
          </a:p>
        </p:txBody>
      </p:sp>
      <p:sp>
        <p:nvSpPr>
          <p:cNvPr id="11" name="Content Placeholder 10"/>
          <p:cNvSpPr>
            <a:spLocks noGrp="1"/>
          </p:cNvSpPr>
          <p:nvPr>
            <p:ph sz="quarter" idx="20"/>
          </p:nvPr>
        </p:nvSpPr>
        <p:spPr>
          <a:xfrm>
            <a:off x="5105400" y="1066800"/>
            <a:ext cx="1905000" cy="1371600"/>
          </a:xfrm>
          <a:prstGeom prst="rect">
            <a:avLst/>
          </a:prstGeom>
        </p:spPr>
        <p:txBody>
          <a:bodyPr/>
          <a:lstStyle/>
          <a:p>
            <a:pPr lvl="0"/>
            <a:endParaRPr lang="en-GB" dirty="0"/>
          </a:p>
        </p:txBody>
      </p:sp>
      <p:sp>
        <p:nvSpPr>
          <p:cNvPr id="13" name="Content Placeholder 12"/>
          <p:cNvSpPr>
            <a:spLocks noGrp="1"/>
          </p:cNvSpPr>
          <p:nvPr>
            <p:ph sz="quarter" idx="21"/>
          </p:nvPr>
        </p:nvSpPr>
        <p:spPr>
          <a:xfrm>
            <a:off x="381000" y="2514600"/>
            <a:ext cx="1752600" cy="914400"/>
          </a:xfrm>
          <a:prstGeom prst="rect">
            <a:avLst/>
          </a:prstGeom>
        </p:spPr>
        <p:txBody>
          <a:bodyPr/>
          <a:lstStyle/>
          <a:p>
            <a:pPr lvl="0"/>
            <a:endParaRPr lang="en-GB" dirty="0"/>
          </a:p>
        </p:txBody>
      </p:sp>
      <p:sp>
        <p:nvSpPr>
          <p:cNvPr id="15" name="Content Placeholder 14"/>
          <p:cNvSpPr>
            <a:spLocks noGrp="1"/>
          </p:cNvSpPr>
          <p:nvPr>
            <p:ph sz="quarter" idx="22"/>
          </p:nvPr>
        </p:nvSpPr>
        <p:spPr>
          <a:xfrm>
            <a:off x="2590800" y="2590800"/>
            <a:ext cx="2133600" cy="914400"/>
          </a:xfrm>
          <a:prstGeom prst="rect">
            <a:avLst/>
          </a:prstGeom>
        </p:spPr>
        <p:txBody>
          <a:bodyPr/>
          <a:lstStyle/>
          <a:p>
            <a:pPr lvl="0"/>
            <a:endParaRPr lang="en-GB" dirty="0"/>
          </a:p>
        </p:txBody>
      </p:sp>
      <p:sp>
        <p:nvSpPr>
          <p:cNvPr id="17" name="Content Placeholder 16"/>
          <p:cNvSpPr>
            <a:spLocks noGrp="1"/>
          </p:cNvSpPr>
          <p:nvPr>
            <p:ph sz="quarter" idx="23"/>
          </p:nvPr>
        </p:nvSpPr>
        <p:spPr>
          <a:xfrm>
            <a:off x="4953000" y="2667000"/>
            <a:ext cx="2895600" cy="1066800"/>
          </a:xfrm>
          <a:prstGeom prst="rect">
            <a:avLst/>
          </a:prstGeom>
        </p:spPr>
        <p:txBody>
          <a:bodyPr/>
          <a:lstStyle/>
          <a:p>
            <a:pPr lvl="0"/>
            <a:endParaRPr lang="en-GB" dirty="0"/>
          </a:p>
        </p:txBody>
      </p:sp>
      <p:sp>
        <p:nvSpPr>
          <p:cNvPr id="5" name="Table Placeholder 4"/>
          <p:cNvSpPr>
            <a:spLocks noGrp="1"/>
          </p:cNvSpPr>
          <p:nvPr>
            <p:ph type="tbl" sz="quarter" idx="24"/>
          </p:nvPr>
        </p:nvSpPr>
        <p:spPr>
          <a:xfrm>
            <a:off x="1295400" y="4419600"/>
            <a:ext cx="2362200" cy="914400"/>
          </a:xfrm>
          <a:prstGeom prst="rect">
            <a:avLst/>
          </a:prstGeom>
        </p:spPr>
        <p:txBody>
          <a:bodyPr/>
          <a:lstStyle/>
          <a:p>
            <a:endParaRPr lang="en-GB" dirty="0"/>
          </a:p>
        </p:txBody>
      </p:sp>
      <p:sp>
        <p:nvSpPr>
          <p:cNvPr id="10" name="Table Placeholder 9"/>
          <p:cNvSpPr>
            <a:spLocks noGrp="1"/>
          </p:cNvSpPr>
          <p:nvPr>
            <p:ph type="tbl" sz="quarter" idx="25"/>
          </p:nvPr>
        </p:nvSpPr>
        <p:spPr>
          <a:xfrm>
            <a:off x="4572000" y="4876800"/>
            <a:ext cx="2514600" cy="838200"/>
          </a:xfrm>
          <a:prstGeom prst="rect">
            <a:avLst/>
          </a:prstGeom>
        </p:spPr>
        <p:txBody>
          <a:bodyPr/>
          <a:lstStyle/>
          <a:p>
            <a:endParaRPr lang="en-GB" dirty="0"/>
          </a:p>
        </p:txBody>
      </p:sp>
      <p:sp>
        <p:nvSpPr>
          <p:cNvPr id="20" name="Content Placeholder 19"/>
          <p:cNvSpPr>
            <a:spLocks noGrp="1"/>
          </p:cNvSpPr>
          <p:nvPr>
            <p:ph sz="quarter" idx="26"/>
          </p:nvPr>
        </p:nvSpPr>
        <p:spPr>
          <a:xfrm>
            <a:off x="1066800" y="838200"/>
            <a:ext cx="1828800" cy="914400"/>
          </a:xfrm>
          <a:prstGeom prst="rect">
            <a:avLst/>
          </a:prstGeom>
        </p:spPr>
        <p:txBody>
          <a:bodyPr/>
          <a:lstStyle/>
          <a:p>
            <a:pPr lvl="0"/>
            <a:endParaRPr lang="en-GB" dirty="0"/>
          </a:p>
        </p:txBody>
      </p:sp>
      <p:sp>
        <p:nvSpPr>
          <p:cNvPr id="22" name="Content Placeholder 21"/>
          <p:cNvSpPr>
            <a:spLocks noGrp="1"/>
          </p:cNvSpPr>
          <p:nvPr>
            <p:ph sz="quarter" idx="27"/>
          </p:nvPr>
        </p:nvSpPr>
        <p:spPr>
          <a:xfrm>
            <a:off x="3429000" y="609600"/>
            <a:ext cx="1981200" cy="1066800"/>
          </a:xfrm>
          <a:prstGeom prst="rect">
            <a:avLst/>
          </a:prstGeom>
        </p:spPr>
        <p:txBody>
          <a:bodyPr/>
          <a:lstStyle/>
          <a:p>
            <a:pPr lvl="0"/>
            <a:endParaRPr lang="en-GB" dirty="0"/>
          </a:p>
        </p:txBody>
      </p:sp>
      <p:sp>
        <p:nvSpPr>
          <p:cNvPr id="24" name="Content Placeholder 23"/>
          <p:cNvSpPr>
            <a:spLocks noGrp="1"/>
          </p:cNvSpPr>
          <p:nvPr>
            <p:ph sz="quarter" idx="28"/>
          </p:nvPr>
        </p:nvSpPr>
        <p:spPr>
          <a:xfrm>
            <a:off x="609600" y="2057400"/>
            <a:ext cx="1905000" cy="1447800"/>
          </a:xfrm>
          <a:prstGeom prst="rect">
            <a:avLst/>
          </a:prstGeom>
        </p:spPr>
        <p:txBody>
          <a:bodyPr/>
          <a:lstStyle/>
          <a:p>
            <a:pPr lvl="0"/>
            <a:endParaRPr lang="en-GB" dirty="0"/>
          </a:p>
        </p:txBody>
      </p:sp>
      <p:sp>
        <p:nvSpPr>
          <p:cNvPr id="26" name="Content Placeholder 25"/>
          <p:cNvSpPr>
            <a:spLocks noGrp="1"/>
          </p:cNvSpPr>
          <p:nvPr>
            <p:ph sz="quarter" idx="29"/>
          </p:nvPr>
        </p:nvSpPr>
        <p:spPr>
          <a:xfrm>
            <a:off x="2895600" y="1905000"/>
            <a:ext cx="1905000" cy="1143000"/>
          </a:xfrm>
          <a:prstGeom prst="rect">
            <a:avLst/>
          </a:prstGeom>
        </p:spPr>
        <p:txBody>
          <a:bodyPr/>
          <a:lstStyle/>
          <a:p>
            <a:pPr lvl="0"/>
            <a:endParaRPr lang="en-GB" dirty="0"/>
          </a:p>
        </p:txBody>
      </p:sp>
      <p:sp>
        <p:nvSpPr>
          <p:cNvPr id="28" name="Content Placeholder 27"/>
          <p:cNvSpPr>
            <a:spLocks noGrp="1"/>
          </p:cNvSpPr>
          <p:nvPr>
            <p:ph sz="quarter" idx="30"/>
          </p:nvPr>
        </p:nvSpPr>
        <p:spPr>
          <a:xfrm>
            <a:off x="6019800" y="609600"/>
            <a:ext cx="2514600" cy="990600"/>
          </a:xfrm>
          <a:prstGeom prst="rect">
            <a:avLst/>
          </a:prstGeom>
        </p:spPr>
        <p:txBody>
          <a:bodyPr/>
          <a:lstStyle/>
          <a:p>
            <a:pPr lvl="0"/>
            <a:endParaRPr lang="en-GB" dirty="0"/>
          </a:p>
        </p:txBody>
      </p:sp>
      <p:sp>
        <p:nvSpPr>
          <p:cNvPr id="30" name="Content Placeholder 29"/>
          <p:cNvSpPr>
            <a:spLocks noGrp="1"/>
          </p:cNvSpPr>
          <p:nvPr>
            <p:ph sz="quarter" idx="31"/>
          </p:nvPr>
        </p:nvSpPr>
        <p:spPr>
          <a:xfrm>
            <a:off x="5257800" y="2057400"/>
            <a:ext cx="2514600" cy="990600"/>
          </a:xfrm>
          <a:prstGeom prst="rect">
            <a:avLst/>
          </a:prstGeom>
        </p:spPr>
        <p:txBody>
          <a:bodyPr/>
          <a:lstStyle/>
          <a:p>
            <a:pPr lvl="0"/>
            <a:endParaRPr lang="en-GB" dirty="0"/>
          </a:p>
        </p:txBody>
      </p:sp>
    </p:spTree>
    <p:extLst>
      <p:ext uri="{BB962C8B-B14F-4D97-AF65-F5344CB8AC3E}">
        <p14:creationId xmlns:p14="http://schemas.microsoft.com/office/powerpoint/2010/main" val="4640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19" name="Title 18"/>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p:cNvSpPr>
            <a:spLocks noGrp="1"/>
          </p:cNvSpPr>
          <p:nvPr>
            <p:ph sz="quarter" idx="18"/>
          </p:nvPr>
        </p:nvSpPr>
        <p:spPr>
          <a:xfrm>
            <a:off x="381000" y="1219200"/>
            <a:ext cx="2438400" cy="1066800"/>
          </a:xfrm>
          <a:prstGeom prst="rect">
            <a:avLst/>
          </a:prstGeom>
        </p:spPr>
        <p:txBody>
          <a:bodyPr/>
          <a:lstStyle/>
          <a:p>
            <a:pPr lvl="0"/>
            <a:endParaRPr lang="en-GB" dirty="0"/>
          </a:p>
        </p:txBody>
      </p:sp>
      <p:sp>
        <p:nvSpPr>
          <p:cNvPr id="7" name="Content Placeholder 6"/>
          <p:cNvSpPr>
            <a:spLocks noGrp="1"/>
          </p:cNvSpPr>
          <p:nvPr>
            <p:ph sz="quarter" idx="19"/>
          </p:nvPr>
        </p:nvSpPr>
        <p:spPr>
          <a:xfrm>
            <a:off x="3276600" y="1066800"/>
            <a:ext cx="1447800" cy="1295400"/>
          </a:xfrm>
          <a:prstGeom prst="rect">
            <a:avLst/>
          </a:prstGeom>
        </p:spPr>
        <p:txBody>
          <a:bodyPr/>
          <a:lstStyle/>
          <a:p>
            <a:pPr lvl="0"/>
            <a:endParaRPr lang="en-GB" dirty="0"/>
          </a:p>
        </p:txBody>
      </p:sp>
      <p:sp>
        <p:nvSpPr>
          <p:cNvPr id="11" name="Content Placeholder 10"/>
          <p:cNvSpPr>
            <a:spLocks noGrp="1"/>
          </p:cNvSpPr>
          <p:nvPr>
            <p:ph sz="quarter" idx="20"/>
          </p:nvPr>
        </p:nvSpPr>
        <p:spPr>
          <a:xfrm>
            <a:off x="5105400" y="1066800"/>
            <a:ext cx="1905000" cy="1371600"/>
          </a:xfrm>
          <a:prstGeom prst="rect">
            <a:avLst/>
          </a:prstGeom>
        </p:spPr>
        <p:txBody>
          <a:bodyPr/>
          <a:lstStyle/>
          <a:p>
            <a:pPr lvl="0"/>
            <a:endParaRPr lang="en-GB" dirty="0"/>
          </a:p>
        </p:txBody>
      </p:sp>
      <p:sp>
        <p:nvSpPr>
          <p:cNvPr id="13" name="Content Placeholder 12"/>
          <p:cNvSpPr>
            <a:spLocks noGrp="1"/>
          </p:cNvSpPr>
          <p:nvPr>
            <p:ph sz="quarter" idx="21"/>
          </p:nvPr>
        </p:nvSpPr>
        <p:spPr>
          <a:xfrm>
            <a:off x="381000" y="2514600"/>
            <a:ext cx="1752600" cy="914400"/>
          </a:xfrm>
          <a:prstGeom prst="rect">
            <a:avLst/>
          </a:prstGeom>
        </p:spPr>
        <p:txBody>
          <a:bodyPr/>
          <a:lstStyle/>
          <a:p>
            <a:pPr lvl="0"/>
            <a:endParaRPr lang="en-GB" dirty="0"/>
          </a:p>
        </p:txBody>
      </p:sp>
      <p:sp>
        <p:nvSpPr>
          <p:cNvPr id="15" name="Content Placeholder 14"/>
          <p:cNvSpPr>
            <a:spLocks noGrp="1"/>
          </p:cNvSpPr>
          <p:nvPr>
            <p:ph sz="quarter" idx="22"/>
          </p:nvPr>
        </p:nvSpPr>
        <p:spPr>
          <a:xfrm>
            <a:off x="2590800" y="2590800"/>
            <a:ext cx="2133600" cy="914400"/>
          </a:xfrm>
          <a:prstGeom prst="rect">
            <a:avLst/>
          </a:prstGeom>
        </p:spPr>
        <p:txBody>
          <a:bodyPr/>
          <a:lstStyle/>
          <a:p>
            <a:pPr lvl="0"/>
            <a:endParaRPr lang="en-GB" dirty="0"/>
          </a:p>
        </p:txBody>
      </p:sp>
      <p:sp>
        <p:nvSpPr>
          <p:cNvPr id="17" name="Content Placeholder 16"/>
          <p:cNvSpPr>
            <a:spLocks noGrp="1"/>
          </p:cNvSpPr>
          <p:nvPr>
            <p:ph sz="quarter" idx="23"/>
          </p:nvPr>
        </p:nvSpPr>
        <p:spPr>
          <a:xfrm>
            <a:off x="4953000" y="2667000"/>
            <a:ext cx="2895600" cy="1066800"/>
          </a:xfrm>
          <a:prstGeom prst="rect">
            <a:avLst/>
          </a:prstGeom>
        </p:spPr>
        <p:txBody>
          <a:bodyPr/>
          <a:lstStyle/>
          <a:p>
            <a:pPr lvl="0"/>
            <a:endParaRPr lang="en-GB" dirty="0"/>
          </a:p>
        </p:txBody>
      </p:sp>
      <p:sp>
        <p:nvSpPr>
          <p:cNvPr id="5" name="Table Placeholder 4"/>
          <p:cNvSpPr>
            <a:spLocks noGrp="1"/>
          </p:cNvSpPr>
          <p:nvPr>
            <p:ph type="tbl" sz="quarter" idx="24"/>
          </p:nvPr>
        </p:nvSpPr>
        <p:spPr>
          <a:xfrm>
            <a:off x="1295400" y="4419600"/>
            <a:ext cx="2362200" cy="914400"/>
          </a:xfrm>
          <a:prstGeom prst="rect">
            <a:avLst/>
          </a:prstGeom>
        </p:spPr>
        <p:txBody>
          <a:bodyPr/>
          <a:lstStyle/>
          <a:p>
            <a:endParaRPr lang="en-GB" dirty="0"/>
          </a:p>
        </p:txBody>
      </p:sp>
      <p:sp>
        <p:nvSpPr>
          <p:cNvPr id="10" name="Table Placeholder 9"/>
          <p:cNvSpPr>
            <a:spLocks noGrp="1"/>
          </p:cNvSpPr>
          <p:nvPr>
            <p:ph type="tbl" sz="quarter" idx="25"/>
          </p:nvPr>
        </p:nvSpPr>
        <p:spPr>
          <a:xfrm>
            <a:off x="4572000" y="4876800"/>
            <a:ext cx="2514600" cy="838200"/>
          </a:xfrm>
          <a:prstGeom prst="rect">
            <a:avLst/>
          </a:prstGeom>
        </p:spPr>
        <p:txBody>
          <a:bodyPr/>
          <a:lstStyle/>
          <a:p>
            <a:endParaRPr lang="en-GB" dirty="0"/>
          </a:p>
        </p:txBody>
      </p:sp>
      <p:sp>
        <p:nvSpPr>
          <p:cNvPr id="20" name="Content Placeholder 19"/>
          <p:cNvSpPr>
            <a:spLocks noGrp="1"/>
          </p:cNvSpPr>
          <p:nvPr>
            <p:ph sz="quarter" idx="26"/>
          </p:nvPr>
        </p:nvSpPr>
        <p:spPr>
          <a:xfrm>
            <a:off x="1066800" y="838200"/>
            <a:ext cx="1828800" cy="914400"/>
          </a:xfrm>
          <a:prstGeom prst="rect">
            <a:avLst/>
          </a:prstGeom>
        </p:spPr>
        <p:txBody>
          <a:bodyPr/>
          <a:lstStyle/>
          <a:p>
            <a:pPr lvl="0"/>
            <a:endParaRPr lang="en-GB" dirty="0"/>
          </a:p>
        </p:txBody>
      </p:sp>
      <p:sp>
        <p:nvSpPr>
          <p:cNvPr id="22" name="Content Placeholder 21"/>
          <p:cNvSpPr>
            <a:spLocks noGrp="1"/>
          </p:cNvSpPr>
          <p:nvPr>
            <p:ph sz="quarter" idx="27"/>
          </p:nvPr>
        </p:nvSpPr>
        <p:spPr>
          <a:xfrm>
            <a:off x="3429000" y="609600"/>
            <a:ext cx="1981200" cy="1066800"/>
          </a:xfrm>
          <a:prstGeom prst="rect">
            <a:avLst/>
          </a:prstGeom>
        </p:spPr>
        <p:txBody>
          <a:bodyPr/>
          <a:lstStyle/>
          <a:p>
            <a:pPr lvl="0"/>
            <a:endParaRPr lang="en-GB" dirty="0"/>
          </a:p>
        </p:txBody>
      </p:sp>
      <p:sp>
        <p:nvSpPr>
          <p:cNvPr id="24" name="Content Placeholder 23"/>
          <p:cNvSpPr>
            <a:spLocks noGrp="1"/>
          </p:cNvSpPr>
          <p:nvPr>
            <p:ph sz="quarter" idx="28"/>
          </p:nvPr>
        </p:nvSpPr>
        <p:spPr>
          <a:xfrm>
            <a:off x="609600" y="2057400"/>
            <a:ext cx="1905000" cy="1447800"/>
          </a:xfrm>
          <a:prstGeom prst="rect">
            <a:avLst/>
          </a:prstGeom>
        </p:spPr>
        <p:txBody>
          <a:bodyPr/>
          <a:lstStyle/>
          <a:p>
            <a:pPr lvl="0"/>
            <a:endParaRPr lang="en-GB" dirty="0"/>
          </a:p>
        </p:txBody>
      </p:sp>
      <p:sp>
        <p:nvSpPr>
          <p:cNvPr id="26" name="Content Placeholder 25"/>
          <p:cNvSpPr>
            <a:spLocks noGrp="1"/>
          </p:cNvSpPr>
          <p:nvPr>
            <p:ph sz="quarter" idx="29"/>
          </p:nvPr>
        </p:nvSpPr>
        <p:spPr>
          <a:xfrm>
            <a:off x="2895600" y="1905000"/>
            <a:ext cx="1905000" cy="1143000"/>
          </a:xfrm>
          <a:prstGeom prst="rect">
            <a:avLst/>
          </a:prstGeom>
        </p:spPr>
        <p:txBody>
          <a:bodyPr/>
          <a:lstStyle/>
          <a:p>
            <a:pPr lvl="0"/>
            <a:endParaRPr lang="en-GB" dirty="0"/>
          </a:p>
        </p:txBody>
      </p:sp>
      <p:sp>
        <p:nvSpPr>
          <p:cNvPr id="28" name="Content Placeholder 27"/>
          <p:cNvSpPr>
            <a:spLocks noGrp="1"/>
          </p:cNvSpPr>
          <p:nvPr>
            <p:ph sz="quarter" idx="30"/>
          </p:nvPr>
        </p:nvSpPr>
        <p:spPr>
          <a:xfrm>
            <a:off x="6019800" y="609600"/>
            <a:ext cx="2514600" cy="990600"/>
          </a:xfrm>
          <a:prstGeom prst="rect">
            <a:avLst/>
          </a:prstGeom>
        </p:spPr>
        <p:txBody>
          <a:bodyPr/>
          <a:lstStyle/>
          <a:p>
            <a:pPr lvl="0"/>
            <a:endParaRPr lang="en-GB" dirty="0"/>
          </a:p>
        </p:txBody>
      </p:sp>
      <p:sp>
        <p:nvSpPr>
          <p:cNvPr id="30" name="Content Placeholder 29"/>
          <p:cNvSpPr>
            <a:spLocks noGrp="1"/>
          </p:cNvSpPr>
          <p:nvPr>
            <p:ph sz="quarter" idx="31"/>
          </p:nvPr>
        </p:nvSpPr>
        <p:spPr>
          <a:xfrm>
            <a:off x="5257800" y="2057400"/>
            <a:ext cx="2514600" cy="990600"/>
          </a:xfrm>
          <a:prstGeom prst="rect">
            <a:avLst/>
          </a:prstGeom>
        </p:spPr>
        <p:txBody>
          <a:bodyPr/>
          <a:lstStyle/>
          <a:p>
            <a:pPr lvl="0"/>
            <a:endParaRPr lang="en-GB" dirty="0"/>
          </a:p>
        </p:txBody>
      </p:sp>
    </p:spTree>
    <p:extLst>
      <p:ext uri="{BB962C8B-B14F-4D97-AF65-F5344CB8AC3E}">
        <p14:creationId xmlns:p14="http://schemas.microsoft.com/office/powerpoint/2010/main" val="20027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136548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36590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6170249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289560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124861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3523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6029473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549727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299147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theme" Target="../theme/theme10.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11.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rPr>
              <a:t>©McGraw-Hill Education</a:t>
            </a:r>
          </a:p>
        </p:txBody>
      </p:sp>
    </p:spTree>
    <p:extLst>
      <p:ext uri="{BB962C8B-B14F-4D97-AF65-F5344CB8AC3E}">
        <p14:creationId xmlns:p14="http://schemas.microsoft.com/office/powerpoint/2010/main" val="337941008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864696"/>
      </p:ext>
    </p:extLst>
  </p:cSld>
  <p:clrMap bg1="lt1" tx1="dk1" bg2="lt2" tx2="dk2" accent1="accent1" accent2="accent2" accent3="accent3" accent4="accent4" accent5="accent5" accent6="accent6" hlink="hlink" folHlink="folHlink"/>
  <p:sldLayoutIdLst>
    <p:sldLayoutId id="2147483980" r:id="rId1"/>
    <p:sldLayoutId id="2147483969"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66" r:id="rId8"/>
    <p:sldLayoutId id="21474839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64" r:id="rId3"/>
    <p:sldLayoutId id="2147483953" r:id="rId4"/>
    <p:sldLayoutId id="2147483954" r:id="rId5"/>
    <p:sldLayoutId id="2147483955" r:id="rId6"/>
    <p:sldLayoutId id="2147483956" r:id="rId7"/>
    <p:sldLayoutId id="2147483957" r:id="rId8"/>
    <p:sldLayoutId id="2147483958" r:id="rId9"/>
    <p:sldLayoutId id="214748395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3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42.xml"/><Relationship Id="rId7" Type="http://schemas.openxmlformats.org/officeDocument/2006/relationships/image" Target="../media/image37.w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6.wmf"/><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43.xml"/><Relationship Id="rId7"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39.png"/><Relationship Id="rId5" Type="http://schemas.openxmlformats.org/officeDocument/2006/relationships/image" Target="../media/image36.w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45.xml"/><Relationship Id="rId7" Type="http://schemas.openxmlformats.org/officeDocument/2006/relationships/image" Target="../media/image42.png"/><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41.jpeg"/><Relationship Id="rId5" Type="http://schemas.openxmlformats.org/officeDocument/2006/relationships/image" Target="../media/image37.wmf"/><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9100" y="2134907"/>
            <a:ext cx="3733800" cy="1263650"/>
          </a:xfrm>
          <a:prstGeom prst="rect">
            <a:avLst/>
          </a:prstGeom>
        </p:spPr>
        <p:txBody>
          <a:bodyPr/>
          <a:lstStyle/>
          <a:p>
            <a:pPr lvl="0" defTabSz="914400">
              <a:spcBef>
                <a:spcPts val="0"/>
              </a:spcBef>
            </a:pPr>
            <a:r>
              <a:rPr lang="en-US" altLang="en-US" sz="3600" b="1" dirty="0">
                <a:solidFill>
                  <a:prstClr val="black"/>
                </a:solidFill>
                <a:latin typeface="Arial" panose="020B0604020202020204" pitchFamily="34" charset="0"/>
                <a:cs typeface="Arial" panose="020B0604020202020204" pitchFamily="34" charset="0"/>
              </a:rPr>
              <a:t>Chapter 08</a:t>
            </a:r>
            <a:r>
              <a:rPr lang="en-US" altLang="en-US" sz="3600" b="1" baseline="0" dirty="0">
                <a:solidFill>
                  <a:prstClr val="black"/>
                </a:solidFill>
                <a:latin typeface="Arial" panose="020B0604020202020204" pitchFamily="34" charset="0"/>
                <a:cs typeface="Arial" panose="020B0604020202020204" pitchFamily="34" charset="0"/>
              </a:rPr>
              <a:t> </a:t>
            </a:r>
            <a:r>
              <a:rPr lang="en-US" altLang="en-US" sz="3600" b="1" dirty="0">
                <a:solidFill>
                  <a:prstClr val="black"/>
                </a:solidFill>
                <a:latin typeface="Arial" panose="020B0604020202020204" pitchFamily="34" charset="0"/>
                <a:cs typeface="Arial" panose="020B0604020202020204" pitchFamily="34" charset="0"/>
              </a:rPr>
              <a:t>Lecture Outline</a:t>
            </a:r>
          </a:p>
        </p:txBody>
      </p:sp>
      <p:sp>
        <p:nvSpPr>
          <p:cNvPr id="7" name="Content Placeholder 3"/>
          <p:cNvSpPr>
            <a:spLocks noGrp="1"/>
          </p:cNvSpPr>
          <p:nvPr>
            <p:ph sz="quarter" idx="10"/>
          </p:nvPr>
        </p:nvSpPr>
        <p:spPr>
          <a:xfrm>
            <a:off x="89860" y="3657600"/>
            <a:ext cx="4408677" cy="457200"/>
          </a:xfrm>
          <a:prstGeom prst="rect">
            <a:avLst/>
          </a:prstGeom>
        </p:spPr>
        <p:txBody>
          <a:bodyPr/>
          <a:lstStyle/>
          <a:p>
            <a:pPr marL="0" indent="0" algn="ctr">
              <a:spcBef>
                <a:spcPct val="50000"/>
              </a:spcBef>
              <a:buNone/>
            </a:pPr>
            <a:r>
              <a:rPr lang="en-US" altLang="en-US" sz="1100" b="1" dirty="0">
                <a:latin typeface="Arial" panose="020B0604020202020204" pitchFamily="34" charset="0"/>
                <a:cs typeface="Arial" panose="020B0604020202020204" pitchFamily="34" charset="0"/>
              </a:rPr>
              <a:t>See separate PowerPoint slides for all figures and tables pre-inserted into PowerPoint without notes.</a:t>
            </a:r>
          </a:p>
        </p:txBody>
      </p:sp>
      <p:pic>
        <p:nvPicPr>
          <p:cNvPr id="6" name="Picture 5" descr="Book cov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09600"/>
            <a:ext cx="4572000" cy="5715000"/>
          </a:xfrm>
          <a:prstGeom prst="rect">
            <a:avLst/>
          </a:prstGeom>
        </p:spPr>
      </p:pic>
    </p:spTree>
    <p:extLst>
      <p:ext uri="{BB962C8B-B14F-4D97-AF65-F5344CB8AC3E}">
        <p14:creationId xmlns:p14="http://schemas.microsoft.com/office/powerpoint/2010/main" val="3875778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rPr>
              <a:t>Spontaneous Mutations - Figure 8.2 </a:t>
            </a:r>
            <a:endParaRPr lang="en-US" b="1" dirty="0">
              <a:solidFill>
                <a:schemeClr val="tx1"/>
              </a:solidFill>
            </a:endParaRPr>
          </a:p>
        </p:txBody>
      </p:sp>
      <p:sp>
        <p:nvSpPr>
          <p:cNvPr id="5" name="Text Placeholder 4"/>
          <p:cNvSpPr>
            <a:spLocks noGrp="1"/>
          </p:cNvSpPr>
          <p:nvPr>
            <p:ph type="body" sz="quarter" idx="17"/>
          </p:nvPr>
        </p:nvSpPr>
        <p:spPr>
          <a:xfrm>
            <a:off x="736600" y="1101558"/>
            <a:ext cx="3653070" cy="3323063"/>
          </a:xfrm>
        </p:spPr>
        <p:txBody>
          <a:bodyPr/>
          <a:lstStyle/>
          <a:p>
            <a:pPr lvl="0" algn="l" defTabSz="914400">
              <a:spcBef>
                <a:spcPts val="0"/>
              </a:spcBef>
              <a:spcAft>
                <a:spcPts val="1500"/>
              </a:spcAft>
            </a:pPr>
            <a:r>
              <a:rPr lang="en-US" altLang="en-US" sz="2800" u="sng" dirty="0">
                <a:solidFill>
                  <a:prstClr val="black"/>
                </a:solidFill>
              </a:rPr>
              <a:t>Base substitution</a:t>
            </a:r>
            <a:r>
              <a:rPr lang="en-US" altLang="en-US" sz="2800" dirty="0">
                <a:solidFill>
                  <a:prstClr val="black"/>
                </a:solidFill>
              </a:rPr>
              <a:t> most common</a:t>
            </a:r>
          </a:p>
          <a:p>
            <a:pPr marL="285750" lvl="1" defTabSz="914400">
              <a:spcBef>
                <a:spcPts val="0"/>
              </a:spcBef>
              <a:buFont typeface="Arial" panose="020B0604020202020204" pitchFamily="34" charset="0"/>
              <a:buChar char="•"/>
            </a:pPr>
            <a:r>
              <a:rPr lang="en-US" altLang="en-US" sz="2400" dirty="0">
                <a:solidFill>
                  <a:prstClr val="black"/>
                </a:solidFill>
              </a:rPr>
              <a:t>Incorrect nucleotide </a:t>
            </a:r>
          </a:p>
          <a:p>
            <a:pPr marL="285750" lvl="1" defTabSz="914400">
              <a:spcBef>
                <a:spcPct val="0"/>
              </a:spcBef>
              <a:buFont typeface="Arial" panose="020B0604020202020204" pitchFamily="34" charset="0"/>
              <a:buChar char="•"/>
            </a:pPr>
            <a:r>
              <a:rPr lang="en-US" altLang="en-US" sz="2400" dirty="0">
                <a:solidFill>
                  <a:prstClr val="black"/>
                </a:solidFill>
              </a:rPr>
              <a:t>incorporated during </a:t>
            </a:r>
          </a:p>
          <a:p>
            <a:pPr marL="285750" lvl="1" defTabSz="914400">
              <a:spcBef>
                <a:spcPct val="0"/>
              </a:spcBef>
              <a:buFont typeface="Arial" panose="020B0604020202020204" pitchFamily="34" charset="0"/>
              <a:buChar char="•"/>
            </a:pPr>
            <a:r>
              <a:rPr lang="en-US" altLang="en-US" sz="2400" dirty="0">
                <a:solidFill>
                  <a:prstClr val="black"/>
                </a:solidFill>
              </a:rPr>
              <a:t>DNA synthesis</a:t>
            </a:r>
          </a:p>
          <a:p>
            <a:pPr marL="285750" lvl="1" defTabSz="914400">
              <a:spcBef>
                <a:spcPts val="0"/>
              </a:spcBef>
              <a:buFont typeface="Arial" panose="020B0604020202020204" pitchFamily="34" charset="0"/>
              <a:buChar char="•"/>
            </a:pPr>
            <a:r>
              <a:rPr lang="en-US" altLang="en-US" sz="2400" u="sng" dirty="0">
                <a:solidFill>
                  <a:prstClr val="black"/>
                </a:solidFill>
              </a:rPr>
              <a:t>Point mutation</a:t>
            </a:r>
            <a:r>
              <a:rPr lang="en-US" altLang="en-US" sz="2400" dirty="0">
                <a:solidFill>
                  <a:prstClr val="black"/>
                </a:solidFill>
              </a:rPr>
              <a:t> is change of a single base pair</a:t>
            </a:r>
          </a:p>
        </p:txBody>
      </p:sp>
      <p:pic>
        <p:nvPicPr>
          <p:cNvPr id="6" name="Picture 5" descr="A replication error results in a mismatch between the two DNA strands. DNA replication using the altered strand as template yields a point mutation."/>
          <p:cNvPicPr>
            <a:picLocks noChangeAspect="1"/>
          </p:cNvPicPr>
          <p:nvPr/>
        </p:nvPicPr>
        <p:blipFill>
          <a:blip r:embed="rId3"/>
          <a:stretch>
            <a:fillRect/>
          </a:stretch>
        </p:blipFill>
        <p:spPr>
          <a:xfrm>
            <a:off x="4389670" y="1096537"/>
            <a:ext cx="4381500" cy="4943475"/>
          </a:xfrm>
          <a:prstGeom prst="rect">
            <a:avLst/>
          </a:prstGeom>
        </p:spPr>
      </p:pic>
    </p:spTree>
    <p:extLst>
      <p:ext uri="{BB962C8B-B14F-4D97-AF65-F5344CB8AC3E}">
        <p14:creationId xmlns:p14="http://schemas.microsoft.com/office/powerpoint/2010/main" val="3433179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prstClr val="black"/>
                </a:solidFill>
              </a:rPr>
              <a:t>Spontaneous Mutations - Figure 8.3 </a:t>
            </a:r>
            <a:endParaRPr lang="en-GB" dirty="0"/>
          </a:p>
        </p:txBody>
      </p:sp>
      <p:sp>
        <p:nvSpPr>
          <p:cNvPr id="2" name="Content Placeholder 1"/>
          <p:cNvSpPr>
            <a:spLocks noGrp="1"/>
          </p:cNvSpPr>
          <p:nvPr>
            <p:ph idx="1"/>
          </p:nvPr>
        </p:nvSpPr>
        <p:spPr>
          <a:xfrm>
            <a:off x="798397" y="990600"/>
            <a:ext cx="6172200" cy="2971800"/>
          </a:xfrm>
        </p:spPr>
        <p:txBody>
          <a:bodyPr/>
          <a:lstStyle/>
          <a:p>
            <a:pPr>
              <a:spcBef>
                <a:spcPts val="0"/>
              </a:spcBef>
              <a:spcAft>
                <a:spcPts val="1500"/>
              </a:spcAft>
            </a:pPr>
            <a:r>
              <a:rPr lang="en-US" altLang="en-US" dirty="0"/>
              <a:t>Base substitution: three possible outcomes</a:t>
            </a:r>
          </a:p>
          <a:p>
            <a:pPr marL="285750" lvl="1">
              <a:spcBef>
                <a:spcPts val="0"/>
              </a:spcBef>
            </a:pPr>
            <a:r>
              <a:rPr lang="en-US" altLang="en-US" u="sng" dirty="0"/>
              <a:t>Silent (synonymous) mutation</a:t>
            </a:r>
            <a:r>
              <a:rPr lang="en-US" altLang="en-US" dirty="0"/>
              <a:t>: wild-type amino acid</a:t>
            </a:r>
          </a:p>
          <a:p>
            <a:pPr marL="285750" lvl="1"/>
            <a:r>
              <a:rPr lang="en-US" altLang="en-US" u="sng" dirty="0"/>
              <a:t>Missense mutation</a:t>
            </a:r>
            <a:r>
              <a:rPr lang="en-US" altLang="en-US" dirty="0"/>
              <a:t>: different amino acid</a:t>
            </a:r>
          </a:p>
          <a:p>
            <a:pPr marL="520700" lvl="2"/>
            <a:r>
              <a:rPr lang="en-US" altLang="en-US" dirty="0"/>
              <a:t>Resulting protein often does not function normally</a:t>
            </a:r>
          </a:p>
          <a:p>
            <a:pPr marL="285750" lvl="1"/>
            <a:r>
              <a:rPr lang="en-US" altLang="en-US" u="sng" dirty="0"/>
              <a:t>Nonsense mutation</a:t>
            </a:r>
            <a:r>
              <a:rPr lang="en-US" altLang="en-US" dirty="0"/>
              <a:t>: Specifies stop codon</a:t>
            </a:r>
          </a:p>
          <a:p>
            <a:pPr marL="520700" lvl="3"/>
            <a:r>
              <a:rPr lang="en-US" altLang="en-US" sz="2200" dirty="0"/>
              <a:t>Yields shorter, often non-functional protein</a:t>
            </a:r>
          </a:p>
        </p:txBody>
      </p:sp>
      <p:pic>
        <p:nvPicPr>
          <p:cNvPr id="4" name="Picture 3" descr="The wild type and a silent mutation encode cysteine; a missense mutation encodes tryptophan; a nonsense mutation encodes a stop codon."/>
          <p:cNvPicPr>
            <a:picLocks noChangeAspect="1"/>
          </p:cNvPicPr>
          <p:nvPr/>
        </p:nvPicPr>
        <p:blipFill>
          <a:blip r:embed="rId3"/>
          <a:stretch>
            <a:fillRect/>
          </a:stretch>
        </p:blipFill>
        <p:spPr>
          <a:xfrm>
            <a:off x="2894000" y="3793872"/>
            <a:ext cx="3352800" cy="2606928"/>
          </a:xfrm>
          <a:prstGeom prst="rect">
            <a:avLst/>
          </a:prstGeom>
        </p:spPr>
      </p:pic>
      <p:sp>
        <p:nvSpPr>
          <p:cNvPr id="3" name="Text Placeholder 2"/>
          <p:cNvSpPr>
            <a:spLocks noGrp="1"/>
          </p:cNvSpPr>
          <p:nvPr>
            <p:ph type="body" sz="quarter" idx="17"/>
          </p:nvPr>
        </p:nvSpPr>
        <p:spPr>
          <a:xfrm>
            <a:off x="5139956" y="6387353"/>
            <a:ext cx="3884325" cy="242047"/>
          </a:xfrm>
        </p:spPr>
        <p:txBody>
          <a:bodyPr/>
          <a:lstStyle/>
          <a:p>
            <a:pPr algn="l"/>
            <a:r>
              <a:rPr lang="en-GB" sz="1200" u="sng" dirty="0">
                <a:solidFill>
                  <a:prstClr val="black"/>
                </a:solidFill>
                <a:hlinkClick r:id="" action="ppaction://noaction"/>
              </a:rPr>
              <a:t>Jump to </a:t>
            </a:r>
            <a:r>
              <a:rPr lang="en-US" altLang="en-US" sz="1200" dirty="0">
                <a:solidFill>
                  <a:prstClr val="black"/>
                </a:solidFill>
                <a:hlinkClick r:id="" action="ppaction://noaction"/>
              </a:rPr>
              <a:t>Spontaneous Mutations - Figure 8.3 </a:t>
            </a:r>
            <a:r>
              <a:rPr lang="en-GB" sz="1200" dirty="0">
                <a:hlinkClick r:id="" action="ppaction://noaction"/>
              </a:rPr>
              <a:t>Long Description</a:t>
            </a:r>
            <a:endParaRPr lang="en-US" dirty="0"/>
          </a:p>
        </p:txBody>
      </p:sp>
    </p:spTree>
    <p:extLst>
      <p:ext uri="{BB962C8B-B14F-4D97-AF65-F5344CB8AC3E}">
        <p14:creationId xmlns:p14="http://schemas.microsoft.com/office/powerpoint/2010/main" val="1107550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4925" y="228600"/>
            <a:ext cx="5901953" cy="609600"/>
          </a:xfrm>
        </p:spPr>
        <p:txBody>
          <a:bodyPr/>
          <a:lstStyle/>
          <a:p>
            <a:r>
              <a:rPr lang="en-US" altLang="en-US" b="1" dirty="0">
                <a:solidFill>
                  <a:prstClr val="black"/>
                </a:solidFill>
              </a:rPr>
              <a:t>Spontaneous Mutations (3)</a:t>
            </a:r>
            <a:endParaRPr lang="en-GB" dirty="0"/>
          </a:p>
        </p:txBody>
      </p:sp>
      <p:sp>
        <p:nvSpPr>
          <p:cNvPr id="2" name="Content Placeholder 1"/>
          <p:cNvSpPr>
            <a:spLocks noGrp="1"/>
          </p:cNvSpPr>
          <p:nvPr>
            <p:ph idx="1"/>
          </p:nvPr>
        </p:nvSpPr>
        <p:spPr>
          <a:xfrm>
            <a:off x="798394" y="990600"/>
            <a:ext cx="7812206" cy="3276600"/>
          </a:xfrm>
        </p:spPr>
        <p:txBody>
          <a:bodyPr/>
          <a:lstStyle/>
          <a:p>
            <a:pPr>
              <a:spcBef>
                <a:spcPts val="0"/>
              </a:spcBef>
              <a:spcAft>
                <a:spcPts val="1500"/>
              </a:spcAft>
            </a:pPr>
            <a:r>
              <a:rPr lang="en-US" altLang="en-US" dirty="0"/>
              <a:t>Base substitutions that inactivate a gene is termed a null or knockout mutation</a:t>
            </a:r>
          </a:p>
          <a:p>
            <a:pPr>
              <a:spcBef>
                <a:spcPts val="0"/>
              </a:spcBef>
              <a:spcAft>
                <a:spcPts val="1500"/>
              </a:spcAft>
            </a:pPr>
            <a:r>
              <a:rPr lang="en-US" altLang="en-US" dirty="0"/>
              <a:t>Base substitutions more common in aerobic environments</a:t>
            </a:r>
          </a:p>
          <a:p>
            <a:pPr marL="285750" lvl="1">
              <a:spcBef>
                <a:spcPts val="0"/>
              </a:spcBef>
            </a:pPr>
            <a:r>
              <a:rPr lang="en-US" altLang="en-US" dirty="0"/>
              <a:t>Reactive oxygen species (ROS) produced from O</a:t>
            </a:r>
            <a:r>
              <a:rPr lang="en-US" altLang="en-US" baseline="-25000" dirty="0"/>
              <a:t>2</a:t>
            </a:r>
          </a:p>
          <a:p>
            <a:pPr marL="285750" lvl="1"/>
            <a:r>
              <a:rPr lang="en-US" altLang="en-US" dirty="0"/>
              <a:t>Can oxidize nucleobase guanine</a:t>
            </a:r>
          </a:p>
          <a:p>
            <a:pPr marL="511175" lvl="2"/>
            <a:r>
              <a:rPr lang="en-US" altLang="en-US" sz="2400" dirty="0"/>
              <a:t>DNA polymerase often mispairs with adenine instead of cytosine</a:t>
            </a:r>
          </a:p>
        </p:txBody>
      </p:sp>
    </p:spTree>
    <p:extLst>
      <p:ext uri="{BB962C8B-B14F-4D97-AF65-F5344CB8AC3E}">
        <p14:creationId xmlns:p14="http://schemas.microsoft.com/office/powerpoint/2010/main" val="399608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5097" y="228600"/>
            <a:ext cx="6141597" cy="609600"/>
          </a:xfrm>
        </p:spPr>
        <p:txBody>
          <a:bodyPr/>
          <a:lstStyle/>
          <a:p>
            <a:r>
              <a:rPr lang="en-US" altLang="en-US" b="1" dirty="0">
                <a:solidFill>
                  <a:prstClr val="black"/>
                </a:solidFill>
              </a:rPr>
              <a:t>Spontaneous Mutations (4)</a:t>
            </a:r>
            <a:endParaRPr lang="en-GB" dirty="0"/>
          </a:p>
        </p:txBody>
      </p:sp>
      <p:sp>
        <p:nvSpPr>
          <p:cNvPr id="2" name="Content Placeholder 1"/>
          <p:cNvSpPr>
            <a:spLocks noGrp="1"/>
          </p:cNvSpPr>
          <p:nvPr>
            <p:ph idx="1"/>
          </p:nvPr>
        </p:nvSpPr>
        <p:spPr>
          <a:xfrm>
            <a:off x="798397" y="990600"/>
            <a:ext cx="6400800" cy="1981200"/>
          </a:xfrm>
        </p:spPr>
        <p:txBody>
          <a:bodyPr/>
          <a:lstStyle/>
          <a:p>
            <a:pPr>
              <a:spcBef>
                <a:spcPts val="0"/>
              </a:spcBef>
              <a:spcAft>
                <a:spcPts val="1500"/>
              </a:spcAft>
            </a:pPr>
            <a:r>
              <a:rPr lang="en-US" altLang="en-US" dirty="0"/>
              <a:t>Deletion or addition of nucleotides</a:t>
            </a:r>
          </a:p>
          <a:p>
            <a:pPr marL="285750" lvl="1">
              <a:spcBef>
                <a:spcPts val="0"/>
              </a:spcBef>
            </a:pPr>
            <a:r>
              <a:rPr lang="en-US" altLang="en-US" dirty="0"/>
              <a:t>Impact depends on number of nucleotides involved</a:t>
            </a:r>
          </a:p>
          <a:p>
            <a:pPr marL="285750" lvl="1"/>
            <a:r>
              <a:rPr lang="en-US" altLang="en-US" dirty="0"/>
              <a:t>Three pairs changes one codon</a:t>
            </a:r>
          </a:p>
          <a:p>
            <a:pPr marL="511175" lvl="2"/>
            <a:r>
              <a:rPr lang="en-US" altLang="en-US" dirty="0"/>
              <a:t>One amino acid more or less</a:t>
            </a:r>
          </a:p>
        </p:txBody>
      </p:sp>
      <p:sp>
        <p:nvSpPr>
          <p:cNvPr id="8" name="Content Placeholder 25"/>
          <p:cNvSpPr>
            <a:spLocks noGrp="1"/>
          </p:cNvSpPr>
          <p:nvPr>
            <p:ph sz="quarter" idx="30"/>
          </p:nvPr>
        </p:nvSpPr>
        <p:spPr>
          <a:xfrm>
            <a:off x="798397" y="2912364"/>
            <a:ext cx="3505200" cy="3429000"/>
          </a:xfrm>
          <a:prstGeom prst="rect">
            <a:avLst/>
          </a:prstGeom>
        </p:spPr>
        <p:txBody>
          <a:bodyPr/>
          <a:lstStyle>
            <a:lvl1pPr marL="457200" indent="-457200">
              <a:buFont typeface="Arial" panose="020B0604020202020204" pitchFamily="34" charset="0"/>
              <a:buChar char="•"/>
              <a:defRPr sz="1000"/>
            </a:lvl1pPr>
          </a:lstStyle>
          <a:p>
            <a:pPr marL="511175" lvl="2">
              <a:spcAft>
                <a:spcPts val="200"/>
              </a:spcAft>
              <a:buFont typeface="Arial" panose="020B0604020202020204" pitchFamily="34" charset="0"/>
              <a:buChar char="•"/>
            </a:pPr>
            <a:r>
              <a:rPr lang="en-US" altLang="en-US" sz="1800" dirty="0">
                <a:solidFill>
                  <a:prstClr val="black"/>
                </a:solidFill>
              </a:rPr>
              <a:t>Impact depends on location within protein</a:t>
            </a:r>
          </a:p>
          <a:p>
            <a:pPr marL="285750" lvl="1">
              <a:spcAft>
                <a:spcPts val="200"/>
              </a:spcAft>
              <a:buFont typeface="Arial" panose="020B0604020202020204" pitchFamily="34" charset="0"/>
              <a:buChar char="•"/>
            </a:pPr>
            <a:r>
              <a:rPr lang="en-US" altLang="en-US" sz="2000" dirty="0">
                <a:solidFill>
                  <a:prstClr val="black"/>
                </a:solidFill>
              </a:rPr>
              <a:t>One or two pairs yields </a:t>
            </a:r>
            <a:r>
              <a:rPr lang="en-US" altLang="en-US" sz="2000" u="sng" dirty="0">
                <a:solidFill>
                  <a:prstClr val="black"/>
                </a:solidFill>
              </a:rPr>
              <a:t>frameshift mutation</a:t>
            </a:r>
          </a:p>
          <a:p>
            <a:pPr marL="511175" lvl="2">
              <a:spcAft>
                <a:spcPts val="800"/>
              </a:spcAft>
              <a:buFont typeface="Arial" panose="020B0604020202020204" pitchFamily="34" charset="0"/>
              <a:buChar char="•"/>
            </a:pPr>
            <a:r>
              <a:rPr lang="en-US" altLang="en-US" sz="1800" dirty="0">
                <a:solidFill>
                  <a:prstClr val="black"/>
                </a:solidFill>
              </a:rPr>
              <a:t>Different set of codons translated</a:t>
            </a:r>
          </a:p>
          <a:p>
            <a:pPr marL="511175" lvl="2">
              <a:spcAft>
                <a:spcPts val="800"/>
              </a:spcAft>
              <a:buFont typeface="Arial" panose="020B0604020202020204" pitchFamily="34" charset="0"/>
              <a:buChar char="•"/>
            </a:pPr>
            <a:r>
              <a:rPr lang="en-US" altLang="en-US" sz="1800" dirty="0">
                <a:solidFill>
                  <a:prstClr val="black"/>
                </a:solidFill>
              </a:rPr>
              <a:t>Often results in premature stop codon</a:t>
            </a:r>
          </a:p>
          <a:p>
            <a:pPr marL="511175" lvl="2">
              <a:spcAft>
                <a:spcPts val="800"/>
              </a:spcAft>
              <a:buFont typeface="Arial" panose="020B0604020202020204" pitchFamily="34" charset="0"/>
              <a:buChar char="•"/>
            </a:pPr>
            <a:r>
              <a:rPr lang="en-US" altLang="en-US" sz="1800" dirty="0">
                <a:solidFill>
                  <a:prstClr val="black"/>
                </a:solidFill>
              </a:rPr>
              <a:t>Shortened, nonfunctional protein</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4871" y="2057400"/>
            <a:ext cx="3617976" cy="4186237"/>
          </a:xfrm>
          <a:prstGeom prst="rect">
            <a:avLst/>
          </a:prstGeom>
        </p:spPr>
      </p:pic>
      <p:sp>
        <p:nvSpPr>
          <p:cNvPr id="7" name="Content Placeholder 19"/>
          <p:cNvSpPr>
            <a:spLocks noGrp="1"/>
          </p:cNvSpPr>
          <p:nvPr>
            <p:ph sz="quarter" idx="27"/>
          </p:nvPr>
        </p:nvSpPr>
        <p:spPr>
          <a:xfrm>
            <a:off x="5964023" y="2133600"/>
            <a:ext cx="1295400" cy="228600"/>
          </a:xfrm>
          <a:prstGeom prst="rect">
            <a:avLst/>
          </a:prstGeom>
        </p:spPr>
        <p:txBody>
          <a:bodyPr/>
          <a:lstStyle>
            <a:lvl1pPr marL="457200" indent="-457200">
              <a:buFont typeface="Arial" panose="020B0604020202020204" pitchFamily="34" charset="0"/>
              <a:buChar char="•"/>
              <a:defRPr sz="1000"/>
            </a:lvl1pPr>
          </a:lstStyle>
          <a:p>
            <a:pPr marL="0" lvl="0" indent="0" algn="ctr">
              <a:buNone/>
            </a:pPr>
            <a:r>
              <a:rPr lang="en-US" sz="1200" b="1" dirty="0"/>
              <a:t>Wild type</a:t>
            </a:r>
            <a:endParaRPr lang="en-GB" sz="1200" b="1" dirty="0"/>
          </a:p>
        </p:txBody>
      </p:sp>
      <p:sp>
        <p:nvSpPr>
          <p:cNvPr id="6" name="Content Placeholder 17"/>
          <p:cNvSpPr>
            <a:spLocks noGrp="1"/>
          </p:cNvSpPr>
          <p:nvPr>
            <p:ph sz="quarter" idx="26"/>
          </p:nvPr>
        </p:nvSpPr>
        <p:spPr>
          <a:xfrm>
            <a:off x="6116423" y="4102893"/>
            <a:ext cx="990600" cy="381000"/>
          </a:xfrm>
          <a:prstGeom prst="rect">
            <a:avLst/>
          </a:prstGeom>
        </p:spPr>
        <p:txBody>
          <a:bodyPr/>
          <a:lstStyle>
            <a:lvl1pPr marL="457200" indent="-457200">
              <a:buFont typeface="Arial" panose="020B0604020202020204" pitchFamily="34" charset="0"/>
              <a:buChar char="•"/>
              <a:defRPr sz="1000"/>
            </a:lvl1pPr>
          </a:lstStyle>
          <a:p>
            <a:pPr marL="0" lvl="0" indent="0" algn="ctr">
              <a:buNone/>
            </a:pPr>
            <a:r>
              <a:rPr lang="en-US" sz="1200" b="1" dirty="0"/>
              <a:t>Mutant</a:t>
            </a:r>
            <a:endParaRPr lang="en-GB" sz="1200" b="1" dirty="0"/>
          </a:p>
        </p:txBody>
      </p:sp>
    </p:spTree>
    <p:extLst>
      <p:ext uri="{BB962C8B-B14F-4D97-AF65-F5344CB8AC3E}">
        <p14:creationId xmlns:p14="http://schemas.microsoft.com/office/powerpoint/2010/main" val="131236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22056" y="228600"/>
            <a:ext cx="6327693" cy="609600"/>
          </a:xfrm>
        </p:spPr>
        <p:txBody>
          <a:bodyPr/>
          <a:lstStyle/>
          <a:p>
            <a:r>
              <a:rPr lang="en-US" altLang="en-US" b="1" dirty="0">
                <a:solidFill>
                  <a:prstClr val="black"/>
                </a:solidFill>
              </a:rPr>
              <a:t>Spontaneous Mutations (5)</a:t>
            </a:r>
            <a:endParaRPr lang="en-GB" dirty="0"/>
          </a:p>
        </p:txBody>
      </p:sp>
      <p:sp>
        <p:nvSpPr>
          <p:cNvPr id="2" name="Content Placeholder 1"/>
          <p:cNvSpPr>
            <a:spLocks noGrp="1"/>
          </p:cNvSpPr>
          <p:nvPr>
            <p:ph idx="1"/>
          </p:nvPr>
        </p:nvSpPr>
        <p:spPr>
          <a:xfrm>
            <a:off x="798397" y="990600"/>
            <a:ext cx="7620000" cy="3048000"/>
          </a:xfrm>
        </p:spPr>
        <p:txBody>
          <a:bodyPr/>
          <a:lstStyle/>
          <a:p>
            <a:pPr>
              <a:spcBef>
                <a:spcPts val="0"/>
              </a:spcBef>
              <a:spcAft>
                <a:spcPts val="1500"/>
              </a:spcAft>
            </a:pPr>
            <a:r>
              <a:rPr lang="en-US" altLang="en-US" u="sng" dirty="0"/>
              <a:t>Transposons</a:t>
            </a:r>
            <a:r>
              <a:rPr lang="en-US" altLang="en-US" dirty="0"/>
              <a:t> (jumping genes): pieces of DNA that can move from one location to another in a cell’s genome; process of transposition</a:t>
            </a:r>
          </a:p>
          <a:p>
            <a:pPr marL="285750" lvl="1">
              <a:spcBef>
                <a:spcPts val="0"/>
              </a:spcBef>
            </a:pPr>
            <a:r>
              <a:rPr lang="en-US" altLang="en-US" u="sng" dirty="0"/>
              <a:t>Insertional inactivation</a:t>
            </a:r>
            <a:r>
              <a:rPr lang="en-US" altLang="en-US" dirty="0"/>
              <a:t>: gene into which transposon jumps is inactivated; function disrupted</a:t>
            </a:r>
          </a:p>
          <a:p>
            <a:pPr marL="285750" lvl="1"/>
            <a:r>
              <a:rPr lang="en-US" altLang="en-US" dirty="0"/>
              <a:t>Most transposons have transcriptional terminators</a:t>
            </a:r>
          </a:p>
          <a:p>
            <a:pPr marL="511175" lvl="2"/>
            <a:r>
              <a:rPr lang="en-US" altLang="en-US" dirty="0"/>
              <a:t>Block expression of downstream genes in operon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4038600"/>
            <a:ext cx="8258175" cy="2047875"/>
          </a:xfrm>
          <a:prstGeom prst="rect">
            <a:avLst/>
          </a:prstGeom>
        </p:spPr>
      </p:pic>
    </p:spTree>
    <p:extLst>
      <p:ext uri="{BB962C8B-B14F-4D97-AF65-F5344CB8AC3E}">
        <p14:creationId xmlns:p14="http://schemas.microsoft.com/office/powerpoint/2010/main" val="3162579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prstClr val="black"/>
                </a:solidFill>
              </a:rPr>
              <a:t>Table 8.1 Common Mutagens</a:t>
            </a:r>
            <a:endParaRPr lang="en-GB" dirty="0"/>
          </a:p>
        </p:txBody>
      </p:sp>
      <p:sp>
        <p:nvSpPr>
          <p:cNvPr id="2" name="Content Placeholder 1"/>
          <p:cNvSpPr>
            <a:spLocks noGrp="1"/>
          </p:cNvSpPr>
          <p:nvPr>
            <p:ph idx="1"/>
          </p:nvPr>
        </p:nvSpPr>
        <p:spPr>
          <a:xfrm>
            <a:off x="798395" y="990600"/>
            <a:ext cx="6477000" cy="1981200"/>
          </a:xfrm>
        </p:spPr>
        <p:txBody>
          <a:bodyPr/>
          <a:lstStyle/>
          <a:p>
            <a:pPr>
              <a:spcBef>
                <a:spcPts val="0"/>
              </a:spcBef>
              <a:spcAft>
                <a:spcPts val="1500"/>
              </a:spcAft>
            </a:pPr>
            <a:r>
              <a:rPr lang="en-US" altLang="en-US" u="sng" dirty="0"/>
              <a:t>Induced mutations</a:t>
            </a:r>
            <a:r>
              <a:rPr lang="en-US" altLang="en-US" dirty="0"/>
              <a:t> result from outside influence</a:t>
            </a:r>
          </a:p>
          <a:p>
            <a:pPr marL="285750" lvl="1">
              <a:spcBef>
                <a:spcPts val="0"/>
              </a:spcBef>
            </a:pPr>
            <a:r>
              <a:rPr lang="en-US" altLang="en-US" dirty="0"/>
              <a:t>Agent that induces change is </a:t>
            </a:r>
            <a:r>
              <a:rPr lang="en-US" altLang="en-US" u="sng" dirty="0"/>
              <a:t>mutagen</a:t>
            </a:r>
          </a:p>
          <a:p>
            <a:pPr marL="285750" lvl="1"/>
            <a:r>
              <a:rPr lang="en-US" altLang="en-US" dirty="0"/>
              <a:t>Geneticists may use mutagens to increase mutation rate</a:t>
            </a:r>
          </a:p>
          <a:p>
            <a:pPr marL="285750" lvl="1"/>
            <a:r>
              <a:rPr lang="en-US" altLang="en-US" dirty="0"/>
              <a:t>Two general types: chemical agent, radiation</a:t>
            </a:r>
          </a:p>
        </p:txBody>
      </p:sp>
      <p:graphicFrame>
        <p:nvGraphicFramePr>
          <p:cNvPr id="6" name="Table Placeholder 5"/>
          <p:cNvGraphicFramePr>
            <a:graphicFrameLocks noGrp="1"/>
          </p:cNvGraphicFramePr>
          <p:nvPr>
            <p:ph type="tbl" sz="quarter" idx="19"/>
            <p:extLst>
              <p:ext uri="{D42A27DB-BD31-4B8C-83A1-F6EECF244321}">
                <p14:modId xmlns:p14="http://schemas.microsoft.com/office/powerpoint/2010/main" val="3456349124"/>
              </p:ext>
            </p:extLst>
          </p:nvPr>
        </p:nvGraphicFramePr>
        <p:xfrm>
          <a:off x="381000" y="2977660"/>
          <a:ext cx="8382000" cy="3680061"/>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504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Agent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Action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Result</a:t>
                      </a:r>
                    </a:p>
                  </a:txBody>
                  <a:tcPr/>
                </a:tc>
                <a:extLst>
                  <a:ext uri="{0D108BD9-81ED-4DB2-BD59-A6C34878D82A}">
                    <a16:rowId xmlns:a16="http://schemas.microsoft.com/office/drawing/2014/main" val="10000"/>
                  </a:ext>
                </a:extLst>
              </a:tr>
              <a:tr h="320040">
                <a:tc>
                  <a:txBody>
                    <a:bodyPr/>
                    <a:lstStyle/>
                    <a:p>
                      <a:pPr marL="120650" indent="-120650"/>
                      <a:r>
                        <a:rPr lang="en-US" sz="1200" b="1" dirty="0"/>
                        <a:t>Chemical Mutagens</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3271837990"/>
                  </a:ext>
                </a:extLst>
              </a:tr>
              <a:tr h="613360">
                <a:tc>
                  <a:txBody>
                    <a:bodyPr/>
                    <a:lstStyle/>
                    <a:p>
                      <a:pPr marL="234950" indent="-120650">
                        <a:tabLst>
                          <a:tab pos="234950" algn="l"/>
                        </a:tabLst>
                      </a:pPr>
                      <a:r>
                        <a:rPr lang="en-US" sz="1200" dirty="0"/>
                        <a:t>Chemicals that modify nucleobases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Chemical modifications change base-pairing properties of nucleobases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Nucleotide substitution</a:t>
                      </a:r>
                    </a:p>
                  </a:txBody>
                  <a:tcPr/>
                </a:tc>
                <a:extLst>
                  <a:ext uri="{0D108BD9-81ED-4DB2-BD59-A6C34878D82A}">
                    <a16:rowId xmlns:a16="http://schemas.microsoft.com/office/drawing/2014/main" val="10001"/>
                  </a:ext>
                </a:extLst>
              </a:tr>
              <a:tr h="568327">
                <a:tc>
                  <a:txBody>
                    <a:bodyPr/>
                    <a:lstStyle/>
                    <a:p>
                      <a:pPr marL="228600" marR="0" indent="-114300" algn="l" defTabSz="457200" rtl="0" eaLnBrk="1" fontAlgn="auto" latinLnBrk="0" hangingPunct="1">
                        <a:lnSpc>
                          <a:spcPct val="100000"/>
                        </a:lnSpc>
                        <a:spcBef>
                          <a:spcPts val="0"/>
                        </a:spcBef>
                        <a:spcAft>
                          <a:spcPts val="0"/>
                        </a:spcAft>
                        <a:buClrTx/>
                        <a:buSzTx/>
                        <a:buFontTx/>
                        <a:buNone/>
                        <a:tabLst/>
                        <a:defRPr/>
                      </a:pPr>
                      <a:r>
                        <a:rPr lang="en-US" sz="1200" dirty="0"/>
                        <a:t>Base</a:t>
                      </a:r>
                      <a:r>
                        <a:rPr lang="en-US" sz="1200" baseline="0" dirty="0"/>
                        <a:t> analogs</a:t>
                      </a:r>
                      <a:endParaRPr lang="en-US" sz="1200" dirty="0"/>
                    </a:p>
                  </a:txBody>
                  <a:tcPr/>
                </a:tc>
                <a:tc>
                  <a:txBody>
                    <a:bodyPr/>
                    <a:lstStyle/>
                    <a:p>
                      <a:pPr marL="0" marR="0" indent="0" algn="l" defTabSz="457200" rtl="0" eaLnBrk="1" fontAlgn="auto" latinLnBrk="0" hangingPunct="1">
                        <a:lnSpc>
                          <a:spcPct val="100000"/>
                        </a:lnSpc>
                        <a:spcBef>
                          <a:spcPts val="1500"/>
                        </a:spcBef>
                        <a:spcAft>
                          <a:spcPts val="0"/>
                        </a:spcAft>
                        <a:buClrTx/>
                        <a:buSzTx/>
                        <a:buFontTx/>
                        <a:buNone/>
                        <a:tabLst/>
                        <a:defRPr/>
                      </a:pPr>
                      <a:r>
                        <a:rPr lang="en-US" sz="1200" dirty="0"/>
                        <a:t>Base-pairing properties differ from those of nucleobases normally found in DNA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Nucleotide substitution</a:t>
                      </a:r>
                    </a:p>
                  </a:txBody>
                  <a:tcPr/>
                </a:tc>
                <a:extLst>
                  <a:ext uri="{0D108BD9-81ED-4DB2-BD59-A6C34878D82A}">
                    <a16:rowId xmlns:a16="http://schemas.microsoft.com/office/drawing/2014/main" val="10002"/>
                  </a:ext>
                </a:extLst>
              </a:tr>
              <a:tr h="429370">
                <a:tc>
                  <a:txBody>
                    <a:bodyPr/>
                    <a:lstStyle/>
                    <a:p>
                      <a:pPr marL="336550" marR="0" indent="-228600" algn="l" defTabSz="457200" rtl="0" eaLnBrk="1" fontAlgn="auto" latinLnBrk="0" hangingPunct="1">
                        <a:lnSpc>
                          <a:spcPct val="150000"/>
                        </a:lnSpc>
                        <a:spcBef>
                          <a:spcPts val="0"/>
                        </a:spcBef>
                        <a:spcAft>
                          <a:spcPts val="0"/>
                        </a:spcAft>
                        <a:buClrTx/>
                        <a:buSzTx/>
                        <a:buFontTx/>
                        <a:buNone/>
                        <a:tabLst/>
                        <a:defRPr/>
                      </a:pPr>
                      <a:r>
                        <a:rPr lang="en-US" sz="1200" dirty="0"/>
                        <a:t>Intercalating agents</a:t>
                      </a:r>
                    </a:p>
                  </a:txBody>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200" dirty="0"/>
                        <a:t>Insert between base pairs, pushing them apart</a:t>
                      </a:r>
                    </a:p>
                  </a:txBody>
                  <a:tcPr/>
                </a:tc>
                <a:tc>
                  <a:txBody>
                    <a:bodyPr/>
                    <a:lstStyle/>
                    <a:p>
                      <a:pPr>
                        <a:lnSpc>
                          <a:spcPct val="150000"/>
                        </a:lnSpc>
                      </a:pPr>
                      <a:r>
                        <a:rPr lang="en-US" sz="1200" dirty="0"/>
                        <a:t>Addition or subtraction of nucleotides</a:t>
                      </a:r>
                      <a:endParaRPr lang="en-GB" sz="1200" dirty="0"/>
                    </a:p>
                  </a:txBody>
                  <a:tcPr/>
                </a:tc>
                <a:extLst>
                  <a:ext uri="{0D108BD9-81ED-4DB2-BD59-A6C34878D82A}">
                    <a16:rowId xmlns:a16="http://schemas.microsoft.com/office/drawing/2014/main" val="10003"/>
                  </a:ext>
                </a:extLst>
              </a:tr>
              <a:tr h="320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Transposons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Randomly insert into DNA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Insertional inactivation</a:t>
                      </a:r>
                    </a:p>
                  </a:txBody>
                  <a:tcPr/>
                </a:tc>
                <a:extLst>
                  <a:ext uri="{0D108BD9-81ED-4DB2-BD59-A6C34878D82A}">
                    <a16:rowId xmlns:a16="http://schemas.microsoft.com/office/drawing/2014/main" val="10004"/>
                  </a:ext>
                </a:extLst>
              </a:tr>
              <a:tr h="320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Radiation</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0005"/>
                  </a:ext>
                </a:extLst>
              </a:tr>
              <a:tr h="320627">
                <a:tc>
                  <a:txBody>
                    <a:bodyPr/>
                    <a:lstStyle/>
                    <a:p>
                      <a:pPr marL="114300" marR="0" indent="0" algn="l" defTabSz="457200" rtl="0" eaLnBrk="1" fontAlgn="auto" latinLnBrk="0" hangingPunct="1">
                        <a:lnSpc>
                          <a:spcPct val="150000"/>
                        </a:lnSpc>
                        <a:spcBef>
                          <a:spcPts val="0"/>
                        </a:spcBef>
                        <a:spcAft>
                          <a:spcPts val="0"/>
                        </a:spcAft>
                        <a:buClrTx/>
                        <a:buSzTx/>
                        <a:buFontTx/>
                        <a:buNone/>
                        <a:tabLst/>
                        <a:defRPr/>
                      </a:pPr>
                      <a:r>
                        <a:rPr lang="en-US" sz="1200" baseline="0" dirty="0"/>
                        <a:t>Ultraviolet (UV) light</a:t>
                      </a:r>
                    </a:p>
                  </a:txBody>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200" dirty="0"/>
                        <a:t>Causes thymine dimers to form</a:t>
                      </a:r>
                    </a:p>
                  </a:txBody>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200" dirty="0"/>
                        <a:t>Errors during repair process</a:t>
                      </a:r>
                    </a:p>
                  </a:txBody>
                  <a:tcPr/>
                </a:tc>
                <a:extLst>
                  <a:ext uri="{0D108BD9-81ED-4DB2-BD59-A6C34878D82A}">
                    <a16:rowId xmlns:a16="http://schemas.microsoft.com/office/drawing/2014/main" val="10006"/>
                  </a:ext>
                </a:extLst>
              </a:tr>
              <a:tr h="376190">
                <a:tc>
                  <a:txBody>
                    <a:bodyPr/>
                    <a:lstStyle/>
                    <a:p>
                      <a:pPr marL="53975" marR="0" indent="61913" algn="l" defTabSz="457200" rtl="0" eaLnBrk="1" fontAlgn="auto" latinLnBrk="0" hangingPunct="1">
                        <a:lnSpc>
                          <a:spcPct val="150000"/>
                        </a:lnSpc>
                        <a:spcBef>
                          <a:spcPts val="0"/>
                        </a:spcBef>
                        <a:spcAft>
                          <a:spcPts val="0"/>
                        </a:spcAft>
                        <a:buClrTx/>
                        <a:buSzTx/>
                        <a:buFontTx/>
                        <a:buNone/>
                        <a:tabLst/>
                        <a:defRPr/>
                      </a:pPr>
                      <a:r>
                        <a:rPr lang="en-US" sz="1200" baseline="0" dirty="0"/>
                        <a:t>X rays</a:t>
                      </a:r>
                      <a:endParaRPr lang="en-US" sz="1200" dirty="0"/>
                    </a:p>
                  </a:txBody>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200" dirty="0"/>
                        <a:t>Cause single- and double-strand breaks in DNA </a:t>
                      </a:r>
                    </a:p>
                  </a:txBody>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200" dirty="0"/>
                        <a:t>Deletions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3147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Induced Mutations - Figure 8.7 </a:t>
            </a:r>
            <a:endParaRPr lang="en-GB" dirty="0"/>
          </a:p>
        </p:txBody>
      </p:sp>
      <p:sp>
        <p:nvSpPr>
          <p:cNvPr id="2" name="Content Placeholder 1"/>
          <p:cNvSpPr>
            <a:spLocks noGrp="1"/>
          </p:cNvSpPr>
          <p:nvPr>
            <p:ph idx="1"/>
          </p:nvPr>
        </p:nvSpPr>
        <p:spPr>
          <a:xfrm>
            <a:off x="798397" y="990600"/>
            <a:ext cx="7239000" cy="2514600"/>
          </a:xfrm>
        </p:spPr>
        <p:txBody>
          <a:bodyPr/>
          <a:lstStyle/>
          <a:p>
            <a:pPr>
              <a:spcBef>
                <a:spcPts val="0"/>
              </a:spcBef>
              <a:spcAft>
                <a:spcPts val="1500"/>
              </a:spcAft>
            </a:pPr>
            <a:r>
              <a:rPr lang="en-US" altLang="en-US" sz="2000" dirty="0"/>
              <a:t>Chemicals that modify nucleobases</a:t>
            </a:r>
          </a:p>
          <a:p>
            <a:pPr marL="285750" lvl="1">
              <a:spcBef>
                <a:spcPts val="0"/>
              </a:spcBef>
            </a:pPr>
            <a:r>
              <a:rPr lang="en-US" altLang="en-US" sz="1800" dirty="0"/>
              <a:t>Change base-pairing properties; increase chance of incorrect nucleotide incorporation</a:t>
            </a:r>
          </a:p>
          <a:p>
            <a:pPr marL="285750" lvl="1"/>
            <a:r>
              <a:rPr lang="en-US" altLang="en-US" sz="1800" dirty="0"/>
              <a:t>Alkylating agents add alkyl groups onto nucleobases</a:t>
            </a:r>
          </a:p>
          <a:p>
            <a:pPr marL="511175" lvl="2"/>
            <a:r>
              <a:rPr lang="en-US" altLang="en-US" dirty="0"/>
              <a:t>Nitrosoguanidine adds methyl group to guanine</a:t>
            </a:r>
          </a:p>
          <a:p>
            <a:pPr marL="739775" lvl="3"/>
            <a:r>
              <a:rPr lang="en-US" altLang="en-US" dirty="0"/>
              <a:t>May base-pair with thymine</a:t>
            </a:r>
          </a:p>
        </p:txBody>
      </p:sp>
      <p:pic>
        <p:nvPicPr>
          <p:cNvPr id="34820" name="Picture 4" descr="Modified nucleobases may base-pair with the correct base, but may also base-pair with an incorrect 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5029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13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prstClr val="black"/>
                </a:solidFill>
              </a:rPr>
              <a:t>Induced Mutations - Figure 8.8 </a:t>
            </a:r>
            <a:endParaRPr lang="en-GB" dirty="0"/>
          </a:p>
        </p:txBody>
      </p:sp>
      <p:sp>
        <p:nvSpPr>
          <p:cNvPr id="2" name="Content Placeholder 1"/>
          <p:cNvSpPr>
            <a:spLocks noGrp="1"/>
          </p:cNvSpPr>
          <p:nvPr>
            <p:ph idx="1"/>
          </p:nvPr>
        </p:nvSpPr>
        <p:spPr>
          <a:xfrm>
            <a:off x="798395" y="990600"/>
            <a:ext cx="7885579" cy="2378075"/>
          </a:xfrm>
        </p:spPr>
        <p:txBody>
          <a:bodyPr/>
          <a:lstStyle/>
          <a:p>
            <a:pPr>
              <a:spcBef>
                <a:spcPts val="0"/>
              </a:spcBef>
              <a:spcAft>
                <a:spcPts val="1500"/>
              </a:spcAft>
            </a:pPr>
            <a:r>
              <a:rPr lang="en-US" altLang="en-US" u="sng" dirty="0"/>
              <a:t>Base analogs</a:t>
            </a:r>
            <a:r>
              <a:rPr lang="en-US" altLang="en-US" dirty="0"/>
              <a:t> resemble nucleobases, but have different hydrogen-bonding properties</a:t>
            </a:r>
          </a:p>
          <a:p>
            <a:pPr marL="285750" lvl="1">
              <a:spcBef>
                <a:spcPts val="0"/>
              </a:spcBef>
            </a:pPr>
            <a:r>
              <a:rPr lang="en-US" altLang="en-US" dirty="0"/>
              <a:t>Can be incorporated into DNA by DNA polymerase</a:t>
            </a:r>
          </a:p>
          <a:p>
            <a:pPr marL="285750" lvl="1"/>
            <a:r>
              <a:rPr lang="en-US" altLang="en-US" dirty="0"/>
              <a:t>Wrong nucleotide is incorporated into complementary strand during DNA replication</a:t>
            </a:r>
          </a:p>
        </p:txBody>
      </p:sp>
      <p:sp>
        <p:nvSpPr>
          <p:cNvPr id="8" name="Content Placeholder 30"/>
          <p:cNvSpPr>
            <a:spLocks noGrp="1"/>
          </p:cNvSpPr>
          <p:nvPr>
            <p:ph sz="quarter" idx="31"/>
          </p:nvPr>
        </p:nvSpPr>
        <p:spPr>
          <a:xfrm>
            <a:off x="1067617" y="3104216"/>
            <a:ext cx="3048000" cy="2819400"/>
          </a:xfrm>
          <a:prstGeom prst="rect">
            <a:avLst/>
          </a:prstGeom>
        </p:spPr>
        <p:txBody>
          <a:bodyPr/>
          <a:lstStyle>
            <a:lvl1pPr>
              <a:defRPr sz="1000"/>
            </a:lvl1pPr>
          </a:lstStyle>
          <a:p>
            <a:pPr marL="228600" lvl="2">
              <a:lnSpc>
                <a:spcPct val="150000"/>
              </a:lnSpc>
              <a:spcAft>
                <a:spcPts val="800"/>
              </a:spcAft>
              <a:buFont typeface="Arial" panose="020B0604020202020204" pitchFamily="34" charset="0"/>
              <a:buChar char="•"/>
            </a:pPr>
            <a:r>
              <a:rPr lang="en-US" altLang="en-US" sz="1800" dirty="0">
                <a:solidFill>
                  <a:prstClr val="black"/>
                </a:solidFill>
              </a:rPr>
              <a:t>5-bromouracil resembles thymine, often base-pairs with guanine</a:t>
            </a:r>
          </a:p>
          <a:p>
            <a:pPr marL="228600" lvl="2">
              <a:lnSpc>
                <a:spcPct val="150000"/>
              </a:lnSpc>
              <a:spcAft>
                <a:spcPts val="800"/>
              </a:spcAft>
              <a:buFont typeface="Arial" panose="020B0604020202020204" pitchFamily="34" charset="0"/>
              <a:buChar char="•"/>
            </a:pPr>
            <a:r>
              <a:rPr lang="en-US" altLang="en-US" sz="1800" dirty="0">
                <a:solidFill>
                  <a:prstClr val="black"/>
                </a:solidFill>
              </a:rPr>
              <a:t>2-amino purine resembles adenine, often pairs with cytosine</a:t>
            </a:r>
          </a:p>
        </p:txBody>
      </p:sp>
      <p:pic>
        <p:nvPicPr>
          <p:cNvPr id="9" name="Picture 8" descr="5-bromouracil (pairs with A or G) can replace  thymine (pairs with A), and 2-amino-purine (pairs with T or C) can replace adenine (pairs with T).">
            <a:extLst>
              <a:ext uri="{FF2B5EF4-FFF2-40B4-BE49-F238E27FC236}">
                <a16:creationId xmlns:a16="http://schemas.microsoft.com/office/drawing/2014/main" id="{2DD84E31-3E61-42EE-9E30-DFA0366F502C}"/>
              </a:ext>
            </a:extLst>
          </p:cNvPr>
          <p:cNvPicPr>
            <a:picLocks noChangeAspect="1"/>
          </p:cNvPicPr>
          <p:nvPr/>
        </p:nvPicPr>
        <p:blipFill>
          <a:blip r:embed="rId3"/>
          <a:stretch>
            <a:fillRect/>
          </a:stretch>
        </p:blipFill>
        <p:spPr>
          <a:xfrm>
            <a:off x="4648200" y="2971800"/>
            <a:ext cx="3694579" cy="3200400"/>
          </a:xfrm>
          <a:prstGeom prst="rect">
            <a:avLst/>
          </a:prstGeom>
        </p:spPr>
      </p:pic>
    </p:spTree>
    <p:extLst>
      <p:ext uri="{BB962C8B-B14F-4D97-AF65-F5344CB8AC3E}">
        <p14:creationId xmlns:p14="http://schemas.microsoft.com/office/powerpoint/2010/main" val="89065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2441" y="228600"/>
            <a:ext cx="5237681" cy="609600"/>
          </a:xfrm>
        </p:spPr>
        <p:txBody>
          <a:bodyPr/>
          <a:lstStyle/>
          <a:p>
            <a:r>
              <a:rPr lang="en-US" altLang="en-US" b="1" dirty="0">
                <a:solidFill>
                  <a:prstClr val="black"/>
                </a:solidFill>
              </a:rPr>
              <a:t>Induced Mutations (1)</a:t>
            </a:r>
            <a:endParaRPr lang="en-GB" dirty="0"/>
          </a:p>
        </p:txBody>
      </p:sp>
      <p:sp>
        <p:nvSpPr>
          <p:cNvPr id="2" name="Content Placeholder 1"/>
          <p:cNvSpPr>
            <a:spLocks noGrp="1"/>
          </p:cNvSpPr>
          <p:nvPr>
            <p:ph idx="1"/>
          </p:nvPr>
        </p:nvSpPr>
        <p:spPr>
          <a:xfrm>
            <a:off x="794854" y="990600"/>
            <a:ext cx="7850124" cy="3657600"/>
          </a:xfrm>
        </p:spPr>
        <p:txBody>
          <a:bodyPr/>
          <a:lstStyle/>
          <a:p>
            <a:pPr>
              <a:spcBef>
                <a:spcPts val="0"/>
              </a:spcBef>
              <a:spcAft>
                <a:spcPts val="1500"/>
              </a:spcAft>
            </a:pPr>
            <a:r>
              <a:rPr lang="en-US" altLang="en-US" u="sng" dirty="0"/>
              <a:t>Intercalating agents</a:t>
            </a:r>
            <a:r>
              <a:rPr lang="en-US" altLang="en-US" dirty="0"/>
              <a:t> increase frameshift mutations</a:t>
            </a:r>
          </a:p>
          <a:p>
            <a:pPr marL="285750" lvl="1">
              <a:spcBef>
                <a:spcPts val="0"/>
              </a:spcBef>
            </a:pPr>
            <a:r>
              <a:rPr lang="en-US" altLang="en-US" dirty="0"/>
              <a:t>Flat molecules that intercalate (insert) between adjacent base pairs in DNA strand</a:t>
            </a:r>
          </a:p>
          <a:p>
            <a:pPr marL="517525" lvl="2"/>
            <a:r>
              <a:rPr lang="en-US" altLang="en-US" dirty="0"/>
              <a:t>Pushes nucleotides apart, produces space</a:t>
            </a:r>
          </a:p>
          <a:p>
            <a:pPr marL="517525" lvl="2"/>
            <a:r>
              <a:rPr lang="en-US" altLang="en-US" dirty="0"/>
              <a:t>Causes errors during replication</a:t>
            </a:r>
          </a:p>
          <a:p>
            <a:pPr marL="285750" lvl="1"/>
            <a:r>
              <a:rPr lang="en-US" altLang="en-US" dirty="0"/>
              <a:t>If in template strand, a base pair added to synthesized strand</a:t>
            </a:r>
          </a:p>
          <a:p>
            <a:pPr marL="285750" lvl="1"/>
            <a:r>
              <a:rPr lang="en-US" altLang="en-US" dirty="0"/>
              <a:t>If in strand being synthesized, a base pair deleted</a:t>
            </a:r>
          </a:p>
          <a:p>
            <a:pPr marL="285750" lvl="1"/>
            <a:r>
              <a:rPr lang="en-US" altLang="en-US" dirty="0"/>
              <a:t>Often result in premature stop codon</a:t>
            </a:r>
            <a:endParaRPr lang="en-US" dirty="0"/>
          </a:p>
        </p:txBody>
      </p:sp>
    </p:spTree>
    <p:extLst>
      <p:ext uri="{BB962C8B-B14F-4D97-AF65-F5344CB8AC3E}">
        <p14:creationId xmlns:p14="http://schemas.microsoft.com/office/powerpoint/2010/main" val="3455492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prstClr val="black"/>
                </a:solidFill>
              </a:rPr>
              <a:t>Induced Mutations - Figure 8.9 </a:t>
            </a:r>
            <a:endParaRPr lang="en-GB" dirty="0"/>
          </a:p>
        </p:txBody>
      </p:sp>
      <p:sp>
        <p:nvSpPr>
          <p:cNvPr id="2" name="Content Placeholder 1"/>
          <p:cNvSpPr>
            <a:spLocks noGrp="1"/>
          </p:cNvSpPr>
          <p:nvPr>
            <p:ph idx="1"/>
          </p:nvPr>
        </p:nvSpPr>
        <p:spPr>
          <a:xfrm>
            <a:off x="793375" y="990600"/>
            <a:ext cx="7239000" cy="2438400"/>
          </a:xfrm>
        </p:spPr>
        <p:txBody>
          <a:bodyPr/>
          <a:lstStyle/>
          <a:p>
            <a:pPr>
              <a:spcBef>
                <a:spcPts val="0"/>
              </a:spcBef>
              <a:spcAft>
                <a:spcPts val="1500"/>
              </a:spcAft>
            </a:pPr>
            <a:r>
              <a:rPr lang="en-US" altLang="en-US" dirty="0"/>
              <a:t>Radiation can be used as mutagen</a:t>
            </a:r>
          </a:p>
          <a:p>
            <a:pPr marL="285750" lvl="1">
              <a:spcBef>
                <a:spcPts val="0"/>
              </a:spcBef>
            </a:pPr>
            <a:r>
              <a:rPr lang="en-US" altLang="en-US" dirty="0"/>
              <a:t>Ultraviolet light causes </a:t>
            </a:r>
            <a:r>
              <a:rPr lang="en-US" altLang="en-US" u="sng" dirty="0"/>
              <a:t>thymine dimers (c</a:t>
            </a:r>
            <a:r>
              <a:rPr lang="en-US" altLang="en-US" dirty="0"/>
              <a:t>ovalent bonds between adjacent thymines)</a:t>
            </a:r>
          </a:p>
          <a:p>
            <a:pPr marL="508000" lvl="2">
              <a:tabLst>
                <a:tab pos="347663" algn="l"/>
              </a:tabLst>
            </a:pPr>
            <a:r>
              <a:rPr lang="en-US" altLang="en-US" sz="2400" dirty="0"/>
              <a:t>Distorts molecule; replication and transcription stall</a:t>
            </a:r>
          </a:p>
          <a:p>
            <a:pPr marL="508000" lvl="2">
              <a:tabLst>
                <a:tab pos="347663" algn="l"/>
              </a:tabLst>
            </a:pPr>
            <a:r>
              <a:rPr lang="en-US" altLang="en-US" sz="2400" dirty="0"/>
              <a:t>Mutations result from cell’s SOS repair mechanism</a:t>
            </a:r>
          </a:p>
        </p:txBody>
      </p:sp>
      <p:sp>
        <p:nvSpPr>
          <p:cNvPr id="6" name="Content Placeholder 30"/>
          <p:cNvSpPr>
            <a:spLocks noGrp="1"/>
          </p:cNvSpPr>
          <p:nvPr>
            <p:ph sz="quarter" idx="31"/>
          </p:nvPr>
        </p:nvSpPr>
        <p:spPr>
          <a:xfrm>
            <a:off x="793375" y="3429000"/>
            <a:ext cx="3429000" cy="3077028"/>
          </a:xfrm>
          <a:prstGeom prst="rect">
            <a:avLst/>
          </a:prstGeom>
        </p:spPr>
        <p:txBody>
          <a:bodyPr/>
          <a:lstStyle>
            <a:lvl1pPr>
              <a:defRPr sz="1000"/>
            </a:lvl1pPr>
          </a:lstStyle>
          <a:p>
            <a:pPr marL="285750" lvl="1">
              <a:lnSpc>
                <a:spcPct val="125000"/>
              </a:lnSpc>
              <a:spcAft>
                <a:spcPts val="800"/>
              </a:spcAft>
              <a:buFont typeface="Arial" panose="020B0604020202020204" pitchFamily="34" charset="0"/>
              <a:buChar char="•"/>
            </a:pPr>
            <a:r>
              <a:rPr lang="en-US" altLang="en-US" sz="2000" dirty="0">
                <a:solidFill>
                  <a:prstClr val="black"/>
                </a:solidFill>
              </a:rPr>
              <a:t>X rays cause single- and double-strand breaks in DNA</a:t>
            </a:r>
          </a:p>
          <a:p>
            <a:pPr marL="508000" lvl="2">
              <a:lnSpc>
                <a:spcPct val="120000"/>
              </a:lnSpc>
              <a:spcBef>
                <a:spcPts val="0"/>
              </a:spcBef>
              <a:spcAft>
                <a:spcPts val="800"/>
              </a:spcAft>
              <a:buFont typeface="Arial" panose="020B0604020202020204" pitchFamily="34" charset="0"/>
              <a:buChar char="•"/>
            </a:pPr>
            <a:r>
              <a:rPr lang="en-US" altLang="en-US" dirty="0">
                <a:solidFill>
                  <a:prstClr val="black"/>
                </a:solidFill>
              </a:rPr>
              <a:t>Double-strand breaks </a:t>
            </a:r>
            <a:r>
              <a:rPr lang="en-US" altLang="en-US" sz="2200" dirty="0">
                <a:solidFill>
                  <a:prstClr val="black"/>
                </a:solidFill>
              </a:rPr>
              <a:t>often lethal	</a:t>
            </a:r>
          </a:p>
          <a:p>
            <a:pPr marL="508000" lvl="2">
              <a:spcAft>
                <a:spcPts val="800"/>
              </a:spcAft>
              <a:buFont typeface="Arial" panose="020B0604020202020204" pitchFamily="34" charset="0"/>
              <a:buChar char="•"/>
            </a:pPr>
            <a:r>
              <a:rPr lang="en-US" altLang="en-US" sz="1800" dirty="0">
                <a:solidFill>
                  <a:prstClr val="black"/>
                </a:solidFill>
              </a:rPr>
              <a:t>Can alter nucleobases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48200" y="3581400"/>
            <a:ext cx="3670361" cy="2085975"/>
          </a:xfrm>
          <a:prstGeom prst="rect">
            <a:avLst/>
          </a:prstGeom>
        </p:spPr>
      </p:pic>
    </p:spTree>
    <p:extLst>
      <p:ext uri="{BB962C8B-B14F-4D97-AF65-F5344CB8AC3E}">
        <p14:creationId xmlns:p14="http://schemas.microsoft.com/office/powerpoint/2010/main" val="375258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711" y="228600"/>
            <a:ext cx="4422579" cy="609600"/>
          </a:xfrm>
        </p:spPr>
        <p:txBody>
          <a:bodyPr/>
          <a:lstStyle/>
          <a:p>
            <a:r>
              <a:rPr lang="en-US" altLang="en-US" b="1" dirty="0">
                <a:solidFill>
                  <a:prstClr val="black"/>
                </a:solidFill>
              </a:rPr>
              <a:t>A Glimpse of History </a:t>
            </a:r>
            <a:endParaRPr lang="en-GB" dirty="0"/>
          </a:p>
        </p:txBody>
      </p:sp>
      <p:sp>
        <p:nvSpPr>
          <p:cNvPr id="2" name="Content Placeholder 1"/>
          <p:cNvSpPr>
            <a:spLocks noGrp="1"/>
          </p:cNvSpPr>
          <p:nvPr>
            <p:ph idx="1"/>
          </p:nvPr>
        </p:nvSpPr>
        <p:spPr>
          <a:xfrm>
            <a:off x="806822" y="990600"/>
            <a:ext cx="7848600" cy="5257800"/>
          </a:xfrm>
        </p:spPr>
        <p:txBody>
          <a:bodyPr/>
          <a:lstStyle/>
          <a:p>
            <a:pPr>
              <a:lnSpc>
                <a:spcPct val="90000"/>
              </a:lnSpc>
              <a:spcBef>
                <a:spcPts val="0"/>
              </a:spcBef>
              <a:spcAft>
                <a:spcPts val="1500"/>
              </a:spcAft>
            </a:pPr>
            <a:r>
              <a:rPr lang="en-US" altLang="en-US" dirty="0"/>
              <a:t>Barbara McClintock (1902 to 1992)</a:t>
            </a:r>
          </a:p>
          <a:p>
            <a:pPr marL="285750" lvl="1">
              <a:lnSpc>
                <a:spcPct val="90000"/>
              </a:lnSpc>
              <a:spcBef>
                <a:spcPts val="0"/>
              </a:spcBef>
            </a:pPr>
            <a:r>
              <a:rPr lang="en-US" altLang="en-US" dirty="0"/>
              <a:t>Observed that kernel colors in corn not inherited in a predictable manner</a:t>
            </a:r>
          </a:p>
          <a:p>
            <a:pPr marL="285750" lvl="1">
              <a:lnSpc>
                <a:spcPct val="90000"/>
              </a:lnSpc>
            </a:pPr>
            <a:r>
              <a:rPr lang="en-US" altLang="en-US" dirty="0"/>
              <a:t>Concluded segments of DNA moved in and out of genes involved in color</a:t>
            </a:r>
          </a:p>
          <a:p>
            <a:pPr marL="511175" lvl="2">
              <a:lnSpc>
                <a:spcPct val="90000"/>
              </a:lnSpc>
            </a:pPr>
            <a:r>
              <a:rPr lang="en-US" altLang="en-US" dirty="0"/>
              <a:t>Destroyed function of genes</a:t>
            </a:r>
          </a:p>
          <a:p>
            <a:pPr marL="285750" lvl="1">
              <a:lnSpc>
                <a:spcPct val="90000"/>
              </a:lnSpc>
            </a:pPr>
            <a:r>
              <a:rPr lang="en-US" altLang="en-US" dirty="0"/>
              <a:t>Published results in 1950</a:t>
            </a:r>
          </a:p>
          <a:p>
            <a:pPr marL="511175" lvl="2">
              <a:lnSpc>
                <a:spcPct val="90000"/>
              </a:lnSpc>
            </a:pPr>
            <a:r>
              <a:rPr lang="en-US" altLang="en-US" dirty="0"/>
              <a:t>Met with skepticism</a:t>
            </a:r>
          </a:p>
          <a:p>
            <a:pPr marL="511175" lvl="2">
              <a:lnSpc>
                <a:spcPct val="90000"/>
              </a:lnSpc>
            </a:pPr>
            <a:r>
              <a:rPr lang="en-US" altLang="en-US" dirty="0"/>
              <a:t>DNA believed stable</a:t>
            </a:r>
          </a:p>
          <a:p>
            <a:pPr marL="285750" lvl="1">
              <a:lnSpc>
                <a:spcPct val="90000"/>
              </a:lnSpc>
            </a:pPr>
            <a:r>
              <a:rPr lang="en-US" altLang="en-US" dirty="0"/>
              <a:t>Idea established by 1970s</a:t>
            </a:r>
          </a:p>
          <a:p>
            <a:pPr marL="285750" lvl="1">
              <a:lnSpc>
                <a:spcPct val="90000"/>
              </a:lnSpc>
            </a:pPr>
            <a:r>
              <a:rPr lang="en-US" altLang="en-US" dirty="0"/>
              <a:t>Awarded Nobel Prize in 1983</a:t>
            </a:r>
          </a:p>
          <a:p>
            <a:pPr marL="285750" lvl="1">
              <a:lnSpc>
                <a:spcPct val="90000"/>
              </a:lnSpc>
            </a:pPr>
            <a:r>
              <a:rPr lang="en-US" altLang="en-US" dirty="0"/>
              <a:t>Termed </a:t>
            </a:r>
            <a:r>
              <a:rPr lang="en-US" altLang="en-US" u="sng" dirty="0"/>
              <a:t>transposons</a:t>
            </a:r>
          </a:p>
          <a:p>
            <a:pPr marL="511175" lvl="2">
              <a:lnSpc>
                <a:spcPct val="90000"/>
              </a:lnSpc>
            </a:pPr>
            <a:r>
              <a:rPr lang="en-US" altLang="en-US" dirty="0"/>
              <a:t>“Jumping genes”</a:t>
            </a:r>
          </a:p>
        </p:txBody>
      </p:sp>
      <p:pic>
        <p:nvPicPr>
          <p:cNvPr id="7173"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48001"/>
            <a:ext cx="337185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2"/>
          <p:cNvSpPr>
            <a:spLocks noGrp="1"/>
          </p:cNvSpPr>
          <p:nvPr>
            <p:ph type="body" sz="quarter" idx="17"/>
          </p:nvPr>
        </p:nvSpPr>
        <p:spPr>
          <a:xfrm>
            <a:off x="7156450" y="6704330"/>
            <a:ext cx="1941088" cy="152400"/>
          </a:xfrm>
        </p:spPr>
        <p:txBody>
          <a:bodyPr/>
          <a:lstStyle/>
          <a:p>
            <a:pPr lvl="0" algn="r"/>
            <a:r>
              <a:rPr lang="en-US" altLang="en-US" dirty="0">
                <a:solidFill>
                  <a:srgbClr val="6A6A6A"/>
                </a:solidFill>
              </a:rPr>
              <a:t>©Matt Meadows/Photolibrary/Getty Images</a:t>
            </a:r>
            <a:endParaRPr lang="en-US" altLang="en-US" u="sng" dirty="0">
              <a:solidFill>
                <a:srgbClr val="6A6A6A"/>
              </a:solidFill>
            </a:endParaRPr>
          </a:p>
        </p:txBody>
      </p:sp>
    </p:spTree>
    <p:extLst>
      <p:ext uri="{BB962C8B-B14F-4D97-AF65-F5344CB8AC3E}">
        <p14:creationId xmlns:p14="http://schemas.microsoft.com/office/powerpoint/2010/main" val="3876782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9522" y="228600"/>
            <a:ext cx="5843518" cy="609600"/>
          </a:xfrm>
        </p:spPr>
        <p:txBody>
          <a:bodyPr/>
          <a:lstStyle/>
          <a:p>
            <a:r>
              <a:rPr lang="en-US" altLang="en-US" b="1" dirty="0">
                <a:solidFill>
                  <a:prstClr val="black"/>
                </a:solidFill>
              </a:rPr>
              <a:t>Induced Mutations (2)</a:t>
            </a:r>
            <a:endParaRPr lang="en-GB" dirty="0"/>
          </a:p>
        </p:txBody>
      </p:sp>
      <p:sp>
        <p:nvSpPr>
          <p:cNvPr id="2" name="Content Placeholder 1"/>
          <p:cNvSpPr>
            <a:spLocks noGrp="1"/>
          </p:cNvSpPr>
          <p:nvPr>
            <p:ph idx="1"/>
          </p:nvPr>
        </p:nvSpPr>
        <p:spPr>
          <a:xfrm>
            <a:off x="796228" y="990600"/>
            <a:ext cx="7524650" cy="2286000"/>
          </a:xfrm>
        </p:spPr>
        <p:txBody>
          <a:bodyPr/>
          <a:lstStyle/>
          <a:p>
            <a:pPr>
              <a:spcBef>
                <a:spcPts val="0"/>
              </a:spcBef>
              <a:spcAft>
                <a:spcPts val="1500"/>
              </a:spcAft>
            </a:pPr>
            <a:r>
              <a:rPr lang="en-US" altLang="en-US" dirty="0"/>
              <a:t>Transposition</a:t>
            </a:r>
          </a:p>
          <a:p>
            <a:pPr marL="285750" lvl="1">
              <a:spcBef>
                <a:spcPts val="0"/>
              </a:spcBef>
            </a:pPr>
            <a:r>
              <a:rPr lang="en-US" altLang="en-US" dirty="0"/>
              <a:t>Transposons can be introduced intentionally to generate mutations</a:t>
            </a:r>
          </a:p>
          <a:p>
            <a:pPr marL="285750" lvl="1"/>
            <a:r>
              <a:rPr lang="en-US" altLang="en-US" dirty="0"/>
              <a:t>Transposon inserts into cell’s genome</a:t>
            </a:r>
          </a:p>
          <a:p>
            <a:pPr marL="285750" lvl="1"/>
            <a:r>
              <a:rPr lang="en-US" altLang="en-US" dirty="0"/>
              <a:t>Generally inactivates gene into which it inserts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5078" y="3383270"/>
            <a:ext cx="8229600" cy="2105025"/>
          </a:xfrm>
          <a:prstGeom prst="rect">
            <a:avLst/>
          </a:prstGeom>
        </p:spPr>
      </p:pic>
    </p:spTree>
    <p:extLst>
      <p:ext uri="{BB962C8B-B14F-4D97-AF65-F5344CB8AC3E}">
        <p14:creationId xmlns:p14="http://schemas.microsoft.com/office/powerpoint/2010/main" val="1170041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Repair of Damaged DNA</a:t>
            </a:r>
            <a:endParaRPr lang="en-GB" dirty="0"/>
          </a:p>
        </p:txBody>
      </p:sp>
      <p:sp>
        <p:nvSpPr>
          <p:cNvPr id="2" name="Content Placeholder 1"/>
          <p:cNvSpPr>
            <a:spLocks noGrp="1"/>
          </p:cNvSpPr>
          <p:nvPr>
            <p:ph idx="1"/>
          </p:nvPr>
        </p:nvSpPr>
        <p:spPr>
          <a:xfrm>
            <a:off x="793376" y="990600"/>
            <a:ext cx="7644772" cy="2286000"/>
          </a:xfrm>
        </p:spPr>
        <p:txBody>
          <a:bodyPr/>
          <a:lstStyle/>
          <a:p>
            <a:pPr>
              <a:spcBef>
                <a:spcPts val="0"/>
              </a:spcBef>
              <a:spcAft>
                <a:spcPts val="1500"/>
              </a:spcAft>
            </a:pPr>
            <a:r>
              <a:rPr lang="en-US" altLang="en-US" dirty="0"/>
              <a:t>Enormous amount of spontaneous and mutagen-induced damage to DNA</a:t>
            </a:r>
          </a:p>
          <a:p>
            <a:pPr marL="285750" lvl="1">
              <a:spcBef>
                <a:spcPts val="0"/>
              </a:spcBef>
            </a:pPr>
            <a:r>
              <a:rPr lang="en-US" altLang="en-US" dirty="0"/>
              <a:t>If not repaired, can lead to cell death; cancer in animals</a:t>
            </a:r>
          </a:p>
          <a:p>
            <a:pPr marL="517525" lvl="2"/>
            <a:r>
              <a:rPr lang="en-US" altLang="en-US" dirty="0"/>
              <a:t>For example, in humans, two genes associated with breast cancer code for DNA repair enzymes; mutations in either result in high probability of breast cancer</a:t>
            </a:r>
          </a:p>
        </p:txBody>
      </p:sp>
      <p:sp>
        <p:nvSpPr>
          <p:cNvPr id="3" name="Text Placeholder 2"/>
          <p:cNvSpPr>
            <a:spLocks noGrp="1"/>
          </p:cNvSpPr>
          <p:nvPr>
            <p:ph type="body" sz="quarter" idx="17"/>
          </p:nvPr>
        </p:nvSpPr>
        <p:spPr>
          <a:xfrm>
            <a:off x="793375" y="3324726"/>
            <a:ext cx="7543800" cy="838200"/>
          </a:xfrm>
        </p:spPr>
        <p:txBody>
          <a:bodyPr/>
          <a:lstStyle/>
          <a:p>
            <a:pPr lvl="0" algn="l">
              <a:spcBef>
                <a:spcPts val="0"/>
              </a:spcBef>
              <a:spcAft>
                <a:spcPts val="1500"/>
              </a:spcAft>
            </a:pPr>
            <a:r>
              <a:rPr lang="en-US" altLang="en-US" sz="2400" dirty="0">
                <a:solidFill>
                  <a:prstClr val="black"/>
                </a:solidFill>
              </a:rPr>
              <a:t>Mutations are rare because alterations in DNA generally repaired before being passed to progeny</a:t>
            </a:r>
          </a:p>
        </p:txBody>
      </p:sp>
    </p:spTree>
    <p:extLst>
      <p:ext uri="{BB962C8B-B14F-4D97-AF65-F5344CB8AC3E}">
        <p14:creationId xmlns:p14="http://schemas.microsoft.com/office/powerpoint/2010/main" val="409126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prstClr val="black"/>
                </a:solidFill>
              </a:rPr>
              <a:t>Table 8.2 Repair of Damaged DNA</a:t>
            </a:r>
            <a:endParaRPr lang="en-GB" dirty="0"/>
          </a:p>
        </p:txBody>
      </p:sp>
      <p:graphicFrame>
        <p:nvGraphicFramePr>
          <p:cNvPr id="12" name="Table Placeholder 11"/>
          <p:cNvGraphicFramePr>
            <a:graphicFrameLocks noGrp="1"/>
          </p:cNvGraphicFramePr>
          <p:nvPr>
            <p:ph type="tbl" sz="quarter" idx="22"/>
            <p:extLst>
              <p:ext uri="{D42A27DB-BD31-4B8C-83A1-F6EECF244321}">
                <p14:modId xmlns:p14="http://schemas.microsoft.com/office/powerpoint/2010/main" val="2068991348"/>
              </p:ext>
            </p:extLst>
          </p:nvPr>
        </p:nvGraphicFramePr>
        <p:xfrm>
          <a:off x="685800" y="914401"/>
          <a:ext cx="7772400" cy="5704574"/>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379070">
                <a:tc>
                  <a:txBody>
                    <a:bodyPr/>
                    <a:lstStyle/>
                    <a:p>
                      <a:endParaRPr lang="en-US" sz="1100" dirty="0"/>
                    </a:p>
                  </a:txBody>
                  <a:tcPr/>
                </a:tc>
                <a:tc>
                  <a:txBody>
                    <a:bodyPr/>
                    <a:lstStyle/>
                    <a:p>
                      <a:r>
                        <a:rPr lang="en-US" sz="1600" b="1" dirty="0"/>
                        <a:t>Type</a:t>
                      </a:r>
                      <a:r>
                        <a:rPr lang="en-US" sz="1600" b="1" baseline="0" dirty="0"/>
                        <a:t> of Defect</a:t>
                      </a:r>
                      <a:endParaRPr lang="en-US" sz="1600" b="1" dirty="0"/>
                    </a:p>
                  </a:txBody>
                  <a:tcPr/>
                </a:tc>
                <a:tc>
                  <a:txBody>
                    <a:bodyPr/>
                    <a:lstStyle/>
                    <a:p>
                      <a:r>
                        <a:rPr lang="en-US" sz="1600" b="1" dirty="0"/>
                        <a:t>Repair Mechanism</a:t>
                      </a:r>
                    </a:p>
                  </a:txBody>
                  <a:tcPr/>
                </a:tc>
                <a:tc>
                  <a:txBody>
                    <a:bodyPr/>
                    <a:lstStyle/>
                    <a:p>
                      <a:r>
                        <a:rPr lang="en-US" sz="1600" b="1" dirty="0"/>
                        <a:t>Characteristics of Repair</a:t>
                      </a:r>
                    </a:p>
                  </a:txBody>
                  <a:tcPr/>
                </a:tc>
                <a:extLst>
                  <a:ext uri="{0D108BD9-81ED-4DB2-BD59-A6C34878D82A}">
                    <a16:rowId xmlns:a16="http://schemas.microsoft.com/office/drawing/2014/main" val="10000"/>
                  </a:ext>
                </a:extLst>
              </a:tr>
              <a:tr h="4873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t>Spontaneous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Error in nucleotide incorporation</a:t>
                      </a:r>
                    </a:p>
                  </a:txBody>
                  <a:tcPr/>
                </a:tc>
                <a:tc>
                  <a:txBody>
                    <a:bodyPr/>
                    <a:lstStyle/>
                    <a:p>
                      <a:r>
                        <a:rPr lang="en-US" sz="1100" dirty="0"/>
                        <a:t>Proofreading by DNA polymerase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DNA polymerase removes the mispaired nucleotide and replaces it with the correct one.</a:t>
                      </a:r>
                    </a:p>
                  </a:txBody>
                  <a:tcPr/>
                </a:tc>
                <a:extLst>
                  <a:ext uri="{0D108BD9-81ED-4DB2-BD59-A6C34878D82A}">
                    <a16:rowId xmlns:a16="http://schemas.microsoft.com/office/drawing/2014/main" val="10001"/>
                  </a:ext>
                </a:extLst>
              </a:tr>
              <a:tr h="8339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t>Spontaneous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Error in nucleotide incorporation</a:t>
                      </a:r>
                    </a:p>
                  </a:txBody>
                  <a:tcPr/>
                </a:tc>
                <a:tc>
                  <a:txBody>
                    <a:bodyPr/>
                    <a:lstStyle/>
                    <a:p>
                      <a:pPr marL="0" marR="0" indent="0" algn="l" defTabSz="457200" rtl="0" eaLnBrk="1" fontAlgn="auto" latinLnBrk="0" hangingPunct="1">
                        <a:lnSpc>
                          <a:spcPct val="100000"/>
                        </a:lnSpc>
                        <a:spcBef>
                          <a:spcPts val="400"/>
                        </a:spcBef>
                        <a:spcAft>
                          <a:spcPts val="0"/>
                        </a:spcAft>
                        <a:buClrTx/>
                        <a:buSzTx/>
                        <a:buFontTx/>
                        <a:buNone/>
                        <a:tabLst/>
                        <a:defRPr/>
                      </a:pPr>
                      <a:r>
                        <a:rPr lang="en-US" sz="1100" dirty="0"/>
                        <a:t>Mismatch repair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A protein binds to the site of the mismatch and cuts the unmethylated strand. A short stretch of that strand is then degraded and DNA polymerase synthesizes a replacement.</a:t>
                      </a:r>
                    </a:p>
                  </a:txBody>
                  <a:tcPr/>
                </a:tc>
                <a:extLst>
                  <a:ext uri="{0D108BD9-81ED-4DB2-BD59-A6C34878D82A}">
                    <a16:rowId xmlns:a16="http://schemas.microsoft.com/office/drawing/2014/main" val="10002"/>
                  </a:ext>
                </a:extLst>
              </a:tr>
              <a:tr h="9097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t>Spontaneous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Modified nucleobase in DNA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Action of glycosylases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A glycosylase removes the oxidized nucleobase. A short stretch of that strand is then degraded, and DNA polymerase synthesizes a replacement.</a:t>
                      </a:r>
                    </a:p>
                  </a:txBody>
                  <a:tcPr/>
                </a:tc>
                <a:extLst>
                  <a:ext uri="{0D108BD9-81ED-4DB2-BD59-A6C34878D82A}">
                    <a16:rowId xmlns:a16="http://schemas.microsoft.com/office/drawing/2014/main" val="10003"/>
                  </a:ext>
                </a:extLst>
              </a:tr>
              <a:tr h="285434">
                <a:tc>
                  <a:txBody>
                    <a:bodyPr/>
                    <a:lstStyle/>
                    <a:p>
                      <a:pPr marL="115888" indent="-115888"/>
                      <a:r>
                        <a:rPr lang="en-US" sz="1100" b="1" dirty="0"/>
                        <a:t>Mutagen-Induced</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val="427679944"/>
                  </a:ext>
                </a:extLst>
              </a:tr>
              <a:tr h="682325">
                <a:tc>
                  <a:txBody>
                    <a:bodyPr/>
                    <a:lstStyle/>
                    <a:p>
                      <a:pPr marL="234950" indent="-115888"/>
                      <a:r>
                        <a:rPr lang="en-US" sz="1100" dirty="0"/>
                        <a:t>Chemical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Error in nucleotide incorporation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Proofreading and mismatch repair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Same as for spontaneous mutations (see characteristics of proofreading and mismatch repair under that heading).</a:t>
                      </a:r>
                    </a:p>
                  </a:txBody>
                  <a:tcPr/>
                </a:tc>
                <a:extLst>
                  <a:ext uri="{0D108BD9-81ED-4DB2-BD59-A6C34878D82A}">
                    <a16:rowId xmlns:a16="http://schemas.microsoft.com/office/drawing/2014/main" val="10004"/>
                  </a:ext>
                </a:extLst>
              </a:tr>
              <a:tr h="682325">
                <a:tc>
                  <a:txBody>
                    <a:bodyPr/>
                    <a:lstStyle/>
                    <a:p>
                      <a:pPr marL="120650" indent="0"/>
                      <a:r>
                        <a:rPr lang="en-US" sz="1100" dirty="0"/>
                        <a:t>UV light</a:t>
                      </a:r>
                      <a:endParaRPr lang="en-GB"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Thymine dimer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Photoreactivation (light repair)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The energy of light is used to break the covalent bond between the thymine nucleobases, restoring the original molecule.</a:t>
                      </a:r>
                    </a:p>
                  </a:txBody>
                  <a:tcPr/>
                </a:tc>
                <a:extLst>
                  <a:ext uri="{0D108BD9-81ED-4DB2-BD59-A6C34878D82A}">
                    <a16:rowId xmlns:a16="http://schemas.microsoft.com/office/drawing/2014/main" val="10005"/>
                  </a:ext>
                </a:extLst>
              </a:tr>
              <a:tr h="682325">
                <a:tc>
                  <a:txBody>
                    <a:bodyPr/>
                    <a:lstStyle/>
                    <a:p>
                      <a:pPr marL="120650" marR="0" indent="0" algn="l" defTabSz="457200" rtl="0" eaLnBrk="1" fontAlgn="auto" latinLnBrk="0" hangingPunct="1">
                        <a:lnSpc>
                          <a:spcPct val="100000"/>
                        </a:lnSpc>
                        <a:spcBef>
                          <a:spcPts val="0"/>
                        </a:spcBef>
                        <a:spcAft>
                          <a:spcPts val="0"/>
                        </a:spcAft>
                        <a:buClrTx/>
                        <a:buSzTx/>
                        <a:buFontTx/>
                        <a:buNone/>
                        <a:tabLst/>
                        <a:defRPr/>
                      </a:pPr>
                      <a:r>
                        <a:rPr lang="en-US" sz="1100" dirty="0"/>
                        <a:t>UV light</a:t>
                      </a:r>
                      <a:endParaRPr lang="en-GB"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Thymine dimer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Excision repair (dark repair)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An enzyme removes a short stretch of the strand containing the thymine dimer; DNA polymerase then synthesizes a replacement.</a:t>
                      </a:r>
                    </a:p>
                  </a:txBody>
                  <a:tcPr/>
                </a:tc>
                <a:extLst>
                  <a:ext uri="{0D108BD9-81ED-4DB2-BD59-A6C34878D82A}">
                    <a16:rowId xmlns:a16="http://schemas.microsoft.com/office/drawing/2014/main" val="10006"/>
                  </a:ext>
                </a:extLst>
              </a:tr>
              <a:tr h="758139">
                <a:tc>
                  <a:txBody>
                    <a:bodyPr/>
                    <a:lstStyle/>
                    <a:p>
                      <a:pPr marL="120650" marR="0" indent="0" algn="l" defTabSz="457200" rtl="0" eaLnBrk="1" fontAlgn="auto" latinLnBrk="0" hangingPunct="1">
                        <a:lnSpc>
                          <a:spcPct val="100000"/>
                        </a:lnSpc>
                        <a:spcBef>
                          <a:spcPts val="0"/>
                        </a:spcBef>
                        <a:spcAft>
                          <a:spcPts val="0"/>
                        </a:spcAft>
                        <a:buClrTx/>
                        <a:buSzTx/>
                        <a:buFontTx/>
                        <a:buNone/>
                        <a:tabLst/>
                        <a:defRPr/>
                      </a:pPr>
                      <a:r>
                        <a:rPr lang="en-US" sz="1100" dirty="0"/>
                        <a:t>UV light</a:t>
                      </a:r>
                      <a:endParaRPr lang="en-GB"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Thymine dimer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SOS repair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A special DNA polymerase synthesizes DNA even when the template is extensively damaged; the cell may survive but numerous mutations are introduced.</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95424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Repair of Errors in Nucleotide Incorporation</a:t>
            </a:r>
            <a:endParaRPr lang="en-GB" dirty="0"/>
          </a:p>
        </p:txBody>
      </p:sp>
      <p:sp>
        <p:nvSpPr>
          <p:cNvPr id="2" name="Content Placeholder 1"/>
          <p:cNvSpPr>
            <a:spLocks noGrp="1"/>
          </p:cNvSpPr>
          <p:nvPr>
            <p:ph idx="1"/>
          </p:nvPr>
        </p:nvSpPr>
        <p:spPr>
          <a:xfrm>
            <a:off x="793375" y="990600"/>
            <a:ext cx="7772400" cy="3810000"/>
          </a:xfrm>
        </p:spPr>
        <p:txBody>
          <a:bodyPr/>
          <a:lstStyle/>
          <a:p>
            <a:pPr>
              <a:spcBef>
                <a:spcPts val="0"/>
              </a:spcBef>
              <a:spcAft>
                <a:spcPts val="1500"/>
              </a:spcAft>
            </a:pPr>
            <a:r>
              <a:rPr lang="en-US" altLang="en-US" dirty="0"/>
              <a:t>During replication, DNA polymerase sometimes incorporates wrong nucleotide</a:t>
            </a:r>
          </a:p>
          <a:p>
            <a:pPr>
              <a:spcBef>
                <a:spcPts val="0"/>
              </a:spcBef>
              <a:spcAft>
                <a:spcPts val="1500"/>
              </a:spcAft>
            </a:pPr>
            <a:r>
              <a:rPr lang="en-US" altLang="en-US" dirty="0"/>
              <a:t>Mutation prevented by repairing before DNA replication</a:t>
            </a:r>
          </a:p>
          <a:p>
            <a:pPr marL="285750" lvl="1">
              <a:spcBef>
                <a:spcPts val="0"/>
              </a:spcBef>
            </a:pPr>
            <a:r>
              <a:rPr lang="en-US" altLang="en-US" dirty="0"/>
              <a:t>Two mechanisms of repair: </a:t>
            </a:r>
            <a:r>
              <a:rPr lang="en-US" altLang="en-US" u="sng" dirty="0"/>
              <a:t>proofreading</a:t>
            </a:r>
            <a:r>
              <a:rPr lang="en-US" altLang="en-US" dirty="0"/>
              <a:t> and </a:t>
            </a:r>
            <a:r>
              <a:rPr lang="en-US" altLang="en-US" u="sng" dirty="0"/>
              <a:t>mismatch repair</a:t>
            </a:r>
          </a:p>
          <a:p>
            <a:pPr marL="285750" lvl="1"/>
            <a:r>
              <a:rPr lang="en-US" altLang="en-US" dirty="0"/>
              <a:t>Proofreading by DNA polymerases; checks accuracy</a:t>
            </a:r>
          </a:p>
          <a:p>
            <a:pPr marL="514350" lvl="2"/>
            <a:r>
              <a:rPr lang="en-US" altLang="en-US" dirty="0"/>
              <a:t>Can back up, remove incorrect nucleotide</a:t>
            </a:r>
          </a:p>
          <a:p>
            <a:pPr marL="514350" lvl="2"/>
            <a:r>
              <a:rPr lang="en-US" altLang="en-US" dirty="0"/>
              <a:t>Inserts correct nucleotide</a:t>
            </a:r>
          </a:p>
          <a:p>
            <a:pPr marL="514350" lvl="2"/>
            <a:r>
              <a:rPr lang="en-US" altLang="en-US" dirty="0"/>
              <a:t>Very efficient but not perfect</a:t>
            </a:r>
            <a:endParaRPr lang="en-US" dirty="0"/>
          </a:p>
        </p:txBody>
      </p:sp>
    </p:spTree>
    <p:extLst>
      <p:ext uri="{BB962C8B-B14F-4D97-AF65-F5344CB8AC3E}">
        <p14:creationId xmlns:p14="http://schemas.microsoft.com/office/powerpoint/2010/main" val="2767541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2800" b="1" dirty="0">
                <a:solidFill>
                  <a:prstClr val="black"/>
                </a:solidFill>
              </a:rPr>
              <a:t>Repair of Errors in Nucleotide Incorporation - Figure 8.10 </a:t>
            </a:r>
            <a:endParaRPr lang="en-GB" dirty="0"/>
          </a:p>
        </p:txBody>
      </p:sp>
      <p:sp>
        <p:nvSpPr>
          <p:cNvPr id="2" name="Content Placeholder 1"/>
          <p:cNvSpPr>
            <a:spLocks noGrp="1"/>
          </p:cNvSpPr>
          <p:nvPr>
            <p:ph idx="1"/>
          </p:nvPr>
        </p:nvSpPr>
        <p:spPr>
          <a:xfrm>
            <a:off x="794319" y="994139"/>
            <a:ext cx="4274230" cy="4913780"/>
          </a:xfrm>
        </p:spPr>
        <p:txBody>
          <a:bodyPr/>
          <a:lstStyle/>
          <a:p>
            <a:pPr>
              <a:spcBef>
                <a:spcPts val="0"/>
              </a:spcBef>
              <a:spcAft>
                <a:spcPts val="1500"/>
              </a:spcAft>
            </a:pPr>
            <a:r>
              <a:rPr lang="en-US" altLang="en-US" u="sng" dirty="0"/>
              <a:t>Mismatch Repair f</a:t>
            </a:r>
            <a:r>
              <a:rPr lang="en-US" altLang="en-US" dirty="0"/>
              <a:t>ixes errors missed by DNA polymerase</a:t>
            </a:r>
          </a:p>
          <a:p>
            <a:pPr marL="285750" lvl="1">
              <a:spcBef>
                <a:spcPts val="0"/>
              </a:spcBef>
            </a:pPr>
            <a:r>
              <a:rPr lang="en-US" altLang="en-US" sz="2200" dirty="0"/>
              <a:t>Enzyme cuts sugar-phosphate backbone of new DNA strand</a:t>
            </a:r>
          </a:p>
          <a:p>
            <a:pPr marL="285750" lvl="1"/>
            <a:r>
              <a:rPr lang="en-US" altLang="en-US" sz="2200" dirty="0"/>
              <a:t>Another enzyme degrades short region of DNA strand with error</a:t>
            </a:r>
          </a:p>
          <a:p>
            <a:pPr marL="514350" lvl="2"/>
            <a:r>
              <a:rPr lang="en-US" altLang="en-US" dirty="0"/>
              <a:t>Methylation of DNA indicates template strand</a:t>
            </a:r>
          </a:p>
          <a:p>
            <a:pPr marL="514350" lvl="2"/>
            <a:r>
              <a:rPr lang="en-US" altLang="en-US" sz="2000" dirty="0"/>
              <a:t>Newly synthesized strand is unmethylated</a:t>
            </a:r>
          </a:p>
          <a:p>
            <a:pPr marL="285750" lvl="1"/>
            <a:r>
              <a:rPr lang="en-US" altLang="en-US" sz="2200" dirty="0"/>
              <a:t>DNA polymerase, DNA ligase fill in and seal the gap</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554" y="994139"/>
            <a:ext cx="3749040" cy="5013335"/>
          </a:xfrm>
          <a:prstGeom prst="rect">
            <a:avLst/>
          </a:prstGeom>
        </p:spPr>
      </p:pic>
      <p:sp>
        <p:nvSpPr>
          <p:cNvPr id="11" name="Content Placeholder 18"/>
          <p:cNvSpPr>
            <a:spLocks noGrp="1"/>
          </p:cNvSpPr>
          <p:nvPr>
            <p:ph sz="quarter" idx="39"/>
          </p:nvPr>
        </p:nvSpPr>
        <p:spPr>
          <a:xfrm>
            <a:off x="5241925" y="1160232"/>
            <a:ext cx="359954" cy="244709"/>
          </a:xfrm>
          <a:prstGeom prst="rect">
            <a:avLst/>
          </a:prstGeom>
        </p:spPr>
        <p:txBody>
          <a:bodyPr/>
          <a:lstStyle>
            <a:lvl1pPr>
              <a:defRPr sz="1000"/>
            </a:lvl1pPr>
          </a:lstStyle>
          <a:p>
            <a:pPr lvl="0">
              <a:buFont typeface="+mj-lt"/>
              <a:buAutoNum type="arabicPeriod"/>
            </a:pPr>
            <a:r>
              <a:rPr lang="en-US" sz="900" b="1" dirty="0"/>
              <a:t> </a:t>
            </a:r>
            <a:endParaRPr lang="en-GB" sz="900" b="1" dirty="0"/>
          </a:p>
        </p:txBody>
      </p:sp>
      <p:sp>
        <p:nvSpPr>
          <p:cNvPr id="6" name="Content Placeholder 9"/>
          <p:cNvSpPr>
            <a:spLocks noGrp="1"/>
          </p:cNvSpPr>
          <p:nvPr>
            <p:ph sz="quarter" idx="23"/>
          </p:nvPr>
        </p:nvSpPr>
        <p:spPr>
          <a:xfrm>
            <a:off x="7138985" y="1478133"/>
            <a:ext cx="1228726" cy="533400"/>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900" dirty="0"/>
              <a:t>The wrong nucleotide is incorporated during DNA synthesis.</a:t>
            </a:r>
          </a:p>
        </p:txBody>
      </p:sp>
      <p:sp>
        <p:nvSpPr>
          <p:cNvPr id="12" name="Content Placeholder 22"/>
          <p:cNvSpPr>
            <a:spLocks noGrp="1"/>
          </p:cNvSpPr>
          <p:nvPr>
            <p:ph sz="quarter" idx="40"/>
          </p:nvPr>
        </p:nvSpPr>
        <p:spPr>
          <a:xfrm>
            <a:off x="5232400" y="2384165"/>
            <a:ext cx="304696" cy="226593"/>
          </a:xfrm>
          <a:prstGeom prst="rect">
            <a:avLst/>
          </a:prstGeom>
        </p:spPr>
        <p:txBody>
          <a:bodyPr/>
          <a:lstStyle>
            <a:lvl1pPr>
              <a:defRPr sz="1000"/>
            </a:lvl1pPr>
          </a:lstStyle>
          <a:p>
            <a:pPr lvl="0">
              <a:buFont typeface="+mj-lt"/>
              <a:buAutoNum type="arabicPeriod" startAt="2"/>
            </a:pPr>
            <a:r>
              <a:rPr lang="en-US" sz="900" b="1" dirty="0"/>
              <a:t> </a:t>
            </a:r>
            <a:endParaRPr lang="en-GB" sz="900" b="1" dirty="0"/>
          </a:p>
        </p:txBody>
      </p:sp>
      <p:sp>
        <p:nvSpPr>
          <p:cNvPr id="7" name="Content Placeholder 13"/>
          <p:cNvSpPr>
            <a:spLocks noGrp="1"/>
          </p:cNvSpPr>
          <p:nvPr>
            <p:ph sz="quarter" idx="24"/>
          </p:nvPr>
        </p:nvSpPr>
        <p:spPr>
          <a:xfrm>
            <a:off x="7132635" y="2476507"/>
            <a:ext cx="1693865" cy="591499"/>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900" dirty="0"/>
              <a:t>Near the site of the mismatched base, an enzyme cuts the sugar-phosphate backbone of the unmethylated strand.</a:t>
            </a:r>
          </a:p>
        </p:txBody>
      </p:sp>
      <p:sp>
        <p:nvSpPr>
          <p:cNvPr id="13" name="Content Placeholder 28"/>
          <p:cNvSpPr>
            <a:spLocks noGrp="1"/>
          </p:cNvSpPr>
          <p:nvPr>
            <p:ph sz="quarter" idx="41"/>
          </p:nvPr>
        </p:nvSpPr>
        <p:spPr>
          <a:xfrm>
            <a:off x="5232400" y="3402309"/>
            <a:ext cx="236792" cy="207902"/>
          </a:xfrm>
          <a:prstGeom prst="rect">
            <a:avLst/>
          </a:prstGeom>
        </p:spPr>
        <p:txBody>
          <a:bodyPr/>
          <a:lstStyle>
            <a:lvl1pPr>
              <a:defRPr sz="1000"/>
            </a:lvl1pPr>
          </a:lstStyle>
          <a:p>
            <a:pPr lvl="0">
              <a:buFont typeface="+mj-lt"/>
              <a:buAutoNum type="arabicPeriod" startAt="3"/>
            </a:pPr>
            <a:r>
              <a:rPr lang="en-US" sz="900" b="1" dirty="0"/>
              <a:t> </a:t>
            </a:r>
            <a:endParaRPr lang="en-GB" sz="900" b="1" dirty="0"/>
          </a:p>
        </p:txBody>
      </p:sp>
      <p:sp>
        <p:nvSpPr>
          <p:cNvPr id="8" name="Content Placeholder 15"/>
          <p:cNvSpPr>
            <a:spLocks noGrp="1"/>
          </p:cNvSpPr>
          <p:nvPr>
            <p:ph sz="quarter" idx="25"/>
          </p:nvPr>
        </p:nvSpPr>
        <p:spPr>
          <a:xfrm>
            <a:off x="7138985" y="3563948"/>
            <a:ext cx="1466561" cy="539269"/>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900" dirty="0"/>
              <a:t>An enzyme degrades a short stretch of the strand that had the error.</a:t>
            </a:r>
          </a:p>
        </p:txBody>
      </p:sp>
      <p:sp>
        <p:nvSpPr>
          <p:cNvPr id="14" name="Content Placeholder 31"/>
          <p:cNvSpPr>
            <a:spLocks noGrp="1"/>
          </p:cNvSpPr>
          <p:nvPr>
            <p:ph sz="quarter" idx="42"/>
          </p:nvPr>
        </p:nvSpPr>
        <p:spPr>
          <a:xfrm>
            <a:off x="5232400" y="4246360"/>
            <a:ext cx="228600" cy="359350"/>
          </a:xfrm>
          <a:prstGeom prst="rect">
            <a:avLst/>
          </a:prstGeom>
        </p:spPr>
        <p:txBody>
          <a:bodyPr/>
          <a:lstStyle>
            <a:lvl1pPr>
              <a:defRPr sz="1000"/>
            </a:lvl1pPr>
          </a:lstStyle>
          <a:p>
            <a:pPr lvl="0">
              <a:buFont typeface="+mj-lt"/>
              <a:buAutoNum type="arabicPeriod" startAt="4"/>
            </a:pPr>
            <a:r>
              <a:rPr lang="en-US" sz="900" b="1" dirty="0"/>
              <a:t> </a:t>
            </a:r>
            <a:endParaRPr lang="en-GB" sz="900" b="1" dirty="0"/>
          </a:p>
        </p:txBody>
      </p:sp>
      <p:sp>
        <p:nvSpPr>
          <p:cNvPr id="9" name="Content Placeholder 17"/>
          <p:cNvSpPr>
            <a:spLocks noGrp="1"/>
          </p:cNvSpPr>
          <p:nvPr>
            <p:ph sz="quarter" idx="26"/>
          </p:nvPr>
        </p:nvSpPr>
        <p:spPr>
          <a:xfrm>
            <a:off x="7138985" y="4421275"/>
            <a:ext cx="1524000" cy="447675"/>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900" dirty="0"/>
              <a:t>DNA polymerase synthesizes a new stretch, incorporating the correct nucleotide.</a:t>
            </a:r>
          </a:p>
        </p:txBody>
      </p:sp>
      <p:sp>
        <p:nvSpPr>
          <p:cNvPr id="15" name="Content Placeholder 35"/>
          <p:cNvSpPr>
            <a:spLocks noGrp="1"/>
          </p:cNvSpPr>
          <p:nvPr>
            <p:ph sz="quarter" idx="43"/>
          </p:nvPr>
        </p:nvSpPr>
        <p:spPr>
          <a:xfrm>
            <a:off x="5228969" y="5117301"/>
            <a:ext cx="308127" cy="285196"/>
          </a:xfrm>
          <a:prstGeom prst="rect">
            <a:avLst/>
          </a:prstGeom>
        </p:spPr>
        <p:txBody>
          <a:bodyPr/>
          <a:lstStyle>
            <a:lvl1pPr>
              <a:defRPr sz="1000"/>
            </a:lvl1pPr>
          </a:lstStyle>
          <a:p>
            <a:pPr lvl="0">
              <a:buFont typeface="+mj-lt"/>
              <a:buAutoNum type="arabicPeriod" startAt="5"/>
            </a:pPr>
            <a:r>
              <a:rPr lang="en-US" sz="900" b="1" dirty="0"/>
              <a:t> </a:t>
            </a:r>
            <a:endParaRPr lang="en-GB" sz="900" b="1" dirty="0"/>
          </a:p>
        </p:txBody>
      </p:sp>
      <p:sp>
        <p:nvSpPr>
          <p:cNvPr id="10" name="Content Placeholder 19"/>
          <p:cNvSpPr>
            <a:spLocks noGrp="1"/>
          </p:cNvSpPr>
          <p:nvPr>
            <p:ph sz="quarter" idx="27"/>
          </p:nvPr>
        </p:nvSpPr>
        <p:spPr>
          <a:xfrm>
            <a:off x="7135413" y="5218392"/>
            <a:ext cx="1482833" cy="638175"/>
          </a:xfrm>
          <a:prstGeom prst="rect">
            <a:avLst/>
          </a:prstGeom>
        </p:spPr>
        <p:txBody>
          <a:bodyPr/>
          <a:lstStyle>
            <a:lvl1pPr marL="457200" indent="-457200">
              <a:buFont typeface="Arial" panose="020B0604020202020204" pitchFamily="34" charset="0"/>
              <a:buChar char="•"/>
              <a:defRPr sz="1000"/>
            </a:lvl1pPr>
          </a:lstStyle>
          <a:p>
            <a:pPr marL="0" lvl="0" indent="0">
              <a:lnSpc>
                <a:spcPct val="85000"/>
              </a:lnSpc>
              <a:spcBef>
                <a:spcPts val="0"/>
              </a:spcBef>
              <a:buNone/>
            </a:pPr>
            <a:r>
              <a:rPr lang="en-GB" sz="920" dirty="0"/>
              <a:t>DNA ligase joins the 3' end of the newly synthesized segment to the original strand.</a:t>
            </a:r>
          </a:p>
        </p:txBody>
      </p:sp>
    </p:spTree>
    <p:extLst>
      <p:ext uri="{BB962C8B-B14F-4D97-AF65-F5344CB8AC3E}">
        <p14:creationId xmlns:p14="http://schemas.microsoft.com/office/powerpoint/2010/main" val="3317847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200" b="1" dirty="0">
                <a:solidFill>
                  <a:prstClr val="black"/>
                </a:solidFill>
              </a:rPr>
              <a:t>Repair of Modified Nucleobases in DNA - Figure 8.11 </a:t>
            </a:r>
            <a:endParaRPr lang="en-GB" dirty="0"/>
          </a:p>
        </p:txBody>
      </p:sp>
      <p:sp>
        <p:nvSpPr>
          <p:cNvPr id="2" name="Content Placeholder 1"/>
          <p:cNvSpPr>
            <a:spLocks noGrp="1"/>
          </p:cNvSpPr>
          <p:nvPr>
            <p:ph idx="1"/>
          </p:nvPr>
        </p:nvSpPr>
        <p:spPr>
          <a:xfrm>
            <a:off x="793375" y="990600"/>
            <a:ext cx="4572000" cy="990600"/>
          </a:xfrm>
        </p:spPr>
        <p:txBody>
          <a:bodyPr/>
          <a:lstStyle/>
          <a:p>
            <a:pPr>
              <a:spcBef>
                <a:spcPts val="0"/>
              </a:spcBef>
              <a:spcAft>
                <a:spcPts val="1500"/>
              </a:spcAft>
            </a:pPr>
            <a:r>
              <a:rPr lang="en-US" altLang="en-US" dirty="0"/>
              <a:t>Modified nucleobases lead to base substitutions</a:t>
            </a:r>
          </a:p>
        </p:txBody>
      </p:sp>
      <p:sp>
        <p:nvSpPr>
          <p:cNvPr id="11" name="Content Placeholder 19"/>
          <p:cNvSpPr>
            <a:spLocks noGrp="1"/>
          </p:cNvSpPr>
          <p:nvPr>
            <p:ph sz="quarter" idx="27"/>
          </p:nvPr>
        </p:nvSpPr>
        <p:spPr>
          <a:xfrm>
            <a:off x="793375" y="1892914"/>
            <a:ext cx="3124200" cy="3162300"/>
          </a:xfrm>
          <a:prstGeom prst="rect">
            <a:avLst/>
          </a:prstGeom>
        </p:spPr>
        <p:txBody>
          <a:bodyPr/>
          <a:lstStyle>
            <a:lvl1pPr marL="457200" indent="-457200">
              <a:buFont typeface="Arial" panose="020B0604020202020204" pitchFamily="34" charset="0"/>
              <a:buChar char="•"/>
              <a:defRPr sz="1000"/>
            </a:lvl1pPr>
          </a:lstStyle>
          <a:p>
            <a:pPr marL="285750" lvl="1">
              <a:spcBef>
                <a:spcPts val="0"/>
              </a:spcBef>
              <a:spcAft>
                <a:spcPts val="800"/>
              </a:spcAft>
              <a:buFont typeface="Arial" panose="020B0604020202020204" pitchFamily="34" charset="0"/>
              <a:buChar char="•"/>
            </a:pPr>
            <a:r>
              <a:rPr lang="en-US" altLang="en-US" sz="2000" dirty="0">
                <a:solidFill>
                  <a:prstClr val="black"/>
                </a:solidFill>
              </a:rPr>
              <a:t>Glycosylase removes oxidized nucleobase</a:t>
            </a:r>
          </a:p>
          <a:p>
            <a:pPr marL="285750" lvl="1">
              <a:spcAft>
                <a:spcPts val="800"/>
              </a:spcAft>
              <a:buFont typeface="Arial" panose="020B0604020202020204" pitchFamily="34" charset="0"/>
              <a:buChar char="•"/>
            </a:pPr>
            <a:r>
              <a:rPr lang="en-US" altLang="en-US" sz="2000" dirty="0">
                <a:solidFill>
                  <a:prstClr val="black"/>
                </a:solidFill>
              </a:rPr>
              <a:t>Another enzyme cuts DNA at this site</a:t>
            </a:r>
          </a:p>
          <a:p>
            <a:pPr marL="285750" lvl="1">
              <a:spcAft>
                <a:spcPts val="800"/>
              </a:spcAft>
              <a:buFont typeface="Arial" panose="020B0604020202020204" pitchFamily="34" charset="0"/>
              <a:buChar char="•"/>
            </a:pPr>
            <a:r>
              <a:rPr lang="en-US" altLang="en-US" sz="2000" dirty="0">
                <a:solidFill>
                  <a:prstClr val="black"/>
                </a:solidFill>
              </a:rPr>
              <a:t>DNA polymerase removes short section; synthesizes replacement</a:t>
            </a:r>
          </a:p>
          <a:p>
            <a:pPr marL="285750" lvl="1">
              <a:spcAft>
                <a:spcPts val="800"/>
              </a:spcAft>
              <a:buFont typeface="Arial" panose="020B0604020202020204" pitchFamily="34" charset="0"/>
              <a:buChar char="•"/>
            </a:pPr>
            <a:r>
              <a:rPr lang="en-US" altLang="en-US" sz="2000" dirty="0">
                <a:solidFill>
                  <a:prstClr val="black"/>
                </a:solidFill>
              </a:rPr>
              <a:t>DNA ligase seals gap</a:t>
            </a:r>
            <a:endParaRPr lang="en-US" sz="2000" dirty="0">
              <a:solidFill>
                <a:prstClr val="black"/>
              </a:solidFill>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435925"/>
            <a:ext cx="4437888" cy="4572000"/>
          </a:xfrm>
          <a:prstGeom prst="rect">
            <a:avLst/>
          </a:prstGeom>
        </p:spPr>
      </p:pic>
      <p:sp>
        <p:nvSpPr>
          <p:cNvPr id="12" name="Content Placeholder 18"/>
          <p:cNvSpPr>
            <a:spLocks noGrp="1"/>
          </p:cNvSpPr>
          <p:nvPr>
            <p:ph sz="quarter" idx="39"/>
          </p:nvPr>
        </p:nvSpPr>
        <p:spPr>
          <a:xfrm>
            <a:off x="4205289" y="1675101"/>
            <a:ext cx="339725" cy="211463"/>
          </a:xfrm>
          <a:prstGeom prst="rect">
            <a:avLst/>
          </a:prstGeom>
        </p:spPr>
        <p:txBody>
          <a:bodyPr/>
          <a:lstStyle/>
          <a:p>
            <a:pPr lvl="0">
              <a:buFont typeface="+mj-lt"/>
              <a:buAutoNum type="arabicPeriod"/>
            </a:pPr>
            <a:r>
              <a:rPr lang="en-US" b="1" dirty="0"/>
              <a:t> </a:t>
            </a:r>
            <a:endParaRPr lang="en-GB" b="1" dirty="0"/>
          </a:p>
        </p:txBody>
      </p:sp>
      <p:sp>
        <p:nvSpPr>
          <p:cNvPr id="6" name="Content Placeholder 9"/>
          <p:cNvSpPr>
            <a:spLocks noGrp="1"/>
          </p:cNvSpPr>
          <p:nvPr>
            <p:ph sz="quarter" idx="23"/>
          </p:nvPr>
        </p:nvSpPr>
        <p:spPr>
          <a:xfrm>
            <a:off x="6426834" y="1688164"/>
            <a:ext cx="1567816" cy="621475"/>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1080" dirty="0"/>
              <a:t>DNA contains oxidized guanine (G-O) as a result of oxidation damage.</a:t>
            </a:r>
          </a:p>
        </p:txBody>
      </p:sp>
      <p:sp>
        <p:nvSpPr>
          <p:cNvPr id="13" name="Content Placeholder 22"/>
          <p:cNvSpPr>
            <a:spLocks noGrp="1"/>
          </p:cNvSpPr>
          <p:nvPr>
            <p:ph sz="quarter" idx="40"/>
          </p:nvPr>
        </p:nvSpPr>
        <p:spPr>
          <a:xfrm>
            <a:off x="4205292" y="2530495"/>
            <a:ext cx="285750" cy="336452"/>
          </a:xfrm>
          <a:prstGeom prst="rect">
            <a:avLst/>
          </a:prstGeom>
        </p:spPr>
        <p:txBody>
          <a:bodyPr/>
          <a:lstStyle/>
          <a:p>
            <a:pPr marL="228600" lvl="0" indent="-228600">
              <a:buFont typeface="+mj-lt"/>
              <a:buAutoNum type="arabicPeriod" startAt="2"/>
            </a:pPr>
            <a:r>
              <a:rPr lang="en-US" b="1" dirty="0"/>
              <a:t> </a:t>
            </a:r>
            <a:endParaRPr lang="en-GB" dirty="0"/>
          </a:p>
        </p:txBody>
      </p:sp>
      <p:sp>
        <p:nvSpPr>
          <p:cNvPr id="7" name="Content Placeholder 13"/>
          <p:cNvSpPr>
            <a:spLocks noGrp="1"/>
          </p:cNvSpPr>
          <p:nvPr>
            <p:ph sz="quarter" idx="24"/>
          </p:nvPr>
        </p:nvSpPr>
        <p:spPr>
          <a:xfrm>
            <a:off x="6426992" y="2559786"/>
            <a:ext cx="1849755" cy="541020"/>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1080" dirty="0"/>
              <a:t>Glycosylase removes the oxidized nucleobase from the sugar-phosphate backbone.</a:t>
            </a:r>
          </a:p>
        </p:txBody>
      </p:sp>
      <p:sp>
        <p:nvSpPr>
          <p:cNvPr id="14" name="Content Placeholder 28"/>
          <p:cNvSpPr>
            <a:spLocks noGrp="1"/>
          </p:cNvSpPr>
          <p:nvPr>
            <p:ph sz="quarter" idx="41"/>
          </p:nvPr>
        </p:nvSpPr>
        <p:spPr>
          <a:xfrm>
            <a:off x="4206880" y="3389803"/>
            <a:ext cx="338133" cy="261649"/>
          </a:xfrm>
          <a:prstGeom prst="rect">
            <a:avLst/>
          </a:prstGeom>
        </p:spPr>
        <p:txBody>
          <a:bodyPr/>
          <a:lstStyle/>
          <a:p>
            <a:pPr lvl="0">
              <a:buFont typeface="+mj-lt"/>
              <a:buAutoNum type="arabicPeriod" startAt="3"/>
            </a:pPr>
            <a:r>
              <a:rPr lang="en-US" b="1" dirty="0"/>
              <a:t> </a:t>
            </a:r>
            <a:endParaRPr lang="en-GB" b="1" dirty="0"/>
          </a:p>
        </p:txBody>
      </p:sp>
      <p:sp>
        <p:nvSpPr>
          <p:cNvPr id="8" name="Content Placeholder 15"/>
          <p:cNvSpPr>
            <a:spLocks noGrp="1"/>
          </p:cNvSpPr>
          <p:nvPr>
            <p:ph sz="quarter" idx="25"/>
          </p:nvPr>
        </p:nvSpPr>
        <p:spPr>
          <a:xfrm>
            <a:off x="6416675" y="3554575"/>
            <a:ext cx="1989455" cy="613855"/>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1080" dirty="0"/>
              <a:t>At the site of the missing nucleobase, an enzyme cuts the sugar-phosphate backbone.</a:t>
            </a:r>
          </a:p>
        </p:txBody>
      </p:sp>
      <p:sp>
        <p:nvSpPr>
          <p:cNvPr id="15" name="Content Placeholder 31"/>
          <p:cNvSpPr>
            <a:spLocks noGrp="1"/>
          </p:cNvSpPr>
          <p:nvPr>
            <p:ph sz="quarter" idx="42"/>
          </p:nvPr>
        </p:nvSpPr>
        <p:spPr>
          <a:xfrm>
            <a:off x="4206880" y="4398597"/>
            <a:ext cx="381000" cy="364300"/>
          </a:xfrm>
          <a:prstGeom prst="rect">
            <a:avLst/>
          </a:prstGeom>
        </p:spPr>
        <p:txBody>
          <a:bodyPr/>
          <a:lstStyle/>
          <a:p>
            <a:pPr lvl="0">
              <a:buFont typeface="+mj-lt"/>
              <a:buAutoNum type="arabicPeriod" startAt="4"/>
            </a:pPr>
            <a:r>
              <a:rPr lang="en-US" b="1" dirty="0"/>
              <a:t> </a:t>
            </a:r>
            <a:endParaRPr lang="en-GB" b="1" dirty="0"/>
          </a:p>
        </p:txBody>
      </p:sp>
      <p:sp>
        <p:nvSpPr>
          <p:cNvPr id="9" name="Content Placeholder 19"/>
          <p:cNvSpPr>
            <a:spLocks noGrp="1"/>
          </p:cNvSpPr>
          <p:nvPr>
            <p:ph sz="quarter" idx="27"/>
          </p:nvPr>
        </p:nvSpPr>
        <p:spPr>
          <a:xfrm>
            <a:off x="6425564" y="4492792"/>
            <a:ext cx="1981200" cy="461455"/>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1080" dirty="0"/>
              <a:t>DNA polymerase degrades a short stretch of the strand.</a:t>
            </a:r>
          </a:p>
        </p:txBody>
      </p:sp>
      <p:sp>
        <p:nvSpPr>
          <p:cNvPr id="16" name="Content Placeholder 35"/>
          <p:cNvSpPr>
            <a:spLocks noGrp="1"/>
          </p:cNvSpPr>
          <p:nvPr>
            <p:ph sz="quarter" idx="43"/>
          </p:nvPr>
        </p:nvSpPr>
        <p:spPr>
          <a:xfrm>
            <a:off x="4205293" y="5258266"/>
            <a:ext cx="223833" cy="182150"/>
          </a:xfrm>
          <a:prstGeom prst="rect">
            <a:avLst/>
          </a:prstGeom>
        </p:spPr>
        <p:txBody>
          <a:bodyPr/>
          <a:lstStyle/>
          <a:p>
            <a:pPr lvl="0">
              <a:buFont typeface="+mj-lt"/>
              <a:buAutoNum type="arabicPeriod" startAt="5"/>
            </a:pPr>
            <a:r>
              <a:rPr lang="en-US" b="1" dirty="0"/>
              <a:t> </a:t>
            </a:r>
            <a:endParaRPr lang="en-GB" b="1" dirty="0"/>
          </a:p>
        </p:txBody>
      </p:sp>
      <p:sp>
        <p:nvSpPr>
          <p:cNvPr id="10" name="Content Placeholder 21"/>
          <p:cNvSpPr>
            <a:spLocks noGrp="1"/>
          </p:cNvSpPr>
          <p:nvPr>
            <p:ph sz="quarter" idx="28"/>
          </p:nvPr>
        </p:nvSpPr>
        <p:spPr>
          <a:xfrm>
            <a:off x="6431914" y="5302390"/>
            <a:ext cx="1868331" cy="577742"/>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1080" dirty="0"/>
              <a:t>The combined actions of DNA polymerase and DNA ligase fill in and seal the gap.</a:t>
            </a:r>
          </a:p>
        </p:txBody>
      </p:sp>
    </p:spTree>
    <p:extLst>
      <p:ext uri="{BB962C8B-B14F-4D97-AF65-F5344CB8AC3E}">
        <p14:creationId xmlns:p14="http://schemas.microsoft.com/office/powerpoint/2010/main" val="212985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prstClr val="black"/>
                </a:solidFill>
              </a:rPr>
              <a:t>Repair of Thymine Dimers - Figure 8.12 </a:t>
            </a:r>
            <a:endParaRPr lang="en-GB" dirty="0"/>
          </a:p>
        </p:txBody>
      </p:sp>
      <p:sp>
        <p:nvSpPr>
          <p:cNvPr id="7" name="Content Placeholder 3"/>
          <p:cNvSpPr>
            <a:spLocks noGrp="1"/>
          </p:cNvSpPr>
          <p:nvPr>
            <p:ph sz="quarter" idx="18"/>
          </p:nvPr>
        </p:nvSpPr>
        <p:spPr>
          <a:xfrm>
            <a:off x="646100" y="1066800"/>
            <a:ext cx="3886200" cy="3048000"/>
          </a:xfrm>
          <a:prstGeom prst="rect">
            <a:avLst/>
          </a:prstGeom>
        </p:spPr>
        <p:txBody>
          <a:bodyPr/>
          <a:lstStyle/>
          <a:p>
            <a:pPr marL="0" indent="0" defTabSz="914400">
              <a:spcBef>
                <a:spcPts val="0"/>
              </a:spcBef>
              <a:spcAft>
                <a:spcPts val="1500"/>
              </a:spcAft>
              <a:buNone/>
            </a:pPr>
            <a:r>
              <a:rPr lang="en-US" altLang="en-US" sz="2800" u="sng" dirty="0" err="1">
                <a:solidFill>
                  <a:prstClr val="black"/>
                </a:solidFill>
              </a:rPr>
              <a:t>Photoreactivation</a:t>
            </a:r>
            <a:r>
              <a:rPr lang="en-US" altLang="en-US" sz="2800" dirty="0">
                <a:solidFill>
                  <a:prstClr val="black"/>
                </a:solidFill>
              </a:rPr>
              <a:t>: light repair</a:t>
            </a:r>
          </a:p>
          <a:p>
            <a:pPr marL="282575" lvl="1" indent="-282575" defTabSz="914400">
              <a:spcBef>
                <a:spcPts val="0"/>
              </a:spcBef>
              <a:buFont typeface="Arial" panose="020B0604020202020204" pitchFamily="34" charset="0"/>
              <a:buChar char="•"/>
            </a:pPr>
            <a:r>
              <a:rPr lang="en-US" altLang="en-US" sz="2400" dirty="0">
                <a:solidFill>
                  <a:prstClr val="black"/>
                </a:solidFill>
              </a:rPr>
              <a:t>Enzyme uses energy from light</a:t>
            </a:r>
          </a:p>
          <a:p>
            <a:pPr marL="282575" lvl="1" indent="-282575" defTabSz="914400">
              <a:spcBef>
                <a:spcPts val="576"/>
              </a:spcBef>
              <a:buFont typeface="Arial" panose="020B0604020202020204" pitchFamily="34" charset="0"/>
              <a:buChar char="•"/>
            </a:pPr>
            <a:r>
              <a:rPr lang="en-US" altLang="en-US" sz="2400" dirty="0">
                <a:solidFill>
                  <a:prstClr val="black"/>
                </a:solidFill>
              </a:rPr>
              <a:t>Breaks covalent bonds of thymine dimer</a:t>
            </a:r>
          </a:p>
          <a:p>
            <a:pPr marL="282575" lvl="1" indent="-282575" defTabSz="914400">
              <a:spcBef>
                <a:spcPts val="576"/>
              </a:spcBef>
              <a:buFont typeface="Arial" panose="020B0604020202020204" pitchFamily="34" charset="0"/>
              <a:buChar char="•"/>
            </a:pPr>
            <a:r>
              <a:rPr lang="en-US" altLang="en-US" sz="2400" dirty="0">
                <a:solidFill>
                  <a:prstClr val="black"/>
                </a:solidFill>
              </a:rPr>
              <a:t>Only found in bacteria</a:t>
            </a:r>
          </a:p>
        </p:txBody>
      </p:sp>
      <p:sp>
        <p:nvSpPr>
          <p:cNvPr id="8" name="Content Placeholder 4"/>
          <p:cNvSpPr>
            <a:spLocks noGrp="1"/>
          </p:cNvSpPr>
          <p:nvPr>
            <p:ph sz="quarter" idx="20"/>
          </p:nvPr>
        </p:nvSpPr>
        <p:spPr>
          <a:xfrm>
            <a:off x="646100" y="4275995"/>
            <a:ext cx="4267200" cy="1905000"/>
          </a:xfrm>
          <a:prstGeom prst="rect">
            <a:avLst/>
          </a:prstGeom>
        </p:spPr>
        <p:txBody>
          <a:bodyPr/>
          <a:lstStyle/>
          <a:p>
            <a:pPr marL="0" lvl="0" indent="0" defTabSz="914400">
              <a:spcBef>
                <a:spcPts val="0"/>
              </a:spcBef>
              <a:spcAft>
                <a:spcPts val="1500"/>
              </a:spcAft>
              <a:buNone/>
            </a:pPr>
            <a:r>
              <a:rPr lang="en-US" altLang="en-US" sz="2800" u="sng" dirty="0">
                <a:solidFill>
                  <a:prstClr val="black"/>
                </a:solidFill>
              </a:rPr>
              <a:t>Excision repair</a:t>
            </a:r>
            <a:r>
              <a:rPr lang="en-US" altLang="en-US" sz="2800" dirty="0">
                <a:solidFill>
                  <a:prstClr val="black"/>
                </a:solidFill>
              </a:rPr>
              <a:t>: dark repair</a:t>
            </a:r>
          </a:p>
          <a:p>
            <a:pPr marL="288925" lvl="1" indent="-282575" defTabSz="914400">
              <a:spcBef>
                <a:spcPts val="0"/>
              </a:spcBef>
              <a:buFont typeface="Arial" panose="020B0604020202020204" pitchFamily="34" charset="0"/>
              <a:buChar char="•"/>
            </a:pPr>
            <a:r>
              <a:rPr lang="en-US" altLang="en-US" sz="2400" dirty="0">
                <a:solidFill>
                  <a:prstClr val="black"/>
                </a:solidFill>
              </a:rPr>
              <a:t>Enzyme removes damage</a:t>
            </a:r>
          </a:p>
          <a:p>
            <a:pPr marL="288925" lvl="1" indent="-282575" defTabSz="914400">
              <a:spcBef>
                <a:spcPts val="576"/>
              </a:spcBef>
              <a:buFont typeface="Arial" panose="020B0604020202020204" pitchFamily="34" charset="0"/>
              <a:buChar char="•"/>
            </a:pPr>
            <a:r>
              <a:rPr lang="en-US" altLang="en-US" sz="2400" dirty="0">
                <a:solidFill>
                  <a:prstClr val="black"/>
                </a:solidFill>
              </a:rPr>
              <a:t>DNA polymerase, DNA </a:t>
            </a:r>
            <a:br>
              <a:rPr lang="en-US" altLang="en-US" sz="2400" dirty="0">
                <a:solidFill>
                  <a:prstClr val="black"/>
                </a:solidFill>
              </a:rPr>
            </a:br>
            <a:r>
              <a:rPr lang="en-US" altLang="en-US" sz="2400" dirty="0">
                <a:solidFill>
                  <a:prstClr val="black"/>
                </a:solidFill>
              </a:rPr>
              <a:t>ligase fill in and seal the gap</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451" y="1087099"/>
            <a:ext cx="3831336" cy="4956048"/>
          </a:xfrm>
          <a:prstGeom prst="rect">
            <a:avLst/>
          </a:prstGeom>
        </p:spPr>
      </p:pic>
      <p:sp>
        <p:nvSpPr>
          <p:cNvPr id="9" name="Content Placeholder 9"/>
          <p:cNvSpPr>
            <a:spLocks noGrp="1"/>
          </p:cNvSpPr>
          <p:nvPr>
            <p:ph sz="quarter" idx="23"/>
          </p:nvPr>
        </p:nvSpPr>
        <p:spPr>
          <a:xfrm>
            <a:off x="5968747" y="1165860"/>
            <a:ext cx="1520371" cy="312057"/>
          </a:xfrm>
          <a:prstGeom prst="rect">
            <a:avLst/>
          </a:prstGeom>
        </p:spPr>
        <p:txBody>
          <a:bodyPr/>
          <a:lstStyle>
            <a:lvl1pPr marL="457200" indent="-457200">
              <a:buFont typeface="Arial" panose="020B0604020202020204" pitchFamily="34" charset="0"/>
              <a:buChar char="•"/>
              <a:defRPr sz="1000"/>
            </a:lvl1pPr>
          </a:lstStyle>
          <a:p>
            <a:pPr marL="0" lvl="0" indent="0" algn="ctr">
              <a:buNone/>
            </a:pPr>
            <a:r>
              <a:rPr lang="en-US" sz="1130" b="1" dirty="0"/>
              <a:t>Photoreactivation</a:t>
            </a:r>
            <a:endParaRPr lang="en-GB" sz="1130" b="1" dirty="0"/>
          </a:p>
        </p:txBody>
      </p:sp>
      <p:sp>
        <p:nvSpPr>
          <p:cNvPr id="10" name="Content Placeholder 17"/>
          <p:cNvSpPr>
            <a:spLocks noGrp="1"/>
          </p:cNvSpPr>
          <p:nvPr>
            <p:ph sz="quarter" idx="26"/>
          </p:nvPr>
        </p:nvSpPr>
        <p:spPr>
          <a:xfrm>
            <a:off x="6721313" y="1741144"/>
            <a:ext cx="1576868" cy="381000"/>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900" dirty="0"/>
              <a:t>Thymine dimer distorts the DNA molecule.</a:t>
            </a:r>
          </a:p>
        </p:txBody>
      </p:sp>
      <p:sp>
        <p:nvSpPr>
          <p:cNvPr id="11" name="Content Placeholder 19"/>
          <p:cNvSpPr>
            <a:spLocks noGrp="1"/>
          </p:cNvSpPr>
          <p:nvPr>
            <p:ph sz="quarter" idx="27"/>
          </p:nvPr>
        </p:nvSpPr>
        <p:spPr>
          <a:xfrm>
            <a:off x="6723218" y="2421969"/>
            <a:ext cx="1828800" cy="609600"/>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900" dirty="0"/>
              <a:t>An enzyme uses visible light to break the covalent bond of the thymine dimer, restoring the DNA to its original state.</a:t>
            </a:r>
          </a:p>
        </p:txBody>
      </p:sp>
      <p:sp>
        <p:nvSpPr>
          <p:cNvPr id="12" name="Content Placeholder 25"/>
          <p:cNvSpPr>
            <a:spLocks noGrp="1"/>
          </p:cNvSpPr>
          <p:nvPr>
            <p:ph sz="quarter" idx="30"/>
          </p:nvPr>
        </p:nvSpPr>
        <p:spPr>
          <a:xfrm>
            <a:off x="6093933" y="3119822"/>
            <a:ext cx="1226819" cy="272064"/>
          </a:xfrm>
          <a:prstGeom prst="rect">
            <a:avLst/>
          </a:prstGeom>
        </p:spPr>
        <p:txBody>
          <a:bodyPr/>
          <a:lstStyle>
            <a:lvl1pPr marL="457200" indent="-457200">
              <a:buFont typeface="Arial" panose="020B0604020202020204" pitchFamily="34" charset="0"/>
              <a:buChar char="•"/>
              <a:defRPr sz="1000"/>
            </a:lvl1pPr>
          </a:lstStyle>
          <a:p>
            <a:pPr marL="0" lvl="0" indent="0" algn="ctr">
              <a:buNone/>
            </a:pPr>
            <a:r>
              <a:rPr lang="en-US" sz="1150" b="1" dirty="0"/>
              <a:t>Excision repair</a:t>
            </a:r>
            <a:endParaRPr lang="en-GB" sz="1150" b="1" dirty="0"/>
          </a:p>
        </p:txBody>
      </p:sp>
      <p:sp>
        <p:nvSpPr>
          <p:cNvPr id="13" name="Content Placeholder 30"/>
          <p:cNvSpPr>
            <a:spLocks noGrp="1"/>
          </p:cNvSpPr>
          <p:nvPr>
            <p:ph sz="quarter" idx="31"/>
          </p:nvPr>
        </p:nvSpPr>
        <p:spPr>
          <a:xfrm>
            <a:off x="6720042" y="3637912"/>
            <a:ext cx="1509682" cy="426427"/>
          </a:xfrm>
          <a:prstGeom prst="rect">
            <a:avLst/>
          </a:prstGeom>
        </p:spPr>
        <p:txBody>
          <a:bodyPr/>
          <a:lstStyle>
            <a:lvl1pPr>
              <a:defRPr sz="1000"/>
            </a:lvl1pPr>
          </a:lstStyle>
          <a:p>
            <a:pPr marL="0" lvl="0" indent="0">
              <a:lnSpc>
                <a:spcPct val="90000"/>
              </a:lnSpc>
              <a:spcBef>
                <a:spcPts val="0"/>
              </a:spcBef>
              <a:buNone/>
            </a:pPr>
            <a:r>
              <a:rPr lang="en-GB" sz="900" dirty="0"/>
              <a:t>Thymine dimer distorts the DNA molecule.</a:t>
            </a:r>
          </a:p>
        </p:txBody>
      </p:sp>
      <p:sp>
        <p:nvSpPr>
          <p:cNvPr id="14" name="Content Placeholder 32"/>
          <p:cNvSpPr>
            <a:spLocks noGrp="1"/>
          </p:cNvSpPr>
          <p:nvPr>
            <p:ph sz="quarter" idx="32"/>
          </p:nvPr>
        </p:nvSpPr>
        <p:spPr>
          <a:xfrm>
            <a:off x="6716867" y="4687546"/>
            <a:ext cx="1828800" cy="616289"/>
          </a:xfrm>
          <a:prstGeom prst="rect">
            <a:avLst/>
          </a:prstGeom>
        </p:spPr>
        <p:txBody>
          <a:bodyPr/>
          <a:lstStyle>
            <a:lvl1pPr>
              <a:defRPr sz="1000"/>
            </a:lvl1pPr>
          </a:lstStyle>
          <a:p>
            <a:pPr marL="0" lvl="0" indent="0">
              <a:lnSpc>
                <a:spcPct val="90000"/>
              </a:lnSpc>
              <a:spcBef>
                <a:spcPts val="0"/>
              </a:spcBef>
              <a:buNone/>
            </a:pPr>
            <a:r>
              <a:rPr lang="en-GB" sz="900" dirty="0"/>
              <a:t>An enzyme removes the damaged section by cutting the DNA backbone on either side of the thymine dimer.</a:t>
            </a:r>
          </a:p>
        </p:txBody>
      </p:sp>
      <p:sp>
        <p:nvSpPr>
          <p:cNvPr id="15" name="Content Placeholder 36"/>
          <p:cNvSpPr>
            <a:spLocks noGrp="1"/>
          </p:cNvSpPr>
          <p:nvPr>
            <p:ph sz="quarter" idx="34"/>
          </p:nvPr>
        </p:nvSpPr>
        <p:spPr>
          <a:xfrm>
            <a:off x="6721313" y="5483111"/>
            <a:ext cx="1828800" cy="436311"/>
          </a:xfrm>
          <a:prstGeom prst="rect">
            <a:avLst/>
          </a:prstGeom>
        </p:spPr>
        <p:txBody>
          <a:bodyPr/>
          <a:lstStyle>
            <a:lvl1pPr>
              <a:defRPr sz="1000"/>
            </a:lvl1pPr>
          </a:lstStyle>
          <a:p>
            <a:pPr marL="0" lvl="0" indent="0">
              <a:lnSpc>
                <a:spcPct val="90000"/>
              </a:lnSpc>
              <a:spcBef>
                <a:spcPts val="0"/>
              </a:spcBef>
              <a:buNone/>
            </a:pPr>
            <a:r>
              <a:rPr lang="en-GB" sz="900" dirty="0"/>
              <a:t>The combined actions of DNA polymerase and DNA ligase fill in and seal the gap.</a:t>
            </a:r>
          </a:p>
        </p:txBody>
      </p:sp>
    </p:spTree>
    <p:extLst>
      <p:ext uri="{BB962C8B-B14F-4D97-AF65-F5344CB8AC3E}">
        <p14:creationId xmlns:p14="http://schemas.microsoft.com/office/powerpoint/2010/main" val="774687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SOS Repair</a:t>
            </a:r>
            <a:endParaRPr lang="en-GB" dirty="0"/>
          </a:p>
        </p:txBody>
      </p:sp>
      <p:sp>
        <p:nvSpPr>
          <p:cNvPr id="2" name="Content Placeholder 1"/>
          <p:cNvSpPr>
            <a:spLocks noGrp="1"/>
          </p:cNvSpPr>
          <p:nvPr>
            <p:ph idx="1"/>
          </p:nvPr>
        </p:nvSpPr>
        <p:spPr>
          <a:xfrm>
            <a:off x="806822" y="990600"/>
            <a:ext cx="7848600" cy="4191000"/>
          </a:xfrm>
        </p:spPr>
        <p:txBody>
          <a:bodyPr/>
          <a:lstStyle/>
          <a:p>
            <a:pPr>
              <a:spcBef>
                <a:spcPts val="0"/>
              </a:spcBef>
              <a:spcAft>
                <a:spcPts val="1500"/>
              </a:spcAft>
            </a:pPr>
            <a:r>
              <a:rPr lang="en-US" altLang="en-US" u="sng" dirty="0"/>
              <a:t>SOS repair</a:t>
            </a:r>
            <a:r>
              <a:rPr lang="en-US" altLang="en-US" dirty="0"/>
              <a:t>: last-ditch repair mechanism used when other systems fail</a:t>
            </a:r>
          </a:p>
          <a:p>
            <a:pPr marL="285750" lvl="1">
              <a:spcBef>
                <a:spcPts val="0"/>
              </a:spcBef>
            </a:pPr>
            <a:r>
              <a:rPr lang="en-US" altLang="en-US" dirty="0"/>
              <a:t>Induced following extensive DNA damage that stalls DNA and RNA polymerases</a:t>
            </a:r>
          </a:p>
          <a:p>
            <a:pPr marL="285750" lvl="1"/>
            <a:r>
              <a:rPr lang="en-US" altLang="en-US" dirty="0"/>
              <a:t>Several dozen genes in SOS system</a:t>
            </a:r>
          </a:p>
          <a:p>
            <a:pPr marL="511175" lvl="2"/>
            <a:r>
              <a:rPr lang="en-US" altLang="en-US" sz="2400" dirty="0"/>
              <a:t>Includes a DNA polymerase that synthesizes even in extensively damaged regions</a:t>
            </a:r>
          </a:p>
          <a:p>
            <a:pPr marL="511175" lvl="2"/>
            <a:r>
              <a:rPr lang="en-US" altLang="en-US" sz="2400" dirty="0"/>
              <a:t>Has no proofreading ability, so errors made</a:t>
            </a:r>
          </a:p>
          <a:p>
            <a:pPr marL="511175" lvl="2"/>
            <a:r>
              <a:rPr lang="en-US" altLang="en-US" sz="2400" dirty="0"/>
              <a:t>Results in SOS mutagenesis</a:t>
            </a:r>
            <a:endParaRPr lang="en-US" dirty="0"/>
          </a:p>
        </p:txBody>
      </p:sp>
    </p:spTree>
    <p:extLst>
      <p:ext uri="{BB962C8B-B14F-4D97-AF65-F5344CB8AC3E}">
        <p14:creationId xmlns:p14="http://schemas.microsoft.com/office/powerpoint/2010/main" val="93904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prstClr val="black"/>
                </a:solidFill>
              </a:rPr>
              <a:t>Mutant Selection - Figure 8.13 </a:t>
            </a:r>
            <a:endParaRPr lang="en-GB" dirty="0"/>
          </a:p>
        </p:txBody>
      </p:sp>
      <p:sp>
        <p:nvSpPr>
          <p:cNvPr id="2" name="Content Placeholder 1"/>
          <p:cNvSpPr>
            <a:spLocks noGrp="1"/>
          </p:cNvSpPr>
          <p:nvPr>
            <p:ph idx="1"/>
          </p:nvPr>
        </p:nvSpPr>
        <p:spPr>
          <a:xfrm>
            <a:off x="806822" y="990600"/>
            <a:ext cx="8229600" cy="1905000"/>
          </a:xfrm>
        </p:spPr>
        <p:txBody>
          <a:bodyPr/>
          <a:lstStyle/>
          <a:p>
            <a:pPr>
              <a:spcBef>
                <a:spcPts val="0"/>
              </a:spcBef>
              <a:spcAft>
                <a:spcPts val="1500"/>
              </a:spcAft>
            </a:pPr>
            <a:r>
              <a:rPr lang="en-US" altLang="en-US" u="sng" dirty="0"/>
              <a:t>Direct selection</a:t>
            </a:r>
            <a:r>
              <a:rPr lang="en-US" altLang="en-US" dirty="0"/>
              <a:t>: cells inoculated onto medium that supports growth of mutant but not parent</a:t>
            </a:r>
          </a:p>
          <a:p>
            <a:pPr marL="285750" lvl="1">
              <a:spcBef>
                <a:spcPts val="0"/>
              </a:spcBef>
            </a:pPr>
            <a:r>
              <a:rPr lang="en-US" altLang="en-US" dirty="0"/>
              <a:t>Antibiotic-resistant mutants grow on medium with the antibiotic, but parents do not</a:t>
            </a:r>
          </a:p>
        </p:txBody>
      </p:sp>
      <p:pic>
        <p:nvPicPr>
          <p:cNvPr id="4" name="Picture 3" descr="Only mutants resistant to streptomycin grow on medium containing it. Mutant looks the same as other colonies when grown on medium without it."/>
          <p:cNvPicPr>
            <a:picLocks noChangeAspect="1"/>
          </p:cNvPicPr>
          <p:nvPr/>
        </p:nvPicPr>
        <p:blipFill>
          <a:blip r:embed="rId3"/>
          <a:stretch>
            <a:fillRect/>
          </a:stretch>
        </p:blipFill>
        <p:spPr>
          <a:xfrm>
            <a:off x="2455850" y="2667000"/>
            <a:ext cx="4229100" cy="3638550"/>
          </a:xfrm>
          <a:prstGeom prst="rect">
            <a:avLst/>
          </a:prstGeom>
        </p:spPr>
      </p:pic>
    </p:spTree>
    <p:extLst>
      <p:ext uri="{BB962C8B-B14F-4D97-AF65-F5344CB8AC3E}">
        <p14:creationId xmlns:p14="http://schemas.microsoft.com/office/powerpoint/2010/main" val="383091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Mutant Selection</a:t>
            </a:r>
            <a:endParaRPr lang="en-GB" dirty="0"/>
          </a:p>
        </p:txBody>
      </p:sp>
      <p:sp>
        <p:nvSpPr>
          <p:cNvPr id="2" name="Content Placeholder 1"/>
          <p:cNvSpPr>
            <a:spLocks noGrp="1"/>
          </p:cNvSpPr>
          <p:nvPr>
            <p:ph idx="1"/>
          </p:nvPr>
        </p:nvSpPr>
        <p:spPr>
          <a:xfrm>
            <a:off x="793375" y="990600"/>
            <a:ext cx="7848600" cy="4800600"/>
          </a:xfrm>
        </p:spPr>
        <p:txBody>
          <a:bodyPr/>
          <a:lstStyle/>
          <a:p>
            <a:pPr>
              <a:spcBef>
                <a:spcPts val="0"/>
              </a:spcBef>
              <a:spcAft>
                <a:spcPts val="1500"/>
              </a:spcAft>
            </a:pPr>
            <a:r>
              <a:rPr lang="en-US" altLang="en-US" u="sng" dirty="0"/>
              <a:t>Indirect selection</a:t>
            </a:r>
            <a:r>
              <a:rPr lang="en-US" altLang="en-US" dirty="0"/>
              <a:t>: isolates auxotroph from prototrophic parent strain</a:t>
            </a:r>
          </a:p>
          <a:p>
            <a:pPr marL="285750" lvl="1">
              <a:spcBef>
                <a:spcPts val="0"/>
              </a:spcBef>
            </a:pPr>
            <a:r>
              <a:rPr lang="en-US" altLang="en-US" dirty="0"/>
              <a:t>More difficult since parents 	grow on any media on </a:t>
            </a:r>
            <a:br>
              <a:rPr lang="en-US" altLang="en-US" dirty="0"/>
            </a:br>
            <a:r>
              <a:rPr lang="en-US" altLang="en-US" dirty="0"/>
              <a:t>which auxotroph can grow</a:t>
            </a:r>
          </a:p>
          <a:p>
            <a:pPr marL="285750" lvl="1"/>
            <a:r>
              <a:rPr lang="en-US" altLang="en-US" u="sng" dirty="0"/>
              <a:t>Replica plating</a:t>
            </a:r>
            <a:r>
              <a:rPr lang="en-US" altLang="en-US" dirty="0"/>
              <a:t> indirectly selects auxotrophs</a:t>
            </a:r>
          </a:p>
          <a:p>
            <a:pPr marL="511175" lvl="2"/>
            <a:r>
              <a:rPr lang="en-US" altLang="en-US" dirty="0"/>
              <a:t>Master plate with nutrient agar pressed onto velvet</a:t>
            </a:r>
          </a:p>
          <a:p>
            <a:pPr marL="511175" lvl="2"/>
            <a:r>
              <a:rPr lang="en-US" altLang="en-US" dirty="0"/>
              <a:t>Velvet with adhering cells pressed onto sterile media in consistent orientation</a:t>
            </a:r>
          </a:p>
          <a:p>
            <a:pPr marL="739775" lvl="3"/>
            <a:r>
              <a:rPr lang="en-US" altLang="en-US" dirty="0"/>
              <a:t>All cells will form colonies on nutrient agar</a:t>
            </a:r>
          </a:p>
          <a:p>
            <a:pPr marL="739775" lvl="3"/>
            <a:r>
              <a:rPr lang="en-US" altLang="en-US" dirty="0"/>
              <a:t>Auxotrophs fail to grow on glucose-salts agar</a:t>
            </a:r>
          </a:p>
          <a:p>
            <a:pPr marL="511175" lvl="2"/>
            <a:r>
              <a:rPr lang="en-US" altLang="en-US" dirty="0"/>
              <a:t>Colonies that are missing on glucose-salts agar allow identification of auxotrophs on master plate</a:t>
            </a:r>
          </a:p>
        </p:txBody>
      </p:sp>
    </p:spTree>
    <p:extLst>
      <p:ext uri="{BB962C8B-B14F-4D97-AF65-F5344CB8AC3E}">
        <p14:creationId xmlns:p14="http://schemas.microsoft.com/office/powerpoint/2010/main" val="296362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2856" y="228600"/>
            <a:ext cx="2798289" cy="609600"/>
          </a:xfrm>
        </p:spPr>
        <p:txBody>
          <a:bodyPr/>
          <a:lstStyle/>
          <a:p>
            <a:r>
              <a:rPr lang="en-US" altLang="en-US" b="1" dirty="0">
                <a:solidFill>
                  <a:prstClr val="black"/>
                </a:solidFill>
              </a:rPr>
              <a:t>Introduction</a:t>
            </a:r>
            <a:endParaRPr lang="en-GB" dirty="0"/>
          </a:p>
        </p:txBody>
      </p:sp>
      <p:sp>
        <p:nvSpPr>
          <p:cNvPr id="2" name="Content Placeholder 1"/>
          <p:cNvSpPr>
            <a:spLocks noGrp="1"/>
          </p:cNvSpPr>
          <p:nvPr>
            <p:ph idx="1"/>
          </p:nvPr>
        </p:nvSpPr>
        <p:spPr>
          <a:xfrm>
            <a:off x="806822" y="990600"/>
            <a:ext cx="8229600" cy="3188208"/>
          </a:xfrm>
        </p:spPr>
        <p:txBody>
          <a:bodyPr/>
          <a:lstStyle/>
          <a:p>
            <a:pPr>
              <a:spcBef>
                <a:spcPts val="0"/>
              </a:spcBef>
              <a:spcAft>
                <a:spcPts val="1500"/>
              </a:spcAft>
            </a:pPr>
            <a:r>
              <a:rPr lang="en-US" altLang="en-US" dirty="0"/>
              <a:t>Through </a:t>
            </a:r>
            <a:r>
              <a:rPr lang="en-US" altLang="en-US" u="sng" dirty="0"/>
              <a:t>natural selection</a:t>
            </a:r>
            <a:r>
              <a:rPr lang="en-US" altLang="en-US" dirty="0"/>
              <a:t>, organisms adapt to ever-changing environments</a:t>
            </a:r>
          </a:p>
          <a:p>
            <a:pPr>
              <a:spcBef>
                <a:spcPts val="0"/>
              </a:spcBef>
              <a:spcAft>
                <a:spcPts val="1500"/>
              </a:spcAft>
            </a:pPr>
            <a:r>
              <a:rPr lang="en-US" altLang="en-US" dirty="0"/>
              <a:t>Bacteria have two general mechanisms to adjust to new circumstances</a:t>
            </a:r>
          </a:p>
          <a:p>
            <a:pPr marL="285750" lvl="1">
              <a:spcBef>
                <a:spcPts val="0"/>
              </a:spcBef>
            </a:pPr>
            <a:r>
              <a:rPr lang="en-US" altLang="en-US" dirty="0"/>
              <a:t>Regulation of gene expression</a:t>
            </a:r>
          </a:p>
          <a:p>
            <a:pPr marL="285750" lvl="1"/>
            <a:r>
              <a:rPr lang="en-US" altLang="en-US" dirty="0"/>
              <a:t>Genetic change</a:t>
            </a:r>
          </a:p>
          <a:p>
            <a:pPr marL="508000" lvl="2"/>
            <a:r>
              <a:rPr lang="en-US" altLang="en-US" i="1" dirty="0"/>
              <a:t>E. coli</a:t>
            </a:r>
            <a:r>
              <a:rPr lang="en-US" altLang="en-US" dirty="0"/>
              <a:t> often used as model system of genetic change</a:t>
            </a:r>
          </a:p>
        </p:txBody>
      </p:sp>
      <p:sp>
        <p:nvSpPr>
          <p:cNvPr id="6" name="Content Placeholder 9"/>
          <p:cNvSpPr>
            <a:spLocks noGrp="1"/>
          </p:cNvSpPr>
          <p:nvPr>
            <p:ph sz="quarter" idx="23"/>
          </p:nvPr>
        </p:nvSpPr>
        <p:spPr>
          <a:xfrm>
            <a:off x="1320800" y="4178808"/>
            <a:ext cx="3530431" cy="697992"/>
          </a:xfrm>
          <a:prstGeom prst="rect">
            <a:avLst/>
          </a:prstGeom>
        </p:spPr>
        <p:txBody>
          <a:bodyPr/>
          <a:lstStyle>
            <a:lvl1pPr marL="457200" indent="-457200">
              <a:buFont typeface="Arial" panose="020B0604020202020204" pitchFamily="34" charset="0"/>
              <a:buChar char="•"/>
              <a:defRPr sz="1000"/>
            </a:lvl1pPr>
          </a:lstStyle>
          <a:p>
            <a:pPr marL="228600" lvl="3">
              <a:spcAft>
                <a:spcPts val="800"/>
              </a:spcAft>
              <a:buFont typeface="Arial" panose="020B0604020202020204" pitchFamily="34" charset="0"/>
              <a:buChar char="•"/>
            </a:pPr>
            <a:r>
              <a:rPr lang="en-US" altLang="en-US" sz="1600" dirty="0">
                <a:solidFill>
                  <a:prstClr val="black"/>
                </a:solidFill>
              </a:rPr>
              <a:t>Easy to grow, inexpensive, rapid accumulation of large numbers</a:t>
            </a:r>
          </a:p>
        </p:txBody>
      </p:sp>
      <p:pic>
        <p:nvPicPr>
          <p:cNvPr id="9220"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226"/>
          <a:stretch/>
        </p:blipFill>
        <p:spPr bwMode="auto">
          <a:xfrm>
            <a:off x="5562600" y="4178808"/>
            <a:ext cx="2971800" cy="229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p:nvPr>
        </p:nvSpPr>
        <p:spPr>
          <a:xfrm>
            <a:off x="7615662" y="6705600"/>
            <a:ext cx="1483888" cy="152400"/>
          </a:xfrm>
        </p:spPr>
        <p:txBody>
          <a:bodyPr/>
          <a:lstStyle/>
          <a:p>
            <a:pPr lvl="0" algn="r"/>
            <a:r>
              <a:rPr lang="en-US" altLang="en-US" dirty="0">
                <a:solidFill>
                  <a:srgbClr val="6A6A6A"/>
                </a:solidFill>
              </a:rPr>
              <a:t>©Dr. Gopal Murti/Science Source</a:t>
            </a:r>
            <a:endParaRPr lang="en-US" altLang="en-US" u="sng" dirty="0">
              <a:solidFill>
                <a:srgbClr val="6A6A6A"/>
              </a:solidFill>
            </a:endParaRPr>
          </a:p>
        </p:txBody>
      </p:sp>
    </p:spTree>
    <p:extLst>
      <p:ext uri="{BB962C8B-B14F-4D97-AF65-F5344CB8AC3E}">
        <p14:creationId xmlns:p14="http://schemas.microsoft.com/office/powerpoint/2010/main" val="1756606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prstClr val="black"/>
                </a:solidFill>
              </a:rPr>
              <a:t>Mutant Selection - Figure 8.14 </a:t>
            </a:r>
            <a:endParaRPr lang="en-GB" dirty="0"/>
          </a:p>
        </p:txBody>
      </p:sp>
      <p:pic>
        <p:nvPicPr>
          <p:cNvPr id="3" name="Picture 2" descr="Cells adhering to the velvet produce exact replicas of the original plate when pressed onto sterile m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216" y="838200"/>
            <a:ext cx="7211568" cy="5657115"/>
          </a:xfrm>
          <a:prstGeom prst="rect">
            <a:avLst/>
          </a:prstGeom>
        </p:spPr>
      </p:pic>
      <p:sp>
        <p:nvSpPr>
          <p:cNvPr id="6" name="Content Placeholder 25"/>
          <p:cNvSpPr>
            <a:spLocks noGrp="1"/>
          </p:cNvSpPr>
          <p:nvPr>
            <p:ph sz="quarter" idx="30"/>
          </p:nvPr>
        </p:nvSpPr>
        <p:spPr>
          <a:xfrm>
            <a:off x="1021553" y="1009648"/>
            <a:ext cx="2508994" cy="303610"/>
          </a:xfrm>
          <a:prstGeom prst="rect">
            <a:avLst/>
          </a:prstGeom>
        </p:spPr>
        <p:txBody>
          <a:bodyPr/>
          <a:lstStyle>
            <a:lvl1pPr marL="457200" indent="-457200">
              <a:buFont typeface="Arial" panose="020B0604020202020204" pitchFamily="34" charset="0"/>
              <a:buChar char="•"/>
              <a:defRPr sz="1000"/>
            </a:lvl1pPr>
          </a:lstStyle>
          <a:p>
            <a:pPr marL="146304" indent="-146304">
              <a:lnSpc>
                <a:spcPct val="90000"/>
              </a:lnSpc>
              <a:spcBef>
                <a:spcPts val="0"/>
              </a:spcBef>
              <a:buFont typeface="+mj-lt"/>
              <a:buAutoNum type="arabicPeriod"/>
            </a:pPr>
            <a:r>
              <a:rPr lang="en-GB" sz="850" dirty="0"/>
              <a:t>A plate of bacterial colonies is pressed onto the surface of sterile velvet.</a:t>
            </a:r>
          </a:p>
        </p:txBody>
      </p:sp>
      <p:sp>
        <p:nvSpPr>
          <p:cNvPr id="7" name="Content Placeholder 34"/>
          <p:cNvSpPr>
            <a:spLocks noGrp="1"/>
          </p:cNvSpPr>
          <p:nvPr>
            <p:ph sz="quarter" idx="33"/>
          </p:nvPr>
        </p:nvSpPr>
        <p:spPr>
          <a:xfrm>
            <a:off x="3657495" y="1009646"/>
            <a:ext cx="4333981" cy="304800"/>
          </a:xfrm>
          <a:prstGeom prst="rect">
            <a:avLst/>
          </a:prstGeom>
        </p:spPr>
        <p:txBody>
          <a:bodyPr/>
          <a:lstStyle>
            <a:lvl1pPr>
              <a:defRPr sz="1000"/>
            </a:lvl1pPr>
          </a:lstStyle>
          <a:p>
            <a:pPr marL="146304" lvl="0" indent="-146304">
              <a:lnSpc>
                <a:spcPct val="90000"/>
              </a:lnSpc>
              <a:spcBef>
                <a:spcPts val="0"/>
              </a:spcBef>
              <a:buFont typeface="+mj-lt"/>
              <a:buAutoNum type="arabicPeriod" startAt="2"/>
            </a:pPr>
            <a:r>
              <a:rPr lang="en-GB" sz="850" dirty="0"/>
              <a:t>Cells adhering to the velvet are transferred to the sterile media, resulting in exact replicas of the original plate.</a:t>
            </a:r>
          </a:p>
        </p:txBody>
      </p:sp>
      <p:sp>
        <p:nvSpPr>
          <p:cNvPr id="8" name="Content Placeholder 38"/>
          <p:cNvSpPr>
            <a:spLocks noGrp="1"/>
          </p:cNvSpPr>
          <p:nvPr>
            <p:ph sz="quarter" idx="35"/>
          </p:nvPr>
        </p:nvSpPr>
        <p:spPr>
          <a:xfrm>
            <a:off x="3662369" y="6172195"/>
            <a:ext cx="4419600" cy="228600"/>
          </a:xfrm>
          <a:prstGeom prst="rect">
            <a:avLst/>
          </a:prstGeom>
        </p:spPr>
        <p:txBody>
          <a:bodyPr/>
          <a:lstStyle>
            <a:lvl1pPr>
              <a:defRPr sz="1000"/>
            </a:lvl1pPr>
          </a:lstStyle>
          <a:p>
            <a:pPr marL="146304" indent="-146304">
              <a:lnSpc>
                <a:spcPct val="90000"/>
              </a:lnSpc>
              <a:spcBef>
                <a:spcPts val="0"/>
              </a:spcBef>
              <a:buFont typeface="+mj-lt"/>
              <a:buAutoNum type="arabicPeriod" startAt="3"/>
            </a:pPr>
            <a:r>
              <a:rPr lang="en-GB" sz="850" dirty="0"/>
              <a:t>Auxotrophic mutants form colonies on the nutrient agar but not on the glucose-salts agar.</a:t>
            </a:r>
          </a:p>
        </p:txBody>
      </p:sp>
    </p:spTree>
    <p:extLst>
      <p:ext uri="{BB962C8B-B14F-4D97-AF65-F5344CB8AC3E}">
        <p14:creationId xmlns:p14="http://schemas.microsoft.com/office/powerpoint/2010/main" val="274898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prstClr val="black"/>
                </a:solidFill>
              </a:rPr>
              <a:t>Mutant Selection - Figure 8.15 </a:t>
            </a:r>
            <a:endParaRPr lang="en-GB" dirty="0"/>
          </a:p>
        </p:txBody>
      </p:sp>
      <p:sp>
        <p:nvSpPr>
          <p:cNvPr id="2" name="Content Placeholder 1"/>
          <p:cNvSpPr>
            <a:spLocks noGrp="1"/>
          </p:cNvSpPr>
          <p:nvPr>
            <p:ph idx="1"/>
          </p:nvPr>
        </p:nvSpPr>
        <p:spPr>
          <a:xfrm>
            <a:off x="806822" y="990600"/>
            <a:ext cx="6781800" cy="533400"/>
          </a:xfrm>
        </p:spPr>
        <p:txBody>
          <a:bodyPr/>
          <a:lstStyle/>
          <a:p>
            <a:pPr>
              <a:spcBef>
                <a:spcPts val="0"/>
              </a:spcBef>
              <a:spcAft>
                <a:spcPts val="1500"/>
              </a:spcAft>
            </a:pPr>
            <a:r>
              <a:rPr lang="en-US" altLang="en-US" u="sng" dirty="0"/>
              <a:t>Penicillin enrichment</a:t>
            </a:r>
            <a:r>
              <a:rPr lang="en-US" altLang="en-US" dirty="0"/>
              <a:t> selectively kills prototrophs</a:t>
            </a:r>
          </a:p>
        </p:txBody>
      </p:sp>
      <p:sp>
        <p:nvSpPr>
          <p:cNvPr id="6" name="Content Placeholder 25"/>
          <p:cNvSpPr>
            <a:spLocks noGrp="1"/>
          </p:cNvSpPr>
          <p:nvPr>
            <p:ph sz="quarter" idx="30"/>
          </p:nvPr>
        </p:nvSpPr>
        <p:spPr>
          <a:xfrm>
            <a:off x="806822" y="1541929"/>
            <a:ext cx="3536578" cy="1524000"/>
          </a:xfrm>
          <a:prstGeom prst="rect">
            <a:avLst/>
          </a:prstGeom>
        </p:spPr>
        <p:txBody>
          <a:bodyPr/>
          <a:lstStyle>
            <a:lvl1pPr marL="457200" indent="-457200">
              <a:buFont typeface="Arial" panose="020B0604020202020204" pitchFamily="34" charset="0"/>
              <a:buChar char="•"/>
              <a:defRPr sz="1000"/>
            </a:lvl1pPr>
          </a:lstStyle>
          <a:p>
            <a:pPr marL="285750" lvl="1">
              <a:spcBef>
                <a:spcPts val="0"/>
              </a:spcBef>
              <a:spcAft>
                <a:spcPts val="800"/>
              </a:spcAft>
              <a:buFont typeface="Arial" panose="020B0604020202020204" pitchFamily="34" charset="0"/>
              <a:buChar char="•"/>
            </a:pPr>
            <a:r>
              <a:rPr lang="en-US" altLang="en-US" sz="2000" dirty="0">
                <a:solidFill>
                  <a:prstClr val="black"/>
                </a:solidFill>
              </a:rPr>
              <a:t>Increases auxotrophs before replica plating</a:t>
            </a:r>
          </a:p>
          <a:p>
            <a:pPr marL="285750" lvl="1">
              <a:spcAft>
                <a:spcPts val="800"/>
              </a:spcAft>
              <a:buFont typeface="Arial" panose="020B0604020202020204" pitchFamily="34" charset="0"/>
              <a:buChar char="•"/>
            </a:pPr>
            <a:r>
              <a:rPr lang="en-US" altLang="en-US" sz="2000" dirty="0">
                <a:solidFill>
                  <a:prstClr val="black"/>
                </a:solidFill>
              </a:rPr>
              <a:t>Penicillin kills only growing cells</a:t>
            </a:r>
          </a:p>
        </p:txBody>
      </p:sp>
      <p:sp>
        <p:nvSpPr>
          <p:cNvPr id="7" name="Content Placeholder 32"/>
          <p:cNvSpPr>
            <a:spLocks noGrp="1"/>
          </p:cNvSpPr>
          <p:nvPr>
            <p:ph sz="quarter" idx="32"/>
          </p:nvPr>
        </p:nvSpPr>
        <p:spPr>
          <a:xfrm>
            <a:off x="1106905" y="3088789"/>
            <a:ext cx="2604035" cy="873611"/>
          </a:xfrm>
          <a:prstGeom prst="rect">
            <a:avLst/>
          </a:prstGeom>
        </p:spPr>
        <p:txBody>
          <a:bodyPr/>
          <a:lstStyle>
            <a:lvl1pPr>
              <a:defRPr sz="1000"/>
            </a:lvl1pPr>
          </a:lstStyle>
          <a:p>
            <a:pPr marL="228600" lvl="2">
              <a:spcAft>
                <a:spcPts val="800"/>
              </a:spcAft>
            </a:pPr>
            <a:r>
              <a:rPr lang="en-US" altLang="en-US" sz="1800" dirty="0">
                <a:solidFill>
                  <a:prstClr val="black"/>
                </a:solidFill>
              </a:rPr>
              <a:t>Prototrophs grow in glucose-salts medium; auxotrophs do not</a:t>
            </a:r>
          </a:p>
        </p:txBody>
      </p:sp>
      <p:sp>
        <p:nvSpPr>
          <p:cNvPr id="8" name="Content Placeholder 34"/>
          <p:cNvSpPr>
            <a:spLocks noGrp="1"/>
          </p:cNvSpPr>
          <p:nvPr>
            <p:ph sz="quarter" idx="33"/>
          </p:nvPr>
        </p:nvSpPr>
        <p:spPr>
          <a:xfrm>
            <a:off x="806822" y="4068070"/>
            <a:ext cx="3307978" cy="1084506"/>
          </a:xfrm>
          <a:prstGeom prst="rect">
            <a:avLst/>
          </a:prstGeom>
        </p:spPr>
        <p:txBody>
          <a:bodyPr/>
          <a:lstStyle>
            <a:lvl1pPr>
              <a:defRPr sz="1000"/>
            </a:lvl1pPr>
          </a:lstStyle>
          <a:p>
            <a:pPr marL="285750" lvl="1">
              <a:spcAft>
                <a:spcPts val="800"/>
              </a:spcAft>
              <a:buFont typeface="Arial" panose="020B0604020202020204" pitchFamily="34" charset="0"/>
              <a:buChar char="•"/>
            </a:pPr>
            <a:r>
              <a:rPr lang="en-US" altLang="en-US" sz="2000" dirty="0">
                <a:solidFill>
                  <a:prstClr val="black"/>
                </a:solidFill>
              </a:rPr>
              <a:t>Penicillinase added before cells are plated on nutrient agar to create master plate</a:t>
            </a:r>
          </a:p>
        </p:txBody>
      </p:sp>
      <p:pic>
        <p:nvPicPr>
          <p:cNvPr id="4" name="Picture 3" descr="Penicillin is added to cells growing in glucose-salts medium. Auxotrophs cannot grow so they are unaffected and increase in relative numbers."/>
          <p:cNvPicPr>
            <a:picLocks noChangeAspect="1"/>
          </p:cNvPicPr>
          <p:nvPr/>
        </p:nvPicPr>
        <p:blipFill>
          <a:blip r:embed="rId3"/>
          <a:stretch>
            <a:fillRect/>
          </a:stretch>
        </p:blipFill>
        <p:spPr>
          <a:xfrm>
            <a:off x="4343400" y="1524000"/>
            <a:ext cx="3934369" cy="4648200"/>
          </a:xfrm>
          <a:prstGeom prst="rect">
            <a:avLst/>
          </a:prstGeom>
        </p:spPr>
      </p:pic>
    </p:spTree>
    <p:extLst>
      <p:ext uri="{BB962C8B-B14F-4D97-AF65-F5344CB8AC3E}">
        <p14:creationId xmlns:p14="http://schemas.microsoft.com/office/powerpoint/2010/main" val="1536449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Screening for Possible Carcinogens</a:t>
            </a:r>
            <a:endParaRPr lang="en-GB" dirty="0"/>
          </a:p>
        </p:txBody>
      </p:sp>
      <p:sp>
        <p:nvSpPr>
          <p:cNvPr id="2" name="Content Placeholder 1"/>
          <p:cNvSpPr>
            <a:spLocks noGrp="1"/>
          </p:cNvSpPr>
          <p:nvPr>
            <p:ph idx="1"/>
          </p:nvPr>
        </p:nvSpPr>
        <p:spPr>
          <a:xfrm>
            <a:off x="806822" y="990600"/>
            <a:ext cx="7575178" cy="5715000"/>
          </a:xfrm>
        </p:spPr>
        <p:txBody>
          <a:bodyPr/>
          <a:lstStyle/>
          <a:p>
            <a:pPr>
              <a:spcBef>
                <a:spcPts val="0"/>
              </a:spcBef>
              <a:spcAft>
                <a:spcPts val="1500"/>
              </a:spcAft>
            </a:pPr>
            <a:r>
              <a:rPr lang="en-US" altLang="en-US" u="sng" dirty="0"/>
              <a:t>Carcinogens</a:t>
            </a:r>
            <a:r>
              <a:rPr lang="en-US" altLang="en-US" dirty="0"/>
              <a:t> cause many cancers; most are mutagens</a:t>
            </a:r>
          </a:p>
          <a:p>
            <a:pPr marL="285750" lvl="1">
              <a:spcBef>
                <a:spcPts val="0"/>
              </a:spcBef>
            </a:pPr>
            <a:r>
              <a:rPr lang="en-US" altLang="en-US" dirty="0"/>
              <a:t>Animal tests expensive, time-consuming; quicker and cheaper to test mutagenic effect of chemicals in microbiological systems</a:t>
            </a:r>
          </a:p>
          <a:p>
            <a:pPr marL="285750" lvl="1"/>
            <a:r>
              <a:rPr lang="en-US" altLang="en-US" dirty="0"/>
              <a:t>Mutagens increase low frequency of spontaneous reversions</a:t>
            </a:r>
          </a:p>
          <a:p>
            <a:pPr marL="285750" lvl="1"/>
            <a:r>
              <a:rPr lang="en-US" altLang="en-US" u="sng" dirty="0"/>
              <a:t>Ames test</a:t>
            </a:r>
            <a:r>
              <a:rPr lang="en-US" altLang="en-US" dirty="0"/>
              <a:t> measures effect of chemical on reversion rate of histidine-requiring </a:t>
            </a:r>
            <a:r>
              <a:rPr lang="en-US" altLang="en-US" i="1" dirty="0"/>
              <a:t>Salmonella</a:t>
            </a:r>
            <a:r>
              <a:rPr lang="en-US" altLang="en-US" dirty="0"/>
              <a:t> auxotroph</a:t>
            </a:r>
          </a:p>
          <a:p>
            <a:pPr marL="511175" lvl="2"/>
            <a:r>
              <a:rPr lang="en-US" altLang="en-US" sz="2000" dirty="0"/>
              <a:t>Uses direct selection on glucose-salts plate </a:t>
            </a:r>
          </a:p>
          <a:p>
            <a:pPr marL="739775" lvl="3"/>
            <a:r>
              <a:rPr lang="en-US" altLang="en-US" sz="1800" dirty="0"/>
              <a:t>Only prototrophs that have undergone reversion can grow</a:t>
            </a:r>
          </a:p>
          <a:p>
            <a:pPr marL="511175" lvl="2"/>
            <a:r>
              <a:rPr lang="en-US" altLang="en-US" sz="2000" dirty="0"/>
              <a:t>If chemical is mutagenic, reversion rate increases relative to control (more colonies grow)</a:t>
            </a:r>
          </a:p>
          <a:p>
            <a:pPr marL="511175" lvl="2"/>
            <a:r>
              <a:rPr lang="en-US" altLang="en-US" sz="2000" dirty="0"/>
              <a:t>Rat liver extract may be added since non-carcinogenic chemicals may be converted to carcinogens by animal enzymes</a:t>
            </a:r>
          </a:p>
          <a:p>
            <a:pPr marL="511175" lvl="2"/>
            <a:r>
              <a:rPr lang="en-US" altLang="en-US" sz="2000" dirty="0"/>
              <a:t>Additional tests on mutagenic chemicals to determine if they are also carcinogenic</a:t>
            </a:r>
          </a:p>
        </p:txBody>
      </p:sp>
    </p:spTree>
    <p:extLst>
      <p:ext uri="{BB962C8B-B14F-4D97-AF65-F5344CB8AC3E}">
        <p14:creationId xmlns:p14="http://schemas.microsoft.com/office/powerpoint/2010/main" val="2395525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solidFill>
                  <a:prstClr val="black"/>
                </a:solidFill>
              </a:rPr>
              <a:t>Screening for Possible Carcinogens - Figure 8.16 </a:t>
            </a:r>
            <a:endParaRPr lang="en-GB" dirty="0"/>
          </a:p>
        </p:txBody>
      </p:sp>
      <p:pic>
        <p:nvPicPr>
          <p:cNvPr id="7" name="Picture 2" descr="Liquid without suspected mutagen added to control plate; liquid with suspected mutagen added to test plate. If mutagen, more colonies revert, grow.">
            <a:extLst>
              <a:ext uri="{FF2B5EF4-FFF2-40B4-BE49-F238E27FC236}">
                <a16:creationId xmlns:a16="http://schemas.microsoft.com/office/drawing/2014/main" id="{6DF0D60E-CE81-4A8D-880C-0BAB8AA73A98}"/>
              </a:ext>
            </a:extLst>
          </p:cNvPr>
          <p:cNvPicPr>
            <a:picLocks noGrp="1" noChangeAspect="1"/>
          </p:cNvPicPr>
          <p:nvPr>
            <p:ph idx="1"/>
          </p:nvPr>
        </p:nvPicPr>
        <p:blipFill>
          <a:blip r:embed="rId3"/>
          <a:stretch>
            <a:fillRect/>
          </a:stretch>
        </p:blipFill>
        <p:spPr>
          <a:xfrm>
            <a:off x="858332" y="914400"/>
            <a:ext cx="7427335" cy="5562600"/>
          </a:xfrm>
          <a:prstGeom prst="rect">
            <a:avLst/>
          </a:prstGeom>
        </p:spPr>
      </p:pic>
    </p:spTree>
    <p:extLst>
      <p:ext uri="{BB962C8B-B14F-4D97-AF65-F5344CB8AC3E}">
        <p14:creationId xmlns:p14="http://schemas.microsoft.com/office/powerpoint/2010/main" val="56614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926950"/>
          </a:xfrm>
        </p:spPr>
        <p:txBody>
          <a:bodyPr/>
          <a:lstStyle/>
          <a:p>
            <a:r>
              <a:rPr lang="en-US" altLang="en-US" sz="2800" b="1" dirty="0">
                <a:solidFill>
                  <a:prstClr val="black"/>
                </a:solidFill>
              </a:rPr>
              <a:t>Horizontal Gene Transfer as a Mechanism of Genetic Change (1)</a:t>
            </a:r>
            <a:endParaRPr lang="en-GB" dirty="0"/>
          </a:p>
        </p:txBody>
      </p:sp>
      <p:sp>
        <p:nvSpPr>
          <p:cNvPr id="2" name="Content Placeholder 1"/>
          <p:cNvSpPr>
            <a:spLocks noGrp="1"/>
          </p:cNvSpPr>
          <p:nvPr>
            <p:ph idx="1"/>
          </p:nvPr>
        </p:nvSpPr>
        <p:spPr>
          <a:xfrm>
            <a:off x="806822" y="1143000"/>
            <a:ext cx="7696200" cy="757518"/>
          </a:xfrm>
        </p:spPr>
        <p:txBody>
          <a:bodyPr/>
          <a:lstStyle/>
          <a:p>
            <a:pPr>
              <a:spcBef>
                <a:spcPts val="0"/>
              </a:spcBef>
              <a:spcAft>
                <a:spcPts val="1500"/>
              </a:spcAft>
            </a:pPr>
            <a:r>
              <a:rPr lang="en-US" altLang="en-US" u="sng" dirty="0"/>
              <a:t>Recombinants</a:t>
            </a:r>
            <a:r>
              <a:rPr lang="en-US" altLang="en-US" dirty="0"/>
              <a:t> acquire genes from other cells by horizontal gene transfer</a:t>
            </a:r>
          </a:p>
        </p:txBody>
      </p:sp>
      <p:sp>
        <p:nvSpPr>
          <p:cNvPr id="6" name="Content Placeholder 17"/>
          <p:cNvSpPr>
            <a:spLocks noGrp="1"/>
          </p:cNvSpPr>
          <p:nvPr>
            <p:ph sz="quarter" idx="26"/>
          </p:nvPr>
        </p:nvSpPr>
        <p:spPr>
          <a:xfrm>
            <a:off x="802340" y="1900518"/>
            <a:ext cx="4042376" cy="1528482"/>
          </a:xfrm>
          <a:prstGeom prst="rect">
            <a:avLst/>
          </a:prstGeom>
        </p:spPr>
        <p:txBody>
          <a:bodyPr/>
          <a:lstStyle>
            <a:lvl1pPr marL="457200" indent="-457200">
              <a:buFont typeface="Arial" panose="020B0604020202020204" pitchFamily="34" charset="0"/>
              <a:buChar char="•"/>
              <a:defRPr sz="1000"/>
            </a:lvl1pPr>
          </a:lstStyle>
          <a:p>
            <a:pPr marL="285750" lvl="1">
              <a:spcBef>
                <a:spcPts val="0"/>
              </a:spcBef>
              <a:spcAft>
                <a:spcPts val="800"/>
              </a:spcAft>
              <a:buFont typeface="Arial" panose="020B0604020202020204" pitchFamily="34" charset="0"/>
              <a:buChar char="•"/>
            </a:pPr>
            <a:r>
              <a:rPr lang="en-US" altLang="en-US" sz="2000" dirty="0">
                <a:solidFill>
                  <a:prstClr val="black"/>
                </a:solidFill>
              </a:rPr>
              <a:t>Can demonstrate with auxotrophs</a:t>
            </a:r>
          </a:p>
          <a:p>
            <a:pPr marL="511175" lvl="2">
              <a:spcAft>
                <a:spcPts val="800"/>
              </a:spcAft>
              <a:buFont typeface="Arial" panose="020B0604020202020204" pitchFamily="34" charset="0"/>
              <a:buChar char="•"/>
            </a:pPr>
            <a:r>
              <a:rPr lang="en-US" altLang="en-US" sz="1800" dirty="0">
                <a:solidFill>
                  <a:prstClr val="black"/>
                </a:solidFill>
              </a:rPr>
              <a:t>Combine two strains that cannot grow on glucose-salts medium</a:t>
            </a:r>
          </a:p>
          <a:p>
            <a:pPr marL="739775" lvl="3">
              <a:spcAft>
                <a:spcPts val="800"/>
              </a:spcAft>
              <a:buFont typeface="Arial" panose="020B0604020202020204" pitchFamily="34" charset="0"/>
              <a:buChar char="•"/>
            </a:pPr>
            <a:r>
              <a:rPr lang="en-US" altLang="en-US" sz="1600" dirty="0">
                <a:solidFill>
                  <a:prstClr val="black"/>
                </a:solidFill>
              </a:rPr>
              <a:t> </a:t>
            </a:r>
            <a:endParaRPr lang="en-US" altLang="en-US" sz="1600" baseline="30000"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39752561"/>
              </p:ext>
            </p:extLst>
          </p:nvPr>
        </p:nvGraphicFramePr>
        <p:xfrm>
          <a:off x="1641760" y="3059671"/>
          <a:ext cx="2380041" cy="334694"/>
        </p:xfrm>
        <a:graphic>
          <a:graphicData uri="http://schemas.openxmlformats.org/presentationml/2006/ole">
            <mc:AlternateContent xmlns:mc="http://schemas.openxmlformats.org/markup-compatibility/2006">
              <mc:Choice xmlns:v="urn:schemas-microsoft-com:vml" Requires="v">
                <p:oleObj spid="_x0000_s3073" name="Equation" r:id="rId4" imgW="1625400" imgH="228600" progId="Equation.DSMT4">
                  <p:embed/>
                </p:oleObj>
              </mc:Choice>
              <mc:Fallback>
                <p:oleObj name="Equation" r:id="rId4" imgW="1625400" imgH="228600" progId="Equation.DSMT4">
                  <p:embed/>
                  <p:pic>
                    <p:nvPicPr>
                      <p:cNvPr id="3" name="Object 2"/>
                      <p:cNvPicPr/>
                      <p:nvPr/>
                    </p:nvPicPr>
                    <p:blipFill>
                      <a:blip r:embed="rId5"/>
                      <a:stretch>
                        <a:fillRect/>
                      </a:stretch>
                    </p:blipFill>
                    <p:spPr>
                      <a:xfrm>
                        <a:off x="1641760" y="3059671"/>
                        <a:ext cx="2380041" cy="334694"/>
                      </a:xfrm>
                      <a:prstGeom prst="rect">
                        <a:avLst/>
                      </a:prstGeom>
                    </p:spPr>
                  </p:pic>
                </p:oleObj>
              </mc:Fallback>
            </mc:AlternateContent>
          </a:graphicData>
        </a:graphic>
      </p:graphicFrame>
      <p:sp>
        <p:nvSpPr>
          <p:cNvPr id="7" name="Content Placeholder 1"/>
          <p:cNvSpPr>
            <a:spLocks noGrp="1"/>
          </p:cNvSpPr>
          <p:nvPr>
            <p:ph idx="1"/>
          </p:nvPr>
        </p:nvSpPr>
        <p:spPr>
          <a:xfrm>
            <a:off x="802340" y="3505200"/>
            <a:ext cx="4042376" cy="1600200"/>
          </a:xfrm>
        </p:spPr>
        <p:txBody>
          <a:bodyPr/>
          <a:lstStyle/>
          <a:p>
            <a:pPr marL="511175" lvl="2"/>
            <a:r>
              <a:rPr lang="en-US" altLang="en-US" dirty="0">
                <a:solidFill>
                  <a:prstClr val="black"/>
                </a:solidFill>
              </a:rPr>
              <a:t>Spontaneous mutants unlikely; simultaneous mutations required</a:t>
            </a:r>
          </a:p>
          <a:p>
            <a:pPr marL="511175" lvl="2"/>
            <a:r>
              <a:rPr lang="en-US" altLang="en-US" dirty="0">
                <a:solidFill>
                  <a:prstClr val="black"/>
                </a:solidFill>
              </a:rPr>
              <a:t>Colonies that can grow on glucose-salts medium most likely acquired genes from other strain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477488" y="2106700"/>
            <a:ext cx="2869765" cy="4065500"/>
          </a:xfrm>
          <a:prstGeom prst="rect">
            <a:avLst/>
          </a:prstGeom>
        </p:spPr>
      </p:pic>
    </p:spTree>
    <p:extLst>
      <p:ext uri="{BB962C8B-B14F-4D97-AF65-F5344CB8AC3E}">
        <p14:creationId xmlns:p14="http://schemas.microsoft.com/office/powerpoint/2010/main" val="272678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914400"/>
          </a:xfrm>
        </p:spPr>
        <p:txBody>
          <a:bodyPr/>
          <a:lstStyle/>
          <a:p>
            <a:r>
              <a:rPr lang="en-US" altLang="en-US" sz="2800" b="1" dirty="0">
                <a:solidFill>
                  <a:prstClr val="black"/>
                </a:solidFill>
              </a:rPr>
              <a:t>Horizontal Gene Transfer as a Mechanism of Genetic Change (2)</a:t>
            </a:r>
            <a:endParaRPr lang="en-GB" dirty="0"/>
          </a:p>
        </p:txBody>
      </p:sp>
      <p:sp>
        <p:nvSpPr>
          <p:cNvPr id="2" name="Content Placeholder 1"/>
          <p:cNvSpPr>
            <a:spLocks noGrp="1"/>
          </p:cNvSpPr>
          <p:nvPr>
            <p:ph idx="1"/>
          </p:nvPr>
        </p:nvSpPr>
        <p:spPr>
          <a:xfrm>
            <a:off x="806822" y="990600"/>
            <a:ext cx="8229600" cy="2362200"/>
          </a:xfrm>
        </p:spPr>
        <p:txBody>
          <a:bodyPr/>
          <a:lstStyle/>
          <a:p>
            <a:pPr>
              <a:spcBef>
                <a:spcPts val="0"/>
              </a:spcBef>
              <a:spcAft>
                <a:spcPts val="1500"/>
              </a:spcAft>
            </a:pPr>
            <a:r>
              <a:rPr lang="en-US" altLang="en-US" dirty="0"/>
              <a:t>Genes naturally transferred by three mechanisms</a:t>
            </a:r>
          </a:p>
          <a:p>
            <a:pPr marL="285750" lvl="1">
              <a:spcBef>
                <a:spcPts val="0"/>
              </a:spcBef>
            </a:pPr>
            <a:r>
              <a:rPr lang="en-US" altLang="en-US" u="sng" dirty="0"/>
              <a:t>DNA-mediated transformation</a:t>
            </a:r>
            <a:r>
              <a:rPr lang="en-US" altLang="en-US" dirty="0"/>
              <a:t>: “naked” DNA taken up from the environment</a:t>
            </a:r>
          </a:p>
          <a:p>
            <a:pPr marL="285750" lvl="1"/>
            <a:r>
              <a:rPr lang="en-US" altLang="en-US" u="sng" dirty="0"/>
              <a:t>Transduction</a:t>
            </a:r>
            <a:r>
              <a:rPr lang="en-US" altLang="en-US" dirty="0"/>
              <a:t>: bacterial DNA transfer by a virus</a:t>
            </a:r>
          </a:p>
          <a:p>
            <a:pPr marL="285750" lvl="1"/>
            <a:r>
              <a:rPr lang="en-US" altLang="en-US" u="sng" dirty="0"/>
              <a:t>Conjugation</a:t>
            </a:r>
            <a:r>
              <a:rPr lang="en-US" altLang="en-US" dirty="0"/>
              <a:t>: DNA transfer during cell-to-cell contact</a:t>
            </a:r>
            <a:endParaRPr lang="en-US" altLang="en-US" dirty="0">
              <a:solidFill>
                <a:srgbClr val="FF0000"/>
              </a:solidFill>
            </a:endParaRPr>
          </a:p>
        </p:txBody>
      </p:sp>
    </p:spTree>
    <p:extLst>
      <p:ext uri="{BB962C8B-B14F-4D97-AF65-F5344CB8AC3E}">
        <p14:creationId xmlns:p14="http://schemas.microsoft.com/office/powerpoint/2010/main" val="2428264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200" b="1" dirty="0">
                <a:solidFill>
                  <a:prstClr val="black"/>
                </a:solidFill>
              </a:rPr>
              <a:t>Horizontal Gene Transfer as a Mechanism of Genetic Change - Figure 8.18 </a:t>
            </a:r>
            <a:endParaRPr lang="en-GB" dirty="0"/>
          </a:p>
        </p:txBody>
      </p:sp>
      <p:pic>
        <p:nvPicPr>
          <p:cNvPr id="3" name="Picture 2" descr="The three mechanisms of horizontal gene transfer are: DNA-mediated transformation, transduction, and conjug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770" y="838200"/>
            <a:ext cx="5425440" cy="5462016"/>
          </a:xfrm>
          <a:prstGeom prst="rect">
            <a:avLst/>
          </a:prstGeom>
        </p:spPr>
      </p:pic>
      <p:sp>
        <p:nvSpPr>
          <p:cNvPr id="6" name="Content Placeholder 9"/>
          <p:cNvSpPr>
            <a:spLocks noGrp="1"/>
          </p:cNvSpPr>
          <p:nvPr>
            <p:ph sz="quarter" idx="23"/>
          </p:nvPr>
        </p:nvSpPr>
        <p:spPr>
          <a:xfrm>
            <a:off x="3365170" y="857250"/>
            <a:ext cx="2438400" cy="304800"/>
          </a:xfrm>
          <a:prstGeom prst="rect">
            <a:avLst/>
          </a:prstGeom>
        </p:spPr>
        <p:txBody>
          <a:bodyPr/>
          <a:lstStyle>
            <a:lvl1pPr marL="457200" indent="-457200">
              <a:buFont typeface="Arial" panose="020B0604020202020204" pitchFamily="34" charset="0"/>
              <a:buChar char="•"/>
              <a:defRPr sz="1000"/>
            </a:lvl1pPr>
          </a:lstStyle>
          <a:p>
            <a:pPr marL="0" lvl="0" indent="0" algn="ctr">
              <a:buNone/>
            </a:pPr>
            <a:r>
              <a:rPr lang="en-GB" sz="940" b="1" dirty="0"/>
              <a:t>DNA-mediated transformation</a:t>
            </a:r>
          </a:p>
        </p:txBody>
      </p:sp>
      <p:sp>
        <p:nvSpPr>
          <p:cNvPr id="7" name="Content Placeholder 13"/>
          <p:cNvSpPr>
            <a:spLocks noGrp="1"/>
          </p:cNvSpPr>
          <p:nvPr>
            <p:ph sz="quarter" idx="24"/>
          </p:nvPr>
        </p:nvSpPr>
        <p:spPr>
          <a:xfrm>
            <a:off x="2241550" y="2105025"/>
            <a:ext cx="1828800" cy="228600"/>
          </a:xfrm>
          <a:prstGeom prst="rect">
            <a:avLst/>
          </a:prstGeom>
        </p:spPr>
        <p:txBody>
          <a:bodyPr/>
          <a:lstStyle>
            <a:lvl1pPr marL="457200" indent="-457200">
              <a:buFont typeface="Arial" panose="020B0604020202020204" pitchFamily="34" charset="0"/>
              <a:buChar char="•"/>
              <a:defRPr sz="1000"/>
            </a:lvl1pPr>
          </a:lstStyle>
          <a:p>
            <a:pPr marL="0" lvl="0" indent="0">
              <a:buNone/>
            </a:pPr>
            <a:r>
              <a:rPr lang="en-GB" sz="760" dirty="0"/>
              <a:t>Donor cell lyses; DNA released</a:t>
            </a:r>
          </a:p>
        </p:txBody>
      </p:sp>
      <p:sp>
        <p:nvSpPr>
          <p:cNvPr id="8" name="Content Placeholder 15"/>
          <p:cNvSpPr>
            <a:spLocks noGrp="1"/>
          </p:cNvSpPr>
          <p:nvPr>
            <p:ph sz="quarter" idx="25"/>
          </p:nvPr>
        </p:nvSpPr>
        <p:spPr>
          <a:xfrm>
            <a:off x="5311772" y="2015332"/>
            <a:ext cx="1905000" cy="374650"/>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760" dirty="0"/>
              <a:t>Recipient cell takes up naked DNA; the DNA is then integrated into the chromosome</a:t>
            </a:r>
          </a:p>
        </p:txBody>
      </p:sp>
      <p:sp>
        <p:nvSpPr>
          <p:cNvPr id="9" name="Content Placeholder 17"/>
          <p:cNvSpPr>
            <a:spLocks noGrp="1"/>
          </p:cNvSpPr>
          <p:nvPr>
            <p:ph sz="quarter" idx="26"/>
          </p:nvPr>
        </p:nvSpPr>
        <p:spPr>
          <a:xfrm>
            <a:off x="3633775" y="2614643"/>
            <a:ext cx="1905000" cy="262732"/>
          </a:xfrm>
          <a:prstGeom prst="rect">
            <a:avLst/>
          </a:prstGeom>
        </p:spPr>
        <p:txBody>
          <a:bodyPr/>
          <a:lstStyle>
            <a:lvl1pPr marL="457200" indent="-457200">
              <a:buFont typeface="Arial" panose="020B0604020202020204" pitchFamily="34" charset="0"/>
              <a:buChar char="•"/>
              <a:defRPr sz="1000"/>
            </a:lvl1pPr>
          </a:lstStyle>
          <a:p>
            <a:pPr marL="0" lvl="0" indent="0" algn="ctr">
              <a:buNone/>
            </a:pPr>
            <a:r>
              <a:rPr lang="en-GB" sz="970" b="1" dirty="0"/>
              <a:t>Transduction</a:t>
            </a:r>
          </a:p>
        </p:txBody>
      </p:sp>
      <p:sp>
        <p:nvSpPr>
          <p:cNvPr id="10" name="Content Placeholder 19"/>
          <p:cNvSpPr>
            <a:spLocks noGrp="1"/>
          </p:cNvSpPr>
          <p:nvPr>
            <p:ph sz="quarter" idx="27"/>
          </p:nvPr>
        </p:nvSpPr>
        <p:spPr>
          <a:xfrm>
            <a:off x="2006600" y="3946525"/>
            <a:ext cx="2362200" cy="389255"/>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760" dirty="0"/>
              <a:t>Bacteriophage-infected donor cell lyses, releasing phage particles; error during infection process generates phage coat that contains bacterial DNA</a:t>
            </a:r>
          </a:p>
        </p:txBody>
      </p:sp>
      <p:sp>
        <p:nvSpPr>
          <p:cNvPr id="11" name="Content Placeholder 21"/>
          <p:cNvSpPr>
            <a:spLocks noGrp="1"/>
          </p:cNvSpPr>
          <p:nvPr>
            <p:ph sz="quarter" idx="28"/>
          </p:nvPr>
        </p:nvSpPr>
        <p:spPr>
          <a:xfrm>
            <a:off x="5313359" y="3946525"/>
            <a:ext cx="1903413" cy="457200"/>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760" dirty="0"/>
              <a:t>Recipient cell acquires donor DNA from the bacterial DNA-containing phage coat; the DNA then integrates into the chromosome</a:t>
            </a:r>
          </a:p>
        </p:txBody>
      </p:sp>
      <p:sp>
        <p:nvSpPr>
          <p:cNvPr id="12" name="Content Placeholder 25"/>
          <p:cNvSpPr>
            <a:spLocks noGrp="1"/>
          </p:cNvSpPr>
          <p:nvPr>
            <p:ph sz="quarter" idx="30"/>
          </p:nvPr>
        </p:nvSpPr>
        <p:spPr>
          <a:xfrm>
            <a:off x="3784597" y="4622800"/>
            <a:ext cx="1600200" cy="304800"/>
          </a:xfrm>
          <a:prstGeom prst="rect">
            <a:avLst/>
          </a:prstGeom>
        </p:spPr>
        <p:txBody>
          <a:bodyPr/>
          <a:lstStyle>
            <a:lvl1pPr marL="457200" indent="-457200">
              <a:buFont typeface="Arial" panose="020B0604020202020204" pitchFamily="34" charset="0"/>
              <a:buChar char="•"/>
              <a:defRPr sz="1000"/>
            </a:lvl1pPr>
          </a:lstStyle>
          <a:p>
            <a:pPr marL="0" lvl="0" indent="0" algn="ctr">
              <a:buNone/>
            </a:pPr>
            <a:r>
              <a:rPr lang="en-US" sz="980" b="1" dirty="0"/>
              <a:t>Conjugation</a:t>
            </a:r>
            <a:endParaRPr lang="en-GB" sz="980" b="1" dirty="0"/>
          </a:p>
        </p:txBody>
      </p:sp>
      <p:sp>
        <p:nvSpPr>
          <p:cNvPr id="13" name="Content Placeholder 30"/>
          <p:cNvSpPr>
            <a:spLocks noGrp="1"/>
          </p:cNvSpPr>
          <p:nvPr>
            <p:ph sz="quarter" idx="31"/>
          </p:nvPr>
        </p:nvSpPr>
        <p:spPr>
          <a:xfrm>
            <a:off x="2990847" y="5795932"/>
            <a:ext cx="1524000" cy="431800"/>
          </a:xfrm>
          <a:prstGeom prst="rect">
            <a:avLst/>
          </a:prstGeom>
        </p:spPr>
        <p:txBody>
          <a:bodyPr/>
          <a:lstStyle>
            <a:lvl1pPr>
              <a:defRPr sz="1000"/>
            </a:lvl1pPr>
          </a:lstStyle>
          <a:p>
            <a:pPr marL="0" lvl="0" indent="0">
              <a:lnSpc>
                <a:spcPct val="90000"/>
              </a:lnSpc>
              <a:spcBef>
                <a:spcPts val="0"/>
              </a:spcBef>
              <a:buNone/>
            </a:pPr>
            <a:r>
              <a:rPr lang="en-GB" sz="760" dirty="0"/>
              <a:t>Donor cell physically contacts recipient cell then directly transfers DNA</a:t>
            </a:r>
          </a:p>
        </p:txBody>
      </p:sp>
      <p:sp>
        <p:nvSpPr>
          <p:cNvPr id="14" name="Content Placeholder 32"/>
          <p:cNvSpPr>
            <a:spLocks noGrp="1"/>
          </p:cNvSpPr>
          <p:nvPr>
            <p:ph sz="quarter" idx="32"/>
          </p:nvPr>
        </p:nvSpPr>
        <p:spPr>
          <a:xfrm>
            <a:off x="4262424" y="5795298"/>
            <a:ext cx="2725115" cy="419925"/>
          </a:xfrm>
          <a:prstGeom prst="rect">
            <a:avLst/>
          </a:prstGeom>
        </p:spPr>
        <p:txBody>
          <a:bodyPr/>
          <a:lstStyle>
            <a:lvl1pPr>
              <a:defRPr sz="1000"/>
            </a:lvl1pPr>
          </a:lstStyle>
          <a:p>
            <a:pPr marL="0" lvl="0" indent="0">
              <a:lnSpc>
                <a:spcPct val="90000"/>
              </a:lnSpc>
              <a:spcBef>
                <a:spcPts val="0"/>
              </a:spcBef>
              <a:buNone/>
            </a:pPr>
            <a:r>
              <a:rPr lang="en-GB" sz="760" dirty="0"/>
              <a:t>Recipient cell acquires donor DNA during cell-to-cell contact; if transferred DNA is a plasmid, then integration into the chromosome is not required for it to be passed to daughter cells</a:t>
            </a:r>
          </a:p>
        </p:txBody>
      </p:sp>
    </p:spTree>
    <p:extLst>
      <p:ext uri="{BB962C8B-B14F-4D97-AF65-F5344CB8AC3E}">
        <p14:creationId xmlns:p14="http://schemas.microsoft.com/office/powerpoint/2010/main" val="3561489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2300" b="1" dirty="0">
                <a:solidFill>
                  <a:prstClr val="black"/>
                </a:solidFill>
              </a:rPr>
              <a:t>Horizontal Gene Transfer as a Mechanism of Genetic Change - Figure 8.19 </a:t>
            </a:r>
            <a:endParaRPr lang="en-GB" dirty="0"/>
          </a:p>
        </p:txBody>
      </p:sp>
      <p:sp>
        <p:nvSpPr>
          <p:cNvPr id="2" name="Content Placeholder 1"/>
          <p:cNvSpPr>
            <a:spLocks noGrp="1"/>
          </p:cNvSpPr>
          <p:nvPr>
            <p:ph idx="1"/>
          </p:nvPr>
        </p:nvSpPr>
        <p:spPr>
          <a:xfrm>
            <a:off x="798946" y="990600"/>
            <a:ext cx="7599897" cy="1524000"/>
          </a:xfrm>
        </p:spPr>
        <p:txBody>
          <a:bodyPr/>
          <a:lstStyle/>
          <a:p>
            <a:pPr>
              <a:spcBef>
                <a:spcPts val="0"/>
              </a:spcBef>
              <a:spcAft>
                <a:spcPts val="1500"/>
              </a:spcAft>
            </a:pPr>
            <a:r>
              <a:rPr lang="en-US" altLang="en-US" dirty="0"/>
              <a:t>Transferred DNA replicated only if a </a:t>
            </a:r>
            <a:r>
              <a:rPr lang="en-US" altLang="en-US" u="sng" dirty="0"/>
              <a:t>replicon</a:t>
            </a:r>
            <a:r>
              <a:rPr lang="en-US" altLang="en-US" dirty="0"/>
              <a:t> with</a:t>
            </a:r>
            <a:r>
              <a:rPr lang="en-US" altLang="en-US" u="sng" dirty="0"/>
              <a:t> </a:t>
            </a:r>
            <a:r>
              <a:rPr lang="en-US" altLang="en-US" dirty="0"/>
              <a:t>origin of replication</a:t>
            </a:r>
          </a:p>
          <a:p>
            <a:pPr marL="285750" lvl="1">
              <a:spcBef>
                <a:spcPts val="0"/>
              </a:spcBef>
            </a:pPr>
            <a:r>
              <a:rPr lang="en-US" altLang="en-US" dirty="0"/>
              <a:t>Chromosomes, plasmids</a:t>
            </a:r>
          </a:p>
        </p:txBody>
      </p:sp>
      <p:sp>
        <p:nvSpPr>
          <p:cNvPr id="7" name="Content Placeholder 4"/>
          <p:cNvSpPr>
            <a:spLocks noGrp="1"/>
          </p:cNvSpPr>
          <p:nvPr>
            <p:ph sz="quarter" idx="20"/>
          </p:nvPr>
        </p:nvSpPr>
        <p:spPr>
          <a:xfrm>
            <a:off x="798946" y="2514600"/>
            <a:ext cx="3505578" cy="3124199"/>
          </a:xfrm>
          <a:prstGeom prst="rect">
            <a:avLst/>
          </a:prstGeom>
        </p:spPr>
        <p:txBody>
          <a:bodyPr/>
          <a:lstStyle/>
          <a:p>
            <a:pPr marL="0" lvl="0" indent="0">
              <a:spcBef>
                <a:spcPts val="0"/>
              </a:spcBef>
              <a:spcAft>
                <a:spcPts val="1500"/>
              </a:spcAft>
              <a:buNone/>
            </a:pPr>
            <a:r>
              <a:rPr lang="en-US" altLang="en-US" sz="2400" dirty="0">
                <a:solidFill>
                  <a:prstClr val="black"/>
                </a:solidFill>
              </a:rPr>
              <a:t>DNA fragments can be added to recipient chromosome by </a:t>
            </a:r>
            <a:r>
              <a:rPr lang="en-US" altLang="en-US" sz="2400" u="sng" dirty="0">
                <a:solidFill>
                  <a:prstClr val="black"/>
                </a:solidFill>
              </a:rPr>
              <a:t>homologous recombination</a:t>
            </a:r>
          </a:p>
          <a:p>
            <a:pPr marL="285750" lvl="1">
              <a:spcBef>
                <a:spcPts val="0"/>
              </a:spcBef>
              <a:spcAft>
                <a:spcPts val="800"/>
              </a:spcAft>
              <a:buFont typeface="Arial" panose="020B0604020202020204" pitchFamily="34" charset="0"/>
              <a:buChar char="•"/>
            </a:pPr>
            <a:r>
              <a:rPr lang="en-US" altLang="en-US" sz="2000" dirty="0">
                <a:solidFill>
                  <a:prstClr val="black"/>
                </a:solidFill>
              </a:rPr>
              <a:t>Donor DNA replaces complementary region of recipient cell’s DNA</a:t>
            </a:r>
          </a:p>
        </p:txBody>
      </p:sp>
      <p:pic>
        <p:nvPicPr>
          <p:cNvPr id="10" name="Picture 9" descr="DNA fragments without an origin of replication will be passed to only one daughter cell; DNA within a replicon will be passed to all daughter cells.">
            <a:extLst>
              <a:ext uri="{FF2B5EF4-FFF2-40B4-BE49-F238E27FC236}">
                <a16:creationId xmlns:a16="http://schemas.microsoft.com/office/drawing/2014/main" id="{86627220-BB8F-41F6-8D94-9290764EB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00200"/>
            <a:ext cx="3633216" cy="4521138"/>
          </a:xfrm>
          <a:prstGeom prst="rect">
            <a:avLst/>
          </a:prstGeom>
        </p:spPr>
      </p:pic>
      <p:sp>
        <p:nvSpPr>
          <p:cNvPr id="8" name="Content Placeholder 13"/>
          <p:cNvSpPr>
            <a:spLocks noGrp="1"/>
          </p:cNvSpPr>
          <p:nvPr>
            <p:ph sz="quarter" idx="24"/>
          </p:nvPr>
        </p:nvSpPr>
        <p:spPr>
          <a:xfrm>
            <a:off x="4381501" y="3381375"/>
            <a:ext cx="1333499" cy="200025"/>
          </a:xfrm>
          <a:prstGeom prst="rect">
            <a:avLst/>
          </a:prstGeom>
        </p:spPr>
        <p:txBody>
          <a:bodyPr/>
          <a:lstStyle>
            <a:lvl1pPr marL="457200" indent="-457200">
              <a:buFont typeface="Arial" panose="020B0604020202020204" pitchFamily="34" charset="0"/>
              <a:buChar char="•"/>
              <a:defRPr sz="1000"/>
            </a:lvl1pPr>
          </a:lstStyle>
          <a:p>
            <a:pPr marL="82296" lvl="0" indent="-82296">
              <a:buFont typeface="+mj-lt"/>
              <a:buAutoNum type="alphaLcParenR"/>
            </a:pPr>
            <a:r>
              <a:rPr lang="en-US" sz="650" b="1" dirty="0"/>
              <a:t>Non-integrated DNA fragment</a:t>
            </a:r>
            <a:endParaRPr lang="en-GB" sz="650" b="1" dirty="0"/>
          </a:p>
        </p:txBody>
      </p:sp>
      <p:sp>
        <p:nvSpPr>
          <p:cNvPr id="9" name="Content Placeholder 19"/>
          <p:cNvSpPr>
            <a:spLocks noGrp="1"/>
          </p:cNvSpPr>
          <p:nvPr>
            <p:ph sz="quarter" idx="27"/>
          </p:nvPr>
        </p:nvSpPr>
        <p:spPr>
          <a:xfrm>
            <a:off x="4381502" y="5977539"/>
            <a:ext cx="1447800" cy="161319"/>
          </a:xfrm>
          <a:prstGeom prst="rect">
            <a:avLst/>
          </a:prstGeom>
        </p:spPr>
        <p:txBody>
          <a:bodyPr/>
          <a:lstStyle>
            <a:lvl1pPr marL="457200" indent="-457200">
              <a:buFont typeface="Arial" panose="020B0604020202020204" pitchFamily="34" charset="0"/>
              <a:buChar char="•"/>
              <a:defRPr sz="1000"/>
            </a:lvl1pPr>
          </a:lstStyle>
          <a:p>
            <a:pPr marL="82296" indent="-82296">
              <a:spcBef>
                <a:spcPts val="0"/>
              </a:spcBef>
              <a:buFont typeface="+mj-lt"/>
              <a:buAutoNum type="alphaLcParenR" startAt="2"/>
            </a:pPr>
            <a:r>
              <a:rPr lang="en-US" sz="650" b="1" dirty="0"/>
              <a:t>Integrated DNA fragment</a:t>
            </a:r>
            <a:endParaRPr lang="en-GB" sz="650" b="1" dirty="0"/>
          </a:p>
        </p:txBody>
      </p:sp>
      <p:sp>
        <p:nvSpPr>
          <p:cNvPr id="3" name="Text Placeholder 2"/>
          <p:cNvSpPr>
            <a:spLocks noGrp="1"/>
          </p:cNvSpPr>
          <p:nvPr>
            <p:ph type="body" sz="quarter" idx="17"/>
          </p:nvPr>
        </p:nvSpPr>
        <p:spPr>
          <a:xfrm>
            <a:off x="2784713" y="6617600"/>
            <a:ext cx="6342580" cy="240400"/>
          </a:xfrm>
        </p:spPr>
        <p:txBody>
          <a:bodyPr/>
          <a:lstStyle/>
          <a:p>
            <a:r>
              <a:rPr lang="en-GB" sz="1200" u="sng" dirty="0">
                <a:solidFill>
                  <a:prstClr val="black"/>
                </a:solidFill>
                <a:hlinkClick r:id="" action="ppaction://noaction"/>
              </a:rPr>
              <a:t>Jump to </a:t>
            </a:r>
            <a:r>
              <a:rPr lang="en-US" altLang="en-US" sz="1200" dirty="0">
                <a:solidFill>
                  <a:prstClr val="black"/>
                </a:solidFill>
                <a:hlinkClick r:id="" action="ppaction://noaction"/>
              </a:rPr>
              <a:t>Horizontal Gene Transfer as a Mechanism of Genetic Change - Figure 8.19 </a:t>
            </a:r>
            <a:r>
              <a:rPr lang="en-GB" sz="1200" dirty="0">
                <a:hlinkClick r:id="" action="ppaction://noaction"/>
              </a:rPr>
              <a:t>Long Description</a:t>
            </a:r>
            <a:endParaRPr lang="en-US" sz="1200" dirty="0"/>
          </a:p>
        </p:txBody>
      </p:sp>
    </p:spTree>
    <p:extLst>
      <p:ext uri="{BB962C8B-B14F-4D97-AF65-F5344CB8AC3E}">
        <p14:creationId xmlns:p14="http://schemas.microsoft.com/office/powerpoint/2010/main" val="3805132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324" y="228600"/>
            <a:ext cx="7493915" cy="609600"/>
          </a:xfrm>
        </p:spPr>
        <p:txBody>
          <a:bodyPr/>
          <a:lstStyle/>
          <a:p>
            <a:r>
              <a:rPr lang="en-US" altLang="en-US" b="1" dirty="0">
                <a:solidFill>
                  <a:prstClr val="black"/>
                </a:solidFill>
              </a:rPr>
              <a:t>DNA-Mediated Transformation (1)</a:t>
            </a:r>
            <a:endParaRPr lang="en-GB" dirty="0"/>
          </a:p>
        </p:txBody>
      </p:sp>
      <p:sp>
        <p:nvSpPr>
          <p:cNvPr id="7" name="Content Placeholder 18"/>
          <p:cNvSpPr>
            <a:spLocks noGrp="1"/>
          </p:cNvSpPr>
          <p:nvPr>
            <p:ph sz="quarter" idx="39"/>
          </p:nvPr>
        </p:nvSpPr>
        <p:spPr>
          <a:xfrm>
            <a:off x="654422" y="1059723"/>
            <a:ext cx="7696200" cy="2133600"/>
          </a:xfrm>
          <a:prstGeom prst="rect">
            <a:avLst/>
          </a:prstGeom>
        </p:spPr>
        <p:txBody>
          <a:bodyPr/>
          <a:lstStyle>
            <a:lvl1pPr>
              <a:defRPr sz="1000"/>
            </a:lvl1pPr>
          </a:lstStyle>
          <a:p>
            <a:pPr marL="0" lvl="0" indent="0" defTabSz="914400">
              <a:spcBef>
                <a:spcPts val="0"/>
              </a:spcBef>
              <a:spcAft>
                <a:spcPts val="1500"/>
              </a:spcAft>
              <a:buNone/>
            </a:pPr>
            <a:r>
              <a:rPr lang="en-US" altLang="en-US" sz="2800" dirty="0">
                <a:solidFill>
                  <a:prstClr val="black"/>
                </a:solidFill>
              </a:rPr>
              <a:t>Transformation involves uptake of naked DNA</a:t>
            </a:r>
          </a:p>
          <a:p>
            <a:pPr marL="285750" lvl="1" indent="-283464" defTabSz="914400">
              <a:spcBef>
                <a:spcPts val="0"/>
              </a:spcBef>
              <a:buFont typeface="Arial" panose="020B0604020202020204" pitchFamily="34" charset="0"/>
              <a:buChar char="•"/>
            </a:pPr>
            <a:r>
              <a:rPr lang="en-US" altLang="en-US" sz="2400" dirty="0">
                <a:solidFill>
                  <a:prstClr val="black"/>
                </a:solidFill>
              </a:rPr>
              <a:t>DNA</a:t>
            </a:r>
            <a:r>
              <a:rPr lang="en-US" altLang="en-US" sz="2400" dirty="0">
                <a:solidFill>
                  <a:srgbClr val="FF0000"/>
                </a:solidFill>
              </a:rPr>
              <a:t> </a:t>
            </a:r>
            <a:r>
              <a:rPr lang="en-US" altLang="en-US" sz="2400" dirty="0">
                <a:solidFill>
                  <a:prstClr val="black"/>
                </a:solidFill>
              </a:rPr>
              <a:t>not within a cell or virus</a:t>
            </a:r>
          </a:p>
          <a:p>
            <a:pPr marL="285750" lvl="1" indent="-283464" defTabSz="914400">
              <a:spcBef>
                <a:spcPts val="576"/>
              </a:spcBef>
              <a:buFont typeface="Arial" panose="020B0604020202020204" pitchFamily="34" charset="0"/>
              <a:buChar char="•"/>
            </a:pPr>
            <a:r>
              <a:rPr lang="en-US" altLang="en-US" sz="2400" dirty="0">
                <a:solidFill>
                  <a:prstClr val="black"/>
                </a:solidFill>
              </a:rPr>
              <a:t>Originates from cells that have burst or secreted it</a:t>
            </a:r>
          </a:p>
          <a:p>
            <a:pPr marL="285750" lvl="1" indent="-282575" defTabSz="914400">
              <a:spcBef>
                <a:spcPts val="576"/>
              </a:spcBef>
              <a:buFont typeface="Arial" panose="020B0604020202020204" pitchFamily="34" charset="0"/>
              <a:buChar char="•"/>
            </a:pPr>
            <a:r>
              <a:rPr lang="en-US" altLang="en-US" sz="2400" dirty="0">
                <a:solidFill>
                  <a:prstClr val="black"/>
                </a:solidFill>
              </a:rPr>
              <a:t>Addition of DNase prevents transformation</a:t>
            </a:r>
          </a:p>
        </p:txBody>
      </p:sp>
      <p:sp>
        <p:nvSpPr>
          <p:cNvPr id="4" name="Text Placeholder 3"/>
          <p:cNvSpPr>
            <a:spLocks noGrp="1"/>
          </p:cNvSpPr>
          <p:nvPr>
            <p:ph type="body" sz="quarter" idx="17"/>
          </p:nvPr>
        </p:nvSpPr>
        <p:spPr>
          <a:xfrm>
            <a:off x="737937" y="3124200"/>
            <a:ext cx="8146085" cy="2209800"/>
          </a:xfrm>
        </p:spPr>
        <p:txBody>
          <a:bodyPr/>
          <a:lstStyle/>
          <a:p>
            <a:pPr lvl="0" algn="l" defTabSz="914400">
              <a:spcBef>
                <a:spcPts val="0"/>
              </a:spcBef>
              <a:spcAft>
                <a:spcPts val="1500"/>
              </a:spcAft>
            </a:pPr>
            <a:r>
              <a:rPr lang="en-US" altLang="en-US" sz="2800" dirty="0">
                <a:solidFill>
                  <a:prstClr val="black"/>
                </a:solidFill>
              </a:rPr>
              <a:t>Recipient cell must be </a:t>
            </a:r>
            <a:r>
              <a:rPr lang="en-US" altLang="en-US" sz="2800" u="sng" dirty="0">
                <a:solidFill>
                  <a:prstClr val="black"/>
                </a:solidFill>
              </a:rPr>
              <a:t>competent</a:t>
            </a:r>
            <a:endParaRPr lang="en-US" altLang="en-US" sz="2800" dirty="0">
              <a:solidFill>
                <a:prstClr val="black"/>
              </a:solidFill>
            </a:endParaRPr>
          </a:p>
          <a:p>
            <a:pPr marL="282575" lvl="1" indent="-282575" defTabSz="914400">
              <a:spcBef>
                <a:spcPts val="0"/>
              </a:spcBef>
              <a:buFont typeface="Arial" panose="020B0604020202020204" pitchFamily="34" charset="0"/>
              <a:buChar char="•"/>
            </a:pPr>
            <a:r>
              <a:rPr lang="en-US" altLang="en-US" sz="2400" dirty="0">
                <a:solidFill>
                  <a:prstClr val="black"/>
                </a:solidFill>
              </a:rPr>
              <a:t>Most take up DNA regardless of origin; some accept DNA only from closely related bacteria</a:t>
            </a:r>
          </a:p>
          <a:p>
            <a:pPr marL="282575" lvl="1" indent="-282575" defTabSz="914400">
              <a:spcBef>
                <a:spcPts val="0"/>
              </a:spcBef>
              <a:buFont typeface="Arial" panose="020B0604020202020204" pitchFamily="34" charset="0"/>
              <a:buChar char="•"/>
            </a:pPr>
            <a:r>
              <a:rPr lang="en-US" altLang="en-US" sz="2400" dirty="0">
                <a:solidFill>
                  <a:prstClr val="black"/>
                </a:solidFill>
              </a:rPr>
              <a:t>Some species are always competent; others become so under certain conditions</a:t>
            </a:r>
          </a:p>
        </p:txBody>
      </p:sp>
    </p:spTree>
    <p:extLst>
      <p:ext uri="{BB962C8B-B14F-4D97-AF65-F5344CB8AC3E}">
        <p14:creationId xmlns:p14="http://schemas.microsoft.com/office/powerpoint/2010/main" val="981339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1478" y="228600"/>
            <a:ext cx="7059607" cy="609600"/>
          </a:xfrm>
        </p:spPr>
        <p:txBody>
          <a:bodyPr/>
          <a:lstStyle/>
          <a:p>
            <a:r>
              <a:rPr lang="en-US" altLang="en-US" b="1" dirty="0">
                <a:solidFill>
                  <a:prstClr val="black"/>
                </a:solidFill>
              </a:rPr>
              <a:t>DNA-Mediated Transformation (2)</a:t>
            </a:r>
            <a:endParaRPr lang="en-GB" dirty="0"/>
          </a:p>
        </p:txBody>
      </p:sp>
      <p:sp>
        <p:nvSpPr>
          <p:cNvPr id="2" name="Content Placeholder 1"/>
          <p:cNvSpPr>
            <a:spLocks noGrp="1"/>
          </p:cNvSpPr>
          <p:nvPr>
            <p:ph idx="1"/>
          </p:nvPr>
        </p:nvSpPr>
        <p:spPr>
          <a:xfrm>
            <a:off x="807742" y="1002900"/>
            <a:ext cx="3780300" cy="4953000"/>
          </a:xfrm>
        </p:spPr>
        <p:txBody>
          <a:bodyPr/>
          <a:lstStyle/>
          <a:p>
            <a:pPr>
              <a:spcBef>
                <a:spcPts val="0"/>
              </a:spcBef>
              <a:spcAft>
                <a:spcPts val="1500"/>
              </a:spcAft>
            </a:pPr>
            <a:r>
              <a:rPr lang="en-US" altLang="en-US" dirty="0"/>
              <a:t>Single strand of DNA binds to cell surface and enters cell</a:t>
            </a:r>
          </a:p>
          <a:p>
            <a:pPr>
              <a:spcBef>
                <a:spcPts val="0"/>
              </a:spcBef>
              <a:spcAft>
                <a:spcPts val="1500"/>
              </a:spcAft>
            </a:pPr>
            <a:r>
              <a:rPr lang="en-US" altLang="en-US" dirty="0"/>
              <a:t>New DNA integrates into chromosome by homologous recombination</a:t>
            </a:r>
          </a:p>
          <a:p>
            <a:pPr>
              <a:spcBef>
                <a:spcPts val="0"/>
              </a:spcBef>
              <a:spcAft>
                <a:spcPts val="1500"/>
              </a:spcAft>
            </a:pPr>
            <a:r>
              <a:rPr lang="en-US" altLang="en-US" dirty="0"/>
              <a:t>One daughter cell will inherit donor DNA</a:t>
            </a:r>
          </a:p>
          <a:p>
            <a:pPr>
              <a:spcBef>
                <a:spcPts val="0"/>
              </a:spcBef>
              <a:spcAft>
                <a:spcPts val="1500"/>
              </a:spcAft>
            </a:pPr>
            <a:r>
              <a:rPr lang="en-US" altLang="en-US" dirty="0"/>
              <a:t>Transformed cells can be detected by growing on medium that will not allow growth of non-transformed cells</a:t>
            </a:r>
          </a:p>
        </p:txBody>
      </p:sp>
      <p:pic>
        <p:nvPicPr>
          <p:cNvPr id="17" name="Picture 16" descr="Double-stranded DNA binds to surface of competent cell; single strand enters cell and other strand is degraded.">
            <a:extLst>
              <a:ext uri="{FF2B5EF4-FFF2-40B4-BE49-F238E27FC236}">
                <a16:creationId xmlns:a16="http://schemas.microsoft.com/office/drawing/2014/main" id="{BCFFF901-A4FC-4BDD-A5C8-22C46BCD1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220" y="990656"/>
            <a:ext cx="3176016" cy="5327904"/>
          </a:xfrm>
          <a:prstGeom prst="rect">
            <a:avLst/>
          </a:prstGeom>
        </p:spPr>
      </p:pic>
      <p:sp>
        <p:nvSpPr>
          <p:cNvPr id="12" name="Content Placeholder 18"/>
          <p:cNvSpPr>
            <a:spLocks noGrp="1"/>
          </p:cNvSpPr>
          <p:nvPr>
            <p:ph sz="quarter" idx="39"/>
          </p:nvPr>
        </p:nvSpPr>
        <p:spPr>
          <a:xfrm>
            <a:off x="5526668" y="1068743"/>
            <a:ext cx="297105" cy="167197"/>
          </a:xfrm>
          <a:prstGeom prst="rect">
            <a:avLst/>
          </a:prstGeom>
        </p:spPr>
        <p:txBody>
          <a:bodyPr/>
          <a:lstStyle>
            <a:lvl1pPr>
              <a:defRPr sz="1000"/>
            </a:lvl1pPr>
          </a:lstStyle>
          <a:p>
            <a:pPr lvl="0">
              <a:buFont typeface="+mj-lt"/>
              <a:buAutoNum type="arabicPeriod"/>
            </a:pPr>
            <a:r>
              <a:rPr lang="en-US" sz="780" b="1" dirty="0"/>
              <a:t> </a:t>
            </a:r>
            <a:endParaRPr lang="en-GB" sz="780" b="1" dirty="0"/>
          </a:p>
        </p:txBody>
      </p:sp>
      <p:sp>
        <p:nvSpPr>
          <p:cNvPr id="6" name="Content Placeholder 9"/>
          <p:cNvSpPr>
            <a:spLocks noGrp="1"/>
          </p:cNvSpPr>
          <p:nvPr>
            <p:ph sz="quarter" idx="23"/>
          </p:nvPr>
        </p:nvSpPr>
        <p:spPr>
          <a:xfrm>
            <a:off x="5776911" y="1695447"/>
            <a:ext cx="2880439" cy="228600"/>
          </a:xfrm>
          <a:prstGeom prst="rect">
            <a:avLst/>
          </a:prstGeom>
        </p:spPr>
        <p:txBody>
          <a:bodyPr/>
          <a:lstStyle>
            <a:lvl1pPr marL="457200" indent="-457200">
              <a:buFont typeface="Arial" panose="020B0604020202020204" pitchFamily="34" charset="0"/>
              <a:buChar char="•"/>
              <a:defRPr sz="1000"/>
            </a:lvl1pPr>
          </a:lstStyle>
          <a:p>
            <a:pPr marL="0" lvl="0" indent="0">
              <a:buNone/>
            </a:pPr>
            <a:r>
              <a:rPr lang="en-GB" sz="780" dirty="0"/>
              <a:t>Double-stranded DNA binds to the surface of a competent cell.</a:t>
            </a:r>
          </a:p>
        </p:txBody>
      </p:sp>
      <p:sp>
        <p:nvSpPr>
          <p:cNvPr id="13" name="Content Placeholder 22"/>
          <p:cNvSpPr>
            <a:spLocks noGrp="1"/>
          </p:cNvSpPr>
          <p:nvPr>
            <p:ph sz="quarter" idx="40"/>
          </p:nvPr>
        </p:nvSpPr>
        <p:spPr>
          <a:xfrm>
            <a:off x="5530489" y="2132926"/>
            <a:ext cx="261534" cy="226657"/>
          </a:xfrm>
          <a:prstGeom prst="rect">
            <a:avLst/>
          </a:prstGeom>
        </p:spPr>
        <p:txBody>
          <a:bodyPr/>
          <a:lstStyle>
            <a:lvl1pPr>
              <a:defRPr sz="1000"/>
            </a:lvl1pPr>
          </a:lstStyle>
          <a:p>
            <a:pPr lvl="0">
              <a:buFont typeface="+mj-lt"/>
              <a:buAutoNum type="arabicPeriod" startAt="2"/>
            </a:pPr>
            <a:r>
              <a:rPr lang="en-US" sz="780" b="1" dirty="0"/>
              <a:t> </a:t>
            </a:r>
            <a:endParaRPr lang="en-GB" sz="780" b="1" dirty="0"/>
          </a:p>
        </p:txBody>
      </p:sp>
      <p:sp>
        <p:nvSpPr>
          <p:cNvPr id="7" name="Content Placeholder 13"/>
          <p:cNvSpPr>
            <a:spLocks noGrp="1"/>
          </p:cNvSpPr>
          <p:nvPr>
            <p:ph sz="quarter" idx="24"/>
          </p:nvPr>
        </p:nvSpPr>
        <p:spPr>
          <a:xfrm>
            <a:off x="5869053" y="2680239"/>
            <a:ext cx="2543757" cy="171453"/>
          </a:xfrm>
          <a:prstGeom prst="rect">
            <a:avLst/>
          </a:prstGeom>
        </p:spPr>
        <p:txBody>
          <a:bodyPr/>
          <a:lstStyle>
            <a:lvl1pPr marL="457200" indent="-457200">
              <a:buFont typeface="Arial" panose="020B0604020202020204" pitchFamily="34" charset="0"/>
              <a:buChar char="•"/>
              <a:defRPr sz="1000"/>
            </a:lvl1pPr>
          </a:lstStyle>
          <a:p>
            <a:pPr marL="0" lvl="0" indent="0">
              <a:buNone/>
            </a:pPr>
            <a:r>
              <a:rPr lang="en-GB" sz="780" dirty="0"/>
              <a:t>Single strand enters the cell; the other strand is degraded.</a:t>
            </a:r>
          </a:p>
        </p:txBody>
      </p:sp>
      <p:sp>
        <p:nvSpPr>
          <p:cNvPr id="14" name="Content Placeholder 28"/>
          <p:cNvSpPr>
            <a:spLocks noGrp="1"/>
          </p:cNvSpPr>
          <p:nvPr>
            <p:ph sz="quarter" idx="41"/>
          </p:nvPr>
        </p:nvSpPr>
        <p:spPr>
          <a:xfrm>
            <a:off x="5531429" y="3098702"/>
            <a:ext cx="246424" cy="249707"/>
          </a:xfrm>
          <a:prstGeom prst="rect">
            <a:avLst/>
          </a:prstGeom>
        </p:spPr>
        <p:txBody>
          <a:bodyPr/>
          <a:lstStyle>
            <a:lvl1pPr>
              <a:defRPr sz="1000"/>
            </a:lvl1pPr>
          </a:lstStyle>
          <a:p>
            <a:pPr lvl="0">
              <a:buFont typeface="+mj-lt"/>
              <a:buAutoNum type="arabicPeriod" startAt="3"/>
            </a:pPr>
            <a:r>
              <a:rPr lang="en-US" sz="780" b="1" dirty="0"/>
              <a:t> </a:t>
            </a:r>
            <a:endParaRPr lang="en-GB" sz="780" b="1" dirty="0"/>
          </a:p>
        </p:txBody>
      </p:sp>
      <p:sp>
        <p:nvSpPr>
          <p:cNvPr id="8" name="Content Placeholder 15"/>
          <p:cNvSpPr>
            <a:spLocks noGrp="1"/>
          </p:cNvSpPr>
          <p:nvPr>
            <p:ph sz="quarter" idx="25"/>
          </p:nvPr>
        </p:nvSpPr>
        <p:spPr>
          <a:xfrm>
            <a:off x="5686430" y="3667010"/>
            <a:ext cx="3018550" cy="309679"/>
          </a:xfrm>
          <a:prstGeom prst="rect">
            <a:avLst/>
          </a:prstGeom>
        </p:spPr>
        <p:txBody>
          <a:bodyPr/>
          <a:lstStyle>
            <a:lvl1pPr marL="457200" indent="-457200">
              <a:buFont typeface="Arial" panose="020B0604020202020204" pitchFamily="34" charset="0"/>
              <a:buChar char="•"/>
              <a:defRPr sz="1000"/>
            </a:lvl1pPr>
          </a:lstStyle>
          <a:p>
            <a:pPr marL="0" lvl="0" indent="0">
              <a:lnSpc>
                <a:spcPct val="90000"/>
              </a:lnSpc>
              <a:spcBef>
                <a:spcPts val="0"/>
              </a:spcBef>
              <a:buNone/>
            </a:pPr>
            <a:r>
              <a:rPr lang="en-GB" sz="780" dirty="0"/>
              <a:t>The strand integrates into the recipient cell’s genome by homologous recombination. The strand it replaced will be degraded.</a:t>
            </a:r>
          </a:p>
        </p:txBody>
      </p:sp>
      <p:sp>
        <p:nvSpPr>
          <p:cNvPr id="15" name="Content Placeholder 31"/>
          <p:cNvSpPr>
            <a:spLocks noGrp="1"/>
          </p:cNvSpPr>
          <p:nvPr>
            <p:ph sz="quarter" idx="42"/>
          </p:nvPr>
        </p:nvSpPr>
        <p:spPr>
          <a:xfrm>
            <a:off x="5538133" y="4206817"/>
            <a:ext cx="227196" cy="178542"/>
          </a:xfrm>
          <a:prstGeom prst="rect">
            <a:avLst/>
          </a:prstGeom>
        </p:spPr>
        <p:txBody>
          <a:bodyPr/>
          <a:lstStyle>
            <a:lvl1pPr>
              <a:defRPr sz="1000"/>
            </a:lvl1pPr>
          </a:lstStyle>
          <a:p>
            <a:pPr lvl="0">
              <a:buFont typeface="+mj-lt"/>
              <a:buAutoNum type="arabicPeriod" startAt="4"/>
            </a:pPr>
            <a:r>
              <a:rPr lang="en-US" sz="780" b="1" dirty="0"/>
              <a:t> </a:t>
            </a:r>
            <a:endParaRPr lang="en-GB" sz="780" b="1" dirty="0"/>
          </a:p>
        </p:txBody>
      </p:sp>
      <p:sp>
        <p:nvSpPr>
          <p:cNvPr id="9" name="Content Placeholder 17"/>
          <p:cNvSpPr>
            <a:spLocks noGrp="1"/>
          </p:cNvSpPr>
          <p:nvPr>
            <p:ph sz="quarter" idx="26"/>
          </p:nvPr>
        </p:nvSpPr>
        <p:spPr>
          <a:xfrm>
            <a:off x="6197957" y="4991621"/>
            <a:ext cx="1905000" cy="254851"/>
          </a:xfrm>
          <a:prstGeom prst="rect">
            <a:avLst/>
          </a:prstGeom>
        </p:spPr>
        <p:txBody>
          <a:bodyPr/>
          <a:lstStyle>
            <a:lvl1pPr marL="457200" indent="-457200">
              <a:buFont typeface="Arial" panose="020B0604020202020204" pitchFamily="34" charset="0"/>
              <a:buChar char="•"/>
              <a:defRPr sz="1000"/>
            </a:lvl1pPr>
          </a:lstStyle>
          <a:p>
            <a:pPr marL="0" lvl="0" indent="0">
              <a:buNone/>
            </a:pPr>
            <a:r>
              <a:rPr lang="en-GB" sz="780" dirty="0"/>
              <a:t>After replicating the DNA, the cell divides.</a:t>
            </a:r>
          </a:p>
        </p:txBody>
      </p:sp>
      <p:sp>
        <p:nvSpPr>
          <p:cNvPr id="16" name="Content Placeholder 35"/>
          <p:cNvSpPr>
            <a:spLocks noGrp="1"/>
          </p:cNvSpPr>
          <p:nvPr>
            <p:ph sz="quarter" idx="43"/>
          </p:nvPr>
        </p:nvSpPr>
        <p:spPr>
          <a:xfrm>
            <a:off x="5538133" y="5422253"/>
            <a:ext cx="333742" cy="219131"/>
          </a:xfrm>
          <a:prstGeom prst="rect">
            <a:avLst/>
          </a:prstGeom>
        </p:spPr>
        <p:txBody>
          <a:bodyPr/>
          <a:lstStyle>
            <a:lvl1pPr>
              <a:defRPr sz="1000"/>
            </a:lvl1pPr>
          </a:lstStyle>
          <a:p>
            <a:pPr lvl="0">
              <a:buFont typeface="+mj-lt"/>
              <a:buAutoNum type="arabicPeriod" startAt="5"/>
            </a:pPr>
            <a:r>
              <a:rPr lang="en-US" sz="780" b="1" dirty="0"/>
              <a:t> </a:t>
            </a:r>
            <a:endParaRPr lang="en-GB" sz="780" b="1" dirty="0"/>
          </a:p>
        </p:txBody>
      </p:sp>
      <mc:AlternateContent xmlns:mc="http://schemas.openxmlformats.org/markup-compatibility/2006" xmlns:a14="http://schemas.microsoft.com/office/drawing/2010/main">
        <mc:Choice Requires="a14">
          <p:sp>
            <p:nvSpPr>
              <p:cNvPr id="10" name="Content Placeholder 19"/>
              <p:cNvSpPr>
                <a:spLocks noGrp="1"/>
              </p:cNvSpPr>
              <p:nvPr>
                <p:ph sz="quarter" idx="27"/>
              </p:nvPr>
            </p:nvSpPr>
            <p:spPr>
              <a:xfrm>
                <a:off x="5686430" y="5944340"/>
                <a:ext cx="3200400" cy="396445"/>
              </a:xfrm>
              <a:prstGeom prst="rect">
                <a:avLst/>
              </a:prstGeom>
            </p:spPr>
            <p:txBody>
              <a:bodyPr/>
              <a:lstStyle>
                <a:lvl1pPr marL="457200" indent="-457200">
                  <a:buFont typeface="Arial" panose="020B0604020202020204" pitchFamily="34" charset="0"/>
                  <a:buChar char="•"/>
                  <a:defRPr sz="1000"/>
                </a:lvl1pPr>
              </a:lstStyle>
              <a:p>
                <a:pPr marL="0" lvl="0" indent="0">
                  <a:lnSpc>
                    <a:spcPct val="80000"/>
                  </a:lnSpc>
                  <a:spcBef>
                    <a:spcPts val="0"/>
                  </a:spcBef>
                  <a:buNone/>
                </a:pPr>
                <a:r>
                  <a:rPr lang="en-GB" sz="780" dirty="0"/>
                  <a:t>Non-transformed cells </a:t>
                </a:r>
                <a14:m>
                  <m:oMath xmlns:m="http://schemas.openxmlformats.org/officeDocument/2006/math">
                    <m:d>
                      <m:dPr>
                        <m:ctrlPr>
                          <a:rPr lang="en-GB" sz="780" i="1" smtClean="0">
                            <a:latin typeface="Cambria Math" panose="02040503050406030204" pitchFamily="18" charset="0"/>
                          </a:rPr>
                        </m:ctrlPr>
                      </m:dPr>
                      <m:e>
                        <m:sSup>
                          <m:sSupPr>
                            <m:ctrlPr>
                              <a:rPr lang="en-GB" sz="780" i="1" smtClean="0">
                                <a:latin typeface="Cambria Math" panose="02040503050406030204" pitchFamily="18" charset="0"/>
                              </a:rPr>
                            </m:ctrlPr>
                          </m:sSupPr>
                          <m:e>
                            <m:r>
                              <m:rPr>
                                <m:sty m:val="p"/>
                              </m:rPr>
                              <a:rPr lang="en-US" sz="780" b="0" i="0" smtClean="0">
                                <a:latin typeface="Cambria Math" panose="02040503050406030204" pitchFamily="18" charset="0"/>
                              </a:rPr>
                              <m:t>Str</m:t>
                            </m:r>
                          </m:e>
                          <m:sup>
                            <m:r>
                              <m:rPr>
                                <m:sty m:val="p"/>
                              </m:rPr>
                              <a:rPr lang="en-US" sz="780" b="0" i="0" smtClean="0">
                                <a:latin typeface="Cambria Math" panose="02040503050406030204" pitchFamily="18" charset="0"/>
                              </a:rPr>
                              <m:t>S</m:t>
                            </m:r>
                          </m:sup>
                        </m:sSup>
                      </m:e>
                    </m:d>
                  </m:oMath>
                </a14:m>
                <a:r>
                  <a:rPr lang="en-GB" sz="780" dirty="0"/>
                  <a:t> die on streptomycin-containing medium, whereas transformed cells </a:t>
                </a:r>
                <a14:m>
                  <m:oMath xmlns:m="http://schemas.openxmlformats.org/officeDocument/2006/math">
                    <m:d>
                      <m:dPr>
                        <m:ctrlPr>
                          <a:rPr lang="en-GB" sz="780" i="1">
                            <a:latin typeface="Cambria Math" panose="02040503050406030204" pitchFamily="18" charset="0"/>
                          </a:rPr>
                        </m:ctrlPr>
                      </m:dPr>
                      <m:e>
                        <m:sSup>
                          <m:sSupPr>
                            <m:ctrlPr>
                              <a:rPr lang="en-GB" sz="780" i="1">
                                <a:latin typeface="Cambria Math" panose="02040503050406030204" pitchFamily="18" charset="0"/>
                              </a:rPr>
                            </m:ctrlPr>
                          </m:sSupPr>
                          <m:e>
                            <m:r>
                              <m:rPr>
                                <m:sty m:val="p"/>
                              </m:rPr>
                              <a:rPr lang="en-US" sz="780">
                                <a:latin typeface="Cambria Math" panose="02040503050406030204" pitchFamily="18" charset="0"/>
                              </a:rPr>
                              <m:t>Str</m:t>
                            </m:r>
                          </m:e>
                          <m:sup>
                            <m:r>
                              <m:rPr>
                                <m:sty m:val="p"/>
                              </m:rPr>
                              <a:rPr lang="en-US" sz="780" b="0" i="0" smtClean="0">
                                <a:latin typeface="Cambria Math" panose="02040503050406030204" pitchFamily="18" charset="0"/>
                              </a:rPr>
                              <m:t>R</m:t>
                            </m:r>
                          </m:sup>
                        </m:sSup>
                      </m:e>
                    </m:d>
                  </m:oMath>
                </a14:m>
                <a:r>
                  <a:rPr lang="en-GB" sz="780" dirty="0"/>
                  <a:t> can multiply.</a:t>
                </a:r>
              </a:p>
            </p:txBody>
          </p:sp>
        </mc:Choice>
        <mc:Fallback xmlns="">
          <p:sp>
            <p:nvSpPr>
              <p:cNvPr id="10" name="Content Placeholder 19"/>
              <p:cNvSpPr>
                <a:spLocks noGrp="1" noRot="1" noChangeAspect="1" noMove="1" noResize="1" noEditPoints="1" noAdjustHandles="1" noChangeArrowheads="1" noChangeShapeType="1" noTextEdit="1"/>
              </p:cNvSpPr>
              <p:nvPr>
                <p:ph sz="quarter" idx="27"/>
              </p:nvPr>
            </p:nvSpPr>
            <p:spPr>
              <a:xfrm>
                <a:off x="5686430" y="5944340"/>
                <a:ext cx="3200400" cy="39644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516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5108" y="228600"/>
            <a:ext cx="6293188" cy="609600"/>
          </a:xfrm>
        </p:spPr>
        <p:txBody>
          <a:bodyPr/>
          <a:lstStyle/>
          <a:p>
            <a:r>
              <a:rPr lang="en-US" altLang="en-US" b="1" dirty="0">
                <a:solidFill>
                  <a:prstClr val="black"/>
                </a:solidFill>
              </a:rPr>
              <a:t>Genetic Change in Bacteria (1)</a:t>
            </a:r>
            <a:endParaRPr lang="en-GB" dirty="0"/>
          </a:p>
        </p:txBody>
      </p:sp>
      <p:sp>
        <p:nvSpPr>
          <p:cNvPr id="2" name="Content Placeholder 1"/>
          <p:cNvSpPr>
            <a:spLocks noGrp="1"/>
          </p:cNvSpPr>
          <p:nvPr>
            <p:ph idx="1"/>
          </p:nvPr>
        </p:nvSpPr>
        <p:spPr>
          <a:xfrm>
            <a:off x="798396" y="990600"/>
            <a:ext cx="8001000" cy="1752600"/>
          </a:xfrm>
        </p:spPr>
        <p:txBody>
          <a:bodyPr/>
          <a:lstStyle/>
          <a:p>
            <a:pPr>
              <a:spcBef>
                <a:spcPts val="0"/>
              </a:spcBef>
              <a:spcAft>
                <a:spcPts val="1500"/>
              </a:spcAft>
            </a:pPr>
            <a:r>
              <a:rPr lang="en-US" altLang="en-US" dirty="0"/>
              <a:t>Two mechanisms of genetic change in bacteria</a:t>
            </a:r>
          </a:p>
          <a:p>
            <a:pPr marL="285750" lvl="1">
              <a:spcBef>
                <a:spcPts val="0"/>
              </a:spcBef>
            </a:pPr>
            <a:r>
              <a:rPr lang="en-US" altLang="en-US" u="sng" dirty="0"/>
              <a:t>Mutation</a:t>
            </a:r>
            <a:r>
              <a:rPr lang="en-US" altLang="en-US" dirty="0"/>
              <a:t>: changes in existing nucleotide sequence</a:t>
            </a:r>
          </a:p>
          <a:p>
            <a:pPr marL="285750" lvl="1"/>
            <a:r>
              <a:rPr lang="en-US" altLang="en-US" u="sng" dirty="0"/>
              <a:t>Horizontal gene transfer</a:t>
            </a:r>
            <a:r>
              <a:rPr lang="en-US" altLang="en-US" dirty="0"/>
              <a:t>: movement of DNA from one organism to another</a:t>
            </a:r>
          </a:p>
        </p:txBody>
      </p:sp>
      <p:sp>
        <p:nvSpPr>
          <p:cNvPr id="3" name="Text Placeholder 2"/>
          <p:cNvSpPr>
            <a:spLocks noGrp="1"/>
          </p:cNvSpPr>
          <p:nvPr>
            <p:ph type="body" sz="quarter" idx="17"/>
          </p:nvPr>
        </p:nvSpPr>
        <p:spPr>
          <a:xfrm>
            <a:off x="898358" y="2895600"/>
            <a:ext cx="7443838" cy="533400"/>
          </a:xfrm>
        </p:spPr>
        <p:txBody>
          <a:bodyPr/>
          <a:lstStyle/>
          <a:p>
            <a:pPr lvl="0" algn="l">
              <a:spcBef>
                <a:spcPts val="0"/>
              </a:spcBef>
              <a:spcAft>
                <a:spcPts val="1500"/>
              </a:spcAft>
            </a:pPr>
            <a:r>
              <a:rPr lang="en-US" altLang="en-US" sz="2400" dirty="0">
                <a:solidFill>
                  <a:prstClr val="black"/>
                </a:solidFill>
              </a:rPr>
              <a:t>Changes are passed to progeny by </a:t>
            </a:r>
            <a:r>
              <a:rPr lang="en-US" altLang="en-US" sz="2400" u="sng" dirty="0">
                <a:solidFill>
                  <a:prstClr val="black"/>
                </a:solidFill>
              </a:rPr>
              <a:t>vertical gene transfer</a:t>
            </a:r>
          </a:p>
        </p:txBody>
      </p:sp>
    </p:spTree>
    <p:extLst>
      <p:ext uri="{BB962C8B-B14F-4D97-AF65-F5344CB8AC3E}">
        <p14:creationId xmlns:p14="http://schemas.microsoft.com/office/powerpoint/2010/main" val="112476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prstClr val="black"/>
                </a:solidFill>
              </a:rPr>
              <a:t>Focus Your Perspective 8.1</a:t>
            </a:r>
            <a:endParaRPr lang="en-GB" dirty="0"/>
          </a:p>
        </p:txBody>
      </p:sp>
      <p:sp>
        <p:nvSpPr>
          <p:cNvPr id="7" name="Content Placeholder 35"/>
          <p:cNvSpPr>
            <a:spLocks noGrp="1"/>
          </p:cNvSpPr>
          <p:nvPr>
            <p:ph sz="quarter" idx="43"/>
          </p:nvPr>
        </p:nvSpPr>
        <p:spPr>
          <a:xfrm>
            <a:off x="640975" y="1064559"/>
            <a:ext cx="7315200" cy="1676400"/>
          </a:xfrm>
          <a:prstGeom prst="rect">
            <a:avLst/>
          </a:prstGeom>
        </p:spPr>
        <p:txBody>
          <a:bodyPr/>
          <a:lstStyle>
            <a:lvl1pPr>
              <a:defRPr sz="1000"/>
            </a:lvl1pPr>
          </a:lstStyle>
          <a:p>
            <a:pPr marL="0" lvl="0" indent="0" defTabSz="914400">
              <a:spcBef>
                <a:spcPts val="0"/>
              </a:spcBef>
              <a:spcAft>
                <a:spcPts val="1500"/>
              </a:spcAft>
              <a:buNone/>
            </a:pPr>
            <a:r>
              <a:rPr lang="en-US" altLang="en-US" sz="2800" dirty="0">
                <a:solidFill>
                  <a:prstClr val="black"/>
                </a:solidFill>
              </a:rPr>
              <a:t>Transformation demonstrated by Griffith in 1920</a:t>
            </a:r>
          </a:p>
          <a:p>
            <a:pPr marL="285750" lvl="1" indent="-283464" defTabSz="914400">
              <a:spcBef>
                <a:spcPts val="0"/>
              </a:spcBef>
              <a:buFont typeface="Arial" panose="020B0604020202020204" pitchFamily="34" charset="0"/>
              <a:buChar char="•"/>
            </a:pPr>
            <a:r>
              <a:rPr lang="en-US" altLang="en-US" sz="2400" i="1" dirty="0">
                <a:solidFill>
                  <a:prstClr val="black"/>
                </a:solidFill>
              </a:rPr>
              <a:t>Streptococcus pneumoniae </a:t>
            </a:r>
            <a:r>
              <a:rPr lang="en-US" altLang="en-US" sz="2400" dirty="0">
                <a:solidFill>
                  <a:prstClr val="black"/>
                </a:solidFill>
              </a:rPr>
              <a:t>(“pneumococcus”) only pathogenic when encapsulated</a:t>
            </a:r>
          </a:p>
        </p:txBody>
      </p:sp>
      <p:sp>
        <p:nvSpPr>
          <p:cNvPr id="8" name="Content Placeholder 36"/>
          <p:cNvSpPr>
            <a:spLocks noGrp="1"/>
          </p:cNvSpPr>
          <p:nvPr>
            <p:ph sz="quarter" idx="43"/>
          </p:nvPr>
        </p:nvSpPr>
        <p:spPr>
          <a:xfrm>
            <a:off x="640975" y="2553820"/>
            <a:ext cx="4347882" cy="2247900"/>
          </a:xfrm>
          <a:prstGeom prst="rect">
            <a:avLst/>
          </a:prstGeom>
        </p:spPr>
        <p:txBody>
          <a:bodyPr/>
          <a:lstStyle>
            <a:lvl1pPr>
              <a:defRPr sz="1000"/>
            </a:lvl1pPr>
          </a:lstStyle>
          <a:p>
            <a:pPr marL="282575" indent="-282575"/>
            <a:r>
              <a:rPr lang="en-US" altLang="en-US" sz="2400" dirty="0"/>
              <a:t>Living non-encapsulated cells were transformed by DNA </a:t>
            </a:r>
            <a:br>
              <a:rPr lang="en-US" altLang="en-US" sz="2400" dirty="0"/>
            </a:br>
            <a:r>
              <a:rPr lang="en-US" altLang="en-US" sz="2400" dirty="0"/>
              <a:t>from heat-killed encapsulated cells and produced living encapsulated cells</a:t>
            </a:r>
          </a:p>
        </p:txBody>
      </p:sp>
      <p:pic>
        <p:nvPicPr>
          <p:cNvPr id="5" name="Picture 4" descr="Griffith experiment showed that living Streptococcus pneumoniae cells can take up DNA from the environment."/>
          <p:cNvPicPr>
            <a:picLocks noChangeAspect="1"/>
          </p:cNvPicPr>
          <p:nvPr/>
        </p:nvPicPr>
        <p:blipFill>
          <a:blip r:embed="rId3"/>
          <a:stretch>
            <a:fillRect/>
          </a:stretch>
        </p:blipFill>
        <p:spPr>
          <a:xfrm>
            <a:off x="5486400" y="2286000"/>
            <a:ext cx="2885883" cy="3981450"/>
          </a:xfrm>
          <a:prstGeom prst="rect">
            <a:avLst/>
          </a:prstGeom>
        </p:spPr>
      </p:pic>
      <p:sp>
        <p:nvSpPr>
          <p:cNvPr id="4" name="Text Placeholder 3"/>
          <p:cNvSpPr>
            <a:spLocks noGrp="1"/>
          </p:cNvSpPr>
          <p:nvPr>
            <p:ph type="body" sz="quarter" idx="17"/>
          </p:nvPr>
        </p:nvSpPr>
        <p:spPr>
          <a:xfrm>
            <a:off x="5567082" y="6400800"/>
            <a:ext cx="3518024" cy="228600"/>
          </a:xfrm>
        </p:spPr>
        <p:txBody>
          <a:bodyPr/>
          <a:lstStyle/>
          <a:p>
            <a:pPr algn="r"/>
            <a:r>
              <a:rPr lang="en-GB" sz="1200" u="sng" dirty="0">
                <a:solidFill>
                  <a:prstClr val="black"/>
                </a:solidFill>
                <a:hlinkClick r:id="" action="ppaction://noaction"/>
              </a:rPr>
              <a:t>Jump to </a:t>
            </a:r>
            <a:r>
              <a:rPr lang="en-US" altLang="en-US" sz="1200" dirty="0">
                <a:solidFill>
                  <a:prstClr val="black"/>
                </a:solidFill>
                <a:hlinkClick r:id="" action="ppaction://noaction"/>
              </a:rPr>
              <a:t>Focus Your Perspective 8.1 </a:t>
            </a:r>
            <a:r>
              <a:rPr lang="en-GB" sz="1200" dirty="0">
                <a:hlinkClick r:id="" action="ppaction://noaction"/>
              </a:rPr>
              <a:t>Long Description</a:t>
            </a:r>
            <a:endParaRPr lang="en-US" sz="1200" dirty="0">
              <a:hlinkClick r:id="" action="ppaction://noaction"/>
            </a:endParaRPr>
          </a:p>
        </p:txBody>
      </p:sp>
    </p:spTree>
    <p:extLst>
      <p:ext uri="{BB962C8B-B14F-4D97-AF65-F5344CB8AC3E}">
        <p14:creationId xmlns:p14="http://schemas.microsoft.com/office/powerpoint/2010/main" val="169815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Transduction</a:t>
            </a:r>
            <a:endParaRPr lang="en-GB" dirty="0"/>
          </a:p>
        </p:txBody>
      </p:sp>
      <p:sp>
        <p:nvSpPr>
          <p:cNvPr id="2" name="Content Placeholder 1"/>
          <p:cNvSpPr>
            <a:spLocks noGrp="1"/>
          </p:cNvSpPr>
          <p:nvPr>
            <p:ph idx="1"/>
          </p:nvPr>
        </p:nvSpPr>
        <p:spPr>
          <a:xfrm>
            <a:off x="806822" y="990600"/>
            <a:ext cx="7620000" cy="4724400"/>
          </a:xfrm>
        </p:spPr>
        <p:txBody>
          <a:bodyPr/>
          <a:lstStyle/>
          <a:p>
            <a:pPr>
              <a:spcBef>
                <a:spcPts val="0"/>
              </a:spcBef>
              <a:spcAft>
                <a:spcPts val="1500"/>
              </a:spcAft>
            </a:pPr>
            <a:r>
              <a:rPr lang="en-US" altLang="en-US" u="sng" dirty="0"/>
              <a:t>Transduction</a:t>
            </a:r>
            <a:r>
              <a:rPr lang="en-US" altLang="en-US" dirty="0"/>
              <a:t>: transfer of bacterial genes by </a:t>
            </a:r>
            <a:r>
              <a:rPr lang="en-US" altLang="en-US" u="sng" dirty="0"/>
              <a:t>bacteriophages (phages)</a:t>
            </a:r>
          </a:p>
          <a:p>
            <a:pPr marL="285750" lvl="1">
              <a:spcBef>
                <a:spcPts val="0"/>
              </a:spcBef>
            </a:pPr>
            <a:r>
              <a:rPr lang="en-US" altLang="en-US" dirty="0"/>
              <a:t>Phages infect bacterial cells</a:t>
            </a:r>
          </a:p>
          <a:p>
            <a:pPr marL="511175" lvl="2"/>
            <a:r>
              <a:rPr lang="en-US" altLang="en-US" dirty="0"/>
              <a:t>Attaches to cell and injects its nucleic acid </a:t>
            </a:r>
          </a:p>
          <a:p>
            <a:pPr marL="511175" lvl="2"/>
            <a:r>
              <a:rPr lang="en-US" altLang="en-US" dirty="0"/>
              <a:t>Phage enzymes cut bacterial DNA into small pieces</a:t>
            </a:r>
          </a:p>
          <a:p>
            <a:pPr marL="511175" lvl="2"/>
            <a:r>
              <a:rPr lang="en-US" altLang="en-US" dirty="0"/>
              <a:t>Bacterial cell enzymes produce phage nucleic acid and a phage coat – components of new phage particles</a:t>
            </a:r>
          </a:p>
          <a:p>
            <a:pPr marL="511175" lvl="2"/>
            <a:r>
              <a:rPr lang="en-US" altLang="en-US" dirty="0"/>
              <a:t>Phage particles are released from bacterial cell</a:t>
            </a:r>
          </a:p>
          <a:p>
            <a:pPr marL="285750" lvl="1"/>
            <a:r>
              <a:rPr lang="en-US" altLang="en-US" u="sng" dirty="0"/>
              <a:t>Generalized transduction</a:t>
            </a:r>
            <a:r>
              <a:rPr lang="en-US" altLang="en-US" dirty="0"/>
              <a:t> results when a fragment of bacterial DNA enters the phage protein coat </a:t>
            </a:r>
          </a:p>
          <a:p>
            <a:pPr marL="511175" lvl="2"/>
            <a:r>
              <a:rPr lang="en-US" altLang="en-US" dirty="0"/>
              <a:t>Produces a </a:t>
            </a:r>
            <a:r>
              <a:rPr lang="en-US" altLang="en-US" u="sng" dirty="0"/>
              <a:t>transducing particle</a:t>
            </a:r>
          </a:p>
        </p:txBody>
      </p:sp>
    </p:spTree>
    <p:extLst>
      <p:ext uri="{BB962C8B-B14F-4D97-AF65-F5344CB8AC3E}">
        <p14:creationId xmlns:p14="http://schemas.microsoft.com/office/powerpoint/2010/main" val="105419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Transduction - Figure 8.21 </a:t>
            </a:r>
            <a:endParaRPr lang="en-GB" dirty="0"/>
          </a:p>
        </p:txBody>
      </p:sp>
      <p:sp>
        <p:nvSpPr>
          <p:cNvPr id="2" name="Content Placeholder 1"/>
          <p:cNvSpPr>
            <a:spLocks noGrp="1"/>
          </p:cNvSpPr>
          <p:nvPr>
            <p:ph idx="1"/>
          </p:nvPr>
        </p:nvSpPr>
        <p:spPr>
          <a:xfrm>
            <a:off x="806822" y="990600"/>
            <a:ext cx="8229600" cy="1390287"/>
          </a:xfrm>
        </p:spPr>
        <p:txBody>
          <a:bodyPr/>
          <a:lstStyle/>
          <a:p>
            <a:pPr>
              <a:spcBef>
                <a:spcPts val="0"/>
              </a:spcBef>
              <a:spcAft>
                <a:spcPts val="1500"/>
              </a:spcAft>
            </a:pPr>
            <a:r>
              <a:rPr lang="en-US" altLang="en-US" dirty="0"/>
              <a:t>Transducing particle may attach to another bacterial cell and inject the DNA it contains</a:t>
            </a:r>
          </a:p>
          <a:p>
            <a:pPr marL="285750" lvl="1">
              <a:spcBef>
                <a:spcPts val="0"/>
              </a:spcBef>
            </a:pPr>
            <a:r>
              <a:rPr lang="en-US" altLang="en-US" dirty="0"/>
              <a:t>New DNA may be integrated into chromosome</a:t>
            </a:r>
          </a:p>
        </p:txBody>
      </p:sp>
      <p:sp>
        <p:nvSpPr>
          <p:cNvPr id="16" name="Content Placeholder 11"/>
          <p:cNvSpPr>
            <a:spLocks noGrp="1"/>
          </p:cNvSpPr>
          <p:nvPr>
            <p:ph sz="quarter" idx="36"/>
          </p:nvPr>
        </p:nvSpPr>
        <p:spPr>
          <a:xfrm>
            <a:off x="1704974" y="6337271"/>
            <a:ext cx="1600200" cy="210524"/>
          </a:xfrm>
          <a:prstGeom prst="rect">
            <a:avLst/>
          </a:prstGeom>
        </p:spPr>
        <p:txBody>
          <a:bodyPr/>
          <a:lstStyle/>
          <a:p>
            <a:pPr marL="91440" lvl="0" indent="-91440">
              <a:spcBef>
                <a:spcPts val="0"/>
              </a:spcBef>
              <a:buFont typeface="+mj-lt"/>
              <a:buAutoNum type="alphaLcParenR"/>
            </a:pPr>
            <a:r>
              <a:rPr lang="en-US" sz="650" b="1" dirty="0"/>
              <a:t>Formation of a transducing particle</a:t>
            </a:r>
            <a:endParaRPr lang="en-GB" sz="650" b="1" dirty="0"/>
          </a:p>
        </p:txBody>
      </p:sp>
      <p:pic>
        <p:nvPicPr>
          <p:cNvPr id="5" name="Picture 4">
            <a:extLst>
              <a:ext uri="{FF2B5EF4-FFF2-40B4-BE49-F238E27FC236}">
                <a16:creationId xmlns:a16="http://schemas.microsoft.com/office/drawing/2014/main" id="{658D4BB2-C840-4B73-AC10-E96388D8939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50050"/>
          <a:stretch/>
        </p:blipFill>
        <p:spPr>
          <a:xfrm>
            <a:off x="1752600" y="2380886"/>
            <a:ext cx="2700867" cy="4016865"/>
          </a:xfrm>
          <a:prstGeom prst="rect">
            <a:avLst/>
          </a:prstGeom>
        </p:spPr>
      </p:pic>
      <p:sp>
        <p:nvSpPr>
          <p:cNvPr id="6" name="Content Placeholder 9"/>
          <p:cNvSpPr>
            <a:spLocks noGrp="1"/>
          </p:cNvSpPr>
          <p:nvPr>
            <p:ph sz="quarter" idx="23"/>
          </p:nvPr>
        </p:nvSpPr>
        <p:spPr>
          <a:xfrm>
            <a:off x="2955041" y="2690810"/>
            <a:ext cx="1397794" cy="282938"/>
          </a:xfrm>
          <a:prstGeom prst="rect">
            <a:avLst/>
          </a:prstGeom>
        </p:spPr>
        <p:txBody>
          <a:bodyPr/>
          <a:lstStyle>
            <a:lvl1pPr marL="457200" indent="-457200">
              <a:buFont typeface="Arial" panose="020B0604020202020204" pitchFamily="34" charset="0"/>
              <a:buChar char="•"/>
              <a:defRPr sz="1000"/>
            </a:lvl1pPr>
          </a:lstStyle>
          <a:p>
            <a:pPr marL="114300" lvl="0" indent="-114300">
              <a:lnSpc>
                <a:spcPct val="90000"/>
              </a:lnSpc>
              <a:spcBef>
                <a:spcPts val="0"/>
              </a:spcBef>
              <a:buFont typeface="+mj-lt"/>
              <a:buAutoNum type="arabicPeriod"/>
            </a:pPr>
            <a:r>
              <a:rPr lang="en-GB" sz="650" dirty="0"/>
              <a:t>A bacteriophage attaches to a specific receptor on a host cell.</a:t>
            </a:r>
          </a:p>
        </p:txBody>
      </p:sp>
      <p:sp>
        <p:nvSpPr>
          <p:cNvPr id="7" name="Content Placeholder 13"/>
          <p:cNvSpPr>
            <a:spLocks noGrp="1"/>
          </p:cNvSpPr>
          <p:nvPr>
            <p:ph sz="quarter" idx="24"/>
          </p:nvPr>
        </p:nvSpPr>
        <p:spPr>
          <a:xfrm>
            <a:off x="2951070" y="3381370"/>
            <a:ext cx="1403350" cy="361226"/>
          </a:xfrm>
          <a:prstGeom prst="rect">
            <a:avLst/>
          </a:prstGeom>
        </p:spPr>
        <p:txBody>
          <a:bodyPr/>
          <a:lstStyle>
            <a:lvl1pPr marL="457200" indent="-457200">
              <a:buFont typeface="Arial" panose="020B0604020202020204" pitchFamily="34" charset="0"/>
              <a:buChar char="•"/>
              <a:defRPr sz="1000"/>
            </a:lvl1pPr>
          </a:lstStyle>
          <a:p>
            <a:pPr marL="118872" lvl="0" indent="-118872">
              <a:lnSpc>
                <a:spcPct val="80000"/>
              </a:lnSpc>
              <a:spcBef>
                <a:spcPts val="0"/>
              </a:spcBef>
              <a:buFont typeface="+mj-lt"/>
              <a:buAutoNum type="arabicPeriod" startAt="2"/>
            </a:pPr>
            <a:r>
              <a:rPr lang="en-GB" sz="650" dirty="0"/>
              <a:t>The phage DNA enters the cell. The empty phage coat remains on the outside or the bacterium.</a:t>
            </a:r>
          </a:p>
        </p:txBody>
      </p:sp>
      <p:sp>
        <p:nvSpPr>
          <p:cNvPr id="8" name="Content Placeholder 15"/>
          <p:cNvSpPr>
            <a:spLocks noGrp="1"/>
          </p:cNvSpPr>
          <p:nvPr>
            <p:ph sz="quarter" idx="25"/>
          </p:nvPr>
        </p:nvSpPr>
        <p:spPr>
          <a:xfrm>
            <a:off x="2943925" y="4081460"/>
            <a:ext cx="1380331" cy="304800"/>
          </a:xfrm>
          <a:prstGeom prst="rect">
            <a:avLst/>
          </a:prstGeom>
        </p:spPr>
        <p:txBody>
          <a:bodyPr/>
          <a:lstStyle>
            <a:lvl1pPr marL="457200" indent="-457200">
              <a:buFont typeface="Arial" panose="020B0604020202020204" pitchFamily="34" charset="0"/>
              <a:buChar char="•"/>
              <a:defRPr sz="1000"/>
            </a:lvl1pPr>
          </a:lstStyle>
          <a:p>
            <a:pPr marL="118872" lvl="0" indent="-118872">
              <a:lnSpc>
                <a:spcPct val="80000"/>
              </a:lnSpc>
              <a:spcBef>
                <a:spcPts val="0"/>
              </a:spcBef>
              <a:buFont typeface="+mj-lt"/>
              <a:buAutoNum type="arabicPeriod" startAt="3"/>
            </a:pPr>
            <a:r>
              <a:rPr lang="en-GB" sz="650" dirty="0"/>
              <a:t>Enzymes encoded by the phage genome cut the bacterial DNA into small pieces.</a:t>
            </a:r>
          </a:p>
        </p:txBody>
      </p:sp>
      <p:sp>
        <p:nvSpPr>
          <p:cNvPr id="10" name="Content Placeholder 21"/>
          <p:cNvSpPr>
            <a:spLocks noGrp="1"/>
          </p:cNvSpPr>
          <p:nvPr>
            <p:ph sz="quarter" idx="28"/>
          </p:nvPr>
        </p:nvSpPr>
        <p:spPr>
          <a:xfrm>
            <a:off x="2950279" y="4749133"/>
            <a:ext cx="1447800" cy="274136"/>
          </a:xfrm>
          <a:prstGeom prst="rect">
            <a:avLst/>
          </a:prstGeom>
        </p:spPr>
        <p:txBody>
          <a:bodyPr/>
          <a:lstStyle>
            <a:lvl1pPr marL="457200" indent="-457200">
              <a:buFont typeface="Arial" panose="020B0604020202020204" pitchFamily="34" charset="0"/>
              <a:buChar char="•"/>
              <a:defRPr sz="1000"/>
            </a:lvl1pPr>
          </a:lstStyle>
          <a:p>
            <a:pPr marL="118872" lvl="0" indent="-118872">
              <a:lnSpc>
                <a:spcPct val="80000"/>
              </a:lnSpc>
              <a:spcBef>
                <a:spcPts val="0"/>
              </a:spcBef>
              <a:buFont typeface="+mj-lt"/>
              <a:buAutoNum type="arabicPeriod" startAt="4"/>
            </a:pPr>
            <a:r>
              <a:rPr lang="en-GB" sz="650" dirty="0"/>
              <a:t>Phage nucleic acid is replicated and coat proteins synthesized.</a:t>
            </a:r>
          </a:p>
        </p:txBody>
      </p:sp>
      <p:sp>
        <p:nvSpPr>
          <p:cNvPr id="9" name="Content Placeholder 19"/>
          <p:cNvSpPr>
            <a:spLocks noGrp="1"/>
          </p:cNvSpPr>
          <p:nvPr>
            <p:ph sz="quarter" idx="27"/>
          </p:nvPr>
        </p:nvSpPr>
        <p:spPr>
          <a:xfrm>
            <a:off x="2943925" y="5447390"/>
            <a:ext cx="1385094" cy="705940"/>
          </a:xfrm>
          <a:prstGeom prst="rect">
            <a:avLst/>
          </a:prstGeom>
        </p:spPr>
        <p:txBody>
          <a:bodyPr/>
          <a:lstStyle>
            <a:lvl1pPr marL="457200" indent="-457200">
              <a:buFont typeface="Arial" panose="020B0604020202020204" pitchFamily="34" charset="0"/>
              <a:buChar char="•"/>
              <a:defRPr sz="1000"/>
            </a:lvl1pPr>
          </a:lstStyle>
          <a:p>
            <a:pPr marL="118872" lvl="0" indent="-118872">
              <a:lnSpc>
                <a:spcPct val="90000"/>
              </a:lnSpc>
              <a:spcBef>
                <a:spcPts val="0"/>
              </a:spcBef>
              <a:buFont typeface="+mj-lt"/>
              <a:buAutoNum type="arabicPeriod" startAt="5"/>
            </a:pPr>
            <a:r>
              <a:rPr lang="en-GB" sz="650" dirty="0"/>
              <a:t>During construction of viral particles, bacterial DNA can mistakenly enter a protein coat. This creates a transducing particle that carries bacterial DNA instead of phage DNA</a:t>
            </a:r>
          </a:p>
        </p:txBody>
      </p:sp>
      <p:sp>
        <p:nvSpPr>
          <p:cNvPr id="15" name="Content Placeholder 38"/>
          <p:cNvSpPr>
            <a:spLocks noGrp="1"/>
          </p:cNvSpPr>
          <p:nvPr>
            <p:ph sz="quarter" idx="35"/>
          </p:nvPr>
        </p:nvSpPr>
        <p:spPr>
          <a:xfrm>
            <a:off x="4491037" y="5767290"/>
            <a:ext cx="1447800" cy="199802"/>
          </a:xfrm>
          <a:prstGeom prst="rect">
            <a:avLst/>
          </a:prstGeom>
        </p:spPr>
        <p:txBody>
          <a:bodyPr/>
          <a:lstStyle>
            <a:lvl1pPr>
              <a:defRPr sz="1000"/>
            </a:lvl1pPr>
          </a:lstStyle>
          <a:p>
            <a:pPr marL="91440" lvl="0" indent="-91440">
              <a:spcBef>
                <a:spcPts val="0"/>
              </a:spcBef>
              <a:buFont typeface="+mj-lt"/>
              <a:buAutoNum type="alphaLcParenR" startAt="2"/>
            </a:pPr>
            <a:r>
              <a:rPr lang="en-US" sz="650" b="1" dirty="0"/>
              <a:t>The process of transduction</a:t>
            </a:r>
            <a:endParaRPr lang="en-GB" sz="650" b="1" dirty="0"/>
          </a:p>
        </p:txBody>
      </p:sp>
      <p:pic>
        <p:nvPicPr>
          <p:cNvPr id="18" name="Picture 17">
            <a:extLst>
              <a:ext uri="{FF2B5EF4-FFF2-40B4-BE49-F238E27FC236}">
                <a16:creationId xmlns:a16="http://schemas.microsoft.com/office/drawing/2014/main" id="{66B84EBB-32A0-42D5-A428-5F406642520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49808" b="15992"/>
          <a:stretch/>
        </p:blipFill>
        <p:spPr>
          <a:xfrm>
            <a:off x="4453467" y="2406287"/>
            <a:ext cx="2655485" cy="3407265"/>
          </a:xfrm>
          <a:prstGeom prst="rect">
            <a:avLst/>
          </a:prstGeom>
        </p:spPr>
      </p:pic>
      <p:sp>
        <p:nvSpPr>
          <p:cNvPr id="11" name="Content Placeholder 25"/>
          <p:cNvSpPr>
            <a:spLocks noGrp="1"/>
          </p:cNvSpPr>
          <p:nvPr>
            <p:ph sz="quarter" idx="30"/>
          </p:nvPr>
        </p:nvSpPr>
        <p:spPr>
          <a:xfrm>
            <a:off x="5829777" y="2719318"/>
            <a:ext cx="1124744" cy="451213"/>
          </a:xfrm>
          <a:prstGeom prst="rect">
            <a:avLst/>
          </a:prstGeom>
        </p:spPr>
        <p:txBody>
          <a:bodyPr/>
          <a:lstStyle>
            <a:lvl1pPr marL="457200" indent="-457200">
              <a:buFont typeface="Arial" panose="020B0604020202020204" pitchFamily="34" charset="0"/>
              <a:buChar char="•"/>
              <a:defRPr sz="1000"/>
            </a:lvl1pPr>
          </a:lstStyle>
          <a:p>
            <a:pPr marL="118872" lvl="0" indent="-118872">
              <a:lnSpc>
                <a:spcPct val="80000"/>
              </a:lnSpc>
              <a:spcBef>
                <a:spcPts val="0"/>
              </a:spcBef>
              <a:buFont typeface="+mj-lt"/>
              <a:buAutoNum type="arabicPeriod"/>
            </a:pPr>
            <a:r>
              <a:rPr lang="en-GB" sz="650" dirty="0"/>
              <a:t>A transducing particle attaches to a specific receptor on a host cell.</a:t>
            </a:r>
          </a:p>
        </p:txBody>
      </p:sp>
      <p:sp>
        <p:nvSpPr>
          <p:cNvPr id="12" name="Content Placeholder 30"/>
          <p:cNvSpPr>
            <a:spLocks noGrp="1"/>
          </p:cNvSpPr>
          <p:nvPr>
            <p:ph sz="quarter" idx="31"/>
          </p:nvPr>
        </p:nvSpPr>
        <p:spPr>
          <a:xfrm>
            <a:off x="5829777" y="3411218"/>
            <a:ext cx="1158240" cy="292463"/>
          </a:xfrm>
          <a:prstGeom prst="rect">
            <a:avLst/>
          </a:prstGeom>
        </p:spPr>
        <p:txBody>
          <a:bodyPr/>
          <a:lstStyle>
            <a:lvl1pPr>
              <a:defRPr sz="1000"/>
            </a:lvl1pPr>
          </a:lstStyle>
          <a:p>
            <a:pPr marL="118872" lvl="0" indent="-118872">
              <a:lnSpc>
                <a:spcPct val="90000"/>
              </a:lnSpc>
              <a:spcBef>
                <a:spcPts val="0"/>
              </a:spcBef>
              <a:buFont typeface="+mj-lt"/>
              <a:buAutoNum type="arabicPeriod" startAt="2"/>
            </a:pPr>
            <a:r>
              <a:rPr lang="en-GB" sz="650" dirty="0"/>
              <a:t>The bacterial DNA is injected into a cell.</a:t>
            </a:r>
          </a:p>
        </p:txBody>
      </p:sp>
      <p:sp>
        <p:nvSpPr>
          <p:cNvPr id="13" name="Content Placeholder 34"/>
          <p:cNvSpPr>
            <a:spLocks noGrp="1"/>
          </p:cNvSpPr>
          <p:nvPr>
            <p:ph sz="quarter" idx="33"/>
          </p:nvPr>
        </p:nvSpPr>
        <p:spPr>
          <a:xfrm>
            <a:off x="5829777" y="4120833"/>
            <a:ext cx="1245393" cy="381000"/>
          </a:xfrm>
          <a:prstGeom prst="rect">
            <a:avLst/>
          </a:prstGeom>
        </p:spPr>
        <p:txBody>
          <a:bodyPr/>
          <a:lstStyle>
            <a:lvl1pPr>
              <a:defRPr sz="1000"/>
            </a:lvl1pPr>
          </a:lstStyle>
          <a:p>
            <a:pPr marL="118872" lvl="0" indent="-118872">
              <a:lnSpc>
                <a:spcPct val="80000"/>
              </a:lnSpc>
              <a:spcBef>
                <a:spcPts val="0"/>
              </a:spcBef>
              <a:buFont typeface="+mj-lt"/>
              <a:buAutoNum type="arabicPeriod" startAt="3"/>
            </a:pPr>
            <a:r>
              <a:rPr lang="en-GB" sz="630" dirty="0"/>
              <a:t>The injected bacterial DNA integrates into the chromosome by homologous recombination.</a:t>
            </a:r>
          </a:p>
        </p:txBody>
      </p:sp>
      <p:sp>
        <p:nvSpPr>
          <p:cNvPr id="14" name="Content Placeholder 36"/>
          <p:cNvSpPr>
            <a:spLocks noGrp="1"/>
          </p:cNvSpPr>
          <p:nvPr>
            <p:ph sz="quarter" idx="34"/>
          </p:nvPr>
        </p:nvSpPr>
        <p:spPr>
          <a:xfrm>
            <a:off x="4637093" y="5410131"/>
            <a:ext cx="1845862" cy="261321"/>
          </a:xfrm>
          <a:prstGeom prst="rect">
            <a:avLst/>
          </a:prstGeom>
        </p:spPr>
        <p:txBody>
          <a:bodyPr/>
          <a:lstStyle>
            <a:lvl1pPr>
              <a:defRPr sz="1000"/>
            </a:lvl1pPr>
          </a:lstStyle>
          <a:p>
            <a:pPr marL="118872" lvl="0" indent="-118872">
              <a:lnSpc>
                <a:spcPct val="90000"/>
              </a:lnSpc>
              <a:buFont typeface="+mj-lt"/>
              <a:buAutoNum type="arabicPeriod" startAt="4"/>
            </a:pPr>
            <a:r>
              <a:rPr lang="en-GB" sz="650" dirty="0"/>
              <a:t>Bacteria multiply with new genetic material. Replaced host DNA is degraded.</a:t>
            </a:r>
          </a:p>
        </p:txBody>
      </p:sp>
    </p:spTree>
    <p:extLst>
      <p:ext uri="{BB962C8B-B14F-4D97-AF65-F5344CB8AC3E}">
        <p14:creationId xmlns:p14="http://schemas.microsoft.com/office/powerpoint/2010/main" val="1090179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Conjugation - Figure 8.22 </a:t>
            </a:r>
            <a:endParaRPr lang="en-GB" dirty="0"/>
          </a:p>
        </p:txBody>
      </p:sp>
      <p:sp>
        <p:nvSpPr>
          <p:cNvPr id="2" name="Content Placeholder 1"/>
          <p:cNvSpPr>
            <a:spLocks noGrp="1"/>
          </p:cNvSpPr>
          <p:nvPr>
            <p:ph idx="1"/>
          </p:nvPr>
        </p:nvSpPr>
        <p:spPr>
          <a:xfrm>
            <a:off x="806822" y="990600"/>
            <a:ext cx="6400800" cy="2438400"/>
          </a:xfrm>
        </p:spPr>
        <p:txBody>
          <a:bodyPr/>
          <a:lstStyle/>
          <a:p>
            <a:pPr>
              <a:spcBef>
                <a:spcPts val="0"/>
              </a:spcBef>
              <a:spcAft>
                <a:spcPts val="1500"/>
              </a:spcAft>
            </a:pPr>
            <a:r>
              <a:rPr lang="en-US" altLang="en-US" u="sng" dirty="0"/>
              <a:t>Conjugation</a:t>
            </a:r>
            <a:r>
              <a:rPr lang="en-US" altLang="en-US" dirty="0"/>
              <a:t>: DNA transfer between bacterial cells</a:t>
            </a:r>
          </a:p>
          <a:p>
            <a:pPr marL="285750" lvl="1">
              <a:spcBef>
                <a:spcPts val="0"/>
              </a:spcBef>
            </a:pPr>
            <a:r>
              <a:rPr lang="en-US" altLang="en-US" dirty="0"/>
              <a:t>Requires contact between donor, recipient cells</a:t>
            </a:r>
          </a:p>
          <a:p>
            <a:pPr marL="285750" lvl="1"/>
            <a:r>
              <a:rPr lang="en-US" altLang="en-US" u="sng" dirty="0"/>
              <a:t>Conjugative plasmids</a:t>
            </a:r>
            <a:r>
              <a:rPr lang="en-US" altLang="en-US" dirty="0"/>
              <a:t> direct their own transfer</a:t>
            </a:r>
          </a:p>
          <a:p>
            <a:pPr marL="511175" lvl="2"/>
            <a:r>
              <a:rPr lang="en-US" altLang="en-US" dirty="0"/>
              <a:t>Replicons; do not have to integrate into chromosome</a:t>
            </a:r>
          </a:p>
          <a:p>
            <a:pPr marL="285750" lvl="1"/>
            <a:r>
              <a:rPr lang="en-US" altLang="en-US" u="sng" dirty="0"/>
              <a:t>F plasmid</a:t>
            </a:r>
            <a:r>
              <a:rPr lang="en-US" altLang="en-US" dirty="0"/>
              <a:t> (fertility) of </a:t>
            </a:r>
            <a:r>
              <a:rPr lang="en-US" altLang="en-US" i="1" dirty="0"/>
              <a:t>E. coli</a:t>
            </a:r>
            <a:r>
              <a:rPr lang="en-US" altLang="en-US" dirty="0"/>
              <a:t> most studied</a:t>
            </a:r>
          </a:p>
        </p:txBody>
      </p:sp>
      <p:sp>
        <p:nvSpPr>
          <p:cNvPr id="7" name="Content Placeholder 17"/>
          <p:cNvSpPr>
            <a:spLocks noGrp="1"/>
          </p:cNvSpPr>
          <p:nvPr>
            <p:ph sz="quarter" idx="26"/>
          </p:nvPr>
        </p:nvSpPr>
        <p:spPr>
          <a:xfrm>
            <a:off x="806822" y="3429000"/>
            <a:ext cx="3505200" cy="1143000"/>
          </a:xfrm>
          <a:prstGeom prst="rect">
            <a:avLst/>
          </a:prstGeom>
        </p:spPr>
        <p:txBody>
          <a:bodyPr/>
          <a:lstStyle>
            <a:lvl1pPr marL="457200" indent="-457200">
              <a:buFont typeface="Arial" panose="020B0604020202020204" pitchFamily="34" charset="0"/>
              <a:buChar char="•"/>
              <a:defRPr sz="1000"/>
            </a:lvl1pPr>
          </a:lstStyle>
          <a:p>
            <a:pPr marL="511175" lvl="2">
              <a:spcAft>
                <a:spcPts val="800"/>
              </a:spcAft>
              <a:buFont typeface="Arial" panose="020B0604020202020204" pitchFamily="34" charset="0"/>
              <a:buChar char="•"/>
            </a:pPr>
            <a:r>
              <a:rPr lang="en-US" altLang="en-US" sz="1800" dirty="0">
                <a:solidFill>
                  <a:prstClr val="black"/>
                </a:solidFill>
              </a:rPr>
              <a:t>Encodes </a:t>
            </a:r>
            <a:r>
              <a:rPr lang="en-US" altLang="en-US" sz="1800" u="sng" dirty="0">
                <a:solidFill>
                  <a:prstClr val="black"/>
                </a:solidFill>
              </a:rPr>
              <a:t>F pilus</a:t>
            </a:r>
            <a:r>
              <a:rPr lang="en-US" altLang="en-US" sz="1800" dirty="0">
                <a:solidFill>
                  <a:prstClr val="black"/>
                </a:solidFill>
              </a:rPr>
              <a:t> (sex pilus)</a:t>
            </a:r>
          </a:p>
          <a:p>
            <a:pPr marL="519113" lvl="2">
              <a:spcAft>
                <a:spcPts val="800"/>
              </a:spcAft>
              <a:buFont typeface="Arial" panose="020B0604020202020204" pitchFamily="34" charset="0"/>
              <a:buChar char="•"/>
            </a:pPr>
            <a:r>
              <a:rPr lang="en-US" altLang="en-US" sz="1800" dirty="0">
                <a:solidFill>
                  <a:prstClr val="black"/>
                </a:solidFill>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677731717"/>
              </p:ext>
            </p:extLst>
          </p:nvPr>
        </p:nvGraphicFramePr>
        <p:xfrm>
          <a:off x="1383542" y="3867861"/>
          <a:ext cx="278912" cy="278912"/>
        </p:xfrm>
        <a:graphic>
          <a:graphicData uri="http://schemas.openxmlformats.org/presentationml/2006/ole">
            <mc:AlternateContent xmlns:mc="http://schemas.openxmlformats.org/markup-compatibility/2006">
              <mc:Choice xmlns:v="urn:schemas-microsoft-com:vml" Requires="v">
                <p:oleObj spid="_x0000_s4097" name="Equation" r:id="rId4" imgW="190440" imgH="190440" progId="Equation.DSMT4">
                  <p:embed/>
                </p:oleObj>
              </mc:Choice>
              <mc:Fallback>
                <p:oleObj name="Equation" r:id="rId4" imgW="190440" imgH="190440" progId="Equation.DSMT4">
                  <p:embed/>
                  <p:pic>
                    <p:nvPicPr>
                      <p:cNvPr id="6" name="Object 5"/>
                      <p:cNvPicPr/>
                      <p:nvPr/>
                    </p:nvPicPr>
                    <p:blipFill>
                      <a:blip r:embed="rId5"/>
                      <a:stretch>
                        <a:fillRect/>
                      </a:stretch>
                    </p:blipFill>
                    <p:spPr>
                      <a:xfrm>
                        <a:off x="1383542" y="3867861"/>
                        <a:ext cx="278912" cy="278912"/>
                      </a:xfrm>
                      <a:prstGeom prst="rect">
                        <a:avLst/>
                      </a:prstGeom>
                    </p:spPr>
                  </p:pic>
                </p:oleObj>
              </mc:Fallback>
            </mc:AlternateContent>
          </a:graphicData>
        </a:graphic>
      </p:graphicFrame>
      <p:sp>
        <p:nvSpPr>
          <p:cNvPr id="10" name="Content Placeholder 17"/>
          <p:cNvSpPr>
            <a:spLocks noGrp="1"/>
          </p:cNvSpPr>
          <p:nvPr>
            <p:ph sz="quarter" idx="26"/>
          </p:nvPr>
        </p:nvSpPr>
        <p:spPr>
          <a:xfrm>
            <a:off x="1652584" y="3841839"/>
            <a:ext cx="2514600" cy="351032"/>
          </a:xfrm>
          <a:prstGeom prst="rect">
            <a:avLst/>
          </a:prstGeom>
        </p:spPr>
        <p:txBody>
          <a:bodyPr/>
          <a:lstStyle>
            <a:lvl1pPr marL="457200" indent="-457200">
              <a:buFont typeface="Arial" panose="020B0604020202020204" pitchFamily="34" charset="0"/>
              <a:buChar char="•"/>
              <a:defRPr sz="1000"/>
            </a:lvl1pPr>
          </a:lstStyle>
          <a:p>
            <a:pPr marL="0" lvl="1" indent="0">
              <a:spcAft>
                <a:spcPts val="800"/>
              </a:spcAft>
              <a:buNone/>
            </a:pPr>
            <a:r>
              <a:rPr lang="en-US" altLang="en-US" sz="1800" dirty="0">
                <a:solidFill>
                  <a:prstClr val="black"/>
                </a:solidFill>
              </a:rPr>
              <a:t>cells contain F plasmid; </a:t>
            </a:r>
            <a:endParaRPr lang="en-US" sz="1800" dirty="0">
              <a:solidFill>
                <a:prstClr val="black"/>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247969962"/>
              </p:ext>
            </p:extLst>
          </p:nvPr>
        </p:nvGraphicFramePr>
        <p:xfrm>
          <a:off x="1384278" y="4203678"/>
          <a:ext cx="253556" cy="253556"/>
        </p:xfrm>
        <a:graphic>
          <a:graphicData uri="http://schemas.openxmlformats.org/presentationml/2006/ole">
            <mc:AlternateContent xmlns:mc="http://schemas.openxmlformats.org/markup-compatibility/2006">
              <mc:Choice xmlns:v="urn:schemas-microsoft-com:vml" Requires="v">
                <p:oleObj spid="_x0000_s4098" name="Equation" r:id="rId6" imgW="190440" imgH="190440" progId="Equation.DSMT4">
                  <p:embed/>
                </p:oleObj>
              </mc:Choice>
              <mc:Fallback>
                <p:oleObj name="Equation" r:id="rId6" imgW="190440" imgH="190440" progId="Equation.DSMT4">
                  <p:embed/>
                  <p:pic>
                    <p:nvPicPr>
                      <p:cNvPr id="11" name="Object 10"/>
                      <p:cNvPicPr/>
                      <p:nvPr/>
                    </p:nvPicPr>
                    <p:blipFill>
                      <a:blip r:embed="rId7"/>
                      <a:stretch>
                        <a:fillRect/>
                      </a:stretch>
                    </p:blipFill>
                    <p:spPr>
                      <a:xfrm>
                        <a:off x="1384278" y="4203678"/>
                        <a:ext cx="253556" cy="253556"/>
                      </a:xfrm>
                      <a:prstGeom prst="rect">
                        <a:avLst/>
                      </a:prstGeom>
                    </p:spPr>
                  </p:pic>
                </p:oleObj>
              </mc:Fallback>
            </mc:AlternateContent>
          </a:graphicData>
        </a:graphic>
      </p:graphicFrame>
      <p:sp>
        <p:nvSpPr>
          <p:cNvPr id="9" name="Content Placeholder 17"/>
          <p:cNvSpPr>
            <a:spLocks noGrp="1"/>
          </p:cNvSpPr>
          <p:nvPr>
            <p:ph sz="quarter" idx="26"/>
          </p:nvPr>
        </p:nvSpPr>
        <p:spPr>
          <a:xfrm>
            <a:off x="1657352" y="4197436"/>
            <a:ext cx="1351407" cy="319120"/>
          </a:xfrm>
          <a:prstGeom prst="rect">
            <a:avLst/>
          </a:prstGeom>
        </p:spPr>
        <p:txBody>
          <a:bodyPr/>
          <a:lstStyle>
            <a:lvl1pPr marL="457200" indent="-457200">
              <a:buFont typeface="Arial" panose="020B0604020202020204" pitchFamily="34" charset="0"/>
              <a:buChar char="•"/>
              <a:defRPr sz="1000"/>
            </a:lvl1pPr>
          </a:lstStyle>
          <a:p>
            <a:pPr marL="0" lvl="1" indent="0">
              <a:spcAft>
                <a:spcPts val="800"/>
              </a:spcAft>
              <a:buNone/>
            </a:pPr>
            <a:r>
              <a:rPr lang="en-US" altLang="en-US" sz="1800" dirty="0">
                <a:solidFill>
                  <a:prstClr val="black"/>
                </a:solidFill>
              </a:rPr>
              <a:t>cells do not</a:t>
            </a:r>
          </a:p>
        </p:txBody>
      </p:sp>
      <p:sp>
        <p:nvSpPr>
          <p:cNvPr id="8" name="Content Placeholder 17"/>
          <p:cNvSpPr>
            <a:spLocks noGrp="1"/>
          </p:cNvSpPr>
          <p:nvPr>
            <p:ph sz="quarter" idx="26"/>
          </p:nvPr>
        </p:nvSpPr>
        <p:spPr>
          <a:xfrm>
            <a:off x="806822" y="4572000"/>
            <a:ext cx="3505200" cy="1466350"/>
          </a:xfrm>
          <a:prstGeom prst="rect">
            <a:avLst/>
          </a:prstGeom>
        </p:spPr>
        <p:txBody>
          <a:bodyPr/>
          <a:lstStyle>
            <a:lvl1pPr marL="457200" indent="-457200">
              <a:buFont typeface="Arial" panose="020B0604020202020204" pitchFamily="34" charset="0"/>
              <a:buChar char="•"/>
              <a:defRPr sz="1000"/>
            </a:lvl1pPr>
          </a:lstStyle>
          <a:p>
            <a:pPr marL="285750" lvl="1">
              <a:spcAft>
                <a:spcPts val="800"/>
              </a:spcAft>
              <a:buFont typeface="Arial" panose="020B0604020202020204" pitchFamily="34" charset="0"/>
              <a:buChar char="•"/>
            </a:pPr>
            <a:r>
              <a:rPr lang="en-US" altLang="en-US" sz="2000" dirty="0">
                <a:solidFill>
                  <a:prstClr val="black"/>
                </a:solidFill>
              </a:rPr>
              <a:t>Other plasmids encode resistance to some antibiotics</a:t>
            </a:r>
          </a:p>
          <a:p>
            <a:pPr marL="511175" lvl="2">
              <a:spcAft>
                <a:spcPts val="800"/>
              </a:spcAft>
              <a:buFont typeface="Arial" panose="020B0604020202020204" pitchFamily="34" charset="0"/>
              <a:buChar char="•"/>
            </a:pPr>
            <a:r>
              <a:rPr lang="en-US" altLang="en-US" sz="1800" dirty="0">
                <a:solidFill>
                  <a:prstClr val="black"/>
                </a:solidFill>
              </a:rPr>
              <a:t>Spread resistance easily</a:t>
            </a:r>
            <a:endParaRPr lang="en-US" sz="1800" dirty="0">
              <a:solidFill>
                <a:prstClr val="black"/>
              </a:solidFill>
            </a:endParaRPr>
          </a:p>
        </p:txBody>
      </p:sp>
      <p:pic>
        <p:nvPicPr>
          <p:cNvPr id="90117"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455" b="1611"/>
          <a:stretch/>
        </p:blipFill>
        <p:spPr bwMode="auto">
          <a:xfrm>
            <a:off x="5029200" y="3429000"/>
            <a:ext cx="3352800" cy="268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p:nvPr>
        </p:nvSpPr>
        <p:spPr>
          <a:xfrm>
            <a:off x="7460090" y="6706493"/>
            <a:ext cx="1636288" cy="131565"/>
          </a:xfrm>
        </p:spPr>
        <p:txBody>
          <a:bodyPr/>
          <a:lstStyle/>
          <a:p>
            <a:pPr lvl="0" algn="r"/>
            <a:r>
              <a:rPr lang="en-US" altLang="en-US" dirty="0">
                <a:solidFill>
                  <a:srgbClr val="6A6A6A"/>
                </a:solidFill>
              </a:rPr>
              <a:t>©Dennis Kunkel/SPL/Science Source</a:t>
            </a:r>
          </a:p>
        </p:txBody>
      </p:sp>
    </p:spTree>
    <p:extLst>
      <p:ext uri="{BB962C8B-B14F-4D97-AF65-F5344CB8AC3E}">
        <p14:creationId xmlns:p14="http://schemas.microsoft.com/office/powerpoint/2010/main" val="4107706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Conjugation - Figure 8.23 </a:t>
            </a:r>
            <a:endParaRPr lang="en-GB" dirty="0"/>
          </a:p>
        </p:txBody>
      </p:sp>
      <p:sp>
        <p:nvSpPr>
          <p:cNvPr id="2" name="Content Placeholder 1"/>
          <p:cNvSpPr>
            <a:spLocks noGrp="1"/>
          </p:cNvSpPr>
          <p:nvPr>
            <p:ph idx="1"/>
          </p:nvPr>
        </p:nvSpPr>
        <p:spPr>
          <a:xfrm>
            <a:off x="793375" y="990600"/>
            <a:ext cx="3276600" cy="5105400"/>
          </a:xfrm>
        </p:spPr>
        <p:txBody>
          <a:bodyPr/>
          <a:lstStyle/>
          <a:p>
            <a:pPr>
              <a:spcBef>
                <a:spcPts val="0"/>
              </a:spcBef>
              <a:spcAft>
                <a:spcPts val="1500"/>
              </a:spcAft>
            </a:pPr>
            <a:r>
              <a:rPr lang="en-US" altLang="en-US" dirty="0"/>
              <a:t>Plasmid transfer</a:t>
            </a:r>
          </a:p>
          <a:p>
            <a:pPr marL="285750" lvl="1">
              <a:spcBef>
                <a:spcPts val="0"/>
              </a:spcBef>
            </a:pPr>
            <a:r>
              <a:rPr lang="en-US" altLang="en-US" dirty="0"/>
              <a:t>F pilus binds to receptor on recipient cell wall</a:t>
            </a:r>
          </a:p>
          <a:p>
            <a:pPr marL="285750" lvl="1"/>
            <a:r>
              <a:rPr lang="en-US" altLang="en-US" dirty="0"/>
              <a:t>F pilus contracts, pulling cells together</a:t>
            </a:r>
          </a:p>
          <a:p>
            <a:pPr marL="285750" lvl="1"/>
            <a:r>
              <a:rPr lang="en-US" altLang="en-US" dirty="0"/>
              <a:t>Enzyme cuts plasmid at origin of transfer</a:t>
            </a:r>
          </a:p>
          <a:p>
            <a:pPr marL="285750" lvl="1"/>
            <a:r>
              <a:rPr lang="en-US" altLang="en-US" dirty="0"/>
              <a:t>Single DNA strand is transferred</a:t>
            </a:r>
          </a:p>
          <a:p>
            <a:pPr marL="285750" lvl="1"/>
            <a:r>
              <a:rPr lang="en-US" altLang="en-US" dirty="0"/>
              <a:t>Complementary strands synthesized</a:t>
            </a:r>
          </a:p>
          <a:p>
            <a:pPr marL="285750" lvl="1"/>
            <a:r>
              <a:rPr lang="en-US" altLang="en-US" dirty="0"/>
              <a:t>Both cells are now </a:t>
            </a:r>
            <a:endParaRPr lang="en-US" altLang="en-US" baseline="30000" dirty="0"/>
          </a:p>
        </p:txBody>
      </p:sp>
      <p:graphicFrame>
        <p:nvGraphicFramePr>
          <p:cNvPr id="13" name="Object 12"/>
          <p:cNvGraphicFramePr>
            <a:graphicFrameLocks noChangeAspect="1"/>
          </p:cNvGraphicFramePr>
          <p:nvPr>
            <p:extLst>
              <p:ext uri="{D42A27DB-BD31-4B8C-83A1-F6EECF244321}">
                <p14:modId xmlns:p14="http://schemas.microsoft.com/office/powerpoint/2010/main" val="3732421519"/>
              </p:ext>
            </p:extLst>
          </p:nvPr>
        </p:nvGraphicFramePr>
        <p:xfrm>
          <a:off x="3124200" y="5420658"/>
          <a:ext cx="337483" cy="337483"/>
        </p:xfrm>
        <a:graphic>
          <a:graphicData uri="http://schemas.openxmlformats.org/presentationml/2006/ole">
            <mc:AlternateContent xmlns:mc="http://schemas.openxmlformats.org/markup-compatibility/2006">
              <mc:Choice xmlns:v="urn:schemas-microsoft-com:vml" Requires="v">
                <p:oleObj spid="_x0000_s5121" name="Equation" r:id="rId4" imgW="190440" imgH="190440" progId="Equation.DSMT4">
                  <p:embed/>
                </p:oleObj>
              </mc:Choice>
              <mc:Fallback>
                <p:oleObj name="Equation" r:id="rId4" imgW="190440" imgH="190440" progId="Equation.DSMT4">
                  <p:embed/>
                  <p:pic>
                    <p:nvPicPr>
                      <p:cNvPr id="13" name="Object 12"/>
                      <p:cNvPicPr/>
                      <p:nvPr/>
                    </p:nvPicPr>
                    <p:blipFill>
                      <a:blip r:embed="rId5"/>
                      <a:stretch>
                        <a:fillRect/>
                      </a:stretch>
                    </p:blipFill>
                    <p:spPr>
                      <a:xfrm>
                        <a:off x="3124200" y="5420658"/>
                        <a:ext cx="337483" cy="337483"/>
                      </a:xfrm>
                      <a:prstGeom prst="rect">
                        <a:avLst/>
                      </a:prstGeom>
                    </p:spPr>
                  </p:pic>
                </p:oleObj>
              </mc:Fallback>
            </mc:AlternateContent>
          </a:graphicData>
        </a:graphic>
      </p:graphicFrame>
      <p:pic>
        <p:nvPicPr>
          <p:cNvPr id="14" name="Picture 13" descr="As a single-strand of the F plasmid is transferred, each cell synthesizes a complementary strand.">
            <a:extLst>
              <a:ext uri="{FF2B5EF4-FFF2-40B4-BE49-F238E27FC236}">
                <a16:creationId xmlns:a16="http://schemas.microsoft.com/office/drawing/2014/main" id="{F7E29E32-8080-4CCC-8D75-271022A5EE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9371" y="1081677"/>
            <a:ext cx="2830286" cy="5196114"/>
          </a:xfrm>
          <a:prstGeom prst="rect">
            <a:avLst/>
          </a:prstGeom>
        </p:spPr>
      </p:pic>
      <p:sp>
        <p:nvSpPr>
          <p:cNvPr id="5" name="Content Placeholder 9"/>
          <p:cNvSpPr>
            <a:spLocks noGrp="1"/>
          </p:cNvSpPr>
          <p:nvPr>
            <p:ph sz="quarter" idx="23"/>
          </p:nvPr>
        </p:nvSpPr>
        <p:spPr>
          <a:xfrm>
            <a:off x="5007452" y="1105849"/>
            <a:ext cx="1066800" cy="228600"/>
          </a:xfrm>
          <a:prstGeom prst="rect">
            <a:avLst/>
          </a:prstGeom>
        </p:spPr>
        <p:txBody>
          <a:bodyPr/>
          <a:lstStyle>
            <a:lvl1pPr marL="457200" indent="-457200">
              <a:buFont typeface="Arial" panose="020B0604020202020204" pitchFamily="34" charset="0"/>
              <a:buChar char="•"/>
              <a:defRPr sz="1000"/>
            </a:lvl1pPr>
          </a:lstStyle>
          <a:p>
            <a:pPr marL="118872" lvl="0" indent="-118872">
              <a:spcBef>
                <a:spcPts val="0"/>
              </a:spcBef>
              <a:buSzPct val="75000"/>
              <a:buFont typeface="+mj-lt"/>
              <a:buAutoNum type="arabicPeriod"/>
            </a:pPr>
            <a:r>
              <a:rPr lang="en-GB" sz="830" b="1" dirty="0"/>
              <a:t>Making contact</a:t>
            </a:r>
          </a:p>
        </p:txBody>
      </p:sp>
      <mc:AlternateContent xmlns:mc="http://schemas.openxmlformats.org/markup-compatibility/2006" xmlns:a14="http://schemas.microsoft.com/office/drawing/2010/main">
        <mc:Choice Requires="a14">
          <p:sp>
            <p:nvSpPr>
              <p:cNvPr id="6" name="Content Placeholder 13"/>
              <p:cNvSpPr>
                <a:spLocks noGrp="1"/>
              </p:cNvSpPr>
              <p:nvPr>
                <p:ph sz="quarter" idx="24"/>
              </p:nvPr>
            </p:nvSpPr>
            <p:spPr>
              <a:xfrm>
                <a:off x="5555141" y="2145716"/>
                <a:ext cx="1757678" cy="135522"/>
              </a:xfrm>
              <a:prstGeom prst="rect">
                <a:avLst/>
              </a:prstGeom>
            </p:spPr>
            <p:txBody>
              <a:bodyPr/>
              <a:lstStyle>
                <a:lvl1pPr marL="457200" indent="-457200">
                  <a:buFont typeface="Arial" panose="020B0604020202020204" pitchFamily="34" charset="0"/>
                  <a:buChar char="•"/>
                  <a:defRPr sz="1000"/>
                </a:lvl1pPr>
              </a:lstStyle>
              <a:p>
                <a:pPr marL="0" lvl="0" indent="0">
                  <a:buNone/>
                </a:pPr>
                <a:r>
                  <a:rPr lang="en-GB" sz="700" dirty="0"/>
                  <a:t>The F pilus contacts the recipient </a:t>
                </a:r>
                <a14:m>
                  <m:oMath xmlns:m="http://schemas.openxmlformats.org/officeDocument/2006/math">
                    <m:sSup>
                      <m:sSupPr>
                        <m:ctrlPr>
                          <a:rPr lang="en-GB" sz="700" i="1" smtClean="0">
                            <a:latin typeface="Cambria Math" panose="02040503050406030204" pitchFamily="18" charset="0"/>
                          </a:rPr>
                        </m:ctrlPr>
                      </m:sSupPr>
                      <m:e>
                        <m:r>
                          <m:rPr>
                            <m:sty m:val="p"/>
                          </m:rPr>
                          <a:rPr lang="en-US" sz="700" b="0" i="0" smtClean="0">
                            <a:latin typeface="Cambria Math" panose="02040503050406030204" pitchFamily="18" charset="0"/>
                          </a:rPr>
                          <m:t>F</m:t>
                        </m:r>
                      </m:e>
                      <m:sup>
                        <m:r>
                          <a:rPr lang="en-US" sz="700" b="0" i="0" smtClean="0">
                            <a:latin typeface="Cambria Math" panose="02040503050406030204" pitchFamily="18" charset="0"/>
                          </a:rPr>
                          <m:t>−</m:t>
                        </m:r>
                      </m:sup>
                    </m:sSup>
                  </m:oMath>
                </a14:m>
                <a:r>
                  <a:rPr lang="en-GB" sz="700" dirty="0"/>
                  <a:t> cell.</a:t>
                </a:r>
              </a:p>
            </p:txBody>
          </p:sp>
        </mc:Choice>
        <mc:Fallback xmlns="">
          <p:sp>
            <p:nvSpPr>
              <p:cNvPr id="6" name="Content Placeholder 13"/>
              <p:cNvSpPr>
                <a:spLocks noGrp="1" noRot="1" noChangeAspect="1" noMove="1" noResize="1" noEditPoints="1" noAdjustHandles="1" noChangeArrowheads="1" noChangeShapeType="1" noTextEdit="1"/>
              </p:cNvSpPr>
              <p:nvPr>
                <p:ph sz="quarter" idx="24"/>
              </p:nvPr>
            </p:nvSpPr>
            <p:spPr>
              <a:xfrm>
                <a:off x="5555141" y="2145716"/>
                <a:ext cx="1757678" cy="135522"/>
              </a:xfrm>
              <a:prstGeom prst="rect">
                <a:avLst/>
              </a:prstGeom>
              <a:blipFill rotWithShape="0">
                <a:blip r:embed="rId7"/>
                <a:stretch>
                  <a:fillRect b="-59091"/>
                </a:stretch>
              </a:blipFill>
            </p:spPr>
            <p:txBody>
              <a:bodyPr/>
              <a:lstStyle/>
              <a:p>
                <a:r>
                  <a:rPr lang="en-GB">
                    <a:noFill/>
                  </a:rPr>
                  <a:t> </a:t>
                </a:r>
              </a:p>
            </p:txBody>
          </p:sp>
        </mc:Fallback>
      </mc:AlternateContent>
      <p:sp>
        <p:nvSpPr>
          <p:cNvPr id="7" name="Content Placeholder 15"/>
          <p:cNvSpPr>
            <a:spLocks noGrp="1"/>
          </p:cNvSpPr>
          <p:nvPr>
            <p:ph sz="quarter" idx="25"/>
          </p:nvPr>
        </p:nvSpPr>
        <p:spPr>
          <a:xfrm>
            <a:off x="5005482" y="2512313"/>
            <a:ext cx="1221897" cy="228600"/>
          </a:xfrm>
          <a:prstGeom prst="rect">
            <a:avLst/>
          </a:prstGeom>
        </p:spPr>
        <p:txBody>
          <a:bodyPr/>
          <a:lstStyle>
            <a:lvl1pPr marL="457200" indent="-457200">
              <a:buFont typeface="Arial" panose="020B0604020202020204" pitchFamily="34" charset="0"/>
              <a:buChar char="•"/>
              <a:defRPr sz="1000"/>
            </a:lvl1pPr>
          </a:lstStyle>
          <a:p>
            <a:pPr marL="118872" lvl="0" indent="-118872">
              <a:spcBef>
                <a:spcPts val="0"/>
              </a:spcBef>
              <a:buSzPct val="75000"/>
              <a:buFont typeface="+mj-lt"/>
              <a:buAutoNum type="arabicPeriod" startAt="2"/>
            </a:pPr>
            <a:r>
              <a:rPr lang="en-US" sz="830" b="1" dirty="0"/>
              <a:t>Initiating transfer</a:t>
            </a:r>
            <a:endParaRPr lang="en-GB" sz="830" b="1" dirty="0"/>
          </a:p>
        </p:txBody>
      </p:sp>
      <p:sp>
        <p:nvSpPr>
          <p:cNvPr id="8" name="Content Placeholder 17"/>
          <p:cNvSpPr>
            <a:spLocks noGrp="1"/>
          </p:cNvSpPr>
          <p:nvPr>
            <p:ph sz="quarter" idx="26"/>
          </p:nvPr>
        </p:nvSpPr>
        <p:spPr>
          <a:xfrm>
            <a:off x="5162392" y="3402457"/>
            <a:ext cx="2633820" cy="185294"/>
          </a:xfrm>
          <a:prstGeom prst="rect">
            <a:avLst/>
          </a:prstGeom>
        </p:spPr>
        <p:txBody>
          <a:bodyPr/>
          <a:lstStyle>
            <a:lvl1pPr marL="457200" indent="-457200">
              <a:buFont typeface="Arial" panose="020B0604020202020204" pitchFamily="34" charset="0"/>
              <a:buChar char="•"/>
              <a:defRPr sz="1000"/>
            </a:lvl1pPr>
          </a:lstStyle>
          <a:p>
            <a:pPr marL="0" lvl="0" indent="0">
              <a:buNone/>
            </a:pPr>
            <a:r>
              <a:rPr lang="en-GB" sz="700" dirty="0"/>
              <a:t>The pilus retracts and pulls the donor and recipient cells together.</a:t>
            </a:r>
          </a:p>
        </p:txBody>
      </p:sp>
      <p:sp>
        <p:nvSpPr>
          <p:cNvPr id="9" name="Content Placeholder 19"/>
          <p:cNvSpPr>
            <a:spLocks noGrp="1"/>
          </p:cNvSpPr>
          <p:nvPr>
            <p:ph sz="quarter" idx="27"/>
          </p:nvPr>
        </p:nvSpPr>
        <p:spPr>
          <a:xfrm>
            <a:off x="5011196" y="3760824"/>
            <a:ext cx="1262220" cy="221663"/>
          </a:xfrm>
          <a:prstGeom prst="rect">
            <a:avLst/>
          </a:prstGeom>
        </p:spPr>
        <p:txBody>
          <a:bodyPr/>
          <a:lstStyle>
            <a:lvl1pPr marL="457200" indent="-457200">
              <a:buFont typeface="Arial" panose="020B0604020202020204" pitchFamily="34" charset="0"/>
              <a:buChar char="•"/>
              <a:defRPr sz="1000"/>
            </a:lvl1pPr>
          </a:lstStyle>
          <a:p>
            <a:pPr marL="118872" lvl="0" indent="-118872">
              <a:spcBef>
                <a:spcPts val="0"/>
              </a:spcBef>
              <a:buSzPct val="75000"/>
              <a:buFont typeface="+mj-lt"/>
              <a:buAutoNum type="arabicPeriod" startAt="3"/>
            </a:pPr>
            <a:r>
              <a:rPr lang="en-US" sz="830" b="1" dirty="0"/>
              <a:t>Transferring DNA</a:t>
            </a:r>
            <a:endParaRPr lang="en-GB" sz="830" b="1" dirty="0"/>
          </a:p>
        </p:txBody>
      </p:sp>
      <p:sp>
        <p:nvSpPr>
          <p:cNvPr id="10" name="Content Placeholder 21"/>
          <p:cNvSpPr>
            <a:spLocks noGrp="1"/>
          </p:cNvSpPr>
          <p:nvPr>
            <p:ph sz="quarter" idx="28"/>
          </p:nvPr>
        </p:nvSpPr>
        <p:spPr>
          <a:xfrm>
            <a:off x="5156676" y="4450541"/>
            <a:ext cx="2581276" cy="411270"/>
          </a:xfrm>
          <a:prstGeom prst="rect">
            <a:avLst/>
          </a:prstGeom>
        </p:spPr>
        <p:txBody>
          <a:bodyPr/>
          <a:lstStyle>
            <a:lvl1pPr marL="457200" indent="-457200">
              <a:buFont typeface="Arial" panose="020B0604020202020204" pitchFamily="34" charset="0"/>
              <a:buChar char="•"/>
              <a:defRPr sz="1000"/>
            </a:lvl1pPr>
          </a:lstStyle>
          <a:p>
            <a:pPr marL="0" lvl="0" indent="0">
              <a:lnSpc>
                <a:spcPct val="80000"/>
              </a:lnSpc>
              <a:spcBef>
                <a:spcPts val="0"/>
              </a:spcBef>
              <a:buNone/>
            </a:pPr>
            <a:r>
              <a:rPr lang="en-GB" sz="700" dirty="0"/>
              <a:t>A single strand of the F plasmid is transferred to the recipient cell; its complement is synthesized as it enters that cell. The strand transferred by the donor is replaced, using the remaining strand as a template for DNA synthesis.</a:t>
            </a:r>
          </a:p>
        </p:txBody>
      </p:sp>
      <p:sp>
        <p:nvSpPr>
          <p:cNvPr id="11" name="Content Placeholder 25"/>
          <p:cNvSpPr>
            <a:spLocks noGrp="1"/>
          </p:cNvSpPr>
          <p:nvPr>
            <p:ph sz="quarter" idx="30"/>
          </p:nvPr>
        </p:nvSpPr>
        <p:spPr>
          <a:xfrm>
            <a:off x="5010560" y="5047867"/>
            <a:ext cx="1219200" cy="172487"/>
          </a:xfrm>
          <a:prstGeom prst="rect">
            <a:avLst/>
          </a:prstGeom>
        </p:spPr>
        <p:txBody>
          <a:bodyPr/>
          <a:lstStyle>
            <a:lvl1pPr marL="457200" indent="-457200">
              <a:buFont typeface="Arial" panose="020B0604020202020204" pitchFamily="34" charset="0"/>
              <a:buChar char="•"/>
              <a:defRPr sz="1000"/>
            </a:lvl1pPr>
          </a:lstStyle>
          <a:p>
            <a:pPr marL="118872" lvl="0" indent="-118872">
              <a:spcBef>
                <a:spcPts val="0"/>
              </a:spcBef>
              <a:buSzPct val="75000"/>
              <a:buFont typeface="+mj-lt"/>
              <a:buAutoNum type="arabicPeriod" startAt="4"/>
            </a:pPr>
            <a:r>
              <a:rPr lang="en-US" sz="830" b="1" dirty="0"/>
              <a:t>Transfer complete</a:t>
            </a:r>
            <a:endParaRPr lang="en-GB" sz="830" b="1" dirty="0"/>
          </a:p>
        </p:txBody>
      </p:sp>
      <mc:AlternateContent xmlns:mc="http://schemas.openxmlformats.org/markup-compatibility/2006" xmlns:a14="http://schemas.microsoft.com/office/drawing/2010/main">
        <mc:Choice Requires="a14">
          <p:sp>
            <p:nvSpPr>
              <p:cNvPr id="12" name="Content Placeholder 30"/>
              <p:cNvSpPr>
                <a:spLocks noGrp="1"/>
              </p:cNvSpPr>
              <p:nvPr>
                <p:ph sz="quarter" idx="31"/>
              </p:nvPr>
            </p:nvSpPr>
            <p:spPr>
              <a:xfrm>
                <a:off x="5157314" y="5959790"/>
                <a:ext cx="2538886" cy="222609"/>
              </a:xfrm>
              <a:prstGeom prst="rect">
                <a:avLst/>
              </a:prstGeom>
            </p:spPr>
            <p:txBody>
              <a:bodyPr/>
              <a:lstStyle>
                <a:lvl1pPr>
                  <a:defRPr sz="1000"/>
                </a:lvl1pPr>
              </a:lstStyle>
              <a:p>
                <a:pPr marL="0" lvl="0" indent="0">
                  <a:lnSpc>
                    <a:spcPct val="80000"/>
                  </a:lnSpc>
                  <a:spcBef>
                    <a:spcPts val="0"/>
                  </a:spcBef>
                  <a:buNone/>
                </a:pPr>
                <a:r>
                  <a:rPr lang="en-GB" sz="700" dirty="0"/>
                  <a:t>At the end of the transfer process, both the donor and recipient cells are </a:t>
                </a:r>
                <a14:m>
                  <m:oMath xmlns:m="http://schemas.openxmlformats.org/officeDocument/2006/math">
                    <m:sSup>
                      <m:sSupPr>
                        <m:ctrlPr>
                          <a:rPr lang="en-GB" sz="700" i="1" smtClean="0">
                            <a:latin typeface="Cambria Math" panose="02040503050406030204" pitchFamily="18" charset="0"/>
                          </a:rPr>
                        </m:ctrlPr>
                      </m:sSupPr>
                      <m:e>
                        <m:r>
                          <m:rPr>
                            <m:sty m:val="p"/>
                          </m:rPr>
                          <a:rPr lang="en-US" sz="700" b="0" i="0" smtClean="0">
                            <a:latin typeface="Cambria Math" panose="02040503050406030204" pitchFamily="18" charset="0"/>
                          </a:rPr>
                          <m:t>F</m:t>
                        </m:r>
                      </m:e>
                      <m:sup>
                        <m:r>
                          <a:rPr lang="en-US" sz="700" b="0" i="0" smtClean="0">
                            <a:latin typeface="Cambria Math" panose="02040503050406030204" pitchFamily="18" charset="0"/>
                          </a:rPr>
                          <m:t>+</m:t>
                        </m:r>
                      </m:sup>
                    </m:sSup>
                  </m:oMath>
                </a14:m>
                <a:r>
                  <a:rPr lang="en-GB" sz="700" dirty="0"/>
                  <a:t> and synthesize the F pilus.</a:t>
                </a:r>
              </a:p>
            </p:txBody>
          </p:sp>
        </mc:Choice>
        <mc:Fallback xmlns="">
          <p:sp>
            <p:nvSpPr>
              <p:cNvPr id="12" name="Content Placeholder 30"/>
              <p:cNvSpPr>
                <a:spLocks noGrp="1" noRot="1" noChangeAspect="1" noMove="1" noResize="1" noEditPoints="1" noAdjustHandles="1" noChangeArrowheads="1" noChangeShapeType="1" noTextEdit="1"/>
              </p:cNvSpPr>
              <p:nvPr>
                <p:ph sz="quarter" idx="31"/>
              </p:nvPr>
            </p:nvSpPr>
            <p:spPr>
              <a:xfrm>
                <a:off x="5157314" y="5959790"/>
                <a:ext cx="2538886" cy="222609"/>
              </a:xfrm>
              <a:prstGeom prst="rect">
                <a:avLst/>
              </a:prstGeom>
              <a:blipFill rotWithShape="0">
                <a:blip r:embed="rId8"/>
                <a:stretch>
                  <a:fillRect t="-2778" b="-27778"/>
                </a:stretch>
              </a:blipFill>
            </p:spPr>
            <p:txBody>
              <a:bodyPr/>
              <a:lstStyle/>
              <a:p>
                <a:r>
                  <a:rPr lang="en-GB">
                    <a:noFill/>
                  </a:rPr>
                  <a:t> </a:t>
                </a:r>
              </a:p>
            </p:txBody>
          </p:sp>
        </mc:Fallback>
      </mc:AlternateContent>
    </p:spTree>
    <p:extLst>
      <p:ext uri="{BB962C8B-B14F-4D97-AF65-F5344CB8AC3E}">
        <p14:creationId xmlns:p14="http://schemas.microsoft.com/office/powerpoint/2010/main" val="64071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4008" y="228600"/>
            <a:ext cx="8195984" cy="609600"/>
          </a:xfrm>
        </p:spPr>
        <p:txBody>
          <a:bodyPr/>
          <a:lstStyle/>
          <a:p>
            <a:r>
              <a:rPr lang="en-US" altLang="en-US" b="1" dirty="0">
                <a:solidFill>
                  <a:prstClr val="black"/>
                </a:solidFill>
              </a:rPr>
              <a:t>Conjugation - Figure 8.24 </a:t>
            </a:r>
            <a:endParaRPr lang="en-GB" dirty="0"/>
          </a:p>
        </p:txBody>
      </p:sp>
      <p:sp>
        <p:nvSpPr>
          <p:cNvPr id="2" name="Content Placeholder 1"/>
          <p:cNvSpPr>
            <a:spLocks noGrp="1"/>
          </p:cNvSpPr>
          <p:nvPr>
            <p:ph idx="1"/>
          </p:nvPr>
        </p:nvSpPr>
        <p:spPr>
          <a:xfrm>
            <a:off x="793376" y="990600"/>
            <a:ext cx="4210094" cy="4953000"/>
          </a:xfrm>
        </p:spPr>
        <p:txBody>
          <a:bodyPr/>
          <a:lstStyle/>
          <a:p>
            <a:pPr>
              <a:spcBef>
                <a:spcPts val="0"/>
              </a:spcBef>
              <a:spcAft>
                <a:spcPts val="1500"/>
              </a:spcAft>
            </a:pPr>
            <a:r>
              <a:rPr lang="en-US" altLang="en-US" dirty="0"/>
              <a:t>Chromosome transfer</a:t>
            </a:r>
          </a:p>
          <a:p>
            <a:pPr marL="285750" lvl="1">
              <a:spcBef>
                <a:spcPts val="0"/>
              </a:spcBef>
            </a:pPr>
            <a:r>
              <a:rPr lang="en-US" altLang="en-US" dirty="0"/>
              <a:t>Involves </a:t>
            </a:r>
            <a:r>
              <a:rPr lang="en-US" altLang="en-US" u="sng" dirty="0"/>
              <a:t>Hfr cells</a:t>
            </a:r>
            <a:r>
              <a:rPr lang="en-US" altLang="en-US" dirty="0"/>
              <a:t> (high frequency of recombination)</a:t>
            </a:r>
          </a:p>
          <a:p>
            <a:pPr marL="511175" lvl="2"/>
            <a:r>
              <a:rPr lang="en-US" altLang="en-US" dirty="0"/>
              <a:t>F plasmid is integrated into chromosome via homologous recombination</a:t>
            </a:r>
          </a:p>
          <a:p>
            <a:pPr marL="511175" lvl="2"/>
            <a:r>
              <a:rPr lang="en-US" altLang="en-US" dirty="0"/>
              <a:t>Process is reversible</a:t>
            </a:r>
          </a:p>
          <a:p>
            <a:pPr marL="511175" lvl="2"/>
            <a:r>
              <a:rPr lang="en-US" altLang="en-US" u="sng" dirty="0"/>
              <a:t>F′</a:t>
            </a:r>
            <a:r>
              <a:rPr lang="en-US" altLang="en-US" dirty="0"/>
              <a:t> plasmid results when small piece of chromosome is removed with F plasmid DNA</a:t>
            </a:r>
          </a:p>
          <a:p>
            <a:pPr marL="511175" lvl="2"/>
            <a:r>
              <a:rPr lang="en-US" altLang="en-US" dirty="0"/>
              <a:t>F′ plasmid is replicon; transferred to F</a:t>
            </a:r>
            <a:r>
              <a:rPr lang="en-US" altLang="en-US" baseline="30000" dirty="0"/>
              <a:t>-</a:t>
            </a:r>
            <a:r>
              <a:rPr lang="en-US" altLang="en-US" dirty="0"/>
              <a:t> cells</a:t>
            </a:r>
          </a:p>
          <a:p>
            <a:pPr marL="739775" lvl="3"/>
            <a:r>
              <a:rPr lang="en-US" altLang="en-US" dirty="0"/>
              <a:t>Carries bacterial DNA into new cells</a:t>
            </a:r>
          </a:p>
        </p:txBody>
      </p:sp>
      <p:pic>
        <p:nvPicPr>
          <p:cNvPr id="11" name="Picture 10" descr="An Hfr cell is created when the F plasmid integrates into the chromosome; if the F plasmid takes chromosomal DNA upon excision, it can form an F cell.">
            <a:extLst>
              <a:ext uri="{FF2B5EF4-FFF2-40B4-BE49-F238E27FC236}">
                <a16:creationId xmlns:a16="http://schemas.microsoft.com/office/drawing/2014/main" id="{72BBE134-41A1-47DC-9B6F-FC0F580F5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254" y="1151889"/>
            <a:ext cx="3761233" cy="5132832"/>
          </a:xfrm>
          <a:prstGeom prst="rect">
            <a:avLst/>
          </a:prstGeom>
        </p:spPr>
      </p:pic>
      <p:sp>
        <p:nvSpPr>
          <p:cNvPr id="6" name="Content Placeholder 25"/>
          <p:cNvSpPr>
            <a:spLocks noGrp="1"/>
          </p:cNvSpPr>
          <p:nvPr>
            <p:ph sz="quarter" idx="30"/>
          </p:nvPr>
        </p:nvSpPr>
        <p:spPr>
          <a:xfrm>
            <a:off x="6229350" y="1238250"/>
            <a:ext cx="1759007" cy="304800"/>
          </a:xfrm>
          <a:prstGeom prst="rect">
            <a:avLst/>
          </a:prstGeom>
        </p:spPr>
        <p:txBody>
          <a:bodyPr/>
          <a:lstStyle>
            <a:lvl1pPr marL="457200" indent="-457200">
              <a:buFont typeface="Arial" panose="020B0604020202020204" pitchFamily="34" charset="0"/>
              <a:buChar char="•"/>
              <a:defRPr sz="1000"/>
            </a:lvl1pPr>
          </a:lstStyle>
          <a:p>
            <a:pPr marL="0" lvl="0" indent="0">
              <a:buNone/>
            </a:pPr>
            <a:r>
              <a:rPr lang="en-GB" sz="1100" b="1" dirty="0"/>
              <a:t>Formation of an Hfr cell</a:t>
            </a:r>
          </a:p>
        </p:txBody>
      </p:sp>
      <p:sp>
        <p:nvSpPr>
          <p:cNvPr id="7" name="Content Placeholder 30"/>
          <p:cNvSpPr>
            <a:spLocks noGrp="1"/>
          </p:cNvSpPr>
          <p:nvPr>
            <p:ph sz="quarter" idx="31"/>
          </p:nvPr>
        </p:nvSpPr>
        <p:spPr>
          <a:xfrm>
            <a:off x="7304089" y="2058604"/>
            <a:ext cx="1560398" cy="827469"/>
          </a:xfrm>
          <a:prstGeom prst="rect">
            <a:avLst/>
          </a:prstGeom>
        </p:spPr>
        <p:txBody>
          <a:bodyPr/>
          <a:lstStyle>
            <a:lvl1pPr>
              <a:defRPr sz="1000"/>
            </a:lvl1pPr>
          </a:lstStyle>
          <a:p>
            <a:pPr marL="0" lvl="0" indent="0">
              <a:lnSpc>
                <a:spcPct val="90000"/>
              </a:lnSpc>
              <a:spcBef>
                <a:spcPts val="0"/>
              </a:spcBef>
              <a:buNone/>
            </a:pPr>
            <a:r>
              <a:rPr lang="en-GB" sz="900" dirty="0"/>
              <a:t>The F plasmid sometimes integrates into the bacterial chromosome by homologous recombination, generating an Hfr cell; the process is reversible.</a:t>
            </a:r>
          </a:p>
        </p:txBody>
      </p:sp>
      <p:sp>
        <p:nvSpPr>
          <p:cNvPr id="8" name="Content Placeholder 34"/>
          <p:cNvSpPr>
            <a:spLocks noGrp="1"/>
          </p:cNvSpPr>
          <p:nvPr>
            <p:ph sz="quarter" idx="33"/>
          </p:nvPr>
        </p:nvSpPr>
        <p:spPr>
          <a:xfrm>
            <a:off x="6262690" y="3914770"/>
            <a:ext cx="1759007" cy="226190"/>
          </a:xfrm>
          <a:prstGeom prst="rect">
            <a:avLst/>
          </a:prstGeom>
        </p:spPr>
        <p:txBody>
          <a:bodyPr/>
          <a:lstStyle>
            <a:lvl1pPr>
              <a:defRPr sz="1000"/>
            </a:lvl1pPr>
          </a:lstStyle>
          <a:p>
            <a:pPr marL="0" lvl="0" indent="0">
              <a:buNone/>
            </a:pPr>
            <a:r>
              <a:rPr lang="en-GB" sz="1100" b="1" dirty="0"/>
              <a:t>Formation of an F’ cell</a:t>
            </a:r>
          </a:p>
        </p:txBody>
      </p:sp>
      <p:sp>
        <p:nvSpPr>
          <p:cNvPr id="9" name="Content Placeholder 36"/>
          <p:cNvSpPr>
            <a:spLocks noGrp="1"/>
          </p:cNvSpPr>
          <p:nvPr>
            <p:ph sz="quarter" idx="34"/>
          </p:nvPr>
        </p:nvSpPr>
        <p:spPr>
          <a:xfrm>
            <a:off x="7304089" y="4889308"/>
            <a:ext cx="1460613" cy="670308"/>
          </a:xfrm>
          <a:prstGeom prst="rect">
            <a:avLst/>
          </a:prstGeom>
        </p:spPr>
        <p:txBody>
          <a:bodyPr/>
          <a:lstStyle>
            <a:lvl1pPr>
              <a:defRPr sz="1000"/>
            </a:lvl1pPr>
          </a:lstStyle>
          <a:p>
            <a:pPr marL="0" lvl="0" indent="0">
              <a:lnSpc>
                <a:spcPct val="90000"/>
              </a:lnSpc>
              <a:spcBef>
                <a:spcPts val="0"/>
              </a:spcBef>
              <a:buNone/>
            </a:pPr>
            <a:r>
              <a:rPr lang="en-GB" sz="900" dirty="0"/>
              <a:t>An incorrect excision of the integrated F plasmid brings along a portion of the chromosome, generating an F’ cell.</a:t>
            </a:r>
          </a:p>
        </p:txBody>
      </p:sp>
      <p:sp>
        <p:nvSpPr>
          <p:cNvPr id="3" name="Text Placeholder 2"/>
          <p:cNvSpPr>
            <a:spLocks noGrp="1"/>
          </p:cNvSpPr>
          <p:nvPr>
            <p:ph type="body" sz="quarter" idx="17"/>
          </p:nvPr>
        </p:nvSpPr>
        <p:spPr>
          <a:xfrm>
            <a:off x="5562487" y="6473505"/>
            <a:ext cx="3276600" cy="264288"/>
          </a:xfrm>
        </p:spPr>
        <p:txBody>
          <a:bodyPr/>
          <a:lstStyle/>
          <a:p>
            <a:pPr algn="r"/>
            <a:r>
              <a:rPr lang="en-GB" sz="1200" u="sng" dirty="0">
                <a:solidFill>
                  <a:prstClr val="black"/>
                </a:solidFill>
                <a:hlinkClick r:id="" action="ppaction://noaction"/>
              </a:rPr>
              <a:t>Jump to </a:t>
            </a:r>
            <a:r>
              <a:rPr lang="en-US" altLang="en-US" sz="1200" dirty="0">
                <a:hlinkClick r:id="" action="ppaction://noaction"/>
              </a:rPr>
              <a:t>Conjugation - Figure 8.24 </a:t>
            </a:r>
            <a:r>
              <a:rPr lang="en-GB" sz="1200" dirty="0">
                <a:hlinkClick r:id="" action="ppaction://noaction"/>
              </a:rPr>
              <a:t>Long Description</a:t>
            </a:r>
            <a:endParaRPr lang="en-US" sz="1200" dirty="0">
              <a:hlinkClick r:id="" action="ppaction://noaction"/>
            </a:endParaRPr>
          </a:p>
        </p:txBody>
      </p:sp>
    </p:spTree>
    <p:extLst>
      <p:ext uri="{BB962C8B-B14F-4D97-AF65-F5344CB8AC3E}">
        <p14:creationId xmlns:p14="http://schemas.microsoft.com/office/powerpoint/2010/main" val="738562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92047" y="228600"/>
            <a:ext cx="5559906" cy="609600"/>
          </a:xfrm>
        </p:spPr>
        <p:txBody>
          <a:bodyPr/>
          <a:lstStyle/>
          <a:p>
            <a:r>
              <a:rPr lang="en-US" altLang="en-US" b="1" dirty="0">
                <a:solidFill>
                  <a:prstClr val="black"/>
                </a:solidFill>
              </a:rPr>
              <a:t>Conjugation - Figure 8.25 </a:t>
            </a:r>
            <a:endParaRPr lang="en-GB" dirty="0"/>
          </a:p>
        </p:txBody>
      </p:sp>
      <p:sp>
        <p:nvSpPr>
          <p:cNvPr id="2" name="Content Placeholder 1"/>
          <p:cNvSpPr>
            <a:spLocks noGrp="1"/>
          </p:cNvSpPr>
          <p:nvPr>
            <p:ph idx="1"/>
          </p:nvPr>
        </p:nvSpPr>
        <p:spPr>
          <a:xfrm>
            <a:off x="806822" y="990599"/>
            <a:ext cx="4106550" cy="3588325"/>
          </a:xfrm>
        </p:spPr>
        <p:txBody>
          <a:bodyPr/>
          <a:lstStyle/>
          <a:p>
            <a:pPr>
              <a:spcBef>
                <a:spcPts val="0"/>
              </a:spcBef>
              <a:spcAft>
                <a:spcPts val="1500"/>
              </a:spcAft>
            </a:pPr>
            <a:r>
              <a:rPr lang="en-US" altLang="en-US" dirty="0"/>
              <a:t>Chromosome transfer </a:t>
            </a:r>
          </a:p>
          <a:p>
            <a:pPr marL="285750" lvl="1">
              <a:spcBef>
                <a:spcPts val="0"/>
              </a:spcBef>
            </a:pPr>
            <a:r>
              <a:rPr lang="en-US" altLang="en-US" dirty="0"/>
              <a:t>Hfr cell produces F pilus</a:t>
            </a:r>
          </a:p>
          <a:p>
            <a:pPr marL="285750" lvl="1"/>
            <a:r>
              <a:rPr lang="en-US" altLang="en-US" dirty="0"/>
              <a:t>Integrated F plasmid begins transfer of genes on one side of origin of transfer of plasmid</a:t>
            </a:r>
          </a:p>
          <a:p>
            <a:pPr marL="285750" lvl="1"/>
            <a:r>
              <a:rPr lang="en-US" altLang="en-US" dirty="0"/>
              <a:t>Part of chromosome transferred to recipient cell; chromosome usually breaks before complete transfer</a:t>
            </a:r>
          </a:p>
          <a:p>
            <a:pPr marL="285750" lvl="1"/>
            <a:r>
              <a:rPr lang="en-US" altLang="en-US" dirty="0"/>
              <a:t>Recipient cell remains </a:t>
            </a:r>
          </a:p>
        </p:txBody>
      </p:sp>
      <p:graphicFrame>
        <p:nvGraphicFramePr>
          <p:cNvPr id="15" name="Object 14"/>
          <p:cNvGraphicFramePr>
            <a:graphicFrameLocks noChangeAspect="1"/>
          </p:cNvGraphicFramePr>
          <p:nvPr>
            <p:extLst>
              <p:ext uri="{D42A27DB-BD31-4B8C-83A1-F6EECF244321}">
                <p14:modId xmlns:p14="http://schemas.microsoft.com/office/powerpoint/2010/main" val="2597302777"/>
              </p:ext>
            </p:extLst>
          </p:nvPr>
        </p:nvGraphicFramePr>
        <p:xfrm>
          <a:off x="3505200" y="4161715"/>
          <a:ext cx="337483" cy="337483"/>
        </p:xfrm>
        <a:graphic>
          <a:graphicData uri="http://schemas.openxmlformats.org/presentationml/2006/ole">
            <mc:AlternateContent xmlns:mc="http://schemas.openxmlformats.org/markup-compatibility/2006">
              <mc:Choice xmlns:v="urn:schemas-microsoft-com:vml" Requires="v">
                <p:oleObj spid="_x0000_s6145" name="Equation" r:id="rId4" imgW="190440" imgH="190440" progId="Equation.DSMT4">
                  <p:embed/>
                </p:oleObj>
              </mc:Choice>
              <mc:Fallback>
                <p:oleObj name="Equation" r:id="rId4" imgW="190440" imgH="190440" progId="Equation.DSMT4">
                  <p:embed/>
                  <p:pic>
                    <p:nvPicPr>
                      <p:cNvPr id="15" name="Object 14"/>
                      <p:cNvPicPr/>
                      <p:nvPr/>
                    </p:nvPicPr>
                    <p:blipFill>
                      <a:blip r:embed="rId5"/>
                      <a:stretch>
                        <a:fillRect/>
                      </a:stretch>
                    </p:blipFill>
                    <p:spPr>
                      <a:xfrm>
                        <a:off x="3505200" y="4161715"/>
                        <a:ext cx="337483" cy="337483"/>
                      </a:xfrm>
                      <a:prstGeom prst="rect">
                        <a:avLst/>
                      </a:prstGeom>
                    </p:spPr>
                  </p:pic>
                </p:oleObj>
              </mc:Fallback>
            </mc:AlternateContent>
          </a:graphicData>
        </a:graphic>
      </p:graphicFrame>
      <p:sp>
        <p:nvSpPr>
          <p:cNvPr id="14" name="Content Placeholder 1"/>
          <p:cNvSpPr>
            <a:spLocks noGrp="1"/>
          </p:cNvSpPr>
          <p:nvPr>
            <p:ph idx="1"/>
          </p:nvPr>
        </p:nvSpPr>
        <p:spPr>
          <a:xfrm>
            <a:off x="806822" y="4578925"/>
            <a:ext cx="4106550" cy="734459"/>
          </a:xfrm>
        </p:spPr>
        <p:txBody>
          <a:bodyPr/>
          <a:lstStyle/>
          <a:p>
            <a:pPr marL="284400" lvl="1" indent="0">
              <a:spcBef>
                <a:spcPts val="480"/>
              </a:spcBef>
              <a:buNone/>
            </a:pPr>
            <a:r>
              <a:rPr lang="en-US" altLang="en-US" dirty="0"/>
              <a:t>since incomplete F plasmid transferred</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9593" y="1005114"/>
            <a:ext cx="3048000" cy="5334000"/>
          </a:xfrm>
          <a:prstGeom prst="rect">
            <a:avLst/>
          </a:prstGeom>
        </p:spPr>
      </p:pic>
      <p:sp>
        <p:nvSpPr>
          <p:cNvPr id="5" name="Content Placeholder 9"/>
          <p:cNvSpPr>
            <a:spLocks noGrp="1"/>
          </p:cNvSpPr>
          <p:nvPr>
            <p:ph sz="quarter" idx="23"/>
          </p:nvPr>
        </p:nvSpPr>
        <p:spPr>
          <a:xfrm>
            <a:off x="5603016" y="1002030"/>
            <a:ext cx="1230279" cy="228600"/>
          </a:xfrm>
          <a:prstGeom prst="rect">
            <a:avLst/>
          </a:prstGeom>
        </p:spPr>
        <p:txBody>
          <a:bodyPr/>
          <a:lstStyle>
            <a:lvl1pPr marL="457200" indent="-457200">
              <a:buFont typeface="Arial" panose="020B0604020202020204" pitchFamily="34" charset="0"/>
              <a:buChar char="•"/>
              <a:defRPr sz="1000"/>
            </a:lvl1pPr>
          </a:lstStyle>
          <a:p>
            <a:pPr marL="118872" lvl="0" indent="-118872">
              <a:spcBef>
                <a:spcPts val="0"/>
              </a:spcBef>
              <a:buSzPct val="75000"/>
              <a:buFont typeface="+mj-lt"/>
              <a:buAutoNum type="arabicPeriod"/>
            </a:pPr>
            <a:r>
              <a:rPr lang="en-GB" sz="900" b="1" dirty="0"/>
              <a:t>Making contact</a:t>
            </a:r>
          </a:p>
        </p:txBody>
      </p:sp>
      <mc:AlternateContent xmlns:mc="http://schemas.openxmlformats.org/markup-compatibility/2006" xmlns:a14="http://schemas.microsoft.com/office/drawing/2010/main">
        <mc:Choice Requires="a14">
          <p:sp>
            <p:nvSpPr>
              <p:cNvPr id="6" name="Content Placeholder 13"/>
              <p:cNvSpPr>
                <a:spLocks noGrp="1"/>
              </p:cNvSpPr>
              <p:nvPr>
                <p:ph sz="quarter" idx="24"/>
              </p:nvPr>
            </p:nvSpPr>
            <p:spPr>
              <a:xfrm>
                <a:off x="6188075" y="2057400"/>
                <a:ext cx="1660525" cy="215900"/>
              </a:xfrm>
              <a:prstGeom prst="rect">
                <a:avLst/>
              </a:prstGeom>
            </p:spPr>
            <p:txBody>
              <a:bodyPr/>
              <a:lstStyle>
                <a:lvl1pPr marL="457200" indent="-457200">
                  <a:buFont typeface="Arial" panose="020B0604020202020204" pitchFamily="34" charset="0"/>
                  <a:buChar char="•"/>
                  <a:defRPr sz="1000"/>
                </a:lvl1pPr>
              </a:lstStyle>
              <a:p>
                <a:pPr marL="0" lvl="0" indent="0">
                  <a:buNone/>
                </a:pPr>
                <a:r>
                  <a:rPr lang="en-GB" sz="680" dirty="0"/>
                  <a:t>The F pilus contacts the recipient </a:t>
                </a:r>
                <a14:m>
                  <m:oMath xmlns:m="http://schemas.openxmlformats.org/officeDocument/2006/math">
                    <m:sSup>
                      <m:sSupPr>
                        <m:ctrlPr>
                          <a:rPr lang="en-GB" sz="680" i="1" smtClean="0">
                            <a:latin typeface="Cambria Math" panose="02040503050406030204" pitchFamily="18" charset="0"/>
                          </a:rPr>
                        </m:ctrlPr>
                      </m:sSupPr>
                      <m:e>
                        <m:r>
                          <m:rPr>
                            <m:sty m:val="p"/>
                          </m:rPr>
                          <a:rPr lang="en-US" sz="680" b="0" i="0" smtClean="0">
                            <a:latin typeface="Cambria Math" panose="02040503050406030204" pitchFamily="18" charset="0"/>
                          </a:rPr>
                          <m:t>F</m:t>
                        </m:r>
                      </m:e>
                      <m:sup>
                        <m:r>
                          <a:rPr lang="en-US" sz="680" b="0" i="0" smtClean="0">
                            <a:latin typeface="Cambria Math" panose="02040503050406030204" pitchFamily="18" charset="0"/>
                          </a:rPr>
                          <m:t>−</m:t>
                        </m:r>
                      </m:sup>
                    </m:sSup>
                  </m:oMath>
                </a14:m>
                <a:r>
                  <a:rPr lang="en-GB" sz="680" dirty="0"/>
                  <a:t> cell.</a:t>
                </a:r>
              </a:p>
            </p:txBody>
          </p:sp>
        </mc:Choice>
        <mc:Fallback xmlns="">
          <p:sp>
            <p:nvSpPr>
              <p:cNvPr id="6" name="Content Placeholder 13"/>
              <p:cNvSpPr>
                <a:spLocks noGrp="1" noRot="1" noChangeAspect="1" noMove="1" noResize="1" noEditPoints="1" noAdjustHandles="1" noChangeArrowheads="1" noChangeShapeType="1" noTextEdit="1"/>
              </p:cNvSpPr>
              <p:nvPr>
                <p:ph sz="quarter" idx="24"/>
              </p:nvPr>
            </p:nvSpPr>
            <p:spPr>
              <a:xfrm>
                <a:off x="6188075" y="2057400"/>
                <a:ext cx="1660525" cy="215900"/>
              </a:xfrm>
              <a:prstGeom prst="rect">
                <a:avLst/>
              </a:prstGeom>
              <a:blipFill rotWithShape="0">
                <a:blip r:embed="rId7"/>
                <a:stretch>
                  <a:fillRect/>
                </a:stretch>
              </a:blipFill>
            </p:spPr>
            <p:txBody>
              <a:bodyPr/>
              <a:lstStyle/>
              <a:p>
                <a:r>
                  <a:rPr lang="en-GB">
                    <a:noFill/>
                  </a:rPr>
                  <a:t> </a:t>
                </a:r>
              </a:p>
            </p:txBody>
          </p:sp>
        </mc:Fallback>
      </mc:AlternateContent>
      <p:sp>
        <p:nvSpPr>
          <p:cNvPr id="7" name="Content Placeholder 15"/>
          <p:cNvSpPr>
            <a:spLocks noGrp="1"/>
          </p:cNvSpPr>
          <p:nvPr>
            <p:ph sz="quarter" idx="25"/>
          </p:nvPr>
        </p:nvSpPr>
        <p:spPr>
          <a:xfrm>
            <a:off x="5610953" y="2432843"/>
            <a:ext cx="1211263" cy="215900"/>
          </a:xfrm>
          <a:prstGeom prst="rect">
            <a:avLst/>
          </a:prstGeom>
        </p:spPr>
        <p:txBody>
          <a:bodyPr/>
          <a:lstStyle>
            <a:lvl1pPr marL="457200" indent="-457200">
              <a:buFont typeface="Arial" panose="020B0604020202020204" pitchFamily="34" charset="0"/>
              <a:buChar char="•"/>
              <a:defRPr sz="1000"/>
            </a:lvl1pPr>
          </a:lstStyle>
          <a:p>
            <a:pPr marL="118872" lvl="0" indent="-118872">
              <a:spcBef>
                <a:spcPts val="0"/>
              </a:spcBef>
              <a:buSzPct val="75000"/>
              <a:buFont typeface="+mj-lt"/>
              <a:buAutoNum type="arabicPeriod" startAt="2"/>
            </a:pPr>
            <a:r>
              <a:rPr lang="en-GB" sz="900" b="1" dirty="0"/>
              <a:t>Transferring DNA</a:t>
            </a:r>
          </a:p>
        </p:txBody>
      </p:sp>
      <p:sp>
        <p:nvSpPr>
          <p:cNvPr id="9" name="Content Placeholder 19"/>
          <p:cNvSpPr>
            <a:spLocks noGrp="1"/>
          </p:cNvSpPr>
          <p:nvPr>
            <p:ph sz="quarter" idx="27"/>
          </p:nvPr>
        </p:nvSpPr>
        <p:spPr>
          <a:xfrm>
            <a:off x="5812493" y="3219448"/>
            <a:ext cx="2362200" cy="424657"/>
          </a:xfrm>
          <a:prstGeom prst="rect">
            <a:avLst/>
          </a:prstGeom>
        </p:spPr>
        <p:txBody>
          <a:bodyPr/>
          <a:lstStyle>
            <a:lvl1pPr marL="457200" indent="-457200">
              <a:buFont typeface="Arial" panose="020B0604020202020204" pitchFamily="34" charset="0"/>
              <a:buChar char="•"/>
              <a:defRPr sz="1000"/>
            </a:lvl1pPr>
          </a:lstStyle>
          <a:p>
            <a:pPr marL="0" lvl="0" indent="0">
              <a:lnSpc>
                <a:spcPct val="85000"/>
              </a:lnSpc>
              <a:spcBef>
                <a:spcPts val="0"/>
              </a:spcBef>
              <a:buNone/>
            </a:pPr>
            <a:r>
              <a:rPr lang="en-GB" sz="680" dirty="0"/>
              <a:t>A single strand of the donor chromosome begins to be transferred, starting at the origin of transfer. Gene A, closest to the origin, is transferred first. DNA synthesis creates complementary strands in both cells.</a:t>
            </a:r>
          </a:p>
        </p:txBody>
      </p:sp>
      <p:sp>
        <p:nvSpPr>
          <p:cNvPr id="10" name="Content Placeholder 21"/>
          <p:cNvSpPr>
            <a:spLocks noGrp="1"/>
          </p:cNvSpPr>
          <p:nvPr>
            <p:ph sz="quarter" idx="28"/>
          </p:nvPr>
        </p:nvSpPr>
        <p:spPr>
          <a:xfrm>
            <a:off x="5606952" y="3825876"/>
            <a:ext cx="1219200" cy="292100"/>
          </a:xfrm>
          <a:prstGeom prst="rect">
            <a:avLst/>
          </a:prstGeom>
        </p:spPr>
        <p:txBody>
          <a:bodyPr/>
          <a:lstStyle>
            <a:lvl1pPr marL="457200" indent="-457200">
              <a:buFont typeface="Arial" panose="020B0604020202020204" pitchFamily="34" charset="0"/>
              <a:buChar char="•"/>
              <a:defRPr sz="1000"/>
            </a:lvl1pPr>
          </a:lstStyle>
          <a:p>
            <a:pPr marL="118872" lvl="0" indent="-118872">
              <a:spcBef>
                <a:spcPts val="0"/>
              </a:spcBef>
              <a:buSzPct val="75000"/>
              <a:buFont typeface="+mj-lt"/>
              <a:buAutoNum type="arabicPeriod" startAt="3"/>
            </a:pPr>
            <a:r>
              <a:rPr lang="en-GB" sz="900" b="1" dirty="0"/>
              <a:t>Transfer ends</a:t>
            </a:r>
          </a:p>
        </p:txBody>
      </p:sp>
      <p:sp>
        <p:nvSpPr>
          <p:cNvPr id="11" name="Content Placeholder 25"/>
          <p:cNvSpPr>
            <a:spLocks noGrp="1"/>
          </p:cNvSpPr>
          <p:nvPr>
            <p:ph sz="quarter" idx="30"/>
          </p:nvPr>
        </p:nvSpPr>
        <p:spPr>
          <a:xfrm>
            <a:off x="5822017" y="4593429"/>
            <a:ext cx="2514600" cy="187324"/>
          </a:xfrm>
          <a:prstGeom prst="rect">
            <a:avLst/>
          </a:prstGeom>
        </p:spPr>
        <p:txBody>
          <a:bodyPr/>
          <a:lstStyle>
            <a:lvl1pPr marL="457200" indent="-457200">
              <a:buFont typeface="Arial" panose="020B0604020202020204" pitchFamily="34" charset="0"/>
              <a:buChar char="•"/>
              <a:defRPr sz="1000"/>
            </a:lvl1pPr>
          </a:lstStyle>
          <a:p>
            <a:pPr marL="0" lvl="0" indent="0">
              <a:buNone/>
            </a:pPr>
            <a:r>
              <a:rPr lang="en-GB" sz="680" dirty="0"/>
              <a:t>The donor and recipient cells separate, interrupting DNA transfer.</a:t>
            </a:r>
          </a:p>
        </p:txBody>
      </p:sp>
      <p:sp>
        <p:nvSpPr>
          <p:cNvPr id="12" name="Content Placeholder 30"/>
          <p:cNvSpPr>
            <a:spLocks noGrp="1"/>
          </p:cNvSpPr>
          <p:nvPr>
            <p:ph sz="quarter" idx="31"/>
          </p:nvPr>
        </p:nvSpPr>
        <p:spPr>
          <a:xfrm>
            <a:off x="5610636" y="4943477"/>
            <a:ext cx="2209800" cy="323057"/>
          </a:xfrm>
          <a:prstGeom prst="rect">
            <a:avLst/>
          </a:prstGeom>
        </p:spPr>
        <p:txBody>
          <a:bodyPr/>
          <a:lstStyle>
            <a:lvl1pPr>
              <a:defRPr sz="1000"/>
            </a:lvl1pPr>
          </a:lstStyle>
          <a:p>
            <a:pPr marL="118872" lvl="0" indent="-118872">
              <a:spcBef>
                <a:spcPts val="0"/>
              </a:spcBef>
              <a:buSzPct val="75000"/>
              <a:buFont typeface="+mj-lt"/>
              <a:buAutoNum type="arabicPeriod" startAt="4"/>
            </a:pPr>
            <a:r>
              <a:rPr lang="en-GB" sz="900" b="1" dirty="0"/>
              <a:t>Integration of transferred DNA</a:t>
            </a:r>
          </a:p>
        </p:txBody>
      </p:sp>
      <mc:AlternateContent xmlns:mc="http://schemas.openxmlformats.org/markup-compatibility/2006" xmlns:a14="http://schemas.microsoft.com/office/drawing/2010/main">
        <mc:Choice Requires="a14">
          <p:sp>
            <p:nvSpPr>
              <p:cNvPr id="13" name="Content Placeholder 32"/>
              <p:cNvSpPr>
                <a:spLocks noGrp="1"/>
              </p:cNvSpPr>
              <p:nvPr>
                <p:ph sz="quarter" idx="32"/>
              </p:nvPr>
            </p:nvSpPr>
            <p:spPr>
              <a:xfrm>
                <a:off x="5778379" y="5903914"/>
                <a:ext cx="2555064" cy="390128"/>
              </a:xfrm>
              <a:prstGeom prst="rect">
                <a:avLst/>
              </a:prstGeom>
            </p:spPr>
            <p:txBody>
              <a:bodyPr/>
              <a:lstStyle>
                <a:lvl1pPr>
                  <a:defRPr sz="1000"/>
                </a:lvl1pPr>
              </a:lstStyle>
              <a:p>
                <a:pPr marL="0" lvl="0" indent="0">
                  <a:lnSpc>
                    <a:spcPct val="90000"/>
                  </a:lnSpc>
                  <a:spcBef>
                    <a:spcPts val="0"/>
                  </a:spcBef>
                  <a:buNone/>
                </a:pPr>
                <a:r>
                  <a:rPr lang="en-GB" sz="680" dirty="0"/>
                  <a:t>The donor DNA is integrated into the recipient cell’s chromosome by homologous recombination. Unincorporated DNA is degraded. The recipient cell is still </a:t>
                </a:r>
                <a14:m>
                  <m:oMath xmlns:m="http://schemas.openxmlformats.org/officeDocument/2006/math">
                    <m:sSup>
                      <m:sSupPr>
                        <m:ctrlPr>
                          <a:rPr lang="en-GB" sz="680" i="1" smtClean="0">
                            <a:latin typeface="Cambria Math" panose="02040503050406030204" pitchFamily="18" charset="0"/>
                          </a:rPr>
                        </m:ctrlPr>
                      </m:sSupPr>
                      <m:e>
                        <m:r>
                          <m:rPr>
                            <m:sty m:val="p"/>
                          </m:rPr>
                          <a:rPr lang="en-US" sz="680" b="0" i="0" smtClean="0">
                            <a:latin typeface="Cambria Math" panose="02040503050406030204" pitchFamily="18" charset="0"/>
                          </a:rPr>
                          <m:t>F</m:t>
                        </m:r>
                      </m:e>
                      <m:sup>
                        <m:r>
                          <a:rPr lang="en-US" sz="680" b="0" i="0" smtClean="0">
                            <a:latin typeface="Cambria Math" panose="02040503050406030204" pitchFamily="18" charset="0"/>
                          </a:rPr>
                          <m:t>−</m:t>
                        </m:r>
                      </m:sup>
                    </m:sSup>
                  </m:oMath>
                </a14:m>
                <a:r>
                  <a:rPr lang="en-GB" sz="680" dirty="0"/>
                  <a:t>.</a:t>
                </a:r>
              </a:p>
            </p:txBody>
          </p:sp>
        </mc:Choice>
        <mc:Fallback xmlns="">
          <p:sp>
            <p:nvSpPr>
              <p:cNvPr id="13" name="Content Placeholder 32"/>
              <p:cNvSpPr>
                <a:spLocks noGrp="1" noRot="1" noChangeAspect="1" noMove="1" noResize="1" noEditPoints="1" noAdjustHandles="1" noChangeArrowheads="1" noChangeShapeType="1" noTextEdit="1"/>
              </p:cNvSpPr>
              <p:nvPr>
                <p:ph sz="quarter" idx="32"/>
              </p:nvPr>
            </p:nvSpPr>
            <p:spPr>
              <a:xfrm>
                <a:off x="5778379" y="5903914"/>
                <a:ext cx="2555064" cy="390128"/>
              </a:xfrm>
              <a:prstGeom prst="rect">
                <a:avLst/>
              </a:prstGeom>
              <a:blipFill rotWithShape="0">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3910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8873" y="228600"/>
            <a:ext cx="7346255" cy="609600"/>
          </a:xfrm>
        </p:spPr>
        <p:txBody>
          <a:bodyPr/>
          <a:lstStyle/>
          <a:p>
            <a:r>
              <a:rPr lang="en-US" altLang="en-US" b="1" dirty="0">
                <a:solidFill>
                  <a:prstClr val="black"/>
                </a:solidFill>
              </a:rPr>
              <a:t>The Mobile Gene Pool - Figure 8.26 </a:t>
            </a:r>
            <a:endParaRPr lang="en-GB"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06822" y="990600"/>
                <a:ext cx="6400800" cy="2895600"/>
              </a:xfrm>
            </p:spPr>
            <p:txBody>
              <a:bodyPr/>
              <a:lstStyle/>
              <a:p>
                <a:pPr>
                  <a:spcBef>
                    <a:spcPts val="0"/>
                  </a:spcBef>
                  <a:spcAft>
                    <a:spcPts val="1500"/>
                  </a:spcAft>
                </a:pPr>
                <a:r>
                  <a:rPr lang="en-US" altLang="en-US" dirty="0"/>
                  <a:t>Much variation in gene pool of a single species</a:t>
                </a:r>
              </a:p>
              <a:p>
                <a:pPr marL="285750" lvl="1">
                  <a:spcBef>
                    <a:spcPts val="0"/>
                  </a:spcBef>
                </a:pPr>
                <a:r>
                  <a:rPr lang="en-US" altLang="en-US" dirty="0"/>
                  <a:t>Less than 50</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a:t> of </a:t>
                </a:r>
                <a:r>
                  <a:rPr lang="en-US" altLang="en-US" i="1" dirty="0"/>
                  <a:t>E. coli</a:t>
                </a:r>
                <a:r>
                  <a:rPr lang="en-US" altLang="en-US" dirty="0"/>
                  <a:t> genes found in all strains</a:t>
                </a:r>
              </a:p>
              <a:p>
                <a:pPr marL="511175" lvl="2"/>
                <a:r>
                  <a:rPr lang="en-US" altLang="en-US" dirty="0"/>
                  <a:t>Termed </a:t>
                </a:r>
                <a:r>
                  <a:rPr lang="en-US" altLang="en-US" u="sng" dirty="0"/>
                  <a:t>core genome</a:t>
                </a:r>
                <a:r>
                  <a:rPr lang="en-US" altLang="en-US" dirty="0"/>
                  <a:t> of species</a:t>
                </a:r>
              </a:p>
              <a:p>
                <a:pPr marL="285750" lvl="1"/>
                <a:r>
                  <a:rPr lang="en-US" altLang="en-US" dirty="0"/>
                  <a:t>Remaining make up </a:t>
                </a:r>
                <a:r>
                  <a:rPr lang="en-US" altLang="en-US" u="sng" dirty="0"/>
                  <a:t>mobile gene pool</a:t>
                </a:r>
              </a:p>
              <a:p>
                <a:pPr marL="511175" lvl="2"/>
                <a:r>
                  <a:rPr lang="en-US" altLang="en-US" dirty="0"/>
                  <a:t>Can move from one DNA molecule to another</a:t>
                </a:r>
              </a:p>
              <a:p>
                <a:pPr marL="511175" lvl="2"/>
                <a:r>
                  <a:rPr lang="en-US" altLang="en-US" dirty="0"/>
                  <a:t>Plasmids, transposons, genomic islands, phage DNA</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06822" y="990600"/>
                <a:ext cx="6400800" cy="2895600"/>
              </a:xfrm>
              <a:blipFill rotWithShape="0">
                <a:blip r:embed="rId3"/>
                <a:stretch>
                  <a:fillRect l="-1429" t="-1684"/>
                </a:stretch>
              </a:blipFill>
            </p:spPr>
            <p:txBody>
              <a:bodyPr/>
              <a:lstStyle/>
              <a:p>
                <a:r>
                  <a:rPr lang="en-GB">
                    <a:noFill/>
                  </a:rPr>
                  <a:t> </a:t>
                </a:r>
              </a:p>
            </p:txBody>
          </p:sp>
        </mc:Fallback>
      </mc:AlternateContent>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17775" y="3771900"/>
            <a:ext cx="3905250" cy="2514600"/>
          </a:xfrm>
          <a:prstGeom prst="rect">
            <a:avLst/>
          </a:prstGeom>
        </p:spPr>
      </p:pic>
    </p:spTree>
    <p:extLst>
      <p:ext uri="{BB962C8B-B14F-4D97-AF65-F5344CB8AC3E}">
        <p14:creationId xmlns:p14="http://schemas.microsoft.com/office/powerpoint/2010/main" val="3168266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prstClr val="black"/>
                </a:solidFill>
              </a:rPr>
              <a:t>Table 8.3 The Mobile Gene Pool</a:t>
            </a:r>
            <a:endParaRPr lang="en-GB" dirty="0"/>
          </a:p>
        </p:txBody>
      </p:sp>
      <p:graphicFrame>
        <p:nvGraphicFramePr>
          <p:cNvPr id="3" name="Table Placeholder 2"/>
          <p:cNvGraphicFramePr>
            <a:graphicFrameLocks noGrp="1"/>
          </p:cNvGraphicFramePr>
          <p:nvPr>
            <p:ph type="tbl" sz="quarter" idx="21"/>
            <p:extLst>
              <p:ext uri="{D42A27DB-BD31-4B8C-83A1-F6EECF244321}">
                <p14:modId xmlns:p14="http://schemas.microsoft.com/office/powerpoint/2010/main" val="1967390904"/>
              </p:ext>
            </p:extLst>
          </p:nvPr>
        </p:nvGraphicFramePr>
        <p:xfrm>
          <a:off x="1524000" y="1371601"/>
          <a:ext cx="6096000" cy="3503219"/>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53256">
                <a:tc>
                  <a:txBody>
                    <a:bodyPr/>
                    <a:lstStyle/>
                    <a:p>
                      <a:r>
                        <a:rPr lang="en-US" b="1" dirty="0"/>
                        <a:t>Mobile Genetic Element</a:t>
                      </a:r>
                    </a:p>
                  </a:txBody>
                  <a:tcPr/>
                </a:tc>
                <a:tc>
                  <a:txBody>
                    <a:bodyPr/>
                    <a:lstStyle/>
                    <a:p>
                      <a:endParaRPr lang="en-US" b="1" dirty="0"/>
                    </a:p>
                    <a:p>
                      <a:r>
                        <a:rPr lang="en-US" b="1" dirty="0"/>
                        <a:t>Characteristics</a:t>
                      </a:r>
                    </a:p>
                  </a:txBody>
                  <a:tcPr/>
                </a:tc>
                <a:extLst>
                  <a:ext uri="{0D108BD9-81ED-4DB2-BD59-A6C34878D82A}">
                    <a16:rowId xmlns:a16="http://schemas.microsoft.com/office/drawing/2014/main" val="10000"/>
                  </a:ext>
                </a:extLst>
              </a:tr>
              <a:tr h="839901">
                <a:tc>
                  <a:txBody>
                    <a:bodyPr/>
                    <a:lstStyle/>
                    <a:p>
                      <a:r>
                        <a:rPr lang="en-US" sz="1600" b="1" dirty="0"/>
                        <a:t>Plasmid</a:t>
                      </a:r>
                    </a:p>
                  </a:txBody>
                  <a:tcPr/>
                </a:tc>
                <a:tc>
                  <a:txBody>
                    <a:bodyPr/>
                    <a:lstStyle/>
                    <a:p>
                      <a:r>
                        <a:rPr lang="en-US" sz="1600" dirty="0"/>
                        <a:t>Replicon that is independent of the chromosome and generally encodes only non-essential genetic information</a:t>
                      </a:r>
                    </a:p>
                  </a:txBody>
                  <a:tcPr/>
                </a:tc>
                <a:extLst>
                  <a:ext uri="{0D108BD9-81ED-4DB2-BD59-A6C34878D82A}">
                    <a16:rowId xmlns:a16="http://schemas.microsoft.com/office/drawing/2014/main" val="10001"/>
                  </a:ext>
                </a:extLst>
              </a:tr>
              <a:tr h="839901">
                <a:tc>
                  <a:txBody>
                    <a:bodyPr/>
                    <a:lstStyle/>
                    <a:p>
                      <a:r>
                        <a:rPr lang="en-US" sz="1600" b="1" dirty="0"/>
                        <a:t>Transposon</a:t>
                      </a:r>
                    </a:p>
                  </a:txBody>
                  <a:tcPr/>
                </a:tc>
                <a:tc>
                  <a:txBody>
                    <a:bodyPr/>
                    <a:lstStyle/>
                    <a:p>
                      <a:r>
                        <a:rPr lang="en-US" sz="1600" dirty="0"/>
                        <a:t>Segment of DNA that directs its own movement to another location in chromosomal or plasmid DNA</a:t>
                      </a:r>
                    </a:p>
                  </a:txBody>
                  <a:tcPr/>
                </a:tc>
                <a:extLst>
                  <a:ext uri="{0D108BD9-81ED-4DB2-BD59-A6C34878D82A}">
                    <a16:rowId xmlns:a16="http://schemas.microsoft.com/office/drawing/2014/main" val="10002"/>
                  </a:ext>
                </a:extLst>
              </a:tr>
              <a:tr h="562541">
                <a:tc>
                  <a:txBody>
                    <a:bodyPr/>
                    <a:lstStyle/>
                    <a:p>
                      <a:r>
                        <a:rPr lang="en-US" sz="1600" b="1" dirty="0"/>
                        <a:t>Genomic Island</a:t>
                      </a:r>
                    </a:p>
                  </a:txBody>
                  <a:tcPr/>
                </a:tc>
                <a:tc>
                  <a:txBody>
                    <a:bodyPr/>
                    <a:lstStyle/>
                    <a:p>
                      <a:r>
                        <a:rPr lang="en-US" sz="1600" dirty="0"/>
                        <a:t>Large genomic segment in a cell’s genome that originated in another species</a:t>
                      </a:r>
                    </a:p>
                  </a:txBody>
                  <a:tcPr/>
                </a:tc>
                <a:extLst>
                  <a:ext uri="{0D108BD9-81ED-4DB2-BD59-A6C34878D82A}">
                    <a16:rowId xmlns:a16="http://schemas.microsoft.com/office/drawing/2014/main" val="10003"/>
                  </a:ext>
                </a:extLst>
              </a:tr>
              <a:tr h="591041">
                <a:tc>
                  <a:txBody>
                    <a:bodyPr/>
                    <a:lstStyle/>
                    <a:p>
                      <a:r>
                        <a:rPr lang="en-US" sz="1600" b="1" dirty="0"/>
                        <a:t>Phage DNA</a:t>
                      </a:r>
                    </a:p>
                  </a:txBody>
                  <a:tcPr/>
                </a:tc>
                <a:tc>
                  <a:txBody>
                    <a:bodyPr/>
                    <a:lstStyle/>
                    <a:p>
                      <a:r>
                        <a:rPr lang="en-US" sz="1600" dirty="0"/>
                        <a:t>Phage genome that sometimes carries additional genes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5199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8760" y="228600"/>
            <a:ext cx="6265043" cy="609600"/>
          </a:xfrm>
        </p:spPr>
        <p:txBody>
          <a:bodyPr/>
          <a:lstStyle/>
          <a:p>
            <a:r>
              <a:rPr lang="en-US" altLang="en-US" b="1" dirty="0">
                <a:solidFill>
                  <a:prstClr val="black"/>
                </a:solidFill>
              </a:rPr>
              <a:t>The Mobile Gene Pool (1)</a:t>
            </a:r>
            <a:endParaRPr lang="en-GB" dirty="0"/>
          </a:p>
        </p:txBody>
      </p:sp>
      <p:sp>
        <p:nvSpPr>
          <p:cNvPr id="2" name="Content Placeholder 1"/>
          <p:cNvSpPr>
            <a:spLocks noGrp="1"/>
          </p:cNvSpPr>
          <p:nvPr>
            <p:ph idx="1"/>
          </p:nvPr>
        </p:nvSpPr>
        <p:spPr>
          <a:xfrm>
            <a:off x="793375" y="990600"/>
            <a:ext cx="7664825" cy="5105400"/>
          </a:xfrm>
        </p:spPr>
        <p:txBody>
          <a:bodyPr/>
          <a:lstStyle/>
          <a:p>
            <a:pPr>
              <a:spcBef>
                <a:spcPts val="0"/>
              </a:spcBef>
              <a:spcAft>
                <a:spcPts val="1500"/>
              </a:spcAft>
            </a:pPr>
            <a:r>
              <a:rPr lang="en-US" altLang="en-US" dirty="0"/>
              <a:t>Plasmids common in microbial world</a:t>
            </a:r>
          </a:p>
          <a:p>
            <a:pPr marL="285750" lvl="1">
              <a:spcBef>
                <a:spcPts val="0"/>
              </a:spcBef>
            </a:pPr>
            <a:r>
              <a:rPr lang="en-US" altLang="en-US" dirty="0"/>
              <a:t>Usually dsDNA with origin of replication</a:t>
            </a:r>
          </a:p>
          <a:p>
            <a:pPr marL="285750" lvl="1"/>
            <a:r>
              <a:rPr lang="en-US" altLang="en-US" dirty="0"/>
              <a:t>Generally encode nonessential information, but may allow survival in particular environment</a:t>
            </a:r>
          </a:p>
          <a:p>
            <a:pPr marL="285750" lvl="1"/>
            <a:r>
              <a:rPr lang="en-US" altLang="en-US" dirty="0"/>
              <a:t>Few to many genes</a:t>
            </a:r>
          </a:p>
          <a:p>
            <a:pPr marL="285750" lvl="1"/>
            <a:r>
              <a:rPr lang="en-US" altLang="en-US" dirty="0"/>
              <a:t>Low-copy-number (one or a few per cell) to high-copy-number (many, up to 500)</a:t>
            </a:r>
          </a:p>
          <a:p>
            <a:pPr marL="285750" lvl="1"/>
            <a:r>
              <a:rPr lang="en-US" altLang="en-US" dirty="0"/>
              <a:t>Most have narrow host range; some replicate in many different species</a:t>
            </a:r>
          </a:p>
          <a:p>
            <a:pPr marL="285750" lvl="1"/>
            <a:r>
              <a:rPr lang="en-US" altLang="en-US" dirty="0"/>
              <a:t>Plasmids in same compatibility group cannot be maintained in the same cell</a:t>
            </a:r>
          </a:p>
          <a:p>
            <a:pPr marL="285750" lvl="1"/>
            <a:r>
              <a:rPr lang="en-US" altLang="en-US" dirty="0"/>
              <a:t>Mobilizable plasmid requires conjugative plasmid for transfer </a:t>
            </a:r>
          </a:p>
        </p:txBody>
      </p:sp>
    </p:spTree>
    <p:extLst>
      <p:ext uri="{BB962C8B-B14F-4D97-AF65-F5344CB8AC3E}">
        <p14:creationId xmlns:p14="http://schemas.microsoft.com/office/powerpoint/2010/main" val="313877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82" y="228600"/>
            <a:ext cx="8114836" cy="609600"/>
          </a:xfrm>
        </p:spPr>
        <p:txBody>
          <a:bodyPr/>
          <a:lstStyle/>
          <a:p>
            <a:r>
              <a:rPr lang="en-US" altLang="en-US" b="1" dirty="0">
                <a:solidFill>
                  <a:prstClr val="black"/>
                </a:solidFill>
              </a:rPr>
              <a:t>Genetic Change in Bacteria - Figure 8.1 </a:t>
            </a:r>
            <a:endParaRPr lang="en-GB" dirty="0"/>
          </a:p>
        </p:txBody>
      </p:sp>
      <p:sp>
        <p:nvSpPr>
          <p:cNvPr id="6" name="Content Placeholder 9"/>
          <p:cNvSpPr>
            <a:spLocks noGrp="1"/>
          </p:cNvSpPr>
          <p:nvPr>
            <p:ph sz="quarter" idx="23"/>
          </p:nvPr>
        </p:nvSpPr>
        <p:spPr>
          <a:xfrm>
            <a:off x="2083390" y="3357565"/>
            <a:ext cx="916000" cy="228600"/>
          </a:xfrm>
          <a:prstGeom prst="rect">
            <a:avLst/>
          </a:prstGeom>
        </p:spPr>
        <p:txBody>
          <a:bodyPr/>
          <a:lstStyle/>
          <a:p>
            <a:pPr marL="114300" lvl="0" indent="-114300">
              <a:buFont typeface="+mj-lt"/>
              <a:buAutoNum type="alphaLcParenR"/>
            </a:pPr>
            <a:r>
              <a:rPr lang="en-US" sz="900" b="1" dirty="0"/>
              <a:t>Mutation</a:t>
            </a:r>
            <a:endParaRPr lang="en-GB" sz="900" b="1"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3724"/>
          <a:stretch/>
        </p:blipFill>
        <p:spPr>
          <a:xfrm>
            <a:off x="2044974" y="858643"/>
            <a:ext cx="5050536" cy="2570357"/>
          </a:xfrm>
          <a:prstGeom prst="rect">
            <a:avLst/>
          </a:prstGeom>
        </p:spPr>
      </p:pic>
      <p:sp>
        <p:nvSpPr>
          <p:cNvPr id="7" name="Content Placeholder 13"/>
          <p:cNvSpPr>
            <a:spLocks noGrp="1"/>
          </p:cNvSpPr>
          <p:nvPr>
            <p:ph sz="quarter" idx="24"/>
          </p:nvPr>
        </p:nvSpPr>
        <p:spPr>
          <a:xfrm>
            <a:off x="2098630" y="6266110"/>
            <a:ext cx="1581765" cy="228600"/>
          </a:xfrm>
          <a:prstGeom prst="rect">
            <a:avLst/>
          </a:prstGeom>
        </p:spPr>
        <p:txBody>
          <a:bodyPr/>
          <a:lstStyle/>
          <a:p>
            <a:pPr marL="114300" lvl="0" indent="-114300">
              <a:buFont typeface="+mj-lt"/>
              <a:buAutoNum type="alphaLcParenR" startAt="2"/>
            </a:pPr>
            <a:r>
              <a:rPr lang="en-US" sz="900" b="1" dirty="0">
                <a:solidFill>
                  <a:prstClr val="black"/>
                </a:solidFill>
              </a:rPr>
              <a:t>Horizontal gene transfer</a:t>
            </a:r>
            <a:endParaRPr lang="en-GB" sz="900" b="1" dirty="0">
              <a:solidFill>
                <a:prstClr val="black"/>
              </a:solidFill>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740" b="1972"/>
          <a:stretch/>
        </p:blipFill>
        <p:spPr>
          <a:xfrm>
            <a:off x="2044974" y="3581400"/>
            <a:ext cx="5050536" cy="2743200"/>
          </a:xfrm>
          <a:prstGeom prst="rect">
            <a:avLst/>
          </a:prstGeom>
        </p:spPr>
      </p:pic>
    </p:spTree>
    <p:extLst>
      <p:ext uri="{BB962C8B-B14F-4D97-AF65-F5344CB8AC3E}">
        <p14:creationId xmlns:p14="http://schemas.microsoft.com/office/powerpoint/2010/main" val="3685595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prstClr val="black"/>
                </a:solidFill>
              </a:rPr>
              <a:t>Table 8.4 Some Plasmid-Encoded Traits</a:t>
            </a:r>
            <a:endParaRPr lang="en-GB" dirty="0"/>
          </a:p>
        </p:txBody>
      </p:sp>
      <p:graphicFrame>
        <p:nvGraphicFramePr>
          <p:cNvPr id="3" name="Table Placeholder 2"/>
          <p:cNvGraphicFramePr>
            <a:graphicFrameLocks noGrp="1"/>
          </p:cNvGraphicFramePr>
          <p:nvPr>
            <p:ph type="tbl" sz="quarter" idx="21"/>
            <p:extLst>
              <p:ext uri="{D42A27DB-BD31-4B8C-83A1-F6EECF244321}">
                <p14:modId xmlns:p14="http://schemas.microsoft.com/office/powerpoint/2010/main" val="3494027124"/>
              </p:ext>
            </p:extLst>
          </p:nvPr>
        </p:nvGraphicFramePr>
        <p:xfrm>
          <a:off x="1281951" y="1322294"/>
          <a:ext cx="6642848" cy="4438426"/>
        </p:xfrm>
        <a:graphic>
          <a:graphicData uri="http://schemas.openxmlformats.org/drawingml/2006/table">
            <a:tbl>
              <a:tblPr firstRow="1" bandRow="1">
                <a:tableStyleId>{5940675A-B579-460E-94D1-54222C63F5DA}</a:tableStyleId>
              </a:tblPr>
              <a:tblGrid>
                <a:gridCol w="1994649">
                  <a:extLst>
                    <a:ext uri="{9D8B030D-6E8A-4147-A177-3AD203B41FA5}">
                      <a16:colId xmlns:a16="http://schemas.microsoft.com/office/drawing/2014/main" val="20000"/>
                    </a:ext>
                  </a:extLst>
                </a:gridCol>
                <a:gridCol w="4648199">
                  <a:extLst>
                    <a:ext uri="{9D8B030D-6E8A-4147-A177-3AD203B41FA5}">
                      <a16:colId xmlns:a16="http://schemas.microsoft.com/office/drawing/2014/main" val="20001"/>
                    </a:ext>
                  </a:extLst>
                </a:gridCol>
              </a:tblGrid>
              <a:tr h="354106">
                <a:tc>
                  <a:txBody>
                    <a:bodyPr/>
                    <a:lstStyle/>
                    <a:p>
                      <a:r>
                        <a:rPr lang="en-US" b="1" dirty="0"/>
                        <a:t>Trait</a:t>
                      </a:r>
                    </a:p>
                  </a:txBody>
                  <a:tcPr/>
                </a:tc>
                <a:tc>
                  <a:txBody>
                    <a:bodyPr/>
                    <a:lstStyle/>
                    <a:p>
                      <a:r>
                        <a:rPr lang="en-US" b="1" dirty="0"/>
                        <a:t>Organisms in Which Trait is Found</a:t>
                      </a:r>
                    </a:p>
                  </a:txBody>
                  <a:tcPr/>
                </a:tc>
                <a:extLst>
                  <a:ext uri="{0D108BD9-81ED-4DB2-BD59-A6C34878D82A}">
                    <a16:rowId xmlns:a16="http://schemas.microsoft.com/office/drawing/2014/main" val="10000"/>
                  </a:ext>
                </a:extLst>
              </a:tr>
              <a:tr h="369346">
                <a:tc>
                  <a:txBody>
                    <a:bodyPr/>
                    <a:lstStyle/>
                    <a:p>
                      <a:r>
                        <a:rPr lang="en-US" sz="1600" b="1" dirty="0"/>
                        <a:t>Antibiotic resistance</a:t>
                      </a:r>
                    </a:p>
                  </a:txBody>
                  <a:tcPr/>
                </a:tc>
                <a:tc>
                  <a:txBody>
                    <a:bodyPr/>
                    <a:lstStyle/>
                    <a:p>
                      <a:r>
                        <a:rPr lang="en-US" sz="1600" dirty="0"/>
                        <a:t>Many</a:t>
                      </a:r>
                    </a:p>
                  </a:txBody>
                  <a:tcPr/>
                </a:tc>
                <a:extLst>
                  <a:ext uri="{0D108BD9-81ED-4DB2-BD59-A6C34878D82A}">
                    <a16:rowId xmlns:a16="http://schemas.microsoft.com/office/drawing/2014/main" val="10001"/>
                  </a:ext>
                </a:extLst>
              </a:tr>
              <a:tr h="381000">
                <a:tc>
                  <a:txBody>
                    <a:bodyPr/>
                    <a:lstStyle/>
                    <a:p>
                      <a:r>
                        <a:rPr lang="en-US" sz="1600" b="1" dirty="0"/>
                        <a:t>Antibiotic synthesis</a:t>
                      </a:r>
                    </a:p>
                  </a:txBody>
                  <a:tcPr/>
                </a:tc>
                <a:tc>
                  <a:txBody>
                    <a:bodyPr/>
                    <a:lstStyle/>
                    <a:p>
                      <a:r>
                        <a:rPr lang="en-US" sz="1600" i="1" dirty="0"/>
                        <a:t>Streptomyces</a:t>
                      </a:r>
                      <a:r>
                        <a:rPr lang="en-US" sz="1600" dirty="0"/>
                        <a:t> species</a:t>
                      </a:r>
                    </a:p>
                  </a:txBody>
                  <a:tcPr/>
                </a:tc>
                <a:extLst>
                  <a:ext uri="{0D108BD9-81ED-4DB2-BD59-A6C34878D82A}">
                    <a16:rowId xmlns:a16="http://schemas.microsoft.com/office/drawing/2014/main" val="10002"/>
                  </a:ext>
                </a:extLst>
              </a:tr>
              <a:tr h="533400">
                <a:tc>
                  <a:txBody>
                    <a:bodyPr/>
                    <a:lstStyle/>
                    <a:p>
                      <a:r>
                        <a:rPr lang="en-US" sz="1600" b="1" dirty="0"/>
                        <a:t>Gas vacuole production </a:t>
                      </a:r>
                    </a:p>
                  </a:txBody>
                  <a:tcPr/>
                </a:tc>
                <a:tc>
                  <a:txBody>
                    <a:bodyPr/>
                    <a:lstStyle/>
                    <a:p>
                      <a:r>
                        <a:rPr lang="en-US" sz="1600" i="1" dirty="0"/>
                        <a:t>Halobacterium</a:t>
                      </a:r>
                      <a:r>
                        <a:rPr lang="en-US" sz="1600" dirty="0"/>
                        <a:t> species</a:t>
                      </a:r>
                    </a:p>
                  </a:txBody>
                  <a:tcPr/>
                </a:tc>
                <a:extLst>
                  <a:ext uri="{0D108BD9-81ED-4DB2-BD59-A6C34878D82A}">
                    <a16:rowId xmlns:a16="http://schemas.microsoft.com/office/drawing/2014/main" val="10003"/>
                  </a:ext>
                </a:extLst>
              </a:tr>
              <a:tr h="310016">
                <a:tc>
                  <a:txBody>
                    <a:bodyPr/>
                    <a:lstStyle/>
                    <a:p>
                      <a:r>
                        <a:rPr lang="en-US" sz="1600" b="1" dirty="0"/>
                        <a:t>Increased virulence</a:t>
                      </a:r>
                    </a:p>
                  </a:txBody>
                  <a:tcPr/>
                </a:tc>
                <a:tc>
                  <a:txBody>
                    <a:bodyPr/>
                    <a:lstStyle/>
                    <a:p>
                      <a:r>
                        <a:rPr lang="en-US" sz="1600" i="1" dirty="0"/>
                        <a:t>Yersinia</a:t>
                      </a:r>
                      <a:r>
                        <a:rPr lang="en-US" sz="1600" dirty="0"/>
                        <a:t> and </a:t>
                      </a:r>
                      <a:r>
                        <a:rPr lang="en-US" sz="1600" i="1" dirty="0"/>
                        <a:t>Shigella</a:t>
                      </a:r>
                      <a:r>
                        <a:rPr lang="en-US" sz="1600" dirty="0"/>
                        <a:t> species</a:t>
                      </a:r>
                    </a:p>
                  </a:txBody>
                  <a:tcPr/>
                </a:tc>
                <a:extLst>
                  <a:ext uri="{0D108BD9-81ED-4DB2-BD59-A6C34878D82A}">
                    <a16:rowId xmlns:a16="http://schemas.microsoft.com/office/drawing/2014/main" val="10004"/>
                  </a:ext>
                </a:extLst>
              </a:tr>
              <a:tr h="355736">
                <a:tc>
                  <a:txBody>
                    <a:bodyPr/>
                    <a:lstStyle/>
                    <a:p>
                      <a:r>
                        <a:rPr lang="en-US" sz="1600" b="1" dirty="0"/>
                        <a:t>Insect toxin synthesis</a:t>
                      </a:r>
                    </a:p>
                  </a:txBody>
                  <a:tcPr/>
                </a:tc>
                <a:tc>
                  <a:txBody>
                    <a:bodyPr/>
                    <a:lstStyle/>
                    <a:p>
                      <a:r>
                        <a:rPr lang="en-US" sz="1600" i="1" dirty="0"/>
                        <a:t>Bacillus thuringiensis</a:t>
                      </a:r>
                    </a:p>
                  </a:txBody>
                  <a:tcPr/>
                </a:tc>
                <a:extLst>
                  <a:ext uri="{0D108BD9-81ED-4DB2-BD59-A6C34878D82A}">
                    <a16:rowId xmlns:a16="http://schemas.microsoft.com/office/drawing/2014/main" val="10005"/>
                  </a:ext>
                </a:extLst>
              </a:tr>
              <a:tr h="406264">
                <a:tc>
                  <a:txBody>
                    <a:bodyPr/>
                    <a:lstStyle/>
                    <a:p>
                      <a:r>
                        <a:rPr lang="en-US" sz="1600" b="1" dirty="0"/>
                        <a:t>Nitrogen fixation</a:t>
                      </a:r>
                    </a:p>
                  </a:txBody>
                  <a:tcPr/>
                </a:tc>
                <a:tc>
                  <a:txBody>
                    <a:bodyPr/>
                    <a:lstStyle/>
                    <a:p>
                      <a:r>
                        <a:rPr lang="en-US" sz="1600" i="1" dirty="0"/>
                        <a:t>Rhizobium</a:t>
                      </a:r>
                      <a:r>
                        <a:rPr lang="en-US" sz="1600" dirty="0"/>
                        <a:t> species</a:t>
                      </a:r>
                    </a:p>
                  </a:txBody>
                  <a:tcPr/>
                </a:tc>
                <a:extLst>
                  <a:ext uri="{0D108BD9-81ED-4DB2-BD59-A6C34878D82A}">
                    <a16:rowId xmlns:a16="http://schemas.microsoft.com/office/drawing/2014/main" val="10006"/>
                  </a:ext>
                </a:extLst>
              </a:tr>
              <a:tr h="269512">
                <a:tc>
                  <a:txBody>
                    <a:bodyPr/>
                    <a:lstStyle/>
                    <a:p>
                      <a:r>
                        <a:rPr lang="en-US" sz="1600" b="1" dirty="0"/>
                        <a:t>Oil degradation</a:t>
                      </a:r>
                    </a:p>
                  </a:txBody>
                  <a:tcPr/>
                </a:tc>
                <a:tc>
                  <a:txBody>
                    <a:bodyPr/>
                    <a:lstStyle/>
                    <a:p>
                      <a:r>
                        <a:rPr lang="en-US" sz="1600" i="1" dirty="0"/>
                        <a:t>Pseudomonas</a:t>
                      </a:r>
                      <a:r>
                        <a:rPr lang="en-US" sz="1600" dirty="0"/>
                        <a:t> species</a:t>
                      </a:r>
                    </a:p>
                  </a:txBody>
                  <a:tcPr/>
                </a:tc>
                <a:extLst>
                  <a:ext uri="{0D108BD9-81ED-4DB2-BD59-A6C34878D82A}">
                    <a16:rowId xmlns:a16="http://schemas.microsoft.com/office/drawing/2014/main" val="10007"/>
                  </a:ext>
                </a:extLst>
              </a:tr>
              <a:tr h="360952">
                <a:tc>
                  <a:txBody>
                    <a:bodyPr/>
                    <a:lstStyle/>
                    <a:p>
                      <a:r>
                        <a:rPr lang="en-US" sz="1600" b="1" dirty="0"/>
                        <a:t>Pilus synthesis</a:t>
                      </a:r>
                    </a:p>
                  </a:txBody>
                  <a:tcPr/>
                </a:tc>
                <a:tc>
                  <a:txBody>
                    <a:bodyPr/>
                    <a:lstStyle/>
                    <a:p>
                      <a:r>
                        <a:rPr lang="en-US" sz="1600" i="1" dirty="0"/>
                        <a:t>E. coli, Pseudomonas </a:t>
                      </a:r>
                      <a:r>
                        <a:rPr lang="en-US" sz="1600" dirty="0"/>
                        <a:t>species</a:t>
                      </a:r>
                    </a:p>
                  </a:txBody>
                  <a:tcPr/>
                </a:tc>
                <a:extLst>
                  <a:ext uri="{0D108BD9-81ED-4DB2-BD59-A6C34878D82A}">
                    <a16:rowId xmlns:a16="http://schemas.microsoft.com/office/drawing/2014/main" val="10008"/>
                  </a:ext>
                </a:extLst>
              </a:tr>
              <a:tr h="370568">
                <a:tc>
                  <a:txBody>
                    <a:bodyPr/>
                    <a:lstStyle/>
                    <a:p>
                      <a:r>
                        <a:rPr lang="en-US" sz="1600" b="1" dirty="0"/>
                        <a:t>Toxin production</a:t>
                      </a:r>
                    </a:p>
                  </a:txBody>
                  <a:tcPr/>
                </a:tc>
                <a:tc>
                  <a:txBody>
                    <a:bodyPr/>
                    <a:lstStyle/>
                    <a:p>
                      <a:r>
                        <a:rPr lang="en-US" sz="1600" i="1" dirty="0"/>
                        <a:t>Bacillus anthracis</a:t>
                      </a:r>
                    </a:p>
                  </a:txBody>
                  <a:tcPr/>
                </a:tc>
                <a:extLst>
                  <a:ext uri="{0D108BD9-81ED-4DB2-BD59-A6C34878D82A}">
                    <a16:rowId xmlns:a16="http://schemas.microsoft.com/office/drawing/2014/main" val="10009"/>
                  </a:ext>
                </a:extLst>
              </a:tr>
              <a:tr h="406264">
                <a:tc>
                  <a:txBody>
                    <a:bodyPr/>
                    <a:lstStyle/>
                    <a:p>
                      <a:pPr marL="0" indent="0"/>
                      <a:r>
                        <a:rPr lang="en-US" sz="1600" b="1" dirty="0"/>
                        <a:t>Tumor formation in plants </a:t>
                      </a:r>
                    </a:p>
                  </a:txBody>
                  <a:tcPr/>
                </a:tc>
                <a:tc>
                  <a:txBody>
                    <a:bodyPr/>
                    <a:lstStyle/>
                    <a:p>
                      <a:r>
                        <a:rPr lang="en-US" sz="1600" i="1" dirty="0"/>
                        <a:t>Agrobacterium</a:t>
                      </a:r>
                      <a:r>
                        <a:rPr lang="en-US" sz="1600" dirty="0"/>
                        <a:t> species (see Focus Your Perspective 8.2)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0694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prstClr val="black"/>
                </a:solidFill>
              </a:rPr>
              <a:t>Focus your Perspective 8.2</a:t>
            </a:r>
            <a:endParaRPr lang="en-GB" dirty="0"/>
          </a:p>
        </p:txBody>
      </p:sp>
      <p:sp>
        <p:nvSpPr>
          <p:cNvPr id="2" name="Content Placeholder 1"/>
          <p:cNvSpPr>
            <a:spLocks noGrp="1"/>
          </p:cNvSpPr>
          <p:nvPr>
            <p:ph idx="1"/>
          </p:nvPr>
        </p:nvSpPr>
        <p:spPr>
          <a:xfrm>
            <a:off x="793375" y="990600"/>
            <a:ext cx="7817225" cy="2908270"/>
          </a:xfrm>
        </p:spPr>
        <p:txBody>
          <a:bodyPr/>
          <a:lstStyle/>
          <a:p>
            <a:pPr>
              <a:spcBef>
                <a:spcPts val="0"/>
              </a:spcBef>
              <a:spcAft>
                <a:spcPts val="1500"/>
              </a:spcAft>
            </a:pPr>
            <a:r>
              <a:rPr lang="en-US" altLang="en-US" dirty="0"/>
              <a:t>Bacteria can conjugate with plants</a:t>
            </a:r>
          </a:p>
          <a:p>
            <a:pPr marL="285750" lvl="1">
              <a:spcBef>
                <a:spcPts val="0"/>
              </a:spcBef>
            </a:pPr>
            <a:r>
              <a:rPr lang="en-US" altLang="en-US" i="1" dirty="0"/>
              <a:t>Agrobacterium tumefaciens</a:t>
            </a:r>
            <a:r>
              <a:rPr lang="en-US" altLang="en-US" dirty="0"/>
              <a:t> causes crown gall</a:t>
            </a:r>
          </a:p>
          <a:p>
            <a:pPr marL="511175" lvl="2"/>
            <a:r>
              <a:rPr lang="en-US" altLang="en-US" dirty="0"/>
              <a:t>Cells multiply without hormones and produce opine</a:t>
            </a:r>
          </a:p>
          <a:p>
            <a:pPr marL="511175" lvl="2"/>
            <a:r>
              <a:rPr lang="en-US" altLang="en-US" dirty="0"/>
              <a:t>Piece of</a:t>
            </a:r>
            <a:r>
              <a:rPr lang="en-US" altLang="en-US" i="1" dirty="0"/>
              <a:t> </a:t>
            </a:r>
            <a:r>
              <a:rPr lang="en-US" altLang="en-US" dirty="0"/>
              <a:t>tumor-inducing (Ti) plasmid called T-DNA (transferred DNA) is incorporated into plant chromosome</a:t>
            </a:r>
          </a:p>
          <a:p>
            <a:pPr marL="511175" lvl="2"/>
            <a:r>
              <a:rPr lang="en-US" altLang="en-US" dirty="0"/>
              <a:t>Tumor formation genes can be replaced with beneficial genes and incorporated into plant genome</a:t>
            </a:r>
          </a:p>
        </p:txBody>
      </p:sp>
      <p:pic>
        <p:nvPicPr>
          <p:cNvPr id="3" name="Picture 2" descr="Agrobacterium tumefaciens causes crown gall by transferring bacterial DNA to plant cells; same process can transfer beneficial genes into pla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2956" y="4071796"/>
            <a:ext cx="6038088" cy="2359152"/>
          </a:xfrm>
          <a:prstGeom prst="rect">
            <a:avLst/>
          </a:prstGeom>
        </p:spPr>
      </p:pic>
      <p:sp>
        <p:nvSpPr>
          <p:cNvPr id="6" name="Content Placeholder 9"/>
          <p:cNvSpPr>
            <a:spLocks noGrp="1"/>
          </p:cNvSpPr>
          <p:nvPr>
            <p:ph sz="quarter" idx="23"/>
          </p:nvPr>
        </p:nvSpPr>
        <p:spPr>
          <a:xfrm>
            <a:off x="1780381" y="5895166"/>
            <a:ext cx="1041400" cy="388952"/>
          </a:xfrm>
          <a:prstGeom prst="rect">
            <a:avLst/>
          </a:prstGeom>
        </p:spPr>
        <p:txBody>
          <a:bodyPr/>
          <a:lstStyle>
            <a:lvl1pPr marL="457200" indent="-457200">
              <a:buFont typeface="Arial" panose="020B0604020202020204" pitchFamily="34" charset="0"/>
              <a:buChar char="•"/>
              <a:defRPr sz="1000"/>
            </a:lvl1pPr>
          </a:lstStyle>
          <a:p>
            <a:pPr marL="0" lvl="0" indent="0">
              <a:lnSpc>
                <a:spcPct val="80000"/>
              </a:lnSpc>
              <a:spcBef>
                <a:spcPts val="0"/>
              </a:spcBef>
              <a:buNone/>
            </a:pPr>
            <a:r>
              <a:rPr lang="en-GB" sz="800" i="1" dirty="0"/>
              <a:t>Agrobacterium tumefaciens </a:t>
            </a:r>
            <a:r>
              <a:rPr lang="en-GB" sz="800" dirty="0"/>
              <a:t>cell</a:t>
            </a:r>
          </a:p>
        </p:txBody>
      </p:sp>
      <p:sp>
        <p:nvSpPr>
          <p:cNvPr id="7" name="Content Placeholder 13"/>
          <p:cNvSpPr>
            <a:spLocks noGrp="1"/>
          </p:cNvSpPr>
          <p:nvPr>
            <p:ph sz="quarter" idx="24"/>
          </p:nvPr>
        </p:nvSpPr>
        <p:spPr>
          <a:xfrm>
            <a:off x="2838448" y="5895166"/>
            <a:ext cx="1066800" cy="380999"/>
          </a:xfrm>
          <a:prstGeom prst="rect">
            <a:avLst/>
          </a:prstGeom>
        </p:spPr>
        <p:txBody>
          <a:bodyPr/>
          <a:lstStyle>
            <a:lvl1pPr marL="457200" indent="-457200">
              <a:buFont typeface="Arial" panose="020B0604020202020204" pitchFamily="34" charset="0"/>
              <a:buChar char="•"/>
              <a:defRPr sz="1000"/>
            </a:lvl1pPr>
          </a:lstStyle>
          <a:p>
            <a:pPr marL="0" lvl="0" indent="0">
              <a:lnSpc>
                <a:spcPct val="80000"/>
              </a:lnSpc>
              <a:spcBef>
                <a:spcPts val="0"/>
              </a:spcBef>
              <a:buNone/>
            </a:pPr>
            <a:r>
              <a:rPr lang="en-GB" sz="800" i="1" dirty="0"/>
              <a:t>Agrobacterium</a:t>
            </a:r>
            <a:r>
              <a:rPr lang="en-GB" sz="800" dirty="0"/>
              <a:t> cells inoculated into stem of plant</a:t>
            </a:r>
          </a:p>
        </p:txBody>
      </p:sp>
      <p:sp>
        <p:nvSpPr>
          <p:cNvPr id="8" name="Content Placeholder 15"/>
          <p:cNvSpPr>
            <a:spLocks noGrp="1"/>
          </p:cNvSpPr>
          <p:nvPr>
            <p:ph sz="quarter" idx="25"/>
          </p:nvPr>
        </p:nvSpPr>
        <p:spPr>
          <a:xfrm>
            <a:off x="3809995" y="5886512"/>
            <a:ext cx="914400" cy="465854"/>
          </a:xfrm>
          <a:prstGeom prst="rect">
            <a:avLst/>
          </a:prstGeom>
        </p:spPr>
        <p:txBody>
          <a:bodyPr/>
          <a:lstStyle>
            <a:lvl1pPr marL="457200" indent="-457200">
              <a:buFont typeface="Arial" panose="020B0604020202020204" pitchFamily="34" charset="0"/>
              <a:buChar char="•"/>
              <a:defRPr sz="1000"/>
            </a:lvl1pPr>
          </a:lstStyle>
          <a:p>
            <a:pPr marL="0" lvl="0" indent="0">
              <a:lnSpc>
                <a:spcPct val="85000"/>
              </a:lnSpc>
              <a:spcBef>
                <a:spcPts val="0"/>
              </a:spcBef>
              <a:buNone/>
            </a:pPr>
            <a:r>
              <a:rPr lang="en-GB" sz="800" dirty="0"/>
              <a:t>Crown gall tumor develops at site of inoculation.</a:t>
            </a:r>
          </a:p>
        </p:txBody>
      </p:sp>
      <p:sp>
        <p:nvSpPr>
          <p:cNvPr id="9" name="Content Placeholder 17"/>
          <p:cNvSpPr>
            <a:spLocks noGrp="1"/>
          </p:cNvSpPr>
          <p:nvPr>
            <p:ph sz="quarter" idx="26"/>
          </p:nvPr>
        </p:nvSpPr>
        <p:spPr>
          <a:xfrm>
            <a:off x="4852980" y="5890403"/>
            <a:ext cx="1133274" cy="579452"/>
          </a:xfrm>
          <a:prstGeom prst="rect">
            <a:avLst/>
          </a:prstGeom>
        </p:spPr>
        <p:txBody>
          <a:bodyPr/>
          <a:lstStyle>
            <a:lvl1pPr marL="457200" indent="-457200">
              <a:buFont typeface="Arial" panose="020B0604020202020204" pitchFamily="34" charset="0"/>
              <a:buChar char="•"/>
              <a:defRPr sz="1000"/>
            </a:lvl1pPr>
          </a:lstStyle>
          <a:p>
            <a:pPr marL="0" lvl="0" indent="0">
              <a:lnSpc>
                <a:spcPct val="85000"/>
              </a:lnSpc>
              <a:spcBef>
                <a:spcPts val="0"/>
              </a:spcBef>
              <a:buNone/>
            </a:pPr>
            <a:r>
              <a:rPr lang="en-GB" sz="800" dirty="0"/>
              <a:t>Bacteria-free tumor tissue is hormone independent and synthesizes an opine.</a:t>
            </a:r>
          </a:p>
        </p:txBody>
      </p:sp>
      <p:sp>
        <p:nvSpPr>
          <p:cNvPr id="10" name="Content Placeholder 19"/>
          <p:cNvSpPr>
            <a:spLocks noGrp="1"/>
          </p:cNvSpPr>
          <p:nvPr>
            <p:ph sz="quarter" idx="27"/>
          </p:nvPr>
        </p:nvSpPr>
        <p:spPr>
          <a:xfrm>
            <a:off x="6209101" y="5886512"/>
            <a:ext cx="1117600" cy="494116"/>
          </a:xfrm>
          <a:prstGeom prst="rect">
            <a:avLst/>
          </a:prstGeom>
        </p:spPr>
        <p:txBody>
          <a:bodyPr/>
          <a:lstStyle>
            <a:lvl1pPr marL="457200" indent="-457200">
              <a:buFont typeface="Arial" panose="020B0604020202020204" pitchFamily="34" charset="0"/>
              <a:buChar char="•"/>
              <a:defRPr sz="1000"/>
            </a:lvl1pPr>
          </a:lstStyle>
          <a:p>
            <a:pPr marL="0" lvl="0" indent="0">
              <a:lnSpc>
                <a:spcPct val="85000"/>
              </a:lnSpc>
              <a:spcBef>
                <a:spcPts val="0"/>
              </a:spcBef>
              <a:buNone/>
            </a:pPr>
            <a:r>
              <a:rPr lang="en-GB" sz="800" dirty="0"/>
              <a:t>Plant tumor cell contains T-DNA integrated into the plant chromosome.</a:t>
            </a:r>
          </a:p>
        </p:txBody>
      </p:sp>
    </p:spTree>
    <p:extLst>
      <p:ext uri="{BB962C8B-B14F-4D97-AF65-F5344CB8AC3E}">
        <p14:creationId xmlns:p14="http://schemas.microsoft.com/office/powerpoint/2010/main" val="1532685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prstClr val="black"/>
                </a:solidFill>
              </a:rPr>
              <a:t>The Mobile Gene Pool - Figure 8.27 </a:t>
            </a:r>
            <a:endParaRPr lang="en-GB" dirty="0"/>
          </a:p>
        </p:txBody>
      </p:sp>
      <p:sp>
        <p:nvSpPr>
          <p:cNvPr id="2" name="Content Placeholder 1"/>
          <p:cNvSpPr>
            <a:spLocks noGrp="1"/>
          </p:cNvSpPr>
          <p:nvPr>
            <p:ph idx="1"/>
          </p:nvPr>
        </p:nvSpPr>
        <p:spPr>
          <a:xfrm>
            <a:off x="806822" y="990600"/>
            <a:ext cx="8229600" cy="2590800"/>
          </a:xfrm>
        </p:spPr>
        <p:txBody>
          <a:bodyPr/>
          <a:lstStyle/>
          <a:p>
            <a:pPr>
              <a:spcBef>
                <a:spcPts val="0"/>
              </a:spcBef>
              <a:spcAft>
                <a:spcPts val="1500"/>
              </a:spcAft>
            </a:pPr>
            <a:r>
              <a:rPr lang="en-US" altLang="en-US" u="sng" dirty="0"/>
              <a:t>Resistance plasmids (R plasmids)</a:t>
            </a:r>
          </a:p>
          <a:p>
            <a:pPr marL="285750" lvl="1">
              <a:spcBef>
                <a:spcPts val="0"/>
              </a:spcBef>
            </a:pPr>
            <a:r>
              <a:rPr lang="en-US" altLang="en-US" dirty="0"/>
              <a:t>Encode resistance to antimicrobial medications</a:t>
            </a:r>
          </a:p>
          <a:p>
            <a:pPr marL="285750" lvl="1"/>
            <a:r>
              <a:rPr lang="en-US" altLang="en-US" dirty="0"/>
              <a:t>Many are conjugative plasmids with broad host range</a:t>
            </a:r>
            <a:endParaRPr lang="en-US" altLang="en-US" sz="2600" dirty="0"/>
          </a:p>
          <a:p>
            <a:pPr marL="285750" lvl="1"/>
            <a:r>
              <a:rPr lang="en-US" altLang="en-US" dirty="0"/>
              <a:t>Resistance to many medications can spread quickly</a:t>
            </a:r>
          </a:p>
          <a:p>
            <a:pPr marL="285750" lvl="1"/>
            <a:r>
              <a:rPr lang="en-US" altLang="en-US" dirty="0"/>
              <a:t>Normal microbiota with R plasmids may transfer them to pathogens</a:t>
            </a:r>
          </a:p>
        </p:txBody>
      </p:sp>
      <p:pic>
        <p:nvPicPr>
          <p:cNvPr id="4" name="Picture 3" descr="R plasmid carries genes for resistance to multiple antibiotics as well as genes for pilus formation, origin of replication, and origin of transfer."/>
          <p:cNvPicPr>
            <a:picLocks noChangeAspect="1"/>
          </p:cNvPicPr>
          <p:nvPr/>
        </p:nvPicPr>
        <p:blipFill>
          <a:blip r:embed="rId3"/>
          <a:stretch>
            <a:fillRect/>
          </a:stretch>
        </p:blipFill>
        <p:spPr>
          <a:xfrm>
            <a:off x="2317737" y="3438239"/>
            <a:ext cx="4505325" cy="2990850"/>
          </a:xfrm>
          <a:prstGeom prst="rect">
            <a:avLst/>
          </a:prstGeom>
        </p:spPr>
      </p:pic>
    </p:spTree>
    <p:extLst>
      <p:ext uri="{BB962C8B-B14F-4D97-AF65-F5344CB8AC3E}">
        <p14:creationId xmlns:p14="http://schemas.microsoft.com/office/powerpoint/2010/main" val="384419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b="1" dirty="0">
                <a:solidFill>
                  <a:prstClr val="black"/>
                </a:solidFill>
              </a:rPr>
              <a:t>The Mobile Gene Pool - Figure 8.28 </a:t>
            </a:r>
            <a:endParaRPr lang="en-GB" dirty="0"/>
          </a:p>
        </p:txBody>
      </p:sp>
      <p:sp>
        <p:nvSpPr>
          <p:cNvPr id="2" name="Content Placeholder 1"/>
          <p:cNvSpPr>
            <a:spLocks noGrp="1"/>
          </p:cNvSpPr>
          <p:nvPr>
            <p:ph idx="1"/>
          </p:nvPr>
        </p:nvSpPr>
        <p:spPr>
          <a:xfrm>
            <a:off x="806822" y="990600"/>
            <a:ext cx="6477000" cy="2781300"/>
          </a:xfrm>
        </p:spPr>
        <p:txBody>
          <a:bodyPr/>
          <a:lstStyle/>
          <a:p>
            <a:pPr>
              <a:spcBef>
                <a:spcPts val="0"/>
              </a:spcBef>
              <a:spcAft>
                <a:spcPts val="1500"/>
              </a:spcAft>
            </a:pPr>
            <a:r>
              <a:rPr lang="en-US" altLang="en-US" dirty="0"/>
              <a:t>Transposons provide mechanism for moving DNA</a:t>
            </a:r>
          </a:p>
          <a:p>
            <a:pPr marL="285750" lvl="1">
              <a:spcBef>
                <a:spcPts val="0"/>
              </a:spcBef>
            </a:pPr>
            <a:r>
              <a:rPr lang="en-US" altLang="en-US" dirty="0"/>
              <a:t>Can move into other replicons in same cell</a:t>
            </a:r>
          </a:p>
          <a:p>
            <a:pPr marL="285750" lvl="1"/>
            <a:r>
              <a:rPr lang="en-US" altLang="en-US" dirty="0"/>
              <a:t>Simplest is </a:t>
            </a:r>
            <a:r>
              <a:rPr lang="en-US" altLang="en-US" u="sng" dirty="0"/>
              <a:t>insertion sequence (IS)</a:t>
            </a:r>
          </a:p>
          <a:p>
            <a:pPr marL="508000" lvl="2"/>
            <a:r>
              <a:rPr lang="en-US" altLang="en-US" dirty="0"/>
              <a:t>Encodes only transposase enzyme, inverted repeats</a:t>
            </a:r>
          </a:p>
          <a:p>
            <a:pPr marL="285750" lvl="1"/>
            <a:r>
              <a:rPr lang="en-US" altLang="en-US" u="sng" dirty="0"/>
              <a:t>Composite transposons</a:t>
            </a:r>
            <a:r>
              <a:rPr lang="en-US" altLang="en-US" dirty="0"/>
              <a:t> include one or more genes</a:t>
            </a:r>
          </a:p>
          <a:p>
            <a:pPr marL="508000" lvl="2"/>
            <a:r>
              <a:rPr lang="en-US" altLang="en-US" dirty="0"/>
              <a:t>Integrate via </a:t>
            </a:r>
            <a:r>
              <a:rPr lang="en-US" altLang="en-US" u="sng" dirty="0"/>
              <a:t>non-homologous recombination</a:t>
            </a:r>
          </a:p>
        </p:txBody>
      </p:sp>
      <p:pic>
        <p:nvPicPr>
          <p:cNvPr id="7" name="Picture 6" descr="Insertion sequences and composite transposons are mobile elements that move as a single un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70" y="3771010"/>
            <a:ext cx="6016752" cy="2682240"/>
          </a:xfrm>
          <a:prstGeom prst="rect">
            <a:avLst/>
          </a:prstGeom>
        </p:spPr>
      </p:pic>
      <p:sp>
        <p:nvSpPr>
          <p:cNvPr id="3" name="Text Placeholder 2"/>
          <p:cNvSpPr>
            <a:spLocks noGrp="1"/>
          </p:cNvSpPr>
          <p:nvPr>
            <p:ph type="body" sz="quarter" idx="17"/>
          </p:nvPr>
        </p:nvSpPr>
        <p:spPr>
          <a:xfrm>
            <a:off x="3465912" y="6605650"/>
            <a:ext cx="5220888" cy="252350"/>
          </a:xfrm>
        </p:spPr>
        <p:txBody>
          <a:bodyPr/>
          <a:lstStyle/>
          <a:p>
            <a:pPr algn="r"/>
            <a:r>
              <a:rPr lang="en-GB" sz="1200" u="sng" dirty="0">
                <a:solidFill>
                  <a:prstClr val="black"/>
                </a:solidFill>
                <a:hlinkClick r:id="" action="ppaction://noaction"/>
              </a:rPr>
              <a:t>Jump to </a:t>
            </a:r>
            <a:r>
              <a:rPr lang="en-US" altLang="en-US" sz="1200" dirty="0">
                <a:solidFill>
                  <a:prstClr val="black"/>
                </a:solidFill>
                <a:hlinkClick r:id="" action="ppaction://noaction"/>
              </a:rPr>
              <a:t>The Mobile Gene Pool - Figure 8.28 </a:t>
            </a:r>
            <a:r>
              <a:rPr lang="en-GB" sz="1200" dirty="0">
                <a:hlinkClick r:id="" action="ppaction://noaction"/>
              </a:rPr>
              <a:t>Long Description</a:t>
            </a:r>
            <a:endParaRPr lang="en-US" sz="1200" dirty="0"/>
          </a:p>
        </p:txBody>
      </p:sp>
    </p:spTree>
    <p:extLst>
      <p:ext uri="{BB962C8B-B14F-4D97-AF65-F5344CB8AC3E}">
        <p14:creationId xmlns:p14="http://schemas.microsoft.com/office/powerpoint/2010/main" val="3299764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prstClr val="black"/>
                </a:solidFill>
              </a:rPr>
              <a:t>Focus on a Case 8.1</a:t>
            </a:r>
            <a:endParaRPr lang="en-GB" dirty="0"/>
          </a:p>
        </p:txBody>
      </p:sp>
      <p:sp>
        <p:nvSpPr>
          <p:cNvPr id="2" name="Content Placeholder 1"/>
          <p:cNvSpPr>
            <a:spLocks noGrp="1"/>
          </p:cNvSpPr>
          <p:nvPr>
            <p:ph idx="1"/>
          </p:nvPr>
        </p:nvSpPr>
        <p:spPr>
          <a:xfrm>
            <a:off x="807218" y="990600"/>
            <a:ext cx="8067445" cy="1600200"/>
          </a:xfrm>
        </p:spPr>
        <p:txBody>
          <a:bodyPr/>
          <a:lstStyle/>
          <a:p>
            <a:pPr>
              <a:spcBef>
                <a:spcPts val="0"/>
              </a:spcBef>
              <a:spcAft>
                <a:spcPts val="1500"/>
              </a:spcAft>
            </a:pPr>
            <a:r>
              <a:rPr lang="en-US" altLang="en-US" dirty="0"/>
              <a:t>Transposons yielded vancomycin-resistant </a:t>
            </a:r>
            <a:r>
              <a:rPr lang="en-US" altLang="en-US" i="1" dirty="0"/>
              <a:t>Staphylococcus aureus </a:t>
            </a:r>
            <a:r>
              <a:rPr lang="en-US" altLang="en-US" dirty="0"/>
              <a:t>strain</a:t>
            </a:r>
          </a:p>
          <a:p>
            <a:pPr marL="285750" lvl="1">
              <a:spcBef>
                <a:spcPts val="0"/>
              </a:spcBef>
            </a:pPr>
            <a:r>
              <a:rPr lang="en-US" altLang="en-US" dirty="0"/>
              <a:t>Patient infected with </a:t>
            </a:r>
            <a:r>
              <a:rPr lang="en-US" altLang="en-US" i="1" dirty="0"/>
              <a:t>S. aureus </a:t>
            </a:r>
            <a:r>
              <a:rPr lang="en-US" altLang="en-US" dirty="0"/>
              <a:t>that was</a:t>
            </a:r>
            <a:r>
              <a:rPr lang="en-US" altLang="en-US" i="1" dirty="0"/>
              <a:t> s</a:t>
            </a:r>
            <a:r>
              <a:rPr lang="en-US" altLang="en-US" dirty="0"/>
              <a:t>usceptible to vancomycin</a:t>
            </a:r>
          </a:p>
        </p:txBody>
      </p:sp>
      <p:sp>
        <p:nvSpPr>
          <p:cNvPr id="6" name="Content Placeholder 14"/>
          <p:cNvSpPr>
            <a:spLocks noGrp="1"/>
          </p:cNvSpPr>
          <p:nvPr>
            <p:ph sz="quarter" idx="38"/>
          </p:nvPr>
        </p:nvSpPr>
        <p:spPr>
          <a:xfrm>
            <a:off x="807218" y="2398059"/>
            <a:ext cx="3429000" cy="2819400"/>
          </a:xfrm>
          <a:prstGeom prst="rect">
            <a:avLst/>
          </a:prstGeom>
        </p:spPr>
        <p:txBody>
          <a:bodyPr/>
          <a:lstStyle/>
          <a:p>
            <a:pPr marL="285750" lvl="1">
              <a:spcAft>
                <a:spcPts val="800"/>
              </a:spcAft>
              <a:buFont typeface="Arial" panose="020B0604020202020204" pitchFamily="34" charset="0"/>
              <a:buChar char="•"/>
            </a:pPr>
            <a:r>
              <a:rPr lang="en-US" altLang="en-US" sz="2000" dirty="0">
                <a:solidFill>
                  <a:prstClr val="black"/>
                </a:solidFill>
              </a:rPr>
              <a:t>Normal microbiota included vancomycin-resistant strain of </a:t>
            </a:r>
            <a:r>
              <a:rPr lang="en-US" altLang="en-US" sz="2000" i="1" dirty="0">
                <a:solidFill>
                  <a:prstClr val="black"/>
                </a:solidFill>
              </a:rPr>
              <a:t>Enterococcus faecalis</a:t>
            </a:r>
          </a:p>
          <a:p>
            <a:pPr marL="508000" lvl="2">
              <a:spcAft>
                <a:spcPts val="800"/>
              </a:spcAft>
              <a:buFont typeface="Arial" panose="020B0604020202020204" pitchFamily="34" charset="0"/>
              <a:buChar char="•"/>
            </a:pPr>
            <a:r>
              <a:rPr lang="en-US" altLang="en-US" sz="1800" dirty="0">
                <a:solidFill>
                  <a:prstClr val="black"/>
                </a:solidFill>
              </a:rPr>
              <a:t>Resistance encoded in transposon of plasmid transferred to </a:t>
            </a:r>
            <a:r>
              <a:rPr lang="en-US" altLang="en-US" sz="1800" i="1" dirty="0">
                <a:solidFill>
                  <a:prstClr val="black"/>
                </a:solidFill>
              </a:rPr>
              <a:t>S. aureus</a:t>
            </a:r>
          </a:p>
          <a:p>
            <a:pPr marL="508000" lvl="2">
              <a:spcAft>
                <a:spcPts val="800"/>
              </a:spcAft>
              <a:buFont typeface="Arial" panose="020B0604020202020204" pitchFamily="34" charset="0"/>
              <a:buChar char="•"/>
            </a:pPr>
            <a:r>
              <a:rPr lang="en-US" altLang="en-US" sz="1800" dirty="0">
                <a:solidFill>
                  <a:prstClr val="black"/>
                </a:solidFill>
              </a:rPr>
              <a:t>Transposon jumped to plasmid in </a:t>
            </a:r>
            <a:r>
              <a:rPr lang="en-US" altLang="en-US" sz="1800" i="1" dirty="0">
                <a:solidFill>
                  <a:prstClr val="black"/>
                </a:solidFill>
              </a:rPr>
              <a:t>S. aureus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00600" y="2308502"/>
            <a:ext cx="3000711" cy="4220948"/>
          </a:xfrm>
          <a:prstGeom prst="rect">
            <a:avLst/>
          </a:prstGeom>
        </p:spPr>
      </p:pic>
    </p:spTree>
    <p:extLst>
      <p:ext uri="{BB962C8B-B14F-4D97-AF65-F5344CB8AC3E}">
        <p14:creationId xmlns:p14="http://schemas.microsoft.com/office/powerpoint/2010/main" val="378620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8970" y="228600"/>
            <a:ext cx="6584623" cy="609600"/>
          </a:xfrm>
        </p:spPr>
        <p:txBody>
          <a:bodyPr/>
          <a:lstStyle/>
          <a:p>
            <a:r>
              <a:rPr lang="en-US" altLang="en-US" b="1" dirty="0">
                <a:solidFill>
                  <a:prstClr val="black"/>
                </a:solidFill>
              </a:rPr>
              <a:t>The Mobile Gene Pool (2)</a:t>
            </a:r>
            <a:endParaRPr lang="en-GB" dirty="0"/>
          </a:p>
        </p:txBody>
      </p:sp>
      <p:sp>
        <p:nvSpPr>
          <p:cNvPr id="2" name="Content Placeholder 1"/>
          <p:cNvSpPr>
            <a:spLocks noGrp="1"/>
          </p:cNvSpPr>
          <p:nvPr>
            <p:ph idx="1"/>
          </p:nvPr>
        </p:nvSpPr>
        <p:spPr>
          <a:xfrm>
            <a:off x="806822" y="990600"/>
            <a:ext cx="7696200" cy="4191000"/>
          </a:xfrm>
        </p:spPr>
        <p:txBody>
          <a:bodyPr/>
          <a:lstStyle/>
          <a:p>
            <a:pPr>
              <a:spcBef>
                <a:spcPts val="0"/>
              </a:spcBef>
              <a:spcAft>
                <a:spcPts val="1500"/>
              </a:spcAft>
            </a:pPr>
            <a:r>
              <a:rPr lang="en-US" altLang="en-US" u="sng" dirty="0"/>
              <a:t>Genomic islands</a:t>
            </a:r>
            <a:r>
              <a:rPr lang="en-US" altLang="en-US" dirty="0"/>
              <a:t>: large DNA segments in genome that originated in other species</a:t>
            </a:r>
          </a:p>
          <a:p>
            <a:pPr marL="285750" lvl="1">
              <a:spcBef>
                <a:spcPts val="0"/>
              </a:spcBef>
            </a:pPr>
            <a:r>
              <a:rPr lang="en-US" altLang="en-US" dirty="0"/>
              <a:t>Nucleotide composition very different from genome</a:t>
            </a:r>
          </a:p>
          <a:p>
            <a:pPr marL="508000" lvl="2"/>
            <a:r>
              <a:rPr lang="en-US" altLang="en-US" dirty="0"/>
              <a:t>G-C base pair ratio characteristic for each species</a:t>
            </a:r>
          </a:p>
          <a:p>
            <a:pPr marL="285750" lvl="1"/>
            <a:r>
              <a:rPr lang="en-US" altLang="en-US" dirty="0"/>
              <a:t>Characteristics encoded by genomic islands include</a:t>
            </a:r>
          </a:p>
          <a:p>
            <a:pPr marL="508000" lvl="2"/>
            <a:r>
              <a:rPr lang="en-US" altLang="en-US" dirty="0"/>
              <a:t>Use of specific energy sources</a:t>
            </a:r>
          </a:p>
          <a:p>
            <a:pPr marL="508000" lvl="2"/>
            <a:r>
              <a:rPr lang="en-US" altLang="en-US" dirty="0"/>
              <a:t>Acid tolerance</a:t>
            </a:r>
          </a:p>
          <a:p>
            <a:pPr marL="508000" lvl="2"/>
            <a:r>
              <a:rPr lang="en-US" altLang="en-US" dirty="0"/>
              <a:t>Ability to cause disease</a:t>
            </a:r>
          </a:p>
          <a:p>
            <a:pPr marL="739775" lvl="3"/>
            <a:r>
              <a:rPr lang="en-US" altLang="en-US" sz="2200" u="sng" dirty="0"/>
              <a:t>Pathogenicity islands</a:t>
            </a:r>
          </a:p>
        </p:txBody>
      </p:sp>
    </p:spTree>
    <p:extLst>
      <p:ext uri="{BB962C8B-B14F-4D97-AF65-F5344CB8AC3E}">
        <p14:creationId xmlns:p14="http://schemas.microsoft.com/office/powerpoint/2010/main" val="2301991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000" b="1" dirty="0">
                <a:solidFill>
                  <a:prstClr val="black"/>
                </a:solidFill>
              </a:rPr>
              <a:t>Bacterial Defenses Against Invading DNA - Figure 8.29 </a:t>
            </a:r>
            <a:endParaRPr lang="en-GB" dirty="0"/>
          </a:p>
        </p:txBody>
      </p:sp>
      <p:sp>
        <p:nvSpPr>
          <p:cNvPr id="2" name="Content Placeholder 1"/>
          <p:cNvSpPr>
            <a:spLocks noGrp="1"/>
          </p:cNvSpPr>
          <p:nvPr>
            <p:ph idx="1"/>
          </p:nvPr>
        </p:nvSpPr>
        <p:spPr>
          <a:xfrm>
            <a:off x="793375" y="990600"/>
            <a:ext cx="8229600" cy="1600200"/>
          </a:xfrm>
        </p:spPr>
        <p:txBody>
          <a:bodyPr/>
          <a:lstStyle/>
          <a:p>
            <a:pPr>
              <a:spcBef>
                <a:spcPts val="0"/>
              </a:spcBef>
              <a:spcAft>
                <a:spcPts val="1500"/>
              </a:spcAft>
            </a:pPr>
            <a:r>
              <a:rPr lang="en-US" altLang="en-US" u="sng" dirty="0"/>
              <a:t>Restriction-modification systems</a:t>
            </a:r>
            <a:r>
              <a:rPr lang="en-US" altLang="en-US" dirty="0"/>
              <a:t> degrade foreign DNA</a:t>
            </a:r>
          </a:p>
          <a:p>
            <a:pPr marL="285750" lvl="1">
              <a:spcBef>
                <a:spcPts val="0"/>
              </a:spcBef>
            </a:pPr>
            <a:r>
              <a:rPr lang="en-US" altLang="en-US" dirty="0"/>
              <a:t>Restriction enzyme cuts DNA at specific sequence</a:t>
            </a:r>
          </a:p>
          <a:p>
            <a:pPr marL="285750" lvl="1"/>
            <a:r>
              <a:rPr lang="en-US" altLang="en-US" dirty="0"/>
              <a:t>Modification enzyme protects cell’s own DNA by adding methyl groups</a:t>
            </a:r>
          </a:p>
        </p:txBody>
      </p:sp>
      <p:pic>
        <p:nvPicPr>
          <p:cNvPr id="9" name="Picture 8" descr="Restriction enzymes degrade unmethylated (foreign) DNA; they do not degrade methylated DNA.">
            <a:extLst>
              <a:ext uri="{FF2B5EF4-FFF2-40B4-BE49-F238E27FC236}">
                <a16:creationId xmlns:a16="http://schemas.microsoft.com/office/drawing/2014/main" id="{2C9D6F3B-212B-440A-8647-409745CD6ED5}"/>
              </a:ext>
            </a:extLst>
          </p:cNvPr>
          <p:cNvPicPr>
            <a:picLocks noChangeAspect="1"/>
          </p:cNvPicPr>
          <p:nvPr/>
        </p:nvPicPr>
        <p:blipFill>
          <a:blip r:embed="rId2"/>
          <a:stretch>
            <a:fillRect/>
          </a:stretch>
        </p:blipFill>
        <p:spPr>
          <a:xfrm>
            <a:off x="2365362" y="2342399"/>
            <a:ext cx="4410075" cy="4105275"/>
          </a:xfrm>
          <a:prstGeom prst="rect">
            <a:avLst/>
          </a:prstGeom>
        </p:spPr>
      </p:pic>
    </p:spTree>
    <p:extLst>
      <p:ext uri="{BB962C8B-B14F-4D97-AF65-F5344CB8AC3E}">
        <p14:creationId xmlns:p14="http://schemas.microsoft.com/office/powerpoint/2010/main" val="2715130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prstClr val="black"/>
                </a:solidFill>
              </a:rPr>
              <a:t>Bacterial Defenses Against Invading DNA</a:t>
            </a:r>
            <a:endParaRPr lang="en-GB" dirty="0"/>
          </a:p>
        </p:txBody>
      </p:sp>
      <p:sp>
        <p:nvSpPr>
          <p:cNvPr id="2" name="Content Placeholder 1"/>
          <p:cNvSpPr>
            <a:spLocks noGrp="1"/>
          </p:cNvSpPr>
          <p:nvPr>
            <p:ph idx="1"/>
          </p:nvPr>
        </p:nvSpPr>
        <p:spPr>
          <a:xfrm>
            <a:off x="809417" y="990600"/>
            <a:ext cx="7893425" cy="2971800"/>
          </a:xfrm>
        </p:spPr>
        <p:txBody>
          <a:bodyPr/>
          <a:lstStyle/>
          <a:p>
            <a:pPr>
              <a:spcBef>
                <a:spcPts val="0"/>
              </a:spcBef>
              <a:spcAft>
                <a:spcPts val="1500"/>
              </a:spcAft>
            </a:pPr>
            <a:r>
              <a:rPr lang="en-US" altLang="en-US" u="sng" dirty="0"/>
              <a:t>CRISPR systems</a:t>
            </a:r>
            <a:r>
              <a:rPr lang="en-US" altLang="en-US" dirty="0"/>
              <a:t> include small segments of phage DNA that recognize the specific DNA if it invades the cell again</a:t>
            </a:r>
          </a:p>
          <a:p>
            <a:pPr marL="285750" lvl="1">
              <a:spcBef>
                <a:spcPts val="0"/>
              </a:spcBef>
            </a:pPr>
            <a:r>
              <a:rPr lang="en-US" altLang="en-US" dirty="0"/>
              <a:t>First invasion: complex of Cas proteins cuts DNA into short fragments</a:t>
            </a:r>
          </a:p>
          <a:p>
            <a:pPr marL="285750" lvl="1"/>
            <a:r>
              <a:rPr lang="en-US" altLang="en-US" dirty="0"/>
              <a:t>Inserted into chromosome at CRISPR array; integrated DNA fragment called a spacer</a:t>
            </a:r>
          </a:p>
          <a:p>
            <a:pPr marL="285750" lvl="1"/>
            <a:r>
              <a:rPr lang="en-US" altLang="en-US" dirty="0"/>
              <a:t>Subsequent invasion: transcription of CRISPR array generates crRNAs that direct DNA-cutting enzymes to invading DNA</a:t>
            </a:r>
          </a:p>
        </p:txBody>
      </p:sp>
    </p:spTree>
    <p:extLst>
      <p:ext uri="{BB962C8B-B14F-4D97-AF65-F5344CB8AC3E}">
        <p14:creationId xmlns:p14="http://schemas.microsoft.com/office/powerpoint/2010/main" val="2156224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000" b="1" dirty="0">
                <a:solidFill>
                  <a:prstClr val="black"/>
                </a:solidFill>
              </a:rPr>
              <a:t>Bacterial Defenses Against Invading DNA - Figure 8.30 </a:t>
            </a:r>
            <a:endParaRPr lang="en-GB" dirty="0"/>
          </a:p>
        </p:txBody>
      </p:sp>
      <p:pic>
        <p:nvPicPr>
          <p:cNvPr id="5" name="Picture 4">
            <a:extLst>
              <a:ext uri="{FF2B5EF4-FFF2-40B4-BE49-F238E27FC236}">
                <a16:creationId xmlns:a16="http://schemas.microsoft.com/office/drawing/2014/main" id="{26743D7A-1882-4319-8C68-9A399D12E38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91" y="870439"/>
            <a:ext cx="7056120" cy="5605272"/>
          </a:xfrm>
          <a:prstGeom prst="rect">
            <a:avLst/>
          </a:prstGeom>
        </p:spPr>
      </p:pic>
      <p:sp>
        <p:nvSpPr>
          <p:cNvPr id="6" name="Content Placeholder 9"/>
          <p:cNvSpPr>
            <a:spLocks noGrp="1"/>
          </p:cNvSpPr>
          <p:nvPr>
            <p:ph sz="quarter" idx="23"/>
          </p:nvPr>
        </p:nvSpPr>
        <p:spPr>
          <a:xfrm>
            <a:off x="1113251" y="977900"/>
            <a:ext cx="3276600" cy="393700"/>
          </a:xfrm>
          <a:prstGeom prst="rect">
            <a:avLst/>
          </a:prstGeom>
        </p:spPr>
        <p:txBody>
          <a:bodyPr/>
          <a:lstStyle/>
          <a:p>
            <a:pPr marL="114300" lvl="0" indent="-114300">
              <a:buFont typeface="+mj-lt"/>
              <a:buAutoNum type="arabicPeriod"/>
            </a:pPr>
            <a:r>
              <a:rPr lang="en-GB" sz="850" b="1" dirty="0"/>
              <a:t>Infected bacterial cell</a:t>
            </a:r>
          </a:p>
          <a:p>
            <a:pPr marL="114300" lvl="0" indent="0">
              <a:lnSpc>
                <a:spcPct val="80000"/>
              </a:lnSpc>
              <a:spcBef>
                <a:spcPts val="0"/>
              </a:spcBef>
              <a:buNone/>
            </a:pPr>
            <a:r>
              <a:rPr lang="en-GB" sz="850" dirty="0"/>
              <a:t>Fragments of invading DNA are captured and then integrated into CRISPR array in cell’s genome.</a:t>
            </a:r>
          </a:p>
        </p:txBody>
      </p:sp>
      <p:sp>
        <p:nvSpPr>
          <p:cNvPr id="7" name="Content Placeholder 17"/>
          <p:cNvSpPr>
            <a:spLocks noGrp="1"/>
          </p:cNvSpPr>
          <p:nvPr>
            <p:ph sz="quarter" idx="26"/>
          </p:nvPr>
        </p:nvSpPr>
        <p:spPr>
          <a:xfrm>
            <a:off x="1108484" y="2912741"/>
            <a:ext cx="3474945" cy="400058"/>
          </a:xfrm>
          <a:prstGeom prst="rect">
            <a:avLst/>
          </a:prstGeom>
        </p:spPr>
        <p:txBody>
          <a:bodyPr/>
          <a:lstStyle/>
          <a:p>
            <a:pPr marL="114300" lvl="0" indent="-164592">
              <a:buFont typeface="+mj-lt"/>
              <a:buAutoNum type="arabicPeriod" startAt="2"/>
            </a:pPr>
            <a:r>
              <a:rPr lang="en-GB" sz="850" b="1" dirty="0"/>
              <a:t>Surviving bacterial cell and its descendants</a:t>
            </a:r>
          </a:p>
          <a:p>
            <a:pPr marL="171450" lvl="0" indent="0">
              <a:lnSpc>
                <a:spcPct val="80000"/>
              </a:lnSpc>
              <a:spcBef>
                <a:spcPts val="0"/>
              </a:spcBef>
              <a:buNone/>
            </a:pPr>
            <a:r>
              <a:rPr lang="en-GB" sz="850" dirty="0"/>
              <a:t>CRISPR array is transcribed and the RNA processed to generate crRNAs that bind to a Cas nuclease to form a complex.</a:t>
            </a:r>
          </a:p>
        </p:txBody>
      </p:sp>
      <p:sp>
        <p:nvSpPr>
          <p:cNvPr id="8" name="Content Placeholder 19"/>
          <p:cNvSpPr>
            <a:spLocks noGrp="1"/>
          </p:cNvSpPr>
          <p:nvPr>
            <p:ph sz="quarter" idx="27"/>
          </p:nvPr>
        </p:nvSpPr>
        <p:spPr>
          <a:xfrm>
            <a:off x="1112924" y="4780890"/>
            <a:ext cx="3810000" cy="400058"/>
          </a:xfrm>
          <a:prstGeom prst="rect">
            <a:avLst/>
          </a:prstGeom>
        </p:spPr>
        <p:txBody>
          <a:bodyPr/>
          <a:lstStyle/>
          <a:p>
            <a:pPr marL="114300" lvl="0" indent="-114300">
              <a:buFont typeface="+mj-lt"/>
              <a:buAutoNum type="arabicPeriod" startAt="3"/>
            </a:pPr>
            <a:r>
              <a:rPr lang="en-GB" sz="850" b="1" dirty="0"/>
              <a:t>Surviving bacterial cell or its descendants re-encounter the same phage</a:t>
            </a:r>
          </a:p>
          <a:p>
            <a:pPr marL="114300" lvl="0" indent="0">
              <a:lnSpc>
                <a:spcPct val="80000"/>
              </a:lnSpc>
              <a:spcBef>
                <a:spcPts val="0"/>
              </a:spcBef>
              <a:buNone/>
            </a:pPr>
            <a:r>
              <a:rPr lang="en-GB" sz="850" dirty="0"/>
              <a:t>crRNA-guided Cas nuclease degrades invading DNA.</a:t>
            </a:r>
          </a:p>
        </p:txBody>
      </p:sp>
    </p:spTree>
    <p:extLst>
      <p:ext uri="{BB962C8B-B14F-4D97-AF65-F5344CB8AC3E}">
        <p14:creationId xmlns:p14="http://schemas.microsoft.com/office/powerpoint/2010/main" val="209151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1058" y="228600"/>
            <a:ext cx="6245630" cy="609600"/>
          </a:xfrm>
        </p:spPr>
        <p:txBody>
          <a:bodyPr/>
          <a:lstStyle/>
          <a:p>
            <a:r>
              <a:rPr lang="en-US" altLang="en-US" b="1" dirty="0">
                <a:solidFill>
                  <a:prstClr val="black"/>
                </a:solidFill>
              </a:rPr>
              <a:t>Genetic Change in Bacteria (2)</a:t>
            </a:r>
            <a:endParaRPr lang="en-GB" dirty="0"/>
          </a:p>
        </p:txBody>
      </p:sp>
      <p:sp>
        <p:nvSpPr>
          <p:cNvPr id="2" name="Content Placeholder 1"/>
          <p:cNvSpPr>
            <a:spLocks noGrp="1"/>
          </p:cNvSpPr>
          <p:nvPr>
            <p:ph idx="1"/>
          </p:nvPr>
        </p:nvSpPr>
        <p:spPr>
          <a:xfrm>
            <a:off x="798394" y="990600"/>
            <a:ext cx="5867400" cy="1600200"/>
          </a:xfrm>
        </p:spPr>
        <p:txBody>
          <a:bodyPr/>
          <a:lstStyle/>
          <a:p>
            <a:pPr>
              <a:spcBef>
                <a:spcPts val="0"/>
              </a:spcBef>
              <a:spcAft>
                <a:spcPts val="1500"/>
              </a:spcAft>
            </a:pPr>
            <a:r>
              <a:rPr lang="en-US" altLang="en-US" dirty="0"/>
              <a:t>Change in organism’s DNA alters </a:t>
            </a:r>
            <a:r>
              <a:rPr lang="en-US" altLang="en-US" u="sng" dirty="0"/>
              <a:t>genotype</a:t>
            </a:r>
          </a:p>
          <a:p>
            <a:pPr marL="285750" lvl="1">
              <a:spcBef>
                <a:spcPts val="0"/>
              </a:spcBef>
            </a:pPr>
            <a:r>
              <a:rPr lang="en-US" altLang="en-US" dirty="0"/>
              <a:t>Sequence of nucleotides in DNA</a:t>
            </a:r>
          </a:p>
          <a:p>
            <a:pPr marL="285750" lvl="1"/>
            <a:r>
              <a:rPr lang="en-US" altLang="en-US" dirty="0"/>
              <a:t>Bacteria are haploid, so only one copy, no backup</a:t>
            </a:r>
          </a:p>
        </p:txBody>
      </p:sp>
      <p:sp>
        <p:nvSpPr>
          <p:cNvPr id="3" name="Text Placeholder 2"/>
          <p:cNvSpPr>
            <a:spLocks noGrp="1"/>
          </p:cNvSpPr>
          <p:nvPr>
            <p:ph type="body" sz="quarter" idx="17"/>
          </p:nvPr>
        </p:nvSpPr>
        <p:spPr>
          <a:xfrm>
            <a:off x="866274" y="2620368"/>
            <a:ext cx="7744326" cy="1295400"/>
          </a:xfrm>
        </p:spPr>
        <p:txBody>
          <a:bodyPr/>
          <a:lstStyle/>
          <a:p>
            <a:pPr lvl="0" algn="l">
              <a:spcBef>
                <a:spcPts val="0"/>
              </a:spcBef>
              <a:spcAft>
                <a:spcPts val="1500"/>
              </a:spcAft>
            </a:pPr>
            <a:r>
              <a:rPr lang="en-US" altLang="en-US" sz="2400" dirty="0">
                <a:solidFill>
                  <a:prstClr val="black"/>
                </a:solidFill>
              </a:rPr>
              <a:t>Change in genotype often changes observable characteristics, or </a:t>
            </a:r>
            <a:r>
              <a:rPr lang="en-US" altLang="en-US" sz="2400" u="sng" dirty="0">
                <a:solidFill>
                  <a:prstClr val="black"/>
                </a:solidFill>
              </a:rPr>
              <a:t>phenotype</a:t>
            </a:r>
            <a:endParaRPr lang="en-US" altLang="en-US" sz="2400" dirty="0">
              <a:solidFill>
                <a:prstClr val="black"/>
              </a:solidFill>
            </a:endParaRPr>
          </a:p>
          <a:p>
            <a:pPr marL="285750" lvl="1">
              <a:spcBef>
                <a:spcPts val="0"/>
              </a:spcBef>
              <a:spcAft>
                <a:spcPts val="800"/>
              </a:spcAft>
              <a:buFont typeface="Arial" panose="020B0604020202020204" pitchFamily="34" charset="0"/>
              <a:buChar char="•"/>
            </a:pPr>
            <a:r>
              <a:rPr lang="en-US" altLang="en-US" sz="2000" dirty="0">
                <a:solidFill>
                  <a:prstClr val="black"/>
                </a:solidFill>
              </a:rPr>
              <a:t>Also influenced by environmental conditions</a:t>
            </a:r>
          </a:p>
        </p:txBody>
      </p:sp>
    </p:spTree>
    <p:extLst>
      <p:ext uri="{BB962C8B-B14F-4D97-AF65-F5344CB8AC3E}">
        <p14:creationId xmlns:p14="http://schemas.microsoft.com/office/powerpoint/2010/main" val="4069356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4376" y="228600"/>
            <a:ext cx="5931952" cy="671286"/>
          </a:xfrm>
        </p:spPr>
        <p:txBody>
          <a:bodyPr/>
          <a:lstStyle/>
          <a:p>
            <a:r>
              <a:rPr lang="en-US" altLang="en-US" b="1" dirty="0">
                <a:solidFill>
                  <a:prstClr val="black"/>
                </a:solidFill>
              </a:rPr>
              <a:t>Genetic Change in Bacteria (3)</a:t>
            </a:r>
            <a:endParaRPr lang="en-GB" dirty="0"/>
          </a:p>
        </p:txBody>
      </p:sp>
      <p:sp>
        <p:nvSpPr>
          <p:cNvPr id="2" name="Content Placeholder 1"/>
          <p:cNvSpPr>
            <a:spLocks noGrp="1"/>
          </p:cNvSpPr>
          <p:nvPr>
            <p:ph idx="1"/>
          </p:nvPr>
        </p:nvSpPr>
        <p:spPr>
          <a:xfrm>
            <a:off x="798399" y="990600"/>
            <a:ext cx="7696200" cy="2743200"/>
          </a:xfrm>
        </p:spPr>
        <p:txBody>
          <a:bodyPr/>
          <a:lstStyle/>
          <a:p>
            <a:pPr>
              <a:spcBef>
                <a:spcPts val="0"/>
              </a:spcBef>
              <a:spcAft>
                <a:spcPts val="1500"/>
              </a:spcAft>
            </a:pPr>
            <a:r>
              <a:rPr lang="en-US" altLang="en-US" sz="2200" dirty="0"/>
              <a:t>Deletion of gene for tryptophan biosynthesis yields a mutant that only grows if tryptophan is supplied</a:t>
            </a:r>
          </a:p>
          <a:p>
            <a:pPr marL="228600" lvl="2">
              <a:spcBef>
                <a:spcPts val="0"/>
              </a:spcBef>
            </a:pPr>
            <a:r>
              <a:rPr lang="en-US" altLang="en-US" sz="2000" dirty="0"/>
              <a:t>Growth factor required; mutant termed </a:t>
            </a:r>
            <a:r>
              <a:rPr lang="en-US" altLang="en-US" sz="2000" u="sng" dirty="0"/>
              <a:t>auxotroph</a:t>
            </a:r>
            <a:r>
              <a:rPr lang="en-US" altLang="en-US" sz="2000" dirty="0"/>
              <a:t> </a:t>
            </a:r>
          </a:p>
          <a:p>
            <a:pPr marL="457200" lvl="3"/>
            <a:r>
              <a:rPr lang="en-US" altLang="en-US" sz="1800" dirty="0"/>
              <a:t>Auxo = “increase”; troph = “nourishment”</a:t>
            </a:r>
          </a:p>
          <a:p>
            <a:pPr marL="228600" lvl="2"/>
            <a:r>
              <a:rPr lang="en-US" altLang="en-US" sz="2000" u="sng" dirty="0"/>
              <a:t>Prototroph</a:t>
            </a:r>
            <a:r>
              <a:rPr lang="en-US" altLang="en-US" sz="2000" dirty="0"/>
              <a:t> does not require growth factors</a:t>
            </a:r>
          </a:p>
          <a:p>
            <a:pPr marL="457200" lvl="3"/>
            <a:r>
              <a:rPr lang="en-US" altLang="en-US" sz="1800" dirty="0"/>
              <a:t>Proto = “first”</a:t>
            </a:r>
          </a:p>
        </p:txBody>
      </p:sp>
      <p:sp>
        <p:nvSpPr>
          <p:cNvPr id="3" name="Text Placeholder 2"/>
          <p:cNvSpPr>
            <a:spLocks noGrp="1"/>
          </p:cNvSpPr>
          <p:nvPr>
            <p:ph type="body" sz="quarter" idx="17"/>
          </p:nvPr>
        </p:nvSpPr>
        <p:spPr>
          <a:xfrm>
            <a:off x="798399" y="3824514"/>
            <a:ext cx="6172200" cy="2168180"/>
          </a:xfrm>
        </p:spPr>
        <p:txBody>
          <a:bodyPr/>
          <a:lstStyle/>
          <a:p>
            <a:pPr lvl="0" algn="l">
              <a:spcBef>
                <a:spcPts val="0"/>
              </a:spcBef>
              <a:spcAft>
                <a:spcPts val="1500"/>
              </a:spcAft>
            </a:pPr>
            <a:r>
              <a:rPr lang="en-US" altLang="en-US" sz="2200" dirty="0">
                <a:solidFill>
                  <a:prstClr val="black"/>
                </a:solidFill>
              </a:rPr>
              <a:t>Geneticists compare mutants to wild type</a:t>
            </a:r>
          </a:p>
          <a:p>
            <a:pPr marL="285750" lvl="1">
              <a:spcBef>
                <a:spcPts val="0"/>
              </a:spcBef>
              <a:spcAft>
                <a:spcPts val="800"/>
              </a:spcAft>
              <a:buFont typeface="Arial" panose="020B0604020202020204" pitchFamily="34" charset="0"/>
              <a:buChar char="•"/>
            </a:pPr>
            <a:r>
              <a:rPr lang="en-US" altLang="en-US" sz="2000" dirty="0">
                <a:solidFill>
                  <a:prstClr val="black"/>
                </a:solidFill>
              </a:rPr>
              <a:t>Typical phenotype of strains isolated from nature</a:t>
            </a:r>
          </a:p>
          <a:p>
            <a:pPr marL="285750" lvl="1">
              <a:spcAft>
                <a:spcPts val="800"/>
              </a:spcAft>
              <a:buFont typeface="Arial" panose="020B0604020202020204" pitchFamily="34" charset="0"/>
              <a:buChar char="•"/>
            </a:pPr>
            <a:r>
              <a:rPr lang="en-US" altLang="en-US" sz="2000" dirty="0">
                <a:solidFill>
                  <a:prstClr val="black"/>
                </a:solidFill>
              </a:rPr>
              <a:t>For example, wild-type </a:t>
            </a:r>
            <a:r>
              <a:rPr lang="en-US" altLang="en-US" sz="2000" i="1" dirty="0">
                <a:solidFill>
                  <a:prstClr val="black"/>
                </a:solidFill>
              </a:rPr>
              <a:t>E. coli</a:t>
            </a:r>
            <a:r>
              <a:rPr lang="en-US" altLang="en-US" sz="2000" dirty="0">
                <a:solidFill>
                  <a:prstClr val="black"/>
                </a:solidFill>
              </a:rPr>
              <a:t> strain is prototroph</a:t>
            </a:r>
          </a:p>
          <a:p>
            <a:pPr marL="285750" lvl="1">
              <a:spcAft>
                <a:spcPts val="800"/>
              </a:spcAft>
              <a:buFont typeface="Arial" panose="020B0604020202020204" pitchFamily="34" charset="0"/>
              <a:buChar char="•"/>
            </a:pPr>
            <a:r>
              <a:rPr lang="en-US" altLang="en-US" sz="2000" dirty="0">
                <a:solidFill>
                  <a:prstClr val="black"/>
                </a:solidFill>
              </a:rPr>
              <a:t>Strains designated by three-letter abbreviations</a:t>
            </a:r>
          </a:p>
          <a:p>
            <a:pPr marL="511175" lvl="2">
              <a:spcAft>
                <a:spcPts val="800"/>
              </a:spcAft>
              <a:buFont typeface="Arial" panose="020B0604020202020204" pitchFamily="34" charset="0"/>
              <a:buChar char="•"/>
            </a:pPr>
            <a:r>
              <a:rPr lang="en-US" altLang="en-US" sz="1800" dirty="0">
                <a:solidFill>
                  <a:prstClr val="black"/>
                </a:solidFill>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3651658863"/>
              </p:ext>
            </p:extLst>
          </p:nvPr>
        </p:nvGraphicFramePr>
        <p:xfrm>
          <a:off x="1289934" y="5685106"/>
          <a:ext cx="483446" cy="334694"/>
        </p:xfrm>
        <a:graphic>
          <a:graphicData uri="http://schemas.openxmlformats.org/presentationml/2006/ole">
            <mc:AlternateContent xmlns:mc="http://schemas.openxmlformats.org/markup-compatibility/2006">
              <mc:Choice xmlns:v="urn:schemas-microsoft-com:vml" Requires="v">
                <p:oleObj spid="_x0000_s1025" name="Equation" r:id="rId4" imgW="330120" imgH="228600" progId="Equation.DSMT4">
                  <p:embed/>
                </p:oleObj>
              </mc:Choice>
              <mc:Fallback>
                <p:oleObj name="Equation" r:id="rId4" imgW="330120" imgH="228600" progId="Equation.DSMT4">
                  <p:embed/>
                  <p:pic>
                    <p:nvPicPr>
                      <p:cNvPr id="6" name="Object 5"/>
                      <p:cNvPicPr/>
                      <p:nvPr/>
                    </p:nvPicPr>
                    <p:blipFill>
                      <a:blip r:embed="rId5"/>
                      <a:stretch>
                        <a:fillRect/>
                      </a:stretch>
                    </p:blipFill>
                    <p:spPr>
                      <a:xfrm>
                        <a:off x="1289934" y="5685106"/>
                        <a:ext cx="483446" cy="334694"/>
                      </a:xfrm>
                      <a:prstGeom prst="rect">
                        <a:avLst/>
                      </a:prstGeom>
                    </p:spPr>
                  </p:pic>
                </p:oleObj>
              </mc:Fallback>
            </mc:AlternateContent>
          </a:graphicData>
        </a:graphic>
      </p:graphicFrame>
      <p:sp>
        <p:nvSpPr>
          <p:cNvPr id="5" name="Text Placeholder 2"/>
          <p:cNvSpPr>
            <a:spLocks noGrp="1"/>
          </p:cNvSpPr>
          <p:nvPr>
            <p:ph type="body" sz="quarter" idx="17"/>
          </p:nvPr>
        </p:nvSpPr>
        <p:spPr>
          <a:xfrm>
            <a:off x="1821870" y="5721925"/>
            <a:ext cx="2379650" cy="270769"/>
          </a:xfrm>
        </p:spPr>
        <p:txBody>
          <a:bodyPr/>
          <a:lstStyle/>
          <a:p>
            <a:pPr algn="l">
              <a:spcBef>
                <a:spcPts val="0"/>
              </a:spcBef>
              <a:spcAft>
                <a:spcPts val="1500"/>
              </a:spcAft>
            </a:pPr>
            <a:r>
              <a:rPr lang="en-US" altLang="en-US" sz="1800" dirty="0">
                <a:solidFill>
                  <a:prstClr val="black"/>
                </a:solidFill>
              </a:rPr>
              <a:t>cannot make tryptophan</a:t>
            </a:r>
          </a:p>
        </p:txBody>
      </p:sp>
      <p:sp>
        <p:nvSpPr>
          <p:cNvPr id="7" name="Text Placeholder 2"/>
          <p:cNvSpPr>
            <a:spLocks noGrp="1"/>
          </p:cNvSpPr>
          <p:nvPr>
            <p:ph type="body" sz="quarter" idx="17"/>
          </p:nvPr>
        </p:nvSpPr>
        <p:spPr>
          <a:xfrm>
            <a:off x="798399" y="6116786"/>
            <a:ext cx="6172199" cy="284014"/>
          </a:xfrm>
        </p:spPr>
        <p:txBody>
          <a:bodyPr/>
          <a:lstStyle/>
          <a:p>
            <a:pPr marL="511200" indent="-230400" algn="l">
              <a:spcBef>
                <a:spcPts val="24"/>
              </a:spcBef>
              <a:spcAft>
                <a:spcPts val="800"/>
              </a:spcAft>
              <a:buFont typeface="Arial" panose="020B0604020202020204" pitchFamily="34" charset="0"/>
              <a:buChar char="•"/>
            </a:pPr>
            <a:r>
              <a:rPr lang="en-US" altLang="en-US" sz="1800" dirty="0">
                <a:solidFill>
                  <a:prstClr val="black"/>
                </a:solidFill>
              </a:rPr>
              <a:t>Streptomycin resistance designated </a:t>
            </a:r>
          </a:p>
        </p:txBody>
      </p:sp>
      <p:graphicFrame>
        <p:nvGraphicFramePr>
          <p:cNvPr id="8" name="Object 7"/>
          <p:cNvGraphicFramePr>
            <a:graphicFrameLocks noChangeAspect="1"/>
          </p:cNvGraphicFramePr>
          <p:nvPr>
            <p:extLst>
              <p:ext uri="{D42A27DB-BD31-4B8C-83A1-F6EECF244321}">
                <p14:modId xmlns:p14="http://schemas.microsoft.com/office/powerpoint/2010/main" val="2113545774"/>
              </p:ext>
            </p:extLst>
          </p:nvPr>
        </p:nvGraphicFramePr>
        <p:xfrm>
          <a:off x="4705441" y="6103295"/>
          <a:ext cx="427664" cy="297505"/>
        </p:xfrm>
        <a:graphic>
          <a:graphicData uri="http://schemas.openxmlformats.org/presentationml/2006/ole">
            <mc:AlternateContent xmlns:mc="http://schemas.openxmlformats.org/markup-compatibility/2006">
              <mc:Choice xmlns:v="urn:schemas-microsoft-com:vml" Requires="v">
                <p:oleObj spid="_x0000_s1026" name="Equation" r:id="rId6" imgW="291960" imgH="203040" progId="Equation.DSMT4">
                  <p:embed/>
                </p:oleObj>
              </mc:Choice>
              <mc:Fallback>
                <p:oleObj name="Equation" r:id="rId6" imgW="291960" imgH="203040" progId="Equation.DSMT4">
                  <p:embed/>
                  <p:pic>
                    <p:nvPicPr>
                      <p:cNvPr id="8" name="Object 7"/>
                      <p:cNvPicPr/>
                      <p:nvPr/>
                    </p:nvPicPr>
                    <p:blipFill>
                      <a:blip r:embed="rId7"/>
                      <a:stretch>
                        <a:fillRect/>
                      </a:stretch>
                    </p:blipFill>
                    <p:spPr>
                      <a:xfrm>
                        <a:off x="4705441" y="6103295"/>
                        <a:ext cx="427664" cy="297505"/>
                      </a:xfrm>
                      <a:prstGeom prst="rect">
                        <a:avLst/>
                      </a:prstGeom>
                    </p:spPr>
                  </p:pic>
                </p:oleObj>
              </mc:Fallback>
            </mc:AlternateContent>
          </a:graphicData>
        </a:graphic>
      </p:graphicFrame>
    </p:spTree>
    <p:extLst>
      <p:ext uri="{BB962C8B-B14F-4D97-AF65-F5344CB8AC3E}">
        <p14:creationId xmlns:p14="http://schemas.microsoft.com/office/powerpoint/2010/main" val="3403189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0262" y="228600"/>
            <a:ext cx="5615937" cy="609600"/>
          </a:xfrm>
        </p:spPr>
        <p:txBody>
          <a:bodyPr/>
          <a:lstStyle/>
          <a:p>
            <a:r>
              <a:rPr lang="en-US" altLang="en-US" b="1" dirty="0">
                <a:solidFill>
                  <a:prstClr val="black"/>
                </a:solidFill>
              </a:rPr>
              <a:t>Spontaneous Mutations (1)</a:t>
            </a:r>
            <a:endParaRPr lang="en-GB" dirty="0"/>
          </a:p>
        </p:txBody>
      </p:sp>
      <p:sp>
        <p:nvSpPr>
          <p:cNvPr id="2" name="Content Placeholder 1"/>
          <p:cNvSpPr>
            <a:spLocks noGrp="1"/>
          </p:cNvSpPr>
          <p:nvPr>
            <p:ph idx="1"/>
          </p:nvPr>
        </p:nvSpPr>
        <p:spPr>
          <a:xfrm>
            <a:off x="798396" y="990600"/>
            <a:ext cx="7696200" cy="2209800"/>
          </a:xfrm>
        </p:spPr>
        <p:txBody>
          <a:bodyPr/>
          <a:lstStyle/>
          <a:p>
            <a:pPr>
              <a:lnSpc>
                <a:spcPct val="90000"/>
              </a:lnSpc>
              <a:spcBef>
                <a:spcPts val="0"/>
              </a:spcBef>
              <a:spcAft>
                <a:spcPts val="1500"/>
              </a:spcAft>
            </a:pPr>
            <a:r>
              <a:rPr lang="en-US" altLang="en-US" u="sng" dirty="0"/>
              <a:t>Spontaneous mutations</a:t>
            </a:r>
            <a:r>
              <a:rPr lang="en-US" altLang="en-US" dirty="0"/>
              <a:t> are genetic changes that result from normal processes </a:t>
            </a:r>
          </a:p>
          <a:p>
            <a:pPr>
              <a:lnSpc>
                <a:spcPct val="90000"/>
              </a:lnSpc>
              <a:spcBef>
                <a:spcPts val="0"/>
              </a:spcBef>
              <a:spcAft>
                <a:spcPts val="1500"/>
              </a:spcAft>
            </a:pPr>
            <a:r>
              <a:rPr lang="en-US" altLang="en-US" dirty="0"/>
              <a:t>Occur randomly at infrequent characteristic rates</a:t>
            </a:r>
          </a:p>
          <a:p>
            <a:pPr marL="285750" lvl="1">
              <a:lnSpc>
                <a:spcPct val="90000"/>
              </a:lnSpc>
              <a:spcBef>
                <a:spcPts val="0"/>
              </a:spcBef>
            </a:pPr>
            <a:r>
              <a:rPr lang="en-US" altLang="en-US" dirty="0"/>
              <a:t>Mutation rate: probability of mutation per cell division</a:t>
            </a:r>
          </a:p>
          <a:p>
            <a:pPr marL="285750" lvl="1">
              <a:lnSpc>
                <a:spcPct val="90000"/>
              </a:lnSpc>
            </a:pPr>
            <a:r>
              <a:rPr lang="en-US" altLang="en-US" dirty="0"/>
              <a:t>Typically between </a:t>
            </a:r>
          </a:p>
        </p:txBody>
      </p:sp>
      <p:graphicFrame>
        <p:nvGraphicFramePr>
          <p:cNvPr id="5" name="Object 4"/>
          <p:cNvGraphicFramePr>
            <a:graphicFrameLocks noChangeAspect="1"/>
          </p:cNvGraphicFramePr>
          <p:nvPr>
            <p:extLst>
              <p:ext uri="{D42A27DB-BD31-4B8C-83A1-F6EECF244321}">
                <p14:modId xmlns:p14="http://schemas.microsoft.com/office/powerpoint/2010/main" val="2117178907"/>
              </p:ext>
            </p:extLst>
          </p:nvPr>
        </p:nvGraphicFramePr>
        <p:xfrm>
          <a:off x="3124200" y="2781886"/>
          <a:ext cx="3088476" cy="368163"/>
        </p:xfrm>
        <a:graphic>
          <a:graphicData uri="http://schemas.openxmlformats.org/presentationml/2006/ole">
            <mc:AlternateContent xmlns:mc="http://schemas.openxmlformats.org/markup-compatibility/2006">
              <mc:Choice xmlns:v="urn:schemas-microsoft-com:vml" Requires="v">
                <p:oleObj spid="_x0000_s2049" name="Equation" r:id="rId4" imgW="1917360" imgH="228600" progId="Equation.DSMT4">
                  <p:embed/>
                </p:oleObj>
              </mc:Choice>
              <mc:Fallback>
                <p:oleObj name="Equation" r:id="rId4" imgW="1917360" imgH="228600" progId="Equation.DSMT4">
                  <p:embed/>
                  <p:pic>
                    <p:nvPicPr>
                      <p:cNvPr id="5" name="Object 4"/>
                      <p:cNvPicPr/>
                      <p:nvPr/>
                    </p:nvPicPr>
                    <p:blipFill>
                      <a:blip r:embed="rId5"/>
                      <a:stretch>
                        <a:fillRect/>
                      </a:stretch>
                    </p:blipFill>
                    <p:spPr>
                      <a:xfrm>
                        <a:off x="3124200" y="2781886"/>
                        <a:ext cx="3088476" cy="368163"/>
                      </a:xfrm>
                      <a:prstGeom prst="rect">
                        <a:avLst/>
                      </a:prstGeom>
                    </p:spPr>
                  </p:pic>
                </p:oleObj>
              </mc:Fallback>
            </mc:AlternateContent>
          </a:graphicData>
        </a:graphic>
      </p:graphicFrame>
      <p:sp>
        <p:nvSpPr>
          <p:cNvPr id="3" name="Text Placeholder 2"/>
          <p:cNvSpPr>
            <a:spLocks noGrp="1"/>
          </p:cNvSpPr>
          <p:nvPr>
            <p:ph type="body" sz="quarter" idx="17"/>
          </p:nvPr>
        </p:nvSpPr>
        <p:spPr>
          <a:xfrm>
            <a:off x="798396" y="3352800"/>
            <a:ext cx="7696200" cy="1371600"/>
          </a:xfrm>
        </p:spPr>
        <p:txBody>
          <a:bodyPr/>
          <a:lstStyle/>
          <a:p>
            <a:pPr marL="284163" lvl="0" indent="-214313" algn="l">
              <a:lnSpc>
                <a:spcPct val="90000"/>
              </a:lnSpc>
              <a:spcBef>
                <a:spcPts val="480"/>
              </a:spcBef>
              <a:spcAft>
                <a:spcPts val="800"/>
              </a:spcAft>
              <a:buFont typeface="Arial" panose="020B0604020202020204" pitchFamily="34" charset="0"/>
              <a:buChar char="•"/>
            </a:pPr>
            <a:r>
              <a:rPr lang="en-US" altLang="en-US" sz="2000" dirty="0">
                <a:solidFill>
                  <a:prstClr val="black"/>
                </a:solidFill>
              </a:rPr>
              <a:t>Mutations passed to progeny</a:t>
            </a:r>
          </a:p>
          <a:p>
            <a:pPr lvl="0" algn="l">
              <a:lnSpc>
                <a:spcPct val="90000"/>
              </a:lnSpc>
              <a:spcBef>
                <a:spcPts val="0"/>
              </a:spcBef>
              <a:spcAft>
                <a:spcPts val="1500"/>
              </a:spcAft>
            </a:pPr>
            <a:r>
              <a:rPr lang="en-US" altLang="en-US" sz="2400" dirty="0">
                <a:solidFill>
                  <a:prstClr val="black"/>
                </a:solidFill>
              </a:rPr>
              <a:t>Occasionally change back to original state: </a:t>
            </a:r>
            <a:r>
              <a:rPr lang="en-US" altLang="en-US" sz="2400" u="sng" dirty="0">
                <a:solidFill>
                  <a:prstClr val="black"/>
                </a:solidFill>
              </a:rPr>
              <a:t>reversion</a:t>
            </a:r>
          </a:p>
          <a:p>
            <a:pPr marL="285750" lvl="1" indent="-215900">
              <a:lnSpc>
                <a:spcPct val="90000"/>
              </a:lnSpc>
              <a:spcBef>
                <a:spcPts val="0"/>
              </a:spcBef>
              <a:spcAft>
                <a:spcPts val="800"/>
              </a:spcAft>
              <a:buFont typeface="Arial" panose="020B0604020202020204" pitchFamily="34" charset="0"/>
              <a:buChar char="•"/>
            </a:pPr>
            <a:r>
              <a:rPr lang="en-US" altLang="en-US" sz="2000" dirty="0">
                <a:solidFill>
                  <a:prstClr val="black"/>
                </a:solidFill>
              </a:rPr>
              <a:t>Also occurs spontaneously at low frequencies</a:t>
            </a:r>
          </a:p>
        </p:txBody>
      </p:sp>
    </p:spTree>
    <p:extLst>
      <p:ext uri="{BB962C8B-B14F-4D97-AF65-F5344CB8AC3E}">
        <p14:creationId xmlns:p14="http://schemas.microsoft.com/office/powerpoint/2010/main" val="290414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0417" y="228600"/>
            <a:ext cx="6390970" cy="609600"/>
          </a:xfrm>
        </p:spPr>
        <p:txBody>
          <a:bodyPr/>
          <a:lstStyle/>
          <a:p>
            <a:r>
              <a:rPr lang="en-US" altLang="en-US" b="1" dirty="0">
                <a:solidFill>
                  <a:prstClr val="black"/>
                </a:solidFill>
              </a:rPr>
              <a:t>Spontaneous Mutations (2)</a:t>
            </a:r>
            <a:endParaRPr lang="en-GB" dirty="0"/>
          </a:p>
        </p:txBody>
      </p:sp>
      <p:sp>
        <p:nvSpPr>
          <p:cNvPr id="2" name="Content Placeholder 1"/>
          <p:cNvSpPr>
            <a:spLocks noGrp="1"/>
          </p:cNvSpPr>
          <p:nvPr>
            <p:ph idx="1"/>
          </p:nvPr>
        </p:nvSpPr>
        <p:spPr>
          <a:xfrm>
            <a:off x="798396" y="990600"/>
            <a:ext cx="7924800" cy="3200400"/>
          </a:xfrm>
        </p:spPr>
        <p:txBody>
          <a:bodyPr/>
          <a:lstStyle/>
          <a:p>
            <a:pPr>
              <a:lnSpc>
                <a:spcPct val="90000"/>
              </a:lnSpc>
              <a:spcBef>
                <a:spcPts val="0"/>
              </a:spcBef>
              <a:spcAft>
                <a:spcPts val="1500"/>
              </a:spcAft>
            </a:pPr>
            <a:r>
              <a:rPr lang="en-US" altLang="en-US" dirty="0"/>
              <a:t>Large populations such as cells in a colony contain mutants; not all cells are identical</a:t>
            </a:r>
          </a:p>
          <a:p>
            <a:pPr>
              <a:lnSpc>
                <a:spcPct val="90000"/>
              </a:lnSpc>
              <a:spcBef>
                <a:spcPts val="0"/>
              </a:spcBef>
              <a:spcAft>
                <a:spcPts val="1500"/>
              </a:spcAft>
            </a:pPr>
            <a:r>
              <a:rPr lang="en-US" altLang="en-US" dirty="0"/>
              <a:t>Environment does not cause mutations, but selects cells that grow under its conditions</a:t>
            </a:r>
          </a:p>
          <a:p>
            <a:pPr marL="285750" lvl="1">
              <a:lnSpc>
                <a:spcPct val="90000"/>
              </a:lnSpc>
              <a:spcBef>
                <a:spcPts val="0"/>
              </a:spcBef>
            </a:pPr>
            <a:r>
              <a:rPr lang="en-US" altLang="en-US" dirty="0"/>
              <a:t>An organism that has mutated to become resistant to an antimicrobial medication will become dominant in an environment where the medication is present</a:t>
            </a:r>
          </a:p>
          <a:p>
            <a:pPr marL="508000" lvl="2">
              <a:lnSpc>
                <a:spcPct val="90000"/>
              </a:lnSpc>
            </a:pPr>
            <a:r>
              <a:rPr lang="en-US" altLang="en-US" dirty="0"/>
              <a:t>Sensitive cells are killed; resistant cells survive</a:t>
            </a:r>
          </a:p>
        </p:txBody>
      </p:sp>
      <p:sp>
        <p:nvSpPr>
          <p:cNvPr id="3" name="Text Placeholder 2"/>
          <p:cNvSpPr>
            <a:spLocks noGrp="1"/>
          </p:cNvSpPr>
          <p:nvPr>
            <p:ph type="body" sz="quarter" idx="17"/>
          </p:nvPr>
        </p:nvSpPr>
        <p:spPr>
          <a:xfrm>
            <a:off x="798396" y="4192137"/>
            <a:ext cx="7772400" cy="2039257"/>
          </a:xfrm>
        </p:spPr>
        <p:txBody>
          <a:bodyPr/>
          <a:lstStyle/>
          <a:p>
            <a:pPr lvl="0" algn="l">
              <a:lnSpc>
                <a:spcPct val="90000"/>
              </a:lnSpc>
              <a:spcBef>
                <a:spcPts val="0"/>
              </a:spcBef>
              <a:spcAft>
                <a:spcPts val="1500"/>
              </a:spcAft>
            </a:pPr>
            <a:r>
              <a:rPr lang="en-US" altLang="en-US" sz="2400" dirty="0">
                <a:solidFill>
                  <a:prstClr val="black"/>
                </a:solidFill>
              </a:rPr>
              <a:t>Single mutation is rare; two even more unlikely</a:t>
            </a:r>
          </a:p>
          <a:p>
            <a:pPr marL="285750" lvl="1">
              <a:lnSpc>
                <a:spcPct val="90000"/>
              </a:lnSpc>
              <a:spcBef>
                <a:spcPts val="0"/>
              </a:spcBef>
              <a:spcAft>
                <a:spcPts val="800"/>
              </a:spcAft>
              <a:buFont typeface="Arial" panose="020B0604020202020204" pitchFamily="34" charset="0"/>
              <a:buChar char="•"/>
            </a:pPr>
            <a:r>
              <a:rPr lang="en-US" altLang="en-US" sz="2000" dirty="0">
                <a:solidFill>
                  <a:prstClr val="black"/>
                </a:solidFill>
              </a:rPr>
              <a:t>Physicians may give two antimicrobial medications simultaneously to reduce resistance	</a:t>
            </a:r>
          </a:p>
          <a:p>
            <a:pPr marL="508000" lvl="2">
              <a:lnSpc>
                <a:spcPct val="90000"/>
              </a:lnSpc>
              <a:spcAft>
                <a:spcPts val="800"/>
              </a:spcAft>
              <a:buFont typeface="Arial" panose="020B0604020202020204" pitchFamily="34" charset="0"/>
              <a:buChar char="•"/>
            </a:pPr>
            <a:r>
              <a:rPr lang="en-US" altLang="en-US" dirty="0">
                <a:solidFill>
                  <a:prstClr val="black"/>
                </a:solidFill>
              </a:rPr>
              <a:t>Chance that a cell will become resistant to both medications is product of mutation rate for each gene</a:t>
            </a:r>
            <a:endParaRPr lang="en-US" sz="1800" dirty="0">
              <a:solidFill>
                <a:prstClr val="black"/>
              </a:solidFill>
            </a:endParaRPr>
          </a:p>
        </p:txBody>
      </p:sp>
    </p:spTree>
    <p:extLst>
      <p:ext uri="{BB962C8B-B14F-4D97-AF65-F5344CB8AC3E}">
        <p14:creationId xmlns:p14="http://schemas.microsoft.com/office/powerpoint/2010/main" val="301337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FIRST, BREAK, LAST slides ">
  <a:themeElements>
    <a:clrScheme name="Custom 3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Plain BODY/MAIN CONTENT">
  <a:themeElements>
    <a:clrScheme name="Custom 44">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Plain BODY/MAIN CONTENT">
  <a:themeElements>
    <a:clrScheme name="Custom 4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Custom 36">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Custom 37">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Custom 40">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Custom 41">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Custom 4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Custom 43">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2258</TotalTime>
  <Words>4455</Words>
  <Application>Microsoft Office PowerPoint</Application>
  <PresentationFormat>On-screen Show (4:3)</PresentationFormat>
  <Paragraphs>612</Paragraphs>
  <Slides>58</Slides>
  <Notes>53</Notes>
  <HiddenSlides>0</HiddenSlides>
  <MMClips>0</MMClips>
  <ScaleCrop>false</ScaleCrop>
  <HeadingPairs>
    <vt:vector size="4" baseType="variant">
      <vt:variant>
        <vt:lpstr>Theme</vt:lpstr>
      </vt:variant>
      <vt:variant>
        <vt:i4>11</vt:i4>
      </vt:variant>
      <vt:variant>
        <vt:lpstr>Slide Titles</vt:lpstr>
      </vt:variant>
      <vt:variant>
        <vt:i4>58</vt:i4>
      </vt:variant>
    </vt:vector>
  </HeadingPairs>
  <TitlesOfParts>
    <vt:vector size="69"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1_Plain BODY/MAIN CONTENT</vt:lpstr>
      <vt:lpstr>2_Plain BODY/MAIN CONTENT</vt:lpstr>
      <vt:lpstr>Chapter 08 Lecture Outline</vt:lpstr>
      <vt:lpstr>A Glimpse of History </vt:lpstr>
      <vt:lpstr>Introduction</vt:lpstr>
      <vt:lpstr>Genetic Change in Bacteria (1)</vt:lpstr>
      <vt:lpstr>Genetic Change in Bacteria - Figure 8.1 </vt:lpstr>
      <vt:lpstr>Genetic Change in Bacteria (2)</vt:lpstr>
      <vt:lpstr>Genetic Change in Bacteria (3)</vt:lpstr>
      <vt:lpstr>Spontaneous Mutations (1)</vt:lpstr>
      <vt:lpstr>Spontaneous Mutations (2)</vt:lpstr>
      <vt:lpstr>Spontaneous Mutations - Figure 8.2 </vt:lpstr>
      <vt:lpstr>Spontaneous Mutations - Figure 8.3 </vt:lpstr>
      <vt:lpstr>Spontaneous Mutations (3)</vt:lpstr>
      <vt:lpstr>Spontaneous Mutations (4)</vt:lpstr>
      <vt:lpstr>Spontaneous Mutations (5)</vt:lpstr>
      <vt:lpstr>Table 8.1 Common Mutagens</vt:lpstr>
      <vt:lpstr>Induced Mutations - Figure 8.7 </vt:lpstr>
      <vt:lpstr>Induced Mutations - Figure 8.8 </vt:lpstr>
      <vt:lpstr>Induced Mutations (1)</vt:lpstr>
      <vt:lpstr>Induced Mutations - Figure 8.9 </vt:lpstr>
      <vt:lpstr>Induced Mutations (2)</vt:lpstr>
      <vt:lpstr>Repair of Damaged DNA</vt:lpstr>
      <vt:lpstr>Table 8.2 Repair of Damaged DNA</vt:lpstr>
      <vt:lpstr>Repair of Errors in Nucleotide Incorporation</vt:lpstr>
      <vt:lpstr>Repair of Errors in Nucleotide Incorporation - Figure 8.10 </vt:lpstr>
      <vt:lpstr>Repair of Modified Nucleobases in DNA - Figure 8.11 </vt:lpstr>
      <vt:lpstr>Repair of Thymine Dimers - Figure 8.12 </vt:lpstr>
      <vt:lpstr>SOS Repair</vt:lpstr>
      <vt:lpstr>Mutant Selection - Figure 8.13 </vt:lpstr>
      <vt:lpstr>Mutant Selection</vt:lpstr>
      <vt:lpstr>Mutant Selection - Figure 8.14 </vt:lpstr>
      <vt:lpstr>Mutant Selection - Figure 8.15 </vt:lpstr>
      <vt:lpstr>Screening for Possible Carcinogens</vt:lpstr>
      <vt:lpstr>Screening for Possible Carcinogens - Figure 8.16 </vt:lpstr>
      <vt:lpstr>Horizontal Gene Transfer as a Mechanism of Genetic Change (1)</vt:lpstr>
      <vt:lpstr>Horizontal Gene Transfer as a Mechanism of Genetic Change (2)</vt:lpstr>
      <vt:lpstr>Horizontal Gene Transfer as a Mechanism of Genetic Change - Figure 8.18 </vt:lpstr>
      <vt:lpstr>Horizontal Gene Transfer as a Mechanism of Genetic Change - Figure 8.19 </vt:lpstr>
      <vt:lpstr>DNA-Mediated Transformation (1)</vt:lpstr>
      <vt:lpstr>DNA-Mediated Transformation (2)</vt:lpstr>
      <vt:lpstr>Focus Your Perspective 8.1</vt:lpstr>
      <vt:lpstr>Transduction</vt:lpstr>
      <vt:lpstr>Transduction - Figure 8.21 </vt:lpstr>
      <vt:lpstr>Conjugation - Figure 8.22 </vt:lpstr>
      <vt:lpstr>Conjugation - Figure 8.23 </vt:lpstr>
      <vt:lpstr>Conjugation - Figure 8.24 </vt:lpstr>
      <vt:lpstr>Conjugation - Figure 8.25 </vt:lpstr>
      <vt:lpstr>The Mobile Gene Pool - Figure 8.26 </vt:lpstr>
      <vt:lpstr>Table 8.3 The Mobile Gene Pool</vt:lpstr>
      <vt:lpstr>The Mobile Gene Pool (1)</vt:lpstr>
      <vt:lpstr>Table 8.4 Some Plasmid-Encoded Traits</vt:lpstr>
      <vt:lpstr>Focus your Perspective 8.2</vt:lpstr>
      <vt:lpstr>The Mobile Gene Pool - Figure 8.27 </vt:lpstr>
      <vt:lpstr>The Mobile Gene Pool - Figure 8.28 </vt:lpstr>
      <vt:lpstr>Focus on a Case 8.1</vt:lpstr>
      <vt:lpstr>The Mobile Gene Pool (2)</vt:lpstr>
      <vt:lpstr>Bacterial Defenses Against Invading DNA - Figure 8.29 </vt:lpstr>
      <vt:lpstr>Bacterial Defenses Against Invading DNA</vt:lpstr>
      <vt:lpstr>Bacterial Defenses Against Invading DNA - Figure 8.30 </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08</dc:title>
  <dc:creator>LeConte, Lisa</dc:creator>
  <cp:lastModifiedBy>Unknown User</cp:lastModifiedBy>
  <cp:revision>1045</cp:revision>
  <dcterms:created xsi:type="dcterms:W3CDTF">2018-02-21T18:05:40Z</dcterms:created>
  <dcterms:modified xsi:type="dcterms:W3CDTF">2021-03-05T15:55:50Z</dcterms:modified>
</cp:coreProperties>
</file>