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969" r:id="rId4"/>
    <p:sldMasterId id="2147483780" r:id="rId5"/>
    <p:sldMasterId id="2147483838" r:id="rId6"/>
    <p:sldMasterId id="2147483713" r:id="rId7"/>
    <p:sldMasterId id="2147483674" r:id="rId8"/>
    <p:sldMasterId id="2147483897" r:id="rId9"/>
    <p:sldMasterId id="2147483960" r:id="rId10"/>
  </p:sldMasterIdLst>
  <p:notesMasterIdLst>
    <p:notesMasterId r:id="rId65"/>
  </p:notesMasterIdLst>
  <p:handoutMasterIdLst>
    <p:handoutMasterId r:id="rId66"/>
  </p:handoutMasterIdLst>
  <p:sldIdLst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33" r:id="rId48"/>
    <p:sldId id="334" r:id="rId49"/>
    <p:sldId id="335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291" autoAdjust="0"/>
  </p:normalViewPr>
  <p:slideViewPr>
    <p:cSldViewPr>
      <p:cViewPr varScale="1">
        <p:scale>
          <a:sx n="67" d="100"/>
          <a:sy n="67" d="100"/>
        </p:scale>
        <p:origin x="90" y="96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7166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3/8/21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3/8/21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/>
            <a:endParaRPr lang="en-US" altLang="en-US" dirty="0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fld id="{F980E787-59EE-47A6-91F8-B1BEF17C7886}" type="slidenum"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55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CE5413-5D76-42FB-902A-576103236EF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70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C0C9C6-1B15-411D-8E2D-2A5BFA6D132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46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14E616C-80DE-4E3D-929F-42CE3E91113B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6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C46688-C221-489E-92AB-D73E7F5CC64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09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A1ADF4-8330-42A4-828E-A8B0A43DC8F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25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C887F2-0E6A-4E61-BE5F-554B0A36267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95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524A6E-5C80-4F1A-87AB-B0B7B32A026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11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5B138D-7DC2-4D63-808C-80F26AB623D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91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9751E45-5727-4360-AF78-0C7F538CCB2E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36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C7DA69-4E57-40F7-A545-7ACE0CD5028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8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F71E98-064E-4AE2-95A7-89BA5D36678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10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7CAA12-05AA-45CE-BEE9-C9AC2D7B6D2E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13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772BEF-3319-48F5-8A60-D3F16BE057E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67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7CE5BB5-4D0A-4D1F-8C51-9434D4C3ABF7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60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B08A40-E9F8-40B5-82C4-7A89D9F58AA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79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D1B448-2AF7-47DF-A8EA-C23B9A94085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6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80252D5-7A10-4113-AF77-2439087BE382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21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19B1CD-D1DB-4502-94D8-3B7A69AA0B8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15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C6D5E1-EFAD-46C1-A2FA-28E002704F1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48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70F900-C3DE-4E31-9B9D-80CBD16C9A8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47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717947-811D-418D-BEA2-BD77E25A2B3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9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4A046D-8802-45E6-B108-C18843E0C13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89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8F3F0A-8CE7-42D0-89FF-FFCAA9F6B9F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98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9B9D10-F703-4934-AFFB-CCE83F194AE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07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45311D9-484C-47DC-A4B4-8C97AD22011C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7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A9DB79-EB18-4BA7-9843-6827AB1D459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381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FB94CC-E8E9-4FF4-979E-434990CFCDF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084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3038510-1BE0-4BAB-AF38-5ED6C220E313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18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796E45-782A-48BE-AC4A-4E2B2578023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832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796E45-782A-48BE-AC4A-4E2B2578023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29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796E45-782A-48BE-AC4A-4E2B2578023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952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796E45-782A-48BE-AC4A-4E2B2578023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5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188666-E7A3-412E-BA4E-063AC4B808D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60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E59255-EF19-4D6F-8A21-26E647CD82B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740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5EDCDB-4AF0-4A19-A954-DCEC123085D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002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019082-F333-4339-BFE0-429EB1AF912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715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692436-DC91-4564-91C0-3A18DAC74FA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973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15134D-E230-4AD2-BA94-54C54D9569B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456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6991CF-F20E-456C-B370-513106DCB40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125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FC531E-7AA2-4F0C-9488-C8BEA6E6237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601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FEBDE7-D2E7-4183-9B3D-82D4AA5765E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493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7DD868-5914-4A1F-8FA6-687D47B50AD6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403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664641-36C2-46ED-98A7-322D922276E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6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D7629E-84A0-4D80-B5A0-0AB53A30242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971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BA433F6-2D36-4117-B079-6ADE15731FAC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881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3933155-8531-4EC8-925A-0B1983530251}" type="slidenum">
              <a:rPr lang="en-US" altLang="en-US" u="non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401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619AFA-6390-45BE-B961-8ABD3183A54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622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1FEBEF-5C57-4EEF-A1ED-5A453C70109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8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FC9E43-567E-464E-9725-A1B0D5E2CAA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2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C2DAB6-8761-42AA-B8D6-57E151B6CDE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0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B014FC-50A1-4999-99D9-F533747DF87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38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FCD63A-3A1B-457F-AC7D-4678E2C15A8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2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4D14-C3E3-4F90-B3C1-F2E1D650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B05C4-8520-45A4-BE43-28D1749F3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2286000"/>
            <a:ext cx="49530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1AA63C-EF9B-4F35-8132-D7F071DFB3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3611563"/>
            <a:ext cx="5105400" cy="960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2493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34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148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32C66-47AA-4D4A-870B-E813C158365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600" y="5334000"/>
            <a:ext cx="1981200" cy="38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40DB20F6-EF1B-49D2-BECB-4A8B83E0AAB2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09600" y="1981200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04155C-2218-4C8A-BD53-DC808BAEE68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581400" y="5181600"/>
            <a:ext cx="990600" cy="38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16CB704-BF85-4329-99EE-9CBAE200CC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81600" y="2743200"/>
            <a:ext cx="1981200" cy="129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F1F8B44-F77A-4D2A-BFEF-752D5515CED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191000" y="1981200"/>
            <a:ext cx="1295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148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32C66-47AA-4D4A-870B-E813C158365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600" y="5334000"/>
            <a:ext cx="1981200" cy="38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98DBEF-3EA4-4141-A411-8BC561E31BC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09800" y="1371600"/>
            <a:ext cx="1828800" cy="106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0223CA-7019-46CB-BA78-9448779A3F3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19600" y="1219200"/>
            <a:ext cx="2209800" cy="121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9228CE5-64D3-47FC-A3D4-7F1EEE5EB1A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62000" y="3124200"/>
            <a:ext cx="1066800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94AAB04-1730-4DED-B3F9-8AF78FB16E6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362200" y="2895600"/>
            <a:ext cx="1371600" cy="76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F8A4617-579C-443A-B133-55FF0B9C5F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010400" y="1219200"/>
            <a:ext cx="9906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952855D-8537-447F-A841-6ADF73B8FBB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858000" y="2538413"/>
            <a:ext cx="1676400" cy="890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3221D89-A4FB-455E-A78D-91F59C0C20F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410200" y="3529013"/>
            <a:ext cx="1447800" cy="76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6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148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32C66-47AA-4D4A-870B-E813C158365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600" y="5334000"/>
            <a:ext cx="1981200" cy="38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40DB20F6-EF1B-49D2-BECB-4A8B83E0AAB2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09600" y="1981200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04155C-2218-4C8A-BD53-DC808BAEE68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581400" y="5181600"/>
            <a:ext cx="990600" cy="38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16CB704-BF85-4329-99EE-9CBAE200CC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81600" y="2743200"/>
            <a:ext cx="1981200" cy="129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F1F8B44-F77A-4D2A-BFEF-752D5515CED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191000" y="1981200"/>
            <a:ext cx="1295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51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DD44-DDC4-40F6-96A5-E7FA6E9B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954DB86-D934-4D71-AF43-27DF75E6CD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981200"/>
            <a:ext cx="7886700" cy="297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5B1BE36-6AAA-4A74-B0E1-A00142AF0C8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91000" y="5334000"/>
            <a:ext cx="432435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48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49590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503895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99757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40151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083861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690974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95198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272259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549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62444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7818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66" r:id="rId8"/>
    <p:sldLayoutId id="21474839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968" r:id="rId2"/>
    <p:sldLayoutId id="2147483896" r:id="rId3"/>
    <p:sldLayoutId id="2147483965" r:id="rId4"/>
    <p:sldLayoutId id="2147483753" r:id="rId5"/>
    <p:sldLayoutId id="2147483908" r:id="rId6"/>
    <p:sldLayoutId id="2147483950" r:id="rId7"/>
    <p:sldLayoutId id="2147483757" r:id="rId8"/>
    <p:sldLayoutId id="2147483877" r:id="rId9"/>
    <p:sldLayoutId id="2147483761" r:id="rId10"/>
    <p:sldLayoutId id="21474838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48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4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E9A3DFF-244B-4D78-8AC4-722EECF3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13" y="2130857"/>
            <a:ext cx="3716575" cy="1058311"/>
          </a:xfrm>
          <a:prstGeom prst="rect">
            <a:avLst/>
          </a:prstGeom>
        </p:spPr>
        <p:txBody>
          <a:bodyPr/>
          <a:lstStyle/>
          <a:p>
            <a:r>
              <a:rPr lang="en-US" altLang="en-US" sz="3600" b="1" dirty="0">
                <a:solidFill>
                  <a:prstClr val="black"/>
                </a:solidFill>
                <a:ea typeface="+mn-ea"/>
                <a:cs typeface="ヒラギノ角ゴ Pro W3"/>
              </a:rPr>
              <a:t>Chapter 16 </a:t>
            </a:r>
            <a:r>
              <a:rPr lang="en-US" altLang="en-US" sz="3600" b="1" dirty="0">
                <a:solidFill>
                  <a:prstClr val="black"/>
                </a:solidFill>
                <a:cs typeface="ヒラギノ角ゴ Pro W3"/>
              </a:rPr>
              <a:t>Lecture Outline</a:t>
            </a:r>
            <a:endParaRPr lang="en-US" sz="360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B79D632-A511-4727-9763-3BD097D2D5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38867" y="3654977"/>
            <a:ext cx="4641273" cy="383623"/>
          </a:xfrm>
          <a:prstGeom prst="rect">
            <a:avLst/>
          </a:prstGeom>
        </p:spPr>
        <p:txBody>
          <a:bodyPr/>
          <a:lstStyle/>
          <a:p>
            <a:pPr marL="0" lvl="0" indent="0" algn="ctr" defTabSz="914400">
              <a:spcBef>
                <a:spcPct val="500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100" b="1" dirty="0">
                <a:solidFill>
                  <a:prstClr val="black"/>
                </a:solidFill>
                <a:cs typeface="ヒラギノ角ゴ Pro W3"/>
              </a:rPr>
              <a:t>See separate PowerPoint slides for all figures and tables pre-inserted into PowerPoint without notes.</a:t>
            </a:r>
          </a:p>
        </p:txBody>
      </p:sp>
      <p:pic>
        <p:nvPicPr>
          <p:cNvPr id="6" name="Picture 5" descr="Book cover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>
          <a:xfrm>
            <a:off x="1311697" y="228600"/>
            <a:ext cx="7130203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Principles of Infectious Disease 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7543800" cy="4014850"/>
          </a:xfrm>
        </p:spPr>
        <p:txBody>
          <a:bodyPr/>
          <a:lstStyle/>
          <a:p>
            <a:r>
              <a:rPr lang="en-US" altLang="en-US" u="sng" dirty="0"/>
              <a:t>Colonization</a:t>
            </a:r>
            <a:r>
              <a:rPr lang="en-US" altLang="en-US" dirty="0"/>
              <a:t> refers to microbe establishing itself and multiplying; </a:t>
            </a:r>
            <a:r>
              <a:rPr lang="en-US" altLang="en-US" u="sng" dirty="0"/>
              <a:t>infection</a:t>
            </a:r>
            <a:r>
              <a:rPr lang="en-US" altLang="en-US" dirty="0"/>
              <a:t> used for pathogen</a:t>
            </a:r>
          </a:p>
          <a:p>
            <a:pPr marL="285750" lvl="1"/>
            <a:r>
              <a:rPr lang="en-US" altLang="en-US" dirty="0"/>
              <a:t>Can be </a:t>
            </a:r>
            <a:r>
              <a:rPr lang="en-US" altLang="en-US" u="sng" dirty="0"/>
              <a:t>subclinical</a:t>
            </a:r>
            <a:r>
              <a:rPr lang="en-US" altLang="en-US" dirty="0"/>
              <a:t>: no symptoms or mild symptoms</a:t>
            </a:r>
          </a:p>
          <a:p>
            <a:pPr marL="285750" lvl="1"/>
            <a:r>
              <a:rPr lang="en-US" altLang="en-US" u="sng" dirty="0"/>
              <a:t>Infectious disease</a:t>
            </a:r>
            <a:r>
              <a:rPr lang="en-US" altLang="en-US" dirty="0"/>
              <a:t>: prevents normal function</a:t>
            </a:r>
          </a:p>
          <a:p>
            <a:pPr marL="522288" lvl="2"/>
            <a:r>
              <a:rPr lang="en-US" altLang="en-US" u="sng" dirty="0"/>
              <a:t>Symptoms</a:t>
            </a:r>
            <a:r>
              <a:rPr lang="en-US" altLang="en-US" dirty="0"/>
              <a:t> are subjective effects experienced by patient (pain, nausea)</a:t>
            </a:r>
          </a:p>
          <a:p>
            <a:pPr marL="522288" lvl="2"/>
            <a:r>
              <a:rPr lang="en-US" altLang="en-US" u="sng" dirty="0"/>
              <a:t>Signs</a:t>
            </a:r>
            <a:r>
              <a:rPr lang="en-US" altLang="en-US" dirty="0"/>
              <a:t> are objective evidence (rash, pus formation, swelling)</a:t>
            </a:r>
          </a:p>
          <a:p>
            <a:pPr marL="285750" lvl="1"/>
            <a:r>
              <a:rPr lang="en-US" altLang="en-US" dirty="0"/>
              <a:t>Initial infection is </a:t>
            </a:r>
            <a:r>
              <a:rPr lang="en-US" altLang="en-US" u="sng" dirty="0"/>
              <a:t>primary infection</a:t>
            </a:r>
          </a:p>
          <a:p>
            <a:pPr marL="522288" lvl="2"/>
            <a:r>
              <a:rPr lang="en-US" altLang="en-US" dirty="0"/>
              <a:t>Damage can predispose individual to developing a </a:t>
            </a:r>
            <a:r>
              <a:rPr lang="en-US" altLang="en-US" u="sng" dirty="0"/>
              <a:t>secondary infection</a:t>
            </a:r>
            <a:r>
              <a:rPr lang="en-US" altLang="en-US" dirty="0"/>
              <a:t> (respiratory illness impairing mucociliary escalator) 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36954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>
          <a:xfrm>
            <a:off x="1518311" y="228600"/>
            <a:ext cx="6716974" cy="609600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Principles of Infectious Disease 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4441" y="990600"/>
            <a:ext cx="7701885" cy="4776850"/>
          </a:xfrm>
        </p:spPr>
        <p:txBody>
          <a:bodyPr/>
          <a:lstStyle/>
          <a:p>
            <a:r>
              <a:rPr lang="en-US" altLang="en-US" dirty="0"/>
              <a:t>Pathogenicity</a:t>
            </a:r>
          </a:p>
          <a:p>
            <a:pPr marL="285750" lvl="1"/>
            <a:r>
              <a:rPr lang="en-US" altLang="en-US" u="sng" dirty="0"/>
              <a:t>Primary pathogen</a:t>
            </a:r>
            <a:r>
              <a:rPr lang="en-US" altLang="en-US" dirty="0"/>
              <a:t> is microbe or virus that causes disease in otherwise healthy individual</a:t>
            </a:r>
          </a:p>
          <a:p>
            <a:pPr marL="522288" lvl="2"/>
            <a:r>
              <a:rPr lang="en-US" altLang="en-US" dirty="0"/>
              <a:t>Diseases such as plague, malaria, measles, influenza, diphtheria, tetanus, tuberculosis</a:t>
            </a:r>
          </a:p>
          <a:p>
            <a:pPr marL="285750" lvl="1"/>
            <a:r>
              <a:rPr lang="en-US" altLang="en-US" u="sng" dirty="0"/>
              <a:t>Opportunistic pathogen</a:t>
            </a:r>
            <a:r>
              <a:rPr lang="en-US" altLang="en-US" dirty="0"/>
              <a:t> (opportunist) causes disease only when body’s immune defenses are compromised or when introduced into unusual location</a:t>
            </a:r>
          </a:p>
          <a:p>
            <a:pPr marL="522288" lvl="2"/>
            <a:r>
              <a:rPr lang="en-US" altLang="en-US" dirty="0"/>
              <a:t>Can be members of normal microbiota or common in environment (</a:t>
            </a:r>
            <a:r>
              <a:rPr lang="en-US" altLang="en-US" i="1" dirty="0"/>
              <a:t>Pseudomonas</a:t>
            </a:r>
            <a:r>
              <a:rPr lang="en-US" altLang="en-US" dirty="0"/>
              <a:t>) </a:t>
            </a:r>
          </a:p>
          <a:p>
            <a:pPr marL="285750" lvl="1"/>
            <a:r>
              <a:rPr lang="en-US" altLang="en-US" u="sng" dirty="0"/>
              <a:t>Virulence</a:t>
            </a:r>
            <a:r>
              <a:rPr lang="en-US" altLang="en-US" dirty="0"/>
              <a:t> refers to degree of pathogenicity</a:t>
            </a:r>
          </a:p>
          <a:p>
            <a:pPr marL="285750" lvl="1"/>
            <a:r>
              <a:rPr lang="en-US" altLang="en-US" u="sng" dirty="0"/>
              <a:t>Virulence factors</a:t>
            </a:r>
            <a:r>
              <a:rPr lang="en-US" altLang="en-US" dirty="0"/>
              <a:t> allow microorganism to cause disease</a:t>
            </a:r>
          </a:p>
        </p:txBody>
      </p:sp>
    </p:spTree>
    <p:extLst>
      <p:ext uri="{BB962C8B-B14F-4D97-AF65-F5344CB8AC3E}">
        <p14:creationId xmlns:p14="http://schemas.microsoft.com/office/powerpoint/2010/main" val="20203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1518311" y="228600"/>
            <a:ext cx="6716974" cy="609600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Principles of Infectious Disease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94084" y="990600"/>
                <a:ext cx="7924800" cy="4014850"/>
              </a:xfrm>
            </p:spPr>
            <p:txBody>
              <a:bodyPr/>
              <a:lstStyle/>
              <a:p>
                <a:pPr>
                  <a:spcAft>
                    <a:spcPts val="1500"/>
                  </a:spcAft>
                </a:pPr>
                <a:r>
                  <a:rPr lang="en-US" altLang="en-US" dirty="0"/>
                  <a:t>Characteristics of Infectious Disease</a:t>
                </a:r>
              </a:p>
              <a:p>
                <a:pPr marL="285750" lvl="1">
                  <a:spcBef>
                    <a:spcPts val="0"/>
                  </a:spcBef>
                </a:pPr>
                <a:r>
                  <a:rPr lang="en-US" altLang="en-US" u="sng" dirty="0"/>
                  <a:t>Communicable</a:t>
                </a:r>
                <a:r>
                  <a:rPr lang="en-US" altLang="en-US" dirty="0"/>
                  <a:t> or </a:t>
                </a:r>
                <a:r>
                  <a:rPr lang="en-US" altLang="en-US" u="sng" dirty="0"/>
                  <a:t>contagious</a:t>
                </a:r>
                <a:r>
                  <a:rPr lang="en-US" altLang="en-US" dirty="0"/>
                  <a:t> diseases easily spread from one host to another</a:t>
                </a:r>
              </a:p>
              <a:p>
                <a:pPr marL="285750" lvl="1"/>
                <a:r>
                  <a:rPr lang="en-US" altLang="en-US" u="sng" dirty="0"/>
                  <a:t>Infectious dose:</a:t>
                </a:r>
                <a:r>
                  <a:rPr lang="en-US" altLang="en-US" dirty="0"/>
                  <a:t> number of microbes necessary to establish infection</a:t>
                </a:r>
              </a:p>
              <a:p>
                <a:pPr marL="457200" lvl="2"/>
                <a:r>
                  <a:rPr lang="en-US" altLang="en-US" dirty="0"/>
                  <a:t>Shigellosis results from approximately 10 to 100 ingested </a:t>
                </a:r>
                <a:r>
                  <a:rPr lang="en-US" altLang="en-US" i="1" dirty="0"/>
                  <a:t>Shigella</a:t>
                </a:r>
              </a:p>
              <a:p>
                <a:pPr marL="457200" lvl="2"/>
                <a:r>
                  <a:rPr lang="en-US" altLang="en-US" dirty="0"/>
                  <a:t>Salmonellosis results from as many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en-US" dirty="0"/>
                  <a:t> ingested </a:t>
                </a:r>
                <a:r>
                  <a:rPr lang="en-US" altLang="en-US" i="1" dirty="0"/>
                  <a:t>Salmonella enterica</a:t>
                </a:r>
                <a:r>
                  <a:rPr lang="en-US" altLang="en-US" dirty="0"/>
                  <a:t> serotype Enteritidis</a:t>
                </a:r>
              </a:p>
              <a:p>
                <a:pPr marL="685800" lvl="3"/>
                <a:r>
                  <a:rPr lang="en-US" altLang="en-US" dirty="0"/>
                  <a:t>Difference partially reflects ability to survive stomach acid</a:t>
                </a:r>
              </a:p>
              <a:p>
                <a:pPr marL="457200"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ID</m:t>
                        </m:r>
                      </m:e>
                      <m:sub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altLang="en-US" dirty="0"/>
                  <a:t> is number of cells that infects 50% of population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4084" y="990600"/>
                <a:ext cx="7924800" cy="4014850"/>
              </a:xfrm>
              <a:blipFill>
                <a:blip r:embed="rId3"/>
                <a:stretch>
                  <a:fillRect l="-1154" t="-12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9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Principles of Infectious Disease – Figure 16.2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7620000" cy="3200400"/>
          </a:xfrm>
        </p:spPr>
        <p:txBody>
          <a:bodyPr/>
          <a:lstStyle/>
          <a:p>
            <a:r>
              <a:rPr lang="en-US" altLang="en-US" sz="2000" dirty="0"/>
              <a:t>Progression of Infectious Disease</a:t>
            </a:r>
          </a:p>
          <a:p>
            <a:pPr marL="285750" lvl="1"/>
            <a:r>
              <a:rPr lang="en-US" altLang="en-US" sz="1800" u="sng" dirty="0"/>
              <a:t>Incubation period</a:t>
            </a:r>
            <a:r>
              <a:rPr lang="en-US" altLang="en-US" sz="1800" dirty="0"/>
              <a:t>: time between infection and onset</a:t>
            </a:r>
          </a:p>
          <a:p>
            <a:pPr marL="522288" lvl="2"/>
            <a:r>
              <a:rPr lang="en-US" altLang="en-US" sz="1600" dirty="0"/>
              <a:t>Varies considerably; depends on growth rate, host’s condition, infectious dose</a:t>
            </a:r>
          </a:p>
          <a:p>
            <a:pPr marL="285750" lvl="1"/>
            <a:r>
              <a:rPr lang="en-US" altLang="en-US" sz="1800" u="sng" dirty="0"/>
              <a:t>Illness</a:t>
            </a:r>
            <a:r>
              <a:rPr lang="en-US" altLang="en-US" sz="1800" dirty="0"/>
              <a:t>: signs and symptoms of disease</a:t>
            </a:r>
          </a:p>
          <a:p>
            <a:pPr marL="522288" lvl="2"/>
            <a:r>
              <a:rPr lang="en-US" altLang="en-US" sz="1600" dirty="0"/>
              <a:t>May be preceded by </a:t>
            </a:r>
            <a:r>
              <a:rPr lang="en-US" altLang="en-US" sz="1600" u="sng" dirty="0"/>
              <a:t>prodromal</a:t>
            </a:r>
            <a:r>
              <a:rPr lang="en-US" altLang="en-US" sz="1600" dirty="0"/>
              <a:t> phase (vague symptoms)</a:t>
            </a:r>
          </a:p>
          <a:p>
            <a:pPr marL="285750" lvl="1"/>
            <a:r>
              <a:rPr lang="en-US" altLang="en-US" sz="1800" u="sng" dirty="0"/>
              <a:t>Convalescence</a:t>
            </a:r>
            <a:r>
              <a:rPr lang="en-US" altLang="en-US" sz="1800" dirty="0"/>
              <a:t>: recuperation, recovery from disease</a:t>
            </a:r>
          </a:p>
          <a:p>
            <a:pPr marL="285750" lvl="1"/>
            <a:r>
              <a:rPr lang="en-US" altLang="en-US" sz="1800" dirty="0"/>
              <a:t>After recovery (or vaccination) memory cells usually protect from reinfection with the same microbe</a:t>
            </a:r>
          </a:p>
        </p:txBody>
      </p:sp>
      <p:pic>
        <p:nvPicPr>
          <p:cNvPr id="4" name="Picture 3" descr="Acute infection is usually short-term because the pathogen is eliminated by host defenses; person usually immune to re-infection.">
            <a:extLst>
              <a:ext uri="{FF2B5EF4-FFF2-40B4-BE49-F238E27FC236}">
                <a16:creationId xmlns:a16="http://schemas.microsoft.com/office/drawing/2014/main" id="{FE898F13-8CAE-48E0-9010-437DF13BC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69" y="4184070"/>
            <a:ext cx="5186150" cy="2367325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F60D3CE-CE8D-462C-8BF9-2990A8C3130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017700" y="4572000"/>
            <a:ext cx="4611700" cy="38100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1150" b="1" dirty="0"/>
              <a:t>Acute. </a:t>
            </a:r>
            <a:r>
              <a:rPr lang="en-US" sz="1150" dirty="0"/>
              <a:t>Illness is short term because the pathogen is eliminated by the host defenses; person is usually immune to reinfection.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4740AB-36C0-460A-8955-F626DEFCA2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8360" y="5572782"/>
            <a:ext cx="4763688" cy="1879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 algn="l"/>
            <a:r>
              <a:rPr lang="en-US" sz="1150" b="1" dirty="0"/>
              <a:t>Chronic. </a:t>
            </a:r>
            <a:r>
              <a:rPr lang="en-US" sz="1150" dirty="0"/>
              <a:t>Illness persists over a long time period.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9F9A047-6E37-4E72-BA9A-67187E43C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3120" y="6385560"/>
            <a:ext cx="3002280" cy="17969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 algn="l"/>
            <a:r>
              <a:rPr lang="en-US" sz="1150" b="1" dirty="0">
                <a:solidFill>
                  <a:schemeClr val="tx1"/>
                </a:solidFill>
              </a:rPr>
              <a:t>Latent. </a:t>
            </a:r>
            <a:r>
              <a:rPr lang="en-US" sz="1150" dirty="0">
                <a:solidFill>
                  <a:schemeClr val="tx1"/>
                </a:solidFill>
              </a:rPr>
              <a:t>Illness may recur if immunity weakens.</a:t>
            </a:r>
          </a:p>
        </p:txBody>
      </p:sp>
    </p:spTree>
    <p:extLst>
      <p:ext uri="{BB962C8B-B14F-4D97-AF65-F5344CB8AC3E}">
        <p14:creationId xmlns:p14="http://schemas.microsoft.com/office/powerpoint/2010/main" val="16731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1450806" y="228600"/>
            <a:ext cx="6851985" cy="609600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Principles of Infectious Disease (4)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7086600" cy="1295400"/>
          </a:xfrm>
        </p:spPr>
        <p:txBody>
          <a:bodyPr/>
          <a:lstStyle/>
          <a:p>
            <a:r>
              <a:rPr lang="en-US" altLang="en-US" dirty="0"/>
              <a:t>Progression of Infectious Disease </a:t>
            </a:r>
          </a:p>
          <a:p>
            <a:pPr marL="285750" lvl="1"/>
            <a:r>
              <a:rPr lang="en-US" altLang="en-US" dirty="0"/>
              <a:t>Many infectious agents can be spread during incubation and/or convalescent periods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755FF58-E645-4427-92B5-4A60B1B9EED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4084" y="2242458"/>
            <a:ext cx="5486400" cy="1295400"/>
          </a:xfrm>
        </p:spPr>
        <p:txBody>
          <a:bodyPr/>
          <a:lstStyle/>
          <a:p>
            <a:pPr marL="285750" lvl="1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u="sng" dirty="0">
                <a:solidFill>
                  <a:prstClr val="black"/>
                </a:solidFill>
              </a:rPr>
              <a:t>Carriers</a:t>
            </a:r>
            <a:r>
              <a:rPr lang="en-US" altLang="en-US" sz="2000" dirty="0">
                <a:solidFill>
                  <a:prstClr val="black"/>
                </a:solidFill>
              </a:rPr>
              <a:t> may harbor and spread infectious agent for long periods of time in absence of signs or symptoms</a:t>
            </a:r>
          </a:p>
        </p:txBody>
      </p:sp>
    </p:spTree>
    <p:extLst>
      <p:ext uri="{BB962C8B-B14F-4D97-AF65-F5344CB8AC3E}">
        <p14:creationId xmlns:p14="http://schemas.microsoft.com/office/powerpoint/2010/main" val="25793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>
          <a:xfrm>
            <a:off x="1518311" y="228600"/>
            <a:ext cx="6716974" cy="609600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Principles of Infectious Disease (5)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116" y="990600"/>
            <a:ext cx="7772400" cy="47244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Duration of Symptoms</a:t>
            </a:r>
          </a:p>
          <a:p>
            <a:pPr marL="285750" lvl="1">
              <a:spcBef>
                <a:spcPts val="0"/>
              </a:spcBef>
            </a:pPr>
            <a:r>
              <a:rPr lang="en-US" altLang="en-US" u="sng" dirty="0"/>
              <a:t>Acute infections</a:t>
            </a:r>
            <a:r>
              <a:rPr lang="en-US" altLang="en-US" dirty="0"/>
              <a:t>: symptoms develop quickly, last a short time (strep throat)</a:t>
            </a:r>
          </a:p>
          <a:p>
            <a:pPr marL="285750" lvl="1"/>
            <a:r>
              <a:rPr lang="en-US" altLang="en-US" u="sng" dirty="0"/>
              <a:t>Chronic infections</a:t>
            </a:r>
            <a:r>
              <a:rPr lang="en-US" altLang="en-US" dirty="0"/>
              <a:t>: develop slowly, last for months or years (tuberculosis)</a:t>
            </a:r>
          </a:p>
          <a:p>
            <a:pPr marL="285750" lvl="1"/>
            <a:r>
              <a:rPr lang="en-US" altLang="en-US" u="sng" dirty="0"/>
              <a:t>Latent infections</a:t>
            </a:r>
            <a:r>
              <a:rPr lang="en-US" altLang="en-US" dirty="0"/>
              <a:t>: never completely eliminated; microbe exists in host tissues without causing symptoms</a:t>
            </a:r>
          </a:p>
          <a:p>
            <a:pPr marL="522288" lvl="2"/>
            <a:r>
              <a:rPr lang="en-US" altLang="en-US" dirty="0"/>
              <a:t>Decrease in immunity may allow reactivation</a:t>
            </a:r>
          </a:p>
          <a:p>
            <a:pPr marL="522288" lvl="2"/>
            <a:r>
              <a:rPr lang="en-US" altLang="en-US" dirty="0"/>
              <a:t>Chickenpox (acute illness) results from varicella-zoster virus; immune response stops, but virus hides in sensory nerves, can later produce viral particles resulting in shingles</a:t>
            </a:r>
          </a:p>
          <a:p>
            <a:pPr marL="522288" lvl="2"/>
            <a:r>
              <a:rPr lang="en-US" altLang="en-US" dirty="0"/>
              <a:t>Tuberculosis, cold sores, genital herpes also examples </a:t>
            </a:r>
          </a:p>
        </p:txBody>
      </p:sp>
    </p:spTree>
    <p:extLst>
      <p:ext uri="{BB962C8B-B14F-4D97-AF65-F5344CB8AC3E}">
        <p14:creationId xmlns:p14="http://schemas.microsoft.com/office/powerpoint/2010/main" val="23119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>
          <a:xfrm>
            <a:off x="1518316" y="228600"/>
            <a:ext cx="6716974" cy="609600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Principles of Infectious Disease (6)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7467600" cy="4495800"/>
          </a:xfrm>
        </p:spPr>
        <p:txBody>
          <a:bodyPr/>
          <a:lstStyle/>
          <a:p>
            <a:r>
              <a:rPr lang="en-US" altLang="en-US" dirty="0"/>
              <a:t>Distribution of Pathogen</a:t>
            </a:r>
          </a:p>
          <a:p>
            <a:pPr marL="285750" lvl="1"/>
            <a:r>
              <a:rPr lang="en-US" altLang="en-US" u="sng" dirty="0"/>
              <a:t>Localized infection</a:t>
            </a:r>
            <a:r>
              <a:rPr lang="en-US" altLang="en-US" dirty="0"/>
              <a:t>: microbe limited to small area (boil caused by </a:t>
            </a:r>
            <a:r>
              <a:rPr lang="en-US" altLang="en-US" i="1" dirty="0"/>
              <a:t>Staphylococcus aureus</a:t>
            </a:r>
            <a:r>
              <a:rPr lang="en-US" altLang="en-US" dirty="0"/>
              <a:t>)</a:t>
            </a:r>
          </a:p>
          <a:p>
            <a:pPr marL="285750" lvl="1"/>
            <a:r>
              <a:rPr lang="en-US" altLang="en-US" u="sng" dirty="0"/>
              <a:t>Systemic infection</a:t>
            </a:r>
            <a:r>
              <a:rPr lang="en-US" altLang="en-US" dirty="0"/>
              <a:t>: agent spread throughout body (Lyme disease)</a:t>
            </a:r>
          </a:p>
          <a:p>
            <a:pPr marL="285750" lvl="1"/>
            <a:r>
              <a:rPr lang="en-US" altLang="en-US" dirty="0"/>
              <a:t>Suffix -</a:t>
            </a:r>
            <a:r>
              <a:rPr lang="en-US" altLang="en-US" i="1" dirty="0"/>
              <a:t>emia</a:t>
            </a:r>
            <a:r>
              <a:rPr lang="en-US" altLang="en-US" dirty="0"/>
              <a:t> means “in the blood”</a:t>
            </a:r>
          </a:p>
          <a:p>
            <a:pPr marL="522288" lvl="2"/>
            <a:r>
              <a:rPr lang="en-US" altLang="en-US" u="sng" dirty="0"/>
              <a:t>Bacteremia</a:t>
            </a:r>
            <a:r>
              <a:rPr lang="en-US" altLang="en-US" dirty="0"/>
              <a:t>: bacteria circulating in blood</a:t>
            </a:r>
          </a:p>
          <a:p>
            <a:pPr marL="750888" lvl="3"/>
            <a:r>
              <a:rPr lang="en-US" altLang="en-US" dirty="0"/>
              <a:t>Not necessarily a disease state (can occur transiently following vigorous tooth brushing)</a:t>
            </a:r>
          </a:p>
          <a:p>
            <a:pPr marL="750888" lvl="3"/>
            <a:r>
              <a:rPr lang="en-US" altLang="en-US" dirty="0"/>
              <a:t>May lead to systemic inflammation called </a:t>
            </a:r>
            <a:r>
              <a:rPr lang="en-US" altLang="en-US" u="sng" dirty="0"/>
              <a:t>sepsis</a:t>
            </a:r>
          </a:p>
          <a:p>
            <a:pPr marL="522288" lvl="2"/>
            <a:r>
              <a:rPr lang="en-US" altLang="en-US" u="sng" dirty="0"/>
              <a:t>Toxemia</a:t>
            </a:r>
            <a:r>
              <a:rPr lang="en-US" altLang="en-US" dirty="0"/>
              <a:t>: toxins circulating in bloodstream</a:t>
            </a:r>
          </a:p>
          <a:p>
            <a:pPr marL="522288" lvl="2"/>
            <a:r>
              <a:rPr lang="en-US" altLang="en-US" u="sng" dirty="0"/>
              <a:t>Viremia</a:t>
            </a:r>
            <a:r>
              <a:rPr lang="en-US" altLang="en-US" dirty="0"/>
              <a:t>: viruses circulating in bloodstream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</a:rPr>
              <a:t>Determining the Cause of an Infectious Disease – Figure 16.3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4800600" cy="4862286"/>
          </a:xfrm>
        </p:spPr>
        <p:txBody>
          <a:bodyPr/>
          <a:lstStyle/>
          <a:p>
            <a:r>
              <a:rPr lang="en-US" altLang="en-US" u="sng" dirty="0"/>
              <a:t>Koch’s postulates</a:t>
            </a:r>
            <a:r>
              <a:rPr lang="en-US" altLang="en-US" dirty="0"/>
              <a:t> provide foundation for establishing that a given microbe causes a specific infectious disease </a:t>
            </a:r>
            <a:endParaRPr lang="en-US" altLang="en-US" u="sng" dirty="0"/>
          </a:p>
          <a:p>
            <a:pPr marL="285750" lvl="1"/>
            <a:r>
              <a:rPr lang="en-US" altLang="en-US" sz="2200" dirty="0"/>
              <a:t>Microorganism must be present in every case of disease</a:t>
            </a:r>
          </a:p>
          <a:p>
            <a:pPr marL="285750" lvl="1"/>
            <a:r>
              <a:rPr lang="en-US" altLang="en-US" sz="2200" dirty="0"/>
              <a:t>Organism must be grown in pure culture from diseased host</a:t>
            </a:r>
          </a:p>
          <a:p>
            <a:pPr marL="285750" lvl="1"/>
            <a:r>
              <a:rPr lang="en-US" altLang="en-US" sz="2200" dirty="0"/>
              <a:t>Same disease must be produced when pure culture is introduced into susceptible hosts</a:t>
            </a:r>
          </a:p>
          <a:p>
            <a:pPr marL="285750" lvl="1"/>
            <a:r>
              <a:rPr lang="en-US" altLang="en-US" sz="2200" dirty="0"/>
              <a:t>Organisms must be recovered from experimentally infected hosts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10F625-A8CE-43B1-9D04-40636453F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28" y="1005114"/>
            <a:ext cx="2776079" cy="54608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A9249-2299-437D-8D24-D3AC6D6853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97005" y="2188874"/>
            <a:ext cx="271920" cy="159026"/>
          </a:xfrm>
        </p:spPr>
        <p:txBody>
          <a:bodyPr/>
          <a:lstStyle/>
          <a:p>
            <a:pPr marL="228600" indent="-228600" algn="l">
              <a:buFont typeface="+mj-lt"/>
              <a:buAutoNum type="arabicPeriod"/>
            </a:pPr>
            <a:r>
              <a:rPr lang="en-US" b="1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611C1-A927-48D7-941E-9C3698B12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6494" y="2201011"/>
            <a:ext cx="2391733" cy="193899"/>
          </a:xfrm>
        </p:spPr>
        <p:txBody>
          <a:bodyPr wrap="square">
            <a:spAutoFit/>
          </a:bodyPr>
          <a:lstStyle/>
          <a:p>
            <a:pPr algn="l"/>
            <a:r>
              <a:rPr lang="en-US" sz="630" dirty="0">
                <a:solidFill>
                  <a:schemeClr val="tx1"/>
                </a:solidFill>
              </a:rPr>
              <a:t>The microorganism must be present in every case of the disease, but not in healthy hosts.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0D2DF6-B9AA-4DAA-A4CD-0FD90A41FF2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07660" y="3310033"/>
            <a:ext cx="271920" cy="194109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800" b="1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85634-81F6-4B21-9BC5-48E8FF6EE7C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837613" y="3323342"/>
            <a:ext cx="2552953" cy="186489"/>
          </a:xfrm>
        </p:spPr>
        <p:txBody>
          <a:bodyPr/>
          <a:lstStyle/>
          <a:p>
            <a:pPr marL="0" indent="0">
              <a:buNone/>
            </a:pPr>
            <a:r>
              <a:rPr lang="en-US" sz="630" dirty="0"/>
              <a:t>The microorganism must be grown in pure culture from diseased hosts.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C20222-A8C7-4E1F-8EB0-D327E27245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707126" y="4709285"/>
            <a:ext cx="361799" cy="194109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800" b="1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0C79E1-DE9A-4BC6-A491-75A303F98D2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838812" y="4714530"/>
            <a:ext cx="2544134" cy="299555"/>
          </a:xfrm>
        </p:spPr>
        <p:txBody>
          <a:bodyPr/>
          <a:lstStyle/>
          <a:p>
            <a:pPr marL="0" indent="0">
              <a:buNone/>
            </a:pPr>
            <a:r>
              <a:rPr lang="en-US" sz="630" dirty="0"/>
              <a:t>The same disease must be produced when a pure culture of the microorganism is introduced into susceptible hosts.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AB4092-466B-4941-9C96-DF7DB2B8C27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06530" y="6078592"/>
            <a:ext cx="228600" cy="197004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800" b="1" dirty="0"/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9DBB2F-854C-43A9-8C6E-10F479634EE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821426" y="6097642"/>
            <a:ext cx="2544133" cy="274949"/>
          </a:xfrm>
        </p:spPr>
        <p:txBody>
          <a:bodyPr/>
          <a:lstStyle/>
          <a:p>
            <a:pPr marL="0" indent="0">
              <a:buNone/>
            </a:pPr>
            <a:r>
              <a:rPr lang="en-US" sz="630" dirty="0"/>
              <a:t>The same microorganism must be recovered from the experimentally infected hosts.</a:t>
            </a:r>
          </a:p>
        </p:txBody>
      </p:sp>
    </p:spTree>
    <p:extLst>
      <p:ext uri="{BB962C8B-B14F-4D97-AF65-F5344CB8AC3E}">
        <p14:creationId xmlns:p14="http://schemas.microsoft.com/office/powerpoint/2010/main" val="13722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6689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</a:rPr>
              <a:t>Determining the Cause of an Infectious Disease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074" y="990600"/>
            <a:ext cx="7391400" cy="3200400"/>
          </a:xfrm>
        </p:spPr>
        <p:txBody>
          <a:bodyPr/>
          <a:lstStyle/>
          <a:p>
            <a:r>
              <a:rPr lang="en-US" altLang="en-US" dirty="0"/>
              <a:t>Some limitations of Koch’s postulates</a:t>
            </a:r>
          </a:p>
          <a:p>
            <a:pPr marL="285750" lvl="1"/>
            <a:r>
              <a:rPr lang="en-US" altLang="en-US" dirty="0"/>
              <a:t>Some organisms cannot be grown in laboratory medium (causative agent of syphilis)</a:t>
            </a:r>
          </a:p>
          <a:p>
            <a:pPr marL="285750" lvl="1"/>
            <a:r>
              <a:rPr lang="en-US" altLang="en-US" dirty="0"/>
              <a:t>Infected individuals do not always have symptoms (cholera, polio)</a:t>
            </a:r>
          </a:p>
          <a:p>
            <a:pPr marL="285750" lvl="1"/>
            <a:r>
              <a:rPr lang="en-US" altLang="en-US" dirty="0"/>
              <a:t>Some diseases are polymicrobial (periodontal disease)</a:t>
            </a:r>
          </a:p>
          <a:p>
            <a:pPr marL="285750" lvl="1"/>
            <a:r>
              <a:rPr lang="en-US" altLang="en-US" dirty="0"/>
              <a:t>Suitable animal hosts not always available for testing</a:t>
            </a:r>
          </a:p>
          <a:p>
            <a:pPr marL="522288" lvl="2"/>
            <a:r>
              <a:rPr lang="en-US" altLang="en-US" dirty="0"/>
              <a:t>Not ethical to test the postulates on humans</a:t>
            </a:r>
          </a:p>
        </p:txBody>
      </p:sp>
    </p:spTree>
    <p:extLst>
      <p:ext uri="{BB962C8B-B14F-4D97-AF65-F5344CB8AC3E}">
        <p14:creationId xmlns:p14="http://schemas.microsoft.com/office/powerpoint/2010/main" val="20996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6689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</a:rPr>
              <a:t>Determining the Cause of an Infectious Disease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16" y="990600"/>
            <a:ext cx="8077200" cy="2590800"/>
          </a:xfrm>
        </p:spPr>
        <p:txBody>
          <a:bodyPr/>
          <a:lstStyle/>
          <a:p>
            <a:r>
              <a:rPr lang="en-US" altLang="en-US" u="sng" dirty="0"/>
              <a:t>Molecular Koch’s postulates</a:t>
            </a:r>
            <a:r>
              <a:rPr lang="en-US" altLang="en-US" dirty="0"/>
              <a:t> rely on molecular techniques to study a microbe’s virulence factors</a:t>
            </a:r>
            <a:endParaRPr lang="en-US" altLang="en-US" u="sng" dirty="0"/>
          </a:p>
          <a:p>
            <a:pPr marL="285750" lvl="1"/>
            <a:r>
              <a:rPr lang="en-US" altLang="en-US" dirty="0"/>
              <a:t>Virulence factor gene or its product found in pathogenic strains of organism</a:t>
            </a:r>
          </a:p>
          <a:p>
            <a:pPr marL="285750" lvl="1"/>
            <a:r>
              <a:rPr lang="en-US" altLang="en-US" dirty="0"/>
              <a:t>Mutating gene to disrupt function should reduce virulence</a:t>
            </a:r>
          </a:p>
          <a:p>
            <a:pPr marL="285750" lvl="1"/>
            <a:r>
              <a:rPr lang="en-US" altLang="en-US" dirty="0"/>
              <a:t>Reversion or replacement of gene should restore virulence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2225841" y="228600"/>
            <a:ext cx="4692318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A Glimpse of History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7772400" cy="36576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Ancients thought diseases were divine punishment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Leeuwenhoek’s discovery of microorganisms in 17</a:t>
            </a:r>
            <a:r>
              <a:rPr lang="en-US" altLang="en-US" sz="2200" baseline="30000" dirty="0"/>
              <a:t>th</a:t>
            </a:r>
            <a:r>
              <a:rPr lang="en-US" altLang="en-US" sz="2200" dirty="0"/>
              <a:t> century led people to suspect they might cause disease</a:t>
            </a:r>
          </a:p>
          <a:p>
            <a:pPr marL="285750" lvl="1"/>
            <a:r>
              <a:rPr lang="en-US" altLang="en-US" sz="2200" dirty="0"/>
              <a:t>Robert Koch (1876) offered evidence of what is now known as germ theory of disease</a:t>
            </a:r>
          </a:p>
          <a:p>
            <a:pPr marL="522288" lvl="2"/>
            <a:r>
              <a:rPr lang="en-US" altLang="en-US" sz="2000" dirty="0"/>
              <a:t>Showed </a:t>
            </a:r>
            <a:r>
              <a:rPr lang="en-US" altLang="en-US" sz="2000" i="1" dirty="0"/>
              <a:t>Bacillus anthracis</a:t>
            </a:r>
            <a:r>
              <a:rPr lang="en-US" altLang="en-US" sz="2000" dirty="0"/>
              <a:t> causes anthrax; later work on tuberculosis</a:t>
            </a:r>
          </a:p>
          <a:p>
            <a:pPr marL="522288" lvl="2"/>
            <a:r>
              <a:rPr lang="en-US" altLang="en-US" dirty="0"/>
              <a:t>Formalized criteria for establishing cause of disease, now known as Koch’s postulates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3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 noChangeArrowheads="1"/>
          </p:cNvSpPr>
          <p:nvPr>
            <p:ph type="title"/>
          </p:nvPr>
        </p:nvSpPr>
        <p:spPr>
          <a:xfrm>
            <a:off x="1617084" y="228600"/>
            <a:ext cx="6519429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Mechanisms of Pathogenesis 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271" y="990600"/>
            <a:ext cx="6858000" cy="4014850"/>
          </a:xfrm>
        </p:spPr>
        <p:txBody>
          <a:bodyPr/>
          <a:lstStyle/>
          <a:p>
            <a:r>
              <a:rPr lang="en-US" altLang="en-US" dirty="0"/>
              <a:t>Several general patterns</a:t>
            </a:r>
          </a:p>
          <a:p>
            <a:pPr marL="285750" lvl="1"/>
            <a:r>
              <a:rPr lang="en-US" altLang="en-US" dirty="0"/>
              <a:t>Produce toxins that are ingested</a:t>
            </a:r>
          </a:p>
          <a:p>
            <a:pPr marL="522288" lvl="2"/>
            <a:r>
              <a:rPr lang="en-US" altLang="en-US" i="1" dirty="0"/>
              <a:t>Clostridium botulinum</a:t>
            </a:r>
            <a:r>
              <a:rPr lang="en-US" altLang="en-US" dirty="0"/>
              <a:t>, </a:t>
            </a:r>
            <a:r>
              <a:rPr lang="en-US" altLang="en-US" i="1" dirty="0"/>
              <a:t>Staphylococcus aureus</a:t>
            </a:r>
          </a:p>
          <a:p>
            <a:pPr marL="285750" lvl="1"/>
            <a:r>
              <a:rPr lang="en-US" altLang="en-US" dirty="0"/>
              <a:t>Colonize mucous membranes, produce toxins</a:t>
            </a:r>
          </a:p>
          <a:p>
            <a:pPr marL="522288" lvl="2"/>
            <a:r>
              <a:rPr lang="en-US" altLang="en-US" i="1" dirty="0"/>
              <a:t>Vibrio cholerae</a:t>
            </a:r>
            <a:r>
              <a:rPr lang="en-US" altLang="en-US" dirty="0"/>
              <a:t>, </a:t>
            </a:r>
            <a:r>
              <a:rPr lang="en-US" altLang="en-US" i="1" dirty="0"/>
              <a:t>E. coli</a:t>
            </a:r>
            <a:r>
              <a:rPr lang="en-US" altLang="en-US" dirty="0"/>
              <a:t> O157:H7, </a:t>
            </a:r>
            <a:r>
              <a:rPr lang="en-US" altLang="en-US" i="1" dirty="0"/>
              <a:t>Corynebacterium diphtheriae</a:t>
            </a:r>
            <a:endParaRPr lang="en-US" altLang="en-US" dirty="0"/>
          </a:p>
          <a:p>
            <a:pPr marL="285750" lvl="1"/>
            <a:r>
              <a:rPr lang="en-US" altLang="en-US" dirty="0"/>
              <a:t>Invade host tissues, avoid defenses</a:t>
            </a:r>
          </a:p>
          <a:p>
            <a:pPr marL="522288" lvl="3"/>
            <a:r>
              <a:rPr lang="en-US" altLang="en-US" i="1" dirty="0"/>
              <a:t>Mycobacterium tuberculosis</a:t>
            </a:r>
            <a:r>
              <a:rPr lang="en-US" altLang="en-US" dirty="0"/>
              <a:t>, </a:t>
            </a:r>
            <a:r>
              <a:rPr lang="en-US" altLang="en-US" i="1" dirty="0"/>
              <a:t>Yersinia pestis</a:t>
            </a:r>
            <a:r>
              <a:rPr lang="en-US" altLang="en-US" dirty="0"/>
              <a:t>, </a:t>
            </a:r>
            <a:r>
              <a:rPr lang="en-US" altLang="en-US" i="1" dirty="0"/>
              <a:t>Salmonella enterica</a:t>
            </a:r>
          </a:p>
          <a:p>
            <a:pPr marL="285750" lvl="1"/>
            <a:r>
              <a:rPr lang="en-US" altLang="en-US" dirty="0"/>
              <a:t>Invade host tissues, produce toxins</a:t>
            </a:r>
          </a:p>
          <a:p>
            <a:pPr marL="522288" lvl="2"/>
            <a:r>
              <a:rPr lang="en-US" altLang="en-US" i="1" dirty="0"/>
              <a:t>Shigella dysenteriae</a:t>
            </a:r>
            <a:r>
              <a:rPr lang="en-US" altLang="en-US" dirty="0"/>
              <a:t>, </a:t>
            </a:r>
            <a:r>
              <a:rPr lang="en-US" altLang="en-US" i="1" dirty="0"/>
              <a:t>Clostridium tetani</a:t>
            </a:r>
          </a:p>
        </p:txBody>
      </p:sp>
    </p:spTree>
    <p:extLst>
      <p:ext uri="{BB962C8B-B14F-4D97-AF65-F5344CB8AC3E}">
        <p14:creationId xmlns:p14="http://schemas.microsoft.com/office/powerpoint/2010/main" val="4329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1276046" y="228600"/>
            <a:ext cx="7201505" cy="609600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Mechanisms of Pathogenesis 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0127" y="990600"/>
            <a:ext cx="7690755" cy="1730826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Successful pathogen needs to overcome host defenses only long enough to multiply and exit</a:t>
            </a:r>
          </a:p>
          <a:p>
            <a:pPr marL="285750" lvl="1"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Pathogen that overwhelms the host may kill it and lose nutrients and opportunity for transmission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891771" y="2748645"/>
            <a:ext cx="7690755" cy="1730826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Pathogens and hosts generally evolve toward </a:t>
            </a:r>
            <a:r>
              <a:rPr lang="en-US" altLang="en-US" sz="2400" u="sng" dirty="0">
                <a:solidFill>
                  <a:prstClr val="black"/>
                </a:solidFill>
              </a:rPr>
              <a:t>balanced pathogenicity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Pathogen becomes less virulent while host becomes less susceptible</a:t>
            </a:r>
          </a:p>
          <a:p>
            <a:pPr marL="522288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Rabbits and myxoma virus</a:t>
            </a:r>
          </a:p>
        </p:txBody>
      </p:sp>
    </p:spTree>
    <p:extLst>
      <p:ext uri="{BB962C8B-B14F-4D97-AF65-F5344CB8AC3E}">
        <p14:creationId xmlns:p14="http://schemas.microsoft.com/office/powerpoint/2010/main" val="23720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 noChangeArrowheads="1"/>
          </p:cNvSpPr>
          <p:nvPr>
            <p:ph type="title"/>
          </p:nvPr>
        </p:nvSpPr>
        <p:spPr>
          <a:xfrm>
            <a:off x="1136989" y="228600"/>
            <a:ext cx="6870023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Establishing Infection – Figure 16.4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116" y="990600"/>
            <a:ext cx="7772400" cy="2133538"/>
          </a:xfrm>
        </p:spPr>
        <p:txBody>
          <a:bodyPr/>
          <a:lstStyle/>
          <a:p>
            <a:r>
              <a:rPr lang="en-US" altLang="en-US" dirty="0"/>
              <a:t>Adherence</a:t>
            </a:r>
          </a:p>
          <a:p>
            <a:pPr marL="285750" lvl="1"/>
            <a:r>
              <a:rPr lang="en-US" altLang="en-US" u="sng" dirty="0"/>
              <a:t>Adhesions</a:t>
            </a:r>
            <a:r>
              <a:rPr lang="en-US" altLang="en-US" dirty="0"/>
              <a:t> attach to host cell </a:t>
            </a:r>
            <a:r>
              <a:rPr lang="en-US" altLang="en-US" u="sng" dirty="0"/>
              <a:t>receptor</a:t>
            </a:r>
          </a:p>
          <a:p>
            <a:pPr marL="522288" lvl="2"/>
            <a:r>
              <a:rPr lang="en-US" altLang="en-US" dirty="0"/>
              <a:t>Often located at tips of pili called fimbriae</a:t>
            </a:r>
          </a:p>
          <a:p>
            <a:pPr marL="522288" lvl="2"/>
            <a:r>
              <a:rPr lang="en-US" altLang="en-US" dirty="0"/>
              <a:t>Can be component of capsules or various cell wall proteins</a:t>
            </a:r>
          </a:p>
          <a:p>
            <a:pPr marL="522288" lvl="2"/>
            <a:r>
              <a:rPr lang="en-US" altLang="en-US" dirty="0"/>
              <a:t>Binding highly specific; dictates type of cell to which bacterium can attach</a:t>
            </a:r>
          </a:p>
        </p:txBody>
      </p:sp>
      <p:pic>
        <p:nvPicPr>
          <p:cNvPr id="46084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"/>
          <a:stretch>
            <a:fillRect/>
          </a:stretch>
        </p:blipFill>
        <p:spPr bwMode="auto">
          <a:xfrm>
            <a:off x="2246300" y="3352800"/>
            <a:ext cx="46482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6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 noChangeArrowheads="1"/>
          </p:cNvSpPr>
          <p:nvPr>
            <p:ph type="title"/>
          </p:nvPr>
        </p:nvSpPr>
        <p:spPr>
          <a:xfrm>
            <a:off x="2225841" y="228600"/>
            <a:ext cx="4692318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Establishing Infection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6858000" cy="401485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Colonization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After attachment, the microbe must multiply</a:t>
            </a:r>
          </a:p>
          <a:p>
            <a:pPr marL="285750" lvl="1"/>
            <a:r>
              <a:rPr lang="en-US" altLang="en-US" dirty="0"/>
              <a:t>Must deal with host defenses</a:t>
            </a:r>
          </a:p>
          <a:p>
            <a:pPr marL="285750" lvl="1"/>
            <a:r>
              <a:rPr lang="en-US" altLang="en-US" dirty="0"/>
              <a:t>Microbe may produce </a:t>
            </a:r>
            <a:r>
              <a:rPr lang="en-US" altLang="en-US" u="sng" dirty="0"/>
              <a:t>siderophores</a:t>
            </a:r>
            <a:r>
              <a:rPr lang="en-US" altLang="en-US" dirty="0"/>
              <a:t> to bind iron</a:t>
            </a:r>
          </a:p>
          <a:p>
            <a:pPr marL="522288" lvl="2"/>
            <a:r>
              <a:rPr lang="en-US" altLang="en-US" dirty="0"/>
              <a:t>Competes with lactoferrin, transferrin of host</a:t>
            </a:r>
          </a:p>
          <a:p>
            <a:pPr marL="285750" lvl="1"/>
            <a:r>
              <a:rPr lang="en-US" altLang="en-US" dirty="0"/>
              <a:t>Microbe must avoid secretory IgA</a:t>
            </a:r>
          </a:p>
          <a:p>
            <a:pPr marL="522288" lvl="2"/>
            <a:r>
              <a:rPr lang="en-US" altLang="en-US" dirty="0"/>
              <a:t>Rapid pili turnover, antigenic variation, </a:t>
            </a:r>
            <a:r>
              <a:rPr lang="en-US" altLang="en-US" u="sng" dirty="0"/>
              <a:t>IgA proteases</a:t>
            </a:r>
          </a:p>
          <a:p>
            <a:pPr marL="285750" lvl="1"/>
            <a:r>
              <a:rPr lang="en-US" altLang="en-US" dirty="0"/>
              <a:t>Microbe must compete with normal microbiota; tolerate toxic products of other microbes</a:t>
            </a:r>
          </a:p>
        </p:txBody>
      </p:sp>
    </p:spTree>
    <p:extLst>
      <p:ext uri="{BB962C8B-B14F-4D97-AF65-F5344CB8AC3E}">
        <p14:creationId xmlns:p14="http://schemas.microsoft.com/office/powerpoint/2010/main" val="31591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0E66A-15F2-439E-8AF0-7D9193C7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Establishing Infection – Figure 16.5 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5" y="990600"/>
            <a:ext cx="7543800" cy="1371600"/>
          </a:xfrm>
        </p:spPr>
        <p:txBody>
          <a:bodyPr/>
          <a:lstStyle/>
          <a:p>
            <a:r>
              <a:rPr lang="en-US" altLang="en-US" dirty="0"/>
              <a:t>Delivering Effector Proteins to Host Cells</a:t>
            </a:r>
          </a:p>
          <a:p>
            <a:pPr marL="285750" lvl="1"/>
            <a:r>
              <a:rPr lang="en-US" altLang="en-US" dirty="0"/>
              <a:t>Secretion systems in some Gram-negatives</a:t>
            </a:r>
          </a:p>
          <a:p>
            <a:pPr marL="522288" lvl="2"/>
            <a:r>
              <a:rPr lang="en-US" altLang="en-US" dirty="0"/>
              <a:t>Several types discovered; some can inject molecules other than proteins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184565" y="2461117"/>
            <a:ext cx="2867890" cy="564165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u="sng" dirty="0">
                <a:solidFill>
                  <a:prstClr val="black"/>
                </a:solidFill>
              </a:rPr>
              <a:t>Type III secretion system</a:t>
            </a:r>
            <a:r>
              <a:rPr lang="en-US" altLang="en-US" sz="1800" dirty="0">
                <a:solidFill>
                  <a:prstClr val="black"/>
                </a:solidFill>
              </a:rPr>
              <a:t> (injectisome)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7FBBBC-2736-4BBA-AE67-556996A92FA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97135" y="3124199"/>
            <a:ext cx="2367395" cy="1394323"/>
          </a:xfrm>
        </p:spPr>
        <p:txBody>
          <a:bodyPr/>
          <a:lstStyle/>
          <a:p>
            <a:pPr marL="228600" lvl="3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</a:rPr>
              <a:t>Effector proteins induce changes (altering of cell’s cytoskeleton structure)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EB65F-34BA-4BEB-8C6C-EF42BD2AA41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297134" y="4518522"/>
            <a:ext cx="2131865" cy="663078"/>
          </a:xfrm>
        </p:spPr>
        <p:txBody>
          <a:bodyPr/>
          <a:lstStyle/>
          <a:p>
            <a:pPr marL="228600" lvl="3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</a:rPr>
              <a:t>Can induce uptake of bacterial cells</a:t>
            </a:r>
          </a:p>
        </p:txBody>
      </p:sp>
      <p:pic>
        <p:nvPicPr>
          <p:cNvPr id="50180" name="Picture 5" descr="A Type 3 secretion system allows effector molecules to move from the bacterial cytoplasm through a thin tube into the host cell cytoplasm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4121"/>
          <a:stretch/>
        </p:blipFill>
        <p:spPr bwMode="auto">
          <a:xfrm>
            <a:off x="4343400" y="2438400"/>
            <a:ext cx="417801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C41A4-F728-47E4-B23E-403BC931F2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2800" y="6705600"/>
            <a:ext cx="1981200" cy="152400"/>
          </a:xfrm>
        </p:spPr>
        <p:txBody>
          <a:bodyPr/>
          <a:lstStyle/>
          <a:p>
            <a:r>
              <a:rPr lang="en-US" altLang="en-US" dirty="0"/>
              <a:t>Right: ©Chihiro Sasakawa, University of Tokyo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C658704-3707-45E1-BD36-5FE3FB4579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876800" y="6224650"/>
            <a:ext cx="4037000" cy="228600"/>
          </a:xfrm>
        </p:spPr>
        <p:txBody>
          <a:bodyPr/>
          <a:lstStyle/>
          <a:p>
            <a:pPr marL="0" indent="0">
              <a:buNone/>
            </a:pPr>
            <a:r>
              <a:rPr lang="en-IN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Establishing Infection – Figure 16.5 Long Description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2854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33143D-6D4C-4469-8DD4-08B22116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Invasion</a:t>
            </a: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—</a:t>
            </a:r>
            <a:r>
              <a:rPr lang="en-US" altLang="en-US" b="1" dirty="0">
                <a:solidFill>
                  <a:schemeClr val="tx1"/>
                </a:solidFill>
              </a:rPr>
              <a:t>Breaching the Anatomical Barriers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7543800" cy="16764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Penetrating the skin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Difficult barrier to penetrate; bacteria rely on injuries</a:t>
            </a:r>
          </a:p>
          <a:p>
            <a:pPr marL="522288" lvl="2">
              <a:spcAft>
                <a:spcPts val="1500"/>
              </a:spcAft>
            </a:pPr>
            <a:r>
              <a:rPr lang="en-US" altLang="en-US" i="1" dirty="0"/>
              <a:t>Staphylococcus aureus</a:t>
            </a:r>
            <a:r>
              <a:rPr lang="en-US" altLang="en-US" dirty="0"/>
              <a:t> enters via cut or wound; </a:t>
            </a:r>
            <a:r>
              <a:rPr lang="en-US" altLang="en-US" i="1" dirty="0"/>
              <a:t>Yersinia pestis</a:t>
            </a:r>
            <a:r>
              <a:rPr lang="en-US" altLang="en-US" dirty="0"/>
              <a:t> is injected by fleas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889584" y="2744684"/>
            <a:ext cx="4261755" cy="1834245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Penetrating mucous membranes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Entry point for most pathogens</a:t>
            </a:r>
          </a:p>
          <a:p>
            <a:pPr marL="522288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Directed uptake by cells</a:t>
            </a:r>
          </a:p>
          <a:p>
            <a:pPr marL="522288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Exploiting antigen-sampling processes</a:t>
            </a:r>
          </a:p>
        </p:txBody>
      </p:sp>
    </p:spTree>
    <p:extLst>
      <p:ext uri="{BB962C8B-B14F-4D97-AF65-F5344CB8AC3E}">
        <p14:creationId xmlns:p14="http://schemas.microsoft.com/office/powerpoint/2010/main" val="16985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rrowheads="1"/>
          </p:cNvSpPr>
          <p:nvPr>
            <p:ph type="title"/>
          </p:nvPr>
        </p:nvSpPr>
        <p:spPr>
          <a:xfrm>
            <a:off x="377369" y="228600"/>
            <a:ext cx="8382001" cy="1066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</a:rPr>
              <a:t>Invasion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—</a:t>
            </a:r>
            <a:r>
              <a:rPr lang="en-US" altLang="en-US" sz="3200" b="1" dirty="0">
                <a:solidFill>
                  <a:schemeClr val="tx1"/>
                </a:solidFill>
              </a:rPr>
              <a:t>Breaching the Anatomical Barriers – Figure 16.6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1531708"/>
            <a:ext cx="7696200" cy="1441907"/>
          </a:xfrm>
        </p:spPr>
        <p:txBody>
          <a:bodyPr/>
          <a:lstStyle/>
          <a:p>
            <a:r>
              <a:rPr lang="en-US" altLang="en-US" dirty="0"/>
              <a:t>Directed Uptake by Cells</a:t>
            </a:r>
          </a:p>
          <a:p>
            <a:pPr marL="285750" lvl="1"/>
            <a:r>
              <a:rPr lang="en-US" altLang="en-US" dirty="0"/>
              <a:t>Pathogen induces non-phagocytic cells to engulf them via endocytosis</a:t>
            </a:r>
          </a:p>
          <a:p>
            <a:pPr marL="522288" lvl="2"/>
            <a:r>
              <a:rPr lang="en-US" altLang="en-US" i="1" dirty="0"/>
              <a:t>Salmonella</a:t>
            </a:r>
            <a:r>
              <a:rPr lang="en-US" altLang="en-US" dirty="0"/>
              <a:t> uses type III secretion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170324" y="3016872"/>
            <a:ext cx="3004269" cy="1631328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Actin molecules in host cells rearrange, causing </a:t>
            </a:r>
            <a:r>
              <a:rPr lang="en-US" altLang="en-US" sz="1800" u="sng" dirty="0">
                <a:solidFill>
                  <a:prstClr val="black"/>
                </a:solidFill>
              </a:rPr>
              <a:t>membrane ruffling</a:t>
            </a:r>
          </a:p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Ruffles enclose bacteria, bringing them into cell</a:t>
            </a:r>
          </a:p>
        </p:txBody>
      </p:sp>
      <p:pic>
        <p:nvPicPr>
          <p:cNvPr id="5427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" b="2100"/>
          <a:stretch/>
        </p:blipFill>
        <p:spPr bwMode="auto">
          <a:xfrm>
            <a:off x="4724400" y="2989657"/>
            <a:ext cx="3527890" cy="346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E6C79-F1F9-4529-B2D7-A7B744E3BA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0" y="6705600"/>
            <a:ext cx="1905000" cy="152400"/>
          </a:xfrm>
        </p:spPr>
        <p:txBody>
          <a:bodyPr/>
          <a:lstStyle/>
          <a:p>
            <a:r>
              <a:rPr lang="en-US" altLang="en-US" dirty="0"/>
              <a:t>©Mark A. Jepson, University of Bristol</a:t>
            </a:r>
          </a:p>
        </p:txBody>
      </p:sp>
    </p:spTree>
    <p:extLst>
      <p:ext uri="{BB962C8B-B14F-4D97-AF65-F5344CB8AC3E}">
        <p14:creationId xmlns:p14="http://schemas.microsoft.com/office/powerpoint/2010/main" val="6743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</a:rPr>
              <a:t>Invasion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—</a:t>
            </a:r>
            <a:r>
              <a:rPr lang="en-US" altLang="en-US" sz="2800" b="1" dirty="0">
                <a:solidFill>
                  <a:schemeClr val="tx1"/>
                </a:solidFill>
              </a:rPr>
              <a:t>Breaching the Anatomical Barriers – Figure 16.7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8229600" cy="990600"/>
          </a:xfrm>
        </p:spPr>
        <p:txBody>
          <a:bodyPr/>
          <a:lstStyle/>
          <a:p>
            <a:r>
              <a:rPr lang="en-US" altLang="en-US" dirty="0"/>
              <a:t>Exploiting Antigen-Sampling Processes</a:t>
            </a:r>
          </a:p>
          <a:p>
            <a:pPr marL="285750" lvl="1"/>
            <a:r>
              <a:rPr lang="en-US" altLang="en-US" sz="2200" dirty="0"/>
              <a:t>Mucosal-associated lymphoid tissue (MALT) samples material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881168" y="2077192"/>
            <a:ext cx="4267200" cy="4343400"/>
          </a:xfrm>
        </p:spPr>
        <p:txBody>
          <a:bodyPr/>
          <a:lstStyle/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Some pathogens use M cells to cross intestinal barrier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i="1" dirty="0">
                <a:solidFill>
                  <a:prstClr val="black"/>
                </a:solidFill>
              </a:rPr>
              <a:t>Shigella</a:t>
            </a:r>
            <a:r>
              <a:rPr lang="en-US" altLang="en-US" sz="2200" dirty="0">
                <a:solidFill>
                  <a:prstClr val="black"/>
                </a:solidFill>
              </a:rPr>
              <a:t> survives phagocytosis by macrophages; induces apoptosis; binds to base of mucosal epithelial cells and induces uptake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Some invade by alveolar macro-phages (</a:t>
            </a:r>
            <a:r>
              <a:rPr lang="en-US" altLang="en-US" sz="2200" i="1" dirty="0">
                <a:solidFill>
                  <a:prstClr val="black"/>
                </a:solidFill>
              </a:rPr>
              <a:t>Mycobacterium tuberculosis</a:t>
            </a:r>
            <a:r>
              <a:rPr lang="en-US" altLang="en-US" sz="2200" dirty="0">
                <a:solidFill>
                  <a:prstClr val="black"/>
                </a:solidFill>
              </a:rPr>
              <a:t> produces surface proteins, directs uptake, avoids macrophage activation)</a:t>
            </a:r>
          </a:p>
        </p:txBody>
      </p:sp>
      <p:pic>
        <p:nvPicPr>
          <p:cNvPr id="25" name="Picture 24" descr="Shigella moves across the intestinal epithelial barrier through M cells. ">
            <a:extLst>
              <a:ext uri="{FF2B5EF4-FFF2-40B4-BE49-F238E27FC236}">
                <a16:creationId xmlns:a16="http://schemas.microsoft.com/office/drawing/2014/main" id="{FF608EFF-834E-4081-AC13-B5DC21C70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53" y="2109850"/>
            <a:ext cx="3114675" cy="4343400"/>
          </a:xfrm>
          <a:prstGeom prst="rect">
            <a:avLst/>
          </a:prstGeom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20637ED-BC7B-4366-90A3-F6A33F2523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812870" y="5190268"/>
            <a:ext cx="2416730" cy="381000"/>
          </a:xfrm>
          <a:prstGeom prst="rect">
            <a:avLst/>
          </a:prstGeom>
        </p:spPr>
        <p:txBody>
          <a:bodyPr/>
          <a:lstStyle/>
          <a:p>
            <a:pPr marL="171450" lvl="0" indent="-171450">
              <a:lnSpc>
                <a:spcPct val="90000"/>
              </a:lnSpc>
              <a:buFont typeface="+mj-lt"/>
              <a:buAutoNum type="arabicPeriod"/>
            </a:pPr>
            <a:r>
              <a:rPr lang="en-US" sz="700" dirty="0"/>
              <a:t>Macrophages in the Peyer’s patches engulf material that passes through M cells. </a:t>
            </a:r>
            <a:r>
              <a:rPr lang="en-US" sz="700" i="1" dirty="0"/>
              <a:t>Shigella </a:t>
            </a:r>
            <a:r>
              <a:rPr lang="en-US" sz="700" dirty="0"/>
              <a:t>cells survive and replicate, causing the phagocytes to undergo apoptosis.</a:t>
            </a:r>
            <a:endParaRPr lang="en-US" sz="700" i="1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19ED5D8-1713-4D46-9B1F-043E7186FB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8519" y="4647284"/>
            <a:ext cx="1219200" cy="457200"/>
          </a:xfrm>
          <a:prstGeom prst="rect">
            <a:avLst/>
          </a:prstGeom>
        </p:spPr>
        <p:txBody>
          <a:bodyPr wrap="squar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marL="171450" lvl="0" indent="-171450" algn="l">
              <a:lnSpc>
                <a:spcPct val="90000"/>
              </a:lnSpc>
              <a:buFont typeface="+mj-lt"/>
              <a:buAutoNum type="arabicPeriod" startAt="2"/>
            </a:pPr>
            <a:r>
              <a:rPr lang="en-US" sz="700" i="1" dirty="0">
                <a:solidFill>
                  <a:schemeClr val="tx1"/>
                </a:solidFill>
              </a:rPr>
              <a:t>Shigella </a:t>
            </a:r>
            <a:r>
              <a:rPr lang="en-US" sz="700" dirty="0">
                <a:solidFill>
                  <a:schemeClr val="tx1"/>
                </a:solidFill>
              </a:rPr>
              <a:t>cells attach to the base of the epithelial cells and induce these cells to engulf them.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0120172F-D1CD-446B-9961-6CB4682B6E0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34171" y="2184983"/>
            <a:ext cx="1965545" cy="533400"/>
          </a:xfrm>
          <a:prstGeom prst="rect">
            <a:avLst/>
          </a:prstGeom>
        </p:spPr>
        <p:txBody>
          <a:bodyPr/>
          <a:lstStyle/>
          <a:p>
            <a:pPr marL="171450" lvl="0" indent="-171450">
              <a:lnSpc>
                <a:spcPct val="90000"/>
              </a:lnSpc>
              <a:buFont typeface="+mj-lt"/>
              <a:buAutoNum type="arabicPeriod" startAt="3"/>
            </a:pPr>
            <a:r>
              <a:rPr lang="en-US" sz="700" dirty="0"/>
              <a:t>Within an epithelial cell, </a:t>
            </a:r>
            <a:r>
              <a:rPr lang="en-US" sz="700" i="1" dirty="0"/>
              <a:t>Shigella </a:t>
            </a:r>
            <a:r>
              <a:rPr lang="en-US" sz="700" dirty="0"/>
              <a:t>cells cause the host actin to polymerize. This propels the bacterial cell, sometimes with enough force to push it into the next cell.</a:t>
            </a:r>
          </a:p>
        </p:txBody>
      </p:sp>
    </p:spTree>
    <p:extLst>
      <p:ext uri="{BB962C8B-B14F-4D97-AF65-F5344CB8AC3E}">
        <p14:creationId xmlns:p14="http://schemas.microsoft.com/office/powerpoint/2010/main" val="37957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Avoiding the Host Defenses – Figure 16.8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7924800" cy="2133600"/>
          </a:xfrm>
        </p:spPr>
        <p:txBody>
          <a:bodyPr/>
          <a:lstStyle/>
          <a:p>
            <a:r>
              <a:rPr lang="en-US" altLang="en-US" dirty="0"/>
              <a:t>Hiding Within a Host Cell</a:t>
            </a:r>
          </a:p>
          <a:p>
            <a:pPr marL="285750" lvl="1"/>
            <a:r>
              <a:rPr lang="en-US" altLang="en-US" dirty="0"/>
              <a:t>Allows avoidance of complement proteins, phagocytes, and antibodies</a:t>
            </a:r>
          </a:p>
          <a:p>
            <a:pPr marL="514350" lvl="2"/>
            <a:r>
              <a:rPr lang="en-US" altLang="en-US" i="1" dirty="0"/>
              <a:t>Shigella</a:t>
            </a:r>
            <a:r>
              <a:rPr lang="en-US" altLang="en-US" dirty="0"/>
              <a:t> directs transfer from intestinal epithelial cell to adjacent cells by causing host cell actin polymerization</a:t>
            </a:r>
          </a:p>
          <a:p>
            <a:pPr marL="514350" lvl="2"/>
            <a:r>
              <a:rPr lang="en-US" altLang="en-US" i="1" dirty="0"/>
              <a:t>Listeria monocytogenes</a:t>
            </a:r>
            <a:r>
              <a:rPr lang="en-US" altLang="en-US" dirty="0"/>
              <a:t> does the same	</a:t>
            </a:r>
          </a:p>
        </p:txBody>
      </p:sp>
      <p:pic>
        <p:nvPicPr>
          <p:cNvPr id="58372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2237"/>
          <a:stretch/>
        </p:blipFill>
        <p:spPr bwMode="auto">
          <a:xfrm>
            <a:off x="2437600" y="3276600"/>
            <a:ext cx="4265600" cy="307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EB723-690A-45F2-8BF4-FE60E62B48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0" y="6705600"/>
            <a:ext cx="914400" cy="152400"/>
          </a:xfrm>
        </p:spPr>
        <p:txBody>
          <a:bodyPr/>
          <a:lstStyle/>
          <a:p>
            <a:r>
              <a:rPr lang="en-US" altLang="en-US" dirty="0"/>
              <a:t>©Pascale F. </a:t>
            </a:r>
            <a:r>
              <a:rPr lang="en-US" altLang="en-US" dirty="0" err="1"/>
              <a:t>Cossart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95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Avoiding the Host Defenses – Figure 16.9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6324600" cy="2598037"/>
          </a:xfrm>
        </p:spPr>
        <p:txBody>
          <a:bodyPr/>
          <a:lstStyle/>
          <a:p>
            <a:r>
              <a:rPr lang="en-US" altLang="en-US" dirty="0"/>
              <a:t>Avoiding Destruction by Phagocytes</a:t>
            </a:r>
          </a:p>
          <a:p>
            <a:pPr marL="285750" lvl="1"/>
            <a:r>
              <a:rPr lang="en-US" altLang="en-US" dirty="0"/>
              <a:t>Preventing Encounters with Phagocytes</a:t>
            </a:r>
          </a:p>
          <a:p>
            <a:pPr marL="514350" lvl="2"/>
            <a:r>
              <a:rPr lang="en-US" altLang="en-US" dirty="0"/>
              <a:t>C5a peptidase: degrades chemoattractant C5a</a:t>
            </a:r>
          </a:p>
          <a:p>
            <a:pPr marL="742950" lvl="3"/>
            <a:r>
              <a:rPr lang="en-US" altLang="en-US" i="1" dirty="0"/>
              <a:t>Streptococcus pyogenes</a:t>
            </a:r>
          </a:p>
          <a:p>
            <a:pPr marL="514350" lvl="2"/>
            <a:r>
              <a:rPr lang="en-US" altLang="en-US" dirty="0"/>
              <a:t>Membrane-damaging toxins: kill phagocytes, other cells</a:t>
            </a:r>
          </a:p>
          <a:p>
            <a:pPr marL="742950" lvl="3"/>
            <a:r>
              <a:rPr lang="en-US" altLang="en-US" i="1" dirty="0"/>
              <a:t>S. pyogenes</a:t>
            </a:r>
            <a:r>
              <a:rPr lang="en-US" altLang="en-US" dirty="0"/>
              <a:t> makes streptolysin 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9F4FD2-08D2-42A3-A898-90AAB8969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0" y="3588638"/>
            <a:ext cx="5022851" cy="2967038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64E61CA-8219-4DD9-B9D1-36B6C17C80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897061" y="3646288"/>
            <a:ext cx="1219200" cy="493526"/>
          </a:xfrm>
          <a:prstGeom prst="rect">
            <a:avLst/>
          </a:prstGeom>
        </p:spPr>
        <p:txBody>
          <a:bodyPr/>
          <a:lstStyle/>
          <a:p>
            <a:pPr marL="114300" lvl="0" indent="-114300">
              <a:lnSpc>
                <a:spcPct val="80000"/>
              </a:lnSpc>
              <a:buFont typeface="+mj-lt"/>
              <a:buAutoNum type="arabicPeriod"/>
            </a:pPr>
            <a:r>
              <a:rPr lang="en-US" sz="700" b="1" dirty="0"/>
              <a:t>Prevent encounters</a:t>
            </a:r>
            <a:br>
              <a:rPr lang="en-US" sz="700" b="1" dirty="0"/>
            </a:br>
            <a:r>
              <a:rPr lang="en-US" sz="700" b="1" dirty="0"/>
              <a:t>with phagocytes</a:t>
            </a:r>
          </a:p>
          <a:p>
            <a:pPr marL="228600" indent="-57150">
              <a:lnSpc>
                <a:spcPct val="70000"/>
              </a:lnSpc>
            </a:pPr>
            <a:r>
              <a:rPr lang="en-US" sz="700" dirty="0"/>
              <a:t>C5a peptidase</a:t>
            </a:r>
          </a:p>
          <a:p>
            <a:pPr marL="228600" indent="-57150">
              <a:lnSpc>
                <a:spcPct val="70000"/>
              </a:lnSpc>
            </a:pPr>
            <a:r>
              <a:rPr lang="en-US" sz="700" dirty="0"/>
              <a:t>Membrane-damaging toxins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42DB5AC-0C67-45CE-AD1C-7BF8A85E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5987" y="4470405"/>
            <a:ext cx="947738" cy="493526"/>
          </a:xfrm>
          <a:prstGeom prst="rect">
            <a:avLst/>
          </a:prstGeom>
        </p:spPr>
        <p:txBody>
          <a:bodyPr wrap="squar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marL="171450" lvl="0" indent="-171450" algn="l">
              <a:lnSpc>
                <a:spcPct val="80000"/>
              </a:lnSpc>
              <a:buFont typeface="+mj-lt"/>
              <a:buAutoNum type="arabicPeriod" startAt="2"/>
            </a:pPr>
            <a:r>
              <a:rPr lang="en-US" sz="700" b="1" dirty="0">
                <a:solidFill>
                  <a:schemeClr val="tx1"/>
                </a:solidFill>
              </a:rPr>
              <a:t>Avoid recognition and attachment</a:t>
            </a:r>
          </a:p>
          <a:p>
            <a:pPr marL="285750" lvl="0" indent="-571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Capsules</a:t>
            </a:r>
          </a:p>
          <a:p>
            <a:pPr marL="285750" lvl="0" indent="-571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M protein</a:t>
            </a:r>
          </a:p>
          <a:p>
            <a:pPr marL="285750" lvl="0" indent="-571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Fc receptors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623140-506A-41A9-A21E-EAD2F083C3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4000" y="5994400"/>
            <a:ext cx="1436255" cy="47307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marL="171450" lvl="0" indent="-171450" algn="l">
              <a:lnSpc>
                <a:spcPct val="80000"/>
              </a:lnSpc>
              <a:buFont typeface="+mj-lt"/>
              <a:buAutoNum type="arabicPeriod" startAt="3"/>
            </a:pPr>
            <a:r>
              <a:rPr lang="en-US" sz="700" b="1" dirty="0"/>
              <a:t>Survive within phagocytes</a:t>
            </a:r>
          </a:p>
          <a:p>
            <a:pPr marL="285750" lvl="0" indent="-571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630" dirty="0"/>
              <a:t>Escape from the phagosome</a:t>
            </a:r>
          </a:p>
          <a:p>
            <a:pPr marL="285750" lvl="0" indent="-571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630" dirty="0"/>
              <a:t>Prevent phagosome- lysosome fusion</a:t>
            </a:r>
          </a:p>
          <a:p>
            <a:pPr marL="285750" lvl="0" indent="-571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630" dirty="0"/>
              <a:t>Survive within the phagolysosome</a:t>
            </a:r>
          </a:p>
        </p:txBody>
      </p:sp>
    </p:spTree>
    <p:extLst>
      <p:ext uri="{BB962C8B-B14F-4D97-AF65-F5344CB8AC3E}">
        <p14:creationId xmlns:p14="http://schemas.microsoft.com/office/powerpoint/2010/main" val="411666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>
          <a:xfrm>
            <a:off x="3115220" y="228600"/>
            <a:ext cx="291356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8094" y="990600"/>
            <a:ext cx="7696200" cy="29718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We contact numerous microorganisms daily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Breathe in, ingest with food and drink, pick up on skin</a:t>
            </a:r>
          </a:p>
          <a:p>
            <a:pPr marL="285750" lvl="1"/>
            <a:r>
              <a:rPr lang="en-US" altLang="en-US" dirty="0"/>
              <a:t>Most do not harm us </a:t>
            </a:r>
          </a:p>
          <a:p>
            <a:pPr marL="285750" lvl="1"/>
            <a:r>
              <a:rPr lang="en-US" altLang="en-US" dirty="0"/>
              <a:t>Some may colonize body surfaces; others shed with dead epithelial cells</a:t>
            </a:r>
          </a:p>
          <a:p>
            <a:pPr marL="285750" lvl="1"/>
            <a:r>
              <a:rPr lang="en-US" altLang="en-US" dirty="0"/>
              <a:t>Most swallowed microorganisms die in stomach or are eliminated in feces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308DCD0-8315-4642-8A33-A9E1E03F0D7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98094" y="4026568"/>
            <a:ext cx="3581400" cy="1828800"/>
          </a:xfrm>
        </p:spPr>
        <p:txBody>
          <a:bodyPr/>
          <a:lstStyle/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Relatively few are </a:t>
            </a:r>
            <a:r>
              <a:rPr lang="en-US" altLang="en-US" sz="2000" u="sng" dirty="0">
                <a:solidFill>
                  <a:prstClr val="black"/>
                </a:solidFill>
              </a:rPr>
              <a:t>pathogens</a:t>
            </a:r>
            <a:r>
              <a:rPr lang="en-US" altLang="en-US" sz="2000" dirty="0">
                <a:solidFill>
                  <a:prstClr val="black"/>
                </a:solidFill>
              </a:rPr>
              <a:t> that cause damage</a:t>
            </a:r>
          </a:p>
          <a:p>
            <a:pPr marL="522288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Distinct characteristics allow avoidance of some body defenses</a:t>
            </a:r>
          </a:p>
        </p:txBody>
      </p:sp>
      <p:pic>
        <p:nvPicPr>
          <p:cNvPr id="819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" b="2638"/>
          <a:stretch/>
        </p:blipFill>
        <p:spPr bwMode="auto">
          <a:xfrm>
            <a:off x="4800600" y="3657600"/>
            <a:ext cx="3352800" cy="267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Content Placeholder 4"/>
          <p:cNvSpPr>
            <a:spLocks noGrp="1" noChangeArrowheads="1"/>
          </p:cNvSpPr>
          <p:nvPr>
            <p:ph type="body" sz="quarter" idx="11"/>
          </p:nvPr>
        </p:nvSpPr>
        <p:spPr>
          <a:xfrm>
            <a:off x="6858000" y="6705600"/>
            <a:ext cx="2286000" cy="152400"/>
          </a:xfrm>
        </p:spPr>
        <p:txBody>
          <a:bodyPr/>
          <a:lstStyle/>
          <a:p>
            <a:pPr eaLnBrk="1" hangingPunct="1"/>
            <a:r>
              <a:rPr lang="en-US" altLang="en-US" dirty="0"/>
              <a:t>Source: NIAID, NIH, Rocky Mountain Laboratories</a:t>
            </a:r>
          </a:p>
        </p:txBody>
      </p:sp>
    </p:spTree>
    <p:extLst>
      <p:ext uri="{BB962C8B-B14F-4D97-AF65-F5344CB8AC3E}">
        <p14:creationId xmlns:p14="http://schemas.microsoft.com/office/powerpoint/2010/main" val="30829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Avoiding the Host Defenses – Figure 16.10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5562600" cy="3478212"/>
          </a:xfrm>
        </p:spPr>
        <p:txBody>
          <a:bodyPr/>
          <a:lstStyle/>
          <a:p>
            <a:r>
              <a:rPr lang="en-US" altLang="en-US" sz="2000" dirty="0"/>
              <a:t>Avoiding Destruction by Phagocytes </a:t>
            </a:r>
          </a:p>
          <a:p>
            <a:pPr marL="285750" lvl="1"/>
            <a:r>
              <a:rPr lang="en-US" altLang="en-US" sz="1800" dirty="0"/>
              <a:t>Avoiding Recognition and Attachment</a:t>
            </a:r>
          </a:p>
          <a:p>
            <a:pPr marL="522288" lvl="2"/>
            <a:r>
              <a:rPr lang="en-US" altLang="en-US" sz="1600" dirty="0"/>
              <a:t>Capsules: interfere with opsonization; some bind host’s regulatory proteins that inactivate C3b</a:t>
            </a:r>
          </a:p>
          <a:p>
            <a:pPr marL="750888" lvl="3"/>
            <a:r>
              <a:rPr lang="en-US" altLang="en-US" i="1" dirty="0"/>
              <a:t>Streptococcus pneumoniae </a:t>
            </a:r>
            <a:endParaRPr lang="en-US" altLang="en-US" dirty="0"/>
          </a:p>
          <a:p>
            <a:pPr marL="522288" lvl="2"/>
            <a:r>
              <a:rPr lang="en-US" altLang="en-US" dirty="0"/>
              <a:t>M protein: cell wall of </a:t>
            </a:r>
            <a:r>
              <a:rPr lang="en-US" altLang="en-US" i="1" dirty="0"/>
              <a:t>Streptococcus pyogenes</a:t>
            </a:r>
            <a:r>
              <a:rPr lang="en-US" altLang="en-US" dirty="0"/>
              <a:t> binds regulatory protein that inactivates C3b</a:t>
            </a:r>
          </a:p>
          <a:p>
            <a:pPr marL="522288" lvl="2"/>
            <a:r>
              <a:rPr lang="en-US" altLang="en-US" dirty="0"/>
              <a:t>Fc receptors: bind Fc region of antibodies</a:t>
            </a:r>
          </a:p>
          <a:p>
            <a:pPr marL="750888" lvl="3"/>
            <a:r>
              <a:rPr lang="en-US" altLang="en-US" i="1" dirty="0"/>
              <a:t>Staphylococcus aureus</a:t>
            </a:r>
            <a:r>
              <a:rPr lang="en-US" altLang="en-US" dirty="0"/>
              <a:t>, </a:t>
            </a:r>
            <a:r>
              <a:rPr lang="en-US" altLang="en-US" i="1" dirty="0"/>
              <a:t>Streptococcus pyogenes</a:t>
            </a:r>
          </a:p>
        </p:txBody>
      </p:sp>
      <p:pic>
        <p:nvPicPr>
          <p:cNvPr id="62468" name="Picture 5" descr="When the Fc region of an antibody molecule binds to surface receptors on a bacterial cell, it is hidden from immune cell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"/>
          <a:stretch>
            <a:fillRect/>
          </a:stretch>
        </p:blipFill>
        <p:spPr bwMode="auto">
          <a:xfrm>
            <a:off x="1408100" y="4468812"/>
            <a:ext cx="63246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56D882C-D084-430C-97EE-032F9E78F9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19600" y="6418943"/>
            <a:ext cx="4495800" cy="228600"/>
          </a:xfrm>
        </p:spPr>
        <p:txBody>
          <a:bodyPr/>
          <a:lstStyle/>
          <a:p>
            <a:pPr marL="0" indent="0">
              <a:buNone/>
            </a:pPr>
            <a:r>
              <a:rPr lang="en-IN" sz="1200" dirty="0">
                <a:hlinkClick r:id="" action="ppaction://noaction"/>
              </a:rPr>
              <a:t>Jump to </a:t>
            </a:r>
            <a:r>
              <a:rPr lang="en-US" altLang="en-US" sz="1200" dirty="0">
                <a:hlinkClick r:id="" action="ppaction://noaction"/>
              </a:rPr>
              <a:t>Avoiding the Host Defenses – Figure 16.10 Long Description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8096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 noChangeArrowheads="1"/>
          </p:cNvSpPr>
          <p:nvPr>
            <p:ph type="title"/>
          </p:nvPr>
        </p:nvSpPr>
        <p:spPr>
          <a:xfrm>
            <a:off x="1836404" y="228600"/>
            <a:ext cx="6080789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Avoiding the Host Defenses 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4" y="990600"/>
            <a:ext cx="7578436" cy="4572000"/>
          </a:xfrm>
        </p:spPr>
        <p:txBody>
          <a:bodyPr/>
          <a:lstStyle/>
          <a:p>
            <a:r>
              <a:rPr lang="en-US" altLang="en-US" dirty="0"/>
              <a:t>Avoiding Destruction by Phagocytes </a:t>
            </a:r>
          </a:p>
          <a:p>
            <a:pPr marL="285750" lvl="1"/>
            <a:r>
              <a:rPr lang="en-US" altLang="en-US" dirty="0"/>
              <a:t>Surviving within phagocytes allows pathogens to avoid antibodies, control some immune responses, and move throughout the body</a:t>
            </a:r>
          </a:p>
          <a:p>
            <a:pPr marL="522288" lvl="2"/>
            <a:r>
              <a:rPr lang="en-US" altLang="en-US" dirty="0"/>
              <a:t>Escape from phagosome: prior to lysis with lysosomes</a:t>
            </a:r>
          </a:p>
          <a:p>
            <a:pPr marL="750888" lvl="3"/>
            <a:r>
              <a:rPr lang="en-US" altLang="en-US" i="1" dirty="0"/>
              <a:t>Listeria monocytogenes</a:t>
            </a:r>
            <a:r>
              <a:rPr lang="en-US" altLang="en-US" dirty="0"/>
              <a:t> produces molecule that forms pores in membrane; </a:t>
            </a:r>
            <a:r>
              <a:rPr lang="en-US" altLang="en-US" i="1" dirty="0"/>
              <a:t>Shigella</a:t>
            </a:r>
            <a:r>
              <a:rPr lang="en-US" altLang="en-US" dirty="0"/>
              <a:t> species lyse phagosome</a:t>
            </a:r>
          </a:p>
          <a:p>
            <a:pPr marL="522288" lvl="2"/>
            <a:r>
              <a:rPr lang="en-US" altLang="en-US" dirty="0"/>
              <a:t>Prevent phagosome-lysosome fusion: avoid destruction</a:t>
            </a:r>
          </a:p>
          <a:p>
            <a:pPr marL="750888" lvl="3"/>
            <a:r>
              <a:rPr lang="en-US" altLang="en-US" i="1" dirty="0"/>
              <a:t>Salmonella</a:t>
            </a:r>
            <a:r>
              <a:rPr lang="en-US" altLang="en-US" dirty="0"/>
              <a:t> sense ingestion by macrophage, produce protein that blocks fusion process</a:t>
            </a:r>
          </a:p>
          <a:p>
            <a:pPr marL="522288" lvl="2"/>
            <a:r>
              <a:rPr lang="en-US" altLang="en-US" dirty="0"/>
              <a:t>Survive within phagolysosome: few can survive destructive environment</a:t>
            </a:r>
          </a:p>
          <a:p>
            <a:pPr marL="750888" lvl="3"/>
            <a:r>
              <a:rPr lang="en-US" altLang="en-US" i="1" dirty="0"/>
              <a:t>Coxiella burnetii</a:t>
            </a:r>
            <a:r>
              <a:rPr lang="en-US" altLang="en-US" dirty="0"/>
              <a:t> (Q fever) can withstand; delays fusion, allows time to equip itself for growth</a:t>
            </a:r>
          </a:p>
        </p:txBody>
      </p:sp>
    </p:spTree>
    <p:extLst>
      <p:ext uri="{BB962C8B-B14F-4D97-AF65-F5344CB8AC3E}">
        <p14:creationId xmlns:p14="http://schemas.microsoft.com/office/powerpoint/2010/main" val="25401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ChangeArrowheads="1"/>
          </p:cNvSpPr>
          <p:nvPr>
            <p:ph type="title"/>
          </p:nvPr>
        </p:nvSpPr>
        <p:spPr>
          <a:xfrm>
            <a:off x="1617084" y="228600"/>
            <a:ext cx="6519429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Avoiding the Host Defenses 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7543800" cy="24384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Avoiding killing by complement system proteins</a:t>
            </a:r>
          </a:p>
          <a:p>
            <a:pPr marL="285750" lvl="1">
              <a:spcBef>
                <a:spcPts val="0"/>
              </a:spcBef>
            </a:pPr>
            <a:r>
              <a:rPr lang="en-US" altLang="en-US" u="sng" dirty="0"/>
              <a:t>Serum resistant</a:t>
            </a:r>
            <a:r>
              <a:rPr lang="en-US" altLang="en-US" dirty="0"/>
              <a:t> bacteria </a:t>
            </a:r>
          </a:p>
          <a:p>
            <a:pPr marL="571500" lvl="2" indent="-285750"/>
            <a:r>
              <a:rPr lang="en-US" altLang="en-US" i="1" dirty="0"/>
              <a:t>Neisseria gonorrhoeae</a:t>
            </a:r>
            <a:r>
              <a:rPr lang="en-US" altLang="en-US" dirty="0"/>
              <a:t> hijacks mechanism that host uses to prevent their surfaces from activating complement</a:t>
            </a:r>
          </a:p>
          <a:p>
            <a:pPr marL="571500" lvl="2" indent="-285750"/>
            <a:r>
              <a:rPr lang="en-US" altLang="en-US" dirty="0"/>
              <a:t>Organism binds complement regulatory proteins to avoid membrane attack complex (MAC)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423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5B3EE1-16BC-4CA7-A1B8-ACC208E6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404" y="228600"/>
            <a:ext cx="6080789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Avoiding the Host Defenses (3)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7772400" cy="45720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Avoiding recognition by antibodies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IgA protease cleaves IgA, found in mucus, secretions</a:t>
            </a:r>
          </a:p>
          <a:p>
            <a:pPr marL="522288" lvl="2"/>
            <a:r>
              <a:rPr lang="en-US" altLang="en-US" sz="2000" dirty="0"/>
              <a:t>Produced by </a:t>
            </a:r>
            <a:r>
              <a:rPr lang="en-US" altLang="en-US" sz="2000" i="1" dirty="0"/>
              <a:t>Neisseria gonorrhoeae</a:t>
            </a:r>
            <a:r>
              <a:rPr lang="en-US" altLang="en-US" sz="2000" dirty="0"/>
              <a:t> and others </a:t>
            </a:r>
          </a:p>
          <a:p>
            <a:pPr marL="285750" lvl="1"/>
            <a:r>
              <a:rPr lang="en-US" altLang="en-US" sz="2200" dirty="0"/>
              <a:t>Antigenic variation: alter structure of surface antigens, stay ahead of antibody production</a:t>
            </a:r>
          </a:p>
          <a:p>
            <a:pPr marL="522288" lvl="2"/>
            <a:r>
              <a:rPr lang="en-US" altLang="en-US" sz="2000" i="1" dirty="0"/>
              <a:t>Neisseria gonorrhoeae</a:t>
            </a:r>
            <a:r>
              <a:rPr lang="en-US" altLang="en-US" sz="2000" dirty="0"/>
              <a:t> varies antigenic structure of pili</a:t>
            </a:r>
          </a:p>
          <a:p>
            <a:pPr marL="285750" lvl="1"/>
            <a:r>
              <a:rPr lang="en-US" altLang="en-US" sz="2200" dirty="0"/>
              <a:t>Mimicking host molecules: cover surface with molecules similar to those found in host cell, appear to be “self”</a:t>
            </a:r>
          </a:p>
          <a:p>
            <a:pPr marL="522288" lvl="2"/>
            <a:r>
              <a:rPr lang="en-US" altLang="en-US" sz="2000" i="1" dirty="0"/>
              <a:t>Streptococcus pyogenes</a:t>
            </a:r>
            <a:r>
              <a:rPr lang="en-US" altLang="en-US" sz="2000" dirty="0"/>
              <a:t> form capsule from hyaluronic acid, a polysaccharide found in human tissues</a:t>
            </a:r>
          </a:p>
        </p:txBody>
      </p:sp>
    </p:spTree>
    <p:extLst>
      <p:ext uri="{BB962C8B-B14F-4D97-AF65-F5344CB8AC3E}">
        <p14:creationId xmlns:p14="http://schemas.microsoft.com/office/powerpoint/2010/main" val="11107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311816-0019-43C4-8941-65BDC5B2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288" y="228600"/>
            <a:ext cx="4789021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Damage to the Host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0126" y="990600"/>
            <a:ext cx="7620000" cy="32766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Direct or indirect effects: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Direct (toxins produced)</a:t>
            </a:r>
          </a:p>
          <a:p>
            <a:pPr marL="285750" lvl="1"/>
            <a:r>
              <a:rPr lang="en-US" altLang="en-US" dirty="0"/>
              <a:t>Indirect (immune response)</a:t>
            </a:r>
          </a:p>
          <a:p>
            <a:pPr marL="285750" lvl="1"/>
            <a:r>
              <a:rPr lang="en-US" altLang="en-US" dirty="0"/>
              <a:t>Damage may help pathogen to exit and spread</a:t>
            </a:r>
          </a:p>
          <a:p>
            <a:pPr marL="522288" lvl="2"/>
            <a:r>
              <a:rPr lang="en-US" altLang="en-US" i="1" dirty="0"/>
              <a:t>Vibrio cholerae</a:t>
            </a:r>
            <a:r>
              <a:rPr lang="en-US" altLang="en-US" dirty="0"/>
              <a:t> induces watery diarrhea, up to 20 liters/day, which contaminates water supplies</a:t>
            </a:r>
          </a:p>
          <a:p>
            <a:pPr marL="522288" lvl="2"/>
            <a:r>
              <a:rPr lang="en-US" altLang="en-US" i="1" dirty="0"/>
              <a:t>Bordetella pertussis</a:t>
            </a:r>
            <a:r>
              <a:rPr lang="en-US" altLang="en-US" dirty="0"/>
              <a:t> triggers severe coughing, pathogens released into air</a:t>
            </a:r>
          </a:p>
        </p:txBody>
      </p:sp>
    </p:spTree>
    <p:extLst>
      <p:ext uri="{BB962C8B-B14F-4D97-AF65-F5344CB8AC3E}">
        <p14:creationId xmlns:p14="http://schemas.microsoft.com/office/powerpoint/2010/main" val="18783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68782A-39A3-4295-838A-DA9583FA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996" y="228600"/>
            <a:ext cx="47416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Damage to the Host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8229600" cy="447205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u="sng" dirty="0"/>
              <a:t>Exotoxins</a:t>
            </a:r>
            <a:r>
              <a:rPr lang="en-US" altLang="en-US" dirty="0"/>
              <a:t>: proteins with specific damaging effects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Secreted or leak into tissue following bacterial lysis</a:t>
            </a:r>
          </a:p>
          <a:p>
            <a:pPr marL="506413" lvl="2"/>
            <a:r>
              <a:rPr lang="en-US" altLang="en-US" dirty="0"/>
              <a:t>Foodborne intoxication results from consumption</a:t>
            </a:r>
          </a:p>
          <a:p>
            <a:pPr marL="506413" lvl="2"/>
            <a:r>
              <a:rPr lang="en-US" altLang="en-US" dirty="0"/>
              <a:t>Most destroyed by heating</a:t>
            </a:r>
          </a:p>
          <a:p>
            <a:pPr marL="285750" lvl="1"/>
            <a:r>
              <a:rPr lang="en-US" altLang="en-US" dirty="0"/>
              <a:t>Can act locally or systemically</a:t>
            </a:r>
          </a:p>
          <a:p>
            <a:pPr marL="285750" lvl="1"/>
            <a:r>
              <a:rPr lang="en-US" altLang="en-US" dirty="0"/>
              <a:t>Immune system can usually generate antibodies</a:t>
            </a:r>
          </a:p>
          <a:p>
            <a:pPr marL="506413" lvl="2"/>
            <a:r>
              <a:rPr lang="en-US" altLang="en-US" dirty="0"/>
              <a:t>Many fatal before adequate immune response; vaccines important</a:t>
            </a:r>
          </a:p>
          <a:p>
            <a:pPr marL="735013" lvl="3"/>
            <a:r>
              <a:rPr lang="en-US" altLang="en-US" u="sng" dirty="0"/>
              <a:t>Toxoids</a:t>
            </a:r>
            <a:r>
              <a:rPr lang="en-US" altLang="en-US" dirty="0"/>
              <a:t> are inactivated toxins</a:t>
            </a:r>
          </a:p>
          <a:p>
            <a:pPr marL="963613" lvl="4"/>
            <a:r>
              <a:rPr lang="en-US" altLang="en-US" dirty="0"/>
              <a:t>Tetanus, diphtheria</a:t>
            </a:r>
          </a:p>
          <a:p>
            <a:pPr marL="506413" lvl="2"/>
            <a:r>
              <a:rPr lang="en-US" altLang="en-US" u="sng" dirty="0"/>
              <a:t>Antitoxin</a:t>
            </a:r>
            <a:r>
              <a:rPr lang="en-US" altLang="en-US" dirty="0"/>
              <a:t> is a suspension of neutralizing antibodies</a:t>
            </a:r>
          </a:p>
        </p:txBody>
      </p:sp>
    </p:spTree>
    <p:extLst>
      <p:ext uri="{BB962C8B-B14F-4D97-AF65-F5344CB8AC3E}">
        <p14:creationId xmlns:p14="http://schemas.microsoft.com/office/powerpoint/2010/main" val="205754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A30934-038D-472C-BF66-7C07F8D0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288" y="228600"/>
            <a:ext cx="4789021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Damage to the Host (3)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116" y="990600"/>
            <a:ext cx="8077200" cy="22098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Many exotoxins can be grouped according to the tissues they affect</a:t>
            </a:r>
          </a:p>
          <a:p>
            <a:pPr marL="285750" lvl="1">
              <a:spcBef>
                <a:spcPts val="0"/>
              </a:spcBef>
            </a:pPr>
            <a:r>
              <a:rPr lang="en-US" altLang="en-US" u="sng" dirty="0"/>
              <a:t>Neurotoxins</a:t>
            </a:r>
            <a:r>
              <a:rPr lang="en-US" altLang="en-US" dirty="0"/>
              <a:t> damage nervous system</a:t>
            </a:r>
          </a:p>
          <a:p>
            <a:pPr marL="285750" lvl="1"/>
            <a:r>
              <a:rPr lang="en-US" altLang="en-US" u="sng" dirty="0"/>
              <a:t>Enterotoxins</a:t>
            </a:r>
            <a:r>
              <a:rPr lang="en-US" altLang="en-US" dirty="0"/>
              <a:t> cause intestinal disturbance</a:t>
            </a:r>
          </a:p>
          <a:p>
            <a:pPr marL="285750" lvl="1">
              <a:spcAft>
                <a:spcPts val="1500"/>
              </a:spcAft>
            </a:pPr>
            <a:r>
              <a:rPr lang="en-US" altLang="en-US" u="sng" dirty="0"/>
              <a:t>Cytotoxins</a:t>
            </a:r>
            <a:r>
              <a:rPr lang="en-US" altLang="en-US" dirty="0"/>
              <a:t> damage variety of cell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887761" y="3470564"/>
            <a:ext cx="7157355" cy="2396836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Most exotoxins can be categorized by their structure and mechanism of action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A-B toxins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Membrane-damaging toxins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Superantigens </a:t>
            </a:r>
          </a:p>
        </p:txBody>
      </p:sp>
    </p:spTree>
    <p:extLst>
      <p:ext uri="{BB962C8B-B14F-4D97-AF65-F5344CB8AC3E}">
        <p14:creationId xmlns:p14="http://schemas.microsoft.com/office/powerpoint/2010/main" val="6416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AEEFF-10FC-43DC-AE81-51557AFE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342"/>
            <a:ext cx="9144000" cy="909657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Table 16.1 Exotoxins Produced by Various Primary Pathogens (1)</a:t>
            </a:r>
            <a:endParaRPr lang="en-US" dirty="0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C8F3226F-ADE0-4724-90C2-BECFC3082DFE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716671184"/>
              </p:ext>
            </p:extLst>
          </p:nvPr>
        </p:nvGraphicFramePr>
        <p:xfrm>
          <a:off x="685799" y="1367591"/>
          <a:ext cx="7620000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28265539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618099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3097310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val="105434978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Name of Disease; Name of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Characteristics of the Disease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Mechanism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8374237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A-B TOXINS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—Composed of two subunits, A and B. The A subunit is the toxic, or active, part; the B subunit binds to the target cell.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0305505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Neurotoxins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058967"/>
                  </a:ext>
                </a:extLst>
              </a:tr>
              <a:tr h="6118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Clostridium botulinum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Botulism; botulinum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Flaccid paralysis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Blocks transmission of nerve signals to the muscles by preventing the release of acetylcholine.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4556129"/>
                  </a:ext>
                </a:extLst>
              </a:tr>
              <a:tr h="4370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Clostridium tetani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Tetanus; tetanospasmin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Spastic paralysis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Blocks the action of inhibitory neurons by preventing the release of neurotransmitters.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4888650"/>
                  </a:ext>
                </a:extLst>
              </a:tr>
              <a:tr h="2622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Enterotoxins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2853034"/>
                  </a:ext>
                </a:extLst>
              </a:tr>
              <a:tr h="7866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Enterotoxigenic E. coli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(ETEC)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Traveler’s diarrhea; heat-labile enterotoxin (cholera-like toxin)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Severe watery diarrhea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Modifies a regulatory protein in intestinal cells, causing those cells to continuously secrete electrolytes and water.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0791574"/>
                  </a:ext>
                </a:extLst>
              </a:tr>
              <a:tr h="6118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Vibrio cholerae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Cholera; cholera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Severe watery diarrhea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Modifies a regulatory protein in intestinal cells, causing those cells to continuously secrete electrolytes and water.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716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3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AEEFF-10FC-43DC-AE81-51557AFE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343"/>
            <a:ext cx="9144000" cy="8382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Table 16.1 Exotoxins Produced by Various Primary Pathogens (2)</a:t>
            </a:r>
            <a:endParaRPr lang="en-US" dirty="0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C8F3226F-ADE0-4724-90C2-BECFC3082DFE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610764761"/>
              </p:ext>
            </p:extLst>
          </p:nvPr>
        </p:nvGraphicFramePr>
        <p:xfrm>
          <a:off x="685799" y="1367590"/>
          <a:ext cx="7620000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28265539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618099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3097310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val="1054349782"/>
                    </a:ext>
                  </a:extLst>
                </a:gridCol>
              </a:tblGrid>
              <a:tr h="5155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Name of Disease; Name of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Characteristics of the Disease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Mechanism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8374237"/>
                  </a:ext>
                </a:extLst>
              </a:tr>
              <a:tr h="2729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Cytotoxins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3540670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Bacillus anthracis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Anthrax; edema factor, lethal factor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Inhaled form—septic shock; cutaneous form—skin lesions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Edema factor modifies a regulatory protein in cells, causing accumulation of fluids in the tissues. Lethal factor inactivates proteins involved in cell signaling functions.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330124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Bordetella pertussis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Pertussis (whooping cough); pertussis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Sudden bouts of violent coughing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Modifies a regulatory protein in respiratory cells, causing accumulation of respiratory secretions and mucus. Other factors also contribute to the symptoms.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933628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Corynebacterium diphtheria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Diphtheria; diphtheria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Pseudomembrane in the throat; heart, nervous system, kidney damage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Inhibits protein synthesis by inactivating an elongation factor of eukaryotic cells. Kills local cells (in the throat) and is carried in the bloodstream to various organs.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6104622"/>
                  </a:ext>
                </a:extLst>
              </a:tr>
              <a:tr h="5459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Shiga toxin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producing 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E. coli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(STEC)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Bloody diarrhea, hemolytic uremic syndrome; Shiga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Diarrhea that may be bloody; kidney damage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Inactivates the 60S subunit of eukaryotic ribosomes, stopping protein synthesis.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4951979"/>
                  </a:ext>
                </a:extLst>
              </a:tr>
              <a:tr h="5459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Shigella dysenteriae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Dysentery, hemolytic uremic syndrome; Shiga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Diarrhea that contains blood, pus, and mucus; kidney damage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Inactivates the 60S subunit of eukaryotic ribosomes, stopping protein synthesis.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9286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3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AEEFF-10FC-43DC-AE81-51557AFE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5530"/>
            <a:ext cx="9144000" cy="8382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Table 16.1 Exotoxins Produced by Various Primary Pathogens (3)</a:t>
            </a:r>
            <a:endParaRPr lang="en-US" dirty="0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C8F3226F-ADE0-4724-90C2-BECFC3082DFE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1840372840"/>
              </p:ext>
            </p:extLst>
          </p:nvPr>
        </p:nvGraphicFramePr>
        <p:xfrm>
          <a:off x="685799" y="1367591"/>
          <a:ext cx="762000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28265539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618099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3097310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val="1054349782"/>
                    </a:ext>
                  </a:extLst>
                </a:gridCol>
              </a:tblGrid>
              <a:tr h="3623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Name of Disease; Name of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Characteristics of the Disease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Mechanism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8374237"/>
                  </a:ext>
                </a:extLst>
              </a:tr>
              <a:tr h="7672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MEMBRANE-DAMAGING TOXINS (cytotoxins)—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Disrupt plasma membranes, causing leakiness that results in cell lysis.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9584765"/>
                  </a:ext>
                </a:extLst>
              </a:tr>
              <a:tr h="4155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Clostridium perfringens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Gas gangrene; </a:t>
                      </a: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α-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toxin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Extensive tissue damage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Removes the polar head group on the phospholipids in the membrane, damaging membrane structure.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9224341"/>
                  </a:ext>
                </a:extLst>
              </a:tr>
              <a:tr h="2983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Staphylococcus aureus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Wound and other infections; leucocidin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Accumulation of pus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Inserts into membranes, forming pores that allow fluids to enter the cells.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398344"/>
                  </a:ext>
                </a:extLst>
              </a:tr>
              <a:tr h="4155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Streptococcus pyogenes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Pharyngitis and other infections; streptolysin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Accumulation of pus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Inserts into membranes, forming pores that allow fluids to enter the cells.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757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5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1449263" y="228600"/>
            <a:ext cx="6245475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Microbes, Health, and Disease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8094" y="990600"/>
            <a:ext cx="7583906" cy="2438400"/>
          </a:xfrm>
        </p:spPr>
        <p:txBody>
          <a:bodyPr/>
          <a:lstStyle/>
          <a:p>
            <a:r>
              <a:rPr lang="en-US" altLang="en-US" dirty="0"/>
              <a:t>Most microbes are harmless; many are beneficial</a:t>
            </a:r>
          </a:p>
          <a:p>
            <a:pPr marL="285750" lvl="1"/>
            <a:r>
              <a:rPr lang="en-US" altLang="en-US" dirty="0"/>
              <a:t>Some can cause disease if there is an opportunity</a:t>
            </a:r>
          </a:p>
          <a:p>
            <a:pPr marL="522288" lvl="2"/>
            <a:r>
              <a:rPr lang="en-US" altLang="en-US" dirty="0"/>
              <a:t>Weaknesses or defects in immunity leave people vulnerable to invasion; these individuals are </a:t>
            </a:r>
            <a:r>
              <a:rPr lang="en-US" altLang="en-US" u="sng" dirty="0"/>
              <a:t>immunocompromised</a:t>
            </a:r>
          </a:p>
          <a:p>
            <a:pPr marL="750888" lvl="3"/>
            <a:r>
              <a:rPr lang="en-US" altLang="en-US" dirty="0"/>
              <a:t>Factors include malnutrition, cancer, AIDS or other disease, surgery, wounds, genetic defects, alcohol or drug abuse, and immunosuppressive therapy</a:t>
            </a:r>
          </a:p>
        </p:txBody>
      </p:sp>
    </p:spTree>
    <p:extLst>
      <p:ext uri="{BB962C8B-B14F-4D97-AF65-F5344CB8AC3E}">
        <p14:creationId xmlns:p14="http://schemas.microsoft.com/office/powerpoint/2010/main" val="35152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AEEFF-10FC-43DC-AE81-51557AFE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5530"/>
            <a:ext cx="9144000" cy="838200"/>
          </a:xfrm>
        </p:spPr>
        <p:txBody>
          <a:bodyPr/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Table 16.1 Exotoxins Produced by Various Primary Pathogens (4)</a:t>
            </a:r>
            <a:endParaRPr lang="en-US" dirty="0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C8F3226F-ADE0-4724-90C2-BECFC3082DFE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3379428786"/>
              </p:ext>
            </p:extLst>
          </p:nvPr>
        </p:nvGraphicFramePr>
        <p:xfrm>
          <a:off x="685799" y="1304428"/>
          <a:ext cx="7620000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28265539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618099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3097310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val="1054349782"/>
                    </a:ext>
                  </a:extLst>
                </a:gridCol>
              </a:tblGrid>
              <a:tr h="4866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Name of Disease; Name of 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Characteristics of the Disease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Mechanism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8374237"/>
                  </a:ext>
                </a:extLst>
              </a:tr>
              <a:tr h="7729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SUPERANTIGENS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—Override the specificity of the T-cell response. </a:t>
                      </a: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2833354"/>
                  </a:ext>
                </a:extLst>
              </a:tr>
              <a:tr h="7729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Staphylococcus aureus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(certain strains)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Foodborne intoxication; staphylococcal enterotoxins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Nausea and vomiting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Not well understood with respect to how the ingested toxins lead to the characteristic symptoms of foodborne intoxication.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9332211"/>
                  </a:ext>
                </a:extLst>
              </a:tr>
              <a:tr h="7729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Staphylococcus aureus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(certain strains)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Staphylococcal toxic shock; toxic shock syndrome toxin (TSST)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Fever, vomiting, diarrhea, muscle aches, rash, low blood pressure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Systemic toxic effects due to the resulting massive release of cytokines.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3020334"/>
                  </a:ext>
                </a:extLst>
              </a:tr>
              <a:tr h="7729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Streptococcus pyogenes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(certain strains)</a:t>
                      </a: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Streptococcal toxic shock; streptococcal pyrogenic exotoxins (SPE)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Fever, vomiting, diarrhea, muscle aches, rash, low blood pressure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Systemic toxic effects due to the resulting massive release of cytokines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2460845"/>
                  </a:ext>
                </a:extLst>
              </a:tr>
              <a:tr h="4294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OTHER TOXIC PROTEINS </a:t>
                      </a:r>
                      <a:endParaRPr kumimoji="0" lang="en-US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46982"/>
                  </a:ext>
                </a:extLst>
              </a:tr>
              <a:tr h="4294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Staphylococcus aureus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Scalded-skin syndrome; exfoliatin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Separation of the outer layer of skin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Destroys material that holds the layers of skin together.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453971"/>
                  </a:ext>
                </a:extLst>
              </a:tr>
              <a:tr h="601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Various organisms</a:t>
                      </a: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Various diseases; proteases, lipases, and other hydrolases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Tissue damage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Degrades proteins, lipids, and other compounds that make up tissues.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9014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4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698368B-C0C2-4A77-8A24-5D942F3F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748" y="228600"/>
            <a:ext cx="69205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Damage to the Host – Figure 16.11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3" y="990600"/>
            <a:ext cx="6553200" cy="14478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u="sng" dirty="0"/>
              <a:t>A-B toxins</a:t>
            </a:r>
            <a:r>
              <a:rPr lang="en-US" altLang="en-US" dirty="0"/>
              <a:t> have two parts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A (active) subunit is toxic, usually an enzyme</a:t>
            </a:r>
          </a:p>
          <a:p>
            <a:pPr marL="285750" lvl="1"/>
            <a:r>
              <a:rPr lang="en-US" altLang="en-US" dirty="0"/>
              <a:t>B subunit binds to cell, determines cell type to be infected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4E9D1-66E3-462C-811D-13FF80D0C2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563" y="2459180"/>
            <a:ext cx="2964873" cy="2265220"/>
          </a:xfrm>
        </p:spPr>
        <p:txBody>
          <a:bodyPr/>
          <a:lstStyle/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Structure allows novel approaches for vaccines and therapies; can use B subunit to deliver medically useful compounds to specific cell type</a:t>
            </a:r>
          </a:p>
        </p:txBody>
      </p:sp>
      <p:pic>
        <p:nvPicPr>
          <p:cNvPr id="17" name="Picture 16" descr="The B subunit binds to the cell surface, allowing the A subunit to enter the cytoplasm of the cell where it exerts its toxic effects.">
            <a:extLst>
              <a:ext uri="{FF2B5EF4-FFF2-40B4-BE49-F238E27FC236}">
                <a16:creationId xmlns:a16="http://schemas.microsoft.com/office/drawing/2014/main" id="{9C84BB52-CF4E-49D0-9291-849711693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7000"/>
            <a:ext cx="4038600" cy="319246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CE8BB1-227C-4503-A55E-678E8E78138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36135" y="4381500"/>
            <a:ext cx="387350" cy="30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800" b="1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C4B33C-6A32-4A4B-8BB3-30041DF856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06950" y="4381500"/>
            <a:ext cx="1219200" cy="5143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000" dirty="0"/>
              <a:t>B subunit binds to a specific molecule on the host cell.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54618C-5F08-4624-9035-BDFC4CC80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056630" y="4488180"/>
            <a:ext cx="381000" cy="2286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800" b="1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52E0B2-E2FE-43EF-8F91-CD47E0965AB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31081" y="4472940"/>
            <a:ext cx="1087582" cy="4381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000" dirty="0"/>
              <a:t>Toxin is taken up by endocytosis.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3D2D7F-FF06-4EB4-B6D5-FB854607DE4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090457" y="5181283"/>
            <a:ext cx="266008" cy="194151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800" b="1" dirty="0"/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9CB8A38-403A-42E5-BBCE-D683DFAFBE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57404" y="5181283"/>
            <a:ext cx="2149996" cy="55657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000" dirty="0"/>
              <a:t>Toxin subunits separate allowing the A subunit to enter the cytoplasm, where it exerts its toxic effects.</a:t>
            </a:r>
          </a:p>
        </p:txBody>
      </p:sp>
    </p:spTree>
    <p:extLst>
      <p:ext uri="{BB962C8B-B14F-4D97-AF65-F5344CB8AC3E}">
        <p14:creationId xmlns:p14="http://schemas.microsoft.com/office/powerpoint/2010/main" val="25250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3A6FEA-31FA-4B0C-A9BA-ADEF6AA6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143" y="228600"/>
            <a:ext cx="4789021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Damage to the Host (4)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7" y="990600"/>
            <a:ext cx="6858000" cy="33528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u="sng" dirty="0"/>
              <a:t>Membrane-damaging toxins</a:t>
            </a:r>
            <a:r>
              <a:rPr lang="en-US" altLang="en-US" dirty="0"/>
              <a:t>: cytotoxins that disrupt eukaryotic cytoplasmic membranes, lyse cells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Hemolysins lyse red blood cells</a:t>
            </a:r>
          </a:p>
          <a:p>
            <a:pPr marL="285750" lvl="1"/>
            <a:r>
              <a:rPr lang="en-US" altLang="en-US" u="sng" dirty="0"/>
              <a:t>Pore-forming toxins</a:t>
            </a:r>
            <a:r>
              <a:rPr lang="en-US" altLang="en-US" dirty="0"/>
              <a:t> insert into membranes, form pores</a:t>
            </a:r>
          </a:p>
          <a:p>
            <a:pPr marL="512763" lvl="2"/>
            <a:r>
              <a:rPr lang="en-US" altLang="en-US" dirty="0"/>
              <a:t>Streptolysin O from </a:t>
            </a:r>
            <a:r>
              <a:rPr lang="en-US" altLang="en-US" i="1" dirty="0"/>
              <a:t>Streptococcus pyogenes</a:t>
            </a:r>
            <a:endParaRPr lang="en-US" altLang="en-US" dirty="0"/>
          </a:p>
          <a:p>
            <a:pPr marL="285750" lvl="1"/>
            <a:r>
              <a:rPr lang="en-US" altLang="en-US" u="sng" dirty="0"/>
              <a:t>Phospholipases</a:t>
            </a:r>
            <a:r>
              <a:rPr lang="en-US" altLang="en-US" dirty="0"/>
              <a:t> hydrolyze phospholipids of membrane</a:t>
            </a:r>
          </a:p>
          <a:p>
            <a:pPr marL="512763" lvl="2"/>
            <a:r>
              <a:rPr lang="el-GR" altLang="en-US" dirty="0">
                <a:cs typeface="Arial" panose="020B0604020202020204" pitchFamily="34" charset="0"/>
              </a:rPr>
              <a:t>α</a:t>
            </a:r>
            <a:r>
              <a:rPr lang="en-US" altLang="en-US" dirty="0">
                <a:cs typeface="Arial" panose="020B0604020202020204" pitchFamily="34" charset="0"/>
              </a:rPr>
              <a:t>-t</a:t>
            </a:r>
            <a:r>
              <a:rPr lang="en-US" altLang="en-US" dirty="0"/>
              <a:t>oxin of </a:t>
            </a:r>
            <a:r>
              <a:rPr lang="en-US" altLang="en-US" i="1" dirty="0"/>
              <a:t>Clostridium perfringens</a:t>
            </a:r>
            <a:r>
              <a:rPr lang="en-US" altLang="en-US" dirty="0"/>
              <a:t> (gas gangrene)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26967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CAA2B15-7F79-43F8-87E9-C416DA9D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748" y="228600"/>
            <a:ext cx="69205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Damage to the Host – Figure 16.12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94082" y="990600"/>
                <a:ext cx="7315200" cy="2722418"/>
              </a:xfrm>
            </p:spPr>
            <p:txBody>
              <a:bodyPr/>
              <a:lstStyle/>
              <a:p>
                <a:pPr>
                  <a:spcAft>
                    <a:spcPts val="1500"/>
                  </a:spcAft>
                </a:pPr>
                <a:r>
                  <a:rPr lang="en-US" altLang="en-US" u="sng" dirty="0"/>
                  <a:t>Superantigens</a:t>
                </a:r>
                <a:r>
                  <a:rPr lang="en-US" altLang="en-US" dirty="0"/>
                  <a:t>: stimulate high 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en-US" dirty="0"/>
                  <a:t> cells, causing “cytokine storm”</a:t>
                </a:r>
              </a:p>
              <a:p>
                <a:pPr marL="285750" lvl="1">
                  <a:spcBef>
                    <a:spcPts val="0"/>
                  </a:spcBef>
                </a:pPr>
                <a:r>
                  <a:rPr lang="en-US" altLang="en-US" dirty="0"/>
                  <a:t>Simultaneously bind MHC class II and T-cell receptor</a:t>
                </a:r>
              </a:p>
              <a:p>
                <a:pPr marL="512763" lvl="2"/>
                <a:r>
                  <a:rPr lang="en-US" altLang="en-US" dirty="0"/>
                  <a:t>T-cell interprets this as antigen recognition</a:t>
                </a:r>
              </a:p>
              <a:p>
                <a:pPr marL="285750" lvl="1"/>
                <a:r>
                  <a:rPr lang="en-US" altLang="en-US" dirty="0"/>
                  <a:t>Toxic effect is from massive cytokine release</a:t>
                </a:r>
              </a:p>
              <a:p>
                <a:pPr marL="285750" lvl="1"/>
                <a:r>
                  <a:rPr lang="en-US" altLang="en-US" dirty="0"/>
                  <a:t>T cells undergo apoptosis; suppresses immune response</a:t>
                </a:r>
                <a:endParaRPr lang="en-US" altLang="en-US" baseline="-25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4082" y="990600"/>
                <a:ext cx="7315200" cy="2722418"/>
              </a:xfrm>
              <a:blipFill>
                <a:blip r:embed="rId3"/>
                <a:stretch>
                  <a:fillRect l="-1250" t="-1794" r="-2083" b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Superantigen binds to the outer portions of MHC 2 and the T cell receptor. Every T cell responds as though it recognizes the peptide.">
            <a:extLst>
              <a:ext uri="{FF2B5EF4-FFF2-40B4-BE49-F238E27FC236}">
                <a16:creationId xmlns:a16="http://schemas.microsoft.com/office/drawing/2014/main" id="{D7C4BCC5-F61A-471E-B761-FF5773255C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71887"/>
            <a:ext cx="4724400" cy="288131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13F69-EFDE-4DF6-8CDD-FF76B311BE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62503" y="6161803"/>
            <a:ext cx="255272" cy="204071"/>
          </a:xfrm>
        </p:spPr>
        <p:txBody>
          <a:bodyPr/>
          <a:lstStyle/>
          <a:p>
            <a:pPr marL="0" indent="0">
              <a:buFont typeface="+mj-lt"/>
              <a:buAutoNum type="alphaLcPeriod"/>
            </a:pPr>
            <a:r>
              <a:rPr lang="en-US" sz="500" b="1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278691-89A0-4C53-B7DA-6A12B045599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376055" y="6160819"/>
            <a:ext cx="1290634" cy="23812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580" dirty="0"/>
              <a:t>Helper T cell that recognizes peptide releases cytokines in response.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2A15A9-B3A7-4F13-B48C-0F0DC13422B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688778" y="6165062"/>
            <a:ext cx="197209" cy="165231"/>
          </a:xfrm>
        </p:spPr>
        <p:txBody>
          <a:bodyPr/>
          <a:lstStyle/>
          <a:p>
            <a:pPr marL="0" indent="0">
              <a:buFont typeface="+mj-lt"/>
              <a:buAutoNum type="alphaLcPeriod" startAt="2"/>
            </a:pPr>
            <a:r>
              <a:rPr lang="en-US" sz="500" b="1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3EB1B8-8645-4A86-937E-36BEB226170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00480" y="6178917"/>
            <a:ext cx="1577425" cy="24526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580" dirty="0"/>
              <a:t>Helper T cell that does not recognize peptide is not activated and does not release cytokines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0DEE8D-944F-4503-8EC9-2F8A71795C4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326380" y="6157759"/>
            <a:ext cx="177800" cy="196051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</a:pPr>
            <a:r>
              <a:rPr lang="en-US" sz="500" b="1" dirty="0"/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1323952-CCAF-440E-9D58-1FA20DD5BB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36396" y="6134813"/>
            <a:ext cx="1600200" cy="35308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580" dirty="0"/>
              <a:t>Superantigen binds to the outer portion of the MHC class II molecule and the T cell receptor, causing the T cell to respond as though it recognizes the peptide even when it does not.</a:t>
            </a:r>
          </a:p>
        </p:txBody>
      </p:sp>
    </p:spTree>
    <p:extLst>
      <p:ext uri="{BB962C8B-B14F-4D97-AF65-F5344CB8AC3E}">
        <p14:creationId xmlns:p14="http://schemas.microsoft.com/office/powerpoint/2010/main" val="61256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C93124-7B19-455E-A9E5-8636D132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721" y="228600"/>
            <a:ext cx="4602154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Damage to the Host (5)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8" y="990600"/>
            <a:ext cx="7543800" cy="401485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Other Toxic Proteins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Some damaging proteins are not A-B toxins, membrane-damaging toxins, or superantigens</a:t>
            </a:r>
          </a:p>
          <a:p>
            <a:pPr marL="285750" lvl="1"/>
            <a:r>
              <a:rPr lang="en-US" altLang="en-US" u="sng" dirty="0"/>
              <a:t>Exfoliatin</a:t>
            </a:r>
            <a:r>
              <a:rPr lang="en-US" altLang="en-US" dirty="0"/>
              <a:t> from </a:t>
            </a:r>
            <a:r>
              <a:rPr lang="en-US" altLang="en-US" i="1" dirty="0"/>
              <a:t>Staphylococcus aureus</a:t>
            </a:r>
            <a:r>
              <a:rPr lang="en-US" altLang="en-US" dirty="0"/>
              <a:t> causes scalded skin syndrome</a:t>
            </a:r>
          </a:p>
          <a:p>
            <a:pPr marL="512763" lvl="2"/>
            <a:r>
              <a:rPr lang="en-US" altLang="en-US" dirty="0"/>
              <a:t>Destroys material that binds together skin layers</a:t>
            </a:r>
          </a:p>
          <a:p>
            <a:pPr marL="512763" lvl="2"/>
            <a:r>
              <a:rPr lang="en-US" altLang="en-US" dirty="0"/>
              <a:t>Bacteria may be growing in small lesion, but toxin spreads systemically</a:t>
            </a:r>
          </a:p>
          <a:p>
            <a:pPr marL="285750" lvl="1"/>
            <a:r>
              <a:rPr lang="en-US" altLang="en-US" dirty="0"/>
              <a:t>Various hydrolytic enzymes including proteases, lipases, and collagenases break down connective tissue</a:t>
            </a:r>
          </a:p>
          <a:p>
            <a:pPr marL="512763" lvl="2"/>
            <a:r>
              <a:rPr lang="en-US" altLang="en-US" dirty="0"/>
              <a:t>Destroy tissues, some help bacteria spread</a:t>
            </a:r>
          </a:p>
        </p:txBody>
      </p:sp>
    </p:spTree>
    <p:extLst>
      <p:ext uri="{BB962C8B-B14F-4D97-AF65-F5344CB8AC3E}">
        <p14:creationId xmlns:p14="http://schemas.microsoft.com/office/powerpoint/2010/main" val="36136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CE2C22-ABD6-4709-82F8-19393FA4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916" y="228600"/>
            <a:ext cx="4983474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Damage to the Host (6)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en-US" altLang="en-US" sz="2000" u="sng" dirty="0"/>
              <a:t>Endotoxin</a:t>
            </a:r>
            <a:r>
              <a:rPr lang="en-US" altLang="en-US" sz="2000" dirty="0"/>
              <a:t>, other bacterial cell wall components</a:t>
            </a:r>
          </a:p>
          <a:p>
            <a:pPr lvl="1"/>
            <a:r>
              <a:rPr lang="en-US" altLang="en-US" sz="1800" dirty="0"/>
              <a:t>Endotoxin is lipopolysaccharide (LPS) found in outer membrane of Gram-negative cell wall; contains lipid A</a:t>
            </a:r>
          </a:p>
          <a:p>
            <a:pPr lvl="1"/>
            <a:r>
              <a:rPr lang="en-US" altLang="en-US" sz="1800" dirty="0"/>
              <a:t>Lipid A triggers inflammatory response</a:t>
            </a:r>
          </a:p>
          <a:p>
            <a:pPr lvl="2"/>
            <a:r>
              <a:rPr lang="en-US" altLang="en-US" sz="1600" dirty="0"/>
              <a:t>When localized, response helps clear infection</a:t>
            </a:r>
          </a:p>
          <a:p>
            <a:pPr lvl="2"/>
            <a:r>
              <a:rPr lang="en-US" altLang="en-US" sz="1600" dirty="0"/>
              <a:t>When systemic, causes widespread response: </a:t>
            </a:r>
            <a:r>
              <a:rPr lang="en-US" altLang="en-US" sz="1600" u="sng" dirty="0"/>
              <a:t>septic shock</a:t>
            </a:r>
            <a:r>
              <a:rPr lang="en-US" altLang="en-US" sz="1600" dirty="0"/>
              <a:t> or endotoxic shock</a:t>
            </a:r>
          </a:p>
          <a:p>
            <a:pPr lvl="1"/>
            <a:r>
              <a:rPr lang="en-US" altLang="en-US" sz="1800" dirty="0"/>
              <a:t>Lipid A released following cell lysis</a:t>
            </a:r>
          </a:p>
          <a:p>
            <a:pPr lvl="2"/>
            <a:r>
              <a:rPr lang="en-US" altLang="en-US" sz="1600" dirty="0"/>
              <a:t>Toll-like receptors induce cytokine production</a:t>
            </a:r>
          </a:p>
          <a:p>
            <a:pPr lvl="2"/>
            <a:r>
              <a:rPr lang="en-US" altLang="en-US" sz="1600" dirty="0"/>
              <a:t>T-independent antigen may activate a variety of B-cells </a:t>
            </a:r>
          </a:p>
          <a:p>
            <a:pPr lvl="2"/>
            <a:r>
              <a:rPr lang="en-US" altLang="en-US" sz="1600" dirty="0"/>
              <a:t>Heat-stable; autoclaving does not destroy</a:t>
            </a:r>
          </a:p>
          <a:p>
            <a:pPr lvl="2"/>
            <a:r>
              <a:rPr lang="en-US" altLang="en-US" sz="1600" dirty="0"/>
              <a:t>Limulus amoebocyte lysate (LAL) assay detects endotoxin</a:t>
            </a:r>
          </a:p>
          <a:p>
            <a:pPr lvl="1"/>
            <a:r>
              <a:rPr lang="en-US" altLang="en-US" sz="1800" dirty="0"/>
              <a:t>Peptidoglycans, other components also trigger sepsis and septic shock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73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9B67345-E557-4D37-8B18-71AB9FD5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8" y="228600"/>
            <a:ext cx="8787204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Table 16.2 Comparison of Exotoxins and Endotoxin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9" y="894348"/>
            <a:ext cx="8229600" cy="9906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Exotoxins from Gram-positives and Gram-negatives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Protein; potent; usually heat-inactivated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CCA1614-52EC-4752-B465-C5021D33542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5426" y="1898808"/>
            <a:ext cx="7541939" cy="1219200"/>
          </a:xfrm>
          <a:prstGeom prst="rect">
            <a:avLst/>
          </a:prstGeom>
        </p:spPr>
        <p:txBody>
          <a:bodyPr/>
          <a:lstStyle/>
          <a:p>
            <a:pPr marL="0" lvl="0" indent="0">
              <a:spcAft>
                <a:spcPts val="15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Endotoxins only from Gram-negatives</a:t>
            </a:r>
          </a:p>
          <a:p>
            <a:pPr marL="285750"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Lipid A component of LPS; small localized amounts yield appropriate response, but systemic distribution can be deadly; heat-stable</a:t>
            </a:r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7D8368A6-BACF-40E5-A0B6-471045DBD034}"/>
              </a:ext>
            </a:extLst>
          </p:cNvPr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891115518"/>
              </p:ext>
            </p:extLst>
          </p:nvPr>
        </p:nvGraphicFramePr>
        <p:xfrm>
          <a:off x="659955" y="3151321"/>
          <a:ext cx="784860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645">
                  <a:extLst>
                    <a:ext uri="{9D8B030D-6E8A-4147-A177-3AD203B41FA5}">
                      <a16:colId xmlns:a16="http://schemas.microsoft.com/office/drawing/2014/main" val="1444343012"/>
                    </a:ext>
                  </a:extLst>
                </a:gridCol>
                <a:gridCol w="2916723">
                  <a:extLst>
                    <a:ext uri="{9D8B030D-6E8A-4147-A177-3AD203B41FA5}">
                      <a16:colId xmlns:a16="http://schemas.microsoft.com/office/drawing/2014/main" val="1509952849"/>
                    </a:ext>
                  </a:extLst>
                </a:gridCol>
                <a:gridCol w="3077232">
                  <a:extLst>
                    <a:ext uri="{9D8B030D-6E8A-4147-A177-3AD203B41FA5}">
                      <a16:colId xmlns:a16="http://schemas.microsoft.com/office/drawing/2014/main" val="2091112908"/>
                    </a:ext>
                  </a:extLst>
                </a:gridCol>
              </a:tblGrid>
              <a:tr h="3146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Exotoxins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Endotoxin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675363"/>
                  </a:ext>
                </a:extLst>
              </a:tr>
              <a:tr h="2360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Bacterial 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Gram-positive and Gram-negative species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Gram-negative species only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7458195"/>
                  </a:ext>
                </a:extLst>
              </a:tr>
              <a:tr h="3933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Location in the bacterium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Synthesized in the cytoplasm; may or may not be secreted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Component of the outer membrane of the Gram-negative cell wall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7048539"/>
                  </a:ext>
                </a:extLst>
              </a:tr>
              <a:tr h="2360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Chemical nature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Lipopolysaccharide (the lipid A component)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104558"/>
                  </a:ext>
                </a:extLst>
              </a:tr>
              <a:tr h="2360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Ability to form a toxoid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Generally, 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5997829"/>
                  </a:ext>
                </a:extLst>
              </a:tr>
              <a:tr h="2360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Heat stability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Generally inactivated by heat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Heat-stable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883871"/>
                  </a:ext>
                </a:extLst>
              </a:tr>
              <a:tr h="7080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Mechanism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distinct toxic mechanism for each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Innate immune response; a systemic response can lead to fever, a dramatic drop in blood pressure, and disseminated intravascular coagulation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4505534"/>
                  </a:ext>
                </a:extLst>
              </a:tr>
              <a:tr h="7080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Toxicity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Generally very potent; some are among the most potent toxins known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Small amounts in a localized area lead to an appropriate immune response that helps clear an infection, but systemic distribution can be deadly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623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3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91AF05-EB4B-4349-8A3F-EF5977CA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721" y="228600"/>
            <a:ext cx="4602154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Damage to the Host (7)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1" y="990600"/>
            <a:ext cx="7121239" cy="48768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Damaging Effects of the Immune Response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Damage Associated with Inflammation</a:t>
            </a:r>
          </a:p>
          <a:p>
            <a:pPr marL="512763" lvl="2"/>
            <a:r>
              <a:rPr lang="en-US" altLang="en-US" dirty="0"/>
              <a:t>Phagocytic cells can release enzymes and toxic products</a:t>
            </a:r>
          </a:p>
          <a:p>
            <a:pPr marL="512763" lvl="2"/>
            <a:r>
              <a:rPr lang="en-US" altLang="en-US" dirty="0"/>
              <a:t>Bacterial meningitis, certain STIs</a:t>
            </a:r>
          </a:p>
          <a:p>
            <a:pPr marL="285750" lvl="1"/>
            <a:r>
              <a:rPr lang="en-US" altLang="en-US" dirty="0"/>
              <a:t>Damage Associated with Adaptive Immunity</a:t>
            </a:r>
          </a:p>
          <a:p>
            <a:pPr marL="512763" lvl="2"/>
            <a:r>
              <a:rPr lang="en-US" altLang="en-US" dirty="0"/>
              <a:t>Immune complexes: antigen-antibody complexes can form, settle in kidneys and joints, and activate complement system leading to inflammation</a:t>
            </a:r>
          </a:p>
          <a:p>
            <a:pPr marL="738188" lvl="3"/>
            <a:r>
              <a:rPr lang="en-US" altLang="en-US" dirty="0"/>
              <a:t>Acute glomerulonephritis following skin, throat infections of </a:t>
            </a:r>
            <a:r>
              <a:rPr lang="en-US" altLang="en-US" i="1" dirty="0"/>
              <a:t>S. pyogenes</a:t>
            </a:r>
          </a:p>
          <a:p>
            <a:pPr marL="512763" lvl="2"/>
            <a:r>
              <a:rPr lang="en-US" altLang="en-US" dirty="0"/>
              <a:t>Cross-reactive antibodies: may bind to body’s own tissues, promote autoimmune response</a:t>
            </a:r>
          </a:p>
          <a:p>
            <a:pPr marL="738188" lvl="3"/>
            <a:r>
              <a:rPr lang="en-US" altLang="en-US" dirty="0"/>
              <a:t>Acute rheumatic fever following </a:t>
            </a:r>
            <a:r>
              <a:rPr lang="en-US" altLang="en-US" i="1" dirty="0"/>
              <a:t>S. pyogenes </a:t>
            </a:r>
            <a:r>
              <a:rPr lang="en-US" altLang="en-US" dirty="0"/>
              <a:t>infection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11490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88D57B-5BD3-4EE2-BF28-CC954328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38" y="228600"/>
            <a:ext cx="727352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Mechanisms of Viral Pathogenesis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5455" y="990600"/>
            <a:ext cx="7830182" cy="24384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To infect a host, virus must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Enter appropriate cell</a:t>
            </a:r>
          </a:p>
          <a:p>
            <a:pPr marL="285750" lvl="1"/>
            <a:r>
              <a:rPr lang="en-US" altLang="en-US" dirty="0"/>
              <a:t>Use host’s machinery for replication</a:t>
            </a:r>
          </a:p>
          <a:p>
            <a:pPr marL="285750" lvl="1"/>
            <a:r>
              <a:rPr lang="en-US" altLang="en-US" dirty="0"/>
              <a:t>Avoid recognition and destruction by host cell</a:t>
            </a:r>
          </a:p>
          <a:p>
            <a:pPr marL="285750" lvl="1"/>
            <a:r>
              <a:rPr lang="en-US" altLang="en-US" dirty="0"/>
              <a:t>Move to new host or hosts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43398D1-B746-4584-BBE2-50053EE6E1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5548" y="3473116"/>
            <a:ext cx="7696200" cy="762000"/>
          </a:xfrm>
          <a:prstGeom prst="rect">
            <a:avLst/>
          </a:prstGeo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Damage to host may result directly from viral infection or indirectly from immune response to the virus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95AF59-615C-4270-9D12-B211EA0B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671" y="228600"/>
            <a:ext cx="734625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Mechanisms of Viral Pathogenesis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9" y="990600"/>
            <a:ext cx="7787928" cy="401485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Binding to Host Cells and Invasion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Viruses attach to target cells via specific receptors</a:t>
            </a:r>
          </a:p>
          <a:p>
            <a:pPr marL="512763" lvl="2"/>
            <a:r>
              <a:rPr lang="en-US" altLang="en-US" dirty="0"/>
              <a:t>HIV receptor is CD4</a:t>
            </a:r>
          </a:p>
          <a:p>
            <a:pPr marL="512763" lvl="2"/>
            <a:r>
              <a:rPr lang="en-US" altLang="en-US" dirty="0"/>
              <a:t>Reoviruses bind to M cells in Peyer’s patches of intestine</a:t>
            </a:r>
          </a:p>
          <a:p>
            <a:pPr marL="285750" lvl="1"/>
            <a:r>
              <a:rPr lang="en-US" altLang="en-US" dirty="0"/>
              <a:t>Viruses enter cells by receptor-mediated endocytosis or by fusion with the cytoplasmic membrane</a:t>
            </a:r>
          </a:p>
          <a:p>
            <a:pPr marL="285750" lvl="1"/>
            <a:r>
              <a:rPr lang="en-US" altLang="en-US" dirty="0"/>
              <a:t>Viruses spread within body by bloodstream or lymph</a:t>
            </a:r>
          </a:p>
          <a:p>
            <a:pPr marL="512763" lvl="2"/>
            <a:r>
              <a:rPr lang="en-US" altLang="en-US" dirty="0"/>
              <a:t>Polioviruses infect cells in throat and intestinal tract, but can spread to motor nerve cells and cause paralysis</a:t>
            </a:r>
          </a:p>
        </p:txBody>
      </p:sp>
    </p:spTree>
    <p:extLst>
      <p:ext uri="{BB962C8B-B14F-4D97-AF65-F5344CB8AC3E}">
        <p14:creationId xmlns:p14="http://schemas.microsoft.com/office/powerpoint/2010/main" val="36543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>
          <a:xfrm>
            <a:off x="793488" y="228600"/>
            <a:ext cx="7557025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The Anatomical Barriers as Ecosystems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084" y="990600"/>
            <a:ext cx="7740316" cy="45720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Skin, mucous membranes are barriers, but also host complex ecosystem of microorganisms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Example of </a:t>
            </a:r>
            <a:r>
              <a:rPr lang="en-US" altLang="en-US" u="sng" dirty="0"/>
              <a:t>symbiosis</a:t>
            </a:r>
            <a:r>
              <a:rPr lang="en-US" altLang="en-US" dirty="0"/>
              <a:t> or “living together”</a:t>
            </a:r>
          </a:p>
          <a:p>
            <a:pPr marL="522288" lvl="2"/>
            <a:r>
              <a:rPr lang="en-US" altLang="en-US" u="sng" dirty="0"/>
              <a:t>Mutualism</a:t>
            </a:r>
            <a:r>
              <a:rPr lang="en-US" altLang="en-US" dirty="0"/>
              <a:t>: both partners benefit</a:t>
            </a:r>
          </a:p>
          <a:p>
            <a:pPr marL="750888" lvl="3"/>
            <a:r>
              <a:rPr lang="en-US" altLang="en-US" dirty="0"/>
              <a:t>Example: in large intestine, some bacteria synthesize vitamin K and B vitamins, which host can absorb; bacteria are supplied with warmth, energy sources</a:t>
            </a:r>
          </a:p>
          <a:p>
            <a:pPr marL="522288" lvl="2"/>
            <a:r>
              <a:rPr lang="en-US" altLang="en-US" u="sng" dirty="0"/>
              <a:t>Commensalism</a:t>
            </a:r>
            <a:r>
              <a:rPr lang="en-US" altLang="en-US" dirty="0"/>
              <a:t>: one partner benefits, other is unharmed</a:t>
            </a:r>
          </a:p>
          <a:p>
            <a:pPr marL="750888" lvl="3"/>
            <a:r>
              <a:rPr lang="en-US" altLang="en-US" dirty="0"/>
              <a:t>Many microbes living on skin neither harmful nor helpful, but obtain food and necessities from host</a:t>
            </a:r>
          </a:p>
          <a:p>
            <a:pPr marL="522288" lvl="2"/>
            <a:r>
              <a:rPr lang="en-US" altLang="en-US" u="sng" dirty="0"/>
              <a:t>Parasitism</a:t>
            </a:r>
            <a:r>
              <a:rPr lang="en-US" altLang="en-US" dirty="0"/>
              <a:t>: one organism benefits at expense of other</a:t>
            </a:r>
          </a:p>
          <a:p>
            <a:pPr marL="750888" lvl="3"/>
            <a:r>
              <a:rPr lang="en-US" altLang="en-US" dirty="0"/>
              <a:t>All pathogens are parasites, but medical microbiologists often reserve for eukaryotic pathogens (for example, protozoa, helminths)</a:t>
            </a:r>
          </a:p>
        </p:txBody>
      </p:sp>
    </p:spTree>
    <p:extLst>
      <p:ext uri="{BB962C8B-B14F-4D97-AF65-F5344CB8AC3E}">
        <p14:creationId xmlns:p14="http://schemas.microsoft.com/office/powerpoint/2010/main" val="35894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ACC53DF-CF67-4563-B2EA-959B2C65C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35" y="228600"/>
            <a:ext cx="844433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prstClr val="black"/>
                </a:solidFill>
              </a:rPr>
              <a:t>Mechanisms of Viral Pathogenesis – Figure 16.13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5" y="990600"/>
            <a:ext cx="6477000" cy="2438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500"/>
              </a:spcAft>
            </a:pPr>
            <a:r>
              <a:rPr lang="en-US" altLang="en-US" dirty="0"/>
              <a:t>Regulating Host Cell Death	</a:t>
            </a:r>
          </a:p>
          <a:p>
            <a:pPr marL="285750" lvl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Prevent apoptosis, control regulatory protein p53</a:t>
            </a:r>
          </a:p>
          <a:p>
            <a:pPr marL="512763" lvl="2">
              <a:lnSpc>
                <a:spcPct val="90000"/>
              </a:lnSpc>
            </a:pPr>
            <a:r>
              <a:rPr lang="en-US" altLang="en-US" dirty="0"/>
              <a:t>May lead to tumors or warts (papillomaviruses)</a:t>
            </a:r>
          </a:p>
          <a:p>
            <a:pPr marL="285750" lvl="1">
              <a:lnSpc>
                <a:spcPct val="90000"/>
              </a:lnSpc>
            </a:pPr>
            <a:r>
              <a:rPr lang="en-US" altLang="en-US" dirty="0"/>
              <a:t>Block MHC class I presentation (herpesviruses)</a:t>
            </a:r>
          </a:p>
          <a:p>
            <a:pPr marL="285750" lvl="1">
              <a:lnSpc>
                <a:spcPct val="90000"/>
              </a:lnSpc>
            </a:pPr>
            <a:r>
              <a:rPr lang="en-US" altLang="en-US" dirty="0"/>
              <a:t>Present “fake” MHC class I molecules to “trick” NK cells (cytomegaloviruses)</a:t>
            </a:r>
          </a:p>
        </p:txBody>
      </p:sp>
      <p:pic>
        <p:nvPicPr>
          <p:cNvPr id="20" name="Picture 19" descr="Fake MHC 1 molecules cannot present peptides; TC , NK cells do not recognize that the cell is infected. The cell survives with the viral genome.">
            <a:extLst>
              <a:ext uri="{FF2B5EF4-FFF2-40B4-BE49-F238E27FC236}">
                <a16:creationId xmlns:a16="http://schemas.microsoft.com/office/drawing/2014/main" id="{DEDEEF4F-E767-4C19-8A64-D40370CEE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6" y="3771898"/>
            <a:ext cx="8662987" cy="258127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8F7ED-5F99-4299-94DF-C64EDBF95DC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1385" y="3908109"/>
            <a:ext cx="353291" cy="401782"/>
          </a:xfrm>
        </p:spPr>
        <p:txBody>
          <a:bodyPr/>
          <a:lstStyle/>
          <a:p>
            <a:pPr marL="0" indent="0">
              <a:buFont typeface="+mj-lt"/>
              <a:buAutoNum type="arabicPeriod"/>
            </a:pPr>
            <a:r>
              <a:rPr lang="en-US" sz="900" b="1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E95E92-2A31-4816-9CE7-A72A664EB66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00404" y="5387340"/>
            <a:ext cx="1085496" cy="304800"/>
          </a:xfrm>
        </p:spPr>
        <p:txBody>
          <a:bodyPr/>
          <a:lstStyle/>
          <a:p>
            <a:pPr marL="0" indent="0">
              <a:buNone/>
            </a:pPr>
            <a:r>
              <a:rPr lang="en-US" sz="1030" dirty="0"/>
              <a:t>Virus infects cell.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F40BB3-5F2A-44A8-AC16-E5CAB930F65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476496" y="3903346"/>
            <a:ext cx="301335" cy="251460"/>
          </a:xfrm>
        </p:spPr>
        <p:txBody>
          <a:bodyPr/>
          <a:lstStyle/>
          <a:p>
            <a:pPr marL="0" indent="0">
              <a:buFont typeface="+mj-lt"/>
              <a:buAutoNum type="arabicPeriod" startAt="2"/>
            </a:pPr>
            <a:r>
              <a:rPr lang="en-US" sz="900" b="1" dirty="0"/>
              <a:t>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6A4ABB-9D4D-40D4-8E9C-F19B6DC4B08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642802" y="5398771"/>
            <a:ext cx="1705755" cy="85439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030" dirty="0"/>
              <a:t>Viral genome directs the cell to make fake MHC class I molecules that cannot present peptides from cytoplasmic proteins.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309E5B5-9C9A-4C57-9C42-E6227103AF0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607210" y="3903346"/>
            <a:ext cx="235949" cy="251460"/>
          </a:xfrm>
        </p:spPr>
        <p:txBody>
          <a:bodyPr/>
          <a:lstStyle/>
          <a:p>
            <a:pPr marL="0" indent="0">
              <a:buFont typeface="+mj-lt"/>
              <a:buAutoNum type="arabicPeriod" startAt="3"/>
            </a:pPr>
            <a:r>
              <a:rPr lang="en-US" sz="900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A5596EE-F047-40D8-AED1-9A96606C8769}"/>
                  </a:ext>
                </a:extLst>
              </p:cNvPr>
              <p:cNvSpPr>
                <a:spLocks noGrp="1"/>
              </p:cNvSpPr>
              <p:nvPr>
                <p:ph sz="quarter" idx="24"/>
              </p:nvPr>
            </p:nvSpPr>
            <p:spPr>
              <a:xfrm>
                <a:off x="4729751" y="5403534"/>
                <a:ext cx="1905000" cy="609600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1030" dirty="0"/>
                  <a:t>Because of the fake MHC class I molecules,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3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3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03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030" dirty="0"/>
                  <a:t> cells nor NK cells can recognize that the cell is infected.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A5596EE-F047-40D8-AED1-9A96606C87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4"/>
              </p:nvPr>
            </p:nvSpPr>
            <p:spPr>
              <a:xfrm>
                <a:off x="4729751" y="5403534"/>
                <a:ext cx="1905000" cy="609600"/>
              </a:xfrm>
              <a:blipFill>
                <a:blip r:embed="rId4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CBABE2F-D86F-4EE2-9539-DB19CEE401A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828560" y="3889491"/>
            <a:ext cx="422565" cy="357187"/>
          </a:xfrm>
        </p:spPr>
        <p:txBody>
          <a:bodyPr/>
          <a:lstStyle/>
          <a:p>
            <a:pPr marL="0" indent="0">
              <a:buFont typeface="+mj-lt"/>
              <a:buAutoNum type="arabicPeriod" startAt="4"/>
            </a:pPr>
            <a:r>
              <a:rPr lang="en-US" sz="900" b="1" dirty="0"/>
              <a:t>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1F09F1D-BBF5-4F6C-B75E-83CCA631BB8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987270" y="5403534"/>
            <a:ext cx="1524000" cy="36385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030" dirty="0"/>
              <a:t>Infected cell survives and carries the viral genome.</a:t>
            </a:r>
          </a:p>
        </p:txBody>
      </p:sp>
    </p:spTree>
    <p:extLst>
      <p:ext uri="{BB962C8B-B14F-4D97-AF65-F5344CB8AC3E}">
        <p14:creationId xmlns:p14="http://schemas.microsoft.com/office/powerpoint/2010/main" val="21702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65BF95-CD39-47E8-914C-50BA063A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671" y="228600"/>
            <a:ext cx="734625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Mechanisms of Viral Pathogenesis (3)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8" y="990600"/>
            <a:ext cx="7620000" cy="401485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Avoiding antibodies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Avoid antibodies by moving cell to cell or causing cell fusion, forming multinucleated </a:t>
            </a:r>
            <a:r>
              <a:rPr lang="en-US" altLang="en-US" sz="2200" u="sng" dirty="0"/>
              <a:t>syncytium</a:t>
            </a:r>
            <a:r>
              <a:rPr lang="en-US" altLang="en-US" sz="2200" dirty="0"/>
              <a:t> </a:t>
            </a:r>
          </a:p>
          <a:p>
            <a:pPr marL="285750" lvl="1"/>
            <a:r>
              <a:rPr lang="en-US" altLang="en-US" sz="2200" dirty="0"/>
              <a:t>Modify surface antigens, outpace body’s capacity to produce effective antibodies</a:t>
            </a:r>
          </a:p>
          <a:p>
            <a:pPr marL="512763" lvl="2"/>
            <a:r>
              <a:rPr lang="en-US" altLang="en-US" sz="2000" dirty="0"/>
              <a:t>RNA virus replicases, HIV reverse transcriptase lack proofreading ability; mutations common</a:t>
            </a:r>
          </a:p>
          <a:p>
            <a:pPr marL="285750" lvl="1"/>
            <a:r>
              <a:rPr lang="en-US" altLang="en-US" sz="2200" dirty="0"/>
              <a:t>Use antibodies to facilitate macrophage uptake (dengue hemorrhagic fever)</a:t>
            </a:r>
          </a:p>
        </p:txBody>
      </p:sp>
    </p:spTree>
    <p:extLst>
      <p:ext uri="{BB962C8B-B14F-4D97-AF65-F5344CB8AC3E}">
        <p14:creationId xmlns:p14="http://schemas.microsoft.com/office/powerpoint/2010/main" val="34360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734D1B-A0B0-454A-A78A-FAAD3CFCB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38" y="228600"/>
            <a:ext cx="727352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Mechanisms of Viral Pathogenesis (4)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69" y="990600"/>
            <a:ext cx="7751560" cy="2699084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Damage to the Host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Direct or indirect</a:t>
            </a:r>
          </a:p>
          <a:p>
            <a:pPr marL="285750" lvl="1"/>
            <a:r>
              <a:rPr lang="en-US" altLang="en-US" dirty="0"/>
              <a:t>Often cause </a:t>
            </a:r>
            <a:r>
              <a:rPr lang="en-US" altLang="en-US" u="sng" dirty="0"/>
              <a:t>flu-like symptoms</a:t>
            </a:r>
          </a:p>
          <a:p>
            <a:pPr marL="512763" lvl="2"/>
            <a:r>
              <a:rPr lang="en-US" altLang="en-US" sz="2400" dirty="0"/>
              <a:t>Malaise, fever, body aches</a:t>
            </a:r>
          </a:p>
          <a:p>
            <a:pPr marL="285750" lvl="1"/>
            <a:r>
              <a:rPr lang="en-US" altLang="en-US" dirty="0"/>
              <a:t>May cause </a:t>
            </a:r>
            <a:r>
              <a:rPr lang="en-US" altLang="en-US" u="sng" dirty="0"/>
              <a:t>cytokine storm</a:t>
            </a:r>
            <a:r>
              <a:rPr lang="en-US" altLang="en-US" dirty="0"/>
              <a:t>: exaggerated immune response that can be deadly</a:t>
            </a:r>
          </a:p>
        </p:txBody>
      </p:sp>
    </p:spTree>
    <p:extLst>
      <p:ext uri="{BB962C8B-B14F-4D97-AF65-F5344CB8AC3E}">
        <p14:creationId xmlns:p14="http://schemas.microsoft.com/office/powerpoint/2010/main" val="33857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B278F1-269A-4B2A-9343-EDBEB4F7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33" y="228600"/>
            <a:ext cx="844433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Mechanisms of Eukaryotic Pathogenesis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8149" y="990600"/>
            <a:ext cx="7676147" cy="5362074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sz="2000" dirty="0"/>
              <a:t>Fungi: most are saprophytes; those that cause disease are generally opportunists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1800" dirty="0"/>
              <a:t>Dermatophytes cause superficial infections of hair, skin, nails; have keratinase enzymes (ringworm)</a:t>
            </a:r>
          </a:p>
          <a:p>
            <a:pPr marL="285750" lvl="1"/>
            <a:r>
              <a:rPr lang="en-US" altLang="en-US" sz="1800" dirty="0"/>
              <a:t>Fungi of normal microbiota (</a:t>
            </a:r>
            <a:r>
              <a:rPr lang="en-US" altLang="en-US" sz="1800" i="1" dirty="0"/>
              <a:t>Candida albicans</a:t>
            </a:r>
            <a:r>
              <a:rPr lang="en-US" altLang="en-US" sz="1800" dirty="0"/>
              <a:t>) can cause disease in immunocompromised hosts (thrush)</a:t>
            </a:r>
          </a:p>
          <a:p>
            <a:pPr marL="285750" lvl="1"/>
            <a:r>
              <a:rPr lang="en-US" altLang="en-US" sz="1800" i="1" dirty="0"/>
              <a:t>Cryptococcus</a:t>
            </a:r>
            <a:r>
              <a:rPr lang="en-US" altLang="en-US" sz="1800" dirty="0"/>
              <a:t> capsule interferes with phagocytosis</a:t>
            </a:r>
            <a:endParaRPr lang="en-US" altLang="en-US" sz="1800" i="1" dirty="0"/>
          </a:p>
          <a:p>
            <a:pPr marL="285750" lvl="1"/>
            <a:r>
              <a:rPr lang="en-US" altLang="en-US" sz="1800" dirty="0"/>
              <a:t>Most serious fungal infections caused by dimorphic fungi</a:t>
            </a:r>
          </a:p>
          <a:p>
            <a:pPr marL="512763" lvl="2">
              <a:tabLst>
                <a:tab pos="512763" algn="l"/>
              </a:tabLst>
            </a:pPr>
            <a:r>
              <a:rPr lang="en-US" altLang="en-US" sz="1600" dirty="0"/>
              <a:t>Present as molds in environment, conidia inhaled deep into lungs, develop into other forms (yeasts)</a:t>
            </a:r>
          </a:p>
          <a:p>
            <a:pPr marL="512763" lvl="2">
              <a:tabLst>
                <a:tab pos="512763" algn="l"/>
              </a:tabLst>
            </a:pPr>
            <a:r>
              <a:rPr lang="en-US" altLang="en-US" sz="1600" dirty="0"/>
              <a:t>Immune system usually controls unless compromised</a:t>
            </a:r>
          </a:p>
          <a:p>
            <a:pPr marL="285750" lvl="1"/>
            <a:r>
              <a:rPr lang="en-US" altLang="en-US" sz="1800" dirty="0"/>
              <a:t>Some fungi produce toxins: mycotoxins</a:t>
            </a:r>
          </a:p>
          <a:p>
            <a:pPr marL="512763" lvl="2">
              <a:tabLst>
                <a:tab pos="512763" algn="l"/>
              </a:tabLst>
            </a:pPr>
            <a:r>
              <a:rPr lang="en-US" altLang="en-US" sz="1600" i="1" dirty="0"/>
              <a:t>Aspergillus flavus</a:t>
            </a:r>
            <a:r>
              <a:rPr lang="en-US" altLang="en-US" sz="1600" dirty="0"/>
              <a:t> produces aflatoxin (liver damage)</a:t>
            </a:r>
          </a:p>
          <a:p>
            <a:pPr marL="285750" lvl="1"/>
            <a:r>
              <a:rPr lang="en-US" altLang="en-US" sz="1800" dirty="0"/>
              <a:t>Allergic response to conidia</a:t>
            </a:r>
          </a:p>
        </p:txBody>
      </p:sp>
    </p:spTree>
    <p:extLst>
      <p:ext uri="{BB962C8B-B14F-4D97-AF65-F5344CB8AC3E}">
        <p14:creationId xmlns:p14="http://schemas.microsoft.com/office/powerpoint/2010/main" val="279180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5D603B-263D-4F56-9CEF-F393B4D8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33" y="228600"/>
            <a:ext cx="844433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Mechanisms of Eukaryotic Pathogenesis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570" y="990600"/>
            <a:ext cx="7543800" cy="54864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Protozoa and Helminths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Most live within intestinal tract or enter via arthropod bite</a:t>
            </a:r>
          </a:p>
          <a:p>
            <a:pPr marL="512763" lvl="2"/>
            <a:r>
              <a:rPr lang="en-US" altLang="en-US" sz="2000" i="1" dirty="0"/>
              <a:t>Schistosoma</a:t>
            </a:r>
            <a:r>
              <a:rPr lang="en-US" altLang="en-US" sz="2000" dirty="0"/>
              <a:t> species can enter skin directly</a:t>
            </a:r>
          </a:p>
          <a:p>
            <a:pPr marL="285750" lvl="1"/>
            <a:r>
              <a:rPr lang="en-US" altLang="en-US" sz="2200" dirty="0"/>
              <a:t>Attach to host cells via specific receptors</a:t>
            </a:r>
          </a:p>
          <a:p>
            <a:pPr marL="285750" lvl="1"/>
            <a:r>
              <a:rPr lang="en-US" altLang="en-US" sz="2200" dirty="0"/>
              <a:t>Variety of mechanisms to avoid antibodies</a:t>
            </a:r>
          </a:p>
          <a:p>
            <a:pPr marL="512763" lvl="2"/>
            <a:r>
              <a:rPr lang="en-US" altLang="en-US" sz="2000" dirty="0"/>
              <a:t>Hide within cells (</a:t>
            </a:r>
            <a:r>
              <a:rPr lang="en-US" altLang="en-US" sz="2000" i="1" dirty="0"/>
              <a:t>Plasmodium</a:t>
            </a:r>
            <a:r>
              <a:rPr lang="en-US" altLang="en-US" sz="2000" dirty="0"/>
              <a:t> species produce enzyme to penetrate red blood cells; </a:t>
            </a:r>
            <a:r>
              <a:rPr lang="en-US" altLang="en-US" sz="2000" i="1" dirty="0"/>
              <a:t>Leishmania</a:t>
            </a:r>
            <a:r>
              <a:rPr lang="en-US" altLang="en-US" sz="2000" dirty="0"/>
              <a:t> species survive, multiply within macrophages)</a:t>
            </a:r>
          </a:p>
          <a:p>
            <a:pPr marL="512763" lvl="2"/>
            <a:r>
              <a:rPr lang="en-US" altLang="en-US" sz="2000" dirty="0"/>
              <a:t>Vary surface antigens (African trypanosomes)</a:t>
            </a:r>
          </a:p>
          <a:p>
            <a:pPr marL="512763" lvl="2"/>
            <a:r>
              <a:rPr lang="en-US" altLang="en-US" sz="2000" dirty="0"/>
              <a:t>Coated with host proteins (</a:t>
            </a:r>
            <a:r>
              <a:rPr lang="en-US" altLang="en-US" sz="2000" i="1" dirty="0"/>
              <a:t>Schistosoma</a:t>
            </a:r>
            <a:r>
              <a:rPr lang="en-US" altLang="en-US" sz="2000" dirty="0"/>
              <a:t> species)</a:t>
            </a:r>
          </a:p>
          <a:p>
            <a:pPr marL="285750" lvl="1"/>
            <a:r>
              <a:rPr lang="en-US" altLang="en-US" sz="2200" dirty="0"/>
              <a:t>Damage variable: compete for nutrients; intestinal blockage; production of enzymes; 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305093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793488" y="228600"/>
            <a:ext cx="7557025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The Human Microbiome – Figure 16.1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5908" y="990600"/>
            <a:ext cx="3637547" cy="44958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u="sng" dirty="0"/>
              <a:t>Normal microbiota </a:t>
            </a:r>
            <a:r>
              <a:rPr lang="en-US" altLang="en-US" dirty="0"/>
              <a:t>or </a:t>
            </a:r>
            <a:r>
              <a:rPr lang="en-US" altLang="en-US" u="sng" dirty="0"/>
              <a:t>microbiome</a:t>
            </a:r>
            <a:r>
              <a:rPr lang="en-US" altLang="en-US" dirty="0"/>
              <a:t>: microorganisms routinely growing on a healthy body</a:t>
            </a:r>
            <a:endParaRPr lang="en-US" altLang="en-US" u="sng" dirty="0"/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Resident microbiota inhabit sites for extended periods</a:t>
            </a:r>
          </a:p>
          <a:p>
            <a:pPr marL="285750" lvl="1"/>
            <a:r>
              <a:rPr lang="en-US" altLang="en-US" sz="2200" dirty="0"/>
              <a:t>Important to human health</a:t>
            </a:r>
          </a:p>
          <a:p>
            <a:pPr marL="285750" lvl="1"/>
            <a:r>
              <a:rPr lang="en-US" altLang="en-US" sz="2200" dirty="0"/>
              <a:t>Research underway to study microbiota using </a:t>
            </a:r>
            <a:r>
              <a:rPr lang="en-US" altLang="en-US" sz="2200" u="sng" dirty="0"/>
              <a:t>metagenomics</a:t>
            </a:r>
            <a:r>
              <a:rPr lang="en-US" altLang="en-US" sz="2200" dirty="0"/>
              <a:t>, analysis of DNA</a:t>
            </a:r>
            <a:endParaRPr lang="en-US" altLang="en-US" sz="2200" u="sng" dirty="0"/>
          </a:p>
        </p:txBody>
      </p:sp>
      <p:pic>
        <p:nvPicPr>
          <p:cNvPr id="14340" name="Picture 5" descr="A wide variety of microbes normally inhabit the mouth, nose, throat, large intestine, urethra, vagina, and skin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/>
          <a:stretch>
            <a:fillRect/>
          </a:stretch>
        </p:blipFill>
        <p:spPr bwMode="auto">
          <a:xfrm>
            <a:off x="5105400" y="1462150"/>
            <a:ext cx="374957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610" y="228600"/>
            <a:ext cx="5728377" cy="609600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Human Microbiome (1)</a:t>
            </a:r>
            <a:endParaRPr lang="en-US" b="1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794084" y="990600"/>
            <a:ext cx="7848600" cy="41910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Composition of the microbiome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Colonization begins at birth; microbiome is different after vaginal birth than after caesarian birth </a:t>
            </a:r>
          </a:p>
          <a:p>
            <a:pPr marL="285750" lvl="1"/>
            <a:r>
              <a:rPr lang="en-US" altLang="en-US" dirty="0"/>
              <a:t>Breastfeeding affects composition of microbiome</a:t>
            </a:r>
          </a:p>
          <a:p>
            <a:pPr marL="285750" lvl="1"/>
            <a:r>
              <a:rPr lang="en-US" altLang="en-US" dirty="0"/>
              <a:t>Composition different among individuals and over time</a:t>
            </a:r>
          </a:p>
          <a:p>
            <a:pPr marL="285750" lvl="1"/>
            <a:r>
              <a:rPr lang="en-US" altLang="en-US" dirty="0"/>
              <a:t>Changes with physiological state and life style of host</a:t>
            </a:r>
          </a:p>
          <a:p>
            <a:pPr marL="522288" lvl="2"/>
            <a:r>
              <a:rPr lang="en-US" altLang="en-US" dirty="0"/>
              <a:t>Example: more </a:t>
            </a:r>
            <a:r>
              <a:rPr lang="en-US" altLang="en-US" i="1" dirty="0"/>
              <a:t>Firmicutes</a:t>
            </a:r>
            <a:r>
              <a:rPr lang="en-US" altLang="en-US" dirty="0"/>
              <a:t> in obese people, more </a:t>
            </a:r>
            <a:r>
              <a:rPr lang="en-US" altLang="en-US" i="1" dirty="0"/>
              <a:t>Bacteroidetes </a:t>
            </a:r>
            <a:r>
              <a:rPr lang="en-US" altLang="en-US" dirty="0"/>
              <a:t>in thin people; microbiota change with weight loss</a:t>
            </a:r>
          </a:p>
          <a:p>
            <a:pPr marL="285750" lvl="1"/>
            <a:r>
              <a:rPr lang="en-US" altLang="en-US" u="sng" dirty="0"/>
              <a:t>Dysbiosis</a:t>
            </a:r>
            <a:r>
              <a:rPr lang="en-US" altLang="en-US" dirty="0"/>
              <a:t>: imbalance in the microbiome</a:t>
            </a:r>
          </a:p>
          <a:p>
            <a:pPr marL="522288" lvl="2"/>
            <a:r>
              <a:rPr lang="en-US" altLang="en-US" dirty="0"/>
              <a:t>Related to some disease states</a:t>
            </a:r>
          </a:p>
        </p:txBody>
      </p:sp>
    </p:spTree>
    <p:extLst>
      <p:ext uri="{BB962C8B-B14F-4D97-AF65-F5344CB8AC3E}">
        <p14:creationId xmlns:p14="http://schemas.microsoft.com/office/powerpoint/2010/main" val="40477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968" y="228600"/>
            <a:ext cx="5671660" cy="609600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Human Microbiome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084" y="990600"/>
            <a:ext cx="7543800" cy="4419600"/>
          </a:xfrm>
        </p:spPr>
        <p:txBody>
          <a:bodyPr/>
          <a:lstStyle/>
          <a:p>
            <a:r>
              <a:rPr lang="en-US" altLang="en-US" dirty="0"/>
              <a:t>Beneficial Roles of the Human Microbiome</a:t>
            </a:r>
          </a:p>
          <a:p>
            <a:pPr marL="285750" lvl="1"/>
            <a:r>
              <a:rPr lang="en-US" altLang="en-US" dirty="0"/>
              <a:t>Significant contribution is protection against pathogens</a:t>
            </a:r>
          </a:p>
          <a:p>
            <a:pPr marL="522288" lvl="2"/>
            <a:r>
              <a:rPr lang="en-US" altLang="en-US" dirty="0"/>
              <a:t>Covering of binding sites prevents attachment</a:t>
            </a:r>
          </a:p>
          <a:p>
            <a:pPr marL="522288" lvl="2"/>
            <a:r>
              <a:rPr lang="en-US" altLang="en-US" dirty="0"/>
              <a:t>Consumption of available nutrients</a:t>
            </a:r>
          </a:p>
          <a:p>
            <a:pPr marL="522288" lvl="2"/>
            <a:r>
              <a:rPr lang="en-US" altLang="en-US" dirty="0"/>
              <a:t>Production of compounds toxic to other bacteria</a:t>
            </a:r>
          </a:p>
          <a:p>
            <a:pPr marL="285750" lvl="1"/>
            <a:r>
              <a:rPr lang="en-US" altLang="en-US" dirty="0"/>
              <a:t>When microbiome is suppressed (for example, during antibiotic treatment), pathogens may colonize, cause disease</a:t>
            </a:r>
          </a:p>
          <a:p>
            <a:pPr marL="522288" lvl="2"/>
            <a:r>
              <a:rPr lang="en-US" altLang="en-US" dirty="0"/>
              <a:t>Some antibiotics inhibit </a:t>
            </a:r>
            <a:r>
              <a:rPr lang="en-US" altLang="en-US" i="1" dirty="0"/>
              <a:t>Lactobacillus</a:t>
            </a:r>
            <a:r>
              <a:rPr lang="en-US" altLang="en-US" dirty="0"/>
              <a:t> (in vagina of mature females, suppress growth of </a:t>
            </a:r>
            <a:r>
              <a:rPr lang="en-US" altLang="en-US" i="1" dirty="0"/>
              <a:t>Candida albicans</a:t>
            </a:r>
            <a:r>
              <a:rPr lang="en-US" altLang="en-US" dirty="0"/>
              <a:t>); results in vulvovaginal candidiasis</a:t>
            </a:r>
          </a:p>
          <a:p>
            <a:pPr marL="522288" lvl="2"/>
            <a:r>
              <a:rPr lang="en-US" altLang="en-US" dirty="0"/>
              <a:t>Oral antibiotics can inhibit intestinal microbiota, allow overgrowth of toxin-producing </a:t>
            </a:r>
            <a:r>
              <a:rPr lang="en-US" altLang="en-US" i="1" dirty="0"/>
              <a:t>Clostridium difficile</a:t>
            </a:r>
          </a:p>
        </p:txBody>
      </p:sp>
    </p:spTree>
    <p:extLst>
      <p:ext uri="{BB962C8B-B14F-4D97-AF65-F5344CB8AC3E}">
        <p14:creationId xmlns:p14="http://schemas.microsoft.com/office/powerpoint/2010/main" val="24089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47347" y="228600"/>
            <a:ext cx="5858903" cy="609600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The Human Microbiome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824" y="990600"/>
            <a:ext cx="7523018" cy="44196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altLang="en-US" dirty="0"/>
              <a:t>Beneficial Roles of the Human Microbiome 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Stimulation of adaptive immune system</a:t>
            </a:r>
          </a:p>
          <a:p>
            <a:pPr marL="522288" lvl="2"/>
            <a:r>
              <a:rPr lang="en-US" altLang="en-US" dirty="0"/>
              <a:t>Antibodies against normal microbiota may also bind to pathogens </a:t>
            </a:r>
          </a:p>
          <a:p>
            <a:pPr marL="522288" lvl="2"/>
            <a:r>
              <a:rPr lang="en-US" altLang="en-US" dirty="0"/>
              <a:t>Mice in microbe-free environment have underdeveloped mucosal-associated lymphoid tissue (MALT); </a:t>
            </a:r>
          </a:p>
          <a:p>
            <a:pPr marL="285750" lvl="1"/>
            <a:r>
              <a:rPr lang="en-US" altLang="en-US" dirty="0"/>
              <a:t>Important in development of oral tolerance</a:t>
            </a:r>
          </a:p>
          <a:p>
            <a:pPr marL="522288" lvl="2"/>
            <a:r>
              <a:rPr lang="en-US" altLang="en-US" dirty="0"/>
              <a:t>Immune system lessens response to many microbes in gut as well as food</a:t>
            </a:r>
          </a:p>
          <a:p>
            <a:pPr marL="750888" lvl="3"/>
            <a:r>
              <a:rPr lang="en-US" altLang="en-US" dirty="0"/>
              <a:t>Basis of </a:t>
            </a:r>
            <a:r>
              <a:rPr lang="en-US" altLang="en-US" u="sng" dirty="0"/>
              <a:t>hygiene hypothesis</a:t>
            </a:r>
            <a:r>
              <a:rPr lang="en-US" altLang="en-US" dirty="0"/>
              <a:t>, insufficient exposure to microbes leads to allergies</a:t>
            </a:r>
          </a:p>
          <a:p>
            <a:pPr marL="285750" lvl="1"/>
            <a:r>
              <a:rPr lang="en-US" altLang="en-US" dirty="0"/>
              <a:t>Aid in digestion: break down fiber; increase nutrients</a:t>
            </a:r>
          </a:p>
          <a:p>
            <a:pPr marL="285750" lvl="1"/>
            <a:r>
              <a:rPr lang="en-US" altLang="en-US" dirty="0"/>
              <a:t>Produce important substances, such as vitamin K</a:t>
            </a:r>
          </a:p>
        </p:txBody>
      </p:sp>
    </p:spTree>
    <p:extLst>
      <p:ext uri="{BB962C8B-B14F-4D97-AF65-F5344CB8AC3E}">
        <p14:creationId xmlns:p14="http://schemas.microsoft.com/office/powerpoint/2010/main" val="27333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Custom 20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lain BODY/MAIN CONTENT">
  <a:themeElements>
    <a:clrScheme name="Custom 18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1269</TotalTime>
  <Words>4648</Words>
  <Application>Microsoft Office PowerPoint</Application>
  <PresentationFormat>On-screen Show (4:3)</PresentationFormat>
  <Paragraphs>599</Paragraphs>
  <Slides>54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FIRST, BREAK, LAST slides </vt:lpstr>
      <vt:lpstr>Alternate FIRST, BREAK, LAST slides</vt:lpstr>
      <vt:lpstr>Plain BODY/MAIN CONTENT</vt:lpstr>
      <vt:lpstr>1_Plain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Chapter 16 Lecture Outline</vt:lpstr>
      <vt:lpstr>A Glimpse of History</vt:lpstr>
      <vt:lpstr>Introduction</vt:lpstr>
      <vt:lpstr>Microbes, Health, and Disease</vt:lpstr>
      <vt:lpstr>The Anatomical Barriers as Ecosystems</vt:lpstr>
      <vt:lpstr>The Human Microbiome – Figure 16.1 </vt:lpstr>
      <vt:lpstr>The Human Microbiome (1)</vt:lpstr>
      <vt:lpstr>The Human Microbiome (2)</vt:lpstr>
      <vt:lpstr>The Human Microbiome (3)</vt:lpstr>
      <vt:lpstr>Principles of Infectious Disease (1)</vt:lpstr>
      <vt:lpstr>Principles of Infectious Disease (2)</vt:lpstr>
      <vt:lpstr>Principles of Infectious Disease (3)</vt:lpstr>
      <vt:lpstr>Principles of Infectious Disease – Figure 16.2</vt:lpstr>
      <vt:lpstr>Principles of Infectious Disease (4)</vt:lpstr>
      <vt:lpstr>Principles of Infectious Disease (5)</vt:lpstr>
      <vt:lpstr>Principles of Infectious Disease (6)</vt:lpstr>
      <vt:lpstr>Determining the Cause of an Infectious Disease – Figure 16.3</vt:lpstr>
      <vt:lpstr>Determining the Cause of an Infectious Disease (1)</vt:lpstr>
      <vt:lpstr>Determining the Cause of an Infectious Disease (2)</vt:lpstr>
      <vt:lpstr>Mechanisms of Pathogenesis (1)</vt:lpstr>
      <vt:lpstr>Mechanisms of Pathogenesis (2)</vt:lpstr>
      <vt:lpstr>Establishing Infection – Figure 16.4 </vt:lpstr>
      <vt:lpstr>Establishing Infection</vt:lpstr>
      <vt:lpstr>Establishing Infection – Figure 16.5 </vt:lpstr>
      <vt:lpstr>Invasion—Breaching the Anatomical Barriers</vt:lpstr>
      <vt:lpstr>Invasion—Breaching the Anatomical Barriers – Figure 16.6 </vt:lpstr>
      <vt:lpstr>Invasion—Breaching the Anatomical Barriers – Figure 16.7 </vt:lpstr>
      <vt:lpstr>Avoiding the Host Defenses – Figure 16.8 </vt:lpstr>
      <vt:lpstr>Avoiding the Host Defenses – Figure 16.9 </vt:lpstr>
      <vt:lpstr>Avoiding the Host Defenses – Figure 16.10 </vt:lpstr>
      <vt:lpstr>Avoiding the Host Defenses (1)</vt:lpstr>
      <vt:lpstr>Avoiding the Host Defenses (2)</vt:lpstr>
      <vt:lpstr>Avoiding the Host Defenses (3)</vt:lpstr>
      <vt:lpstr>Damage to the Host (1)</vt:lpstr>
      <vt:lpstr>Damage to the Host (2)</vt:lpstr>
      <vt:lpstr>Damage to the Host (3)</vt:lpstr>
      <vt:lpstr>Table 16.1 Exotoxins Produced by Various Primary Pathogens (1)</vt:lpstr>
      <vt:lpstr>Table 16.1 Exotoxins Produced by Various Primary Pathogens (2)</vt:lpstr>
      <vt:lpstr>Table 16.1 Exotoxins Produced by Various Primary Pathogens (3)</vt:lpstr>
      <vt:lpstr>Table 16.1 Exotoxins Produced by Various Primary Pathogens (4)</vt:lpstr>
      <vt:lpstr>Damage to the Host – Figure 16.11 </vt:lpstr>
      <vt:lpstr>Damage to the Host (4)</vt:lpstr>
      <vt:lpstr>Damage to the Host – Figure 16.12</vt:lpstr>
      <vt:lpstr>Damage to the Host (5)</vt:lpstr>
      <vt:lpstr>Damage to the Host (6)</vt:lpstr>
      <vt:lpstr>Table 16.2 Comparison of Exotoxins and Endotoxin</vt:lpstr>
      <vt:lpstr>Damage to the Host (7)</vt:lpstr>
      <vt:lpstr>Mechanisms of Viral Pathogenesis (1)</vt:lpstr>
      <vt:lpstr>Mechanisms of Viral Pathogenesis (2)</vt:lpstr>
      <vt:lpstr>Mechanisms of Viral Pathogenesis – Figure 16.13</vt:lpstr>
      <vt:lpstr>Mechanisms of Viral Pathogenesis (3)</vt:lpstr>
      <vt:lpstr>Mechanisms of Viral Pathogenesis (4)</vt:lpstr>
      <vt:lpstr>Mechanisms of Eukaryotic Pathogenesis (1)</vt:lpstr>
      <vt:lpstr>Mechanisms of Eukaryotic Pathogenesis (2)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</dc:title>
  <dc:creator>LeConte, Lisa</dc:creator>
  <cp:lastModifiedBy>Unknown User</cp:lastModifiedBy>
  <cp:revision>164</cp:revision>
  <dcterms:created xsi:type="dcterms:W3CDTF">2018-02-23T12:28:07Z</dcterms:created>
  <dcterms:modified xsi:type="dcterms:W3CDTF">2021-03-08T16:26:53Z</dcterms:modified>
</cp:coreProperties>
</file>