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68"/>
  </p:notesMasterIdLst>
  <p:handoutMasterIdLst>
    <p:handoutMasterId r:id="rId69"/>
  </p:handoutMasterIdLst>
  <p:sldIdLst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35" r:id="rId24"/>
    <p:sldId id="295" r:id="rId25"/>
    <p:sldId id="296" r:id="rId26"/>
    <p:sldId id="297" r:id="rId27"/>
    <p:sldId id="298" r:id="rId28"/>
    <p:sldId id="299" r:id="rId29"/>
    <p:sldId id="336" r:id="rId30"/>
    <p:sldId id="300" r:id="rId31"/>
    <p:sldId id="301" r:id="rId32"/>
    <p:sldId id="337" r:id="rId33"/>
    <p:sldId id="302" r:id="rId34"/>
    <p:sldId id="338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6217" autoAdjust="0"/>
    <p:restoredTop sz="94291" autoAdjust="0"/>
  </p:normalViewPr>
  <p:slideViewPr>
    <p:cSldViewPr>
      <p:cViewPr varScale="1">
        <p:scale>
          <a:sx n="68" d="100"/>
          <a:sy n="68" d="100"/>
        </p:scale>
        <p:origin x="198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7780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09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3416E7B-A763-4003-AE8A-774BE949B83B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96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E2F13C-2868-4446-A8B1-9239EDF73375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82251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F16D5C-1142-486D-8DCD-76406A53250C}" type="slidenum">
              <a:rPr lang="en-US" altLang="en-US" u="none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u="none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4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DD8649-CDB4-4935-806D-E7558250C1C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78606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54B13D-1C7E-4E6F-A3F6-44C0937C021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0079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FC2AB-6C91-42F3-9DE6-3143FD42C38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65198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22112F-ADB2-421F-B8B8-542C6C06B6C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66206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C50973-1158-4401-8EA7-04D6EB4A6BF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1499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304F9F-4FE5-4500-B01B-5359C728442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07877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5AEE01-2DB5-41E1-A651-50818347485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11595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94C68C-6E63-49AC-B78B-3F0515216A2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9939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4FA7DF-14A7-40FA-A8AF-40BB3EA3C4D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07505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23DCB2-B179-4F6C-99B7-1B9334702ED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2272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E80184-3C9A-43C6-B0A5-EEDB5C36D81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27144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692F08-B70C-476C-BC84-D3C330582E0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46052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0D36B6-627B-4087-A270-2ED04E0910E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76297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DD4F06-BF6A-49E0-87EC-E0FEC1FC5A62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58221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6D1AFB-3168-4BA6-A06C-35C847AF680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2599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8411C3-2979-4AC3-8712-7C908E55C99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56812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440C8A-164B-46CA-85A0-DBD49D58116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5213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F42F8-F267-4721-BC78-233DFE101080}" type="slidenum">
              <a:rPr lang="en-US" altLang="en-US" u="none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u="none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01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0E17561-3033-49A6-A0B6-CC58192F3085}" type="slidenum">
              <a:rPr lang="en-US" altLang="en-US" u="none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u="none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9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4CDE80-F63A-4356-BA89-7AC0A87FE3B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45346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2FF312-F3A8-4E28-82A6-E8AB846C19CD}" type="slidenum">
              <a:rPr lang="en-US" altLang="en-US" u="none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u="none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9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5D12B4-8405-4465-9464-939AD117B67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70237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3AD6DC-BF13-47CC-A5AD-B1CCC38E03E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531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C1BCED-A8AE-4104-A1E7-9BA0656B40A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76798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41413-B4F5-4615-A7A8-4C03F57778E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58914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65E7AD-AF72-4586-A1C6-6F1D34B779E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83822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9F56C7-FBA2-4051-AFA1-A8552683655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70954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7234B0-3F4E-43B8-862B-26997C5EC8B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702074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465C66-58F1-48FA-85D7-E5D81C3066A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96593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6BA31B-A0DE-43C0-A1C2-8B65ED0BDA6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9053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0261BD-52B5-4350-98BE-CD27649BAAA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66254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AE4042-BA88-4942-8903-79F3173ACB8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77410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C3A10A-51A1-4159-B00F-C543035EDC0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147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643549-D55F-4623-BB9A-2072FD6EBB12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400644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35B3F7-40AC-454B-B9A2-0177AC87DCB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34382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01EDC7-B1C5-4FB1-906E-FB043B59F412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12824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A2A912-20B0-4FCE-8286-18F24D163E1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16471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BBD115-98F0-49A7-8E60-5A22EDF55A5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639246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4E3B45-1C91-4C57-AC21-7B35262AFFC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07083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EF5D2E-8A49-4660-8C18-C2F382EB511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586778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060F65-473D-4A69-9B6A-3E514C83661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73066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101610-2F5F-4F95-9F96-55BDC803A780}" type="slidenum">
              <a:rPr lang="en-US" altLang="en-US" u="none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u="none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253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34F54A-00ED-4BCB-B232-1BA264BFF01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291335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971AA9-12F5-469D-91C1-BBEDFF41970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221848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BF1A97-B4B9-4695-8F9B-0802CD8A5E1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359053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7CF40B-278E-4BE0-AFEF-131C69BB88B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265217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F00A07-F16E-47CE-8832-53F265A14C6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5697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B92A5D-98BD-4CD5-BBC8-D9B21FAE00D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8597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FDBECB-2639-4FB1-8992-EDECB904280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213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8D3F87-ADCA-4F3C-868F-1235EE28721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7860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5A8278-5607-4BB6-B686-76365373434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3839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9631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C889-C953-4605-9F9C-47F4667D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8397F-1A19-4D5B-BE02-619A7A0B5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30542"/>
            <a:ext cx="3733800" cy="38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2894F-C69E-4598-BB5F-2C309922B1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0600" y="3087499"/>
            <a:ext cx="3048000" cy="425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69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25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38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038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20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10FD7-C032-4FA2-A424-80B758A3863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3352800"/>
            <a:ext cx="327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0E3A657F-2E71-42BE-A03A-7881E6AD139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914400" y="4191000"/>
            <a:ext cx="1676400" cy="6096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2FF3D9-D67F-42A0-A360-FA05EAA98FC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81400" y="3810000"/>
            <a:ext cx="1828800" cy="121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14CF60-3C69-41AB-B2A9-EE6BBF2F32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114800" y="2971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747590C-2A61-4AB9-9FE6-638E42DF494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0" y="2819400"/>
            <a:ext cx="16764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76B7EB-EBAA-4A69-8F8F-B802B28C06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3429000"/>
            <a:ext cx="2514600" cy="304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5DFD13-8722-405D-9825-A572EBA5B93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5800" y="3962400"/>
            <a:ext cx="2779713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06973-7641-45DA-B52D-21E08DF792C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38600" y="3429000"/>
            <a:ext cx="1752600" cy="111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21C5B2-3F4B-4081-B7D1-D5BA8128377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0" y="2667000"/>
            <a:ext cx="1219200" cy="76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614DADA-2743-4322-9170-1FB25BEAC28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895600" y="2309813"/>
            <a:ext cx="1447800" cy="1195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58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9" r:id="rId9"/>
    <p:sldLayoutId id="2147483967" r:id="rId10"/>
    <p:sldLayoutId id="21474839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71" r:id="rId2"/>
    <p:sldLayoutId id="2147483970" r:id="rId3"/>
    <p:sldLayoutId id="2147483896" r:id="rId4"/>
    <p:sldLayoutId id="2147483965" r:id="rId5"/>
    <p:sldLayoutId id="2147483753" r:id="rId6"/>
    <p:sldLayoutId id="2147483908" r:id="rId7"/>
    <p:sldLayoutId id="2147483950" r:id="rId8"/>
    <p:sldLayoutId id="2147483757" r:id="rId9"/>
    <p:sldLayoutId id="2147483877" r:id="rId10"/>
    <p:sldLayoutId id="2147483761" r:id="rId11"/>
    <p:sldLayoutId id="214748380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71FD-5155-47FC-8D11-EA68D5C0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30" y="2130260"/>
            <a:ext cx="3165984" cy="1244314"/>
          </a:xfrm>
        </p:spPr>
        <p:txBody>
          <a:bodyPr/>
          <a:lstStyle/>
          <a:p>
            <a:r>
              <a:rPr lang="en-US" altLang="en-US" sz="3600" b="1" kern="0" dirty="0">
                <a:cs typeface="Lucida Sans Unicode" panose="020B0602030504020204" pitchFamily="34" charset="0"/>
              </a:rPr>
              <a:t>Chapter 22 Lecture Outline</a:t>
            </a:r>
            <a:endParaRPr lang="en-GB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4BF31-B01F-436B-99A6-3DBA1F05E2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57" y="3657600"/>
            <a:ext cx="4462577" cy="425828"/>
          </a:xfrm>
        </p:spPr>
        <p:txBody>
          <a:bodyPr/>
          <a:lstStyle/>
          <a:p>
            <a:pPr algn="ctr"/>
            <a:r>
              <a:rPr lang="en-US" altLang="en-US" sz="1100" b="1" kern="0" dirty="0">
                <a:solidFill>
                  <a:srgbClr val="000000"/>
                </a:solidFill>
                <a:cs typeface="Lucida Sans Unicode" panose="020B0602030504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80B4EC-ED2E-408E-8A97-D93A9115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76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990600"/>
            <a:ext cx="58674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Hair follicle infections: generally mild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Signs and symptoms</a:t>
            </a:r>
          </a:p>
          <a:p>
            <a:pPr marL="522288" lvl="2"/>
            <a:r>
              <a:rPr lang="en-US" altLang="en-US" u="sng" dirty="0"/>
              <a:t>Folliculitis</a:t>
            </a:r>
            <a:r>
              <a:rPr lang="en-US" altLang="en-US" dirty="0"/>
              <a:t> is inflammation, causes red bumps (pimples)</a:t>
            </a:r>
          </a:p>
          <a:p>
            <a:pPr marL="522288" lvl="2"/>
            <a:r>
              <a:rPr lang="en-US" altLang="en-US" dirty="0"/>
              <a:t>Infection in adjacent tissues yields a </a:t>
            </a:r>
            <a:r>
              <a:rPr lang="en-US" altLang="en-US" u="sng" dirty="0"/>
              <a:t>furuncle</a:t>
            </a:r>
            <a:r>
              <a:rPr lang="en-US" altLang="en-US" dirty="0"/>
              <a:t> (boil)</a:t>
            </a:r>
          </a:p>
          <a:p>
            <a:pPr marL="766763" lvl="3"/>
            <a:r>
              <a:rPr lang="en-US" altLang="en-US" dirty="0"/>
              <a:t>Localized redness, swelling, tenderness, pain</a:t>
            </a:r>
          </a:p>
          <a:p>
            <a:pPr marL="766763" lvl="3"/>
            <a:r>
              <a:rPr lang="en-US" altLang="en-US" dirty="0"/>
              <a:t>Pus may drain from the boil</a:t>
            </a:r>
          </a:p>
          <a:p>
            <a:pPr marL="522288" lvl="2"/>
            <a:r>
              <a:rPr lang="en-US" altLang="en-US" dirty="0"/>
              <a:t>May worsen to form </a:t>
            </a:r>
            <a:r>
              <a:rPr lang="en-US" altLang="en-US" u="sng" dirty="0"/>
              <a:t>carbuncle</a:t>
            </a:r>
          </a:p>
          <a:p>
            <a:pPr marL="766763" lvl="3"/>
            <a:r>
              <a:rPr lang="en-US" altLang="en-US" dirty="0"/>
              <a:t>Large area of redness, swelling, pain, draining pus</a:t>
            </a:r>
          </a:p>
          <a:p>
            <a:pPr marL="766763" lvl="3"/>
            <a:r>
              <a:rPr lang="en-US" altLang="en-US" dirty="0"/>
              <a:t>Often found in areas of thick skin (back of neck)</a:t>
            </a:r>
          </a:p>
          <a:p>
            <a:pPr marL="766763" lvl="3"/>
            <a:r>
              <a:rPr lang="en-US" altLang="en-US" dirty="0"/>
              <a:t>Fever often present</a:t>
            </a:r>
          </a:p>
        </p:txBody>
      </p:sp>
    </p:spTree>
    <p:extLst>
      <p:ext uri="{BB962C8B-B14F-4D97-AF65-F5344CB8AC3E}">
        <p14:creationId xmlns:p14="http://schemas.microsoft.com/office/powerpoint/2010/main" val="10526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FDF07C-5A97-4362-9A5F-070AE984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2" y="225228"/>
            <a:ext cx="8875076" cy="458002"/>
          </a:xfrm>
        </p:spPr>
        <p:txBody>
          <a:bodyPr/>
          <a:lstStyle/>
          <a:p>
            <a:r>
              <a:rPr lang="en-US" sz="2500" b="1" dirty="0">
                <a:solidFill>
                  <a:schemeClr val="tx1"/>
                </a:solidFill>
              </a:rPr>
              <a:t>Table 22.2 Some Diseases Often Caused by </a:t>
            </a:r>
            <a:r>
              <a:rPr lang="en-US" sz="2500" b="1" i="1" dirty="0">
                <a:solidFill>
                  <a:schemeClr val="tx1"/>
                </a:solidFill>
              </a:rPr>
              <a:t>Staphylocuccus aureus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756555"/>
            <a:ext cx="7467600" cy="1905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Hair follicle infections: generally mild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i="1" dirty="0"/>
              <a:t>Causative agent: c</a:t>
            </a:r>
            <a:r>
              <a:rPr lang="en-US" altLang="en-US" dirty="0"/>
              <a:t>ommonly </a:t>
            </a:r>
            <a:r>
              <a:rPr lang="en-US" altLang="en-US" i="1" dirty="0"/>
              <a:t>Staphylococcus aureus</a:t>
            </a:r>
          </a:p>
          <a:p>
            <a:pPr marL="522288" lvl="2">
              <a:spcAft>
                <a:spcPts val="200"/>
              </a:spcAft>
            </a:pPr>
            <a:r>
              <a:rPr lang="en-US" altLang="en-US" dirty="0"/>
              <a:t>Produces identifying </a:t>
            </a:r>
            <a:r>
              <a:rPr lang="en-US" altLang="en-US" u="sng" dirty="0"/>
              <a:t>coagulase</a:t>
            </a:r>
            <a:r>
              <a:rPr lang="en-US" altLang="en-US" dirty="0"/>
              <a:t> and </a:t>
            </a:r>
            <a:r>
              <a:rPr lang="en-US" altLang="en-US" u="sng" dirty="0"/>
              <a:t>clumping factor</a:t>
            </a:r>
            <a:r>
              <a:rPr lang="en-US" altLang="en-US" dirty="0"/>
              <a:t> (“slide coagulase”), which are virulence factors</a:t>
            </a:r>
          </a:p>
          <a:p>
            <a:pPr marL="522288" lvl="2">
              <a:spcBef>
                <a:spcPct val="0"/>
              </a:spcBef>
              <a:spcAft>
                <a:spcPts val="200"/>
              </a:spcAft>
            </a:pPr>
            <a:r>
              <a:rPr lang="en-US" altLang="en-US" dirty="0"/>
              <a:t>Causes a number of other medical conditions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FF6E0F46-80F2-4B98-A986-4957EB719449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859703422"/>
              </p:ext>
            </p:extLst>
          </p:nvPr>
        </p:nvGraphicFramePr>
        <p:xfrm>
          <a:off x="881741" y="2732312"/>
          <a:ext cx="7429503" cy="3439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446">
                  <a:extLst>
                    <a:ext uri="{9D8B030D-6E8A-4147-A177-3AD203B41FA5}">
                      <a16:colId xmlns:a16="http://schemas.microsoft.com/office/drawing/2014/main" val="3423049715"/>
                    </a:ext>
                  </a:extLst>
                </a:gridCol>
                <a:gridCol w="5519057">
                  <a:extLst>
                    <a:ext uri="{9D8B030D-6E8A-4147-A177-3AD203B41FA5}">
                      <a16:colId xmlns:a16="http://schemas.microsoft.com/office/drawing/2014/main" val="1964235037"/>
                    </a:ext>
                  </a:extLst>
                </a:gridCol>
              </a:tblGrid>
              <a:tr h="409644">
                <a:tc>
                  <a:txBody>
                    <a:bodyPr/>
                    <a:lstStyle/>
                    <a:p>
                      <a:r>
                        <a:rPr lang="en-US" b="1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8999091"/>
                  </a:ext>
                </a:extLst>
              </a:tr>
              <a:tr h="409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Food poisoning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Intoxication from consuming exotoxin in food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054468"/>
                  </a:ext>
                </a:extLst>
              </a:tr>
              <a:tr h="409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Hair follicle infections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Folliculitis, carbuncles, furuncles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6495840"/>
                  </a:ext>
                </a:extLst>
              </a:tr>
              <a:tr h="409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Impetigo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Superficial skin disease with pus 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323404"/>
                  </a:ext>
                </a:extLst>
              </a:tr>
              <a:tr h="409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Infective endocarditis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Infection of heart valves or inner lining of heart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895895"/>
                  </a:ext>
                </a:extLst>
              </a:tr>
              <a:tr h="57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Staphylococcal scalded skin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Toxin-mediated skin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789624"/>
                  </a:ext>
                </a:extLst>
              </a:tr>
              <a:tr h="409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Toxic shock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Superantigens causing low blood pressure and organ failure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1058227"/>
                  </a:ext>
                </a:extLst>
              </a:tr>
              <a:tr h="4096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Wound infections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Colonization of wounds; possible systemic complications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1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4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240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(4)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9" y="990600"/>
            <a:ext cx="7658091" cy="3962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Hair follicle infections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22288" lvl="2"/>
            <a:r>
              <a:rPr lang="en-US" altLang="en-US" i="1" dirty="0"/>
              <a:t>S. aureus</a:t>
            </a:r>
            <a:r>
              <a:rPr lang="en-US" altLang="en-US" dirty="0"/>
              <a:t> attaches to cells of hair follicle, multiplies, spreads to sebaceous glands</a:t>
            </a:r>
            <a:endParaRPr lang="en-US" altLang="en-US" sz="2000" dirty="0"/>
          </a:p>
          <a:p>
            <a:pPr marL="522288" lvl="2"/>
            <a:r>
              <a:rPr lang="en-US" altLang="en-US" dirty="0"/>
              <a:t>Infection produces inflammatory response</a:t>
            </a:r>
          </a:p>
          <a:p>
            <a:pPr marL="766763" lvl="3" indent="-261938"/>
            <a:r>
              <a:rPr lang="en-US" altLang="en-US" dirty="0"/>
              <a:t>Neutrophils recruited</a:t>
            </a:r>
          </a:p>
          <a:p>
            <a:pPr marL="766763" lvl="3" indent="-261938"/>
            <a:r>
              <a:rPr lang="en-US" altLang="en-US" dirty="0"/>
              <a:t>Plug forms from inflammatory cells, dead tissue</a:t>
            </a:r>
          </a:p>
          <a:p>
            <a:pPr marL="522288" lvl="2"/>
            <a:r>
              <a:rPr lang="en-US" altLang="en-US" dirty="0"/>
              <a:t>Spread to subcutaneous tissue forms abscess; can expand to other hair follicles and form carbuncle</a:t>
            </a:r>
          </a:p>
          <a:p>
            <a:pPr marL="522288" lvl="2"/>
            <a:r>
              <a:rPr lang="en-US" altLang="en-US" dirty="0"/>
              <a:t>If infection enters bloodstream, it can spread, reach heart, bones, brain</a:t>
            </a:r>
          </a:p>
        </p:txBody>
      </p:sp>
    </p:spTree>
    <p:extLst>
      <p:ext uri="{BB962C8B-B14F-4D97-AF65-F5344CB8AC3E}">
        <p14:creationId xmlns:p14="http://schemas.microsoft.com/office/powerpoint/2010/main" val="36749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5636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 22.2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657600" cy="982525"/>
          </a:xfrm>
        </p:spPr>
        <p:txBody>
          <a:bodyPr/>
          <a:lstStyle/>
          <a:p>
            <a:pPr defTabSz="914400"/>
            <a:r>
              <a:rPr lang="en-US" altLang="en-US" dirty="0">
                <a:cs typeface="Lucida Sans Unicode" panose="020B0602030504020204" pitchFamily="34" charset="0"/>
              </a:rPr>
              <a:t>Hair follicle infections</a:t>
            </a:r>
          </a:p>
          <a:p>
            <a:pPr lvl="1" defTabSz="914400"/>
            <a:r>
              <a:rPr lang="en-US" altLang="en-US" i="1" dirty="0">
                <a:cs typeface="Lucida Sans Unicode" panose="020B0602030504020204" pitchFamily="34" charset="0"/>
              </a:rPr>
              <a:t>Pathogenesis</a:t>
            </a:r>
            <a:endParaRPr lang="en-US" altLang="en-US" dirty="0">
              <a:cs typeface="Lucida Sans Unicode" panose="020B0602030504020204" pitchFamily="34" charset="0"/>
            </a:endParaRPr>
          </a:p>
        </p:txBody>
      </p:sp>
      <p:pic>
        <p:nvPicPr>
          <p:cNvPr id="2867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2013"/>
          <a:stretch/>
        </p:blipFill>
        <p:spPr bwMode="auto">
          <a:xfrm>
            <a:off x="1828800" y="1958173"/>
            <a:ext cx="5867399" cy="43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868A0-668D-457E-911A-BBA85655A07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98872" y="6660288"/>
            <a:ext cx="1862130" cy="160475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Top left: ©Dr. P. Marazzi/Science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27618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637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(5)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990600"/>
            <a:ext cx="5715000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Hair follicle infections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  <a:endParaRPr lang="en-US" altLang="en-US" dirty="0"/>
          </a:p>
          <a:p>
            <a:pPr marL="506413" lvl="2"/>
            <a:r>
              <a:rPr lang="en-US" altLang="en-US" i="1" dirty="0"/>
              <a:t>S. aureus</a:t>
            </a:r>
            <a:r>
              <a:rPr lang="en-US" altLang="en-US" dirty="0"/>
              <a:t> strains have many different virulence factors</a:t>
            </a:r>
          </a:p>
          <a:p>
            <a:pPr marL="735013" lvl="3"/>
            <a:r>
              <a:rPr lang="en-US" altLang="en-US" sz="2000" dirty="0"/>
              <a:t>Inhibit phagocytosis</a:t>
            </a:r>
          </a:p>
          <a:p>
            <a:pPr marL="735013" lvl="3"/>
            <a:r>
              <a:rPr lang="en-US" altLang="en-US" sz="2000" dirty="0"/>
              <a:t>Allow disguise, attachment, colonization</a:t>
            </a:r>
          </a:p>
          <a:p>
            <a:pPr marL="735013" lvl="3"/>
            <a:r>
              <a:rPr lang="en-US" altLang="en-US" sz="2000" dirty="0"/>
              <a:t>Enzymes that break down host tissues</a:t>
            </a:r>
          </a:p>
          <a:p>
            <a:pPr marL="735013" lvl="3"/>
            <a:r>
              <a:rPr lang="en-US" altLang="en-US" sz="2000" dirty="0"/>
              <a:t>Toxins that damage 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932292-2099-43E6-844D-00538152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82" y="230008"/>
            <a:ext cx="8114836" cy="981768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Table 22.3 Properties of Staphylococcus aureus Implicated in Its Virulence</a:t>
            </a:r>
            <a:endParaRPr lang="en-GB" sz="3200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C8DC8FC9-B720-4147-94B5-4BBD5DC1CA88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583195276"/>
              </p:ext>
            </p:extLst>
          </p:nvPr>
        </p:nvGraphicFramePr>
        <p:xfrm>
          <a:off x="620484" y="1353093"/>
          <a:ext cx="8294916" cy="5117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116">
                  <a:extLst>
                    <a:ext uri="{9D8B030D-6E8A-4147-A177-3AD203B41FA5}">
                      <a16:colId xmlns:a16="http://schemas.microsoft.com/office/drawing/2014/main" val="352837047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270363209"/>
                    </a:ext>
                  </a:extLst>
                </a:gridCol>
              </a:tblGrid>
              <a:tr h="348817">
                <a:tc>
                  <a:txBody>
                    <a:bodyPr/>
                    <a:lstStyle/>
                    <a:p>
                      <a:r>
                        <a:rPr lang="en-US" b="1" dirty="0"/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Effect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917282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Capsule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Inhibits phagocytosis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5423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Clumping</a:t>
                      </a:r>
                      <a:r>
                        <a:rPr lang="en-US" sz="1200" baseline="0" dirty="0"/>
                        <a:t>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Attaches the bacterium to fibrin, fibrinogen, and plastic devices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777756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Coagulase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May slow progress of leukocytes into infected area by producing clots in the surrounding capillaries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2510881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Enterotoxins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Superantigens cause food poisoning if ingested, cause toxic shock if systemic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8304337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Exfoliatin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Destroys material that binds outer layers of the epidermis together, causing scalded skin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0143444"/>
                  </a:ext>
                </a:extLst>
              </a:tr>
              <a:tr h="4013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Fibronectin-binding protein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Attaches bacterium to acellular tissue substances, endothelium, epithelium, clots, indwelling plastic devices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5224521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Hyaluronidase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Breaks down hyaluronic acid component of tissue, thereby allowing infection to spread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917990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Leukocidin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Kills neutrophils or causes them to release their enzymes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8885950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Lipase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Breaks down fats by hydrolyzing the bond between glycerol and fatty acids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5004059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Proteaes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Degrade collagen and other tissue proteins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7938364"/>
                  </a:ext>
                </a:extLst>
              </a:tr>
              <a:tr h="4013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Protein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Binds to Fc portion of antibody, thereby interfering with opsonization that otherwise facilitates phagocytosis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524139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Toxic shock syndrome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Causes rash, diarrhea, and 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0853161"/>
                  </a:ext>
                </a:extLst>
              </a:tr>
              <a:tr h="34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l-GR" sz="1200" dirty="0"/>
                        <a:t>-</a:t>
                      </a:r>
                      <a:r>
                        <a:rPr lang="en-US" sz="1200" dirty="0"/>
                        <a:t>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Makes holes in host cell membranes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652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8" y="228600"/>
            <a:ext cx="82779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 22.3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9" y="990600"/>
            <a:ext cx="6705600" cy="2057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Hair follicle infections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38163" lvl="2"/>
            <a:r>
              <a:rPr lang="en-US" altLang="en-US" dirty="0"/>
              <a:t>Nearly all </a:t>
            </a:r>
            <a:r>
              <a:rPr lang="en-US" altLang="en-US" i="1" dirty="0"/>
              <a:t>S. aureus</a:t>
            </a:r>
            <a:r>
              <a:rPr lang="en-US" altLang="en-US" dirty="0"/>
              <a:t> strains have </a:t>
            </a:r>
            <a:r>
              <a:rPr lang="en-US" altLang="en-US" u="sng" dirty="0"/>
              <a:t>protein A</a:t>
            </a:r>
            <a:r>
              <a:rPr lang="en-US" altLang="en-US" dirty="0"/>
              <a:t> (binds to F</a:t>
            </a:r>
            <a:r>
              <a:rPr lang="en-US" altLang="en-US" sz="1400" dirty="0"/>
              <a:t>C</a:t>
            </a:r>
            <a:r>
              <a:rPr lang="en-US" altLang="en-US" dirty="0"/>
              <a:t> region of antibodies); many have polysaccharide capsule</a:t>
            </a:r>
          </a:p>
          <a:p>
            <a:pPr marL="766763" lvl="3"/>
            <a:r>
              <a:rPr lang="en-US" altLang="en-US" dirty="0"/>
              <a:t>Both interfere with phagocytosis</a:t>
            </a:r>
          </a:p>
        </p:txBody>
      </p:sp>
      <p:pic>
        <p:nvPicPr>
          <p:cNvPr id="32771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/>
          <a:stretch>
            <a:fillRect/>
          </a:stretch>
        </p:blipFill>
        <p:spPr bwMode="auto">
          <a:xfrm>
            <a:off x="1789100" y="3157188"/>
            <a:ext cx="5449900" cy="329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9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76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(6)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990600"/>
            <a:ext cx="7286975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Hair follicle infections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  <a:r>
              <a:rPr lang="en-US" altLang="en-US" dirty="0"/>
              <a:t>	</a:t>
            </a:r>
          </a:p>
          <a:p>
            <a:pPr marL="506413" lvl="2"/>
            <a:r>
              <a:rPr lang="en-US" altLang="en-US" i="1" dirty="0"/>
              <a:t>S. aureus</a:t>
            </a:r>
            <a:r>
              <a:rPr lang="en-US" altLang="en-US" dirty="0"/>
              <a:t> commonly found in nostrils</a:t>
            </a:r>
          </a:p>
          <a:p>
            <a:pPr marL="766763" lvl="3"/>
            <a:r>
              <a:rPr lang="en-US" altLang="en-US" dirty="0"/>
              <a:t>30% of healthy adults carry continuously for year or more; 60% will be colonized during a given year</a:t>
            </a:r>
          </a:p>
          <a:p>
            <a:pPr marL="766763" lvl="3"/>
            <a:r>
              <a:rPr lang="en-US" altLang="en-US" dirty="0"/>
              <a:t>Transmission usually by hands</a:t>
            </a:r>
          </a:p>
          <a:p>
            <a:pPr marL="506413" lvl="2"/>
            <a:r>
              <a:rPr lang="en-US" altLang="en-US" dirty="0"/>
              <a:t>People with boils, other infections shed large numbers</a:t>
            </a:r>
          </a:p>
          <a:p>
            <a:pPr marL="766763" lvl="3"/>
            <a:r>
              <a:rPr lang="en-US" altLang="en-US" dirty="0"/>
              <a:t>Should not work with food or near patients with surgical wounds or chronic illnesses</a:t>
            </a:r>
          </a:p>
          <a:p>
            <a:pPr marL="506413" lvl="2"/>
            <a:r>
              <a:rPr lang="en-US" altLang="en-US" dirty="0"/>
              <a:t>Staphylococci survive well in environment</a:t>
            </a:r>
          </a:p>
          <a:p>
            <a:pPr marL="766763" lvl="3"/>
            <a:r>
              <a:rPr lang="en-US" altLang="en-US" dirty="0"/>
              <a:t>Fomites easily transmit</a:t>
            </a:r>
          </a:p>
          <a:p>
            <a:pPr marL="766763" lvl="3"/>
            <a:r>
              <a:rPr lang="en-US" altLang="en-US" dirty="0"/>
              <a:t>Since common, source of outbreak requires precise identification with techniques such as molecular typing or antibiogram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7550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076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(7)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6" y="990600"/>
            <a:ext cx="72390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Hair follicle infections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Treatment and prevention</a:t>
            </a:r>
          </a:p>
          <a:p>
            <a:pPr marL="522288" lvl="2"/>
            <a:r>
              <a:rPr lang="en-US" altLang="en-US" dirty="0"/>
              <a:t>Boils, carbuncles may require minor surgery; antibiotics</a:t>
            </a:r>
          </a:p>
          <a:p>
            <a:pPr marL="522288" lvl="2"/>
            <a:r>
              <a:rPr lang="en-US" altLang="en-US" dirty="0"/>
              <a:t>Many strains resistant to multiple antibacterial medications</a:t>
            </a:r>
          </a:p>
          <a:p>
            <a:pPr marL="784225" lvl="3"/>
            <a:r>
              <a:rPr lang="en-US" altLang="en-US" dirty="0"/>
              <a:t>Methicillin-resistant </a:t>
            </a:r>
            <a:r>
              <a:rPr lang="en-US" altLang="en-US" i="1" dirty="0"/>
              <a:t>S. aureus</a:t>
            </a:r>
            <a:r>
              <a:rPr lang="en-US" altLang="en-US" dirty="0"/>
              <a:t> (MRSA)</a:t>
            </a:r>
          </a:p>
          <a:p>
            <a:pPr marL="1028700" lvl="4"/>
            <a:r>
              <a:rPr lang="en-US" altLang="en-US" dirty="0"/>
              <a:t>Modified version of penicillin-binding protein (PBP2a)</a:t>
            </a:r>
          </a:p>
          <a:p>
            <a:pPr marL="1028700" lvl="4"/>
            <a:r>
              <a:rPr lang="en-US" altLang="en-US" dirty="0"/>
              <a:t>Resistant to nearly all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cs typeface="Arial" panose="020B0604020202020204" pitchFamily="34" charset="0"/>
              </a:rPr>
              <a:t>-lactams</a:t>
            </a:r>
            <a:r>
              <a:rPr lang="en-US" altLang="en-US" dirty="0"/>
              <a:t> </a:t>
            </a:r>
          </a:p>
          <a:p>
            <a:pPr marL="784225" lvl="3"/>
            <a:r>
              <a:rPr lang="en-US" altLang="en-US" dirty="0"/>
              <a:t>Vancomycin-resistant </a:t>
            </a:r>
            <a:r>
              <a:rPr lang="en-US" altLang="en-US" i="1" dirty="0"/>
              <a:t>S. aureus</a:t>
            </a:r>
            <a:r>
              <a:rPr lang="en-US" altLang="en-US" dirty="0"/>
              <a:t> (VRSA)</a:t>
            </a:r>
          </a:p>
          <a:p>
            <a:pPr marL="784225" lvl="3"/>
            <a:r>
              <a:rPr lang="en-US" altLang="en-US" dirty="0"/>
              <a:t>Most MRSA originally hospital-acquired (HA-MRSA), but new more virulent strains now cause community-acquired (CA-MRSA) infections</a:t>
            </a:r>
          </a:p>
          <a:p>
            <a:pPr marL="784225" lvl="3"/>
            <a:r>
              <a:rPr lang="en-US" altLang="en-US" dirty="0"/>
              <a:t>Many hospitals now screen patients to limit spread</a:t>
            </a:r>
          </a:p>
          <a:p>
            <a:pPr marL="784225" lvl="3"/>
            <a:r>
              <a:rPr lang="en-US" altLang="en-US" dirty="0"/>
              <a:t>Prevention difficult, but washing hands limits spread</a:t>
            </a:r>
          </a:p>
        </p:txBody>
      </p:sp>
    </p:spTree>
    <p:extLst>
      <p:ext uri="{BB962C8B-B14F-4D97-AF65-F5344CB8AC3E}">
        <p14:creationId xmlns:p14="http://schemas.microsoft.com/office/powerpoint/2010/main" val="36678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AF2BC67-A916-4295-A3BB-C1BFEE80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 22.4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990600"/>
            <a:ext cx="7239000" cy="2476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Staphylococcal scalded skin syndrome (SSSS)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Signs and symptoms</a:t>
            </a:r>
          </a:p>
          <a:p>
            <a:pPr marL="522288" lvl="2"/>
            <a:r>
              <a:rPr lang="en-US" altLang="en-US" dirty="0"/>
              <a:t>Begins as redness of skin, malaise, irritability, fever</a:t>
            </a:r>
          </a:p>
          <a:p>
            <a:pPr marL="522288" lvl="2"/>
            <a:r>
              <a:rPr lang="en-US" altLang="en-US" dirty="0"/>
              <a:t>Nose, mouth, genitalia may become painful</a:t>
            </a:r>
          </a:p>
          <a:p>
            <a:pPr marL="522288" lvl="2"/>
            <a:r>
              <a:rPr lang="en-US" altLang="en-US" dirty="0"/>
              <a:t>Within 48 hours of redness, skin wrinkles and peels as large fluid-filled blisters develop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47DCBDB-6935-481A-B2CD-5654448BCA3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2372" y="3583894"/>
            <a:ext cx="3842199" cy="2354943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Causative agent: Staphylococcus aureus</a:t>
            </a:r>
          </a:p>
          <a:p>
            <a:pPr marL="522288" lvl="2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5% of strains that produce toxin called </a:t>
            </a:r>
            <a:r>
              <a:rPr lang="en-US" altLang="en-US" sz="1800" u="sng" dirty="0">
                <a:solidFill>
                  <a:prstClr val="black"/>
                </a:solidFill>
              </a:rPr>
              <a:t>exfoliatin</a:t>
            </a:r>
          </a:p>
          <a:p>
            <a:pPr marL="522288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Destroys material that binds outer layers of epidermis</a:t>
            </a:r>
          </a:p>
        </p:txBody>
      </p:sp>
      <p:pic>
        <p:nvPicPr>
          <p:cNvPr id="3891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 b="2425"/>
          <a:stretch/>
        </p:blipFill>
        <p:spPr bwMode="auto">
          <a:xfrm>
            <a:off x="5867400" y="3352800"/>
            <a:ext cx="20431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81F57-FF56-42E5-BEBE-CA0FC4A54A8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61136" y="6660745"/>
            <a:ext cx="1391458" cy="172053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©BSIP SA/Alamy Stock Photo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65F699-E599-423D-89AE-277748AA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 Glimpse of History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3" y="990600"/>
            <a:ext cx="7429497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Howard Ricketts, University of Chicago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dirty="0"/>
              <a:t>Studied Rocky Mountain spotted fever (RMSF)</a:t>
            </a:r>
          </a:p>
          <a:p>
            <a:pPr marL="538163" lvl="2">
              <a:spcAft>
                <a:spcPts val="200"/>
              </a:spcAft>
            </a:pPr>
            <a:r>
              <a:rPr lang="en-US" altLang="en-US" dirty="0"/>
              <a:t>Noticed tiny rod-shaped bacteria in blood of patients; could transmit disease by injecting blood into animals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Unable to grow on laboratory media; now know they are obligate intracellular parasites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Demonstrated certain species of ticks could transmit the disease from one animal to another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Ticks remained healthy; eggs were often infected</a:t>
            </a:r>
          </a:p>
          <a:p>
            <a:pPr marL="538163" lvl="2">
              <a:spcAft>
                <a:spcPts val="200"/>
              </a:spcAft>
            </a:pPr>
            <a:r>
              <a:rPr lang="en-US" altLang="en-US" dirty="0"/>
              <a:t>Studied similar louse-borne typhus in Mexico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He contracted typhus, died at age 39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Stanislaus Prowazek, studying same disease, met same fate at nearly the same age</a:t>
            </a:r>
          </a:p>
          <a:p>
            <a:pPr marL="538163" lvl="2">
              <a:spcAft>
                <a:spcPts val="200"/>
              </a:spcAft>
            </a:pPr>
            <a:r>
              <a:rPr lang="en-US" altLang="en-US" dirty="0"/>
              <a:t>Louse-borne typhus agent named </a:t>
            </a:r>
            <a:r>
              <a:rPr lang="en-US" altLang="en-US" i="1" dirty="0"/>
              <a:t>Rickettsia prowazekii</a:t>
            </a:r>
          </a:p>
          <a:p>
            <a:pPr marL="538163" lvl="2">
              <a:spcAft>
                <a:spcPts val="200"/>
              </a:spcAft>
            </a:pPr>
            <a:r>
              <a:rPr lang="en-US" altLang="en-US" dirty="0"/>
              <a:t>Agent of RMSF named </a:t>
            </a:r>
            <a:r>
              <a:rPr lang="en-US" altLang="en-US" i="1" dirty="0"/>
              <a:t>Rickettsia rickettsii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7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521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(8)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990600"/>
            <a:ext cx="6629400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Staphylococcal scalded skin syndrome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Pathogenesis: </a:t>
            </a:r>
            <a:r>
              <a:rPr lang="en-US" altLang="en-US" dirty="0"/>
              <a:t>epidermis splits below dead layer</a:t>
            </a:r>
            <a:endParaRPr lang="en-US" altLang="en-US" i="1" dirty="0"/>
          </a:p>
          <a:p>
            <a:pPr marL="506413" lvl="2"/>
            <a:r>
              <a:rPr lang="en-US" altLang="en-US" dirty="0"/>
              <a:t>Exfoliatin carried in blood, widespread areas lose skin</a:t>
            </a:r>
          </a:p>
          <a:p>
            <a:pPr marL="738188" lvl="3" indent="-225425"/>
            <a:r>
              <a:rPr lang="en-US" altLang="en-US" dirty="0"/>
              <a:t>Fluid loss, risk of secondary infection</a:t>
            </a:r>
          </a:p>
          <a:p>
            <a:pPr marL="285750" lvl="1"/>
            <a:r>
              <a:rPr lang="en-US" altLang="en-US" i="1" dirty="0"/>
              <a:t>Epidemiology</a:t>
            </a:r>
            <a:r>
              <a:rPr lang="en-US" altLang="en-US" dirty="0"/>
              <a:t>: any age group; most frequently newborns</a:t>
            </a:r>
          </a:p>
          <a:p>
            <a:pPr marL="506413" lvl="2"/>
            <a:r>
              <a:rPr lang="en-US" altLang="en-US" dirty="0"/>
              <a:t>Transmission generally person-to-person</a:t>
            </a:r>
          </a:p>
          <a:p>
            <a:pPr marL="285750" lvl="1"/>
            <a:r>
              <a:rPr lang="en-US" altLang="en-US" i="1" dirty="0"/>
              <a:t>Treatment and prevention</a:t>
            </a:r>
            <a:r>
              <a:rPr lang="en-US" altLang="en-US" dirty="0"/>
              <a:t>: antibiotics, dead skin removal</a:t>
            </a:r>
          </a:p>
          <a:p>
            <a:pPr marL="506413" lvl="2"/>
            <a:r>
              <a:rPr lang="en-US" altLang="en-US" dirty="0"/>
              <a:t>Can be fatal; quick treatment usually yields full recovery</a:t>
            </a:r>
          </a:p>
        </p:txBody>
      </p:sp>
    </p:spTree>
    <p:extLst>
      <p:ext uri="{BB962C8B-B14F-4D97-AF65-F5344CB8AC3E}">
        <p14:creationId xmlns:p14="http://schemas.microsoft.com/office/powerpoint/2010/main" val="24080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15A22FF1-9B6E-407B-B273-E16F45EC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13" y="233525"/>
            <a:ext cx="6716974" cy="117617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22.4 Staphylococcal Scalded Skin Syndrome</a:t>
            </a:r>
            <a:endParaRPr lang="en-GB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B8961BC5-91BF-4E12-9C8E-5A269030C342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4224310121"/>
              </p:ext>
            </p:extLst>
          </p:nvPr>
        </p:nvGraphicFramePr>
        <p:xfrm>
          <a:off x="1027100" y="2129971"/>
          <a:ext cx="7086599" cy="3441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3300">
                  <a:extLst>
                    <a:ext uri="{9D8B030D-6E8A-4147-A177-3AD203B41FA5}">
                      <a16:colId xmlns:a16="http://schemas.microsoft.com/office/drawing/2014/main" val="1249561299"/>
                    </a:ext>
                  </a:extLst>
                </a:gridCol>
                <a:gridCol w="4913299">
                  <a:extLst>
                    <a:ext uri="{9D8B030D-6E8A-4147-A177-3AD203B41FA5}">
                      <a16:colId xmlns:a16="http://schemas.microsoft.com/office/drawing/2014/main" val="1088999224"/>
                    </a:ext>
                  </a:extLst>
                </a:gridCol>
              </a:tblGrid>
              <a:tr h="499849"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Signs and symptoms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Malaise, irritability, fever, sensitive red rash with sandpaper texture, large blisters, peeling of skin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1795328"/>
                  </a:ext>
                </a:extLst>
              </a:tr>
              <a:tr h="570580"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Incubation period 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Variable, usually days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202464"/>
                  </a:ext>
                </a:extLst>
              </a:tr>
              <a:tr h="499849"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Causative agent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Strains of </a:t>
                      </a:r>
                      <a:r>
                        <a:rPr lang="en-US" sz="1300" i="1" dirty="0"/>
                        <a:t>Staphylococcus</a:t>
                      </a:r>
                      <a:r>
                        <a:rPr lang="en-US" sz="1300" dirty="0"/>
                        <a:t> aureus that produce exfoliatin toxin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607369"/>
                  </a:ext>
                </a:extLst>
              </a:tr>
              <a:tr h="627717"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Pathogenesis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Exfoliatin is carried by the bloodstream to the epidermis, where it causes the outer layer to blister and peel; loss of body fluid and secondary infections contribute to mortality.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663194"/>
                  </a:ext>
                </a:extLst>
              </a:tr>
              <a:tr h="499849"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Epidemiology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Person-to-person transmission; mainly in infants.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201572"/>
                  </a:ext>
                </a:extLst>
              </a:tr>
              <a:tr h="627717"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Treatment and prevention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Treatment: antibiotics; removal of dead tissue. Prevention: isolation of the patient to prevent secondary infection and to limit the spread of the disease to others.</a:t>
                      </a:r>
                    </a:p>
                  </a:txBody>
                  <a:tcPr marL="27940" marR="279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38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70AD3B-2F35-4A87-8CA4-1EDA67C0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28" y="228600"/>
            <a:ext cx="82779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 22.5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87" y="990600"/>
            <a:ext cx="7543800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Impetigo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Most common type of </a:t>
            </a:r>
            <a:r>
              <a:rPr lang="en-US" altLang="en-US" u="sng" dirty="0"/>
              <a:t>pyoderma</a:t>
            </a:r>
            <a:r>
              <a:rPr lang="en-US" altLang="en-US" dirty="0"/>
              <a:t>, skin infection with pus production </a:t>
            </a:r>
          </a:p>
          <a:p>
            <a:pPr marL="555625" lvl="2"/>
            <a:r>
              <a:rPr lang="en-US" altLang="en-US" dirty="0"/>
              <a:t>Infection of insect bite, burn, scrape, or other wound</a:t>
            </a:r>
          </a:p>
          <a:p>
            <a:pPr marL="285750" lvl="1"/>
            <a:r>
              <a:rPr lang="en-US" altLang="en-US" i="1" dirty="0"/>
              <a:t>Signs and symptoms: </a:t>
            </a:r>
            <a:r>
              <a:rPr lang="en-US" altLang="en-US" dirty="0"/>
              <a:t>patches of inflammation</a:t>
            </a:r>
          </a:p>
          <a:p>
            <a:pPr marL="555625" lvl="2"/>
            <a:r>
              <a:rPr lang="en-US" altLang="en-US" dirty="0"/>
              <a:t>Thin-walled blisters develop within 2 to 5 days; break, replaced by oozing crusts of drying plasma</a:t>
            </a:r>
          </a:p>
          <a:p>
            <a:pPr marL="555625" lvl="2"/>
            <a:r>
              <a:rPr lang="en-US" altLang="en-US" dirty="0"/>
              <a:t>Usually little fever, pain; nearby lymph nodes may enlarge</a:t>
            </a:r>
          </a:p>
          <a:p>
            <a:pPr marL="285750" lvl="1"/>
            <a:r>
              <a:rPr lang="en-US" altLang="en-US" i="1" dirty="0"/>
              <a:t>Causative agent: </a:t>
            </a:r>
            <a:r>
              <a:rPr lang="en-US" altLang="en-US" dirty="0"/>
              <a:t>often</a:t>
            </a:r>
            <a:r>
              <a:rPr lang="en-US" altLang="en-US" i="1" dirty="0"/>
              <a:t> Streptococcus pyogenes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3A04A-5F27-42BC-9CCB-0BFB9D3C664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4495800"/>
            <a:ext cx="3352800" cy="1661886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Gram-positive, chain-forming, group A streptococcus</a:t>
            </a:r>
          </a:p>
          <a:p>
            <a:pPr marL="228600" lvl="2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 May also be caused by </a:t>
            </a:r>
            <a:r>
              <a:rPr lang="en-US" altLang="en-US" sz="1800" i="1" dirty="0">
                <a:solidFill>
                  <a:prstClr val="black"/>
                </a:solidFill>
              </a:rPr>
              <a:t>Staphylococcus aureus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43011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b="4993"/>
          <a:stretch/>
        </p:blipFill>
        <p:spPr bwMode="auto">
          <a:xfrm>
            <a:off x="4876800" y="4495800"/>
            <a:ext cx="332489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4F4E8-0EC7-4D25-8B84-FEB7196C1DC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9502" y="6662714"/>
            <a:ext cx="1072594" cy="156412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©SPL/Science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605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521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(9)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990600"/>
            <a:ext cx="7315200" cy="3557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Impetigo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22288" lvl="2"/>
            <a:r>
              <a:rPr lang="en-US" altLang="en-US" dirty="0"/>
              <a:t>Many strains of </a:t>
            </a:r>
            <a:r>
              <a:rPr lang="en-US" altLang="en-US" i="1" dirty="0"/>
              <a:t>S. pyogenes</a:t>
            </a:r>
            <a:r>
              <a:rPr lang="en-US" altLang="en-US" dirty="0"/>
              <a:t>; some colonize the skin</a:t>
            </a:r>
          </a:p>
          <a:p>
            <a:pPr marL="738188" lvl="3"/>
            <a:r>
              <a:rPr lang="en-US" altLang="en-US" sz="2000" dirty="0"/>
              <a:t>Minor injuries introduce into deeper layer of epidermis</a:t>
            </a:r>
          </a:p>
          <a:p>
            <a:pPr marL="522288" lvl="2"/>
            <a:r>
              <a:rPr lang="en-US" altLang="en-US" dirty="0"/>
              <a:t>Hyaluronic acid capsule and M protein of cell wall interfere with phagocytosis; additional virulence factors include proteases, nucleases, hyaluronidase</a:t>
            </a:r>
          </a:p>
          <a:p>
            <a:pPr marL="522288" lvl="2"/>
            <a:r>
              <a:rPr lang="en-US" altLang="en-US" dirty="0"/>
              <a:t>Immune response may produce post-streptococcal sequelae including acute 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13805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4497B1-C507-4425-88E6-CCA80D52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82" y="228600"/>
            <a:ext cx="8114836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22.5 </a:t>
            </a:r>
            <a:r>
              <a:rPr lang="en-US" b="1" i="1" dirty="0">
                <a:solidFill>
                  <a:schemeClr val="tx1"/>
                </a:solidFill>
              </a:rPr>
              <a:t>Streptococcus pyogenes </a:t>
            </a:r>
            <a:r>
              <a:rPr lang="en-US" b="1" dirty="0">
                <a:solidFill>
                  <a:schemeClr val="tx1"/>
                </a:solidFill>
              </a:rPr>
              <a:t>Versus </a:t>
            </a:r>
            <a:r>
              <a:rPr lang="en-US" b="1" i="1" dirty="0">
                <a:solidFill>
                  <a:schemeClr val="tx1"/>
                </a:solidFill>
              </a:rPr>
              <a:t>Staphylococcus aureus</a:t>
            </a:r>
            <a:endParaRPr lang="en-GB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4EF807DF-6E8D-4F4B-BABE-BABE591ED066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498686401"/>
              </p:ext>
            </p:extLst>
          </p:nvPr>
        </p:nvGraphicFramePr>
        <p:xfrm>
          <a:off x="685800" y="1945640"/>
          <a:ext cx="7772400" cy="3394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1800">
                  <a:extLst>
                    <a:ext uri="{9D8B030D-6E8A-4147-A177-3AD203B41FA5}">
                      <a16:colId xmlns:a16="http://schemas.microsoft.com/office/drawing/2014/main" val="183872012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668015659"/>
                    </a:ext>
                  </a:extLst>
                </a:gridCol>
                <a:gridCol w="3198800">
                  <a:extLst>
                    <a:ext uri="{9D8B030D-6E8A-4147-A177-3AD203B41FA5}">
                      <a16:colId xmlns:a16="http://schemas.microsoft.com/office/drawing/2014/main" val="2555514266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Streptococcus pyogenes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Staphylococcus aureus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3968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Morphology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Chains of Gram-positive cocci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Clusters of Gram-positive cocci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5722689"/>
                  </a:ext>
                </a:extLst>
              </a:tr>
              <a:tr h="6566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Growth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Beta-hemolytic colonies; catalase-negative, coagulasenegative, obligate fermenter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Golden, beta-hemolytic colonies, catalase-positive, coagulase-positive, facultative anaerobe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09037"/>
                  </a:ext>
                </a:extLst>
              </a:tr>
              <a:tr h="10959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Virulence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 wall contains group A polysaccharide, an Fc receptor (protein G), and M protein. Bacterium produces hemolysins (streptolysins O and S), streptokinase, DNase, hyaluronidase, and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 wall contains an Fc receptor (protein A). Bacterium produces, hemolysins, leukocidin, hyaluronidase, nuclease, protease, and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273629"/>
                  </a:ext>
                </a:extLst>
              </a:tr>
              <a:tr h="8443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Diseases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Impetigo, strep throat, wound infections, scarlet fever, puerperal fever, toxic shock, and necrotizing fasciitis. Complications: glomerulonephritis and rheumatic fever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Boils, staphylococcal scalded skin syndrome, wound infections, abscesses, bone infections, impetigo, food poisoning, and staphylococcal toxic shock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220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0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98407" y="228600"/>
            <a:ext cx="660195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(10)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990600"/>
            <a:ext cx="6248400" cy="36338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Impetigo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55625" lvl="2"/>
            <a:r>
              <a:rPr lang="en-US" altLang="en-US" dirty="0"/>
              <a:t>Most common among poor children in hot humid areas</a:t>
            </a:r>
          </a:p>
          <a:p>
            <a:pPr marL="555625" lvl="2"/>
            <a:r>
              <a:rPr lang="en-US" altLang="en-US" dirty="0"/>
              <a:t>Person-to-person contact, insects, fomites spread</a:t>
            </a:r>
          </a:p>
          <a:p>
            <a:pPr marL="285750" lvl="1"/>
            <a:r>
              <a:rPr lang="en-US" altLang="en-US" i="1" dirty="0"/>
              <a:t>Treatment and prevention</a:t>
            </a:r>
          </a:p>
          <a:p>
            <a:pPr marL="555625" lvl="2"/>
            <a:r>
              <a:rPr lang="en-US" altLang="en-US" i="1" dirty="0"/>
              <a:t>S. pyogenes</a:t>
            </a:r>
            <a:r>
              <a:rPr lang="en-US" altLang="en-US" dirty="0"/>
              <a:t> susceptible to penicillin, erythromycin</a:t>
            </a:r>
          </a:p>
          <a:p>
            <a:pPr marL="555625" lvl="2"/>
            <a:r>
              <a:rPr lang="en-US" altLang="en-US" dirty="0"/>
              <a:t>Wound cleansing, antiseptics, avoiding contact limit spread</a:t>
            </a:r>
          </a:p>
          <a:p>
            <a:pPr marL="555625" lvl="2"/>
            <a:r>
              <a:rPr lang="en-US" altLang="en-US" dirty="0"/>
              <a:t>Keeping skin clean, avoiding sharing of personal items</a:t>
            </a:r>
          </a:p>
        </p:txBody>
      </p:sp>
    </p:spTree>
    <p:extLst>
      <p:ext uri="{BB962C8B-B14F-4D97-AF65-F5344CB8AC3E}">
        <p14:creationId xmlns:p14="http://schemas.microsoft.com/office/powerpoint/2010/main" val="5421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EE1889-A6FC-4362-8CC2-F8150ACF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352" y="228600"/>
            <a:ext cx="4099296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22.6 Impetigo</a:t>
            </a:r>
            <a:endParaRPr lang="en-GB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CBE4CDF7-31D0-4D6F-B495-A8F212F426B9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610650050"/>
              </p:ext>
            </p:extLst>
          </p:nvPr>
        </p:nvGraphicFramePr>
        <p:xfrm>
          <a:off x="827316" y="1768929"/>
          <a:ext cx="7538358" cy="31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4359">
                  <a:extLst>
                    <a:ext uri="{9D8B030D-6E8A-4147-A177-3AD203B41FA5}">
                      <a16:colId xmlns:a16="http://schemas.microsoft.com/office/drawing/2014/main" val="1068217527"/>
                    </a:ext>
                  </a:extLst>
                </a:gridCol>
                <a:gridCol w="5333999">
                  <a:extLst>
                    <a:ext uri="{9D8B030D-6E8A-4147-A177-3AD203B41FA5}">
                      <a16:colId xmlns:a16="http://schemas.microsoft.com/office/drawing/2014/main" val="1447434541"/>
                    </a:ext>
                  </a:extLst>
                </a:gridCol>
              </a:tblGrid>
              <a:tr h="515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Signs and symptoms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Blisters that break, releasing plasma and pus; formation of yellowish crusts; lymph node enlargement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4783971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to 5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3333367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Causative organisms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Streptococcus pyogenes, Staphylococcus aureus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2416520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Organisms entering the skin through minor breaks; certain strains of </a:t>
                      </a:r>
                      <a:r>
                        <a:rPr lang="en-US" sz="1400" i="1" dirty="0"/>
                        <a:t>S</a:t>
                      </a:r>
                      <a:r>
                        <a:rPr lang="en-US" sz="1400" dirty="0"/>
                        <a:t>. </a:t>
                      </a:r>
                      <a:r>
                        <a:rPr lang="en-US" sz="1400" i="1" dirty="0"/>
                        <a:t>pyogenes</a:t>
                      </a:r>
                      <a:r>
                        <a:rPr lang="en-US" sz="1400" dirty="0"/>
                        <a:t> that cause impetigo can also cause glomerulonephritis.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464903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Spread by direct contact, insects, and fomites.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135597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Treatment and prevention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Treatment: appropriate antibiotic. Prevention: keeping clean; treating skin injuries.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92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5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490758-9CAD-4E1F-9D0E-C444C67D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 22.6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A40C64-2235-4649-ABC7-5E187EDB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990600"/>
            <a:ext cx="7467600" cy="31536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Rocky Mountain spotted fever (RMSF)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Signs and symptoms</a:t>
            </a:r>
          </a:p>
          <a:p>
            <a:pPr marL="555625" lvl="2"/>
            <a:r>
              <a:rPr lang="en-US" altLang="en-US" dirty="0"/>
              <a:t>Sudden headache, pain in muscles and joints, fever</a:t>
            </a:r>
          </a:p>
          <a:p>
            <a:pPr marL="555625" lvl="2"/>
            <a:r>
              <a:rPr lang="en-US" altLang="en-US" dirty="0"/>
              <a:t>Flat pink rash first appears on wrists, ankles spreads up arms and legs to rest of body</a:t>
            </a:r>
          </a:p>
          <a:p>
            <a:pPr marL="815975" lvl="3"/>
            <a:r>
              <a:rPr lang="en-US" altLang="en-US" sz="2000" dirty="0"/>
              <a:t>Rash on palms and soles (not typical)</a:t>
            </a:r>
          </a:p>
          <a:p>
            <a:pPr marL="555625" lvl="2"/>
            <a:r>
              <a:rPr lang="en-US" altLang="en-US" dirty="0"/>
              <a:t>In about half of cases, </a:t>
            </a:r>
            <a:r>
              <a:rPr lang="en-US" altLang="en-US" u="sng" dirty="0"/>
              <a:t>petechiae</a:t>
            </a:r>
            <a:r>
              <a:rPr lang="en-US" altLang="en-US" dirty="0"/>
              <a:t> (purplish spots) form due to small hemorrhages under skin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3999B1-B1F1-4A1B-9053-79390BDC82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28486" y="4303918"/>
            <a:ext cx="3048000" cy="1541708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Damage to heart, kidneys, brain, other tissues can lead to drop in blood pressure, shock, and death without prompt treatment</a:t>
            </a:r>
          </a:p>
        </p:txBody>
      </p:sp>
      <p:pic>
        <p:nvPicPr>
          <p:cNvPr id="4915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4054"/>
          <a:stretch/>
        </p:blipFill>
        <p:spPr bwMode="auto">
          <a:xfrm>
            <a:off x="4953000" y="4144263"/>
            <a:ext cx="3733800" cy="230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96C49B-7837-4AB3-ABA7-726B74531A6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61256" y="6661150"/>
            <a:ext cx="686175" cy="163703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Source: CDC</a:t>
            </a:r>
          </a:p>
        </p:txBody>
      </p:sp>
    </p:spTree>
    <p:extLst>
      <p:ext uri="{BB962C8B-B14F-4D97-AF65-F5344CB8AC3E}">
        <p14:creationId xmlns:p14="http://schemas.microsoft.com/office/powerpoint/2010/main" val="35342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0AD3A0-342F-4B38-9F02-B15C3606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 22.7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2438400"/>
          </a:xfrm>
        </p:spPr>
        <p:txBody>
          <a:bodyPr/>
          <a:lstStyle/>
          <a:p>
            <a:r>
              <a:rPr lang="en-US" altLang="en-US" dirty="0"/>
              <a:t>Rocky Mountain spotted fever</a:t>
            </a:r>
          </a:p>
          <a:p>
            <a:pPr lvl="1"/>
            <a:r>
              <a:rPr lang="en-US" altLang="en-US" i="1" dirty="0"/>
              <a:t>Causative agent: Rickettsia rickettsii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Tiny Gram-negative non-motile coccobacilli </a:t>
            </a:r>
          </a:p>
          <a:p>
            <a:pPr lvl="2"/>
            <a:r>
              <a:rPr lang="en-US" altLang="en-US" dirty="0"/>
              <a:t>Obligate intracellular bacteria; difficult to grow in culture</a:t>
            </a:r>
          </a:p>
          <a:p>
            <a:pPr lvl="3"/>
            <a:r>
              <a:rPr lang="en-US" altLang="en-US" dirty="0"/>
              <a:t>May be identified by skin lesion biopsies, or PCR amplification followed by probe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997EDD-D554-40C1-ABA0-4FA9AE771E3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400" y="3482344"/>
            <a:ext cx="3733800" cy="2613656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Pathogenesis</a:t>
            </a:r>
          </a:p>
          <a:p>
            <a:pPr marL="536575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Transmitted by tick bite after 4 to 10 hours of feeding</a:t>
            </a:r>
          </a:p>
          <a:p>
            <a:pPr marL="536575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Bacteria taken up by endothelial cells lining small blood vessels</a:t>
            </a:r>
          </a:p>
          <a:p>
            <a:pPr marL="536575" lvl="2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Bacteria leave phagosome; multiply within cell</a:t>
            </a:r>
          </a:p>
        </p:txBody>
      </p:sp>
      <p:pic>
        <p:nvPicPr>
          <p:cNvPr id="51203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" b="4194"/>
          <a:stretch/>
        </p:blipFill>
        <p:spPr bwMode="auto">
          <a:xfrm>
            <a:off x="5257800" y="3505200"/>
            <a:ext cx="2819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2E6E26-E6F8-4484-BE81-D4E48CB14E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61256" y="6661030"/>
            <a:ext cx="686175" cy="156412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Source: CDC</a:t>
            </a:r>
          </a:p>
        </p:txBody>
      </p:sp>
    </p:spTree>
    <p:extLst>
      <p:ext uri="{BB962C8B-B14F-4D97-AF65-F5344CB8AC3E}">
        <p14:creationId xmlns:p14="http://schemas.microsoft.com/office/powerpoint/2010/main" val="28349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3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(11)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990600"/>
            <a:ext cx="7391400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Rocky Mountain spotted fever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  <a:endParaRPr lang="en-US" altLang="en-US" dirty="0"/>
          </a:p>
          <a:p>
            <a:pPr marL="522288" lvl="2"/>
            <a:r>
              <a:rPr lang="en-US" altLang="en-US" dirty="0"/>
              <a:t>Bacteria use host actin to form “actin tail” to move into adjacent host cells; cause extensive membrane damage</a:t>
            </a:r>
          </a:p>
          <a:p>
            <a:pPr marL="750888" lvl="3"/>
            <a:r>
              <a:rPr lang="en-US" altLang="en-US" dirty="0"/>
              <a:t>Cells rupture, release rickettsias into bloodstream</a:t>
            </a:r>
          </a:p>
          <a:p>
            <a:pPr marL="522288" lvl="2"/>
            <a:r>
              <a:rPr lang="en-US" altLang="en-US" dirty="0"/>
              <a:t>Inflammation in blood vessels leads to clotting, small areas of necrosis, hemorrhagic skin rash, tissue damage</a:t>
            </a:r>
          </a:p>
          <a:p>
            <a:pPr marL="522288" lvl="2"/>
            <a:r>
              <a:rPr lang="en-US" altLang="en-US" dirty="0"/>
              <a:t>Release of endotoxin into bloodstream causes shock, disseminated intravascular coagulation (DIC)</a:t>
            </a:r>
          </a:p>
        </p:txBody>
      </p:sp>
    </p:spTree>
    <p:extLst>
      <p:ext uri="{BB962C8B-B14F-4D97-AF65-F5344CB8AC3E}">
        <p14:creationId xmlns:p14="http://schemas.microsoft.com/office/powerpoint/2010/main" val="30699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139AAA-8867-484B-A62E-85614AD9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42" y="228600"/>
            <a:ext cx="320491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Skin Infections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0987" y="990600"/>
            <a:ext cx="7543800" cy="167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Skin provides tough, flexible outer covering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But exposed state makes it vulnerable to injuries</a:t>
            </a:r>
          </a:p>
          <a:p>
            <a:pPr marL="522288" lvl="2"/>
            <a:r>
              <a:rPr lang="en-US" altLang="en-US" dirty="0"/>
              <a:t>Cuts, punctures, burns, chemical injury, and insect or tick bites can break barrier, provide entry for pathogens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3A5C7BF-B0E6-4E4C-862E-4E3528737FC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09729" y="2685833"/>
            <a:ext cx="3276600" cy="1428967"/>
          </a:xfrm>
        </p:spPr>
        <p:txBody>
          <a:bodyPr/>
          <a:lstStyle/>
          <a:p>
            <a:pPr marL="228600" lvl="2" indent="-2286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Skin infections can occur when pathogens are carried to skin by bloodstream following entry from another site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819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 b="2409"/>
          <a:stretch/>
        </p:blipFill>
        <p:spPr bwMode="auto">
          <a:xfrm>
            <a:off x="4724400" y="2819400"/>
            <a:ext cx="3840346" cy="291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BBBD6-1F05-4E69-9B30-1987ABED2B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74028" y="6659491"/>
            <a:ext cx="886441" cy="179459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©Science Source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DC603C-72A4-4806-B6C0-48F67032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5" y="228600"/>
            <a:ext cx="9144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Figures 22.8 and 22.9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8" y="990600"/>
            <a:ext cx="6096000" cy="2590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Rocky Mountain spotted fever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22288" lvl="2"/>
            <a:r>
              <a:rPr lang="en-US" altLang="en-US" dirty="0"/>
              <a:t>Sporadic distribution throughout the Americas</a:t>
            </a:r>
          </a:p>
          <a:p>
            <a:pPr marL="522288" lvl="2"/>
            <a:r>
              <a:rPr lang="en-US" altLang="en-US" dirty="0"/>
              <a:t>Zoonosis maintained in various species of ticks, mammals</a:t>
            </a:r>
          </a:p>
          <a:p>
            <a:pPr marL="766763" lvl="3"/>
            <a:r>
              <a:rPr lang="en-US" altLang="en-US" dirty="0"/>
              <a:t>Humans are accidental host; develop severe disease</a:t>
            </a:r>
          </a:p>
          <a:p>
            <a:pPr marL="766763" lvl="3"/>
            <a:r>
              <a:rPr lang="en-US" altLang="en-US" dirty="0"/>
              <a:t>Major vectors: wood tick, dog tick; active April to Sept.</a:t>
            </a:r>
          </a:p>
        </p:txBody>
      </p:sp>
      <p:pic>
        <p:nvPicPr>
          <p:cNvPr id="55299" name="Picture 5" descr="Most cases of RMSF occur in the south central and south Atlantic states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b="3380"/>
          <a:stretch/>
        </p:blipFill>
        <p:spPr bwMode="auto">
          <a:xfrm>
            <a:off x="1143000" y="3733800"/>
            <a:ext cx="38433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7538"/>
          <a:stretch/>
        </p:blipFill>
        <p:spPr bwMode="auto">
          <a:xfrm>
            <a:off x="5791200" y="4038600"/>
            <a:ext cx="25431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72CCD-9EC7-4B04-AE10-B6D362E4DC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03779" y="6495506"/>
            <a:ext cx="7937461" cy="335281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Left:</a:t>
            </a:r>
            <a:r>
              <a:rPr lang="en-US" sz="800" dirty="0">
                <a:solidFill>
                  <a:srgbClr val="6A6A6A"/>
                </a:solidFill>
              </a:rPr>
              <a:t> Source: “Tickborne Diseases of the United States: Rocky Mountain Spotted Fever,” Centers for Disease Control and Prevention. www.cdc.gov/ticks/tickbornediseases/ rmsf.html CDC; Right: Source: Dr. Christopher Paddock/CDC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C87474-CCD1-4FEC-81E0-050E4AAE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" y="228600"/>
            <a:ext cx="8875076" cy="609600"/>
          </a:xfrm>
        </p:spPr>
        <p:txBody>
          <a:bodyPr/>
          <a:lstStyle/>
          <a:p>
            <a:r>
              <a:rPr lang="en-US" sz="3400" b="1" dirty="0">
                <a:solidFill>
                  <a:schemeClr val="tx1"/>
                </a:solidFill>
              </a:rPr>
              <a:t>Table 22.7 Rock Mountain Spotted Fever (RMSF)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9" y="990600"/>
            <a:ext cx="3910076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Rocky Mountain spotted fever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Treatment and prevention</a:t>
            </a:r>
          </a:p>
          <a:p>
            <a:pPr marL="538163" lvl="2"/>
            <a:r>
              <a:rPr lang="en-US" altLang="en-US" dirty="0"/>
              <a:t>Doxycycline effective if given prior to irreversible organ damage</a:t>
            </a:r>
          </a:p>
          <a:p>
            <a:pPr marL="538163" lvl="2"/>
            <a:r>
              <a:rPr lang="en-US" altLang="en-US" dirty="0"/>
              <a:t>Case-fatality rate approximately 20% without</a:t>
            </a:r>
            <a:r>
              <a:rPr lang="en-US" altLang="en-US" baseline="0" dirty="0"/>
              <a:t> </a:t>
            </a:r>
            <a:r>
              <a:rPr lang="en-US" altLang="en-US" dirty="0"/>
              <a:t>treatment, below 5% with</a:t>
            </a:r>
          </a:p>
          <a:p>
            <a:pPr marL="538163" lvl="2"/>
            <a:r>
              <a:rPr lang="en-US" altLang="en-US" dirty="0"/>
              <a:t>No vaccine, but precautions against tick bites can limit transmission</a:t>
            </a:r>
            <a:endParaRPr lang="en-US" dirty="0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E0DF63C9-3664-4F01-8038-2D3689F63E0F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74263713"/>
              </p:ext>
            </p:extLst>
          </p:nvPr>
        </p:nvGraphicFramePr>
        <p:xfrm>
          <a:off x="4800599" y="1896291"/>
          <a:ext cx="4102769" cy="425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222">
                  <a:extLst>
                    <a:ext uri="{9D8B030D-6E8A-4147-A177-3AD203B41FA5}">
                      <a16:colId xmlns:a16="http://schemas.microsoft.com/office/drawing/2014/main" val="3958545884"/>
                    </a:ext>
                  </a:extLst>
                </a:gridCol>
                <a:gridCol w="2746547">
                  <a:extLst>
                    <a:ext uri="{9D8B030D-6E8A-4147-A177-3AD203B41FA5}">
                      <a16:colId xmlns:a16="http://schemas.microsoft.com/office/drawing/2014/main" val="4100851777"/>
                    </a:ext>
                  </a:extLst>
                </a:gridCol>
              </a:tblGrid>
              <a:tr h="7154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Headache, pains in muscles and joints, and fever, followed by a hemorrhagic rash that begins on the extremities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0864267"/>
                  </a:ext>
                </a:extLst>
              </a:tr>
              <a:tr h="3419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 to 8</a:t>
                      </a:r>
                      <a:r>
                        <a:rPr lang="en-US" sz="1200" baseline="0" dirty="0"/>
                        <a:t>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744369"/>
                  </a:ext>
                </a:extLst>
              </a:tr>
              <a:tr h="5110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Causative organism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Rickettsia rickettsii</a:t>
                      </a:r>
                      <a:r>
                        <a:rPr lang="en-US" sz="1200" dirty="0"/>
                        <a:t>, an obligate intracellular bacterium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701070"/>
                  </a:ext>
                </a:extLst>
              </a:tr>
              <a:tr h="11242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Pathogenesis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Organisms multiply at site of tick bite, invade the bloodstream, and then infect endothelial cells; blood vessel involvement and systemic inflammatory response damage tissues.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657394"/>
                  </a:ext>
                </a:extLst>
              </a:tr>
              <a:tr h="5110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zoonosis transmitted by bite of infected tick, usually </a:t>
                      </a:r>
                      <a:r>
                        <a:rPr lang="en-US" sz="1200" i="1" dirty="0"/>
                        <a:t>Dermacentor </a:t>
                      </a:r>
                      <a:r>
                        <a:rPr lang="en-US" sz="1200" dirty="0"/>
                        <a:t>species.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3848829"/>
                  </a:ext>
                </a:extLst>
              </a:tr>
              <a:tr h="9198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</a:t>
                      </a:r>
                      <a:r>
                        <a:rPr lang="en-US" sz="1200" baseline="0" dirty="0"/>
                        <a:t> and prevention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appropriate antibiotics. Prevention: avoiding tick-infested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areas; using tick repellent; removing ticks within 4 hours.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60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E53540-413E-4804-8435-03B43B5D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14" y="228600"/>
            <a:ext cx="852877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– Figure 22.10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0" y="1023545"/>
            <a:ext cx="7712817" cy="203744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Cutaneous anthrax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Anthrax rare in humans, but endospores can enter through inhalation, ingestion, contact with skin</a:t>
            </a:r>
          </a:p>
          <a:p>
            <a:pPr marL="506413" lvl="2"/>
            <a:r>
              <a:rPr lang="en-US" altLang="en-US" dirty="0"/>
              <a:t>Cutaneous anthrax most common; inhalation anthrax has much higher case-fatality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63E7F-7178-47B2-B28D-A09FF02AE8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5542" y="3060986"/>
            <a:ext cx="6140690" cy="1143000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Signs and symptoms:</a:t>
            </a:r>
            <a:r>
              <a:rPr lang="en-US" altLang="en-US" sz="2000" dirty="0">
                <a:solidFill>
                  <a:prstClr val="black"/>
                </a:solidFill>
              </a:rPr>
              <a:t> small red bump within a few days</a:t>
            </a:r>
          </a:p>
          <a:p>
            <a:pPr marL="506413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Bump develops blisters, eventually forms ulcer surrounded by swelling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209AD-82F2-458C-86A2-186AE3601AE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82672" y="4223945"/>
            <a:ext cx="2928258" cy="1703613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Black eschar covers center of area and persists for several weeks</a:t>
            </a:r>
          </a:p>
          <a:p>
            <a:pPr marL="479425" lvl="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Seldom results in scarring</a:t>
            </a:r>
          </a:p>
        </p:txBody>
      </p:sp>
      <p:pic>
        <p:nvPicPr>
          <p:cNvPr id="59395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3169"/>
          <a:stretch/>
        </p:blipFill>
        <p:spPr bwMode="auto">
          <a:xfrm>
            <a:off x="4572000" y="3962400"/>
            <a:ext cx="3506800" cy="23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9A869E-F751-417F-B987-40FEE45E71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98907" y="6660579"/>
            <a:ext cx="1350535" cy="189258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Source: James H Steele/CDC</a:t>
            </a:r>
          </a:p>
        </p:txBody>
      </p:sp>
    </p:spTree>
    <p:extLst>
      <p:ext uri="{BB962C8B-B14F-4D97-AF65-F5344CB8AC3E}">
        <p14:creationId xmlns:p14="http://schemas.microsoft.com/office/powerpoint/2010/main" val="5226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B4C9BC-251A-4831-97CC-9331B0CC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82" y="239771"/>
            <a:ext cx="6841276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 Diseases of the Skin (12)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990600"/>
            <a:ext cx="71628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Cutaneous anthrax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Causative agent: Bacillus anthracis</a:t>
            </a:r>
          </a:p>
          <a:p>
            <a:pPr marL="555625" lvl="2"/>
            <a:r>
              <a:rPr lang="en-US" altLang="en-US" dirty="0"/>
              <a:t>Endospore-forming, Gram-positive, non-motile rod</a:t>
            </a:r>
          </a:p>
          <a:p>
            <a:pPr marL="555625" lvl="2"/>
            <a:r>
              <a:rPr lang="en-US" altLang="en-US" dirty="0"/>
              <a:t>Named for black “coal-like” scabs on infected skin</a:t>
            </a:r>
          </a:p>
          <a:p>
            <a:pPr marL="555625" lvl="2"/>
            <a:r>
              <a:rPr lang="en-US" altLang="en-US" dirty="0"/>
              <a:t>Endospore is infectious form; germinate to form toxin-producing vegetative cells in host</a:t>
            </a:r>
          </a:p>
          <a:p>
            <a:pPr marL="285750" lvl="1"/>
            <a:r>
              <a:rPr lang="en-US" altLang="en-US" i="1" dirty="0"/>
              <a:t>Pathogenesis</a:t>
            </a:r>
          </a:p>
          <a:p>
            <a:pPr marL="555625" lvl="2"/>
            <a:r>
              <a:rPr lang="en-US" altLang="en-US" dirty="0"/>
              <a:t>Virulence due to capsule and exotoxins</a:t>
            </a:r>
          </a:p>
          <a:p>
            <a:pPr marL="555625" lvl="2"/>
            <a:r>
              <a:rPr lang="en-US" altLang="en-US" dirty="0"/>
              <a:t>Cutaneous anthrax not likely to become systemic</a:t>
            </a:r>
          </a:p>
          <a:p>
            <a:pPr marL="285750" lvl="1"/>
            <a:r>
              <a:rPr lang="en-US" altLang="en-US" i="1" dirty="0"/>
              <a:t>Epidemiology</a:t>
            </a:r>
          </a:p>
          <a:p>
            <a:pPr marL="555625" lvl="2"/>
            <a:r>
              <a:rPr lang="en-US" altLang="en-US" dirty="0"/>
              <a:t>Seen in people who work with animals or animal products (farmers, leather tanners, etc.)</a:t>
            </a:r>
          </a:p>
          <a:p>
            <a:pPr marL="555625" lvl="2"/>
            <a:r>
              <a:rPr lang="en-US" altLang="en-US" dirty="0"/>
              <a:t>No person-to-person transmission</a:t>
            </a:r>
          </a:p>
        </p:txBody>
      </p:sp>
    </p:spTree>
    <p:extLst>
      <p:ext uri="{BB962C8B-B14F-4D97-AF65-F5344CB8AC3E}">
        <p14:creationId xmlns:p14="http://schemas.microsoft.com/office/powerpoint/2010/main" val="24325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527B751-1002-4A44-A41C-5C5C677B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62" y="244642"/>
            <a:ext cx="6245476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22.8 Cutaneous Anthrax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990600"/>
            <a:ext cx="7010400" cy="2133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Cutaneous anthrax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</a:pPr>
            <a:r>
              <a:rPr lang="en-US" altLang="en-US" i="1" dirty="0"/>
              <a:t>Treatment and prevention</a:t>
            </a:r>
          </a:p>
          <a:p>
            <a:pPr marL="506413" lvl="2">
              <a:spcAft>
                <a:spcPts val="0"/>
              </a:spcAft>
            </a:pPr>
            <a:r>
              <a:rPr lang="en-US" altLang="en-US" dirty="0"/>
              <a:t>Antimicrobial medication for 7 to 14 days</a:t>
            </a:r>
          </a:p>
          <a:p>
            <a:pPr marL="766763" lvl="3">
              <a:spcAft>
                <a:spcPts val="0"/>
              </a:spcAft>
            </a:pPr>
            <a:r>
              <a:rPr lang="en-US" altLang="en-US" dirty="0"/>
              <a:t>No effect on cutaneous lesion, but can prevent organism from spreading systemically</a:t>
            </a:r>
          </a:p>
          <a:p>
            <a:pPr marL="506413" lvl="2">
              <a:spcAft>
                <a:spcPts val="0"/>
              </a:spcAft>
            </a:pPr>
            <a:r>
              <a:rPr lang="en-US" altLang="en-US" dirty="0"/>
              <a:t>Vaccine available for those at greatest risk</a:t>
            </a:r>
            <a:endParaRPr lang="en-US" dirty="0"/>
          </a:p>
        </p:txBody>
      </p:sp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A17EBF96-15F2-48D4-A3AA-63BAF4543D5E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619442022"/>
              </p:ext>
            </p:extLst>
          </p:nvPr>
        </p:nvGraphicFramePr>
        <p:xfrm>
          <a:off x="1458685" y="3658568"/>
          <a:ext cx="6324600" cy="2589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6786">
                  <a:extLst>
                    <a:ext uri="{9D8B030D-6E8A-4147-A177-3AD203B41FA5}">
                      <a16:colId xmlns:a16="http://schemas.microsoft.com/office/drawing/2014/main" val="2559398961"/>
                    </a:ext>
                  </a:extLst>
                </a:gridCol>
                <a:gridCol w="4827814">
                  <a:extLst>
                    <a:ext uri="{9D8B030D-6E8A-4147-A177-3AD203B41FA5}">
                      <a16:colId xmlns:a16="http://schemas.microsoft.com/office/drawing/2014/main" val="1370852002"/>
                    </a:ext>
                  </a:extLst>
                </a:gridCol>
              </a:tblGrid>
              <a:tr h="418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Small red bump develops into painless black eschar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605906"/>
                  </a:ext>
                </a:extLst>
              </a:tr>
              <a:tr h="418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Usually 1</a:t>
                      </a:r>
                      <a:r>
                        <a:rPr lang="en-US" sz="1200" baseline="0" dirty="0"/>
                        <a:t> to </a:t>
                      </a:r>
                      <a:r>
                        <a:rPr lang="en-US" sz="1200" dirty="0"/>
                        <a:t>7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1749962"/>
                  </a:ext>
                </a:extLst>
              </a:tr>
              <a:tr h="418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Causative organism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Bacillus anthracis</a:t>
                      </a:r>
                      <a:r>
                        <a:rPr lang="en-US" sz="1200" dirty="0"/>
                        <a:t>, an endospore-forming, Gram-positive rod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370674"/>
                  </a:ext>
                </a:extLst>
              </a:tr>
              <a:tr h="418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Exotoxins cause cell death.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419940"/>
                  </a:ext>
                </a:extLst>
              </a:tr>
              <a:tr h="418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Seen in people who work with animals or animal products; no person-to-person transmission.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285778"/>
                  </a:ext>
                </a:extLst>
              </a:tr>
              <a:tr h="418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</a:t>
                      </a:r>
                      <a:r>
                        <a:rPr lang="en-US" sz="1200" baseline="0" dirty="0"/>
                        <a:t> and prevention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antimicrobial medications. Prevention: vaccine for at-risk populations.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07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0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DB71D1-AC51-460B-ABCC-6BD9EF33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85" y="228600"/>
            <a:ext cx="7753431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Viral Diseases of the Skin – Figure 22.11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0600"/>
            <a:ext cx="7086600" cy="29926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Varicella (</a:t>
            </a:r>
            <a:r>
              <a:rPr lang="en-US" altLang="en-US" u="sng" dirty="0"/>
              <a:t>chickenpox</a:t>
            </a:r>
            <a:r>
              <a:rPr lang="en-US" altLang="en-US" dirty="0"/>
              <a:t>)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i="1" dirty="0"/>
              <a:t>Signs and symptoms: </a:t>
            </a:r>
            <a:r>
              <a:rPr lang="en-US" altLang="en-US" dirty="0"/>
              <a:t>fever, headache, malaise, rash; incubation period 10 to 21 days</a:t>
            </a:r>
            <a:r>
              <a:rPr lang="en-US" altLang="en-US" i="1" dirty="0"/>
              <a:t> </a:t>
            </a:r>
          </a:p>
          <a:p>
            <a:pPr marL="538163" lvl="2">
              <a:spcAft>
                <a:spcPts val="300"/>
              </a:spcAft>
            </a:pPr>
            <a:r>
              <a:rPr lang="en-US" altLang="en-US" dirty="0"/>
              <a:t>Most childhood cases mild</a:t>
            </a:r>
          </a:p>
          <a:p>
            <a:pPr marL="815975" lvl="3">
              <a:spcAft>
                <a:spcPts val="300"/>
              </a:spcAft>
            </a:pPr>
            <a:r>
              <a:rPr lang="en-US" altLang="en-US" sz="2000" dirty="0"/>
              <a:t>Begins as small, red spots (macules)</a:t>
            </a:r>
          </a:p>
          <a:p>
            <a:pPr marL="815975" lvl="3">
              <a:spcAft>
                <a:spcPts val="300"/>
              </a:spcAft>
            </a:pPr>
            <a:r>
              <a:rPr lang="en-US" altLang="en-US" sz="2000" dirty="0"/>
              <a:t>Progresses to little bumps (papules)</a:t>
            </a:r>
          </a:p>
          <a:p>
            <a:pPr marL="815975" lvl="3">
              <a:spcAft>
                <a:spcPts val="300"/>
              </a:spcAft>
            </a:pPr>
            <a:r>
              <a:rPr lang="en-US" altLang="en-US" sz="2000" dirty="0"/>
              <a:t>Finally small blisters (vesicles)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BEE7C-DB2F-4272-A45F-AE07C94A11A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02178" y="3983264"/>
            <a:ext cx="3857172" cy="2627086"/>
          </a:xfrm>
        </p:spPr>
        <p:txBody>
          <a:bodyPr/>
          <a:lstStyle/>
          <a:p>
            <a:pPr marL="228600" lvl="2" defTabSz="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All lesion types present during rash</a:t>
            </a:r>
          </a:p>
          <a:p>
            <a:pPr marL="228600" lvl="2" defTabSz="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Occur anywhere on body, but often begin on head, chest, back; perhaps on mucous membranes</a:t>
            </a:r>
          </a:p>
          <a:p>
            <a:pPr marL="228600" lvl="2" defTabSz="179388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Lesions are pruritic (itchy); scratching can lead to serious secondary infection by </a:t>
            </a:r>
            <a:r>
              <a:rPr lang="en-US" altLang="en-US" sz="1800" i="1" dirty="0">
                <a:solidFill>
                  <a:prstClr val="black"/>
                </a:solidFill>
              </a:rPr>
              <a:t>S. pyogenes </a:t>
            </a:r>
            <a:r>
              <a:rPr lang="en-US" altLang="en-US" sz="1800" dirty="0">
                <a:solidFill>
                  <a:prstClr val="black"/>
                </a:solidFill>
              </a:rPr>
              <a:t>or </a:t>
            </a:r>
            <a:r>
              <a:rPr lang="en-US" altLang="en-US" sz="1800" i="1" dirty="0">
                <a:solidFill>
                  <a:prstClr val="black"/>
                </a:solidFill>
              </a:rPr>
              <a:t>S. aureus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5540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4211"/>
          <a:stretch/>
        </p:blipFill>
        <p:spPr bwMode="auto">
          <a:xfrm>
            <a:off x="6161087" y="2667000"/>
            <a:ext cx="23082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EF0711-4E18-4290-A83A-BA35E8B612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58621" y="6675391"/>
            <a:ext cx="686175" cy="156412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Source: CDC</a:t>
            </a:r>
          </a:p>
        </p:txBody>
      </p:sp>
    </p:spTree>
    <p:extLst>
      <p:ext uri="{BB962C8B-B14F-4D97-AF65-F5344CB8AC3E}">
        <p14:creationId xmlns:p14="http://schemas.microsoft.com/office/powerpoint/2010/main" val="16215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B72621-9347-4144-A872-24991A1E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16" y="244642"/>
            <a:ext cx="7988368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– Figure 22.12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990600"/>
            <a:ext cx="7391400" cy="2209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Varicella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Signs and symptoms</a:t>
            </a:r>
          </a:p>
          <a:p>
            <a:pPr marL="506413" lvl="2"/>
            <a:r>
              <a:rPr lang="en-US" altLang="en-US" dirty="0"/>
              <a:t>More severe in adults; about 20% develop pneumonia</a:t>
            </a:r>
          </a:p>
          <a:p>
            <a:pPr marL="506413" lvl="2"/>
            <a:r>
              <a:rPr lang="en-US" altLang="en-US" dirty="0"/>
              <a:t>Damages lungs, heart, liver, kidneys, and brain in immunocompromised individuals; death results in approximately 20%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3F2F1-5BB0-4E07-ADFD-5333B092435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78139" y="3091542"/>
            <a:ext cx="4267200" cy="838200"/>
          </a:xfrm>
        </p:spPr>
        <p:txBody>
          <a:bodyPr/>
          <a:lstStyle/>
          <a:p>
            <a:pPr marL="228600" lvl="2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Reactivation of latent virus later in life produces </a:t>
            </a:r>
            <a:r>
              <a:rPr lang="en-US" altLang="en-US" sz="1800" u="sng" dirty="0">
                <a:solidFill>
                  <a:prstClr val="black"/>
                </a:solidFill>
              </a:rPr>
              <a:t>shingles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78E9AB-DF5B-4E37-A7B7-D330947B9D4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24428" y="3886200"/>
            <a:ext cx="3200400" cy="1905000"/>
          </a:xfrm>
        </p:spPr>
        <p:txBody>
          <a:bodyPr/>
          <a:lstStyle/>
          <a:p>
            <a:pPr marL="228600" lvl="3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Begins with tingling, then painful rash along area supplied by involved sensory nerve</a:t>
            </a:r>
          </a:p>
          <a:p>
            <a:pPr marL="434975" lvl="4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Can pose risk to eyes</a:t>
            </a:r>
          </a:p>
          <a:p>
            <a:pPr marL="228600" lvl="3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Not spread from person to person</a:t>
            </a:r>
          </a:p>
        </p:txBody>
      </p:sp>
      <p:pic>
        <p:nvPicPr>
          <p:cNvPr id="6758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b="3536"/>
          <a:stretch/>
        </p:blipFill>
        <p:spPr bwMode="auto">
          <a:xfrm>
            <a:off x="5257800" y="3581401"/>
            <a:ext cx="3422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FE7F6B-38FE-41DA-BBB8-859BA6630CB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88225" y="6659217"/>
            <a:ext cx="1744696" cy="189258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©franciscodiazpagador/Getty Images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3C737-9938-4CD3-B7C3-BCD7C97B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16" y="244929"/>
            <a:ext cx="7988368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– Figure 22.13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788269-313E-467C-8635-D4566E9B046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5542" y="990600"/>
            <a:ext cx="3918858" cy="2286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Varicella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Causative agent</a:t>
            </a:r>
          </a:p>
          <a:p>
            <a:pPr marL="285750" lvl="1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Varicella-zoster virus (VZV) of </a:t>
            </a:r>
            <a:r>
              <a:rPr lang="en-US" altLang="en-US" sz="2200" i="1" dirty="0">
                <a:solidFill>
                  <a:prstClr val="black"/>
                </a:solidFill>
              </a:rPr>
              <a:t>Herpesviridae</a:t>
            </a:r>
            <a:r>
              <a:rPr lang="en-US" altLang="en-US" sz="2200" dirty="0">
                <a:solidFill>
                  <a:prstClr val="black"/>
                </a:solidFill>
              </a:rPr>
              <a:t>: enveloped, double-stranded DNA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3190420"/>
            <a:ext cx="7543800" cy="3352800"/>
          </a:xfrm>
        </p:spPr>
        <p:txBody>
          <a:bodyPr/>
          <a:lstStyle/>
          <a:p>
            <a:pPr marL="285750" lvl="1">
              <a:spcAft>
                <a:spcPts val="400"/>
              </a:spcAft>
            </a:pPr>
            <a:r>
              <a:rPr lang="en-US" altLang="en-US" i="1" dirty="0"/>
              <a:t>Pathogenesis</a:t>
            </a:r>
          </a:p>
          <a:p>
            <a:pPr marL="522288" lvl="2">
              <a:spcAft>
                <a:spcPts val="400"/>
              </a:spcAft>
            </a:pPr>
            <a:r>
              <a:rPr lang="en-US" altLang="en-US" dirty="0"/>
              <a:t>VZV enters via respiratory tract, establishes infection, replicates in lymph nodes, travels to skin via bloodstream</a:t>
            </a:r>
          </a:p>
          <a:p>
            <a:pPr marL="522288" lvl="2">
              <a:spcAft>
                <a:spcPts val="400"/>
              </a:spcAft>
            </a:pPr>
            <a:r>
              <a:rPr lang="en-US" altLang="en-US" dirty="0"/>
              <a:t>Stained preparations of infected cells show </a:t>
            </a:r>
            <a:r>
              <a:rPr lang="en-US" altLang="en-US" u="sng" dirty="0"/>
              <a:t>intranuclear inclusion bodies</a:t>
            </a:r>
            <a:r>
              <a:rPr lang="en-US" altLang="en-US" dirty="0"/>
              <a:t> where virus reproduces</a:t>
            </a:r>
          </a:p>
          <a:p>
            <a:pPr marL="522288" lvl="2">
              <a:spcAft>
                <a:spcPts val="400"/>
              </a:spcAft>
            </a:pPr>
            <a:r>
              <a:rPr lang="en-US" altLang="en-US" dirty="0"/>
              <a:t>Some infected cells fuse, form multinucleated giant cells</a:t>
            </a:r>
          </a:p>
          <a:p>
            <a:pPr marL="522288" lvl="2">
              <a:spcAft>
                <a:spcPts val="400"/>
              </a:spcAft>
            </a:pPr>
            <a:r>
              <a:rPr lang="en-US" altLang="en-US" dirty="0"/>
              <a:t>Infected cells lyse; virus enters nerve, travels to ganglia</a:t>
            </a:r>
          </a:p>
          <a:p>
            <a:pPr marL="522288" lvl="2">
              <a:spcAft>
                <a:spcPts val="400"/>
              </a:spcAft>
            </a:pPr>
            <a:r>
              <a:rPr lang="en-US" altLang="en-US" dirty="0"/>
              <a:t>Shingles coincides with decline in cell-mediated immunity</a:t>
            </a:r>
          </a:p>
          <a:p>
            <a:pPr marL="522288" lvl="2">
              <a:spcAft>
                <a:spcPts val="400"/>
              </a:spcAft>
            </a:pPr>
            <a:r>
              <a:rPr lang="en-US" altLang="en-US" dirty="0"/>
              <a:t>Secondary immune response controls shingles</a:t>
            </a:r>
            <a:endParaRPr lang="en-US" dirty="0"/>
          </a:p>
        </p:txBody>
      </p:sp>
      <p:pic>
        <p:nvPicPr>
          <p:cNvPr id="6963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" b="2446"/>
          <a:stretch/>
        </p:blipFill>
        <p:spPr bwMode="auto">
          <a:xfrm>
            <a:off x="5105400" y="1143000"/>
            <a:ext cx="31511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23434-9D90-4C19-B8B0-0F0B03D84C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0" y="6663722"/>
            <a:ext cx="1515449" cy="172053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 ©Oliver Mecks/ Science Source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4D285C6-8EA6-43D2-987F-09E0F4DE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369" y="244929"/>
            <a:ext cx="5767592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(1)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21" y="990600"/>
            <a:ext cx="7498347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Varicella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38163" lvl="2"/>
            <a:r>
              <a:rPr lang="en-US" altLang="en-US" dirty="0"/>
              <a:t>Notifiable disease, although many mild cases unreported</a:t>
            </a:r>
          </a:p>
          <a:p>
            <a:pPr marL="538163" lvl="2"/>
            <a:r>
              <a:rPr lang="en-US" altLang="en-US" dirty="0"/>
              <a:t>In early 1990s, about 4 million cases/year in U.S</a:t>
            </a:r>
            <a:r>
              <a:rPr lang="en-US" altLang="en-US" sz="2000" dirty="0"/>
              <a:t>.</a:t>
            </a:r>
          </a:p>
          <a:p>
            <a:pPr marL="766763" lvl="3"/>
            <a:r>
              <a:rPr lang="en-US" altLang="en-US" sz="2000" dirty="0"/>
              <a:t>A decade after vaccine release in 1995, fewer than half a million cases, 8 deaths/year</a:t>
            </a:r>
          </a:p>
          <a:p>
            <a:pPr marL="538163" lvl="2"/>
            <a:r>
              <a:rPr lang="en-US" altLang="en-US" dirty="0"/>
              <a:t>Highly contagious; transmitted by respiratory secretions and skin lesions; most cases in winter and spring months</a:t>
            </a:r>
          </a:p>
          <a:p>
            <a:pPr marL="538163" lvl="2"/>
            <a:r>
              <a:rPr lang="en-US" altLang="en-US" dirty="0"/>
              <a:t>Humans are only reservoir</a:t>
            </a:r>
          </a:p>
          <a:p>
            <a:pPr marL="538163" lvl="2"/>
            <a:r>
              <a:rPr lang="en-US" altLang="en-US" dirty="0"/>
              <a:t>Threat to newborns, with case-fatality rate up to 30%</a:t>
            </a:r>
          </a:p>
          <a:p>
            <a:pPr marL="801688" lvl="3" indent="-273050"/>
            <a:r>
              <a:rPr lang="en-US" altLang="en-US" sz="2000" dirty="0"/>
              <a:t>Babies born to mothers who had chickenpox early in pregnancy may develop congenital varicella syndrome</a:t>
            </a:r>
          </a:p>
          <a:p>
            <a:pPr marL="538163" lvl="2"/>
            <a:r>
              <a:rPr lang="en-US" altLang="en-US" dirty="0"/>
              <a:t>Uninfected person exposed to shingles develops chickenpox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03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ED8D28-8A89-4907-9ECB-381BA6FD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485" y="244929"/>
            <a:ext cx="5767592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(2)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7" y="990599"/>
            <a:ext cx="7581903" cy="36576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Varicella</a:t>
            </a:r>
            <a:endParaRPr lang="en-US" altLang="en-US" sz="2500" dirty="0"/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i="1" dirty="0"/>
              <a:t>Treatment and prevention</a:t>
            </a:r>
          </a:p>
          <a:p>
            <a:pPr marL="538163" lvl="2">
              <a:spcAft>
                <a:spcPts val="200"/>
              </a:spcAft>
            </a:pPr>
            <a:r>
              <a:rPr lang="en-US" altLang="en-US" sz="2000" dirty="0"/>
              <a:t>Antivirals acyclovir and famciclovir, others helpful in preventing and treating VZV infections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Avoid aspirin as it increases risk of Reye’s syndrome</a:t>
            </a:r>
          </a:p>
          <a:p>
            <a:pPr marL="538163" lvl="2">
              <a:spcAft>
                <a:spcPts val="200"/>
              </a:spcAft>
            </a:pPr>
            <a:r>
              <a:rPr lang="en-US" altLang="en-US" sz="2000" dirty="0"/>
              <a:t>Attenuated chickenpox vaccine used in U.S. since 1995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May be given in combination vaccine MMRV</a:t>
            </a:r>
          </a:p>
          <a:p>
            <a:pPr marL="750888" lvl="3">
              <a:spcAft>
                <a:spcPts val="200"/>
              </a:spcAft>
            </a:pPr>
            <a:r>
              <a:rPr lang="en-US" altLang="en-US" sz="2000" dirty="0"/>
              <a:t>Reduces chance of developing shingles</a:t>
            </a:r>
          </a:p>
          <a:p>
            <a:pPr marL="538163" lvl="2">
              <a:spcAft>
                <a:spcPts val="200"/>
              </a:spcAft>
            </a:pPr>
            <a:r>
              <a:rPr lang="en-US" altLang="en-US" sz="2000" dirty="0"/>
              <a:t>Shingles vaccine available for</a:t>
            </a:r>
          </a:p>
        </p:txBody>
      </p:sp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387959"/>
              </p:ext>
            </p:extLst>
          </p:nvPr>
        </p:nvGraphicFramePr>
        <p:xfrm>
          <a:off x="4503455" y="4225184"/>
          <a:ext cx="13811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3455" y="4225184"/>
                        <a:ext cx="13811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20"/>
          </p:nvPr>
        </p:nvSpPr>
        <p:spPr>
          <a:xfrm>
            <a:off x="808643" y="4593114"/>
            <a:ext cx="7240071" cy="2010600"/>
          </a:xfrm>
        </p:spPr>
        <p:txBody>
          <a:bodyPr/>
          <a:lstStyle/>
          <a:p>
            <a:pPr marL="749808" lvl="3" indent="-32004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Same attenuated virus as chickenpox vaccine, but much higher dose; reduces risk by 50%</a:t>
            </a:r>
          </a:p>
          <a:p>
            <a:pPr marL="538163" lvl="2">
              <a:spcAft>
                <a:spcPts val="200"/>
              </a:spcAft>
            </a:pPr>
            <a:r>
              <a:rPr lang="en-US" altLang="en-US" sz="2000" dirty="0"/>
              <a:t>Immunocompromised individuals at risk for severe VZV infections; partial protection achieved by passive immunization with ZVIG (</a:t>
            </a:r>
            <a:r>
              <a:rPr lang="en-US" altLang="en-US" sz="2000" dirty="0" err="1"/>
              <a:t>hyperimmune</a:t>
            </a:r>
            <a:r>
              <a:rPr lang="en-US" altLang="en-US" sz="2000" dirty="0"/>
              <a:t> globulin with high concentrations of antibody to VZV)</a:t>
            </a:r>
          </a:p>
        </p:txBody>
      </p:sp>
    </p:spTree>
    <p:extLst>
      <p:ext uri="{BB962C8B-B14F-4D97-AF65-F5344CB8AC3E}">
        <p14:creationId xmlns:p14="http://schemas.microsoft.com/office/powerpoint/2010/main" val="9570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4DEE70-6564-4A6D-B630-BCE212E7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4" y="228600"/>
            <a:ext cx="726215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Anatomy, Physiology, and Ecology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9" y="990600"/>
            <a:ext cx="5486400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Skin serves several important functions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Prevents entry of microbes</a:t>
            </a:r>
          </a:p>
          <a:p>
            <a:pPr marL="285750" lvl="1"/>
            <a:r>
              <a:rPr lang="en-US" altLang="en-US" dirty="0"/>
              <a:t>Regulates body temperature</a:t>
            </a:r>
          </a:p>
          <a:p>
            <a:pPr marL="285750" lvl="1"/>
            <a:r>
              <a:rPr lang="en-US" altLang="en-US" dirty="0"/>
              <a:t>Restricts fluid loss from tissues</a:t>
            </a:r>
          </a:p>
          <a:p>
            <a:pPr marL="285750" lvl="1"/>
            <a:r>
              <a:rPr lang="en-US" altLang="en-US" dirty="0"/>
              <a:t>Senses environment</a:t>
            </a:r>
          </a:p>
          <a:p>
            <a:pPr marL="285750" lvl="1"/>
            <a:r>
              <a:rPr lang="en-US" altLang="en-US" dirty="0"/>
              <a:t>Contains skin-associated lymphatic tissue (SALT)</a:t>
            </a:r>
          </a:p>
          <a:p>
            <a:pPr marL="506413" lvl="2"/>
            <a:r>
              <a:rPr lang="en-US" altLang="en-US" dirty="0"/>
              <a:t>Role in function of immune system</a:t>
            </a:r>
          </a:p>
        </p:txBody>
      </p:sp>
    </p:spTree>
    <p:extLst>
      <p:ext uri="{BB962C8B-B14F-4D97-AF65-F5344CB8AC3E}">
        <p14:creationId xmlns:p14="http://schemas.microsoft.com/office/powerpoint/2010/main" val="25986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03" y="228600"/>
            <a:ext cx="6407794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22.9 Varicella (Chickenpox)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8EAE0E0-6AA8-4CC2-9A82-BF79E7E2799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1143000"/>
            <a:ext cx="2209800" cy="51816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  <a:defRPr/>
            </a:pPr>
            <a:r>
              <a:rPr lang="en-US" sz="1200" dirty="0"/>
              <a:t>Varicella-zoster virus from respiratory secretions or Skin lesions is inhaled; infects nose and throat.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  <a:defRPr/>
            </a:pPr>
            <a:r>
              <a:rPr lang="en-US" sz="1200" dirty="0"/>
              <a:t>The virus infects nearby lymph nodes, reproduces, and enters the bloodstream.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  <a:defRPr/>
            </a:pPr>
            <a:r>
              <a:rPr lang="en-US" sz="1200" dirty="0"/>
              <a:t>Infection of other body cells occurs, resulting in spread of virions into the bloodstream.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  <a:defRPr/>
            </a:pPr>
            <a:r>
              <a:rPr lang="en-US" sz="1200" dirty="0"/>
              <a:t>Virions cause successive skin lesions, which evolve into blisters and crusts.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  <a:defRPr/>
            </a:pPr>
            <a:r>
              <a:rPr lang="en-US" sz="1200" dirty="0"/>
              <a:t>If immunity decreases, latent virus persisting in sensory nerve ganglia can reactivate and return to the skin, causing shingles.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  <a:defRPr/>
            </a:pPr>
            <a:r>
              <a:rPr lang="en-US" sz="1200" dirty="0"/>
              <a:t>Transmission occurs from respiratory secretions or skin lesions, causing chickenpox in people not immune to VZV.</a:t>
            </a:r>
            <a:endParaRPr lang="en-IN" sz="1200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063" y="2112200"/>
            <a:ext cx="1748837" cy="2800350"/>
          </a:xfrm>
          <a:prstGeom prst="rect">
            <a:avLst/>
          </a:prstGeom>
        </p:spPr>
      </p:pic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DCD2E076-68EF-4BB2-BCF7-DBC4D51634E7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176912742"/>
              </p:ext>
            </p:extLst>
          </p:nvPr>
        </p:nvGraphicFramePr>
        <p:xfrm>
          <a:off x="5061283" y="1143000"/>
          <a:ext cx="4006517" cy="507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707">
                  <a:extLst>
                    <a:ext uri="{9D8B030D-6E8A-4147-A177-3AD203B41FA5}">
                      <a16:colId xmlns:a16="http://schemas.microsoft.com/office/drawing/2014/main" val="890140500"/>
                    </a:ext>
                  </a:extLst>
                </a:gridCol>
                <a:gridCol w="2643810">
                  <a:extLst>
                    <a:ext uri="{9D8B030D-6E8A-4147-A177-3AD203B41FA5}">
                      <a16:colId xmlns:a16="http://schemas.microsoft.com/office/drawing/2014/main" val="1281337789"/>
                    </a:ext>
                  </a:extLst>
                </a:gridCol>
              </a:tblGrid>
              <a:tr h="7904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Signs and symptoms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Itchy bumps and blisters in various stages of development, fever; latent infections can reactivate, resulting in shingles.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073258"/>
                  </a:ext>
                </a:extLst>
              </a:tr>
              <a:tr h="4074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Incubation period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 to</a:t>
                      </a:r>
                      <a:r>
                        <a:rPr lang="en-US" sz="1200" baseline="0" dirty="0"/>
                        <a:t> 21 days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521740"/>
                  </a:ext>
                </a:extLst>
              </a:tr>
              <a:tr h="6463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Causative organism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Varicella-zoster virus; enveloped double-stranded DNA herpesvirus.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019263"/>
                  </a:ext>
                </a:extLst>
              </a:tr>
              <a:tr h="6734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Pathogenesis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Virus enters respiratory tract, replicates in lymph nodes, spreads via bloodstream to the skin and forms lesions; infected cells fuse, swell, and then lyse.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28301"/>
                  </a:ext>
                </a:extLst>
              </a:tr>
              <a:tr h="9308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Epidemiology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Highly infectious. Acquired by the respiratory route; people infected with either chickenpox or shingles are the only source; spread via skin lesions and respiratory secretions.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099863"/>
                  </a:ext>
                </a:extLst>
              </a:tr>
              <a:tr h="12152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</a:t>
                      </a:r>
                      <a:r>
                        <a:rPr lang="en-US" sz="1200" baseline="0" dirty="0"/>
                        <a:t> and prevention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antiviral medication. Prevention: attenuated vaccine (single agent or in the combination MMRV); passive immunization with zoster immune globulin for immunocompromised individuals.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109" marB="401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35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9DD23B-AC76-40A8-ABA4-89A4104F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85" y="228600"/>
            <a:ext cx="7753431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Viral Diseases of the Skin – Figure 22.14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9" y="990600"/>
            <a:ext cx="7753431" cy="2209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Rubeola (measles)</a:t>
            </a:r>
          </a:p>
          <a:p>
            <a:pPr marL="285750" lvl="1">
              <a:spcBef>
                <a:spcPts val="0"/>
              </a:spcBef>
              <a:spcAft>
                <a:spcPts val="100"/>
              </a:spcAft>
            </a:pPr>
            <a:r>
              <a:rPr lang="en-US" altLang="en-US" dirty="0"/>
              <a:t>No longer endemic in Western Hemisphere since 2000, but number of outbreaks has more than doubled in recent years due to parents’ failure to immunize their children</a:t>
            </a:r>
          </a:p>
          <a:p>
            <a:pPr marL="285750" lvl="1">
              <a:spcAft>
                <a:spcPts val="100"/>
              </a:spcAft>
            </a:pPr>
            <a:r>
              <a:rPr lang="en-US" altLang="en-US" i="1" dirty="0"/>
              <a:t>Signs and symptoms: f</a:t>
            </a:r>
            <a:r>
              <a:rPr lang="en-US" altLang="en-US" dirty="0"/>
              <a:t>ever, runny nose, cough, and swollen, red eyes, perhaps diarrhea; incubation period 10 to 12 days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52701F-B27B-4568-A52B-5FEAF101FBE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05580" y="3216274"/>
            <a:ext cx="5791200" cy="1119188"/>
          </a:xfrm>
        </p:spPr>
        <p:txBody>
          <a:bodyPr/>
          <a:lstStyle/>
          <a:p>
            <a:pPr marL="228600" lvl="2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Rash appears within a few days, lasts about 1 week</a:t>
            </a:r>
          </a:p>
          <a:p>
            <a:pPr marL="228600" lvl="2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Secondary infections often lead to earaches, pneumonia; rare complication of encephalitis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BD954-596D-45BC-8E63-8A2E9EB71A7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103600" y="4285384"/>
            <a:ext cx="4077999" cy="2438400"/>
          </a:xfrm>
        </p:spPr>
        <p:txBody>
          <a:bodyPr/>
          <a:lstStyle/>
          <a:p>
            <a:pPr marL="228600" lvl="2">
              <a:lnSpc>
                <a:spcPct val="11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Very rarely, 2 to 10 years later, measles is followed by subacute sclerosing panencephalitis (SSPE)</a:t>
            </a:r>
          </a:p>
          <a:p>
            <a:pPr marL="465138" lvl="3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Death due to brain degeneration</a:t>
            </a:r>
          </a:p>
          <a:p>
            <a:pPr marL="228600" lvl="2">
              <a:lnSpc>
                <a:spcPct val="11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Measles increases risk of miscarriage, premature labor, low birth weight</a:t>
            </a:r>
          </a:p>
        </p:txBody>
      </p:sp>
      <p:pic>
        <p:nvPicPr>
          <p:cNvPr id="7782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b="2356"/>
          <a:stretch/>
        </p:blipFill>
        <p:spPr bwMode="auto">
          <a:xfrm>
            <a:off x="6711045" y="3570516"/>
            <a:ext cx="2198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E65D6-AAE8-40F7-99AD-8F7A14603E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02675" y="6659217"/>
            <a:ext cx="1545909" cy="189258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©Lowell Georgia/Science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1957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DC4D9-A7FD-4635-8867-50D303C3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85" y="228600"/>
            <a:ext cx="7753431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Viral Diseases of the Skin – Figure 22.15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53431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Rubeola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i="1" dirty="0"/>
              <a:t>Causative agent</a:t>
            </a:r>
          </a:p>
          <a:p>
            <a:pPr marL="571500" lvl="2">
              <a:spcAft>
                <a:spcPts val="200"/>
              </a:spcAft>
            </a:pPr>
            <a:r>
              <a:rPr lang="en-US" altLang="en-US" sz="2000" dirty="0"/>
              <a:t>Rubeola virus of </a:t>
            </a:r>
            <a:r>
              <a:rPr lang="en-US" altLang="en-US" sz="2000" i="1" dirty="0"/>
              <a:t>Paramyxoviridae</a:t>
            </a:r>
            <a:r>
              <a:rPr lang="en-US" altLang="en-US" sz="2000" dirty="0"/>
              <a:t>; enveloped, single-stranded RNA virus</a:t>
            </a:r>
          </a:p>
          <a:p>
            <a:pPr marL="571500" lvl="2">
              <a:spcAft>
                <a:spcPts val="200"/>
              </a:spcAft>
            </a:pPr>
            <a:r>
              <a:rPr lang="en-US" altLang="en-US" sz="2000" dirty="0"/>
              <a:t>Hemagglutinin (attachment) and fusion protein on envelope </a:t>
            </a:r>
          </a:p>
          <a:p>
            <a:pPr marL="285750" lvl="1">
              <a:spcAft>
                <a:spcPts val="200"/>
              </a:spcAft>
            </a:pPr>
            <a:r>
              <a:rPr lang="en-US" altLang="en-US" i="1" dirty="0"/>
              <a:t>Pathogenesis</a:t>
            </a:r>
          </a:p>
          <a:p>
            <a:pPr marL="571500" lvl="2">
              <a:spcAft>
                <a:spcPts val="200"/>
              </a:spcAft>
            </a:pPr>
            <a:r>
              <a:rPr lang="en-US" altLang="en-US" sz="2000" dirty="0"/>
              <a:t>Acquired via respiratory route; spreads to lymphatic tissues, eventually all parts of body</a:t>
            </a:r>
          </a:p>
          <a:p>
            <a:pPr marL="571500" lvl="2">
              <a:spcAft>
                <a:spcPts val="200"/>
              </a:spcAft>
            </a:pPr>
            <a:r>
              <a:rPr lang="en-US" altLang="en-US" sz="2000" dirty="0"/>
              <a:t>Rash results from cell-mediated immune response in skin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413997-877C-4459-B123-6402F64AF8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4657" y="4503283"/>
            <a:ext cx="3697131" cy="2227717"/>
          </a:xfrm>
        </p:spPr>
        <p:txBody>
          <a:bodyPr/>
          <a:lstStyle/>
          <a:p>
            <a:pPr marL="228600" lvl="2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Koplik spots</a:t>
            </a:r>
            <a:r>
              <a:rPr lang="en-US" altLang="en-US" sz="2000" dirty="0">
                <a:solidFill>
                  <a:prstClr val="black"/>
                </a:solidFill>
              </a:rPr>
              <a:t> of mucous membranes identifying feature</a:t>
            </a:r>
          </a:p>
          <a:p>
            <a:pPr marL="228600" lvl="2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Suppresses immunity, damages mucous membranes and intestinal epithelium 1-2/1,000 cases fatal in U.S.</a:t>
            </a:r>
          </a:p>
        </p:txBody>
      </p:sp>
      <p:pic>
        <p:nvPicPr>
          <p:cNvPr id="79875" name="Picture 5" descr="Koplik Spots resemble grains of salt on a red bas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 b="5905"/>
          <a:stretch/>
        </p:blipFill>
        <p:spPr bwMode="auto">
          <a:xfrm>
            <a:off x="5148273" y="4572000"/>
            <a:ext cx="353852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8A77A-DFD3-4C61-8270-E5235B10997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76046" y="6658769"/>
            <a:ext cx="1683663" cy="172053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©Dr. P. Marazzi/SPL/Science Source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A20487-ECD1-4FCB-91D4-745D9828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77" y="244929"/>
            <a:ext cx="5825268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(3)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990600"/>
            <a:ext cx="7424058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Rubeola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22288" lvl="2"/>
            <a:r>
              <a:rPr lang="en-US" altLang="en-US" dirty="0"/>
              <a:t>Humans only natural host of rubeola virus</a:t>
            </a:r>
          </a:p>
          <a:p>
            <a:pPr marL="522288" lvl="2"/>
            <a:r>
              <a:rPr lang="en-US" altLang="en-US" dirty="0"/>
              <a:t>Prior to vaccination, probably less than 1% of global population escaped infection</a:t>
            </a:r>
          </a:p>
          <a:p>
            <a:pPr marL="522288" lvl="2"/>
            <a:r>
              <a:rPr lang="en-US" altLang="en-US" dirty="0"/>
              <a:t>In 2014, nearly 115,000 died globally, mostly children</a:t>
            </a:r>
          </a:p>
          <a:p>
            <a:pPr marL="285750" lvl="1"/>
            <a:r>
              <a:rPr lang="en-US" altLang="en-US" i="1" dirty="0"/>
              <a:t>Treatment and prevention</a:t>
            </a:r>
          </a:p>
          <a:p>
            <a:pPr marL="522288" lvl="2"/>
            <a:r>
              <a:rPr lang="en-US" altLang="en-US" dirty="0"/>
              <a:t>No antiviral, but attenuated vaccine can prevent</a:t>
            </a:r>
          </a:p>
          <a:p>
            <a:pPr marL="784225" lvl="3"/>
            <a:r>
              <a:rPr lang="en-US" altLang="en-US" dirty="0"/>
              <a:t>Given in combination with mumps and rubella vaccines (MMR) and sometimes varicella (MMRV)</a:t>
            </a:r>
          </a:p>
        </p:txBody>
      </p:sp>
    </p:spTree>
    <p:extLst>
      <p:ext uri="{BB962C8B-B14F-4D97-AF65-F5344CB8AC3E}">
        <p14:creationId xmlns:p14="http://schemas.microsoft.com/office/powerpoint/2010/main" val="38572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110" y="228600"/>
            <a:ext cx="600178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22.10 Rubeola (Measles)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5F3FB-F72E-4FE1-B2C2-B7AC0C1D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22159"/>
            <a:ext cx="2165685" cy="5963652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Rubeola virus spread by air or direct contact infects the upper respiratory tract, then the lymph nodes in the region.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Virus enters the bloodstream and is carried to all parts of the body, including the brain, lungs, and skin.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Skin cells infected with the rubeola virus are attacked by cytotoxic T cells, causing a generalized rash.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Virus replicating in the lungs can cause pneumonia; the brain can also be infected.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In rare cases, virus persisting in the brain causes subacute sclerosing panencephalitis, months or years after the acute infection.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Secondary infection of the ears and lungs is common.</a:t>
            </a:r>
            <a:endParaRPr lang="en-IN" sz="1200" dirty="0"/>
          </a:p>
          <a:p>
            <a:pPr marL="228600" indent="-228600" fontAlgn="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Transmission is by respiratory secretions.</a:t>
            </a:r>
            <a:endParaRPr lang="en-IN" sz="1200" dirty="0"/>
          </a:p>
        </p:txBody>
      </p:sp>
      <p:pic>
        <p:nvPicPr>
          <p:cNvPr id="6" name="Picture 5" descr="Incidence of rubella and CRS have declined dramatically. When rubella cases increase, CRS cases usually increas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10" y="2209800"/>
            <a:ext cx="1694890" cy="2514600"/>
          </a:xfrm>
          <a:prstGeom prst="rect">
            <a:avLst/>
          </a:prstGeom>
        </p:spPr>
      </p:pic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C8707645-C0CB-424F-80DF-FEB2002562FE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239145812"/>
              </p:ext>
            </p:extLst>
          </p:nvPr>
        </p:nvGraphicFramePr>
        <p:xfrm>
          <a:off x="4802402" y="935487"/>
          <a:ext cx="3759037" cy="5354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289">
                  <a:extLst>
                    <a:ext uri="{9D8B030D-6E8A-4147-A177-3AD203B41FA5}">
                      <a16:colId xmlns:a16="http://schemas.microsoft.com/office/drawing/2014/main" val="1448741065"/>
                    </a:ext>
                  </a:extLst>
                </a:gridCol>
                <a:gridCol w="2300748">
                  <a:extLst>
                    <a:ext uri="{9D8B030D-6E8A-4147-A177-3AD203B41FA5}">
                      <a16:colId xmlns:a16="http://schemas.microsoft.com/office/drawing/2014/main" val="503729745"/>
                    </a:ext>
                  </a:extLst>
                </a:gridCol>
              </a:tblGrid>
              <a:tr h="832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Signs and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symptoms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Rash, fever, weepy eyes, cough, nasal discharge, and sometimes diarrhea.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231075"/>
                  </a:ext>
                </a:extLst>
              </a:tr>
              <a:tr h="832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Incubation period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 to 12 days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35762"/>
                  </a:ext>
                </a:extLst>
              </a:tr>
              <a:tr h="6661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Causative organism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Rubeola virus, an enveloped single-stranded RNA paramyxovirus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2070110"/>
                  </a:ext>
                </a:extLst>
              </a:tr>
              <a:tr h="14508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Pathogenesis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Virus multiplies in respiratory tract; spreads to lymphatic tissues, then to all parts of body, notably skin, lungs, and brain; damage to respiratory tract epithelium leads to secondary infection of lungs (pneumonia) and ears.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671760"/>
                  </a:ext>
                </a:extLst>
              </a:tr>
              <a:tr h="832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Epidemiology</a:t>
                      </a:r>
                    </a:p>
                    <a:p>
                      <a:endParaRPr lang="en-GB" sz="1200" dirty="0"/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Acquired by respiratory route; highly contagious; humans only source.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7395849"/>
                  </a:ext>
                </a:extLst>
              </a:tr>
              <a:tr h="7265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</a:t>
                      </a:r>
                      <a:r>
                        <a:rPr lang="en-US" sz="1200" baseline="0" dirty="0"/>
                        <a:t> and prevention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no antiviral treatment. Prevention: attenuated vaccine (MMR or MMRV).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002" marR="87002" marT="1129" marB="1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878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3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82E886-D59A-4288-B1CD-D1000A5A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29" y="250368"/>
            <a:ext cx="7988368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– Figure 22.16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4" y="990600"/>
            <a:ext cx="7576456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Rubella (German measles)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First described in Germany; also “three-day measles”</a:t>
            </a:r>
          </a:p>
          <a:p>
            <a:pPr marL="285750" lvl="1"/>
            <a:r>
              <a:rPr lang="en-US" altLang="en-US" i="1" dirty="0"/>
              <a:t>Signs and symptoms: </a:t>
            </a:r>
          </a:p>
          <a:p>
            <a:pPr marL="522288" lvl="2"/>
            <a:r>
              <a:rPr lang="en-US" altLang="en-US" dirty="0"/>
              <a:t>Slight fever, mild cold symptoms, enlarged lymph nodes; faint rash after a day; incubation period 2 to 3 weeks</a:t>
            </a:r>
          </a:p>
          <a:p>
            <a:pPr marL="522288" lvl="2"/>
            <a:r>
              <a:rPr lang="en-US" altLang="en-US" dirty="0"/>
              <a:t>No diagnostic mouth lesions as in measles</a:t>
            </a:r>
          </a:p>
          <a:p>
            <a:pPr marL="522288" lvl="2"/>
            <a:r>
              <a:rPr lang="en-US" altLang="en-US" dirty="0"/>
              <a:t>Adults develop painful joints for up to three weeks</a:t>
            </a:r>
          </a:p>
          <a:p>
            <a:pPr marL="522288" lvl="2"/>
            <a:r>
              <a:rPr lang="en-US" altLang="en-US" dirty="0"/>
              <a:t>Significant threat to developing fetus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EC10AE-117F-42DB-9C6B-B66D9DD1001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5544" y="4477656"/>
            <a:ext cx="3780970" cy="2188032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Causative agent</a:t>
            </a:r>
          </a:p>
          <a:p>
            <a:pPr marL="522288" lvl="2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Rubella virus of </a:t>
            </a:r>
            <a:r>
              <a:rPr lang="en-US" altLang="en-US" sz="1800" i="1" dirty="0">
                <a:solidFill>
                  <a:prstClr val="black"/>
                </a:solidFill>
              </a:rPr>
              <a:t>Togaviridae</a:t>
            </a:r>
            <a:r>
              <a:rPr lang="en-US" altLang="en-US" sz="1800" dirty="0">
                <a:solidFill>
                  <a:prstClr val="black"/>
                </a:solidFill>
              </a:rPr>
              <a:t>; enveloped, single-stranded RNA</a:t>
            </a:r>
          </a:p>
          <a:p>
            <a:pPr marL="522288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Surface proteins cause in vitro</a:t>
            </a:r>
            <a:r>
              <a:rPr lang="en-US" altLang="en-US" sz="1800" baseline="0" dirty="0">
                <a:solidFill>
                  <a:prstClr val="black"/>
                </a:solidFill>
              </a:rPr>
              <a:t> </a:t>
            </a:r>
            <a:r>
              <a:rPr lang="en-US" altLang="en-US" sz="1800" dirty="0">
                <a:solidFill>
                  <a:prstClr val="black"/>
                </a:solidFill>
              </a:rPr>
              <a:t>hemagglutination, helpful in identification</a:t>
            </a:r>
          </a:p>
        </p:txBody>
      </p:sp>
      <p:pic>
        <p:nvPicPr>
          <p:cNvPr id="8601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4263"/>
          <a:stretch/>
        </p:blipFill>
        <p:spPr bwMode="auto">
          <a:xfrm>
            <a:off x="5410200" y="4267200"/>
            <a:ext cx="31638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730E1D-7C37-467C-9358-8D8CEF79A09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6091" y="6661102"/>
            <a:ext cx="1496506" cy="156412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©Dr. P. Marazzi/Science Source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C537A20-CDE6-482B-9ED0-A6D745A1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828" y="243114"/>
            <a:ext cx="6036428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(4)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911" y="990600"/>
            <a:ext cx="7171061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Rubella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08000" lvl="2" indent="-217488"/>
            <a:r>
              <a:rPr lang="en-US" altLang="en-US" dirty="0"/>
              <a:t>Entry via respiratory tract, moves to lymph nodes, viremia as it enters bloodstream</a:t>
            </a:r>
          </a:p>
          <a:p>
            <a:pPr marL="508000" lvl="2" indent="-217488"/>
            <a:r>
              <a:rPr lang="en-US" altLang="en-US" dirty="0"/>
              <a:t>Immune complexes may cause rash and joint symptoms</a:t>
            </a:r>
          </a:p>
          <a:p>
            <a:pPr marL="508000" lvl="2" indent="-217488"/>
            <a:r>
              <a:rPr lang="en-US" altLang="en-US" dirty="0"/>
              <a:t>Early in pregnancy, virus particles can cross placenta, infect fetus; commonly causing deafness</a:t>
            </a:r>
          </a:p>
          <a:p>
            <a:pPr marL="739775" lvl="3"/>
            <a:r>
              <a:rPr lang="en-US" altLang="en-US" dirty="0"/>
              <a:t>Infection in fetus yields characteristic pattern of fetal abnormalities: </a:t>
            </a:r>
            <a:r>
              <a:rPr lang="en-US" altLang="en-US" u="sng" dirty="0"/>
              <a:t>congenital rubella syndrome (CRS)</a:t>
            </a:r>
          </a:p>
          <a:p>
            <a:pPr marL="987425" lvl="4"/>
            <a:r>
              <a:rPr lang="en-US" altLang="en-US" dirty="0"/>
              <a:t>Eye defects, brain damage, deafness, heart defects, low birth weight; stillborn babies</a:t>
            </a:r>
          </a:p>
        </p:txBody>
      </p:sp>
    </p:spTree>
    <p:extLst>
      <p:ext uri="{BB962C8B-B14F-4D97-AF65-F5344CB8AC3E}">
        <p14:creationId xmlns:p14="http://schemas.microsoft.com/office/powerpoint/2010/main" val="7053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FEDC75B-668D-45D6-B7E6-DED0E077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664" y="243114"/>
            <a:ext cx="5767592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(5)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990600"/>
            <a:ext cx="73914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Rubella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08000" lvl="2"/>
            <a:r>
              <a:rPr lang="en-US" altLang="en-US" dirty="0"/>
              <a:t>Humans only natural host</a:t>
            </a:r>
          </a:p>
          <a:p>
            <a:pPr marL="508000" lvl="2"/>
            <a:r>
              <a:rPr lang="en-US" altLang="en-US" dirty="0"/>
              <a:t>Disease highly contagious from one week before rash until one week afterward</a:t>
            </a:r>
          </a:p>
          <a:p>
            <a:pPr marL="508000" lvl="2"/>
            <a:r>
              <a:rPr lang="en-US" altLang="en-US" dirty="0"/>
              <a:t>Pre-vaccine, estimated 10 to 15% of people reached adulthood without being infected</a:t>
            </a:r>
          </a:p>
          <a:p>
            <a:pPr marL="508000" lvl="2"/>
            <a:r>
              <a:rPr lang="en-US" altLang="en-US" dirty="0"/>
              <a:t>1964 epidemic in U.S. yielded approximately 30,000 cases of congenital rubella syndrome; “rubella bulge” of hearing-impaired children affected educational system for decades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3C096F-8568-4813-8DBC-62E4C6B9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29" y="243114"/>
            <a:ext cx="7954942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– Figure 22.17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990600"/>
            <a:ext cx="7568437" cy="304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Rubella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Treatment and prevention</a:t>
            </a:r>
          </a:p>
          <a:p>
            <a:pPr marL="536575" lvl="2"/>
            <a:r>
              <a:rPr lang="en-US" altLang="en-US" dirty="0"/>
              <a:t>No specific antiviral therapy, but attenuated rubella virus has dramatically reduced incidence</a:t>
            </a:r>
          </a:p>
          <a:p>
            <a:pPr marL="769938" lvl="3"/>
            <a:r>
              <a:rPr lang="en-US" altLang="en-US" dirty="0"/>
              <a:t>Produces long-lasting immunity in nearly all recipients</a:t>
            </a:r>
          </a:p>
          <a:p>
            <a:pPr marL="769938" lvl="3"/>
            <a:r>
              <a:rPr lang="en-US" altLang="en-US" dirty="0"/>
              <a:t>Not given to pregnant women; women advised not to become pregnant for 28 days after vaccination</a:t>
            </a:r>
          </a:p>
          <a:p>
            <a:pPr marL="769938" lvl="3"/>
            <a:r>
              <a:rPr lang="en-US" altLang="en-US" dirty="0"/>
              <a:t>U.S. now sees fewer than 10 cases per year</a:t>
            </a:r>
          </a:p>
        </p:txBody>
      </p:sp>
      <p:pic>
        <p:nvPicPr>
          <p:cNvPr id="92163" name="Picture 5" descr="CRS has much lower incidence than rubella. Spikes occurred in 1978 and 1991. Number of cases of both fell dramatically since 1969; now near zer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>
            <a:fillRect/>
          </a:stretch>
        </p:blipFill>
        <p:spPr bwMode="auto">
          <a:xfrm>
            <a:off x="2284400" y="4191000"/>
            <a:ext cx="45720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D06DF4-2473-48A7-B218-CDB74D4B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99" y="228600"/>
            <a:ext cx="7482203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22.11 Rubella (German Measles)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E59A7ED-B1EB-4009-805B-9CC5CBFF03D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3144" y="1239512"/>
            <a:ext cx="2090056" cy="5085088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</a:pPr>
            <a:r>
              <a:rPr lang="en-US" sz="1200" dirty="0"/>
              <a:t>Airborne rubella virus infects nose and throat.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</a:pPr>
            <a:r>
              <a:rPr lang="en-US" sz="1200" dirty="0"/>
              <a:t>Virus enters lymph nodes in the region.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</a:pPr>
            <a:r>
              <a:rPr lang="en-US" sz="1200" dirty="0"/>
              <a:t>Rubella virus multiples and enters the bloodstream.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</a:pPr>
            <a:r>
              <a:rPr lang="en-US" sz="1200" dirty="0"/>
              <a:t>Circulating virus reacts with antibodies, resulting in immune complexes.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</a:pPr>
            <a:r>
              <a:rPr lang="en-US" sz="1200" dirty="0"/>
              <a:t>Immune complexes lodge in the skin, causing a mild rash, and in the joints, causing pain. </a:t>
            </a:r>
            <a:endParaRPr lang="en-IN" sz="1200" dirty="0"/>
          </a:p>
          <a:p>
            <a:pPr marL="228600" indent="-228600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</a:pPr>
            <a:r>
              <a:rPr lang="en-US" sz="1200" dirty="0"/>
              <a:t>In pregnant women, rubella virus crosses the placenta, infecting the fetus, resulting in</a:t>
            </a:r>
            <a:r>
              <a:rPr lang="en-US" sz="1200" baseline="0" dirty="0"/>
              <a:t> </a:t>
            </a:r>
            <a:r>
              <a:rPr lang="en-US" sz="1200" dirty="0"/>
              <a:t>congenital rubella syndrome. </a:t>
            </a:r>
            <a:endParaRPr lang="en-IN" sz="1200" dirty="0"/>
          </a:p>
          <a:p>
            <a:pPr marL="228600" indent="-228600" fontAlgn="t">
              <a:spcBef>
                <a:spcPts val="0"/>
              </a:spcBef>
              <a:spcAft>
                <a:spcPts val="1300"/>
              </a:spcAft>
              <a:buFont typeface="+mj-lt"/>
              <a:buAutoNum type="arabicPeriod"/>
            </a:pPr>
            <a:r>
              <a:rPr lang="en-US" sz="1200" dirty="0"/>
              <a:t>Transmission to others is by respiratory secretions.</a:t>
            </a:r>
            <a:endParaRPr lang="en-IN" sz="1200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09800"/>
            <a:ext cx="1857612" cy="2667000"/>
          </a:xfrm>
          <a:prstGeom prst="rect">
            <a:avLst/>
          </a:prstGeom>
        </p:spPr>
      </p:pic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2388A5B0-7EA7-4D54-8132-49C912700D13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076054072"/>
              </p:ext>
            </p:extLst>
          </p:nvPr>
        </p:nvGraphicFramePr>
        <p:xfrm>
          <a:off x="4953001" y="1239512"/>
          <a:ext cx="4114800" cy="4840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560">
                  <a:extLst>
                    <a:ext uri="{9D8B030D-6E8A-4147-A177-3AD203B41FA5}">
                      <a16:colId xmlns:a16="http://schemas.microsoft.com/office/drawing/2014/main" val="1527975759"/>
                    </a:ext>
                  </a:extLst>
                </a:gridCol>
                <a:gridCol w="2603240">
                  <a:extLst>
                    <a:ext uri="{9D8B030D-6E8A-4147-A177-3AD203B41FA5}">
                      <a16:colId xmlns:a16="http://schemas.microsoft.com/office/drawing/2014/main" val="4280809797"/>
                    </a:ext>
                  </a:extLst>
                </a:gridCol>
              </a:tblGrid>
              <a:tr h="5940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Signs and symptoms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Mild fever and cold symptoms, rash beginning on forehead and face, enlarged lymph nodes behind the ears; joint pain in adults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7469873"/>
                  </a:ext>
                </a:extLst>
              </a:tr>
              <a:tr h="4478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Incubation period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 to 21 days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82334"/>
                  </a:ext>
                </a:extLst>
              </a:tr>
              <a:tr h="4548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Causative organism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Rubella virus, an enveloped RNA virus 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601280"/>
                  </a:ext>
                </a:extLst>
              </a:tr>
              <a:tr h="8551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Pathogenesis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Following replication in the upper respiratory tract, virus spreads to all parts of the body and crosses the placenta; surviving fetuses often develop abnormally and excrete the virus for months after birth.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392709"/>
                  </a:ext>
                </a:extLst>
              </a:tr>
              <a:tr h="7246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Epidemiology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Virus typically present in nose and throat from 1 week before rash to 1 week after; infection occurs via the respiratory route; humans are the only source.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8942937"/>
                  </a:ext>
                </a:extLst>
              </a:tr>
              <a:tr h="9681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</a:t>
                      </a:r>
                      <a:r>
                        <a:rPr lang="en-US" sz="1200" baseline="0" dirty="0"/>
                        <a:t> and prevention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no specific antiviral treatment. Prevention: attenuated vaccine (MMR or MMRV).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17448" marR="117448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32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29AC24-4952-460C-9ECF-3D06D4E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5" y="234045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Anatomy, Physiology, and Ecology – Figure 22.1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90600"/>
            <a:ext cx="6172200" cy="2286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Skin composed of two layers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Epidermis</a:t>
            </a:r>
            <a:r>
              <a:rPr lang="en-US" altLang="en-US" dirty="0"/>
              <a:t>: surface layer made from layers of flat cells</a:t>
            </a:r>
          </a:p>
          <a:p>
            <a:pPr marL="555625" lvl="2"/>
            <a:r>
              <a:rPr lang="en-US" altLang="en-US" dirty="0"/>
              <a:t>Outermost are dead and filled with water-resistant keratin</a:t>
            </a:r>
          </a:p>
          <a:p>
            <a:pPr marL="555625" lvl="2"/>
            <a:r>
              <a:rPr lang="en-US" altLang="en-US" dirty="0"/>
              <a:t>Constantly flake off and replaced from deeper layers</a:t>
            </a:r>
          </a:p>
          <a:p>
            <a:pPr marL="815975" lvl="3"/>
            <a:r>
              <a:rPr lang="en-US" altLang="en-US" dirty="0"/>
              <a:t>Microbes are shed with flaking skin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AE7CDF5-6426-4398-AF10-214EBF964D7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270247"/>
            <a:ext cx="3886200" cy="1131211"/>
          </a:xfrm>
        </p:spPr>
        <p:txBody>
          <a:bodyPr/>
          <a:lstStyle/>
          <a:p>
            <a:pPr marL="2857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Dermis</a:t>
            </a:r>
            <a:r>
              <a:rPr lang="en-US" altLang="en-US" sz="2000" dirty="0">
                <a:solidFill>
                  <a:prstClr val="black"/>
                </a:solidFill>
              </a:rPr>
              <a:t>: touch connective tissue</a:t>
            </a:r>
          </a:p>
          <a:p>
            <a:pPr marL="555625" lvl="2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Contains nerves, glands, blood and lymphatic vessels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09BFBAC-FA2F-4F40-B551-3F4FC9B76DF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9029" y="4401458"/>
            <a:ext cx="2659971" cy="1295400"/>
          </a:xfrm>
        </p:spPr>
        <p:txBody>
          <a:bodyPr/>
          <a:lstStyle/>
          <a:p>
            <a:pPr marL="285750" lvl="1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Subcutaneous tissue: supportive; fat, blood vessels</a:t>
            </a:r>
          </a:p>
        </p:txBody>
      </p:sp>
      <p:pic>
        <p:nvPicPr>
          <p:cNvPr id="12290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/>
          <a:stretch>
            <a:fillRect/>
          </a:stretch>
        </p:blipFill>
        <p:spPr bwMode="auto">
          <a:xfrm>
            <a:off x="4467726" y="3160713"/>
            <a:ext cx="4516438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358365-73C4-4F1F-A8D9-14B0FAE0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084" y="239771"/>
            <a:ext cx="5752449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(6)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8" y="990600"/>
            <a:ext cx="6019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Other viral rashes of childhood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Hundreds of different viruses cause childhood rashes</a:t>
            </a:r>
          </a:p>
          <a:p>
            <a:pPr marL="538163" lvl="2"/>
            <a:r>
              <a:rPr lang="en-US" altLang="en-US" dirty="0"/>
              <a:t>Enteroviruses have about 50 members involved</a:t>
            </a:r>
          </a:p>
          <a:p>
            <a:pPr marL="285750" lvl="1"/>
            <a:r>
              <a:rPr lang="en-US" altLang="en-US" dirty="0"/>
              <a:t>Causes unknown in early 1900s, so numbered 1 to 6:</a:t>
            </a:r>
          </a:p>
          <a:p>
            <a:pPr marL="538163" lvl="2"/>
            <a:r>
              <a:rPr lang="en-US" altLang="en-US" dirty="0"/>
              <a:t>(1) Rubeola</a:t>
            </a:r>
          </a:p>
          <a:p>
            <a:pPr marL="538163" lvl="2"/>
            <a:r>
              <a:rPr lang="en-US" altLang="en-US" dirty="0"/>
              <a:t>(2) Scarlet fever</a:t>
            </a:r>
          </a:p>
          <a:p>
            <a:pPr marL="538163" lvl="2"/>
            <a:r>
              <a:rPr lang="en-US" altLang="en-US" dirty="0"/>
              <a:t>(3) Rubella</a:t>
            </a:r>
          </a:p>
          <a:p>
            <a:pPr marL="538163" lvl="2"/>
            <a:r>
              <a:rPr lang="en-US" altLang="en-US" dirty="0"/>
              <a:t>(4) Duke’s disease (fourth disease)</a:t>
            </a:r>
          </a:p>
          <a:p>
            <a:pPr marL="538163" lvl="2"/>
            <a:r>
              <a:rPr lang="en-US" altLang="en-US" dirty="0"/>
              <a:t>(5) Erythema infectiosum (fifth disease)</a:t>
            </a:r>
          </a:p>
          <a:p>
            <a:pPr marL="538163" lvl="2"/>
            <a:r>
              <a:rPr lang="en-US" altLang="en-US" dirty="0"/>
              <a:t>(6) Roseola</a:t>
            </a:r>
          </a:p>
        </p:txBody>
      </p:sp>
    </p:spTree>
    <p:extLst>
      <p:ext uri="{BB962C8B-B14F-4D97-AF65-F5344CB8AC3E}">
        <p14:creationId xmlns:p14="http://schemas.microsoft.com/office/powerpoint/2010/main" val="24239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27EF7C-6D47-48BA-AC3E-C909BE6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24" y="244929"/>
            <a:ext cx="5767592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(7)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53" y="990600"/>
            <a:ext cx="5767592" cy="3862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Other viral rashes of childhood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Fifth disease</a:t>
            </a:r>
          </a:p>
          <a:p>
            <a:pPr marL="506413" lvl="2"/>
            <a:r>
              <a:rPr lang="en-US" altLang="en-US" dirty="0"/>
              <a:t>Occurs in children and young adults</a:t>
            </a:r>
          </a:p>
          <a:p>
            <a:pPr marL="506413" lvl="2"/>
            <a:r>
              <a:rPr lang="en-US" altLang="en-US" dirty="0"/>
              <a:t>Spread by respiratory droplets</a:t>
            </a:r>
          </a:p>
          <a:p>
            <a:pPr marL="506413" lvl="2"/>
            <a:r>
              <a:rPr lang="en-US" altLang="en-US" dirty="0"/>
              <a:t>Mild fever, malaise, headache</a:t>
            </a:r>
          </a:p>
          <a:p>
            <a:pPr marL="506413" lvl="2"/>
            <a:r>
              <a:rPr lang="en-US" altLang="en-US" dirty="0"/>
              <a:t>Diffuse redness appears on cheeks (as if slapped)</a:t>
            </a:r>
          </a:p>
          <a:p>
            <a:pPr marL="719138" lvl="3"/>
            <a:r>
              <a:rPr lang="en-US" altLang="en-US" dirty="0"/>
              <a:t>Develops lacy pattern elsewhere on body</a:t>
            </a:r>
          </a:p>
          <a:p>
            <a:pPr marL="719138" lvl="3"/>
            <a:r>
              <a:rPr lang="en-US" altLang="en-US" dirty="0"/>
              <a:t>May come and go for 2 weeks or more</a:t>
            </a:r>
          </a:p>
          <a:p>
            <a:pPr marL="506413" lvl="2"/>
            <a:r>
              <a:rPr lang="en-US" altLang="en-US" dirty="0"/>
              <a:t>Adults often have joint pains</a:t>
            </a:r>
            <a:endParaRPr lang="en-US" dirty="0"/>
          </a:p>
        </p:txBody>
      </p:sp>
      <p:pic>
        <p:nvPicPr>
          <p:cNvPr id="9830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b="4326"/>
          <a:stretch/>
        </p:blipFill>
        <p:spPr bwMode="auto">
          <a:xfrm>
            <a:off x="4843811" y="4495800"/>
            <a:ext cx="3776082" cy="176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4CB1C5-5896-41BC-BB9B-87688D2782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62693" y="6657629"/>
            <a:ext cx="684612" cy="189258"/>
          </a:xfrm>
        </p:spPr>
        <p:txBody>
          <a:bodyPr/>
          <a:lstStyle/>
          <a:p>
            <a:r>
              <a:rPr lang="en-US" altLang="en-US" sz="800" dirty="0">
                <a:solidFill>
                  <a:srgbClr val="6A6A6A"/>
                </a:solidFill>
              </a:rPr>
              <a:t>Source: CDC</a:t>
            </a:r>
          </a:p>
        </p:txBody>
      </p:sp>
    </p:spTree>
    <p:extLst>
      <p:ext uri="{BB962C8B-B14F-4D97-AF65-F5344CB8AC3E}">
        <p14:creationId xmlns:p14="http://schemas.microsoft.com/office/powerpoint/2010/main" val="5708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3B42E8-ED53-4F5E-811C-22FEC426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7650"/>
            <a:ext cx="5767592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(8)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Other viral rashes of childhood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Fifth disease</a:t>
            </a:r>
          </a:p>
          <a:p>
            <a:pPr marL="533400" lvl="2"/>
            <a:r>
              <a:rPr lang="en-US" altLang="en-US" dirty="0"/>
              <a:t>Caused by parvovirus B-19: non-enveloped, single-stranded DNA virus</a:t>
            </a:r>
          </a:p>
          <a:p>
            <a:pPr marL="781050" lvl="3"/>
            <a:r>
              <a:rPr lang="en-US" altLang="en-US" dirty="0"/>
              <a:t>Preferentially infects bone marrow cells</a:t>
            </a:r>
          </a:p>
          <a:p>
            <a:pPr marL="533400" lvl="2"/>
            <a:r>
              <a:rPr lang="en-US" altLang="en-US" dirty="0"/>
              <a:t>Up to 5% of pregnant women suffer spontaneous abortion</a:t>
            </a:r>
          </a:p>
          <a:p>
            <a:pPr marL="285750" lvl="1"/>
            <a:r>
              <a:rPr lang="en-US" altLang="en-US" dirty="0"/>
              <a:t>Roseola</a:t>
            </a:r>
          </a:p>
          <a:p>
            <a:pPr marL="533400" lvl="2"/>
            <a:r>
              <a:rPr lang="en-US" altLang="en-US" dirty="0"/>
              <a:t>Common but mild in children 6 months to 3 years old</a:t>
            </a:r>
          </a:p>
          <a:p>
            <a:pPr marL="533400" lvl="2"/>
            <a:r>
              <a:rPr lang="en-US" altLang="en-US" dirty="0"/>
              <a:t>Begins abruptly with fever nearing 105</a:t>
            </a:r>
            <a:r>
              <a:rPr lang="en-US" altLang="en-US" dirty="0">
                <a:cs typeface="Arial" panose="020B0604020202020204" pitchFamily="34" charset="0"/>
              </a:rPr>
              <a:t> degrees </a:t>
            </a:r>
            <a:r>
              <a:rPr lang="en-US" altLang="en-US" dirty="0"/>
              <a:t>Fahrenheit, convulsions</a:t>
            </a:r>
          </a:p>
          <a:p>
            <a:pPr marL="781050" lvl="3"/>
            <a:r>
              <a:rPr lang="en-US" altLang="en-US" dirty="0"/>
              <a:t>Children otherwise do not appear ill</a:t>
            </a:r>
          </a:p>
          <a:p>
            <a:pPr marL="533400" lvl="2"/>
            <a:r>
              <a:rPr lang="en-US" altLang="en-US" dirty="0"/>
              <a:t>After several days, fever subsides, short-lived red rash appears, disappears in a few hours to 2 days</a:t>
            </a:r>
          </a:p>
          <a:p>
            <a:pPr marL="533400" lvl="2"/>
            <a:r>
              <a:rPr lang="en-US" altLang="en-US" dirty="0"/>
              <a:t>Caused by herpesvirus type 6</a:t>
            </a:r>
          </a:p>
          <a:p>
            <a:pPr marL="533400" lvl="2"/>
            <a:r>
              <a:rPr lang="en-US" altLang="en-US" dirty="0"/>
              <a:t>No vaccine or treatment except to reduce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4E4C45-710D-443A-80FB-DFCEA404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16" y="247650"/>
            <a:ext cx="7988368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 of the Skin – Figure 22.19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2413672"/>
          </a:xfrm>
        </p:spPr>
        <p:txBody>
          <a:bodyPr wrap="square"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Warts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Papillomaviruses infect skin via minor abrasions</a:t>
            </a:r>
          </a:p>
          <a:p>
            <a:pPr marL="514350" lvl="2"/>
            <a:r>
              <a:rPr lang="en-US" altLang="en-US" dirty="0"/>
              <a:t>Warts are small benign tumors (papillomas) consisting of protrusions of tissue covered by skin or mucous membrane</a:t>
            </a:r>
          </a:p>
          <a:p>
            <a:pPr marL="514350" lvl="2"/>
            <a:r>
              <a:rPr lang="en-US" altLang="en-US" dirty="0"/>
              <a:t>About half the time, warts on skin disappear within 2 years without treatment; incubation period 2 to 18 months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F1BE11-55A2-4157-8743-0A92BCDC5D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7816" y="3453728"/>
            <a:ext cx="4679984" cy="26773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51435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Papillomaviruses; non-enveloped, double-stranded DNA viruses</a:t>
            </a:r>
          </a:p>
          <a:p>
            <a:pPr marL="784225" lvl="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More than 100 types infect humans</a:t>
            </a:r>
          </a:p>
          <a:p>
            <a:pPr marL="784225" lvl="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Can survive on inanimate objects	</a:t>
            </a:r>
          </a:p>
          <a:p>
            <a:pPr marL="51435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Treatment: killing (liquid nitrogen, cauterization), removing abnormal cells</a:t>
            </a:r>
          </a:p>
          <a:p>
            <a:pPr marL="51435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Warts on soles of feet: plantar warts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03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2452"/>
          <a:stretch/>
        </p:blipFill>
        <p:spPr bwMode="auto">
          <a:xfrm>
            <a:off x="5867400" y="3657600"/>
            <a:ext cx="2876986" cy="24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E166B4-D441-406A-B589-E185B950B8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70166" y="6659342"/>
            <a:ext cx="1889256" cy="208184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 ©Science Photo Library/Science Source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6A1F6A-4956-4711-96DA-715D6472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524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Fungal Diseases of the Skin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6200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Superficial cutaneous mycoses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Mycoses are diseases caused by fungi</a:t>
            </a:r>
          </a:p>
          <a:p>
            <a:pPr marL="285750" lvl="1"/>
            <a:r>
              <a:rPr lang="en-US" altLang="en-US" u="sng" dirty="0"/>
              <a:t>Dermatophytes</a:t>
            </a:r>
            <a:r>
              <a:rPr lang="en-US" altLang="en-US" dirty="0"/>
              <a:t> can invade hair, nails, keratin in skin</a:t>
            </a:r>
          </a:p>
          <a:p>
            <a:pPr marL="552450" lvl="2"/>
            <a:r>
              <a:rPr lang="en-US" altLang="en-US" dirty="0"/>
              <a:t>Result in jock itch, athlete’s foot, ringworm, Latinized names describe location: tinea capitis (scalp), tinea barbae (beard), tinea axillaris (armpit), tinea corporis (body), tinea cruris (groin), and tinea pedis (feet)</a:t>
            </a:r>
          </a:p>
          <a:p>
            <a:pPr marL="285750" lvl="1"/>
            <a:r>
              <a:rPr lang="en-US" altLang="en-US" i="1" dirty="0"/>
              <a:t>Signs and symptoms</a:t>
            </a:r>
          </a:p>
          <a:p>
            <a:pPr marL="552450" lvl="2"/>
            <a:r>
              <a:rPr lang="en-US" altLang="en-US" dirty="0"/>
              <a:t>Usually none; sometimes itching, bad odor, rash</a:t>
            </a:r>
          </a:p>
          <a:p>
            <a:pPr marL="552450" lvl="2"/>
            <a:r>
              <a:rPr lang="en-US" altLang="en-US" dirty="0"/>
              <a:t>Ringworm may produce rash: scaly area surrounded by redness, producing irregular rings or lacy pattern on skin</a:t>
            </a:r>
          </a:p>
          <a:p>
            <a:pPr marL="781050" lvl="3"/>
            <a:r>
              <a:rPr lang="en-US" altLang="en-US" dirty="0"/>
              <a:t>Patchy areas of hair loss can occur on scalp</a:t>
            </a:r>
          </a:p>
          <a:p>
            <a:pPr marL="552450" lvl="2"/>
            <a:r>
              <a:rPr lang="en-US" altLang="en-US" dirty="0"/>
              <a:t>Infected nails may thicken, separate from nailbed</a:t>
            </a:r>
          </a:p>
          <a:p>
            <a:pPr marL="552450" lvl="2"/>
            <a:r>
              <a:rPr lang="en-US" altLang="en-US" dirty="0"/>
              <a:t>Rash may develop due to allergy (“id” reaction)</a:t>
            </a:r>
          </a:p>
        </p:txBody>
      </p:sp>
    </p:spTree>
    <p:extLst>
      <p:ext uri="{BB962C8B-B14F-4D97-AF65-F5344CB8AC3E}">
        <p14:creationId xmlns:p14="http://schemas.microsoft.com/office/powerpoint/2010/main" val="4287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ACED54-CD5B-4D57-A69B-4DC377A1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5" y="247650"/>
            <a:ext cx="844433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Fungal Diseases of the Skin – Figure 22.20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990600"/>
            <a:ext cx="3952009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Superficial cutaneous mycoses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Causative agents</a:t>
            </a:r>
          </a:p>
          <a:p>
            <a:pPr marL="552450" lvl="2">
              <a:lnSpc>
                <a:spcPct val="120000"/>
              </a:lnSpc>
            </a:pPr>
            <a:r>
              <a:rPr lang="en-US" altLang="en-US" dirty="0"/>
              <a:t>Dermatophytes are group of skin-invading molds (</a:t>
            </a:r>
            <a:r>
              <a:rPr lang="en-US" altLang="en-US" i="1" dirty="0"/>
              <a:t>Epidermo- phyton</a:t>
            </a:r>
            <a:r>
              <a:rPr lang="en-US" altLang="en-US" dirty="0"/>
              <a:t>, </a:t>
            </a:r>
            <a:r>
              <a:rPr lang="en-US" altLang="en-US" i="1" dirty="0"/>
              <a:t>Microsporum</a:t>
            </a:r>
            <a:r>
              <a:rPr lang="en-US" altLang="en-US" dirty="0"/>
              <a:t>, and </a:t>
            </a:r>
            <a:r>
              <a:rPr lang="en-US" altLang="en-US" i="1" dirty="0"/>
              <a:t>Trichophyton)</a:t>
            </a:r>
          </a:p>
          <a:p>
            <a:pPr marL="552450" lvl="2">
              <a:lnSpc>
                <a:spcPct val="120000"/>
              </a:lnSpc>
            </a:pPr>
            <a:r>
              <a:rPr lang="en-US" altLang="en-US" dirty="0"/>
              <a:t>Cultivated on media designed for molds; identified by colonial and microscopic appearance</a:t>
            </a:r>
          </a:p>
          <a:p>
            <a:pPr marL="552450" lvl="2">
              <a:lnSpc>
                <a:spcPct val="120000"/>
              </a:lnSpc>
            </a:pPr>
            <a:r>
              <a:rPr lang="en-US" altLang="en-US" dirty="0"/>
              <a:t>Nutritional requirements and biochemical tests also used</a:t>
            </a:r>
          </a:p>
        </p:txBody>
      </p:sp>
      <p:pic>
        <p:nvPicPr>
          <p:cNvPr id="10649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b="2474"/>
          <a:stretch/>
        </p:blipFill>
        <p:spPr bwMode="auto">
          <a:xfrm>
            <a:off x="5257800" y="1524000"/>
            <a:ext cx="2819400" cy="47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8D6E1-8C56-47B4-BA67-8DE27ED48F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96408" y="6660774"/>
            <a:ext cx="3248500" cy="181120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a: ©Dr. P. Marazzi/SPL/Science Source; b: Source: Dr. Lucille K. Georg/CDC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7B1832-1B7B-4373-BE6F-84C023DB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08" y="247650"/>
            <a:ext cx="6219342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Fungal Diseases of the Skin (2)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990600"/>
            <a:ext cx="7524750" cy="5524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Superficial cutaneous mycoses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33400" lvl="2"/>
            <a:r>
              <a:rPr lang="en-US" altLang="en-US" dirty="0"/>
              <a:t>Normal skin resists invasion by dermatophytes, but some species relatively virulent, especially in children</a:t>
            </a:r>
          </a:p>
          <a:p>
            <a:pPr marL="742950" lvl="3"/>
            <a:r>
              <a:rPr lang="en-US" altLang="en-US" sz="2000" dirty="0"/>
              <a:t>Produce keratinase, use keratin as nutrient source</a:t>
            </a:r>
          </a:p>
          <a:p>
            <a:pPr marL="533400" lvl="2"/>
            <a:r>
              <a:rPr lang="en-US" altLang="en-US" dirty="0"/>
              <a:t>Fungal products enter dermis, provoke immune reaction</a:t>
            </a:r>
          </a:p>
          <a:p>
            <a:pPr marL="742950" lvl="3"/>
            <a:r>
              <a:rPr lang="en-US" altLang="en-US" u="sng" dirty="0"/>
              <a:t>Eczema</a:t>
            </a:r>
            <a:r>
              <a:rPr lang="en-US" altLang="en-US" dirty="0"/>
              <a:t> is weepy skin rash due to allergy</a:t>
            </a:r>
          </a:p>
          <a:p>
            <a:pPr marL="285750" lvl="1"/>
            <a:r>
              <a:rPr lang="en-US" altLang="en-US" i="1" dirty="0"/>
              <a:t>Epidemiology</a:t>
            </a:r>
          </a:p>
          <a:p>
            <a:pPr marL="533400" lvl="2"/>
            <a:r>
              <a:rPr lang="en-US" altLang="en-US" dirty="0"/>
              <a:t>Patient age, virulence of mold, moisture important</a:t>
            </a:r>
          </a:p>
          <a:p>
            <a:pPr marL="285750" lvl="1"/>
            <a:r>
              <a:rPr lang="en-US" altLang="en-US" i="1" dirty="0"/>
              <a:t>Treatment and prevention</a:t>
            </a:r>
          </a:p>
          <a:p>
            <a:pPr marL="533400" lvl="2"/>
            <a:r>
              <a:rPr lang="en-US" altLang="en-US" dirty="0"/>
              <a:t>Prescription and over-the-counter medications</a:t>
            </a:r>
          </a:p>
          <a:p>
            <a:pPr marL="533400" lvl="2"/>
            <a:r>
              <a:rPr lang="en-US" altLang="en-US" dirty="0"/>
              <a:t>Keeping clean/dry, changing socks, open shoes, powders, rubbing alcohol may help prevent nail infections</a:t>
            </a:r>
          </a:p>
        </p:txBody>
      </p:sp>
    </p:spTree>
    <p:extLst>
      <p:ext uri="{BB962C8B-B14F-4D97-AF65-F5344CB8AC3E}">
        <p14:creationId xmlns:p14="http://schemas.microsoft.com/office/powerpoint/2010/main" val="30130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728701-5D27-486E-9E2B-A655AB8D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5" y="244929"/>
            <a:ext cx="844433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Fungal Diseases of the Skin – Figure 22.21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6" y="990600"/>
            <a:ext cx="7467600" cy="2033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Other fungal diseases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Malassezia furfur</a:t>
            </a:r>
            <a:r>
              <a:rPr lang="en-US" altLang="en-US" dirty="0"/>
              <a:t> generally harmless, commonly found</a:t>
            </a:r>
          </a:p>
          <a:p>
            <a:pPr marL="604838" lvl="2"/>
            <a:r>
              <a:rPr lang="en-US" altLang="en-US" dirty="0"/>
              <a:t>Can cause scaly face rash, dandruff, or tinea versicolor</a:t>
            </a:r>
          </a:p>
          <a:p>
            <a:pPr marL="865188" lvl="3"/>
            <a:r>
              <a:rPr lang="en-US" altLang="en-US" dirty="0"/>
              <a:t>Tinea versicolor characterized by patchy scaliness and increased or decreased pigmentation</a:t>
            </a:r>
          </a:p>
        </p:txBody>
      </p:sp>
      <p:pic>
        <p:nvPicPr>
          <p:cNvPr id="11059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 b="2927"/>
          <a:stretch/>
        </p:blipFill>
        <p:spPr bwMode="auto">
          <a:xfrm>
            <a:off x="2017700" y="3100450"/>
            <a:ext cx="5105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B04CF-490A-40E0-A872-A36358A4BA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33" y="6658794"/>
            <a:ext cx="4900245" cy="208184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 a: Source: Dr. Lucille K. Georg/CDC; b: ©Medical-on-Line/ Alamy Stock Photo; c: ©BSIP/UIG Via Getty Images</a:t>
            </a:r>
            <a:endParaRPr lang="en-US" alt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8CC846-BCA3-4AF3-A585-26FF1E1B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5" y="244929"/>
            <a:ext cx="844433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Fungal Diseases of the Skin – Figure 22.22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3" y="990600"/>
            <a:ext cx="6019800" cy="182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Other fungal diseases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Yeast </a:t>
            </a:r>
            <a:r>
              <a:rPr lang="en-US" altLang="en-US" i="1" dirty="0"/>
              <a:t>Candida albicans</a:t>
            </a:r>
            <a:r>
              <a:rPr lang="en-US" altLang="en-US" dirty="0"/>
              <a:t> found in normal microbiota</a:t>
            </a:r>
          </a:p>
          <a:p>
            <a:pPr marL="522288" lvl="2"/>
            <a:r>
              <a:rPr lang="en-US" altLang="en-US" dirty="0"/>
              <a:t>Can invade deep layers of skin and subcutaneous tissues</a:t>
            </a:r>
          </a:p>
          <a:p>
            <a:pPr marL="522288" lvl="2"/>
            <a:r>
              <a:rPr lang="en-US" altLang="en-US" dirty="0"/>
              <a:t>Often no precise cause for invasion can be determined</a:t>
            </a:r>
          </a:p>
        </p:txBody>
      </p:sp>
      <p:pic>
        <p:nvPicPr>
          <p:cNvPr id="112643" name="Picture 5" descr="Candida albicans can cause diaper rash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b="4237"/>
          <a:stretch/>
        </p:blipFill>
        <p:spPr bwMode="auto">
          <a:xfrm>
            <a:off x="722300" y="3276600"/>
            <a:ext cx="769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437B8-2317-4B42-B360-9FD21EE162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77940" y="6657858"/>
            <a:ext cx="2766060" cy="189258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 a: ©Dr. P. Marazzi/SPL/Science Source; b: ©Evans Roberts</a:t>
            </a:r>
          </a:p>
        </p:txBody>
      </p:sp>
    </p:spTree>
    <p:extLst>
      <p:ext uri="{BB962C8B-B14F-4D97-AF65-F5344CB8AC3E}">
        <p14:creationId xmlns:p14="http://schemas.microsoft.com/office/powerpoint/2010/main" val="1063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4F8512-2FD1-4018-BAD1-2CE522EE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75" y="228600"/>
            <a:ext cx="726215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Anatomy, Physiology, and Ecology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1779" y="990600"/>
            <a:ext cx="7391400" cy="182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Outermost layers bathed in secretions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200" dirty="0"/>
              <a:t>Sweat evaporates; salty residue that inhibits microbes</a:t>
            </a:r>
          </a:p>
          <a:p>
            <a:pPr marL="285750" lvl="1">
              <a:spcAft>
                <a:spcPts val="1500"/>
              </a:spcAft>
            </a:pPr>
            <a:r>
              <a:rPr lang="en-US" altLang="en-US" sz="2200" dirty="0"/>
              <a:t>Sebaceous glands open into hair follicles, secrete oily </a:t>
            </a:r>
            <a:r>
              <a:rPr lang="en-US" altLang="en-US" sz="2200" u="sng" dirty="0"/>
              <a:t>sebum</a:t>
            </a:r>
            <a:r>
              <a:rPr lang="en-US" altLang="en-US" sz="2200" dirty="0"/>
              <a:t> that keeps hair and skin soft, water-repellant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1E98F-BEA6-4B38-8F78-B350BFDC842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779" y="2851484"/>
            <a:ext cx="7119059" cy="23156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Normal microbiota adapted to dry, salty, cool habitat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Use substances in sweat, sebum as nutrients; by-products inhibit other microbes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Too dry, salty, acidic, and toxic for most pathogens</a:t>
            </a:r>
          </a:p>
          <a:p>
            <a:pPr marL="685800" lvl="2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Those that tolerate often shed with dead skin cells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695352-4B2F-4B11-AC29-19DBF838B5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779" y="5201964"/>
            <a:ext cx="6804225" cy="14274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Normal microbiota can be troublesome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Some are opportunistic pathogens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Body odor from bacterial breakdown of odorless sweat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00310D-F1DC-4A8A-8C91-1862012F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041"/>
            <a:ext cx="9144000" cy="458002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Table 22.1 Principal Members of the Normal Skin Microbiota</a:t>
            </a:r>
            <a:endParaRPr lang="en-GB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8" y="990600"/>
            <a:ext cx="7886691" cy="144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Different regions of skin have different inhabitants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/>
              <a:t>Drier back may have only 1,000 bacteria per centimeters squared compared with more than 10 million in groin, armpit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0613AF-0B07-4192-AA11-B323F0CE94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0109" y="2438400"/>
            <a:ext cx="6858000" cy="160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Most microbial inhabitants in three groups</a:t>
            </a:r>
          </a:p>
          <a:p>
            <a:pPr marL="342900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Diphtheroids: oily regions (forehead, upper chest, back)</a:t>
            </a:r>
          </a:p>
          <a:p>
            <a:pPr marL="685800" lvl="2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Cutibacterium</a:t>
            </a:r>
            <a:r>
              <a:rPr lang="en-US" altLang="en-US" sz="2000" dirty="0"/>
              <a:t> most common: obligate anaerobes, grow within hair follicles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98C2C8-3996-4632-8B19-D524270F6E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0109" y="4114800"/>
            <a:ext cx="3766447" cy="2580316"/>
          </a:xfrm>
        </p:spPr>
        <p:txBody>
          <a:bodyPr/>
          <a:lstStyle/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Staphylococci: salt-tolerant, use nutrients and produce antimicrobial substances active against other Gram-positive bacteria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Fungi:</a:t>
            </a:r>
            <a:r>
              <a:rPr lang="en-US" altLang="en-US" sz="2200" i="1" dirty="0">
                <a:solidFill>
                  <a:prstClr val="black"/>
                </a:solidFill>
              </a:rPr>
              <a:t> Malassezia </a:t>
            </a:r>
            <a:r>
              <a:rPr lang="en-US" altLang="en-US" sz="2200" dirty="0">
                <a:solidFill>
                  <a:prstClr val="black"/>
                </a:solidFill>
              </a:rPr>
              <a:t>species: tiny lipid-dependent yeasts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25DACF63-0EDA-4D83-AF35-3DE925AAC3AB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446375016"/>
              </p:ext>
            </p:extLst>
          </p:nvPr>
        </p:nvGraphicFramePr>
        <p:xfrm>
          <a:off x="4577445" y="3958773"/>
          <a:ext cx="4267200" cy="2289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48144783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154117133"/>
                    </a:ext>
                  </a:extLst>
                </a:gridCol>
              </a:tblGrid>
              <a:tr h="441010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8519748"/>
                  </a:ext>
                </a:extLst>
              </a:tr>
              <a:tr h="7611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Diphtheroids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Variably shaped, non-motile, Gram-positive rods of the </a:t>
                      </a:r>
                      <a:r>
                        <a:rPr lang="en-US" sz="1200" i="1" dirty="0"/>
                        <a:t>Cutibacterium</a:t>
                      </a:r>
                      <a:r>
                        <a:rPr lang="en-US" sz="1200" dirty="0"/>
                        <a:t> </a:t>
                      </a:r>
                      <a:r>
                        <a:rPr lang="en-US" sz="1200" i="1" dirty="0"/>
                        <a:t>(Proprionibacterium)</a:t>
                      </a:r>
                      <a:r>
                        <a:rPr lang="en-US" sz="1200" dirty="0"/>
                        <a:t> and </a:t>
                      </a:r>
                      <a:r>
                        <a:rPr lang="en-US" sz="1200" i="1" dirty="0"/>
                        <a:t>Corynebacterium</a:t>
                      </a:r>
                      <a:r>
                        <a:rPr lang="en-US" sz="1200" dirty="0"/>
                        <a:t> genera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2605141"/>
                  </a:ext>
                </a:extLst>
              </a:tr>
              <a:tr h="5437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Staphylococci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Gram-positive cocci arranged in packets or clusters; facultatively anaerobic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4400822"/>
                  </a:ext>
                </a:extLst>
              </a:tr>
              <a:tr h="5437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Fungi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Small yeasts of the genus </a:t>
                      </a:r>
                      <a:r>
                        <a:rPr lang="en-US" sz="1200" i="1" dirty="0"/>
                        <a:t>Malassezia</a:t>
                      </a:r>
                      <a:r>
                        <a:rPr lang="en-US" sz="1200" dirty="0"/>
                        <a:t> that require oily substances for growth are common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83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640250-F1A6-4F24-A190-0121DB4F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68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Bacterial Diseases of the Skin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9" y="990600"/>
            <a:ext cx="5105400" cy="99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Few bacteria invade intact skin directly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Strands of hair provide route of invasion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12EA1-AB6C-44FE-BCA4-A6E170DD2E5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4666" y="2022760"/>
            <a:ext cx="75057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Acne vulgaris: commonly begins at puberty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Signs and symptoms</a:t>
            </a:r>
          </a:p>
          <a:p>
            <a:pPr marL="604838" lvl="2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Enlarged sebaceous glands, increased sebum secretion</a:t>
            </a:r>
          </a:p>
          <a:p>
            <a:pPr marL="604838" lvl="2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Hair follicle epithelium thickens, sloughs off in clumps</a:t>
            </a:r>
          </a:p>
          <a:p>
            <a:pPr marL="604838" lvl="2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Blockage yields large accumulations of sebum, produces blackheads and whiteheads</a:t>
            </a:r>
          </a:p>
          <a:p>
            <a:pPr marL="3429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Causative agent: Cutibacterium acnes</a:t>
            </a:r>
            <a:r>
              <a:rPr lang="en-US" altLang="en-US" sz="2000" dirty="0"/>
              <a:t> </a:t>
            </a:r>
          </a:p>
          <a:p>
            <a:pPr marL="620713" lvl="2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Gram-positive rods, anaerobic</a:t>
            </a:r>
          </a:p>
          <a:p>
            <a:pPr marL="620713" lvl="2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Use sebum as nutrient source; multiply in trapped sebum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81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55F464-AA26-45B8-B6E2-09128AD2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73" y="228600"/>
            <a:ext cx="63443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Lucida Sans Unicode" panose="020B0602030504020204" pitchFamily="34" charset="0"/>
              </a:rPr>
              <a:t>Bacterial Diseases of the Skin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9" y="990600"/>
            <a:ext cx="74676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Acne vulgaris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38163" lvl="2"/>
            <a:r>
              <a:rPr lang="en-US" altLang="en-US" dirty="0"/>
              <a:t>Metabolic products cause inflammatory response</a:t>
            </a:r>
          </a:p>
          <a:p>
            <a:pPr marL="538163" lvl="2"/>
            <a:r>
              <a:rPr lang="en-US" altLang="en-US" dirty="0"/>
              <a:t>Neutrophils recruited, release enzymes that damage follicle wall; follicle may burst to yield </a:t>
            </a:r>
            <a:r>
              <a:rPr lang="en-US" altLang="en-US" u="sng" dirty="0"/>
              <a:t>abscess</a:t>
            </a:r>
          </a:p>
          <a:p>
            <a:pPr marL="766763" lvl="3"/>
            <a:r>
              <a:rPr lang="en-US" altLang="en-US" dirty="0"/>
              <a:t>Collection of pus (living and dead neutrophils, bacteria, and tissue debris)</a:t>
            </a:r>
          </a:p>
          <a:p>
            <a:pPr marL="285750" lvl="1"/>
            <a:r>
              <a:rPr lang="en-US" altLang="en-US" i="1" dirty="0"/>
              <a:t>Epidemiology</a:t>
            </a:r>
          </a:p>
          <a:p>
            <a:pPr marL="538163" lvl="2"/>
            <a:r>
              <a:rPr lang="en-US" altLang="en-US" dirty="0"/>
              <a:t>Most people have C</a:t>
            </a:r>
            <a:r>
              <a:rPr lang="en-US" altLang="en-US" i="1" dirty="0"/>
              <a:t>. acnes</a:t>
            </a:r>
            <a:r>
              <a:rPr lang="en-US" altLang="en-US" dirty="0"/>
              <a:t> on skin throughout lives</a:t>
            </a:r>
          </a:p>
          <a:p>
            <a:pPr marL="538163" lvl="2"/>
            <a:r>
              <a:rPr lang="en-US" altLang="en-US" dirty="0"/>
              <a:t>Higher incidence of acne during puberty likely due to excess sebum production due to increased hormones</a:t>
            </a:r>
          </a:p>
          <a:p>
            <a:pPr marL="285750" lvl="1"/>
            <a:r>
              <a:rPr lang="en-US" altLang="en-US" i="1" dirty="0"/>
              <a:t>Treatment and prevention</a:t>
            </a:r>
          </a:p>
          <a:p>
            <a:pPr marL="538163" lvl="2"/>
            <a:r>
              <a:rPr lang="en-US" altLang="en-US" dirty="0"/>
              <a:t>Usually mild infection, but medications available</a:t>
            </a:r>
          </a:p>
          <a:p>
            <a:pPr marL="538163" lvl="2"/>
            <a:r>
              <a:rPr lang="en-US" altLang="en-US" dirty="0"/>
              <a:t>Squeezing lesions may allow bacteria into bloodstream</a:t>
            </a:r>
          </a:p>
        </p:txBody>
      </p:sp>
    </p:spTree>
    <p:extLst>
      <p:ext uri="{BB962C8B-B14F-4D97-AF65-F5344CB8AC3E}">
        <p14:creationId xmlns:p14="http://schemas.microsoft.com/office/powerpoint/2010/main" val="40813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17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2651</TotalTime>
  <Words>5218</Words>
  <Application>Microsoft Office PowerPoint</Application>
  <PresentationFormat>On-screen Show (4:3)</PresentationFormat>
  <Paragraphs>697</Paragraphs>
  <Slides>58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Arial</vt:lpstr>
      <vt:lpstr>ArumSans Bold</vt:lpstr>
      <vt:lpstr>ArumSans Regular</vt:lpstr>
      <vt:lpstr>Calibri</vt:lpstr>
      <vt:lpstr>Symbol</vt:lpstr>
      <vt:lpstr>Times New Roman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Equation</vt:lpstr>
      <vt:lpstr>Chapter 22 Lecture Outline</vt:lpstr>
      <vt:lpstr>A Glimpse of History</vt:lpstr>
      <vt:lpstr>Skin Infections</vt:lpstr>
      <vt:lpstr>Anatomy, Physiology, and Ecology (1)</vt:lpstr>
      <vt:lpstr>Anatomy, Physiology, and Ecology – Figure 22.1</vt:lpstr>
      <vt:lpstr>Anatomy, Physiology, and Ecology (2)</vt:lpstr>
      <vt:lpstr>Table 22.1 Principal Members of the Normal Skin Microbiota</vt:lpstr>
      <vt:lpstr>Bacterial Diseases of the Skin (1)</vt:lpstr>
      <vt:lpstr>Bacterial Diseases of the Skin (2)</vt:lpstr>
      <vt:lpstr>Bacterial Diseases of the Skin (3)</vt:lpstr>
      <vt:lpstr>Table 22.2 Some Diseases Often Caused by Staphylocuccus aureus</vt:lpstr>
      <vt:lpstr>Bacterial Diseases of the Skin (4)</vt:lpstr>
      <vt:lpstr>Bacterial Diseases of the Skin – Figure 22.2</vt:lpstr>
      <vt:lpstr>Bacterial Diseases of the Skin (5)</vt:lpstr>
      <vt:lpstr>Table 22.3 Properties of Staphylococcus aureus Implicated in Its Virulence</vt:lpstr>
      <vt:lpstr>Bacterial Diseases of the Skin – Figure 22.3</vt:lpstr>
      <vt:lpstr>Bacterial Diseases of the Skin (6)</vt:lpstr>
      <vt:lpstr>Bacterial Diseases of the Skin (7)</vt:lpstr>
      <vt:lpstr>Bacterial Diseases of the Skin – Figure 22.4</vt:lpstr>
      <vt:lpstr>Bacterial Diseases of the Skin (8)</vt:lpstr>
      <vt:lpstr>Table 22.4 Staphylococcal Scalded Skin Syndrome</vt:lpstr>
      <vt:lpstr>Bacterial Diseases of the Skin – Figure 22.5</vt:lpstr>
      <vt:lpstr>Bacterial Diseases of the Skin (9)</vt:lpstr>
      <vt:lpstr>Table 22.5 Streptococcus pyogenes Versus Staphylococcus aureus</vt:lpstr>
      <vt:lpstr>Bacterial Diseases of the Skin (10)</vt:lpstr>
      <vt:lpstr>Table 22.6 Impetigo</vt:lpstr>
      <vt:lpstr>Bacterial Diseases of the Skin – Figure 22.6</vt:lpstr>
      <vt:lpstr>Bacterial Diseases of the Skin – Figure 22.7</vt:lpstr>
      <vt:lpstr>Bacterial Diseases of the Skin (11)</vt:lpstr>
      <vt:lpstr>Bacterial Diseases of the Skin – Figures 22.8 and 22.9</vt:lpstr>
      <vt:lpstr>Table 22.7 Rock Mountain Spotted Fever (RMSF)</vt:lpstr>
      <vt:lpstr>Bacterial Diseases of the Skin – Figure 22.10</vt:lpstr>
      <vt:lpstr>Bacterial Diseases of the Skin (12)</vt:lpstr>
      <vt:lpstr>Table 22.8 Cutaneous Anthrax</vt:lpstr>
      <vt:lpstr>Viral Diseases of the Skin – Figure 22.11</vt:lpstr>
      <vt:lpstr>Viral Diseases of the Skin – Figure 22.12</vt:lpstr>
      <vt:lpstr>Viral Diseases of the Skin – Figure 22.13</vt:lpstr>
      <vt:lpstr>Viral Diseases of the Skin (1)</vt:lpstr>
      <vt:lpstr>Viral Diseases of the Skin (2)</vt:lpstr>
      <vt:lpstr>Table 22.9 Varicella (Chickenpox)</vt:lpstr>
      <vt:lpstr>Viral Diseases of the Skin – Figure 22.14</vt:lpstr>
      <vt:lpstr>Viral Diseases of the Skin – Figure 22.15</vt:lpstr>
      <vt:lpstr>Viral Diseases of the Skin (3)</vt:lpstr>
      <vt:lpstr>Table 22.10 Rubeola (Measles)</vt:lpstr>
      <vt:lpstr>Viral Diseases of the Skin – Figure 22.16</vt:lpstr>
      <vt:lpstr>Viral Diseases of the Skin (4)</vt:lpstr>
      <vt:lpstr>Viral Diseases of the Skin (5)</vt:lpstr>
      <vt:lpstr>Viral Diseases of the Skin – Figure 22.17</vt:lpstr>
      <vt:lpstr>Table 22.11 Rubella (German Measles)</vt:lpstr>
      <vt:lpstr>Viral Diseases of the Skin (6)</vt:lpstr>
      <vt:lpstr>Viral Diseases of the Skin (7)</vt:lpstr>
      <vt:lpstr>Viral Diseases of the Skin (8)</vt:lpstr>
      <vt:lpstr>Viral Diseases of the Skin – Figure 22.19</vt:lpstr>
      <vt:lpstr>Fungal Diseases of the Skin (1)</vt:lpstr>
      <vt:lpstr>Fungal Diseases of the Skin – Figure 22.20</vt:lpstr>
      <vt:lpstr>Fungal Diseases of the Skin (2)</vt:lpstr>
      <vt:lpstr>Fungal Diseases of the Skin – Figure 22.21</vt:lpstr>
      <vt:lpstr>Fungal Diseases of the Skin – Figure 22.22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creator>LeConte, Lisa</dc:creator>
  <cp:lastModifiedBy>R, Nithiyanandhan</cp:lastModifiedBy>
  <cp:revision>237</cp:revision>
  <dcterms:created xsi:type="dcterms:W3CDTF">2018-02-27T23:07:00Z</dcterms:created>
  <dcterms:modified xsi:type="dcterms:W3CDTF">2020-05-09T04:11:51Z</dcterms:modified>
</cp:coreProperties>
</file>