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973" r:id="rId4"/>
    <p:sldMasterId id="2147483992" r:id="rId5"/>
    <p:sldMasterId id="2147483780" r:id="rId6"/>
    <p:sldMasterId id="2147483838" r:id="rId7"/>
    <p:sldMasterId id="2147483713" r:id="rId8"/>
    <p:sldMasterId id="2147483674" r:id="rId9"/>
    <p:sldMasterId id="2147483897" r:id="rId10"/>
    <p:sldMasterId id="2147483960" r:id="rId11"/>
  </p:sldMasterIdLst>
  <p:notesMasterIdLst>
    <p:notesMasterId r:id="rId111"/>
  </p:notesMasterIdLst>
  <p:handoutMasterIdLst>
    <p:handoutMasterId r:id="rId112"/>
  </p:handoutMasterIdLst>
  <p:sldIdLst>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72"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73"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74"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75" r:id="rId88"/>
    <p:sldId id="355" r:id="rId89"/>
    <p:sldId id="356" r:id="rId90"/>
    <p:sldId id="357" r:id="rId91"/>
    <p:sldId id="358" r:id="rId92"/>
    <p:sldId id="376"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7" r:id="rId106"/>
    <p:sldId id="378" r:id="rId107"/>
    <p:sldId id="379" r:id="rId108"/>
    <p:sldId id="380" r:id="rId109"/>
    <p:sldId id="381"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4291" autoAdjust="0"/>
  </p:normalViewPr>
  <p:slideViewPr>
    <p:cSldViewPr>
      <p:cViewPr varScale="1">
        <p:scale>
          <a:sx n="64" d="100"/>
          <a:sy n="64" d="100"/>
        </p:scale>
        <p:origin x="252" y="66"/>
      </p:cViewPr>
      <p:guideLst>
        <p:guide orient="horz" pos="3408"/>
        <p:guide orient="horz" pos="3600"/>
        <p:guide orient="horz" pos="912"/>
        <p:guide orient="horz" pos="3360"/>
        <p:guide pos="5616"/>
        <p:guide pos="4320"/>
      </p:guideLst>
    </p:cSldViewPr>
  </p:slideViewPr>
  <p:outlineViewPr>
    <p:cViewPr>
      <p:scale>
        <a:sx n="33" d="100"/>
        <a:sy n="33" d="100"/>
      </p:scale>
      <p:origin x="0" y="-14136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handoutMaster" Target="handoutMasters/handoutMaster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slide" Target="slides/slide99.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5/9/2020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5/9/2020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solidFill>
            <a:miter lim="800000"/>
            <a:headEnd/>
            <a:tailEnd/>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buClr>
                <a:srgbClr val="000000"/>
              </a:buClr>
              <a:buSzPct val="100000"/>
              <a:buFont typeface="Times New Roman" panose="02020603050405020304" pitchFamily="18" charset="0"/>
              <a:buNone/>
            </a:pPr>
            <a:fld id="{3D459EFC-28AB-40C1-BC14-4211AC51CAF7}" type="slidenum">
              <a:rPr lang="en-US" altLang="en-US" sz="1200">
                <a:solidFill>
                  <a:schemeClr val="tx1"/>
                </a:solidFill>
              </a:rPr>
              <a:pPr algn="r" eaLnBrk="1" hangingPunct="1">
                <a:buClr>
                  <a:srgbClr val="000000"/>
                </a:buClr>
                <a:buSzPct val="100000"/>
                <a:buFont typeface="Times New Roman" panose="02020603050405020304" pitchFamily="18" charset="0"/>
                <a:buNone/>
              </a:pPr>
              <a:t>1</a:t>
            </a:fld>
            <a:endParaRPr lang="en-US" altLang="en-US" sz="1200" dirty="0">
              <a:solidFill>
                <a:schemeClr val="tx1"/>
              </a:solidFill>
            </a:endParaRPr>
          </a:p>
        </p:txBody>
      </p:sp>
    </p:spTree>
    <p:extLst>
      <p:ext uri="{BB962C8B-B14F-4D97-AF65-F5344CB8AC3E}">
        <p14:creationId xmlns:p14="http://schemas.microsoft.com/office/powerpoint/2010/main" val="294650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35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5766555-0EDB-40C9-A054-EE1C0120F367}" type="slidenum">
              <a:rPr lang="en-US" altLang="en-US">
                <a:latin typeface="Arial" panose="020B0604020202020204" pitchFamily="34" charset="0"/>
                <a:ea typeface="ヒラギノ角ゴ Pro W3"/>
              </a:rPr>
              <a:pPr>
                <a:spcBef>
                  <a:spcPct val="0"/>
                </a:spcBef>
                <a:buClrTx/>
                <a:buFontTx/>
                <a:buNone/>
              </a:pPr>
              <a:t>10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00783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56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E5A28B5-D367-4425-835A-C017B5A67112}" type="slidenum">
              <a:rPr lang="en-US" altLang="en-US">
                <a:latin typeface="Arial" panose="020B0604020202020204" pitchFamily="34" charset="0"/>
                <a:ea typeface="ヒラギノ角ゴ Pro W3"/>
              </a:rPr>
              <a:pPr>
                <a:spcBef>
                  <a:spcPct val="0"/>
                </a:spcBef>
                <a:buClrTx/>
                <a:buFontTx/>
                <a:buNone/>
              </a:pPr>
              <a:t>11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7846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765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58E8C79-521B-4771-A3AE-957A751FA0FA}"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12</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136906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97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9EA8C29-DDEC-424A-B43E-7799DE336DF8}" type="slidenum">
              <a:rPr lang="en-US" altLang="en-US">
                <a:latin typeface="Arial" panose="020B0604020202020204" pitchFamily="34" charset="0"/>
                <a:ea typeface="ヒラギノ角ゴ Pro W3"/>
              </a:rPr>
              <a:pPr>
                <a:spcBef>
                  <a:spcPct val="0"/>
                </a:spcBef>
                <a:buClrTx/>
                <a:buFontTx/>
                <a:buNone/>
              </a:pPr>
              <a:t>13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598862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1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0A4DC5C-38B3-45B2-9416-AEE7DB146F12}" type="slidenum">
              <a:rPr lang="en-US" altLang="en-US">
                <a:latin typeface="Arial" panose="020B0604020202020204" pitchFamily="34" charset="0"/>
                <a:ea typeface="ヒラギノ角ゴ Pro W3"/>
              </a:rPr>
              <a:pPr>
                <a:spcBef>
                  <a:spcPct val="0"/>
                </a:spcBef>
                <a:buClrTx/>
                <a:buFontTx/>
                <a:buNone/>
              </a:pPr>
              <a:t>14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628092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37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A138253-45C2-4939-88BE-114C70859350}" type="slidenum">
              <a:rPr lang="en-US" altLang="en-US">
                <a:latin typeface="Arial" panose="020B0604020202020204" pitchFamily="34" charset="0"/>
                <a:ea typeface="ヒラギノ角ゴ Pro W3"/>
              </a:rPr>
              <a:pPr>
                <a:spcBef>
                  <a:spcPct val="0"/>
                </a:spcBef>
                <a:buClrTx/>
                <a:buFontTx/>
                <a:buNone/>
              </a:pPr>
              <a:t>15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03356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584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94C1F24-AE5C-4766-A08B-59C07C6E656A}"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16</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4164117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78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13E36CC-C267-4A54-83DF-C6EEB6C0A693}" type="slidenum">
              <a:rPr lang="en-US" altLang="en-US">
                <a:latin typeface="Arial" panose="020B0604020202020204" pitchFamily="34" charset="0"/>
                <a:ea typeface="ヒラギノ角ゴ Pro W3"/>
              </a:rPr>
              <a:pPr>
                <a:spcBef>
                  <a:spcPct val="0"/>
                </a:spcBef>
                <a:buClrTx/>
                <a:buFontTx/>
                <a:buNone/>
              </a:pPr>
              <a:t>17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19109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994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5896FA9-68AD-43F5-81C1-14F05E854327}"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18</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52063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1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6BDACB4-6FED-47CD-9ECF-5E6078BABF5B}" type="slidenum">
              <a:rPr lang="en-US" altLang="en-US">
                <a:latin typeface="Arial" panose="020B0604020202020204" pitchFamily="34" charset="0"/>
                <a:ea typeface="ヒラギノ角ゴ Pro W3"/>
              </a:rPr>
              <a:pPr>
                <a:spcBef>
                  <a:spcPct val="0"/>
                </a:spcBef>
                <a:buClrTx/>
                <a:buFontTx/>
                <a:buNone/>
              </a:pPr>
              <a:t>19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54681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1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A7E914B-60FD-492A-8DFB-A8D01D4B0C94}" type="slidenum">
              <a:rPr lang="en-US" altLang="en-US">
                <a:latin typeface="Arial" panose="020B0604020202020204" pitchFamily="34" charset="0"/>
                <a:ea typeface="ヒラギノ角ゴ Pro W3"/>
              </a:rPr>
              <a:pPr>
                <a:spcBef>
                  <a:spcPct val="0"/>
                </a:spcBef>
                <a:buClrTx/>
                <a:buFontTx/>
                <a:buNone/>
              </a:pPr>
              <a:t>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5672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40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ADAEB26-64F0-41DF-8286-A945AF3B2CF7}" type="slidenum">
              <a:rPr lang="en-US" altLang="en-US">
                <a:latin typeface="Arial" panose="020B0604020202020204" pitchFamily="34" charset="0"/>
                <a:ea typeface="ヒラギノ角ゴ Pro W3"/>
              </a:rPr>
              <a:pPr>
                <a:spcBef>
                  <a:spcPct val="0"/>
                </a:spcBef>
                <a:buClrTx/>
                <a:buFontTx/>
                <a:buNone/>
              </a:pPr>
              <a:t>20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85695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608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AFBCC37-22F5-4A83-9340-C3BBD82629C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21</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413806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C60E6D5-DFC1-4BF9-9BF2-F63B963A578C}" type="slidenum">
              <a:rPr lang="en-US" altLang="en-US">
                <a:latin typeface="Arial" panose="020B0604020202020204" pitchFamily="34" charset="0"/>
                <a:ea typeface="ヒラギノ角ゴ Pro W3"/>
              </a:rPr>
              <a:pPr>
                <a:spcBef>
                  <a:spcPct val="0"/>
                </a:spcBef>
                <a:buClrTx/>
                <a:buFontTx/>
                <a:buNone/>
              </a:pPr>
              <a:t>22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34436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01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C1A806C-719C-4681-B989-4610F71BB165}" type="slidenum">
              <a:rPr lang="en-US" altLang="en-US">
                <a:latin typeface="Arial" panose="020B0604020202020204" pitchFamily="34" charset="0"/>
                <a:ea typeface="ヒラギノ角ゴ Pro W3"/>
              </a:rPr>
              <a:pPr>
                <a:spcBef>
                  <a:spcPct val="0"/>
                </a:spcBef>
                <a:buClrTx/>
                <a:buFontTx/>
                <a:buNone/>
              </a:pPr>
              <a:t>23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037756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32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03FA28C-548A-4BA1-BB75-76A0A5E5CC9C}" type="slidenum">
              <a:rPr lang="en-US" altLang="en-US">
                <a:latin typeface="Arial" panose="020B0604020202020204" pitchFamily="34" charset="0"/>
                <a:ea typeface="ヒラギノ角ゴ Pro W3"/>
              </a:rPr>
              <a:pPr>
                <a:spcBef>
                  <a:spcPct val="0"/>
                </a:spcBef>
                <a:buClrTx/>
                <a:buFontTx/>
                <a:buNone/>
              </a:pPr>
              <a:t>25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079323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53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46F0DC3-89F1-434F-BFE0-FB99BFC45015}" type="slidenum">
              <a:rPr lang="en-US" altLang="en-US">
                <a:latin typeface="Arial" panose="020B0604020202020204" pitchFamily="34" charset="0"/>
                <a:ea typeface="ヒラギノ角ゴ Pro W3"/>
              </a:rPr>
              <a:pPr>
                <a:spcBef>
                  <a:spcPct val="0"/>
                </a:spcBef>
                <a:buClrTx/>
                <a:buFontTx/>
                <a:buNone/>
              </a:pPr>
              <a:t>26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76220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7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10B10F4-0AE1-40A9-81C6-EC98AEAB44D1}" type="slidenum">
              <a:rPr lang="en-US" altLang="en-US">
                <a:latin typeface="Arial" panose="020B0604020202020204" pitchFamily="34" charset="0"/>
                <a:ea typeface="ヒラギノ角ゴ Pro W3"/>
              </a:rPr>
              <a:pPr>
                <a:spcBef>
                  <a:spcPct val="0"/>
                </a:spcBef>
                <a:buClrTx/>
                <a:buFontTx/>
                <a:buNone/>
              </a:pPr>
              <a:t>27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847208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93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A677FC6-1F3C-4C0E-8DDF-856E6246212B}" type="slidenum">
              <a:rPr lang="en-US" altLang="en-US">
                <a:latin typeface="Arial" panose="020B0604020202020204" pitchFamily="34" charset="0"/>
                <a:ea typeface="ヒラギノ角ゴ Pro W3"/>
              </a:rPr>
              <a:pPr>
                <a:spcBef>
                  <a:spcPct val="0"/>
                </a:spcBef>
                <a:buClrTx/>
                <a:buFontTx/>
                <a:buNone/>
              </a:pPr>
              <a:t>28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134349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14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2260289-35ED-43F3-B401-D249A4AEC946}" type="slidenum">
              <a:rPr lang="en-US" altLang="en-US">
                <a:latin typeface="Arial" panose="020B0604020202020204" pitchFamily="34" charset="0"/>
                <a:ea typeface="ヒラギノ角ゴ Pro W3"/>
              </a:rPr>
              <a:pPr>
                <a:spcBef>
                  <a:spcPct val="0"/>
                </a:spcBef>
                <a:buClrTx/>
                <a:buFontTx/>
                <a:buNone/>
              </a:pPr>
              <a:t>29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939754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34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C426E8C-2BD3-43AB-8B94-7D922DBBA719}" type="slidenum">
              <a:rPr lang="en-US" altLang="en-US">
                <a:latin typeface="Arial" panose="020B0604020202020204" pitchFamily="34" charset="0"/>
                <a:ea typeface="ヒラギノ角ゴ Pro W3"/>
              </a:rPr>
              <a:pPr>
                <a:spcBef>
                  <a:spcPct val="0"/>
                </a:spcBef>
                <a:buClrTx/>
                <a:buFontTx/>
                <a:buNone/>
              </a:pPr>
              <a:t>31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4825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2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3BFC762-49FD-493C-9434-44A9541BFEB9}" type="slidenum">
              <a:rPr lang="en-US" altLang="en-US">
                <a:latin typeface="Arial" panose="020B0604020202020204" pitchFamily="34" charset="0"/>
                <a:ea typeface="ヒラギノ角ゴ Pro W3"/>
              </a:rPr>
              <a:pPr>
                <a:spcBef>
                  <a:spcPct val="0"/>
                </a:spcBef>
                <a:buClrTx/>
                <a:buFontTx/>
                <a:buNone/>
              </a:pPr>
              <a:t>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253753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55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D3435CF-0084-42D2-A94D-889B9B68749C}" type="slidenum">
              <a:rPr lang="en-US" altLang="en-US">
                <a:latin typeface="Arial" panose="020B0604020202020204" pitchFamily="34" charset="0"/>
                <a:ea typeface="ヒラギノ角ゴ Pro W3"/>
              </a:rPr>
              <a:pPr>
                <a:spcBef>
                  <a:spcPct val="0"/>
                </a:spcBef>
                <a:buClrTx/>
                <a:buFontTx/>
                <a:buNone/>
              </a:pPr>
              <a:t>32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290813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758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4CE9283-BDB1-4086-B253-15265C5988A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33</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4029444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963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5EAC1C-547F-474E-AE8A-5B99637C07E7}"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34</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47947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168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62E9AB4-7119-44DD-823A-303407CA6EC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35</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593239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373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F58F542-278A-4545-9286-6604562EAF1A}"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36</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03631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578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BD6BCF3-540B-4F89-8289-72A4E1A05F92}"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37</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708622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782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D47B2FF-67CC-443C-8222-785E81F1C7F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38</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873742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987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223F3F8-5303-4BDB-9D2D-51F41DFB9A85}"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39</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601447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192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7BC2F7E-C280-457B-A2D2-0E19F1AD9E24}"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40</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735855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70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FAD3743-E06C-430B-B81B-2B86DB27C37C}" type="slidenum">
              <a:rPr lang="en-US" altLang="en-US">
                <a:latin typeface="Arial" panose="020B0604020202020204" pitchFamily="34" charset="0"/>
                <a:ea typeface="ヒラギノ角ゴ Pro W3"/>
              </a:rPr>
              <a:pPr>
                <a:spcBef>
                  <a:spcPct val="0"/>
                </a:spcBef>
                <a:buClrTx/>
                <a:buFontTx/>
                <a:buNone/>
              </a:pPr>
              <a:t>45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56159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2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0AE48C9-0AFF-41DB-91AA-4FCA7C674CD3}" type="slidenum">
              <a:rPr lang="en-US" altLang="en-US">
                <a:latin typeface="Arial" panose="020B0604020202020204" pitchFamily="34" charset="0"/>
                <a:ea typeface="ヒラギノ角ゴ Pro W3"/>
              </a:rPr>
              <a:pPr>
                <a:spcBef>
                  <a:spcPct val="0"/>
                </a:spcBef>
                <a:buClrTx/>
                <a:buFontTx/>
                <a:buNone/>
              </a:pPr>
              <a:t>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069498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90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7D450D2-CE1F-463D-BDAC-160A022D599B}" type="slidenum">
              <a:rPr lang="en-US" altLang="en-US">
                <a:latin typeface="Arial" panose="020B0604020202020204" pitchFamily="34" charset="0"/>
                <a:ea typeface="ヒラギノ角ゴ Pro W3"/>
              </a:rPr>
              <a:pPr>
                <a:spcBef>
                  <a:spcPct val="0"/>
                </a:spcBef>
                <a:buClrTx/>
                <a:buFontTx/>
                <a:buNone/>
              </a:pPr>
              <a:t>46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368071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11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D5D020C-3765-486D-B818-791CD72D42B2}" type="slidenum">
              <a:rPr lang="en-US" altLang="en-US">
                <a:latin typeface="Arial" panose="020B0604020202020204" pitchFamily="34" charset="0"/>
                <a:ea typeface="ヒラギノ角ゴ Pro W3"/>
              </a:rPr>
              <a:pPr>
                <a:spcBef>
                  <a:spcPct val="0"/>
                </a:spcBef>
                <a:buClrTx/>
                <a:buFontTx/>
                <a:buNone/>
              </a:pPr>
              <a:t>47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79910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31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646B9B4-F78B-455F-BA4E-BD287CDE85C6}" type="slidenum">
              <a:rPr lang="en-US" altLang="en-US">
                <a:latin typeface="Arial" panose="020B0604020202020204" pitchFamily="34" charset="0"/>
                <a:ea typeface="ヒラギノ角ゴ Pro W3"/>
              </a:rPr>
              <a:pPr>
                <a:spcBef>
                  <a:spcPct val="0"/>
                </a:spcBef>
                <a:buClrTx/>
                <a:buFontTx/>
                <a:buNone/>
              </a:pPr>
              <a:t>48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371579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52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5ACD1F6-4F33-4F7D-8444-9418374A8355}" type="slidenum">
              <a:rPr lang="en-US" altLang="en-US">
                <a:latin typeface="Arial" panose="020B0604020202020204" pitchFamily="34" charset="0"/>
                <a:ea typeface="ヒラギノ角ゴ Pro W3"/>
              </a:rPr>
              <a:pPr>
                <a:spcBef>
                  <a:spcPct val="0"/>
                </a:spcBef>
                <a:buClrTx/>
                <a:buFontTx/>
                <a:buNone/>
              </a:pPr>
              <a:t>49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356287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72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1CC6C3B-B979-42BF-AFF9-54F0CCFDED17}" type="slidenum">
              <a:rPr lang="en-US" altLang="en-US">
                <a:latin typeface="Arial" panose="020B0604020202020204" pitchFamily="34" charset="0"/>
                <a:ea typeface="ヒラギノ角ゴ Pro W3"/>
              </a:rPr>
              <a:pPr>
                <a:spcBef>
                  <a:spcPct val="0"/>
                </a:spcBef>
                <a:buClrTx/>
                <a:buFontTx/>
                <a:buNone/>
              </a:pPr>
              <a:t>50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248932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93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72DB7B6-2476-4978-B9D7-24BD51A86B51}" type="slidenum">
              <a:rPr lang="en-US" altLang="en-US">
                <a:latin typeface="Arial" panose="020B0604020202020204" pitchFamily="34" charset="0"/>
                <a:ea typeface="ヒラギノ角ゴ Pro W3"/>
              </a:rPr>
              <a:pPr>
                <a:spcBef>
                  <a:spcPct val="0"/>
                </a:spcBef>
                <a:buClrTx/>
                <a:buFontTx/>
                <a:buNone/>
              </a:pPr>
              <a:t>51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67477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13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2EED94-F583-4106-AF34-6BF555DFA748}" type="slidenum">
              <a:rPr lang="en-US" altLang="en-US">
                <a:latin typeface="Arial" panose="020B0604020202020204" pitchFamily="34" charset="0"/>
                <a:ea typeface="ヒラギノ角ゴ Pro W3"/>
              </a:rPr>
              <a:pPr>
                <a:spcBef>
                  <a:spcPct val="0"/>
                </a:spcBef>
                <a:buClrTx/>
                <a:buFontTx/>
                <a:buNone/>
              </a:pPr>
              <a:t>52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501544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34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0730F96-7945-4553-B0E8-23EE92229CB0}" type="slidenum">
              <a:rPr lang="en-US" altLang="en-US">
                <a:latin typeface="Arial" panose="020B0604020202020204" pitchFamily="34" charset="0"/>
                <a:ea typeface="ヒラギノ角ゴ Pro W3"/>
              </a:rPr>
              <a:pPr>
                <a:spcBef>
                  <a:spcPct val="0"/>
                </a:spcBef>
                <a:buClrTx/>
                <a:buFontTx/>
                <a:buNone/>
              </a:pPr>
              <a:t>53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542178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54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388772A-2770-40B5-9ADF-3AD3179CB943}" type="slidenum">
              <a:rPr lang="en-US" altLang="en-US">
                <a:latin typeface="Arial" panose="020B0604020202020204" pitchFamily="34" charset="0"/>
                <a:ea typeface="ヒラギノ角ゴ Pro W3"/>
              </a:rPr>
              <a:pPr>
                <a:spcBef>
                  <a:spcPct val="0"/>
                </a:spcBef>
                <a:buClrTx/>
                <a:buFontTx/>
                <a:buNone/>
              </a:pPr>
              <a:t>54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620080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75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FECE589-A551-4DFD-B101-DAA0FF29E91D}" type="slidenum">
              <a:rPr lang="en-US" altLang="en-US">
                <a:latin typeface="Arial" panose="020B0604020202020204" pitchFamily="34" charset="0"/>
                <a:ea typeface="ヒラギノ角ゴ Pro W3"/>
              </a:rPr>
              <a:pPr>
                <a:spcBef>
                  <a:spcPct val="0"/>
                </a:spcBef>
                <a:buClrTx/>
                <a:buFontTx/>
                <a:buNone/>
              </a:pPr>
              <a:t>55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61420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3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6CCA97A-53F6-4D6C-8953-744E711040C9}" type="slidenum">
              <a:rPr lang="en-US" altLang="en-US">
                <a:latin typeface="Arial" panose="020B0604020202020204" pitchFamily="34" charset="0"/>
                <a:ea typeface="ヒラギノ角ゴ Pro W3"/>
              </a:rPr>
              <a:pPr>
                <a:spcBef>
                  <a:spcPct val="0"/>
                </a:spcBef>
                <a:buClrTx/>
                <a:buFontTx/>
                <a:buNone/>
              </a:pPr>
              <a:t>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0932938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95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026BDA4-1677-402F-A675-70326E779D2C}" type="slidenum">
              <a:rPr lang="en-US" altLang="en-US">
                <a:latin typeface="Arial" panose="020B0604020202020204" pitchFamily="34" charset="0"/>
                <a:ea typeface="ヒラギノ角ゴ Pro W3"/>
              </a:rPr>
              <a:pPr>
                <a:spcBef>
                  <a:spcPct val="0"/>
                </a:spcBef>
                <a:buClrTx/>
                <a:buFontTx/>
                <a:buNone/>
              </a:pPr>
              <a:t>56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986290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16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0065DC3-F96D-4AD6-9A72-610B838C9323}" type="slidenum">
              <a:rPr lang="en-US" altLang="en-US">
                <a:latin typeface="Arial" panose="020B0604020202020204" pitchFamily="34" charset="0"/>
                <a:ea typeface="ヒラギノ角ゴ Pro W3"/>
              </a:rPr>
              <a:pPr>
                <a:spcBef>
                  <a:spcPct val="0"/>
                </a:spcBef>
                <a:buClrTx/>
                <a:buFontTx/>
                <a:buNone/>
              </a:pPr>
              <a:t>57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5583562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36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9BEF24A-40D6-49BA-B719-BEAB033A3C15}" type="slidenum">
              <a:rPr lang="en-US" altLang="en-US">
                <a:latin typeface="Arial" panose="020B0604020202020204" pitchFamily="34" charset="0"/>
                <a:ea typeface="ヒラギノ角ゴ Pro W3"/>
              </a:rPr>
              <a:pPr>
                <a:spcBef>
                  <a:spcPct val="0"/>
                </a:spcBef>
                <a:buClrTx/>
                <a:buFontTx/>
                <a:buNone/>
              </a:pPr>
              <a:t>59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154085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571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DDEC760-A318-405E-8DC5-C59090CC499B}"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60</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0807191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08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C43DB3C-90A2-487E-B2AA-D1A5E5868E44}" type="slidenum">
              <a:rPr lang="en-US" altLang="en-US">
                <a:latin typeface="Arial" panose="020B0604020202020204" pitchFamily="34" charset="0"/>
                <a:ea typeface="ヒラギノ角ゴ Pro W3"/>
              </a:rPr>
              <a:pPr>
                <a:spcBef>
                  <a:spcPct val="0"/>
                </a:spcBef>
                <a:buClrTx/>
                <a:buFontTx/>
                <a:buNone/>
              </a:pPr>
              <a:t>64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758172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28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0DB46A8-DF66-46C0-9DD9-922E254F4E60}" type="slidenum">
              <a:rPr lang="en-US" altLang="en-US">
                <a:latin typeface="Arial" panose="020B0604020202020204" pitchFamily="34" charset="0"/>
                <a:ea typeface="ヒラギノ角ゴ Pro W3"/>
              </a:rPr>
              <a:pPr>
                <a:spcBef>
                  <a:spcPct val="0"/>
                </a:spcBef>
                <a:buClrTx/>
                <a:buFontTx/>
                <a:buNone/>
              </a:pPr>
              <a:t>65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365784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49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B251BBA-1FF8-4311-9C94-5FCF3925ACBC}" type="slidenum">
              <a:rPr lang="en-US" altLang="en-US">
                <a:latin typeface="Arial" panose="020B0604020202020204" pitchFamily="34" charset="0"/>
                <a:ea typeface="ヒラギノ角ゴ Pro W3"/>
              </a:rPr>
              <a:pPr>
                <a:spcBef>
                  <a:spcPct val="0"/>
                </a:spcBef>
                <a:buClrTx/>
                <a:buFontTx/>
                <a:buNone/>
              </a:pPr>
              <a:t>66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030391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698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B7E35A4-ECC8-41CE-AE46-4DD25D0F7842}"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67</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2320870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90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9AF1107-5393-4C7B-B89E-7B2D7A233536}" type="slidenum">
              <a:rPr lang="en-US" altLang="en-US">
                <a:latin typeface="Arial" panose="020B0604020202020204" pitchFamily="34" charset="0"/>
                <a:ea typeface="ヒラギノ角ゴ Pro W3"/>
              </a:rPr>
              <a:pPr>
                <a:spcBef>
                  <a:spcPct val="0"/>
                </a:spcBef>
                <a:buClrTx/>
                <a:buFontTx/>
                <a:buNone/>
              </a:pPr>
              <a:t>68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42257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10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D790B11-C5C0-4269-914D-0CBE6DF7E1DE}" type="slidenum">
              <a:rPr lang="en-US" altLang="en-US">
                <a:latin typeface="Arial" panose="020B0604020202020204" pitchFamily="34" charset="0"/>
                <a:ea typeface="ヒラギノ角ゴ Pro W3"/>
              </a:rPr>
              <a:pPr>
                <a:spcBef>
                  <a:spcPct val="0"/>
                </a:spcBef>
                <a:buClrTx/>
                <a:buFontTx/>
                <a:buNone/>
              </a:pPr>
              <a:t>69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5499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36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1D1950E-3A1B-4C1C-B211-34E2832655BE}"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6</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0581645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31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17B8471-3CA2-4D8E-B365-8C743BBEF075}" type="slidenum">
              <a:rPr lang="en-US" altLang="en-US">
                <a:latin typeface="Arial" panose="020B0604020202020204" pitchFamily="34" charset="0"/>
                <a:ea typeface="ヒラギノ角ゴ Pro W3"/>
              </a:rPr>
              <a:pPr>
                <a:spcBef>
                  <a:spcPct val="0"/>
                </a:spcBef>
                <a:buClrTx/>
                <a:buFontTx/>
                <a:buNone/>
              </a:pPr>
              <a:t>70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92906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51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2BBE392-3586-40EC-AEDB-24F1D69EC0DD}" type="slidenum">
              <a:rPr lang="en-US" altLang="en-US">
                <a:latin typeface="Arial" panose="020B0604020202020204" pitchFamily="34" charset="0"/>
                <a:ea typeface="ヒラギノ角ゴ Pro W3"/>
              </a:rPr>
              <a:pPr>
                <a:spcBef>
                  <a:spcPct val="0"/>
                </a:spcBef>
                <a:buClrTx/>
                <a:buFontTx/>
                <a:buNone/>
              </a:pPr>
              <a:t>71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1984973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72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A1A7575-CCEE-415C-8928-ADA8240897AC}" type="slidenum">
              <a:rPr lang="en-US" altLang="en-US">
                <a:latin typeface="Arial" panose="020B0604020202020204" pitchFamily="34" charset="0"/>
                <a:ea typeface="ヒラギノ角ゴ Pro W3"/>
              </a:rPr>
              <a:pPr>
                <a:spcBef>
                  <a:spcPct val="0"/>
                </a:spcBef>
                <a:buClrTx/>
                <a:buFontTx/>
                <a:buNone/>
              </a:pPr>
              <a:t>72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5484816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92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6E4069F-8F1A-4602-8CF7-1B2AC5640727}" type="slidenum">
              <a:rPr lang="en-US" altLang="en-US">
                <a:latin typeface="Arial" panose="020B0604020202020204" pitchFamily="34" charset="0"/>
                <a:ea typeface="ヒラギノ角ゴ Pro W3"/>
              </a:rPr>
              <a:pPr>
                <a:spcBef>
                  <a:spcPct val="0"/>
                </a:spcBef>
                <a:buClrTx/>
                <a:buFontTx/>
                <a:buNone/>
              </a:pPr>
              <a:t>73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785205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131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73B346E-1356-4A83-A771-69BD6203F0ED}"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74</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9881967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336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27DCB8B-576A-47BB-B7BB-C10604DAFBEA}"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75</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8757934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5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C3040C4-9B5E-4754-8C24-29F62A65D6CA}" type="slidenum">
              <a:rPr lang="en-US" altLang="en-US">
                <a:latin typeface="Arial" panose="020B0604020202020204" pitchFamily="34" charset="0"/>
                <a:ea typeface="ヒラギノ角ゴ Pro W3"/>
              </a:rPr>
              <a:pPr>
                <a:spcBef>
                  <a:spcPct val="0"/>
                </a:spcBef>
                <a:buClrTx/>
                <a:buFontTx/>
                <a:buNone/>
              </a:pPr>
              <a:t>76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935322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131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73B346E-1356-4A83-A771-69BD6203F0ED}"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77</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0813239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950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BA78A00-5157-4685-B697-E806C0723FAB}"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78</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310000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155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9E0967C-C491-4446-A6F2-FC8EFC0F38F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79</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39066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5CE9928-C2D1-429A-AAC5-0EB90737FBF9}" type="slidenum">
              <a:rPr lang="en-US" altLang="en-US">
                <a:latin typeface="Arial" panose="020B0604020202020204" pitchFamily="34" charset="0"/>
                <a:ea typeface="ヒラギノ角ゴ Pro W3"/>
              </a:rPr>
              <a:pPr>
                <a:spcBef>
                  <a:spcPct val="0"/>
                </a:spcBef>
                <a:buClrTx/>
                <a:buFontTx/>
                <a:buNone/>
              </a:pPr>
              <a:t>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3070122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360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DB44DE0-775B-4388-95C0-CA3A6746CEDC}"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80</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7741305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565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9FF283C-D408-453E-B908-57ACF4A626B7}"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81</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9371954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131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73B346E-1356-4A83-A771-69BD6203F0ED}"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82</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5887398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9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2DD37E1-5ABC-4ABC-B8F8-299BF37FD6D5}" type="slidenum">
              <a:rPr lang="en-US" altLang="en-US">
                <a:latin typeface="Arial" panose="020B0604020202020204" pitchFamily="34" charset="0"/>
                <a:ea typeface="ヒラギノ角ゴ Pro W3"/>
              </a:rPr>
              <a:pPr>
                <a:spcBef>
                  <a:spcPct val="0"/>
                </a:spcBef>
                <a:buClrTx/>
                <a:buFontTx/>
                <a:buNone/>
              </a:pPr>
              <a:t>83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2205932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17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C939495-1770-42E8-B710-C3E214CB41DF}" type="slidenum">
              <a:rPr lang="en-US" altLang="en-US">
                <a:latin typeface="Arial" panose="020B0604020202020204" pitchFamily="34" charset="0"/>
                <a:ea typeface="ヒラギノ角ゴ Pro W3"/>
              </a:rPr>
              <a:pPr>
                <a:spcBef>
                  <a:spcPct val="0"/>
                </a:spcBef>
                <a:buClrTx/>
                <a:buFontTx/>
                <a:buNone/>
              </a:pPr>
              <a:t>84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202141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3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36C0E62-8436-4D33-8D9C-39DCAC4C11EE}" type="slidenum">
              <a:rPr lang="en-US" altLang="en-US">
                <a:latin typeface="Arial" panose="020B0604020202020204" pitchFamily="34" charset="0"/>
                <a:ea typeface="ヒラギノ角ゴ Pro W3"/>
              </a:rPr>
              <a:pPr>
                <a:spcBef>
                  <a:spcPct val="0"/>
                </a:spcBef>
                <a:buClrTx/>
                <a:buFontTx/>
                <a:buNone/>
              </a:pPr>
              <a:t>85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0385483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58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BD10A72-44B3-41A6-89E5-1B660D0C3C3D}" type="slidenum">
              <a:rPr lang="en-US" altLang="en-US">
                <a:latin typeface="Arial" panose="020B0604020202020204" pitchFamily="34" charset="0"/>
                <a:ea typeface="ヒラギノ角ゴ Pro W3"/>
              </a:rPr>
              <a:pPr>
                <a:spcBef>
                  <a:spcPct val="0"/>
                </a:spcBef>
                <a:buClrTx/>
                <a:buFontTx/>
                <a:buNone/>
              </a:pPr>
              <a:t>86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9195911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79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F9B36F6-9EC4-4043-9B5A-AAF4687B37EB}" type="slidenum">
              <a:rPr lang="en-US" altLang="en-US">
                <a:latin typeface="Arial" panose="020B0604020202020204" pitchFamily="34" charset="0"/>
                <a:ea typeface="ヒラギノ角ゴ Pro W3"/>
              </a:rPr>
              <a:pPr>
                <a:spcBef>
                  <a:spcPct val="0"/>
                </a:spcBef>
                <a:buClrTx/>
                <a:buFontTx/>
                <a:buNone/>
              </a:pPr>
              <a:t>87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988741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9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0774703-FA89-4FA6-8CEF-6C4BACDB1DF0}" type="slidenum">
              <a:rPr lang="en-US" altLang="en-US">
                <a:latin typeface="Arial" panose="020B0604020202020204" pitchFamily="34" charset="0"/>
                <a:ea typeface="ヒラギノ角ゴ Pro W3"/>
              </a:rPr>
              <a:pPr>
                <a:spcBef>
                  <a:spcPct val="0"/>
                </a:spcBef>
                <a:buClrTx/>
                <a:buFontTx/>
                <a:buNone/>
              </a:pPr>
              <a:t>88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414603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20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B6FC06A-BE05-4C56-BEC8-AE7C1A603AC8}" type="slidenum">
              <a:rPr lang="en-US" altLang="en-US">
                <a:latin typeface="Arial" panose="020B0604020202020204" pitchFamily="34" charset="0"/>
                <a:ea typeface="ヒラギノ角ゴ Pro W3"/>
              </a:rPr>
              <a:pPr>
                <a:spcBef>
                  <a:spcPct val="0"/>
                </a:spcBef>
                <a:buClrTx/>
                <a:buFontTx/>
                <a:buNone/>
              </a:pPr>
              <a:t>89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83396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4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14AE67F-40F8-48E6-B5EA-1B5C90664300}" type="slidenum">
              <a:rPr lang="en-US" altLang="en-US">
                <a:latin typeface="Arial" panose="020B0604020202020204" pitchFamily="34" charset="0"/>
                <a:ea typeface="ヒラギノ角ゴ Pro W3"/>
              </a:rPr>
              <a:pPr>
                <a:spcBef>
                  <a:spcPct val="0"/>
                </a:spcBef>
                <a:buClrTx/>
                <a:buFontTx/>
                <a:buNone/>
              </a:pPr>
              <a:t>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9499428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408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C120DB3-2C7D-4081-85B4-A83F26240CEA}"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90</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5737828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6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1A6BB09-08EA-4B8A-A641-C0D5C35D9AFB}" type="slidenum">
              <a:rPr lang="en-US" altLang="en-US">
                <a:latin typeface="Arial" panose="020B0604020202020204" pitchFamily="34" charset="0"/>
                <a:ea typeface="ヒラギノ角ゴ Pro W3"/>
              </a:rPr>
              <a:pPr>
                <a:spcBef>
                  <a:spcPct val="0"/>
                </a:spcBef>
                <a:buClrTx/>
                <a:buFontTx/>
                <a:buNone/>
              </a:pPr>
              <a:t>91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6580602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81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4E30EDC-846E-45DE-A81D-3B7D53DBE007}" type="slidenum">
              <a:rPr lang="en-US" altLang="en-US">
                <a:latin typeface="Arial" panose="020B0604020202020204" pitchFamily="34" charset="0"/>
                <a:ea typeface="ヒラギノ角ゴ Pro W3"/>
              </a:rPr>
              <a:pPr>
                <a:spcBef>
                  <a:spcPct val="0"/>
                </a:spcBef>
                <a:buClrTx/>
                <a:buFontTx/>
                <a:buNone/>
              </a:pPr>
              <a:t>92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6624942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0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688B2A7-E04B-4A70-95FF-9664248CFFC5}" type="slidenum">
              <a:rPr lang="en-US" altLang="en-US">
                <a:latin typeface="Arial" panose="020B0604020202020204" pitchFamily="34" charset="0"/>
                <a:ea typeface="ヒラギノ角ゴ Pro W3"/>
              </a:rPr>
              <a:pPr>
                <a:spcBef>
                  <a:spcPct val="0"/>
                </a:spcBef>
                <a:buClrTx/>
                <a:buFontTx/>
                <a:buNone/>
              </a:pPr>
              <a:t>93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930571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22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B8BC8BB-9C2C-4180-A6BA-1214CFC14A8A}" type="slidenum">
              <a:rPr lang="en-US" altLang="en-US">
                <a:latin typeface="Arial" panose="020B0604020202020204" pitchFamily="34" charset="0"/>
                <a:ea typeface="ヒラギノ角ゴ Pro W3"/>
              </a:rPr>
              <a:pPr>
                <a:spcBef>
                  <a:spcPct val="0"/>
                </a:spcBef>
                <a:buClrTx/>
                <a:buFontTx/>
                <a:buNone/>
              </a:pPr>
              <a:t>94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975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50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6144363-49B8-4DED-BA0D-B7E07B9E34C5}"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9</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84757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9651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16A2EB-E104-44F3-B1F8-988B80DFE8A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D15E17E4-C35A-4757-A090-9AFDA5DED7F2}"/>
              </a:ext>
            </a:extLst>
          </p:cNvPr>
          <p:cNvSpPr>
            <a:spLocks noGrp="1"/>
          </p:cNvSpPr>
          <p:nvPr>
            <p:ph sz="quarter" idx="10"/>
          </p:nvPr>
        </p:nvSpPr>
        <p:spPr>
          <a:xfrm>
            <a:off x="838200" y="2057400"/>
            <a:ext cx="2438400" cy="45720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7" name="Content Placeholder 6">
            <a:extLst>
              <a:ext uri="{FF2B5EF4-FFF2-40B4-BE49-F238E27FC236}">
                <a16:creationId xmlns:a16="http://schemas.microsoft.com/office/drawing/2014/main" id="{62D41859-36F4-435B-B1CD-FFAC4FC9012B}"/>
              </a:ext>
            </a:extLst>
          </p:cNvPr>
          <p:cNvSpPr>
            <a:spLocks noGrp="1"/>
          </p:cNvSpPr>
          <p:nvPr>
            <p:ph sz="quarter" idx="11"/>
          </p:nvPr>
        </p:nvSpPr>
        <p:spPr>
          <a:xfrm>
            <a:off x="838200" y="3039020"/>
            <a:ext cx="2667000" cy="232273"/>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Tree>
    <p:extLst>
      <p:ext uri="{BB962C8B-B14F-4D97-AF65-F5344CB8AC3E}">
        <p14:creationId xmlns:p14="http://schemas.microsoft.com/office/powerpoint/2010/main" val="1237993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927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C8D46F84-D59A-44DE-B000-617502CA48AE}"/>
              </a:ext>
            </a:extLst>
          </p:cNvPr>
          <p:cNvSpPr>
            <a:spLocks noGrp="1"/>
          </p:cNvSpPr>
          <p:nvPr>
            <p:ph sz="quarter" idx="18"/>
          </p:nvPr>
        </p:nvSpPr>
        <p:spPr>
          <a:xfrm>
            <a:off x="609600" y="3429000"/>
            <a:ext cx="2855913" cy="304801"/>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7" name="Table Placeholder 6">
            <a:extLst>
              <a:ext uri="{FF2B5EF4-FFF2-40B4-BE49-F238E27FC236}">
                <a16:creationId xmlns:a16="http://schemas.microsoft.com/office/drawing/2014/main" id="{4C2D4FE3-882D-4E43-9285-027A1FD4A1F8}"/>
              </a:ext>
            </a:extLst>
          </p:cNvPr>
          <p:cNvSpPr>
            <a:spLocks noGrp="1"/>
          </p:cNvSpPr>
          <p:nvPr>
            <p:ph type="tbl" sz="quarter" idx="19"/>
          </p:nvPr>
        </p:nvSpPr>
        <p:spPr>
          <a:xfrm>
            <a:off x="6400800" y="3633788"/>
            <a:ext cx="1905000" cy="557212"/>
          </a:xfrm>
          <a:prstGeom prst="rect">
            <a:avLst/>
          </a:prstGeom>
        </p:spPr>
        <p:txBody>
          <a:bodyPr/>
          <a:lstStyle/>
          <a:p>
            <a:endParaRPr lang="en-GB" dirty="0"/>
          </a:p>
        </p:txBody>
      </p:sp>
    </p:spTree>
    <p:extLst>
      <p:ext uri="{BB962C8B-B14F-4D97-AF65-F5344CB8AC3E}">
        <p14:creationId xmlns:p14="http://schemas.microsoft.com/office/powerpoint/2010/main" val="223802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a:extLst>
              <a:ext uri="{FF2B5EF4-FFF2-40B4-BE49-F238E27FC236}">
                <a16:creationId xmlns:a16="http://schemas.microsoft.com/office/drawing/2014/main" id="{D0E9FFB8-9922-4B4D-B3B4-073103B7A867}"/>
              </a:ext>
            </a:extLst>
          </p:cNvPr>
          <p:cNvSpPr>
            <a:spLocks noGrp="1"/>
          </p:cNvSpPr>
          <p:nvPr>
            <p:ph sz="quarter" idx="18"/>
          </p:nvPr>
        </p:nvSpPr>
        <p:spPr>
          <a:xfrm>
            <a:off x="762000" y="3429000"/>
            <a:ext cx="2971800" cy="509588"/>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11" name="Table Placeholder 10">
            <a:extLst>
              <a:ext uri="{FF2B5EF4-FFF2-40B4-BE49-F238E27FC236}">
                <a16:creationId xmlns:a16="http://schemas.microsoft.com/office/drawing/2014/main" id="{366C61EC-D98A-4375-AD3A-D0619D7B2C35}"/>
              </a:ext>
            </a:extLst>
          </p:cNvPr>
          <p:cNvSpPr>
            <a:spLocks noGrp="1"/>
          </p:cNvSpPr>
          <p:nvPr>
            <p:ph type="tbl" sz="quarter" idx="19"/>
          </p:nvPr>
        </p:nvSpPr>
        <p:spPr>
          <a:xfrm>
            <a:off x="762000" y="4191000"/>
            <a:ext cx="1905000" cy="509588"/>
          </a:xfrm>
          <a:prstGeom prst="rect">
            <a:avLst/>
          </a:prstGeom>
        </p:spPr>
        <p:txBody>
          <a:bodyPr/>
          <a:lstStyle/>
          <a:p>
            <a:endParaRPr lang="en-GB" dirty="0"/>
          </a:p>
        </p:txBody>
      </p:sp>
    </p:spTree>
    <p:extLst>
      <p:ext uri="{BB962C8B-B14F-4D97-AF65-F5344CB8AC3E}">
        <p14:creationId xmlns:p14="http://schemas.microsoft.com/office/powerpoint/2010/main" val="92324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a:extLst>
              <a:ext uri="{FF2B5EF4-FFF2-40B4-BE49-F238E27FC236}">
                <a16:creationId xmlns:a16="http://schemas.microsoft.com/office/drawing/2014/main" id="{D0E9FFB8-9922-4B4D-B3B4-073103B7A867}"/>
              </a:ext>
            </a:extLst>
          </p:cNvPr>
          <p:cNvSpPr>
            <a:spLocks noGrp="1"/>
          </p:cNvSpPr>
          <p:nvPr>
            <p:ph sz="quarter" idx="18"/>
          </p:nvPr>
        </p:nvSpPr>
        <p:spPr>
          <a:xfrm>
            <a:off x="762000" y="3429000"/>
            <a:ext cx="2971800" cy="509588"/>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11" name="Table Placeholder 10">
            <a:extLst>
              <a:ext uri="{FF2B5EF4-FFF2-40B4-BE49-F238E27FC236}">
                <a16:creationId xmlns:a16="http://schemas.microsoft.com/office/drawing/2014/main" id="{366C61EC-D98A-4375-AD3A-D0619D7B2C35}"/>
              </a:ext>
            </a:extLst>
          </p:cNvPr>
          <p:cNvSpPr>
            <a:spLocks noGrp="1"/>
          </p:cNvSpPr>
          <p:nvPr>
            <p:ph type="tbl" sz="quarter" idx="19"/>
          </p:nvPr>
        </p:nvSpPr>
        <p:spPr>
          <a:xfrm>
            <a:off x="762000" y="4191000"/>
            <a:ext cx="1905000" cy="509588"/>
          </a:xfrm>
          <a:prstGeom prst="rect">
            <a:avLst/>
          </a:prstGeom>
        </p:spPr>
        <p:txBody>
          <a:bodyPr/>
          <a:lstStyle/>
          <a:p>
            <a:endParaRPr lang="en-GB" dirty="0"/>
          </a:p>
        </p:txBody>
      </p:sp>
      <p:sp>
        <p:nvSpPr>
          <p:cNvPr id="4" name="Content Placeholder 3">
            <a:extLst>
              <a:ext uri="{FF2B5EF4-FFF2-40B4-BE49-F238E27FC236}">
                <a16:creationId xmlns:a16="http://schemas.microsoft.com/office/drawing/2014/main" id="{2F43DD89-6C81-4E48-92D0-BFF0EF554900}"/>
              </a:ext>
            </a:extLst>
          </p:cNvPr>
          <p:cNvSpPr>
            <a:spLocks noGrp="1"/>
          </p:cNvSpPr>
          <p:nvPr>
            <p:ph sz="quarter" idx="20"/>
          </p:nvPr>
        </p:nvSpPr>
        <p:spPr>
          <a:xfrm>
            <a:off x="4572000" y="3429000"/>
            <a:ext cx="3124200" cy="509588"/>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a:p>
            <a:pPr lvl="1"/>
            <a:endParaRPr lang="en-GB" dirty="0"/>
          </a:p>
        </p:txBody>
      </p:sp>
      <p:sp>
        <p:nvSpPr>
          <p:cNvPr id="10" name="Content Placeholder 9">
            <a:extLst>
              <a:ext uri="{FF2B5EF4-FFF2-40B4-BE49-F238E27FC236}">
                <a16:creationId xmlns:a16="http://schemas.microsoft.com/office/drawing/2014/main" id="{EC0C2D38-A96E-4A03-A3EF-63893AF5E398}"/>
              </a:ext>
            </a:extLst>
          </p:cNvPr>
          <p:cNvSpPr>
            <a:spLocks noGrp="1"/>
          </p:cNvSpPr>
          <p:nvPr>
            <p:ph sz="quarter" idx="21"/>
          </p:nvPr>
        </p:nvSpPr>
        <p:spPr>
          <a:xfrm>
            <a:off x="4724400" y="4419600"/>
            <a:ext cx="3124200" cy="509588"/>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Tree>
    <p:extLst>
      <p:ext uri="{BB962C8B-B14F-4D97-AF65-F5344CB8AC3E}">
        <p14:creationId xmlns:p14="http://schemas.microsoft.com/office/powerpoint/2010/main" val="253315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a:extLst>
              <a:ext uri="{FF2B5EF4-FFF2-40B4-BE49-F238E27FC236}">
                <a16:creationId xmlns:a16="http://schemas.microsoft.com/office/drawing/2014/main" id="{D0E9FFB8-9922-4B4D-B3B4-073103B7A867}"/>
              </a:ext>
            </a:extLst>
          </p:cNvPr>
          <p:cNvSpPr>
            <a:spLocks noGrp="1"/>
          </p:cNvSpPr>
          <p:nvPr>
            <p:ph sz="quarter" idx="18"/>
          </p:nvPr>
        </p:nvSpPr>
        <p:spPr>
          <a:xfrm>
            <a:off x="762000" y="3429000"/>
            <a:ext cx="2971800" cy="509588"/>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11" name="Table Placeholder 10">
            <a:extLst>
              <a:ext uri="{FF2B5EF4-FFF2-40B4-BE49-F238E27FC236}">
                <a16:creationId xmlns:a16="http://schemas.microsoft.com/office/drawing/2014/main" id="{366C61EC-D98A-4375-AD3A-D0619D7B2C35}"/>
              </a:ext>
            </a:extLst>
          </p:cNvPr>
          <p:cNvSpPr>
            <a:spLocks noGrp="1"/>
          </p:cNvSpPr>
          <p:nvPr>
            <p:ph type="tbl" sz="quarter" idx="19"/>
          </p:nvPr>
        </p:nvSpPr>
        <p:spPr>
          <a:xfrm>
            <a:off x="762000" y="4191000"/>
            <a:ext cx="1905000" cy="509588"/>
          </a:xfrm>
          <a:prstGeom prst="rect">
            <a:avLst/>
          </a:prstGeom>
        </p:spPr>
        <p:txBody>
          <a:bodyPr/>
          <a:lstStyle/>
          <a:p>
            <a:endParaRPr lang="en-GB" dirty="0"/>
          </a:p>
        </p:txBody>
      </p:sp>
      <p:sp>
        <p:nvSpPr>
          <p:cNvPr id="4" name="Content Placeholder 3">
            <a:extLst>
              <a:ext uri="{FF2B5EF4-FFF2-40B4-BE49-F238E27FC236}">
                <a16:creationId xmlns:a16="http://schemas.microsoft.com/office/drawing/2014/main" id="{5324C5EB-D89A-4A7F-A578-7C727253DDFA}"/>
              </a:ext>
            </a:extLst>
          </p:cNvPr>
          <p:cNvSpPr>
            <a:spLocks noGrp="1"/>
          </p:cNvSpPr>
          <p:nvPr>
            <p:ph sz="quarter" idx="20"/>
          </p:nvPr>
        </p:nvSpPr>
        <p:spPr>
          <a:xfrm>
            <a:off x="5105400" y="3429000"/>
            <a:ext cx="2971800" cy="509588"/>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
        <p:nvSpPr>
          <p:cNvPr id="10" name="Content Placeholder 9">
            <a:extLst>
              <a:ext uri="{FF2B5EF4-FFF2-40B4-BE49-F238E27FC236}">
                <a16:creationId xmlns:a16="http://schemas.microsoft.com/office/drawing/2014/main" id="{0AC3F7D2-717F-49B2-AA2A-515505E24583}"/>
              </a:ext>
            </a:extLst>
          </p:cNvPr>
          <p:cNvSpPr>
            <a:spLocks noGrp="1"/>
          </p:cNvSpPr>
          <p:nvPr>
            <p:ph sz="quarter" idx="21"/>
          </p:nvPr>
        </p:nvSpPr>
        <p:spPr>
          <a:xfrm>
            <a:off x="5105400" y="4191000"/>
            <a:ext cx="2971800" cy="228600"/>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
        <p:nvSpPr>
          <p:cNvPr id="13" name="Content Placeholder 12">
            <a:extLst>
              <a:ext uri="{FF2B5EF4-FFF2-40B4-BE49-F238E27FC236}">
                <a16:creationId xmlns:a16="http://schemas.microsoft.com/office/drawing/2014/main" id="{7C27ECBC-C517-490A-8249-5904AD19B033}"/>
              </a:ext>
            </a:extLst>
          </p:cNvPr>
          <p:cNvSpPr>
            <a:spLocks noGrp="1"/>
          </p:cNvSpPr>
          <p:nvPr>
            <p:ph sz="quarter" idx="22"/>
          </p:nvPr>
        </p:nvSpPr>
        <p:spPr>
          <a:xfrm>
            <a:off x="5105400" y="4700588"/>
            <a:ext cx="3276600" cy="228600"/>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
        <p:nvSpPr>
          <p:cNvPr id="15" name="Content Placeholder 14">
            <a:extLst>
              <a:ext uri="{FF2B5EF4-FFF2-40B4-BE49-F238E27FC236}">
                <a16:creationId xmlns:a16="http://schemas.microsoft.com/office/drawing/2014/main" id="{2AEB586D-757A-448C-A5FA-9D3A15C6EF7A}"/>
              </a:ext>
            </a:extLst>
          </p:cNvPr>
          <p:cNvSpPr>
            <a:spLocks noGrp="1"/>
          </p:cNvSpPr>
          <p:nvPr>
            <p:ph sz="quarter" idx="23"/>
          </p:nvPr>
        </p:nvSpPr>
        <p:spPr>
          <a:xfrm>
            <a:off x="5257800" y="5210175"/>
            <a:ext cx="2971800" cy="304801"/>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Tree>
    <p:extLst>
      <p:ext uri="{BB962C8B-B14F-4D97-AF65-F5344CB8AC3E}">
        <p14:creationId xmlns:p14="http://schemas.microsoft.com/office/powerpoint/2010/main" val="327593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a:extLst>
              <a:ext uri="{FF2B5EF4-FFF2-40B4-BE49-F238E27FC236}">
                <a16:creationId xmlns:a16="http://schemas.microsoft.com/office/drawing/2014/main" id="{D0E9FFB8-9922-4B4D-B3B4-073103B7A867}"/>
              </a:ext>
            </a:extLst>
          </p:cNvPr>
          <p:cNvSpPr>
            <a:spLocks noGrp="1"/>
          </p:cNvSpPr>
          <p:nvPr>
            <p:ph sz="quarter" idx="18"/>
          </p:nvPr>
        </p:nvSpPr>
        <p:spPr>
          <a:xfrm>
            <a:off x="762000" y="3429000"/>
            <a:ext cx="2971800" cy="509588"/>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11" name="Table Placeholder 10">
            <a:extLst>
              <a:ext uri="{FF2B5EF4-FFF2-40B4-BE49-F238E27FC236}">
                <a16:creationId xmlns:a16="http://schemas.microsoft.com/office/drawing/2014/main" id="{366C61EC-D98A-4375-AD3A-D0619D7B2C35}"/>
              </a:ext>
            </a:extLst>
          </p:cNvPr>
          <p:cNvSpPr>
            <a:spLocks noGrp="1"/>
          </p:cNvSpPr>
          <p:nvPr>
            <p:ph type="tbl" sz="quarter" idx="19"/>
          </p:nvPr>
        </p:nvSpPr>
        <p:spPr>
          <a:xfrm>
            <a:off x="762000" y="4191000"/>
            <a:ext cx="1905000" cy="509588"/>
          </a:xfrm>
          <a:prstGeom prst="rect">
            <a:avLst/>
          </a:prstGeom>
        </p:spPr>
        <p:txBody>
          <a:bodyPr/>
          <a:lstStyle/>
          <a:p>
            <a:endParaRPr lang="en-GB" dirty="0"/>
          </a:p>
        </p:txBody>
      </p:sp>
      <p:sp>
        <p:nvSpPr>
          <p:cNvPr id="4" name="Content Placeholder 3">
            <a:extLst>
              <a:ext uri="{FF2B5EF4-FFF2-40B4-BE49-F238E27FC236}">
                <a16:creationId xmlns:a16="http://schemas.microsoft.com/office/drawing/2014/main" id="{99A34BD7-BDC0-49AA-8021-9CCCC7B864E1}"/>
              </a:ext>
            </a:extLst>
          </p:cNvPr>
          <p:cNvSpPr>
            <a:spLocks noGrp="1"/>
          </p:cNvSpPr>
          <p:nvPr>
            <p:ph sz="quarter" idx="20"/>
          </p:nvPr>
        </p:nvSpPr>
        <p:spPr>
          <a:xfrm>
            <a:off x="5029200" y="3429000"/>
            <a:ext cx="2971800" cy="304801"/>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
        <p:nvSpPr>
          <p:cNvPr id="10" name="Content Placeholder 9">
            <a:extLst>
              <a:ext uri="{FF2B5EF4-FFF2-40B4-BE49-F238E27FC236}">
                <a16:creationId xmlns:a16="http://schemas.microsoft.com/office/drawing/2014/main" id="{312E126C-D1A4-40BC-8AB6-3E2B011C2F2F}"/>
              </a:ext>
            </a:extLst>
          </p:cNvPr>
          <p:cNvSpPr>
            <a:spLocks noGrp="1"/>
          </p:cNvSpPr>
          <p:nvPr>
            <p:ph sz="quarter" idx="21"/>
          </p:nvPr>
        </p:nvSpPr>
        <p:spPr>
          <a:xfrm>
            <a:off x="5029200" y="3938588"/>
            <a:ext cx="2971800" cy="252412"/>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
        <p:nvSpPr>
          <p:cNvPr id="13" name="Content Placeholder 12">
            <a:extLst>
              <a:ext uri="{FF2B5EF4-FFF2-40B4-BE49-F238E27FC236}">
                <a16:creationId xmlns:a16="http://schemas.microsoft.com/office/drawing/2014/main" id="{61624F60-8427-4DDC-A07F-6893B93AD7C9}"/>
              </a:ext>
            </a:extLst>
          </p:cNvPr>
          <p:cNvSpPr>
            <a:spLocks noGrp="1"/>
          </p:cNvSpPr>
          <p:nvPr>
            <p:ph sz="quarter" idx="22"/>
          </p:nvPr>
        </p:nvSpPr>
        <p:spPr>
          <a:xfrm>
            <a:off x="5029200" y="4319588"/>
            <a:ext cx="3276600" cy="381000"/>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
        <p:nvSpPr>
          <p:cNvPr id="15" name="Content Placeholder 14">
            <a:extLst>
              <a:ext uri="{FF2B5EF4-FFF2-40B4-BE49-F238E27FC236}">
                <a16:creationId xmlns:a16="http://schemas.microsoft.com/office/drawing/2014/main" id="{F78D1D91-D654-4CFD-A85F-43273D474846}"/>
              </a:ext>
            </a:extLst>
          </p:cNvPr>
          <p:cNvSpPr>
            <a:spLocks noGrp="1"/>
          </p:cNvSpPr>
          <p:nvPr>
            <p:ph sz="quarter" idx="23"/>
          </p:nvPr>
        </p:nvSpPr>
        <p:spPr>
          <a:xfrm>
            <a:off x="4876800" y="4876800"/>
            <a:ext cx="3200400" cy="357187"/>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
        <p:nvSpPr>
          <p:cNvPr id="17" name="Content Placeholder 16">
            <a:extLst>
              <a:ext uri="{FF2B5EF4-FFF2-40B4-BE49-F238E27FC236}">
                <a16:creationId xmlns:a16="http://schemas.microsoft.com/office/drawing/2014/main" id="{6B8C45EB-F0E9-42D5-A9B4-67EAF46F2E44}"/>
              </a:ext>
            </a:extLst>
          </p:cNvPr>
          <p:cNvSpPr>
            <a:spLocks noGrp="1"/>
          </p:cNvSpPr>
          <p:nvPr>
            <p:ph sz="quarter" idx="24"/>
          </p:nvPr>
        </p:nvSpPr>
        <p:spPr>
          <a:xfrm>
            <a:off x="5029200" y="5386388"/>
            <a:ext cx="3429000" cy="357187"/>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a:p>
            <a:pPr lvl="1"/>
            <a:endParaRPr lang="en-GB" dirty="0"/>
          </a:p>
        </p:txBody>
      </p:sp>
      <p:sp>
        <p:nvSpPr>
          <p:cNvPr id="19" name="Content Placeholder 18">
            <a:extLst>
              <a:ext uri="{FF2B5EF4-FFF2-40B4-BE49-F238E27FC236}">
                <a16:creationId xmlns:a16="http://schemas.microsoft.com/office/drawing/2014/main" id="{FEB668A3-44C5-46A8-9228-82A87B790138}"/>
              </a:ext>
            </a:extLst>
          </p:cNvPr>
          <p:cNvSpPr>
            <a:spLocks noGrp="1"/>
          </p:cNvSpPr>
          <p:nvPr>
            <p:ph sz="quarter" idx="25"/>
          </p:nvPr>
        </p:nvSpPr>
        <p:spPr>
          <a:xfrm>
            <a:off x="5029200" y="5919789"/>
            <a:ext cx="3657600" cy="252412"/>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
        <p:nvSpPr>
          <p:cNvPr id="21" name="Content Placeholder 20">
            <a:extLst>
              <a:ext uri="{FF2B5EF4-FFF2-40B4-BE49-F238E27FC236}">
                <a16:creationId xmlns:a16="http://schemas.microsoft.com/office/drawing/2014/main" id="{9FFA3EF3-9A02-4BBE-915F-BBC8528B1720}"/>
              </a:ext>
            </a:extLst>
          </p:cNvPr>
          <p:cNvSpPr>
            <a:spLocks noGrp="1"/>
          </p:cNvSpPr>
          <p:nvPr>
            <p:ph sz="quarter" idx="26"/>
          </p:nvPr>
        </p:nvSpPr>
        <p:spPr>
          <a:xfrm>
            <a:off x="762000" y="5562600"/>
            <a:ext cx="3429000" cy="304800"/>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
        <p:nvSpPr>
          <p:cNvPr id="5" name="Content Placeholder 4">
            <a:extLst>
              <a:ext uri="{FF2B5EF4-FFF2-40B4-BE49-F238E27FC236}">
                <a16:creationId xmlns:a16="http://schemas.microsoft.com/office/drawing/2014/main" id="{EA9D1CF1-4F79-4911-8E85-E763C781F9DA}"/>
              </a:ext>
            </a:extLst>
          </p:cNvPr>
          <p:cNvSpPr>
            <a:spLocks noGrp="1"/>
          </p:cNvSpPr>
          <p:nvPr>
            <p:ph sz="quarter" idx="27"/>
          </p:nvPr>
        </p:nvSpPr>
        <p:spPr>
          <a:xfrm>
            <a:off x="3886200" y="1981200"/>
            <a:ext cx="990600" cy="762000"/>
          </a:xfrm>
          <a:prstGeom prst="rect">
            <a:avLst/>
          </a:prstGeom>
        </p:spPr>
        <p:txBody>
          <a:bodyPr/>
          <a:lstStyle/>
          <a:p>
            <a:pPr lvl="0"/>
            <a:endParaRPr lang="en-US" dirty="0"/>
          </a:p>
        </p:txBody>
      </p:sp>
    </p:spTree>
    <p:extLst>
      <p:ext uri="{BB962C8B-B14F-4D97-AF65-F5344CB8AC3E}">
        <p14:creationId xmlns:p14="http://schemas.microsoft.com/office/powerpoint/2010/main" val="378392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0336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B8B605FC-121D-4566-8453-82E617B8512B}"/>
              </a:ext>
            </a:extLst>
          </p:cNvPr>
          <p:cNvSpPr>
            <a:spLocks noGrp="1"/>
          </p:cNvSpPr>
          <p:nvPr>
            <p:ph sz="quarter" idx="18"/>
          </p:nvPr>
        </p:nvSpPr>
        <p:spPr>
          <a:xfrm>
            <a:off x="609600" y="3276600"/>
            <a:ext cx="2855913" cy="3571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7" name="Content Placeholder 6">
            <a:extLst>
              <a:ext uri="{FF2B5EF4-FFF2-40B4-BE49-F238E27FC236}">
                <a16:creationId xmlns:a16="http://schemas.microsoft.com/office/drawing/2014/main" id="{9A08EF3A-2C77-44AD-BF9E-CD22400F69EA}"/>
              </a:ext>
            </a:extLst>
          </p:cNvPr>
          <p:cNvSpPr>
            <a:spLocks noGrp="1"/>
          </p:cNvSpPr>
          <p:nvPr>
            <p:ph sz="quarter" idx="19"/>
          </p:nvPr>
        </p:nvSpPr>
        <p:spPr>
          <a:xfrm>
            <a:off x="609600" y="3886200"/>
            <a:ext cx="3276600" cy="5334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Content Placeholder 10">
            <a:extLst>
              <a:ext uri="{FF2B5EF4-FFF2-40B4-BE49-F238E27FC236}">
                <a16:creationId xmlns:a16="http://schemas.microsoft.com/office/drawing/2014/main" id="{905C4B4A-F75C-43E9-9A82-97229B276F7E}"/>
              </a:ext>
            </a:extLst>
          </p:cNvPr>
          <p:cNvSpPr>
            <a:spLocks noGrp="1"/>
          </p:cNvSpPr>
          <p:nvPr>
            <p:ph sz="quarter" idx="20"/>
          </p:nvPr>
        </p:nvSpPr>
        <p:spPr>
          <a:xfrm>
            <a:off x="609600" y="5278864"/>
            <a:ext cx="3429000" cy="29601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Tree>
    <p:extLst>
      <p:ext uri="{BB962C8B-B14F-4D97-AF65-F5344CB8AC3E}">
        <p14:creationId xmlns:p14="http://schemas.microsoft.com/office/powerpoint/2010/main" val="180104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0336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B8B605FC-121D-4566-8453-82E617B8512B}"/>
              </a:ext>
            </a:extLst>
          </p:cNvPr>
          <p:cNvSpPr>
            <a:spLocks noGrp="1"/>
          </p:cNvSpPr>
          <p:nvPr>
            <p:ph sz="quarter" idx="18"/>
          </p:nvPr>
        </p:nvSpPr>
        <p:spPr>
          <a:xfrm>
            <a:off x="609600" y="3276600"/>
            <a:ext cx="2855913" cy="3571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7" name="Content Placeholder 6">
            <a:extLst>
              <a:ext uri="{FF2B5EF4-FFF2-40B4-BE49-F238E27FC236}">
                <a16:creationId xmlns:a16="http://schemas.microsoft.com/office/drawing/2014/main" id="{9A08EF3A-2C77-44AD-BF9E-CD22400F69EA}"/>
              </a:ext>
            </a:extLst>
          </p:cNvPr>
          <p:cNvSpPr>
            <a:spLocks noGrp="1"/>
          </p:cNvSpPr>
          <p:nvPr>
            <p:ph sz="quarter" idx="19"/>
          </p:nvPr>
        </p:nvSpPr>
        <p:spPr>
          <a:xfrm>
            <a:off x="609600" y="3886200"/>
            <a:ext cx="3276600" cy="5334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Content Placeholder 10">
            <a:extLst>
              <a:ext uri="{FF2B5EF4-FFF2-40B4-BE49-F238E27FC236}">
                <a16:creationId xmlns:a16="http://schemas.microsoft.com/office/drawing/2014/main" id="{905C4B4A-F75C-43E9-9A82-97229B276F7E}"/>
              </a:ext>
            </a:extLst>
          </p:cNvPr>
          <p:cNvSpPr>
            <a:spLocks noGrp="1"/>
          </p:cNvSpPr>
          <p:nvPr>
            <p:ph sz="quarter" idx="20"/>
          </p:nvPr>
        </p:nvSpPr>
        <p:spPr>
          <a:xfrm>
            <a:off x="609600" y="5278864"/>
            <a:ext cx="3429000" cy="29601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5" name="Content Placeholder 4">
            <a:extLst>
              <a:ext uri="{FF2B5EF4-FFF2-40B4-BE49-F238E27FC236}">
                <a16:creationId xmlns:a16="http://schemas.microsoft.com/office/drawing/2014/main" id="{66CA1DC0-1021-4B9D-8B50-6BC42B92DED2}"/>
              </a:ext>
            </a:extLst>
          </p:cNvPr>
          <p:cNvSpPr>
            <a:spLocks noGrp="1"/>
          </p:cNvSpPr>
          <p:nvPr>
            <p:ph sz="quarter" idx="21"/>
          </p:nvPr>
        </p:nvSpPr>
        <p:spPr>
          <a:xfrm>
            <a:off x="5486400" y="5486400"/>
            <a:ext cx="3429000" cy="381000"/>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p>
        </p:txBody>
      </p:sp>
    </p:spTree>
    <p:extLst>
      <p:ext uri="{BB962C8B-B14F-4D97-AF65-F5344CB8AC3E}">
        <p14:creationId xmlns:p14="http://schemas.microsoft.com/office/powerpoint/2010/main" val="330314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098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a:extLst>
              <a:ext uri="{FF2B5EF4-FFF2-40B4-BE49-F238E27FC236}">
                <a16:creationId xmlns:a16="http://schemas.microsoft.com/office/drawing/2014/main" id="{EA500108-A27D-42BB-98F9-E9BE2CAF8D76}"/>
              </a:ext>
            </a:extLst>
          </p:cNvPr>
          <p:cNvSpPr>
            <a:spLocks noGrp="1"/>
          </p:cNvSpPr>
          <p:nvPr>
            <p:ph sz="quarter" idx="18"/>
          </p:nvPr>
        </p:nvSpPr>
        <p:spPr>
          <a:xfrm>
            <a:off x="533400" y="3468343"/>
            <a:ext cx="2590800" cy="378514"/>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0" name="Content Placeholder 1"/>
          <p:cNvSpPr>
            <a:spLocks noGrp="1"/>
          </p:cNvSpPr>
          <p:nvPr>
            <p:ph idx="19"/>
          </p:nvPr>
        </p:nvSpPr>
        <p:spPr>
          <a:xfrm>
            <a:off x="609600" y="1143000"/>
            <a:ext cx="8229600" cy="21098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20"/>
          </p:nvPr>
        </p:nvSpPr>
        <p:spPr>
          <a:xfrm>
            <a:off x="762000" y="1295400"/>
            <a:ext cx="8229600" cy="21098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21"/>
          </p:nvPr>
        </p:nvSpPr>
        <p:spPr>
          <a:xfrm>
            <a:off x="914400" y="1447800"/>
            <a:ext cx="8229600" cy="21098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22"/>
          </p:nvPr>
        </p:nvSpPr>
        <p:spPr>
          <a:xfrm>
            <a:off x="1066800" y="1600200"/>
            <a:ext cx="8229600" cy="21098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23"/>
          </p:nvPr>
        </p:nvSpPr>
        <p:spPr>
          <a:xfrm>
            <a:off x="1219200" y="1752600"/>
            <a:ext cx="8229600" cy="21098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4"/>
          </p:nvPr>
        </p:nvSpPr>
        <p:spPr>
          <a:xfrm>
            <a:off x="1371600" y="1905000"/>
            <a:ext cx="8229600" cy="21098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79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664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C8D46F84-D59A-44DE-B000-617502CA48AE}"/>
              </a:ext>
            </a:extLst>
          </p:cNvPr>
          <p:cNvSpPr>
            <a:spLocks noGrp="1"/>
          </p:cNvSpPr>
          <p:nvPr>
            <p:ph sz="quarter" idx="18"/>
          </p:nvPr>
        </p:nvSpPr>
        <p:spPr>
          <a:xfrm>
            <a:off x="609600" y="3429000"/>
            <a:ext cx="2855913" cy="304801"/>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7" name="Table Placeholder 6">
            <a:extLst>
              <a:ext uri="{FF2B5EF4-FFF2-40B4-BE49-F238E27FC236}">
                <a16:creationId xmlns:a16="http://schemas.microsoft.com/office/drawing/2014/main" id="{4C2D4FE3-882D-4E43-9285-027A1FD4A1F8}"/>
              </a:ext>
            </a:extLst>
          </p:cNvPr>
          <p:cNvSpPr>
            <a:spLocks noGrp="1"/>
          </p:cNvSpPr>
          <p:nvPr>
            <p:ph type="tbl" sz="quarter" idx="19"/>
          </p:nvPr>
        </p:nvSpPr>
        <p:spPr>
          <a:xfrm>
            <a:off x="6400800" y="3633788"/>
            <a:ext cx="1905000" cy="557212"/>
          </a:xfrm>
          <a:prstGeom prst="rect">
            <a:avLst/>
          </a:prstGeom>
        </p:spPr>
        <p:txBody>
          <a:bodyPr/>
          <a:lstStyle/>
          <a:p>
            <a:endParaRPr lang="en-GB" dirty="0"/>
          </a:p>
        </p:txBody>
      </p:sp>
    </p:spTree>
    <p:extLst>
      <p:ext uri="{BB962C8B-B14F-4D97-AF65-F5344CB8AC3E}">
        <p14:creationId xmlns:p14="http://schemas.microsoft.com/office/powerpoint/2010/main" val="32614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0336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B8B605FC-121D-4566-8453-82E617B8512B}"/>
              </a:ext>
            </a:extLst>
          </p:cNvPr>
          <p:cNvSpPr>
            <a:spLocks noGrp="1"/>
          </p:cNvSpPr>
          <p:nvPr>
            <p:ph sz="quarter" idx="18"/>
          </p:nvPr>
        </p:nvSpPr>
        <p:spPr>
          <a:xfrm>
            <a:off x="609600" y="3276600"/>
            <a:ext cx="2855913" cy="3571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7" name="Content Placeholder 6">
            <a:extLst>
              <a:ext uri="{FF2B5EF4-FFF2-40B4-BE49-F238E27FC236}">
                <a16:creationId xmlns:a16="http://schemas.microsoft.com/office/drawing/2014/main" id="{9A08EF3A-2C77-44AD-BF9E-CD22400F69EA}"/>
              </a:ext>
            </a:extLst>
          </p:cNvPr>
          <p:cNvSpPr>
            <a:spLocks noGrp="1"/>
          </p:cNvSpPr>
          <p:nvPr>
            <p:ph sz="quarter" idx="19"/>
          </p:nvPr>
        </p:nvSpPr>
        <p:spPr>
          <a:xfrm>
            <a:off x="609600" y="3886200"/>
            <a:ext cx="3276600" cy="5334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Content Placeholder 10">
            <a:extLst>
              <a:ext uri="{FF2B5EF4-FFF2-40B4-BE49-F238E27FC236}">
                <a16:creationId xmlns:a16="http://schemas.microsoft.com/office/drawing/2014/main" id="{905C4B4A-F75C-43E9-9A82-97229B276F7E}"/>
              </a:ext>
            </a:extLst>
          </p:cNvPr>
          <p:cNvSpPr>
            <a:spLocks noGrp="1"/>
          </p:cNvSpPr>
          <p:nvPr>
            <p:ph sz="quarter" idx="20"/>
          </p:nvPr>
        </p:nvSpPr>
        <p:spPr>
          <a:xfrm>
            <a:off x="609600" y="5278864"/>
            <a:ext cx="3429000" cy="29601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Tree>
    <p:extLst>
      <p:ext uri="{BB962C8B-B14F-4D97-AF65-F5344CB8AC3E}">
        <p14:creationId xmlns:p14="http://schemas.microsoft.com/office/powerpoint/2010/main" val="293266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098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a:extLst>
              <a:ext uri="{FF2B5EF4-FFF2-40B4-BE49-F238E27FC236}">
                <a16:creationId xmlns:a16="http://schemas.microsoft.com/office/drawing/2014/main" id="{EA500108-A27D-42BB-98F9-E9BE2CAF8D76}"/>
              </a:ext>
            </a:extLst>
          </p:cNvPr>
          <p:cNvSpPr>
            <a:spLocks noGrp="1"/>
          </p:cNvSpPr>
          <p:nvPr>
            <p:ph sz="quarter" idx="18"/>
          </p:nvPr>
        </p:nvSpPr>
        <p:spPr>
          <a:xfrm>
            <a:off x="533400" y="3468343"/>
            <a:ext cx="2590800" cy="378514"/>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Tree>
    <p:extLst>
      <p:ext uri="{BB962C8B-B14F-4D97-AF65-F5344CB8AC3E}">
        <p14:creationId xmlns:p14="http://schemas.microsoft.com/office/powerpoint/2010/main" val="366458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696022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84861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02718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338849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132134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96933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15561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894281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29226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hasCustomPrompt="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1400"/>
            </a:lvl1pPr>
            <a:lvl2pPr marL="457200" indent="0">
              <a:spcAft>
                <a:spcPts val="800"/>
              </a:spcAft>
              <a:buFont typeface="Arial" panose="020B0604020202020204" pitchFamily="34" charset="0"/>
              <a:buNone/>
              <a:defRPr sz="1400"/>
            </a:lvl2pPr>
            <a:lvl3pPr marL="914400" indent="0">
              <a:spcAft>
                <a:spcPts val="800"/>
              </a:spcAft>
              <a:buFont typeface="Arial" panose="020B0604020202020204" pitchFamily="34" charset="0"/>
              <a:buNone/>
              <a:defRPr sz="1400"/>
            </a:lvl3pPr>
            <a:lvl4pPr marL="1371600" indent="0">
              <a:spcAft>
                <a:spcPts val="800"/>
              </a:spcAft>
              <a:buFont typeface="Arial" panose="020B0604020202020204" pitchFamily="34" charset="0"/>
              <a:buNone/>
              <a:defRPr sz="1400"/>
            </a:lvl4pPr>
            <a:lvl5pPr marL="1828800" indent="0">
              <a:spcAft>
                <a:spcPts val="800"/>
              </a:spcAft>
              <a:buFont typeface="Arial" panose="020B0604020202020204" pitchFamily="34" charset="0"/>
              <a:buNone/>
              <a:defRPr sz="1400"/>
            </a:lvl5pPr>
          </a:lstStyle>
          <a:p>
            <a:pPr lvl="0"/>
            <a:r>
              <a:rPr lang="en-US" dirty="0"/>
              <a:t>Click to edit Master text styles</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a:extLst>
              <a:ext uri="{FF2B5EF4-FFF2-40B4-BE49-F238E27FC236}">
                <a16:creationId xmlns:a16="http://schemas.microsoft.com/office/drawing/2014/main" id="{D0E9FFB8-9922-4B4D-B3B4-073103B7A867}"/>
              </a:ext>
            </a:extLst>
          </p:cNvPr>
          <p:cNvSpPr>
            <a:spLocks noGrp="1"/>
          </p:cNvSpPr>
          <p:nvPr>
            <p:ph sz="quarter" idx="18"/>
          </p:nvPr>
        </p:nvSpPr>
        <p:spPr>
          <a:xfrm>
            <a:off x="456580" y="3429000"/>
            <a:ext cx="8229599" cy="509588"/>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4" name="Content Placeholder 3">
            <a:extLst>
              <a:ext uri="{FF2B5EF4-FFF2-40B4-BE49-F238E27FC236}">
                <a16:creationId xmlns:a16="http://schemas.microsoft.com/office/drawing/2014/main" id="{5925B383-699B-4B1D-99C1-6DB0AD50461F}"/>
              </a:ext>
            </a:extLst>
          </p:cNvPr>
          <p:cNvSpPr>
            <a:spLocks noGrp="1"/>
          </p:cNvSpPr>
          <p:nvPr>
            <p:ph sz="quarter" idx="19"/>
          </p:nvPr>
        </p:nvSpPr>
        <p:spPr>
          <a:xfrm>
            <a:off x="6781800" y="4890655"/>
            <a:ext cx="1828800" cy="277091"/>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Edit Master text styles</a:t>
            </a:r>
          </a:p>
        </p:txBody>
      </p:sp>
    </p:spTree>
    <p:extLst>
      <p:ext uri="{BB962C8B-B14F-4D97-AF65-F5344CB8AC3E}">
        <p14:creationId xmlns:p14="http://schemas.microsoft.com/office/powerpoint/2010/main" val="272567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048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C8D46F84-D59A-44DE-B000-617502CA48AE}"/>
              </a:ext>
            </a:extLst>
          </p:cNvPr>
          <p:cNvSpPr>
            <a:spLocks noGrp="1"/>
          </p:cNvSpPr>
          <p:nvPr>
            <p:ph sz="quarter" idx="18"/>
          </p:nvPr>
        </p:nvSpPr>
        <p:spPr>
          <a:xfrm>
            <a:off x="609600" y="3429000"/>
            <a:ext cx="2855913" cy="304801"/>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7" name="Table Placeholder 6">
            <a:extLst>
              <a:ext uri="{FF2B5EF4-FFF2-40B4-BE49-F238E27FC236}">
                <a16:creationId xmlns:a16="http://schemas.microsoft.com/office/drawing/2014/main" id="{4C2D4FE3-882D-4E43-9285-027A1FD4A1F8}"/>
              </a:ext>
            </a:extLst>
          </p:cNvPr>
          <p:cNvSpPr>
            <a:spLocks noGrp="1"/>
          </p:cNvSpPr>
          <p:nvPr>
            <p:ph type="tbl" sz="quarter" idx="19"/>
          </p:nvPr>
        </p:nvSpPr>
        <p:spPr>
          <a:xfrm>
            <a:off x="6400800" y="3633788"/>
            <a:ext cx="1905000" cy="557212"/>
          </a:xfrm>
          <a:prstGeom prst="rect">
            <a:avLst/>
          </a:prstGeom>
        </p:spPr>
        <p:txBody>
          <a:bodyPr/>
          <a:lstStyle/>
          <a:p>
            <a:endParaRPr lang="en-GB" dirty="0"/>
          </a:p>
        </p:txBody>
      </p:sp>
    </p:spTree>
    <p:extLst>
      <p:ext uri="{BB962C8B-B14F-4D97-AF65-F5344CB8AC3E}">
        <p14:creationId xmlns:p14="http://schemas.microsoft.com/office/powerpoint/2010/main" val="98893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hasCustomPrompt="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1400"/>
            </a:lvl1pPr>
            <a:lvl2pPr marL="457200" indent="0">
              <a:spcAft>
                <a:spcPts val="800"/>
              </a:spcAft>
              <a:buFont typeface="Arial" panose="020B0604020202020204" pitchFamily="34" charset="0"/>
              <a:buNone/>
              <a:defRPr sz="1400"/>
            </a:lvl2pPr>
            <a:lvl3pPr marL="914400" indent="0">
              <a:spcAft>
                <a:spcPts val="800"/>
              </a:spcAft>
              <a:buFont typeface="Arial" panose="020B0604020202020204" pitchFamily="34" charset="0"/>
              <a:buNone/>
              <a:defRPr sz="1400"/>
            </a:lvl3pPr>
            <a:lvl4pPr marL="1371600" indent="0">
              <a:spcAft>
                <a:spcPts val="800"/>
              </a:spcAft>
              <a:buFont typeface="Arial" panose="020B0604020202020204" pitchFamily="34" charset="0"/>
              <a:buNone/>
              <a:defRPr sz="1400"/>
            </a:lvl4pPr>
            <a:lvl5pPr marL="1828800" indent="0">
              <a:spcAft>
                <a:spcPts val="800"/>
              </a:spcAft>
              <a:buFont typeface="Arial" panose="020B0604020202020204" pitchFamily="34" charset="0"/>
              <a:buNone/>
              <a:defRPr sz="1400"/>
            </a:lvl5pPr>
          </a:lstStyle>
          <a:p>
            <a:pPr lvl="0"/>
            <a:r>
              <a:rPr lang="en-US" dirty="0"/>
              <a:t>Click to edit Master text styles</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a:extLst>
              <a:ext uri="{FF2B5EF4-FFF2-40B4-BE49-F238E27FC236}">
                <a16:creationId xmlns:a16="http://schemas.microsoft.com/office/drawing/2014/main" id="{D0E9FFB8-9922-4B4D-B3B4-073103B7A867}"/>
              </a:ext>
            </a:extLst>
          </p:cNvPr>
          <p:cNvSpPr>
            <a:spLocks noGrp="1"/>
          </p:cNvSpPr>
          <p:nvPr>
            <p:ph sz="quarter" idx="18"/>
          </p:nvPr>
        </p:nvSpPr>
        <p:spPr>
          <a:xfrm>
            <a:off x="456580" y="3429000"/>
            <a:ext cx="8229599" cy="509588"/>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4" name="Content Placeholder 3">
            <a:extLst>
              <a:ext uri="{FF2B5EF4-FFF2-40B4-BE49-F238E27FC236}">
                <a16:creationId xmlns:a16="http://schemas.microsoft.com/office/drawing/2014/main" id="{5925B383-699B-4B1D-99C1-6DB0AD50461F}"/>
              </a:ext>
            </a:extLst>
          </p:cNvPr>
          <p:cNvSpPr>
            <a:spLocks noGrp="1"/>
          </p:cNvSpPr>
          <p:nvPr>
            <p:ph sz="quarter" idx="19"/>
          </p:nvPr>
        </p:nvSpPr>
        <p:spPr>
          <a:xfrm>
            <a:off x="6781800" y="4890655"/>
            <a:ext cx="1828800" cy="277091"/>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Edit Master text styles</a:t>
            </a:r>
          </a:p>
        </p:txBody>
      </p:sp>
    </p:spTree>
    <p:extLst>
      <p:ext uri="{BB962C8B-B14F-4D97-AF65-F5344CB8AC3E}">
        <p14:creationId xmlns:p14="http://schemas.microsoft.com/office/powerpoint/2010/main" val="98616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0336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B8B605FC-121D-4566-8453-82E617B8512B}"/>
              </a:ext>
            </a:extLst>
          </p:cNvPr>
          <p:cNvSpPr>
            <a:spLocks noGrp="1"/>
          </p:cNvSpPr>
          <p:nvPr>
            <p:ph sz="quarter" idx="18"/>
          </p:nvPr>
        </p:nvSpPr>
        <p:spPr>
          <a:xfrm>
            <a:off x="609600" y="3276600"/>
            <a:ext cx="2855913" cy="3571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7" name="Content Placeholder 6">
            <a:extLst>
              <a:ext uri="{FF2B5EF4-FFF2-40B4-BE49-F238E27FC236}">
                <a16:creationId xmlns:a16="http://schemas.microsoft.com/office/drawing/2014/main" id="{9A08EF3A-2C77-44AD-BF9E-CD22400F69EA}"/>
              </a:ext>
            </a:extLst>
          </p:cNvPr>
          <p:cNvSpPr>
            <a:spLocks noGrp="1"/>
          </p:cNvSpPr>
          <p:nvPr>
            <p:ph sz="quarter" idx="19"/>
          </p:nvPr>
        </p:nvSpPr>
        <p:spPr>
          <a:xfrm>
            <a:off x="609600" y="3886200"/>
            <a:ext cx="3276600" cy="5334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Content Placeholder 10">
            <a:extLst>
              <a:ext uri="{FF2B5EF4-FFF2-40B4-BE49-F238E27FC236}">
                <a16:creationId xmlns:a16="http://schemas.microsoft.com/office/drawing/2014/main" id="{905C4B4A-F75C-43E9-9A82-97229B276F7E}"/>
              </a:ext>
            </a:extLst>
          </p:cNvPr>
          <p:cNvSpPr>
            <a:spLocks noGrp="1"/>
          </p:cNvSpPr>
          <p:nvPr>
            <p:ph sz="quarter" idx="20"/>
          </p:nvPr>
        </p:nvSpPr>
        <p:spPr>
          <a:xfrm>
            <a:off x="609600" y="5278864"/>
            <a:ext cx="3429000" cy="29601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Tree>
    <p:extLst>
      <p:ext uri="{BB962C8B-B14F-4D97-AF65-F5344CB8AC3E}">
        <p14:creationId xmlns:p14="http://schemas.microsoft.com/office/powerpoint/2010/main" val="16146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0985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6">
            <a:extLst>
              <a:ext uri="{FF2B5EF4-FFF2-40B4-BE49-F238E27FC236}">
                <a16:creationId xmlns:a16="http://schemas.microsoft.com/office/drawing/2014/main" id="{EA500108-A27D-42BB-98F9-E9BE2CAF8D76}"/>
              </a:ext>
            </a:extLst>
          </p:cNvPr>
          <p:cNvSpPr>
            <a:spLocks noGrp="1"/>
          </p:cNvSpPr>
          <p:nvPr>
            <p:ph sz="quarter" idx="18"/>
          </p:nvPr>
        </p:nvSpPr>
        <p:spPr>
          <a:xfrm>
            <a:off x="533400" y="3468343"/>
            <a:ext cx="2590800" cy="378514"/>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Tree>
    <p:extLst>
      <p:ext uri="{BB962C8B-B14F-4D97-AF65-F5344CB8AC3E}">
        <p14:creationId xmlns:p14="http://schemas.microsoft.com/office/powerpoint/2010/main" val="136442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3551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00639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165170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369166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05513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57057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188044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193155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69361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77818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gi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6.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66" r:id="rId8"/>
    <p:sldLayoutId id="2147483968" r:id="rId9"/>
    <p:sldLayoutId id="214748396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972" r:id="rId2"/>
    <p:sldLayoutId id="2147483971" r:id="rId3"/>
    <p:sldLayoutId id="2147483991" r:id="rId4"/>
    <p:sldLayoutId id="2147483990" r:id="rId5"/>
    <p:sldLayoutId id="2147483988" r:id="rId6"/>
    <p:sldLayoutId id="2147483970" r:id="rId7"/>
    <p:sldLayoutId id="2147483989" r:id="rId8"/>
    <p:sldLayoutId id="2147483969" r:id="rId9"/>
    <p:sldLayoutId id="2147483896" r:id="rId10"/>
    <p:sldLayoutId id="2147483965" r:id="rId11"/>
    <p:sldLayoutId id="2147483753" r:id="rId12"/>
    <p:sldLayoutId id="2147483908" r:id="rId13"/>
    <p:sldLayoutId id="2147483950" r:id="rId14"/>
    <p:sldLayoutId id="2147483757" r:id="rId15"/>
    <p:sldLayoutId id="2147483877" r:id="rId16"/>
    <p:sldLayoutId id="2147483761" r:id="rId17"/>
    <p:sldLayoutId id="2147483800"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3339340491"/>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26194"/>
      </p:ext>
    </p:extLst>
  </p:cSld>
  <p:clrMap bg1="lt1" tx1="dk1" bg2="lt2" tx2="dk2" accent1="accent1" accent2="accent2" accent3="accent3" accent4="accent4" accent5="accent5" accent6="accent6" hlink="hlink" folHlink="folHlink"/>
  <p:sldLayoutIdLst>
    <p:sldLayoutId id="2147483976"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64" r:id="rId3"/>
    <p:sldLayoutId id="2147483953" r:id="rId4"/>
    <p:sldLayoutId id="2147483954" r:id="rId5"/>
    <p:sldLayoutId id="2147483955" r:id="rId6"/>
    <p:sldLayoutId id="2147483956" r:id="rId7"/>
    <p:sldLayoutId id="2147483957" r:id="rId8"/>
    <p:sldLayoutId id="2147483958" r:id="rId9"/>
    <p:sldLayoutId id="214748395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slide" Target="slide9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slide" Target="slide9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slide" Target="slide9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23.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6.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3.xml"/><Relationship Id="rId1" Type="http://schemas.openxmlformats.org/officeDocument/2006/relationships/slideLayout" Target="../slideLayouts/slideLayout26.xml"/><Relationship Id="rId4" Type="http://schemas.openxmlformats.org/officeDocument/2006/relationships/hyperlink" Target="https://www.cdc.gov/malaria/malaria_worldwide/impact.html"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9.xml"/></Relationships>
</file>

<file path=ppt/slides/_rels/slide9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9.xml"/></Relationships>
</file>

<file path=ppt/slides/_rels/slide99.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3636-EC5A-4D8F-95F0-BD21A10992F0}"/>
              </a:ext>
            </a:extLst>
          </p:cNvPr>
          <p:cNvSpPr>
            <a:spLocks noGrp="1"/>
          </p:cNvSpPr>
          <p:nvPr>
            <p:ph type="title"/>
          </p:nvPr>
        </p:nvSpPr>
        <p:spPr>
          <a:xfrm>
            <a:off x="567590" y="2124815"/>
            <a:ext cx="3435316" cy="1069552"/>
          </a:xfrm>
        </p:spPr>
        <p:txBody>
          <a:bodyPr/>
          <a:lstStyle/>
          <a:p>
            <a:pPr lvl="0" defTabSz="914400">
              <a:spcBef>
                <a:spcPts val="0"/>
              </a:spcBef>
              <a:defRPr/>
            </a:pPr>
            <a:r>
              <a:rPr lang="en-US" altLang="en-US" sz="3600" b="1" kern="0" dirty="0">
                <a:solidFill>
                  <a:srgbClr val="000000"/>
                </a:solidFill>
                <a:ea typeface="+mn-ea"/>
                <a:cs typeface="Lucida Sans Unicode" panose="020B0602030504020204" pitchFamily="34" charset="0"/>
              </a:rPr>
              <a:t>Chapter 25 Lecture Outline</a:t>
            </a:r>
          </a:p>
        </p:txBody>
      </p:sp>
      <p:sp>
        <p:nvSpPr>
          <p:cNvPr id="4" name="Content Placeholder 3">
            <a:extLst>
              <a:ext uri="{FF2B5EF4-FFF2-40B4-BE49-F238E27FC236}">
                <a16:creationId xmlns:a16="http://schemas.microsoft.com/office/drawing/2014/main" id="{9D7D9AD9-2311-487C-BE97-39233D010A8D}"/>
              </a:ext>
            </a:extLst>
          </p:cNvPr>
          <p:cNvSpPr>
            <a:spLocks noGrp="1"/>
          </p:cNvSpPr>
          <p:nvPr>
            <p:ph sz="quarter" idx="11"/>
          </p:nvPr>
        </p:nvSpPr>
        <p:spPr>
          <a:xfrm>
            <a:off x="66642" y="3649778"/>
            <a:ext cx="4450932" cy="423954"/>
          </a:xfrm>
        </p:spPr>
        <p:txBody>
          <a:bodyPr/>
          <a:lstStyle/>
          <a:p>
            <a:pPr algn="ctr"/>
            <a:r>
              <a:rPr lang="en-US" altLang="en-US" sz="1100" b="1" kern="0" dirty="0">
                <a:solidFill>
                  <a:srgbClr val="000000"/>
                </a:solidFill>
                <a:cs typeface="Lucida Sans Unicode" panose="020B0602030504020204" pitchFamily="34" charset="0"/>
              </a:rPr>
              <a:t>See separate PowerPoint slides for all figures and tables pre-inserted into PowerPoint without notes.</a:t>
            </a:r>
          </a:p>
        </p:txBody>
      </p:sp>
      <p:pic>
        <p:nvPicPr>
          <p:cNvPr id="6" name="Picture 5" descr="Book cov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09600"/>
            <a:ext cx="4572000" cy="5715000"/>
          </a:xfrm>
          <a:prstGeom prst="rect">
            <a:avLst/>
          </a:prstGeom>
        </p:spPr>
      </p:pic>
    </p:spTree>
    <p:extLst>
      <p:ext uri="{BB962C8B-B14F-4D97-AF65-F5344CB8AC3E}">
        <p14:creationId xmlns:p14="http://schemas.microsoft.com/office/powerpoint/2010/main" val="71139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DF782F-9CAA-4D58-B309-38E21A97AFAB}"/>
              </a:ext>
            </a:extLst>
          </p:cNvPr>
          <p:cNvSpPr>
            <a:spLocks noGrp="1"/>
          </p:cNvSpPr>
          <p:nvPr>
            <p:ph type="title"/>
          </p:nvPr>
        </p:nvSpPr>
        <p:spPr>
          <a:xfrm>
            <a:off x="186015" y="231993"/>
            <a:ext cx="8787204" cy="981768"/>
          </a:xfrm>
        </p:spPr>
        <p:txBody>
          <a:bodyPr/>
          <a:lstStyle/>
          <a:p>
            <a:r>
              <a:rPr lang="en-US" altLang="en-US" sz="3200" b="1" dirty="0">
                <a:solidFill>
                  <a:schemeClr val="tx1"/>
                </a:solidFill>
              </a:rPr>
              <a:t>Bacterial Diseases of Blood and Lymphatic Systems (1)</a:t>
            </a:r>
            <a:endParaRPr lang="en-GB" sz="3200" dirty="0"/>
          </a:p>
        </p:txBody>
      </p:sp>
      <p:sp>
        <p:nvSpPr>
          <p:cNvPr id="2" name="Content Placeholder 1"/>
          <p:cNvSpPr>
            <a:spLocks noGrp="1"/>
          </p:cNvSpPr>
          <p:nvPr>
            <p:ph idx="1"/>
          </p:nvPr>
        </p:nvSpPr>
        <p:spPr>
          <a:xfrm>
            <a:off x="797327" y="1623950"/>
            <a:ext cx="8069583" cy="2109850"/>
          </a:xfrm>
        </p:spPr>
        <p:txBody>
          <a:bodyPr/>
          <a:lstStyle/>
          <a:p>
            <a:pPr>
              <a:spcBef>
                <a:spcPts val="0"/>
              </a:spcBef>
              <a:spcAft>
                <a:spcPts val="1500"/>
              </a:spcAft>
            </a:pPr>
            <a:r>
              <a:rPr lang="en-US" altLang="en-US" dirty="0"/>
              <a:t>Bacteria that cause vascular infections usually carried into bloodstream by flow of lymph from area of infection in tissues</a:t>
            </a:r>
          </a:p>
          <a:p>
            <a:pPr marL="285750" lvl="1">
              <a:spcBef>
                <a:spcPts val="0"/>
              </a:spcBef>
            </a:pPr>
            <a:r>
              <a:rPr lang="en-US" altLang="en-US" dirty="0"/>
              <a:t>Some multiply in blood, then colonize and form biofilms on structures such as heart valves</a:t>
            </a:r>
          </a:p>
          <a:p>
            <a:pPr marL="285750" lvl="1"/>
            <a:r>
              <a:rPr lang="en-US" altLang="en-US" dirty="0"/>
              <a:t>Some multiply in cells of mononuclear phagocyte system</a:t>
            </a:r>
          </a:p>
        </p:txBody>
      </p:sp>
    </p:spTree>
    <p:extLst>
      <p:ext uri="{BB962C8B-B14F-4D97-AF65-F5344CB8AC3E}">
        <p14:creationId xmlns:p14="http://schemas.microsoft.com/office/powerpoint/2010/main" val="2068106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93B4A2-3A11-4676-9CAF-3D20AAC5E747}"/>
              </a:ext>
            </a:extLst>
          </p:cNvPr>
          <p:cNvSpPr>
            <a:spLocks noGrp="1"/>
          </p:cNvSpPr>
          <p:nvPr>
            <p:ph type="title"/>
          </p:nvPr>
        </p:nvSpPr>
        <p:spPr>
          <a:xfrm>
            <a:off x="196782" y="226019"/>
            <a:ext cx="8750436" cy="1042168"/>
          </a:xfrm>
        </p:spPr>
        <p:txBody>
          <a:bodyPr/>
          <a:lstStyle/>
          <a:p>
            <a:r>
              <a:rPr lang="en-US" altLang="en-US" sz="3200" b="1" dirty="0">
                <a:solidFill>
                  <a:schemeClr val="tx1"/>
                </a:solidFill>
              </a:rPr>
              <a:t>Bacterial Diseases of Blood and Lymphatic Systems (2)</a:t>
            </a:r>
            <a:endParaRPr lang="en-GB" sz="3200" dirty="0"/>
          </a:p>
        </p:txBody>
      </p:sp>
      <p:sp>
        <p:nvSpPr>
          <p:cNvPr id="3" name="Content Placeholder 2"/>
          <p:cNvSpPr>
            <a:spLocks noGrp="1"/>
          </p:cNvSpPr>
          <p:nvPr>
            <p:ph idx="1"/>
          </p:nvPr>
        </p:nvSpPr>
        <p:spPr>
          <a:xfrm>
            <a:off x="800104" y="1236020"/>
            <a:ext cx="7748152" cy="4936180"/>
          </a:xfrm>
        </p:spPr>
        <p:txBody>
          <a:bodyPr/>
          <a:lstStyle/>
          <a:p>
            <a:pPr>
              <a:spcBef>
                <a:spcPts val="0"/>
              </a:spcBef>
              <a:spcAft>
                <a:spcPts val="1500"/>
              </a:spcAft>
            </a:pPr>
            <a:r>
              <a:rPr lang="en-US" altLang="en-US" dirty="0"/>
              <a:t>Infective endocarditis (IE)</a:t>
            </a:r>
          </a:p>
          <a:p>
            <a:pPr marL="285750" lvl="1">
              <a:spcBef>
                <a:spcPts val="0"/>
              </a:spcBef>
            </a:pPr>
            <a:r>
              <a:rPr lang="en-US" altLang="en-US" dirty="0"/>
              <a:t>Infection of inner surface of heart, often a heart valve</a:t>
            </a:r>
          </a:p>
          <a:p>
            <a:pPr marL="285750" lvl="1"/>
            <a:r>
              <a:rPr lang="en-US" altLang="en-US" dirty="0"/>
              <a:t>Predisposing factors include use of indwelling catheters, heart defects, or injected drug abuse</a:t>
            </a:r>
          </a:p>
          <a:p>
            <a:pPr marL="285750" lvl="1"/>
            <a:r>
              <a:rPr lang="en-US" altLang="en-US" dirty="0"/>
              <a:t>Some types progress slowly; formerly called subacute bacterial endocarditis (SBE)</a:t>
            </a:r>
          </a:p>
          <a:p>
            <a:pPr marL="285750" lvl="1"/>
            <a:r>
              <a:rPr lang="en-US" altLang="en-US" i="1" dirty="0"/>
              <a:t>Signs and symptoms</a:t>
            </a:r>
          </a:p>
          <a:p>
            <a:pPr marL="522288" lvl="2"/>
            <a:r>
              <a:rPr lang="en-US" altLang="en-US" dirty="0"/>
              <a:t>Noticeable fatigue, slight fever</a:t>
            </a:r>
          </a:p>
          <a:p>
            <a:pPr marL="522288" lvl="2"/>
            <a:r>
              <a:rPr lang="en-US" altLang="en-US" dirty="0"/>
              <a:t>Typically become ill gradually and slowly lose energy over weeks or months</a:t>
            </a:r>
          </a:p>
          <a:p>
            <a:pPr marL="522288" lvl="2"/>
            <a:r>
              <a:rPr lang="en-US" altLang="en-US" dirty="0"/>
              <a:t>Small hemorrhagic lesions form in conjunctiva, skin, or under nails</a:t>
            </a:r>
          </a:p>
          <a:p>
            <a:pPr marL="522288" lvl="2"/>
            <a:r>
              <a:rPr lang="en-US" altLang="en-US" dirty="0"/>
              <a:t>Strokes can be life-threatening complication</a:t>
            </a:r>
          </a:p>
        </p:txBody>
      </p:sp>
    </p:spTree>
    <p:extLst>
      <p:ext uri="{BB962C8B-B14F-4D97-AF65-F5344CB8AC3E}">
        <p14:creationId xmlns:p14="http://schemas.microsoft.com/office/powerpoint/2010/main" val="1034852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B79FCE-850D-40C5-8F78-62760E906583}"/>
              </a:ext>
            </a:extLst>
          </p:cNvPr>
          <p:cNvSpPr>
            <a:spLocks noGrp="1"/>
          </p:cNvSpPr>
          <p:nvPr>
            <p:ph type="title"/>
          </p:nvPr>
        </p:nvSpPr>
        <p:spPr>
          <a:xfrm>
            <a:off x="178398" y="228600"/>
            <a:ext cx="8787204" cy="1021632"/>
          </a:xfrm>
        </p:spPr>
        <p:txBody>
          <a:bodyPr/>
          <a:lstStyle/>
          <a:p>
            <a:r>
              <a:rPr lang="en-US" altLang="en-US" sz="3200" b="1" dirty="0">
                <a:solidFill>
                  <a:schemeClr val="tx1"/>
                </a:solidFill>
              </a:rPr>
              <a:t>Bacterial Diseases of Blood and Lymphatic Systems (3)</a:t>
            </a:r>
            <a:endParaRPr lang="en-GB" sz="3200" dirty="0"/>
          </a:p>
        </p:txBody>
      </p:sp>
      <p:sp>
        <p:nvSpPr>
          <p:cNvPr id="3" name="Content Placeholder 2"/>
          <p:cNvSpPr>
            <a:spLocks noGrp="1"/>
          </p:cNvSpPr>
          <p:nvPr>
            <p:ph idx="1"/>
          </p:nvPr>
        </p:nvSpPr>
        <p:spPr>
          <a:xfrm>
            <a:off x="805542" y="1246910"/>
            <a:ext cx="7315200" cy="3152900"/>
          </a:xfrm>
        </p:spPr>
        <p:txBody>
          <a:bodyPr/>
          <a:lstStyle/>
          <a:p>
            <a:pPr>
              <a:spcBef>
                <a:spcPts val="0"/>
              </a:spcBef>
              <a:spcAft>
                <a:spcPts val="1500"/>
              </a:spcAft>
            </a:pPr>
            <a:r>
              <a:rPr lang="en-US" altLang="en-US" dirty="0"/>
              <a:t>Infective endocarditis </a:t>
            </a:r>
          </a:p>
          <a:p>
            <a:pPr marL="285750" lvl="1">
              <a:spcBef>
                <a:spcPts val="0"/>
              </a:spcBef>
            </a:pPr>
            <a:r>
              <a:rPr lang="en-US" altLang="en-US" i="1" dirty="0"/>
              <a:t>Causative agents</a:t>
            </a:r>
          </a:p>
          <a:p>
            <a:pPr marL="522288" lvl="2"/>
            <a:r>
              <a:rPr lang="en-US" altLang="en-US" dirty="0"/>
              <a:t>Usually normal microbiota of mouth or skin such as </a:t>
            </a:r>
            <a:r>
              <a:rPr lang="en-US" altLang="en-US" i="1" dirty="0"/>
              <a:t>Staphylococcus aureus,</a:t>
            </a:r>
            <a:r>
              <a:rPr lang="en-US" altLang="en-US" dirty="0"/>
              <a:t> </a:t>
            </a:r>
            <a:r>
              <a:rPr lang="en-US" altLang="en-US" i="1" dirty="0"/>
              <a:t>Staphylococcus epidermidis, enterococci,</a:t>
            </a:r>
            <a:r>
              <a:rPr lang="en-US" altLang="en-US" dirty="0"/>
              <a:t> </a:t>
            </a:r>
            <a:r>
              <a:rPr lang="en-US" altLang="en-US" i="1" dirty="0"/>
              <a:t>Streptococcus </a:t>
            </a:r>
            <a:r>
              <a:rPr lang="en-US" altLang="en-US" dirty="0"/>
              <a:t>species, including viridans streptococci normally found in the mouth</a:t>
            </a:r>
            <a:endParaRPr lang="en-US" altLang="en-US" i="1" dirty="0"/>
          </a:p>
          <a:p>
            <a:pPr marL="735013" lvl="3"/>
            <a:r>
              <a:rPr lang="en-US" altLang="en-US" dirty="0"/>
              <a:t>Organisms shed from heart valve into blood</a:t>
            </a:r>
          </a:p>
          <a:p>
            <a:pPr marL="735013" lvl="3"/>
            <a:r>
              <a:rPr lang="en-US" altLang="en-US" dirty="0"/>
              <a:t>Identified by cultivating samples from arm vein</a:t>
            </a:r>
          </a:p>
          <a:p>
            <a:pPr marL="735013" lvl="3"/>
            <a:r>
              <a:rPr lang="en-US" altLang="en-US" dirty="0"/>
              <a:t>PCR, nucleic acid probes may be used to identify</a:t>
            </a:r>
          </a:p>
        </p:txBody>
      </p:sp>
    </p:spTree>
    <p:extLst>
      <p:ext uri="{BB962C8B-B14F-4D97-AF65-F5344CB8AC3E}">
        <p14:creationId xmlns:p14="http://schemas.microsoft.com/office/powerpoint/2010/main" val="2266168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7BDD7E-8C45-47AA-9131-78635D4E1192}"/>
              </a:ext>
            </a:extLst>
          </p:cNvPr>
          <p:cNvSpPr>
            <a:spLocks noGrp="1"/>
          </p:cNvSpPr>
          <p:nvPr>
            <p:ph type="title"/>
          </p:nvPr>
        </p:nvSpPr>
        <p:spPr>
          <a:xfrm>
            <a:off x="178398" y="226339"/>
            <a:ext cx="8787204" cy="1011911"/>
          </a:xfrm>
        </p:spPr>
        <p:txBody>
          <a:bodyPr/>
          <a:lstStyle/>
          <a:p>
            <a:r>
              <a:rPr lang="en-US" altLang="en-US" sz="3200" b="1" dirty="0">
                <a:solidFill>
                  <a:schemeClr val="tx1"/>
                </a:solidFill>
              </a:rPr>
              <a:t>Bacterial Diseases of Blood and Lymphatic Systems (4)</a:t>
            </a:r>
            <a:endParaRPr lang="en-GB" sz="3200" dirty="0"/>
          </a:p>
        </p:txBody>
      </p:sp>
      <p:sp>
        <p:nvSpPr>
          <p:cNvPr id="3" name="Content Placeholder 2"/>
          <p:cNvSpPr>
            <a:spLocks noGrp="1"/>
          </p:cNvSpPr>
          <p:nvPr>
            <p:ph idx="1"/>
          </p:nvPr>
        </p:nvSpPr>
        <p:spPr>
          <a:xfrm>
            <a:off x="805542" y="1249390"/>
            <a:ext cx="7631876" cy="5519560"/>
          </a:xfrm>
        </p:spPr>
        <p:txBody>
          <a:bodyPr/>
          <a:lstStyle/>
          <a:p>
            <a:pPr>
              <a:spcBef>
                <a:spcPts val="0"/>
              </a:spcBef>
              <a:spcAft>
                <a:spcPts val="1500"/>
              </a:spcAft>
            </a:pPr>
            <a:r>
              <a:rPr lang="en-US" altLang="en-US" dirty="0"/>
              <a:t>Infective endocarditis </a:t>
            </a:r>
          </a:p>
          <a:p>
            <a:pPr marL="285750" lvl="1">
              <a:spcBef>
                <a:spcPts val="0"/>
              </a:spcBef>
            </a:pPr>
            <a:r>
              <a:rPr lang="en-US" altLang="en-US" i="1" dirty="0"/>
              <a:t>Pathogenesis</a:t>
            </a:r>
          </a:p>
          <a:p>
            <a:pPr marL="555625" lvl="2"/>
            <a:r>
              <a:rPr lang="en-US" altLang="en-US" dirty="0"/>
              <a:t>Bacteria enter blood during dental procedures, tooth brushing, or trauma; can get trapped in thin blood clots that form around deformed heart valves</a:t>
            </a:r>
          </a:p>
          <a:p>
            <a:pPr marL="766763" lvl="3"/>
            <a:r>
              <a:rPr lang="en-US" altLang="en-US" sz="2000" dirty="0"/>
              <a:t>Multiply, form protective biofilm</a:t>
            </a:r>
          </a:p>
          <a:p>
            <a:pPr marL="766763" lvl="3"/>
            <a:r>
              <a:rPr lang="en-US" altLang="en-US" sz="2000" dirty="0"/>
              <a:t>Bacteria continually wash into circulation; pieces of infected clot (septic emboli) can break off, block important blood vessels, lead to tissue death</a:t>
            </a:r>
          </a:p>
          <a:p>
            <a:pPr marL="766763" lvl="3"/>
            <a:r>
              <a:rPr lang="en-US" altLang="en-US" sz="2000" dirty="0"/>
              <a:t>Can cause vessel to weaken and balloon out: aneurysm</a:t>
            </a:r>
          </a:p>
          <a:p>
            <a:pPr marL="555625" lvl="2"/>
            <a:r>
              <a:rPr lang="en-US" altLang="en-US" dirty="0"/>
              <a:t>High antibody levels can lead to harmful immune complexes that may lodge in body structures; trigger inflammatory response</a:t>
            </a:r>
          </a:p>
          <a:p>
            <a:pPr marL="766763" lvl="3"/>
            <a:r>
              <a:rPr lang="en-US" altLang="en-US" sz="2000" dirty="0"/>
              <a:t>Glomerulonephritis in kidneys</a:t>
            </a:r>
          </a:p>
          <a:p>
            <a:pPr marL="555625" lvl="2"/>
            <a:r>
              <a:rPr lang="en-US" altLang="en-US" dirty="0"/>
              <a:t>May penetrate heart tissue: abscesses, damaged valves</a:t>
            </a:r>
          </a:p>
        </p:txBody>
      </p:sp>
    </p:spTree>
    <p:extLst>
      <p:ext uri="{BB962C8B-B14F-4D97-AF65-F5344CB8AC3E}">
        <p14:creationId xmlns:p14="http://schemas.microsoft.com/office/powerpoint/2010/main" val="205013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A6F52F-7739-4FF4-A0D8-1AF215D6F154}"/>
              </a:ext>
            </a:extLst>
          </p:cNvPr>
          <p:cNvSpPr>
            <a:spLocks noGrp="1"/>
          </p:cNvSpPr>
          <p:nvPr>
            <p:ph type="title"/>
          </p:nvPr>
        </p:nvSpPr>
        <p:spPr>
          <a:xfrm>
            <a:off x="0" y="237229"/>
            <a:ext cx="9144000" cy="1020071"/>
          </a:xfrm>
        </p:spPr>
        <p:txBody>
          <a:bodyPr/>
          <a:lstStyle/>
          <a:p>
            <a:r>
              <a:rPr lang="en-US" altLang="en-US" sz="3200" b="1" dirty="0">
                <a:solidFill>
                  <a:schemeClr val="tx1"/>
                </a:solidFill>
              </a:rPr>
              <a:t>Bacterial Diseases of Blood and Lymphatic Systems (5)</a:t>
            </a:r>
            <a:endParaRPr lang="en-GB" sz="3200" dirty="0"/>
          </a:p>
        </p:txBody>
      </p:sp>
      <p:sp>
        <p:nvSpPr>
          <p:cNvPr id="3" name="Content Placeholder 2"/>
          <p:cNvSpPr>
            <a:spLocks noGrp="1"/>
          </p:cNvSpPr>
          <p:nvPr>
            <p:ph idx="1"/>
          </p:nvPr>
        </p:nvSpPr>
        <p:spPr>
          <a:xfrm>
            <a:off x="794658" y="1239980"/>
            <a:ext cx="7467600" cy="2895600"/>
          </a:xfrm>
        </p:spPr>
        <p:txBody>
          <a:bodyPr/>
          <a:lstStyle/>
          <a:p>
            <a:pPr>
              <a:spcBef>
                <a:spcPts val="0"/>
              </a:spcBef>
              <a:spcAft>
                <a:spcPts val="1500"/>
              </a:spcAft>
            </a:pPr>
            <a:r>
              <a:rPr lang="en-US" altLang="en-US" dirty="0"/>
              <a:t>Infective endocarditis </a:t>
            </a:r>
          </a:p>
          <a:p>
            <a:pPr marL="285750" lvl="1">
              <a:spcBef>
                <a:spcPts val="0"/>
              </a:spcBef>
            </a:pPr>
            <a:r>
              <a:rPr lang="en-US" altLang="en-US" i="1" dirty="0"/>
              <a:t>Epidemiology</a:t>
            </a:r>
          </a:p>
          <a:p>
            <a:pPr marL="538163" lvl="2"/>
            <a:r>
              <a:rPr lang="en-US" altLang="en-US" dirty="0"/>
              <a:t>Increasing cases in patients with intravenous catheters, prosthetic heart valves as devices become more common</a:t>
            </a:r>
          </a:p>
          <a:p>
            <a:pPr marL="538163" lvl="2"/>
            <a:r>
              <a:rPr lang="en-US" altLang="en-US" dirty="0"/>
              <a:t>Increasing injected drug abuse increases disease rate</a:t>
            </a:r>
          </a:p>
          <a:p>
            <a:pPr marL="538163" lvl="2"/>
            <a:r>
              <a:rPr lang="en-US" altLang="en-US" dirty="0"/>
              <a:t>Usually infected with </a:t>
            </a:r>
            <a:r>
              <a:rPr lang="en-US" altLang="en-US" i="1" dirty="0"/>
              <a:t>S. aureus, S. epidermidis</a:t>
            </a:r>
            <a:r>
              <a:rPr lang="en-US" altLang="en-US" dirty="0"/>
              <a:t>, enterococci</a:t>
            </a:r>
          </a:p>
          <a:p>
            <a:pPr marL="762000" lvl="3"/>
            <a:r>
              <a:rPr lang="en-US" altLang="en-US" dirty="0"/>
              <a:t>Viridans streptococci cause fewer cases, but increasingly antibiotic-resistant</a:t>
            </a:r>
          </a:p>
        </p:txBody>
      </p:sp>
    </p:spTree>
    <p:extLst>
      <p:ext uri="{BB962C8B-B14F-4D97-AF65-F5344CB8AC3E}">
        <p14:creationId xmlns:p14="http://schemas.microsoft.com/office/powerpoint/2010/main" val="3901708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C59FEF-A419-48F0-9471-7CA4915AF9D3}"/>
              </a:ext>
            </a:extLst>
          </p:cNvPr>
          <p:cNvSpPr>
            <a:spLocks noGrp="1"/>
          </p:cNvSpPr>
          <p:nvPr>
            <p:ph type="title"/>
          </p:nvPr>
        </p:nvSpPr>
        <p:spPr>
          <a:xfrm>
            <a:off x="178398" y="237229"/>
            <a:ext cx="8787204" cy="1001021"/>
          </a:xfrm>
        </p:spPr>
        <p:txBody>
          <a:bodyPr/>
          <a:lstStyle/>
          <a:p>
            <a:r>
              <a:rPr lang="en-US" altLang="en-US" sz="3200" b="1" dirty="0">
                <a:solidFill>
                  <a:schemeClr val="tx1"/>
                </a:solidFill>
              </a:rPr>
              <a:t>Bacterial Diseases of Blood and Lymphatic Systems (6)</a:t>
            </a:r>
            <a:endParaRPr lang="en-GB" sz="3200" dirty="0"/>
          </a:p>
        </p:txBody>
      </p:sp>
      <p:sp>
        <p:nvSpPr>
          <p:cNvPr id="3" name="Content Placeholder 2"/>
          <p:cNvSpPr>
            <a:spLocks noGrp="1"/>
          </p:cNvSpPr>
          <p:nvPr>
            <p:ph idx="1"/>
          </p:nvPr>
        </p:nvSpPr>
        <p:spPr>
          <a:xfrm>
            <a:off x="800103" y="1246910"/>
            <a:ext cx="7315200" cy="3505200"/>
          </a:xfrm>
        </p:spPr>
        <p:txBody>
          <a:bodyPr/>
          <a:lstStyle/>
          <a:p>
            <a:pPr>
              <a:spcBef>
                <a:spcPts val="0"/>
              </a:spcBef>
              <a:spcAft>
                <a:spcPts val="1500"/>
              </a:spcAft>
            </a:pPr>
            <a:r>
              <a:rPr lang="en-US" altLang="en-US" dirty="0"/>
              <a:t>Infective endocarditis </a:t>
            </a:r>
          </a:p>
          <a:p>
            <a:pPr marL="285750" lvl="1">
              <a:spcBef>
                <a:spcPts val="0"/>
              </a:spcBef>
            </a:pPr>
            <a:r>
              <a:rPr lang="en-US" altLang="en-US" i="1" dirty="0"/>
              <a:t>Treatment and prevention</a:t>
            </a:r>
          </a:p>
          <a:p>
            <a:pPr marL="512763" lvl="2"/>
            <a:r>
              <a:rPr lang="en-US" altLang="en-US" dirty="0"/>
              <a:t>Prolonged treatment with combinations of intravenous antibacterial medications</a:t>
            </a:r>
          </a:p>
          <a:p>
            <a:pPr marL="512763" lvl="2"/>
            <a:r>
              <a:rPr lang="en-US" altLang="en-US" dirty="0"/>
              <a:t>Devices covered with resistant biofilms must be replaced</a:t>
            </a:r>
          </a:p>
          <a:p>
            <a:pPr marL="512763" lvl="2"/>
            <a:r>
              <a:rPr lang="en-US" altLang="en-US" dirty="0"/>
              <a:t>Prophylactic antibiotic treatment may precede dental procedures or certain surgeries for those with heart murmurs or abnormalities</a:t>
            </a:r>
          </a:p>
          <a:p>
            <a:pPr marL="512763" lvl="2">
              <a:spcBef>
                <a:spcPct val="0"/>
              </a:spcBef>
            </a:pPr>
            <a:r>
              <a:rPr lang="en-US" altLang="en-US" dirty="0"/>
              <a:t>Sterile technique when inserting catheters, moving them to different locations, removing as soon as possible</a:t>
            </a:r>
          </a:p>
        </p:txBody>
      </p:sp>
    </p:spTree>
    <p:extLst>
      <p:ext uri="{BB962C8B-B14F-4D97-AF65-F5344CB8AC3E}">
        <p14:creationId xmlns:p14="http://schemas.microsoft.com/office/powerpoint/2010/main" val="3307263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C7D419-D772-4C53-98B7-9F4D7667E765}"/>
              </a:ext>
            </a:extLst>
          </p:cNvPr>
          <p:cNvSpPr>
            <a:spLocks noGrp="1"/>
          </p:cNvSpPr>
          <p:nvPr>
            <p:ph type="title"/>
          </p:nvPr>
        </p:nvSpPr>
        <p:spPr>
          <a:xfrm>
            <a:off x="1136989" y="228600"/>
            <a:ext cx="6870023" cy="609600"/>
          </a:xfrm>
        </p:spPr>
        <p:txBody>
          <a:bodyPr/>
          <a:lstStyle/>
          <a:p>
            <a:r>
              <a:rPr lang="en-US" b="1" dirty="0">
                <a:solidFill>
                  <a:schemeClr val="tx1"/>
                </a:solidFill>
              </a:rPr>
              <a:t>Table 25.1 Infective Endocarditis</a:t>
            </a:r>
            <a:endParaRPr lang="en-GB" dirty="0"/>
          </a:p>
        </p:txBody>
      </p:sp>
      <p:graphicFrame>
        <p:nvGraphicFramePr>
          <p:cNvPr id="12" name="Table Placeholder 11">
            <a:extLst>
              <a:ext uri="{FF2B5EF4-FFF2-40B4-BE49-F238E27FC236}">
                <a16:creationId xmlns:a16="http://schemas.microsoft.com/office/drawing/2014/main" id="{5531F432-3C11-4BE3-B9FD-87573AABE170}"/>
              </a:ext>
            </a:extLst>
          </p:cNvPr>
          <p:cNvGraphicFramePr>
            <a:graphicFrameLocks noGrp="1"/>
          </p:cNvGraphicFramePr>
          <p:nvPr>
            <p:ph type="tbl" sz="quarter" idx="19"/>
            <p:extLst>
              <p:ext uri="{D42A27DB-BD31-4B8C-83A1-F6EECF244321}">
                <p14:modId xmlns:p14="http://schemas.microsoft.com/office/powerpoint/2010/main" val="1289284083"/>
              </p:ext>
            </p:extLst>
          </p:nvPr>
        </p:nvGraphicFramePr>
        <p:xfrm>
          <a:off x="1055113" y="1419861"/>
          <a:ext cx="7049300" cy="4841340"/>
        </p:xfrm>
        <a:graphic>
          <a:graphicData uri="http://schemas.openxmlformats.org/drawingml/2006/table">
            <a:tbl>
              <a:tblPr firstRow="1" bandRow="1">
                <a:tableStyleId>{2D5ABB26-0587-4C30-8999-92F81FD0307C}</a:tableStyleId>
              </a:tblPr>
              <a:tblGrid>
                <a:gridCol w="1479208">
                  <a:extLst>
                    <a:ext uri="{9D8B030D-6E8A-4147-A177-3AD203B41FA5}">
                      <a16:colId xmlns:a16="http://schemas.microsoft.com/office/drawing/2014/main" val="2445036901"/>
                    </a:ext>
                  </a:extLst>
                </a:gridCol>
                <a:gridCol w="5570092">
                  <a:extLst>
                    <a:ext uri="{9D8B030D-6E8A-4147-A177-3AD203B41FA5}">
                      <a16:colId xmlns:a16="http://schemas.microsoft.com/office/drawing/2014/main" val="978129721"/>
                    </a:ext>
                  </a:extLst>
                </a:gridCol>
              </a:tblGrid>
              <a:tr h="668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Signs and symptoms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Fever, loss of energy over a period of weeks or months; sometimes, a stroke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4404721"/>
                  </a:ext>
                </a:extLst>
              </a:tr>
              <a:tr h="668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Incubation</a:t>
                      </a:r>
                      <a:r>
                        <a:rPr lang="en-US" sz="1400" baseline="0" dirty="0"/>
                        <a:t>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Poorly defined, usually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320919"/>
                  </a:ext>
                </a:extLst>
              </a:tr>
              <a:tr h="668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Causative 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Staphylococcus aureus or S. epidermidis; enterococci; streptococci including oral viridans streptococci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337271"/>
                  </a:ext>
                </a:extLst>
              </a:tr>
              <a:tr h="11426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Normal microbiota or organisms from an infected body site enter bloodstream; turbulent blood flow causes formation of a thin clot that traps circulating organisms; a biofilm forms, protecting the organisms from phagocytes; pieces of clot break off, blocking blood vessels, leading to tissue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692231"/>
                  </a:ext>
                </a:extLst>
              </a:tr>
              <a:tr h="932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People at risk are mainly those with heart abnormalities, including artificial valves or damage from rheumatic fever; may develop after dental procedures or other situations that cause bacteremia; injected drug abuse.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3413295"/>
                  </a:ext>
                </a:extLst>
              </a:tr>
              <a:tr h="7216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Treatment and prevention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Treatment: a combination of antibiotics. Prevention: in certain cases, administration of an antibiotic immediately before anticipated bacteremia, such as before dental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451923"/>
                  </a:ext>
                </a:extLst>
              </a:tr>
            </a:tbl>
          </a:graphicData>
        </a:graphic>
      </p:graphicFrame>
    </p:spTree>
    <p:extLst>
      <p:ext uri="{BB962C8B-B14F-4D97-AF65-F5344CB8AC3E}">
        <p14:creationId xmlns:p14="http://schemas.microsoft.com/office/powerpoint/2010/main" val="3381809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0F095F-1B9B-4389-B5B9-EA84016D700C}"/>
              </a:ext>
            </a:extLst>
          </p:cNvPr>
          <p:cNvSpPr>
            <a:spLocks noGrp="1"/>
          </p:cNvSpPr>
          <p:nvPr>
            <p:ph type="title"/>
          </p:nvPr>
        </p:nvSpPr>
        <p:spPr>
          <a:xfrm>
            <a:off x="0" y="237432"/>
            <a:ext cx="9144000" cy="981768"/>
          </a:xfrm>
        </p:spPr>
        <p:txBody>
          <a:bodyPr/>
          <a:lstStyle/>
          <a:p>
            <a:r>
              <a:rPr lang="en-US" altLang="en-US" sz="3200" b="1" dirty="0">
                <a:solidFill>
                  <a:schemeClr val="tx1"/>
                </a:solidFill>
              </a:rPr>
              <a:t>Bacterial Diseases of Blood and Lymphatic Systems (7)</a:t>
            </a:r>
            <a:endParaRPr lang="en-GB" sz="3200" dirty="0"/>
          </a:p>
        </p:txBody>
      </p:sp>
      <p:sp>
        <p:nvSpPr>
          <p:cNvPr id="3" name="Content Placeholder 2"/>
          <p:cNvSpPr>
            <a:spLocks noGrp="1"/>
          </p:cNvSpPr>
          <p:nvPr>
            <p:ph idx="1"/>
          </p:nvPr>
        </p:nvSpPr>
        <p:spPr>
          <a:xfrm>
            <a:off x="822368" y="1246910"/>
            <a:ext cx="7543800" cy="4572000"/>
          </a:xfrm>
        </p:spPr>
        <p:txBody>
          <a:bodyPr/>
          <a:lstStyle/>
          <a:p>
            <a:pPr>
              <a:spcBef>
                <a:spcPts val="0"/>
              </a:spcBef>
              <a:spcAft>
                <a:spcPts val="1500"/>
              </a:spcAft>
            </a:pPr>
            <a:r>
              <a:rPr lang="en-US" altLang="en-US" dirty="0"/>
              <a:t>Sepsis and septic shock</a:t>
            </a:r>
          </a:p>
          <a:p>
            <a:pPr marL="285750" lvl="1">
              <a:spcBef>
                <a:spcPts val="0"/>
              </a:spcBef>
            </a:pPr>
            <a:r>
              <a:rPr lang="en-US" altLang="en-US" u="sng" dirty="0"/>
              <a:t>Sepsis</a:t>
            </a:r>
            <a:r>
              <a:rPr lang="en-US" altLang="en-US" dirty="0"/>
              <a:t>: infection-induced systemic inflammatory response; involves pro-inflammatory cytokines</a:t>
            </a:r>
          </a:p>
          <a:p>
            <a:pPr marL="285750" lvl="1"/>
            <a:r>
              <a:rPr lang="en-US" altLang="en-US" u="sng" dirty="0"/>
              <a:t>Septic shock</a:t>
            </a:r>
            <a:r>
              <a:rPr lang="en-US" altLang="en-US" dirty="0"/>
              <a:t>: dramatic drop in blood pressure due to uncontrolled inflammatory response of sepsis; may be fatal</a:t>
            </a:r>
          </a:p>
          <a:p>
            <a:pPr marL="285750" lvl="1"/>
            <a:r>
              <a:rPr lang="en-US" altLang="en-US" i="1" dirty="0"/>
              <a:t>Signs and symptoms</a:t>
            </a:r>
          </a:p>
          <a:p>
            <a:pPr marL="522288" lvl="2"/>
            <a:r>
              <a:rPr lang="en-US" altLang="en-US" dirty="0"/>
              <a:t>Severe sepsis results in violent shaking, chills, fever</a:t>
            </a:r>
          </a:p>
          <a:p>
            <a:pPr marL="750888" lvl="3"/>
            <a:r>
              <a:rPr lang="en-US" altLang="en-US" dirty="0"/>
              <a:t>Often rapid breathing, anxiety, confusion</a:t>
            </a:r>
          </a:p>
          <a:p>
            <a:pPr marL="522288" lvl="2"/>
            <a:r>
              <a:rPr lang="en-US" altLang="en-US" dirty="0"/>
              <a:t>In septic shock, urine output drops, respiration and pulse increase, arms and legs become cool, dusky</a:t>
            </a:r>
          </a:p>
          <a:p>
            <a:pPr marL="750888" lvl="3"/>
            <a:r>
              <a:rPr lang="en-US" altLang="en-US" dirty="0"/>
              <a:t>Possible bruising, bleeding</a:t>
            </a:r>
          </a:p>
        </p:txBody>
      </p:sp>
    </p:spTree>
    <p:extLst>
      <p:ext uri="{BB962C8B-B14F-4D97-AF65-F5344CB8AC3E}">
        <p14:creationId xmlns:p14="http://schemas.microsoft.com/office/powerpoint/2010/main" val="750719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D3E711-78E7-4DC5-ABCE-07264038DAA1}"/>
              </a:ext>
            </a:extLst>
          </p:cNvPr>
          <p:cNvSpPr>
            <a:spLocks noGrp="1"/>
          </p:cNvSpPr>
          <p:nvPr>
            <p:ph type="title"/>
          </p:nvPr>
        </p:nvSpPr>
        <p:spPr>
          <a:xfrm>
            <a:off x="178398" y="231784"/>
            <a:ext cx="8787204" cy="1079945"/>
          </a:xfrm>
        </p:spPr>
        <p:txBody>
          <a:bodyPr/>
          <a:lstStyle/>
          <a:p>
            <a:r>
              <a:rPr lang="en-US" altLang="en-US" sz="3200" b="1" dirty="0">
                <a:solidFill>
                  <a:schemeClr val="tx1"/>
                </a:solidFill>
              </a:rPr>
              <a:t>Bacterial Diseases of Blood and Lymphatic Systems (8)</a:t>
            </a:r>
            <a:endParaRPr lang="en-GB" sz="3200" dirty="0"/>
          </a:p>
        </p:txBody>
      </p:sp>
      <p:sp>
        <p:nvSpPr>
          <p:cNvPr id="3" name="Content Placeholder 2"/>
          <p:cNvSpPr>
            <a:spLocks noGrp="1"/>
          </p:cNvSpPr>
          <p:nvPr>
            <p:ph idx="1"/>
          </p:nvPr>
        </p:nvSpPr>
        <p:spPr>
          <a:xfrm>
            <a:off x="827813" y="1239980"/>
            <a:ext cx="7696200" cy="3332020"/>
          </a:xfrm>
        </p:spPr>
        <p:txBody>
          <a:bodyPr/>
          <a:lstStyle/>
          <a:p>
            <a:pPr>
              <a:spcBef>
                <a:spcPts val="0"/>
              </a:spcBef>
              <a:spcAft>
                <a:spcPts val="1500"/>
              </a:spcAft>
            </a:pPr>
            <a:r>
              <a:rPr lang="en-US" altLang="en-US" dirty="0"/>
              <a:t>Sepsis and septic shock</a:t>
            </a:r>
          </a:p>
          <a:p>
            <a:pPr marL="285750" lvl="1">
              <a:spcBef>
                <a:spcPts val="0"/>
              </a:spcBef>
            </a:pPr>
            <a:r>
              <a:rPr lang="en-US" altLang="en-US" i="1" dirty="0"/>
              <a:t>Causative agents</a:t>
            </a:r>
          </a:p>
          <a:p>
            <a:pPr marL="571500" lvl="2"/>
            <a:r>
              <a:rPr lang="en-US" altLang="en-US" dirty="0"/>
              <a:t>Systemic infection by any microorganism can cause it</a:t>
            </a:r>
          </a:p>
          <a:p>
            <a:pPr marL="571500" lvl="2"/>
            <a:r>
              <a:rPr lang="en-US" altLang="en-US" dirty="0"/>
              <a:t>Most fatal cases involve Gram-negative bacteria that contain endotoxin</a:t>
            </a:r>
          </a:p>
          <a:p>
            <a:pPr marL="571500" lvl="2"/>
            <a:r>
              <a:rPr lang="en-US" altLang="en-US" dirty="0"/>
              <a:t>Common causes include members of normal microbiota of large intestine</a:t>
            </a:r>
          </a:p>
          <a:p>
            <a:pPr marL="815975" lvl="3"/>
            <a:r>
              <a:rPr lang="en-US" altLang="en-US" dirty="0"/>
              <a:t>Facultative anaerobes such as </a:t>
            </a:r>
            <a:r>
              <a:rPr lang="en-US" altLang="en-US" i="1" dirty="0"/>
              <a:t>E. coli</a:t>
            </a:r>
            <a:r>
              <a:rPr lang="en-US" altLang="en-US" dirty="0"/>
              <a:t> or other enterobacteria, also anaerobes such as </a:t>
            </a:r>
            <a:r>
              <a:rPr lang="en-US" altLang="en-US" i="1" dirty="0"/>
              <a:t>Bacteroides</a:t>
            </a:r>
          </a:p>
          <a:p>
            <a:pPr marL="571500" lvl="2"/>
            <a:r>
              <a:rPr lang="en-US" altLang="en-US" dirty="0"/>
              <a:t>Environmental bacteria such as </a:t>
            </a:r>
            <a:r>
              <a:rPr lang="en-US" altLang="en-US" i="1" dirty="0"/>
              <a:t>Pseudomonas aeruginosa</a:t>
            </a:r>
          </a:p>
        </p:txBody>
      </p:sp>
    </p:spTree>
    <p:extLst>
      <p:ext uri="{BB962C8B-B14F-4D97-AF65-F5344CB8AC3E}">
        <p14:creationId xmlns:p14="http://schemas.microsoft.com/office/powerpoint/2010/main" val="4104396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EA432C5-772E-471C-9A9B-C3883B4274FA}"/>
              </a:ext>
            </a:extLst>
          </p:cNvPr>
          <p:cNvSpPr>
            <a:spLocks noGrp="1"/>
          </p:cNvSpPr>
          <p:nvPr>
            <p:ph type="title"/>
          </p:nvPr>
        </p:nvSpPr>
        <p:spPr>
          <a:xfrm>
            <a:off x="178398" y="231785"/>
            <a:ext cx="8787204" cy="1006466"/>
          </a:xfrm>
        </p:spPr>
        <p:txBody>
          <a:bodyPr/>
          <a:lstStyle/>
          <a:p>
            <a:r>
              <a:rPr lang="en-US" altLang="en-US" sz="3200" b="1" dirty="0">
                <a:solidFill>
                  <a:schemeClr val="tx1"/>
                </a:solidFill>
              </a:rPr>
              <a:t>Bacterial Diseases of Blood and Lymphatic Systems (9)</a:t>
            </a:r>
            <a:endParaRPr lang="en-GB" sz="3200" dirty="0"/>
          </a:p>
        </p:txBody>
      </p:sp>
      <p:sp>
        <p:nvSpPr>
          <p:cNvPr id="3" name="Content Placeholder 2"/>
          <p:cNvSpPr>
            <a:spLocks noGrp="1"/>
          </p:cNvSpPr>
          <p:nvPr>
            <p:ph idx="1"/>
          </p:nvPr>
        </p:nvSpPr>
        <p:spPr>
          <a:xfrm>
            <a:off x="819397" y="1246910"/>
            <a:ext cx="7521040" cy="5257800"/>
          </a:xfrm>
        </p:spPr>
        <p:txBody>
          <a:bodyPr/>
          <a:lstStyle/>
          <a:p>
            <a:pPr>
              <a:spcBef>
                <a:spcPts val="0"/>
              </a:spcBef>
              <a:spcAft>
                <a:spcPts val="1500"/>
              </a:spcAft>
            </a:pPr>
            <a:r>
              <a:rPr lang="en-US" altLang="en-US" dirty="0"/>
              <a:t>Sepsis and septic shock </a:t>
            </a:r>
          </a:p>
          <a:p>
            <a:pPr marL="285750" lvl="1">
              <a:spcBef>
                <a:spcPts val="0"/>
              </a:spcBef>
            </a:pPr>
            <a:r>
              <a:rPr lang="en-US" altLang="en-US" i="1" dirty="0"/>
              <a:t>Pathogenesis</a:t>
            </a:r>
          </a:p>
          <a:p>
            <a:pPr marL="506413" lvl="2"/>
            <a:r>
              <a:rPr lang="en-US" altLang="en-US" dirty="0"/>
              <a:t>Almost always starts from infection in sites such as lung, urinary tract, meninges, surgical wounds</a:t>
            </a:r>
          </a:p>
          <a:p>
            <a:pPr marL="506413" lvl="2"/>
            <a:r>
              <a:rPr lang="en-US" altLang="en-US" dirty="0"/>
              <a:t>Infection fostered by compromised immune response </a:t>
            </a:r>
          </a:p>
          <a:p>
            <a:pPr marL="506413" lvl="2"/>
            <a:r>
              <a:rPr lang="en-US" altLang="en-US" dirty="0"/>
              <a:t>Progresses in stages, excessive inflammatory response</a:t>
            </a:r>
          </a:p>
          <a:p>
            <a:pPr marL="506413" lvl="2"/>
            <a:r>
              <a:rPr lang="en-US" altLang="en-US" dirty="0"/>
              <a:t>Pattern recognition receptors (PRRs) on macrophages, neutrophils detect microbe-associated molecular patterns (MAMPs: endotoxin, other bacterial products); release pro-inflammatory cytokines</a:t>
            </a:r>
          </a:p>
          <a:p>
            <a:pPr marL="788988" lvl="3" indent="-276225"/>
            <a:r>
              <a:rPr lang="en-US" altLang="en-US" sz="2000" dirty="0"/>
              <a:t>Cytokine storm results</a:t>
            </a:r>
          </a:p>
          <a:p>
            <a:pPr marL="788988" lvl="3" indent="-276225"/>
            <a:r>
              <a:rPr lang="en-US" altLang="en-US" sz="2000" dirty="0"/>
              <a:t>Further amplified by activated complement pathway</a:t>
            </a:r>
          </a:p>
          <a:p>
            <a:pPr marL="788988" lvl="3" indent="-276225"/>
            <a:r>
              <a:rPr lang="en-US" altLang="en-US" sz="2000" dirty="0"/>
              <a:t>Additional phagocytes recruited, produce more PRRs; increased sensitivity to MAMPs further amplifies</a:t>
            </a:r>
          </a:p>
        </p:txBody>
      </p:sp>
    </p:spTree>
    <p:extLst>
      <p:ext uri="{BB962C8B-B14F-4D97-AF65-F5344CB8AC3E}">
        <p14:creationId xmlns:p14="http://schemas.microsoft.com/office/powerpoint/2010/main" val="235698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4AF1D9-BF03-47DE-9413-A4164ECEA3C1}"/>
              </a:ext>
            </a:extLst>
          </p:cNvPr>
          <p:cNvSpPr>
            <a:spLocks noGrp="1"/>
          </p:cNvSpPr>
          <p:nvPr>
            <p:ph type="title"/>
          </p:nvPr>
        </p:nvSpPr>
        <p:spPr>
          <a:xfrm>
            <a:off x="2522352" y="228600"/>
            <a:ext cx="4099296" cy="609600"/>
          </a:xfrm>
        </p:spPr>
        <p:txBody>
          <a:bodyPr/>
          <a:lstStyle/>
          <a:p>
            <a:r>
              <a:rPr lang="en-US" altLang="en-US" b="1" dirty="0">
                <a:solidFill>
                  <a:schemeClr val="tx1"/>
                </a:solidFill>
              </a:rPr>
              <a:t>A Glimpse of History</a:t>
            </a:r>
            <a:endParaRPr lang="en-GB" dirty="0"/>
          </a:p>
        </p:txBody>
      </p:sp>
      <p:sp>
        <p:nvSpPr>
          <p:cNvPr id="2" name="Content Placeholder 1"/>
          <p:cNvSpPr>
            <a:spLocks noGrp="1"/>
          </p:cNvSpPr>
          <p:nvPr>
            <p:ph idx="1"/>
          </p:nvPr>
        </p:nvSpPr>
        <p:spPr>
          <a:xfrm>
            <a:off x="794658" y="990600"/>
            <a:ext cx="7696200" cy="4419600"/>
          </a:xfrm>
        </p:spPr>
        <p:txBody>
          <a:bodyPr/>
          <a:lstStyle/>
          <a:p>
            <a:pPr>
              <a:spcBef>
                <a:spcPts val="0"/>
              </a:spcBef>
              <a:spcAft>
                <a:spcPts val="1500"/>
              </a:spcAft>
            </a:pPr>
            <a:r>
              <a:rPr lang="en-US" altLang="en-US" dirty="0"/>
              <a:t>Alexandre Emile John Yersin (1863 to 1943)</a:t>
            </a:r>
          </a:p>
          <a:p>
            <a:pPr marL="285750" lvl="1">
              <a:spcBef>
                <a:spcPts val="0"/>
              </a:spcBef>
            </a:pPr>
            <a:r>
              <a:rPr lang="en-US" altLang="en-US" dirty="0"/>
              <a:t>Became a physician, but was bored with research and did not want to charge money to practice medicine</a:t>
            </a:r>
          </a:p>
          <a:p>
            <a:pPr marL="285750" lvl="1"/>
            <a:r>
              <a:rPr lang="en-US" altLang="en-US" dirty="0"/>
              <a:t>Established medical school in Vietnam, where he studied diseases affecting the people, including plague whose cause and transmission were unknown</a:t>
            </a:r>
          </a:p>
          <a:p>
            <a:pPr marL="285750" lvl="1"/>
            <a:r>
              <a:rPr lang="en-US" altLang="en-US" dirty="0"/>
              <a:t>In 1894, Yersin went to Hong Kong to study outbreak</a:t>
            </a:r>
          </a:p>
          <a:p>
            <a:pPr marL="512763" lvl="2"/>
            <a:r>
              <a:rPr lang="en-US" altLang="en-US" dirty="0"/>
              <a:t>Discovered in lymph nodes of plague victims a bacillus, which was named </a:t>
            </a:r>
            <a:r>
              <a:rPr lang="en-US" altLang="en-US" i="1" dirty="0"/>
              <a:t>Yersinia pestis</a:t>
            </a:r>
          </a:p>
          <a:p>
            <a:pPr marL="512763" lvl="2"/>
            <a:r>
              <a:rPr lang="en-US" altLang="en-US" dirty="0"/>
              <a:t>This was used to make a vaccine; later antiserum against the organism cured a patient with plague</a:t>
            </a:r>
          </a:p>
        </p:txBody>
      </p:sp>
    </p:spTree>
    <p:extLst>
      <p:ext uri="{BB962C8B-B14F-4D97-AF65-F5344CB8AC3E}">
        <p14:creationId xmlns:p14="http://schemas.microsoft.com/office/powerpoint/2010/main" val="950106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76AC04-C351-43AF-873D-69B5EB7BEF2F}"/>
              </a:ext>
            </a:extLst>
          </p:cNvPr>
          <p:cNvSpPr>
            <a:spLocks noGrp="1"/>
          </p:cNvSpPr>
          <p:nvPr>
            <p:ph type="title"/>
          </p:nvPr>
        </p:nvSpPr>
        <p:spPr>
          <a:xfrm>
            <a:off x="178398" y="251287"/>
            <a:ext cx="8787204" cy="981768"/>
          </a:xfrm>
        </p:spPr>
        <p:txBody>
          <a:bodyPr/>
          <a:lstStyle/>
          <a:p>
            <a:r>
              <a:rPr lang="en-US" altLang="en-US" sz="3200" b="1" dirty="0">
                <a:solidFill>
                  <a:schemeClr val="tx1"/>
                </a:solidFill>
              </a:rPr>
              <a:t>Bacterial Diseases of Blood and Lymphatic Systems (10)</a:t>
            </a:r>
            <a:endParaRPr lang="en-GB" sz="3200" dirty="0"/>
          </a:p>
        </p:txBody>
      </p:sp>
      <p:sp>
        <p:nvSpPr>
          <p:cNvPr id="3" name="Content Placeholder 2"/>
          <p:cNvSpPr>
            <a:spLocks noGrp="1"/>
          </p:cNvSpPr>
          <p:nvPr>
            <p:ph idx="1"/>
          </p:nvPr>
        </p:nvSpPr>
        <p:spPr>
          <a:xfrm>
            <a:off x="813958" y="1244858"/>
            <a:ext cx="7620000" cy="5640852"/>
          </a:xfrm>
        </p:spPr>
        <p:txBody>
          <a:bodyPr/>
          <a:lstStyle/>
          <a:p>
            <a:pPr>
              <a:spcBef>
                <a:spcPts val="0"/>
              </a:spcBef>
              <a:spcAft>
                <a:spcPts val="1500"/>
              </a:spcAft>
            </a:pPr>
            <a:r>
              <a:rPr lang="en-US" altLang="en-US" dirty="0"/>
              <a:t>Sepsis and septic shock</a:t>
            </a:r>
          </a:p>
          <a:p>
            <a:pPr marL="285750" lvl="1">
              <a:spcBef>
                <a:spcPts val="0"/>
              </a:spcBef>
            </a:pPr>
            <a:r>
              <a:rPr lang="en-US" altLang="en-US" i="1" dirty="0"/>
              <a:t>Pathogenesis </a:t>
            </a:r>
          </a:p>
          <a:p>
            <a:pPr marL="512763" lvl="2"/>
            <a:r>
              <a:rPr lang="en-US" altLang="en-US" dirty="0"/>
              <a:t>Response to MAMPs and damage-associated molecular patterns (DAMPs)</a:t>
            </a:r>
          </a:p>
          <a:p>
            <a:pPr marL="747713" lvl="3"/>
            <a:r>
              <a:rPr lang="en-US" altLang="en-US" sz="2000" dirty="0"/>
              <a:t>Inhibition of systems that normally control inflammation</a:t>
            </a:r>
          </a:p>
          <a:p>
            <a:pPr marL="747713" lvl="3"/>
            <a:r>
              <a:rPr lang="en-US" altLang="en-US" sz="2000" dirty="0"/>
              <a:t>Suppression of adaptive immune response</a:t>
            </a:r>
          </a:p>
          <a:p>
            <a:pPr marL="747713" lvl="3"/>
            <a:r>
              <a:rPr lang="en-US" altLang="en-US" sz="2000" dirty="0"/>
              <a:t>Activation of blood clotting mechanisms</a:t>
            </a:r>
          </a:p>
          <a:p>
            <a:pPr marL="512763" lvl="2"/>
            <a:r>
              <a:rPr lang="en-US" altLang="en-US" dirty="0"/>
              <a:t>Widespread clotting called </a:t>
            </a:r>
            <a:r>
              <a:rPr lang="en-US" altLang="en-US" u="sng" dirty="0"/>
              <a:t>disseminated intravascular coagulation (DIC)</a:t>
            </a:r>
            <a:r>
              <a:rPr lang="en-US" altLang="en-US" dirty="0"/>
              <a:t>; may lead to multi-organ failure</a:t>
            </a:r>
          </a:p>
          <a:p>
            <a:pPr marL="747713" lvl="3"/>
            <a:r>
              <a:rPr lang="en-US" altLang="en-US" sz="2000" dirty="0"/>
              <a:t>Blood depleted of clotting proteins, platelets; hemorrhage</a:t>
            </a:r>
          </a:p>
          <a:p>
            <a:pPr marL="747713" lvl="3"/>
            <a:r>
              <a:rPr lang="en-US" altLang="en-US" sz="2000" dirty="0"/>
              <a:t>Phagocytes release tissue-damaging lysosomal enzymes; may seriously damage lungs</a:t>
            </a:r>
          </a:p>
          <a:p>
            <a:pPr marL="747713" lvl="3"/>
            <a:r>
              <a:rPr lang="en-US" altLang="en-US" sz="2000" dirty="0"/>
              <a:t>Decreased muscular tone of heart and vessel walls</a:t>
            </a:r>
          </a:p>
          <a:p>
            <a:pPr marL="747713" lvl="3"/>
            <a:r>
              <a:rPr lang="en-US" altLang="en-US" sz="2000" dirty="0"/>
              <a:t>Low blood pressure due to fluid leakage from vessels</a:t>
            </a:r>
          </a:p>
        </p:txBody>
      </p:sp>
    </p:spTree>
    <p:extLst>
      <p:ext uri="{BB962C8B-B14F-4D97-AF65-F5344CB8AC3E}">
        <p14:creationId xmlns:p14="http://schemas.microsoft.com/office/powerpoint/2010/main" val="672780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E5090A-C6AC-4210-BED7-4C1DA77309F6}"/>
              </a:ext>
            </a:extLst>
          </p:cNvPr>
          <p:cNvSpPr>
            <a:spLocks noGrp="1"/>
          </p:cNvSpPr>
          <p:nvPr>
            <p:ph type="title"/>
          </p:nvPr>
        </p:nvSpPr>
        <p:spPr>
          <a:xfrm>
            <a:off x="0" y="228600"/>
            <a:ext cx="9144000" cy="1088064"/>
          </a:xfrm>
        </p:spPr>
        <p:txBody>
          <a:bodyPr/>
          <a:lstStyle/>
          <a:p>
            <a:r>
              <a:rPr lang="en-US" altLang="en-US" sz="3200" b="1" dirty="0">
                <a:solidFill>
                  <a:schemeClr val="tx1"/>
                </a:solidFill>
              </a:rPr>
              <a:t>Bacterial Diseases of Blood and Lymphatic Systems – Figure 25.3</a:t>
            </a:r>
            <a:endParaRPr lang="en-GB" sz="3200" dirty="0"/>
          </a:p>
        </p:txBody>
      </p:sp>
      <p:sp>
        <p:nvSpPr>
          <p:cNvPr id="3" name="Content Placeholder 2"/>
          <p:cNvSpPr>
            <a:spLocks noGrp="1"/>
          </p:cNvSpPr>
          <p:nvPr>
            <p:ph idx="1"/>
          </p:nvPr>
        </p:nvSpPr>
        <p:spPr>
          <a:xfrm>
            <a:off x="800103" y="1540329"/>
            <a:ext cx="3086097" cy="2057400"/>
          </a:xfrm>
        </p:spPr>
        <p:txBody>
          <a:bodyPr/>
          <a:lstStyle/>
          <a:p>
            <a:pPr>
              <a:spcBef>
                <a:spcPts val="0"/>
              </a:spcBef>
              <a:spcAft>
                <a:spcPts val="1500"/>
              </a:spcAft>
            </a:pPr>
            <a:r>
              <a:rPr lang="en-US" altLang="en-US" dirty="0"/>
              <a:t>Sepsis and septic shock</a:t>
            </a:r>
          </a:p>
          <a:p>
            <a:pPr marL="285750" lvl="1">
              <a:spcBef>
                <a:spcPts val="0"/>
              </a:spcBef>
            </a:pPr>
            <a:r>
              <a:rPr lang="en-US" altLang="en-US" i="1" dirty="0"/>
              <a:t>Pathogenesis </a:t>
            </a:r>
          </a:p>
          <a:p>
            <a:pPr marL="527050" lvl="2" indent="-236538"/>
            <a:r>
              <a:rPr lang="en-US" altLang="en-US" dirty="0"/>
              <a:t>Patient may survive initial sepsis, but later effects may be fatal</a:t>
            </a:r>
          </a:p>
        </p:txBody>
      </p:sp>
      <p:pic>
        <p:nvPicPr>
          <p:cNvPr id="14" name="Picture 4" descr="Endotoxin released into the bloodstream by Gram-negative bacteria can activate macrophages, complement, or blood-clotting mechanisms.">
            <a:extLst>
              <a:ext uri="{FF2B5EF4-FFF2-40B4-BE49-F238E27FC236}">
                <a16:creationId xmlns:a16="http://schemas.microsoft.com/office/drawing/2014/main" id="{6C0C7A1F-8D11-4D47-86EF-6930F446E3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99"/>
          <a:stretch/>
        </p:blipFill>
        <p:spPr bwMode="auto">
          <a:xfrm>
            <a:off x="4419600" y="1600200"/>
            <a:ext cx="41148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a:extLst>
              <a:ext uri="{FF2B5EF4-FFF2-40B4-BE49-F238E27FC236}">
                <a16:creationId xmlns:a16="http://schemas.microsoft.com/office/drawing/2014/main" id="{DA9B54C6-12D7-4A4C-A3FC-C4F723F34658}"/>
              </a:ext>
            </a:extLst>
          </p:cNvPr>
          <p:cNvSpPr>
            <a:spLocks noGrp="1"/>
          </p:cNvSpPr>
          <p:nvPr>
            <p:ph sz="quarter" idx="18"/>
          </p:nvPr>
        </p:nvSpPr>
        <p:spPr>
          <a:xfrm>
            <a:off x="3279643" y="6421216"/>
            <a:ext cx="5788157" cy="284384"/>
          </a:xfrm>
        </p:spPr>
        <p:txBody>
          <a:bodyPr/>
          <a:lstStyle/>
          <a:p>
            <a:r>
              <a:rPr lang="en-GB" sz="1200" dirty="0">
                <a:hlinkClick r:id="rId4" action="ppaction://hlinksldjump"/>
              </a:rPr>
              <a:t>Jump to </a:t>
            </a:r>
            <a:r>
              <a:rPr lang="en-US" altLang="en-US" sz="1200" dirty="0">
                <a:hlinkClick r:id="rId4" action="ppaction://hlinksldjump"/>
              </a:rPr>
              <a:t>Bacterial Diseases of Blood and Lymphatic Systems – Figure 25.3 </a:t>
            </a:r>
            <a:r>
              <a:rPr lang="en-GB" sz="1200" dirty="0">
                <a:hlinkClick r:id="rId4" action="ppaction://hlinksldjump"/>
              </a:rPr>
              <a:t>Long Description</a:t>
            </a:r>
            <a:endParaRPr lang="en-GB" sz="1200" dirty="0"/>
          </a:p>
        </p:txBody>
      </p:sp>
    </p:spTree>
    <p:extLst>
      <p:ext uri="{BB962C8B-B14F-4D97-AF65-F5344CB8AC3E}">
        <p14:creationId xmlns:p14="http://schemas.microsoft.com/office/powerpoint/2010/main" val="2763138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0C81FF-BF21-4543-8366-777E481355DC}"/>
              </a:ext>
            </a:extLst>
          </p:cNvPr>
          <p:cNvSpPr>
            <a:spLocks noGrp="1"/>
          </p:cNvSpPr>
          <p:nvPr>
            <p:ph type="title"/>
          </p:nvPr>
        </p:nvSpPr>
        <p:spPr>
          <a:xfrm>
            <a:off x="178398" y="237432"/>
            <a:ext cx="8787204" cy="981768"/>
          </a:xfrm>
        </p:spPr>
        <p:txBody>
          <a:bodyPr/>
          <a:lstStyle/>
          <a:p>
            <a:r>
              <a:rPr lang="en-US" altLang="en-US" sz="3200" b="1" dirty="0">
                <a:solidFill>
                  <a:schemeClr val="tx1"/>
                </a:solidFill>
              </a:rPr>
              <a:t>Bacterial Diseases of Blood and Lymphatic Systems (11)</a:t>
            </a:r>
            <a:endParaRPr lang="en-GB" sz="3200" dirty="0"/>
          </a:p>
        </p:txBody>
      </p:sp>
      <p:sp>
        <p:nvSpPr>
          <p:cNvPr id="3" name="Content Placeholder 2"/>
          <p:cNvSpPr>
            <a:spLocks noGrp="1"/>
          </p:cNvSpPr>
          <p:nvPr>
            <p:ph idx="1"/>
          </p:nvPr>
        </p:nvSpPr>
        <p:spPr>
          <a:xfrm>
            <a:off x="819397" y="1246910"/>
            <a:ext cx="7467600" cy="3252850"/>
          </a:xfrm>
        </p:spPr>
        <p:txBody>
          <a:bodyPr/>
          <a:lstStyle/>
          <a:p>
            <a:pPr>
              <a:spcBef>
                <a:spcPts val="0"/>
              </a:spcBef>
              <a:spcAft>
                <a:spcPts val="1500"/>
              </a:spcAft>
            </a:pPr>
            <a:r>
              <a:rPr lang="en-US" altLang="en-US" dirty="0"/>
              <a:t>Sepsis and septic shock </a:t>
            </a:r>
          </a:p>
          <a:p>
            <a:pPr marL="285750" lvl="1">
              <a:spcBef>
                <a:spcPts val="0"/>
              </a:spcBef>
            </a:pPr>
            <a:r>
              <a:rPr lang="en-US" altLang="en-US" i="1" dirty="0"/>
              <a:t>Epidemiology</a:t>
            </a:r>
          </a:p>
          <a:p>
            <a:pPr marL="498475" lvl="2"/>
            <a:r>
              <a:rPr lang="en-US" altLang="en-US" dirty="0"/>
              <a:t>Mainly a healthcare-associated disease; bloodstream infections in patients with impaired host defenses</a:t>
            </a:r>
          </a:p>
          <a:p>
            <a:pPr marL="498475" lvl="2"/>
            <a:r>
              <a:rPr lang="en-US" altLang="en-US" dirty="0"/>
              <a:t>Rates increasing, likely due to longer life spans, antibiotic suppression of normal microbiota, immunosuppressive medications</a:t>
            </a:r>
          </a:p>
          <a:p>
            <a:pPr marL="498475" lvl="2"/>
            <a:r>
              <a:rPr lang="en-US" altLang="en-US" dirty="0"/>
              <a:t>Use of medical equipment where biofilms readily form (ventilators, catheters) also increases risk</a:t>
            </a:r>
          </a:p>
        </p:txBody>
      </p:sp>
    </p:spTree>
    <p:extLst>
      <p:ext uri="{BB962C8B-B14F-4D97-AF65-F5344CB8AC3E}">
        <p14:creationId xmlns:p14="http://schemas.microsoft.com/office/powerpoint/2010/main" val="151446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E1E38F-2957-4ED3-AF38-5A9C4F46E5C3}"/>
              </a:ext>
            </a:extLst>
          </p:cNvPr>
          <p:cNvSpPr>
            <a:spLocks noGrp="1"/>
          </p:cNvSpPr>
          <p:nvPr>
            <p:ph type="title"/>
          </p:nvPr>
        </p:nvSpPr>
        <p:spPr>
          <a:xfrm>
            <a:off x="178398" y="237432"/>
            <a:ext cx="8787204" cy="981768"/>
          </a:xfrm>
        </p:spPr>
        <p:txBody>
          <a:bodyPr/>
          <a:lstStyle/>
          <a:p>
            <a:r>
              <a:rPr lang="en-US" altLang="en-US" sz="3200" b="1" dirty="0">
                <a:solidFill>
                  <a:schemeClr val="tx1"/>
                </a:solidFill>
              </a:rPr>
              <a:t>Bacterial Diseases of Blood and Lymphatic Systems (12)</a:t>
            </a:r>
            <a:endParaRPr lang="en-GB" sz="3200" dirty="0"/>
          </a:p>
        </p:txBody>
      </p:sp>
      <p:sp>
        <p:nvSpPr>
          <p:cNvPr id="3" name="Content Placeholder 2"/>
          <p:cNvSpPr>
            <a:spLocks noGrp="1"/>
          </p:cNvSpPr>
          <p:nvPr>
            <p:ph idx="1"/>
          </p:nvPr>
        </p:nvSpPr>
        <p:spPr>
          <a:xfrm>
            <a:off x="819396" y="1238250"/>
            <a:ext cx="7507185" cy="3733800"/>
          </a:xfrm>
        </p:spPr>
        <p:txBody>
          <a:bodyPr/>
          <a:lstStyle/>
          <a:p>
            <a:pPr>
              <a:spcBef>
                <a:spcPts val="0"/>
              </a:spcBef>
              <a:spcAft>
                <a:spcPts val="1500"/>
              </a:spcAft>
            </a:pPr>
            <a:r>
              <a:rPr lang="en-US" altLang="en-US" dirty="0"/>
              <a:t>Sepsis and septic shock </a:t>
            </a:r>
          </a:p>
          <a:p>
            <a:pPr marL="285750" lvl="1">
              <a:spcBef>
                <a:spcPts val="0"/>
              </a:spcBef>
            </a:pPr>
            <a:r>
              <a:rPr lang="en-US" altLang="en-US" i="1" dirty="0"/>
              <a:t>Treatment and prevention</a:t>
            </a:r>
          </a:p>
          <a:p>
            <a:pPr marL="527050" lvl="2"/>
            <a:r>
              <a:rPr lang="en-US" altLang="en-US" dirty="0"/>
              <a:t>Antimicrobial medications to clear causative organisms</a:t>
            </a:r>
          </a:p>
          <a:p>
            <a:pPr marL="747713" lvl="3"/>
            <a:r>
              <a:rPr lang="en-US" altLang="en-US" sz="2000" dirty="0"/>
              <a:t>But bacteriocidal antibiotics often lyse cells, increase release of endotoxin from Gram-negative organisms</a:t>
            </a:r>
          </a:p>
          <a:p>
            <a:pPr marL="527050" lvl="2"/>
            <a:r>
              <a:rPr lang="en-US" altLang="en-US" dirty="0"/>
              <a:t>Treatment for shock, tissue hypoxia; fluid replacement and support for organ dysfunction</a:t>
            </a:r>
          </a:p>
          <a:p>
            <a:pPr marL="527050" lvl="2"/>
            <a:r>
              <a:rPr lang="en-US" altLang="en-US" dirty="0"/>
              <a:t>Sepsis prevented by quick identification, treatment of localized infections</a:t>
            </a:r>
          </a:p>
          <a:p>
            <a:pPr marL="527050" lvl="2"/>
            <a:r>
              <a:rPr lang="en-US" altLang="en-US" dirty="0"/>
              <a:t>Treatment of predisposing conditions</a:t>
            </a:r>
          </a:p>
        </p:txBody>
      </p:sp>
    </p:spTree>
    <p:extLst>
      <p:ext uri="{BB962C8B-B14F-4D97-AF65-F5344CB8AC3E}">
        <p14:creationId xmlns:p14="http://schemas.microsoft.com/office/powerpoint/2010/main" val="291960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49C9E5-F91E-4BF2-A888-25B35DCDF5AE}"/>
              </a:ext>
            </a:extLst>
          </p:cNvPr>
          <p:cNvSpPr>
            <a:spLocks noGrp="1"/>
          </p:cNvSpPr>
          <p:nvPr>
            <p:ph type="title"/>
          </p:nvPr>
        </p:nvSpPr>
        <p:spPr>
          <a:xfrm>
            <a:off x="2809296" y="228600"/>
            <a:ext cx="3525408" cy="609600"/>
          </a:xfrm>
        </p:spPr>
        <p:txBody>
          <a:bodyPr/>
          <a:lstStyle/>
          <a:p>
            <a:r>
              <a:rPr lang="en-US" b="1" dirty="0">
                <a:solidFill>
                  <a:schemeClr val="tx1"/>
                </a:solidFill>
              </a:rPr>
              <a:t>Table 25.2 Sepsis</a:t>
            </a:r>
            <a:endParaRPr lang="en-GB" dirty="0"/>
          </a:p>
        </p:txBody>
      </p:sp>
      <p:graphicFrame>
        <p:nvGraphicFramePr>
          <p:cNvPr id="12" name="Table Placeholder 11">
            <a:extLst>
              <a:ext uri="{FF2B5EF4-FFF2-40B4-BE49-F238E27FC236}">
                <a16:creationId xmlns:a16="http://schemas.microsoft.com/office/drawing/2014/main" id="{DD846E6E-9570-498C-91F3-976CBB1014F3}"/>
              </a:ext>
            </a:extLst>
          </p:cNvPr>
          <p:cNvGraphicFramePr>
            <a:graphicFrameLocks noGrp="1"/>
          </p:cNvGraphicFramePr>
          <p:nvPr>
            <p:ph type="tbl" sz="quarter" idx="19"/>
            <p:extLst>
              <p:ext uri="{D42A27DB-BD31-4B8C-83A1-F6EECF244321}">
                <p14:modId xmlns:p14="http://schemas.microsoft.com/office/powerpoint/2010/main" val="328009044"/>
              </p:ext>
            </p:extLst>
          </p:nvPr>
        </p:nvGraphicFramePr>
        <p:xfrm>
          <a:off x="1219199" y="1447800"/>
          <a:ext cx="6733309" cy="4687280"/>
        </p:xfrm>
        <a:graphic>
          <a:graphicData uri="http://schemas.openxmlformats.org/drawingml/2006/table">
            <a:tbl>
              <a:tblPr firstRow="1" bandRow="1">
                <a:tableStyleId>{2D5ABB26-0587-4C30-8999-92F81FD0307C}</a:tableStyleId>
              </a:tblPr>
              <a:tblGrid>
                <a:gridCol w="1676401">
                  <a:extLst>
                    <a:ext uri="{9D8B030D-6E8A-4147-A177-3AD203B41FA5}">
                      <a16:colId xmlns:a16="http://schemas.microsoft.com/office/drawing/2014/main" val="544221170"/>
                    </a:ext>
                  </a:extLst>
                </a:gridCol>
                <a:gridCol w="5056908">
                  <a:extLst>
                    <a:ext uri="{9D8B030D-6E8A-4147-A177-3AD203B41FA5}">
                      <a16:colId xmlns:a16="http://schemas.microsoft.com/office/drawing/2014/main" val="200136030"/>
                    </a:ext>
                  </a:extLst>
                </a:gridCol>
              </a:tblGrid>
              <a:tr h="705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Signs and symptoms</a:t>
                      </a:r>
                    </a:p>
                  </a:txBody>
                  <a:tcPr marL="87002" marR="87002" marT="42400" marB="42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Chills, fever, shaking, rapid breathing and pulse, confusion, and anxiety; if shock develops, drop in urine output, bruising, bleeding, and organ failure.</a:t>
                      </a:r>
                    </a:p>
                  </a:txBody>
                  <a:tcPr marL="87002" marR="87002" marT="42400" marB="42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7971237"/>
                  </a:ext>
                </a:extLst>
              </a:tr>
              <a:tr h="705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Incubation</a:t>
                      </a:r>
                      <a:r>
                        <a:rPr lang="en-US" sz="1400" baseline="0" dirty="0"/>
                        <a:t> period</a:t>
                      </a:r>
                    </a:p>
                  </a:txBody>
                  <a:tcPr marL="87002" marR="87002" marT="42400" marB="4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Variable</a:t>
                      </a:r>
                    </a:p>
                  </a:txBody>
                  <a:tcPr marL="87002" marR="87002" marT="42400" marB="4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4665755"/>
                  </a:ext>
                </a:extLst>
              </a:tr>
              <a:tr h="705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Causative agents</a:t>
                      </a:r>
                    </a:p>
                  </a:txBody>
                  <a:tcPr marL="87002" marR="87002" marT="42400" marB="42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Usually bacteria (both Gram-positive and Gramnegative) but other microbes as well; common bacterial causes of fatal cases include E. coli,</a:t>
                      </a:r>
                      <a:r>
                        <a:rPr lang="en-US" sz="1400" baseline="0" dirty="0"/>
                        <a:t> Enterobacter species, and P. aeruginosa. </a:t>
                      </a:r>
                      <a:endParaRPr lang="en-GB" sz="1400" dirty="0"/>
                    </a:p>
                  </a:txBody>
                  <a:tcPr marL="87002" marR="87002" marT="42400" marB="42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8245250"/>
                  </a:ext>
                </a:extLst>
              </a:tr>
              <a:tr h="1095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Pathogenesis</a:t>
                      </a:r>
                    </a:p>
                  </a:txBody>
                  <a:tcPr marL="87002" marR="87002" marT="42400" marB="42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Sepsis starts from infection in the body tissues; macrophages and neutrophils release pro-inflammatory cytokines in response to bacterial products; complement is activated; dysregulated inflammatory response results, leading to disseminated intravascular coagulation (DIC) and organ failure.</a:t>
                      </a:r>
                    </a:p>
                  </a:txBody>
                  <a:tcPr marL="87002" marR="87002" marT="42400" marB="42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3037761"/>
                  </a:ext>
                </a:extLst>
              </a:tr>
              <a:tr h="6555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Epidemiology</a:t>
                      </a:r>
                    </a:p>
                  </a:txBody>
                  <a:tcPr marL="87002" marR="87002" marT="42400" marB="4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Mainly a healthcare-associated disease.</a:t>
                      </a:r>
                    </a:p>
                  </a:txBody>
                  <a:tcPr marL="87002" marR="87002" marT="42400" marB="42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2819351"/>
                  </a:ext>
                </a:extLst>
              </a:tr>
              <a:tr h="705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Treatment and prevention</a:t>
                      </a:r>
                      <a:endParaRPr lang="en-US" sz="1400" dirty="0"/>
                    </a:p>
                  </a:txBody>
                  <a:tcPr marL="87002" marR="87002" marT="42400" marB="42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Treatment: multiple antibiotics as well as fluid and supportive therapy. Prevention: prompt identification and treatment of localized infections.</a:t>
                      </a:r>
                    </a:p>
                  </a:txBody>
                  <a:tcPr marL="87002" marR="87002" marT="42400" marB="42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1011808"/>
                  </a:ext>
                </a:extLst>
              </a:tr>
            </a:tbl>
          </a:graphicData>
        </a:graphic>
      </p:graphicFrame>
    </p:spTree>
    <p:extLst>
      <p:ext uri="{BB962C8B-B14F-4D97-AF65-F5344CB8AC3E}">
        <p14:creationId xmlns:p14="http://schemas.microsoft.com/office/powerpoint/2010/main" val="4007199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288CCA-7655-4538-9058-EACC16496135}"/>
              </a:ext>
            </a:extLst>
          </p:cNvPr>
          <p:cNvSpPr>
            <a:spLocks noGrp="1"/>
          </p:cNvSpPr>
          <p:nvPr>
            <p:ph type="title"/>
          </p:nvPr>
        </p:nvSpPr>
        <p:spPr>
          <a:xfrm>
            <a:off x="201387" y="232647"/>
            <a:ext cx="8750435" cy="1005603"/>
          </a:xfrm>
        </p:spPr>
        <p:txBody>
          <a:bodyPr/>
          <a:lstStyle/>
          <a:p>
            <a:r>
              <a:rPr lang="en-US" altLang="en-US" sz="3200" b="1" dirty="0">
                <a:solidFill>
                  <a:schemeClr val="tx1"/>
                </a:solidFill>
              </a:rPr>
              <a:t>Bacterial Diseases of Blood and Lymphatic Systems (13)</a:t>
            </a:r>
            <a:endParaRPr lang="en-GB" sz="3200" dirty="0"/>
          </a:p>
        </p:txBody>
      </p:sp>
      <p:sp>
        <p:nvSpPr>
          <p:cNvPr id="3" name="Content Placeholder 2"/>
          <p:cNvSpPr>
            <a:spLocks noGrp="1"/>
          </p:cNvSpPr>
          <p:nvPr>
            <p:ph idx="1"/>
          </p:nvPr>
        </p:nvSpPr>
        <p:spPr>
          <a:xfrm>
            <a:off x="794658" y="1219200"/>
            <a:ext cx="7247978" cy="5181600"/>
          </a:xfrm>
        </p:spPr>
        <p:txBody>
          <a:bodyPr/>
          <a:lstStyle/>
          <a:p>
            <a:pPr>
              <a:spcBef>
                <a:spcPts val="0"/>
              </a:spcBef>
              <a:spcAft>
                <a:spcPts val="1500"/>
              </a:spcAft>
            </a:pPr>
            <a:r>
              <a:rPr lang="en-US" altLang="en-US" dirty="0"/>
              <a:t>Plague (black death)</a:t>
            </a:r>
          </a:p>
          <a:p>
            <a:pPr marL="285750" lvl="1">
              <a:spcBef>
                <a:spcPts val="0"/>
              </a:spcBef>
              <a:spcAft>
                <a:spcPts val="500"/>
              </a:spcAft>
            </a:pPr>
            <a:r>
              <a:rPr lang="en-US" altLang="en-US" dirty="0"/>
              <a:t>Killed about 25% of Europe’s population between 1346 and 1350; crowded conditions, rat populations</a:t>
            </a:r>
          </a:p>
          <a:p>
            <a:pPr marL="285750" lvl="1">
              <a:spcAft>
                <a:spcPts val="500"/>
              </a:spcAft>
            </a:pPr>
            <a:r>
              <a:rPr lang="en-US" altLang="en-US" i="1" dirty="0"/>
              <a:t>Signs and symptoms</a:t>
            </a:r>
          </a:p>
          <a:p>
            <a:pPr marL="512763" lvl="2">
              <a:spcAft>
                <a:spcPts val="500"/>
              </a:spcAft>
            </a:pPr>
            <a:r>
              <a:rPr lang="en-US" altLang="en-US" dirty="0"/>
              <a:t>Following flea bite, symptoms appear within 2 to 6 days</a:t>
            </a:r>
          </a:p>
          <a:p>
            <a:pPr marL="720725" lvl="3">
              <a:spcAft>
                <a:spcPts val="500"/>
              </a:spcAft>
            </a:pPr>
            <a:r>
              <a:rPr lang="en-US" altLang="en-US" sz="2000" dirty="0"/>
              <a:t>Enlarged and tender lymph nodes: </a:t>
            </a:r>
            <a:r>
              <a:rPr lang="en-US" altLang="en-US" sz="2000" u="sng" dirty="0"/>
              <a:t>buboes</a:t>
            </a:r>
            <a:r>
              <a:rPr lang="en-US" altLang="en-US" sz="2000" dirty="0"/>
              <a:t>; </a:t>
            </a:r>
            <a:r>
              <a:rPr lang="en-US" altLang="en-US" sz="2000" u="sng" dirty="0"/>
              <a:t>bubonic plague</a:t>
            </a:r>
          </a:p>
          <a:p>
            <a:pPr marL="720725" lvl="3">
              <a:spcAft>
                <a:spcPts val="500"/>
              </a:spcAft>
            </a:pPr>
            <a:r>
              <a:rPr lang="en-US" altLang="en-US" sz="2000" dirty="0"/>
              <a:t>High fever, shock, delirium, patchy bleeding under skin</a:t>
            </a:r>
          </a:p>
          <a:p>
            <a:pPr marL="512763" lvl="2">
              <a:spcAft>
                <a:spcPts val="500"/>
              </a:spcAft>
            </a:pPr>
            <a:r>
              <a:rPr lang="en-US" altLang="en-US" dirty="0"/>
              <a:t>Following inhalation of respiratory droplets from infected patient or animal, </a:t>
            </a:r>
            <a:r>
              <a:rPr lang="en-US" altLang="en-US" u="sng" dirty="0"/>
              <a:t>pneumonic plague</a:t>
            </a:r>
            <a:r>
              <a:rPr lang="en-US" altLang="en-US" dirty="0"/>
              <a:t> may develop </a:t>
            </a:r>
            <a:r>
              <a:rPr lang="en-US" altLang="en-US" sz="2000" dirty="0"/>
              <a:t>within 1 to 3 days</a:t>
            </a:r>
            <a:endParaRPr lang="en-US" altLang="en-US" dirty="0"/>
          </a:p>
          <a:p>
            <a:pPr marL="720725" lvl="3">
              <a:spcAft>
                <a:spcPts val="500"/>
              </a:spcAft>
            </a:pPr>
            <a:r>
              <a:rPr lang="en-US" altLang="en-US" sz="2000" dirty="0"/>
              <a:t>Headache, fever, cough, pneumonia</a:t>
            </a:r>
          </a:p>
          <a:p>
            <a:pPr marL="512763" lvl="2">
              <a:spcAft>
                <a:spcPts val="500"/>
              </a:spcAft>
            </a:pPr>
            <a:r>
              <a:rPr lang="en-US" altLang="en-US" dirty="0"/>
              <a:t>If spread by bloodstream, </a:t>
            </a:r>
            <a:r>
              <a:rPr lang="en-US" altLang="en-US" u="sng" dirty="0"/>
              <a:t>septicemic plague</a:t>
            </a:r>
            <a:r>
              <a:rPr lang="en-US" altLang="en-US" dirty="0"/>
              <a:t> may develop</a:t>
            </a:r>
          </a:p>
          <a:p>
            <a:pPr marL="720725" lvl="3">
              <a:spcAft>
                <a:spcPts val="500"/>
              </a:spcAft>
            </a:pPr>
            <a:r>
              <a:rPr lang="en-US" altLang="en-US" sz="2000" dirty="0"/>
              <a:t>Endotoxin released causes shock; DIC causes bleeding into skin and organs</a:t>
            </a:r>
          </a:p>
        </p:txBody>
      </p:sp>
    </p:spTree>
    <p:extLst>
      <p:ext uri="{BB962C8B-B14F-4D97-AF65-F5344CB8AC3E}">
        <p14:creationId xmlns:p14="http://schemas.microsoft.com/office/powerpoint/2010/main" val="1538983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982504-85BF-41B9-AC00-D09A2989C04A}"/>
              </a:ext>
            </a:extLst>
          </p:cNvPr>
          <p:cNvSpPr>
            <a:spLocks noGrp="1"/>
          </p:cNvSpPr>
          <p:nvPr>
            <p:ph type="title"/>
          </p:nvPr>
        </p:nvSpPr>
        <p:spPr>
          <a:xfrm>
            <a:off x="32658" y="237658"/>
            <a:ext cx="9067636" cy="1079945"/>
          </a:xfrm>
        </p:spPr>
        <p:txBody>
          <a:bodyPr/>
          <a:lstStyle/>
          <a:p>
            <a:r>
              <a:rPr lang="en-US" altLang="en-US" sz="3200" b="1" dirty="0">
                <a:solidFill>
                  <a:schemeClr val="tx1"/>
                </a:solidFill>
              </a:rPr>
              <a:t>Bacterial Diseases of Blood and Lymphatic Systems – Figure 25.4 </a:t>
            </a:r>
            <a:endParaRPr lang="en-GB" sz="3200" dirty="0"/>
          </a:p>
        </p:txBody>
      </p:sp>
      <p:sp>
        <p:nvSpPr>
          <p:cNvPr id="3" name="Content Placeholder 2"/>
          <p:cNvSpPr>
            <a:spLocks noGrp="1"/>
          </p:cNvSpPr>
          <p:nvPr>
            <p:ph idx="1"/>
          </p:nvPr>
        </p:nvSpPr>
        <p:spPr>
          <a:xfrm>
            <a:off x="791687" y="1540329"/>
            <a:ext cx="7620000" cy="2393058"/>
          </a:xfrm>
        </p:spPr>
        <p:txBody>
          <a:bodyPr/>
          <a:lstStyle/>
          <a:p>
            <a:pPr>
              <a:spcBef>
                <a:spcPts val="0"/>
              </a:spcBef>
              <a:spcAft>
                <a:spcPts val="1500"/>
              </a:spcAft>
            </a:pPr>
            <a:r>
              <a:rPr lang="en-US" altLang="en-US" dirty="0"/>
              <a:t>Plague</a:t>
            </a:r>
          </a:p>
          <a:p>
            <a:pPr marL="285750" lvl="1">
              <a:spcBef>
                <a:spcPts val="0"/>
              </a:spcBef>
            </a:pPr>
            <a:r>
              <a:rPr lang="en-US" altLang="en-US" i="1" dirty="0"/>
              <a:t>Causative agent: Yersinia pestis</a:t>
            </a:r>
            <a:endParaRPr lang="en-US" altLang="en-US" dirty="0"/>
          </a:p>
          <a:p>
            <a:pPr marL="555625" lvl="2"/>
            <a:r>
              <a:rPr lang="en-US" altLang="en-US" i="1" dirty="0"/>
              <a:t>Enterobacteriaceae</a:t>
            </a:r>
            <a:r>
              <a:rPr lang="en-US" altLang="en-US" dirty="0"/>
              <a:t>, a facultative anaerobe, Gram-negative rod</a:t>
            </a:r>
          </a:p>
          <a:p>
            <a:pPr marL="788988" lvl="3">
              <a:tabLst>
                <a:tab pos="568325" algn="l"/>
              </a:tabLst>
            </a:pPr>
            <a:r>
              <a:rPr lang="en-US" altLang="en-US" sz="2000" dirty="0"/>
              <a:t>Non-motile, grows best at 28</a:t>
            </a:r>
            <a:r>
              <a:rPr lang="en-US" altLang="en-US" sz="2000" dirty="0">
                <a:cs typeface="Arial" panose="020B0604020202020204" pitchFamily="34" charset="0"/>
              </a:rPr>
              <a:t> degrees </a:t>
            </a:r>
            <a:r>
              <a:rPr lang="en-US" altLang="en-US" sz="2000" dirty="0"/>
              <a:t>Celsius</a:t>
            </a:r>
          </a:p>
          <a:p>
            <a:pPr marL="788988" lvl="3"/>
            <a:r>
              <a:rPr lang="en-US" altLang="en-US" sz="2000" dirty="0"/>
              <a:t>Certain dyes stain ends more intensely; safety pin appearance </a:t>
            </a:r>
          </a:p>
        </p:txBody>
      </p:sp>
      <p:pic>
        <p:nvPicPr>
          <p:cNvPr id="54276"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94" b="2662"/>
          <a:stretch/>
        </p:blipFill>
        <p:spPr bwMode="auto">
          <a:xfrm>
            <a:off x="2849638" y="3986150"/>
            <a:ext cx="3441524" cy="25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a:extLst>
              <a:ext uri="{FF2B5EF4-FFF2-40B4-BE49-F238E27FC236}">
                <a16:creationId xmlns:a16="http://schemas.microsoft.com/office/drawing/2014/main" id="{67956A05-03E7-4D36-8E07-D8257CFE1364}"/>
              </a:ext>
            </a:extLst>
          </p:cNvPr>
          <p:cNvSpPr>
            <a:spLocks noGrp="1"/>
          </p:cNvSpPr>
          <p:nvPr>
            <p:ph sz="quarter" idx="18"/>
          </p:nvPr>
        </p:nvSpPr>
        <p:spPr>
          <a:xfrm>
            <a:off x="7543800" y="6659492"/>
            <a:ext cx="1576985" cy="176580"/>
          </a:xfrm>
        </p:spPr>
        <p:txBody>
          <a:bodyPr/>
          <a:lstStyle/>
          <a:p>
            <a:pPr algn="r"/>
            <a:r>
              <a:rPr lang="en-US" sz="800" dirty="0">
                <a:solidFill>
                  <a:srgbClr val="6A6A6A"/>
                </a:solidFill>
              </a:rPr>
              <a:t> ©James Cavallini/Science Source</a:t>
            </a:r>
          </a:p>
        </p:txBody>
      </p:sp>
    </p:spTree>
    <p:extLst>
      <p:ext uri="{BB962C8B-B14F-4D97-AF65-F5344CB8AC3E}">
        <p14:creationId xmlns:p14="http://schemas.microsoft.com/office/powerpoint/2010/main" val="1882146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ED0B38-B142-4A38-8A48-956FF1796702}"/>
              </a:ext>
            </a:extLst>
          </p:cNvPr>
          <p:cNvSpPr>
            <a:spLocks noGrp="1"/>
          </p:cNvSpPr>
          <p:nvPr>
            <p:ph type="title"/>
          </p:nvPr>
        </p:nvSpPr>
        <p:spPr>
          <a:xfrm>
            <a:off x="45268" y="228600"/>
            <a:ext cx="9053465" cy="1054526"/>
          </a:xfrm>
        </p:spPr>
        <p:txBody>
          <a:bodyPr/>
          <a:lstStyle/>
          <a:p>
            <a:r>
              <a:rPr lang="en-US" altLang="en-US" sz="3200" b="1" dirty="0">
                <a:solidFill>
                  <a:schemeClr val="tx1"/>
                </a:solidFill>
              </a:rPr>
              <a:t>Bacterial Diseases of Blood and Lymphatic Systems – Figure 25.5 </a:t>
            </a:r>
            <a:endParaRPr lang="en-GB" sz="3200" dirty="0"/>
          </a:p>
        </p:txBody>
      </p:sp>
      <p:sp>
        <p:nvSpPr>
          <p:cNvPr id="3" name="Content Placeholder 2"/>
          <p:cNvSpPr>
            <a:spLocks noGrp="1"/>
          </p:cNvSpPr>
          <p:nvPr>
            <p:ph idx="1"/>
          </p:nvPr>
        </p:nvSpPr>
        <p:spPr>
          <a:xfrm>
            <a:off x="800103" y="1538334"/>
            <a:ext cx="3848097" cy="2372155"/>
          </a:xfrm>
        </p:spPr>
        <p:txBody>
          <a:bodyPr/>
          <a:lstStyle/>
          <a:p>
            <a:pPr>
              <a:spcBef>
                <a:spcPts val="0"/>
              </a:spcBef>
              <a:spcAft>
                <a:spcPts val="1500"/>
              </a:spcAft>
            </a:pPr>
            <a:r>
              <a:rPr lang="en-US" altLang="en-US" dirty="0"/>
              <a:t>Plague</a:t>
            </a:r>
          </a:p>
          <a:p>
            <a:pPr marL="285750" lvl="1">
              <a:spcBef>
                <a:spcPts val="0"/>
              </a:spcBef>
            </a:pPr>
            <a:r>
              <a:rPr lang="en-US" altLang="en-US" i="1" dirty="0"/>
              <a:t>Pathogenesis</a:t>
            </a:r>
          </a:p>
          <a:p>
            <a:pPr marL="490538" lvl="2"/>
            <a:r>
              <a:rPr lang="en-US" altLang="en-US" dirty="0"/>
              <a:t>Forms biofilms in digestive tract of infected fleas, blocks tract</a:t>
            </a:r>
          </a:p>
          <a:p>
            <a:pPr marL="701675" lvl="3"/>
            <a:r>
              <a:rPr lang="en-US" altLang="en-US" dirty="0"/>
              <a:t>Fleas starve, increasing likelihood of feeding</a:t>
            </a:r>
          </a:p>
        </p:txBody>
      </p:sp>
      <p:sp>
        <p:nvSpPr>
          <p:cNvPr id="10" name="Content Placeholder 9">
            <a:extLst>
              <a:ext uri="{FF2B5EF4-FFF2-40B4-BE49-F238E27FC236}">
                <a16:creationId xmlns:a16="http://schemas.microsoft.com/office/drawing/2014/main" id="{C934FCE9-549F-489D-9B08-64362B1380C0}"/>
              </a:ext>
            </a:extLst>
          </p:cNvPr>
          <p:cNvSpPr>
            <a:spLocks noGrp="1"/>
          </p:cNvSpPr>
          <p:nvPr>
            <p:ph sz="quarter" idx="18"/>
          </p:nvPr>
        </p:nvSpPr>
        <p:spPr>
          <a:xfrm>
            <a:off x="1279071" y="3922351"/>
            <a:ext cx="2438400" cy="1931194"/>
          </a:xfrm>
        </p:spPr>
        <p:txBody>
          <a:bodyPr/>
          <a:lstStyle/>
          <a:p>
            <a:pPr marL="285750" lvl="3" indent="-285750">
              <a:lnSpc>
                <a:spcPct val="120000"/>
              </a:lnSpc>
              <a:buFont typeface="Arial" panose="020B0604020202020204" pitchFamily="34" charset="0"/>
              <a:buChar char="•"/>
            </a:pPr>
            <a:r>
              <a:rPr lang="en-US" altLang="en-US" sz="1600" dirty="0"/>
              <a:t>Causes bacteria to be regurgitated into bite</a:t>
            </a:r>
            <a:r>
              <a:rPr lang="en-US" altLang="en-US" sz="1600" baseline="0" dirty="0"/>
              <a:t> </a:t>
            </a:r>
            <a:r>
              <a:rPr lang="en-US" altLang="en-US" sz="1600" dirty="0"/>
              <a:t>wound</a:t>
            </a:r>
          </a:p>
          <a:p>
            <a:pPr marL="285750" lvl="3" indent="-285750">
              <a:lnSpc>
                <a:spcPct val="120000"/>
              </a:lnSpc>
              <a:buFont typeface="Arial" panose="020B0604020202020204" pitchFamily="34" charset="0"/>
              <a:buChar char="•"/>
            </a:pPr>
            <a:r>
              <a:rPr lang="en-US" altLang="en-US" sz="1600" dirty="0"/>
              <a:t>Can transmit via feces when person scratches flea bite </a:t>
            </a:r>
          </a:p>
        </p:txBody>
      </p:sp>
      <p:pic>
        <p:nvPicPr>
          <p:cNvPr id="56324"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16" b="2145"/>
          <a:stretch/>
        </p:blipFill>
        <p:spPr bwMode="auto">
          <a:xfrm>
            <a:off x="5674888" y="1828800"/>
            <a:ext cx="240785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a:extLst>
              <a:ext uri="{FF2B5EF4-FFF2-40B4-BE49-F238E27FC236}">
                <a16:creationId xmlns:a16="http://schemas.microsoft.com/office/drawing/2014/main" id="{8BD0EBA0-3FC0-4477-954A-93B45A4272EA}"/>
              </a:ext>
            </a:extLst>
          </p:cNvPr>
          <p:cNvSpPr>
            <a:spLocks noGrp="1"/>
          </p:cNvSpPr>
          <p:nvPr>
            <p:ph sz="quarter" idx="19"/>
          </p:nvPr>
        </p:nvSpPr>
        <p:spPr>
          <a:xfrm>
            <a:off x="6608620" y="6657978"/>
            <a:ext cx="2550996" cy="169958"/>
          </a:xfrm>
        </p:spPr>
        <p:txBody>
          <a:bodyPr/>
          <a:lstStyle/>
          <a:p>
            <a:pPr algn="r"/>
            <a:r>
              <a:rPr lang="en-US" sz="800" dirty="0">
                <a:solidFill>
                  <a:srgbClr val="6A6A6A"/>
                </a:solidFill>
              </a:rPr>
              <a:t>a: ©Daniel Cooper/E+/Getty Images; b: ©Science Source</a:t>
            </a:r>
          </a:p>
        </p:txBody>
      </p:sp>
    </p:spTree>
    <p:extLst>
      <p:ext uri="{BB962C8B-B14F-4D97-AF65-F5344CB8AC3E}">
        <p14:creationId xmlns:p14="http://schemas.microsoft.com/office/powerpoint/2010/main" val="2778360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A7A689-F3E8-4D45-B85D-21DD17434F85}"/>
              </a:ext>
            </a:extLst>
          </p:cNvPr>
          <p:cNvSpPr>
            <a:spLocks noGrp="1"/>
          </p:cNvSpPr>
          <p:nvPr>
            <p:ph type="title"/>
          </p:nvPr>
        </p:nvSpPr>
        <p:spPr>
          <a:xfrm>
            <a:off x="178398" y="226548"/>
            <a:ext cx="8787204" cy="981768"/>
          </a:xfrm>
        </p:spPr>
        <p:txBody>
          <a:bodyPr/>
          <a:lstStyle/>
          <a:p>
            <a:r>
              <a:rPr lang="en-US" altLang="en-US" sz="3200" b="1" dirty="0">
                <a:solidFill>
                  <a:schemeClr val="tx1"/>
                </a:solidFill>
              </a:rPr>
              <a:t>Bacterial Diseases of Blood and Lymphatic Systems (14)</a:t>
            </a:r>
            <a:endParaRPr lang="en-GB" sz="3200" dirty="0"/>
          </a:p>
        </p:txBody>
      </p:sp>
      <p:sp>
        <p:nvSpPr>
          <p:cNvPr id="3" name="Content Placeholder 2"/>
          <p:cNvSpPr>
            <a:spLocks noGrp="1"/>
          </p:cNvSpPr>
          <p:nvPr>
            <p:ph idx="1"/>
          </p:nvPr>
        </p:nvSpPr>
        <p:spPr>
          <a:xfrm>
            <a:off x="794658" y="1233055"/>
            <a:ext cx="7391400" cy="5362700"/>
          </a:xfrm>
        </p:spPr>
        <p:txBody>
          <a:bodyPr/>
          <a:lstStyle/>
          <a:p>
            <a:pPr>
              <a:spcBef>
                <a:spcPts val="0"/>
              </a:spcBef>
              <a:spcAft>
                <a:spcPts val="1500"/>
              </a:spcAft>
            </a:pPr>
            <a:r>
              <a:rPr lang="en-US" altLang="en-US" dirty="0"/>
              <a:t>Plague</a:t>
            </a:r>
          </a:p>
          <a:p>
            <a:pPr marL="285750" lvl="1">
              <a:spcBef>
                <a:spcPts val="0"/>
              </a:spcBef>
              <a:spcAft>
                <a:spcPts val="500"/>
              </a:spcAft>
            </a:pPr>
            <a:r>
              <a:rPr lang="en-US" altLang="en-US" i="1" dirty="0"/>
              <a:t>Pathogenesis </a:t>
            </a:r>
          </a:p>
          <a:p>
            <a:pPr marL="506413" lvl="2">
              <a:spcAft>
                <a:spcPts val="500"/>
              </a:spcAft>
            </a:pPr>
            <a:r>
              <a:rPr lang="en-US" altLang="en-US" dirty="0"/>
              <a:t>Multiple virulence factors allow avoidance of host defenses</a:t>
            </a:r>
          </a:p>
          <a:p>
            <a:pPr marL="750888" lvl="3">
              <a:spcAft>
                <a:spcPts val="500"/>
              </a:spcAft>
            </a:pPr>
            <a:r>
              <a:rPr lang="en-US" altLang="en-US" sz="2000" dirty="0"/>
              <a:t>Protease (Pla) clears lymphatics and capillaries of clots, inactivates certain complement system components allowing organisms to spread</a:t>
            </a:r>
          </a:p>
          <a:p>
            <a:pPr marL="750888" lvl="3">
              <a:spcAft>
                <a:spcPts val="500"/>
              </a:spcAft>
            </a:pPr>
            <a:r>
              <a:rPr lang="en-US" altLang="en-US" sz="2000" dirty="0"/>
              <a:t>Taken up by macrophages in regional lymph nodes; resist killing effects of macrophages; multiply</a:t>
            </a:r>
          </a:p>
          <a:p>
            <a:pPr marL="750888" lvl="3">
              <a:spcAft>
                <a:spcPts val="500"/>
              </a:spcAft>
            </a:pPr>
            <a:r>
              <a:rPr lang="en-US" altLang="en-US" sz="2000" dirty="0"/>
              <a:t>Acute inflammatory reaction develops in lymph nodes</a:t>
            </a:r>
          </a:p>
          <a:p>
            <a:pPr marL="506413" lvl="2">
              <a:spcAft>
                <a:spcPts val="500"/>
              </a:spcAft>
            </a:pPr>
            <a:r>
              <a:rPr lang="en-US" altLang="en-US" dirty="0"/>
              <a:t>Infected macrophages die, release bacteria ready to withstand host defenses</a:t>
            </a:r>
          </a:p>
          <a:p>
            <a:pPr marL="750888" lvl="3">
              <a:spcAft>
                <a:spcPts val="500"/>
              </a:spcAft>
            </a:pPr>
            <a:r>
              <a:rPr lang="en-US" altLang="en-US" sz="2000" dirty="0"/>
              <a:t>Capsule to avoid phagocytosis; siderophores trap iron</a:t>
            </a:r>
          </a:p>
          <a:p>
            <a:pPr marL="750888" lvl="3">
              <a:spcAft>
                <a:spcPts val="500"/>
              </a:spcAft>
            </a:pPr>
            <a:r>
              <a:rPr lang="en-US" altLang="en-US" sz="2000" i="1" dirty="0"/>
              <a:t>Yersinia</a:t>
            </a:r>
            <a:r>
              <a:rPr lang="en-US" altLang="en-US" sz="2000" dirty="0"/>
              <a:t> outer proteins (YOPs) delivered into host cells by type III secretion system; multiple effects</a:t>
            </a:r>
          </a:p>
        </p:txBody>
      </p:sp>
    </p:spTree>
    <p:extLst>
      <p:ext uri="{BB962C8B-B14F-4D97-AF65-F5344CB8AC3E}">
        <p14:creationId xmlns:p14="http://schemas.microsoft.com/office/powerpoint/2010/main" val="3158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0FD30E-AC5B-44ED-A8F5-4F99058C9EA0}"/>
              </a:ext>
            </a:extLst>
          </p:cNvPr>
          <p:cNvSpPr>
            <a:spLocks noGrp="1"/>
          </p:cNvSpPr>
          <p:nvPr>
            <p:ph type="title"/>
          </p:nvPr>
        </p:nvSpPr>
        <p:spPr>
          <a:xfrm>
            <a:off x="178398" y="231988"/>
            <a:ext cx="8787204" cy="981768"/>
          </a:xfrm>
        </p:spPr>
        <p:txBody>
          <a:bodyPr/>
          <a:lstStyle/>
          <a:p>
            <a:r>
              <a:rPr lang="en-US" altLang="en-US" sz="3200" b="1" dirty="0">
                <a:solidFill>
                  <a:schemeClr val="tx1"/>
                </a:solidFill>
              </a:rPr>
              <a:t>Bacterial Diseases of Blood and Lymphatic Systems (15)</a:t>
            </a:r>
            <a:endParaRPr lang="en-GB" sz="3200" dirty="0"/>
          </a:p>
        </p:txBody>
      </p:sp>
      <p:sp>
        <p:nvSpPr>
          <p:cNvPr id="3" name="Content Placeholder 2"/>
          <p:cNvSpPr>
            <a:spLocks noGrp="1"/>
          </p:cNvSpPr>
          <p:nvPr>
            <p:ph idx="1"/>
          </p:nvPr>
        </p:nvSpPr>
        <p:spPr>
          <a:xfrm>
            <a:off x="790088" y="1219200"/>
            <a:ext cx="7621600" cy="2898322"/>
          </a:xfrm>
        </p:spPr>
        <p:txBody>
          <a:bodyPr/>
          <a:lstStyle/>
          <a:p>
            <a:pPr>
              <a:spcBef>
                <a:spcPts val="0"/>
              </a:spcBef>
              <a:spcAft>
                <a:spcPts val="1500"/>
              </a:spcAft>
            </a:pPr>
            <a:r>
              <a:rPr lang="en-US" altLang="en-US" dirty="0"/>
              <a:t>Plague</a:t>
            </a:r>
          </a:p>
          <a:p>
            <a:pPr marL="285750" lvl="1">
              <a:spcBef>
                <a:spcPts val="0"/>
              </a:spcBef>
            </a:pPr>
            <a:r>
              <a:rPr lang="en-US" altLang="en-US" i="1" dirty="0"/>
              <a:t>Pathogenesis </a:t>
            </a:r>
          </a:p>
          <a:p>
            <a:pPr marL="522288" lvl="2"/>
            <a:r>
              <a:rPr lang="en-US" altLang="en-US" dirty="0"/>
              <a:t>Lymph nodes become necrotic; numerous bacteria spread into bloodstream</a:t>
            </a:r>
          </a:p>
          <a:p>
            <a:pPr marL="747713" lvl="3"/>
            <a:r>
              <a:rPr lang="en-US" altLang="en-US" sz="2000" dirty="0"/>
              <a:t>Endotoxins cause septicemic plague; shock, DIC</a:t>
            </a:r>
          </a:p>
          <a:p>
            <a:pPr marL="747713" lvl="3"/>
            <a:r>
              <a:rPr lang="en-US" altLang="en-US" sz="2000" dirty="0"/>
              <a:t>10 to 20% infect lungs, leading to pneumonic plague; respiratory droplets can transmit fully virulent pathogen</a:t>
            </a:r>
          </a:p>
        </p:txBody>
      </p:sp>
    </p:spTree>
    <p:extLst>
      <p:ext uri="{BB962C8B-B14F-4D97-AF65-F5344CB8AC3E}">
        <p14:creationId xmlns:p14="http://schemas.microsoft.com/office/powerpoint/2010/main" val="2077403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97559D-BDE5-4885-BD5D-9085068F15EA}"/>
              </a:ext>
            </a:extLst>
          </p:cNvPr>
          <p:cNvSpPr>
            <a:spLocks noGrp="1"/>
          </p:cNvSpPr>
          <p:nvPr>
            <p:ph type="title"/>
          </p:nvPr>
        </p:nvSpPr>
        <p:spPr>
          <a:xfrm>
            <a:off x="3247655" y="228600"/>
            <a:ext cx="2648691" cy="609600"/>
          </a:xfrm>
        </p:spPr>
        <p:txBody>
          <a:bodyPr/>
          <a:lstStyle/>
          <a:p>
            <a:r>
              <a:rPr lang="en-US" altLang="en-US" b="1" dirty="0">
                <a:solidFill>
                  <a:schemeClr val="tx1"/>
                </a:solidFill>
              </a:rPr>
              <a:t>Introduction</a:t>
            </a:r>
            <a:endParaRPr lang="en-GB" dirty="0"/>
          </a:p>
        </p:txBody>
      </p:sp>
      <p:sp>
        <p:nvSpPr>
          <p:cNvPr id="2" name="Content Placeholder 1"/>
          <p:cNvSpPr>
            <a:spLocks noGrp="1"/>
          </p:cNvSpPr>
          <p:nvPr>
            <p:ph idx="1"/>
          </p:nvPr>
        </p:nvSpPr>
        <p:spPr>
          <a:xfrm>
            <a:off x="800103" y="990600"/>
            <a:ext cx="7543800" cy="990600"/>
          </a:xfrm>
        </p:spPr>
        <p:txBody>
          <a:bodyPr/>
          <a:lstStyle/>
          <a:p>
            <a:pPr>
              <a:spcBef>
                <a:spcPts val="0"/>
              </a:spcBef>
              <a:spcAft>
                <a:spcPts val="1500"/>
              </a:spcAft>
            </a:pPr>
            <a:r>
              <a:rPr lang="en-US" altLang="en-US" dirty="0"/>
              <a:t>Cardiovascular system circulates blood and lymph</a:t>
            </a:r>
          </a:p>
          <a:p>
            <a:pPr marL="285750" lvl="1">
              <a:spcBef>
                <a:spcPts val="0"/>
              </a:spcBef>
            </a:pPr>
            <a:r>
              <a:rPr lang="en-US" altLang="en-US" dirty="0"/>
              <a:t>Supplies nutrients and</a:t>
            </a:r>
          </a:p>
        </p:txBody>
      </p:sp>
      <p:graphicFrame>
        <p:nvGraphicFramePr>
          <p:cNvPr id="3" name="Object 2"/>
          <p:cNvGraphicFramePr>
            <a:graphicFrameLocks noChangeAspect="1"/>
          </p:cNvGraphicFramePr>
          <p:nvPr>
            <p:extLst>
              <p:ext uri="{D42A27DB-BD31-4B8C-83A1-F6EECF244321}">
                <p14:modId xmlns:p14="http://schemas.microsoft.com/office/powerpoint/2010/main" val="4111952176"/>
              </p:ext>
            </p:extLst>
          </p:nvPr>
        </p:nvGraphicFramePr>
        <p:xfrm>
          <a:off x="3546073" y="1562253"/>
          <a:ext cx="340910" cy="383521"/>
        </p:xfrm>
        <a:graphic>
          <a:graphicData uri="http://schemas.openxmlformats.org/presentationml/2006/ole">
            <mc:AlternateContent xmlns:mc="http://schemas.openxmlformats.org/markup-compatibility/2006">
              <mc:Choice xmlns:v="urn:schemas-microsoft-com:vml" Requires="v">
                <p:oleObj spid="_x0000_s1030" name="Equation" r:id="rId4" imgW="203040" imgH="228600" progId="Equation.DSMT4">
                  <p:embed/>
                </p:oleObj>
              </mc:Choice>
              <mc:Fallback>
                <p:oleObj name="Equation" r:id="rId4" imgW="203040" imgH="228600" progId="Equation.DSMT4">
                  <p:embed/>
                  <p:pic>
                    <p:nvPicPr>
                      <p:cNvPr id="0" name=""/>
                      <p:cNvPicPr/>
                      <p:nvPr/>
                    </p:nvPicPr>
                    <p:blipFill>
                      <a:blip r:embed="rId5"/>
                      <a:stretch>
                        <a:fillRect/>
                      </a:stretch>
                    </p:blipFill>
                    <p:spPr>
                      <a:xfrm>
                        <a:off x="3546073" y="1562253"/>
                        <a:ext cx="340910" cy="383521"/>
                      </a:xfrm>
                      <a:prstGeom prst="rect">
                        <a:avLst/>
                      </a:prstGeom>
                    </p:spPr>
                  </p:pic>
                </p:oleObj>
              </mc:Fallback>
            </mc:AlternateContent>
          </a:graphicData>
        </a:graphic>
      </p:graphicFrame>
      <p:sp>
        <p:nvSpPr>
          <p:cNvPr id="6" name="Content Placeholder 15"/>
          <p:cNvSpPr>
            <a:spLocks noGrp="1"/>
          </p:cNvSpPr>
          <p:nvPr>
            <p:ph idx="23"/>
          </p:nvPr>
        </p:nvSpPr>
        <p:spPr>
          <a:xfrm>
            <a:off x="3944493" y="1546860"/>
            <a:ext cx="2819400" cy="381000"/>
          </a:xfrm>
        </p:spPr>
        <p:txBody>
          <a:bodyPr/>
          <a:lstStyle/>
          <a:p>
            <a:r>
              <a:rPr lang="en-US" altLang="en-US" sz="2000" dirty="0"/>
              <a:t>to cells, removes waste</a:t>
            </a:r>
            <a:endParaRPr lang="en-US" sz="2000" dirty="0"/>
          </a:p>
        </p:txBody>
      </p:sp>
      <p:sp>
        <p:nvSpPr>
          <p:cNvPr id="5" name="Content Placeholder 13"/>
          <p:cNvSpPr>
            <a:spLocks noGrp="1"/>
          </p:cNvSpPr>
          <p:nvPr>
            <p:ph idx="21"/>
          </p:nvPr>
        </p:nvSpPr>
        <p:spPr>
          <a:xfrm>
            <a:off x="800103" y="2100072"/>
            <a:ext cx="7696200" cy="3276600"/>
          </a:xfrm>
        </p:spPr>
        <p:txBody>
          <a:bodyPr/>
          <a:lstStyle/>
          <a:p>
            <a:pPr marL="285750" lvl="1"/>
            <a:r>
              <a:rPr lang="en-US" altLang="en-US" dirty="0"/>
              <a:t>Also heats, cools to maintain optimum temperature</a:t>
            </a:r>
          </a:p>
          <a:p>
            <a:pPr marL="285750" lvl="1"/>
            <a:r>
              <a:rPr lang="en-US" altLang="en-US" dirty="0"/>
              <a:t>Infections can be serious, since infectious agents can become </a:t>
            </a:r>
            <a:r>
              <a:rPr lang="en-US" altLang="en-US" u="sng" dirty="0"/>
              <a:t>systemic</a:t>
            </a:r>
            <a:r>
              <a:rPr lang="en-US" altLang="en-US" dirty="0"/>
              <a:t>, or carried throughout body</a:t>
            </a:r>
          </a:p>
          <a:p>
            <a:pPr marL="498475" lvl="2"/>
            <a:r>
              <a:rPr lang="en-US" altLang="en-US" dirty="0"/>
              <a:t>When substance is circulating, conditions are named after infectious agent: b</a:t>
            </a:r>
            <a:r>
              <a:rPr lang="en-US" altLang="en-US" u="sng" dirty="0"/>
              <a:t>acteremia</a:t>
            </a:r>
            <a:r>
              <a:rPr lang="en-US" altLang="en-US" dirty="0"/>
              <a:t>, </a:t>
            </a:r>
            <a:r>
              <a:rPr lang="en-US" altLang="en-US" u="sng" dirty="0"/>
              <a:t>viremia</a:t>
            </a:r>
            <a:r>
              <a:rPr lang="en-US" altLang="en-US" dirty="0"/>
              <a:t>, and </a:t>
            </a:r>
            <a:r>
              <a:rPr lang="en-US" altLang="en-US" u="sng" dirty="0" err="1"/>
              <a:t>fungemia</a:t>
            </a:r>
            <a:endParaRPr lang="en-US" altLang="en-US" u="sng" dirty="0"/>
          </a:p>
          <a:p>
            <a:pPr marL="498475" lvl="2"/>
            <a:r>
              <a:rPr lang="en-US" altLang="en-US" dirty="0"/>
              <a:t>Does not imply a disease state and may not involve symptoms</a:t>
            </a:r>
            <a:r>
              <a:rPr lang="en-US" altLang="en-US" dirty="0">
                <a:cs typeface="Arial" panose="020B0604020202020204" pitchFamily="34" charset="0"/>
              </a:rPr>
              <a:t>—</a:t>
            </a:r>
            <a:r>
              <a:rPr lang="en-US" altLang="en-US" dirty="0"/>
              <a:t>for example, person can become briefly </a:t>
            </a:r>
            <a:r>
              <a:rPr lang="en-US" altLang="en-US" dirty="0" err="1"/>
              <a:t>bacteremic</a:t>
            </a:r>
            <a:r>
              <a:rPr lang="en-US" altLang="en-US" dirty="0"/>
              <a:t> after brushing teeth</a:t>
            </a:r>
          </a:p>
          <a:p>
            <a:pPr marL="498475" lvl="2"/>
            <a:r>
              <a:rPr lang="en-US" altLang="en-US" dirty="0"/>
              <a:t>Immune system normally removes microbes that enter the bloodstream</a:t>
            </a:r>
          </a:p>
        </p:txBody>
      </p:sp>
    </p:spTree>
    <p:extLst>
      <p:ext uri="{BB962C8B-B14F-4D97-AF65-F5344CB8AC3E}">
        <p14:creationId xmlns:p14="http://schemas.microsoft.com/office/powerpoint/2010/main" val="1783202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0A003BF-FEB2-4F31-876E-702B1BFE6307}"/>
              </a:ext>
            </a:extLst>
          </p:cNvPr>
          <p:cNvSpPr>
            <a:spLocks noGrp="1"/>
          </p:cNvSpPr>
          <p:nvPr>
            <p:ph type="title"/>
          </p:nvPr>
        </p:nvSpPr>
        <p:spPr>
          <a:xfrm>
            <a:off x="178398" y="228600"/>
            <a:ext cx="8787204" cy="609600"/>
          </a:xfrm>
        </p:spPr>
        <p:txBody>
          <a:bodyPr/>
          <a:lstStyle/>
          <a:p>
            <a:r>
              <a:rPr lang="en-US" b="1" dirty="0">
                <a:solidFill>
                  <a:schemeClr val="tx1"/>
                </a:solidFill>
              </a:rPr>
              <a:t>Table 25.3 Virulence Factors of </a:t>
            </a:r>
            <a:r>
              <a:rPr lang="en-US" b="1" i="1" dirty="0">
                <a:solidFill>
                  <a:schemeClr val="tx1"/>
                </a:solidFill>
              </a:rPr>
              <a:t>Yersinia pestis</a:t>
            </a:r>
            <a:endParaRPr lang="en-GB" dirty="0"/>
          </a:p>
        </p:txBody>
      </p:sp>
      <p:graphicFrame>
        <p:nvGraphicFramePr>
          <p:cNvPr id="10" name="Table Placeholder 9">
            <a:extLst>
              <a:ext uri="{FF2B5EF4-FFF2-40B4-BE49-F238E27FC236}">
                <a16:creationId xmlns:a16="http://schemas.microsoft.com/office/drawing/2014/main" id="{46E7EB7B-AF2A-4EBA-B463-F55EE267335E}"/>
              </a:ext>
            </a:extLst>
          </p:cNvPr>
          <p:cNvGraphicFramePr>
            <a:graphicFrameLocks noGrp="1"/>
          </p:cNvGraphicFramePr>
          <p:nvPr>
            <p:ph type="tbl" sz="quarter" idx="19"/>
            <p:extLst>
              <p:ext uri="{D42A27DB-BD31-4B8C-83A1-F6EECF244321}">
                <p14:modId xmlns:p14="http://schemas.microsoft.com/office/powerpoint/2010/main" val="954842971"/>
              </p:ext>
            </p:extLst>
          </p:nvPr>
        </p:nvGraphicFramePr>
        <p:xfrm>
          <a:off x="1549614" y="1371600"/>
          <a:ext cx="6096000" cy="4302758"/>
        </p:xfrm>
        <a:graphic>
          <a:graphicData uri="http://schemas.openxmlformats.org/drawingml/2006/table">
            <a:tbl>
              <a:tblPr firstRow="1" bandRow="1">
                <a:tableStyleId>{2D5ABB26-0587-4C30-8999-92F81FD0307C}</a:tableStyleId>
              </a:tblPr>
              <a:tblGrid>
                <a:gridCol w="1345986">
                  <a:extLst>
                    <a:ext uri="{9D8B030D-6E8A-4147-A177-3AD203B41FA5}">
                      <a16:colId xmlns:a16="http://schemas.microsoft.com/office/drawing/2014/main" val="2122151896"/>
                    </a:ext>
                  </a:extLst>
                </a:gridCol>
                <a:gridCol w="1295400">
                  <a:extLst>
                    <a:ext uri="{9D8B030D-6E8A-4147-A177-3AD203B41FA5}">
                      <a16:colId xmlns:a16="http://schemas.microsoft.com/office/drawing/2014/main" val="4046357787"/>
                    </a:ext>
                  </a:extLst>
                </a:gridCol>
                <a:gridCol w="3454614">
                  <a:extLst>
                    <a:ext uri="{9D8B030D-6E8A-4147-A177-3AD203B41FA5}">
                      <a16:colId xmlns:a16="http://schemas.microsoft.com/office/drawing/2014/main" val="2039651854"/>
                    </a:ext>
                  </a:extLst>
                </a:gridCol>
              </a:tblGrid>
              <a:tr h="3954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Coded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8105844"/>
                  </a:ext>
                </a:extLst>
              </a:tr>
              <a:tr h="558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Pla (protease)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pPCP1 plasmid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Activates plasminogen; destroys C3b, C5a, and clots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3343952"/>
                  </a:ext>
                </a:extLst>
              </a:tr>
              <a:tr h="558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Yops (proteins)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pCD1 plasmid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Interfere with phagocytosis and the immune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8403655"/>
                  </a:ext>
                </a:extLst>
              </a:tr>
              <a:tr h="558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V antigen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pCD1 plasmid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Controls type III secretion system that delivers Yops (proteins)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9777180"/>
                  </a:ext>
                </a:extLst>
              </a:tr>
              <a:tr h="558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pMT1 plasmid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Forms antiphagocytic capsule at 37</a:t>
                      </a:r>
                      <a:r>
                        <a:rPr lang="en-US" sz="1400" baseline="0" dirty="0"/>
                        <a:t> degrees Celsius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9551142"/>
                  </a:ext>
                </a:extLst>
              </a:tr>
              <a:tr h="558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PsaA (adhesin)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Chromosome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Role in attachment to host cells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6255464"/>
                  </a:ext>
                </a:extLst>
              </a:tr>
              <a:tr h="558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Complement resistance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Chromosome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Protects against lysis by activated complement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0040945"/>
                  </a:ext>
                </a:extLst>
              </a:tr>
              <a:tr h="558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Iron acquisition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Chromosome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Traps iron-containing substances; stores iron compounds intracellularly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459700"/>
                  </a:ext>
                </a:extLst>
              </a:tr>
            </a:tbl>
          </a:graphicData>
        </a:graphic>
      </p:graphicFrame>
    </p:spTree>
    <p:extLst>
      <p:ext uri="{BB962C8B-B14F-4D97-AF65-F5344CB8AC3E}">
        <p14:creationId xmlns:p14="http://schemas.microsoft.com/office/powerpoint/2010/main" val="786834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067A60-80B3-44DE-9226-F714CAA951FE}"/>
              </a:ext>
            </a:extLst>
          </p:cNvPr>
          <p:cNvSpPr>
            <a:spLocks noGrp="1"/>
          </p:cNvSpPr>
          <p:nvPr>
            <p:ph type="title"/>
          </p:nvPr>
        </p:nvSpPr>
        <p:spPr>
          <a:xfrm>
            <a:off x="178398" y="237432"/>
            <a:ext cx="8787204" cy="981768"/>
          </a:xfrm>
        </p:spPr>
        <p:txBody>
          <a:bodyPr/>
          <a:lstStyle/>
          <a:p>
            <a:r>
              <a:rPr lang="en-US" altLang="en-US" sz="3200" b="1" dirty="0">
                <a:solidFill>
                  <a:schemeClr val="tx1"/>
                </a:solidFill>
              </a:rPr>
              <a:t>Bacterial Diseases of Blood and Lymphatic Systems (16)</a:t>
            </a:r>
            <a:endParaRPr lang="en-GB" sz="3200" dirty="0"/>
          </a:p>
        </p:txBody>
      </p:sp>
      <p:sp>
        <p:nvSpPr>
          <p:cNvPr id="3" name="Content Placeholder 2"/>
          <p:cNvSpPr>
            <a:spLocks noGrp="1"/>
          </p:cNvSpPr>
          <p:nvPr>
            <p:ph idx="1"/>
          </p:nvPr>
        </p:nvSpPr>
        <p:spPr>
          <a:xfrm>
            <a:off x="794658" y="1219200"/>
            <a:ext cx="7391400" cy="4319650"/>
          </a:xfrm>
        </p:spPr>
        <p:txBody>
          <a:bodyPr/>
          <a:lstStyle/>
          <a:p>
            <a:pPr>
              <a:spcBef>
                <a:spcPts val="0"/>
              </a:spcBef>
              <a:spcAft>
                <a:spcPts val="1500"/>
              </a:spcAft>
            </a:pPr>
            <a:r>
              <a:rPr lang="en-US" altLang="en-US" dirty="0"/>
              <a:t>Plague</a:t>
            </a:r>
          </a:p>
          <a:p>
            <a:pPr marL="285750" lvl="1">
              <a:spcBef>
                <a:spcPts val="0"/>
              </a:spcBef>
            </a:pPr>
            <a:r>
              <a:rPr lang="en-US" altLang="en-US" i="1" dirty="0"/>
              <a:t>Epidemiology</a:t>
            </a:r>
          </a:p>
          <a:p>
            <a:pPr marL="498475" lvl="2">
              <a:tabLst>
                <a:tab pos="319088" algn="l"/>
              </a:tabLst>
            </a:pPr>
            <a:r>
              <a:rPr lang="en-US" altLang="en-US" dirty="0"/>
              <a:t>Zoonotic disease endemic in rodent populations worldwide except Australia</a:t>
            </a:r>
          </a:p>
          <a:p>
            <a:pPr marL="498475" lvl="2"/>
            <a:r>
              <a:rPr lang="en-US" altLang="en-US" dirty="0"/>
              <a:t>In U.S., mostly occurs in western states</a:t>
            </a:r>
          </a:p>
          <a:p>
            <a:pPr marL="720725" lvl="3"/>
            <a:r>
              <a:rPr lang="en-US" altLang="en-US" dirty="0"/>
              <a:t>Wild rodents such as prairie dogs and their fleas are the main reservoirs</a:t>
            </a:r>
          </a:p>
          <a:p>
            <a:pPr marL="955675" lvl="4">
              <a:tabLst>
                <a:tab pos="692150" algn="l"/>
              </a:tabLst>
            </a:pPr>
            <a:r>
              <a:rPr lang="en-US" altLang="en-US" dirty="0"/>
              <a:t>Rats, rabbits, dogs, cats can also be hosts</a:t>
            </a:r>
          </a:p>
          <a:p>
            <a:pPr marL="720725" lvl="3"/>
            <a:r>
              <a:rPr lang="en-US" altLang="en-US" dirty="0"/>
              <a:t>Hundreds of species of fleas are able to transmit plague; remain infectious for a year or more</a:t>
            </a:r>
          </a:p>
          <a:p>
            <a:pPr marL="720725" lvl="3"/>
            <a:r>
              <a:rPr lang="en-US" altLang="en-US" dirty="0"/>
              <a:t>Respiratory droplets from pneumonic plague patients can spread</a:t>
            </a:r>
          </a:p>
          <a:p>
            <a:pPr marL="498475" lvl="2"/>
            <a:r>
              <a:rPr lang="en-US" altLang="en-US" dirty="0"/>
              <a:t>Category A bioterrorism threat</a:t>
            </a:r>
            <a:endParaRPr lang="en-US" dirty="0"/>
          </a:p>
        </p:txBody>
      </p:sp>
    </p:spTree>
    <p:extLst>
      <p:ext uri="{BB962C8B-B14F-4D97-AF65-F5344CB8AC3E}">
        <p14:creationId xmlns:p14="http://schemas.microsoft.com/office/powerpoint/2010/main" val="2819248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7F93AEB-B560-44C2-9BC1-1FCA4ED23EDD}"/>
              </a:ext>
            </a:extLst>
          </p:cNvPr>
          <p:cNvSpPr>
            <a:spLocks noGrp="1"/>
          </p:cNvSpPr>
          <p:nvPr>
            <p:ph type="title"/>
          </p:nvPr>
        </p:nvSpPr>
        <p:spPr>
          <a:xfrm>
            <a:off x="178398" y="226548"/>
            <a:ext cx="8787204" cy="981768"/>
          </a:xfrm>
        </p:spPr>
        <p:txBody>
          <a:bodyPr/>
          <a:lstStyle/>
          <a:p>
            <a:r>
              <a:rPr lang="en-US" altLang="en-US" sz="3200" b="1" dirty="0">
                <a:solidFill>
                  <a:schemeClr val="tx1"/>
                </a:solidFill>
              </a:rPr>
              <a:t>Bacterial Diseases of Blood and Lymphatic Systems (17)</a:t>
            </a:r>
            <a:endParaRPr lang="en-GB" sz="3200" dirty="0"/>
          </a:p>
        </p:txBody>
      </p:sp>
      <p:sp>
        <p:nvSpPr>
          <p:cNvPr id="3" name="Content Placeholder 2"/>
          <p:cNvSpPr>
            <a:spLocks noGrp="1"/>
          </p:cNvSpPr>
          <p:nvPr>
            <p:ph idx="1"/>
          </p:nvPr>
        </p:nvSpPr>
        <p:spPr>
          <a:xfrm>
            <a:off x="794658" y="1219200"/>
            <a:ext cx="8044542" cy="5257800"/>
          </a:xfrm>
        </p:spPr>
        <p:txBody>
          <a:bodyPr/>
          <a:lstStyle/>
          <a:p>
            <a:pPr>
              <a:spcBef>
                <a:spcPts val="0"/>
              </a:spcBef>
              <a:spcAft>
                <a:spcPts val="1500"/>
              </a:spcAft>
            </a:pPr>
            <a:r>
              <a:rPr lang="en-US" altLang="en-US" dirty="0"/>
              <a:t>Plague </a:t>
            </a:r>
          </a:p>
          <a:p>
            <a:pPr marL="285750" lvl="1">
              <a:spcBef>
                <a:spcPts val="0"/>
              </a:spcBef>
            </a:pPr>
            <a:r>
              <a:rPr lang="en-US" altLang="en-US" i="1" dirty="0"/>
              <a:t>Treatment and prevention</a:t>
            </a:r>
          </a:p>
          <a:p>
            <a:pPr marL="555625" lvl="2"/>
            <a:r>
              <a:rPr lang="en-US" altLang="en-US" dirty="0"/>
              <a:t>Antimicrobial medications, especially if given within 24 hours of onset of symptoms</a:t>
            </a:r>
          </a:p>
          <a:p>
            <a:pPr marL="788988" lvl="3"/>
            <a:r>
              <a:rPr lang="en-US" altLang="en-US" sz="2000" dirty="0"/>
              <a:t>Bubonic plague has approximately 50 to 80% case-fatality if untreated</a:t>
            </a:r>
          </a:p>
          <a:p>
            <a:pPr marL="788988" lvl="3"/>
            <a:r>
              <a:rPr lang="en-US" altLang="en-US" sz="2000" dirty="0"/>
              <a:t>Pneumonic plague has approximately 100% case-fatality if untreated</a:t>
            </a:r>
          </a:p>
          <a:p>
            <a:pPr marL="555625" lvl="2"/>
            <a:r>
              <a:rPr lang="en-US" altLang="en-US" dirty="0"/>
              <a:t>Rat control measures (garbage disposal, rat-proofing buildings, rat extermination programs) important</a:t>
            </a:r>
          </a:p>
          <a:p>
            <a:pPr marL="788988" lvl="3"/>
            <a:r>
              <a:rPr lang="en-US" altLang="en-US" sz="2000" dirty="0"/>
              <a:t>Extermination must be combined with insecticide use to prevent escape of infected fleas from dead rats</a:t>
            </a:r>
          </a:p>
          <a:p>
            <a:pPr marL="555625" lvl="2"/>
            <a:r>
              <a:rPr lang="en-US" altLang="en-US" dirty="0"/>
              <a:t>No current vaccine, but efforts underway to develop one</a:t>
            </a:r>
          </a:p>
          <a:p>
            <a:pPr marL="555625" lvl="2"/>
            <a:r>
              <a:rPr lang="en-US" altLang="en-US" dirty="0"/>
              <a:t>Doxycycline given as preventive to exposed individuals</a:t>
            </a:r>
          </a:p>
        </p:txBody>
      </p:sp>
    </p:spTree>
    <p:extLst>
      <p:ext uri="{BB962C8B-B14F-4D97-AF65-F5344CB8AC3E}">
        <p14:creationId xmlns:p14="http://schemas.microsoft.com/office/powerpoint/2010/main" val="1941600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012E770-3EF5-48CC-A159-5E549F181F6A}"/>
              </a:ext>
            </a:extLst>
          </p:cNvPr>
          <p:cNvSpPr>
            <a:spLocks noGrp="1"/>
          </p:cNvSpPr>
          <p:nvPr>
            <p:ph type="title"/>
          </p:nvPr>
        </p:nvSpPr>
        <p:spPr/>
        <p:txBody>
          <a:bodyPr/>
          <a:lstStyle/>
          <a:p>
            <a:r>
              <a:rPr lang="en-US" b="1" dirty="0">
                <a:solidFill>
                  <a:schemeClr val="tx1"/>
                </a:solidFill>
              </a:rPr>
              <a:t>Table 25.4 Plague (“Black Death”)</a:t>
            </a:r>
            <a:endParaRPr lang="en-GB" dirty="0"/>
          </a:p>
        </p:txBody>
      </p:sp>
      <p:sp>
        <p:nvSpPr>
          <p:cNvPr id="2" name="Content Placeholder 1">
            <a:extLst>
              <a:ext uri="{FF2B5EF4-FFF2-40B4-BE49-F238E27FC236}">
                <a16:creationId xmlns:a16="http://schemas.microsoft.com/office/drawing/2014/main" id="{441F4A81-25D8-4247-B5D3-FDC30C08A1BA}"/>
              </a:ext>
            </a:extLst>
          </p:cNvPr>
          <p:cNvSpPr>
            <a:spLocks noGrp="1"/>
          </p:cNvSpPr>
          <p:nvPr>
            <p:ph idx="1"/>
          </p:nvPr>
        </p:nvSpPr>
        <p:spPr>
          <a:xfrm>
            <a:off x="304800" y="1079500"/>
            <a:ext cx="2286000" cy="5321300"/>
          </a:xfrm>
        </p:spPr>
        <p:txBody>
          <a:bodyPr/>
          <a:lstStyle/>
          <a:p>
            <a:pPr>
              <a:spcBef>
                <a:spcPts val="0"/>
              </a:spcBef>
              <a:spcAft>
                <a:spcPts val="1300"/>
              </a:spcAft>
              <a:buFont typeface="+mj-lt"/>
              <a:buAutoNum type="arabicPeriod"/>
            </a:pPr>
            <a:r>
              <a:rPr lang="en-US" sz="1200" dirty="0"/>
              <a:t>Yersinia pestis is acquired from the bite of an infected flea or by scratching skin contaminated by the flea’s feces. </a:t>
            </a:r>
          </a:p>
          <a:p>
            <a:pPr>
              <a:spcBef>
                <a:spcPts val="0"/>
              </a:spcBef>
              <a:spcAft>
                <a:spcPts val="1300"/>
              </a:spcAft>
              <a:buFont typeface="+mj-lt"/>
              <a:buAutoNum type="arabicPeriod"/>
            </a:pPr>
            <a:r>
              <a:rPr lang="en-US" sz="1200" dirty="0"/>
              <a:t>The bacteria are carried to regional lymph nodes. </a:t>
            </a:r>
          </a:p>
          <a:p>
            <a:pPr>
              <a:spcBef>
                <a:spcPts val="0"/>
              </a:spcBef>
              <a:spcAft>
                <a:spcPts val="1300"/>
              </a:spcAft>
              <a:buFont typeface="+mj-lt"/>
              <a:buAutoNum type="arabicPeriod"/>
            </a:pPr>
            <a:r>
              <a:rPr lang="en-US" sz="1200" dirty="0"/>
              <a:t>Phagocytes ingest the bacteria but the intracellular conditions activate capsule production and other genes responsible for virulence.</a:t>
            </a:r>
          </a:p>
          <a:p>
            <a:pPr>
              <a:spcBef>
                <a:spcPts val="0"/>
              </a:spcBef>
              <a:spcAft>
                <a:spcPts val="1300"/>
              </a:spcAft>
              <a:buFont typeface="+mj-lt"/>
              <a:buAutoNum type="arabicPeriod"/>
            </a:pPr>
            <a:r>
              <a:rPr lang="en-US" sz="1200" dirty="0"/>
              <a:t>Fully virulent bacteria break out of the phagocytes and infect the lymph nodes, producing the buboes that characterize bubonic plague.</a:t>
            </a:r>
          </a:p>
          <a:p>
            <a:pPr>
              <a:spcBef>
                <a:spcPts val="0"/>
              </a:spcBef>
              <a:spcAft>
                <a:spcPts val="1300"/>
              </a:spcAft>
              <a:buFont typeface="+mj-lt"/>
              <a:buAutoNum type="arabicPeriod"/>
            </a:pPr>
            <a:r>
              <a:rPr lang="en-US" sz="1200" dirty="0"/>
              <a:t>The bacteria may be carried into the bloodstream, causing septicemic plague. </a:t>
            </a:r>
          </a:p>
          <a:p>
            <a:pPr>
              <a:spcBef>
                <a:spcPts val="0"/>
              </a:spcBef>
              <a:spcAft>
                <a:spcPts val="1300"/>
              </a:spcAft>
              <a:buFont typeface="+mj-lt"/>
              <a:buAutoNum type="arabicPeriod"/>
            </a:pPr>
            <a:r>
              <a:rPr lang="en-US" sz="1200" dirty="0"/>
              <a:t>The lungs can become infected, producing the highly contagious and lethal pneumonic plague. </a:t>
            </a:r>
          </a:p>
          <a:p>
            <a:pPr marL="101600" indent="-101600">
              <a:spcBef>
                <a:spcPts val="0"/>
              </a:spcBef>
              <a:spcAft>
                <a:spcPts val="1300"/>
              </a:spcAft>
              <a:buFont typeface="+mj-lt"/>
              <a:buAutoNum type="arabicPeriod"/>
            </a:pPr>
            <a:r>
              <a:rPr lang="en-US" sz="1200" dirty="0"/>
              <a:t>Bacteria exit with coughing.</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67000" y="1971675"/>
            <a:ext cx="2001986" cy="3438525"/>
          </a:xfrm>
          <a:prstGeom prst="rect">
            <a:avLst/>
          </a:prstGeom>
        </p:spPr>
      </p:pic>
      <p:graphicFrame>
        <p:nvGraphicFramePr>
          <p:cNvPr id="11" name="Table Placeholder 10">
            <a:extLst>
              <a:ext uri="{FF2B5EF4-FFF2-40B4-BE49-F238E27FC236}">
                <a16:creationId xmlns:a16="http://schemas.microsoft.com/office/drawing/2014/main" id="{8BB1DAAC-76E8-483D-9CC7-147969EEC974}"/>
              </a:ext>
            </a:extLst>
          </p:cNvPr>
          <p:cNvGraphicFramePr>
            <a:graphicFrameLocks noGrp="1"/>
          </p:cNvGraphicFramePr>
          <p:nvPr>
            <p:ph type="tbl" sz="quarter" idx="19"/>
            <p:extLst>
              <p:ext uri="{D42A27DB-BD31-4B8C-83A1-F6EECF244321}">
                <p14:modId xmlns:p14="http://schemas.microsoft.com/office/powerpoint/2010/main" val="633775167"/>
              </p:ext>
            </p:extLst>
          </p:nvPr>
        </p:nvGraphicFramePr>
        <p:xfrm>
          <a:off x="4745186" y="1079500"/>
          <a:ext cx="4246414" cy="5321300"/>
        </p:xfrm>
        <a:graphic>
          <a:graphicData uri="http://schemas.openxmlformats.org/drawingml/2006/table">
            <a:tbl>
              <a:tblPr firstRow="1" bandRow="1">
                <a:tableStyleId>{2D5ABB26-0587-4C30-8999-92F81FD0307C}</a:tableStyleId>
              </a:tblPr>
              <a:tblGrid>
                <a:gridCol w="1119480">
                  <a:extLst>
                    <a:ext uri="{9D8B030D-6E8A-4147-A177-3AD203B41FA5}">
                      <a16:colId xmlns:a16="http://schemas.microsoft.com/office/drawing/2014/main" val="1410981463"/>
                    </a:ext>
                  </a:extLst>
                </a:gridCol>
                <a:gridCol w="3126934">
                  <a:extLst>
                    <a:ext uri="{9D8B030D-6E8A-4147-A177-3AD203B41FA5}">
                      <a16:colId xmlns:a16="http://schemas.microsoft.com/office/drawing/2014/main" val="2804829086"/>
                    </a:ext>
                  </a:extLst>
                </a:gridCol>
              </a:tblGrid>
              <a:tr h="4946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Signs and symptoms</a:t>
                      </a: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High fever, large lymph nodes called buboes, skin hemorrhages; sometimes bloody sputum </a:t>
                      </a: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5880828"/>
                  </a:ext>
                </a:extLst>
              </a:tr>
              <a:tr h="4985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Incubation</a:t>
                      </a:r>
                      <a:r>
                        <a:rPr lang="en-US" sz="1200" baseline="0" dirty="0"/>
                        <a:t> period</a:t>
                      </a:r>
                      <a:endParaRPr lang="en-US" sz="1200" b="0" baseline="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1 to 6 days</a:t>
                      </a:r>
                      <a:endParaRPr lang="en-US" sz="1200" b="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1577049"/>
                  </a:ext>
                </a:extLst>
              </a:tr>
              <a:tr h="619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Causative agents</a:t>
                      </a:r>
                      <a:endParaRPr lang="en-US" sz="1200" b="0" baseline="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Yersinia pestis, a Gram-negative rod; a member of the Enterobacteriaceae with multiple virulence factors</a:t>
                      </a:r>
                      <a:endParaRPr lang="en-US" sz="1200" b="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8511277"/>
                  </a:ext>
                </a:extLst>
              </a:tr>
              <a:tr h="11633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Pathogenesis</a:t>
                      </a:r>
                      <a:endParaRPr lang="en-US" sz="1200" b="0" baseline="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Enters the body with bite of infected flea or inhalation; bacteria taken up by macrophages. Intracellular environment causes the bacterial cells to produce multiple virulence factors that allow attachment to host cells, and provide defense against the immune system.</a:t>
                      </a:r>
                      <a:endParaRPr lang="en-US" sz="1200" b="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559425"/>
                  </a:ext>
                </a:extLst>
              </a:tr>
              <a:tr h="13490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Epidemiology</a:t>
                      </a:r>
                      <a:endParaRPr lang="en-US" sz="1200" b="0" baseline="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Endemic in rodents and their fleas, particularly in the western United States. Bubonic plague is transmitted by fleas; pneumonic plague can be transmitted person to person in respiratory droplets. Pneumonic plague is the most dangerous because Y. pestis is fully virulent at the time of transmission.</a:t>
                      </a:r>
                      <a:endParaRPr lang="en-US" sz="1200" b="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5235280"/>
                  </a:ext>
                </a:extLst>
              </a:tr>
              <a:tr h="11966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Treatment and prevention</a:t>
                      </a:r>
                      <a:endParaRPr lang="en-US" sz="1200" b="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prompt diagnosis and antibacterial treatment necessary to prevent high mortality. Prevention: currently no vaccine available; new vaccines are under development. Avoiding contact with wild rodents and their burrows. Insecticides and rat control.</a:t>
                      </a:r>
                      <a:endParaRPr lang="en-US" sz="1200" b="0" dirty="0">
                        <a:solidFill>
                          <a:schemeClr val="tx1"/>
                        </a:solidFill>
                      </a:endParaRPr>
                    </a:p>
                  </a:txBody>
                  <a:tcPr marL="80674" marR="80674" marT="24072" marB="240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0894746"/>
                  </a:ext>
                </a:extLst>
              </a:tr>
            </a:tbl>
          </a:graphicData>
        </a:graphic>
      </p:graphicFrame>
    </p:spTree>
    <p:extLst>
      <p:ext uri="{BB962C8B-B14F-4D97-AF65-F5344CB8AC3E}">
        <p14:creationId xmlns:p14="http://schemas.microsoft.com/office/powerpoint/2010/main" val="938626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D1687-0306-4DF5-B238-45A9036850A1}"/>
              </a:ext>
            </a:extLst>
          </p:cNvPr>
          <p:cNvSpPr>
            <a:spLocks noGrp="1"/>
          </p:cNvSpPr>
          <p:nvPr>
            <p:ph type="title"/>
          </p:nvPr>
        </p:nvSpPr>
        <p:spPr>
          <a:xfrm>
            <a:off x="0" y="228600"/>
            <a:ext cx="9144000" cy="1066800"/>
          </a:xfrm>
        </p:spPr>
        <p:txBody>
          <a:bodyPr/>
          <a:lstStyle/>
          <a:p>
            <a:r>
              <a:rPr lang="en-US" altLang="en-US" sz="3200" b="1" dirty="0">
                <a:solidFill>
                  <a:schemeClr val="tx1"/>
                </a:solidFill>
              </a:rPr>
              <a:t>Bacterial Diseases of Blood and Lymphatic Systems – Figure 25.6</a:t>
            </a:r>
            <a:endParaRPr lang="en-GB" sz="3200" dirty="0"/>
          </a:p>
        </p:txBody>
      </p:sp>
      <p:sp>
        <p:nvSpPr>
          <p:cNvPr id="2" name="Content Placeholder 1">
            <a:extLst>
              <a:ext uri="{FF2B5EF4-FFF2-40B4-BE49-F238E27FC236}">
                <a16:creationId xmlns:a16="http://schemas.microsoft.com/office/drawing/2014/main" id="{BB54CAD3-7C40-4A4A-94A6-284E35AC3A0D}"/>
              </a:ext>
            </a:extLst>
          </p:cNvPr>
          <p:cNvSpPr>
            <a:spLocks noGrp="1"/>
          </p:cNvSpPr>
          <p:nvPr>
            <p:ph idx="1"/>
          </p:nvPr>
        </p:nvSpPr>
        <p:spPr>
          <a:xfrm>
            <a:off x="576948" y="1219200"/>
            <a:ext cx="7924800" cy="2743200"/>
          </a:xfrm>
        </p:spPr>
        <p:txBody>
          <a:bodyPr/>
          <a:lstStyle/>
          <a:p>
            <a:pPr>
              <a:spcBef>
                <a:spcPts val="0"/>
              </a:spcBef>
              <a:spcAft>
                <a:spcPts val="1500"/>
              </a:spcAft>
            </a:pPr>
            <a:r>
              <a:rPr lang="en-US" altLang="en-US" sz="2800" dirty="0">
                <a:cs typeface="Lucida Sans Unicode" panose="020B0602030504020204" pitchFamily="34" charset="0"/>
              </a:rPr>
              <a:t>Lyme disease</a:t>
            </a:r>
          </a:p>
          <a:p>
            <a:pPr marL="285750" lvl="1">
              <a:spcBef>
                <a:spcPts val="0"/>
              </a:spcBef>
              <a:spcAft>
                <a:spcPts val="0"/>
              </a:spcAft>
            </a:pPr>
            <a:r>
              <a:rPr lang="en-US" altLang="en-US" sz="2400" dirty="0">
                <a:cs typeface="Lucida Sans Unicode" panose="020B0602030504020204" pitchFamily="34" charset="0"/>
              </a:rPr>
              <a:t>Named after a cluster of cases in Lyme, Connecticut in the 1970’s, but was widespread before then</a:t>
            </a:r>
          </a:p>
          <a:p>
            <a:pPr marL="285750" lvl="1">
              <a:spcBef>
                <a:spcPts val="300"/>
              </a:spcBef>
              <a:spcAft>
                <a:spcPts val="0"/>
              </a:spcAft>
            </a:pPr>
            <a:r>
              <a:rPr lang="en-US" altLang="en-US" sz="2400" dirty="0">
                <a:cs typeface="Lucida Sans Unicode" panose="020B0602030504020204" pitchFamily="34" charset="0"/>
              </a:rPr>
              <a:t>Approximately 30,000 new cases each year; most common vector-borne disease in U.S.</a:t>
            </a:r>
          </a:p>
          <a:p>
            <a:pPr marL="285750" lvl="1">
              <a:spcBef>
                <a:spcPts val="300"/>
              </a:spcBef>
              <a:spcAft>
                <a:spcPts val="0"/>
              </a:spcAft>
            </a:pPr>
            <a:r>
              <a:rPr lang="en-US" altLang="en-US" sz="2400" i="1" dirty="0">
                <a:cs typeface="Lucida Sans Unicode" panose="020B0602030504020204" pitchFamily="34" charset="0"/>
              </a:rPr>
              <a:t>Signs and symptoms</a:t>
            </a:r>
          </a:p>
        </p:txBody>
      </p:sp>
      <p:sp>
        <p:nvSpPr>
          <p:cNvPr id="10" name="Content Placeholder 9">
            <a:extLst>
              <a:ext uri="{FF2B5EF4-FFF2-40B4-BE49-F238E27FC236}">
                <a16:creationId xmlns:a16="http://schemas.microsoft.com/office/drawing/2014/main" id="{65E0144A-410E-4716-94B0-EFBCDD541560}"/>
              </a:ext>
            </a:extLst>
          </p:cNvPr>
          <p:cNvSpPr>
            <a:spLocks noGrp="1"/>
          </p:cNvSpPr>
          <p:nvPr>
            <p:ph sz="quarter" idx="18"/>
          </p:nvPr>
        </p:nvSpPr>
        <p:spPr>
          <a:xfrm>
            <a:off x="914400" y="3878035"/>
            <a:ext cx="6019800" cy="1483177"/>
          </a:xfrm>
        </p:spPr>
        <p:txBody>
          <a:bodyPr/>
          <a:lstStyle/>
          <a:p>
            <a:pPr marL="261938" lvl="2" indent="-261938">
              <a:spcBef>
                <a:spcPts val="300"/>
              </a:spcBef>
              <a:spcAft>
                <a:spcPts val="0"/>
              </a:spcAft>
              <a:buFont typeface="Arial" panose="020B0604020202020204" pitchFamily="34" charset="0"/>
              <a:buChar char="•"/>
              <a:tabLst>
                <a:tab pos="1146175" algn="l"/>
              </a:tabLst>
            </a:pPr>
            <a:r>
              <a:rPr lang="en-US" altLang="en-US" sz="2200" dirty="0">
                <a:cs typeface="Lucida Sans Unicode" panose="020B0602030504020204" pitchFamily="34" charset="0"/>
              </a:rPr>
              <a:t>Three stages; one or more may be asymptomatic</a:t>
            </a:r>
          </a:p>
          <a:p>
            <a:pPr marL="261938" lvl="2" indent="-261938">
              <a:spcBef>
                <a:spcPts val="300"/>
              </a:spcBef>
              <a:spcAft>
                <a:spcPts val="0"/>
              </a:spcAft>
              <a:buFont typeface="Arial" panose="020B0604020202020204" pitchFamily="34" charset="0"/>
              <a:buChar char="•"/>
              <a:tabLst>
                <a:tab pos="1146175" algn="l"/>
              </a:tabLst>
            </a:pPr>
            <a:r>
              <a:rPr lang="en-US" altLang="en-US" sz="2200" dirty="0">
                <a:cs typeface="Lucida Sans Unicode" panose="020B0602030504020204" pitchFamily="34" charset="0"/>
              </a:rPr>
              <a:t>Early localized infection: erythema migrans (bull’s-eye rash), follows few days, weeks after tick bite</a:t>
            </a:r>
          </a:p>
        </p:txBody>
      </p:sp>
      <p:sp>
        <p:nvSpPr>
          <p:cNvPr id="12" name="Content Placeholder 11">
            <a:extLst>
              <a:ext uri="{FF2B5EF4-FFF2-40B4-BE49-F238E27FC236}">
                <a16:creationId xmlns:a16="http://schemas.microsoft.com/office/drawing/2014/main" id="{13E36F5B-D794-43A4-964A-11FE15B51876}"/>
              </a:ext>
            </a:extLst>
          </p:cNvPr>
          <p:cNvSpPr>
            <a:spLocks noGrp="1"/>
          </p:cNvSpPr>
          <p:nvPr>
            <p:ph sz="quarter" idx="19"/>
          </p:nvPr>
        </p:nvSpPr>
        <p:spPr>
          <a:xfrm>
            <a:off x="1219200" y="5361212"/>
            <a:ext cx="4256316" cy="1496788"/>
          </a:xfrm>
        </p:spPr>
        <p:txBody>
          <a:bodyPr/>
          <a:lstStyle/>
          <a:p>
            <a:pPr marL="342900" lvl="3" indent="-342900">
              <a:spcBef>
                <a:spcPts val="300"/>
              </a:spcBef>
              <a:buFont typeface="Arial" panose="020B0604020202020204" pitchFamily="34" charset="0"/>
              <a:buChar char="•"/>
            </a:pPr>
            <a:r>
              <a:rPr lang="en-US" altLang="en-US" sz="2200" dirty="0">
                <a:cs typeface="Lucida Sans Unicode" panose="020B0602030504020204" pitchFamily="34" charset="0"/>
              </a:rPr>
              <a:t>Nearby lymph nodes enlarge</a:t>
            </a:r>
          </a:p>
          <a:p>
            <a:pPr marL="342900" lvl="3" indent="-342900">
              <a:spcBef>
                <a:spcPts val="300"/>
              </a:spcBef>
              <a:buFont typeface="Arial" panose="020B0604020202020204" pitchFamily="34" charset="0"/>
              <a:buChar char="•"/>
            </a:pPr>
            <a:r>
              <a:rPr lang="en-US" altLang="en-US" sz="2200" dirty="0">
                <a:cs typeface="Lucida Sans Unicode" panose="020B0602030504020204" pitchFamily="34" charset="0"/>
              </a:rPr>
              <a:t>Flu-like symptoms: chills, fever, </a:t>
            </a:r>
            <a:br>
              <a:rPr lang="en-US" altLang="en-US" sz="2200" dirty="0">
                <a:cs typeface="Lucida Sans Unicode" panose="020B0602030504020204" pitchFamily="34" charset="0"/>
              </a:rPr>
            </a:br>
            <a:r>
              <a:rPr lang="en-US" altLang="en-US" sz="2200" dirty="0">
                <a:cs typeface="Lucida Sans Unicode" panose="020B0602030504020204" pitchFamily="34" charset="0"/>
              </a:rPr>
              <a:t>headache, joint/muscle pains, </a:t>
            </a:r>
            <a:br>
              <a:rPr lang="en-US" altLang="en-US" sz="2200" dirty="0">
                <a:cs typeface="Lucida Sans Unicode" panose="020B0602030504020204" pitchFamily="34" charset="0"/>
              </a:rPr>
            </a:br>
            <a:r>
              <a:rPr lang="en-US" altLang="en-US" sz="2200" dirty="0">
                <a:cs typeface="Lucida Sans Unicode" panose="020B0602030504020204" pitchFamily="34" charset="0"/>
              </a:rPr>
              <a:t>fatigue</a:t>
            </a:r>
          </a:p>
        </p:txBody>
      </p:sp>
      <p:pic>
        <p:nvPicPr>
          <p:cNvPr id="68612" name="Picture 7">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91" b="2136"/>
          <a:stretch/>
        </p:blipFill>
        <p:spPr bwMode="auto">
          <a:xfrm>
            <a:off x="6911975" y="3962400"/>
            <a:ext cx="1851025" cy="247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a:extLst>
              <a:ext uri="{FF2B5EF4-FFF2-40B4-BE49-F238E27FC236}">
                <a16:creationId xmlns:a16="http://schemas.microsoft.com/office/drawing/2014/main" id="{A94D57BE-F6F5-486C-A42A-E55F2D619453}"/>
              </a:ext>
            </a:extLst>
          </p:cNvPr>
          <p:cNvSpPr>
            <a:spLocks noGrp="1"/>
          </p:cNvSpPr>
          <p:nvPr>
            <p:ph sz="quarter" idx="20"/>
          </p:nvPr>
        </p:nvSpPr>
        <p:spPr>
          <a:xfrm>
            <a:off x="7772400" y="6656814"/>
            <a:ext cx="1356387" cy="207536"/>
          </a:xfrm>
        </p:spPr>
        <p:txBody>
          <a:bodyPr/>
          <a:lstStyle/>
          <a:p>
            <a:pPr algn="r"/>
            <a:r>
              <a:rPr lang="en-US" sz="800" dirty="0">
                <a:solidFill>
                  <a:srgbClr val="6A6A6A"/>
                </a:solidFill>
              </a:rPr>
              <a:t>Source: James Gathany/CDC</a:t>
            </a:r>
          </a:p>
        </p:txBody>
      </p:sp>
    </p:spTree>
    <p:extLst>
      <p:ext uri="{BB962C8B-B14F-4D97-AF65-F5344CB8AC3E}">
        <p14:creationId xmlns:p14="http://schemas.microsoft.com/office/powerpoint/2010/main" val="3091860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050D9C-3A6F-4C04-B8C7-DF7D9FB8DEDE}"/>
              </a:ext>
            </a:extLst>
          </p:cNvPr>
          <p:cNvSpPr>
            <a:spLocks noGrp="1"/>
          </p:cNvSpPr>
          <p:nvPr>
            <p:ph type="title"/>
          </p:nvPr>
        </p:nvSpPr>
        <p:spPr>
          <a:xfrm>
            <a:off x="178398" y="237639"/>
            <a:ext cx="8787204" cy="981768"/>
          </a:xfrm>
        </p:spPr>
        <p:txBody>
          <a:bodyPr/>
          <a:lstStyle/>
          <a:p>
            <a:r>
              <a:rPr lang="en-US" altLang="en-US" sz="3200" b="1" dirty="0">
                <a:solidFill>
                  <a:schemeClr val="tx1"/>
                </a:solidFill>
              </a:rPr>
              <a:t>Bacterial Diseases of Blood and Lymphatic Systems (18)</a:t>
            </a:r>
            <a:endParaRPr lang="en-GB" sz="3200" dirty="0"/>
          </a:p>
        </p:txBody>
      </p:sp>
      <p:sp>
        <p:nvSpPr>
          <p:cNvPr id="2" name="Content Placeholder 1"/>
          <p:cNvSpPr>
            <a:spLocks noGrp="1"/>
          </p:cNvSpPr>
          <p:nvPr>
            <p:ph idx="1"/>
          </p:nvPr>
        </p:nvSpPr>
        <p:spPr>
          <a:xfrm>
            <a:off x="794658" y="1219200"/>
            <a:ext cx="7543800" cy="4114800"/>
          </a:xfrm>
        </p:spPr>
        <p:txBody>
          <a:bodyPr/>
          <a:lstStyle/>
          <a:p>
            <a:pPr>
              <a:spcBef>
                <a:spcPts val="0"/>
              </a:spcBef>
              <a:spcAft>
                <a:spcPts val="1500"/>
              </a:spcAft>
            </a:pPr>
            <a:r>
              <a:rPr lang="en-US" altLang="en-US" dirty="0"/>
              <a:t>Lyme disease </a:t>
            </a:r>
          </a:p>
          <a:p>
            <a:pPr marL="285750" lvl="1">
              <a:spcBef>
                <a:spcPts val="0"/>
              </a:spcBef>
            </a:pPr>
            <a:r>
              <a:rPr lang="en-US" altLang="en-US" i="1" dirty="0"/>
              <a:t>Signs and symptoms </a:t>
            </a:r>
            <a:endParaRPr lang="en-US" altLang="en-US" dirty="0"/>
          </a:p>
          <a:p>
            <a:pPr marL="504825" lvl="2" indent="-212725"/>
            <a:r>
              <a:rPr lang="en-US" altLang="en-US" dirty="0"/>
              <a:t>Early disseminated infection: 2 to 8 weeks later, nervous system affected, electrical conduction in heart impaired</a:t>
            </a:r>
          </a:p>
          <a:p>
            <a:pPr marL="736600" lvl="3"/>
            <a:r>
              <a:rPr lang="en-US" altLang="en-US" dirty="0"/>
              <a:t>Dizzy spells, fainting, paralysis of face, severe headache, stiff neck, pain when moving eyes, difficulty concentrating, emotional instability, fatigue, numbness or pain in legs or arms</a:t>
            </a:r>
          </a:p>
          <a:p>
            <a:pPr marL="504825" lvl="2" indent="-212725"/>
            <a:r>
              <a:rPr lang="en-US" altLang="en-US" dirty="0"/>
              <a:t>Late persistent infection: approximately 6 months after skin rash, joint pain, swelling appear; slowly disappear over years</a:t>
            </a:r>
          </a:p>
          <a:p>
            <a:pPr marL="736600" lvl="3"/>
            <a:r>
              <a:rPr lang="en-US" altLang="en-US" dirty="0"/>
              <a:t>Chronic nervous system impairments may occur</a:t>
            </a:r>
          </a:p>
          <a:p>
            <a:pPr marL="955675" lvl="4"/>
            <a:r>
              <a:rPr lang="en-US" altLang="en-US" dirty="0"/>
              <a:t>Pain, paralysis, depression</a:t>
            </a:r>
          </a:p>
        </p:txBody>
      </p:sp>
    </p:spTree>
    <p:extLst>
      <p:ext uri="{BB962C8B-B14F-4D97-AF65-F5344CB8AC3E}">
        <p14:creationId xmlns:p14="http://schemas.microsoft.com/office/powerpoint/2010/main" val="4242963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594673-F33A-4AF5-B9F4-16A34A766FB6}"/>
              </a:ext>
            </a:extLst>
          </p:cNvPr>
          <p:cNvSpPr>
            <a:spLocks noGrp="1"/>
          </p:cNvSpPr>
          <p:nvPr>
            <p:ph type="title"/>
          </p:nvPr>
        </p:nvSpPr>
        <p:spPr>
          <a:xfrm>
            <a:off x="90087" y="228600"/>
            <a:ext cx="8963827" cy="503802"/>
          </a:xfrm>
        </p:spPr>
        <p:txBody>
          <a:bodyPr/>
          <a:lstStyle/>
          <a:p>
            <a:r>
              <a:rPr lang="en-US" altLang="en-US" sz="2600" b="1" dirty="0">
                <a:solidFill>
                  <a:schemeClr val="tx1"/>
                </a:solidFill>
              </a:rPr>
              <a:t>Bacterial Diseases of Blood and Lymphatic Systems – Figure 25.7</a:t>
            </a:r>
            <a:endParaRPr lang="en-GB" sz="2600" dirty="0"/>
          </a:p>
        </p:txBody>
      </p:sp>
      <p:sp>
        <p:nvSpPr>
          <p:cNvPr id="2" name="Content Placeholder 1"/>
          <p:cNvSpPr>
            <a:spLocks noGrp="1"/>
          </p:cNvSpPr>
          <p:nvPr>
            <p:ph idx="1"/>
          </p:nvPr>
        </p:nvSpPr>
        <p:spPr>
          <a:xfrm>
            <a:off x="794658" y="990600"/>
            <a:ext cx="7620000" cy="4038600"/>
          </a:xfrm>
        </p:spPr>
        <p:txBody>
          <a:bodyPr/>
          <a:lstStyle/>
          <a:p>
            <a:pPr>
              <a:spcBef>
                <a:spcPts val="0"/>
              </a:spcBef>
              <a:spcAft>
                <a:spcPts val="1500"/>
              </a:spcAft>
            </a:pPr>
            <a:r>
              <a:rPr lang="en-US" altLang="en-US" dirty="0"/>
              <a:t>Lyme disease </a:t>
            </a:r>
          </a:p>
          <a:p>
            <a:pPr marL="285750" lvl="1">
              <a:spcBef>
                <a:spcPts val="0"/>
              </a:spcBef>
            </a:pPr>
            <a:r>
              <a:rPr lang="en-US" altLang="en-US" i="1" dirty="0"/>
              <a:t>Causative agent: Borrelia burgdorferi</a:t>
            </a:r>
            <a:endParaRPr lang="en-US" altLang="en-US" dirty="0"/>
          </a:p>
          <a:p>
            <a:pPr marL="519113" lvl="2"/>
            <a:r>
              <a:rPr lang="en-US" altLang="en-US" dirty="0"/>
              <a:t>Large, Gram-negative, microaerophilic spirochete with multiple copies of linear chromosome</a:t>
            </a:r>
          </a:p>
          <a:p>
            <a:pPr marL="763588" lvl="3"/>
            <a:r>
              <a:rPr lang="en-US" altLang="en-US" dirty="0"/>
              <a:t>Plasmids with genes usually found on chromosomes</a:t>
            </a:r>
          </a:p>
          <a:p>
            <a:pPr marL="285750" lvl="1"/>
            <a:r>
              <a:rPr lang="en-US" altLang="en-US" i="1" dirty="0"/>
              <a:t>Pathogenesis</a:t>
            </a:r>
          </a:p>
          <a:p>
            <a:pPr marL="519113" lvl="2">
              <a:tabLst>
                <a:tab pos="287338" algn="l"/>
              </a:tabLst>
            </a:pPr>
            <a:r>
              <a:rPr lang="en-US" altLang="en-US" dirty="0"/>
              <a:t>Spirochetes introduced into skin by bite of</a:t>
            </a:r>
            <a:r>
              <a:rPr lang="en-US" altLang="en-US" baseline="0" dirty="0"/>
              <a:t> </a:t>
            </a:r>
            <a:r>
              <a:rPr lang="en-US" altLang="en-US" dirty="0"/>
              <a:t>infected tick</a:t>
            </a:r>
          </a:p>
          <a:p>
            <a:pPr marL="519113" lvl="2"/>
            <a:r>
              <a:rPr lang="en-US" altLang="en-US" dirty="0"/>
              <a:t>Multiply, migrate outward in circular fashion; LPS causes inflammatory reaction in skin</a:t>
            </a:r>
          </a:p>
          <a:p>
            <a:pPr marL="519113" lvl="2"/>
            <a:r>
              <a:rPr lang="en-US" altLang="en-US" dirty="0"/>
              <a:t>Enter bloodstream, flu-like symptoms</a:t>
            </a:r>
          </a:p>
        </p:txBody>
      </p:sp>
      <p:sp>
        <p:nvSpPr>
          <p:cNvPr id="5" name="Content Placeholder 4">
            <a:extLst>
              <a:ext uri="{FF2B5EF4-FFF2-40B4-BE49-F238E27FC236}">
                <a16:creationId xmlns:a16="http://schemas.microsoft.com/office/drawing/2014/main" id="{60A1C6F8-713A-4B47-9D30-C90018BF3CF4}"/>
              </a:ext>
            </a:extLst>
          </p:cNvPr>
          <p:cNvSpPr>
            <a:spLocks noGrp="1"/>
          </p:cNvSpPr>
          <p:nvPr>
            <p:ph sz="quarter" idx="18"/>
          </p:nvPr>
        </p:nvSpPr>
        <p:spPr>
          <a:xfrm>
            <a:off x="1086131" y="5146344"/>
            <a:ext cx="3866869" cy="1347850"/>
          </a:xfrm>
        </p:spPr>
        <p:txBody>
          <a:bodyPr/>
          <a:lstStyle/>
          <a:p>
            <a:pPr marL="231775" lvl="2" indent="-231775">
              <a:spcAft>
                <a:spcPts val="800"/>
              </a:spcAft>
              <a:buFont typeface="Arial" panose="020B0604020202020204" pitchFamily="34" charset="0"/>
              <a:buChar char="•"/>
            </a:pPr>
            <a:r>
              <a:rPr lang="en-US" altLang="en-US" sz="1800" dirty="0"/>
              <a:t>Immune response likely responsible for signs and symptoms of second and third stages</a:t>
            </a:r>
          </a:p>
          <a:p>
            <a:pPr marL="231775" lvl="2" indent="-231775">
              <a:spcAft>
                <a:spcPts val="800"/>
              </a:spcAft>
              <a:buFont typeface="Arial" panose="020B0604020202020204" pitchFamily="34" charset="0"/>
              <a:buChar char="•"/>
            </a:pPr>
            <a:r>
              <a:rPr lang="en-US" altLang="en-US" sz="1800" dirty="0"/>
              <a:t>Possible autoimmune response</a:t>
            </a:r>
          </a:p>
        </p:txBody>
      </p:sp>
      <p:pic>
        <p:nvPicPr>
          <p:cNvPr id="72708"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75" b="2219"/>
          <a:stretch/>
        </p:blipFill>
        <p:spPr bwMode="auto">
          <a:xfrm>
            <a:off x="5506844" y="4548250"/>
            <a:ext cx="290079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2111D362-2F4E-42CA-9309-0062103EF70F}"/>
              </a:ext>
            </a:extLst>
          </p:cNvPr>
          <p:cNvSpPr>
            <a:spLocks noGrp="1"/>
          </p:cNvSpPr>
          <p:nvPr>
            <p:ph sz="quarter" idx="19"/>
          </p:nvPr>
        </p:nvSpPr>
        <p:spPr>
          <a:xfrm>
            <a:off x="7799696" y="6661150"/>
            <a:ext cx="1348731" cy="186954"/>
          </a:xfrm>
        </p:spPr>
        <p:txBody>
          <a:bodyPr/>
          <a:lstStyle/>
          <a:p>
            <a:pPr algn="r"/>
            <a:r>
              <a:rPr lang="en-US" sz="800" dirty="0">
                <a:solidFill>
                  <a:srgbClr val="6A6A6A"/>
                </a:solidFill>
              </a:rPr>
              <a:t>Source: Claudia Molins/CDC</a:t>
            </a:r>
            <a:endParaRPr lang="en-US" altLang="en-US" sz="800" dirty="0">
              <a:solidFill>
                <a:srgbClr val="6A6A6A"/>
              </a:solidFill>
            </a:endParaRPr>
          </a:p>
        </p:txBody>
      </p:sp>
    </p:spTree>
    <p:extLst>
      <p:ext uri="{BB962C8B-B14F-4D97-AF65-F5344CB8AC3E}">
        <p14:creationId xmlns:p14="http://schemas.microsoft.com/office/powerpoint/2010/main" val="435547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8EFBD8A-802C-43C8-8822-72C94D5ECF97}"/>
              </a:ext>
            </a:extLst>
          </p:cNvPr>
          <p:cNvSpPr>
            <a:spLocks noGrp="1"/>
          </p:cNvSpPr>
          <p:nvPr>
            <p:ph type="title"/>
          </p:nvPr>
        </p:nvSpPr>
        <p:spPr>
          <a:xfrm>
            <a:off x="883439" y="224695"/>
            <a:ext cx="7377122" cy="811378"/>
          </a:xfrm>
        </p:spPr>
        <p:txBody>
          <a:bodyPr/>
          <a:lstStyle/>
          <a:p>
            <a:r>
              <a:rPr lang="en-US" altLang="en-US" sz="2600" b="1" dirty="0">
                <a:solidFill>
                  <a:schemeClr val="tx1"/>
                </a:solidFill>
              </a:rPr>
              <a:t>Bacterial Diseases of Blood and Lymphatic Systems – Figures 25.8 and 25.9</a:t>
            </a:r>
            <a:endParaRPr lang="en-GB" sz="2600" dirty="0"/>
          </a:p>
        </p:txBody>
      </p:sp>
      <p:sp>
        <p:nvSpPr>
          <p:cNvPr id="2" name="Content Placeholder 1"/>
          <p:cNvSpPr>
            <a:spLocks noGrp="1"/>
          </p:cNvSpPr>
          <p:nvPr>
            <p:ph idx="1"/>
          </p:nvPr>
        </p:nvSpPr>
        <p:spPr>
          <a:xfrm>
            <a:off x="797256" y="1143000"/>
            <a:ext cx="6858000" cy="2438400"/>
          </a:xfrm>
        </p:spPr>
        <p:txBody>
          <a:bodyPr/>
          <a:lstStyle/>
          <a:p>
            <a:pPr>
              <a:spcBef>
                <a:spcPts val="0"/>
              </a:spcBef>
              <a:spcAft>
                <a:spcPts val="1500"/>
              </a:spcAft>
            </a:pPr>
            <a:r>
              <a:rPr lang="en-US" altLang="en-US" dirty="0"/>
              <a:t>Lyme disease </a:t>
            </a:r>
          </a:p>
          <a:p>
            <a:pPr marL="285750" lvl="1">
              <a:spcBef>
                <a:spcPts val="0"/>
              </a:spcBef>
            </a:pPr>
            <a:r>
              <a:rPr lang="en-US" altLang="en-US" i="1" dirty="0"/>
              <a:t>Epidemiology</a:t>
            </a:r>
          </a:p>
          <a:p>
            <a:pPr marL="490538" lvl="2"/>
            <a:r>
              <a:rPr lang="en-US" altLang="en-US" dirty="0"/>
              <a:t>Zoonosis; humans are accidental host</a:t>
            </a:r>
          </a:p>
          <a:p>
            <a:pPr marL="490538" lvl="2"/>
            <a:r>
              <a:rPr lang="en-US" altLang="en-US" dirty="0"/>
              <a:t>Widespread in U.S.; several species of ticks are vectors</a:t>
            </a:r>
          </a:p>
          <a:p>
            <a:pPr marL="723900" lvl="3"/>
            <a:r>
              <a:rPr lang="en-US" altLang="en-US" dirty="0"/>
              <a:t>Most important in eastern states is the black-legged (deer) tick, </a:t>
            </a:r>
            <a:r>
              <a:rPr lang="en-US" altLang="en-US" i="1" dirty="0"/>
              <a:t>Ixodes scapularis</a:t>
            </a:r>
            <a:r>
              <a:rPr lang="en-US" altLang="en-US" dirty="0"/>
              <a:t> </a:t>
            </a:r>
          </a:p>
        </p:txBody>
      </p:sp>
      <p:sp>
        <p:nvSpPr>
          <p:cNvPr id="5" name="Content Placeholder 4">
            <a:extLst>
              <a:ext uri="{FF2B5EF4-FFF2-40B4-BE49-F238E27FC236}">
                <a16:creationId xmlns:a16="http://schemas.microsoft.com/office/drawing/2014/main" id="{F228423E-0631-4C4C-A9C4-2A683017D28C}"/>
              </a:ext>
            </a:extLst>
          </p:cNvPr>
          <p:cNvSpPr>
            <a:spLocks noGrp="1"/>
          </p:cNvSpPr>
          <p:nvPr>
            <p:ph sz="quarter" idx="18"/>
          </p:nvPr>
        </p:nvSpPr>
        <p:spPr>
          <a:xfrm>
            <a:off x="1505731" y="3595048"/>
            <a:ext cx="2113197" cy="1143000"/>
          </a:xfrm>
        </p:spPr>
        <p:txBody>
          <a:bodyPr/>
          <a:lstStyle/>
          <a:p>
            <a:pPr marL="195263" lvl="4" indent="-195263">
              <a:spcAft>
                <a:spcPts val="800"/>
              </a:spcAft>
              <a:buFont typeface="Arial" panose="020B0604020202020204" pitchFamily="34" charset="0"/>
              <a:buChar char="•"/>
            </a:pPr>
            <a:r>
              <a:rPr lang="en-US" altLang="en-US" sz="1600" dirty="0"/>
              <a:t>80% of these ticks</a:t>
            </a:r>
            <a:r>
              <a:rPr lang="en-US" altLang="en-US" sz="1600" baseline="0" dirty="0"/>
              <a:t> </a:t>
            </a:r>
            <a:r>
              <a:rPr lang="en-US" altLang="en-US" sz="1600" dirty="0"/>
              <a:t>may be infected</a:t>
            </a:r>
          </a:p>
          <a:p>
            <a:pPr marL="195263" lvl="4" indent="-195263">
              <a:spcAft>
                <a:spcPts val="800"/>
              </a:spcAft>
              <a:buFont typeface="Arial" panose="020B0604020202020204" pitchFamily="34" charset="0"/>
              <a:buChar char="•"/>
            </a:pPr>
            <a:r>
              <a:rPr lang="en-US" altLang="en-US" sz="1600" dirty="0"/>
              <a:t>Often bite without being detected</a:t>
            </a:r>
          </a:p>
        </p:txBody>
      </p:sp>
      <p:pic>
        <p:nvPicPr>
          <p:cNvPr id="4" name="Picture 3" descr="A deer tick is shown next to a standard paper clip and is much smaller."/>
          <p:cNvPicPr>
            <a:picLocks noChangeAspect="1"/>
          </p:cNvPicPr>
          <p:nvPr/>
        </p:nvPicPr>
        <p:blipFill rotWithShape="1">
          <a:blip r:embed="rId3"/>
          <a:srcRect t="4545"/>
          <a:stretch/>
        </p:blipFill>
        <p:spPr>
          <a:xfrm>
            <a:off x="457200" y="4786745"/>
            <a:ext cx="2113197" cy="1591101"/>
          </a:xfrm>
          <a:prstGeom prst="rect">
            <a:avLst/>
          </a:prstGeom>
        </p:spPr>
      </p:pic>
      <p:pic>
        <p:nvPicPr>
          <p:cNvPr id="74756" name="Picture 5" descr="Most Lyme disease is in  northeast states and Wisconsin. Texas and California have the most cases west of the Mississippi Riv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32" b="4831"/>
          <a:stretch/>
        </p:blipFill>
        <p:spPr bwMode="auto">
          <a:xfrm>
            <a:off x="4494212" y="3543300"/>
            <a:ext cx="4040188"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6E5BC43F-DE52-42DD-B1B3-4E30D2490DEE}"/>
              </a:ext>
            </a:extLst>
          </p:cNvPr>
          <p:cNvSpPr>
            <a:spLocks noGrp="1"/>
          </p:cNvSpPr>
          <p:nvPr>
            <p:ph sz="quarter" idx="19"/>
          </p:nvPr>
        </p:nvSpPr>
        <p:spPr>
          <a:xfrm>
            <a:off x="1874520" y="6513360"/>
            <a:ext cx="7271231" cy="331199"/>
          </a:xfrm>
        </p:spPr>
        <p:txBody>
          <a:bodyPr/>
          <a:lstStyle/>
          <a:p>
            <a:pPr algn="r"/>
            <a:r>
              <a:rPr lang="en-US" sz="800" dirty="0">
                <a:solidFill>
                  <a:srgbClr val="6A6A6A"/>
                </a:solidFill>
              </a:rPr>
              <a:t>Left: ©Scott Camazine/Science Source; </a:t>
            </a:r>
          </a:p>
          <a:p>
            <a:pPr algn="r"/>
            <a:r>
              <a:rPr lang="en-US" sz="800" dirty="0">
                <a:solidFill>
                  <a:srgbClr val="6A6A6A"/>
                </a:solidFill>
              </a:rPr>
              <a:t>Right: © 2015 Lyme Disease Association, Inc. www. lymediseaseassociation.org/about-lyme/cases-stats-mapsa-graphs/612-now-available-lyme-case-maps-1990 to 2014</a:t>
            </a:r>
            <a:endParaRPr lang="en-US" altLang="en-US" sz="800" dirty="0">
              <a:solidFill>
                <a:srgbClr val="6A6A6A"/>
              </a:solidFill>
            </a:endParaRPr>
          </a:p>
        </p:txBody>
      </p:sp>
    </p:spTree>
    <p:extLst>
      <p:ext uri="{BB962C8B-B14F-4D97-AF65-F5344CB8AC3E}">
        <p14:creationId xmlns:p14="http://schemas.microsoft.com/office/powerpoint/2010/main" val="1729146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0F369B-FB98-40E7-80DD-13B93B4C2B13}"/>
              </a:ext>
            </a:extLst>
          </p:cNvPr>
          <p:cNvSpPr>
            <a:spLocks noGrp="1"/>
          </p:cNvSpPr>
          <p:nvPr>
            <p:ph type="title"/>
          </p:nvPr>
        </p:nvSpPr>
        <p:spPr>
          <a:xfrm>
            <a:off x="0" y="228600"/>
            <a:ext cx="9144000" cy="458002"/>
          </a:xfrm>
        </p:spPr>
        <p:txBody>
          <a:bodyPr/>
          <a:lstStyle/>
          <a:p>
            <a:r>
              <a:rPr lang="en-US" altLang="en-US" sz="2600" b="1" dirty="0">
                <a:solidFill>
                  <a:schemeClr val="tx1"/>
                </a:solidFill>
              </a:rPr>
              <a:t>Bacterial Diseases of Blood and Lymphatic Systems – Figure 25.10 </a:t>
            </a:r>
            <a:endParaRPr lang="en-GB" sz="2600" dirty="0"/>
          </a:p>
        </p:txBody>
      </p:sp>
      <p:sp>
        <p:nvSpPr>
          <p:cNvPr id="2" name="Content Placeholder 1"/>
          <p:cNvSpPr>
            <a:spLocks noGrp="1"/>
          </p:cNvSpPr>
          <p:nvPr>
            <p:ph idx="1"/>
          </p:nvPr>
        </p:nvSpPr>
        <p:spPr>
          <a:xfrm>
            <a:off x="805542" y="990600"/>
            <a:ext cx="4800600" cy="4572000"/>
          </a:xfrm>
        </p:spPr>
        <p:txBody>
          <a:bodyPr/>
          <a:lstStyle/>
          <a:p>
            <a:pPr>
              <a:spcBef>
                <a:spcPts val="0"/>
              </a:spcBef>
              <a:spcAft>
                <a:spcPts val="1500"/>
              </a:spcAft>
            </a:pPr>
            <a:r>
              <a:rPr lang="en-US" altLang="en-US" dirty="0"/>
              <a:t>Lyme disease</a:t>
            </a:r>
          </a:p>
          <a:p>
            <a:pPr marL="285750" lvl="1">
              <a:spcBef>
                <a:spcPts val="0"/>
              </a:spcBef>
            </a:pPr>
            <a:r>
              <a:rPr lang="en-US" altLang="en-US" i="1" dirty="0"/>
              <a:t>Epidemiology </a:t>
            </a:r>
          </a:p>
          <a:p>
            <a:pPr marL="519113" lvl="2"/>
            <a:r>
              <a:rPr lang="en-US" altLang="en-US" dirty="0"/>
              <a:t>Ticks mature during 2-year cycle</a:t>
            </a:r>
          </a:p>
          <a:p>
            <a:pPr marL="519113" lvl="2"/>
            <a:r>
              <a:rPr lang="en-US" altLang="en-US" dirty="0"/>
              <a:t>Nymph mainly responsible for transmitting </a:t>
            </a:r>
            <a:r>
              <a:rPr lang="en-US" altLang="en-US" i="1" dirty="0"/>
              <a:t>B. burgdorferi</a:t>
            </a:r>
            <a:endParaRPr lang="en-US" altLang="en-US" dirty="0"/>
          </a:p>
          <a:p>
            <a:pPr marL="736600" lvl="3"/>
            <a:r>
              <a:rPr lang="en-US" altLang="en-US" dirty="0"/>
              <a:t>Preferred host is mouse, which spreads bacteria to other ticks</a:t>
            </a:r>
          </a:p>
          <a:p>
            <a:pPr marL="519113" lvl="2"/>
            <a:r>
              <a:rPr lang="en-US" altLang="en-US" dirty="0"/>
              <a:t>Deer are preferred host of adult ticks; mating occurs on deer</a:t>
            </a:r>
          </a:p>
          <a:p>
            <a:pPr marL="736600" lvl="3"/>
            <a:r>
              <a:rPr lang="en-US" altLang="en-US" dirty="0"/>
              <a:t>Deer spread disease widely</a:t>
            </a:r>
          </a:p>
          <a:p>
            <a:pPr marL="519113" lvl="2"/>
            <a:r>
              <a:rPr lang="en-US" altLang="en-US" dirty="0"/>
              <a:t>Peak incidence from May to December when nymphs are active</a:t>
            </a:r>
          </a:p>
        </p:txBody>
      </p:sp>
      <p:pic>
        <p:nvPicPr>
          <p:cNvPr id="76804" name="Picture 7" descr="During the first year of the life cycle, eggs develop into nymphs. During the second year nymphs mature and mate."/>
          <p:cNvPicPr>
            <a:picLocks noChangeAspect="1" noChangeArrowheads="1"/>
          </p:cNvPicPr>
          <p:nvPr/>
        </p:nvPicPr>
        <p:blipFill>
          <a:blip r:embed="rId3" cstate="print">
            <a:extLst>
              <a:ext uri="{28A0092B-C50C-407E-A947-70E740481C1C}">
                <a14:useLocalDpi xmlns:a14="http://schemas.microsoft.com/office/drawing/2010/main" val="0"/>
              </a:ext>
            </a:extLst>
          </a:blip>
          <a:srcRect t="2486"/>
          <a:stretch>
            <a:fillRect/>
          </a:stretch>
        </p:blipFill>
        <p:spPr bwMode="auto">
          <a:xfrm>
            <a:off x="5996569" y="938150"/>
            <a:ext cx="28257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8BD540C5-8972-4F66-9EB9-0FAF83B013DC}"/>
              </a:ext>
            </a:extLst>
          </p:cNvPr>
          <p:cNvSpPr>
            <a:spLocks noGrp="1"/>
          </p:cNvSpPr>
          <p:nvPr>
            <p:ph sz="quarter" idx="18"/>
          </p:nvPr>
        </p:nvSpPr>
        <p:spPr>
          <a:xfrm>
            <a:off x="4343400" y="6582318"/>
            <a:ext cx="4776747" cy="275682"/>
          </a:xfrm>
        </p:spPr>
        <p:txBody>
          <a:bodyPr/>
          <a:lstStyle/>
          <a:p>
            <a:r>
              <a:rPr lang="en-GB" sz="1200" dirty="0">
                <a:hlinkClick r:id="rId4" action="ppaction://hlinksldjump"/>
              </a:rPr>
              <a:t>Jump to </a:t>
            </a:r>
            <a:r>
              <a:rPr lang="en-US" altLang="en-US" sz="1200" dirty="0">
                <a:hlinkClick r:id="rId4" action="ppaction://hlinksldjump"/>
              </a:rPr>
              <a:t>Bacterial Diseases of Blood and Lymphatic Systems – Figure 25.10 </a:t>
            </a:r>
            <a:endParaRPr lang="en-GB" sz="1200" dirty="0"/>
          </a:p>
        </p:txBody>
      </p:sp>
    </p:spTree>
    <p:extLst>
      <p:ext uri="{BB962C8B-B14F-4D97-AF65-F5344CB8AC3E}">
        <p14:creationId xmlns:p14="http://schemas.microsoft.com/office/powerpoint/2010/main" val="2154375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FA0A64-B61A-4B3F-B4E1-FA0B9A871B44}"/>
              </a:ext>
            </a:extLst>
          </p:cNvPr>
          <p:cNvSpPr>
            <a:spLocks noGrp="1"/>
          </p:cNvSpPr>
          <p:nvPr>
            <p:ph type="title"/>
          </p:nvPr>
        </p:nvSpPr>
        <p:spPr>
          <a:xfrm>
            <a:off x="178398" y="237639"/>
            <a:ext cx="8787204" cy="981768"/>
          </a:xfrm>
        </p:spPr>
        <p:txBody>
          <a:bodyPr/>
          <a:lstStyle/>
          <a:p>
            <a:r>
              <a:rPr lang="en-US" altLang="en-US" sz="3200" b="1" dirty="0">
                <a:solidFill>
                  <a:schemeClr val="tx1"/>
                </a:solidFill>
              </a:rPr>
              <a:t>Bacterial Diseases of Blood and Lymphatic Systems (19)</a:t>
            </a:r>
            <a:endParaRPr lang="en-GB" sz="3200" dirty="0"/>
          </a:p>
        </p:txBody>
      </p:sp>
      <p:sp>
        <p:nvSpPr>
          <p:cNvPr id="2" name="Content Placeholder 1"/>
          <p:cNvSpPr>
            <a:spLocks noGrp="1"/>
          </p:cNvSpPr>
          <p:nvPr>
            <p:ph idx="1"/>
          </p:nvPr>
        </p:nvSpPr>
        <p:spPr>
          <a:xfrm>
            <a:off x="805542" y="1219200"/>
            <a:ext cx="7010400" cy="4038600"/>
          </a:xfrm>
        </p:spPr>
        <p:txBody>
          <a:bodyPr/>
          <a:lstStyle/>
          <a:p>
            <a:pPr>
              <a:spcBef>
                <a:spcPts val="0"/>
              </a:spcBef>
              <a:spcAft>
                <a:spcPts val="1500"/>
              </a:spcAft>
            </a:pPr>
            <a:r>
              <a:rPr lang="en-US" altLang="en-US" dirty="0"/>
              <a:t>Lyme disease </a:t>
            </a:r>
          </a:p>
          <a:p>
            <a:pPr marL="285750" lvl="1">
              <a:spcBef>
                <a:spcPts val="0"/>
              </a:spcBef>
            </a:pPr>
            <a:r>
              <a:rPr lang="en-US" altLang="en-US" i="1" dirty="0"/>
              <a:t>Treatment and prevention</a:t>
            </a:r>
          </a:p>
          <a:p>
            <a:pPr marL="504825" lvl="2"/>
            <a:r>
              <a:rPr lang="en-US" altLang="en-US" dirty="0"/>
              <a:t>Antibiotics effective in patients during early stages</a:t>
            </a:r>
          </a:p>
          <a:p>
            <a:pPr marL="504825" lvl="2"/>
            <a:r>
              <a:rPr lang="en-US" altLang="en-US" dirty="0"/>
              <a:t>In late disease, antibiotics less effective</a:t>
            </a:r>
          </a:p>
          <a:p>
            <a:pPr marL="723900" lvl="3"/>
            <a:r>
              <a:rPr lang="en-US" altLang="en-US" dirty="0"/>
              <a:t>Likely because spirochetes not actively multiplying</a:t>
            </a:r>
          </a:p>
          <a:p>
            <a:pPr marL="723900" lvl="3"/>
            <a:r>
              <a:rPr lang="en-US" altLang="en-US" dirty="0"/>
              <a:t>Prolonged treatment with intravenous ampicillin or ceftriaxone has cured many cases</a:t>
            </a:r>
          </a:p>
          <a:p>
            <a:pPr marL="504825" lvl="2"/>
            <a:r>
              <a:rPr lang="en-US" altLang="en-US" dirty="0"/>
              <a:t>Preventative measures include avoiding exposure to ticks, wearing protective clothing, repellants</a:t>
            </a:r>
          </a:p>
          <a:p>
            <a:pPr marL="504825" lvl="2"/>
            <a:r>
              <a:rPr lang="en-US" altLang="en-US" dirty="0"/>
              <a:t>No vaccine</a:t>
            </a:r>
          </a:p>
        </p:txBody>
      </p:sp>
    </p:spTree>
    <p:extLst>
      <p:ext uri="{BB962C8B-B14F-4D97-AF65-F5344CB8AC3E}">
        <p14:creationId xmlns:p14="http://schemas.microsoft.com/office/powerpoint/2010/main" val="3574009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BBAECE-1ECB-4328-80B6-EA566389192C}"/>
              </a:ext>
            </a:extLst>
          </p:cNvPr>
          <p:cNvSpPr>
            <a:spLocks noGrp="1"/>
          </p:cNvSpPr>
          <p:nvPr>
            <p:ph type="title"/>
          </p:nvPr>
        </p:nvSpPr>
        <p:spPr>
          <a:xfrm>
            <a:off x="264970" y="228600"/>
            <a:ext cx="8614061" cy="609600"/>
          </a:xfrm>
        </p:spPr>
        <p:txBody>
          <a:bodyPr/>
          <a:lstStyle/>
          <a:p>
            <a:r>
              <a:rPr lang="en-US" altLang="en-US" sz="3400" b="1" dirty="0">
                <a:solidFill>
                  <a:schemeClr val="tx1"/>
                </a:solidFill>
              </a:rPr>
              <a:t>Anatomy, Physiology, and Ecology – Figure 25.1 </a:t>
            </a:r>
            <a:endParaRPr lang="en-GB" sz="3400" dirty="0"/>
          </a:p>
        </p:txBody>
      </p:sp>
      <p:sp>
        <p:nvSpPr>
          <p:cNvPr id="2" name="Content Placeholder 1"/>
          <p:cNvSpPr>
            <a:spLocks noGrp="1"/>
          </p:cNvSpPr>
          <p:nvPr>
            <p:ph idx="1"/>
          </p:nvPr>
        </p:nvSpPr>
        <p:spPr>
          <a:xfrm>
            <a:off x="800103" y="988357"/>
            <a:ext cx="3490154" cy="990600"/>
          </a:xfrm>
        </p:spPr>
        <p:txBody>
          <a:bodyPr/>
          <a:lstStyle/>
          <a:p>
            <a:pPr>
              <a:spcBef>
                <a:spcPts val="0"/>
              </a:spcBef>
              <a:spcAft>
                <a:spcPts val="1500"/>
              </a:spcAft>
            </a:pPr>
            <a:r>
              <a:rPr lang="en-US" altLang="en-US" dirty="0"/>
              <a:t>Cardiovascular system</a:t>
            </a:r>
          </a:p>
          <a:p>
            <a:pPr marL="285750" lvl="1">
              <a:spcBef>
                <a:spcPts val="0"/>
              </a:spcBef>
            </a:pPr>
            <a:r>
              <a:rPr lang="en-US" altLang="en-US" dirty="0"/>
              <a:t>Heart, blood vessels, blood</a:t>
            </a:r>
          </a:p>
        </p:txBody>
      </p:sp>
      <p:sp>
        <p:nvSpPr>
          <p:cNvPr id="6" name="Content Placeholder 5">
            <a:extLst>
              <a:ext uri="{FF2B5EF4-FFF2-40B4-BE49-F238E27FC236}">
                <a16:creationId xmlns:a16="http://schemas.microsoft.com/office/drawing/2014/main" id="{78C236E2-060C-485C-8908-09CDF0071EC3}"/>
              </a:ext>
            </a:extLst>
          </p:cNvPr>
          <p:cNvSpPr>
            <a:spLocks noGrp="1"/>
          </p:cNvSpPr>
          <p:nvPr>
            <p:ph sz="quarter" idx="18"/>
          </p:nvPr>
        </p:nvSpPr>
        <p:spPr>
          <a:xfrm>
            <a:off x="800103" y="2078180"/>
            <a:ext cx="3429000" cy="3532910"/>
          </a:xfrm>
        </p:spPr>
        <p:txBody>
          <a:bodyPr/>
          <a:lstStyle/>
          <a:p>
            <a:pPr>
              <a:spcBef>
                <a:spcPts val="0"/>
              </a:spcBef>
              <a:spcAft>
                <a:spcPts val="1500"/>
              </a:spcAft>
            </a:pPr>
            <a:r>
              <a:rPr lang="en-US" altLang="en-US" sz="2400" dirty="0"/>
              <a:t>Lymphatic system</a:t>
            </a:r>
          </a:p>
          <a:p>
            <a:pPr marL="342900" lvl="1" indent="-342900">
              <a:lnSpc>
                <a:spcPct val="130000"/>
              </a:lnSpc>
              <a:spcBef>
                <a:spcPts val="0"/>
              </a:spcBef>
              <a:spcAft>
                <a:spcPts val="800"/>
              </a:spcAft>
              <a:buFont typeface="Arial" panose="020B0604020202020204" pitchFamily="34" charset="0"/>
              <a:buChar char="•"/>
            </a:pPr>
            <a:r>
              <a:rPr lang="en-US" altLang="en-US" dirty="0"/>
              <a:t>Lymph, lymph vessels, lymph nodes, and lymphoid organs including tonsils, appendix, spleen</a:t>
            </a:r>
          </a:p>
          <a:p>
            <a:pPr marL="665163" lvl="2" indent="-342900">
              <a:lnSpc>
                <a:spcPct val="130000"/>
              </a:lnSpc>
              <a:spcAft>
                <a:spcPts val="800"/>
              </a:spcAft>
              <a:buFont typeface="Arial" panose="020B0604020202020204" pitchFamily="34" charset="0"/>
              <a:buChar char="•"/>
            </a:pPr>
            <a:r>
              <a:rPr lang="en-US" altLang="en-US" sz="1800" dirty="0"/>
              <a:t>Phagocytic cells remove infectious agents, foreign material</a:t>
            </a:r>
          </a:p>
        </p:txBody>
      </p:sp>
      <p:sp>
        <p:nvSpPr>
          <p:cNvPr id="7" name="Content Placeholder 6">
            <a:extLst>
              <a:ext uri="{FF2B5EF4-FFF2-40B4-BE49-F238E27FC236}">
                <a16:creationId xmlns:a16="http://schemas.microsoft.com/office/drawing/2014/main" id="{15628DF3-1A00-49CF-8557-9B1B2B499A46}"/>
              </a:ext>
            </a:extLst>
          </p:cNvPr>
          <p:cNvSpPr>
            <a:spLocks noGrp="1"/>
          </p:cNvSpPr>
          <p:nvPr>
            <p:ph sz="quarter" idx="19"/>
          </p:nvPr>
        </p:nvSpPr>
        <p:spPr>
          <a:xfrm>
            <a:off x="800103" y="5611090"/>
            <a:ext cx="3964686" cy="533400"/>
          </a:xfrm>
        </p:spPr>
        <p:txBody>
          <a:bodyPr/>
          <a:lstStyle/>
          <a:p>
            <a:pPr>
              <a:spcBef>
                <a:spcPts val="0"/>
              </a:spcBef>
              <a:spcAft>
                <a:spcPts val="1500"/>
              </a:spcAft>
            </a:pPr>
            <a:r>
              <a:rPr lang="en-US" altLang="en-US" sz="2400" dirty="0"/>
              <a:t>Both systems normally sterile</a:t>
            </a:r>
            <a:endParaRPr lang="en-US" sz="2400" dirty="0"/>
          </a:p>
        </p:txBody>
      </p:sp>
      <p:pic>
        <p:nvPicPr>
          <p:cNvPr id="10244" name="Picture 5" descr="Blood enters the heart through veins and leaves through arteries. Lymphatic vessels begin in capillaries and empty into veins near the heart."/>
          <p:cNvPicPr>
            <a:picLocks noChangeAspect="1" noChangeArrowheads="1"/>
          </p:cNvPicPr>
          <p:nvPr/>
        </p:nvPicPr>
        <p:blipFill>
          <a:blip r:embed="rId3" cstate="print">
            <a:extLst>
              <a:ext uri="{28A0092B-C50C-407E-A947-70E740481C1C}">
                <a14:useLocalDpi xmlns:a14="http://schemas.microsoft.com/office/drawing/2010/main" val="0"/>
              </a:ext>
            </a:extLst>
          </a:blip>
          <a:srcRect t="1976"/>
          <a:stretch>
            <a:fillRect/>
          </a:stretch>
        </p:blipFill>
        <p:spPr bwMode="auto">
          <a:xfrm>
            <a:off x="4795837" y="1143000"/>
            <a:ext cx="3890963"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BF6C7A7B-470C-4FF0-8915-4E292AB67DEE}"/>
              </a:ext>
            </a:extLst>
          </p:cNvPr>
          <p:cNvSpPr>
            <a:spLocks noGrp="1"/>
          </p:cNvSpPr>
          <p:nvPr>
            <p:ph sz="quarter" idx="20"/>
          </p:nvPr>
        </p:nvSpPr>
        <p:spPr>
          <a:xfrm>
            <a:off x="4495800" y="6409590"/>
            <a:ext cx="3733800" cy="219810"/>
          </a:xfrm>
        </p:spPr>
        <p:txBody>
          <a:bodyPr/>
          <a:lstStyle/>
          <a:p>
            <a:r>
              <a:rPr lang="en-GB" sz="1200" dirty="0">
                <a:hlinkClick r:id="rId4" action="ppaction://hlinksldjump"/>
              </a:rPr>
              <a:t>Jump to </a:t>
            </a:r>
            <a:r>
              <a:rPr lang="en-US" altLang="en-US" sz="1200" dirty="0">
                <a:hlinkClick r:id="rId4" action="ppaction://hlinksldjump"/>
              </a:rPr>
              <a:t>Anatomy, Physiology, and Ecology – Figure 25.1 </a:t>
            </a:r>
            <a:endParaRPr lang="en-GB" sz="1200" dirty="0"/>
          </a:p>
        </p:txBody>
      </p:sp>
    </p:spTree>
    <p:extLst>
      <p:ext uri="{BB962C8B-B14F-4D97-AF65-F5344CB8AC3E}">
        <p14:creationId xmlns:p14="http://schemas.microsoft.com/office/powerpoint/2010/main" val="2175752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117F024-0F05-4962-A5E2-EBF815A234A3}"/>
              </a:ext>
            </a:extLst>
          </p:cNvPr>
          <p:cNvSpPr>
            <a:spLocks noGrp="1"/>
          </p:cNvSpPr>
          <p:nvPr>
            <p:ph type="title"/>
          </p:nvPr>
        </p:nvSpPr>
        <p:spPr>
          <a:xfrm>
            <a:off x="1991225" y="228600"/>
            <a:ext cx="5161550" cy="609600"/>
          </a:xfrm>
        </p:spPr>
        <p:txBody>
          <a:bodyPr/>
          <a:lstStyle/>
          <a:p>
            <a:r>
              <a:rPr lang="en-US" altLang="en-US" b="1" dirty="0">
                <a:solidFill>
                  <a:schemeClr val="tx1"/>
                </a:solidFill>
              </a:rPr>
              <a:t>Table 25.5 Lyme Disease</a:t>
            </a:r>
            <a:endParaRPr lang="en-GB" dirty="0"/>
          </a:p>
        </p:txBody>
      </p:sp>
      <p:sp>
        <p:nvSpPr>
          <p:cNvPr id="2" name="Content Placeholder 1">
            <a:extLst>
              <a:ext uri="{FF2B5EF4-FFF2-40B4-BE49-F238E27FC236}">
                <a16:creationId xmlns:a16="http://schemas.microsoft.com/office/drawing/2014/main" id="{2EED99CC-C872-4578-8518-C866BEF6AC4B}"/>
              </a:ext>
            </a:extLst>
          </p:cNvPr>
          <p:cNvSpPr>
            <a:spLocks noGrp="1"/>
          </p:cNvSpPr>
          <p:nvPr>
            <p:ph idx="1"/>
          </p:nvPr>
        </p:nvSpPr>
        <p:spPr>
          <a:xfrm>
            <a:off x="745398" y="1225640"/>
            <a:ext cx="2005460" cy="5244463"/>
          </a:xfrm>
        </p:spPr>
        <p:txBody>
          <a:bodyPr/>
          <a:lstStyle/>
          <a:p>
            <a:pPr marL="152400" indent="-152400">
              <a:spcBef>
                <a:spcPts val="0"/>
              </a:spcBef>
              <a:spcAft>
                <a:spcPts val="1300"/>
              </a:spcAft>
              <a:buFont typeface="+mj-lt"/>
              <a:buAutoNum type="arabicPeriod"/>
            </a:pPr>
            <a:r>
              <a:rPr lang="en-US" sz="1200" dirty="0"/>
              <a:t>Bite of tick infected with Borrelia burgdorferi introduces the bacteria into the skin. </a:t>
            </a:r>
          </a:p>
          <a:p>
            <a:pPr marL="152400" indent="-152400">
              <a:spcBef>
                <a:spcPts val="0"/>
              </a:spcBef>
              <a:spcAft>
                <a:spcPts val="1300"/>
              </a:spcAft>
              <a:buFont typeface="+mj-lt"/>
              <a:buAutoNum type="arabicPeriod"/>
            </a:pPr>
            <a:r>
              <a:rPr lang="en-US" sz="1200" dirty="0"/>
              <a:t>The bacteria multiply and spread radially in the skin, causing an expanding red rash (erythema </a:t>
            </a:r>
            <a:r>
              <a:rPr lang="en-US" sz="1200" dirty="0" err="1"/>
              <a:t>migrans</a:t>
            </a:r>
            <a:r>
              <a:rPr lang="en-US" sz="1200" dirty="0"/>
              <a:t>), which tends to clear centrally. </a:t>
            </a:r>
          </a:p>
          <a:p>
            <a:pPr marL="152400" indent="-152400">
              <a:spcBef>
                <a:spcPts val="0"/>
              </a:spcBef>
              <a:spcAft>
                <a:spcPts val="1300"/>
              </a:spcAft>
              <a:buFont typeface="+mj-lt"/>
              <a:buAutoNum type="arabicPeriod"/>
            </a:pPr>
            <a:r>
              <a:rPr lang="en-US" sz="1200" dirty="0"/>
              <a:t>The bacteria enter the bloodstream; they cause fever, acute injury to the heart and nervous system.</a:t>
            </a:r>
          </a:p>
          <a:p>
            <a:pPr marL="152400" indent="-152400">
              <a:spcBef>
                <a:spcPts val="0"/>
              </a:spcBef>
              <a:spcAft>
                <a:spcPts val="1300"/>
              </a:spcAft>
              <a:buFont typeface="+mj-lt"/>
              <a:buAutoNum type="arabicPeriod"/>
            </a:pPr>
            <a:r>
              <a:rPr lang="en-US" sz="1200" dirty="0"/>
              <a:t>Chronic symptoms develop, such as arthritis and paralysis due to persisting bacteria and the immune response to them.</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78154" y="2247768"/>
            <a:ext cx="1819542" cy="2719388"/>
          </a:xfrm>
          <a:prstGeom prst="rect">
            <a:avLst/>
          </a:prstGeom>
        </p:spPr>
      </p:pic>
      <p:graphicFrame>
        <p:nvGraphicFramePr>
          <p:cNvPr id="3" name="Table Placeholder 2">
            <a:extLst>
              <a:ext uri="{FF2B5EF4-FFF2-40B4-BE49-F238E27FC236}">
                <a16:creationId xmlns:a16="http://schemas.microsoft.com/office/drawing/2014/main" id="{D495A5AF-63C8-4EFB-AE38-3A949EBA66DC}"/>
              </a:ext>
            </a:extLst>
          </p:cNvPr>
          <p:cNvGraphicFramePr>
            <a:graphicFrameLocks noGrp="1"/>
          </p:cNvGraphicFramePr>
          <p:nvPr>
            <p:ph type="tbl" sz="quarter" idx="19"/>
            <p:extLst>
              <p:ext uri="{D42A27DB-BD31-4B8C-83A1-F6EECF244321}">
                <p14:modId xmlns:p14="http://schemas.microsoft.com/office/powerpoint/2010/main" val="835138187"/>
              </p:ext>
            </p:extLst>
          </p:nvPr>
        </p:nvGraphicFramePr>
        <p:xfrm>
          <a:off x="4648200" y="1225640"/>
          <a:ext cx="4267200" cy="5244463"/>
        </p:xfrm>
        <a:graphic>
          <a:graphicData uri="http://schemas.openxmlformats.org/drawingml/2006/table">
            <a:tbl>
              <a:tblPr firstRow="1" bandRow="1">
                <a:tableStyleId>{2D5ABB26-0587-4C30-8999-92F81FD0307C}</a:tableStyleId>
              </a:tblPr>
              <a:tblGrid>
                <a:gridCol w="1395046">
                  <a:extLst>
                    <a:ext uri="{9D8B030D-6E8A-4147-A177-3AD203B41FA5}">
                      <a16:colId xmlns:a16="http://schemas.microsoft.com/office/drawing/2014/main" val="687099456"/>
                    </a:ext>
                  </a:extLst>
                </a:gridCol>
                <a:gridCol w="2872154">
                  <a:extLst>
                    <a:ext uri="{9D8B030D-6E8A-4147-A177-3AD203B41FA5}">
                      <a16:colId xmlns:a16="http://schemas.microsoft.com/office/drawing/2014/main" val="96443934"/>
                    </a:ext>
                  </a:extLst>
                </a:gridCol>
              </a:tblGrid>
              <a:tr h="14159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Signs and symptoms</a:t>
                      </a:r>
                      <a:endParaRPr lang="en-US" sz="1200" b="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Early localized infection: enlarging rash that resembles a bull’s eye develops at the site of the bite; lymph node enlargement near bite, flu-like symptoms. Early disseminated infection: heart and nervous system involvement. Late persistent infection: chronic arthritis and nervous system impairment.</a:t>
                      </a:r>
                      <a:endParaRPr lang="en-US" sz="1200" b="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3277280"/>
                  </a:ext>
                </a:extLst>
              </a:tr>
              <a:tr h="248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Incubation</a:t>
                      </a:r>
                      <a:r>
                        <a:rPr lang="en-US" sz="1200" baseline="0" dirty="0"/>
                        <a:t> period</a:t>
                      </a:r>
                      <a:endParaRPr lang="en-US" sz="1200" b="0" baseline="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Several days to several weeks</a:t>
                      </a:r>
                      <a:endParaRPr lang="en-US" sz="1200" b="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2871788"/>
                  </a:ext>
                </a:extLst>
              </a:tr>
              <a:tr h="477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Causative agents</a:t>
                      </a:r>
                      <a:endParaRPr lang="en-US" sz="1200" b="0" baseline="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Borrelia burgdorferi, a spirochete</a:t>
                      </a:r>
                      <a:endParaRPr lang="en-US" sz="1200" b="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368413"/>
                  </a:ext>
                </a:extLst>
              </a:tr>
              <a:tr h="10816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Pathogenesis</a:t>
                      </a:r>
                      <a:endParaRPr lang="en-US" sz="1200" b="0" baseline="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Spirochetes injected into the skin by an infected tick multiply and spread radially; spirochetes enter the bloodstream and are carried throughout the body; immune reaction to bacterial antigens causes tissue damage.</a:t>
                      </a:r>
                      <a:endParaRPr lang="en-US" sz="1200" b="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446601"/>
                  </a:ext>
                </a:extLst>
              </a:tr>
              <a:tr h="7474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Epidemiology</a:t>
                      </a:r>
                      <a:endParaRPr lang="en-US" sz="1200" b="0" baseline="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Spread by the bite of ticks, Ixodes species, usually found in association with animals such as whitefooted mice and white-tailed deer living in wooded areas.</a:t>
                      </a:r>
                      <a:endParaRPr lang="en-US" sz="1200" b="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3252246"/>
                  </a:ext>
                </a:extLst>
              </a:tr>
              <a:tr h="914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Treatment and prevention</a:t>
                      </a:r>
                      <a:endParaRPr lang="en-US" sz="1200" b="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early treatment with appropriate antibiotic; prolonged antibiotic therapy in chronic cases. Prevention: avoiding ticks, protective clothing, tick repellents. No vaccine.</a:t>
                      </a:r>
                      <a:endParaRPr lang="en-US" sz="1200" b="0" dirty="0">
                        <a:solidFill>
                          <a:schemeClr val="tx1"/>
                        </a:solidFill>
                      </a:endParaRPr>
                    </a:p>
                  </a:txBody>
                  <a:tcPr marL="87607" marR="87607"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402444"/>
                  </a:ext>
                </a:extLst>
              </a:tr>
            </a:tbl>
          </a:graphicData>
        </a:graphic>
      </p:graphicFrame>
    </p:spTree>
    <p:extLst>
      <p:ext uri="{BB962C8B-B14F-4D97-AF65-F5344CB8AC3E}">
        <p14:creationId xmlns:p14="http://schemas.microsoft.com/office/powerpoint/2010/main" val="995329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07E0A5-7B8D-46DF-AB35-02826A94E161}"/>
              </a:ext>
            </a:extLst>
          </p:cNvPr>
          <p:cNvSpPr>
            <a:spLocks noGrp="1"/>
          </p:cNvSpPr>
          <p:nvPr>
            <p:ph type="title"/>
          </p:nvPr>
        </p:nvSpPr>
        <p:spPr>
          <a:xfrm>
            <a:off x="178398" y="242455"/>
            <a:ext cx="8787204" cy="981768"/>
          </a:xfrm>
        </p:spPr>
        <p:txBody>
          <a:bodyPr/>
          <a:lstStyle/>
          <a:p>
            <a:r>
              <a:rPr lang="en-US" altLang="en-US" sz="3200" b="1" dirty="0">
                <a:solidFill>
                  <a:schemeClr val="tx1"/>
                </a:solidFill>
              </a:rPr>
              <a:t>Bacterial Diseases of Blood and Lymphatic Systems (20)</a:t>
            </a:r>
            <a:endParaRPr lang="en-GB" sz="3200" dirty="0"/>
          </a:p>
        </p:txBody>
      </p:sp>
      <p:sp>
        <p:nvSpPr>
          <p:cNvPr id="82946" name="Content Placeholder 2"/>
          <p:cNvSpPr>
            <a:spLocks noGrp="1"/>
          </p:cNvSpPr>
          <p:nvPr>
            <p:ph idx="1"/>
          </p:nvPr>
        </p:nvSpPr>
        <p:spPr>
          <a:xfrm>
            <a:off x="794658" y="1219200"/>
            <a:ext cx="7391400" cy="5577385"/>
          </a:xfrm>
        </p:spPr>
        <p:txBody>
          <a:bodyPr/>
          <a:lstStyle/>
          <a:p>
            <a:pPr>
              <a:spcBef>
                <a:spcPts val="0"/>
              </a:spcBef>
              <a:spcAft>
                <a:spcPts val="1500"/>
              </a:spcAft>
            </a:pPr>
            <a:r>
              <a:rPr lang="en-US" altLang="en-US" i="1" dirty="0"/>
              <a:t>Vibrio vulnificus </a:t>
            </a:r>
            <a:r>
              <a:rPr lang="en-US" altLang="en-US" dirty="0"/>
              <a:t>infection</a:t>
            </a:r>
          </a:p>
          <a:p>
            <a:pPr marL="285750" lvl="1">
              <a:spcBef>
                <a:spcPts val="0"/>
              </a:spcBef>
            </a:pPr>
            <a:r>
              <a:rPr lang="en-US" altLang="en-US" dirty="0"/>
              <a:t>Causes majority of seafood-associated deaths in U.S.; mainly along Gulf Coast</a:t>
            </a:r>
          </a:p>
          <a:p>
            <a:pPr marL="285750" lvl="1"/>
            <a:r>
              <a:rPr lang="en-US" altLang="en-US" i="1" dirty="0"/>
              <a:t>Signs and symptoms</a:t>
            </a:r>
          </a:p>
          <a:p>
            <a:pPr marL="504825" lvl="2">
              <a:tabLst>
                <a:tab pos="341313" algn="l"/>
              </a:tabLst>
            </a:pPr>
            <a:r>
              <a:rPr lang="en-US" altLang="en-US" sz="2000" dirty="0"/>
              <a:t>Enters through mouth or open wounds</a:t>
            </a:r>
          </a:p>
          <a:p>
            <a:pPr marL="504825" lvl="2"/>
            <a:r>
              <a:rPr lang="en-US" altLang="en-US" sz="2000" dirty="0"/>
              <a:t>If ingested by healthy host, self-limiting gastroenteritis </a:t>
            </a:r>
          </a:p>
          <a:p>
            <a:pPr marL="784225" lvl="3"/>
            <a:r>
              <a:rPr lang="en-US" altLang="en-US" sz="2000" dirty="0"/>
              <a:t>With liver damage, bacterium enters blood, leading to fever, skin blistering, septic shock; often fatal</a:t>
            </a:r>
          </a:p>
          <a:p>
            <a:pPr marL="519113" lvl="2"/>
            <a:r>
              <a:rPr lang="en-US" altLang="en-US" sz="2000" dirty="0"/>
              <a:t>If entering a wound, blood-filled skin blisters (bullae) lead to cellulitis and necrotizing fasciitis; may spread to blood</a:t>
            </a:r>
            <a:endParaRPr lang="en-US" altLang="en-US" dirty="0"/>
          </a:p>
          <a:p>
            <a:pPr marL="285750" lvl="1"/>
            <a:r>
              <a:rPr lang="en-US" altLang="en-US" i="1" dirty="0"/>
              <a:t>Causative agent: Vibrio vulinificus</a:t>
            </a:r>
          </a:p>
          <a:p>
            <a:pPr marL="519113" lvl="2"/>
            <a:r>
              <a:rPr lang="en-US" altLang="en-US" sz="2000" dirty="0"/>
              <a:t>Curved Gram-negative motile rod related to </a:t>
            </a:r>
            <a:r>
              <a:rPr lang="en-US" altLang="en-US" sz="2000" i="1" dirty="0"/>
              <a:t>Vibrio cholerae</a:t>
            </a:r>
          </a:p>
          <a:p>
            <a:pPr marL="519113" lvl="2"/>
            <a:r>
              <a:rPr lang="en-US" altLang="en-US" sz="2000" dirty="0"/>
              <a:t>Encapsulated halophile found in warmer water</a:t>
            </a:r>
          </a:p>
        </p:txBody>
      </p:sp>
    </p:spTree>
    <p:extLst>
      <p:ext uri="{BB962C8B-B14F-4D97-AF65-F5344CB8AC3E}">
        <p14:creationId xmlns:p14="http://schemas.microsoft.com/office/powerpoint/2010/main" val="35078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024EBE-CE27-4F99-A274-1876A6186898}"/>
              </a:ext>
            </a:extLst>
          </p:cNvPr>
          <p:cNvSpPr>
            <a:spLocks noGrp="1"/>
          </p:cNvSpPr>
          <p:nvPr>
            <p:ph type="title"/>
          </p:nvPr>
        </p:nvSpPr>
        <p:spPr>
          <a:xfrm>
            <a:off x="178398" y="222482"/>
            <a:ext cx="8787204" cy="977659"/>
          </a:xfrm>
        </p:spPr>
        <p:txBody>
          <a:bodyPr/>
          <a:lstStyle/>
          <a:p>
            <a:r>
              <a:rPr lang="en-US" altLang="en-US" sz="3200" b="1" dirty="0">
                <a:solidFill>
                  <a:schemeClr val="tx1"/>
                </a:solidFill>
              </a:rPr>
              <a:t>Bacterial Diseases of Blood and Lymphatic Systems (21)</a:t>
            </a:r>
            <a:endParaRPr lang="en-GB" sz="3200" dirty="0"/>
          </a:p>
        </p:txBody>
      </p:sp>
      <p:sp>
        <p:nvSpPr>
          <p:cNvPr id="83970" name="Content Placeholder 2"/>
          <p:cNvSpPr>
            <a:spLocks noGrp="1"/>
          </p:cNvSpPr>
          <p:nvPr>
            <p:ph idx="1"/>
          </p:nvPr>
        </p:nvSpPr>
        <p:spPr>
          <a:xfrm>
            <a:off x="805542" y="1203158"/>
            <a:ext cx="7543800" cy="5615050"/>
          </a:xfrm>
        </p:spPr>
        <p:txBody>
          <a:bodyPr/>
          <a:lstStyle/>
          <a:p>
            <a:pPr>
              <a:spcBef>
                <a:spcPts val="0"/>
              </a:spcBef>
              <a:spcAft>
                <a:spcPts val="1500"/>
              </a:spcAft>
            </a:pPr>
            <a:r>
              <a:rPr lang="en-US" altLang="en-US" i="1" dirty="0"/>
              <a:t>Vibrio vulnificus </a:t>
            </a:r>
            <a:r>
              <a:rPr lang="en-US" altLang="en-US" dirty="0"/>
              <a:t>infection </a:t>
            </a:r>
          </a:p>
          <a:p>
            <a:pPr marL="285750" lvl="1">
              <a:spcBef>
                <a:spcPts val="0"/>
              </a:spcBef>
            </a:pPr>
            <a:r>
              <a:rPr lang="en-US" altLang="en-US" i="1" dirty="0"/>
              <a:t>Pathogenesis</a:t>
            </a:r>
          </a:p>
          <a:p>
            <a:pPr marL="496888" lvl="2"/>
            <a:r>
              <a:rPr lang="en-US" altLang="en-US" sz="2000" dirty="0"/>
              <a:t>Virulence factors allow avoidance of host immune responses</a:t>
            </a:r>
          </a:p>
          <a:p>
            <a:pPr marL="722313" lvl="3"/>
            <a:r>
              <a:rPr lang="en-US" altLang="en-US" sz="2000" dirty="0"/>
              <a:t>Capsule protects from complement,</a:t>
            </a:r>
            <a:r>
              <a:rPr lang="en-US" altLang="en-US" sz="2000" baseline="0" dirty="0"/>
              <a:t> </a:t>
            </a:r>
            <a:r>
              <a:rPr lang="en-US" altLang="en-US" sz="2000" dirty="0"/>
              <a:t>siderophores obtain iron, hemolysin lyses red blood cells </a:t>
            </a:r>
          </a:p>
          <a:p>
            <a:pPr marL="481013" lvl="2"/>
            <a:r>
              <a:rPr lang="en-US" altLang="en-US" sz="2000" dirty="0"/>
              <a:t>Produces toxins and degradative enzymes; controlled by quorum sensing</a:t>
            </a:r>
          </a:p>
          <a:p>
            <a:pPr marL="481013" lvl="2"/>
            <a:r>
              <a:rPr lang="en-US" altLang="en-US" sz="2000" dirty="0"/>
              <a:t>Cytotoxin kills epithelial cells</a:t>
            </a:r>
            <a:endParaRPr lang="en-US" altLang="en-US" i="1" dirty="0"/>
          </a:p>
          <a:p>
            <a:pPr marL="285750" lvl="1"/>
            <a:r>
              <a:rPr lang="en-US" altLang="en-US" i="1" dirty="0"/>
              <a:t>Epidemiology</a:t>
            </a:r>
          </a:p>
          <a:p>
            <a:pPr marL="481013" lvl="2"/>
            <a:r>
              <a:rPr lang="en-US" altLang="en-US" sz="2000" dirty="0"/>
              <a:t>Found in marine waters, sediments, and aquatic organisms</a:t>
            </a:r>
          </a:p>
          <a:p>
            <a:pPr marL="481013" lvl="2"/>
            <a:r>
              <a:rPr lang="en-US" altLang="en-US" sz="2000" dirty="0"/>
              <a:t>Infection from eating contaminated seafood (most cases from oysters), open wounds</a:t>
            </a:r>
          </a:p>
          <a:p>
            <a:pPr marL="481013" lvl="2"/>
            <a:r>
              <a:rPr lang="en-US" altLang="en-US" sz="2000" dirty="0"/>
              <a:t>Most infections occur during warmer months</a:t>
            </a:r>
          </a:p>
        </p:txBody>
      </p:sp>
    </p:spTree>
    <p:extLst>
      <p:ext uri="{BB962C8B-B14F-4D97-AF65-F5344CB8AC3E}">
        <p14:creationId xmlns:p14="http://schemas.microsoft.com/office/powerpoint/2010/main" val="132911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486367-8CFF-4A38-95F0-26D59CEB8E1B}"/>
              </a:ext>
            </a:extLst>
          </p:cNvPr>
          <p:cNvSpPr>
            <a:spLocks noGrp="1"/>
          </p:cNvSpPr>
          <p:nvPr>
            <p:ph type="title"/>
          </p:nvPr>
        </p:nvSpPr>
        <p:spPr>
          <a:xfrm>
            <a:off x="178398" y="221390"/>
            <a:ext cx="8787204" cy="981768"/>
          </a:xfrm>
        </p:spPr>
        <p:txBody>
          <a:bodyPr/>
          <a:lstStyle/>
          <a:p>
            <a:r>
              <a:rPr lang="en-US" altLang="en-US" sz="3200" b="1" dirty="0">
                <a:solidFill>
                  <a:schemeClr val="tx1"/>
                </a:solidFill>
              </a:rPr>
              <a:t>Bacterial Diseases of Blood and Lymphatic Systems (22)</a:t>
            </a:r>
            <a:endParaRPr lang="en-GB" sz="3200" dirty="0"/>
          </a:p>
        </p:txBody>
      </p:sp>
      <p:sp>
        <p:nvSpPr>
          <p:cNvPr id="84994" name="Content Placeholder 2"/>
          <p:cNvSpPr>
            <a:spLocks noGrp="1"/>
          </p:cNvSpPr>
          <p:nvPr>
            <p:ph idx="1"/>
          </p:nvPr>
        </p:nvSpPr>
        <p:spPr>
          <a:xfrm>
            <a:off x="805542" y="1219200"/>
            <a:ext cx="6096000" cy="3329050"/>
          </a:xfrm>
        </p:spPr>
        <p:txBody>
          <a:bodyPr/>
          <a:lstStyle/>
          <a:p>
            <a:pPr>
              <a:spcBef>
                <a:spcPts val="0"/>
              </a:spcBef>
              <a:spcAft>
                <a:spcPts val="1500"/>
              </a:spcAft>
            </a:pPr>
            <a:r>
              <a:rPr lang="en-US" altLang="en-US" i="1" dirty="0"/>
              <a:t>Vibrio vulnificus </a:t>
            </a:r>
            <a:r>
              <a:rPr lang="en-US" altLang="en-US" dirty="0"/>
              <a:t>infection </a:t>
            </a:r>
          </a:p>
          <a:p>
            <a:pPr marL="285750" lvl="1">
              <a:spcBef>
                <a:spcPts val="0"/>
              </a:spcBef>
            </a:pPr>
            <a:r>
              <a:rPr lang="en-US" altLang="en-US" i="1" dirty="0"/>
              <a:t>Treatment and prevention</a:t>
            </a:r>
          </a:p>
          <a:p>
            <a:pPr marL="490538" lvl="2"/>
            <a:r>
              <a:rPr lang="en-US" altLang="en-US" dirty="0"/>
              <a:t>Prompt and aggressive treatment</a:t>
            </a:r>
          </a:p>
          <a:p>
            <a:pPr marL="723900" lvl="3"/>
            <a:r>
              <a:rPr lang="en-US" altLang="en-US" sz="2000" dirty="0"/>
              <a:t>Synergistic antibiotics; supportive therapy</a:t>
            </a:r>
          </a:p>
          <a:p>
            <a:pPr marL="723900" lvl="3"/>
            <a:r>
              <a:rPr lang="en-US" altLang="en-US" sz="2000" dirty="0"/>
              <a:t>Wound cleansing and debridement; amputation</a:t>
            </a:r>
          </a:p>
          <a:p>
            <a:pPr marL="723900" lvl="3"/>
            <a:r>
              <a:rPr lang="en-US" altLang="en-US" sz="2000" dirty="0"/>
              <a:t>Avoid raw seafood, swimming with open wounds</a:t>
            </a:r>
          </a:p>
          <a:p>
            <a:pPr marL="723900" lvl="3"/>
            <a:r>
              <a:rPr lang="en-US" altLang="en-US" sz="2000" dirty="0"/>
              <a:t>Wear gloves when handling seafood</a:t>
            </a:r>
          </a:p>
        </p:txBody>
      </p:sp>
    </p:spTree>
    <p:extLst>
      <p:ext uri="{BB962C8B-B14F-4D97-AF65-F5344CB8AC3E}">
        <p14:creationId xmlns:p14="http://schemas.microsoft.com/office/powerpoint/2010/main" val="157837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416943-C1AB-4C70-A110-6917432619A8}"/>
              </a:ext>
            </a:extLst>
          </p:cNvPr>
          <p:cNvSpPr>
            <a:spLocks noGrp="1"/>
          </p:cNvSpPr>
          <p:nvPr>
            <p:ph type="title"/>
          </p:nvPr>
        </p:nvSpPr>
        <p:spPr>
          <a:xfrm>
            <a:off x="1047714" y="228600"/>
            <a:ext cx="7048573" cy="609600"/>
          </a:xfrm>
        </p:spPr>
        <p:txBody>
          <a:bodyPr/>
          <a:lstStyle/>
          <a:p>
            <a:r>
              <a:rPr lang="en-US" b="1" dirty="0">
                <a:solidFill>
                  <a:schemeClr val="tx1"/>
                </a:solidFill>
              </a:rPr>
              <a:t>Table 25.6 </a:t>
            </a:r>
            <a:r>
              <a:rPr lang="en-US" b="1" i="1" dirty="0">
                <a:solidFill>
                  <a:schemeClr val="tx1"/>
                </a:solidFill>
              </a:rPr>
              <a:t>Vibrio vulnificus </a:t>
            </a:r>
            <a:r>
              <a:rPr lang="en-US" b="1" dirty="0">
                <a:solidFill>
                  <a:schemeClr val="tx1"/>
                </a:solidFill>
              </a:rPr>
              <a:t>Infection</a:t>
            </a:r>
            <a:endParaRPr lang="en-GB" dirty="0"/>
          </a:p>
        </p:txBody>
      </p:sp>
      <p:graphicFrame>
        <p:nvGraphicFramePr>
          <p:cNvPr id="10" name="Table Placeholder 9">
            <a:extLst>
              <a:ext uri="{FF2B5EF4-FFF2-40B4-BE49-F238E27FC236}">
                <a16:creationId xmlns:a16="http://schemas.microsoft.com/office/drawing/2014/main" id="{DE78E9D9-9EF7-4CC6-AD92-AEB598DA5259}"/>
              </a:ext>
            </a:extLst>
          </p:cNvPr>
          <p:cNvGraphicFramePr>
            <a:graphicFrameLocks noGrp="1"/>
          </p:cNvGraphicFramePr>
          <p:nvPr>
            <p:ph type="tbl" sz="quarter" idx="19"/>
            <p:extLst>
              <p:ext uri="{D42A27DB-BD31-4B8C-83A1-F6EECF244321}">
                <p14:modId xmlns:p14="http://schemas.microsoft.com/office/powerpoint/2010/main" val="1827329454"/>
              </p:ext>
            </p:extLst>
          </p:nvPr>
        </p:nvGraphicFramePr>
        <p:xfrm>
          <a:off x="990600" y="1371600"/>
          <a:ext cx="7162800" cy="4680204"/>
        </p:xfrm>
        <a:graphic>
          <a:graphicData uri="http://schemas.openxmlformats.org/drawingml/2006/table">
            <a:tbl>
              <a:tblPr firstRow="1" bandRow="1">
                <a:tableStyleId>{2D5ABB26-0587-4C30-8999-92F81FD0307C}</a:tableStyleId>
              </a:tblPr>
              <a:tblGrid>
                <a:gridCol w="1754200">
                  <a:extLst>
                    <a:ext uri="{9D8B030D-6E8A-4147-A177-3AD203B41FA5}">
                      <a16:colId xmlns:a16="http://schemas.microsoft.com/office/drawing/2014/main" val="1437852541"/>
                    </a:ext>
                  </a:extLst>
                </a:gridCol>
                <a:gridCol w="5408600">
                  <a:extLst>
                    <a:ext uri="{9D8B030D-6E8A-4147-A177-3AD203B41FA5}">
                      <a16:colId xmlns:a16="http://schemas.microsoft.com/office/drawing/2014/main" val="1603414901"/>
                    </a:ext>
                  </a:extLst>
                </a:gridCol>
              </a:tblGrid>
              <a:tr h="11099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Signs and symptoms</a:t>
                      </a:r>
                      <a:endParaRPr lang="en-US" sz="1300" b="0" dirty="0">
                        <a:solidFill>
                          <a:schemeClr val="tx1"/>
                        </a:solidFill>
                      </a:endParaRP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If the causative organism enters the bloodstream, it causes sepsis and septic shock, particularly in those with immunodeficiency. In most cases, the organism is ingested, causing fever, vomiting, diarrhea, and abdominal pain; it may also infect wounds, causing blood-filled skin blisters (bullae) and cellulitis.</a:t>
                      </a:r>
                      <a:endParaRPr lang="en-US" sz="1300" dirty="0">
                        <a:solidFill>
                          <a:schemeClr val="tx1"/>
                        </a:solidFill>
                      </a:endParaRP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986378"/>
                  </a:ext>
                </a:extLst>
              </a:tr>
              <a:tr h="5148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Incubation</a:t>
                      </a:r>
                      <a:r>
                        <a:rPr lang="en-US" sz="1300" baseline="0" dirty="0"/>
                        <a:t> period</a:t>
                      </a:r>
                      <a:endParaRPr lang="en-US" sz="1300" b="0" baseline="0" dirty="0">
                        <a:solidFill>
                          <a:schemeClr val="tx1"/>
                        </a:solidFill>
                      </a:endParaRPr>
                    </a:p>
                  </a:txBody>
                  <a:tcPr marT="29217" marB="292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i="1" dirty="0"/>
                        <a:t>Vibrio vulnificus</a:t>
                      </a:r>
                      <a:r>
                        <a:rPr lang="en-US" sz="1300" dirty="0"/>
                        <a:t>, a Gram-negative motile, halophilic, curved rod</a:t>
                      </a:r>
                    </a:p>
                  </a:txBody>
                  <a:tcPr marT="29217" marB="292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6905800"/>
                  </a:ext>
                </a:extLst>
              </a:tr>
              <a:tr h="356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t>Causative agents</a:t>
                      </a:r>
                      <a:endParaRPr lang="en-US" sz="1300" b="0" baseline="0" dirty="0">
                        <a:solidFill>
                          <a:schemeClr val="tx1"/>
                        </a:solidFill>
                      </a:endParaRP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1 to 4 days</a:t>
                      </a: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03957"/>
                  </a:ext>
                </a:extLst>
              </a:tr>
              <a:tr h="689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t>Pathogenesis</a:t>
                      </a:r>
                      <a:endParaRPr lang="en-US" sz="1300" b="0" baseline="0" dirty="0">
                        <a:solidFill>
                          <a:schemeClr val="tx1"/>
                        </a:solidFill>
                      </a:endParaRP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Encapsulated organism avoids phagocytosis and multiplies using siderophore-acquired iron from host cells; produces a variety of degradative enzymes as well as toxins that cause host cell damage and death.</a:t>
                      </a: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211330"/>
                  </a:ext>
                </a:extLst>
              </a:tr>
              <a:tr h="8996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t>Epidemiology</a:t>
                      </a:r>
                      <a:endParaRPr lang="en-US" sz="1300" b="0" baseline="0" dirty="0">
                        <a:solidFill>
                          <a:schemeClr val="tx1"/>
                        </a:solidFill>
                      </a:endParaRP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Found worldwide in warmer marine habitats; typically acquired by eating raw or undercooked seafood, especially oysters; can also enter via wounds; immunocompromised people, especially those with liver disease or certain underlying conditions, are at risk of developing sepsis.</a:t>
                      </a: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7492165"/>
                  </a:ext>
                </a:extLst>
              </a:tr>
              <a:tr h="11099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t>Treatment and prevention</a:t>
                      </a:r>
                      <a:endParaRPr lang="en-US" sz="1300" b="0" dirty="0">
                        <a:solidFill>
                          <a:schemeClr val="tx1"/>
                        </a:solidFill>
                      </a:endParaRP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 combination of antibiotics; in wound infections, removal of infected tissue and sometimes amputation is essential; supportive care also given, including fluid replacement. Prevention: avoiding raw or undercooked seafood and wearing protective clothing when handling seafood in highrisk areas.</a:t>
                      </a:r>
                    </a:p>
                  </a:txBody>
                  <a:tcPr marT="29217" marB="292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770838"/>
                  </a:ext>
                </a:extLst>
              </a:tr>
            </a:tbl>
          </a:graphicData>
        </a:graphic>
      </p:graphicFrame>
    </p:spTree>
    <p:extLst>
      <p:ext uri="{BB962C8B-B14F-4D97-AF65-F5344CB8AC3E}">
        <p14:creationId xmlns:p14="http://schemas.microsoft.com/office/powerpoint/2010/main" val="2698326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A73B345-0F6B-4AF0-B371-B0E061131AF1}"/>
              </a:ext>
            </a:extLst>
          </p:cNvPr>
          <p:cNvSpPr>
            <a:spLocks noGrp="1"/>
          </p:cNvSpPr>
          <p:nvPr>
            <p:ph type="title"/>
          </p:nvPr>
        </p:nvSpPr>
        <p:spPr>
          <a:xfrm>
            <a:off x="45268" y="224816"/>
            <a:ext cx="9053465" cy="981768"/>
          </a:xfrm>
        </p:spPr>
        <p:txBody>
          <a:bodyPr/>
          <a:lstStyle/>
          <a:p>
            <a:r>
              <a:rPr lang="en-US" altLang="en-US" sz="3200" b="1" dirty="0">
                <a:solidFill>
                  <a:schemeClr val="tx1"/>
                </a:solidFill>
              </a:rPr>
              <a:t>Bacterial Diseases of Blood and Lymphatic Systems – Figure 25.11</a:t>
            </a:r>
            <a:endParaRPr lang="en-GB" sz="3200" dirty="0"/>
          </a:p>
        </p:txBody>
      </p:sp>
      <p:sp>
        <p:nvSpPr>
          <p:cNvPr id="3" name="Content Placeholder 2"/>
          <p:cNvSpPr>
            <a:spLocks noGrp="1"/>
          </p:cNvSpPr>
          <p:nvPr>
            <p:ph idx="1"/>
          </p:nvPr>
        </p:nvSpPr>
        <p:spPr>
          <a:xfrm>
            <a:off x="805542" y="1289955"/>
            <a:ext cx="7696200" cy="3124200"/>
          </a:xfrm>
        </p:spPr>
        <p:txBody>
          <a:bodyPr/>
          <a:lstStyle/>
          <a:p>
            <a:pPr>
              <a:spcBef>
                <a:spcPts val="0"/>
              </a:spcBef>
              <a:spcAft>
                <a:spcPts val="1500"/>
              </a:spcAft>
            </a:pPr>
            <a:r>
              <a:rPr lang="en-US" altLang="en-US" dirty="0"/>
              <a:t>Tularemia (“rabbit fever” or “deer fly fever”)</a:t>
            </a:r>
          </a:p>
          <a:p>
            <a:pPr marL="285750" lvl="1">
              <a:spcBef>
                <a:spcPts val="0"/>
              </a:spcBef>
            </a:pPr>
            <a:r>
              <a:rPr lang="en-US" altLang="en-US" i="1" dirty="0"/>
              <a:t>Signs and symptoms</a:t>
            </a:r>
          </a:p>
          <a:p>
            <a:pPr marL="506413" lvl="2"/>
            <a:r>
              <a:rPr lang="en-US" altLang="en-US" dirty="0"/>
              <a:t>If organism enters skin or mucous membranes, ulcer typically develops at site after 2 to 5 days</a:t>
            </a:r>
          </a:p>
          <a:p>
            <a:pPr marL="750888" lvl="3"/>
            <a:r>
              <a:rPr lang="en-US" altLang="en-US" dirty="0"/>
              <a:t>Regional lymph nodes enlarge; fever, chills, aches</a:t>
            </a:r>
          </a:p>
          <a:p>
            <a:pPr marL="750888" lvl="3"/>
            <a:r>
              <a:rPr lang="en-US" altLang="en-US" dirty="0"/>
              <a:t>Usually clear in 1 to 4 weeks, sometimes last months</a:t>
            </a:r>
          </a:p>
          <a:p>
            <a:pPr marL="506413" lvl="2"/>
            <a:r>
              <a:rPr lang="en-US" altLang="en-US" dirty="0"/>
              <a:t>If organism inhaled or infects lungs from bloodstream, pneumonia can occur</a:t>
            </a:r>
          </a:p>
        </p:txBody>
      </p:sp>
      <p:sp>
        <p:nvSpPr>
          <p:cNvPr id="5" name="Content Placeholder 4">
            <a:extLst>
              <a:ext uri="{FF2B5EF4-FFF2-40B4-BE49-F238E27FC236}">
                <a16:creationId xmlns:a16="http://schemas.microsoft.com/office/drawing/2014/main" id="{A628E247-F0CB-4C2E-90EC-090BC4A759A1}"/>
              </a:ext>
            </a:extLst>
          </p:cNvPr>
          <p:cNvSpPr>
            <a:spLocks noGrp="1"/>
          </p:cNvSpPr>
          <p:nvPr>
            <p:ph sz="quarter" idx="18"/>
          </p:nvPr>
        </p:nvSpPr>
        <p:spPr>
          <a:xfrm>
            <a:off x="1295399" y="4503759"/>
            <a:ext cx="3114675" cy="2088633"/>
          </a:xfrm>
        </p:spPr>
        <p:txBody>
          <a:bodyPr/>
          <a:lstStyle/>
          <a:p>
            <a:pPr marL="285750" lvl="3" indent="-285750">
              <a:lnSpc>
                <a:spcPct val="120000"/>
              </a:lnSpc>
              <a:buFont typeface="Arial" panose="020B0604020202020204" pitchFamily="34" charset="0"/>
              <a:buChar char="•"/>
            </a:pPr>
            <a:r>
              <a:rPr lang="en-US" altLang="en-US" sz="1600" dirty="0"/>
              <a:t>Dry cough, pain beneath</a:t>
            </a:r>
            <a:r>
              <a:rPr lang="en-US" altLang="en-US" sz="1600" baseline="0" dirty="0"/>
              <a:t> </a:t>
            </a:r>
            <a:r>
              <a:rPr lang="en-US" altLang="en-US" sz="1600" dirty="0"/>
              <a:t>sternum due to enlarged lymph nodes</a:t>
            </a:r>
          </a:p>
          <a:p>
            <a:pPr marL="285750" lvl="3" indent="-285750">
              <a:lnSpc>
                <a:spcPct val="120000"/>
              </a:lnSpc>
              <a:buFont typeface="Arial" panose="020B0604020202020204" pitchFamily="34" charset="0"/>
              <a:buChar char="•"/>
            </a:pPr>
            <a:r>
              <a:rPr lang="en-US" altLang="en-US" sz="1600" dirty="0"/>
              <a:t>Tularemic pneumonia rare;</a:t>
            </a:r>
            <a:r>
              <a:rPr lang="en-US" altLang="en-US" sz="1600" baseline="0" dirty="0"/>
              <a:t> </a:t>
            </a:r>
            <a:r>
              <a:rPr lang="en-US" altLang="en-US" sz="1600" dirty="0"/>
              <a:t>case-fatality rate approximately 30% if untreated</a:t>
            </a:r>
          </a:p>
        </p:txBody>
      </p:sp>
      <p:pic>
        <p:nvPicPr>
          <p:cNvPr id="86020"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24" b="5724"/>
          <a:stretch/>
        </p:blipFill>
        <p:spPr bwMode="auto">
          <a:xfrm>
            <a:off x="4800600" y="4284841"/>
            <a:ext cx="3114675" cy="19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D63824E8-BBA1-4C3B-B2AC-621C51287A71}"/>
              </a:ext>
            </a:extLst>
          </p:cNvPr>
          <p:cNvSpPr>
            <a:spLocks noGrp="1"/>
          </p:cNvSpPr>
          <p:nvPr>
            <p:ph sz="quarter" idx="19"/>
          </p:nvPr>
        </p:nvSpPr>
        <p:spPr>
          <a:xfrm>
            <a:off x="8256896" y="6660633"/>
            <a:ext cx="885256" cy="197367"/>
          </a:xfrm>
        </p:spPr>
        <p:txBody>
          <a:bodyPr/>
          <a:lstStyle/>
          <a:p>
            <a:pPr lvl="0" algn="r"/>
            <a:r>
              <a:rPr lang="en-US" sz="800" dirty="0">
                <a:solidFill>
                  <a:srgbClr val="6A6A6A"/>
                </a:solidFill>
              </a:rPr>
              <a:t>©Science Source</a:t>
            </a:r>
            <a:endParaRPr lang="en-US" altLang="en-US" sz="800" dirty="0">
              <a:solidFill>
                <a:srgbClr val="6A6A6A"/>
              </a:solidFill>
            </a:endParaRPr>
          </a:p>
        </p:txBody>
      </p:sp>
    </p:spTree>
    <p:extLst>
      <p:ext uri="{BB962C8B-B14F-4D97-AF65-F5344CB8AC3E}">
        <p14:creationId xmlns:p14="http://schemas.microsoft.com/office/powerpoint/2010/main" val="2662904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8CD32F-C19C-4E44-BF73-1C02F2B339E5}"/>
              </a:ext>
            </a:extLst>
          </p:cNvPr>
          <p:cNvSpPr>
            <a:spLocks noGrp="1"/>
          </p:cNvSpPr>
          <p:nvPr>
            <p:ph type="title"/>
          </p:nvPr>
        </p:nvSpPr>
        <p:spPr>
          <a:xfrm>
            <a:off x="178398" y="223581"/>
            <a:ext cx="8787204" cy="995619"/>
          </a:xfrm>
        </p:spPr>
        <p:txBody>
          <a:bodyPr/>
          <a:lstStyle/>
          <a:p>
            <a:r>
              <a:rPr lang="en-US" altLang="en-US" sz="3200" b="1" dirty="0">
                <a:solidFill>
                  <a:schemeClr val="tx1"/>
                </a:solidFill>
              </a:rPr>
              <a:t>Bacterial Diseases of Blood and Lymphatic Systems (23)</a:t>
            </a:r>
            <a:endParaRPr lang="en-GB" sz="3200" dirty="0"/>
          </a:p>
        </p:txBody>
      </p:sp>
      <p:sp>
        <p:nvSpPr>
          <p:cNvPr id="3" name="Content Placeholder 2"/>
          <p:cNvSpPr>
            <a:spLocks noGrp="1"/>
          </p:cNvSpPr>
          <p:nvPr>
            <p:ph idx="1"/>
          </p:nvPr>
        </p:nvSpPr>
        <p:spPr>
          <a:xfrm>
            <a:off x="794658" y="1219200"/>
            <a:ext cx="5943600" cy="4876800"/>
          </a:xfrm>
        </p:spPr>
        <p:txBody>
          <a:bodyPr/>
          <a:lstStyle/>
          <a:p>
            <a:pPr>
              <a:spcBef>
                <a:spcPts val="0"/>
              </a:spcBef>
              <a:spcAft>
                <a:spcPts val="1500"/>
              </a:spcAft>
            </a:pPr>
            <a:r>
              <a:rPr lang="en-US" altLang="en-US" dirty="0"/>
              <a:t>Tularemia </a:t>
            </a:r>
          </a:p>
          <a:p>
            <a:pPr marL="285750" lvl="1">
              <a:spcBef>
                <a:spcPts val="0"/>
              </a:spcBef>
            </a:pPr>
            <a:r>
              <a:rPr lang="en-US" altLang="en-US" i="1" dirty="0"/>
              <a:t>Causative agent: Francisella tularensis</a:t>
            </a:r>
          </a:p>
          <a:p>
            <a:pPr marL="504825" lvl="2"/>
            <a:r>
              <a:rPr lang="en-US" altLang="en-US" dirty="0"/>
              <a:t>Non-motile, aerobic, Gram-negative rod</a:t>
            </a:r>
          </a:p>
          <a:p>
            <a:pPr marL="736600" lvl="3"/>
            <a:r>
              <a:rPr lang="en-US" altLang="en-US" dirty="0"/>
              <a:t>Requires medium enriched with cysteine</a:t>
            </a:r>
          </a:p>
          <a:p>
            <a:pPr marL="285750" lvl="1"/>
            <a:r>
              <a:rPr lang="en-US" altLang="en-US" i="1" dirty="0"/>
              <a:t>Pathogenesis</a:t>
            </a:r>
          </a:p>
          <a:p>
            <a:pPr marL="504825" lvl="2"/>
            <a:r>
              <a:rPr lang="en-US" altLang="en-US" dirty="0"/>
              <a:t>Enters breaks in skin, mucous membranes</a:t>
            </a:r>
          </a:p>
          <a:p>
            <a:pPr marL="504825" lvl="2"/>
            <a:r>
              <a:rPr lang="en-US" altLang="en-US" dirty="0"/>
              <a:t>Limited detection by innate immune system</a:t>
            </a:r>
          </a:p>
          <a:p>
            <a:pPr marL="504825" lvl="2"/>
            <a:r>
              <a:rPr lang="en-US" altLang="en-US" dirty="0"/>
              <a:t>Grows within phagocytic cells </a:t>
            </a:r>
          </a:p>
          <a:p>
            <a:pPr marL="504825" lvl="2"/>
            <a:r>
              <a:rPr lang="en-US" altLang="en-US" dirty="0"/>
              <a:t>Carried to regional lymph nodes; become large, tender</a:t>
            </a:r>
          </a:p>
          <a:p>
            <a:pPr marL="504825" lvl="2"/>
            <a:r>
              <a:rPr lang="en-US" altLang="en-US" dirty="0"/>
              <a:t>Spreads via lymphatics and blood vessels</a:t>
            </a:r>
          </a:p>
          <a:p>
            <a:pPr marL="504825" lvl="2"/>
            <a:r>
              <a:rPr lang="en-US" altLang="en-US" dirty="0"/>
              <a:t>Cell-mediated immunity resolves infection in most cases</a:t>
            </a:r>
          </a:p>
        </p:txBody>
      </p:sp>
    </p:spTree>
    <p:extLst>
      <p:ext uri="{BB962C8B-B14F-4D97-AF65-F5344CB8AC3E}">
        <p14:creationId xmlns:p14="http://schemas.microsoft.com/office/powerpoint/2010/main" val="214147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C67CA73-71B7-4E98-96D6-00BE25F8DEF9}"/>
              </a:ext>
            </a:extLst>
          </p:cNvPr>
          <p:cNvSpPr>
            <a:spLocks noGrp="1"/>
          </p:cNvSpPr>
          <p:nvPr>
            <p:ph type="title"/>
          </p:nvPr>
        </p:nvSpPr>
        <p:spPr>
          <a:xfrm>
            <a:off x="178398" y="231990"/>
            <a:ext cx="8787204" cy="981768"/>
          </a:xfrm>
        </p:spPr>
        <p:txBody>
          <a:bodyPr/>
          <a:lstStyle/>
          <a:p>
            <a:r>
              <a:rPr lang="en-US" altLang="en-US" sz="3200" b="1" dirty="0">
                <a:solidFill>
                  <a:schemeClr val="tx1"/>
                </a:solidFill>
              </a:rPr>
              <a:t>Bacterial Diseases of Blood and Lymphatic Systems (24)</a:t>
            </a:r>
            <a:endParaRPr lang="en-GB" sz="3200" dirty="0"/>
          </a:p>
        </p:txBody>
      </p:sp>
      <p:sp>
        <p:nvSpPr>
          <p:cNvPr id="3" name="Content Placeholder 2"/>
          <p:cNvSpPr>
            <a:spLocks noGrp="1"/>
          </p:cNvSpPr>
          <p:nvPr>
            <p:ph idx="1"/>
          </p:nvPr>
        </p:nvSpPr>
        <p:spPr>
          <a:xfrm>
            <a:off x="800103" y="1219200"/>
            <a:ext cx="7620000" cy="5334000"/>
          </a:xfrm>
        </p:spPr>
        <p:txBody>
          <a:bodyPr/>
          <a:lstStyle/>
          <a:p>
            <a:pPr>
              <a:spcBef>
                <a:spcPts val="0"/>
              </a:spcBef>
              <a:spcAft>
                <a:spcPts val="1500"/>
              </a:spcAft>
            </a:pPr>
            <a:r>
              <a:rPr lang="en-US" altLang="en-US" dirty="0"/>
              <a:t>Tularemia </a:t>
            </a:r>
          </a:p>
          <a:p>
            <a:pPr marL="285750" lvl="1">
              <a:spcBef>
                <a:spcPts val="0"/>
              </a:spcBef>
            </a:pPr>
            <a:r>
              <a:rPr lang="en-US" altLang="en-US" i="1" dirty="0"/>
              <a:t>Epidemiology</a:t>
            </a:r>
          </a:p>
          <a:p>
            <a:pPr marL="504825" lvl="2"/>
            <a:r>
              <a:rPr lang="en-US" altLang="en-US" dirty="0"/>
              <a:t>Widespread zoonotic disease in Northern Hemisphere, including all states in U.S. except Hawaii</a:t>
            </a:r>
          </a:p>
          <a:p>
            <a:pPr marL="750888" lvl="3"/>
            <a:r>
              <a:rPr lang="en-US" altLang="en-US" sz="2000" dirty="0"/>
              <a:t>Infection from tick or fly bites in summer</a:t>
            </a:r>
          </a:p>
          <a:p>
            <a:pPr marL="750888" lvl="3"/>
            <a:r>
              <a:rPr lang="en-US" altLang="en-US" sz="2000" dirty="0"/>
              <a:t>Infection from skinning rabbits, other wild animals</a:t>
            </a:r>
          </a:p>
          <a:p>
            <a:pPr marL="963613" lvl="4"/>
            <a:r>
              <a:rPr lang="en-US" altLang="en-US" sz="1800" dirty="0"/>
              <a:t>Animals generally free of illness but are carriers</a:t>
            </a:r>
          </a:p>
          <a:p>
            <a:pPr marL="490538" lvl="2"/>
            <a:r>
              <a:rPr lang="en-US" altLang="en-US" dirty="0"/>
              <a:t>Fewer than 200 cases reported annually</a:t>
            </a:r>
          </a:p>
          <a:p>
            <a:pPr marL="490538" lvl="2"/>
            <a:r>
              <a:rPr lang="en-US" altLang="en-US" dirty="0"/>
              <a:t>Epidemics of inhalation tularemia have occurred from dust from mowing lawns, rodent-infested buildings</a:t>
            </a:r>
          </a:p>
          <a:p>
            <a:pPr marL="490538" lvl="2"/>
            <a:r>
              <a:rPr lang="en-US" altLang="en-US" dirty="0"/>
              <a:t>Can be contracted by ingesting contaminated meat</a:t>
            </a:r>
          </a:p>
          <a:p>
            <a:pPr marL="490538" lvl="2"/>
            <a:r>
              <a:rPr lang="en-US" altLang="en-US" i="1" dirty="0"/>
              <a:t>F. tularensis</a:t>
            </a:r>
            <a:r>
              <a:rPr lang="en-US" altLang="en-US" dirty="0"/>
              <a:t> listed as category A (highest-risk) bioterrorism agent; transmitted in air, low infectious dose</a:t>
            </a:r>
          </a:p>
        </p:txBody>
      </p:sp>
    </p:spTree>
    <p:extLst>
      <p:ext uri="{BB962C8B-B14F-4D97-AF65-F5344CB8AC3E}">
        <p14:creationId xmlns:p14="http://schemas.microsoft.com/office/powerpoint/2010/main" val="1827599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83AF15-5530-487D-BECE-F5D570ED8575}"/>
              </a:ext>
            </a:extLst>
          </p:cNvPr>
          <p:cNvSpPr>
            <a:spLocks noGrp="1"/>
          </p:cNvSpPr>
          <p:nvPr>
            <p:ph type="title"/>
          </p:nvPr>
        </p:nvSpPr>
        <p:spPr>
          <a:xfrm>
            <a:off x="264970" y="228600"/>
            <a:ext cx="8614061" cy="609600"/>
          </a:xfrm>
        </p:spPr>
        <p:txBody>
          <a:bodyPr/>
          <a:lstStyle/>
          <a:p>
            <a:r>
              <a:rPr lang="en-US" sz="2800" b="1" dirty="0">
                <a:solidFill>
                  <a:schemeClr val="tx1"/>
                </a:solidFill>
              </a:rPr>
              <a:t>Table 25.7 Tularemia (“Rabbit Fever” or “Deer Fly Fever”)</a:t>
            </a:r>
            <a:endParaRPr lang="en-GB" sz="2800" dirty="0"/>
          </a:p>
        </p:txBody>
      </p:sp>
      <p:sp>
        <p:nvSpPr>
          <p:cNvPr id="3" name="Content Placeholder 2"/>
          <p:cNvSpPr>
            <a:spLocks noGrp="1"/>
          </p:cNvSpPr>
          <p:nvPr>
            <p:ph idx="1"/>
          </p:nvPr>
        </p:nvSpPr>
        <p:spPr>
          <a:xfrm>
            <a:off x="794658" y="990600"/>
            <a:ext cx="3200400" cy="4484915"/>
          </a:xfrm>
        </p:spPr>
        <p:txBody>
          <a:bodyPr/>
          <a:lstStyle/>
          <a:p>
            <a:pPr>
              <a:spcBef>
                <a:spcPts val="0"/>
              </a:spcBef>
              <a:spcAft>
                <a:spcPts val="1500"/>
              </a:spcAft>
            </a:pPr>
            <a:r>
              <a:rPr lang="en-US" altLang="en-US" dirty="0"/>
              <a:t>Tularemia</a:t>
            </a:r>
          </a:p>
          <a:p>
            <a:pPr marL="285750" lvl="1">
              <a:spcBef>
                <a:spcPts val="0"/>
              </a:spcBef>
            </a:pPr>
            <a:r>
              <a:rPr lang="en-US" altLang="en-US" i="1" dirty="0"/>
              <a:t>Treatment and prevention</a:t>
            </a:r>
          </a:p>
          <a:p>
            <a:pPr marL="538163" lvl="2"/>
            <a:r>
              <a:rPr lang="en-US" altLang="en-US" dirty="0"/>
              <a:t>Streptomycin usually effective </a:t>
            </a:r>
          </a:p>
          <a:p>
            <a:pPr marL="538163" lvl="2"/>
            <a:r>
              <a:rPr lang="en-US" altLang="en-US" dirty="0"/>
              <a:t>Use of rubber gloves and goggles or face shields when skinning or</a:t>
            </a:r>
            <a:r>
              <a:rPr lang="en-US" altLang="en-US" baseline="0" dirty="0"/>
              <a:t> </a:t>
            </a:r>
            <a:r>
              <a:rPr lang="en-US" altLang="en-US" dirty="0"/>
              <a:t>handling wild animals</a:t>
            </a:r>
          </a:p>
          <a:p>
            <a:pPr marL="538163" lvl="2">
              <a:lnSpc>
                <a:spcPct val="120000"/>
              </a:lnSpc>
            </a:pPr>
            <a:r>
              <a:rPr lang="en-US" altLang="en-US" dirty="0"/>
              <a:t>Insect repellants, protective clothing help against insect and tick vectors</a:t>
            </a:r>
          </a:p>
        </p:txBody>
      </p:sp>
      <p:graphicFrame>
        <p:nvGraphicFramePr>
          <p:cNvPr id="14" name="Table Placeholder 13">
            <a:extLst>
              <a:ext uri="{FF2B5EF4-FFF2-40B4-BE49-F238E27FC236}">
                <a16:creationId xmlns:a16="http://schemas.microsoft.com/office/drawing/2014/main" id="{CDC1E057-E9F4-41A6-B654-8FA73947C869}"/>
              </a:ext>
            </a:extLst>
          </p:cNvPr>
          <p:cNvGraphicFramePr>
            <a:graphicFrameLocks noGrp="1"/>
          </p:cNvGraphicFramePr>
          <p:nvPr>
            <p:ph type="tbl" sz="quarter" idx="19"/>
            <p:extLst>
              <p:ext uri="{D42A27DB-BD31-4B8C-83A1-F6EECF244321}">
                <p14:modId xmlns:p14="http://schemas.microsoft.com/office/powerpoint/2010/main" val="434271539"/>
              </p:ext>
            </p:extLst>
          </p:nvPr>
        </p:nvGraphicFramePr>
        <p:xfrm>
          <a:off x="4267199" y="1698168"/>
          <a:ext cx="4343399" cy="4098596"/>
        </p:xfrm>
        <a:graphic>
          <a:graphicData uri="http://schemas.openxmlformats.org/drawingml/2006/table">
            <a:tbl>
              <a:tblPr firstRow="1" bandRow="1">
                <a:tableStyleId>{2D5ABB26-0587-4C30-8999-92F81FD0307C}</a:tableStyleId>
              </a:tblPr>
              <a:tblGrid>
                <a:gridCol w="1066801">
                  <a:extLst>
                    <a:ext uri="{9D8B030D-6E8A-4147-A177-3AD203B41FA5}">
                      <a16:colId xmlns:a16="http://schemas.microsoft.com/office/drawing/2014/main" val="1795369944"/>
                    </a:ext>
                  </a:extLst>
                </a:gridCol>
                <a:gridCol w="3276598">
                  <a:extLst>
                    <a:ext uri="{9D8B030D-6E8A-4147-A177-3AD203B41FA5}">
                      <a16:colId xmlns:a16="http://schemas.microsoft.com/office/drawing/2014/main" val="27906700"/>
                    </a:ext>
                  </a:extLst>
                </a:gridCol>
              </a:tblGrid>
              <a:tr h="6606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Signs and symptoms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Ulcer at site of entry, enlarged lymph nodes in area, fever, chills, aches; pneumonia if causative agent is inhaled</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5649109"/>
                  </a:ext>
                </a:extLst>
              </a:tr>
              <a:tr h="474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Incubation</a:t>
                      </a:r>
                      <a:r>
                        <a:rPr lang="en-US" sz="1200" baseline="0" dirty="0"/>
                        <a:t> period</a:t>
                      </a:r>
                      <a:endParaRPr lang="en-US" sz="12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 to 10 days; usually 2 to 5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1316445"/>
                  </a:ext>
                </a:extLst>
              </a:tr>
              <a:tr h="474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Causative agents</a:t>
                      </a:r>
                      <a:endParaRPr lang="en-US" sz="12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i="1" dirty="0"/>
                        <a:t>Francisella tularensis</a:t>
                      </a:r>
                      <a:r>
                        <a:rPr lang="pt-BR" sz="1200" dirty="0"/>
                        <a:t>; an aerobic, Gram-negative rod.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114068"/>
                  </a:ext>
                </a:extLst>
              </a:tr>
              <a:tr h="474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Pathogenesis</a:t>
                      </a:r>
                      <a:endParaRPr lang="en-US" sz="12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Organisms are ingested by phagocytic cells, grow within these cells, and then spread throughout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4472619"/>
                  </a:ext>
                </a:extLst>
              </a:tr>
              <a:tr h="1033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Epidemiology</a:t>
                      </a:r>
                      <a:endParaRPr lang="en-US" sz="12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Present among wildlife in Northern Hemisphere; risk mainly to hunters and others who handle wildlife; acquired when the organism penetrates a mucous membrane or enters broken skin, as may occur when skinning wild animals; bite of infected insect or tick.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7332792"/>
                  </a:ext>
                </a:extLst>
              </a:tr>
              <a:tr h="6606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Treatment and prevention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antibiotics. Prevention: avoiding bites of insects and ticks; wearing rubber gloves, goggles, when skinning animals.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4624500"/>
                  </a:ext>
                </a:extLst>
              </a:tr>
            </a:tbl>
          </a:graphicData>
        </a:graphic>
      </p:graphicFrame>
    </p:spTree>
    <p:extLst>
      <p:ext uri="{BB962C8B-B14F-4D97-AF65-F5344CB8AC3E}">
        <p14:creationId xmlns:p14="http://schemas.microsoft.com/office/powerpoint/2010/main" val="676773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78398" y="231785"/>
            <a:ext cx="8787204" cy="987415"/>
          </a:xfrm>
        </p:spPr>
        <p:txBody>
          <a:bodyPr/>
          <a:lstStyle/>
          <a:p>
            <a:r>
              <a:rPr lang="en-US" altLang="en-US" sz="3200" b="1" dirty="0">
                <a:solidFill>
                  <a:schemeClr val="tx1"/>
                </a:solidFill>
              </a:rPr>
              <a:t>Bacterial Diseases of Blood and Lymphatic Systems (25)</a:t>
            </a:r>
            <a:endParaRPr lang="en-US" sz="3200" dirty="0"/>
          </a:p>
        </p:txBody>
      </p:sp>
      <p:sp>
        <p:nvSpPr>
          <p:cNvPr id="3" name="Content Placeholder 2"/>
          <p:cNvSpPr>
            <a:spLocks noGrp="1"/>
          </p:cNvSpPr>
          <p:nvPr>
            <p:ph idx="1"/>
          </p:nvPr>
        </p:nvSpPr>
        <p:spPr>
          <a:xfrm>
            <a:off x="800097" y="1219200"/>
            <a:ext cx="7620000" cy="5157850"/>
          </a:xfrm>
        </p:spPr>
        <p:txBody>
          <a:bodyPr/>
          <a:lstStyle/>
          <a:p>
            <a:pPr>
              <a:spcBef>
                <a:spcPts val="0"/>
              </a:spcBef>
              <a:spcAft>
                <a:spcPts val="1500"/>
              </a:spcAft>
            </a:pPr>
            <a:r>
              <a:rPr lang="en-US" altLang="en-US" dirty="0"/>
              <a:t>Brucellosis (“undulant fever” or “Bang’s disease”)</a:t>
            </a:r>
          </a:p>
          <a:p>
            <a:pPr marL="285750" lvl="1">
              <a:spcBef>
                <a:spcPts val="0"/>
              </a:spcBef>
            </a:pPr>
            <a:r>
              <a:rPr lang="en-US" altLang="en-US" i="1" dirty="0"/>
              <a:t>Signs and symptoms</a:t>
            </a:r>
            <a:r>
              <a:rPr lang="en-US" altLang="en-US" dirty="0"/>
              <a:t>	</a:t>
            </a:r>
          </a:p>
          <a:p>
            <a:pPr marL="477838" lvl="2"/>
            <a:r>
              <a:rPr lang="en-US" altLang="en-US" dirty="0"/>
              <a:t>Symptoms start gradually, are vague</a:t>
            </a:r>
          </a:p>
          <a:p>
            <a:pPr marL="477838" lvl="2"/>
            <a:r>
              <a:rPr lang="en-US" altLang="en-US" dirty="0"/>
              <a:t>Mild fever, sweating, weakness, aches and pains, enlarged lymph nodes, depression, weight loss</a:t>
            </a:r>
          </a:p>
          <a:p>
            <a:pPr marL="477838" lvl="2"/>
            <a:r>
              <a:rPr lang="en-US" altLang="en-US" dirty="0"/>
              <a:t>Recurrence of fevers over weeks or months</a:t>
            </a:r>
          </a:p>
          <a:p>
            <a:pPr marL="477838" lvl="2"/>
            <a:r>
              <a:rPr lang="en-US" altLang="en-US" dirty="0"/>
              <a:t>Recovery within 2 months without treatment; some develop chronic illness</a:t>
            </a:r>
          </a:p>
          <a:p>
            <a:pPr marL="285750" lvl="1"/>
            <a:r>
              <a:rPr lang="en-US" altLang="en-US" i="1" dirty="0"/>
              <a:t>Causative agent: Brucella</a:t>
            </a:r>
            <a:r>
              <a:rPr lang="en-US" altLang="en-US" dirty="0"/>
              <a:t> </a:t>
            </a:r>
            <a:r>
              <a:rPr lang="en-US" altLang="en-US" i="1" dirty="0"/>
              <a:t>melitensis</a:t>
            </a:r>
          </a:p>
          <a:p>
            <a:pPr marL="477838" lvl="2"/>
            <a:r>
              <a:rPr lang="en-US" altLang="en-US" dirty="0"/>
              <a:t>Small, aerobic, non-motile Gram-negative rods with complex nutritional requirements</a:t>
            </a:r>
          </a:p>
          <a:p>
            <a:pPr marL="477838" lvl="2"/>
            <a:r>
              <a:rPr lang="en-US" altLang="en-US" dirty="0"/>
              <a:t>Only one species causes disease in humans, but other species cause disease in other animals (cattle, pigs, dogs, goats)</a:t>
            </a:r>
          </a:p>
        </p:txBody>
      </p:sp>
    </p:spTree>
    <p:extLst>
      <p:ext uri="{BB962C8B-B14F-4D97-AF65-F5344CB8AC3E}">
        <p14:creationId xmlns:p14="http://schemas.microsoft.com/office/powerpoint/2010/main" val="3590977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C604E8-8EBF-4331-BDDC-AECCA35BC383}"/>
              </a:ext>
            </a:extLst>
          </p:cNvPr>
          <p:cNvSpPr>
            <a:spLocks noGrp="1"/>
          </p:cNvSpPr>
          <p:nvPr>
            <p:ph type="title"/>
          </p:nvPr>
        </p:nvSpPr>
        <p:spPr>
          <a:xfrm>
            <a:off x="1258889" y="228600"/>
            <a:ext cx="7262153" cy="609600"/>
          </a:xfrm>
        </p:spPr>
        <p:txBody>
          <a:bodyPr/>
          <a:lstStyle/>
          <a:p>
            <a:r>
              <a:rPr lang="en-US" altLang="en-US" b="1" dirty="0">
                <a:solidFill>
                  <a:schemeClr val="tx1"/>
                </a:solidFill>
              </a:rPr>
              <a:t>Anatomy, Physiology, and Ecology (1)</a:t>
            </a:r>
            <a:endParaRPr lang="en-GB" dirty="0"/>
          </a:p>
        </p:txBody>
      </p:sp>
      <p:sp>
        <p:nvSpPr>
          <p:cNvPr id="2" name="Content Placeholder 1"/>
          <p:cNvSpPr>
            <a:spLocks noGrp="1"/>
          </p:cNvSpPr>
          <p:nvPr>
            <p:ph idx="1"/>
          </p:nvPr>
        </p:nvSpPr>
        <p:spPr>
          <a:xfrm>
            <a:off x="805543" y="990600"/>
            <a:ext cx="7772399" cy="4419600"/>
          </a:xfrm>
        </p:spPr>
        <p:txBody>
          <a:bodyPr/>
          <a:lstStyle/>
          <a:p>
            <a:pPr>
              <a:spcBef>
                <a:spcPts val="0"/>
              </a:spcBef>
              <a:spcAft>
                <a:spcPts val="1500"/>
              </a:spcAft>
            </a:pPr>
            <a:r>
              <a:rPr lang="en-US" altLang="en-US" dirty="0"/>
              <a:t>The heart</a:t>
            </a:r>
          </a:p>
          <a:p>
            <a:pPr marL="285750" lvl="1">
              <a:spcBef>
                <a:spcPts val="0"/>
              </a:spcBef>
            </a:pPr>
            <a:r>
              <a:rPr lang="en-US" altLang="en-US" dirty="0"/>
              <a:t>Muscular pump enclosed in fibrous sac, or pericardium</a:t>
            </a:r>
          </a:p>
          <a:p>
            <a:pPr marL="285750" lvl="1"/>
            <a:r>
              <a:rPr lang="en-US" altLang="en-US" dirty="0"/>
              <a:t>Septum divides into right and left sides; each divided into two chambers: atria (receive blood), ventricles (discharge blood)</a:t>
            </a:r>
          </a:p>
          <a:p>
            <a:pPr marL="512763" lvl="2"/>
            <a:r>
              <a:rPr lang="en-US" altLang="en-US" dirty="0"/>
              <a:t>Blood from right ventricle flows through lungs and back to heart into left atrium</a:t>
            </a:r>
          </a:p>
          <a:p>
            <a:pPr marL="512763" lvl="2"/>
            <a:r>
              <a:rPr lang="en-US" altLang="en-US" dirty="0"/>
              <a:t>Blood from left ventricle flows through tissues of the body and back to heart into right atrium</a:t>
            </a:r>
          </a:p>
          <a:p>
            <a:pPr marL="285750" lvl="1"/>
            <a:r>
              <a:rPr lang="en-US" altLang="en-US" dirty="0"/>
              <a:t>Valves at entrance and exit of each ventricle prevent blood flow from reversing</a:t>
            </a:r>
          </a:p>
          <a:p>
            <a:pPr marL="285750" lvl="1"/>
            <a:r>
              <a:rPr lang="en-US" altLang="en-US" dirty="0"/>
              <a:t>Infections of heart uncommon; can be serious</a:t>
            </a:r>
          </a:p>
        </p:txBody>
      </p:sp>
    </p:spTree>
    <p:extLst>
      <p:ext uri="{BB962C8B-B14F-4D97-AF65-F5344CB8AC3E}">
        <p14:creationId xmlns:p14="http://schemas.microsoft.com/office/powerpoint/2010/main" val="375893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78398" y="226548"/>
            <a:ext cx="8787204" cy="981768"/>
          </a:xfrm>
        </p:spPr>
        <p:txBody>
          <a:bodyPr/>
          <a:lstStyle/>
          <a:p>
            <a:r>
              <a:rPr lang="en-US" altLang="en-US" sz="3200" b="1" dirty="0">
                <a:solidFill>
                  <a:schemeClr val="tx1"/>
                </a:solidFill>
              </a:rPr>
              <a:t>Bacterial Diseases of Blood and Lymphatic Systems (26)</a:t>
            </a:r>
            <a:endParaRPr lang="en-US" sz="3200" dirty="0"/>
          </a:p>
        </p:txBody>
      </p:sp>
      <p:sp>
        <p:nvSpPr>
          <p:cNvPr id="3" name="Content Placeholder 2"/>
          <p:cNvSpPr>
            <a:spLocks noGrp="1"/>
          </p:cNvSpPr>
          <p:nvPr>
            <p:ph idx="1"/>
          </p:nvPr>
        </p:nvSpPr>
        <p:spPr>
          <a:xfrm>
            <a:off x="800103" y="1219200"/>
            <a:ext cx="7620000" cy="5462650"/>
          </a:xfrm>
        </p:spPr>
        <p:txBody>
          <a:bodyPr/>
          <a:lstStyle/>
          <a:p>
            <a:pPr>
              <a:lnSpc>
                <a:spcPct val="90000"/>
              </a:lnSpc>
              <a:spcBef>
                <a:spcPts val="0"/>
              </a:spcBef>
              <a:spcAft>
                <a:spcPts val="1500"/>
              </a:spcAft>
            </a:pPr>
            <a:r>
              <a:rPr lang="en-US" altLang="en-US" dirty="0"/>
              <a:t>Brucellosis</a:t>
            </a:r>
          </a:p>
          <a:p>
            <a:pPr marL="285750" lvl="1">
              <a:lnSpc>
                <a:spcPct val="90000"/>
              </a:lnSpc>
              <a:spcBef>
                <a:spcPts val="0"/>
              </a:spcBef>
            </a:pPr>
            <a:r>
              <a:rPr lang="en-US" altLang="en-US" i="1" dirty="0"/>
              <a:t>Pathogenesis</a:t>
            </a:r>
          </a:p>
          <a:p>
            <a:pPr marL="504825" lvl="2">
              <a:lnSpc>
                <a:spcPct val="90000"/>
              </a:lnSpc>
            </a:pPr>
            <a:r>
              <a:rPr lang="en-US" altLang="en-US" dirty="0"/>
              <a:t>Penetrate mucous membranes or wounds, weak initial immune response</a:t>
            </a:r>
          </a:p>
          <a:p>
            <a:pPr marL="504825" lvl="2">
              <a:lnSpc>
                <a:spcPct val="90000"/>
              </a:lnSpc>
            </a:pPr>
            <a:r>
              <a:rPr lang="en-US" altLang="en-US" dirty="0"/>
              <a:t>Grow within phagocytes, avoid antibodies</a:t>
            </a:r>
          </a:p>
          <a:p>
            <a:pPr marL="504825" lvl="2">
              <a:lnSpc>
                <a:spcPct val="90000"/>
              </a:lnSpc>
            </a:pPr>
            <a:r>
              <a:rPr lang="en-US" altLang="en-US" dirty="0"/>
              <a:t>Infected macrophages carry to other parts of body</a:t>
            </a:r>
          </a:p>
          <a:p>
            <a:pPr marL="504825" lvl="2">
              <a:lnSpc>
                <a:spcPct val="90000"/>
              </a:lnSpc>
            </a:pPr>
            <a:r>
              <a:rPr lang="en-US" altLang="en-US" dirty="0"/>
              <a:t>Low mortality rate; death generally from endocarditis or meningitis; osteomyelitis (bone infection) is complication</a:t>
            </a:r>
          </a:p>
          <a:p>
            <a:pPr marL="285750" lvl="1">
              <a:lnSpc>
                <a:spcPct val="90000"/>
              </a:lnSpc>
            </a:pPr>
            <a:r>
              <a:rPr lang="en-US" altLang="en-US" i="1" dirty="0"/>
              <a:t>Epidemiology </a:t>
            </a:r>
          </a:p>
          <a:p>
            <a:pPr marL="504825" lvl="2">
              <a:lnSpc>
                <a:spcPct val="90000"/>
              </a:lnSpc>
            </a:pPr>
            <a:r>
              <a:rPr lang="en-US" altLang="en-US" dirty="0"/>
              <a:t>Typically chronic zoonotic infection of domestic animals</a:t>
            </a:r>
          </a:p>
          <a:p>
            <a:pPr marL="723900" lvl="3">
              <a:lnSpc>
                <a:spcPct val="90000"/>
              </a:lnSpc>
            </a:pPr>
            <a:r>
              <a:rPr lang="en-US" altLang="en-US" sz="2000" dirty="0"/>
              <a:t>Contaminates milk; causes abortions</a:t>
            </a:r>
          </a:p>
          <a:p>
            <a:pPr marL="504825" lvl="2">
              <a:lnSpc>
                <a:spcPct val="90000"/>
              </a:lnSpc>
            </a:pPr>
            <a:r>
              <a:rPr lang="en-US" altLang="en-US" dirty="0"/>
              <a:t>Causes millions of dollars in agricultural losses globally</a:t>
            </a:r>
          </a:p>
          <a:p>
            <a:pPr marL="504825" lvl="2">
              <a:lnSpc>
                <a:spcPct val="90000"/>
              </a:lnSpc>
            </a:pPr>
            <a:r>
              <a:rPr lang="en-US" altLang="en-US" dirty="0"/>
              <a:t>Occupational exposure; consumption of unpasteurized milk products; hunting, eating meat from infected animals</a:t>
            </a:r>
          </a:p>
          <a:p>
            <a:pPr marL="504825" lvl="2">
              <a:lnSpc>
                <a:spcPct val="90000"/>
              </a:lnSpc>
            </a:pPr>
            <a:r>
              <a:rPr lang="en-US" altLang="en-US" dirty="0"/>
              <a:t>Category B bioterrorism threat</a:t>
            </a:r>
            <a:endParaRPr lang="en-US" dirty="0"/>
          </a:p>
        </p:txBody>
      </p:sp>
    </p:spTree>
    <p:extLst>
      <p:ext uri="{BB962C8B-B14F-4D97-AF65-F5344CB8AC3E}">
        <p14:creationId xmlns:p14="http://schemas.microsoft.com/office/powerpoint/2010/main" val="2697751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78398" y="226546"/>
            <a:ext cx="8787204" cy="981768"/>
          </a:xfrm>
        </p:spPr>
        <p:txBody>
          <a:bodyPr/>
          <a:lstStyle/>
          <a:p>
            <a:r>
              <a:rPr lang="en-US" altLang="en-US" sz="3200" b="1" dirty="0">
                <a:solidFill>
                  <a:schemeClr val="tx1"/>
                </a:solidFill>
              </a:rPr>
              <a:t>Bacterial Diseases of Blood and Lymphatic Systems (27)</a:t>
            </a:r>
            <a:endParaRPr lang="en-US" sz="3200" dirty="0"/>
          </a:p>
        </p:txBody>
      </p:sp>
      <p:sp>
        <p:nvSpPr>
          <p:cNvPr id="3" name="Content Placeholder 2"/>
          <p:cNvSpPr>
            <a:spLocks noGrp="1"/>
          </p:cNvSpPr>
          <p:nvPr>
            <p:ph idx="1"/>
          </p:nvPr>
        </p:nvSpPr>
        <p:spPr>
          <a:xfrm>
            <a:off x="794658" y="1219200"/>
            <a:ext cx="7620000" cy="3810000"/>
          </a:xfrm>
        </p:spPr>
        <p:txBody>
          <a:bodyPr/>
          <a:lstStyle/>
          <a:p>
            <a:pPr>
              <a:spcBef>
                <a:spcPts val="0"/>
              </a:spcBef>
              <a:spcAft>
                <a:spcPts val="1500"/>
              </a:spcAft>
            </a:pPr>
            <a:r>
              <a:rPr lang="en-US" altLang="en-US" dirty="0"/>
              <a:t>Brucellosis</a:t>
            </a:r>
          </a:p>
          <a:p>
            <a:pPr marL="285750" lvl="1">
              <a:spcBef>
                <a:spcPts val="0"/>
              </a:spcBef>
            </a:pPr>
            <a:r>
              <a:rPr lang="en-US" altLang="en-US" i="1" dirty="0"/>
              <a:t>Treatment and prevention</a:t>
            </a:r>
          </a:p>
          <a:p>
            <a:pPr marL="504825" lvl="2"/>
            <a:r>
              <a:rPr lang="en-US" altLang="en-US" dirty="0"/>
              <a:t>Doxycycline with rifampin or streptomycin for 6 weeks</a:t>
            </a:r>
          </a:p>
          <a:p>
            <a:pPr marL="736600" lvl="3"/>
            <a:r>
              <a:rPr lang="en-US" altLang="en-US" sz="2000" dirty="0"/>
              <a:t>Some chronic cases may require 6 months or more</a:t>
            </a:r>
          </a:p>
          <a:p>
            <a:pPr marL="519113" lvl="2"/>
            <a:r>
              <a:rPr lang="en-US" altLang="en-US" dirty="0"/>
              <a:t>Pasteurization of dairy products; inspection of domestic animals for evidence of disease</a:t>
            </a:r>
          </a:p>
          <a:p>
            <a:pPr marL="519113" lvl="2"/>
            <a:r>
              <a:rPr lang="en-US" altLang="en-US" dirty="0"/>
              <a:t>Protective gear (goggles or face shield, gloves) for veterinarians, butchers, slaughterhouse workers </a:t>
            </a:r>
          </a:p>
          <a:p>
            <a:pPr marL="519113" lvl="2"/>
            <a:r>
              <a:rPr lang="en-US" altLang="en-US" dirty="0"/>
              <a:t>Attenuated vaccine controls disease in domestic animals</a:t>
            </a:r>
          </a:p>
        </p:txBody>
      </p:sp>
    </p:spTree>
    <p:extLst>
      <p:ext uri="{BB962C8B-B14F-4D97-AF65-F5344CB8AC3E}">
        <p14:creationId xmlns:p14="http://schemas.microsoft.com/office/powerpoint/2010/main" val="4189643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schemeClr val="tx1"/>
                </a:solidFill>
              </a:rPr>
              <a:t>Table 25.8 Brucellosis (“Undulant Fever” or “Bang’s Disease”)</a:t>
            </a:r>
          </a:p>
        </p:txBody>
      </p:sp>
      <p:sp>
        <p:nvSpPr>
          <p:cNvPr id="11" name="Content Placeholder 10">
            <a:extLst>
              <a:ext uri="{FF2B5EF4-FFF2-40B4-BE49-F238E27FC236}">
                <a16:creationId xmlns:a16="http://schemas.microsoft.com/office/drawing/2014/main" id="{9DC47A31-B92D-4302-ACED-926ED2F53FE0}"/>
              </a:ext>
            </a:extLst>
          </p:cNvPr>
          <p:cNvSpPr>
            <a:spLocks noGrp="1"/>
          </p:cNvSpPr>
          <p:nvPr>
            <p:ph idx="1"/>
          </p:nvPr>
        </p:nvSpPr>
        <p:spPr>
          <a:xfrm>
            <a:off x="715087" y="1044128"/>
            <a:ext cx="2014465" cy="4809624"/>
          </a:xfrm>
        </p:spPr>
        <p:txBody>
          <a:bodyPr/>
          <a:lstStyle/>
          <a:p>
            <a:pPr marL="165100" indent="-165100">
              <a:spcBef>
                <a:spcPts val="0"/>
              </a:spcBef>
              <a:spcAft>
                <a:spcPts val="1400"/>
              </a:spcAft>
              <a:buFont typeface="+mj-lt"/>
              <a:buAutoNum type="arabicPeriod"/>
            </a:pPr>
            <a:r>
              <a:rPr lang="en-US" sz="1200" dirty="0"/>
              <a:t>Brucella melitensis enters the body through mucous membranes following ingestion or inhalation, or through skin abrasions.</a:t>
            </a:r>
          </a:p>
          <a:p>
            <a:pPr marL="165100" indent="-165100">
              <a:spcBef>
                <a:spcPts val="0"/>
              </a:spcBef>
              <a:spcAft>
                <a:spcPts val="1400"/>
              </a:spcAft>
              <a:buFont typeface="+mj-lt"/>
              <a:buAutoNum type="arabicPeriod"/>
            </a:pPr>
            <a:r>
              <a:rPr lang="en-US" sz="1200" dirty="0"/>
              <a:t>The bacteria are taken up by phagocytes but resist digestion and grow within cells. </a:t>
            </a:r>
          </a:p>
          <a:p>
            <a:pPr marL="165100" indent="-165100">
              <a:spcBef>
                <a:spcPts val="0"/>
              </a:spcBef>
              <a:spcAft>
                <a:spcPts val="1400"/>
              </a:spcAft>
              <a:buFont typeface="+mj-lt"/>
              <a:buAutoNum type="arabicPeriod"/>
            </a:pPr>
            <a:r>
              <a:rPr lang="en-US" sz="1200" dirty="0"/>
              <a:t>The bacteria enter the lymphatics and bloodstream and are carried throughout the body. </a:t>
            </a:r>
          </a:p>
          <a:p>
            <a:pPr marL="165100" indent="-165100">
              <a:spcBef>
                <a:spcPts val="0"/>
              </a:spcBef>
              <a:spcAft>
                <a:spcPts val="1400"/>
              </a:spcAft>
              <a:buFont typeface="+mj-lt"/>
              <a:buAutoNum type="arabicPeriod"/>
            </a:pPr>
            <a:r>
              <a:rPr lang="en-US" sz="1200" dirty="0"/>
              <a:t>Infection is established in other body tissues, such as the heart valves, meninges, and bones. </a:t>
            </a:r>
          </a:p>
          <a:p>
            <a:pPr marL="165100" indent="-165100">
              <a:spcBef>
                <a:spcPts val="0"/>
              </a:spcBef>
              <a:spcAft>
                <a:spcPts val="1400"/>
              </a:spcAft>
              <a:buFont typeface="+mj-lt"/>
              <a:buAutoNum type="arabicPeriod"/>
            </a:pPr>
            <a:r>
              <a:rPr lang="en-US" sz="1200" dirty="0"/>
              <a:t>Osteomyelitis is a rare but serious complication. Most deaths are due to endocarditis or meningitis.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38450" y="1504950"/>
            <a:ext cx="1733550" cy="4210050"/>
          </a:xfrm>
          <a:prstGeom prst="rect">
            <a:avLst/>
          </a:prstGeom>
        </p:spPr>
      </p:pic>
      <p:graphicFrame>
        <p:nvGraphicFramePr>
          <p:cNvPr id="12" name="Table Placeholder 11">
            <a:extLst>
              <a:ext uri="{FF2B5EF4-FFF2-40B4-BE49-F238E27FC236}">
                <a16:creationId xmlns:a16="http://schemas.microsoft.com/office/drawing/2014/main" id="{13E297AD-ED47-4F30-83F2-9362FEBBDFD5}"/>
              </a:ext>
            </a:extLst>
          </p:cNvPr>
          <p:cNvGraphicFramePr>
            <a:graphicFrameLocks noGrp="1"/>
          </p:cNvGraphicFramePr>
          <p:nvPr>
            <p:ph type="tbl" sz="quarter" idx="19"/>
            <p:extLst>
              <p:ext uri="{D42A27DB-BD31-4B8C-83A1-F6EECF244321}">
                <p14:modId xmlns:p14="http://schemas.microsoft.com/office/powerpoint/2010/main" val="3543183656"/>
              </p:ext>
            </p:extLst>
          </p:nvPr>
        </p:nvGraphicFramePr>
        <p:xfrm>
          <a:off x="4593774" y="1045745"/>
          <a:ext cx="4169226" cy="4880610"/>
        </p:xfrm>
        <a:graphic>
          <a:graphicData uri="http://schemas.openxmlformats.org/drawingml/2006/table">
            <a:tbl>
              <a:tblPr firstRow="1" bandRow="1">
                <a:tableStyleId>{2D5ABB26-0587-4C30-8999-92F81FD0307C}</a:tableStyleId>
              </a:tblPr>
              <a:tblGrid>
                <a:gridCol w="1348332">
                  <a:extLst>
                    <a:ext uri="{9D8B030D-6E8A-4147-A177-3AD203B41FA5}">
                      <a16:colId xmlns:a16="http://schemas.microsoft.com/office/drawing/2014/main" val="3926690077"/>
                    </a:ext>
                  </a:extLst>
                </a:gridCol>
                <a:gridCol w="2820894">
                  <a:extLst>
                    <a:ext uri="{9D8B030D-6E8A-4147-A177-3AD203B41FA5}">
                      <a16:colId xmlns:a16="http://schemas.microsoft.com/office/drawing/2014/main" val="1356817692"/>
                    </a:ext>
                  </a:extLst>
                </a:gridCol>
              </a:tblGrid>
              <a:tr h="768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Signs and symptoms</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Recurrent fever, body aches, weight loss, enlargement of lymph nodes; symptoms usually lessen even without treatment but may become chronic.</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3446038"/>
                  </a:ext>
                </a:extLst>
              </a:tr>
              <a:tr h="424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Incubation</a:t>
                      </a:r>
                      <a:r>
                        <a:rPr lang="en-US" sz="1200" b="0" baseline="0" dirty="0">
                          <a:solidFill>
                            <a:schemeClr val="tx1"/>
                          </a:solidFill>
                        </a:rPr>
                        <a:t> period</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Usually 5 to 21 days</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223063"/>
                  </a:ext>
                </a:extLst>
              </a:tr>
              <a:tr h="4088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Causative agents</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Brucella melitensis, a small, aerobic, Gram-negative rod</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0929842"/>
                  </a:ext>
                </a:extLst>
              </a:tr>
              <a:tr h="13083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Pathogenesis</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Organisms penetrate mucous membranes and are carried to heart, kidneys, meninges, and other parts of the body via the blood and lymphatic system; they resist killing by macrophages and grow within these cells.</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4391123"/>
                  </a:ext>
                </a:extLst>
              </a:tr>
              <a:tr h="1128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Epidemiology</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Main sources of human infections: domestic animals. Disease also occurs in wild animals such as moose, caribou, bison; butchers, farmers, veterinarians, those who drink unpasteurized milk are at risk.</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6598317"/>
                  </a:ext>
                </a:extLst>
              </a:tr>
              <a:tr h="768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Treatment and prevention</a:t>
                      </a:r>
                      <a:endParaRPr lang="en-US" sz="1200" b="0" dirty="0">
                        <a:solidFill>
                          <a:schemeClr val="tx1"/>
                        </a:solidFill>
                      </a:endParaRP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Treatment: appropriate antibiotics. Prevention: vaccination of domestic animals; pasteurization of milk and milk products; gloves and face shields.</a:t>
                      </a:r>
                    </a:p>
                  </a:txBody>
                  <a:tcPr marL="131780" marR="131780" marT="24944" marB="24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9527532"/>
                  </a:ext>
                </a:extLst>
              </a:tr>
            </a:tbl>
          </a:graphicData>
        </a:graphic>
      </p:graphicFrame>
    </p:spTree>
    <p:extLst>
      <p:ext uri="{BB962C8B-B14F-4D97-AF65-F5344CB8AC3E}">
        <p14:creationId xmlns:p14="http://schemas.microsoft.com/office/powerpoint/2010/main" val="2709071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40062B-FE5A-4E0B-BEB1-4F2C6A3B35EC}"/>
              </a:ext>
            </a:extLst>
          </p:cNvPr>
          <p:cNvSpPr>
            <a:spLocks noGrp="1"/>
          </p:cNvSpPr>
          <p:nvPr>
            <p:ph type="title"/>
          </p:nvPr>
        </p:nvSpPr>
        <p:spPr>
          <a:xfrm>
            <a:off x="64209" y="223853"/>
            <a:ext cx="9015582" cy="1071547"/>
          </a:xfrm>
        </p:spPr>
        <p:txBody>
          <a:bodyPr/>
          <a:lstStyle/>
          <a:p>
            <a:r>
              <a:rPr lang="en-US" altLang="en-US" b="1" dirty="0">
                <a:solidFill>
                  <a:schemeClr val="tx1"/>
                </a:solidFill>
              </a:rPr>
              <a:t>Viral Diseases of Blood and Lymphatic Systems (1)</a:t>
            </a:r>
            <a:endParaRPr lang="en-GB" dirty="0"/>
          </a:p>
        </p:txBody>
      </p:sp>
      <p:sp>
        <p:nvSpPr>
          <p:cNvPr id="2" name="Content Placeholder 1"/>
          <p:cNvSpPr>
            <a:spLocks noGrp="1"/>
          </p:cNvSpPr>
          <p:nvPr>
            <p:ph idx="1"/>
          </p:nvPr>
        </p:nvSpPr>
        <p:spPr>
          <a:xfrm>
            <a:off x="800102" y="1344304"/>
            <a:ext cx="7658098" cy="4218296"/>
          </a:xfrm>
        </p:spPr>
        <p:txBody>
          <a:bodyPr/>
          <a:lstStyle/>
          <a:p>
            <a:pPr>
              <a:spcBef>
                <a:spcPts val="0"/>
              </a:spcBef>
              <a:spcAft>
                <a:spcPts val="1500"/>
              </a:spcAft>
            </a:pPr>
            <a:r>
              <a:rPr lang="en-US" altLang="en-US" dirty="0"/>
              <a:t>Infectious mononucleosis (“mono” or “kissing disease”)</a:t>
            </a:r>
          </a:p>
          <a:p>
            <a:pPr marL="285750" lvl="1">
              <a:spcBef>
                <a:spcPts val="0"/>
              </a:spcBef>
            </a:pPr>
            <a:r>
              <a:rPr lang="en-US" altLang="en-US" i="1" dirty="0"/>
              <a:t>Signs and symptoms</a:t>
            </a:r>
          </a:p>
          <a:p>
            <a:pPr marL="555625" lvl="2"/>
            <a:r>
              <a:rPr lang="en-US" altLang="en-US" dirty="0"/>
              <a:t>Appear after long incubation period, usually 30 to 60 days</a:t>
            </a:r>
          </a:p>
          <a:p>
            <a:pPr marL="555625" lvl="2"/>
            <a:r>
              <a:rPr lang="en-US" altLang="en-US" dirty="0"/>
              <a:t>Fever, sore throat covered with pus, marked fatigue, enlargement of spleen and lymph nodes</a:t>
            </a:r>
          </a:p>
          <a:p>
            <a:pPr marL="555625" lvl="2"/>
            <a:r>
              <a:rPr lang="en-US" altLang="en-US" dirty="0"/>
              <a:t>Fever, sore throat gone in approximately 2 weeks; others in approximately 3 weeks</a:t>
            </a:r>
          </a:p>
          <a:p>
            <a:pPr marL="555625" lvl="2"/>
            <a:r>
              <a:rPr lang="en-US" altLang="en-US" dirty="0"/>
              <a:t>Exhaustion and difficulty concentrating may persist</a:t>
            </a:r>
          </a:p>
          <a:p>
            <a:pPr marL="285750" lvl="1"/>
            <a:r>
              <a:rPr lang="en-US" altLang="en-US" i="1" dirty="0"/>
              <a:t>Causative agent: </a:t>
            </a:r>
            <a:r>
              <a:rPr lang="en-US" altLang="en-US" dirty="0"/>
              <a:t>Epstein-Barr virus (EBV) </a:t>
            </a:r>
          </a:p>
          <a:p>
            <a:pPr marL="555625" lvl="2"/>
            <a:r>
              <a:rPr lang="en-US" altLang="en-US" dirty="0"/>
              <a:t>Enveloped double-stranded DNA virus of </a:t>
            </a:r>
            <a:r>
              <a:rPr lang="en-US" altLang="en-US" i="1" dirty="0"/>
              <a:t>Herpesviridae</a:t>
            </a:r>
          </a:p>
        </p:txBody>
      </p:sp>
    </p:spTree>
    <p:extLst>
      <p:ext uri="{BB962C8B-B14F-4D97-AF65-F5344CB8AC3E}">
        <p14:creationId xmlns:p14="http://schemas.microsoft.com/office/powerpoint/2010/main" val="132220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A161EC-AE99-4F26-9589-E7D98D36DFE9}"/>
              </a:ext>
            </a:extLst>
          </p:cNvPr>
          <p:cNvSpPr>
            <a:spLocks noGrp="1"/>
          </p:cNvSpPr>
          <p:nvPr>
            <p:ph type="title"/>
          </p:nvPr>
        </p:nvSpPr>
        <p:spPr>
          <a:xfrm>
            <a:off x="0" y="318660"/>
            <a:ext cx="9144000" cy="468320"/>
          </a:xfrm>
        </p:spPr>
        <p:txBody>
          <a:bodyPr/>
          <a:lstStyle/>
          <a:p>
            <a:r>
              <a:rPr lang="en-US" altLang="en-US" sz="2200" b="1" dirty="0">
                <a:solidFill>
                  <a:schemeClr val="tx1"/>
                </a:solidFill>
                <a:latin typeface="Arial" panose="020B0604020202020204" pitchFamily="34" charset="0"/>
                <a:cs typeface="Arial" panose="020B0604020202020204" pitchFamily="34" charset="0"/>
              </a:rPr>
              <a:t>Viral Diseases of Blood and Lymphatic Systems – Figure 25.12 </a:t>
            </a:r>
            <a:endParaRPr lang="en-GB" sz="2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3569" y="990599"/>
            <a:ext cx="4696686" cy="5398295"/>
          </a:xfrm>
        </p:spPr>
        <p:txBody>
          <a:bodyPr/>
          <a:lstStyle/>
          <a:p>
            <a:pPr>
              <a:spcBef>
                <a:spcPts val="0"/>
              </a:spcBef>
              <a:spcAft>
                <a:spcPts val="1500"/>
              </a:spcAft>
            </a:pPr>
            <a:r>
              <a:rPr lang="en-US" altLang="en-US" dirty="0"/>
              <a:t>Infectious mononucleosis</a:t>
            </a:r>
          </a:p>
          <a:p>
            <a:pPr marL="285750" lvl="1">
              <a:spcBef>
                <a:spcPts val="0"/>
              </a:spcBef>
              <a:spcAft>
                <a:spcPts val="300"/>
              </a:spcAft>
            </a:pPr>
            <a:r>
              <a:rPr lang="en-US" altLang="en-US" i="1" dirty="0"/>
              <a:t>Pathogenesis</a:t>
            </a:r>
          </a:p>
          <a:p>
            <a:pPr marL="522288" lvl="2">
              <a:spcAft>
                <a:spcPts val="300"/>
              </a:spcAft>
            </a:pPr>
            <a:r>
              <a:rPr lang="en-US" altLang="en-US" dirty="0"/>
              <a:t>Infects mouth, throat</a:t>
            </a:r>
          </a:p>
          <a:p>
            <a:pPr marL="522288" lvl="2">
              <a:spcAft>
                <a:spcPts val="300"/>
              </a:spcAft>
            </a:pPr>
            <a:r>
              <a:rPr lang="en-US" altLang="en-US" dirty="0"/>
              <a:t>Replicates, is carried to lymph nodes</a:t>
            </a:r>
          </a:p>
          <a:p>
            <a:pPr marL="522288" lvl="2">
              <a:spcAft>
                <a:spcPts val="300"/>
              </a:spcAft>
            </a:pPr>
            <a:r>
              <a:rPr lang="en-US" altLang="en-US" dirty="0"/>
              <a:t>Infects B lymphocytes</a:t>
            </a:r>
          </a:p>
          <a:p>
            <a:pPr marL="739775" lvl="3">
              <a:spcAft>
                <a:spcPts val="300"/>
              </a:spcAft>
            </a:pPr>
            <a:r>
              <a:rPr lang="en-US" altLang="en-US" sz="2000" dirty="0"/>
              <a:t>Productive: virus replicates, kills B cell</a:t>
            </a:r>
          </a:p>
          <a:p>
            <a:pPr marL="739775" lvl="3">
              <a:spcAft>
                <a:spcPts val="300"/>
              </a:spcAft>
            </a:pPr>
            <a:r>
              <a:rPr lang="en-US" altLang="en-US" sz="2000" dirty="0"/>
              <a:t>Non-productive: latent infection; most common, causes proliferation of B cells, production of immunoglobulins, including heterophile antibody used for diagnosis</a:t>
            </a:r>
          </a:p>
          <a:p>
            <a:pPr marL="522288" lvl="2">
              <a:spcAft>
                <a:spcPts val="300"/>
              </a:spcAft>
            </a:pPr>
            <a:r>
              <a:rPr lang="en-US" altLang="en-US" dirty="0"/>
              <a:t>Cytotoxic T cells kill productively infected B cells that display viral antigens</a:t>
            </a:r>
          </a:p>
        </p:txBody>
      </p:sp>
      <p:pic>
        <p:nvPicPr>
          <p:cNvPr id="29" name="Picture 28" descr="EBV infects B cells, producing latent or productive infections. Productive infections kill B cells; latent infections produce heterophile antibodies.">
            <a:extLst>
              <a:ext uri="{FF2B5EF4-FFF2-40B4-BE49-F238E27FC236}">
                <a16:creationId xmlns:a16="http://schemas.microsoft.com/office/drawing/2014/main" id="{85231E62-900C-425D-90CF-7E5AE837C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137" y="791852"/>
            <a:ext cx="2456688" cy="5748338"/>
          </a:xfrm>
          <a:prstGeom prst="rect">
            <a:avLst/>
          </a:prstGeom>
        </p:spPr>
      </p:pic>
      <p:sp>
        <p:nvSpPr>
          <p:cNvPr id="16" name="Content Placeholder 15">
            <a:extLst>
              <a:ext uri="{FF2B5EF4-FFF2-40B4-BE49-F238E27FC236}">
                <a16:creationId xmlns:a16="http://schemas.microsoft.com/office/drawing/2014/main" id="{9D1C84F8-B93B-4628-9C5B-88A7819B19AC}"/>
              </a:ext>
            </a:extLst>
          </p:cNvPr>
          <p:cNvSpPr>
            <a:spLocks noGrp="1"/>
          </p:cNvSpPr>
          <p:nvPr>
            <p:ph sz="quarter" idx="20"/>
          </p:nvPr>
        </p:nvSpPr>
        <p:spPr>
          <a:xfrm>
            <a:off x="6191250" y="1371599"/>
            <a:ext cx="228600" cy="152401"/>
          </a:xfrm>
        </p:spPr>
        <p:txBody>
          <a:bodyPr/>
          <a:lstStyle/>
          <a:p>
            <a:pPr marL="228600" indent="-228600">
              <a:buFont typeface="+mj-lt"/>
              <a:buAutoNum type="arabicPeriod"/>
            </a:pPr>
            <a:r>
              <a:rPr lang="en-US" sz="600" b="1" dirty="0"/>
              <a:t> </a:t>
            </a:r>
          </a:p>
        </p:txBody>
      </p:sp>
      <p:sp>
        <p:nvSpPr>
          <p:cNvPr id="21" name="Content Placeholder 20">
            <a:extLst>
              <a:ext uri="{FF2B5EF4-FFF2-40B4-BE49-F238E27FC236}">
                <a16:creationId xmlns:a16="http://schemas.microsoft.com/office/drawing/2014/main" id="{B92BF195-6CA4-4CF4-AC09-725201BB28C1}"/>
              </a:ext>
            </a:extLst>
          </p:cNvPr>
          <p:cNvSpPr>
            <a:spLocks noGrp="1"/>
          </p:cNvSpPr>
          <p:nvPr>
            <p:ph sz="quarter" idx="25"/>
          </p:nvPr>
        </p:nvSpPr>
        <p:spPr>
          <a:xfrm>
            <a:off x="7627274" y="1470659"/>
            <a:ext cx="820439" cy="502088"/>
          </a:xfrm>
        </p:spPr>
        <p:txBody>
          <a:bodyPr/>
          <a:lstStyle/>
          <a:p>
            <a:pPr>
              <a:lnSpc>
                <a:spcPct val="90000"/>
              </a:lnSpc>
              <a:spcBef>
                <a:spcPts val="0"/>
              </a:spcBef>
            </a:pPr>
            <a:r>
              <a:rPr lang="en-US" sz="580" dirty="0"/>
              <a:t>EBV attaches to and infects epithelium of the throat, where It replicates and causes pharyngitis.</a:t>
            </a:r>
          </a:p>
        </p:txBody>
      </p:sp>
      <p:sp>
        <p:nvSpPr>
          <p:cNvPr id="17" name="Content Placeholder 16">
            <a:extLst>
              <a:ext uri="{FF2B5EF4-FFF2-40B4-BE49-F238E27FC236}">
                <a16:creationId xmlns:a16="http://schemas.microsoft.com/office/drawing/2014/main" id="{C8114208-2F6A-45FC-9E3D-5E11FBF246D1}"/>
              </a:ext>
            </a:extLst>
          </p:cNvPr>
          <p:cNvSpPr>
            <a:spLocks noGrp="1"/>
          </p:cNvSpPr>
          <p:nvPr>
            <p:ph sz="quarter" idx="21"/>
          </p:nvPr>
        </p:nvSpPr>
        <p:spPr>
          <a:xfrm>
            <a:off x="6197600" y="2495550"/>
            <a:ext cx="226683" cy="168495"/>
          </a:xfrm>
        </p:spPr>
        <p:txBody>
          <a:bodyPr/>
          <a:lstStyle/>
          <a:p>
            <a:pPr marL="228600" indent="-228600">
              <a:buFont typeface="+mj-lt"/>
              <a:buAutoNum type="arabicPeriod" startAt="2"/>
            </a:pPr>
            <a:r>
              <a:rPr lang="en-US" sz="600" b="1" dirty="0"/>
              <a:t> </a:t>
            </a:r>
          </a:p>
        </p:txBody>
      </p:sp>
      <p:sp>
        <p:nvSpPr>
          <p:cNvPr id="20" name="Content Placeholder 19">
            <a:extLst>
              <a:ext uri="{FF2B5EF4-FFF2-40B4-BE49-F238E27FC236}">
                <a16:creationId xmlns:a16="http://schemas.microsoft.com/office/drawing/2014/main" id="{0B393BA9-6E1E-42A6-9704-188347DF1372}"/>
              </a:ext>
            </a:extLst>
          </p:cNvPr>
          <p:cNvSpPr>
            <a:spLocks noGrp="1"/>
          </p:cNvSpPr>
          <p:nvPr>
            <p:ph sz="quarter" idx="24"/>
          </p:nvPr>
        </p:nvSpPr>
        <p:spPr>
          <a:xfrm>
            <a:off x="7626350" y="2539744"/>
            <a:ext cx="871178" cy="787656"/>
          </a:xfrm>
        </p:spPr>
        <p:txBody>
          <a:bodyPr/>
          <a:lstStyle/>
          <a:p>
            <a:pPr>
              <a:lnSpc>
                <a:spcPct val="90000"/>
              </a:lnSpc>
              <a:spcBef>
                <a:spcPts val="0"/>
              </a:spcBef>
            </a:pPr>
            <a:r>
              <a:rPr lang="en-US" sz="580" dirty="0"/>
              <a:t>Virions enter the lymphatic vessels and are carried to the lymph nodes. Some virions escape the lymph nodes and are carried to the bloodstream.</a:t>
            </a:r>
          </a:p>
        </p:txBody>
      </p:sp>
      <p:sp>
        <p:nvSpPr>
          <p:cNvPr id="18" name="Content Placeholder 17">
            <a:extLst>
              <a:ext uri="{FF2B5EF4-FFF2-40B4-BE49-F238E27FC236}">
                <a16:creationId xmlns:a16="http://schemas.microsoft.com/office/drawing/2014/main" id="{65A21AF4-763D-4834-8BE1-2FD10EF7B9D0}"/>
              </a:ext>
            </a:extLst>
          </p:cNvPr>
          <p:cNvSpPr>
            <a:spLocks noGrp="1"/>
          </p:cNvSpPr>
          <p:nvPr>
            <p:ph sz="quarter" idx="22"/>
          </p:nvPr>
        </p:nvSpPr>
        <p:spPr>
          <a:xfrm>
            <a:off x="6195726" y="3619500"/>
            <a:ext cx="274924" cy="177740"/>
          </a:xfrm>
        </p:spPr>
        <p:txBody>
          <a:bodyPr/>
          <a:lstStyle/>
          <a:p>
            <a:pPr marL="228600" indent="-228600">
              <a:buFont typeface="+mj-lt"/>
              <a:buAutoNum type="arabicPeriod" startAt="3"/>
            </a:pPr>
            <a:r>
              <a:rPr lang="en-US" sz="600" b="1" dirty="0"/>
              <a:t> </a:t>
            </a:r>
          </a:p>
        </p:txBody>
      </p:sp>
      <p:sp>
        <p:nvSpPr>
          <p:cNvPr id="22" name="Content Placeholder 21">
            <a:extLst>
              <a:ext uri="{FF2B5EF4-FFF2-40B4-BE49-F238E27FC236}">
                <a16:creationId xmlns:a16="http://schemas.microsoft.com/office/drawing/2014/main" id="{A2C3CE44-A957-4757-A3A4-E8B7B776C8C2}"/>
              </a:ext>
            </a:extLst>
          </p:cNvPr>
          <p:cNvSpPr>
            <a:spLocks noGrp="1"/>
          </p:cNvSpPr>
          <p:nvPr>
            <p:ph sz="quarter" idx="26"/>
          </p:nvPr>
        </p:nvSpPr>
        <p:spPr>
          <a:xfrm>
            <a:off x="7621480" y="3686175"/>
            <a:ext cx="998645" cy="485495"/>
          </a:xfrm>
        </p:spPr>
        <p:txBody>
          <a:bodyPr/>
          <a:lstStyle/>
          <a:p>
            <a:pPr>
              <a:lnSpc>
                <a:spcPct val="90000"/>
              </a:lnSpc>
              <a:spcBef>
                <a:spcPts val="0"/>
              </a:spcBef>
            </a:pPr>
            <a:r>
              <a:rPr lang="en-US" sz="580" dirty="0"/>
              <a:t>Virions attach specifically to B lymphocytes and infect them, producing either latent or productive infections.</a:t>
            </a:r>
          </a:p>
        </p:txBody>
      </p:sp>
      <p:sp>
        <p:nvSpPr>
          <p:cNvPr id="14" name="Content Placeholder 13">
            <a:extLst>
              <a:ext uri="{FF2B5EF4-FFF2-40B4-BE49-F238E27FC236}">
                <a16:creationId xmlns:a16="http://schemas.microsoft.com/office/drawing/2014/main" id="{3E00A083-C932-477C-A87F-46104A2ADE71}"/>
              </a:ext>
            </a:extLst>
          </p:cNvPr>
          <p:cNvSpPr>
            <a:spLocks noGrp="1"/>
          </p:cNvSpPr>
          <p:nvPr>
            <p:ph sz="quarter" idx="18"/>
          </p:nvPr>
        </p:nvSpPr>
        <p:spPr>
          <a:xfrm>
            <a:off x="7376160" y="4783010"/>
            <a:ext cx="274286" cy="162370"/>
          </a:xfrm>
        </p:spPr>
        <p:txBody>
          <a:bodyPr/>
          <a:lstStyle/>
          <a:p>
            <a:pPr marL="228600" indent="-228600">
              <a:buFont typeface="+mj-lt"/>
              <a:buAutoNum type="arabicPeriod" startAt="4"/>
            </a:pPr>
            <a:r>
              <a:rPr lang="en-US" sz="600" b="1" dirty="0"/>
              <a:t> </a:t>
            </a:r>
          </a:p>
        </p:txBody>
      </p:sp>
      <p:sp>
        <p:nvSpPr>
          <p:cNvPr id="28" name="Content Placeholder 4">
            <a:extLst>
              <a:ext uri="{FF2B5EF4-FFF2-40B4-BE49-F238E27FC236}">
                <a16:creationId xmlns:a16="http://schemas.microsoft.com/office/drawing/2014/main" id="{5BADC2BD-1741-425F-90E3-457CD9C389B0}"/>
              </a:ext>
            </a:extLst>
          </p:cNvPr>
          <p:cNvSpPr>
            <a:spLocks noGrp="1"/>
          </p:cNvSpPr>
          <p:nvPr>
            <p:ph sz="quarter" idx="27"/>
          </p:nvPr>
        </p:nvSpPr>
        <p:spPr>
          <a:xfrm>
            <a:off x="7434580" y="5988058"/>
            <a:ext cx="1257300" cy="457200"/>
          </a:xfrm>
          <a:prstGeom prst="rect">
            <a:avLst/>
          </a:prstGeom>
        </p:spPr>
        <p:txBody>
          <a:bodyPr/>
          <a:lstStyle/>
          <a:p>
            <a:pPr marL="0" lvl="0" indent="0">
              <a:lnSpc>
                <a:spcPct val="90000"/>
              </a:lnSpc>
              <a:spcBef>
                <a:spcPts val="0"/>
              </a:spcBef>
              <a:buNone/>
            </a:pPr>
            <a:r>
              <a:rPr lang="en-US" sz="580" dirty="0"/>
              <a:t>Latently infected B cells are not attacked by T cells. They </a:t>
            </a:r>
            <a:r>
              <a:rPr lang="en-US" sz="580" dirty="0" err="1"/>
              <a:t>differen</a:t>
            </a:r>
            <a:r>
              <a:rPr lang="en-US" sz="580" dirty="0"/>
              <a:t>- </a:t>
            </a:r>
            <a:r>
              <a:rPr lang="en-US" sz="580" dirty="0" err="1"/>
              <a:t>tiate</a:t>
            </a:r>
            <a:r>
              <a:rPr lang="en-US" sz="580" dirty="0"/>
              <a:t> into plasma cells and produce random immunoglobulins. Including heterophile antibody.</a:t>
            </a:r>
          </a:p>
        </p:txBody>
      </p:sp>
      <p:sp>
        <p:nvSpPr>
          <p:cNvPr id="19" name="Content Placeholder 18">
            <a:extLst>
              <a:ext uri="{FF2B5EF4-FFF2-40B4-BE49-F238E27FC236}">
                <a16:creationId xmlns:a16="http://schemas.microsoft.com/office/drawing/2014/main" id="{F9581D06-19E8-477F-9A4F-6AC78EFE90C8}"/>
              </a:ext>
            </a:extLst>
          </p:cNvPr>
          <p:cNvSpPr>
            <a:spLocks noGrp="1"/>
          </p:cNvSpPr>
          <p:nvPr>
            <p:ph sz="quarter" idx="23"/>
          </p:nvPr>
        </p:nvSpPr>
        <p:spPr>
          <a:xfrm>
            <a:off x="6195060" y="4800186"/>
            <a:ext cx="183411" cy="183294"/>
          </a:xfrm>
        </p:spPr>
        <p:txBody>
          <a:bodyPr/>
          <a:lstStyle/>
          <a:p>
            <a:pPr marL="228600" indent="-228600">
              <a:buFont typeface="+mj-lt"/>
              <a:buAutoNum type="arabicPeriod" startAt="5"/>
            </a:pPr>
            <a:r>
              <a:rPr lang="en-US" sz="600" b="1" dirty="0"/>
              <a:t> </a:t>
            </a:r>
          </a:p>
        </p:txBody>
      </p:sp>
      <p:sp>
        <p:nvSpPr>
          <p:cNvPr id="13" name="Text Placeholder 12">
            <a:extLst>
              <a:ext uri="{FF2B5EF4-FFF2-40B4-BE49-F238E27FC236}">
                <a16:creationId xmlns:a16="http://schemas.microsoft.com/office/drawing/2014/main" id="{49B067C3-790D-4633-98C8-23CB8FC7DD2B}"/>
              </a:ext>
            </a:extLst>
          </p:cNvPr>
          <p:cNvSpPr>
            <a:spLocks noGrp="1"/>
          </p:cNvSpPr>
          <p:nvPr>
            <p:ph type="body" sz="quarter" idx="17"/>
          </p:nvPr>
        </p:nvSpPr>
        <p:spPr>
          <a:xfrm>
            <a:off x="6394450" y="6160294"/>
            <a:ext cx="914400" cy="228600"/>
          </a:xfrm>
        </p:spPr>
        <p:txBody>
          <a:bodyPr/>
          <a:lstStyle/>
          <a:p>
            <a:pPr algn="l">
              <a:lnSpc>
                <a:spcPct val="90000"/>
              </a:lnSpc>
              <a:spcBef>
                <a:spcPts val="0"/>
              </a:spcBef>
            </a:pPr>
            <a:r>
              <a:rPr lang="en-US" sz="580" dirty="0"/>
              <a:t>T cells respond to infection and destroy the lymphocytes that have replicating EBV.</a:t>
            </a:r>
          </a:p>
        </p:txBody>
      </p:sp>
    </p:spTree>
    <p:extLst>
      <p:ext uri="{BB962C8B-B14F-4D97-AF65-F5344CB8AC3E}">
        <p14:creationId xmlns:p14="http://schemas.microsoft.com/office/powerpoint/2010/main" val="2561739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A31323-3DDC-4D34-8E42-68709F523E75}"/>
              </a:ext>
            </a:extLst>
          </p:cNvPr>
          <p:cNvSpPr>
            <a:spLocks noGrp="1"/>
          </p:cNvSpPr>
          <p:nvPr>
            <p:ph type="title"/>
          </p:nvPr>
        </p:nvSpPr>
        <p:spPr>
          <a:xfrm>
            <a:off x="304800" y="318448"/>
            <a:ext cx="8528773" cy="416365"/>
          </a:xfrm>
        </p:spPr>
        <p:txBody>
          <a:bodyPr/>
          <a:lstStyle/>
          <a:p>
            <a:r>
              <a:rPr lang="en-US" altLang="en-US" sz="2200" b="1" dirty="0">
                <a:solidFill>
                  <a:schemeClr val="tx1"/>
                </a:solidFill>
                <a:latin typeface="Arial" panose="020B0604020202020204" pitchFamily="34" charset="0"/>
                <a:cs typeface="Arial" panose="020B0604020202020204" pitchFamily="34" charset="0"/>
              </a:rPr>
              <a:t>Viral Diseases of Blood and Lymphatic Systems – Figure 25.13</a:t>
            </a:r>
            <a:endParaRPr lang="en-GB" sz="2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5542" y="993364"/>
            <a:ext cx="4419600" cy="3124200"/>
          </a:xfrm>
        </p:spPr>
        <p:txBody>
          <a:bodyPr/>
          <a:lstStyle/>
          <a:p>
            <a:pPr>
              <a:spcBef>
                <a:spcPts val="0"/>
              </a:spcBef>
              <a:spcAft>
                <a:spcPts val="1500"/>
              </a:spcAft>
            </a:pPr>
            <a:r>
              <a:rPr lang="en-US" altLang="en-US" dirty="0"/>
              <a:t>Infectious mononucleosis</a:t>
            </a:r>
          </a:p>
          <a:p>
            <a:pPr marL="285750" lvl="1">
              <a:spcBef>
                <a:spcPts val="0"/>
              </a:spcBef>
            </a:pPr>
            <a:r>
              <a:rPr lang="en-US" altLang="en-US" i="1" dirty="0"/>
              <a:t>Pathogenesis</a:t>
            </a:r>
          </a:p>
          <a:p>
            <a:pPr marL="506413" lvl="2"/>
            <a:r>
              <a:rPr lang="en-US" altLang="en-US" dirty="0"/>
              <a:t>Abnormal effector cytotoxic T cells seen in blood smears</a:t>
            </a:r>
          </a:p>
          <a:p>
            <a:pPr marL="735013" lvl="3"/>
            <a:r>
              <a:rPr lang="en-US" altLang="en-US" sz="2000" dirty="0"/>
              <a:t>Proliferation causes lymph node and spleen enlargement</a:t>
            </a:r>
          </a:p>
          <a:p>
            <a:pPr marL="979488" lvl="4"/>
            <a:r>
              <a:rPr lang="en-US" altLang="en-US" dirty="0"/>
              <a:t>Rare ruptured spleen within 3 to 4 weeks of infection</a:t>
            </a:r>
          </a:p>
        </p:txBody>
      </p:sp>
      <p:sp>
        <p:nvSpPr>
          <p:cNvPr id="7" name="Content Placeholder 6">
            <a:extLst>
              <a:ext uri="{FF2B5EF4-FFF2-40B4-BE49-F238E27FC236}">
                <a16:creationId xmlns:a16="http://schemas.microsoft.com/office/drawing/2014/main" id="{423F6B55-CA49-42EE-9BE7-DB8B83BE8CE4}"/>
              </a:ext>
            </a:extLst>
          </p:cNvPr>
          <p:cNvSpPr>
            <a:spLocks noGrp="1"/>
          </p:cNvSpPr>
          <p:nvPr>
            <p:ph sz="quarter" idx="18"/>
          </p:nvPr>
        </p:nvSpPr>
        <p:spPr>
          <a:xfrm>
            <a:off x="1080447" y="4191000"/>
            <a:ext cx="3764269" cy="2133600"/>
          </a:xfrm>
        </p:spPr>
        <p:txBody>
          <a:bodyPr/>
          <a:lstStyle/>
          <a:p>
            <a:pPr marL="244475" lvl="2" indent="-244475">
              <a:lnSpc>
                <a:spcPct val="120000"/>
              </a:lnSpc>
              <a:buFont typeface="Arial" panose="020B0604020202020204" pitchFamily="34" charset="0"/>
              <a:buChar char="•"/>
            </a:pPr>
            <a:r>
              <a:rPr lang="en-US" altLang="en-US" sz="1800" dirty="0"/>
              <a:t>EBV genome detectable in nearly all cases of Burkitt’s lymphoma and nasopharyngeal carcinoma</a:t>
            </a:r>
          </a:p>
          <a:p>
            <a:pPr marL="519113" lvl="3" indent="-288925">
              <a:buFont typeface="Arial" panose="020B0604020202020204" pitchFamily="34" charset="0"/>
              <a:buChar char="•"/>
            </a:pPr>
            <a:r>
              <a:rPr lang="en-US" altLang="en-US" sz="1600" dirty="0"/>
              <a:t>Other factors likely involved</a:t>
            </a:r>
          </a:p>
          <a:p>
            <a:pPr marL="244475" lvl="2" indent="-244475">
              <a:lnSpc>
                <a:spcPct val="120000"/>
              </a:lnSpc>
              <a:buFont typeface="Arial" panose="020B0604020202020204" pitchFamily="34" charset="0"/>
              <a:buChar char="•"/>
            </a:pPr>
            <a:r>
              <a:rPr lang="en-US" altLang="en-US" sz="1800" dirty="0"/>
              <a:t>May be factor in some malignancies in immunocompromised</a:t>
            </a:r>
          </a:p>
        </p:txBody>
      </p:sp>
      <p:pic>
        <p:nvPicPr>
          <p:cNvPr id="106500"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85" b="1834"/>
          <a:stretch/>
        </p:blipFill>
        <p:spPr bwMode="auto">
          <a:xfrm>
            <a:off x="5981700" y="990600"/>
            <a:ext cx="2667000" cy="549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8412AF12-A01B-40CC-AF65-7CC605E81CA7}"/>
              </a:ext>
            </a:extLst>
          </p:cNvPr>
          <p:cNvSpPr>
            <a:spLocks noGrp="1"/>
          </p:cNvSpPr>
          <p:nvPr>
            <p:ph sz="quarter" idx="19"/>
          </p:nvPr>
        </p:nvSpPr>
        <p:spPr>
          <a:xfrm>
            <a:off x="5638800" y="6658622"/>
            <a:ext cx="3498259" cy="185103"/>
          </a:xfrm>
        </p:spPr>
        <p:txBody>
          <a:bodyPr/>
          <a:lstStyle/>
          <a:p>
            <a:pPr algn="r"/>
            <a:r>
              <a:rPr lang="fr-FR" sz="800" dirty="0">
                <a:solidFill>
                  <a:srgbClr val="6A6A6A"/>
                </a:solidFill>
              </a:rPr>
              <a:t> a: ©Michael Abbey/Science Source; b: ©Jacquin Carrillo-Farga/ Science Source</a:t>
            </a:r>
            <a:endParaRPr lang="en-US" altLang="en-US" sz="800" dirty="0">
              <a:solidFill>
                <a:srgbClr val="6A6A6A"/>
              </a:solidFill>
            </a:endParaRPr>
          </a:p>
        </p:txBody>
      </p:sp>
    </p:spTree>
    <p:extLst>
      <p:ext uri="{BB962C8B-B14F-4D97-AF65-F5344CB8AC3E}">
        <p14:creationId xmlns:p14="http://schemas.microsoft.com/office/powerpoint/2010/main" val="1789396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B291D7-30C7-4178-B357-07232758CDAC}"/>
              </a:ext>
            </a:extLst>
          </p:cNvPr>
          <p:cNvSpPr>
            <a:spLocks noGrp="1"/>
          </p:cNvSpPr>
          <p:nvPr>
            <p:ph type="title"/>
          </p:nvPr>
        </p:nvSpPr>
        <p:spPr>
          <a:xfrm>
            <a:off x="0" y="76200"/>
            <a:ext cx="9144000" cy="990600"/>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(2)</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066800"/>
            <a:ext cx="8343897" cy="3516084"/>
          </a:xfrm>
        </p:spPr>
        <p:txBody>
          <a:bodyPr/>
          <a:lstStyle/>
          <a:p>
            <a:pPr>
              <a:spcBef>
                <a:spcPts val="0"/>
              </a:spcBef>
              <a:spcAft>
                <a:spcPts val="1500"/>
              </a:spcAft>
            </a:pPr>
            <a:r>
              <a:rPr lang="en-US" altLang="en-US" dirty="0"/>
              <a:t>Infectious mononucleosis</a:t>
            </a:r>
          </a:p>
          <a:p>
            <a:pPr marL="285750" lvl="1">
              <a:spcBef>
                <a:spcPts val="0"/>
              </a:spcBef>
              <a:spcAft>
                <a:spcPts val="500"/>
              </a:spcAft>
            </a:pPr>
            <a:r>
              <a:rPr lang="en-US" altLang="en-US" i="1" dirty="0"/>
              <a:t>Epidemiology</a:t>
            </a:r>
          </a:p>
          <a:p>
            <a:pPr marL="506413" lvl="2">
              <a:spcAft>
                <a:spcPts val="500"/>
              </a:spcAft>
            </a:pPr>
            <a:r>
              <a:rPr lang="en-US" altLang="en-US" dirty="0"/>
              <a:t>Worldwide distribution</a:t>
            </a:r>
          </a:p>
          <a:p>
            <a:pPr marL="506413" lvl="2">
              <a:spcAft>
                <a:spcPts val="500"/>
              </a:spcAft>
            </a:pPr>
            <a:r>
              <a:rPr lang="en-US" altLang="en-US" dirty="0"/>
              <a:t>Infects individuals in crowded, poorer groups at early age without significant illness</a:t>
            </a:r>
          </a:p>
          <a:p>
            <a:pPr marL="506413" lvl="2">
              <a:spcAft>
                <a:spcPts val="500"/>
              </a:spcAft>
            </a:pPr>
            <a:r>
              <a:rPr lang="en-US" altLang="en-US" dirty="0"/>
              <a:t>In more affluent populations, fewer are infected</a:t>
            </a:r>
          </a:p>
          <a:p>
            <a:pPr marL="719138" lvl="3">
              <a:spcAft>
                <a:spcPts val="500"/>
              </a:spcAft>
            </a:pPr>
            <a:r>
              <a:rPr lang="en-US" altLang="en-US" sz="2000" dirty="0"/>
              <a:t>Lack immunity, may therefore get when exposed later in life (for example, entering college)</a:t>
            </a:r>
          </a:p>
          <a:p>
            <a:pPr marL="719138" lvl="3">
              <a:spcAft>
                <a:spcPts val="500"/>
              </a:spcAft>
            </a:pPr>
            <a:r>
              <a:rPr lang="en-US" altLang="en-US" sz="2000" dirty="0"/>
              <a:t>In 15 to 24 year olds, only approximately half of infections symptomatic</a:t>
            </a:r>
          </a:p>
        </p:txBody>
      </p:sp>
      <p:sp>
        <p:nvSpPr>
          <p:cNvPr id="11" name="Content Placeholder 10">
            <a:extLst>
              <a:ext uri="{FF2B5EF4-FFF2-40B4-BE49-F238E27FC236}">
                <a16:creationId xmlns:a16="http://schemas.microsoft.com/office/drawing/2014/main" id="{6C73BDF4-4B0A-4356-AA22-5D4D85D9A2B7}"/>
              </a:ext>
            </a:extLst>
          </p:cNvPr>
          <p:cNvSpPr>
            <a:spLocks noGrp="1"/>
          </p:cNvSpPr>
          <p:nvPr>
            <p:ph sz="quarter" idx="19"/>
          </p:nvPr>
        </p:nvSpPr>
        <p:spPr>
          <a:xfrm>
            <a:off x="865414" y="4762503"/>
            <a:ext cx="7620000" cy="2057400"/>
          </a:xfrm>
        </p:spPr>
        <p:txBody>
          <a:bodyPr/>
          <a:lstStyle/>
          <a:p>
            <a:pPr marL="285750" lvl="2" indent="-285750">
              <a:spcAft>
                <a:spcPts val="500"/>
              </a:spcAft>
              <a:buFont typeface="Arial" panose="020B0604020202020204" pitchFamily="34" charset="0"/>
              <a:buChar char="•"/>
            </a:pPr>
            <a:r>
              <a:rPr lang="en-US" altLang="en-US" sz="1800" dirty="0"/>
              <a:t>EBV present in saliva for up to 18 months after infection</a:t>
            </a:r>
          </a:p>
          <a:p>
            <a:pPr marL="652463" lvl="3" indent="-342900">
              <a:spcAft>
                <a:spcPts val="500"/>
              </a:spcAft>
              <a:buFont typeface="Arial" panose="020B0604020202020204" pitchFamily="34" charset="0"/>
              <a:buChar char="•"/>
            </a:pPr>
            <a:r>
              <a:rPr lang="en-US" altLang="en-US" dirty="0"/>
              <a:t>Occurs intermittently for life</a:t>
            </a:r>
          </a:p>
          <a:p>
            <a:pPr marL="652463" lvl="3" indent="-342900">
              <a:spcAft>
                <a:spcPts val="500"/>
              </a:spcAft>
              <a:buFont typeface="Arial" panose="020B0604020202020204" pitchFamily="34" charset="0"/>
              <a:buChar char="•"/>
            </a:pPr>
            <a:r>
              <a:rPr lang="en-US" altLang="en-US" dirty="0"/>
              <a:t>Mouth-to-mouth kissing is important mode of transmission in young adults</a:t>
            </a:r>
          </a:p>
          <a:p>
            <a:pPr marL="285750" lvl="2" indent="-285750">
              <a:spcAft>
                <a:spcPts val="500"/>
              </a:spcAft>
              <a:buFont typeface="Arial" panose="020B0604020202020204" pitchFamily="34" charset="0"/>
              <a:buChar char="•"/>
            </a:pPr>
            <a:r>
              <a:rPr lang="en-US" altLang="en-US" sz="1800" dirty="0"/>
              <a:t>By middle age, most have antibody, indicating infection</a:t>
            </a:r>
          </a:p>
        </p:txBody>
      </p:sp>
    </p:spTree>
    <p:extLst>
      <p:ext uri="{BB962C8B-B14F-4D97-AF65-F5344CB8AC3E}">
        <p14:creationId xmlns:p14="http://schemas.microsoft.com/office/powerpoint/2010/main" val="212488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8" y="232647"/>
            <a:ext cx="9053465" cy="1187940"/>
          </a:xfrm>
        </p:spPr>
        <p:txBody>
          <a:bodyPr/>
          <a:lstStyle/>
          <a:p>
            <a:r>
              <a:rPr lang="en-US" altLang="en-US" b="1" dirty="0">
                <a:solidFill>
                  <a:schemeClr val="tx1"/>
                </a:solidFill>
                <a:latin typeface="+mn-lt"/>
                <a:cs typeface="Lucida Sans Unicode" panose="020B0602030504020204" pitchFamily="34" charset="0"/>
              </a:rPr>
              <a:t>Viral Diseases of Blood and Lymphatic Systems (3)</a:t>
            </a:r>
            <a:endParaRPr lang="en-US" b="1" dirty="0">
              <a:solidFill>
                <a:schemeClr val="tx1"/>
              </a:solidFill>
              <a:latin typeface="+mn-lt"/>
            </a:endParaRPr>
          </a:p>
        </p:txBody>
      </p:sp>
      <p:sp>
        <p:nvSpPr>
          <p:cNvPr id="3" name="Content Placeholder 2"/>
          <p:cNvSpPr>
            <a:spLocks noGrp="1"/>
          </p:cNvSpPr>
          <p:nvPr>
            <p:ph idx="1"/>
          </p:nvPr>
        </p:nvSpPr>
        <p:spPr>
          <a:xfrm>
            <a:off x="794658" y="1344304"/>
            <a:ext cx="7358742" cy="3581400"/>
          </a:xfrm>
        </p:spPr>
        <p:txBody>
          <a:bodyPr/>
          <a:lstStyle/>
          <a:p>
            <a:pPr>
              <a:spcBef>
                <a:spcPts val="0"/>
              </a:spcBef>
              <a:spcAft>
                <a:spcPts val="1500"/>
              </a:spcAft>
            </a:pPr>
            <a:r>
              <a:rPr lang="en-US" altLang="en-US" sz="2600" dirty="0"/>
              <a:t>Infectious mononucleosis</a:t>
            </a:r>
          </a:p>
          <a:p>
            <a:pPr marL="285750" lvl="1">
              <a:spcBef>
                <a:spcPts val="0"/>
              </a:spcBef>
            </a:pPr>
            <a:r>
              <a:rPr lang="en-US" altLang="en-US" sz="2400" i="1" dirty="0"/>
              <a:t>Treatment and prevention</a:t>
            </a:r>
          </a:p>
          <a:p>
            <a:pPr marL="519113" lvl="2"/>
            <a:r>
              <a:rPr lang="en-US" altLang="en-US" sz="2000" dirty="0"/>
              <a:t>Antivirals inhibit productive infection; no activity against latent infection</a:t>
            </a:r>
          </a:p>
          <a:p>
            <a:pPr marL="519113" lvl="2"/>
            <a:r>
              <a:rPr lang="en-US" altLang="en-US" sz="2000" dirty="0"/>
              <a:t>Analgesics, relief of airway obstruction</a:t>
            </a:r>
          </a:p>
          <a:p>
            <a:pPr marL="519113" lvl="2"/>
            <a:r>
              <a:rPr lang="en-US" altLang="en-US" sz="2000" dirty="0"/>
              <a:t>Avoiding saliva of others, including contaminated items such as tooth-brushes, drinking glasses</a:t>
            </a:r>
          </a:p>
          <a:p>
            <a:pPr marL="519113" lvl="2"/>
            <a:r>
              <a:rPr lang="en-US" altLang="en-US" sz="2000" dirty="0"/>
              <a:t>No vaccine</a:t>
            </a:r>
            <a:endParaRPr lang="en-US" sz="2000" dirty="0"/>
          </a:p>
        </p:txBody>
      </p:sp>
    </p:spTree>
    <p:extLst>
      <p:ext uri="{BB962C8B-B14F-4D97-AF65-F5344CB8AC3E}">
        <p14:creationId xmlns:p14="http://schemas.microsoft.com/office/powerpoint/2010/main" val="381279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EB8185B-FF19-4510-86C2-905768ED7847}"/>
              </a:ext>
            </a:extLst>
          </p:cNvPr>
          <p:cNvSpPr>
            <a:spLocks noGrp="1"/>
          </p:cNvSpPr>
          <p:nvPr>
            <p:ph type="title"/>
          </p:nvPr>
        </p:nvSpPr>
        <p:spPr>
          <a:xfrm>
            <a:off x="391639" y="228600"/>
            <a:ext cx="8360723" cy="1066800"/>
          </a:xfrm>
        </p:spPr>
        <p:txBody>
          <a:bodyPr/>
          <a:lstStyle/>
          <a:p>
            <a:r>
              <a:rPr lang="en-US" sz="3200" b="1" dirty="0">
                <a:solidFill>
                  <a:schemeClr val="tx1"/>
                </a:solidFill>
              </a:rPr>
              <a:t>Table 25.9 Infectious Mononucleosis (“Mono” or “Kissing Disease”)</a:t>
            </a:r>
            <a:endParaRPr lang="en-GB" sz="3200" dirty="0"/>
          </a:p>
        </p:txBody>
      </p:sp>
      <p:graphicFrame>
        <p:nvGraphicFramePr>
          <p:cNvPr id="17" name="Table Placeholder 16">
            <a:extLst>
              <a:ext uri="{FF2B5EF4-FFF2-40B4-BE49-F238E27FC236}">
                <a16:creationId xmlns:a16="http://schemas.microsoft.com/office/drawing/2014/main" id="{DC5BF428-20F1-49E2-9F76-DED30A6D18B2}"/>
              </a:ext>
            </a:extLst>
          </p:cNvPr>
          <p:cNvGraphicFramePr>
            <a:graphicFrameLocks noGrp="1"/>
          </p:cNvGraphicFramePr>
          <p:nvPr>
            <p:ph type="tbl" sz="quarter" idx="19"/>
            <p:extLst>
              <p:ext uri="{D42A27DB-BD31-4B8C-83A1-F6EECF244321}">
                <p14:modId xmlns:p14="http://schemas.microsoft.com/office/powerpoint/2010/main" val="1508988210"/>
              </p:ext>
            </p:extLst>
          </p:nvPr>
        </p:nvGraphicFramePr>
        <p:xfrm>
          <a:off x="1255698" y="2133600"/>
          <a:ext cx="6629400" cy="3340165"/>
        </p:xfrm>
        <a:graphic>
          <a:graphicData uri="http://schemas.openxmlformats.org/drawingml/2006/table">
            <a:tbl>
              <a:tblPr firstRow="1" bandRow="1">
                <a:tableStyleId>{2D5ABB26-0587-4C30-8999-92F81FD0307C}</a:tableStyleId>
              </a:tblPr>
              <a:tblGrid>
                <a:gridCol w="1792302">
                  <a:extLst>
                    <a:ext uri="{9D8B030D-6E8A-4147-A177-3AD203B41FA5}">
                      <a16:colId xmlns:a16="http://schemas.microsoft.com/office/drawing/2014/main" val="45177393"/>
                    </a:ext>
                  </a:extLst>
                </a:gridCol>
                <a:gridCol w="4837098">
                  <a:extLst>
                    <a:ext uri="{9D8B030D-6E8A-4147-A177-3AD203B41FA5}">
                      <a16:colId xmlns:a16="http://schemas.microsoft.com/office/drawing/2014/main" val="3976109912"/>
                    </a:ext>
                  </a:extLst>
                </a:gridCol>
              </a:tblGrid>
              <a:tr h="4300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Signs and symptoms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Fatigue, fever, sore throat, and enlargement of lymph nodes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062179"/>
                  </a:ext>
                </a:extLst>
              </a:tr>
              <a:tr h="4300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Incubation</a:t>
                      </a:r>
                      <a:r>
                        <a:rPr lang="en-US" sz="1400" baseline="0" dirty="0"/>
                        <a:t> period</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Usually 1 to 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2676232"/>
                  </a:ext>
                </a:extLst>
              </a:tr>
              <a:tr h="4300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Causative agents</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Epstein-Barr virus (EBV), a DNA virus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2182619"/>
                  </a:ext>
                </a:extLst>
              </a:tr>
              <a:tr h="8482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Pathogenesis</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Productive infection of epithelial cells of throat and salivary ducts; latent infection of B lymphocytes; hemorrhage from a ruptured spleen is a rare but serious complication.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838013"/>
                  </a:ext>
                </a:extLst>
              </a:tr>
              <a:tr h="6008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Epidemiology</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Spread by saliva; lifelong recurrent shedding of virus into saliva of asymptomatic, latently infected individuals.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1088433"/>
                  </a:ext>
                </a:extLst>
              </a:tr>
              <a:tr h="6008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Treatment and prevention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Treatment: analgesics and sometimes medications that reduce inflammation. Prevention: avoiding saliva of infected people.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413256"/>
                  </a:ext>
                </a:extLst>
              </a:tr>
            </a:tbl>
          </a:graphicData>
        </a:graphic>
      </p:graphicFrame>
    </p:spTree>
    <p:extLst>
      <p:ext uri="{BB962C8B-B14F-4D97-AF65-F5344CB8AC3E}">
        <p14:creationId xmlns:p14="http://schemas.microsoft.com/office/powerpoint/2010/main" val="615675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A3339C-94E5-4375-984C-21FFB4B12541}"/>
              </a:ext>
            </a:extLst>
          </p:cNvPr>
          <p:cNvSpPr>
            <a:spLocks noGrp="1"/>
          </p:cNvSpPr>
          <p:nvPr>
            <p:ph type="title"/>
          </p:nvPr>
        </p:nvSpPr>
        <p:spPr>
          <a:xfrm>
            <a:off x="134462" y="250998"/>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(4)</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658" y="1246496"/>
            <a:ext cx="7848600" cy="4038600"/>
          </a:xfrm>
        </p:spPr>
        <p:txBody>
          <a:bodyPr/>
          <a:lstStyle/>
          <a:p>
            <a:pPr>
              <a:spcBef>
                <a:spcPts val="0"/>
              </a:spcBef>
              <a:spcAft>
                <a:spcPts val="1500"/>
              </a:spcAft>
            </a:pPr>
            <a:r>
              <a:rPr lang="en-US" altLang="en-US" dirty="0"/>
              <a:t>Ebola virus disease (EVD) and Marburg virus disease (MVD)</a:t>
            </a:r>
          </a:p>
          <a:p>
            <a:pPr marL="285750" lvl="1">
              <a:spcBef>
                <a:spcPts val="0"/>
              </a:spcBef>
            </a:pPr>
            <a:r>
              <a:rPr lang="en-US" altLang="en-US" dirty="0"/>
              <a:t>Typically in Africa, but worldwide concern due to high case-fatality rate and person-to-person transmission; Category A bioterrorism threat</a:t>
            </a:r>
          </a:p>
          <a:p>
            <a:pPr marL="285750" lvl="1"/>
            <a:r>
              <a:rPr lang="en-US" altLang="en-US" i="1" dirty="0"/>
              <a:t>Signs and symptoms</a:t>
            </a:r>
          </a:p>
          <a:p>
            <a:pPr marL="504825" lvl="2"/>
            <a:r>
              <a:rPr lang="en-US" altLang="en-US" dirty="0"/>
              <a:t>Within 5 to 10 days fever, headache, muscle pain, sore throat; then abdominal pain, diarrhea, macular rash</a:t>
            </a:r>
          </a:p>
          <a:p>
            <a:pPr marL="504825" lvl="2"/>
            <a:r>
              <a:rPr lang="en-US" altLang="en-US" dirty="0"/>
              <a:t>Bleeding may occur from internal organs, mucous membranes, wounds, body orifices</a:t>
            </a:r>
          </a:p>
          <a:p>
            <a:pPr marL="504825" lvl="2"/>
            <a:r>
              <a:rPr lang="en-US" altLang="en-US" dirty="0"/>
              <a:t>Case-fatality rate from 25% to 90% depending on strain and supportive care</a:t>
            </a:r>
          </a:p>
          <a:p>
            <a:pPr marL="736600" lvl="3"/>
            <a:r>
              <a:rPr lang="en-US" altLang="en-US" dirty="0"/>
              <a:t>Death from multi-organ failure or shock</a:t>
            </a:r>
          </a:p>
        </p:txBody>
      </p:sp>
    </p:spTree>
    <p:extLst>
      <p:ext uri="{BB962C8B-B14F-4D97-AF65-F5344CB8AC3E}">
        <p14:creationId xmlns:p14="http://schemas.microsoft.com/office/powerpoint/2010/main" val="136492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C6674E-F629-48BC-A26C-80AC9A3EAE5F}"/>
              </a:ext>
            </a:extLst>
          </p:cNvPr>
          <p:cNvSpPr>
            <a:spLocks noGrp="1"/>
          </p:cNvSpPr>
          <p:nvPr>
            <p:ph type="title"/>
          </p:nvPr>
        </p:nvSpPr>
        <p:spPr>
          <a:xfrm>
            <a:off x="1255918" y="228600"/>
            <a:ext cx="7262153" cy="609600"/>
          </a:xfrm>
        </p:spPr>
        <p:txBody>
          <a:bodyPr/>
          <a:lstStyle/>
          <a:p>
            <a:r>
              <a:rPr lang="en-US" altLang="en-US" b="1" dirty="0">
                <a:solidFill>
                  <a:schemeClr val="tx1"/>
                </a:solidFill>
              </a:rPr>
              <a:t>Anatomy, Physiology, and Ecology (2)</a:t>
            </a:r>
            <a:endParaRPr lang="en-GB" dirty="0"/>
          </a:p>
        </p:txBody>
      </p:sp>
      <p:sp>
        <p:nvSpPr>
          <p:cNvPr id="2" name="Content Placeholder 1"/>
          <p:cNvSpPr>
            <a:spLocks noGrp="1"/>
          </p:cNvSpPr>
          <p:nvPr>
            <p:ph idx="1"/>
          </p:nvPr>
        </p:nvSpPr>
        <p:spPr>
          <a:xfrm>
            <a:off x="804163" y="990600"/>
            <a:ext cx="7262153" cy="3124200"/>
          </a:xfrm>
        </p:spPr>
        <p:txBody>
          <a:bodyPr/>
          <a:lstStyle/>
          <a:p>
            <a:pPr>
              <a:spcBef>
                <a:spcPts val="0"/>
              </a:spcBef>
              <a:spcAft>
                <a:spcPts val="1500"/>
              </a:spcAft>
            </a:pPr>
            <a:r>
              <a:rPr lang="en-US" altLang="en-US" dirty="0"/>
              <a:t>Blood vessels</a:t>
            </a:r>
          </a:p>
          <a:p>
            <a:pPr marL="285750" lvl="1">
              <a:spcBef>
                <a:spcPts val="0"/>
              </a:spcBef>
            </a:pPr>
            <a:r>
              <a:rPr lang="en-US" altLang="en-US" dirty="0"/>
              <a:t>Arteries, veins, capillaries</a:t>
            </a:r>
          </a:p>
          <a:p>
            <a:pPr marL="285750" lvl="1"/>
            <a:r>
              <a:rPr lang="en-US" altLang="en-US" dirty="0"/>
              <a:t>Arteries carry blood away from heart; thick muscular walls </a:t>
            </a:r>
          </a:p>
          <a:p>
            <a:pPr marL="285750" lvl="1"/>
            <a:r>
              <a:rPr lang="en-US" altLang="en-US" dirty="0"/>
              <a:t>Capillaries have thin walls; exchange between blood and tissues</a:t>
            </a:r>
          </a:p>
          <a:p>
            <a:pPr marL="285750" lvl="1"/>
            <a:r>
              <a:rPr lang="en-US" altLang="en-US" dirty="0"/>
              <a:t>Veins carry blood back to heart; valves prevent backflow, since pressure is low</a:t>
            </a:r>
          </a:p>
          <a:p>
            <a:pPr marL="498475" lvl="2"/>
            <a:r>
              <a:rPr lang="en-US" altLang="en-US" dirty="0"/>
              <a:t>Action of skeletal muscles aids flow of venous blood</a:t>
            </a:r>
          </a:p>
        </p:txBody>
      </p:sp>
    </p:spTree>
    <p:extLst>
      <p:ext uri="{BB962C8B-B14F-4D97-AF65-F5344CB8AC3E}">
        <p14:creationId xmlns:p14="http://schemas.microsoft.com/office/powerpoint/2010/main" val="4245603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1500B7-6B85-442F-99E7-D2B5DD6FEE77}"/>
              </a:ext>
            </a:extLst>
          </p:cNvPr>
          <p:cNvSpPr>
            <a:spLocks noGrp="1"/>
          </p:cNvSpPr>
          <p:nvPr>
            <p:ph type="title"/>
          </p:nvPr>
        </p:nvSpPr>
        <p:spPr>
          <a:xfrm>
            <a:off x="134462" y="259205"/>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(5)</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89500" y="1251284"/>
            <a:ext cx="7543800" cy="4876800"/>
          </a:xfrm>
        </p:spPr>
        <p:txBody>
          <a:bodyPr/>
          <a:lstStyle/>
          <a:p>
            <a:pPr>
              <a:spcBef>
                <a:spcPts val="0"/>
              </a:spcBef>
              <a:spcAft>
                <a:spcPts val="1500"/>
              </a:spcAft>
            </a:pPr>
            <a:r>
              <a:rPr lang="en-US" altLang="en-US" dirty="0"/>
              <a:t>Ebola virus disease and Marburg virus disease </a:t>
            </a:r>
          </a:p>
          <a:p>
            <a:pPr marL="285750" lvl="1">
              <a:spcBef>
                <a:spcPts val="0"/>
              </a:spcBef>
            </a:pPr>
            <a:r>
              <a:rPr lang="en-US" altLang="en-US" i="1" dirty="0"/>
              <a:t>Causative agents</a:t>
            </a:r>
          </a:p>
          <a:p>
            <a:pPr marL="506413" lvl="2"/>
            <a:r>
              <a:rPr lang="en-US" altLang="en-US" dirty="0"/>
              <a:t>Ebola virus (named after Ebola River Valley in Democratic Republic of the Congo) or Marburg virus (named after German town where people got infection from African green monkeys)</a:t>
            </a:r>
          </a:p>
          <a:p>
            <a:pPr marL="506413" lvl="2"/>
            <a:r>
              <a:rPr lang="en-US" altLang="en-US" dirty="0"/>
              <a:t>Filamentous, enveloped single-stranded RNA viruses</a:t>
            </a:r>
          </a:p>
          <a:p>
            <a:pPr marL="506413" lvl="2"/>
            <a:r>
              <a:rPr lang="en-US" altLang="en-US" dirty="0"/>
              <a:t>Both in </a:t>
            </a:r>
            <a:r>
              <a:rPr lang="en-US" altLang="en-US" i="1" dirty="0"/>
              <a:t>Filoviridae</a:t>
            </a:r>
          </a:p>
          <a:p>
            <a:pPr marL="285750" lvl="1"/>
            <a:r>
              <a:rPr lang="en-US" altLang="en-US" i="1" dirty="0"/>
              <a:t>Pathogenesis</a:t>
            </a:r>
          </a:p>
          <a:p>
            <a:pPr marL="506413" lvl="2"/>
            <a:r>
              <a:rPr lang="en-US" altLang="en-US" dirty="0"/>
              <a:t>Infect monuclear phagocytic cells</a:t>
            </a:r>
          </a:p>
          <a:p>
            <a:pPr marL="506413" lvl="2"/>
            <a:r>
              <a:rPr lang="en-US" altLang="en-US" dirty="0"/>
              <a:t>Interfere with innate and adaptive immune responses; virus replicates to high levels</a:t>
            </a:r>
          </a:p>
          <a:p>
            <a:pPr marL="506413" lvl="2"/>
            <a:r>
              <a:rPr lang="en-US" altLang="en-US" dirty="0"/>
              <a:t>Blood clotting disrupted; capillaries become leaky </a:t>
            </a:r>
          </a:p>
        </p:txBody>
      </p:sp>
    </p:spTree>
    <p:extLst>
      <p:ext uri="{BB962C8B-B14F-4D97-AF65-F5344CB8AC3E}">
        <p14:creationId xmlns:p14="http://schemas.microsoft.com/office/powerpoint/2010/main" val="679054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1EBCD1-238D-44AE-8A9B-055C6A86879A}"/>
              </a:ext>
            </a:extLst>
          </p:cNvPr>
          <p:cNvSpPr>
            <a:spLocks noGrp="1"/>
          </p:cNvSpPr>
          <p:nvPr>
            <p:ph type="title"/>
          </p:nvPr>
        </p:nvSpPr>
        <p:spPr>
          <a:xfrm>
            <a:off x="134462" y="256442"/>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(6)</a:t>
            </a:r>
            <a:endParaRPr lang="en-GB" sz="3000" dirty="0">
              <a:solidFill>
                <a:schemeClr val="tx1"/>
              </a:solidFill>
              <a:latin typeface="Arial" panose="020B0604020202020204" pitchFamily="34" charset="0"/>
              <a:cs typeface="Arial" panose="020B0604020202020204" pitchFamily="34" charset="0"/>
            </a:endParaRPr>
          </a:p>
        </p:txBody>
      </p:sp>
      <p:sp>
        <p:nvSpPr>
          <p:cNvPr id="116738" name="Content Placeholder 2"/>
          <p:cNvSpPr>
            <a:spLocks noGrp="1"/>
          </p:cNvSpPr>
          <p:nvPr>
            <p:ph idx="1"/>
          </p:nvPr>
        </p:nvSpPr>
        <p:spPr>
          <a:xfrm>
            <a:off x="784061" y="1251284"/>
            <a:ext cx="7543800" cy="3024250"/>
          </a:xfrm>
        </p:spPr>
        <p:txBody>
          <a:bodyPr/>
          <a:lstStyle/>
          <a:p>
            <a:pPr eaLnBrk="1" hangingPunct="1">
              <a:spcBef>
                <a:spcPts val="0"/>
              </a:spcBef>
              <a:spcAft>
                <a:spcPts val="1500"/>
              </a:spcAft>
            </a:pPr>
            <a:r>
              <a:rPr lang="en-US" altLang="en-US" dirty="0"/>
              <a:t>Ebola virus disease and Marburg virus disease </a:t>
            </a:r>
            <a:endParaRPr lang="en-US" altLang="en-US" dirty="0">
              <a:solidFill>
                <a:srgbClr val="000000"/>
              </a:solidFill>
            </a:endParaRPr>
          </a:p>
          <a:p>
            <a:pPr marL="285750" lvl="1" eaLnBrk="1" hangingPunct="1">
              <a:spcBef>
                <a:spcPts val="0"/>
              </a:spcBef>
            </a:pPr>
            <a:r>
              <a:rPr lang="en-US" altLang="en-US" i="1" dirty="0"/>
              <a:t>Epidemiology</a:t>
            </a:r>
          </a:p>
          <a:p>
            <a:pPr marL="522288" lvl="2" eaLnBrk="1" hangingPunct="1"/>
            <a:r>
              <a:rPr lang="en-US" altLang="en-US" dirty="0"/>
              <a:t>Natural reservoir suspected to be fruit bats</a:t>
            </a:r>
          </a:p>
          <a:p>
            <a:pPr marL="766763" lvl="3" eaLnBrk="1" hangingPunct="1"/>
            <a:r>
              <a:rPr lang="en-US" altLang="en-US" dirty="0"/>
              <a:t>Found in non-human primates; high mortality makes them unlikely reservoirs</a:t>
            </a:r>
          </a:p>
          <a:p>
            <a:pPr marL="522288" lvl="2" eaLnBrk="1" hangingPunct="1"/>
            <a:r>
              <a:rPr lang="en-US" altLang="en-US" dirty="0"/>
              <a:t>Virus transmitted mostly human-to-human by contact with bodily fluids</a:t>
            </a:r>
          </a:p>
          <a:p>
            <a:pPr marL="766763" lvl="3" eaLnBrk="1" hangingPunct="1"/>
            <a:r>
              <a:rPr lang="en-US" altLang="en-US" dirty="0"/>
              <a:t>Health professionals and family members at risk</a:t>
            </a:r>
          </a:p>
          <a:p>
            <a:pPr marL="522288" lvl="2" eaLnBrk="1" hangingPunct="1"/>
            <a:r>
              <a:rPr lang="en-US" altLang="en-US" dirty="0"/>
              <a:t>Severe outbreak in 2014 caused 11,000 deaths in West Africa</a:t>
            </a:r>
          </a:p>
        </p:txBody>
      </p:sp>
    </p:spTree>
    <p:extLst>
      <p:ext uri="{BB962C8B-B14F-4D97-AF65-F5344CB8AC3E}">
        <p14:creationId xmlns:p14="http://schemas.microsoft.com/office/powerpoint/2010/main" val="1723009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030318-1C13-4BD4-B2BF-A51B26035553}"/>
              </a:ext>
            </a:extLst>
          </p:cNvPr>
          <p:cNvSpPr>
            <a:spLocks noGrp="1"/>
          </p:cNvSpPr>
          <p:nvPr>
            <p:ph type="title"/>
          </p:nvPr>
        </p:nvSpPr>
        <p:spPr>
          <a:xfrm>
            <a:off x="134462" y="258509"/>
            <a:ext cx="8875076" cy="960691"/>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(7)</a:t>
            </a:r>
            <a:endParaRPr lang="en-GB" sz="3000" dirty="0">
              <a:solidFill>
                <a:schemeClr val="tx1"/>
              </a:solidFill>
              <a:latin typeface="Arial" panose="020B0604020202020204" pitchFamily="34" charset="0"/>
              <a:cs typeface="Arial" panose="020B0604020202020204" pitchFamily="34" charset="0"/>
            </a:endParaRPr>
          </a:p>
        </p:txBody>
      </p:sp>
      <p:sp>
        <p:nvSpPr>
          <p:cNvPr id="117762" name="Content Placeholder 2"/>
          <p:cNvSpPr>
            <a:spLocks noGrp="1"/>
          </p:cNvSpPr>
          <p:nvPr>
            <p:ph idx="1"/>
          </p:nvPr>
        </p:nvSpPr>
        <p:spPr>
          <a:xfrm>
            <a:off x="794658" y="1251284"/>
            <a:ext cx="7162800" cy="1491916"/>
          </a:xfrm>
        </p:spPr>
        <p:txBody>
          <a:bodyPr/>
          <a:lstStyle/>
          <a:p>
            <a:pPr eaLnBrk="1" hangingPunct="1">
              <a:spcBef>
                <a:spcPts val="0"/>
              </a:spcBef>
              <a:spcAft>
                <a:spcPts val="1500"/>
              </a:spcAft>
            </a:pPr>
            <a:r>
              <a:rPr lang="en-US" altLang="en-US" dirty="0"/>
              <a:t>Ebola virus disease and Marburg virus disease </a:t>
            </a:r>
          </a:p>
          <a:p>
            <a:pPr marL="285750" lvl="1" eaLnBrk="1" hangingPunct="1">
              <a:spcBef>
                <a:spcPts val="0"/>
              </a:spcBef>
            </a:pPr>
            <a:r>
              <a:rPr lang="en-US" altLang="en-US" sz="2200" i="1" dirty="0"/>
              <a:t>Treatment and prevention</a:t>
            </a:r>
          </a:p>
          <a:p>
            <a:pPr marL="522288" lvl="2" eaLnBrk="1" hangingPunct="1"/>
            <a:r>
              <a:rPr lang="en-US" altLang="en-US" sz="2000" dirty="0"/>
              <a:t>Patients kept hydrated; blood, </a:t>
            </a:r>
          </a:p>
        </p:txBody>
      </p:sp>
      <p:sp>
        <p:nvSpPr>
          <p:cNvPr id="7" name="Content Placeholder 10"/>
          <p:cNvSpPr>
            <a:spLocks noGrp="1"/>
          </p:cNvSpPr>
          <p:nvPr>
            <p:ph idx="23"/>
          </p:nvPr>
        </p:nvSpPr>
        <p:spPr>
          <a:xfrm>
            <a:off x="4925568" y="2316607"/>
            <a:ext cx="2209800" cy="381000"/>
          </a:xfrm>
        </p:spPr>
        <p:txBody>
          <a:bodyPr/>
          <a:lstStyle/>
          <a:p>
            <a:pPr marL="0" lvl="2" indent="0">
              <a:buNone/>
            </a:pPr>
            <a:r>
              <a:rPr lang="en-US" altLang="en-US" sz="2000" dirty="0"/>
              <a:t>levels maintained</a:t>
            </a:r>
          </a:p>
        </p:txBody>
      </p:sp>
      <p:graphicFrame>
        <p:nvGraphicFramePr>
          <p:cNvPr id="5" name="Object 4"/>
          <p:cNvGraphicFramePr>
            <a:graphicFrameLocks noChangeAspect="1"/>
          </p:cNvGraphicFramePr>
          <p:nvPr>
            <p:extLst>
              <p:ext uri="{D42A27DB-BD31-4B8C-83A1-F6EECF244321}">
                <p14:modId xmlns:p14="http://schemas.microsoft.com/office/powerpoint/2010/main" val="3772767603"/>
              </p:ext>
            </p:extLst>
          </p:nvPr>
        </p:nvGraphicFramePr>
        <p:xfrm>
          <a:off x="4527931" y="2322576"/>
          <a:ext cx="339725" cy="384175"/>
        </p:xfrm>
        <a:graphic>
          <a:graphicData uri="http://schemas.openxmlformats.org/presentationml/2006/ole">
            <mc:AlternateContent xmlns:mc="http://schemas.openxmlformats.org/markup-compatibility/2006">
              <mc:Choice xmlns:v="urn:schemas-microsoft-com:vml" Requires="v">
                <p:oleObj spid="_x0000_s2053" name="Equation" r:id="rId3" imgW="203040" imgH="228600" progId="Equation.DSMT4">
                  <p:embed/>
                </p:oleObj>
              </mc:Choice>
              <mc:Fallback>
                <p:oleObj name="Equation" r:id="rId3" imgW="203040" imgH="228600" progId="Equation.DSMT4">
                  <p:embed/>
                  <p:pic>
                    <p:nvPicPr>
                      <p:cNvPr id="3" name="Object 2"/>
                      <p:cNvPicPr/>
                      <p:nvPr/>
                    </p:nvPicPr>
                    <p:blipFill>
                      <a:blip r:embed="rId4"/>
                      <a:stretch>
                        <a:fillRect/>
                      </a:stretch>
                    </p:blipFill>
                    <p:spPr>
                      <a:xfrm>
                        <a:off x="4527931" y="2322576"/>
                        <a:ext cx="339725" cy="384175"/>
                      </a:xfrm>
                      <a:prstGeom prst="rect">
                        <a:avLst/>
                      </a:prstGeom>
                    </p:spPr>
                  </p:pic>
                </p:oleObj>
              </mc:Fallback>
            </mc:AlternateContent>
          </a:graphicData>
        </a:graphic>
      </p:graphicFrame>
      <p:sp>
        <p:nvSpPr>
          <p:cNvPr id="4" name="Content Placeholder 11"/>
          <p:cNvSpPr>
            <a:spLocks noGrp="1"/>
          </p:cNvSpPr>
          <p:nvPr>
            <p:ph idx="24"/>
          </p:nvPr>
        </p:nvSpPr>
        <p:spPr>
          <a:xfrm>
            <a:off x="794658" y="2787476"/>
            <a:ext cx="6858000" cy="2109850"/>
          </a:xfrm>
        </p:spPr>
        <p:txBody>
          <a:bodyPr/>
          <a:lstStyle/>
          <a:p>
            <a:pPr marL="522288" lvl="2"/>
            <a:r>
              <a:rPr lang="en-US" altLang="en-US" sz="2000" dirty="0"/>
              <a:t>Medication to control bleeding</a:t>
            </a:r>
          </a:p>
          <a:p>
            <a:pPr marL="522288" lvl="2"/>
            <a:r>
              <a:rPr lang="en-US" altLang="en-US" sz="2000" dirty="0"/>
              <a:t>Quick diagnosis, rapid response to prevent spread</a:t>
            </a:r>
          </a:p>
          <a:p>
            <a:pPr marL="522288" lvl="2"/>
            <a:r>
              <a:rPr lang="en-US" altLang="en-US" sz="2000" dirty="0"/>
              <a:t>Healthcare workers must use strict infection-control measures</a:t>
            </a:r>
          </a:p>
          <a:p>
            <a:pPr marL="522288" lvl="2"/>
            <a:r>
              <a:rPr lang="en-US" altLang="en-US" sz="2000" dirty="0"/>
              <a:t>Vaccines in clinical trials</a:t>
            </a:r>
          </a:p>
        </p:txBody>
      </p:sp>
    </p:spTree>
    <p:extLst>
      <p:ext uri="{BB962C8B-B14F-4D97-AF65-F5344CB8AC3E}">
        <p14:creationId xmlns:p14="http://schemas.microsoft.com/office/powerpoint/2010/main" val="293988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7" y="228600"/>
            <a:ext cx="8614061" cy="1137555"/>
          </a:xfrm>
        </p:spPr>
        <p:txBody>
          <a:bodyPr/>
          <a:lstStyle/>
          <a:p>
            <a:r>
              <a:rPr lang="en-US" b="1" dirty="0">
                <a:solidFill>
                  <a:schemeClr val="tx1"/>
                </a:solidFill>
              </a:rPr>
              <a:t>Table 25.10 Ebola Virus Disease and Marbug Virus Disease</a:t>
            </a:r>
          </a:p>
        </p:txBody>
      </p:sp>
      <p:graphicFrame>
        <p:nvGraphicFramePr>
          <p:cNvPr id="10" name="Table Placeholder 9">
            <a:extLst>
              <a:ext uri="{FF2B5EF4-FFF2-40B4-BE49-F238E27FC236}">
                <a16:creationId xmlns:a16="http://schemas.microsoft.com/office/drawing/2014/main" id="{E298ED3C-567D-49D9-BE51-30E9AC1FF1E2}"/>
              </a:ext>
            </a:extLst>
          </p:cNvPr>
          <p:cNvGraphicFramePr>
            <a:graphicFrameLocks noGrp="1"/>
          </p:cNvGraphicFramePr>
          <p:nvPr>
            <p:ph type="tbl" sz="quarter" idx="19"/>
            <p:extLst>
              <p:ext uri="{D42A27DB-BD31-4B8C-83A1-F6EECF244321}">
                <p14:modId xmlns:p14="http://schemas.microsoft.com/office/powerpoint/2010/main" val="1730430945"/>
              </p:ext>
            </p:extLst>
          </p:nvPr>
        </p:nvGraphicFramePr>
        <p:xfrm>
          <a:off x="1522400" y="2133600"/>
          <a:ext cx="6096000" cy="3856386"/>
        </p:xfrm>
        <a:graphic>
          <a:graphicData uri="http://schemas.openxmlformats.org/drawingml/2006/table">
            <a:tbl>
              <a:tblPr firstRow="1" bandRow="1">
                <a:tableStyleId>{2D5ABB26-0587-4C30-8999-92F81FD0307C}</a:tableStyleId>
              </a:tblPr>
              <a:tblGrid>
                <a:gridCol w="1678000">
                  <a:extLst>
                    <a:ext uri="{9D8B030D-6E8A-4147-A177-3AD203B41FA5}">
                      <a16:colId xmlns:a16="http://schemas.microsoft.com/office/drawing/2014/main" val="4094156606"/>
                    </a:ext>
                  </a:extLst>
                </a:gridCol>
                <a:gridCol w="4418000">
                  <a:extLst>
                    <a:ext uri="{9D8B030D-6E8A-4147-A177-3AD203B41FA5}">
                      <a16:colId xmlns:a16="http://schemas.microsoft.com/office/drawing/2014/main" val="2257162911"/>
                    </a:ext>
                  </a:extLst>
                </a:gridCol>
              </a:tblGrid>
              <a:tr h="838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Signs and symptoms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Fever, headache, muscle pain, possible sore throat; then abdominal pain, diarrhea, a rash, and possibly bleeding from internal organs and mucous membranes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2745722"/>
                  </a:ext>
                </a:extLst>
              </a:tr>
              <a:tr h="4580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Incubation</a:t>
                      </a:r>
                      <a:r>
                        <a:rPr lang="en-US" sz="1400" baseline="0" dirty="0"/>
                        <a:t> period</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Usually 5 to 10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602298"/>
                  </a:ext>
                </a:extLst>
              </a:tr>
              <a:tr h="6400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Causative agents</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Ebola virus and Marburg virus, filamentous, enveloped, single-stranded RNA viruses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925576"/>
                  </a:ext>
                </a:extLst>
              </a:tr>
              <a:tr h="6400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Pathogenesis</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Infect immune cells and interfere with immune responses and blood clotting.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7594332"/>
                  </a:ext>
                </a:extLst>
              </a:tr>
              <a:tr h="6400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Epidemiology</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Both viruses endemic to Africa; fruit bats are possible reservoir; direct human-to-human 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0826932"/>
                  </a:ext>
                </a:extLst>
              </a:tr>
              <a:tr h="6400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Treatment and prevention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Treatment: fluids and supportive therapy. Prevention: strict infection control measures; vaccines in clinical trials.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791708"/>
                  </a:ext>
                </a:extLst>
              </a:tr>
            </a:tbl>
          </a:graphicData>
        </a:graphic>
      </p:graphicFrame>
    </p:spTree>
    <p:extLst>
      <p:ext uri="{BB962C8B-B14F-4D97-AF65-F5344CB8AC3E}">
        <p14:creationId xmlns:p14="http://schemas.microsoft.com/office/powerpoint/2010/main" val="1692083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63DBF8-2E1A-4A3E-8093-DC13941382BC}"/>
              </a:ext>
            </a:extLst>
          </p:cNvPr>
          <p:cNvSpPr>
            <a:spLocks noGrp="1"/>
          </p:cNvSpPr>
          <p:nvPr>
            <p:ph type="title"/>
          </p:nvPr>
        </p:nvSpPr>
        <p:spPr>
          <a:xfrm>
            <a:off x="134462" y="256442"/>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(8)</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658" y="1219200"/>
            <a:ext cx="7620000" cy="5105400"/>
          </a:xfrm>
        </p:spPr>
        <p:txBody>
          <a:bodyPr/>
          <a:lstStyle/>
          <a:p>
            <a:pPr>
              <a:spcBef>
                <a:spcPts val="0"/>
              </a:spcBef>
              <a:spcAft>
                <a:spcPts val="1500"/>
              </a:spcAft>
            </a:pPr>
            <a:r>
              <a:rPr lang="en-US" altLang="en-US" dirty="0"/>
              <a:t>Yellow fever</a:t>
            </a:r>
          </a:p>
          <a:p>
            <a:pPr marL="285750" lvl="1">
              <a:spcBef>
                <a:spcPts val="0"/>
              </a:spcBef>
            </a:pPr>
            <a:r>
              <a:rPr lang="en-US" altLang="en-US" i="1" dirty="0"/>
              <a:t>Signs and symptoms</a:t>
            </a:r>
          </a:p>
          <a:p>
            <a:pPr marL="504825" lvl="2"/>
            <a:r>
              <a:rPr lang="en-US" altLang="en-US" dirty="0"/>
              <a:t>Mild form most common; yields fever, slight headache</a:t>
            </a:r>
          </a:p>
          <a:p>
            <a:pPr marL="504825" lvl="2"/>
            <a:r>
              <a:rPr lang="en-US" altLang="en-US" dirty="0"/>
              <a:t>Severe disease produces high fever, nausea, bleeding, “black vomit” from gastrointestinal bleeding, and jaundice</a:t>
            </a:r>
          </a:p>
          <a:p>
            <a:pPr marL="750888" lvl="3"/>
            <a:r>
              <a:rPr lang="en-US" altLang="en-US" sz="2000" dirty="0"/>
              <a:t>Mortality rate can reach 50% or more</a:t>
            </a:r>
          </a:p>
          <a:p>
            <a:pPr marL="750888" lvl="3"/>
            <a:r>
              <a:rPr lang="en-US" altLang="en-US" sz="2000" dirty="0"/>
              <a:t>Incubation period 3 to 6 days</a:t>
            </a:r>
          </a:p>
          <a:p>
            <a:pPr marL="504825" lvl="2"/>
            <a:r>
              <a:rPr lang="en-US" altLang="en-US" dirty="0"/>
              <a:t>Reasons for variation in severity probably due to infectious dose and host immunity</a:t>
            </a:r>
          </a:p>
          <a:p>
            <a:pPr marL="285750" lvl="1"/>
            <a:r>
              <a:rPr lang="en-US" altLang="en-US" i="1" dirty="0"/>
              <a:t>Causative agent</a:t>
            </a:r>
          </a:p>
          <a:p>
            <a:pPr marL="519113" lvl="2"/>
            <a:r>
              <a:rPr lang="en-US" altLang="en-US" dirty="0"/>
              <a:t>Enveloped, single-stranded RNA arbovirus of </a:t>
            </a:r>
            <a:r>
              <a:rPr lang="en-US" altLang="en-US" i="1" dirty="0"/>
              <a:t>Flaviviridae</a:t>
            </a:r>
            <a:endParaRPr lang="en-US" altLang="en-US" dirty="0"/>
          </a:p>
          <a:p>
            <a:pPr marL="519113" lvl="2"/>
            <a:r>
              <a:rPr lang="en-US" altLang="en-US" dirty="0"/>
              <a:t>Transmitted by bite of infected </a:t>
            </a:r>
            <a:r>
              <a:rPr lang="en-US" altLang="en-US" i="1" dirty="0"/>
              <a:t>Aedes or Haemagogus</a:t>
            </a:r>
            <a:r>
              <a:rPr lang="en-US" altLang="en-US" dirty="0"/>
              <a:t> mosquito</a:t>
            </a:r>
          </a:p>
        </p:txBody>
      </p:sp>
    </p:spTree>
    <p:extLst>
      <p:ext uri="{BB962C8B-B14F-4D97-AF65-F5344CB8AC3E}">
        <p14:creationId xmlns:p14="http://schemas.microsoft.com/office/powerpoint/2010/main" val="4122865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BAF826-3491-4438-8692-B98B5544F0E7}"/>
              </a:ext>
            </a:extLst>
          </p:cNvPr>
          <p:cNvSpPr>
            <a:spLocks noGrp="1"/>
          </p:cNvSpPr>
          <p:nvPr>
            <p:ph type="title"/>
          </p:nvPr>
        </p:nvSpPr>
        <p:spPr>
          <a:xfrm>
            <a:off x="134462" y="261258"/>
            <a:ext cx="8875076" cy="919842"/>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(9)</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5542" y="1227160"/>
            <a:ext cx="7391400" cy="4648200"/>
          </a:xfrm>
        </p:spPr>
        <p:txBody>
          <a:bodyPr/>
          <a:lstStyle/>
          <a:p>
            <a:pPr>
              <a:spcBef>
                <a:spcPts val="0"/>
              </a:spcBef>
              <a:spcAft>
                <a:spcPts val="1500"/>
              </a:spcAft>
            </a:pPr>
            <a:r>
              <a:rPr lang="en-US" altLang="en-US" dirty="0"/>
              <a:t>Yellow fever</a:t>
            </a:r>
          </a:p>
          <a:p>
            <a:pPr marL="285750" lvl="1">
              <a:spcBef>
                <a:spcPts val="0"/>
              </a:spcBef>
            </a:pPr>
            <a:r>
              <a:rPr lang="en-US" altLang="en-US" sz="2200" i="1" dirty="0"/>
              <a:t>Pathogenesis</a:t>
            </a:r>
          </a:p>
          <a:p>
            <a:pPr marL="522288" lvl="2"/>
            <a:r>
              <a:rPr lang="en-US" altLang="en-US" sz="2000" dirty="0"/>
              <a:t>Multiplies at site of bite, enters bloodstream </a:t>
            </a:r>
          </a:p>
          <a:p>
            <a:pPr marL="522288" lvl="2"/>
            <a:r>
              <a:rPr lang="en-US" altLang="en-US" sz="2000" dirty="0"/>
              <a:t>Liver damage results in jaundice and decreased production of clotting proteins</a:t>
            </a:r>
          </a:p>
          <a:p>
            <a:pPr marL="522288" lvl="2"/>
            <a:r>
              <a:rPr lang="en-US" altLang="en-US" sz="2000" dirty="0"/>
              <a:t>Injury to small blood vessels produces </a:t>
            </a:r>
            <a:r>
              <a:rPr lang="en-US" altLang="en-US" sz="2000" u="sng" dirty="0"/>
              <a:t>petechiae</a:t>
            </a:r>
            <a:r>
              <a:rPr lang="en-US" altLang="en-US" sz="2000" dirty="0"/>
              <a:t> (tiny hemorrhages) throughout body</a:t>
            </a:r>
          </a:p>
          <a:p>
            <a:pPr marL="522288" lvl="2"/>
            <a:r>
              <a:rPr lang="en-US" altLang="en-US" sz="2000" dirty="0"/>
              <a:t>Viral replication, immune system response damages circulatory system, causes bleeding, disseminated intravascular coagulation (DIC)</a:t>
            </a:r>
          </a:p>
          <a:p>
            <a:pPr marL="522288" lvl="2"/>
            <a:r>
              <a:rPr lang="en-US" altLang="en-US" sz="2000" dirty="0"/>
              <a:t>Kidney failure commonly results from loss of blood flow</a:t>
            </a:r>
            <a:endParaRPr lang="en-US" sz="2000" dirty="0"/>
          </a:p>
        </p:txBody>
      </p:sp>
    </p:spTree>
    <p:extLst>
      <p:ext uri="{BB962C8B-B14F-4D97-AF65-F5344CB8AC3E}">
        <p14:creationId xmlns:p14="http://schemas.microsoft.com/office/powerpoint/2010/main" val="792862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E62856-76C0-4FFA-B54E-4144D6B94BFF}"/>
              </a:ext>
            </a:extLst>
          </p:cNvPr>
          <p:cNvSpPr>
            <a:spLocks noGrp="1"/>
          </p:cNvSpPr>
          <p:nvPr>
            <p:ph type="title"/>
          </p:nvPr>
        </p:nvSpPr>
        <p:spPr>
          <a:xfrm>
            <a:off x="134462" y="261258"/>
            <a:ext cx="8875076" cy="957942"/>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(10)</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0103" y="1219200"/>
            <a:ext cx="7315200" cy="4267200"/>
          </a:xfrm>
        </p:spPr>
        <p:txBody>
          <a:bodyPr/>
          <a:lstStyle/>
          <a:p>
            <a:pPr>
              <a:spcBef>
                <a:spcPts val="0"/>
              </a:spcBef>
              <a:spcAft>
                <a:spcPts val="1500"/>
              </a:spcAft>
            </a:pPr>
            <a:r>
              <a:rPr lang="en-US" altLang="en-US" dirty="0"/>
              <a:t>Yellow fever </a:t>
            </a:r>
          </a:p>
          <a:p>
            <a:pPr marL="285750" lvl="1">
              <a:spcBef>
                <a:spcPts val="0"/>
              </a:spcBef>
            </a:pPr>
            <a:r>
              <a:rPr lang="en-US" altLang="en-US" i="1" dirty="0"/>
              <a:t>Epidemiology</a:t>
            </a:r>
          </a:p>
          <a:p>
            <a:pPr marL="522288" lvl="2"/>
            <a:r>
              <a:rPr lang="en-US" altLang="en-US" dirty="0"/>
              <a:t>Infected primates in tropical jungles in Central and South America and Africa</a:t>
            </a:r>
          </a:p>
          <a:p>
            <a:pPr marL="522288" lvl="2"/>
            <a:r>
              <a:rPr lang="en-US" altLang="en-US" dirty="0"/>
              <a:t>No outbreaks in U.S. since 1905</a:t>
            </a:r>
          </a:p>
          <a:p>
            <a:pPr marL="285750" lvl="1"/>
            <a:r>
              <a:rPr lang="en-US" altLang="en-US" i="1" dirty="0"/>
              <a:t>Treatment and prevention</a:t>
            </a:r>
          </a:p>
          <a:p>
            <a:pPr marL="522288" lvl="2"/>
            <a:r>
              <a:rPr lang="en-US" altLang="en-US" dirty="0"/>
              <a:t>No proven treatment</a:t>
            </a:r>
          </a:p>
          <a:p>
            <a:pPr marL="522288" lvl="2"/>
            <a:r>
              <a:rPr lang="en-US" altLang="en-US" dirty="0"/>
              <a:t>Insecticides, eliminating breeding sites of vector</a:t>
            </a:r>
          </a:p>
          <a:p>
            <a:pPr marL="522288" lvl="2"/>
            <a:r>
              <a:rPr lang="en-US" altLang="en-US" dirty="0"/>
              <a:t>Control in jungle almost impossible</a:t>
            </a:r>
          </a:p>
          <a:p>
            <a:pPr marL="522288" lvl="2">
              <a:spcBef>
                <a:spcPct val="0"/>
              </a:spcBef>
            </a:pPr>
            <a:r>
              <a:rPr lang="en-US" altLang="en-US" dirty="0"/>
              <a:t>Highly effective attenuated vaccine available</a:t>
            </a:r>
          </a:p>
        </p:txBody>
      </p:sp>
    </p:spTree>
    <p:extLst>
      <p:ext uri="{BB962C8B-B14F-4D97-AF65-F5344CB8AC3E}">
        <p14:creationId xmlns:p14="http://schemas.microsoft.com/office/powerpoint/2010/main" val="61815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793" y="228600"/>
            <a:ext cx="4862415" cy="609600"/>
          </a:xfrm>
        </p:spPr>
        <p:txBody>
          <a:bodyPr/>
          <a:lstStyle/>
          <a:p>
            <a:r>
              <a:rPr lang="en-US" b="1" dirty="0">
                <a:solidFill>
                  <a:schemeClr val="tx1"/>
                </a:solidFill>
              </a:rPr>
              <a:t>Table 25.11 Yellow Fever</a:t>
            </a:r>
          </a:p>
        </p:txBody>
      </p:sp>
      <p:graphicFrame>
        <p:nvGraphicFramePr>
          <p:cNvPr id="11" name="Table Placeholder 10">
            <a:extLst>
              <a:ext uri="{FF2B5EF4-FFF2-40B4-BE49-F238E27FC236}">
                <a16:creationId xmlns:a16="http://schemas.microsoft.com/office/drawing/2014/main" id="{5BC38EDA-D94B-4F16-9401-A424A46AB274}"/>
              </a:ext>
            </a:extLst>
          </p:cNvPr>
          <p:cNvGraphicFramePr>
            <a:graphicFrameLocks noGrp="1"/>
          </p:cNvGraphicFramePr>
          <p:nvPr>
            <p:ph type="tbl" sz="quarter" idx="19"/>
            <p:extLst>
              <p:ext uri="{D42A27DB-BD31-4B8C-83A1-F6EECF244321}">
                <p14:modId xmlns:p14="http://schemas.microsoft.com/office/powerpoint/2010/main" val="1354724765"/>
              </p:ext>
            </p:extLst>
          </p:nvPr>
        </p:nvGraphicFramePr>
        <p:xfrm>
          <a:off x="1524000" y="1752600"/>
          <a:ext cx="6096000" cy="4046574"/>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1935038576"/>
                    </a:ext>
                  </a:extLst>
                </a:gridCol>
                <a:gridCol w="4267200">
                  <a:extLst>
                    <a:ext uri="{9D8B030D-6E8A-4147-A177-3AD203B41FA5}">
                      <a16:colId xmlns:a16="http://schemas.microsoft.com/office/drawing/2014/main" val="1648064785"/>
                    </a:ext>
                  </a:extLst>
                </a:gridCol>
              </a:tblGrid>
              <a:tr h="852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Signs and symptoms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Fever, headache, muscle pain, possible sore throat; then abdominal pain, diarrhea, a rash, and possibly bleeding from internal organs and mucous membranes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921378"/>
                  </a:ext>
                </a:extLst>
              </a:tr>
              <a:tr h="4319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Incubation</a:t>
                      </a:r>
                      <a:r>
                        <a:rPr lang="en-US" sz="1400" baseline="0" dirty="0"/>
                        <a:t> period</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Usually 5 to 10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7857207"/>
                  </a:ext>
                </a:extLst>
              </a:tr>
              <a:tr h="6970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Causative agents</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Ebola virus and Marburg virus, filamentous, enveloped, single-stranded RNA viruses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3375313"/>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Pathogenesis</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Infect immune cells and interfere with immune responses and blood clotting.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181096"/>
                  </a:ext>
                </a:extLst>
              </a:tr>
              <a:tr h="6036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Epidemiology</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Both viruses endemic to Africa; fruit bats are possible reservoir; direct human-to-human 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1362410"/>
                  </a:ext>
                </a:extLst>
              </a:tr>
              <a:tr h="852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Treatment and prevention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Treatment: fluids and supportive therapy. Prevention: strict infection control measures; vaccines in clinical trials.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411023"/>
                  </a:ext>
                </a:extLst>
              </a:tr>
            </a:tbl>
          </a:graphicData>
        </a:graphic>
      </p:graphicFrame>
    </p:spTree>
    <p:extLst>
      <p:ext uri="{BB962C8B-B14F-4D97-AF65-F5344CB8AC3E}">
        <p14:creationId xmlns:p14="http://schemas.microsoft.com/office/powerpoint/2010/main" val="1803672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77D2EC-B1A1-45FD-9E3A-6AD58B345271}"/>
              </a:ext>
            </a:extLst>
          </p:cNvPr>
          <p:cNvSpPr>
            <a:spLocks noGrp="1"/>
          </p:cNvSpPr>
          <p:nvPr>
            <p:ph type="title"/>
          </p:nvPr>
        </p:nvSpPr>
        <p:spPr>
          <a:xfrm>
            <a:off x="134462" y="259206"/>
            <a:ext cx="8875076" cy="940944"/>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(11)</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5548" y="1219200"/>
            <a:ext cx="7543800" cy="5181600"/>
          </a:xfrm>
        </p:spPr>
        <p:txBody>
          <a:bodyPr/>
          <a:lstStyle/>
          <a:p>
            <a:pPr>
              <a:spcBef>
                <a:spcPts val="0"/>
              </a:spcBef>
              <a:spcAft>
                <a:spcPts val="1500"/>
              </a:spcAft>
            </a:pPr>
            <a:r>
              <a:rPr lang="en-US" altLang="en-US" dirty="0"/>
              <a:t>Dengue fever (‘break-bone fever”)</a:t>
            </a:r>
          </a:p>
          <a:p>
            <a:pPr marL="285750" lvl="1">
              <a:spcBef>
                <a:spcPts val="0"/>
              </a:spcBef>
            </a:pPr>
            <a:r>
              <a:rPr lang="en-US" altLang="en-US" dirty="0"/>
              <a:t>Most common vector-borne viral disease in the world</a:t>
            </a:r>
          </a:p>
          <a:p>
            <a:pPr marL="285750" lvl="1"/>
            <a:r>
              <a:rPr lang="en-US" altLang="en-US" i="1" dirty="0"/>
              <a:t>Signs and symptoms</a:t>
            </a:r>
          </a:p>
          <a:p>
            <a:pPr marL="519113" lvl="2"/>
            <a:r>
              <a:rPr lang="en-US" altLang="en-US" dirty="0"/>
              <a:t>Many cases asymptomatic or subclinical</a:t>
            </a:r>
          </a:p>
          <a:p>
            <a:pPr marL="519113" lvl="2"/>
            <a:r>
              <a:rPr lang="en-US" altLang="en-US" dirty="0"/>
              <a:t>Begins with sudden onset of fever for 2 to 7 days</a:t>
            </a:r>
          </a:p>
          <a:p>
            <a:pPr marL="763588" lvl="3"/>
            <a:r>
              <a:rPr lang="en-US" altLang="en-US" sz="2000" dirty="0"/>
              <a:t>May recur 12 to 24 hours later (biphasic fever)</a:t>
            </a:r>
          </a:p>
          <a:p>
            <a:pPr marL="538163" lvl="2"/>
            <a:r>
              <a:rPr lang="en-US" altLang="en-US" dirty="0"/>
              <a:t>Headache, severe joint and muscle pain, pain behind eyes, rash that may become hemorrhagic, with petechiae</a:t>
            </a:r>
          </a:p>
          <a:p>
            <a:pPr marL="792163" lvl="3"/>
            <a:r>
              <a:rPr lang="en-US" altLang="en-US" sz="2000" dirty="0"/>
              <a:t>Rash does not appear in mild cases</a:t>
            </a:r>
          </a:p>
          <a:p>
            <a:pPr marL="538163" lvl="2"/>
            <a:r>
              <a:rPr lang="en-US" altLang="en-US" dirty="0"/>
              <a:t>Mild mucosal bleeding may occur in nose or gums</a:t>
            </a:r>
          </a:p>
          <a:p>
            <a:pPr marL="538163" lvl="2"/>
            <a:r>
              <a:rPr lang="en-US" altLang="en-US" dirty="0"/>
              <a:t>Sore throat, abdominal pain, vomiting, diarrhea may occur</a:t>
            </a:r>
          </a:p>
          <a:p>
            <a:pPr marL="538163" lvl="2"/>
            <a:r>
              <a:rPr lang="en-US" altLang="en-US" dirty="0"/>
              <a:t>Usually self-limiting, rarely fatal</a:t>
            </a:r>
          </a:p>
        </p:txBody>
      </p:sp>
    </p:spTree>
    <p:extLst>
      <p:ext uri="{BB962C8B-B14F-4D97-AF65-F5344CB8AC3E}">
        <p14:creationId xmlns:p14="http://schemas.microsoft.com/office/powerpoint/2010/main" val="210569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6BD5FB-4D46-4AB6-A1F1-820EF160CE25}"/>
              </a:ext>
            </a:extLst>
          </p:cNvPr>
          <p:cNvSpPr>
            <a:spLocks noGrp="1"/>
          </p:cNvSpPr>
          <p:nvPr>
            <p:ph type="title"/>
          </p:nvPr>
        </p:nvSpPr>
        <p:spPr>
          <a:xfrm>
            <a:off x="134462" y="261258"/>
            <a:ext cx="8875076" cy="919842"/>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(12)</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658" y="1219200"/>
            <a:ext cx="7543800" cy="5449912"/>
          </a:xfrm>
        </p:spPr>
        <p:txBody>
          <a:bodyPr/>
          <a:lstStyle/>
          <a:p>
            <a:pPr>
              <a:spcBef>
                <a:spcPts val="0"/>
              </a:spcBef>
              <a:spcAft>
                <a:spcPts val="1500"/>
              </a:spcAft>
            </a:pPr>
            <a:r>
              <a:rPr lang="en-US" altLang="en-US" dirty="0"/>
              <a:t>Dengue fever</a:t>
            </a:r>
          </a:p>
          <a:p>
            <a:pPr marL="285750" lvl="1">
              <a:spcBef>
                <a:spcPts val="0"/>
              </a:spcBef>
            </a:pPr>
            <a:r>
              <a:rPr lang="en-US" altLang="en-US" i="1" dirty="0"/>
              <a:t>Signs and symptoms </a:t>
            </a:r>
          </a:p>
          <a:p>
            <a:pPr marL="522288" lvl="2"/>
            <a:r>
              <a:rPr lang="en-US" altLang="en-US" dirty="0"/>
              <a:t>Dengue hemorrhagic fever (DHF) can occur in second infection; may lead to dengue shock syndrome (DSS)</a:t>
            </a:r>
          </a:p>
          <a:p>
            <a:pPr marL="800100" lvl="3"/>
            <a:r>
              <a:rPr lang="en-US" altLang="en-US" sz="2000" dirty="0"/>
              <a:t>Weak, rapid pulse, moist skin, restlessness, low blood pressure, bleeding in form of petechiae, easy bruising</a:t>
            </a:r>
          </a:p>
          <a:p>
            <a:pPr marL="800100" lvl="3"/>
            <a:r>
              <a:rPr lang="en-US" altLang="en-US" sz="2000" dirty="0"/>
              <a:t>Massive gastrointestinal, vaginal bleeding may occur</a:t>
            </a:r>
          </a:p>
          <a:p>
            <a:pPr marL="800100" lvl="3"/>
            <a:r>
              <a:rPr lang="en-US" altLang="en-US" sz="2000" dirty="0"/>
              <a:t>Widespread blood clotting, DIC may develop later</a:t>
            </a:r>
          </a:p>
          <a:p>
            <a:pPr marL="800100" lvl="3"/>
            <a:r>
              <a:rPr lang="en-US" altLang="en-US" sz="2000" dirty="0"/>
              <a:t>DHF mostly found in children under 15; can be fatal</a:t>
            </a:r>
          </a:p>
          <a:p>
            <a:pPr marL="285750" lvl="1"/>
            <a:r>
              <a:rPr lang="en-US" altLang="en-US" i="1" dirty="0"/>
              <a:t>Causative agent</a:t>
            </a:r>
          </a:p>
          <a:p>
            <a:pPr marL="522288" lvl="2"/>
            <a:r>
              <a:rPr lang="en-US" altLang="en-US" dirty="0"/>
              <a:t>Single-stranded RNA virus of </a:t>
            </a:r>
            <a:r>
              <a:rPr lang="en-US" altLang="en-US" i="1" dirty="0"/>
              <a:t>Flaviviridae</a:t>
            </a:r>
          </a:p>
          <a:p>
            <a:pPr marL="522288" lvl="2"/>
            <a:r>
              <a:rPr lang="en-US" altLang="en-US" dirty="0"/>
              <a:t>Four serotypes (DENV1, DENV2, DENV3, DENV4), all transmitted by </a:t>
            </a:r>
            <a:r>
              <a:rPr lang="en-US" altLang="en-US" i="1" dirty="0"/>
              <a:t>Aedes</a:t>
            </a:r>
            <a:r>
              <a:rPr lang="en-US" altLang="en-US" dirty="0"/>
              <a:t> mosquitoes</a:t>
            </a:r>
          </a:p>
        </p:txBody>
      </p:sp>
    </p:spTree>
    <p:extLst>
      <p:ext uri="{BB962C8B-B14F-4D97-AF65-F5344CB8AC3E}">
        <p14:creationId xmlns:p14="http://schemas.microsoft.com/office/powerpoint/2010/main" val="2932156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4EB074-171A-4511-BFB1-1398570B1054}"/>
              </a:ext>
            </a:extLst>
          </p:cNvPr>
          <p:cNvSpPr>
            <a:spLocks noGrp="1"/>
          </p:cNvSpPr>
          <p:nvPr>
            <p:ph type="title"/>
          </p:nvPr>
        </p:nvSpPr>
        <p:spPr>
          <a:xfrm>
            <a:off x="1245034" y="228600"/>
            <a:ext cx="7262153" cy="609600"/>
          </a:xfrm>
        </p:spPr>
        <p:txBody>
          <a:bodyPr/>
          <a:lstStyle/>
          <a:p>
            <a:r>
              <a:rPr lang="en-US" altLang="en-US" b="1" dirty="0">
                <a:solidFill>
                  <a:schemeClr val="tx1"/>
                </a:solidFill>
              </a:rPr>
              <a:t>Anatomy, Physiology, and Ecology (3)</a:t>
            </a:r>
            <a:endParaRPr lang="en-GB" dirty="0"/>
          </a:p>
        </p:txBody>
      </p:sp>
      <p:sp>
        <p:nvSpPr>
          <p:cNvPr id="2" name="Content Placeholder 1"/>
          <p:cNvSpPr>
            <a:spLocks noGrp="1"/>
          </p:cNvSpPr>
          <p:nvPr>
            <p:ph idx="1"/>
          </p:nvPr>
        </p:nvSpPr>
        <p:spPr>
          <a:xfrm>
            <a:off x="795405" y="990600"/>
            <a:ext cx="7619253" cy="4472050"/>
          </a:xfrm>
        </p:spPr>
        <p:txBody>
          <a:bodyPr/>
          <a:lstStyle/>
          <a:p>
            <a:pPr>
              <a:spcBef>
                <a:spcPts val="0"/>
              </a:spcBef>
              <a:spcAft>
                <a:spcPts val="1500"/>
              </a:spcAft>
            </a:pPr>
            <a:r>
              <a:rPr lang="en-US" altLang="en-US" dirty="0"/>
              <a:t>Lymphatics (lymphatic vessels)</a:t>
            </a:r>
          </a:p>
          <a:p>
            <a:pPr marL="285750" lvl="1">
              <a:spcBef>
                <a:spcPts val="0"/>
              </a:spcBef>
            </a:pPr>
            <a:r>
              <a:rPr lang="en-US" altLang="en-US" dirty="0"/>
              <a:t>Lymphatic capillaries arise in tissues; carry almost colorless lymph</a:t>
            </a:r>
          </a:p>
          <a:p>
            <a:pPr marL="512763" lvl="2"/>
            <a:r>
              <a:rPr lang="en-US" altLang="en-US" dirty="0"/>
              <a:t>Fluid seeps from blood capillaries to become interstitial fluid surrounding tissue cells; some enters lymphatics</a:t>
            </a:r>
          </a:p>
          <a:p>
            <a:pPr marL="285750" lvl="1"/>
            <a:r>
              <a:rPr lang="en-US" altLang="en-US" dirty="0"/>
              <a:t>Lymphatics take up large molecules, microbes</a:t>
            </a:r>
          </a:p>
          <a:p>
            <a:pPr marL="285750" lvl="1"/>
            <a:r>
              <a:rPr lang="en-US" altLang="en-US" dirty="0"/>
              <a:t>One-way valves, compression by muscles maintain flow through multiple lymph nodes</a:t>
            </a:r>
          </a:p>
          <a:p>
            <a:pPr marL="512763" lvl="2"/>
            <a:r>
              <a:rPr lang="en-US" altLang="en-US" dirty="0"/>
              <a:t>Contain phagocytic cells and lymphocytes to trap, destroy foreign material such as microbial cells</a:t>
            </a:r>
          </a:p>
          <a:p>
            <a:pPr marL="285750" lvl="1"/>
            <a:r>
              <a:rPr lang="en-US" altLang="en-US" dirty="0"/>
              <a:t>Lymphatic vessels converge and empty lymph into blood vessels entering the heart</a:t>
            </a:r>
          </a:p>
        </p:txBody>
      </p:sp>
    </p:spTree>
    <p:extLst>
      <p:ext uri="{BB962C8B-B14F-4D97-AF65-F5344CB8AC3E}">
        <p14:creationId xmlns:p14="http://schemas.microsoft.com/office/powerpoint/2010/main" val="3856206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53500C-419F-4F56-ABE2-5EB52059C22D}"/>
              </a:ext>
            </a:extLst>
          </p:cNvPr>
          <p:cNvSpPr>
            <a:spLocks noGrp="1"/>
          </p:cNvSpPr>
          <p:nvPr>
            <p:ph type="title"/>
          </p:nvPr>
        </p:nvSpPr>
        <p:spPr>
          <a:xfrm>
            <a:off x="134462" y="256442"/>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(13)</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0103" y="1216806"/>
            <a:ext cx="7162800" cy="4091050"/>
          </a:xfrm>
        </p:spPr>
        <p:txBody>
          <a:bodyPr/>
          <a:lstStyle/>
          <a:p>
            <a:pPr>
              <a:spcBef>
                <a:spcPts val="0"/>
              </a:spcBef>
              <a:spcAft>
                <a:spcPts val="1500"/>
              </a:spcAft>
            </a:pPr>
            <a:r>
              <a:rPr lang="en-US" altLang="en-US" dirty="0"/>
              <a:t>Dengue fever </a:t>
            </a:r>
          </a:p>
          <a:p>
            <a:pPr marL="285750" lvl="1">
              <a:spcBef>
                <a:spcPts val="0"/>
              </a:spcBef>
            </a:pPr>
            <a:r>
              <a:rPr lang="en-US" altLang="en-US" sz="2200" i="1" dirty="0"/>
              <a:t>Pathogenesis</a:t>
            </a:r>
          </a:p>
          <a:p>
            <a:pPr marL="506413" lvl="2"/>
            <a:r>
              <a:rPr lang="en-US" altLang="en-US" sz="2000" dirty="0"/>
              <a:t>Dengue viruses injected by mosquito, infect keratinocytes and epidermal dendritic cells</a:t>
            </a:r>
          </a:p>
          <a:p>
            <a:pPr marL="506413" lvl="2"/>
            <a:r>
              <a:rPr lang="en-US" altLang="en-US" sz="2000" dirty="0"/>
              <a:t>Cells migrate to lymph nodes; monocytes, macrophages are recruited, infected; virus multiplies and is disseminated</a:t>
            </a:r>
          </a:p>
          <a:p>
            <a:pPr marL="506413" lvl="2"/>
            <a:r>
              <a:rPr lang="en-US" altLang="en-US" sz="2000" dirty="0"/>
              <a:t>Immune responses clear the virus, but process is not well understood as there is no animal model</a:t>
            </a:r>
          </a:p>
          <a:p>
            <a:pPr marL="506413" lvl="2"/>
            <a:r>
              <a:rPr lang="en-US" altLang="en-US" sz="2000" dirty="0"/>
              <a:t>DHF and DSS better understood, occur in people with second dengue infection by a different strain than the first</a:t>
            </a:r>
          </a:p>
        </p:txBody>
      </p:sp>
    </p:spTree>
    <p:extLst>
      <p:ext uri="{BB962C8B-B14F-4D97-AF65-F5344CB8AC3E}">
        <p14:creationId xmlns:p14="http://schemas.microsoft.com/office/powerpoint/2010/main" val="532994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94B134-C53B-4D4A-BE7C-69DD16195AEE}"/>
              </a:ext>
            </a:extLst>
          </p:cNvPr>
          <p:cNvSpPr>
            <a:spLocks noGrp="1"/>
          </p:cNvSpPr>
          <p:nvPr>
            <p:ph type="title"/>
          </p:nvPr>
        </p:nvSpPr>
        <p:spPr>
          <a:xfrm>
            <a:off x="134462" y="251003"/>
            <a:ext cx="8875076" cy="93009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(14)</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658" y="1214412"/>
            <a:ext cx="7587342" cy="5486400"/>
          </a:xfrm>
        </p:spPr>
        <p:txBody>
          <a:bodyPr/>
          <a:lstStyle/>
          <a:p>
            <a:pPr>
              <a:spcBef>
                <a:spcPts val="0"/>
              </a:spcBef>
              <a:spcAft>
                <a:spcPts val="1500"/>
              </a:spcAft>
            </a:pPr>
            <a:r>
              <a:rPr lang="en-US" altLang="en-US" dirty="0"/>
              <a:t>Dengue fever</a:t>
            </a:r>
          </a:p>
          <a:p>
            <a:pPr marL="285750" lvl="1">
              <a:spcBef>
                <a:spcPts val="0"/>
              </a:spcBef>
            </a:pPr>
            <a:r>
              <a:rPr lang="en-US" altLang="en-US" i="1" dirty="0"/>
              <a:t>Pathogenesis </a:t>
            </a:r>
          </a:p>
          <a:p>
            <a:pPr marL="538163" lvl="2"/>
            <a:r>
              <a:rPr lang="en-US" altLang="en-US" u="sng" dirty="0"/>
              <a:t>Antibody-dependant enhancement (ADE)</a:t>
            </a:r>
            <a:r>
              <a:rPr lang="en-US" altLang="en-US" dirty="0"/>
              <a:t> suggested to explain severity of DHF, DSS</a:t>
            </a:r>
          </a:p>
          <a:p>
            <a:pPr marL="766763" lvl="3"/>
            <a:r>
              <a:rPr lang="en-US" altLang="en-US" sz="2000" dirty="0"/>
              <a:t>Pre-existing dengue antibodies thought to bind to viruses in second infection, form immune complexes</a:t>
            </a:r>
          </a:p>
          <a:p>
            <a:pPr marL="766763" lvl="3"/>
            <a:r>
              <a:rPr lang="en-US" altLang="en-US" sz="2000" dirty="0"/>
              <a:t>Virus is not neutralized since a different strain</a:t>
            </a:r>
          </a:p>
          <a:p>
            <a:pPr marL="766763" lvl="3"/>
            <a:r>
              <a:rPr lang="en-US" altLang="en-US" sz="2000" dirty="0"/>
              <a:t>Antibodies facilitate viral entry into cells expressing Fc receptors, especially macrophages where virus replicates</a:t>
            </a:r>
          </a:p>
          <a:p>
            <a:pPr marL="766763" lvl="3"/>
            <a:r>
              <a:rPr lang="en-US" altLang="en-US" sz="2000" dirty="0"/>
              <a:t>Infected cells produce cytokine storm; activated complement and cytokines from memory T cells cause plasma leakage</a:t>
            </a:r>
          </a:p>
          <a:p>
            <a:pPr marL="766763" lvl="3"/>
            <a:r>
              <a:rPr lang="en-US" altLang="en-US" sz="2000" dirty="0"/>
              <a:t>Plasma leakage, respiratory distress, dehydration, fragile capillaries, bleeding, DIC, low white blood cell count, low blood pressure</a:t>
            </a:r>
          </a:p>
        </p:txBody>
      </p:sp>
    </p:spTree>
    <p:extLst>
      <p:ext uri="{BB962C8B-B14F-4D97-AF65-F5344CB8AC3E}">
        <p14:creationId xmlns:p14="http://schemas.microsoft.com/office/powerpoint/2010/main" val="33223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22123C7-C826-4B56-9F9B-4B4357A6F7CA}"/>
              </a:ext>
            </a:extLst>
          </p:cNvPr>
          <p:cNvSpPr>
            <a:spLocks noGrp="1"/>
          </p:cNvSpPr>
          <p:nvPr>
            <p:ph type="title"/>
          </p:nvPr>
        </p:nvSpPr>
        <p:spPr>
          <a:xfrm>
            <a:off x="307614" y="322537"/>
            <a:ext cx="8528773" cy="416365"/>
          </a:xfrm>
        </p:spPr>
        <p:txBody>
          <a:bodyPr/>
          <a:lstStyle/>
          <a:p>
            <a:r>
              <a:rPr lang="en-US" altLang="en-US" sz="2200" b="1" dirty="0">
                <a:solidFill>
                  <a:schemeClr val="tx1"/>
                </a:solidFill>
                <a:latin typeface="Arial" panose="020B0604020202020204" pitchFamily="34" charset="0"/>
                <a:cs typeface="Arial" panose="020B0604020202020204" pitchFamily="34" charset="0"/>
              </a:rPr>
              <a:t>Viral Diseases of Blood and Lymphatic Systems – Figure 25.14</a:t>
            </a:r>
            <a:endParaRPr lang="en-GB" sz="2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5548" y="990600"/>
            <a:ext cx="7467600" cy="2971800"/>
          </a:xfrm>
        </p:spPr>
        <p:txBody>
          <a:bodyPr/>
          <a:lstStyle/>
          <a:p>
            <a:pPr>
              <a:lnSpc>
                <a:spcPct val="90000"/>
              </a:lnSpc>
              <a:spcBef>
                <a:spcPts val="0"/>
              </a:spcBef>
              <a:spcAft>
                <a:spcPts val="1500"/>
              </a:spcAft>
            </a:pPr>
            <a:r>
              <a:rPr lang="en-US" altLang="en-US" dirty="0"/>
              <a:t>Dengue fever </a:t>
            </a:r>
          </a:p>
          <a:p>
            <a:pPr marL="212725" lvl="1" indent="-212725">
              <a:lnSpc>
                <a:spcPct val="90000"/>
              </a:lnSpc>
              <a:spcBef>
                <a:spcPts val="0"/>
              </a:spcBef>
            </a:pPr>
            <a:r>
              <a:rPr lang="en-US" altLang="en-US" i="1" dirty="0"/>
              <a:t>Epidemiology</a:t>
            </a:r>
          </a:p>
          <a:p>
            <a:pPr marL="423863" lvl="2">
              <a:lnSpc>
                <a:spcPct val="90000"/>
              </a:lnSpc>
            </a:pPr>
            <a:r>
              <a:rPr lang="en-US" altLang="en-US" dirty="0"/>
              <a:t>Emerging, fast-spreading</a:t>
            </a:r>
          </a:p>
          <a:p>
            <a:pPr marL="423863" lvl="2">
              <a:lnSpc>
                <a:spcPct val="90000"/>
              </a:lnSpc>
            </a:pPr>
            <a:r>
              <a:rPr lang="en-US" altLang="en-US" dirty="0"/>
              <a:t>Mostly in tropical or subtropical regions with high rainfall and plenty of fresh water for vector breeding</a:t>
            </a:r>
          </a:p>
          <a:p>
            <a:pPr marL="655638" lvl="3">
              <a:lnSpc>
                <a:spcPct val="90000"/>
              </a:lnSpc>
            </a:pPr>
            <a:r>
              <a:rPr lang="en-US" altLang="en-US" sz="2000" i="1" dirty="0"/>
              <a:t>Aedes aegypti; Aedes albopictus</a:t>
            </a:r>
            <a:r>
              <a:rPr lang="en-US" altLang="en-US" sz="2000" dirty="0"/>
              <a:t>, now spreading worldwide</a:t>
            </a:r>
          </a:p>
          <a:p>
            <a:pPr marL="423863" lvl="2">
              <a:lnSpc>
                <a:spcPct val="90000"/>
              </a:lnSpc>
            </a:pPr>
            <a:r>
              <a:rPr lang="en-US" altLang="en-US" dirty="0"/>
              <a:t>Geographical spread linked to international travel, breakdown of vector control measures, increase in vector habitats</a:t>
            </a:r>
          </a:p>
        </p:txBody>
      </p:sp>
      <p:sp>
        <p:nvSpPr>
          <p:cNvPr id="5" name="Content Placeholder 4">
            <a:extLst>
              <a:ext uri="{FF2B5EF4-FFF2-40B4-BE49-F238E27FC236}">
                <a16:creationId xmlns:a16="http://schemas.microsoft.com/office/drawing/2014/main" id="{69722BC5-8A19-4371-8633-6613F82A8926}"/>
              </a:ext>
            </a:extLst>
          </p:cNvPr>
          <p:cNvSpPr>
            <a:spLocks noGrp="1"/>
          </p:cNvSpPr>
          <p:nvPr>
            <p:ph sz="quarter" idx="18"/>
          </p:nvPr>
        </p:nvSpPr>
        <p:spPr>
          <a:xfrm>
            <a:off x="805548" y="4114800"/>
            <a:ext cx="3581400" cy="2057400"/>
          </a:xfrm>
        </p:spPr>
        <p:txBody>
          <a:bodyPr/>
          <a:lstStyle/>
          <a:p>
            <a:pPr marL="228600" lvl="1" indent="-228600">
              <a:lnSpc>
                <a:spcPct val="90000"/>
              </a:lnSpc>
              <a:spcAft>
                <a:spcPts val="800"/>
              </a:spcAft>
              <a:buFont typeface="Arial" panose="020B0604020202020204" pitchFamily="34" charset="0"/>
              <a:buChar char="•"/>
            </a:pPr>
            <a:r>
              <a:rPr lang="en-US" altLang="en-US" i="1" dirty="0"/>
              <a:t>Treatment and prevention</a:t>
            </a:r>
          </a:p>
          <a:p>
            <a:pPr marL="436563" lvl="2" indent="-231775">
              <a:lnSpc>
                <a:spcPct val="90000"/>
              </a:lnSpc>
              <a:spcBef>
                <a:spcPts val="432"/>
              </a:spcBef>
              <a:spcAft>
                <a:spcPts val="800"/>
              </a:spcAft>
              <a:buFont typeface="Arial" panose="020B0604020202020204" pitchFamily="34" charset="0"/>
              <a:buChar char="•"/>
            </a:pPr>
            <a:r>
              <a:rPr lang="en-US" altLang="en-US" sz="1800" dirty="0"/>
              <a:t>Analgesics; but aspirin, non-steroidal anti inflammatories can worsen bleeding</a:t>
            </a:r>
          </a:p>
          <a:p>
            <a:pPr marL="436563" lvl="2" indent="-231775">
              <a:lnSpc>
                <a:spcPct val="120000"/>
              </a:lnSpc>
              <a:spcBef>
                <a:spcPts val="432"/>
              </a:spcBef>
              <a:spcAft>
                <a:spcPts val="800"/>
              </a:spcAft>
              <a:buFont typeface="Arial" panose="020B0604020202020204" pitchFamily="34" charset="0"/>
              <a:buChar char="•"/>
            </a:pPr>
            <a:r>
              <a:rPr lang="en-US" altLang="en-US" sz="1800" dirty="0"/>
              <a:t>Oral rehydration therapy, platelet or blood transfusions</a:t>
            </a:r>
          </a:p>
        </p:txBody>
      </p:sp>
      <p:pic>
        <p:nvPicPr>
          <p:cNvPr id="136196" name="Picture 5" descr="The Aedes mosquito has white stripes on her leg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26" b="4077"/>
          <a:stretch/>
        </p:blipFill>
        <p:spPr bwMode="auto">
          <a:xfrm>
            <a:off x="4953000" y="4094391"/>
            <a:ext cx="3533775" cy="23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FD098B50-2110-4139-9F75-FEE6DBF74492}"/>
              </a:ext>
            </a:extLst>
          </p:cNvPr>
          <p:cNvSpPr>
            <a:spLocks noGrp="1"/>
          </p:cNvSpPr>
          <p:nvPr>
            <p:ph sz="quarter" idx="19"/>
          </p:nvPr>
        </p:nvSpPr>
        <p:spPr>
          <a:xfrm>
            <a:off x="6477000" y="6657978"/>
            <a:ext cx="2654577" cy="188925"/>
          </a:xfrm>
        </p:spPr>
        <p:txBody>
          <a:bodyPr/>
          <a:lstStyle/>
          <a:p>
            <a:pPr algn="r"/>
            <a:r>
              <a:rPr lang="en-US" sz="800" dirty="0">
                <a:solidFill>
                  <a:srgbClr val="6A6A6A"/>
                </a:solidFill>
              </a:rPr>
              <a:t>Source: Paul I. Howell, MPH; Prof. Frank Hadley Collins/CDC</a:t>
            </a:r>
            <a:endParaRPr lang="en-US" altLang="en-US" sz="800" dirty="0">
              <a:solidFill>
                <a:srgbClr val="6A6A6A"/>
              </a:solidFill>
            </a:endParaRPr>
          </a:p>
        </p:txBody>
      </p:sp>
    </p:spTree>
    <p:extLst>
      <p:ext uri="{BB962C8B-B14F-4D97-AF65-F5344CB8AC3E}">
        <p14:creationId xmlns:p14="http://schemas.microsoft.com/office/powerpoint/2010/main" val="3705132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3D4DDC-C846-41A1-B512-2AEA275B1AF1}"/>
              </a:ext>
            </a:extLst>
          </p:cNvPr>
          <p:cNvSpPr>
            <a:spLocks noGrp="1"/>
          </p:cNvSpPr>
          <p:nvPr>
            <p:ph type="title"/>
          </p:nvPr>
        </p:nvSpPr>
        <p:spPr>
          <a:xfrm>
            <a:off x="134462" y="259206"/>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(15)</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658" y="1232848"/>
            <a:ext cx="7358742" cy="4226256"/>
          </a:xfrm>
        </p:spPr>
        <p:txBody>
          <a:bodyPr/>
          <a:lstStyle/>
          <a:p>
            <a:pPr>
              <a:spcBef>
                <a:spcPts val="0"/>
              </a:spcBef>
              <a:spcAft>
                <a:spcPts val="1500"/>
              </a:spcAft>
            </a:pPr>
            <a:r>
              <a:rPr lang="en-US" altLang="en-US" dirty="0"/>
              <a:t>Dengue fever</a:t>
            </a:r>
          </a:p>
          <a:p>
            <a:pPr marL="285750" lvl="1">
              <a:spcBef>
                <a:spcPts val="0"/>
              </a:spcBef>
            </a:pPr>
            <a:r>
              <a:rPr lang="en-US" altLang="en-US" sz="2200" i="1" dirty="0"/>
              <a:t>Treatment and prevention </a:t>
            </a:r>
          </a:p>
          <a:p>
            <a:pPr marL="555625" lvl="2"/>
            <a:r>
              <a:rPr lang="en-US" altLang="en-US" sz="2000" dirty="0"/>
              <a:t>Mosquito control: insecticides, biological control </a:t>
            </a:r>
          </a:p>
          <a:p>
            <a:pPr marL="555625" lvl="2"/>
            <a:r>
              <a:rPr lang="en-US" altLang="en-US" sz="2000" dirty="0"/>
              <a:t>Use of insecticide-treated mosquito nets, insect repellants</a:t>
            </a:r>
          </a:p>
          <a:p>
            <a:pPr marL="555625" lvl="2"/>
            <a:r>
              <a:rPr lang="en-US" altLang="en-US" sz="2000" dirty="0"/>
              <a:t>First vaccine approved in several countries in 2016</a:t>
            </a:r>
          </a:p>
          <a:p>
            <a:pPr marL="804863" lvl="3"/>
            <a:r>
              <a:rPr lang="en-US" altLang="en-US" sz="1800" dirty="0"/>
              <a:t>Recombinant attenuated virus with components from all four virus strains</a:t>
            </a:r>
          </a:p>
          <a:p>
            <a:pPr marL="804863" lvl="3"/>
            <a:r>
              <a:rPr lang="en-US" altLang="en-US" sz="1800" dirty="0"/>
              <a:t>About 60% effective in persons who are at least 9 years of age</a:t>
            </a:r>
          </a:p>
          <a:p>
            <a:pPr marL="1065213" lvl="4" indent="-293688"/>
            <a:r>
              <a:rPr lang="en-US" altLang="en-US" sz="1700" dirty="0"/>
              <a:t>May increase incidence of serious disease in those 2 to 5 years of age</a:t>
            </a:r>
          </a:p>
        </p:txBody>
      </p:sp>
    </p:spTree>
    <p:extLst>
      <p:ext uri="{BB962C8B-B14F-4D97-AF65-F5344CB8AC3E}">
        <p14:creationId xmlns:p14="http://schemas.microsoft.com/office/powerpoint/2010/main" val="2045018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1" y="228600"/>
            <a:ext cx="8875076" cy="1066800"/>
          </a:xfrm>
        </p:spPr>
        <p:txBody>
          <a:bodyPr/>
          <a:lstStyle/>
          <a:p>
            <a:r>
              <a:rPr lang="en-US" sz="3000" b="1" dirty="0">
                <a:solidFill>
                  <a:schemeClr val="tx1"/>
                </a:solidFill>
              </a:rPr>
              <a:t>Table 25.12 Dengue Fever, Chikungunya, and Zika Virus Disease Compared</a:t>
            </a:r>
          </a:p>
        </p:txBody>
      </p:sp>
      <p:graphicFrame>
        <p:nvGraphicFramePr>
          <p:cNvPr id="11" name="Table Placeholder 10">
            <a:extLst>
              <a:ext uri="{FF2B5EF4-FFF2-40B4-BE49-F238E27FC236}">
                <a16:creationId xmlns:a16="http://schemas.microsoft.com/office/drawing/2014/main" id="{D214094E-9E0F-45A0-AB8B-1DE3CF9B5F2D}"/>
              </a:ext>
            </a:extLst>
          </p:cNvPr>
          <p:cNvGraphicFramePr>
            <a:graphicFrameLocks noGrp="1"/>
          </p:cNvGraphicFramePr>
          <p:nvPr>
            <p:ph type="tbl" sz="quarter" idx="19"/>
            <p:extLst>
              <p:ext uri="{D42A27DB-BD31-4B8C-83A1-F6EECF244321}">
                <p14:modId xmlns:p14="http://schemas.microsoft.com/office/powerpoint/2010/main" val="476807142"/>
              </p:ext>
            </p:extLst>
          </p:nvPr>
        </p:nvGraphicFramePr>
        <p:xfrm>
          <a:off x="364672" y="1377045"/>
          <a:ext cx="8474528" cy="5306794"/>
        </p:xfrm>
        <a:graphic>
          <a:graphicData uri="http://schemas.openxmlformats.org/drawingml/2006/table">
            <a:tbl>
              <a:tblPr firstRow="1" bandRow="1">
                <a:tableStyleId>{2D5ABB26-0587-4C30-8999-92F81FD0307C}</a:tableStyleId>
              </a:tblPr>
              <a:tblGrid>
                <a:gridCol w="1324434">
                  <a:extLst>
                    <a:ext uri="{9D8B030D-6E8A-4147-A177-3AD203B41FA5}">
                      <a16:colId xmlns:a16="http://schemas.microsoft.com/office/drawing/2014/main" val="2994743135"/>
                    </a:ext>
                  </a:extLst>
                </a:gridCol>
                <a:gridCol w="2472278">
                  <a:extLst>
                    <a:ext uri="{9D8B030D-6E8A-4147-A177-3AD203B41FA5}">
                      <a16:colId xmlns:a16="http://schemas.microsoft.com/office/drawing/2014/main" val="3819726844"/>
                    </a:ext>
                  </a:extLst>
                </a:gridCol>
                <a:gridCol w="2030800">
                  <a:extLst>
                    <a:ext uri="{9D8B030D-6E8A-4147-A177-3AD203B41FA5}">
                      <a16:colId xmlns:a16="http://schemas.microsoft.com/office/drawing/2014/main" val="1798851709"/>
                    </a:ext>
                  </a:extLst>
                </a:gridCol>
                <a:gridCol w="2647016">
                  <a:extLst>
                    <a:ext uri="{9D8B030D-6E8A-4147-A177-3AD203B41FA5}">
                      <a16:colId xmlns:a16="http://schemas.microsoft.com/office/drawing/2014/main" val="1475715948"/>
                    </a:ext>
                  </a:extLst>
                </a:gridCol>
              </a:tblGrid>
              <a:tr h="350717">
                <a:tc>
                  <a:txBody>
                    <a:bodyPr/>
                    <a:lstStyle/>
                    <a:p>
                      <a:endParaRPr lang="en-GB"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Dengue Fever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Chikungunya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Zika Virus Disease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9548779"/>
                  </a:ext>
                </a:extLst>
              </a:tr>
              <a:tr h="11398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Often asymptomatic; fever, headache, rash, and severe joint pain; in dengue hemorrhagic fever (DHF), bleeding and shock can occur, as well as disseminated intravascular coagulation (DIC).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Similar to dengue fever, but followed by severe joint pain that may become chronic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asymptomatic; mild disease with fever, rash, joint pain, red eyes; rare nervous system involvement; congenital Zika syndrome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85497"/>
                  </a:ext>
                </a:extLst>
              </a:tr>
              <a:tr h="2775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Incubation</a:t>
                      </a:r>
                      <a:r>
                        <a:rPr lang="en-US" sz="1200" baseline="0" dirty="0"/>
                        <a:t> period</a:t>
                      </a:r>
                      <a:r>
                        <a:rPr lang="en-US" sz="1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4 to 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3 to 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to 14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912934"/>
                  </a:ext>
                </a:extLst>
              </a:tr>
              <a:tr h="613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Causative 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Dengue virus serotypes DENV1, DENV2, DENV3, and DENV4; RNA virus of </a:t>
                      </a:r>
                      <a:r>
                        <a:rPr lang="en-US" sz="1200" i="1" dirty="0"/>
                        <a:t>Flaviviridae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Chikungunya virus; RNA virus of </a:t>
                      </a:r>
                      <a:r>
                        <a:rPr lang="en-US" sz="1200" i="1" dirty="0"/>
                        <a:t>Togaviridae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Zika virus; RNA virus of </a:t>
                      </a:r>
                      <a:r>
                        <a:rPr lang="en-US" sz="1200" i="1" dirty="0"/>
                        <a:t>Flaviviridae</a:t>
                      </a:r>
                      <a:r>
                        <a:rPr lang="en-US" sz="1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947869"/>
                  </a:ext>
                </a:extLst>
              </a:tr>
              <a:tr h="7891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Pro-inflammatory cytokines cause leaky blood vessels, dehydration, and hemorrhaging. In DHF, DIC and shock may be fatal.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Release of cytokines that affect immune cells; bone destruction.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Virus binds to receptors on a variety of cells; enters fluid around fetus and brain; affects neural stem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9678886"/>
                  </a:ext>
                </a:extLst>
              </a:tr>
              <a:tr h="964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Mosquito-borne; found predominantly in tropical and subtropical regions but range is increasing; DHF usually occurs in children under 15 years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Mosquito-borne; mainly in Africa and Asia, but now in Europe and the Americas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Mosquito-borne and sexually transmitted; females should avoid pregnancy for 8 weeks after exposure; males should use condoms for 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780256"/>
                  </a:ext>
                </a:extLst>
              </a:tr>
              <a:tr h="964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analgesics for pain; oral rehydration therapy and blood or platelet transfusions if bleeding occurs. Prevention: vector control; vaccine in limited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analgesics for pain and oral rehydration. Prevention: vector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no specific treatment. Prevention: vector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510031"/>
                  </a:ext>
                </a:extLst>
              </a:tr>
            </a:tbl>
          </a:graphicData>
        </a:graphic>
      </p:graphicFrame>
    </p:spTree>
    <p:extLst>
      <p:ext uri="{BB962C8B-B14F-4D97-AF65-F5344CB8AC3E}">
        <p14:creationId xmlns:p14="http://schemas.microsoft.com/office/powerpoint/2010/main" val="2717202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876556-7E75-4A7A-86BA-CA089AC885E8}"/>
              </a:ext>
            </a:extLst>
          </p:cNvPr>
          <p:cNvSpPr>
            <a:spLocks noGrp="1"/>
          </p:cNvSpPr>
          <p:nvPr>
            <p:ph type="title"/>
          </p:nvPr>
        </p:nvSpPr>
        <p:spPr>
          <a:xfrm>
            <a:off x="134462" y="259206"/>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(16)</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0103" y="1232848"/>
            <a:ext cx="7620000" cy="4953000"/>
          </a:xfrm>
        </p:spPr>
        <p:txBody>
          <a:bodyPr/>
          <a:lstStyle/>
          <a:p>
            <a:pPr>
              <a:spcBef>
                <a:spcPts val="0"/>
              </a:spcBef>
              <a:spcAft>
                <a:spcPts val="1500"/>
              </a:spcAft>
            </a:pPr>
            <a:r>
              <a:rPr lang="en-US" altLang="en-US" dirty="0"/>
              <a:t>Chikungunya (CHIK)</a:t>
            </a:r>
          </a:p>
          <a:p>
            <a:pPr marL="285750" lvl="1">
              <a:spcBef>
                <a:spcPts val="0"/>
              </a:spcBef>
            </a:pPr>
            <a:r>
              <a:rPr lang="en-US" altLang="en-US" dirty="0"/>
              <a:t>Name from African word meaning “that which bends up” because of bent posture caused by severe joint pain</a:t>
            </a:r>
          </a:p>
          <a:p>
            <a:pPr marL="285750" lvl="1"/>
            <a:r>
              <a:rPr lang="en-US" altLang="en-US" i="1" dirty="0"/>
              <a:t>Signs and symptoms</a:t>
            </a:r>
          </a:p>
          <a:p>
            <a:pPr marL="506413" lvl="2"/>
            <a:r>
              <a:rPr lang="en-US" altLang="en-US" dirty="0"/>
              <a:t>Fever lasts 2 to 5 days, followed by severe joint pain that can persist weeks or months; chronic joint pain possible</a:t>
            </a:r>
          </a:p>
          <a:p>
            <a:pPr marL="506413" lvl="2"/>
            <a:r>
              <a:rPr lang="en-US" altLang="en-US" dirty="0"/>
              <a:t>Other symptoms may include rash, headache, conjunctivitis, photophobia, back pain, nausea</a:t>
            </a:r>
          </a:p>
          <a:p>
            <a:pPr marL="506413" lvl="2"/>
            <a:r>
              <a:rPr lang="en-US" altLang="en-US" dirty="0"/>
              <a:t>Seldom fatal</a:t>
            </a:r>
          </a:p>
          <a:p>
            <a:pPr marL="285750" lvl="1"/>
            <a:r>
              <a:rPr lang="en-US" altLang="en-US" i="1" dirty="0"/>
              <a:t>Causative agent</a:t>
            </a:r>
          </a:p>
          <a:p>
            <a:pPr marL="506413" lvl="2"/>
            <a:r>
              <a:rPr lang="en-US" altLang="en-US" dirty="0"/>
              <a:t>Chikungunya virus, an enveloped single-stranded RNA virus of </a:t>
            </a:r>
            <a:r>
              <a:rPr lang="en-US" altLang="en-US" i="1" dirty="0"/>
              <a:t>Togaviridae</a:t>
            </a:r>
            <a:endParaRPr lang="en-US" altLang="en-US" dirty="0"/>
          </a:p>
          <a:p>
            <a:pPr marL="506413" lvl="2"/>
            <a:r>
              <a:rPr lang="en-US" altLang="en-US" dirty="0"/>
              <a:t>Transmitted by </a:t>
            </a:r>
            <a:r>
              <a:rPr lang="en-US" altLang="en-US" i="1" dirty="0"/>
              <a:t>Aedes</a:t>
            </a:r>
            <a:r>
              <a:rPr lang="en-US" altLang="en-US" dirty="0"/>
              <a:t> mosquitoes</a:t>
            </a:r>
          </a:p>
        </p:txBody>
      </p:sp>
    </p:spTree>
    <p:extLst>
      <p:ext uri="{BB962C8B-B14F-4D97-AF65-F5344CB8AC3E}">
        <p14:creationId xmlns:p14="http://schemas.microsoft.com/office/powerpoint/2010/main" val="1137395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A58401-B9A5-413E-BA87-F3E3ABD989E9}"/>
              </a:ext>
            </a:extLst>
          </p:cNvPr>
          <p:cNvSpPr>
            <a:spLocks noGrp="1"/>
          </p:cNvSpPr>
          <p:nvPr>
            <p:ph type="title"/>
          </p:nvPr>
        </p:nvSpPr>
        <p:spPr>
          <a:xfrm>
            <a:off x="134462" y="256442"/>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(17)</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658" y="1230455"/>
            <a:ext cx="7772400" cy="5401953"/>
          </a:xfrm>
        </p:spPr>
        <p:txBody>
          <a:bodyPr/>
          <a:lstStyle/>
          <a:p>
            <a:pPr>
              <a:spcBef>
                <a:spcPts val="0"/>
              </a:spcBef>
              <a:spcAft>
                <a:spcPts val="1500"/>
              </a:spcAft>
            </a:pPr>
            <a:r>
              <a:rPr lang="en-US" altLang="en-US" dirty="0"/>
              <a:t>Chikungunya </a:t>
            </a:r>
          </a:p>
          <a:p>
            <a:pPr marL="285750" lvl="1">
              <a:spcBef>
                <a:spcPts val="0"/>
              </a:spcBef>
            </a:pPr>
            <a:r>
              <a:rPr lang="en-US" altLang="en-US" i="1" dirty="0"/>
              <a:t>Pathogenesis</a:t>
            </a:r>
          </a:p>
          <a:p>
            <a:pPr marL="506413" lvl="2"/>
            <a:r>
              <a:rPr lang="en-US" altLang="en-US" dirty="0"/>
              <a:t>Mechanism largely unknown,</a:t>
            </a:r>
            <a:r>
              <a:rPr lang="en-US" altLang="en-US" i="1" dirty="0"/>
              <a:t> </a:t>
            </a:r>
            <a:r>
              <a:rPr lang="en-US" altLang="en-US" dirty="0"/>
              <a:t>but damage likely related to immune system effects</a:t>
            </a:r>
          </a:p>
          <a:p>
            <a:pPr marL="735013" lvl="3"/>
            <a:r>
              <a:rPr lang="en-US" altLang="en-US" dirty="0"/>
              <a:t>Release of cytokines; decrease in helper T cells</a:t>
            </a:r>
          </a:p>
          <a:p>
            <a:pPr marL="285750" lvl="1"/>
            <a:r>
              <a:rPr lang="en-US" altLang="en-US" i="1" dirty="0"/>
              <a:t>Epidemiology</a:t>
            </a:r>
          </a:p>
          <a:p>
            <a:pPr marL="506413" lvl="2"/>
            <a:r>
              <a:rPr lang="en-US" altLang="en-US" dirty="0"/>
              <a:t>Occurs mainly in Africa, Asia, and Southeast Asia</a:t>
            </a:r>
          </a:p>
          <a:p>
            <a:pPr marL="506413" lvl="2"/>
            <a:r>
              <a:rPr lang="en-US" altLang="en-US" i="1" dirty="0"/>
              <a:t>Aedes albopictus</a:t>
            </a:r>
            <a:r>
              <a:rPr lang="en-US" altLang="en-US" dirty="0"/>
              <a:t> now present throughout the Americas and in many European countries; epidemics in those areas</a:t>
            </a:r>
          </a:p>
          <a:p>
            <a:pPr marL="285750" lvl="1"/>
            <a:r>
              <a:rPr lang="en-US" altLang="en-US" i="1" dirty="0"/>
              <a:t>Treatment and prevention</a:t>
            </a:r>
          </a:p>
          <a:p>
            <a:pPr marL="506413" lvl="2"/>
            <a:r>
              <a:rPr lang="en-US" altLang="en-US" dirty="0"/>
              <a:t>Analgesics for joint pain; fluids to reduce dehydration</a:t>
            </a:r>
          </a:p>
          <a:p>
            <a:pPr marL="506413" lvl="2"/>
            <a:r>
              <a:rPr lang="en-US" altLang="en-US" dirty="0"/>
              <a:t>Vector control </a:t>
            </a:r>
          </a:p>
          <a:p>
            <a:pPr marL="506413" lvl="2"/>
            <a:r>
              <a:rPr lang="en-US" altLang="en-US" dirty="0"/>
              <a:t>Vaccine in clinical trials</a:t>
            </a:r>
            <a:endParaRPr lang="en-US" dirty="0"/>
          </a:p>
        </p:txBody>
      </p:sp>
    </p:spTree>
    <p:extLst>
      <p:ext uri="{BB962C8B-B14F-4D97-AF65-F5344CB8AC3E}">
        <p14:creationId xmlns:p14="http://schemas.microsoft.com/office/powerpoint/2010/main" val="113173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8" y="225836"/>
            <a:ext cx="8875076" cy="991585"/>
          </a:xfrm>
        </p:spPr>
        <p:txBody>
          <a:bodyPr/>
          <a:lstStyle/>
          <a:p>
            <a:r>
              <a:rPr lang="en-US" sz="3000" b="1" dirty="0">
                <a:solidFill>
                  <a:schemeClr val="tx1"/>
                </a:solidFill>
              </a:rPr>
              <a:t>Table 25.12 Dengue Fever, Chikungunya, and Zika Virus Disease Compared (1)</a:t>
            </a:r>
          </a:p>
        </p:txBody>
      </p:sp>
      <p:graphicFrame>
        <p:nvGraphicFramePr>
          <p:cNvPr id="10" name="Table Placeholder 9">
            <a:extLst>
              <a:ext uri="{FF2B5EF4-FFF2-40B4-BE49-F238E27FC236}">
                <a16:creationId xmlns:a16="http://schemas.microsoft.com/office/drawing/2014/main" id="{9814496C-3C01-40DB-B82F-CFBAF30F0B85}"/>
              </a:ext>
            </a:extLst>
          </p:cNvPr>
          <p:cNvGraphicFramePr>
            <a:graphicFrameLocks noGrp="1"/>
          </p:cNvGraphicFramePr>
          <p:nvPr>
            <p:ph type="tbl" sz="quarter" idx="19"/>
            <p:extLst>
              <p:ext uri="{D42A27DB-BD31-4B8C-83A1-F6EECF244321}">
                <p14:modId xmlns:p14="http://schemas.microsoft.com/office/powerpoint/2010/main" val="1651367613"/>
              </p:ext>
            </p:extLst>
          </p:nvPr>
        </p:nvGraphicFramePr>
        <p:xfrm>
          <a:off x="319314" y="1371601"/>
          <a:ext cx="8534400" cy="5303520"/>
        </p:xfrm>
        <a:graphic>
          <a:graphicData uri="http://schemas.openxmlformats.org/drawingml/2006/table">
            <a:tbl>
              <a:tblPr firstRow="1" bandRow="1">
                <a:tableStyleId>{2D5ABB26-0587-4C30-8999-92F81FD0307C}</a:tableStyleId>
              </a:tblPr>
              <a:tblGrid>
                <a:gridCol w="1333791">
                  <a:extLst>
                    <a:ext uri="{9D8B030D-6E8A-4147-A177-3AD203B41FA5}">
                      <a16:colId xmlns:a16="http://schemas.microsoft.com/office/drawing/2014/main" val="1237414433"/>
                    </a:ext>
                  </a:extLst>
                </a:gridCol>
                <a:gridCol w="2489744">
                  <a:extLst>
                    <a:ext uri="{9D8B030D-6E8A-4147-A177-3AD203B41FA5}">
                      <a16:colId xmlns:a16="http://schemas.microsoft.com/office/drawing/2014/main" val="2195406948"/>
                    </a:ext>
                  </a:extLst>
                </a:gridCol>
                <a:gridCol w="2045148">
                  <a:extLst>
                    <a:ext uri="{9D8B030D-6E8A-4147-A177-3AD203B41FA5}">
                      <a16:colId xmlns:a16="http://schemas.microsoft.com/office/drawing/2014/main" val="3001536005"/>
                    </a:ext>
                  </a:extLst>
                </a:gridCol>
                <a:gridCol w="2665717">
                  <a:extLst>
                    <a:ext uri="{9D8B030D-6E8A-4147-A177-3AD203B41FA5}">
                      <a16:colId xmlns:a16="http://schemas.microsoft.com/office/drawing/2014/main" val="2960760627"/>
                    </a:ext>
                  </a:extLst>
                </a:gridCol>
              </a:tblGrid>
              <a:tr h="336331">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Dengue Fever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Chikungunya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Zika Virus Disease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630116"/>
                  </a:ext>
                </a:extLst>
              </a:tr>
              <a:tr h="10930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Often asymptomatic; fever, headache, rash, and severe joint pain; in dengue hemorrhagic fever (DHF), bleeding and shock can occur, as well as disseminated intravascular coagulation (DIC).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Similar to dengue fever, but followed by severe joint pain that may become chronic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asymptomatic; mild disease with fever, rash, joint pain, red eyes; rare nervous system involvement; congenital Zika syndrome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912914"/>
                  </a:ext>
                </a:extLst>
              </a:tr>
              <a:tr h="252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4 to 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3 to 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to 14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585792"/>
                  </a:ext>
                </a:extLst>
              </a:tr>
              <a:tr h="5885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Causative 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Dengue virus serotypes DENV1, DENV2, DENV3, and DENV4; RNA virus of </a:t>
                      </a:r>
                      <a:r>
                        <a:rPr lang="en-US" sz="1200" i="1" dirty="0"/>
                        <a:t>Flaviviridae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Chikungunya virus; RNA virus of </a:t>
                      </a:r>
                      <a:r>
                        <a:rPr lang="en-US" sz="1200" i="1" dirty="0"/>
                        <a:t>Togaviridae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Zika virus; RNA virus of </a:t>
                      </a:r>
                      <a:r>
                        <a:rPr lang="en-US" sz="1200" i="1" dirty="0"/>
                        <a:t>Flaviviridae</a:t>
                      </a:r>
                      <a:r>
                        <a:rPr lang="en-US" sz="1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2706535"/>
                  </a:ext>
                </a:extLst>
              </a:tr>
              <a:tr h="756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Pro-inflammatory cytokines cause leaky blood vessels, dehydration, and hemorrhaging. In DHF, DIC and shock may be fatal.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Release of cytokines that affect immune cells; bone destruction.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Virus binds to receptors on a variety of cells; enters fluid around fetus and brain; affects neural stem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071530"/>
                  </a:ext>
                </a:extLst>
              </a:tr>
              <a:tr h="9249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Mosquito-borne; found predominantly in tropical and subtropical regions but range is increasing; DHF usually occurs in children under 15 years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Mosquito-borne; mainly in Africa and Asia, but now in Europe and the Americas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Mosquito-borne and sexually transmitted; females should avoid pregnancy for 8 weeks after exposure; males should use condoms for 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81699"/>
                  </a:ext>
                </a:extLst>
              </a:tr>
              <a:tr h="9249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analgesics for pain; oral rehydration therapy and blood or platelet transfusions if bleeding occurs. Prevention: vector control; vaccine in limited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analgesics for pain and oral rehydration. Prevention: vector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no specific treatment. Prevention: vector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444970"/>
                  </a:ext>
                </a:extLst>
              </a:tr>
            </a:tbl>
          </a:graphicData>
        </a:graphic>
      </p:graphicFrame>
    </p:spTree>
    <p:extLst>
      <p:ext uri="{BB962C8B-B14F-4D97-AF65-F5344CB8AC3E}">
        <p14:creationId xmlns:p14="http://schemas.microsoft.com/office/powerpoint/2010/main" val="2913358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D0E50D-80C7-4C7E-A87F-E85736FFFDD2}"/>
              </a:ext>
            </a:extLst>
          </p:cNvPr>
          <p:cNvSpPr>
            <a:spLocks noGrp="1"/>
          </p:cNvSpPr>
          <p:nvPr>
            <p:ph type="title"/>
          </p:nvPr>
        </p:nvSpPr>
        <p:spPr>
          <a:xfrm>
            <a:off x="134462" y="261258"/>
            <a:ext cx="8875076" cy="900792"/>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(18)</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0103" y="1232848"/>
            <a:ext cx="7467600" cy="4191000"/>
          </a:xfrm>
        </p:spPr>
        <p:txBody>
          <a:bodyPr/>
          <a:lstStyle/>
          <a:p>
            <a:pPr>
              <a:spcBef>
                <a:spcPts val="0"/>
              </a:spcBef>
              <a:spcAft>
                <a:spcPts val="1500"/>
              </a:spcAft>
            </a:pPr>
            <a:r>
              <a:rPr lang="en-US" altLang="en-US" dirty="0"/>
              <a:t>Zika virus disease</a:t>
            </a:r>
          </a:p>
          <a:p>
            <a:pPr marL="285750" lvl="1">
              <a:spcBef>
                <a:spcPts val="0"/>
              </a:spcBef>
            </a:pPr>
            <a:r>
              <a:rPr lang="en-US" altLang="en-US" i="1" dirty="0"/>
              <a:t>Signs and symptoms</a:t>
            </a:r>
          </a:p>
          <a:p>
            <a:pPr marL="504825" lvl="2"/>
            <a:r>
              <a:rPr lang="en-US" altLang="en-US" dirty="0"/>
              <a:t>75 to 80% of cases are asymptomatic</a:t>
            </a:r>
          </a:p>
          <a:p>
            <a:pPr marL="504825" lvl="2"/>
            <a:r>
              <a:rPr lang="en-US" altLang="en-US" dirty="0"/>
              <a:t>Mild disease appears in 2 to 14 days with fever, rash, joint pain, red eyes; fades in 2 to 7 days</a:t>
            </a:r>
          </a:p>
          <a:p>
            <a:pPr marL="504825" lvl="2"/>
            <a:r>
              <a:rPr lang="en-US" altLang="en-US" dirty="0"/>
              <a:t>Complications include Guillain-Barr</a:t>
            </a:r>
            <a:r>
              <a:rPr lang="en-US" altLang="en-US" dirty="0">
                <a:cs typeface="Arial" panose="020B0604020202020204" pitchFamily="34" charset="0"/>
              </a:rPr>
              <a:t>é</a:t>
            </a:r>
            <a:r>
              <a:rPr lang="en-US" altLang="en-US" dirty="0"/>
              <a:t> syndrome and congenital Zika syndrome in fetus of pregnant women</a:t>
            </a:r>
          </a:p>
          <a:p>
            <a:pPr marL="285750" lvl="1"/>
            <a:r>
              <a:rPr lang="en-US" altLang="en-US" i="1" dirty="0"/>
              <a:t>Causative agent</a:t>
            </a:r>
          </a:p>
          <a:p>
            <a:pPr marL="504825" lvl="2"/>
            <a:r>
              <a:rPr lang="en-US" altLang="en-US" dirty="0"/>
              <a:t>Zika virus (ZIKV) is enveloped single-stranded RNA virus of </a:t>
            </a:r>
            <a:r>
              <a:rPr lang="en-US" altLang="en-US" i="1" dirty="0"/>
              <a:t>Flaviviridae</a:t>
            </a:r>
          </a:p>
          <a:p>
            <a:pPr marL="719138" lvl="3"/>
            <a:r>
              <a:rPr lang="en-US" altLang="en-US" dirty="0"/>
              <a:t>Transmitted by </a:t>
            </a:r>
            <a:r>
              <a:rPr lang="en-US" altLang="en-US" i="1" dirty="0"/>
              <a:t>Aedes</a:t>
            </a:r>
            <a:r>
              <a:rPr lang="en-US" altLang="en-US" dirty="0"/>
              <a:t> mosquitoes</a:t>
            </a:r>
            <a:endParaRPr lang="en-US" dirty="0"/>
          </a:p>
        </p:txBody>
      </p:sp>
    </p:spTree>
    <p:extLst>
      <p:ext uri="{BB962C8B-B14F-4D97-AF65-F5344CB8AC3E}">
        <p14:creationId xmlns:p14="http://schemas.microsoft.com/office/powerpoint/2010/main" val="1955782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92EBCC-95F9-4AC8-9FD9-B4E237408742}"/>
              </a:ext>
            </a:extLst>
          </p:cNvPr>
          <p:cNvSpPr>
            <a:spLocks noGrp="1"/>
          </p:cNvSpPr>
          <p:nvPr>
            <p:ph type="title"/>
          </p:nvPr>
        </p:nvSpPr>
        <p:spPr>
          <a:xfrm>
            <a:off x="134462" y="256442"/>
            <a:ext cx="8875076" cy="92465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(19)</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658" y="1232848"/>
            <a:ext cx="7239000" cy="4800600"/>
          </a:xfrm>
        </p:spPr>
        <p:txBody>
          <a:bodyPr/>
          <a:lstStyle/>
          <a:p>
            <a:pPr>
              <a:spcBef>
                <a:spcPts val="0"/>
              </a:spcBef>
              <a:spcAft>
                <a:spcPts val="1500"/>
              </a:spcAft>
            </a:pPr>
            <a:r>
              <a:rPr lang="en-US" altLang="en-US" dirty="0"/>
              <a:t>Zika virus disease </a:t>
            </a:r>
          </a:p>
          <a:p>
            <a:pPr marL="285750" lvl="1">
              <a:spcBef>
                <a:spcPts val="0"/>
              </a:spcBef>
            </a:pPr>
            <a:r>
              <a:rPr lang="en-US" altLang="en-US" i="1" dirty="0"/>
              <a:t>Pathogenesis</a:t>
            </a:r>
          </a:p>
          <a:p>
            <a:pPr marL="522288" lvl="2"/>
            <a:r>
              <a:rPr lang="en-US" altLang="en-US" dirty="0"/>
              <a:t>Virus binds to receptors on several tissue types</a:t>
            </a:r>
          </a:p>
          <a:p>
            <a:pPr marL="522288" lvl="2"/>
            <a:r>
              <a:rPr lang="en-US" altLang="en-US" dirty="0"/>
              <a:t>Found in amniotic fluid and brain of fetus, typically immunologically privileged</a:t>
            </a:r>
          </a:p>
          <a:p>
            <a:pPr marL="522288" lvl="2"/>
            <a:r>
              <a:rPr lang="en-US" altLang="en-US" dirty="0"/>
              <a:t>Congenital Zika syndrome causes pathology in neural stem cells from which the brain develops</a:t>
            </a:r>
          </a:p>
          <a:p>
            <a:pPr marL="766763" lvl="3"/>
            <a:r>
              <a:rPr lang="en-US" altLang="en-US" dirty="0"/>
              <a:t>Microcephaly is one result, but infants with normal head size may still show</a:t>
            </a:r>
            <a:r>
              <a:rPr lang="en-US" altLang="en-US" baseline="0" dirty="0"/>
              <a:t> </a:t>
            </a:r>
            <a:r>
              <a:rPr lang="en-US" altLang="en-US" dirty="0"/>
              <a:t>developmental delays and neurological abnormalities</a:t>
            </a:r>
          </a:p>
          <a:p>
            <a:pPr marL="285750" lvl="1"/>
            <a:r>
              <a:rPr lang="en-US" altLang="en-US" i="1" dirty="0"/>
              <a:t>Epidemiology</a:t>
            </a:r>
          </a:p>
          <a:p>
            <a:pPr marL="522288" lvl="2"/>
            <a:r>
              <a:rPr lang="en-US" altLang="en-US" dirty="0"/>
              <a:t>Transmitted by </a:t>
            </a:r>
            <a:r>
              <a:rPr lang="en-US" altLang="en-US" i="1" dirty="0"/>
              <a:t>Aedes</a:t>
            </a:r>
            <a:r>
              <a:rPr lang="en-US" altLang="en-US" dirty="0"/>
              <a:t> mosquitoes</a:t>
            </a:r>
          </a:p>
          <a:p>
            <a:pPr marL="766763" lvl="3"/>
            <a:r>
              <a:rPr lang="en-US" altLang="en-US" dirty="0"/>
              <a:t>Vector distribution expanding as </a:t>
            </a:r>
            <a:r>
              <a:rPr lang="en-US" altLang="en-US" i="1" dirty="0"/>
              <a:t>A. albopictus</a:t>
            </a:r>
            <a:r>
              <a:rPr lang="en-US" altLang="en-US" dirty="0"/>
              <a:t> moves into cooler climates</a:t>
            </a:r>
            <a:endParaRPr lang="en-US" dirty="0"/>
          </a:p>
        </p:txBody>
      </p:sp>
    </p:spTree>
    <p:extLst>
      <p:ext uri="{BB962C8B-B14F-4D97-AF65-F5344CB8AC3E}">
        <p14:creationId xmlns:p14="http://schemas.microsoft.com/office/powerpoint/2010/main" val="2665268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5F217E-9AD1-47A2-BFD6-E1E9537E4BDF}"/>
              </a:ext>
            </a:extLst>
          </p:cNvPr>
          <p:cNvSpPr>
            <a:spLocks noGrp="1"/>
          </p:cNvSpPr>
          <p:nvPr>
            <p:ph type="title"/>
          </p:nvPr>
        </p:nvSpPr>
        <p:spPr>
          <a:xfrm>
            <a:off x="0" y="228600"/>
            <a:ext cx="9144000" cy="609600"/>
          </a:xfrm>
        </p:spPr>
        <p:txBody>
          <a:bodyPr/>
          <a:lstStyle/>
          <a:p>
            <a:r>
              <a:rPr lang="en-US" altLang="en-US" b="1" dirty="0">
                <a:solidFill>
                  <a:schemeClr val="tx1"/>
                </a:solidFill>
              </a:rPr>
              <a:t>Anatomy, Physiology, and Ecology – Figure 25.2 </a:t>
            </a:r>
            <a:endParaRPr lang="en-GB" dirty="0"/>
          </a:p>
        </p:txBody>
      </p:sp>
      <p:sp>
        <p:nvSpPr>
          <p:cNvPr id="2" name="Content Placeholder 1"/>
          <p:cNvSpPr>
            <a:spLocks noGrp="1"/>
          </p:cNvSpPr>
          <p:nvPr>
            <p:ph idx="1"/>
          </p:nvPr>
        </p:nvSpPr>
        <p:spPr>
          <a:xfrm>
            <a:off x="805542" y="990600"/>
            <a:ext cx="7696200" cy="2338450"/>
          </a:xfrm>
        </p:spPr>
        <p:txBody>
          <a:bodyPr/>
          <a:lstStyle/>
          <a:p>
            <a:pPr>
              <a:spcBef>
                <a:spcPts val="0"/>
              </a:spcBef>
              <a:spcAft>
                <a:spcPts val="1500"/>
              </a:spcAft>
            </a:pPr>
            <a:r>
              <a:rPr lang="en-US" altLang="en-US" dirty="0"/>
              <a:t>Lymphatics </a:t>
            </a:r>
          </a:p>
          <a:p>
            <a:pPr marL="285750" lvl="1">
              <a:spcBef>
                <a:spcPts val="0"/>
              </a:spcBef>
            </a:pPr>
            <a:r>
              <a:rPr lang="en-US" altLang="en-US" dirty="0"/>
              <a:t>Infection of limb may result in visible red streak from infection site to lymph node; called </a:t>
            </a:r>
            <a:r>
              <a:rPr lang="en-US" altLang="en-US" u="sng" dirty="0"/>
              <a:t>lymphangitis</a:t>
            </a:r>
          </a:p>
          <a:p>
            <a:pPr marL="285750" lvl="1"/>
            <a:r>
              <a:rPr lang="en-US" altLang="en-US" dirty="0"/>
              <a:t>Blood, lymph both carry leukocytes, antimicrobial proteins (antibodies, complement, lysozyme, interferon); clotting may prevent spread of infection</a:t>
            </a:r>
          </a:p>
        </p:txBody>
      </p:sp>
      <p:pic>
        <p:nvPicPr>
          <p:cNvPr id="18436"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38" b="2684"/>
          <a:stretch/>
        </p:blipFill>
        <p:spPr bwMode="auto">
          <a:xfrm>
            <a:off x="3303007" y="3200401"/>
            <a:ext cx="436678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a:extLst>
              <a:ext uri="{FF2B5EF4-FFF2-40B4-BE49-F238E27FC236}">
                <a16:creationId xmlns:a16="http://schemas.microsoft.com/office/drawing/2014/main" id="{880D1482-2B5A-4986-8CDD-C2F906641216}"/>
              </a:ext>
            </a:extLst>
          </p:cNvPr>
          <p:cNvSpPr>
            <a:spLocks noGrp="1"/>
          </p:cNvSpPr>
          <p:nvPr>
            <p:ph sz="quarter" idx="18"/>
          </p:nvPr>
        </p:nvSpPr>
        <p:spPr>
          <a:xfrm>
            <a:off x="8077200" y="6660353"/>
            <a:ext cx="1066438" cy="160527"/>
          </a:xfrm>
        </p:spPr>
        <p:txBody>
          <a:bodyPr/>
          <a:lstStyle/>
          <a:p>
            <a:pPr algn="r"/>
            <a:r>
              <a:rPr lang="en-US" sz="800" dirty="0">
                <a:solidFill>
                  <a:srgbClr val="6A6A6A"/>
                </a:solidFill>
              </a:rPr>
              <a:t>©SPL/Science Source</a:t>
            </a:r>
            <a:endParaRPr lang="en-US" altLang="en-US" sz="800" dirty="0">
              <a:solidFill>
                <a:srgbClr val="6A6A6A"/>
              </a:solidFill>
            </a:endParaRPr>
          </a:p>
        </p:txBody>
      </p:sp>
    </p:spTree>
    <p:extLst>
      <p:ext uri="{BB962C8B-B14F-4D97-AF65-F5344CB8AC3E}">
        <p14:creationId xmlns:p14="http://schemas.microsoft.com/office/powerpoint/2010/main" val="182775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CBDB24-309E-4740-8A4D-4CA3F9074C66}"/>
              </a:ext>
            </a:extLst>
          </p:cNvPr>
          <p:cNvSpPr>
            <a:spLocks noGrp="1"/>
          </p:cNvSpPr>
          <p:nvPr>
            <p:ph type="title"/>
          </p:nvPr>
        </p:nvSpPr>
        <p:spPr>
          <a:xfrm>
            <a:off x="134462" y="256442"/>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(20)</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89506" y="1243264"/>
            <a:ext cx="7543800" cy="3505200"/>
          </a:xfrm>
        </p:spPr>
        <p:txBody>
          <a:bodyPr/>
          <a:lstStyle/>
          <a:p>
            <a:pPr>
              <a:spcBef>
                <a:spcPts val="0"/>
              </a:spcBef>
              <a:spcAft>
                <a:spcPts val="1500"/>
              </a:spcAft>
            </a:pPr>
            <a:r>
              <a:rPr lang="en-US" altLang="en-US" dirty="0"/>
              <a:t>Zika virus disease</a:t>
            </a:r>
          </a:p>
          <a:p>
            <a:pPr marL="285750" lvl="1">
              <a:spcBef>
                <a:spcPts val="0"/>
              </a:spcBef>
            </a:pPr>
            <a:r>
              <a:rPr lang="en-US" altLang="en-US" i="1" dirty="0"/>
              <a:t>Epidemiology </a:t>
            </a:r>
            <a:endParaRPr lang="en-US" altLang="en-US" dirty="0"/>
          </a:p>
          <a:p>
            <a:pPr marL="506413" lvl="2"/>
            <a:r>
              <a:rPr lang="en-US" altLang="en-US" dirty="0"/>
              <a:t>ZIKV also sexually transmitted</a:t>
            </a:r>
          </a:p>
          <a:p>
            <a:pPr marL="719138" lvl="3"/>
            <a:r>
              <a:rPr lang="en-US" altLang="en-US" dirty="0"/>
              <a:t>Found in blood, semen, saliva, female secretions </a:t>
            </a:r>
          </a:p>
          <a:p>
            <a:pPr marL="506413" lvl="2"/>
            <a:r>
              <a:rPr lang="en-US" altLang="en-US" dirty="0"/>
              <a:t>Females should avoid pregnancy at least 8 weeks after possible exposure; males should avoid unprotected sex for 6 months</a:t>
            </a:r>
          </a:p>
          <a:p>
            <a:pPr marL="506413" lvl="2"/>
            <a:r>
              <a:rPr lang="en-US" altLang="en-US" dirty="0"/>
              <a:t>In 2016 CDC established U. S. Zika Pregnancy Registry to monitor infections and provide services</a:t>
            </a:r>
          </a:p>
        </p:txBody>
      </p:sp>
    </p:spTree>
    <p:extLst>
      <p:ext uri="{BB962C8B-B14F-4D97-AF65-F5344CB8AC3E}">
        <p14:creationId xmlns:p14="http://schemas.microsoft.com/office/powerpoint/2010/main" val="2321677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15E008-E348-4976-B366-D30DC661A34E}"/>
              </a:ext>
            </a:extLst>
          </p:cNvPr>
          <p:cNvSpPr>
            <a:spLocks noGrp="1"/>
          </p:cNvSpPr>
          <p:nvPr>
            <p:ph type="title"/>
          </p:nvPr>
        </p:nvSpPr>
        <p:spPr>
          <a:xfrm>
            <a:off x="134462" y="256442"/>
            <a:ext cx="8875076" cy="981768"/>
          </a:xfrm>
        </p:spPr>
        <p:txBody>
          <a:bodyPr/>
          <a:lstStyle/>
          <a:p>
            <a:r>
              <a:rPr lang="en-US" altLang="en-US" sz="3000" b="1" dirty="0">
                <a:solidFill>
                  <a:schemeClr val="tx1"/>
                </a:solidFill>
                <a:latin typeface="Arial" panose="020B0604020202020204" pitchFamily="34" charset="0"/>
                <a:cs typeface="Arial" panose="020B0604020202020204" pitchFamily="34" charset="0"/>
              </a:rPr>
              <a:t>Viral Diseases of Blood and Lymphatic Systems (21)</a:t>
            </a:r>
            <a:endParaRPr lang="en-GB" sz="3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658" y="1232848"/>
            <a:ext cx="7391400" cy="3429000"/>
          </a:xfrm>
        </p:spPr>
        <p:txBody>
          <a:bodyPr/>
          <a:lstStyle/>
          <a:p>
            <a:pPr>
              <a:spcBef>
                <a:spcPts val="0"/>
              </a:spcBef>
              <a:spcAft>
                <a:spcPts val="1500"/>
              </a:spcAft>
            </a:pPr>
            <a:r>
              <a:rPr lang="en-US" altLang="en-US" dirty="0"/>
              <a:t>Zika virus disease </a:t>
            </a:r>
          </a:p>
          <a:p>
            <a:pPr marL="285750" lvl="1">
              <a:spcBef>
                <a:spcPts val="0"/>
              </a:spcBef>
            </a:pPr>
            <a:r>
              <a:rPr lang="en-US" altLang="en-US" i="1" dirty="0"/>
              <a:t>Treatment and prevention</a:t>
            </a:r>
          </a:p>
          <a:p>
            <a:pPr marL="522288" lvl="2"/>
            <a:r>
              <a:rPr lang="en-US" altLang="en-US" dirty="0"/>
              <a:t>Aspirin and non-steroidal pain relievers should be avoided until dengue fever infection has been ruled out</a:t>
            </a:r>
          </a:p>
          <a:p>
            <a:pPr marL="522288" lvl="2"/>
            <a:r>
              <a:rPr lang="en-US" altLang="en-US" dirty="0"/>
              <a:t>Best preventive is control of mosquito vector</a:t>
            </a:r>
          </a:p>
          <a:p>
            <a:pPr marL="766763" lvl="3"/>
            <a:r>
              <a:rPr lang="en-US" altLang="en-US" dirty="0"/>
              <a:t>Eliminate breeding locations, wear protective clothing, use mosquito nets</a:t>
            </a:r>
          </a:p>
          <a:p>
            <a:pPr marL="766763" lvl="3"/>
            <a:r>
              <a:rPr lang="en-US" altLang="en-US" dirty="0"/>
              <a:t>Biological modification of mosquitoes to prevent breeding</a:t>
            </a:r>
          </a:p>
          <a:p>
            <a:pPr marL="522288" lvl="2"/>
            <a:r>
              <a:rPr lang="en-US" altLang="en-US" dirty="0"/>
              <a:t>Potential vaccines under development</a:t>
            </a:r>
          </a:p>
        </p:txBody>
      </p:sp>
    </p:spTree>
    <p:extLst>
      <p:ext uri="{BB962C8B-B14F-4D97-AF65-F5344CB8AC3E}">
        <p14:creationId xmlns:p14="http://schemas.microsoft.com/office/powerpoint/2010/main" val="3467113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1" y="228600"/>
            <a:ext cx="8875076" cy="892516"/>
          </a:xfrm>
        </p:spPr>
        <p:txBody>
          <a:bodyPr/>
          <a:lstStyle/>
          <a:p>
            <a:r>
              <a:rPr lang="en-US" sz="3000" b="1" dirty="0">
                <a:solidFill>
                  <a:schemeClr val="tx1"/>
                </a:solidFill>
              </a:rPr>
              <a:t>Table 25.12 Dengue Fever, Chikungunya, and Zika Virus Disease Compared (2)</a:t>
            </a:r>
          </a:p>
        </p:txBody>
      </p:sp>
      <p:graphicFrame>
        <p:nvGraphicFramePr>
          <p:cNvPr id="10" name="Table Placeholder 9">
            <a:extLst>
              <a:ext uri="{FF2B5EF4-FFF2-40B4-BE49-F238E27FC236}">
                <a16:creationId xmlns:a16="http://schemas.microsoft.com/office/drawing/2014/main" id="{1EEDC65F-CE61-4777-B270-E2B531ED009D}"/>
              </a:ext>
            </a:extLst>
          </p:cNvPr>
          <p:cNvGraphicFramePr>
            <a:graphicFrameLocks noGrp="1"/>
          </p:cNvGraphicFramePr>
          <p:nvPr>
            <p:ph type="tbl" sz="quarter" idx="19"/>
            <p:extLst>
              <p:ext uri="{D42A27DB-BD31-4B8C-83A1-F6EECF244321}">
                <p14:modId xmlns:p14="http://schemas.microsoft.com/office/powerpoint/2010/main" val="2062509335"/>
              </p:ext>
            </p:extLst>
          </p:nvPr>
        </p:nvGraphicFramePr>
        <p:xfrm>
          <a:off x="457200" y="1371601"/>
          <a:ext cx="8305800" cy="5303520"/>
        </p:xfrm>
        <a:graphic>
          <a:graphicData uri="http://schemas.openxmlformats.org/drawingml/2006/table">
            <a:tbl>
              <a:tblPr firstRow="1" bandRow="1">
                <a:tableStyleId>{2D5ABB26-0587-4C30-8999-92F81FD0307C}</a:tableStyleId>
              </a:tblPr>
              <a:tblGrid>
                <a:gridCol w="1299598">
                  <a:extLst>
                    <a:ext uri="{9D8B030D-6E8A-4147-A177-3AD203B41FA5}">
                      <a16:colId xmlns:a16="http://schemas.microsoft.com/office/drawing/2014/main" val="2701537464"/>
                    </a:ext>
                  </a:extLst>
                </a:gridCol>
                <a:gridCol w="2422525">
                  <a:extLst>
                    <a:ext uri="{9D8B030D-6E8A-4147-A177-3AD203B41FA5}">
                      <a16:colId xmlns:a16="http://schemas.microsoft.com/office/drawing/2014/main" val="4047649588"/>
                    </a:ext>
                  </a:extLst>
                </a:gridCol>
                <a:gridCol w="1989931">
                  <a:extLst>
                    <a:ext uri="{9D8B030D-6E8A-4147-A177-3AD203B41FA5}">
                      <a16:colId xmlns:a16="http://schemas.microsoft.com/office/drawing/2014/main" val="2619008793"/>
                    </a:ext>
                  </a:extLst>
                </a:gridCol>
                <a:gridCol w="2593746">
                  <a:extLst>
                    <a:ext uri="{9D8B030D-6E8A-4147-A177-3AD203B41FA5}">
                      <a16:colId xmlns:a16="http://schemas.microsoft.com/office/drawing/2014/main" val="2141231133"/>
                    </a:ext>
                  </a:extLst>
                </a:gridCol>
              </a:tblGrid>
              <a:tr h="36260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Dengue Fever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Chikungunya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Zika Virus Disease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973379"/>
                  </a:ext>
                </a:extLst>
              </a:tr>
              <a:tr h="1178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Often asymptomatic; fever, headache, rash, and severe joint pain; in dengue hemorrhagic fever (DHF), bleeding and shock can occur, as well as disseminated intravascular coagulation (DIC).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Similar to dengue fever, but followed by severe joint pain that may become chronic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asymptomatic; mild disease with fever, rash, joint pain, red eyes; rare nervous system involvement; congenital Zika syndrome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5084099"/>
                  </a:ext>
                </a:extLst>
              </a:tr>
              <a:tr h="2719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4 to 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3 to 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to 14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457902"/>
                  </a:ext>
                </a:extLst>
              </a:tr>
              <a:tr h="6345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Causative 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Dengue virus serotypes DENV1, DENV2, DENV3, and DENV4; RNA virus of </a:t>
                      </a:r>
                      <a:r>
                        <a:rPr lang="en-US" sz="1200" i="1" dirty="0"/>
                        <a:t>Flaviviridae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Chikungunya virus; RNA virus of </a:t>
                      </a:r>
                      <a:r>
                        <a:rPr lang="en-US" sz="1200" i="1" dirty="0"/>
                        <a:t>Togaviridae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Zika virus; RNA virus of </a:t>
                      </a:r>
                      <a:r>
                        <a:rPr lang="en-US" sz="1200" i="1" dirty="0"/>
                        <a:t>Flaviviridae</a:t>
                      </a:r>
                      <a:r>
                        <a:rPr lang="en-US" sz="1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9743773"/>
                  </a:ext>
                </a:extLst>
              </a:tr>
              <a:tr h="8158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Pro-inflammatory cytokines cause leaky blood vessels, dehydration, and hemorrhaging. In DHF, DIC and shock may be fatal.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Release of cytokines that affect immune cells; bone destruction.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Virus binds to receptors on a variety of cells; enters fluid around fetus and brain; affects neural stem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01943"/>
                  </a:ext>
                </a:extLst>
              </a:tr>
              <a:tr h="9971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Mosquito-borne; found predominantly in tropical and subtropical regions but range is increasing; DHF usually occurs in children under 15 years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Mosquito-borne; mainly in Africa and Asia, but now in Europe and the Americas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Mosquito-borne and sexually transmitted; females should avoid pregnancy for 8 weeks after exposure; males should use condoms for 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198629"/>
                  </a:ext>
                </a:extLst>
              </a:tr>
              <a:tr h="9971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analgesics for pain; oral rehydration therapy and blood or platelet transfusions if bleeding occurs. Prevention: vector control; vaccine in limited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analgesics for pain and oral rehydration. Prevention: vector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no specific treatment. Prevention: vector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226391"/>
                  </a:ext>
                </a:extLst>
              </a:tr>
            </a:tbl>
          </a:graphicData>
        </a:graphic>
      </p:graphicFrame>
    </p:spTree>
    <p:extLst>
      <p:ext uri="{BB962C8B-B14F-4D97-AF65-F5344CB8AC3E}">
        <p14:creationId xmlns:p14="http://schemas.microsoft.com/office/powerpoint/2010/main" val="4112374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FDD02-D178-4A3E-997A-F72F1100A3B1}"/>
              </a:ext>
            </a:extLst>
          </p:cNvPr>
          <p:cNvSpPr>
            <a:spLocks noGrp="1"/>
          </p:cNvSpPr>
          <p:nvPr>
            <p:ph type="title"/>
          </p:nvPr>
        </p:nvSpPr>
        <p:spPr>
          <a:xfrm>
            <a:off x="76200" y="228600"/>
            <a:ext cx="8963827" cy="584273"/>
          </a:xfrm>
        </p:spPr>
        <p:txBody>
          <a:bodyPr/>
          <a:lstStyle/>
          <a:p>
            <a:r>
              <a:rPr lang="en-US" altLang="en-US" sz="3000" b="1" dirty="0">
                <a:solidFill>
                  <a:schemeClr val="tx1"/>
                </a:solidFill>
              </a:rPr>
              <a:t>Protozoan Diseases of Blood and Lymphatic Systems (1)</a:t>
            </a:r>
            <a:endParaRPr lang="en-GB" sz="3000" dirty="0"/>
          </a:p>
        </p:txBody>
      </p:sp>
      <p:sp>
        <p:nvSpPr>
          <p:cNvPr id="2" name="Content Placeholder 1"/>
          <p:cNvSpPr>
            <a:spLocks noGrp="1"/>
          </p:cNvSpPr>
          <p:nvPr>
            <p:ph idx="1"/>
          </p:nvPr>
        </p:nvSpPr>
        <p:spPr>
          <a:xfrm>
            <a:off x="810987" y="990600"/>
            <a:ext cx="7772400" cy="4038600"/>
          </a:xfrm>
        </p:spPr>
        <p:txBody>
          <a:bodyPr/>
          <a:lstStyle/>
          <a:p>
            <a:pPr>
              <a:spcBef>
                <a:spcPts val="0"/>
              </a:spcBef>
              <a:spcAft>
                <a:spcPts val="1500"/>
              </a:spcAft>
            </a:pPr>
            <a:r>
              <a:rPr lang="en-US" altLang="en-US" dirty="0"/>
              <a:t>Malaria</a:t>
            </a:r>
          </a:p>
          <a:p>
            <a:pPr marL="285750" lvl="1">
              <a:spcBef>
                <a:spcPts val="0"/>
              </a:spcBef>
            </a:pPr>
            <a:r>
              <a:rPr lang="en-US" altLang="en-US" dirty="0"/>
              <a:t>Ancient disease; malaria means “bad air” </a:t>
            </a:r>
          </a:p>
          <a:p>
            <a:pPr marL="285750" lvl="1"/>
            <a:r>
              <a:rPr lang="en-US" altLang="en-US" dirty="0"/>
              <a:t>In 1902, Ronald Ross received Nobel Prize for demonstrating life cycle of protozoan cause of malaria</a:t>
            </a:r>
          </a:p>
          <a:p>
            <a:pPr marL="285750" lvl="1"/>
            <a:r>
              <a:rPr lang="en-US" altLang="en-US" dirty="0"/>
              <a:t>In 1955, WHO began program for global elimination</a:t>
            </a:r>
          </a:p>
          <a:p>
            <a:pPr marL="506413" lvl="2"/>
            <a:r>
              <a:rPr lang="en-US" altLang="en-US" dirty="0"/>
              <a:t>Insecticide use; diagnosing and treating infected patients</a:t>
            </a:r>
          </a:p>
          <a:p>
            <a:pPr marL="506413" lvl="2"/>
            <a:r>
              <a:rPr lang="en-US" altLang="en-US" dirty="0"/>
              <a:t>52 nations participated; by 1960, 10 eradicated malaria</a:t>
            </a:r>
          </a:p>
          <a:p>
            <a:pPr marL="506413" lvl="2"/>
            <a:r>
              <a:rPr lang="en-US" altLang="en-US" dirty="0"/>
              <a:t>Mosquito vectors developed resistance; program failed</a:t>
            </a:r>
          </a:p>
          <a:p>
            <a:pPr marL="506413" lvl="2"/>
            <a:r>
              <a:rPr lang="en-US" altLang="en-US" dirty="0"/>
              <a:t>In 2015, over 214 million cases, with over 438,000 deaths</a:t>
            </a:r>
          </a:p>
        </p:txBody>
      </p:sp>
    </p:spTree>
    <p:extLst>
      <p:ext uri="{BB962C8B-B14F-4D97-AF65-F5344CB8AC3E}">
        <p14:creationId xmlns:p14="http://schemas.microsoft.com/office/powerpoint/2010/main" val="903141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8D9386-24E6-4233-BE0C-40AFA134729A}"/>
              </a:ext>
            </a:extLst>
          </p:cNvPr>
          <p:cNvSpPr>
            <a:spLocks noGrp="1"/>
          </p:cNvSpPr>
          <p:nvPr>
            <p:ph type="title"/>
          </p:nvPr>
        </p:nvSpPr>
        <p:spPr>
          <a:xfrm>
            <a:off x="47558" y="222912"/>
            <a:ext cx="9015582" cy="609600"/>
          </a:xfrm>
        </p:spPr>
        <p:txBody>
          <a:bodyPr/>
          <a:lstStyle/>
          <a:p>
            <a:r>
              <a:rPr lang="en-US" altLang="en-US" sz="3000" b="1" dirty="0">
                <a:solidFill>
                  <a:schemeClr val="tx1"/>
                </a:solidFill>
                <a:latin typeface="+mn-lt"/>
                <a:cs typeface="Arial" panose="020B0604020202020204" pitchFamily="34" charset="0"/>
              </a:rPr>
              <a:t>Protozoan Diseases of Blood and Lymphatic Systems (2)</a:t>
            </a:r>
            <a:endParaRPr lang="en-GB" sz="3000" dirty="0">
              <a:solidFill>
                <a:schemeClr val="tx1"/>
              </a:solidFill>
              <a:latin typeface="+mn-lt"/>
              <a:cs typeface="Arial" panose="020B0604020202020204" pitchFamily="34" charset="0"/>
            </a:endParaRPr>
          </a:p>
        </p:txBody>
      </p:sp>
      <p:sp>
        <p:nvSpPr>
          <p:cNvPr id="3" name="Content Placeholder 2"/>
          <p:cNvSpPr>
            <a:spLocks noGrp="1"/>
          </p:cNvSpPr>
          <p:nvPr>
            <p:ph idx="1"/>
          </p:nvPr>
        </p:nvSpPr>
        <p:spPr>
          <a:xfrm>
            <a:off x="794658" y="990600"/>
            <a:ext cx="8044542" cy="4876800"/>
          </a:xfrm>
        </p:spPr>
        <p:txBody>
          <a:bodyPr/>
          <a:lstStyle/>
          <a:p>
            <a:pPr>
              <a:spcBef>
                <a:spcPts val="0"/>
              </a:spcBef>
              <a:spcAft>
                <a:spcPts val="1500"/>
              </a:spcAft>
            </a:pPr>
            <a:r>
              <a:rPr lang="en-US" altLang="en-US" dirty="0"/>
              <a:t>Malaria </a:t>
            </a:r>
          </a:p>
          <a:p>
            <a:pPr marL="285750" lvl="1">
              <a:spcBef>
                <a:spcPts val="0"/>
              </a:spcBef>
            </a:pPr>
            <a:r>
              <a:rPr lang="en-US" altLang="en-US" i="1" dirty="0"/>
              <a:t>Signs and symptoms</a:t>
            </a:r>
          </a:p>
          <a:p>
            <a:pPr marL="504825" lvl="2"/>
            <a:r>
              <a:rPr lang="en-US" altLang="en-US" dirty="0"/>
              <a:t>Flu-like, with fever, headache, and pain in joints, muscles</a:t>
            </a:r>
          </a:p>
          <a:p>
            <a:pPr marL="504825" lvl="2"/>
            <a:r>
              <a:rPr lang="en-US" altLang="en-US" dirty="0"/>
              <a:t>Usually begin about 2 weeks after bite, but may be later</a:t>
            </a:r>
          </a:p>
          <a:p>
            <a:pPr marL="504825" lvl="2"/>
            <a:r>
              <a:rPr lang="en-US" altLang="en-US" dirty="0"/>
              <a:t>After 2 to 3 weeks, symptoms fall into three phases</a:t>
            </a:r>
          </a:p>
          <a:p>
            <a:pPr marL="723900" lvl="3"/>
            <a:r>
              <a:rPr lang="en-US" altLang="en-US" sz="2000" dirty="0"/>
              <a:t>Cold phase: shaking chills that last up to an hour</a:t>
            </a:r>
          </a:p>
          <a:p>
            <a:pPr marL="723900" lvl="3"/>
            <a:r>
              <a:rPr lang="en-US" altLang="en-US" sz="2000" dirty="0"/>
              <a:t>Hot phase: temperature rises sharply to 40</a:t>
            </a:r>
            <a:r>
              <a:rPr lang="en-US" altLang="en-US" sz="2000" dirty="0">
                <a:cs typeface="Arial" panose="020B0604020202020204" pitchFamily="34" charset="0"/>
              </a:rPr>
              <a:t> degrees </a:t>
            </a:r>
            <a:r>
              <a:rPr lang="en-US" altLang="en-US" sz="2000" dirty="0"/>
              <a:t>Celsius or more</a:t>
            </a:r>
          </a:p>
          <a:p>
            <a:pPr marL="723900" lvl="3"/>
            <a:r>
              <a:rPr lang="en-US" altLang="en-US" sz="2000" dirty="0"/>
              <a:t>Wet phase: temperature falls, drenching sweat</a:t>
            </a:r>
          </a:p>
          <a:p>
            <a:pPr marL="519113" lvl="2"/>
            <a:r>
              <a:rPr lang="en-US" altLang="en-US" dirty="0"/>
              <a:t>Cycle of three phases is called a </a:t>
            </a:r>
            <a:r>
              <a:rPr lang="en-US" altLang="en-US" u="sng" dirty="0"/>
              <a:t>paroxysm</a:t>
            </a:r>
          </a:p>
          <a:p>
            <a:pPr marL="519113" lvl="2"/>
            <a:r>
              <a:rPr lang="en-US" altLang="en-US" dirty="0"/>
              <a:t>Except for fatigue, patient feels well until 24 or 48 hours later, when next paroxysm occurs</a:t>
            </a:r>
          </a:p>
        </p:txBody>
      </p:sp>
    </p:spTree>
    <p:extLst>
      <p:ext uri="{BB962C8B-B14F-4D97-AF65-F5344CB8AC3E}">
        <p14:creationId xmlns:p14="http://schemas.microsoft.com/office/powerpoint/2010/main" val="2517324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6C4615-A81C-49A2-BB05-EEF43CADFDD5}"/>
              </a:ext>
            </a:extLst>
          </p:cNvPr>
          <p:cNvSpPr>
            <a:spLocks noGrp="1"/>
          </p:cNvSpPr>
          <p:nvPr>
            <p:ph type="title"/>
          </p:nvPr>
        </p:nvSpPr>
        <p:spPr>
          <a:xfrm>
            <a:off x="76439" y="220605"/>
            <a:ext cx="8963827" cy="535707"/>
          </a:xfrm>
        </p:spPr>
        <p:txBody>
          <a:bodyPr/>
          <a:lstStyle/>
          <a:p>
            <a:r>
              <a:rPr lang="en-US" altLang="en-US" sz="3000" b="1" dirty="0">
                <a:solidFill>
                  <a:schemeClr val="tx1"/>
                </a:solidFill>
                <a:latin typeface="+mn-lt"/>
                <a:cs typeface="Arial" panose="020B0604020202020204" pitchFamily="34" charset="0"/>
              </a:rPr>
              <a:t>Protozoan Diseases of Blood and Lymphatic Systems (3)</a:t>
            </a:r>
            <a:endParaRPr lang="en-GB" sz="3000" dirty="0">
              <a:solidFill>
                <a:schemeClr val="tx1"/>
              </a:solidFill>
              <a:latin typeface="+mn-lt"/>
              <a:cs typeface="Arial" panose="020B0604020202020204" pitchFamily="34" charset="0"/>
            </a:endParaRPr>
          </a:p>
        </p:txBody>
      </p:sp>
      <p:sp>
        <p:nvSpPr>
          <p:cNvPr id="3" name="Content Placeholder 2"/>
          <p:cNvSpPr>
            <a:spLocks noGrp="1"/>
          </p:cNvSpPr>
          <p:nvPr>
            <p:ph idx="1"/>
          </p:nvPr>
        </p:nvSpPr>
        <p:spPr>
          <a:xfrm>
            <a:off x="804735" y="990600"/>
            <a:ext cx="7561344" cy="5334000"/>
          </a:xfrm>
        </p:spPr>
        <p:txBody>
          <a:bodyPr/>
          <a:lstStyle/>
          <a:p>
            <a:pPr>
              <a:spcBef>
                <a:spcPts val="0"/>
              </a:spcBef>
              <a:spcAft>
                <a:spcPts val="1500"/>
              </a:spcAft>
            </a:pPr>
            <a:r>
              <a:rPr lang="en-US" altLang="en-US" dirty="0"/>
              <a:t>Malaria </a:t>
            </a:r>
          </a:p>
          <a:p>
            <a:pPr marL="285750" lvl="1">
              <a:spcBef>
                <a:spcPts val="0"/>
              </a:spcBef>
            </a:pPr>
            <a:r>
              <a:rPr lang="en-US" altLang="en-US" i="1" dirty="0"/>
              <a:t>Causative agent</a:t>
            </a:r>
          </a:p>
          <a:p>
            <a:pPr marL="506413" lvl="2"/>
            <a:r>
              <a:rPr lang="en-US" altLang="en-US" dirty="0"/>
              <a:t>Protozoa of genus </a:t>
            </a:r>
            <a:r>
              <a:rPr lang="en-US" altLang="en-US" i="1" dirty="0"/>
              <a:t>Plasmodium</a:t>
            </a:r>
            <a:r>
              <a:rPr lang="en-US" altLang="en-US" dirty="0"/>
              <a:t>; transmitted by infected female </a:t>
            </a:r>
            <a:r>
              <a:rPr lang="en-US" altLang="en-US" i="1" dirty="0"/>
              <a:t>Anopheles</a:t>
            </a:r>
            <a:r>
              <a:rPr lang="en-US" altLang="en-US" dirty="0"/>
              <a:t> mosquitoes</a:t>
            </a:r>
            <a:endParaRPr lang="en-US" altLang="en-US" i="1" dirty="0"/>
          </a:p>
          <a:p>
            <a:pPr marL="506413" lvl="2"/>
            <a:r>
              <a:rPr lang="en-US" altLang="en-US" dirty="0"/>
              <a:t>Five species cause malaria with different severity and treatment:</a:t>
            </a:r>
            <a:r>
              <a:rPr lang="en-US" altLang="en-US" i="1" dirty="0"/>
              <a:t> P. vivax</a:t>
            </a:r>
            <a:r>
              <a:rPr lang="en-US" altLang="en-US" dirty="0"/>
              <a:t>, </a:t>
            </a:r>
            <a:r>
              <a:rPr lang="en-US" altLang="en-US" i="1" dirty="0"/>
              <a:t>P. falciparum</a:t>
            </a:r>
            <a:r>
              <a:rPr lang="en-US" altLang="en-US" dirty="0"/>
              <a:t>, </a:t>
            </a:r>
            <a:r>
              <a:rPr lang="en-US" altLang="en-US" i="1" dirty="0"/>
              <a:t>P. malariae</a:t>
            </a:r>
            <a:r>
              <a:rPr lang="en-US" altLang="en-US" dirty="0"/>
              <a:t>, </a:t>
            </a:r>
            <a:r>
              <a:rPr lang="en-US" altLang="en-US" i="1" dirty="0"/>
              <a:t>P. ovale</a:t>
            </a:r>
            <a:r>
              <a:rPr lang="en-US" altLang="en-US" dirty="0"/>
              <a:t>, </a:t>
            </a:r>
            <a:r>
              <a:rPr lang="en-US" altLang="en-US" i="1" dirty="0"/>
              <a:t>P. knowlesi</a:t>
            </a:r>
          </a:p>
          <a:p>
            <a:pPr marL="506413" lvl="2"/>
            <a:r>
              <a:rPr lang="en-US" altLang="en-US" dirty="0"/>
              <a:t>Complex life cycle: liver stage (exoerythrocytic stage) and red blood cell stage (erythrocytic stage)</a:t>
            </a:r>
          </a:p>
          <a:p>
            <a:pPr marL="736600" lvl="3"/>
            <a:r>
              <a:rPr lang="en-US" altLang="en-US" dirty="0"/>
              <a:t>Infectious form is </a:t>
            </a:r>
            <a:r>
              <a:rPr lang="en-US" altLang="en-US" u="sng" dirty="0"/>
              <a:t>sporozoite</a:t>
            </a:r>
            <a:r>
              <a:rPr lang="en-US" altLang="en-US" dirty="0"/>
              <a:t>; carried by bloodstream to liver, infects hepatocytes</a:t>
            </a:r>
          </a:p>
          <a:p>
            <a:pPr marL="736600" lvl="3"/>
            <a:r>
              <a:rPr lang="en-US" altLang="en-US" dirty="0"/>
              <a:t>Parasites enlarge, divide asexually, produce </a:t>
            </a:r>
            <a:r>
              <a:rPr lang="en-US" altLang="en-US" u="sng" dirty="0"/>
              <a:t>merozoites</a:t>
            </a:r>
            <a:r>
              <a:rPr lang="en-US" altLang="en-US" dirty="0"/>
              <a:t>, which infect red blood cells (RBC)</a:t>
            </a:r>
          </a:p>
          <a:p>
            <a:pPr marL="968375" lvl="4"/>
            <a:r>
              <a:rPr lang="en-US" altLang="en-US" sz="1800" dirty="0"/>
              <a:t>Some species can form hypnozoites that live in hepatocytes for years before reproducing to form merozoites</a:t>
            </a:r>
          </a:p>
        </p:txBody>
      </p:sp>
    </p:spTree>
    <p:extLst>
      <p:ext uri="{BB962C8B-B14F-4D97-AF65-F5344CB8AC3E}">
        <p14:creationId xmlns:p14="http://schemas.microsoft.com/office/powerpoint/2010/main" val="3908437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ABE852-324C-49A1-8B6B-5343AC89EBA8}"/>
              </a:ext>
            </a:extLst>
          </p:cNvPr>
          <p:cNvSpPr>
            <a:spLocks noGrp="1"/>
          </p:cNvSpPr>
          <p:nvPr>
            <p:ph type="title"/>
          </p:nvPr>
        </p:nvSpPr>
        <p:spPr>
          <a:xfrm>
            <a:off x="0" y="290396"/>
            <a:ext cx="9143999" cy="471604"/>
          </a:xfrm>
        </p:spPr>
        <p:txBody>
          <a:bodyPr/>
          <a:lstStyle/>
          <a:p>
            <a:r>
              <a:rPr lang="en-US" altLang="en-US" sz="2600" b="1" dirty="0">
                <a:solidFill>
                  <a:schemeClr val="tx1"/>
                </a:solidFill>
                <a:latin typeface="Arial" panose="020B0604020202020204" pitchFamily="34" charset="0"/>
                <a:cs typeface="Arial" panose="020B0604020202020204" pitchFamily="34" charset="0"/>
              </a:rPr>
              <a:t>Protozoan Diseases of Blood and Lymphatic Systems (4)</a:t>
            </a:r>
            <a:endParaRPr lang="en-GB" sz="2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4788" y="998622"/>
            <a:ext cx="7544554" cy="4953000"/>
          </a:xfrm>
        </p:spPr>
        <p:txBody>
          <a:bodyPr/>
          <a:lstStyle/>
          <a:p>
            <a:pPr>
              <a:spcBef>
                <a:spcPts val="0"/>
              </a:spcBef>
              <a:spcAft>
                <a:spcPts val="1500"/>
              </a:spcAft>
            </a:pPr>
            <a:r>
              <a:rPr lang="en-US" altLang="en-US" dirty="0"/>
              <a:t>Malaria</a:t>
            </a:r>
          </a:p>
          <a:p>
            <a:pPr marL="285750" lvl="1">
              <a:spcBef>
                <a:spcPts val="0"/>
              </a:spcBef>
            </a:pPr>
            <a:r>
              <a:rPr lang="en-US" altLang="en-US" i="1" dirty="0"/>
              <a:t>Causative agent </a:t>
            </a:r>
          </a:p>
          <a:p>
            <a:pPr marL="519113" lvl="2"/>
            <a:r>
              <a:rPr lang="en-US" altLang="en-US" dirty="0"/>
              <a:t>Merozoites develop into larger motile </a:t>
            </a:r>
            <a:r>
              <a:rPr lang="en-US" altLang="en-US" u="sng" dirty="0"/>
              <a:t>trophozoites</a:t>
            </a:r>
            <a:r>
              <a:rPr lang="en-US" altLang="en-US" dirty="0"/>
              <a:t> (feeding stage) and then </a:t>
            </a:r>
            <a:r>
              <a:rPr lang="en-US" altLang="en-US" u="sng" dirty="0"/>
              <a:t>schizont</a:t>
            </a:r>
            <a:r>
              <a:rPr lang="en-US" altLang="en-US" dirty="0"/>
              <a:t> (reproducing stage)</a:t>
            </a:r>
          </a:p>
          <a:p>
            <a:pPr marL="519113" lvl="2"/>
            <a:r>
              <a:rPr lang="en-US" altLang="en-US" dirty="0"/>
              <a:t>Schizont divides asexually to yield merozoites; when RBC ruptures, they enter new RBCs and multiply, repeat cycle</a:t>
            </a:r>
          </a:p>
          <a:p>
            <a:pPr marL="519113" lvl="2"/>
            <a:r>
              <a:rPr lang="en-US" altLang="en-US" dirty="0"/>
              <a:t>Some that enter RBCs develop into </a:t>
            </a:r>
            <a:r>
              <a:rPr lang="en-US" altLang="en-US" u="sng" dirty="0"/>
              <a:t>gametocytes</a:t>
            </a:r>
            <a:r>
              <a:rPr lang="en-US" altLang="en-US" dirty="0"/>
              <a:t> (specialized sexual forms), which are transmittable form</a:t>
            </a:r>
          </a:p>
          <a:p>
            <a:pPr marL="519113" lvl="2"/>
            <a:r>
              <a:rPr lang="en-US" altLang="en-US" dirty="0"/>
              <a:t>Gametocytes ingested by mosquito; drop in temperature causes them to become gametes, fertilize, form zygotes</a:t>
            </a:r>
          </a:p>
          <a:p>
            <a:pPr marL="519113" lvl="2"/>
            <a:r>
              <a:rPr lang="en-US" altLang="en-US" dirty="0"/>
              <a:t>Zygotes form oocysts that divide asexually</a:t>
            </a:r>
          </a:p>
          <a:p>
            <a:pPr marL="519113" lvl="2"/>
            <a:r>
              <a:rPr lang="en-US" altLang="en-US" dirty="0"/>
              <a:t>Sporozoites released from oocysts travel to salivary glands and saliva; injected into new human host</a:t>
            </a:r>
          </a:p>
        </p:txBody>
      </p:sp>
    </p:spTree>
    <p:extLst>
      <p:ext uri="{BB962C8B-B14F-4D97-AF65-F5344CB8AC3E}">
        <p14:creationId xmlns:p14="http://schemas.microsoft.com/office/powerpoint/2010/main" val="3288133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2CC7BF-0C85-41F5-8E48-8C3321579AA6}"/>
              </a:ext>
            </a:extLst>
          </p:cNvPr>
          <p:cNvSpPr>
            <a:spLocks noGrp="1"/>
          </p:cNvSpPr>
          <p:nvPr>
            <p:ph type="title"/>
          </p:nvPr>
        </p:nvSpPr>
        <p:spPr>
          <a:xfrm>
            <a:off x="134462" y="325218"/>
            <a:ext cx="8875076" cy="416365"/>
          </a:xfrm>
        </p:spPr>
        <p:txBody>
          <a:bodyPr/>
          <a:lstStyle/>
          <a:p>
            <a:r>
              <a:rPr lang="en-US" altLang="en-US" sz="2100" b="1" dirty="0">
                <a:solidFill>
                  <a:schemeClr val="tx1"/>
                </a:solidFill>
                <a:latin typeface="Arial" panose="020B0604020202020204" pitchFamily="34" charset="0"/>
                <a:cs typeface="Arial" panose="020B0604020202020204" pitchFamily="34" charset="0"/>
              </a:rPr>
              <a:t>Protozoan Diseases of Blood and Lymphatic Systems – Figure 25.15</a:t>
            </a:r>
            <a:endParaRPr lang="en-GB" sz="2100" dirty="0">
              <a:solidFill>
                <a:schemeClr val="tx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B4F00C6F-563E-44CA-A1B8-785B8028F231}"/>
              </a:ext>
            </a:extLst>
          </p:cNvPr>
          <p:cNvSpPr>
            <a:spLocks noGrp="1"/>
          </p:cNvSpPr>
          <p:nvPr>
            <p:ph sz="quarter" idx="18"/>
          </p:nvPr>
        </p:nvSpPr>
        <p:spPr>
          <a:xfrm>
            <a:off x="5943600" y="845125"/>
            <a:ext cx="3200400" cy="5837948"/>
          </a:xfrm>
        </p:spPr>
        <p:txBody>
          <a:bodyPr/>
          <a:lstStyle/>
          <a:p>
            <a:pPr marL="109728" indent="-109728">
              <a:spcBef>
                <a:spcPts val="0"/>
              </a:spcBef>
              <a:spcAft>
                <a:spcPts val="1000"/>
              </a:spcAft>
              <a:buFont typeface="+mj-lt"/>
              <a:buAutoNum type="arabicPeriod"/>
            </a:pPr>
            <a:r>
              <a:rPr lang="en-US" sz="1200" dirty="0"/>
              <a:t> Infected mosquito injects P. vivax</a:t>
            </a:r>
            <a:r>
              <a:rPr lang="en-US" sz="1200" baseline="0" dirty="0"/>
              <a:t> </a:t>
            </a:r>
            <a:r>
              <a:rPr lang="en-US" sz="1200" dirty="0"/>
              <a:t>sporozoites into a capillary as it feeds.</a:t>
            </a:r>
          </a:p>
          <a:p>
            <a:pPr marL="109728" indent="-109728">
              <a:spcBef>
                <a:spcPts val="0"/>
              </a:spcBef>
              <a:spcAft>
                <a:spcPts val="1000"/>
              </a:spcAft>
              <a:buFont typeface="+mj-lt"/>
              <a:buAutoNum type="arabicPeriod" startAt="2"/>
            </a:pPr>
            <a:r>
              <a:rPr lang="en-US" sz="1200" dirty="0"/>
              <a:t> Sporozoites are carried to the liver, where they multiply in liver cells to form merozoites. The liver cells burst, releasing merozoites into liver blood channels. </a:t>
            </a:r>
          </a:p>
          <a:p>
            <a:pPr marL="109728" indent="-109728">
              <a:spcBef>
                <a:spcPts val="0"/>
              </a:spcBef>
              <a:spcAft>
                <a:spcPts val="1000"/>
              </a:spcAft>
              <a:buFont typeface="+mj-lt"/>
              <a:buAutoNum type="arabicPeriod" startAt="3"/>
            </a:pPr>
            <a:r>
              <a:rPr lang="en-US" sz="1200" dirty="0"/>
              <a:t> The merozoites infect and differentiate in red blood cells (RBCs), becoming a ring form, then a trophozoite, then a schizont. The infected RBC breaks open, releasing merozoites. Some merozoites infect new RBCs, repeating this cycle. Others infect new RBCs then differentiate in them, forming male or female gametocytes. </a:t>
            </a:r>
          </a:p>
          <a:p>
            <a:pPr marL="109728" indent="-109728">
              <a:spcBef>
                <a:spcPts val="0"/>
              </a:spcBef>
              <a:spcAft>
                <a:spcPts val="1000"/>
              </a:spcAft>
              <a:buFont typeface="+mj-lt"/>
              <a:buAutoNum type="arabicPeriod" startAt="4"/>
            </a:pPr>
            <a:r>
              <a:rPr lang="en-US" sz="1200" dirty="0"/>
              <a:t> Another feeding mosquito ingests RBCs with gametocytes.</a:t>
            </a:r>
          </a:p>
          <a:p>
            <a:pPr marL="109728" indent="-109728">
              <a:spcBef>
                <a:spcPts val="0"/>
              </a:spcBef>
              <a:spcAft>
                <a:spcPts val="1000"/>
              </a:spcAft>
              <a:buFont typeface="+mj-lt"/>
              <a:buAutoNum type="arabicPeriod" startAt="5"/>
            </a:pPr>
            <a:r>
              <a:rPr lang="en-US" sz="1200" dirty="0"/>
              <a:t> The gametocytes are released as the RBCs are digested.</a:t>
            </a:r>
          </a:p>
          <a:p>
            <a:pPr marL="109728" indent="-109728">
              <a:spcBef>
                <a:spcPts val="0"/>
              </a:spcBef>
              <a:spcAft>
                <a:spcPts val="1000"/>
              </a:spcAft>
              <a:buFont typeface="+mj-lt"/>
              <a:buAutoNum type="arabicPeriod" startAt="6"/>
            </a:pPr>
            <a:r>
              <a:rPr lang="en-US" sz="1200" dirty="0"/>
              <a:t> The gametocytes become gametes, and fertilization occurs, forming a zygote.</a:t>
            </a:r>
          </a:p>
          <a:p>
            <a:pPr marL="109728" indent="-109728">
              <a:spcBef>
                <a:spcPts val="0"/>
              </a:spcBef>
              <a:spcAft>
                <a:spcPts val="1000"/>
              </a:spcAft>
              <a:buFont typeface="+mj-lt"/>
              <a:buAutoNum type="arabicPeriod" startAt="7"/>
            </a:pPr>
            <a:r>
              <a:rPr lang="en-US" sz="1200" dirty="0"/>
              <a:t> The zygote becomes motile and penetrates the gut wall.</a:t>
            </a:r>
          </a:p>
          <a:p>
            <a:pPr marL="109728" indent="-109728">
              <a:spcBef>
                <a:spcPts val="0"/>
              </a:spcBef>
              <a:spcAft>
                <a:spcPts val="1000"/>
              </a:spcAft>
              <a:buFont typeface="+mj-lt"/>
              <a:buAutoNum type="arabicPeriod" startAt="8"/>
            </a:pPr>
            <a:r>
              <a:rPr lang="en-US" sz="1200" dirty="0"/>
              <a:t> In the gut wall, the zygote forms an oocyst and multiplies asexually.</a:t>
            </a:r>
          </a:p>
          <a:p>
            <a:pPr marL="109728" indent="-109728">
              <a:spcBef>
                <a:spcPts val="0"/>
              </a:spcBef>
              <a:spcAft>
                <a:spcPts val="1000"/>
              </a:spcAft>
              <a:buFont typeface="+mj-lt"/>
              <a:buAutoNum type="arabicPeriod" startAt="9"/>
            </a:pPr>
            <a:r>
              <a:rPr lang="en-US" sz="1200" dirty="0"/>
              <a:t> The oocyst releases sporozoites that infect the mosquito salivary glands.</a:t>
            </a:r>
          </a:p>
        </p:txBody>
      </p:sp>
      <p:pic>
        <p:nvPicPr>
          <p:cNvPr id="6" name="Picture 5">
            <a:extLst>
              <a:ext uri="{FF2B5EF4-FFF2-40B4-BE49-F238E27FC236}">
                <a16:creationId xmlns:a16="http://schemas.microsoft.com/office/drawing/2014/main" id="{88D019DD-C3FC-4095-80DA-ED3C201AEB8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615"/>
          <a:stretch/>
        </p:blipFill>
        <p:spPr>
          <a:xfrm>
            <a:off x="734781" y="698800"/>
            <a:ext cx="5213446" cy="5984273"/>
          </a:xfrm>
          <a:prstGeom prst="rect">
            <a:avLst/>
          </a:prstGeom>
        </p:spPr>
      </p:pic>
    </p:spTree>
    <p:extLst>
      <p:ext uri="{BB962C8B-B14F-4D97-AF65-F5344CB8AC3E}">
        <p14:creationId xmlns:p14="http://schemas.microsoft.com/office/powerpoint/2010/main" val="543896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4973D6-656C-412B-97AF-6699B92CC124}"/>
              </a:ext>
            </a:extLst>
          </p:cNvPr>
          <p:cNvSpPr>
            <a:spLocks noGrp="1"/>
          </p:cNvSpPr>
          <p:nvPr>
            <p:ph type="title"/>
          </p:nvPr>
        </p:nvSpPr>
        <p:spPr>
          <a:xfrm>
            <a:off x="0" y="292049"/>
            <a:ext cx="9143999" cy="393751"/>
          </a:xfrm>
        </p:spPr>
        <p:txBody>
          <a:bodyPr/>
          <a:lstStyle/>
          <a:p>
            <a:r>
              <a:rPr lang="en-US" altLang="en-US" sz="2600" b="1" dirty="0">
                <a:solidFill>
                  <a:schemeClr val="tx1"/>
                </a:solidFill>
                <a:latin typeface="Arial" panose="020B0604020202020204" pitchFamily="34" charset="0"/>
                <a:cs typeface="Arial" panose="020B0604020202020204" pitchFamily="34" charset="0"/>
              </a:rPr>
              <a:t>Protozoan Diseases of Blood and Lymphatic Systems (5)</a:t>
            </a:r>
            <a:endParaRPr lang="en-GB" sz="2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5752" y="998622"/>
            <a:ext cx="7592290" cy="4724400"/>
          </a:xfrm>
        </p:spPr>
        <p:txBody>
          <a:bodyPr/>
          <a:lstStyle/>
          <a:p>
            <a:pPr>
              <a:spcBef>
                <a:spcPts val="0"/>
              </a:spcBef>
              <a:spcAft>
                <a:spcPts val="1500"/>
              </a:spcAft>
            </a:pPr>
            <a:r>
              <a:rPr lang="en-US" altLang="en-US" dirty="0"/>
              <a:t>Malaria </a:t>
            </a:r>
          </a:p>
          <a:p>
            <a:pPr marL="285750" lvl="1">
              <a:spcBef>
                <a:spcPts val="0"/>
              </a:spcBef>
            </a:pPr>
            <a:r>
              <a:rPr lang="en-US" altLang="en-US" i="1" dirty="0"/>
              <a:t>Pathogenesis</a:t>
            </a:r>
          </a:p>
          <a:p>
            <a:pPr marL="504825" lvl="2"/>
            <a:r>
              <a:rPr lang="en-US" altLang="en-US" dirty="0"/>
              <a:t>Recurrent paroxysms result from cycle of growth and release of merozoites from RBCs</a:t>
            </a:r>
          </a:p>
          <a:p>
            <a:pPr marL="504825" lvl="2"/>
            <a:r>
              <a:rPr lang="en-US" altLang="en-US" dirty="0"/>
              <a:t>Infections in the millions of RBCs becomes synchronous</a:t>
            </a:r>
          </a:p>
          <a:p>
            <a:pPr marL="504825" lvl="2"/>
            <a:r>
              <a:rPr lang="en-US" altLang="en-US" dirty="0"/>
              <a:t>Anemia due to burst RBCs and loss of recyclable iron</a:t>
            </a:r>
          </a:p>
          <a:p>
            <a:pPr marL="504825" lvl="2"/>
            <a:r>
              <a:rPr lang="en-US" altLang="en-US" dirty="0"/>
              <a:t>Immune system strongly stimulated, may fail</a:t>
            </a:r>
          </a:p>
          <a:p>
            <a:pPr marL="504825" lvl="2"/>
            <a:r>
              <a:rPr lang="en-US" altLang="en-US" dirty="0"/>
              <a:t>Spleen enlarges to cope with high levels of foreign material and abnormal red blood cells; may rupture</a:t>
            </a:r>
            <a:endParaRPr lang="en-US" altLang="en-US" sz="2000" dirty="0"/>
          </a:p>
          <a:p>
            <a:pPr marL="504825" lvl="2"/>
            <a:r>
              <a:rPr lang="en-US" altLang="en-US" i="1" dirty="0"/>
              <a:t>P. falciparum</a:t>
            </a:r>
            <a:r>
              <a:rPr lang="en-US" altLang="en-US" dirty="0"/>
              <a:t> infections often severe</a:t>
            </a:r>
          </a:p>
          <a:p>
            <a:pPr marL="723900" lvl="3"/>
            <a:r>
              <a:rPr lang="en-US" altLang="en-US" dirty="0"/>
              <a:t>It can infect all RBCs; other species infect either young or old RBCs</a:t>
            </a:r>
          </a:p>
        </p:txBody>
      </p:sp>
    </p:spTree>
    <p:extLst>
      <p:ext uri="{BB962C8B-B14F-4D97-AF65-F5344CB8AC3E}">
        <p14:creationId xmlns:p14="http://schemas.microsoft.com/office/powerpoint/2010/main" val="3545431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510D65-003D-4965-8BD3-C41025BD3EA7}"/>
              </a:ext>
            </a:extLst>
          </p:cNvPr>
          <p:cNvSpPr>
            <a:spLocks noGrp="1"/>
          </p:cNvSpPr>
          <p:nvPr>
            <p:ph type="title"/>
          </p:nvPr>
        </p:nvSpPr>
        <p:spPr>
          <a:xfrm>
            <a:off x="0" y="298772"/>
            <a:ext cx="9143999" cy="539428"/>
          </a:xfrm>
        </p:spPr>
        <p:txBody>
          <a:bodyPr/>
          <a:lstStyle/>
          <a:p>
            <a:r>
              <a:rPr lang="en-US" altLang="en-US" sz="2600" b="1" dirty="0">
                <a:solidFill>
                  <a:schemeClr val="tx1"/>
                </a:solidFill>
                <a:latin typeface="Arial" panose="020B0604020202020204" pitchFamily="34" charset="0"/>
                <a:cs typeface="Arial" panose="020B0604020202020204" pitchFamily="34" charset="0"/>
              </a:rPr>
              <a:t>Protozoan Diseases of Blood and Lymphatic Systems (6)</a:t>
            </a:r>
            <a:endParaRPr lang="en-GB" sz="2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6640" y="998622"/>
            <a:ext cx="7315200" cy="2622402"/>
          </a:xfrm>
        </p:spPr>
        <p:txBody>
          <a:bodyPr/>
          <a:lstStyle/>
          <a:p>
            <a:pPr>
              <a:spcBef>
                <a:spcPts val="0"/>
              </a:spcBef>
              <a:spcAft>
                <a:spcPts val="1500"/>
              </a:spcAft>
            </a:pPr>
            <a:r>
              <a:rPr lang="en-US" altLang="en-US" dirty="0"/>
              <a:t>Malaria</a:t>
            </a:r>
          </a:p>
          <a:p>
            <a:pPr marL="285750" lvl="1">
              <a:spcBef>
                <a:spcPts val="0"/>
              </a:spcBef>
            </a:pPr>
            <a:r>
              <a:rPr lang="en-US" altLang="en-US" sz="2200" i="1" dirty="0"/>
              <a:t>Pathogenesis </a:t>
            </a:r>
          </a:p>
          <a:p>
            <a:pPr marL="508000" lvl="2"/>
            <a:r>
              <a:rPr lang="en-US" altLang="en-US" sz="2000" dirty="0"/>
              <a:t>pfEMP1 (</a:t>
            </a:r>
            <a:r>
              <a:rPr lang="en-US" altLang="en-US" sz="2000" i="1" dirty="0"/>
              <a:t>P. falciparum </a:t>
            </a:r>
            <a:r>
              <a:rPr lang="en-US" altLang="en-US" sz="2000" dirty="0"/>
              <a:t>erythrocyte membrane protein) inserts in RBC membranes </a:t>
            </a:r>
          </a:p>
          <a:p>
            <a:pPr marL="747713" lvl="3"/>
            <a:r>
              <a:rPr lang="en-US" altLang="en-US" sz="1800" dirty="0"/>
              <a:t>Causes RBCs to stick to capillaries</a:t>
            </a:r>
          </a:p>
          <a:p>
            <a:pPr marL="1025525" lvl="4"/>
            <a:r>
              <a:rPr lang="en-US" altLang="en-US" sz="1700" dirty="0"/>
              <a:t>Vessels blocked, tissues deprived of</a:t>
            </a:r>
            <a:endParaRPr lang="en-US" altLang="en-US" sz="1700" baseline="-25000" dirty="0"/>
          </a:p>
        </p:txBody>
      </p:sp>
      <p:graphicFrame>
        <p:nvGraphicFramePr>
          <p:cNvPr id="4" name="Object 3"/>
          <p:cNvGraphicFramePr>
            <a:graphicFrameLocks noChangeAspect="1"/>
          </p:cNvGraphicFramePr>
          <p:nvPr>
            <p:extLst>
              <p:ext uri="{D42A27DB-BD31-4B8C-83A1-F6EECF244321}">
                <p14:modId xmlns:p14="http://schemas.microsoft.com/office/powerpoint/2010/main" val="1535541046"/>
              </p:ext>
            </p:extLst>
          </p:nvPr>
        </p:nvGraphicFramePr>
        <p:xfrm>
          <a:off x="5065776" y="3236849"/>
          <a:ext cx="339725" cy="384175"/>
        </p:xfrm>
        <a:graphic>
          <a:graphicData uri="http://schemas.openxmlformats.org/presentationml/2006/ole">
            <mc:AlternateContent xmlns:mc="http://schemas.openxmlformats.org/markup-compatibility/2006">
              <mc:Choice xmlns:v="urn:schemas-microsoft-com:vml" Requires="v">
                <p:oleObj spid="_x0000_s3076" name="Equation" r:id="rId4" imgW="203040" imgH="228600" progId="Equation.DSMT4">
                  <p:embed/>
                </p:oleObj>
              </mc:Choice>
              <mc:Fallback>
                <p:oleObj name="Equation" r:id="rId4" imgW="203040" imgH="228600" progId="Equation.DSMT4">
                  <p:embed/>
                  <p:pic>
                    <p:nvPicPr>
                      <p:cNvPr id="5" name="Object 4"/>
                      <p:cNvPicPr/>
                      <p:nvPr/>
                    </p:nvPicPr>
                    <p:blipFill>
                      <a:blip r:embed="rId5"/>
                      <a:stretch>
                        <a:fillRect/>
                      </a:stretch>
                    </p:blipFill>
                    <p:spPr>
                      <a:xfrm>
                        <a:off x="5065776" y="3236849"/>
                        <a:ext cx="339725" cy="384175"/>
                      </a:xfrm>
                      <a:prstGeom prst="rect">
                        <a:avLst/>
                      </a:prstGeom>
                    </p:spPr>
                  </p:pic>
                </p:oleObj>
              </mc:Fallback>
            </mc:AlternateContent>
          </a:graphicData>
        </a:graphic>
      </p:graphicFrame>
      <p:sp>
        <p:nvSpPr>
          <p:cNvPr id="5" name="Content Placeholder 11"/>
          <p:cNvSpPr>
            <a:spLocks noGrp="1"/>
          </p:cNvSpPr>
          <p:nvPr>
            <p:ph idx="24"/>
          </p:nvPr>
        </p:nvSpPr>
        <p:spPr>
          <a:xfrm>
            <a:off x="796640" y="3621024"/>
            <a:ext cx="7391400" cy="2017776"/>
          </a:xfrm>
        </p:spPr>
        <p:txBody>
          <a:bodyPr/>
          <a:lstStyle/>
          <a:p>
            <a:pPr marL="1025525" lvl="4"/>
            <a:r>
              <a:rPr lang="en-US" altLang="en-US" sz="1700" dirty="0"/>
              <a:t>Cerebral malaria: blockage of blood flow to brain</a:t>
            </a:r>
          </a:p>
          <a:p>
            <a:pPr marL="1025525" lvl="4"/>
            <a:r>
              <a:rPr lang="en-US" altLang="en-US" sz="1700" dirty="0"/>
              <a:t>Can block blood flow to developing fetus</a:t>
            </a:r>
          </a:p>
          <a:p>
            <a:pPr marL="1025525" lvl="4"/>
            <a:r>
              <a:rPr lang="en-US" altLang="en-US" sz="1700" dirty="0"/>
              <a:t>Infected cells not cleared by spleen</a:t>
            </a:r>
          </a:p>
          <a:p>
            <a:pPr marL="747713" lvl="3"/>
            <a:r>
              <a:rPr lang="en-US" altLang="en-US" sz="1800" dirty="0"/>
              <a:t>Antigenic variation in genes for pfEMP1 allow parasite to evade adaptive immunity</a:t>
            </a:r>
          </a:p>
        </p:txBody>
      </p:sp>
    </p:spTree>
    <p:extLst>
      <p:ext uri="{BB962C8B-B14F-4D97-AF65-F5344CB8AC3E}">
        <p14:creationId xmlns:p14="http://schemas.microsoft.com/office/powerpoint/2010/main" val="1999997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C47884-EF9C-4D11-8F0B-25A374A855ED}"/>
              </a:ext>
            </a:extLst>
          </p:cNvPr>
          <p:cNvSpPr>
            <a:spLocks noGrp="1"/>
          </p:cNvSpPr>
          <p:nvPr>
            <p:ph type="title"/>
          </p:nvPr>
        </p:nvSpPr>
        <p:spPr>
          <a:xfrm>
            <a:off x="1255918" y="228600"/>
            <a:ext cx="7262153" cy="609600"/>
          </a:xfrm>
        </p:spPr>
        <p:txBody>
          <a:bodyPr/>
          <a:lstStyle/>
          <a:p>
            <a:r>
              <a:rPr lang="en-US" altLang="en-US" b="1" dirty="0">
                <a:solidFill>
                  <a:schemeClr val="tx1"/>
                </a:solidFill>
              </a:rPr>
              <a:t>Anatomy, Physiology, and Ecology (4)</a:t>
            </a:r>
            <a:endParaRPr lang="en-GB" dirty="0"/>
          </a:p>
        </p:txBody>
      </p:sp>
      <p:sp>
        <p:nvSpPr>
          <p:cNvPr id="2" name="Content Placeholder 1"/>
          <p:cNvSpPr>
            <a:spLocks noGrp="1"/>
          </p:cNvSpPr>
          <p:nvPr>
            <p:ph idx="1"/>
          </p:nvPr>
        </p:nvSpPr>
        <p:spPr>
          <a:xfrm>
            <a:off x="800103" y="990600"/>
            <a:ext cx="7467600" cy="3862450"/>
          </a:xfrm>
        </p:spPr>
        <p:txBody>
          <a:bodyPr/>
          <a:lstStyle/>
          <a:p>
            <a:pPr>
              <a:spcBef>
                <a:spcPts val="0"/>
              </a:spcBef>
              <a:spcAft>
                <a:spcPts val="1500"/>
              </a:spcAft>
            </a:pPr>
            <a:r>
              <a:rPr lang="en-US" altLang="en-US" dirty="0"/>
              <a:t>Spleen</a:t>
            </a:r>
          </a:p>
          <a:p>
            <a:pPr marL="285750" lvl="1">
              <a:spcBef>
                <a:spcPts val="0"/>
              </a:spcBef>
            </a:pPr>
            <a:r>
              <a:rPr lang="en-US" altLang="en-US" dirty="0"/>
              <a:t>Fist-sized organ behind stomach</a:t>
            </a:r>
          </a:p>
          <a:p>
            <a:pPr marL="512763" lvl="2"/>
            <a:r>
              <a:rPr lang="en-US" altLang="en-US" dirty="0"/>
              <a:t>Two types of tissues</a:t>
            </a:r>
          </a:p>
          <a:p>
            <a:pPr marL="285750" lvl="1"/>
            <a:r>
              <a:rPr lang="en-US" altLang="en-US" dirty="0"/>
              <a:t>Red pulp (multiple blood-filled passageways)</a:t>
            </a:r>
          </a:p>
          <a:p>
            <a:pPr marL="512763" lvl="2"/>
            <a:r>
              <a:rPr lang="en-US" altLang="en-US" dirty="0"/>
              <a:t>Cleans blood by filtration, removes old red blood cells, microbes, foreign materials</a:t>
            </a:r>
          </a:p>
          <a:p>
            <a:pPr marL="512763" lvl="2"/>
            <a:r>
              <a:rPr lang="en-US" altLang="en-US" dirty="0"/>
              <a:t>Can produce new blood cells</a:t>
            </a:r>
          </a:p>
          <a:p>
            <a:pPr marL="512763" lvl="2"/>
            <a:r>
              <a:rPr lang="en-US" altLang="en-US" dirty="0"/>
              <a:t>Has reserve of monocytes</a:t>
            </a:r>
          </a:p>
          <a:p>
            <a:pPr marL="285750" lvl="1"/>
            <a:r>
              <a:rPr lang="en-US" altLang="en-US" dirty="0"/>
              <a:t>White pulp (lymphoid tissue) contains B and T lymphocytes</a:t>
            </a:r>
          </a:p>
        </p:txBody>
      </p:sp>
    </p:spTree>
    <p:extLst>
      <p:ext uri="{BB962C8B-B14F-4D97-AF65-F5344CB8AC3E}">
        <p14:creationId xmlns:p14="http://schemas.microsoft.com/office/powerpoint/2010/main" val="2376076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C8F060-01C6-470D-87C4-D5A09E6D857E}"/>
              </a:ext>
            </a:extLst>
          </p:cNvPr>
          <p:cNvSpPr>
            <a:spLocks noGrp="1"/>
          </p:cNvSpPr>
          <p:nvPr>
            <p:ph type="title"/>
          </p:nvPr>
        </p:nvSpPr>
        <p:spPr>
          <a:xfrm>
            <a:off x="0" y="298474"/>
            <a:ext cx="9143999" cy="463526"/>
          </a:xfrm>
        </p:spPr>
        <p:txBody>
          <a:bodyPr/>
          <a:lstStyle/>
          <a:p>
            <a:r>
              <a:rPr lang="en-US" altLang="en-US" sz="2600" b="1" dirty="0">
                <a:solidFill>
                  <a:schemeClr val="tx1"/>
                </a:solidFill>
                <a:latin typeface="Arial" panose="020B0604020202020204" pitchFamily="34" charset="0"/>
                <a:cs typeface="Arial" panose="020B0604020202020204" pitchFamily="34" charset="0"/>
              </a:rPr>
              <a:t>Protozoan Diseases of Blood and Lymphatic Systems (7)</a:t>
            </a:r>
            <a:endParaRPr lang="en-GB" sz="2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3565" y="998622"/>
            <a:ext cx="7620000" cy="3505200"/>
          </a:xfrm>
        </p:spPr>
        <p:txBody>
          <a:bodyPr/>
          <a:lstStyle/>
          <a:p>
            <a:pPr>
              <a:spcBef>
                <a:spcPts val="0"/>
              </a:spcBef>
              <a:spcAft>
                <a:spcPts val="1500"/>
              </a:spcAft>
            </a:pPr>
            <a:r>
              <a:rPr lang="en-US" altLang="en-US" dirty="0"/>
              <a:t>Malaria</a:t>
            </a:r>
          </a:p>
          <a:p>
            <a:pPr marL="285750" lvl="1">
              <a:spcBef>
                <a:spcPts val="0"/>
              </a:spcBef>
            </a:pPr>
            <a:r>
              <a:rPr lang="en-US" altLang="en-US" i="1" dirty="0"/>
              <a:t>Pathogenesis </a:t>
            </a:r>
          </a:p>
          <a:p>
            <a:pPr marL="498475" lvl="2"/>
            <a:r>
              <a:rPr lang="en-US" altLang="en-US" dirty="0"/>
              <a:t>People generally develop some immunity from repeated infections; crosses placenta and partially protects newborn</a:t>
            </a:r>
          </a:p>
          <a:p>
            <a:pPr marL="747713" lvl="3"/>
            <a:r>
              <a:rPr lang="en-US" altLang="en-US" dirty="0"/>
              <a:t>Greatest risk of death is to children over 6 months</a:t>
            </a:r>
            <a:endParaRPr lang="en-US" altLang="en-US" sz="2000" dirty="0"/>
          </a:p>
          <a:p>
            <a:pPr marL="498475" lvl="2"/>
            <a:r>
              <a:rPr lang="en-US" altLang="en-US" i="1" dirty="0"/>
              <a:t>P. vivax</a:t>
            </a:r>
            <a:r>
              <a:rPr lang="en-US" altLang="en-US" dirty="0"/>
              <a:t> and </a:t>
            </a:r>
            <a:r>
              <a:rPr lang="en-US" altLang="en-US" i="1" dirty="0"/>
              <a:t>P. ovale</a:t>
            </a:r>
            <a:r>
              <a:rPr lang="en-US" altLang="en-US" dirty="0"/>
              <a:t> often relapse because they form hypnozoites that live in liver in dormant state</a:t>
            </a:r>
          </a:p>
          <a:p>
            <a:pPr marL="747713" lvl="3"/>
            <a:r>
              <a:rPr lang="en-US" altLang="en-US" dirty="0"/>
              <a:t>Months or years later, can begin growth, start new erythrocytic cycles of infection</a:t>
            </a:r>
          </a:p>
        </p:txBody>
      </p:sp>
    </p:spTree>
    <p:extLst>
      <p:ext uri="{BB962C8B-B14F-4D97-AF65-F5344CB8AC3E}">
        <p14:creationId xmlns:p14="http://schemas.microsoft.com/office/powerpoint/2010/main" val="1179874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ED5FC6-9B84-48E3-9E3B-ADB804211224}"/>
              </a:ext>
            </a:extLst>
          </p:cNvPr>
          <p:cNvSpPr>
            <a:spLocks noGrp="1"/>
          </p:cNvSpPr>
          <p:nvPr>
            <p:ph type="title"/>
          </p:nvPr>
        </p:nvSpPr>
        <p:spPr>
          <a:xfrm>
            <a:off x="0" y="292049"/>
            <a:ext cx="9143999" cy="477973"/>
          </a:xfrm>
        </p:spPr>
        <p:txBody>
          <a:bodyPr/>
          <a:lstStyle/>
          <a:p>
            <a:r>
              <a:rPr lang="en-US" altLang="en-US" sz="2600" b="1" dirty="0">
                <a:solidFill>
                  <a:schemeClr val="tx1"/>
                </a:solidFill>
                <a:latin typeface="Arial" panose="020B0604020202020204" pitchFamily="34" charset="0"/>
                <a:cs typeface="Arial" panose="020B0604020202020204" pitchFamily="34" charset="0"/>
              </a:rPr>
              <a:t>Protozoan Diseases of Blood and Lymphatic Systems (8)</a:t>
            </a:r>
            <a:endParaRPr lang="en-GB" sz="2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448" y="998622"/>
            <a:ext cx="7543800" cy="5334000"/>
          </a:xfrm>
        </p:spPr>
        <p:txBody>
          <a:bodyPr/>
          <a:lstStyle/>
          <a:p>
            <a:pPr>
              <a:spcBef>
                <a:spcPts val="0"/>
              </a:spcBef>
              <a:spcAft>
                <a:spcPts val="1500"/>
              </a:spcAft>
            </a:pPr>
            <a:r>
              <a:rPr lang="en-US" altLang="en-US" dirty="0"/>
              <a:t>Malaria </a:t>
            </a:r>
          </a:p>
          <a:p>
            <a:pPr marL="285750" lvl="1">
              <a:spcBef>
                <a:spcPts val="0"/>
              </a:spcBef>
              <a:spcAft>
                <a:spcPts val="300"/>
              </a:spcAft>
            </a:pPr>
            <a:r>
              <a:rPr lang="en-US" altLang="en-US" i="1" dirty="0"/>
              <a:t>Epidemiology</a:t>
            </a:r>
          </a:p>
          <a:p>
            <a:pPr marL="498475" lvl="2">
              <a:spcAft>
                <a:spcPts val="300"/>
              </a:spcAft>
            </a:pPr>
            <a:r>
              <a:rPr lang="en-US" altLang="en-US" sz="2000" dirty="0"/>
              <a:t>Once common in temperate and tropical areas of the world</a:t>
            </a:r>
          </a:p>
          <a:p>
            <a:pPr marL="723900" lvl="3" indent="-217488">
              <a:spcAft>
                <a:spcPts val="300"/>
              </a:spcAft>
            </a:pPr>
            <a:r>
              <a:rPr lang="en-US" altLang="en-US" sz="2000" dirty="0"/>
              <a:t>Eliminated from continental U.S. in late 1940s</a:t>
            </a:r>
          </a:p>
          <a:p>
            <a:pPr marL="723900" lvl="3" indent="-217488">
              <a:spcAft>
                <a:spcPts val="300"/>
              </a:spcAft>
            </a:pPr>
            <a:r>
              <a:rPr lang="en-US" altLang="en-US" sz="2000" dirty="0"/>
              <a:t>Mostly a disease of warm climates; half of world’s population lives in endemic areas</a:t>
            </a:r>
          </a:p>
          <a:p>
            <a:pPr marL="498475" lvl="2">
              <a:spcAft>
                <a:spcPts val="300"/>
              </a:spcAft>
            </a:pPr>
            <a:r>
              <a:rPr lang="en-US" altLang="en-US" sz="2000" i="1" dirty="0"/>
              <a:t>Anopheles</a:t>
            </a:r>
            <a:r>
              <a:rPr lang="en-US" altLang="en-US" sz="2000" dirty="0"/>
              <a:t> mosquitoes act as vectors</a:t>
            </a:r>
          </a:p>
          <a:p>
            <a:pPr marL="762000" lvl="3">
              <a:spcAft>
                <a:spcPts val="300"/>
              </a:spcAft>
            </a:pPr>
            <a:r>
              <a:rPr lang="en-US" altLang="en-US" sz="2000" dirty="0"/>
              <a:t>Only females feed on blood and transmit disease</a:t>
            </a:r>
          </a:p>
          <a:p>
            <a:pPr marL="498475" lvl="2">
              <a:spcAft>
                <a:spcPts val="300"/>
              </a:spcAft>
            </a:pPr>
            <a:r>
              <a:rPr lang="en-US" altLang="en-US" sz="2000" dirty="0"/>
              <a:t>Blood transfusions, sharing of needles among intravenous drug users can transmit</a:t>
            </a:r>
          </a:p>
          <a:p>
            <a:pPr marL="498475" lvl="2">
              <a:spcAft>
                <a:spcPts val="300"/>
              </a:spcAft>
            </a:pPr>
            <a:r>
              <a:rPr lang="en-US" altLang="en-US" sz="2000" dirty="0"/>
              <a:t>Some people of black African heritage are genetically resistant, RBCs lack receptors (Duffy antigen) for the parasite</a:t>
            </a:r>
          </a:p>
          <a:p>
            <a:pPr marL="498475" lvl="2">
              <a:spcAft>
                <a:spcPts val="300"/>
              </a:spcAft>
            </a:pPr>
            <a:r>
              <a:rPr lang="en-US" altLang="en-US" sz="2000" dirty="0"/>
              <a:t>Individuals with certain genetically determined blood diseases (for example, sickle cell anemia) partially protected</a:t>
            </a:r>
            <a:endParaRPr lang="en-US" dirty="0"/>
          </a:p>
        </p:txBody>
      </p:sp>
    </p:spTree>
    <p:extLst>
      <p:ext uri="{BB962C8B-B14F-4D97-AF65-F5344CB8AC3E}">
        <p14:creationId xmlns:p14="http://schemas.microsoft.com/office/powerpoint/2010/main" val="3122916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FE0D5B-3125-4A73-8994-6F63DCB7F0F7}"/>
              </a:ext>
            </a:extLst>
          </p:cNvPr>
          <p:cNvSpPr>
            <a:spLocks noGrp="1"/>
          </p:cNvSpPr>
          <p:nvPr>
            <p:ph type="title"/>
          </p:nvPr>
        </p:nvSpPr>
        <p:spPr>
          <a:xfrm>
            <a:off x="0" y="292049"/>
            <a:ext cx="9143999" cy="409795"/>
          </a:xfrm>
        </p:spPr>
        <p:txBody>
          <a:bodyPr/>
          <a:lstStyle/>
          <a:p>
            <a:r>
              <a:rPr lang="en-US" altLang="en-US" sz="2600" b="1" dirty="0">
                <a:solidFill>
                  <a:schemeClr val="tx1"/>
                </a:solidFill>
                <a:latin typeface="Arial" panose="020B0604020202020204" pitchFamily="34" charset="0"/>
                <a:cs typeface="Arial" panose="020B0604020202020204" pitchFamily="34" charset="0"/>
              </a:rPr>
              <a:t>Protozoan Diseases of Blood and Lymphatic Systems (9)</a:t>
            </a:r>
            <a:endParaRPr lang="en-GB" sz="2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3565" y="998622"/>
            <a:ext cx="7620000" cy="5257800"/>
          </a:xfrm>
        </p:spPr>
        <p:txBody>
          <a:bodyPr/>
          <a:lstStyle/>
          <a:p>
            <a:pPr>
              <a:spcBef>
                <a:spcPts val="0"/>
              </a:spcBef>
              <a:spcAft>
                <a:spcPts val="1500"/>
              </a:spcAft>
            </a:pPr>
            <a:r>
              <a:rPr lang="en-US" altLang="en-US" dirty="0"/>
              <a:t>Malaria </a:t>
            </a:r>
          </a:p>
          <a:p>
            <a:pPr marL="285750" lvl="1">
              <a:spcBef>
                <a:spcPts val="0"/>
              </a:spcBef>
            </a:pPr>
            <a:r>
              <a:rPr lang="en-US" altLang="en-US" i="1" dirty="0"/>
              <a:t>Treatment and prevention</a:t>
            </a:r>
          </a:p>
          <a:p>
            <a:pPr marL="527050" lvl="2"/>
            <a:r>
              <a:rPr lang="en-US" altLang="en-US" dirty="0"/>
              <a:t>Different stages of life cycle respond to different medications</a:t>
            </a:r>
          </a:p>
          <a:p>
            <a:pPr marL="527050" lvl="2"/>
            <a:r>
              <a:rPr lang="en-US" altLang="en-US" dirty="0"/>
              <a:t>Chloroquine, mefloquine effective against erythrocytic stages of sensitive strains; will not cure liver hypnozoites in liver or gametocytes of </a:t>
            </a:r>
            <a:r>
              <a:rPr lang="en-US" altLang="en-US" i="1" dirty="0"/>
              <a:t>P. falciparum</a:t>
            </a:r>
          </a:p>
          <a:p>
            <a:pPr marL="776288" lvl="3"/>
            <a:r>
              <a:rPr lang="en-US" altLang="en-US" dirty="0"/>
              <a:t>Other medications may be effective in cure or prevention</a:t>
            </a:r>
          </a:p>
          <a:p>
            <a:pPr marL="527050" lvl="2"/>
            <a:r>
              <a:rPr lang="en-US" altLang="en-US" dirty="0"/>
              <a:t>Combination therapy combats development of resistance</a:t>
            </a:r>
          </a:p>
          <a:p>
            <a:pPr marL="776288" lvl="3"/>
            <a:r>
              <a:rPr lang="en-US" altLang="en-US" dirty="0"/>
              <a:t>Derivatives of artemisinin plus traditional medications</a:t>
            </a:r>
          </a:p>
          <a:p>
            <a:pPr marL="527050" lvl="2"/>
            <a:r>
              <a:rPr lang="en-US" altLang="en-US" dirty="0"/>
              <a:t>Prevention has become a global focus</a:t>
            </a:r>
          </a:p>
          <a:p>
            <a:pPr marL="527050" lvl="2"/>
            <a:r>
              <a:rPr lang="en-US" altLang="en-US" dirty="0"/>
              <a:t>In 1998, initiative called Roll Back Malaria started</a:t>
            </a:r>
          </a:p>
          <a:p>
            <a:pPr marL="776288" lvl="3"/>
            <a:r>
              <a:rPr lang="en-US" altLang="en-US" dirty="0"/>
              <a:t>Goal to reduce deaths by 75% by 2015</a:t>
            </a:r>
          </a:p>
          <a:p>
            <a:pPr marL="776288" lvl="3"/>
            <a:r>
              <a:rPr lang="en-US" altLang="en-US" dirty="0"/>
              <a:t>Efforts have led to 60% decrease</a:t>
            </a:r>
            <a:endParaRPr lang="en-US" dirty="0"/>
          </a:p>
        </p:txBody>
      </p:sp>
    </p:spTree>
    <p:extLst>
      <p:ext uri="{BB962C8B-B14F-4D97-AF65-F5344CB8AC3E}">
        <p14:creationId xmlns:p14="http://schemas.microsoft.com/office/powerpoint/2010/main" val="2419917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57CF0D-77F5-429E-AC27-CAD0A02A6C79}"/>
              </a:ext>
            </a:extLst>
          </p:cNvPr>
          <p:cNvSpPr>
            <a:spLocks noGrp="1"/>
          </p:cNvSpPr>
          <p:nvPr>
            <p:ph type="title"/>
          </p:nvPr>
        </p:nvSpPr>
        <p:spPr>
          <a:xfrm>
            <a:off x="90087" y="97105"/>
            <a:ext cx="8963827" cy="811378"/>
          </a:xfrm>
        </p:spPr>
        <p:txBody>
          <a:bodyPr/>
          <a:lstStyle/>
          <a:p>
            <a:r>
              <a:rPr lang="en-US" altLang="en-US" sz="2600" b="1" dirty="0">
                <a:solidFill>
                  <a:schemeClr val="tx1"/>
                </a:solidFill>
                <a:latin typeface="Arial" panose="020B0604020202020204" pitchFamily="34" charset="0"/>
                <a:cs typeface="Arial" panose="020B0604020202020204" pitchFamily="34" charset="0"/>
              </a:rPr>
              <a:t>Protozoan Diseases of Blood and Lymphatic Systems – Figure 25.16</a:t>
            </a:r>
            <a:endParaRPr lang="en-GB" sz="2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1028" y="990600"/>
            <a:ext cx="6172200" cy="1752600"/>
          </a:xfrm>
        </p:spPr>
        <p:txBody>
          <a:bodyPr/>
          <a:lstStyle/>
          <a:p>
            <a:pPr>
              <a:spcBef>
                <a:spcPts val="0"/>
              </a:spcBef>
              <a:spcAft>
                <a:spcPts val="1500"/>
              </a:spcAft>
            </a:pPr>
            <a:r>
              <a:rPr lang="en-US" altLang="en-US" dirty="0"/>
              <a:t>Malaria</a:t>
            </a:r>
          </a:p>
          <a:p>
            <a:pPr marL="285750" lvl="1">
              <a:spcBef>
                <a:spcPts val="0"/>
              </a:spcBef>
            </a:pPr>
            <a:r>
              <a:rPr lang="en-US" altLang="en-US" i="1" dirty="0"/>
              <a:t>Treatment and prevention </a:t>
            </a:r>
          </a:p>
          <a:p>
            <a:pPr marL="512763" lvl="2"/>
            <a:r>
              <a:rPr lang="en-US" altLang="en-US" dirty="0"/>
              <a:t>Artemisinin-resistant strains of </a:t>
            </a:r>
            <a:r>
              <a:rPr lang="en-US" altLang="en-US" i="1" dirty="0"/>
              <a:t>P. falciparum</a:t>
            </a:r>
            <a:r>
              <a:rPr lang="en-US" altLang="en-US" dirty="0"/>
              <a:t> now reported</a:t>
            </a:r>
          </a:p>
          <a:p>
            <a:pPr marL="736600" lvl="3"/>
            <a:r>
              <a:rPr lang="en-US" altLang="en-US" dirty="0"/>
              <a:t>New medications needed</a:t>
            </a:r>
          </a:p>
        </p:txBody>
      </p:sp>
      <p:pic>
        <p:nvPicPr>
          <p:cNvPr id="179204" name="Picture 6" descr="Most malaria is seen in Africa, India, and South America. No malaria is seen in North America, Europe, northern Asia, or Austral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07" b="3453"/>
          <a:stretch/>
        </p:blipFill>
        <p:spPr bwMode="auto">
          <a:xfrm>
            <a:off x="914400" y="2895600"/>
            <a:ext cx="7391400" cy="34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a:extLst>
              <a:ext uri="{FF2B5EF4-FFF2-40B4-BE49-F238E27FC236}">
                <a16:creationId xmlns:a16="http://schemas.microsoft.com/office/drawing/2014/main" id="{8E37B988-54B7-4E31-B29A-9633F66F81FE}"/>
              </a:ext>
            </a:extLst>
          </p:cNvPr>
          <p:cNvSpPr>
            <a:spLocks noGrp="1"/>
          </p:cNvSpPr>
          <p:nvPr>
            <p:ph sz="quarter" idx="18"/>
          </p:nvPr>
        </p:nvSpPr>
        <p:spPr>
          <a:xfrm>
            <a:off x="5715000" y="6503925"/>
            <a:ext cx="3459289" cy="354075"/>
          </a:xfrm>
        </p:spPr>
        <p:txBody>
          <a:bodyPr anchor="ctr"/>
          <a:lstStyle/>
          <a:p>
            <a:pPr algn="r"/>
            <a:r>
              <a:rPr lang="en-US" sz="800" dirty="0">
                <a:solidFill>
                  <a:srgbClr val="6A6A6A"/>
                </a:solidFill>
              </a:rPr>
              <a:t> Source: </a:t>
            </a:r>
            <a:r>
              <a:rPr lang="en-US" sz="800" dirty="0">
                <a:solidFill>
                  <a:srgbClr val="6A6A6A"/>
                </a:solidFill>
                <a:hlinkClick r:id="rId4"/>
              </a:rPr>
              <a:t>https://www.cdc.gov/malaria/malaria_worldwide/impact.html</a:t>
            </a:r>
            <a:endParaRPr lang="en-US" altLang="en-US" sz="800" dirty="0">
              <a:solidFill>
                <a:srgbClr val="6A6A6A"/>
              </a:solidFill>
            </a:endParaRPr>
          </a:p>
        </p:txBody>
      </p:sp>
    </p:spTree>
    <p:extLst>
      <p:ext uri="{BB962C8B-B14F-4D97-AF65-F5344CB8AC3E}">
        <p14:creationId xmlns:p14="http://schemas.microsoft.com/office/powerpoint/2010/main" val="1604162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5D843D-F96D-4A23-AA8A-7EB42F82BD9F}"/>
              </a:ext>
            </a:extLst>
          </p:cNvPr>
          <p:cNvSpPr>
            <a:spLocks noGrp="1"/>
          </p:cNvSpPr>
          <p:nvPr>
            <p:ph type="title"/>
          </p:nvPr>
        </p:nvSpPr>
        <p:spPr>
          <a:xfrm>
            <a:off x="0" y="228600"/>
            <a:ext cx="9144000" cy="762000"/>
          </a:xfrm>
        </p:spPr>
        <p:txBody>
          <a:bodyPr/>
          <a:lstStyle/>
          <a:p>
            <a:r>
              <a:rPr lang="en-US" altLang="en-US" sz="2600" b="1" dirty="0">
                <a:solidFill>
                  <a:schemeClr val="tx1"/>
                </a:solidFill>
                <a:latin typeface="Arial" panose="020B0604020202020204" pitchFamily="34" charset="0"/>
                <a:cs typeface="Arial" panose="020B0604020202020204" pitchFamily="34" charset="0"/>
              </a:rPr>
              <a:t>Protozoan Diseases of Blood and Lymphatic Systems (10)</a:t>
            </a:r>
            <a:endParaRPr lang="en-GB" sz="2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4082" y="990600"/>
            <a:ext cx="8229600" cy="2033650"/>
          </a:xfrm>
        </p:spPr>
        <p:txBody>
          <a:bodyPr/>
          <a:lstStyle/>
          <a:p>
            <a:pPr>
              <a:spcBef>
                <a:spcPts val="0"/>
              </a:spcBef>
              <a:spcAft>
                <a:spcPts val="1500"/>
              </a:spcAft>
            </a:pPr>
            <a:r>
              <a:rPr lang="en-US" altLang="en-US" dirty="0"/>
              <a:t>Malaria </a:t>
            </a:r>
          </a:p>
          <a:p>
            <a:pPr marL="285750" lvl="1">
              <a:spcBef>
                <a:spcPts val="0"/>
              </a:spcBef>
            </a:pPr>
            <a:r>
              <a:rPr lang="en-US" altLang="en-US" i="1" dirty="0"/>
              <a:t>Treatment and prevention</a:t>
            </a:r>
          </a:p>
          <a:p>
            <a:pPr marL="490538" lvl="2"/>
            <a:r>
              <a:rPr lang="en-US" altLang="en-US" dirty="0"/>
              <a:t>Best prevention will be through vaccination</a:t>
            </a:r>
          </a:p>
          <a:p>
            <a:pPr marL="490538" lvl="2"/>
            <a:r>
              <a:rPr lang="en-US" altLang="en-US" dirty="0"/>
              <a:t>Number of potential vaccines being tested</a:t>
            </a:r>
          </a:p>
        </p:txBody>
      </p:sp>
      <p:sp>
        <p:nvSpPr>
          <p:cNvPr id="5" name="Content Placeholder 4">
            <a:extLst>
              <a:ext uri="{FF2B5EF4-FFF2-40B4-BE49-F238E27FC236}">
                <a16:creationId xmlns:a16="http://schemas.microsoft.com/office/drawing/2014/main" id="{BC408A67-997A-4F05-8855-AFB36364AB3C}"/>
              </a:ext>
            </a:extLst>
          </p:cNvPr>
          <p:cNvSpPr>
            <a:spLocks noGrp="1"/>
          </p:cNvSpPr>
          <p:nvPr>
            <p:ph sz="quarter" idx="18"/>
          </p:nvPr>
        </p:nvSpPr>
        <p:spPr>
          <a:xfrm>
            <a:off x="1327482" y="2895600"/>
            <a:ext cx="3505200" cy="1066800"/>
          </a:xfrm>
        </p:spPr>
        <p:txBody>
          <a:bodyPr/>
          <a:lstStyle/>
          <a:p>
            <a:pPr marL="261938" lvl="3" indent="-261938">
              <a:lnSpc>
                <a:spcPct val="140000"/>
              </a:lnSpc>
              <a:spcBef>
                <a:spcPts val="0"/>
              </a:spcBef>
              <a:spcAft>
                <a:spcPts val="800"/>
              </a:spcAft>
              <a:buFont typeface="Arial" panose="020B0604020202020204" pitchFamily="34" charset="0"/>
              <a:buChar char="•"/>
            </a:pPr>
            <a:r>
              <a:rPr lang="en-US" altLang="en-US" dirty="0"/>
              <a:t>Most promising gives only 30% protection in children</a:t>
            </a:r>
          </a:p>
        </p:txBody>
      </p:sp>
      <p:sp>
        <p:nvSpPr>
          <p:cNvPr id="6" name="Content Placeholder 5">
            <a:extLst>
              <a:ext uri="{FF2B5EF4-FFF2-40B4-BE49-F238E27FC236}">
                <a16:creationId xmlns:a16="http://schemas.microsoft.com/office/drawing/2014/main" id="{25500426-1952-48FA-BB5B-A1650818307C}"/>
              </a:ext>
            </a:extLst>
          </p:cNvPr>
          <p:cNvSpPr>
            <a:spLocks noGrp="1"/>
          </p:cNvSpPr>
          <p:nvPr>
            <p:ph sz="quarter" idx="19"/>
          </p:nvPr>
        </p:nvSpPr>
        <p:spPr>
          <a:xfrm>
            <a:off x="1098882" y="4005943"/>
            <a:ext cx="7086600" cy="762000"/>
          </a:xfrm>
        </p:spPr>
        <p:txBody>
          <a:bodyPr/>
          <a:lstStyle/>
          <a:p>
            <a:pPr marL="179388" indent="-179388">
              <a:buFont typeface="Arial" panose="020B0604020202020204" pitchFamily="34" charset="0"/>
              <a:buChar char="•"/>
            </a:pPr>
            <a:r>
              <a:rPr lang="en-US" altLang="en-US" sz="1800" dirty="0"/>
              <a:t>Indoor spraying with DDT, insecticide-impregnated bed nets, elimination of mosquito breeding areas</a:t>
            </a:r>
            <a:endParaRPr lang="en-US" sz="1800" dirty="0"/>
          </a:p>
        </p:txBody>
      </p:sp>
    </p:spTree>
    <p:extLst>
      <p:ext uri="{BB962C8B-B14F-4D97-AF65-F5344CB8AC3E}">
        <p14:creationId xmlns:p14="http://schemas.microsoft.com/office/powerpoint/2010/main" val="1976305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9AFE15-8C0F-42E3-841E-6703724DC488}"/>
              </a:ext>
            </a:extLst>
          </p:cNvPr>
          <p:cNvSpPr>
            <a:spLocks noGrp="1"/>
          </p:cNvSpPr>
          <p:nvPr>
            <p:ph type="title"/>
          </p:nvPr>
        </p:nvSpPr>
        <p:spPr>
          <a:xfrm>
            <a:off x="2602328" y="228600"/>
            <a:ext cx="3939344" cy="609600"/>
          </a:xfrm>
        </p:spPr>
        <p:txBody>
          <a:bodyPr/>
          <a:lstStyle/>
          <a:p>
            <a:r>
              <a:rPr lang="en-US" b="1" dirty="0">
                <a:solidFill>
                  <a:schemeClr val="tx1"/>
                </a:solidFill>
              </a:rPr>
              <a:t>Table 25.13 Malaria</a:t>
            </a:r>
            <a:endParaRPr lang="en-GB" dirty="0"/>
          </a:p>
        </p:txBody>
      </p:sp>
      <p:graphicFrame>
        <p:nvGraphicFramePr>
          <p:cNvPr id="10" name="Table Placeholder 9">
            <a:extLst>
              <a:ext uri="{FF2B5EF4-FFF2-40B4-BE49-F238E27FC236}">
                <a16:creationId xmlns:a16="http://schemas.microsoft.com/office/drawing/2014/main" id="{5E0F37AE-2C4D-41C4-B774-92C538277040}"/>
              </a:ext>
            </a:extLst>
          </p:cNvPr>
          <p:cNvGraphicFramePr>
            <a:graphicFrameLocks noGrp="1"/>
          </p:cNvGraphicFramePr>
          <p:nvPr>
            <p:ph type="tbl" sz="quarter" idx="19"/>
            <p:extLst>
              <p:ext uri="{D42A27DB-BD31-4B8C-83A1-F6EECF244321}">
                <p14:modId xmlns:p14="http://schemas.microsoft.com/office/powerpoint/2010/main" val="4101209972"/>
              </p:ext>
            </p:extLst>
          </p:nvPr>
        </p:nvGraphicFramePr>
        <p:xfrm>
          <a:off x="1219200" y="1524000"/>
          <a:ext cx="7162800" cy="4675856"/>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813158710"/>
                    </a:ext>
                  </a:extLst>
                </a:gridCol>
                <a:gridCol w="5638800">
                  <a:extLst>
                    <a:ext uri="{9D8B030D-6E8A-4147-A177-3AD203B41FA5}">
                      <a16:colId xmlns:a16="http://schemas.microsoft.com/office/drawing/2014/main" val="3056221548"/>
                    </a:ext>
                  </a:extLst>
                </a:gridCol>
              </a:tblGrid>
              <a:tr h="6001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Signs and symptoms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Recurrent cycles of intense chills and fever alternating with feeling healthy</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990243"/>
                  </a:ext>
                </a:extLst>
              </a:tr>
              <a:tr h="695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Incubation</a:t>
                      </a:r>
                      <a:r>
                        <a:rPr lang="en-US" sz="1400" baseline="0" dirty="0"/>
                        <a:t> period</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Varies with species; 6 to 37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5372033"/>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Causative agents</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Five species of protozoa of the genus Plasmodium.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6055264"/>
                  </a:ext>
                </a:extLst>
              </a:tr>
              <a:tr h="152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Pathogenesis</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Protozoan enters hepatocytes and multiplies in them; cells burst and release protozoa causing fever; organisms infect red blood cells, differentiating in them; spleen enlarges in response to removing large amount of foreign material and many abnormal blood cells from the circulation; with P. falciparum infection, red blood cells stick together and to walls of capillaries, blocking vessels and depriving tissue of O</a:t>
                      </a:r>
                      <a:r>
                        <a:rPr lang="en-US" sz="1400" baseline="-25000" dirty="0"/>
                        <a:t>2</a:t>
                      </a:r>
                      <a:r>
                        <a:rPr lang="en-US" sz="1400"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7854188"/>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Epidemiology</a:t>
                      </a:r>
                      <a:endParaRPr lang="en-US" sz="1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Transmitted from person to person by bite of infected Anopheles mosquito.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8976985"/>
                  </a:ext>
                </a:extLst>
              </a:tr>
              <a:tr h="10944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Treatment and prevention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Treatment: usually ACTs; other medicines if sensitivity known. Prevention: the same medications used for treatment; eradication of mosquito vectors; mosquito netting impregnated with insecticide; vaccines under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0219575"/>
                  </a:ext>
                </a:extLst>
              </a:tr>
            </a:tbl>
          </a:graphicData>
        </a:graphic>
      </p:graphicFrame>
    </p:spTree>
    <p:extLst>
      <p:ext uri="{BB962C8B-B14F-4D97-AF65-F5344CB8AC3E}">
        <p14:creationId xmlns:p14="http://schemas.microsoft.com/office/powerpoint/2010/main" val="4055848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03D04-F9D0-45E4-922A-D4A17901FF3F}"/>
              </a:ext>
            </a:extLst>
          </p:cNvPr>
          <p:cNvSpPr>
            <a:spLocks noGrp="1"/>
          </p:cNvSpPr>
          <p:nvPr>
            <p:ph type="title"/>
          </p:nvPr>
        </p:nvSpPr>
        <p:spPr>
          <a:xfrm>
            <a:off x="650389" y="2819400"/>
            <a:ext cx="7843223" cy="762000"/>
          </a:xfrm>
        </p:spPr>
        <p:txBody>
          <a:bodyPr/>
          <a:lstStyle/>
          <a:p>
            <a:r>
              <a:rPr lang="en-GB" sz="4000" dirty="0">
                <a:solidFill>
                  <a:schemeClr val="tx1"/>
                </a:solidFill>
              </a:rPr>
              <a:t>Appendix of Image Long Descriptions</a:t>
            </a:r>
          </a:p>
        </p:txBody>
      </p:sp>
    </p:spTree>
    <p:extLst>
      <p:ext uri="{BB962C8B-B14F-4D97-AF65-F5344CB8AC3E}">
        <p14:creationId xmlns:p14="http://schemas.microsoft.com/office/powerpoint/2010/main" val="1781092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03D04-F9D0-45E4-922A-D4A17901FF3F}"/>
              </a:ext>
            </a:extLst>
          </p:cNvPr>
          <p:cNvSpPr>
            <a:spLocks noGrp="1"/>
          </p:cNvSpPr>
          <p:nvPr>
            <p:ph type="title"/>
          </p:nvPr>
        </p:nvSpPr>
        <p:spPr>
          <a:xfrm>
            <a:off x="108841" y="228600"/>
            <a:ext cx="8926319" cy="1187940"/>
          </a:xfrm>
        </p:spPr>
        <p:txBody>
          <a:bodyPr/>
          <a:lstStyle/>
          <a:p>
            <a:r>
              <a:rPr lang="en-US" altLang="en-US" dirty="0">
                <a:solidFill>
                  <a:schemeClr val="tx1"/>
                </a:solidFill>
              </a:rPr>
              <a:t>Anatomy, Physiology, and Ecology – Figure 25.1 </a:t>
            </a:r>
            <a:r>
              <a:rPr lang="en-GB" dirty="0">
                <a:solidFill>
                  <a:schemeClr val="tx1"/>
                </a:solidFill>
              </a:rPr>
              <a:t>Long Description</a:t>
            </a:r>
          </a:p>
        </p:txBody>
      </p:sp>
      <p:sp>
        <p:nvSpPr>
          <p:cNvPr id="12" name="Content Placeholder 11">
            <a:extLst>
              <a:ext uri="{FF2B5EF4-FFF2-40B4-BE49-F238E27FC236}">
                <a16:creationId xmlns:a16="http://schemas.microsoft.com/office/drawing/2014/main" id="{0F412A87-10B9-47EA-8DC3-2D795D789ACE}"/>
              </a:ext>
            </a:extLst>
          </p:cNvPr>
          <p:cNvSpPr>
            <a:spLocks noGrp="1"/>
          </p:cNvSpPr>
          <p:nvPr>
            <p:ph idx="1"/>
          </p:nvPr>
        </p:nvSpPr>
        <p:spPr>
          <a:xfrm>
            <a:off x="457200" y="1905000"/>
            <a:ext cx="8229600" cy="838200"/>
          </a:xfrm>
        </p:spPr>
        <p:txBody>
          <a:bodyPr/>
          <a:lstStyle/>
          <a:p>
            <a:r>
              <a:rPr lang="en-GB" dirty="0"/>
              <a:t>Blood enters the heart through veins and leaves through arteries. Lymphatic vessels begin in capillaries and empty into veins near the heart. Infectious diseases of the cardiovascular system include endocarditis. myocarditis, pericarditis, and lymphangitis. </a:t>
            </a:r>
          </a:p>
        </p:txBody>
      </p:sp>
      <p:sp>
        <p:nvSpPr>
          <p:cNvPr id="16" name="Content Placeholder 15">
            <a:extLst>
              <a:ext uri="{FF2B5EF4-FFF2-40B4-BE49-F238E27FC236}">
                <a16:creationId xmlns:a16="http://schemas.microsoft.com/office/drawing/2014/main" id="{693B2E29-65D5-4839-A6BD-BBE2F7B4B236}"/>
              </a:ext>
            </a:extLst>
          </p:cNvPr>
          <p:cNvSpPr>
            <a:spLocks noGrp="1"/>
          </p:cNvSpPr>
          <p:nvPr>
            <p:ph sz="quarter" idx="19"/>
          </p:nvPr>
        </p:nvSpPr>
        <p:spPr>
          <a:xfrm>
            <a:off x="4419600" y="5361709"/>
            <a:ext cx="4380487" cy="277091"/>
          </a:xfrm>
        </p:spPr>
        <p:txBody>
          <a:bodyPr/>
          <a:lstStyle/>
          <a:p>
            <a:r>
              <a:rPr lang="en-GB" dirty="0">
                <a:hlinkClick r:id="rId2" action="ppaction://hlinksldjump"/>
              </a:rPr>
              <a:t>Jump back to </a:t>
            </a:r>
            <a:r>
              <a:rPr lang="en-US" altLang="en-US" dirty="0">
                <a:hlinkClick r:id="rId2" action="ppaction://hlinksldjump"/>
              </a:rPr>
              <a:t>Anatomy, Physiology, and Ecology – Figure 25.1 </a:t>
            </a:r>
            <a:endParaRPr lang="en-GB" dirty="0"/>
          </a:p>
        </p:txBody>
      </p:sp>
    </p:spTree>
    <p:extLst>
      <p:ext uri="{BB962C8B-B14F-4D97-AF65-F5344CB8AC3E}">
        <p14:creationId xmlns:p14="http://schemas.microsoft.com/office/powerpoint/2010/main" val="2804096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03D04-F9D0-45E4-922A-D4A17901FF3F}"/>
              </a:ext>
            </a:extLst>
          </p:cNvPr>
          <p:cNvSpPr>
            <a:spLocks noGrp="1"/>
          </p:cNvSpPr>
          <p:nvPr>
            <p:ph type="title"/>
          </p:nvPr>
        </p:nvSpPr>
        <p:spPr>
          <a:xfrm>
            <a:off x="571564" y="228600"/>
            <a:ext cx="8000872" cy="1219200"/>
          </a:xfrm>
        </p:spPr>
        <p:txBody>
          <a:bodyPr/>
          <a:lstStyle/>
          <a:p>
            <a:r>
              <a:rPr lang="en-US" altLang="en-US" dirty="0">
                <a:solidFill>
                  <a:schemeClr val="tx1"/>
                </a:solidFill>
              </a:rPr>
              <a:t>Bacterial Diseases of Blood and Lymphatic Systems – Figure 25.3 </a:t>
            </a:r>
            <a:r>
              <a:rPr lang="en-GB" dirty="0">
                <a:solidFill>
                  <a:schemeClr val="tx1"/>
                </a:solidFill>
              </a:rPr>
              <a:t>Long Description</a:t>
            </a:r>
            <a:endParaRPr lang="en-GB" dirty="0"/>
          </a:p>
        </p:txBody>
      </p:sp>
      <p:sp>
        <p:nvSpPr>
          <p:cNvPr id="12" name="Content Placeholder 11">
            <a:extLst>
              <a:ext uri="{FF2B5EF4-FFF2-40B4-BE49-F238E27FC236}">
                <a16:creationId xmlns:a16="http://schemas.microsoft.com/office/drawing/2014/main" id="{0F412A87-10B9-47EA-8DC3-2D795D789ACE}"/>
              </a:ext>
            </a:extLst>
          </p:cNvPr>
          <p:cNvSpPr>
            <a:spLocks noGrp="1"/>
          </p:cNvSpPr>
          <p:nvPr>
            <p:ph idx="1"/>
          </p:nvPr>
        </p:nvSpPr>
        <p:spPr>
          <a:xfrm>
            <a:off x="457200" y="1905000"/>
            <a:ext cx="8229600" cy="1676400"/>
          </a:xfrm>
        </p:spPr>
        <p:txBody>
          <a:bodyPr/>
          <a:lstStyle/>
          <a:p>
            <a:r>
              <a:rPr lang="en-GB" dirty="0"/>
              <a:t>Endotoxin released into the bloodstream by Gram-negative bacteria can activate macrophages, complement, or blood-clotting mechanisms. Macrophages release cytokines leading to decreased muscle tone of heart and arteries, fever, increased adhesiveness of neutrophils, and increased leakage of plasma from blood vessels, all leading to shock and impaired oxygen exchange. Complement activation leads to leukocytes attracted to lung tissue, increased capillary leakage of plasma, and lysosomal enzymes released from leukocytes, all leading to lung tissue damage. Activation of clotting mechanisms leads to disseminated intravascular coagulation which causes depletion of clotting proteins and tissue damage from clots in capillaries, both leading to hemorrhage. </a:t>
            </a:r>
          </a:p>
        </p:txBody>
      </p:sp>
      <p:sp>
        <p:nvSpPr>
          <p:cNvPr id="16" name="Content Placeholder 15">
            <a:extLst>
              <a:ext uri="{FF2B5EF4-FFF2-40B4-BE49-F238E27FC236}">
                <a16:creationId xmlns:a16="http://schemas.microsoft.com/office/drawing/2014/main" id="{693B2E29-65D5-4839-A6BD-BBE2F7B4B236}"/>
              </a:ext>
            </a:extLst>
          </p:cNvPr>
          <p:cNvSpPr>
            <a:spLocks noGrp="1"/>
          </p:cNvSpPr>
          <p:nvPr>
            <p:ph sz="quarter" idx="19"/>
          </p:nvPr>
        </p:nvSpPr>
        <p:spPr>
          <a:xfrm>
            <a:off x="3638219" y="5382904"/>
            <a:ext cx="5043138" cy="256132"/>
          </a:xfrm>
        </p:spPr>
        <p:txBody>
          <a:bodyPr/>
          <a:lstStyle/>
          <a:p>
            <a:r>
              <a:rPr lang="en-GB" dirty="0">
                <a:hlinkClick r:id="rId2" action="ppaction://hlinksldjump"/>
              </a:rPr>
              <a:t>Jump back to </a:t>
            </a:r>
            <a:r>
              <a:rPr lang="en-US" altLang="en-US" dirty="0">
                <a:hlinkClick r:id="rId2" action="ppaction://hlinksldjump"/>
              </a:rPr>
              <a:t>Bacterial Diseases of Blood and Lymphatic Systems – Figure 25.3</a:t>
            </a:r>
            <a:endParaRPr lang="en-GB" dirty="0"/>
          </a:p>
        </p:txBody>
      </p:sp>
    </p:spTree>
    <p:extLst>
      <p:ext uri="{BB962C8B-B14F-4D97-AF65-F5344CB8AC3E}">
        <p14:creationId xmlns:p14="http://schemas.microsoft.com/office/powerpoint/2010/main" val="1836210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03D04-F9D0-45E4-922A-D4A17901FF3F}"/>
              </a:ext>
            </a:extLst>
          </p:cNvPr>
          <p:cNvSpPr>
            <a:spLocks noGrp="1"/>
          </p:cNvSpPr>
          <p:nvPr>
            <p:ph type="title"/>
          </p:nvPr>
        </p:nvSpPr>
        <p:spPr>
          <a:xfrm>
            <a:off x="408296" y="222912"/>
            <a:ext cx="8312728" cy="1219200"/>
          </a:xfrm>
        </p:spPr>
        <p:txBody>
          <a:bodyPr/>
          <a:lstStyle/>
          <a:p>
            <a:r>
              <a:rPr lang="en-US" altLang="en-US" dirty="0">
                <a:solidFill>
                  <a:schemeClr val="tx1"/>
                </a:solidFill>
              </a:rPr>
              <a:t>Bacterial Diseases of Blood and Lymphatic Systems – Figure 25.10 </a:t>
            </a:r>
            <a:r>
              <a:rPr lang="en-GB" dirty="0">
                <a:solidFill>
                  <a:schemeClr val="tx1"/>
                </a:solidFill>
              </a:rPr>
              <a:t>Long Description</a:t>
            </a:r>
            <a:endParaRPr lang="en-GB" dirty="0"/>
          </a:p>
        </p:txBody>
      </p:sp>
      <p:sp>
        <p:nvSpPr>
          <p:cNvPr id="12" name="Content Placeholder 11">
            <a:extLst>
              <a:ext uri="{FF2B5EF4-FFF2-40B4-BE49-F238E27FC236}">
                <a16:creationId xmlns:a16="http://schemas.microsoft.com/office/drawing/2014/main" id="{0F412A87-10B9-47EA-8DC3-2D795D789ACE}"/>
              </a:ext>
            </a:extLst>
          </p:cNvPr>
          <p:cNvSpPr>
            <a:spLocks noGrp="1"/>
          </p:cNvSpPr>
          <p:nvPr>
            <p:ph idx="1"/>
          </p:nvPr>
        </p:nvSpPr>
        <p:spPr>
          <a:xfrm>
            <a:off x="457200" y="2057400"/>
            <a:ext cx="8229600" cy="1219200"/>
          </a:xfrm>
        </p:spPr>
        <p:txBody>
          <a:bodyPr/>
          <a:lstStyle/>
          <a:p>
            <a:r>
              <a:rPr lang="en-GB" dirty="0"/>
              <a:t>In spring of the first year, females lay uninfected eggs that hatch into larvae in the summer. In the fall the larvae feed on infected hosts and acquire Borrelia burgdorferi. In the winter the larvae become dormant and later develop into nymphs. The infected nymphs feed on hosts and transmit Borrelia burgdorferi in spring of the second year. These mature into adults in the summer and feed on animal hosts in the fall where they mate. In the winter of the second year, the female becomes dormant and the male dies. </a:t>
            </a:r>
          </a:p>
        </p:txBody>
      </p:sp>
      <p:sp>
        <p:nvSpPr>
          <p:cNvPr id="16" name="Content Placeholder 15">
            <a:extLst>
              <a:ext uri="{FF2B5EF4-FFF2-40B4-BE49-F238E27FC236}">
                <a16:creationId xmlns:a16="http://schemas.microsoft.com/office/drawing/2014/main" id="{693B2E29-65D5-4839-A6BD-BBE2F7B4B236}"/>
              </a:ext>
            </a:extLst>
          </p:cNvPr>
          <p:cNvSpPr>
            <a:spLocks noGrp="1"/>
          </p:cNvSpPr>
          <p:nvPr>
            <p:ph sz="quarter" idx="19"/>
          </p:nvPr>
        </p:nvSpPr>
        <p:spPr>
          <a:xfrm>
            <a:off x="3901246" y="5402240"/>
            <a:ext cx="4818538" cy="277091"/>
          </a:xfrm>
        </p:spPr>
        <p:txBody>
          <a:bodyPr/>
          <a:lstStyle/>
          <a:p>
            <a:r>
              <a:rPr lang="en-GB" dirty="0">
                <a:hlinkClick r:id="rId2" action="ppaction://hlinksldjump"/>
              </a:rPr>
              <a:t>Jump to </a:t>
            </a:r>
            <a:r>
              <a:rPr lang="en-US" altLang="en-US" dirty="0">
                <a:hlinkClick r:id="rId2" action="ppaction://hlinksldjump"/>
              </a:rPr>
              <a:t>Bacterial Diseases of Blood and Lymphatic Systems – Figure 25.10 </a:t>
            </a:r>
            <a:endParaRPr lang="en-GB" dirty="0"/>
          </a:p>
        </p:txBody>
      </p:sp>
    </p:spTree>
    <p:extLst>
      <p:ext uri="{BB962C8B-B14F-4D97-AF65-F5344CB8AC3E}">
        <p14:creationId xmlns:p14="http://schemas.microsoft.com/office/powerpoint/2010/main" val="453434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Custom 20">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7030A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lain BODY/MAIN CONTENT">
  <a:themeElements>
    <a:clrScheme name="Custom 1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7030A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Plain BODY/MAIN CONTENT">
  <a:themeElements>
    <a:clrScheme name="Custom 1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7030A0"/>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2031</TotalTime>
  <Words>9718</Words>
  <Application>Microsoft Office PowerPoint</Application>
  <PresentationFormat>On-screen Show (4:3)</PresentationFormat>
  <Paragraphs>1095</Paragraphs>
  <Slides>99</Slides>
  <Notes>84</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99</vt:i4>
      </vt:variant>
    </vt:vector>
  </HeadingPairs>
  <TitlesOfParts>
    <vt:vector size="117" baseType="lpstr">
      <vt:lpstr>Arial</vt:lpstr>
      <vt:lpstr>ArumSans Bold</vt:lpstr>
      <vt:lpstr>ArumSans Regular</vt:lpstr>
      <vt:lpstr>Calibri</vt:lpstr>
      <vt:lpstr>Times New Roman</vt:lpstr>
      <vt:lpstr>Vectipede Rg</vt:lpstr>
      <vt:lpstr>FIRST, BREAK, LAST slides </vt:lpstr>
      <vt:lpstr>Alternate FIRST, BREAK, LAST slides</vt:lpstr>
      <vt:lpstr>Plain BODY/MAIN CONTENT</vt:lpstr>
      <vt:lpstr>1_Plain BODY/MAIN CONTENT</vt:lpstr>
      <vt:lpstr>2_Plain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Chapter 25 Lecture Outline</vt:lpstr>
      <vt:lpstr>A Glimpse of History</vt:lpstr>
      <vt:lpstr>Introduction</vt:lpstr>
      <vt:lpstr>Anatomy, Physiology, and Ecology – Figure 25.1 </vt:lpstr>
      <vt:lpstr>Anatomy, Physiology, and Ecology (1)</vt:lpstr>
      <vt:lpstr>Anatomy, Physiology, and Ecology (2)</vt:lpstr>
      <vt:lpstr>Anatomy, Physiology, and Ecology (3)</vt:lpstr>
      <vt:lpstr>Anatomy, Physiology, and Ecology – Figure 25.2 </vt:lpstr>
      <vt:lpstr>Anatomy, Physiology, and Ecology (4)</vt:lpstr>
      <vt:lpstr>Bacterial Diseases of Blood and Lymphatic Systems (1)</vt:lpstr>
      <vt:lpstr>Bacterial Diseases of Blood and Lymphatic Systems (2)</vt:lpstr>
      <vt:lpstr>Bacterial Diseases of Blood and Lymphatic Systems (3)</vt:lpstr>
      <vt:lpstr>Bacterial Diseases of Blood and Lymphatic Systems (4)</vt:lpstr>
      <vt:lpstr>Bacterial Diseases of Blood and Lymphatic Systems (5)</vt:lpstr>
      <vt:lpstr>Bacterial Diseases of Blood and Lymphatic Systems (6)</vt:lpstr>
      <vt:lpstr>Table 25.1 Infective Endocarditis</vt:lpstr>
      <vt:lpstr>Bacterial Diseases of Blood and Lymphatic Systems (7)</vt:lpstr>
      <vt:lpstr>Bacterial Diseases of Blood and Lymphatic Systems (8)</vt:lpstr>
      <vt:lpstr>Bacterial Diseases of Blood and Lymphatic Systems (9)</vt:lpstr>
      <vt:lpstr>Bacterial Diseases of Blood and Lymphatic Systems (10)</vt:lpstr>
      <vt:lpstr>Bacterial Diseases of Blood and Lymphatic Systems – Figure 25.3</vt:lpstr>
      <vt:lpstr>Bacterial Diseases of Blood and Lymphatic Systems (11)</vt:lpstr>
      <vt:lpstr>Bacterial Diseases of Blood and Lymphatic Systems (12)</vt:lpstr>
      <vt:lpstr>Table 25.2 Sepsis</vt:lpstr>
      <vt:lpstr>Bacterial Diseases of Blood and Lymphatic Systems (13)</vt:lpstr>
      <vt:lpstr>Bacterial Diseases of Blood and Lymphatic Systems – Figure 25.4 </vt:lpstr>
      <vt:lpstr>Bacterial Diseases of Blood and Lymphatic Systems – Figure 25.5 </vt:lpstr>
      <vt:lpstr>Bacterial Diseases of Blood and Lymphatic Systems (14)</vt:lpstr>
      <vt:lpstr>Bacterial Diseases of Blood and Lymphatic Systems (15)</vt:lpstr>
      <vt:lpstr>Table 25.3 Virulence Factors of Yersinia pestis</vt:lpstr>
      <vt:lpstr>Bacterial Diseases of Blood and Lymphatic Systems (16)</vt:lpstr>
      <vt:lpstr>Bacterial Diseases of Blood and Lymphatic Systems (17)</vt:lpstr>
      <vt:lpstr>Table 25.4 Plague (“Black Death”)</vt:lpstr>
      <vt:lpstr>Bacterial Diseases of Blood and Lymphatic Systems – Figure 25.6</vt:lpstr>
      <vt:lpstr>Bacterial Diseases of Blood and Lymphatic Systems (18)</vt:lpstr>
      <vt:lpstr>Bacterial Diseases of Blood and Lymphatic Systems – Figure 25.7</vt:lpstr>
      <vt:lpstr>Bacterial Diseases of Blood and Lymphatic Systems – Figures 25.8 and 25.9</vt:lpstr>
      <vt:lpstr>Bacterial Diseases of Blood and Lymphatic Systems – Figure 25.10 </vt:lpstr>
      <vt:lpstr>Bacterial Diseases of Blood and Lymphatic Systems (19)</vt:lpstr>
      <vt:lpstr>Table 25.5 Lyme Disease</vt:lpstr>
      <vt:lpstr>Bacterial Diseases of Blood and Lymphatic Systems (20)</vt:lpstr>
      <vt:lpstr>Bacterial Diseases of Blood and Lymphatic Systems (21)</vt:lpstr>
      <vt:lpstr>Bacterial Diseases of Blood and Lymphatic Systems (22)</vt:lpstr>
      <vt:lpstr>Table 25.6 Vibrio vulnificus Infection</vt:lpstr>
      <vt:lpstr>Bacterial Diseases of Blood and Lymphatic Systems – Figure 25.11</vt:lpstr>
      <vt:lpstr>Bacterial Diseases of Blood and Lymphatic Systems (23)</vt:lpstr>
      <vt:lpstr>Bacterial Diseases of Blood and Lymphatic Systems (24)</vt:lpstr>
      <vt:lpstr>Table 25.7 Tularemia (“Rabbit Fever” or “Deer Fly Fever”)</vt:lpstr>
      <vt:lpstr>Bacterial Diseases of Blood and Lymphatic Systems (25)</vt:lpstr>
      <vt:lpstr>Bacterial Diseases of Blood and Lymphatic Systems (26)</vt:lpstr>
      <vt:lpstr>Bacterial Diseases of Blood and Lymphatic Systems (27)</vt:lpstr>
      <vt:lpstr>Table 25.8 Brucellosis (“Undulant Fever” or “Bang’s Disease”)</vt:lpstr>
      <vt:lpstr>Viral Diseases of Blood and Lymphatic Systems (1)</vt:lpstr>
      <vt:lpstr>Viral Diseases of Blood and Lymphatic Systems – Figure 25.12 </vt:lpstr>
      <vt:lpstr>Viral Diseases of Blood and Lymphatic Systems – Figure 25.13</vt:lpstr>
      <vt:lpstr>Viral Diseases of Blood and Lymphatic Systems (2)</vt:lpstr>
      <vt:lpstr>Viral Diseases of Blood and Lymphatic Systems (3)</vt:lpstr>
      <vt:lpstr>Table 25.9 Infectious Mononucleosis (“Mono” or “Kissing Disease”)</vt:lpstr>
      <vt:lpstr>Viral Diseases of Blood and Lymphatic Systems (4)</vt:lpstr>
      <vt:lpstr>Viral Diseases of Blood and Lymphatic Systems (5)</vt:lpstr>
      <vt:lpstr>Viral Diseases of Blood and Lymphatic Systems (6)</vt:lpstr>
      <vt:lpstr>Viral Diseases of Blood and Lymphatic Systems (7)</vt:lpstr>
      <vt:lpstr>Table 25.10 Ebola Virus Disease and Marbug Virus Disease</vt:lpstr>
      <vt:lpstr>Viral Diseases of Blood and Lymphatic Systems (8)</vt:lpstr>
      <vt:lpstr>Viral Diseases of Blood and Lymphatic Systems (9)</vt:lpstr>
      <vt:lpstr>Viral Diseases of Blood and Lymphatic Systems (10)</vt:lpstr>
      <vt:lpstr>Table 25.11 Yellow Fever</vt:lpstr>
      <vt:lpstr>Viral Diseases of Blood and Lymphatic Systems (11)</vt:lpstr>
      <vt:lpstr>Viral Diseases of Blood and Lymphatic Systems (12)</vt:lpstr>
      <vt:lpstr>Viral Diseases of Blood and Lymphatic Systems (13)</vt:lpstr>
      <vt:lpstr>Viral Diseases of Blood and Lymphatic Systems (14)</vt:lpstr>
      <vt:lpstr>Viral Diseases of Blood and Lymphatic Systems – Figure 25.14</vt:lpstr>
      <vt:lpstr>Viral Diseases of Blood and Lymphatic Systems (15)</vt:lpstr>
      <vt:lpstr>Table 25.12 Dengue Fever, Chikungunya, and Zika Virus Disease Compared</vt:lpstr>
      <vt:lpstr>Viral Diseases of Blood and Lymphatic Systems (16)</vt:lpstr>
      <vt:lpstr>Viral Diseases of Blood and Lymphatic Systems (17)</vt:lpstr>
      <vt:lpstr>Table 25.12 Dengue Fever, Chikungunya, and Zika Virus Disease Compared (1)</vt:lpstr>
      <vt:lpstr>Viral Diseases of Blood and Lymphatic Systems (18)</vt:lpstr>
      <vt:lpstr>Viral Diseases of Blood and Lymphatic Systems (19)</vt:lpstr>
      <vt:lpstr>Viral Diseases of Blood and Lymphatic Systems (20)</vt:lpstr>
      <vt:lpstr>Viral Diseases of Blood and Lymphatic Systems (21)</vt:lpstr>
      <vt:lpstr>Table 25.12 Dengue Fever, Chikungunya, and Zika Virus Disease Compared (2)</vt:lpstr>
      <vt:lpstr>Protozoan Diseases of Blood and Lymphatic Systems (1)</vt:lpstr>
      <vt:lpstr>Protozoan Diseases of Blood and Lymphatic Systems (2)</vt:lpstr>
      <vt:lpstr>Protozoan Diseases of Blood and Lymphatic Systems (3)</vt:lpstr>
      <vt:lpstr>Protozoan Diseases of Blood and Lymphatic Systems (4)</vt:lpstr>
      <vt:lpstr>Protozoan Diseases of Blood and Lymphatic Systems – Figure 25.15</vt:lpstr>
      <vt:lpstr>Protozoan Diseases of Blood and Lymphatic Systems (5)</vt:lpstr>
      <vt:lpstr>Protozoan Diseases of Blood and Lymphatic Systems (6)</vt:lpstr>
      <vt:lpstr>Protozoan Diseases of Blood and Lymphatic Systems (7)</vt:lpstr>
      <vt:lpstr>Protozoan Diseases of Blood and Lymphatic Systems (8)</vt:lpstr>
      <vt:lpstr>Protozoan Diseases of Blood and Lymphatic Systems (9)</vt:lpstr>
      <vt:lpstr>Protozoan Diseases of Blood and Lymphatic Systems – Figure 25.16</vt:lpstr>
      <vt:lpstr>Protozoan Diseases of Blood and Lymphatic Systems (10)</vt:lpstr>
      <vt:lpstr>Table 25.13 Malaria</vt:lpstr>
      <vt:lpstr>Appendix of Image Long Descriptions</vt:lpstr>
      <vt:lpstr>Anatomy, Physiology, and Ecology – Figure 25.1 Long Description</vt:lpstr>
      <vt:lpstr>Bacterial Diseases of Blood and Lymphatic Systems – Figure 25.3 Long Description</vt:lpstr>
      <vt:lpstr>Bacterial Diseases of Blood and Lymphatic Systems – Figure 25.10 Long Description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dc:title>
  <dc:creator>LeConte, Lisa</dc:creator>
  <cp:lastModifiedBy>M, Michaelammal</cp:lastModifiedBy>
  <cp:revision>338</cp:revision>
  <dcterms:created xsi:type="dcterms:W3CDTF">2018-02-28T17:49:13Z</dcterms:created>
  <dcterms:modified xsi:type="dcterms:W3CDTF">2020-05-09T07:21:15Z</dcterms:modified>
</cp:coreProperties>
</file>