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970" r:id="rId4"/>
    <p:sldMasterId id="2147483780" r:id="rId5"/>
    <p:sldMasterId id="2147483838" r:id="rId6"/>
    <p:sldMasterId id="2147483713" r:id="rId7"/>
    <p:sldMasterId id="2147483674" r:id="rId8"/>
    <p:sldMasterId id="2147483897" r:id="rId9"/>
    <p:sldMasterId id="2147483960" r:id="rId10"/>
  </p:sldMasterIdLst>
  <p:notesMasterIdLst>
    <p:notesMasterId r:id="rId120"/>
  </p:notesMasterIdLst>
  <p:handoutMasterIdLst>
    <p:handoutMasterId r:id="rId121"/>
  </p:handoutMasterIdLst>
  <p:sldIdLst>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7"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83"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90" r:id="rId98"/>
    <p:sldId id="368" r:id="rId99"/>
    <p:sldId id="369" r:id="rId100"/>
    <p:sldId id="370" r:id="rId101"/>
    <p:sldId id="371" r:id="rId102"/>
    <p:sldId id="372" r:id="rId103"/>
    <p:sldId id="373" r:id="rId104"/>
    <p:sldId id="374" r:id="rId105"/>
    <p:sldId id="375" r:id="rId106"/>
    <p:sldId id="384" r:id="rId107"/>
    <p:sldId id="376" r:id="rId108"/>
    <p:sldId id="377" r:id="rId109"/>
    <p:sldId id="378" r:id="rId110"/>
    <p:sldId id="379" r:id="rId111"/>
    <p:sldId id="380" r:id="rId112"/>
    <p:sldId id="381" r:id="rId113"/>
    <p:sldId id="382" r:id="rId114"/>
    <p:sldId id="385" r:id="rId115"/>
    <p:sldId id="391" r:id="rId116"/>
    <p:sldId id="386" r:id="rId117"/>
    <p:sldId id="387" r:id="rId118"/>
    <p:sldId id="388"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8" autoAdjust="0"/>
    <p:restoredTop sz="94291" autoAdjust="0"/>
  </p:normalViewPr>
  <p:slideViewPr>
    <p:cSldViewPr>
      <p:cViewPr varScale="1">
        <p:scale>
          <a:sx n="64" d="100"/>
          <a:sy n="64" d="100"/>
        </p:scale>
        <p:origin x="1368" y="66"/>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theme" Target="theme/theme1.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handoutMaster" Target="handoutMasters/handoutMaster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5/14/2020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5/14/2020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2353A270-D78D-4855-B3D0-9AF82445C01D}" type="slidenum">
              <a:rPr lang="en-US" altLang="en-US" sz="1200">
                <a:solidFill>
                  <a:schemeClr val="tx1"/>
                </a:solidFill>
              </a:rPr>
              <a:pPr algn="r" eaLnBrk="1" hangingPunct="1">
                <a:buClr>
                  <a:srgbClr val="000000"/>
                </a:buClr>
                <a:buSzPct val="100000"/>
                <a:buFont typeface="Times New Roman" panose="02020603050405020304" pitchFamily="18" charset="0"/>
                <a:buNone/>
              </a:pPr>
              <a:t>1</a:t>
            </a:fld>
            <a:endParaRPr lang="en-US" altLang="en-US" sz="1200" dirty="0">
              <a:solidFill>
                <a:schemeClr val="tx1"/>
              </a:solidFill>
            </a:endParaRPr>
          </a:p>
        </p:txBody>
      </p:sp>
    </p:spTree>
    <p:extLst>
      <p:ext uri="{BB962C8B-B14F-4D97-AF65-F5344CB8AC3E}">
        <p14:creationId xmlns:p14="http://schemas.microsoft.com/office/powerpoint/2010/main" val="287529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12B06A-4E37-48F4-9E38-32EFC5B65B62}" type="slidenum">
              <a:rPr lang="en-US" altLang="en-US">
                <a:latin typeface="Arial" panose="020B0604020202020204" pitchFamily="34" charset="0"/>
                <a:ea typeface="ヒラギノ角ゴ Pro W3"/>
              </a:rPr>
              <a:pPr>
                <a:spcBef>
                  <a:spcPct val="0"/>
                </a:spcBef>
                <a:buClrTx/>
                <a:buFontTx/>
                <a:buNone/>
              </a:pPr>
              <a:t>10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675648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89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E0FB53B-E5EE-4C84-BC0B-CE9144DC7413}" type="slidenum">
              <a:rPr lang="en-US" altLang="en-US">
                <a:latin typeface="Arial" panose="020B0604020202020204" pitchFamily="34" charset="0"/>
                <a:ea typeface="ヒラギノ角ゴ Pro W3"/>
              </a:rPr>
              <a:pPr>
                <a:spcBef>
                  <a:spcPct val="0"/>
                </a:spcBef>
                <a:buClrTx/>
                <a:buFontTx/>
                <a:buNone/>
              </a:pPr>
              <a:t>103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7472885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828573B-CFF3-4E72-B322-35EB7B82F1B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104</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10666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70620C9-7E99-4B29-98BC-8AF6838CEB8E}"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11</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1238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C6718B-255E-4F03-83FA-20D959D87544}" type="slidenum">
              <a:rPr lang="en-US" altLang="en-US">
                <a:latin typeface="Arial" panose="020B0604020202020204" pitchFamily="34" charset="0"/>
                <a:ea typeface="ヒラギノ角ゴ Pro W3"/>
              </a:rPr>
              <a:pPr>
                <a:spcBef>
                  <a:spcPct val="0"/>
                </a:spcBef>
                <a:buClrTx/>
                <a:buFontTx/>
                <a:buNone/>
              </a:pPr>
              <a:t>12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03361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70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D831840-8E4A-4152-AB78-F7A966BE29D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13</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809633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174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6351996-2B6A-43DE-BBB5-BAE22B93E60C}"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14</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09373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379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A9EDA85-5A0D-446F-AA22-11C699AC76E4}"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15</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155165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584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DB7245F-0D3F-4F2C-9042-4CC9673375B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16</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166698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78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01DF47C-FEA0-45B2-89A8-9FD586F632AD}"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17</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19754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C795586-A9C8-4E9D-B558-7C81E7D17EC0}" type="slidenum">
              <a:rPr lang="en-US" altLang="en-US">
                <a:latin typeface="Arial" panose="020B0604020202020204" pitchFamily="34" charset="0"/>
                <a:ea typeface="ヒラギノ角ゴ Pro W3"/>
              </a:rPr>
              <a:pPr>
                <a:spcBef>
                  <a:spcPct val="0"/>
                </a:spcBef>
                <a:buClrTx/>
                <a:buFontTx/>
                <a:buNone/>
              </a:pPr>
              <a:t>18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028805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5AA8F6A-16E6-4417-8426-710DB6BF13E8}" type="slidenum">
              <a:rPr lang="en-US" altLang="en-US">
                <a:latin typeface="Arial" panose="020B0604020202020204" pitchFamily="34" charset="0"/>
                <a:ea typeface="ヒラギノ角ゴ Pro W3"/>
              </a:rPr>
              <a:pPr>
                <a:spcBef>
                  <a:spcPct val="0"/>
                </a:spcBef>
                <a:buClrTx/>
                <a:buFontTx/>
                <a:buNone/>
              </a:pPr>
              <a:t>19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9837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AAEFA0-03F4-479E-8A3D-D4C325456BE6}" type="slidenum">
              <a:rPr lang="en-US" altLang="en-US">
                <a:latin typeface="Arial" panose="020B0604020202020204" pitchFamily="34" charset="0"/>
                <a:ea typeface="ヒラギノ角ゴ Pro W3"/>
              </a:rPr>
              <a:pPr>
                <a:spcBef>
                  <a:spcPct val="0"/>
                </a:spcBef>
                <a:buClrTx/>
                <a:buFontTx/>
                <a:buNone/>
              </a:pPr>
              <a:t>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12244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279CAD-D5E0-4F0F-AB0B-809D4904B74E}" type="slidenum">
              <a:rPr lang="en-US" altLang="en-US">
                <a:latin typeface="Arial" panose="020B0604020202020204" pitchFamily="34" charset="0"/>
                <a:ea typeface="ヒラギノ角ゴ Pro W3"/>
              </a:rPr>
              <a:pPr>
                <a:spcBef>
                  <a:spcPct val="0"/>
                </a:spcBef>
                <a:buClrTx/>
                <a:buFontTx/>
                <a:buNone/>
              </a:pPr>
              <a:t>20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1177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2F64B3B-9A90-472A-91A7-D8908AF9B4D9}"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21</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753189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CCC4F05-31AC-4BF1-9E84-773E564F8AB1}" type="slidenum">
              <a:rPr lang="en-US" altLang="en-US">
                <a:latin typeface="Arial" panose="020B0604020202020204" pitchFamily="34" charset="0"/>
                <a:ea typeface="ヒラギノ角ゴ Pro W3"/>
              </a:rPr>
              <a:pPr>
                <a:spcBef>
                  <a:spcPct val="0"/>
                </a:spcBef>
                <a:buClrTx/>
                <a:buFontTx/>
                <a:buNone/>
              </a:pPr>
              <a:t>22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16717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BCEA735-B15D-4C62-BB1D-C542E0A9E90D}" type="slidenum">
              <a:rPr lang="en-US" altLang="en-US">
                <a:latin typeface="Arial" panose="020B0604020202020204" pitchFamily="34" charset="0"/>
                <a:ea typeface="ヒラギノ角ゴ Pro W3"/>
              </a:rPr>
              <a:pPr>
                <a:spcBef>
                  <a:spcPct val="0"/>
                </a:spcBef>
                <a:buClrTx/>
                <a:buFontTx/>
                <a:buNone/>
              </a:pPr>
              <a:t>23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157185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A7F31C2-AF7E-4D2E-AA79-6E88BB89A699}" type="slidenum">
              <a:rPr lang="en-US" altLang="en-US">
                <a:latin typeface="Arial" panose="020B0604020202020204" pitchFamily="34" charset="0"/>
                <a:ea typeface="ヒラギノ角ゴ Pro W3"/>
              </a:rPr>
              <a:pPr>
                <a:spcBef>
                  <a:spcPct val="0"/>
                </a:spcBef>
                <a:buClrTx/>
                <a:buFontTx/>
                <a:buNone/>
              </a:pPr>
              <a:t>24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9520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055F5C7-82B6-4B0E-B019-728A76F16F47}" type="slidenum">
              <a:rPr lang="en-US" altLang="en-US">
                <a:latin typeface="Arial" panose="020B0604020202020204" pitchFamily="34" charset="0"/>
                <a:ea typeface="ヒラギノ角ゴ Pro W3"/>
              </a:rPr>
              <a:pPr>
                <a:spcBef>
                  <a:spcPct val="0"/>
                </a:spcBef>
                <a:buClrTx/>
                <a:buFontTx/>
                <a:buNone/>
              </a:pPr>
              <a:t>25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7784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CAABF0B-132D-4F9A-99FE-AB1B4B85788F}" type="slidenum">
              <a:rPr lang="en-US" altLang="en-US">
                <a:latin typeface="Arial" panose="020B0604020202020204" pitchFamily="34" charset="0"/>
                <a:ea typeface="ヒラギノ角ゴ Pro W3"/>
              </a:rPr>
              <a:pPr>
                <a:spcBef>
                  <a:spcPct val="0"/>
                </a:spcBef>
                <a:buClrTx/>
                <a:buFontTx/>
                <a:buNone/>
              </a:pPr>
              <a:t>26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72211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A8F1563-8CF2-48F2-9116-553C31048235}" type="slidenum">
              <a:rPr lang="en-US" altLang="en-US">
                <a:latin typeface="Arial" panose="020B0604020202020204" pitchFamily="34" charset="0"/>
                <a:ea typeface="ヒラギノ角ゴ Pro W3"/>
              </a:rPr>
              <a:pPr>
                <a:spcBef>
                  <a:spcPct val="0"/>
                </a:spcBef>
                <a:buClrTx/>
                <a:buFontTx/>
                <a:buNone/>
              </a:pPr>
              <a:t>27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492325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276B800-7005-43F7-ACF6-E69935AC4F7F}"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28</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832767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6745314-1433-4335-81CF-4F29AA8B82F9}" type="slidenum">
              <a:rPr lang="en-US" altLang="en-US">
                <a:latin typeface="Arial" panose="020B0604020202020204" pitchFamily="34" charset="0"/>
                <a:ea typeface="ヒラギノ角ゴ Pro W3"/>
              </a:rPr>
              <a:pPr>
                <a:spcBef>
                  <a:spcPct val="0"/>
                </a:spcBef>
                <a:buClrTx/>
                <a:buFontTx/>
                <a:buNone/>
              </a:pPr>
              <a:t>29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66807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ED27CEF-310A-4E52-BEE9-DBCEC5373B1D}" type="slidenum">
              <a:rPr lang="en-US" altLang="en-US">
                <a:latin typeface="Arial" panose="020B0604020202020204" pitchFamily="34" charset="0"/>
                <a:ea typeface="ヒラギノ角ゴ Pro W3"/>
              </a:rPr>
              <a:pPr>
                <a:spcBef>
                  <a:spcPct val="0"/>
                </a:spcBef>
                <a:buClrTx/>
                <a:buFontTx/>
                <a:buNone/>
              </a:pPr>
              <a:t>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1905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13BDC40-E545-4E8C-9BCB-4476CCC19188}" type="slidenum">
              <a:rPr lang="en-US" altLang="en-US">
                <a:latin typeface="Arial" panose="020B0604020202020204" pitchFamily="34" charset="0"/>
                <a:ea typeface="ヒラギノ角ゴ Pro W3"/>
              </a:rPr>
              <a:pPr>
                <a:spcBef>
                  <a:spcPct val="0"/>
                </a:spcBef>
                <a:buClrTx/>
                <a:buFontTx/>
                <a:buNone/>
              </a:pPr>
              <a:t>30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88866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A2949DE-E62C-419C-AC9E-CE9203F662ED}" type="slidenum">
              <a:rPr lang="en-US" altLang="en-US">
                <a:latin typeface="Arial" panose="020B0604020202020204" pitchFamily="34" charset="0"/>
                <a:ea typeface="ヒラギノ角ゴ Pro W3"/>
              </a:rPr>
              <a:pPr>
                <a:spcBef>
                  <a:spcPct val="0"/>
                </a:spcBef>
                <a:buClrTx/>
                <a:buFontTx/>
                <a:buNone/>
              </a:pPr>
              <a:t>31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72546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F187CB5-6944-4867-9D07-5C567A3840D3}"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32</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445289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D645E7-8095-45EC-B9BC-379E68A7468D}" type="slidenum">
              <a:rPr lang="en-US" altLang="en-US">
                <a:latin typeface="Arial" panose="020B0604020202020204" pitchFamily="34" charset="0"/>
                <a:ea typeface="ヒラギノ角ゴ Pro W3"/>
              </a:rPr>
              <a:pPr>
                <a:spcBef>
                  <a:spcPct val="0"/>
                </a:spcBef>
                <a:buClrTx/>
                <a:buFontTx/>
                <a:buNone/>
              </a:pPr>
              <a:t>33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771162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C5257CA-38B5-4FCC-BC23-CBC73A31D66B}" type="slidenum">
              <a:rPr lang="en-US" altLang="en-US">
                <a:latin typeface="Arial" panose="020B0604020202020204" pitchFamily="34" charset="0"/>
                <a:ea typeface="ヒラギノ角ゴ Pro W3"/>
              </a:rPr>
              <a:pPr>
                <a:spcBef>
                  <a:spcPct val="0"/>
                </a:spcBef>
                <a:buClrTx/>
                <a:buFontTx/>
                <a:buNone/>
              </a:pPr>
              <a:t>34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98741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4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9F6D67-F176-41AA-9AF2-AB9C4F5C884C}" type="slidenum">
              <a:rPr lang="en-US" altLang="en-US">
                <a:latin typeface="Arial" panose="020B0604020202020204" pitchFamily="34" charset="0"/>
                <a:ea typeface="ヒラギノ角ゴ Pro W3"/>
              </a:rPr>
              <a:pPr>
                <a:spcBef>
                  <a:spcPct val="0"/>
                </a:spcBef>
                <a:buClrTx/>
                <a:buFontTx/>
                <a:buNone/>
              </a:pPr>
              <a:t>35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32844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9E3774E-B509-46DF-890E-8F40425BCE73}" type="slidenum">
              <a:rPr lang="en-US" altLang="en-US">
                <a:latin typeface="Arial" panose="020B0604020202020204" pitchFamily="34" charset="0"/>
                <a:ea typeface="ヒラギノ角ゴ Pro W3"/>
              </a:rPr>
              <a:pPr>
                <a:spcBef>
                  <a:spcPct val="0"/>
                </a:spcBef>
                <a:buClrTx/>
                <a:buFontTx/>
                <a:buNone/>
              </a:pPr>
              <a:t>36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36971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8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473EE0A-E9EE-4C89-A8E8-0ABF8DFD0E2F}" type="slidenum">
              <a:rPr lang="en-US" altLang="en-US">
                <a:latin typeface="Arial" panose="020B0604020202020204" pitchFamily="34" charset="0"/>
                <a:ea typeface="ヒラギノ角ゴ Pro W3"/>
              </a:rPr>
              <a:pPr>
                <a:spcBef>
                  <a:spcPct val="0"/>
                </a:spcBef>
                <a:buClrTx/>
                <a:buFontTx/>
                <a:buNone/>
              </a:pPr>
              <a:t>37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842096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09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1BCD1B9-3208-4198-A2E5-DD39FF955411}" type="slidenum">
              <a:rPr lang="en-US" altLang="en-US">
                <a:latin typeface="Arial" panose="020B0604020202020204" pitchFamily="34" charset="0"/>
                <a:ea typeface="ヒラギノ角ゴ Pro W3"/>
              </a:rPr>
              <a:pPr>
                <a:spcBef>
                  <a:spcPct val="0"/>
                </a:spcBef>
                <a:buClrTx/>
                <a:buFontTx/>
                <a:buNone/>
              </a:pPr>
              <a:t>38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96868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2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A4C230A-2737-44C2-950E-E84A20E054A2}" type="slidenum">
              <a:rPr lang="en-US" altLang="en-US">
                <a:latin typeface="Arial" panose="020B0604020202020204" pitchFamily="34" charset="0"/>
                <a:ea typeface="ヒラギノ角ゴ Pro W3"/>
              </a:rPr>
              <a:pPr>
                <a:spcBef>
                  <a:spcPct val="0"/>
                </a:spcBef>
                <a:buClrTx/>
                <a:buFontTx/>
                <a:buNone/>
              </a:pPr>
              <a:t>39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61628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448082F-3CAC-4D27-8084-31BDD98FECE5}" type="slidenum">
              <a:rPr lang="en-US" altLang="en-US">
                <a:latin typeface="Arial" panose="020B0604020202020204" pitchFamily="34" charset="0"/>
                <a:ea typeface="ヒラギノ角ゴ Pro W3"/>
              </a:rPr>
              <a:pPr>
                <a:spcBef>
                  <a:spcPct val="0"/>
                </a:spcBef>
                <a:buClrTx/>
                <a:buFontTx/>
                <a:buNone/>
              </a:pPr>
              <a:t>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645077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49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B81E712-7CD0-4722-A031-CEA5392454FF}" type="slidenum">
              <a:rPr lang="en-US" altLang="en-US">
                <a:latin typeface="Arial" panose="020B0604020202020204" pitchFamily="34" charset="0"/>
                <a:ea typeface="ヒラギノ角ゴ Pro W3"/>
              </a:rPr>
              <a:pPr>
                <a:spcBef>
                  <a:spcPct val="0"/>
                </a:spcBef>
                <a:buClrTx/>
                <a:buFontTx/>
                <a:buNone/>
              </a:pPr>
              <a:t>40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84208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5CD0042-C36E-437B-A097-0FAB30AD7BC3}" type="slidenum">
              <a:rPr lang="en-US" altLang="en-US">
                <a:latin typeface="Arial" panose="020B0604020202020204" pitchFamily="34" charset="0"/>
                <a:ea typeface="ヒラギノ角ゴ Pro W3"/>
              </a:rPr>
              <a:pPr>
                <a:spcBef>
                  <a:spcPct val="0"/>
                </a:spcBef>
                <a:buClrTx/>
                <a:buFontTx/>
                <a:buNone/>
              </a:pPr>
              <a:t>41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54013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90567FA-75D7-4FE9-9EE6-B3AF5543462E}" type="slidenum">
              <a:rPr lang="en-US" altLang="en-US">
                <a:latin typeface="Arial" panose="020B0604020202020204" pitchFamily="34" charset="0"/>
                <a:ea typeface="ヒラギノ角ゴ Pro W3"/>
              </a:rPr>
              <a:pPr>
                <a:spcBef>
                  <a:spcPct val="0"/>
                </a:spcBef>
                <a:buClrTx/>
                <a:buFontTx/>
                <a:buNone/>
              </a:pPr>
              <a:t>42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46475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1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097BF7D-BC5C-4B15-A04E-992C5DD19B78}" type="slidenum">
              <a:rPr lang="en-US" altLang="en-US">
                <a:latin typeface="Arial" panose="020B0604020202020204" pitchFamily="34" charset="0"/>
                <a:ea typeface="ヒラギノ角ゴ Pro W3"/>
              </a:rPr>
              <a:pPr>
                <a:spcBef>
                  <a:spcPct val="0"/>
                </a:spcBef>
                <a:buClrTx/>
                <a:buFontTx/>
                <a:buNone/>
              </a:pPr>
              <a:t>43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7392065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31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AF187C3-5C51-4600-BA2E-E2318E2D1D58}" type="slidenum">
              <a:rPr lang="en-US" altLang="en-US">
                <a:latin typeface="Arial" panose="020B0604020202020204" pitchFamily="34" charset="0"/>
                <a:ea typeface="ヒラギノ角ゴ Pro W3"/>
              </a:rPr>
              <a:pPr>
                <a:spcBef>
                  <a:spcPct val="0"/>
                </a:spcBef>
                <a:buClrTx/>
                <a:buFontTx/>
                <a:buNone/>
              </a:pPr>
              <a:t>44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1106872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523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5EB98F2-1248-492C-8196-2F2A657F7C16}"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45</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469853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72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B854E2-BB9F-41AD-A85F-28ABB652BDDF}" type="slidenum">
              <a:rPr lang="en-US" altLang="en-US">
                <a:latin typeface="Arial" panose="020B0604020202020204" pitchFamily="34" charset="0"/>
                <a:ea typeface="ヒラギノ角ゴ Pro W3"/>
              </a:rPr>
              <a:pPr>
                <a:spcBef>
                  <a:spcPct val="0"/>
                </a:spcBef>
                <a:buClrTx/>
                <a:buFontTx/>
                <a:buNone/>
              </a:pPr>
              <a:t>46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220794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93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8B8761E-017B-43E7-8642-E074A926E1DB}" type="slidenum">
              <a:rPr lang="en-US" altLang="en-US">
                <a:latin typeface="Arial" panose="020B0604020202020204" pitchFamily="34" charset="0"/>
                <a:ea typeface="ヒラギノ角ゴ Pro W3"/>
              </a:rPr>
              <a:pPr>
                <a:spcBef>
                  <a:spcPct val="0"/>
                </a:spcBef>
                <a:buClrTx/>
                <a:buFontTx/>
                <a:buNone/>
              </a:pPr>
              <a:t>47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560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13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4462C4-94CF-476B-94C1-8B123EBC372A}" type="slidenum">
              <a:rPr lang="en-US" altLang="en-US">
                <a:latin typeface="Arial" panose="020B0604020202020204" pitchFamily="34" charset="0"/>
                <a:ea typeface="ヒラギノ角ゴ Pro W3"/>
              </a:rPr>
              <a:pPr>
                <a:spcBef>
                  <a:spcPct val="0"/>
                </a:spcBef>
                <a:buClrTx/>
                <a:buFontTx/>
                <a:buNone/>
              </a:pPr>
              <a:t>48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3918959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34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8F8615C-10E4-4759-8F18-360347D505D5}" type="slidenum">
              <a:rPr lang="en-US" altLang="en-US">
                <a:latin typeface="Arial" panose="020B0604020202020204" pitchFamily="34" charset="0"/>
                <a:ea typeface="ヒラギノ角ゴ Pro W3"/>
              </a:rPr>
              <a:pPr>
                <a:spcBef>
                  <a:spcPct val="0"/>
                </a:spcBef>
                <a:buClrTx/>
                <a:buFontTx/>
                <a:buNone/>
              </a:pPr>
              <a:t>49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61292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F0F4708-1B92-40EB-9BD6-00D25B7E27A0}"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9430580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54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4EEA2A3-2755-4D73-888C-3D1FA63E1977}" type="slidenum">
              <a:rPr lang="en-US" altLang="en-US">
                <a:latin typeface="Arial" panose="020B0604020202020204" pitchFamily="34" charset="0"/>
                <a:ea typeface="ヒラギノ角ゴ Pro W3"/>
              </a:rPr>
              <a:pPr>
                <a:spcBef>
                  <a:spcPct val="0"/>
                </a:spcBef>
                <a:buClrTx/>
                <a:buFontTx/>
                <a:buNone/>
              </a:pPr>
              <a:t>50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012870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75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6C777F5-8B53-43A8-8CA3-938EA04BB96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51</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8356116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957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9E6F7FF-B14A-4A11-8453-64C609EA4D92}"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52</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9815138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162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AF899BF-7A0E-4175-89F9-484F20FB9821}"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53</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640318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36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4291BFC-DF7A-41ED-A8FE-30FB03454DDC}" type="slidenum">
              <a:rPr lang="en-US" altLang="en-US">
                <a:latin typeface="Arial" panose="020B0604020202020204" pitchFamily="34" charset="0"/>
                <a:ea typeface="ヒラギノ角ゴ Pro W3"/>
              </a:rPr>
              <a:pPr>
                <a:spcBef>
                  <a:spcPct val="0"/>
                </a:spcBef>
                <a:buClrTx/>
                <a:buFontTx/>
                <a:buNone/>
              </a:pPr>
              <a:t>54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902627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57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6917442-1863-4E02-BE16-01D9D4C425F8}" type="slidenum">
              <a:rPr lang="en-US" altLang="en-US">
                <a:latin typeface="Arial" panose="020B0604020202020204" pitchFamily="34" charset="0"/>
                <a:ea typeface="ヒラギノ角ゴ Pro W3"/>
              </a:rPr>
              <a:pPr>
                <a:spcBef>
                  <a:spcPct val="0"/>
                </a:spcBef>
                <a:buClrTx/>
                <a:buFontTx/>
                <a:buNone/>
              </a:pPr>
              <a:t>55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343729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77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086888C-DE54-4B07-9443-7B442A491F9F}" type="slidenum">
              <a:rPr lang="en-US" altLang="en-US">
                <a:latin typeface="Arial" panose="020B0604020202020204" pitchFamily="34" charset="0"/>
                <a:ea typeface="ヒラギノ角ゴ Pro W3"/>
              </a:rPr>
              <a:pPr>
                <a:spcBef>
                  <a:spcPct val="0"/>
                </a:spcBef>
                <a:buClrTx/>
                <a:buFontTx/>
                <a:buNone/>
              </a:pPr>
              <a:t>56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107155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98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7493FE1-5B05-4DE6-BC79-74BCA57494D4}" type="slidenum">
              <a:rPr lang="en-US" altLang="en-US">
                <a:latin typeface="Arial" panose="020B0604020202020204" pitchFamily="34" charset="0"/>
                <a:ea typeface="ヒラギノ角ゴ Pro W3"/>
              </a:rPr>
              <a:pPr>
                <a:spcBef>
                  <a:spcPct val="0"/>
                </a:spcBef>
                <a:buClrTx/>
                <a:buFontTx/>
                <a:buNone/>
              </a:pPr>
              <a:t>57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54174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28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EFCCB7-930A-447A-B428-33A50249F68E}" type="slidenum">
              <a:rPr lang="en-US" altLang="en-US">
                <a:latin typeface="Arial" panose="020B0604020202020204" pitchFamily="34" charset="0"/>
                <a:ea typeface="ヒラギノ角ゴ Pro W3"/>
              </a:rPr>
              <a:pPr>
                <a:spcBef>
                  <a:spcPct val="0"/>
                </a:spcBef>
                <a:buClrTx/>
                <a:buFontTx/>
                <a:buNone/>
              </a:pPr>
              <a:t>59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254994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49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D4AC38C-CBE9-4A37-A09A-A7077D623291}" type="slidenum">
              <a:rPr lang="en-US" altLang="en-US">
                <a:latin typeface="Arial" panose="020B0604020202020204" pitchFamily="34" charset="0"/>
                <a:ea typeface="ヒラギノ角ゴ Pro W3"/>
              </a:rPr>
              <a:pPr>
                <a:spcBef>
                  <a:spcPct val="0"/>
                </a:spcBef>
                <a:buClrTx/>
                <a:buFontTx/>
                <a:buNone/>
              </a:pPr>
              <a:t>60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5468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3D5AFD4-D0EA-440E-9F21-7C40C931F558}" type="slidenum">
              <a:rPr lang="en-US" altLang="en-US">
                <a:latin typeface="Arial" panose="020B0604020202020204" pitchFamily="34" charset="0"/>
                <a:ea typeface="ヒラギノ角ゴ Pro W3"/>
              </a:rPr>
              <a:pPr>
                <a:spcBef>
                  <a:spcPct val="0"/>
                </a:spcBef>
                <a:buClrTx/>
                <a:buFontTx/>
                <a:buNone/>
              </a:pPr>
              <a:t>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5633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69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91D34D-CF5C-458A-896A-29F6F36E6409}" type="slidenum">
              <a:rPr lang="en-US" altLang="en-US">
                <a:latin typeface="Arial" panose="020B0604020202020204" pitchFamily="34" charset="0"/>
                <a:ea typeface="ヒラギノ角ゴ Pro W3"/>
              </a:rPr>
              <a:pPr>
                <a:spcBef>
                  <a:spcPct val="0"/>
                </a:spcBef>
                <a:buClrTx/>
                <a:buFontTx/>
                <a:buNone/>
              </a:pPr>
              <a:t>61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325872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90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4D4551-8743-4D66-B9FF-9C7D356C5E44}" type="slidenum">
              <a:rPr lang="en-US" altLang="en-US">
                <a:latin typeface="Arial" panose="020B0604020202020204" pitchFamily="34" charset="0"/>
                <a:ea typeface="ヒラギノ角ゴ Pro W3"/>
              </a:rPr>
              <a:pPr>
                <a:spcBef>
                  <a:spcPct val="0"/>
                </a:spcBef>
                <a:buClrTx/>
                <a:buFontTx/>
                <a:buNone/>
              </a:pPr>
              <a:t>62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079931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10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7FD1D52-48B3-4D99-A7E5-110444EF0EDA}" type="slidenum">
              <a:rPr lang="en-US" altLang="en-US">
                <a:latin typeface="Arial" panose="020B0604020202020204" pitchFamily="34" charset="0"/>
                <a:ea typeface="ヒラギノ角ゴ Pro W3"/>
              </a:rPr>
              <a:pPr>
                <a:spcBef>
                  <a:spcPct val="0"/>
                </a:spcBef>
                <a:buClrTx/>
                <a:buFontTx/>
                <a:buNone/>
              </a:pPr>
              <a:t>63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115158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5DF7088-BF0F-46F6-92BA-85C2AC690728}"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64</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42623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5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84146A7-E4DE-4819-AAF8-9462E5FBE4FE}" type="slidenum">
              <a:rPr lang="en-US" altLang="en-US">
                <a:latin typeface="Arial" panose="020B0604020202020204" pitchFamily="34" charset="0"/>
                <a:ea typeface="ヒラギノ角ゴ Pro W3"/>
              </a:rPr>
              <a:pPr>
                <a:spcBef>
                  <a:spcPct val="0"/>
                </a:spcBef>
                <a:buClrTx/>
                <a:buFontTx/>
                <a:buNone/>
              </a:pPr>
              <a:t>65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445763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7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AFBDF2F-C188-4410-B479-8EB354534F4A}" type="slidenum">
              <a:rPr lang="en-US" altLang="en-US">
                <a:latin typeface="Arial" panose="020B0604020202020204" pitchFamily="34" charset="0"/>
                <a:ea typeface="ヒラギノ角ゴ Pro W3"/>
              </a:rPr>
              <a:pPr>
                <a:spcBef>
                  <a:spcPct val="0"/>
                </a:spcBef>
                <a:buClrTx/>
                <a:buFontTx/>
                <a:buNone/>
              </a:pPr>
              <a:t>66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3858664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9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C9B808E-DB4F-44EA-A5A6-080F247E85CB}" type="slidenum">
              <a:rPr lang="en-US" altLang="en-US">
                <a:latin typeface="Arial" panose="020B0604020202020204" pitchFamily="34" charset="0"/>
                <a:ea typeface="ヒラギノ角ゴ Pro W3"/>
              </a:rPr>
              <a:pPr>
                <a:spcBef>
                  <a:spcPct val="0"/>
                </a:spcBef>
                <a:buClrTx/>
                <a:buFontTx/>
                <a:buNone/>
              </a:pPr>
              <a:t>67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669189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13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6AE8778-D855-4D5D-AF93-27E159262613}" type="slidenum">
              <a:rPr lang="en-US" altLang="en-US">
                <a:latin typeface="Arial" panose="020B0604020202020204" pitchFamily="34" charset="0"/>
                <a:ea typeface="ヒラギノ角ゴ Pro W3"/>
              </a:rPr>
              <a:pPr>
                <a:spcBef>
                  <a:spcPct val="0"/>
                </a:spcBef>
                <a:buClrTx/>
                <a:buFontTx/>
                <a:buNone/>
              </a:pPr>
              <a:t>68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473647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3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F40AC98-5CC3-4AAE-8C19-C51EE8574CE9}" type="slidenum">
              <a:rPr lang="en-US" altLang="en-US">
                <a:latin typeface="Arial" panose="020B0604020202020204" pitchFamily="34" charset="0"/>
                <a:ea typeface="ヒラギノ角ゴ Pro W3"/>
              </a:rPr>
              <a:pPr>
                <a:spcBef>
                  <a:spcPct val="0"/>
                </a:spcBef>
                <a:buClrTx/>
                <a:buFontTx/>
                <a:buNone/>
              </a:pPr>
              <a:t>69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403461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5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9A12F62-AC8B-4275-9499-8D7D668FDD21}" type="slidenum">
              <a:rPr lang="en-US" altLang="en-US">
                <a:latin typeface="Arial" panose="020B0604020202020204" pitchFamily="34" charset="0"/>
                <a:ea typeface="ヒラギノ角ゴ Pro W3"/>
              </a:rPr>
              <a:pPr>
                <a:spcBef>
                  <a:spcPct val="0"/>
                </a:spcBef>
                <a:buClrTx/>
                <a:buFontTx/>
                <a:buNone/>
              </a:pPr>
              <a:t>71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14956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B08F2D-E4C5-40AE-9748-4BCB6032D125}" type="slidenum">
              <a:rPr lang="en-US" altLang="en-US">
                <a:latin typeface="Arial" panose="020B0604020202020204" pitchFamily="34" charset="0"/>
                <a:ea typeface="ヒラギノ角ゴ Pro W3"/>
              </a:rPr>
              <a:pPr>
                <a:spcBef>
                  <a:spcPct val="0"/>
                </a:spcBef>
                <a:buClrTx/>
                <a:buFontTx/>
                <a:buNone/>
              </a:pPr>
              <a:t>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7143892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7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38A7755-827C-41DF-A9BD-A4ADCD7C5A28}" type="slidenum">
              <a:rPr lang="en-US" altLang="en-US">
                <a:latin typeface="Arial" panose="020B0604020202020204" pitchFamily="34" charset="0"/>
                <a:ea typeface="ヒラギノ角ゴ Pro W3"/>
              </a:rPr>
              <a:pPr>
                <a:spcBef>
                  <a:spcPct val="0"/>
                </a:spcBef>
                <a:buClrTx/>
                <a:buFontTx/>
                <a:buNone/>
              </a:pPr>
              <a:t>72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411610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9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AB16B1F-4842-45CD-A5AB-CCA49EAFEA7D}" type="slidenum">
              <a:rPr lang="en-US" altLang="en-US">
                <a:latin typeface="Arial" panose="020B0604020202020204" pitchFamily="34" charset="0"/>
                <a:ea typeface="ヒラギノ角ゴ Pro W3"/>
              </a:rPr>
              <a:pPr>
                <a:spcBef>
                  <a:spcPct val="0"/>
                </a:spcBef>
                <a:buClrTx/>
                <a:buFontTx/>
                <a:buNone/>
              </a:pPr>
              <a:t>73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736160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1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E97FAC8-951C-46DB-BB28-97158544D6B7}" type="slidenum">
              <a:rPr lang="en-US" altLang="en-US">
                <a:latin typeface="Arial" panose="020B0604020202020204" pitchFamily="34" charset="0"/>
                <a:ea typeface="ヒラギノ角ゴ Pro W3"/>
              </a:rPr>
              <a:pPr>
                <a:spcBef>
                  <a:spcPct val="0"/>
                </a:spcBef>
                <a:buClrTx/>
                <a:buFontTx/>
                <a:buNone/>
              </a:pPr>
              <a:t>74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2121587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BD13F0A-C7BC-47E3-AA0F-469F33D16FB4}" type="slidenum">
              <a:rPr lang="en-US" altLang="en-US">
                <a:latin typeface="Arial" panose="020B0604020202020204" pitchFamily="34" charset="0"/>
                <a:ea typeface="ヒラギノ角ゴ Pro W3"/>
              </a:rPr>
              <a:pPr>
                <a:spcBef>
                  <a:spcPct val="0"/>
                </a:spcBef>
                <a:buClrTx/>
                <a:buFontTx/>
                <a:buNone/>
              </a:pPr>
              <a:t>75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516407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5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1B0761B-C8F5-4F43-B779-5A3FBCAA6825}" type="slidenum">
              <a:rPr lang="en-US" altLang="en-US">
                <a:latin typeface="Arial" panose="020B0604020202020204" pitchFamily="34" charset="0"/>
                <a:ea typeface="ヒラギノ角ゴ Pro W3"/>
              </a:rPr>
              <a:pPr>
                <a:spcBef>
                  <a:spcPct val="0"/>
                </a:spcBef>
                <a:buClrTx/>
                <a:buFontTx/>
                <a:buNone/>
              </a:pPr>
              <a:t>76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198014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7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7A7A528-948E-4D49-959F-6F1B3C727992}" type="slidenum">
              <a:rPr lang="en-US" altLang="en-US">
                <a:latin typeface="Arial" panose="020B0604020202020204" pitchFamily="34" charset="0"/>
                <a:ea typeface="ヒラギノ角ゴ Pro W3"/>
              </a:rPr>
              <a:pPr>
                <a:spcBef>
                  <a:spcPct val="0"/>
                </a:spcBef>
                <a:buClrTx/>
                <a:buFontTx/>
                <a:buNone/>
              </a:pPr>
              <a:t>77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012598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974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3F6D713E-0EB7-4AD5-A6BD-65902870C20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78</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9161615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1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6E2A49D-31DE-4756-88F4-4A9805824818}" type="slidenum">
              <a:rPr lang="en-US" altLang="en-US">
                <a:latin typeface="Arial" panose="020B0604020202020204" pitchFamily="34" charset="0"/>
                <a:ea typeface="ヒラギノ角ゴ Pro W3"/>
              </a:rPr>
              <a:pPr>
                <a:spcBef>
                  <a:spcPct val="0"/>
                </a:spcBef>
                <a:buClrTx/>
                <a:buFontTx/>
                <a:buNone/>
              </a:pPr>
              <a:t>79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03519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3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84F03A6-35F3-4C3F-99E8-198C1ED4921F}" type="slidenum">
              <a:rPr lang="en-US" altLang="en-US">
                <a:latin typeface="Arial" panose="020B0604020202020204" pitchFamily="34" charset="0"/>
                <a:ea typeface="ヒラギノ角ゴ Pro W3"/>
              </a:rPr>
              <a:pPr>
                <a:spcBef>
                  <a:spcPct val="0"/>
                </a:spcBef>
                <a:buClrTx/>
                <a:buFontTx/>
                <a:buNone/>
              </a:pPr>
              <a:t>80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205866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5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D5F3916-2340-42FE-B33F-1BA352278B46}" type="slidenum">
              <a:rPr lang="en-US" altLang="en-US">
                <a:latin typeface="Arial" panose="020B0604020202020204" pitchFamily="34" charset="0"/>
                <a:ea typeface="ヒラギノ角ゴ Pro W3"/>
              </a:rPr>
              <a:pPr>
                <a:spcBef>
                  <a:spcPct val="0"/>
                </a:spcBef>
                <a:buClrTx/>
                <a:buFontTx/>
                <a:buNone/>
              </a:pPr>
              <a:t>81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852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83AE58-2FA4-4C9D-932F-66E2632E16A4}" type="slidenum">
              <a:rPr lang="en-US" altLang="en-US">
                <a:latin typeface="Arial" panose="020B0604020202020204" pitchFamily="34" charset="0"/>
                <a:ea typeface="ヒラギノ角ゴ Pro W3"/>
              </a:rPr>
              <a:pPr>
                <a:spcBef>
                  <a:spcPct val="0"/>
                </a:spcBef>
                <a:buClrTx/>
                <a:buFontTx/>
                <a:buNone/>
              </a:pPr>
              <a:t>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515772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794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2B6683F-4BA6-459D-95E0-6BB3EA25BF09}"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82</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676817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9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A16EFB9-A298-4DCF-8799-BA7627F30A39}" type="slidenum">
              <a:rPr lang="en-US" altLang="en-US">
                <a:latin typeface="Arial" panose="020B0604020202020204" pitchFamily="34" charset="0"/>
                <a:ea typeface="ヒラギノ角ゴ Pro W3"/>
              </a:rPr>
              <a:pPr>
                <a:spcBef>
                  <a:spcPct val="0"/>
                </a:spcBef>
                <a:buClrTx/>
                <a:buFontTx/>
                <a:buNone/>
              </a:pPr>
              <a:t>83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308939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2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97EFCAA-492A-46ED-B68A-8843872FF789}" type="slidenum">
              <a:rPr lang="en-US" altLang="en-US">
                <a:latin typeface="Arial" panose="020B0604020202020204" pitchFamily="34" charset="0"/>
                <a:ea typeface="ヒラギノ角ゴ Pro W3"/>
              </a:rPr>
              <a:pPr>
                <a:spcBef>
                  <a:spcPct val="0"/>
                </a:spcBef>
                <a:buClrTx/>
                <a:buFontTx/>
                <a:buNone/>
              </a:pPr>
              <a:t>84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470679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76D26C1-54C9-45A1-95FA-338037233E66}" type="slidenum">
              <a:rPr lang="en-US" altLang="en-US">
                <a:latin typeface="Arial" panose="020B0604020202020204" pitchFamily="34" charset="0"/>
                <a:ea typeface="ヒラギノ角ゴ Pro W3"/>
              </a:rPr>
              <a:pPr>
                <a:spcBef>
                  <a:spcPct val="0"/>
                </a:spcBef>
                <a:buClrTx/>
                <a:buFontTx/>
                <a:buNone/>
              </a:pPr>
              <a:t>85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912229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6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37B8203-C3F8-4DB8-8C58-353AB9EB41E8}" type="slidenum">
              <a:rPr lang="en-US" altLang="en-US">
                <a:latin typeface="Arial" panose="020B0604020202020204" pitchFamily="34" charset="0"/>
                <a:ea typeface="ヒラギノ角ゴ Pro W3"/>
              </a:rPr>
              <a:pPr>
                <a:spcBef>
                  <a:spcPct val="0"/>
                </a:spcBef>
                <a:buClrTx/>
                <a:buFontTx/>
                <a:buNone/>
              </a:pPr>
              <a:t>86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528047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8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6300967-E52B-42B7-945E-BD75434CEDF3}" type="slidenum">
              <a:rPr lang="en-US" altLang="en-US">
                <a:latin typeface="Arial" panose="020B0604020202020204" pitchFamily="34" charset="0"/>
                <a:ea typeface="ヒラギノ角ゴ Pro W3"/>
              </a:rPr>
              <a:pPr>
                <a:spcBef>
                  <a:spcPct val="0"/>
                </a:spcBef>
                <a:buClrTx/>
                <a:buFontTx/>
                <a:buNone/>
              </a:pPr>
              <a:t>87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696589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0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D97C88D-042F-4B3D-BAD4-A89C7D644A9F}" type="slidenum">
              <a:rPr lang="en-US" altLang="en-US">
                <a:latin typeface="Arial" panose="020B0604020202020204" pitchFamily="34" charset="0"/>
                <a:ea typeface="ヒラギノ角ゴ Pro W3"/>
              </a:rPr>
              <a:pPr>
                <a:spcBef>
                  <a:spcPct val="0"/>
                </a:spcBef>
                <a:buClrTx/>
                <a:buFontTx/>
                <a:buNone/>
              </a:pPr>
              <a:t>88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21769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2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3856F73-D11B-4721-BE62-09DFD4C1DC52}" type="slidenum">
              <a:rPr lang="en-US" altLang="en-US">
                <a:latin typeface="Arial" panose="020B0604020202020204" pitchFamily="34" charset="0"/>
                <a:ea typeface="ヒラギノ角ゴ Pro W3"/>
              </a:rPr>
              <a:pPr>
                <a:spcBef>
                  <a:spcPct val="0"/>
                </a:spcBef>
                <a:buClrTx/>
                <a:buFontTx/>
                <a:buNone/>
              </a:pPr>
              <a:t>89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377089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0D4181B-9FE1-4CD1-82C7-2495CF78ADFC}" type="slidenum">
              <a:rPr lang="en-US" altLang="en-US">
                <a:latin typeface="Arial" panose="020B0604020202020204" pitchFamily="34" charset="0"/>
                <a:ea typeface="ヒラギノ角ゴ Pro W3"/>
              </a:rPr>
              <a:pPr>
                <a:spcBef>
                  <a:spcPct val="0"/>
                </a:spcBef>
                <a:buClrTx/>
                <a:buFontTx/>
                <a:buNone/>
              </a:pPr>
              <a:t>90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9932054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6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70FFA3A-16D1-4976-8DB3-0E583677D716}" type="slidenum">
              <a:rPr lang="en-US" altLang="en-US">
                <a:latin typeface="Arial" panose="020B0604020202020204" pitchFamily="34" charset="0"/>
                <a:ea typeface="ヒラギノ角ゴ Pro W3"/>
              </a:rPr>
              <a:pPr>
                <a:spcBef>
                  <a:spcPct val="0"/>
                </a:spcBef>
                <a:buClrTx/>
                <a:buFontTx/>
                <a:buNone/>
              </a:pPr>
              <a:t>91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62276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17704666-F062-401C-9D02-D02E4EA9905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9</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2220433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8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07A967D-9EF3-4308-A9B1-FE685DF91FF7}" type="slidenum">
              <a:rPr lang="en-US" altLang="en-US">
                <a:latin typeface="Arial" panose="020B0604020202020204" pitchFamily="34" charset="0"/>
                <a:ea typeface="ヒラギノ角ゴ Pro W3"/>
              </a:rPr>
              <a:pPr>
                <a:spcBef>
                  <a:spcPct val="0"/>
                </a:spcBef>
                <a:buClrTx/>
                <a:buFontTx/>
                <a:buNone/>
              </a:pPr>
              <a:t>92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3291027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0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9A4A5F7-C4C6-42DF-B8B5-1B813EE3D069}" type="slidenum">
              <a:rPr lang="en-US" altLang="en-US">
                <a:latin typeface="Arial" panose="020B0604020202020204" pitchFamily="34" charset="0"/>
                <a:ea typeface="ヒラギノ角ゴ Pro W3"/>
              </a:rPr>
              <a:pPr>
                <a:spcBef>
                  <a:spcPct val="0"/>
                </a:spcBef>
                <a:buClrTx/>
                <a:buFontTx/>
                <a:buNone/>
              </a:pPr>
              <a:t>93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038929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2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703CAC3-3199-4AAE-999C-478500D67730}" type="slidenum">
              <a:rPr lang="en-US" altLang="en-US">
                <a:latin typeface="Arial" panose="020B0604020202020204" pitchFamily="34" charset="0"/>
                <a:ea typeface="ヒラギノ角ゴ Pro W3"/>
              </a:rPr>
              <a:pPr>
                <a:spcBef>
                  <a:spcPct val="0"/>
                </a:spcBef>
                <a:buClrTx/>
                <a:buFontTx/>
                <a:buNone/>
              </a:pPr>
              <a:t>94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25171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025705A-23D3-4245-B273-74B9039C5E88}" type="slidenum">
              <a:rPr lang="en-US" altLang="en-US">
                <a:latin typeface="Arial" panose="020B0604020202020204" pitchFamily="34" charset="0"/>
                <a:ea typeface="ヒラギノ角ゴ Pro W3"/>
              </a:rPr>
              <a:pPr>
                <a:spcBef>
                  <a:spcPct val="0"/>
                </a:spcBef>
                <a:buClrTx/>
                <a:buFontTx/>
                <a:buNone/>
              </a:pPr>
              <a:t>95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413621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66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443F1F7-7467-4CC3-9802-14E86F6D8324}" type="slidenum">
              <a:rPr lang="en-US" altLang="en-US">
                <a:latin typeface="Arial" panose="020B0604020202020204" pitchFamily="34" charset="0"/>
                <a:ea typeface="ヒラギノ角ゴ Pro W3"/>
              </a:rPr>
              <a:pPr>
                <a:spcBef>
                  <a:spcPct val="0"/>
                </a:spcBef>
                <a:buClrTx/>
                <a:buFontTx/>
                <a:buNone/>
              </a:pPr>
              <a:t>96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832768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8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EE30FB4-DD82-49A8-8D12-BEE3BA1D52AA}" type="slidenum">
              <a:rPr lang="en-US" altLang="en-US">
                <a:latin typeface="Arial" panose="020B0604020202020204" pitchFamily="34" charset="0"/>
                <a:ea typeface="ヒラギノ角ゴ Pro W3"/>
              </a:rPr>
              <a:pPr>
                <a:spcBef>
                  <a:spcPct val="0"/>
                </a:spcBef>
                <a:buClrTx/>
                <a:buFontTx/>
                <a:buNone/>
              </a:pPr>
              <a:t>98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206489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070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B084A11-EA44-4B18-9685-B40247DDC96F}"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99</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0540438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275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D744FAC-DA2F-4070-ACA4-419F67DD0FBB}" type="slidenum">
              <a:rPr lang="en-US" altLang="en-US">
                <a:latin typeface="Arial" panose="020B0604020202020204" pitchFamily="34" charset="0"/>
                <a:cs typeface="Lucida Sans Unicode" panose="020B0602030504020204" pitchFamily="34" charset="0"/>
              </a:rPr>
              <a:pPr algn="r" eaLnBrk="1" hangingPunct="1">
                <a:spcBef>
                  <a:spcPct val="0"/>
                </a:spcBef>
                <a:buClrTx/>
                <a:buFontTx/>
                <a:buNone/>
              </a:pPr>
              <a:t>100</a:t>
            </a:fld>
            <a:endParaRPr lang="en-US" altLang="en-US"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21390796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4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8846C4D-CEBF-4366-895A-BC768D3B465A}" type="slidenum">
              <a:rPr lang="en-US" altLang="en-US">
                <a:latin typeface="Arial" panose="020B0604020202020204" pitchFamily="34" charset="0"/>
                <a:ea typeface="ヒラギノ角ゴ Pro W3"/>
              </a:rPr>
              <a:pPr>
                <a:spcBef>
                  <a:spcPct val="0"/>
                </a:spcBef>
                <a:buClrTx/>
                <a:buFontTx/>
                <a:buNone/>
              </a:pPr>
              <a:t>101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8316906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6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D80D94C-1650-4542-BA82-16F0287E2787}" type="slidenum">
              <a:rPr lang="en-US" altLang="en-US">
                <a:latin typeface="Arial" panose="020B0604020202020204" pitchFamily="34" charset="0"/>
                <a:ea typeface="ヒラギノ角ゴ Pro W3"/>
              </a:rPr>
              <a:pPr>
                <a:spcBef>
                  <a:spcPct val="0"/>
                </a:spcBef>
                <a:buClrTx/>
                <a:buFontTx/>
                <a:buNone/>
              </a:pPr>
              <a:t>102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8477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379B32-F2F8-46EA-B3B3-595018C68DFB}"/>
              </a:ext>
            </a:extLst>
          </p:cNvPr>
          <p:cNvSpPr>
            <a:spLocks noGrp="1"/>
          </p:cNvSpPr>
          <p:nvPr>
            <p:ph sz="quarter" idx="10"/>
          </p:nvPr>
        </p:nvSpPr>
        <p:spPr>
          <a:xfrm>
            <a:off x="2514600" y="2438400"/>
            <a:ext cx="3810000" cy="99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4746C70A-207D-4008-A4CA-C816ACFE8E43}"/>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ED6AE76F-DB60-47C0-AF78-0027A8B9E4BC}"/>
              </a:ext>
            </a:extLst>
          </p:cNvPr>
          <p:cNvSpPr>
            <a:spLocks noGrp="1"/>
          </p:cNvSpPr>
          <p:nvPr>
            <p:ph sz="quarter" idx="11"/>
          </p:nvPr>
        </p:nvSpPr>
        <p:spPr>
          <a:xfrm>
            <a:off x="2286000" y="1828800"/>
            <a:ext cx="4038600" cy="990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295587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94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3EC9952E-A739-406A-9407-46BD70153693}"/>
              </a:ext>
            </a:extLst>
          </p:cNvPr>
          <p:cNvSpPr>
            <a:spLocks noGrp="1"/>
          </p:cNvSpPr>
          <p:nvPr>
            <p:ph sz="quarter" idx="18"/>
          </p:nvPr>
        </p:nvSpPr>
        <p:spPr>
          <a:xfrm>
            <a:off x="1905000" y="3733800"/>
            <a:ext cx="3581400" cy="1752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16C62937-AA5E-467F-9B74-8BC2304548BB}"/>
              </a:ext>
            </a:extLst>
          </p:cNvPr>
          <p:cNvSpPr>
            <a:spLocks noGrp="1"/>
          </p:cNvSpPr>
          <p:nvPr>
            <p:ph sz="quarter" idx="19"/>
          </p:nvPr>
        </p:nvSpPr>
        <p:spPr>
          <a:xfrm>
            <a:off x="1600200" y="28956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6">
            <a:extLst>
              <a:ext uri="{FF2B5EF4-FFF2-40B4-BE49-F238E27FC236}">
                <a16:creationId xmlns:a16="http://schemas.microsoft.com/office/drawing/2014/main" id="{16C62937-AA5E-467F-9B74-8BC2304548BB}"/>
              </a:ext>
            </a:extLst>
          </p:cNvPr>
          <p:cNvSpPr>
            <a:spLocks noGrp="1"/>
          </p:cNvSpPr>
          <p:nvPr>
            <p:ph sz="quarter" idx="20"/>
          </p:nvPr>
        </p:nvSpPr>
        <p:spPr>
          <a:xfrm>
            <a:off x="1752600" y="30480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6">
            <a:extLst>
              <a:ext uri="{FF2B5EF4-FFF2-40B4-BE49-F238E27FC236}">
                <a16:creationId xmlns:a16="http://schemas.microsoft.com/office/drawing/2014/main" id="{16C62937-AA5E-467F-9B74-8BC2304548BB}"/>
              </a:ext>
            </a:extLst>
          </p:cNvPr>
          <p:cNvSpPr>
            <a:spLocks noGrp="1"/>
          </p:cNvSpPr>
          <p:nvPr>
            <p:ph sz="quarter" idx="21"/>
          </p:nvPr>
        </p:nvSpPr>
        <p:spPr>
          <a:xfrm>
            <a:off x="1905000" y="32004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6">
            <a:extLst>
              <a:ext uri="{FF2B5EF4-FFF2-40B4-BE49-F238E27FC236}">
                <a16:creationId xmlns:a16="http://schemas.microsoft.com/office/drawing/2014/main" id="{16C62937-AA5E-467F-9B74-8BC2304548BB}"/>
              </a:ext>
            </a:extLst>
          </p:cNvPr>
          <p:cNvSpPr>
            <a:spLocks noGrp="1"/>
          </p:cNvSpPr>
          <p:nvPr>
            <p:ph sz="quarter" idx="22"/>
          </p:nvPr>
        </p:nvSpPr>
        <p:spPr>
          <a:xfrm>
            <a:off x="2057400" y="33528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6">
            <a:extLst>
              <a:ext uri="{FF2B5EF4-FFF2-40B4-BE49-F238E27FC236}">
                <a16:creationId xmlns:a16="http://schemas.microsoft.com/office/drawing/2014/main" id="{16C62937-AA5E-467F-9B74-8BC2304548BB}"/>
              </a:ext>
            </a:extLst>
          </p:cNvPr>
          <p:cNvSpPr>
            <a:spLocks noGrp="1"/>
          </p:cNvSpPr>
          <p:nvPr>
            <p:ph sz="quarter" idx="23"/>
          </p:nvPr>
        </p:nvSpPr>
        <p:spPr>
          <a:xfrm>
            <a:off x="2209800" y="35052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6">
            <a:extLst>
              <a:ext uri="{FF2B5EF4-FFF2-40B4-BE49-F238E27FC236}">
                <a16:creationId xmlns:a16="http://schemas.microsoft.com/office/drawing/2014/main" id="{16C62937-AA5E-467F-9B74-8BC2304548BB}"/>
              </a:ext>
            </a:extLst>
          </p:cNvPr>
          <p:cNvSpPr>
            <a:spLocks noGrp="1"/>
          </p:cNvSpPr>
          <p:nvPr>
            <p:ph sz="quarter" idx="24"/>
          </p:nvPr>
        </p:nvSpPr>
        <p:spPr>
          <a:xfrm>
            <a:off x="2362200" y="36576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6">
            <a:extLst>
              <a:ext uri="{FF2B5EF4-FFF2-40B4-BE49-F238E27FC236}">
                <a16:creationId xmlns:a16="http://schemas.microsoft.com/office/drawing/2014/main" id="{16C62937-AA5E-467F-9B74-8BC2304548BB}"/>
              </a:ext>
            </a:extLst>
          </p:cNvPr>
          <p:cNvSpPr>
            <a:spLocks noGrp="1"/>
          </p:cNvSpPr>
          <p:nvPr>
            <p:ph sz="quarter" idx="25"/>
          </p:nvPr>
        </p:nvSpPr>
        <p:spPr>
          <a:xfrm>
            <a:off x="2514600" y="38100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6">
            <a:extLst>
              <a:ext uri="{FF2B5EF4-FFF2-40B4-BE49-F238E27FC236}">
                <a16:creationId xmlns:a16="http://schemas.microsoft.com/office/drawing/2014/main" id="{16C62937-AA5E-467F-9B74-8BC2304548BB}"/>
              </a:ext>
            </a:extLst>
          </p:cNvPr>
          <p:cNvSpPr>
            <a:spLocks noGrp="1"/>
          </p:cNvSpPr>
          <p:nvPr>
            <p:ph sz="quarter" idx="26"/>
          </p:nvPr>
        </p:nvSpPr>
        <p:spPr>
          <a:xfrm>
            <a:off x="2667000" y="39624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6">
            <a:extLst>
              <a:ext uri="{FF2B5EF4-FFF2-40B4-BE49-F238E27FC236}">
                <a16:creationId xmlns:a16="http://schemas.microsoft.com/office/drawing/2014/main" id="{16C62937-AA5E-467F-9B74-8BC2304548BB}"/>
              </a:ext>
            </a:extLst>
          </p:cNvPr>
          <p:cNvSpPr>
            <a:spLocks noGrp="1"/>
          </p:cNvSpPr>
          <p:nvPr>
            <p:ph sz="quarter" idx="27"/>
          </p:nvPr>
        </p:nvSpPr>
        <p:spPr>
          <a:xfrm>
            <a:off x="2819400" y="41148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3EC9952E-A739-406A-9407-46BD70153693}"/>
              </a:ext>
            </a:extLst>
          </p:cNvPr>
          <p:cNvSpPr>
            <a:spLocks noGrp="1"/>
          </p:cNvSpPr>
          <p:nvPr>
            <p:ph sz="quarter" idx="18"/>
          </p:nvPr>
        </p:nvSpPr>
        <p:spPr>
          <a:xfrm>
            <a:off x="1905000" y="3733800"/>
            <a:ext cx="3581400" cy="1752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16C62937-AA5E-467F-9B74-8BC2304548BB}"/>
              </a:ext>
            </a:extLst>
          </p:cNvPr>
          <p:cNvSpPr>
            <a:spLocks noGrp="1"/>
          </p:cNvSpPr>
          <p:nvPr>
            <p:ph sz="quarter" idx="19"/>
          </p:nvPr>
        </p:nvSpPr>
        <p:spPr>
          <a:xfrm>
            <a:off x="1600200" y="28956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able Placeholder 4">
            <a:extLst>
              <a:ext uri="{FF2B5EF4-FFF2-40B4-BE49-F238E27FC236}">
                <a16:creationId xmlns:a16="http://schemas.microsoft.com/office/drawing/2014/main" id="{4E75D180-762B-4F20-87A7-BD44053F1DB9}"/>
              </a:ext>
            </a:extLst>
          </p:cNvPr>
          <p:cNvSpPr>
            <a:spLocks noGrp="1"/>
          </p:cNvSpPr>
          <p:nvPr>
            <p:ph type="tbl" sz="quarter" idx="20"/>
          </p:nvPr>
        </p:nvSpPr>
        <p:spPr>
          <a:xfrm>
            <a:off x="5029200" y="2133600"/>
            <a:ext cx="2286000" cy="1143000"/>
          </a:xfrm>
          <a:prstGeom prst="rect">
            <a:avLst/>
          </a:prstGeom>
        </p:spPr>
        <p:txBody>
          <a:bodyPr/>
          <a:lstStyle/>
          <a:p>
            <a:endParaRPr lang="en-GB"/>
          </a:p>
        </p:txBody>
      </p:sp>
    </p:spTree>
    <p:extLst>
      <p:ext uri="{BB962C8B-B14F-4D97-AF65-F5344CB8AC3E}">
        <p14:creationId xmlns:p14="http://schemas.microsoft.com/office/powerpoint/2010/main" val="164028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470025"/>
          </a:xfrm>
          <a:prstGeom prst="rect">
            <a:avLst/>
          </a:prstGeom>
        </p:spPr>
        <p:txBody>
          <a:bodyPr/>
          <a:lstStyle/>
          <a:p>
            <a:r>
              <a:rPr lang="en-US"/>
              <a:t>Click to edit Master title style</a:t>
            </a:r>
          </a:p>
        </p:txBody>
      </p:sp>
      <p:sp>
        <p:nvSpPr>
          <p:cNvPr id="8" name="Content Placeholder 7"/>
          <p:cNvSpPr>
            <a:spLocks noGrp="1"/>
          </p:cNvSpPr>
          <p:nvPr>
            <p:ph sz="quarter" idx="10"/>
          </p:nvPr>
        </p:nvSpPr>
        <p:spPr>
          <a:xfrm>
            <a:off x="762000" y="2362200"/>
            <a:ext cx="8001000" cy="182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943600" y="5791200"/>
            <a:ext cx="3048000" cy="4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89616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3EC9952E-A739-406A-9407-46BD70153693}"/>
              </a:ext>
            </a:extLst>
          </p:cNvPr>
          <p:cNvSpPr>
            <a:spLocks noGrp="1"/>
          </p:cNvSpPr>
          <p:nvPr>
            <p:ph sz="quarter" idx="18"/>
          </p:nvPr>
        </p:nvSpPr>
        <p:spPr>
          <a:xfrm>
            <a:off x="1905000" y="3733800"/>
            <a:ext cx="3581400" cy="1752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16C62937-AA5E-467F-9B74-8BC2304548BB}"/>
              </a:ext>
            </a:extLst>
          </p:cNvPr>
          <p:cNvSpPr>
            <a:spLocks noGrp="1"/>
          </p:cNvSpPr>
          <p:nvPr>
            <p:ph sz="quarter" idx="19"/>
          </p:nvPr>
        </p:nvSpPr>
        <p:spPr>
          <a:xfrm>
            <a:off x="1600200" y="28956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051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3EC9952E-A739-406A-9407-46BD70153693}"/>
              </a:ext>
            </a:extLst>
          </p:cNvPr>
          <p:cNvSpPr>
            <a:spLocks noGrp="1"/>
          </p:cNvSpPr>
          <p:nvPr>
            <p:ph sz="quarter" idx="18"/>
          </p:nvPr>
        </p:nvSpPr>
        <p:spPr>
          <a:xfrm>
            <a:off x="1905000" y="3733800"/>
            <a:ext cx="3581400" cy="17526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6">
            <a:extLst>
              <a:ext uri="{FF2B5EF4-FFF2-40B4-BE49-F238E27FC236}">
                <a16:creationId xmlns:a16="http://schemas.microsoft.com/office/drawing/2014/main" id="{16C62937-AA5E-467F-9B74-8BC2304548BB}"/>
              </a:ext>
            </a:extLst>
          </p:cNvPr>
          <p:cNvSpPr>
            <a:spLocks noGrp="1"/>
          </p:cNvSpPr>
          <p:nvPr>
            <p:ph sz="quarter" idx="19"/>
          </p:nvPr>
        </p:nvSpPr>
        <p:spPr>
          <a:xfrm>
            <a:off x="1600200" y="2895600"/>
            <a:ext cx="3352800" cy="7858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able Placeholder 4">
            <a:extLst>
              <a:ext uri="{FF2B5EF4-FFF2-40B4-BE49-F238E27FC236}">
                <a16:creationId xmlns:a16="http://schemas.microsoft.com/office/drawing/2014/main" id="{4E75D180-762B-4F20-87A7-BD44053F1DB9}"/>
              </a:ext>
            </a:extLst>
          </p:cNvPr>
          <p:cNvSpPr>
            <a:spLocks noGrp="1"/>
          </p:cNvSpPr>
          <p:nvPr>
            <p:ph type="tbl" sz="quarter" idx="20"/>
          </p:nvPr>
        </p:nvSpPr>
        <p:spPr>
          <a:xfrm>
            <a:off x="5029200" y="2133600"/>
            <a:ext cx="2286000" cy="1143000"/>
          </a:xfrm>
          <a:prstGeom prst="rect">
            <a:avLst/>
          </a:prstGeom>
        </p:spPr>
        <p:txBody>
          <a:bodyPr/>
          <a:lstStyle/>
          <a:p>
            <a:endParaRPr lang="en-GB"/>
          </a:p>
        </p:txBody>
      </p:sp>
    </p:spTree>
    <p:extLst>
      <p:ext uri="{BB962C8B-B14F-4D97-AF65-F5344CB8AC3E}">
        <p14:creationId xmlns:p14="http://schemas.microsoft.com/office/powerpoint/2010/main" val="284577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66770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608842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750262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996598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409624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79008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547091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973419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386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
            <a:ext cx="7772400" cy="1470025"/>
          </a:xfrm>
          <a:prstGeom prst="rect">
            <a:avLst/>
          </a:prstGeom>
        </p:spPr>
        <p:txBody>
          <a:bodyPr/>
          <a:lstStyle/>
          <a:p>
            <a:r>
              <a:rPr lang="en-US"/>
              <a:t>Click to edit Master title style</a:t>
            </a:r>
          </a:p>
        </p:txBody>
      </p:sp>
      <p:sp>
        <p:nvSpPr>
          <p:cNvPr id="8" name="Content Placeholder 7"/>
          <p:cNvSpPr>
            <a:spLocks noGrp="1"/>
          </p:cNvSpPr>
          <p:nvPr>
            <p:ph sz="quarter" idx="10"/>
          </p:nvPr>
        </p:nvSpPr>
        <p:spPr>
          <a:xfrm>
            <a:off x="762000" y="2362200"/>
            <a:ext cx="8001000" cy="182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p:cNvSpPr>
            <a:spLocks noGrp="1"/>
          </p:cNvSpPr>
          <p:nvPr>
            <p:ph sz="quarter" idx="11"/>
          </p:nvPr>
        </p:nvSpPr>
        <p:spPr>
          <a:xfrm>
            <a:off x="5943600" y="5791200"/>
            <a:ext cx="3048000" cy="457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4065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3.gi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6" r:id="rId8"/>
    <p:sldLayoutId id="214748396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tx1"/>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968" r:id="rId2"/>
    <p:sldLayoutId id="2147483896" r:id="rId3"/>
    <p:sldLayoutId id="2147483965" r:id="rId4"/>
    <p:sldLayoutId id="2147483753" r:id="rId5"/>
    <p:sldLayoutId id="2147483908" r:id="rId6"/>
    <p:sldLayoutId id="2147483950" r:id="rId7"/>
    <p:sldLayoutId id="2147483757" r:id="rId8"/>
    <p:sldLayoutId id="2147483877" r:id="rId9"/>
    <p:sldLayoutId id="2147483761" r:id="rId10"/>
    <p:sldLayoutId id="21474838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824613"/>
      </p:ext>
    </p:extLst>
  </p:cSld>
  <p:clrMap bg1="lt1" tx1="dk1" bg2="lt2" tx2="dk2" accent1="accent1" accent2="accent2" accent3="accent3" accent4="accent4" accent5="accent5" accent6="accent6" hlink="hlink" folHlink="folHlink"/>
  <p:sldLayoutIdLst>
    <p:sldLayoutId id="2147483969"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9.xml"/><Relationship Id="rId1" Type="http://schemas.openxmlformats.org/officeDocument/2006/relationships/slideLayout" Target="../slideLayouts/slideLayout1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8.xml"/></Relationships>
</file>

<file path=ppt/slides/_rels/slide10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8.xml"/></Relationships>
</file>

<file path=ppt/slides/_rels/slide108.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2" Type="http://schemas.openxmlformats.org/officeDocument/2006/relationships/slide" Target="slide78.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slide" Target="slide10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17.xml"/><Relationship Id="rId5" Type="http://schemas.openxmlformats.org/officeDocument/2006/relationships/slide" Target="slide108.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slide" Target="slide10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6.xml"/><Relationship Id="rId1" Type="http://schemas.openxmlformats.org/officeDocument/2006/relationships/slideLayout" Target="../slideLayouts/slideLayout17.xml"/><Relationship Id="rId5" Type="http://schemas.openxmlformats.org/officeDocument/2006/relationships/slide" Target="slide109.xml"/><Relationship Id="rId4" Type="http://schemas.openxmlformats.org/officeDocument/2006/relationships/image" Target="../media/image28.jpe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6.xml"/><Relationship Id="rId7" Type="http://schemas.openxmlformats.org/officeDocument/2006/relationships/image" Target="../media/image31.w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9.xml"/><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0.xml"/><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1.xml"/><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06155153-DD99-46B8-B26C-5702F015EDB3}"/>
              </a:ext>
            </a:extLst>
          </p:cNvPr>
          <p:cNvSpPr>
            <a:spLocks noGrp="1"/>
          </p:cNvSpPr>
          <p:nvPr>
            <p:ph type="title"/>
          </p:nvPr>
        </p:nvSpPr>
        <p:spPr>
          <a:xfrm>
            <a:off x="448661" y="2133334"/>
            <a:ext cx="3679205" cy="1325563"/>
          </a:xfrm>
          <a:prstGeom prst="rect">
            <a:avLst/>
          </a:prstGeom>
        </p:spPr>
        <p:txBody>
          <a:bodyPr/>
          <a:lstStyle/>
          <a:p>
            <a:pPr lvl="0" defTabSz="914400">
              <a:spcBef>
                <a:spcPts val="0"/>
              </a:spcBef>
              <a:defRPr/>
            </a:pPr>
            <a:r>
              <a:rPr lang="en-US" altLang="en-US" sz="3600" b="1" kern="0" dirty="0">
                <a:solidFill>
                  <a:srgbClr val="000000"/>
                </a:solidFill>
                <a:ea typeface="+mn-ea"/>
                <a:cs typeface="Lucida Sans Unicode" panose="020B0602030504020204" pitchFamily="34" charset="0"/>
              </a:rPr>
              <a:t>Chapter 26 Lecture Outline</a:t>
            </a:r>
          </a:p>
        </p:txBody>
      </p:sp>
      <p:sp>
        <p:nvSpPr>
          <p:cNvPr id="13" name="Content Placeholder 5">
            <a:extLst>
              <a:ext uri="{FF2B5EF4-FFF2-40B4-BE49-F238E27FC236}">
                <a16:creationId xmlns:a16="http://schemas.microsoft.com/office/drawing/2014/main" id="{086DDE81-9031-49DA-8F81-87AE745B5FCC}"/>
              </a:ext>
            </a:extLst>
          </p:cNvPr>
          <p:cNvSpPr>
            <a:spLocks noGrp="1"/>
          </p:cNvSpPr>
          <p:nvPr>
            <p:ph sz="quarter" idx="11"/>
          </p:nvPr>
        </p:nvSpPr>
        <p:spPr>
          <a:xfrm>
            <a:off x="64944" y="3657600"/>
            <a:ext cx="4442460" cy="381920"/>
          </a:xfrm>
          <a:prstGeom prst="rect">
            <a:avLst/>
          </a:prstGeom>
        </p:spPr>
        <p:txBody>
          <a:bodyPr/>
          <a:lstStyle/>
          <a:p>
            <a:pPr marL="0" lvl="0" indent="0" algn="ctr" defTabSz="914400">
              <a:spcBef>
                <a:spcPct val="50000"/>
              </a:spcBef>
              <a:buNone/>
              <a:defRPr/>
            </a:pP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578348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976A-A836-4CC3-AE3C-25C2660B1984}"/>
              </a:ext>
            </a:extLst>
          </p:cNvPr>
          <p:cNvSpPr>
            <a:spLocks noGrp="1"/>
          </p:cNvSpPr>
          <p:nvPr>
            <p:ph type="title"/>
          </p:nvPr>
        </p:nvSpPr>
        <p:spPr/>
        <p:txBody>
          <a:bodyPr/>
          <a:lstStyle/>
          <a:p>
            <a:r>
              <a:rPr lang="en-US" altLang="en-US" b="1" dirty="0">
                <a:solidFill>
                  <a:prstClr val="black"/>
                </a:solidFill>
              </a:rPr>
              <a:t>Anatomy, Physiology, and Ecology – Figure 26.2</a:t>
            </a:r>
            <a:endParaRPr lang="en-GB" dirty="0"/>
          </a:p>
        </p:txBody>
      </p:sp>
      <p:pic>
        <p:nvPicPr>
          <p:cNvPr id="22531" name="Picture 4" descr="Cerebrospinal fluid is withdrawn from the subarachnoid space in the lumbar region of the vertebral column below the level of the spinal cord."/>
          <p:cNvPicPr>
            <a:picLocks noChangeAspect="1" noChangeArrowheads="1"/>
          </p:cNvPicPr>
          <p:nvPr/>
        </p:nvPicPr>
        <p:blipFill>
          <a:blip r:embed="rId3" cstate="print">
            <a:extLst>
              <a:ext uri="{28A0092B-C50C-407E-A947-70E740481C1C}">
                <a14:useLocalDpi xmlns:a14="http://schemas.microsoft.com/office/drawing/2010/main" val="0"/>
              </a:ext>
            </a:extLst>
          </a:blip>
          <a:srcRect t="2214"/>
          <a:stretch>
            <a:fillRect/>
          </a:stretch>
        </p:blipFill>
        <p:spPr bwMode="auto">
          <a:xfrm>
            <a:off x="1103300" y="1215189"/>
            <a:ext cx="6934200" cy="51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627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PNS – Figure 26.19</a:t>
            </a:r>
            <a:endParaRPr lang="en-US" b="1" dirty="0">
              <a:solidFill>
                <a:schemeClr val="tx1"/>
              </a:solidFill>
            </a:endParaRPr>
          </a:p>
        </p:txBody>
      </p:sp>
      <p:sp>
        <p:nvSpPr>
          <p:cNvPr id="3" name="Content Placeholder 2"/>
          <p:cNvSpPr>
            <a:spLocks noGrp="1"/>
          </p:cNvSpPr>
          <p:nvPr>
            <p:ph idx="1"/>
          </p:nvPr>
        </p:nvSpPr>
        <p:spPr>
          <a:xfrm>
            <a:off x="457200" y="990600"/>
            <a:ext cx="8229600" cy="2749768"/>
          </a:xfrm>
        </p:spPr>
        <p:txBody>
          <a:bodyPr/>
          <a:lstStyle/>
          <a:p>
            <a:r>
              <a:rPr lang="en-US" altLang="en-US" dirty="0"/>
              <a:t>Botulism</a:t>
            </a:r>
          </a:p>
          <a:p>
            <a:pPr lvl="1">
              <a:spcBef>
                <a:spcPts val="480"/>
              </a:spcBef>
            </a:pPr>
            <a:r>
              <a:rPr lang="en-US" altLang="en-US" i="1" dirty="0"/>
              <a:t>Pathogenesis</a:t>
            </a:r>
          </a:p>
          <a:p>
            <a:pPr lvl="2">
              <a:spcBef>
                <a:spcPts val="432"/>
              </a:spcBef>
            </a:pPr>
            <a:r>
              <a:rPr lang="en-US" altLang="en-US" dirty="0"/>
              <a:t>Vegetative cells release powerful botulinum toxin</a:t>
            </a:r>
            <a:endParaRPr lang="en-US" altLang="en-US" sz="2000" dirty="0"/>
          </a:p>
          <a:p>
            <a:pPr lvl="3">
              <a:spcBef>
                <a:spcPts val="384"/>
              </a:spcBef>
            </a:pPr>
            <a:r>
              <a:rPr lang="en-US" altLang="en-US" dirty="0"/>
              <a:t>Botulism has resulted from licking a finger when tasting contaminated food; toxin absorbed in small intestine</a:t>
            </a:r>
          </a:p>
          <a:p>
            <a:pPr lvl="3">
              <a:spcBef>
                <a:spcPts val="384"/>
              </a:spcBef>
            </a:pPr>
            <a:r>
              <a:rPr lang="en-US" altLang="en-US" dirty="0"/>
              <a:t>Vegetative cells cannot compete with normal microbiota in adults, but toxin causes infant botulism; also affects immunodeficient</a:t>
            </a:r>
            <a:endParaRPr lang="en-US" dirty="0"/>
          </a:p>
        </p:txBody>
      </p:sp>
      <p:sp>
        <p:nvSpPr>
          <p:cNvPr id="4" name="Text Placeholder 3"/>
          <p:cNvSpPr>
            <a:spLocks noGrp="1"/>
          </p:cNvSpPr>
          <p:nvPr>
            <p:ph type="body" sz="quarter" idx="17"/>
          </p:nvPr>
        </p:nvSpPr>
        <p:spPr>
          <a:xfrm>
            <a:off x="1920767" y="3740368"/>
            <a:ext cx="2651234" cy="1066800"/>
          </a:xfrm>
        </p:spPr>
        <p:txBody>
          <a:bodyPr/>
          <a:lstStyle/>
          <a:p>
            <a:pPr marL="228600" lvl="3">
              <a:spcAft>
                <a:spcPts val="800"/>
              </a:spcAft>
              <a:buFont typeface="Arial" panose="020B0604020202020204" pitchFamily="34" charset="0"/>
              <a:buChar char="•"/>
            </a:pPr>
            <a:r>
              <a:rPr lang="en-US" altLang="en-US" sz="1600" dirty="0">
                <a:solidFill>
                  <a:prstClr val="black"/>
                </a:solidFill>
              </a:rPr>
              <a:t>Vegetative cells in wounds do not enter body, but release toxin that diffuses into bloodstream</a:t>
            </a:r>
          </a:p>
        </p:txBody>
      </p:sp>
      <p:pic>
        <p:nvPicPr>
          <p:cNvPr id="20173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0" t="1966" r="-770" b="1966"/>
          <a:stretch/>
        </p:blipFill>
        <p:spPr bwMode="auto">
          <a:xfrm>
            <a:off x="5105400" y="3792344"/>
            <a:ext cx="2411433" cy="25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0F2DB495-0C99-414B-B7D4-4AEB7645399C}"/>
              </a:ext>
            </a:extLst>
          </p:cNvPr>
          <p:cNvSpPr>
            <a:spLocks noGrp="1"/>
          </p:cNvSpPr>
          <p:nvPr>
            <p:ph type="body" sz="quarter" idx="11"/>
          </p:nvPr>
        </p:nvSpPr>
        <p:spPr/>
        <p:txBody>
          <a:bodyPr/>
          <a:lstStyle/>
          <a:p>
            <a:pPr lvl="0"/>
            <a:r>
              <a:rPr lang="en-US" dirty="0"/>
              <a:t> ©Michael Abbey/ Science Source</a:t>
            </a:r>
            <a:endParaRPr lang="en-US" altLang="en-US" dirty="0"/>
          </a:p>
        </p:txBody>
      </p:sp>
    </p:spTree>
    <p:extLst>
      <p:ext uri="{BB962C8B-B14F-4D97-AF65-F5344CB8AC3E}">
        <p14:creationId xmlns:p14="http://schemas.microsoft.com/office/powerpoint/2010/main" val="3604762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173" y="228600"/>
            <a:ext cx="6870023" cy="609600"/>
          </a:xfrm>
        </p:spPr>
        <p:txBody>
          <a:bodyPr/>
          <a:lstStyle/>
          <a:p>
            <a:r>
              <a:rPr lang="en-US" altLang="en-US" b="1" dirty="0">
                <a:solidFill>
                  <a:schemeClr val="tx1"/>
                </a:solidFill>
                <a:cs typeface="Lucida Sans Unicode" panose="020B0602030504020204" pitchFamily="34" charset="0"/>
              </a:rPr>
              <a:t>Bacterial Diseases of the PNS (6)</a:t>
            </a:r>
            <a:endParaRPr lang="en-US" b="1" dirty="0">
              <a:solidFill>
                <a:schemeClr val="tx1"/>
              </a:solidFill>
            </a:endParaRPr>
          </a:p>
        </p:txBody>
      </p:sp>
      <p:sp>
        <p:nvSpPr>
          <p:cNvPr id="3" name="Content Placeholder 2"/>
          <p:cNvSpPr>
            <a:spLocks noGrp="1"/>
          </p:cNvSpPr>
          <p:nvPr>
            <p:ph idx="1"/>
          </p:nvPr>
        </p:nvSpPr>
        <p:spPr>
          <a:xfrm>
            <a:off x="804049" y="990600"/>
            <a:ext cx="7349351" cy="5562600"/>
          </a:xfrm>
        </p:spPr>
        <p:txBody>
          <a:bodyPr/>
          <a:lstStyle/>
          <a:p>
            <a:pPr>
              <a:spcAft>
                <a:spcPts val="1500"/>
              </a:spcAft>
            </a:pPr>
            <a:r>
              <a:rPr lang="en-US" altLang="en-US" dirty="0"/>
              <a:t>Botulism</a:t>
            </a:r>
          </a:p>
          <a:p>
            <a:pPr marL="285750" lvl="1">
              <a:spcBef>
                <a:spcPts val="0"/>
              </a:spcBef>
            </a:pPr>
            <a:r>
              <a:rPr lang="en-US" altLang="en-US" sz="2200" i="1" dirty="0"/>
              <a:t>Pathogenesis</a:t>
            </a:r>
            <a:endParaRPr lang="en-US" altLang="en-US" sz="2200" dirty="0"/>
          </a:p>
          <a:p>
            <a:pPr marL="504825" lvl="2"/>
            <a:r>
              <a:rPr lang="en-US" altLang="en-US" sz="2400" dirty="0"/>
              <a:t>Botulinum toxin is A-B toxin </a:t>
            </a:r>
          </a:p>
          <a:p>
            <a:pPr marL="725488" lvl="3"/>
            <a:r>
              <a:rPr lang="en-US" altLang="en-US" sz="2200" dirty="0"/>
              <a:t>B binds to receptors on motor nerve endings</a:t>
            </a:r>
          </a:p>
          <a:p>
            <a:pPr marL="725488" lvl="3"/>
            <a:r>
              <a:rPr lang="en-US" altLang="en-US" sz="2200" dirty="0"/>
              <a:t>A enters nerve cell, inactivates proteins regulating release of neurotransmitter</a:t>
            </a:r>
          </a:p>
          <a:p>
            <a:pPr marL="725488" lvl="3"/>
            <a:r>
              <a:rPr lang="en-US" altLang="en-US" sz="2200" dirty="0"/>
              <a:t>Stops muscle contraction; </a:t>
            </a:r>
            <a:r>
              <a:rPr lang="en-US" altLang="en-US" sz="2200" u="sng" dirty="0"/>
              <a:t>flaccid paralysis</a:t>
            </a:r>
            <a:r>
              <a:rPr lang="en-US" altLang="en-US" sz="2200" dirty="0"/>
              <a:t> results</a:t>
            </a:r>
          </a:p>
          <a:p>
            <a:pPr marL="504825" lvl="2"/>
            <a:r>
              <a:rPr lang="en-US" altLang="en-US" sz="2400" dirty="0"/>
              <a:t>Commercial applications of Botox</a:t>
            </a:r>
          </a:p>
          <a:p>
            <a:pPr marL="725488" lvl="3"/>
            <a:r>
              <a:rPr lang="en-US" altLang="en-US" sz="2200" dirty="0"/>
              <a:t>Prevention of headaches</a:t>
            </a:r>
          </a:p>
          <a:p>
            <a:pPr marL="725488" lvl="3"/>
            <a:r>
              <a:rPr lang="en-US" altLang="en-US" sz="2200" dirty="0"/>
              <a:t>Relief from conditions involving muscle contractions</a:t>
            </a:r>
          </a:p>
          <a:p>
            <a:pPr marL="725488" lvl="3"/>
            <a:r>
              <a:rPr lang="en-US" altLang="en-US" sz="2200" dirty="0"/>
              <a:t>Cosmetic use to reduce wrinkles</a:t>
            </a:r>
            <a:endParaRPr lang="en-US" sz="2200" dirty="0"/>
          </a:p>
        </p:txBody>
      </p:sp>
    </p:spTree>
    <p:extLst>
      <p:ext uri="{BB962C8B-B14F-4D97-AF65-F5344CB8AC3E}">
        <p14:creationId xmlns:p14="http://schemas.microsoft.com/office/powerpoint/2010/main" val="3277564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PNS – Figure 26.20</a:t>
            </a:r>
            <a:endParaRPr lang="en-US" b="1" dirty="0">
              <a:solidFill>
                <a:schemeClr val="tx1"/>
              </a:solidFill>
            </a:endParaRPr>
          </a:p>
        </p:txBody>
      </p:sp>
      <p:sp>
        <p:nvSpPr>
          <p:cNvPr id="3" name="Content Placeholder 2"/>
          <p:cNvSpPr>
            <a:spLocks noGrp="1"/>
          </p:cNvSpPr>
          <p:nvPr>
            <p:ph idx="1"/>
          </p:nvPr>
        </p:nvSpPr>
        <p:spPr>
          <a:xfrm>
            <a:off x="800100" y="990600"/>
            <a:ext cx="8229600" cy="2016343"/>
          </a:xfrm>
        </p:spPr>
        <p:txBody>
          <a:bodyPr/>
          <a:lstStyle/>
          <a:p>
            <a:pPr>
              <a:spcAft>
                <a:spcPts val="1500"/>
              </a:spcAft>
            </a:pPr>
            <a:r>
              <a:rPr lang="en-US" altLang="en-US" dirty="0"/>
              <a:t>Botulism</a:t>
            </a:r>
          </a:p>
          <a:p>
            <a:pPr marL="285750" lvl="1">
              <a:spcBef>
                <a:spcPts val="0"/>
              </a:spcBef>
              <a:spcAft>
                <a:spcPts val="200"/>
              </a:spcAft>
            </a:pPr>
            <a:r>
              <a:rPr lang="en-US" altLang="en-US" i="1" dirty="0"/>
              <a:t>Epidemiology</a:t>
            </a:r>
          </a:p>
          <a:p>
            <a:pPr marL="536575" lvl="2">
              <a:spcAft>
                <a:spcPts val="200"/>
              </a:spcAft>
              <a:tabLst>
                <a:tab pos="457200" algn="l"/>
              </a:tabLst>
            </a:pPr>
            <a:r>
              <a:rPr lang="en-US" altLang="en-US" dirty="0"/>
              <a:t>Endospores widely distributed in soils, aquatic sediments</a:t>
            </a:r>
          </a:p>
          <a:p>
            <a:pPr marL="536575" lvl="2">
              <a:spcAft>
                <a:spcPts val="200"/>
              </a:spcAft>
              <a:tabLst>
                <a:tab pos="457200" algn="l"/>
              </a:tabLst>
            </a:pPr>
            <a:r>
              <a:rPr lang="en-US" altLang="en-US" dirty="0"/>
              <a:t>Fewer than 30 cases/year of foodborne botulism in U.S.</a:t>
            </a:r>
          </a:p>
          <a:p>
            <a:pPr marL="738188" lvl="3">
              <a:spcAft>
                <a:spcPts val="200"/>
              </a:spcAft>
            </a:pPr>
            <a:r>
              <a:rPr lang="en-US" altLang="en-US" dirty="0"/>
              <a:t>Most from preserved fish or home-canned foods</a:t>
            </a:r>
            <a:endParaRPr lang="en-US" dirty="0"/>
          </a:p>
        </p:txBody>
      </p:sp>
      <p:sp>
        <p:nvSpPr>
          <p:cNvPr id="4" name="Text Placeholder 3"/>
          <p:cNvSpPr>
            <a:spLocks noGrp="1"/>
          </p:cNvSpPr>
          <p:nvPr>
            <p:ph type="body" sz="quarter" idx="17"/>
          </p:nvPr>
        </p:nvSpPr>
        <p:spPr>
          <a:xfrm>
            <a:off x="1211380" y="3006943"/>
            <a:ext cx="2689334" cy="2835166"/>
          </a:xfrm>
        </p:spPr>
        <p:txBody>
          <a:bodyPr/>
          <a:lstStyle/>
          <a:p>
            <a:pPr marL="479425" lvl="3">
              <a:spcAft>
                <a:spcPts val="200"/>
              </a:spcAft>
              <a:buFont typeface="Arial" panose="020B0604020202020204" pitchFamily="34" charset="0"/>
              <a:buChar char="•"/>
            </a:pPr>
            <a:r>
              <a:rPr lang="en-US" altLang="en-US" sz="1600" dirty="0">
                <a:solidFill>
                  <a:prstClr val="black"/>
                </a:solidFill>
              </a:rPr>
              <a:t>Commercial canners strictly controlled</a:t>
            </a:r>
          </a:p>
          <a:p>
            <a:pPr marL="228600" lvl="2">
              <a:spcAft>
                <a:spcPts val="200"/>
              </a:spcAft>
              <a:buFont typeface="Arial" panose="020B0604020202020204" pitchFamily="34" charset="0"/>
              <a:buChar char="•"/>
            </a:pPr>
            <a:r>
              <a:rPr lang="en-US" altLang="en-US" sz="1800" dirty="0">
                <a:solidFill>
                  <a:prstClr val="black"/>
                </a:solidFill>
              </a:rPr>
              <a:t>Intestinal (infant) more common in U.S.</a:t>
            </a:r>
          </a:p>
          <a:p>
            <a:pPr marL="465138" lvl="3">
              <a:spcAft>
                <a:spcPts val="200"/>
              </a:spcAft>
              <a:buFont typeface="Arial" panose="020B0604020202020204" pitchFamily="34" charset="0"/>
              <a:buChar char="•"/>
            </a:pPr>
            <a:r>
              <a:rPr lang="en-US" altLang="en-US" sz="1600" dirty="0">
                <a:solidFill>
                  <a:prstClr val="black"/>
                </a:solidFill>
              </a:rPr>
              <a:t>Still &lt;150 cases/year</a:t>
            </a:r>
          </a:p>
          <a:p>
            <a:pPr marL="465138" lvl="3">
              <a:spcAft>
                <a:spcPts val="200"/>
              </a:spcAft>
              <a:buFont typeface="Arial" panose="020B0604020202020204" pitchFamily="34" charset="0"/>
              <a:buChar char="•"/>
            </a:pPr>
            <a:r>
              <a:rPr lang="en-US" altLang="en-US" sz="1600" dirty="0">
                <a:solidFill>
                  <a:prstClr val="black"/>
                </a:solidFill>
              </a:rPr>
              <a:t>Honey implicated</a:t>
            </a:r>
          </a:p>
          <a:p>
            <a:pPr marL="228600" lvl="2">
              <a:spcAft>
                <a:spcPts val="200"/>
              </a:spcAft>
              <a:buFont typeface="Arial" panose="020B0604020202020204" pitchFamily="34" charset="0"/>
              <a:buChar char="•"/>
            </a:pPr>
            <a:r>
              <a:rPr lang="en-US" altLang="en-US" sz="1800" dirty="0">
                <a:solidFill>
                  <a:prstClr val="black"/>
                </a:solidFill>
              </a:rPr>
              <a:t>Most wound botulism in U.S. due to abuse of injected drugs</a:t>
            </a:r>
            <a:endParaRPr lang="en-US" sz="1800" dirty="0">
              <a:solidFill>
                <a:prstClr val="black"/>
              </a:solidFill>
            </a:endParaRPr>
          </a:p>
        </p:txBody>
      </p:sp>
      <p:pic>
        <p:nvPicPr>
          <p:cNvPr id="205828" name="Picture 6" descr="Infant botulism is the most common form in the U.S."/>
          <p:cNvPicPr>
            <a:picLocks noChangeAspect="1" noChangeArrowheads="1"/>
          </p:cNvPicPr>
          <p:nvPr/>
        </p:nvPicPr>
        <p:blipFill>
          <a:blip r:embed="rId3" cstate="print">
            <a:extLst>
              <a:ext uri="{28A0092B-C50C-407E-A947-70E740481C1C}">
                <a14:useLocalDpi xmlns:a14="http://schemas.microsoft.com/office/drawing/2010/main" val="0"/>
              </a:ext>
            </a:extLst>
          </a:blip>
          <a:srcRect t="2028"/>
          <a:stretch>
            <a:fillRect/>
          </a:stretch>
        </p:blipFill>
        <p:spPr bwMode="auto">
          <a:xfrm>
            <a:off x="4594225" y="3048000"/>
            <a:ext cx="40925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136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75" y="228600"/>
            <a:ext cx="7557025" cy="609600"/>
          </a:xfrm>
        </p:spPr>
        <p:txBody>
          <a:bodyPr/>
          <a:lstStyle/>
          <a:p>
            <a:r>
              <a:rPr lang="en-US" altLang="en-US" b="1" dirty="0">
                <a:solidFill>
                  <a:schemeClr val="tx1"/>
                </a:solidFill>
                <a:cs typeface="Lucida Sans Unicode" panose="020B0602030504020204" pitchFamily="34" charset="0"/>
              </a:rPr>
              <a:t>Bacterial Diseases of the PNS (7)</a:t>
            </a:r>
            <a:endParaRPr lang="en-US" b="1" dirty="0">
              <a:solidFill>
                <a:schemeClr val="tx1"/>
              </a:solidFill>
            </a:endParaRPr>
          </a:p>
        </p:txBody>
      </p:sp>
      <p:sp>
        <p:nvSpPr>
          <p:cNvPr id="3" name="Content Placeholder 2"/>
          <p:cNvSpPr>
            <a:spLocks noGrp="1"/>
          </p:cNvSpPr>
          <p:nvPr>
            <p:ph idx="1"/>
          </p:nvPr>
        </p:nvSpPr>
        <p:spPr>
          <a:xfrm>
            <a:off x="800100" y="990600"/>
            <a:ext cx="7557025" cy="5562600"/>
          </a:xfrm>
        </p:spPr>
        <p:txBody>
          <a:bodyPr/>
          <a:lstStyle/>
          <a:p>
            <a:pPr>
              <a:spcAft>
                <a:spcPts val="1500"/>
              </a:spcAft>
            </a:pPr>
            <a:r>
              <a:rPr lang="en-US" altLang="en-US" dirty="0"/>
              <a:t>Botulism</a:t>
            </a:r>
          </a:p>
          <a:p>
            <a:pPr marL="285750" lvl="1">
              <a:spcBef>
                <a:spcPts val="0"/>
              </a:spcBef>
            </a:pPr>
            <a:r>
              <a:rPr lang="en-US" altLang="en-US" i="1" dirty="0"/>
              <a:t>Treatment and prevention</a:t>
            </a:r>
          </a:p>
          <a:p>
            <a:pPr marL="533400" lvl="2"/>
            <a:r>
              <a:rPr lang="en-US" altLang="en-US" dirty="0"/>
              <a:t>Intravenous antitoxin; only neutralizes toxin in blood</a:t>
            </a:r>
          </a:p>
          <a:p>
            <a:pPr marL="762000" lvl="3"/>
            <a:r>
              <a:rPr lang="en-US" altLang="en-US" dirty="0"/>
              <a:t>Affected nerves slowly recover over weeks or months</a:t>
            </a:r>
          </a:p>
          <a:p>
            <a:pPr marL="533400" lvl="2"/>
            <a:r>
              <a:rPr lang="en-US" altLang="en-US" dirty="0"/>
              <a:t>Mechanical ventilator may be needed</a:t>
            </a:r>
          </a:p>
          <a:p>
            <a:pPr marL="533400" lvl="2"/>
            <a:r>
              <a:rPr lang="en-US" altLang="en-US" dirty="0"/>
              <a:t>Intestinal botulism: respiratory, feeding support until normal microbiota replace pathogen; antitoxin </a:t>
            </a:r>
          </a:p>
          <a:p>
            <a:pPr marL="533400" lvl="2"/>
            <a:r>
              <a:rPr lang="en-US" altLang="en-US" dirty="0"/>
              <a:t>Wound botulism: surgical removal of dirt, dead tissues</a:t>
            </a:r>
          </a:p>
          <a:p>
            <a:pPr marL="533400" lvl="2"/>
            <a:r>
              <a:rPr lang="en-US" altLang="en-US" dirty="0"/>
              <a:t>Proper sterilization, sealing of food</a:t>
            </a:r>
          </a:p>
          <a:p>
            <a:pPr marL="533400" lvl="2"/>
            <a:r>
              <a:rPr lang="en-US" altLang="en-US" dirty="0"/>
              <a:t>Toxin is heat-labile; cooking can destroy </a:t>
            </a:r>
          </a:p>
          <a:p>
            <a:pPr marL="533400" lvl="2"/>
            <a:r>
              <a:rPr lang="en-US" altLang="en-US" dirty="0"/>
              <a:t>Avoid feeding honey to babies under 1 year of age</a:t>
            </a:r>
          </a:p>
          <a:p>
            <a:pPr marL="533400" lvl="2"/>
            <a:r>
              <a:rPr lang="en-US" altLang="en-US" dirty="0"/>
              <a:t>Prompt treatment of wounds; discourage drug abuse</a:t>
            </a:r>
          </a:p>
          <a:p>
            <a:pPr marL="533400" lvl="2"/>
            <a:r>
              <a:rPr lang="en-US" altLang="en-US" dirty="0"/>
              <a:t>Immunity does not develop</a:t>
            </a:r>
            <a:endParaRPr lang="en-US" dirty="0"/>
          </a:p>
        </p:txBody>
      </p:sp>
    </p:spTree>
    <p:extLst>
      <p:ext uri="{BB962C8B-B14F-4D97-AF65-F5344CB8AC3E}">
        <p14:creationId xmlns:p14="http://schemas.microsoft.com/office/powerpoint/2010/main" val="598447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63" y="228600"/>
            <a:ext cx="6245475" cy="609600"/>
          </a:xfrm>
        </p:spPr>
        <p:txBody>
          <a:bodyPr/>
          <a:lstStyle/>
          <a:p>
            <a:r>
              <a:rPr lang="en-US" b="1" dirty="0">
                <a:solidFill>
                  <a:schemeClr val="tx1"/>
                </a:solidFill>
              </a:rPr>
              <a:t>Table 26.15 Botulism</a:t>
            </a:r>
          </a:p>
        </p:txBody>
      </p:sp>
      <p:graphicFrame>
        <p:nvGraphicFramePr>
          <p:cNvPr id="11" name="Table Placeholder 10">
            <a:extLst>
              <a:ext uri="{FF2B5EF4-FFF2-40B4-BE49-F238E27FC236}">
                <a16:creationId xmlns:a16="http://schemas.microsoft.com/office/drawing/2014/main" id="{AB216F82-D615-4FE4-9E64-AB123097F86D}"/>
              </a:ext>
            </a:extLst>
          </p:cNvPr>
          <p:cNvGraphicFramePr>
            <a:graphicFrameLocks noGrp="1"/>
          </p:cNvGraphicFramePr>
          <p:nvPr>
            <p:ph type="tbl" sz="quarter" idx="20"/>
            <p:extLst>
              <p:ext uri="{D42A27DB-BD31-4B8C-83A1-F6EECF244321}">
                <p14:modId xmlns:p14="http://schemas.microsoft.com/office/powerpoint/2010/main" val="3100247546"/>
              </p:ext>
            </p:extLst>
          </p:nvPr>
        </p:nvGraphicFramePr>
        <p:xfrm>
          <a:off x="1219200" y="1421949"/>
          <a:ext cx="6495250" cy="5202402"/>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1597489964"/>
                    </a:ext>
                  </a:extLst>
                </a:gridCol>
                <a:gridCol w="4818850">
                  <a:extLst>
                    <a:ext uri="{9D8B030D-6E8A-4147-A177-3AD203B41FA5}">
                      <a16:colId xmlns:a16="http://schemas.microsoft.com/office/drawing/2014/main" val="1911761020"/>
                    </a:ext>
                  </a:extLst>
                </a:gridCol>
              </a:tblGrid>
              <a:tr h="4545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Blurred or double vision, weakness, nausea, vomiting, diarrhea or constipation; generalized paralysis and respiratory insufficiency</a:t>
                      </a:r>
                    </a:p>
                  </a:txBody>
                  <a:tcPr/>
                </a:tc>
                <a:extLst>
                  <a:ext uri="{0D108BD9-81ED-4DB2-BD59-A6C34878D82A}">
                    <a16:rowId xmlns:a16="http://schemas.microsoft.com/office/drawing/2014/main" val="961362298"/>
                  </a:ext>
                </a:extLst>
              </a:tr>
              <a:tr h="356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12 to 36 hours for foodborne; variable or unknown for other types</a:t>
                      </a:r>
                    </a:p>
                  </a:txBody>
                  <a:tcPr/>
                </a:tc>
                <a:extLst>
                  <a:ext uri="{0D108BD9-81ED-4DB2-BD59-A6C34878D82A}">
                    <a16:rowId xmlns:a16="http://schemas.microsoft.com/office/drawing/2014/main" val="1246361898"/>
                  </a:ext>
                </a:extLst>
              </a:tr>
              <a:tr h="356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Clostridium botulinum</a:t>
                      </a:r>
                      <a:r>
                        <a:rPr kumimoji="0" lang="en-US" sz="1200" b="0" i="0" u="none" strike="noStrike" kern="1200" cap="none" spc="0" normalizeH="0" baseline="0" noProof="0" dirty="0">
                          <a:ln>
                            <a:noFill/>
                          </a:ln>
                          <a:solidFill>
                            <a:prstClr val="black"/>
                          </a:solidFill>
                          <a:effectLst/>
                          <a:uLnTx/>
                          <a:uFillTx/>
                          <a:latin typeface="+mn-lt"/>
                          <a:ea typeface="+mn-ea"/>
                          <a:cs typeface="+mn-cs"/>
                        </a:rPr>
                        <a:t>, an anaerobic, Grampositive, endospore-forming, rod-shaped bacterium</a:t>
                      </a:r>
                    </a:p>
                  </a:txBody>
                  <a:tcPr/>
                </a:tc>
                <a:extLst>
                  <a:ext uri="{0D108BD9-81ED-4DB2-BD59-A6C34878D82A}">
                    <a16:rowId xmlns:a16="http://schemas.microsoft.com/office/drawing/2014/main" val="3138901442"/>
                  </a:ext>
                </a:extLst>
              </a:tr>
              <a:tr h="13546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Clostridium botulinum </a:t>
                      </a:r>
                      <a:r>
                        <a:rPr kumimoji="0" lang="en-US" sz="1200" b="0" i="0" u="none" strike="noStrike" kern="1200" cap="none" spc="0" normalizeH="0" baseline="0" noProof="0" dirty="0">
                          <a:ln>
                            <a:noFill/>
                          </a:ln>
                          <a:solidFill>
                            <a:prstClr val="black"/>
                          </a:solidFill>
                          <a:effectLst/>
                          <a:uLnTx/>
                          <a:uFillTx/>
                          <a:latin typeface="+mn-lt"/>
                          <a:ea typeface="+mn-ea"/>
                          <a:cs typeface="+mn-cs"/>
                        </a:rPr>
                        <a:t>endospores germinate and the resulting vegetative cells multiply in favorable environments, releasing botulinum toxin. The toxin may be consumed in food (foodborne botulism), produced by cells growing in the intestinal tract (intestinal botulism; in babies this is called infant botulism), or made by cells infecting a wound (wound botulism). Circulating toxin binds to motor nerves and stops the transmission of signals to the muscles, producing flaccid paralysis.</a:t>
                      </a:r>
                    </a:p>
                  </a:txBody>
                  <a:tcPr/>
                </a:tc>
                <a:extLst>
                  <a:ext uri="{0D108BD9-81ED-4DB2-BD59-A6C34878D82A}">
                    <a16:rowId xmlns:a16="http://schemas.microsoft.com/office/drawing/2014/main" val="775133523"/>
                  </a:ext>
                </a:extLst>
              </a:tr>
              <a:tr h="9546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Endospores widespread in soils and aquatic sediments. Foodborne botulism is often due to consuming an improperly processed homecanned, low-acid food. Intestinal botulism typically seen in infants (infant botulism), and may involve endospore-containing honey. Wound botulism often involves injection-drug abuse.</a:t>
                      </a:r>
                    </a:p>
                  </a:txBody>
                  <a:tcPr/>
                </a:tc>
                <a:extLst>
                  <a:ext uri="{0D108BD9-81ED-4DB2-BD59-A6C34878D82A}">
                    <a16:rowId xmlns:a16="http://schemas.microsoft.com/office/drawing/2014/main" val="541058022"/>
                  </a:ext>
                </a:extLst>
              </a:tr>
              <a:tr h="145463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depends on the type of botulism, but may involve intravenous administration of antitoxin and artificial ventilation for respiratory paralysis. Prevention: specific for the type of botulism. Foodborne botulism is prevented through proper food handling and home-canning methods; also, boiling home-canned foods for 10 minutes just prior to serving. Intestinal botulism is difficult to prevent, but honey should not be fed to infants under 1 year of age. Wound botulism is prevented through prompt wound care.</a:t>
                      </a:r>
                    </a:p>
                  </a:txBody>
                  <a:tcPr/>
                </a:tc>
                <a:extLst>
                  <a:ext uri="{0D108BD9-81ED-4DB2-BD59-A6C34878D82A}">
                    <a16:rowId xmlns:a16="http://schemas.microsoft.com/office/drawing/2014/main" val="2061452015"/>
                  </a:ext>
                </a:extLst>
              </a:tr>
            </a:tbl>
          </a:graphicData>
        </a:graphic>
      </p:graphicFrame>
    </p:spTree>
    <p:extLst>
      <p:ext uri="{BB962C8B-B14F-4D97-AF65-F5344CB8AC3E}">
        <p14:creationId xmlns:p14="http://schemas.microsoft.com/office/powerpoint/2010/main" val="1032722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67" y="2866571"/>
            <a:ext cx="8753769" cy="714829"/>
          </a:xfrm>
        </p:spPr>
        <p:txBody>
          <a:bodyPr/>
          <a:lstStyle/>
          <a:p>
            <a:r>
              <a:rPr lang="en-US" sz="4000" dirty="0">
                <a:cs typeface="Arial" panose="020B0604020202020204" pitchFamily="34" charset="0"/>
              </a:rPr>
              <a:t>Appendix of Image Long Description</a:t>
            </a:r>
            <a:endParaRPr lang="en-GB" sz="4000" dirty="0">
              <a:cs typeface="Arial" panose="020B0604020202020204" pitchFamily="34" charset="0"/>
            </a:endParaRPr>
          </a:p>
        </p:txBody>
      </p:sp>
    </p:spTree>
    <p:extLst>
      <p:ext uri="{BB962C8B-B14F-4D97-AF65-F5344CB8AC3E}">
        <p14:creationId xmlns:p14="http://schemas.microsoft.com/office/powerpoint/2010/main" val="125110292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99" y="728095"/>
            <a:ext cx="8700203" cy="1169972"/>
          </a:xfrm>
        </p:spPr>
        <p:txBody>
          <a:bodyPr/>
          <a:lstStyle/>
          <a:p>
            <a:r>
              <a:rPr lang="en-US" altLang="en-US" sz="3600" dirty="0">
                <a:solidFill>
                  <a:prstClr val="black"/>
                </a:solidFill>
              </a:rPr>
              <a:t>Anatomy, Physiology, and Ecology – Figure 26.1a</a:t>
            </a:r>
            <a:r>
              <a:rPr lang="en-US" altLang="en-US" sz="3600" dirty="0"/>
              <a:t> </a:t>
            </a:r>
            <a:r>
              <a:rPr lang="en-US" sz="3600" dirty="0">
                <a:cs typeface="Arial" panose="020B0604020202020204" pitchFamily="34" charset="0"/>
              </a:rPr>
              <a:t>Long Description</a:t>
            </a:r>
            <a:r>
              <a:rPr lang="en-US" altLang="en-US" sz="3600" dirty="0">
                <a:solidFill>
                  <a:prstClr val="black"/>
                </a:solidFill>
              </a:rPr>
              <a:t> </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2099694"/>
            <a:ext cx="8153400" cy="3005706"/>
          </a:xfrm>
        </p:spPr>
        <p:txBody>
          <a:bodyPr/>
          <a:lstStyle/>
          <a:p>
            <a:pPr marL="0" lvl="0" indent="0">
              <a:buNone/>
            </a:pPr>
            <a:r>
              <a:rPr lang="en-US" sz="1400" dirty="0"/>
              <a:t>The top of the neuron has an oval shaped cell body. From the cell body branching projections called Dendrites receive information. A long thin extension called the axon extends from the cell body and transmits to other cells.</a:t>
            </a:r>
            <a:endParaRPr lang="en-GB" sz="1400" dirty="0">
              <a:latin typeface="Arial" panose="020B0604020202020204" pitchFamily="34" charset="0"/>
              <a:cs typeface="Arial" panose="020B0604020202020204" pitchFamily="34" charset="0"/>
            </a:endParaRPr>
          </a:p>
        </p:txBody>
      </p:sp>
      <p:sp>
        <p:nvSpPr>
          <p:cNvPr id="5" name="Content Placeholder 9"/>
          <p:cNvSpPr>
            <a:spLocks noGrp="1"/>
          </p:cNvSpPr>
          <p:nvPr>
            <p:ph sz="quarter" idx="11"/>
          </p:nvPr>
        </p:nvSpPr>
        <p:spPr>
          <a:xfrm>
            <a:off x="5096005" y="6023083"/>
            <a:ext cx="4029692" cy="149118"/>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Anatomy, Physiology, and Ecology – Figure 26.1a</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41161241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99" y="728095"/>
            <a:ext cx="8700203" cy="1169972"/>
          </a:xfrm>
        </p:spPr>
        <p:txBody>
          <a:bodyPr/>
          <a:lstStyle/>
          <a:p>
            <a:r>
              <a:rPr lang="en-US" altLang="en-US" sz="3600" dirty="0"/>
              <a:t>Anatomy, Physiology, and Ecology – Figure 26.1b </a:t>
            </a:r>
            <a:r>
              <a:rPr lang="en-US" sz="3600" dirty="0">
                <a:cs typeface="Arial" panose="020B0604020202020204" pitchFamily="34" charset="0"/>
              </a:rPr>
              <a:t>Long Description</a:t>
            </a:r>
            <a:r>
              <a:rPr lang="en-US" altLang="en-US" sz="3600" dirty="0">
                <a:solidFill>
                  <a:prstClr val="black"/>
                </a:solidFill>
              </a:rPr>
              <a:t> </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3276600" cy="3532172"/>
          </a:xfrm>
        </p:spPr>
        <p:txBody>
          <a:bodyPr/>
          <a:lstStyle/>
          <a:p>
            <a:pPr marL="0" lvl="0" indent="0">
              <a:buNone/>
            </a:pPr>
            <a:r>
              <a:rPr lang="en-IN" sz="1400" dirty="0"/>
              <a:t>Diseases affecting the brain include: African sleeping sickness</a:t>
            </a:r>
          </a:p>
          <a:p>
            <a:pPr marL="0" lvl="0" indent="0">
              <a:buNone/>
            </a:pPr>
            <a:r>
              <a:rPr lang="en-IN" sz="1400" dirty="0"/>
              <a:t>encephalitis</a:t>
            </a:r>
          </a:p>
          <a:p>
            <a:pPr marL="0" lvl="0" indent="0">
              <a:buNone/>
            </a:pPr>
            <a:r>
              <a:rPr lang="en-IN" sz="1400" dirty="0"/>
              <a:t>meningitis</a:t>
            </a:r>
          </a:p>
          <a:p>
            <a:pPr marL="0" lvl="0" indent="0">
              <a:buNone/>
            </a:pPr>
            <a:r>
              <a:rPr lang="en-IN" sz="1400" dirty="0"/>
              <a:t>primary amebic meningoencephalitis rabies</a:t>
            </a:r>
          </a:p>
          <a:p>
            <a:pPr marL="0" lvl="0" indent="0">
              <a:buNone/>
            </a:pPr>
            <a:r>
              <a:rPr lang="en-IN" sz="1400" dirty="0"/>
              <a:t>spongiform encephalopathies</a:t>
            </a:r>
          </a:p>
          <a:p>
            <a:pPr marL="0" lvl="0" indent="0">
              <a:buNone/>
            </a:pPr>
            <a:r>
              <a:rPr lang="en-IN" sz="1400" dirty="0"/>
              <a:t>Diseases affecting the spinal cord include: meningitis</a:t>
            </a:r>
          </a:p>
          <a:p>
            <a:pPr marL="0" lvl="0" indent="0">
              <a:buNone/>
            </a:pPr>
            <a:r>
              <a:rPr lang="en-IN" sz="1400" dirty="0"/>
              <a:t>poliomyelitis</a:t>
            </a:r>
          </a:p>
          <a:p>
            <a:pPr marL="0" lvl="0" indent="0">
              <a:buNone/>
            </a:pPr>
            <a:r>
              <a:rPr lang="en-IN" sz="1400" dirty="0"/>
              <a:t>Diseases affecting the nerves include: botulism</a:t>
            </a:r>
          </a:p>
          <a:p>
            <a:pPr marL="0" lvl="0" indent="0">
              <a:buNone/>
            </a:pPr>
            <a:r>
              <a:rPr lang="en-IN" sz="1400" dirty="0"/>
              <a:t>Hansen's disease (leprosy)</a:t>
            </a:r>
            <a:endParaRPr lang="en-GB" sz="1400" dirty="0">
              <a:latin typeface="Arial" panose="020B0604020202020204" pitchFamily="34" charset="0"/>
              <a:cs typeface="Arial" panose="020B0604020202020204" pitchFamily="34" charset="0"/>
            </a:endParaRPr>
          </a:p>
        </p:txBody>
      </p:sp>
      <p:sp>
        <p:nvSpPr>
          <p:cNvPr id="5" name="Content Placeholder 9"/>
          <p:cNvSpPr>
            <a:spLocks noGrp="1"/>
          </p:cNvSpPr>
          <p:nvPr>
            <p:ph sz="quarter" idx="11"/>
          </p:nvPr>
        </p:nvSpPr>
        <p:spPr>
          <a:xfrm>
            <a:off x="5096005" y="6023083"/>
            <a:ext cx="4029692" cy="149118"/>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hlinkClick r:id="rId2" action="ppaction://hlinksldjump"/>
              </a:rPr>
              <a:t>Anatomy, Physiology, and Ecology – Figure 26.1b </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8671878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99" y="728095"/>
            <a:ext cx="8700203" cy="1169972"/>
          </a:xfrm>
        </p:spPr>
        <p:txBody>
          <a:bodyPr/>
          <a:lstStyle/>
          <a:p>
            <a:r>
              <a:rPr lang="en-US" altLang="en-US" sz="3600" dirty="0">
                <a:solidFill>
                  <a:prstClr val="black"/>
                </a:solidFill>
                <a:cs typeface="Lucida Sans Unicode" panose="020B0602030504020204" pitchFamily="34" charset="0"/>
              </a:rPr>
              <a:t>Viral Diseases of the CNS – Figure 26.11 </a:t>
            </a:r>
            <a:r>
              <a:rPr lang="en-US" sz="3600" dirty="0">
                <a:cs typeface="Arial" panose="020B0604020202020204" pitchFamily="34" charset="0"/>
              </a:rPr>
              <a:t>Long Description</a:t>
            </a:r>
            <a:r>
              <a:rPr lang="en-US" altLang="en-US" sz="3600" dirty="0">
                <a:solidFill>
                  <a:prstClr val="black"/>
                </a:solidFill>
              </a:rPr>
              <a:t> </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848600" cy="788972"/>
          </a:xfrm>
        </p:spPr>
        <p:txBody>
          <a:bodyPr/>
          <a:lstStyle/>
          <a:p>
            <a:pPr marL="0" lvl="0" indent="0">
              <a:buNone/>
            </a:pPr>
            <a:r>
              <a:rPr lang="en-IN" sz="1400" dirty="0"/>
              <a:t>In 2014, about 2000 each of rabies-infected raccoons, bats, and skunks were reported. A few hundred rabies-infected foxes were reported. The number of raccoon cases decreased from almost 5000 in 1994. During that same time, the number of bat cases about doubled.</a:t>
            </a:r>
            <a:endParaRPr lang="en-GB" sz="1400" dirty="0">
              <a:latin typeface="Arial" panose="020B0604020202020204" pitchFamily="34" charset="0"/>
              <a:cs typeface="Arial" panose="020B0604020202020204" pitchFamily="34" charset="0"/>
            </a:endParaRPr>
          </a:p>
        </p:txBody>
      </p:sp>
      <p:sp>
        <p:nvSpPr>
          <p:cNvPr id="5" name="Content Placeholder 9"/>
          <p:cNvSpPr>
            <a:spLocks noGrp="1"/>
          </p:cNvSpPr>
          <p:nvPr>
            <p:ph sz="quarter" idx="11"/>
          </p:nvPr>
        </p:nvSpPr>
        <p:spPr>
          <a:xfrm>
            <a:off x="5635096" y="6023083"/>
            <a:ext cx="3505682" cy="149118"/>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cs typeface="Lucida Sans Unicode" panose="020B0602030504020204" pitchFamily="34" charset="0"/>
                <a:hlinkClick r:id="rId2" action="ppaction://hlinksldjump"/>
              </a:rPr>
              <a:t>Viral Diseases of the CNS – Figure 26.11 </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22552236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99" y="728095"/>
            <a:ext cx="8700203" cy="1169972"/>
          </a:xfrm>
        </p:spPr>
        <p:txBody>
          <a:bodyPr/>
          <a:lstStyle/>
          <a:p>
            <a:r>
              <a:rPr lang="en-US" altLang="en-US" sz="3600" dirty="0">
                <a:solidFill>
                  <a:prstClr val="black"/>
                </a:solidFill>
                <a:cs typeface="Lucida Sans Unicode" panose="020B0602030504020204" pitchFamily="34" charset="0"/>
              </a:rPr>
              <a:t>Protozoan Diseases of the CNS – Figure 26.15 </a:t>
            </a:r>
            <a:r>
              <a:rPr lang="en-US" sz="3600" dirty="0">
                <a:cs typeface="Arial" panose="020B0604020202020204" pitchFamily="34" charset="0"/>
              </a:rPr>
              <a:t>Long Description</a:t>
            </a:r>
            <a:r>
              <a:rPr lang="en-US" altLang="en-US" sz="3600" dirty="0">
                <a:solidFill>
                  <a:prstClr val="black"/>
                </a:solidFill>
              </a:rPr>
              <a:t> </a:t>
            </a:r>
            <a:endParaRPr lang="en-GB" sz="3600" dirty="0">
              <a:cs typeface="Arial" panose="020B0604020202020204" pitchFamily="34" charset="0"/>
            </a:endParaRPr>
          </a:p>
        </p:txBody>
      </p:sp>
      <p:sp>
        <p:nvSpPr>
          <p:cNvPr id="4" name="Content Placeholder 7"/>
          <p:cNvSpPr>
            <a:spLocks noGrp="1"/>
          </p:cNvSpPr>
          <p:nvPr>
            <p:ph sz="quarter" idx="10"/>
          </p:nvPr>
        </p:nvSpPr>
        <p:spPr>
          <a:xfrm>
            <a:off x="533400" y="1954228"/>
            <a:ext cx="7848600" cy="1017572"/>
          </a:xfrm>
        </p:spPr>
        <p:txBody>
          <a:bodyPr/>
          <a:lstStyle/>
          <a:p>
            <a:pPr marL="0" lvl="0" indent="0">
              <a:buNone/>
            </a:pPr>
            <a:r>
              <a:rPr lang="en-IN" sz="1400" dirty="0"/>
              <a:t>Immature Toxoplasma oocysts can be eliminated in feces of infected cats. These can be eaten by other animals in which they can form tissue cysts. If the meat of those animals is eaten raw or undercooked, it can result in human infection. Oocysts can also infect humans who are exposed when cleaning a cat litter box. </a:t>
            </a:r>
            <a:endParaRPr lang="en-GB" sz="1400" dirty="0">
              <a:latin typeface="Arial" panose="020B0604020202020204" pitchFamily="34" charset="0"/>
              <a:cs typeface="Arial" panose="020B0604020202020204" pitchFamily="34" charset="0"/>
            </a:endParaRPr>
          </a:p>
        </p:txBody>
      </p:sp>
      <p:sp>
        <p:nvSpPr>
          <p:cNvPr id="5" name="Content Placeholder 9"/>
          <p:cNvSpPr>
            <a:spLocks noGrp="1"/>
          </p:cNvSpPr>
          <p:nvPr>
            <p:ph sz="quarter" idx="11"/>
          </p:nvPr>
        </p:nvSpPr>
        <p:spPr>
          <a:xfrm>
            <a:off x="5257739" y="6023083"/>
            <a:ext cx="3872454" cy="149118"/>
          </a:xfrm>
        </p:spPr>
        <p:txBody>
          <a:bodyPr anchor="ctr"/>
          <a:lstStyle/>
          <a:p>
            <a:pPr marL="0" indent="0">
              <a:buNone/>
            </a:pPr>
            <a:r>
              <a:rPr lang="en-US" sz="1200" dirty="0">
                <a:solidFill>
                  <a:prstClr val="black"/>
                </a:solidFill>
                <a:cs typeface="Arial" panose="020B0604020202020204" pitchFamily="34" charset="0"/>
                <a:hlinkClick r:id="rId2" action="ppaction://hlinksldjump"/>
              </a:rPr>
              <a:t>Jump back to </a:t>
            </a:r>
            <a:r>
              <a:rPr lang="en-US" altLang="en-US" sz="1200" dirty="0">
                <a:solidFill>
                  <a:prstClr val="black"/>
                </a:solidFill>
                <a:cs typeface="Lucida Sans Unicode" panose="020B0602030504020204" pitchFamily="34" charset="0"/>
                <a:hlinkClick r:id="rId2" action="ppaction://hlinksldjump"/>
              </a:rPr>
              <a:t>Protozoan Diseases of the CNS – Figure 26.15 </a:t>
            </a:r>
            <a:endParaRPr lang="en-US" sz="1200" dirty="0">
              <a:solidFill>
                <a:prstClr val="black"/>
              </a:solidFill>
              <a:cs typeface="Arial" panose="020B0604020202020204" pitchFamily="34" charset="0"/>
            </a:endParaRPr>
          </a:p>
        </p:txBody>
      </p:sp>
    </p:spTree>
    <p:extLst>
      <p:ext uri="{BB962C8B-B14F-4D97-AF65-F5344CB8AC3E}">
        <p14:creationId xmlns:p14="http://schemas.microsoft.com/office/powerpoint/2010/main" val="293890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C4E588-979D-4552-8571-EEF4B1A6B471}"/>
              </a:ext>
            </a:extLst>
          </p:cNvPr>
          <p:cNvSpPr>
            <a:spLocks noGrp="1"/>
          </p:cNvSpPr>
          <p:nvPr>
            <p:ph type="title"/>
          </p:nvPr>
        </p:nvSpPr>
        <p:spPr>
          <a:xfrm>
            <a:off x="1098285" y="228600"/>
            <a:ext cx="7557025" cy="609600"/>
          </a:xfrm>
        </p:spPr>
        <p:txBody>
          <a:bodyPr/>
          <a:lstStyle/>
          <a:p>
            <a:r>
              <a:rPr lang="en-US" altLang="en-US" b="1" dirty="0">
                <a:solidFill>
                  <a:prstClr val="black"/>
                </a:solidFill>
              </a:rPr>
              <a:t>Anatomy, Physiology, and Ecology (5)</a:t>
            </a:r>
            <a:endParaRPr lang="en-GB" dirty="0"/>
          </a:p>
        </p:txBody>
      </p:sp>
      <p:sp>
        <p:nvSpPr>
          <p:cNvPr id="2" name="Content Placeholder 1"/>
          <p:cNvSpPr>
            <a:spLocks noGrp="1"/>
          </p:cNvSpPr>
          <p:nvPr>
            <p:ph idx="1"/>
          </p:nvPr>
        </p:nvSpPr>
        <p:spPr>
          <a:xfrm>
            <a:off x="791025" y="990600"/>
            <a:ext cx="7557025" cy="2256972"/>
          </a:xfrm>
        </p:spPr>
        <p:txBody>
          <a:bodyPr/>
          <a:lstStyle/>
          <a:p>
            <a:pPr>
              <a:spcAft>
                <a:spcPts val="1500"/>
              </a:spcAft>
            </a:pPr>
            <a:r>
              <a:rPr lang="en-US" altLang="en-US" dirty="0"/>
              <a:t>Nervous system lies entirely within body tissues, has no normal microbiota</a:t>
            </a:r>
          </a:p>
          <a:p>
            <a:pPr marL="285750" lvl="1">
              <a:spcBef>
                <a:spcPts val="0"/>
              </a:spcBef>
            </a:pPr>
            <a:r>
              <a:rPr lang="en-US" altLang="en-US" dirty="0"/>
              <a:t>CSF is generally sterile; presence of microbes indicates infection</a:t>
            </a:r>
          </a:p>
          <a:p>
            <a:pPr marL="508000" lvl="2"/>
            <a:r>
              <a:rPr lang="en-US" altLang="en-US" sz="2400" dirty="0"/>
              <a:t>In lumbar puncture (spinal tap), a needle withdraws CSF from subarachnoid space to diagnose infection</a:t>
            </a:r>
            <a:endParaRPr lang="en-US" dirty="0"/>
          </a:p>
        </p:txBody>
      </p:sp>
      <p:sp>
        <p:nvSpPr>
          <p:cNvPr id="3" name="Text Placeholder 2"/>
          <p:cNvSpPr>
            <a:spLocks noGrp="1"/>
          </p:cNvSpPr>
          <p:nvPr>
            <p:ph type="body" sz="quarter" idx="17"/>
          </p:nvPr>
        </p:nvSpPr>
        <p:spPr>
          <a:xfrm>
            <a:off x="878109" y="3458028"/>
            <a:ext cx="8142516" cy="2256972"/>
          </a:xfrm>
        </p:spPr>
        <p:txBody>
          <a:bodyPr/>
          <a:lstStyle/>
          <a:p>
            <a:pPr lvl="0" algn="l">
              <a:spcAft>
                <a:spcPts val="1500"/>
              </a:spcAft>
            </a:pPr>
            <a:r>
              <a:rPr lang="en-US" altLang="en-US" sz="2400" dirty="0">
                <a:solidFill>
                  <a:prstClr val="black"/>
                </a:solidFill>
              </a:rPr>
              <a:t>Bloodstream is primary source of CNS infections</a:t>
            </a:r>
          </a:p>
          <a:p>
            <a:pPr marL="285750" lvl="1">
              <a:spcBef>
                <a:spcPts val="0"/>
              </a:spcBef>
              <a:spcAft>
                <a:spcPts val="800"/>
              </a:spcAft>
              <a:buFont typeface="Arial" panose="020B0604020202020204" pitchFamily="34" charset="0"/>
              <a:buChar char="•"/>
            </a:pPr>
            <a:r>
              <a:rPr lang="en-US" altLang="en-US" sz="2000" u="sng" dirty="0">
                <a:solidFill>
                  <a:prstClr val="black"/>
                </a:solidFill>
              </a:rPr>
              <a:t>Blood-brain barrier</a:t>
            </a:r>
            <a:r>
              <a:rPr lang="en-US" altLang="en-US" sz="2000" dirty="0">
                <a:solidFill>
                  <a:prstClr val="black"/>
                </a:solidFill>
              </a:rPr>
              <a:t> depends upon special cells lining capillaries in CNS</a:t>
            </a:r>
          </a:p>
          <a:p>
            <a:pPr marL="536575" lvl="2">
              <a:spcAft>
                <a:spcPts val="800"/>
              </a:spcAft>
              <a:buFont typeface="Arial" panose="020B0604020202020204" pitchFamily="34" charset="0"/>
              <a:buChar char="•"/>
            </a:pPr>
            <a:r>
              <a:rPr lang="en-US" altLang="en-US" dirty="0">
                <a:solidFill>
                  <a:prstClr val="black"/>
                </a:solidFill>
              </a:rPr>
              <a:t>Difficult for pathogens to enter CNS </a:t>
            </a:r>
          </a:p>
          <a:p>
            <a:pPr marL="536575" lvl="2">
              <a:spcAft>
                <a:spcPts val="800"/>
              </a:spcAft>
              <a:buFont typeface="Arial" panose="020B0604020202020204" pitchFamily="34" charset="0"/>
              <a:buChar char="•"/>
            </a:pPr>
            <a:r>
              <a:rPr lang="en-US" altLang="en-US" dirty="0">
                <a:solidFill>
                  <a:prstClr val="black"/>
                </a:solidFill>
              </a:rPr>
              <a:t>May also prevent medications from entering CNS</a:t>
            </a:r>
          </a:p>
        </p:txBody>
      </p:sp>
    </p:spTree>
    <p:extLst>
      <p:ext uri="{BB962C8B-B14F-4D97-AF65-F5344CB8AC3E}">
        <p14:creationId xmlns:p14="http://schemas.microsoft.com/office/powerpoint/2010/main" val="156691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343157-4F7E-4DC4-8503-FC63A0B3D77C}"/>
              </a:ext>
            </a:extLst>
          </p:cNvPr>
          <p:cNvSpPr>
            <a:spLocks noGrp="1"/>
          </p:cNvSpPr>
          <p:nvPr>
            <p:ph type="title"/>
          </p:nvPr>
        </p:nvSpPr>
        <p:spPr>
          <a:xfrm>
            <a:off x="1449262" y="228600"/>
            <a:ext cx="6245476" cy="609600"/>
          </a:xfrm>
        </p:spPr>
        <p:txBody>
          <a:bodyPr/>
          <a:lstStyle/>
          <a:p>
            <a:r>
              <a:rPr lang="en-US" altLang="en-US" b="1" dirty="0">
                <a:solidFill>
                  <a:prstClr val="black"/>
                </a:solidFill>
              </a:rPr>
              <a:t>Bacterial Diseases of the CNS</a:t>
            </a:r>
            <a:endParaRPr lang="en-GB" dirty="0"/>
          </a:p>
        </p:txBody>
      </p:sp>
      <p:sp>
        <p:nvSpPr>
          <p:cNvPr id="2" name="Content Placeholder 1"/>
          <p:cNvSpPr>
            <a:spLocks noGrp="1"/>
          </p:cNvSpPr>
          <p:nvPr>
            <p:ph idx="1"/>
          </p:nvPr>
        </p:nvSpPr>
        <p:spPr>
          <a:xfrm>
            <a:off x="805542" y="990600"/>
            <a:ext cx="8033658" cy="2438400"/>
          </a:xfrm>
        </p:spPr>
        <p:txBody>
          <a:bodyPr/>
          <a:lstStyle/>
          <a:p>
            <a:pPr>
              <a:spcAft>
                <a:spcPts val="1500"/>
              </a:spcAft>
            </a:pPr>
            <a:r>
              <a:rPr lang="en-US" altLang="en-US" dirty="0"/>
              <a:t>Bacteria most often infect meninges of CNS rather than neurons (meningitis)</a:t>
            </a:r>
          </a:p>
          <a:p>
            <a:pPr marL="285750" lvl="1">
              <a:spcBef>
                <a:spcPts val="0"/>
              </a:spcBef>
            </a:pPr>
            <a:r>
              <a:rPr lang="en-US" altLang="en-US" dirty="0"/>
              <a:t>Most common species that cause meningitis are often part of normal microbiota of upper respiratory tract</a:t>
            </a:r>
          </a:p>
          <a:p>
            <a:pPr marL="285750" lvl="1"/>
            <a:r>
              <a:rPr lang="en-US" altLang="en-US" dirty="0"/>
              <a:t>Newborns can be exposed from mother</a:t>
            </a:r>
            <a:endParaRPr lang="en-US" dirty="0"/>
          </a:p>
        </p:txBody>
      </p:sp>
    </p:spTree>
    <p:extLst>
      <p:ext uri="{BB962C8B-B14F-4D97-AF65-F5344CB8AC3E}">
        <p14:creationId xmlns:p14="http://schemas.microsoft.com/office/powerpoint/2010/main" val="79230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B3FD5-C0F9-4F8B-9768-EA99DB319668}"/>
              </a:ext>
            </a:extLst>
          </p:cNvPr>
          <p:cNvSpPr>
            <a:spLocks noGrp="1"/>
          </p:cNvSpPr>
          <p:nvPr>
            <p:ph type="title"/>
          </p:nvPr>
        </p:nvSpPr>
        <p:spPr>
          <a:xfrm>
            <a:off x="2486300" y="228600"/>
            <a:ext cx="4799872" cy="609600"/>
          </a:xfrm>
        </p:spPr>
        <p:txBody>
          <a:bodyPr/>
          <a:lstStyle/>
          <a:p>
            <a:r>
              <a:rPr lang="en-US" altLang="en-US" b="1" dirty="0">
                <a:solidFill>
                  <a:prstClr val="black"/>
                </a:solidFill>
              </a:rPr>
              <a:t>Focus on Meningitis (1)</a:t>
            </a:r>
            <a:endParaRPr lang="en-GB" dirty="0"/>
          </a:p>
        </p:txBody>
      </p:sp>
      <p:sp>
        <p:nvSpPr>
          <p:cNvPr id="2" name="Content Placeholder 1"/>
          <p:cNvSpPr>
            <a:spLocks noGrp="1"/>
          </p:cNvSpPr>
          <p:nvPr>
            <p:ph idx="1"/>
          </p:nvPr>
        </p:nvSpPr>
        <p:spPr>
          <a:xfrm>
            <a:off x="794658" y="990600"/>
            <a:ext cx="7892142" cy="4648200"/>
          </a:xfrm>
        </p:spPr>
        <p:txBody>
          <a:bodyPr/>
          <a:lstStyle/>
          <a:p>
            <a:pPr defTabSz="914400">
              <a:spcAft>
                <a:spcPts val="1500"/>
              </a:spcAft>
            </a:pPr>
            <a:r>
              <a:rPr lang="en-US" altLang="en-US" u="sng" dirty="0">
                <a:cs typeface="Lucida Sans Unicode" panose="020B0602030504020204" pitchFamily="34" charset="0"/>
              </a:rPr>
              <a:t>Meningitis</a:t>
            </a:r>
            <a:r>
              <a:rPr lang="en-US" altLang="en-US" dirty="0">
                <a:cs typeface="Lucida Sans Unicode" panose="020B0602030504020204" pitchFamily="34" charset="0"/>
              </a:rPr>
              <a:t> (inflammation of meninges) most often results from infection</a:t>
            </a:r>
          </a:p>
          <a:p>
            <a:pPr marL="285750" lvl="1" defTabSz="914400">
              <a:spcBef>
                <a:spcPts val="0"/>
              </a:spcBef>
            </a:pPr>
            <a:r>
              <a:rPr lang="en-US" altLang="en-US" i="1" dirty="0">
                <a:cs typeface="Lucida Sans Unicode" panose="020B0602030504020204" pitchFamily="34" charset="0"/>
              </a:rPr>
              <a:t>Signs and symptoms</a:t>
            </a:r>
          </a:p>
          <a:p>
            <a:pPr marL="536575" lvl="2" defTabSz="914400"/>
            <a:r>
              <a:rPr lang="en-US" altLang="en-US" dirty="0">
                <a:cs typeface="Lucida Sans Unicode" panose="020B0602030504020204" pitchFamily="34" charset="0"/>
              </a:rPr>
              <a:t>Symptoms like a mild cold begin after a few days</a:t>
            </a:r>
          </a:p>
          <a:p>
            <a:pPr marL="536575" lvl="2" defTabSz="914400"/>
            <a:r>
              <a:rPr lang="en-US" altLang="en-US" dirty="0">
                <a:cs typeface="Lucida Sans Unicode" panose="020B0602030504020204" pitchFamily="34" charset="0"/>
              </a:rPr>
              <a:t>Then sudden onset of severe, throbbing headache, </a:t>
            </a:r>
            <a:br>
              <a:rPr lang="en-US" altLang="en-US" dirty="0">
                <a:cs typeface="Lucida Sans Unicode" panose="020B0602030504020204" pitchFamily="34" charset="0"/>
              </a:rPr>
            </a:br>
            <a:r>
              <a:rPr lang="en-US" altLang="en-US" dirty="0">
                <a:cs typeface="Lucida Sans Unicode" panose="020B0602030504020204" pitchFamily="34" charset="0"/>
              </a:rPr>
              <a:t>stiffness of neck and back, fever, photophobia, vomiting</a:t>
            </a:r>
          </a:p>
          <a:p>
            <a:pPr marL="536575" lvl="2" defTabSz="914400"/>
            <a:r>
              <a:rPr lang="en-US" altLang="en-US" dirty="0">
                <a:cs typeface="Lucida Sans Unicode" panose="020B0602030504020204" pitchFamily="34" charset="0"/>
              </a:rPr>
              <a:t>Perhaps deafness, confusion, loss of consciousness, coma </a:t>
            </a:r>
          </a:p>
          <a:p>
            <a:pPr marL="536575" lvl="2" defTabSz="914400"/>
            <a:r>
              <a:rPr lang="en-US" altLang="en-US" dirty="0">
                <a:cs typeface="Lucida Sans Unicode" panose="020B0602030504020204" pitchFamily="34" charset="0"/>
              </a:rPr>
              <a:t>Those who recover may have deafness, blindness, mental impairment</a:t>
            </a:r>
          </a:p>
          <a:p>
            <a:pPr marL="536575" lvl="2" defTabSz="914400"/>
            <a:r>
              <a:rPr lang="en-US" altLang="en-US" dirty="0">
                <a:cs typeface="Lucida Sans Unicode" panose="020B0602030504020204" pitchFamily="34" charset="0"/>
              </a:rPr>
              <a:t>Case-fatality rate of untreated bacterial meningitis can approach 100%; death within a few hours</a:t>
            </a:r>
          </a:p>
          <a:p>
            <a:pPr marL="738188" lvl="3" defTabSz="914400"/>
            <a:r>
              <a:rPr lang="en-US" altLang="en-US" dirty="0">
                <a:cs typeface="Lucida Sans Unicode" panose="020B0602030504020204" pitchFamily="34" charset="0"/>
              </a:rPr>
              <a:t>Viral meningitis more common, but less severe</a:t>
            </a:r>
            <a:endParaRPr lang="en-US" dirty="0"/>
          </a:p>
        </p:txBody>
      </p:sp>
    </p:spTree>
    <p:extLst>
      <p:ext uri="{BB962C8B-B14F-4D97-AF65-F5344CB8AC3E}">
        <p14:creationId xmlns:p14="http://schemas.microsoft.com/office/powerpoint/2010/main" val="391671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5D85BC-5761-4D42-BFE5-5223368DE227}"/>
              </a:ext>
            </a:extLst>
          </p:cNvPr>
          <p:cNvSpPr>
            <a:spLocks noGrp="1"/>
          </p:cNvSpPr>
          <p:nvPr>
            <p:ph type="title"/>
          </p:nvPr>
        </p:nvSpPr>
        <p:spPr>
          <a:xfrm>
            <a:off x="2285417" y="228600"/>
            <a:ext cx="5185823" cy="609600"/>
          </a:xfrm>
        </p:spPr>
        <p:txBody>
          <a:bodyPr/>
          <a:lstStyle/>
          <a:p>
            <a:r>
              <a:rPr lang="en-US" altLang="en-US" b="1" dirty="0">
                <a:solidFill>
                  <a:prstClr val="black"/>
                </a:solidFill>
              </a:rPr>
              <a:t>Focus on Meningitis (2)</a:t>
            </a:r>
            <a:endParaRPr lang="en-GB" dirty="0"/>
          </a:p>
        </p:txBody>
      </p:sp>
      <p:sp>
        <p:nvSpPr>
          <p:cNvPr id="2" name="Content Placeholder 1"/>
          <p:cNvSpPr>
            <a:spLocks noGrp="1"/>
          </p:cNvSpPr>
          <p:nvPr>
            <p:ph idx="1"/>
          </p:nvPr>
        </p:nvSpPr>
        <p:spPr>
          <a:xfrm>
            <a:off x="805542" y="990600"/>
            <a:ext cx="7805058" cy="2286000"/>
          </a:xfrm>
        </p:spPr>
        <p:txBody>
          <a:bodyPr/>
          <a:lstStyle/>
          <a:p>
            <a:pPr defTabSz="914400">
              <a:spcAft>
                <a:spcPts val="1500"/>
              </a:spcAft>
            </a:pPr>
            <a:r>
              <a:rPr lang="en-US" altLang="en-US" u="sng" dirty="0">
                <a:cs typeface="Lucida Sans Unicode" panose="020B0602030504020204" pitchFamily="34" charset="0"/>
              </a:rPr>
              <a:t>Meningitis</a:t>
            </a:r>
          </a:p>
          <a:p>
            <a:pPr marL="285750" lvl="1" defTabSz="914400">
              <a:spcBef>
                <a:spcPts val="0"/>
              </a:spcBef>
            </a:pPr>
            <a:r>
              <a:rPr lang="en-US" altLang="en-US" sz="2400" i="1" dirty="0">
                <a:cs typeface="Lucida Sans Unicode" panose="020B0602030504020204" pitchFamily="34" charset="0"/>
              </a:rPr>
              <a:t>Signs and symptoms</a:t>
            </a:r>
            <a:endParaRPr lang="en-US" altLang="en-US" sz="2400" dirty="0">
              <a:cs typeface="Lucida Sans Unicode" panose="020B0602030504020204" pitchFamily="34" charset="0"/>
            </a:endParaRPr>
          </a:p>
          <a:p>
            <a:pPr marL="527050" lvl="2" defTabSz="914400"/>
            <a:r>
              <a:rPr lang="en-US" altLang="en-US" sz="2200" dirty="0">
                <a:cs typeface="Lucida Sans Unicode" panose="020B0602030504020204" pitchFamily="34" charset="0"/>
              </a:rPr>
              <a:t>Lumbar puncture secures sample of </a:t>
            </a:r>
            <a:r>
              <a:rPr lang="en-US" altLang="en-US" sz="2200" u="sng" dirty="0">
                <a:cs typeface="Lucida Sans Unicode" panose="020B0602030504020204" pitchFamily="34" charset="0"/>
              </a:rPr>
              <a:t>cerebrospinal fluid (CSF)</a:t>
            </a:r>
            <a:r>
              <a:rPr lang="en-US" altLang="en-US" sz="2200" dirty="0">
                <a:cs typeface="Lucida Sans Unicode" panose="020B0602030504020204" pitchFamily="34" charset="0"/>
              </a:rPr>
              <a:t> to diagnose meningitis</a:t>
            </a:r>
          </a:p>
          <a:p>
            <a:pPr marL="801688" lvl="3" defTabSz="914400"/>
            <a:r>
              <a:rPr lang="en-US" altLang="en-US" sz="2000" dirty="0">
                <a:cs typeface="Lucida Sans Unicode" panose="020B0602030504020204" pitchFamily="34" charset="0"/>
              </a:rPr>
              <a:t>CSF is cloudy in bacterial meningitis</a:t>
            </a:r>
            <a:endParaRPr lang="en-US" sz="1700" dirty="0"/>
          </a:p>
        </p:txBody>
      </p:sp>
      <p:sp>
        <p:nvSpPr>
          <p:cNvPr id="6" name="Text Placeholder 3">
            <a:extLst>
              <a:ext uri="{FF2B5EF4-FFF2-40B4-BE49-F238E27FC236}">
                <a16:creationId xmlns:a16="http://schemas.microsoft.com/office/drawing/2014/main" id="{2BC36086-D0AA-4B12-8E25-61119005C8A7}"/>
              </a:ext>
            </a:extLst>
          </p:cNvPr>
          <p:cNvSpPr>
            <a:spLocks noGrp="1"/>
          </p:cNvSpPr>
          <p:nvPr>
            <p:ph type="body" sz="quarter" idx="17"/>
          </p:nvPr>
        </p:nvSpPr>
        <p:spPr>
          <a:xfrm>
            <a:off x="1702372" y="3418114"/>
            <a:ext cx="4252686" cy="952500"/>
          </a:xfrm>
        </p:spPr>
        <p:txBody>
          <a:bodyPr/>
          <a:lstStyle/>
          <a:p>
            <a:pPr marL="228600" lvl="4" defTabSz="914400">
              <a:spcAft>
                <a:spcPts val="800"/>
              </a:spcAft>
              <a:buFont typeface="Arial" panose="020B0604020202020204" pitchFamily="34" charset="0"/>
              <a:buChar char="•"/>
            </a:pPr>
            <a:r>
              <a:rPr lang="en-US" altLang="en-US" sz="1700" dirty="0">
                <a:solidFill>
                  <a:prstClr val="black"/>
                </a:solidFill>
                <a:cs typeface="Lucida Sans Unicode" panose="020B0602030504020204" pitchFamily="34" charset="0"/>
              </a:rPr>
              <a:t>Elevated pressure, neutrophils, high levels of</a:t>
            </a:r>
            <a:r>
              <a:rPr lang="en-US" altLang="en-US" sz="1700" baseline="0" dirty="0">
                <a:solidFill>
                  <a:prstClr val="black"/>
                </a:solidFill>
                <a:cs typeface="Lucida Sans Unicode" panose="020B0602030504020204" pitchFamily="34" charset="0"/>
              </a:rPr>
              <a:t> </a:t>
            </a:r>
            <a:r>
              <a:rPr lang="en-US" altLang="en-US" sz="1700" dirty="0">
                <a:solidFill>
                  <a:prstClr val="black"/>
                </a:solidFill>
                <a:cs typeface="Lucida Sans Unicode" panose="020B0602030504020204" pitchFamily="34" charset="0"/>
              </a:rPr>
              <a:t>protein, low levels of glucose; can be cultured for identification</a:t>
            </a:r>
            <a:endParaRPr lang="en-US" sz="1700" dirty="0">
              <a:solidFill>
                <a:prstClr val="black"/>
              </a:solidFill>
            </a:endParaRPr>
          </a:p>
        </p:txBody>
      </p:sp>
      <p:sp>
        <p:nvSpPr>
          <p:cNvPr id="13" name="Content Placeholder 12">
            <a:extLst>
              <a:ext uri="{FF2B5EF4-FFF2-40B4-BE49-F238E27FC236}">
                <a16:creationId xmlns:a16="http://schemas.microsoft.com/office/drawing/2014/main" id="{6183462A-4BD9-4760-AC52-6FD28EC4BA1C}"/>
              </a:ext>
            </a:extLst>
          </p:cNvPr>
          <p:cNvSpPr>
            <a:spLocks noGrp="1"/>
          </p:cNvSpPr>
          <p:nvPr>
            <p:ph sz="quarter" idx="18"/>
          </p:nvPr>
        </p:nvSpPr>
        <p:spPr>
          <a:xfrm>
            <a:off x="1415142" y="4370614"/>
            <a:ext cx="3733800" cy="1268186"/>
          </a:xfrm>
        </p:spPr>
        <p:txBody>
          <a:bodyPr/>
          <a:lstStyle/>
          <a:p>
            <a:pPr marL="228600" lvl="3" defTabSz="914400">
              <a:spcAft>
                <a:spcPts val="800"/>
              </a:spcAft>
              <a:buFont typeface="Arial" panose="020B0604020202020204" pitchFamily="34" charset="0"/>
              <a:buChar char="•"/>
            </a:pPr>
            <a:r>
              <a:rPr lang="en-US" altLang="en-US" dirty="0">
                <a:solidFill>
                  <a:prstClr val="black"/>
                </a:solidFill>
                <a:cs typeface="Lucida Sans Unicode" panose="020B0602030504020204" pitchFamily="34" charset="0"/>
              </a:rPr>
              <a:t>CSF is clear in viral meningitis</a:t>
            </a:r>
          </a:p>
          <a:p>
            <a:pPr marL="401638" lvl="4" indent="-174625" defTabSz="914400">
              <a:spcAft>
                <a:spcPts val="800"/>
              </a:spcAft>
              <a:buFont typeface="Arial" panose="020B0604020202020204" pitchFamily="34" charset="0"/>
              <a:buChar char="•"/>
            </a:pPr>
            <a:r>
              <a:rPr lang="en-US" altLang="en-US" sz="1700" dirty="0">
                <a:solidFill>
                  <a:prstClr val="black"/>
                </a:solidFill>
                <a:cs typeface="Lucida Sans Unicode" panose="020B0602030504020204" pitchFamily="34" charset="0"/>
              </a:rPr>
              <a:t>Contains lymphocytes</a:t>
            </a:r>
          </a:p>
          <a:p>
            <a:pPr marL="401638" lvl="4" indent="-174625" defTabSz="914400">
              <a:spcAft>
                <a:spcPts val="800"/>
              </a:spcAft>
              <a:buFont typeface="Arial" panose="020B0604020202020204" pitchFamily="34" charset="0"/>
              <a:buChar char="•"/>
            </a:pPr>
            <a:r>
              <a:rPr lang="en-US" altLang="en-US" sz="1700" dirty="0">
                <a:solidFill>
                  <a:prstClr val="black"/>
                </a:solidFill>
                <a:cs typeface="Lucida Sans Unicode" panose="020B0602030504020204" pitchFamily="34" charset="0"/>
              </a:rPr>
              <a:t>Called </a:t>
            </a:r>
            <a:r>
              <a:rPr lang="en-US" altLang="en-US" sz="1700" u="sng" dirty="0">
                <a:solidFill>
                  <a:prstClr val="black"/>
                </a:solidFill>
                <a:cs typeface="Lucida Sans Unicode" panose="020B0602030504020204" pitchFamily="34" charset="0"/>
              </a:rPr>
              <a:t>aseptic meningitis</a:t>
            </a:r>
            <a:endParaRPr lang="en-US" sz="1700" dirty="0">
              <a:solidFill>
                <a:prstClr val="black"/>
              </a:solidFill>
            </a:endParaRPr>
          </a:p>
        </p:txBody>
      </p:sp>
    </p:spTree>
    <p:extLst>
      <p:ext uri="{BB962C8B-B14F-4D97-AF65-F5344CB8AC3E}">
        <p14:creationId xmlns:p14="http://schemas.microsoft.com/office/powerpoint/2010/main" val="550665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A4627-638A-4DBF-B35E-2A8D7DF6769C}"/>
              </a:ext>
            </a:extLst>
          </p:cNvPr>
          <p:cNvSpPr>
            <a:spLocks noGrp="1"/>
          </p:cNvSpPr>
          <p:nvPr>
            <p:ph type="title"/>
          </p:nvPr>
        </p:nvSpPr>
        <p:spPr>
          <a:xfrm>
            <a:off x="1450291" y="228600"/>
            <a:ext cx="6870023" cy="609600"/>
          </a:xfrm>
        </p:spPr>
        <p:txBody>
          <a:bodyPr/>
          <a:lstStyle/>
          <a:p>
            <a:r>
              <a:rPr lang="en-US" altLang="en-US" b="1" dirty="0">
                <a:solidFill>
                  <a:prstClr val="black"/>
                </a:solidFill>
              </a:rPr>
              <a:t>Focus on Meningitis (3)</a:t>
            </a:r>
            <a:endParaRPr lang="en-GB" dirty="0"/>
          </a:p>
        </p:txBody>
      </p:sp>
      <p:sp>
        <p:nvSpPr>
          <p:cNvPr id="2" name="Content Placeholder 1"/>
          <p:cNvSpPr>
            <a:spLocks noGrp="1"/>
          </p:cNvSpPr>
          <p:nvPr>
            <p:ph idx="1"/>
          </p:nvPr>
        </p:nvSpPr>
        <p:spPr>
          <a:xfrm>
            <a:off x="809172" y="990600"/>
            <a:ext cx="7511142" cy="4495800"/>
          </a:xfrm>
        </p:spPr>
        <p:txBody>
          <a:bodyPr/>
          <a:lstStyle/>
          <a:p>
            <a:pPr defTabSz="914400">
              <a:spcAft>
                <a:spcPts val="1500"/>
              </a:spcAft>
            </a:pPr>
            <a:r>
              <a:rPr lang="en-US" altLang="en-US" u="sng" dirty="0">
                <a:cs typeface="Lucida Sans Unicode" panose="020B0602030504020204" pitchFamily="34" charset="0"/>
              </a:rPr>
              <a:t>Meningitis</a:t>
            </a:r>
            <a:endParaRPr lang="en-US" altLang="en-US" dirty="0">
              <a:cs typeface="Lucida Sans Unicode" panose="020B0602030504020204" pitchFamily="34" charset="0"/>
            </a:endParaRPr>
          </a:p>
          <a:p>
            <a:pPr marL="285750" lvl="1" defTabSz="914400">
              <a:spcBef>
                <a:spcPts val="0"/>
              </a:spcBef>
            </a:pPr>
            <a:r>
              <a:rPr lang="en-US" altLang="en-US" sz="2200" i="1" dirty="0">
                <a:cs typeface="Lucida Sans Unicode" panose="020B0602030504020204" pitchFamily="34" charset="0"/>
              </a:rPr>
              <a:t>Pathogenesis</a:t>
            </a:r>
          </a:p>
          <a:p>
            <a:pPr marL="522288" lvl="2" defTabSz="914400"/>
            <a:r>
              <a:rPr lang="en-US" altLang="en-US" sz="2000" dirty="0">
                <a:cs typeface="Lucida Sans Unicode" panose="020B0602030504020204" pitchFamily="34" charset="0"/>
              </a:rPr>
              <a:t>Bacteria may enter CNS due to bacteremia or trauma</a:t>
            </a:r>
          </a:p>
          <a:p>
            <a:pPr marL="522288" lvl="2" defTabSz="914400"/>
            <a:r>
              <a:rPr lang="en-US" altLang="en-US" sz="2000" dirty="0">
                <a:cs typeface="Lucida Sans Unicode" panose="020B0602030504020204" pitchFamily="34" charset="0"/>
              </a:rPr>
              <a:t>Much of the damage to CNS is result of inflammation</a:t>
            </a:r>
          </a:p>
          <a:p>
            <a:pPr marL="738188" lvl="3" defTabSz="914400"/>
            <a:r>
              <a:rPr lang="en-US" altLang="en-US" sz="1800" dirty="0">
                <a:cs typeface="Lucida Sans Unicode" panose="020B0602030504020204" pitchFamily="34" charset="0"/>
              </a:rPr>
              <a:t>Accumulation of fluids can cause brain swelling and nerve damage</a:t>
            </a:r>
          </a:p>
          <a:p>
            <a:pPr marL="738188" lvl="3" defTabSz="914400"/>
            <a:r>
              <a:rPr lang="en-US" altLang="en-US" sz="1800" dirty="0">
                <a:cs typeface="Lucida Sans Unicode" panose="020B0602030504020204" pitchFamily="34" charset="0"/>
              </a:rPr>
              <a:t>Obstruction of CSF flow can increase internal pressure and squeeze brain against skull</a:t>
            </a:r>
          </a:p>
          <a:p>
            <a:pPr marL="738188" lvl="3" defTabSz="914400"/>
            <a:r>
              <a:rPr lang="en-US" altLang="en-US" sz="1800" dirty="0">
                <a:cs typeface="Lucida Sans Unicode" panose="020B0602030504020204" pitchFamily="34" charset="0"/>
              </a:rPr>
              <a:t>Blood-brain barrier disrupted</a:t>
            </a:r>
          </a:p>
          <a:p>
            <a:pPr marL="738188" lvl="3" defTabSz="914400"/>
            <a:r>
              <a:rPr lang="en-US" altLang="en-US" sz="1800" dirty="0">
                <a:cs typeface="Lucida Sans Unicode" panose="020B0602030504020204" pitchFamily="34" charset="0"/>
              </a:rPr>
              <a:t>Clots form in capillaries, leading to cell death</a:t>
            </a:r>
          </a:p>
          <a:p>
            <a:pPr marL="522288" lvl="2" defTabSz="914400"/>
            <a:r>
              <a:rPr lang="en-US" altLang="en-US" sz="2000" dirty="0">
                <a:cs typeface="Lucida Sans Unicode" panose="020B0602030504020204" pitchFamily="34" charset="0"/>
              </a:rPr>
              <a:t>Viral meningitis usually resolves itself in a few days</a:t>
            </a:r>
            <a:endParaRPr lang="en-US" dirty="0"/>
          </a:p>
        </p:txBody>
      </p:sp>
    </p:spTree>
    <p:extLst>
      <p:ext uri="{BB962C8B-B14F-4D97-AF65-F5344CB8AC3E}">
        <p14:creationId xmlns:p14="http://schemas.microsoft.com/office/powerpoint/2010/main" val="3337638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739C94-7CDE-487F-B384-23A69A2167F1}"/>
              </a:ext>
            </a:extLst>
          </p:cNvPr>
          <p:cNvSpPr>
            <a:spLocks noGrp="1"/>
          </p:cNvSpPr>
          <p:nvPr>
            <p:ph type="title"/>
          </p:nvPr>
        </p:nvSpPr>
        <p:spPr>
          <a:xfrm>
            <a:off x="2037948" y="228600"/>
            <a:ext cx="5677705" cy="609600"/>
          </a:xfrm>
        </p:spPr>
        <p:txBody>
          <a:bodyPr/>
          <a:lstStyle/>
          <a:p>
            <a:r>
              <a:rPr lang="en-US" altLang="en-US" b="1" dirty="0">
                <a:solidFill>
                  <a:prstClr val="black"/>
                </a:solidFill>
              </a:rPr>
              <a:t>Focus on Meningitis (4)</a:t>
            </a:r>
            <a:endParaRPr lang="en-GB" dirty="0"/>
          </a:p>
        </p:txBody>
      </p:sp>
      <p:sp>
        <p:nvSpPr>
          <p:cNvPr id="2" name="Content Placeholder 1"/>
          <p:cNvSpPr>
            <a:spLocks noGrp="1"/>
          </p:cNvSpPr>
          <p:nvPr>
            <p:ph idx="1"/>
          </p:nvPr>
        </p:nvSpPr>
        <p:spPr>
          <a:xfrm>
            <a:off x="794658" y="990600"/>
            <a:ext cx="7206342" cy="3505200"/>
          </a:xfrm>
        </p:spPr>
        <p:txBody>
          <a:bodyPr/>
          <a:lstStyle/>
          <a:p>
            <a:pPr defTabSz="914400">
              <a:spcAft>
                <a:spcPts val="1500"/>
              </a:spcAft>
            </a:pPr>
            <a:r>
              <a:rPr lang="en-US" altLang="en-US" u="sng" dirty="0">
                <a:cs typeface="Lucida Sans Unicode" panose="020B0602030504020204" pitchFamily="34" charset="0"/>
              </a:rPr>
              <a:t>Meningitis</a:t>
            </a:r>
            <a:endParaRPr lang="en-US" altLang="en-US" dirty="0">
              <a:cs typeface="Lucida Sans Unicode" panose="020B0602030504020204" pitchFamily="34" charset="0"/>
            </a:endParaRPr>
          </a:p>
          <a:p>
            <a:pPr marL="285750" lvl="1" defTabSz="914400">
              <a:spcBef>
                <a:spcPts val="0"/>
              </a:spcBef>
            </a:pPr>
            <a:r>
              <a:rPr lang="en-US" altLang="en-US" sz="2200" i="1" dirty="0">
                <a:cs typeface="Lucida Sans Unicode" panose="020B0602030504020204" pitchFamily="34" charset="0"/>
              </a:rPr>
              <a:t>Epidemiology</a:t>
            </a:r>
          </a:p>
          <a:p>
            <a:pPr marL="522288" lvl="2" defTabSz="914400"/>
            <a:r>
              <a:rPr lang="en-US" altLang="en-US" sz="2000" dirty="0">
                <a:cs typeface="Lucida Sans Unicode" panose="020B0602030504020204" pitchFamily="34" charset="0"/>
              </a:rPr>
              <a:t>Relatively rare; most risk in newborns and elderly, those with lowered immunity</a:t>
            </a:r>
          </a:p>
          <a:p>
            <a:pPr marL="522288" lvl="2" defTabSz="914400"/>
            <a:r>
              <a:rPr lang="en-US" altLang="en-US" sz="2000" dirty="0">
                <a:cs typeface="Lucida Sans Unicode" panose="020B0602030504020204" pitchFamily="34" charset="0"/>
              </a:rPr>
              <a:t>Bacteria transmitted by respiratory droplets</a:t>
            </a:r>
          </a:p>
          <a:p>
            <a:pPr marL="754063" lvl="3" defTabSz="914400"/>
            <a:r>
              <a:rPr lang="en-US" altLang="en-US" sz="1800" dirty="0">
                <a:cs typeface="Lucida Sans Unicode" panose="020B0602030504020204" pitchFamily="34" charset="0"/>
              </a:rPr>
              <a:t>Military barracks, dormitories</a:t>
            </a:r>
          </a:p>
          <a:p>
            <a:pPr marL="522288" lvl="2" defTabSz="914400"/>
            <a:r>
              <a:rPr lang="en-US" altLang="en-US" sz="2000" dirty="0">
                <a:cs typeface="Lucida Sans Unicode" panose="020B0602030504020204" pitchFamily="34" charset="0"/>
              </a:rPr>
              <a:t>Viruses transmitted by fecal-oral route</a:t>
            </a:r>
            <a:endParaRPr lang="en-US" dirty="0"/>
          </a:p>
        </p:txBody>
      </p:sp>
    </p:spTree>
    <p:extLst>
      <p:ext uri="{BB962C8B-B14F-4D97-AF65-F5344CB8AC3E}">
        <p14:creationId xmlns:p14="http://schemas.microsoft.com/office/powerpoint/2010/main" val="1333107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F9D87-3385-47FE-ADBD-CE57AF86DBE6}"/>
              </a:ext>
            </a:extLst>
          </p:cNvPr>
          <p:cNvSpPr>
            <a:spLocks noGrp="1"/>
          </p:cNvSpPr>
          <p:nvPr>
            <p:ph type="title"/>
          </p:nvPr>
        </p:nvSpPr>
        <p:spPr>
          <a:xfrm>
            <a:off x="2047523" y="228600"/>
            <a:ext cx="5677705" cy="609600"/>
          </a:xfrm>
        </p:spPr>
        <p:txBody>
          <a:bodyPr/>
          <a:lstStyle/>
          <a:p>
            <a:r>
              <a:rPr lang="en-US" altLang="en-US" b="1" dirty="0">
                <a:solidFill>
                  <a:prstClr val="black"/>
                </a:solidFill>
              </a:rPr>
              <a:t>Focus on Meningitis (5)</a:t>
            </a:r>
            <a:endParaRPr lang="en-GB" dirty="0"/>
          </a:p>
        </p:txBody>
      </p:sp>
      <p:sp>
        <p:nvSpPr>
          <p:cNvPr id="2" name="Content Placeholder 1"/>
          <p:cNvSpPr>
            <a:spLocks noGrp="1"/>
          </p:cNvSpPr>
          <p:nvPr>
            <p:ph idx="1"/>
          </p:nvPr>
        </p:nvSpPr>
        <p:spPr>
          <a:xfrm>
            <a:off x="804012" y="990600"/>
            <a:ext cx="8229600" cy="4572000"/>
          </a:xfrm>
        </p:spPr>
        <p:txBody>
          <a:bodyPr/>
          <a:lstStyle/>
          <a:p>
            <a:pPr defTabSz="914400">
              <a:spcAft>
                <a:spcPts val="1500"/>
              </a:spcAft>
            </a:pPr>
            <a:r>
              <a:rPr lang="en-US" altLang="en-US" u="sng" dirty="0">
                <a:cs typeface="Lucida Sans Unicode" panose="020B0602030504020204" pitchFamily="34" charset="0"/>
              </a:rPr>
              <a:t>Meningitis</a:t>
            </a:r>
            <a:endParaRPr lang="en-US" altLang="en-US" dirty="0">
              <a:cs typeface="Lucida Sans Unicode" panose="020B0602030504020204" pitchFamily="34" charset="0"/>
            </a:endParaRPr>
          </a:p>
          <a:p>
            <a:pPr marL="285750" lvl="1" defTabSz="914400">
              <a:spcBef>
                <a:spcPts val="0"/>
              </a:spcBef>
            </a:pPr>
            <a:r>
              <a:rPr lang="en-US" altLang="en-US" sz="2200" i="1" dirty="0">
                <a:cs typeface="Lucida Sans Unicode" panose="020B0602030504020204" pitchFamily="34" charset="0"/>
              </a:rPr>
              <a:t>Treatment and prevention</a:t>
            </a:r>
          </a:p>
          <a:p>
            <a:pPr marL="550863" lvl="2" defTabSz="914400"/>
            <a:r>
              <a:rPr lang="en-US" altLang="en-US" sz="2000" dirty="0">
                <a:cs typeface="Lucida Sans Unicode" panose="020B0602030504020204" pitchFamily="34" charset="0"/>
              </a:rPr>
              <a:t>Bacterial meningitis treated immediately with broad-spectrum antibiotics</a:t>
            </a:r>
          </a:p>
          <a:p>
            <a:pPr marL="812800" lvl="3" defTabSz="914400"/>
            <a:r>
              <a:rPr lang="en-US" altLang="en-US" sz="1800" dirty="0">
                <a:cs typeface="Lucida Sans Unicode" panose="020B0602030504020204" pitchFamily="34" charset="0"/>
              </a:rPr>
              <a:t>May switch to narrow-spectrum once specific bacterium is identified</a:t>
            </a:r>
          </a:p>
          <a:p>
            <a:pPr marL="550863" lvl="2" defTabSz="914400"/>
            <a:r>
              <a:rPr lang="en-US" altLang="en-US" sz="2000" dirty="0">
                <a:cs typeface="Lucida Sans Unicode" panose="020B0602030504020204" pitchFamily="34" charset="0"/>
              </a:rPr>
              <a:t>No effective treatment for viral meningitis</a:t>
            </a:r>
          </a:p>
          <a:p>
            <a:pPr marL="550863" lvl="2" defTabSz="914400"/>
            <a:r>
              <a:rPr lang="en-US" altLang="en-US" sz="2000" dirty="0">
                <a:cs typeface="Lucida Sans Unicode" panose="020B0602030504020204" pitchFamily="34" charset="0"/>
              </a:rPr>
              <a:t>Vaccines against bacterial meningitis</a:t>
            </a:r>
          </a:p>
          <a:p>
            <a:pPr marL="550863" lvl="2" defTabSz="914400"/>
            <a:r>
              <a:rPr lang="en-US" altLang="en-US" sz="2000" dirty="0">
                <a:cs typeface="Lucida Sans Unicode" panose="020B0602030504020204" pitchFamily="34" charset="0"/>
              </a:rPr>
              <a:t>Prophylactic doses of antimicrobial medications upon exposure</a:t>
            </a:r>
          </a:p>
          <a:p>
            <a:pPr marL="550863" lvl="2" defTabSz="914400"/>
            <a:r>
              <a:rPr lang="en-US" altLang="en-US" sz="2000" dirty="0">
                <a:cs typeface="Lucida Sans Unicode" panose="020B0602030504020204" pitchFamily="34" charset="0"/>
              </a:rPr>
              <a:t>Avoidance of crowds</a:t>
            </a:r>
          </a:p>
          <a:p>
            <a:pPr marL="550863" lvl="2" defTabSz="914400"/>
            <a:r>
              <a:rPr lang="en-US" altLang="en-US" sz="2000" dirty="0">
                <a:cs typeface="Lucida Sans Unicode" panose="020B0602030504020204" pitchFamily="34" charset="0"/>
              </a:rPr>
              <a:t>Increased handwashing for viral meningitis</a:t>
            </a:r>
            <a:endParaRPr lang="en-US" sz="2000" dirty="0"/>
          </a:p>
        </p:txBody>
      </p:sp>
    </p:spTree>
    <p:extLst>
      <p:ext uri="{BB962C8B-B14F-4D97-AF65-F5344CB8AC3E}">
        <p14:creationId xmlns:p14="http://schemas.microsoft.com/office/powerpoint/2010/main" val="3638976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787" y="228600"/>
            <a:ext cx="6870023" cy="609600"/>
          </a:xfrm>
        </p:spPr>
        <p:txBody>
          <a:bodyPr/>
          <a:lstStyle/>
          <a:p>
            <a:r>
              <a:rPr lang="en-US" altLang="en-US" b="1" dirty="0">
                <a:solidFill>
                  <a:schemeClr val="tx1"/>
                </a:solidFill>
                <a:cs typeface="Lucida Sans Unicode" panose="020B0602030504020204" pitchFamily="34" charset="0"/>
              </a:rPr>
              <a:t>Bacterial Diseases of the CNS (1)</a:t>
            </a:r>
            <a:endParaRPr lang="en-US" b="1" dirty="0">
              <a:solidFill>
                <a:schemeClr val="tx1"/>
              </a:solidFill>
            </a:endParaRPr>
          </a:p>
        </p:txBody>
      </p:sp>
      <p:sp>
        <p:nvSpPr>
          <p:cNvPr id="3" name="Content Placeholder 2"/>
          <p:cNvSpPr>
            <a:spLocks noGrp="1"/>
          </p:cNvSpPr>
          <p:nvPr>
            <p:ph idx="1"/>
          </p:nvPr>
        </p:nvSpPr>
        <p:spPr>
          <a:xfrm>
            <a:off x="809172" y="990600"/>
            <a:ext cx="7344228" cy="5562600"/>
          </a:xfrm>
        </p:spPr>
        <p:txBody>
          <a:bodyPr/>
          <a:lstStyle/>
          <a:p>
            <a:pPr>
              <a:spcAft>
                <a:spcPts val="1500"/>
              </a:spcAft>
            </a:pPr>
            <a:r>
              <a:rPr lang="en-US" altLang="en-US" dirty="0"/>
              <a:t>Pneumococcal meningitis</a:t>
            </a:r>
          </a:p>
          <a:p>
            <a:pPr marL="285750" lvl="1">
              <a:spcBef>
                <a:spcPts val="0"/>
              </a:spcBef>
            </a:pPr>
            <a:r>
              <a:rPr lang="en-US" altLang="en-US" sz="2200" i="1" dirty="0"/>
              <a:t>Signs and symptoms</a:t>
            </a:r>
          </a:p>
          <a:p>
            <a:pPr marL="512763" lvl="2"/>
            <a:r>
              <a:rPr lang="en-US" altLang="en-US" sz="2000" dirty="0"/>
              <a:t>Begins like mild cold, followed by sudden onset of severe, throbbing headache; fever; pain and stiffness of neck and back; nausea and vomiting</a:t>
            </a:r>
          </a:p>
          <a:p>
            <a:pPr marL="738188" lvl="3"/>
            <a:r>
              <a:rPr lang="en-US" altLang="en-US" sz="1800" dirty="0"/>
              <a:t>Deafness, confusion, loss of consciousness, coma may develop; death may occur rapidly</a:t>
            </a:r>
          </a:p>
          <a:p>
            <a:pPr marL="285750" lvl="1"/>
            <a:r>
              <a:rPr lang="en-US" altLang="en-US" sz="2200" i="1" dirty="0"/>
              <a:t>Causative agent</a:t>
            </a:r>
          </a:p>
          <a:p>
            <a:pPr marL="512763" lvl="2"/>
            <a:r>
              <a:rPr lang="en-US" altLang="en-US" sz="2000" i="1" dirty="0"/>
              <a:t>Streptococcus pneumoniae</a:t>
            </a:r>
            <a:r>
              <a:rPr lang="en-US" altLang="en-US" sz="2000" dirty="0"/>
              <a:t> (pneumococcus), a Gram-positive lancet-shaped diplococcus</a:t>
            </a:r>
          </a:p>
          <a:p>
            <a:pPr marL="512763" lvl="2"/>
            <a:r>
              <a:rPr lang="en-US" altLang="en-US" sz="2000" dirty="0"/>
              <a:t>Capsule protects from phagocytosis</a:t>
            </a:r>
          </a:p>
          <a:p>
            <a:pPr marL="738188" lvl="3"/>
            <a:r>
              <a:rPr lang="en-US" altLang="en-US" sz="1800" dirty="0"/>
              <a:t>Antigenic differences produce over 90 serotypes</a:t>
            </a:r>
          </a:p>
          <a:p>
            <a:pPr marL="738188" lvl="3"/>
            <a:r>
              <a:rPr lang="en-US" altLang="en-US" sz="1800" dirty="0"/>
              <a:t>Part of normal respiratory microbiota</a:t>
            </a:r>
            <a:endParaRPr lang="en-US" sz="1800" dirty="0"/>
          </a:p>
        </p:txBody>
      </p:sp>
    </p:spTree>
    <p:extLst>
      <p:ext uri="{BB962C8B-B14F-4D97-AF65-F5344CB8AC3E}">
        <p14:creationId xmlns:p14="http://schemas.microsoft.com/office/powerpoint/2010/main" val="1299925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A8F60-8463-468C-9188-50362D71E83F}"/>
              </a:ext>
            </a:extLst>
          </p:cNvPr>
          <p:cNvSpPr>
            <a:spLocks noGrp="1"/>
          </p:cNvSpPr>
          <p:nvPr>
            <p:ph type="title"/>
          </p:nvPr>
        </p:nvSpPr>
        <p:spPr>
          <a:xfrm>
            <a:off x="1435777" y="243114"/>
            <a:ext cx="6870023" cy="609600"/>
          </a:xfrm>
        </p:spPr>
        <p:txBody>
          <a:bodyPr/>
          <a:lstStyle/>
          <a:p>
            <a:r>
              <a:rPr lang="en-US" altLang="en-US" sz="3200" b="1" dirty="0">
                <a:solidFill>
                  <a:schemeClr val="tx1"/>
                </a:solidFill>
                <a:latin typeface="Arial" panose="020B0604020202020204" pitchFamily="34" charset="0"/>
                <a:cs typeface="Arial" panose="020B0604020202020204" pitchFamily="34" charset="0"/>
              </a:rPr>
              <a:t>Bacterial Diseases of the CNS (2)</a:t>
            </a:r>
            <a:endParaRPr lang="en-GB"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1027" y="990600"/>
            <a:ext cx="7514773" cy="5624286"/>
          </a:xfrm>
        </p:spPr>
        <p:txBody>
          <a:bodyPr/>
          <a:lstStyle/>
          <a:p>
            <a:pPr>
              <a:spcAft>
                <a:spcPts val="1500"/>
              </a:spcAft>
            </a:pPr>
            <a:r>
              <a:rPr lang="en-US" altLang="en-US" dirty="0"/>
              <a:t>Pneumococcal meningitis</a:t>
            </a:r>
          </a:p>
          <a:p>
            <a:pPr marL="285750" lvl="1">
              <a:spcBef>
                <a:spcPts val="0"/>
              </a:spcBef>
            </a:pPr>
            <a:r>
              <a:rPr lang="en-US" altLang="en-US" sz="2200" i="1" dirty="0"/>
              <a:t>Pathogenesis</a:t>
            </a:r>
          </a:p>
          <a:p>
            <a:pPr marL="512763" lvl="2"/>
            <a:r>
              <a:rPr lang="en-US" altLang="en-US" sz="2000" dirty="0"/>
              <a:t>Can cause of otitis media, sinusitis, and pneumonia</a:t>
            </a:r>
          </a:p>
          <a:p>
            <a:pPr marL="738188" lvl="3"/>
            <a:r>
              <a:rPr lang="en-US" altLang="en-US" sz="1800" dirty="0"/>
              <a:t>May precede pneumococcal meningitis</a:t>
            </a:r>
          </a:p>
          <a:p>
            <a:pPr marL="512763" lvl="2"/>
            <a:r>
              <a:rPr lang="en-US" altLang="en-US" sz="2000" dirty="0"/>
              <a:t>Encapsulated strains enter bloodstream, pass into cerebrospinal fluid</a:t>
            </a:r>
          </a:p>
          <a:p>
            <a:pPr marL="738188" lvl="3"/>
            <a:r>
              <a:rPr lang="en-US" altLang="en-US" sz="1800" dirty="0"/>
              <a:t>Damage largely from inflammatory response</a:t>
            </a:r>
          </a:p>
          <a:p>
            <a:pPr marL="512763" lvl="2"/>
            <a:r>
              <a:rPr lang="en-US" altLang="en-US" sz="2000" dirty="0"/>
              <a:t>Fluids accumulate, cause swelling; clots in capillaries can block blood supply, lead to tissue death</a:t>
            </a:r>
          </a:p>
          <a:p>
            <a:pPr marL="738188" lvl="3"/>
            <a:r>
              <a:rPr lang="en-US" altLang="en-US" sz="1800" dirty="0"/>
              <a:t>Inflammation can obstruct CSF flow, pressure can squeeze brain against skull</a:t>
            </a:r>
          </a:p>
          <a:p>
            <a:pPr marL="512763" lvl="2"/>
            <a:r>
              <a:rPr lang="en-US" altLang="en-US" sz="2000" dirty="0"/>
              <a:t>Mortality and neurological damage more common with this type of meningitis than others</a:t>
            </a:r>
            <a:endParaRPr lang="en-US" dirty="0"/>
          </a:p>
        </p:txBody>
      </p:sp>
    </p:spTree>
    <p:extLst>
      <p:ext uri="{BB962C8B-B14F-4D97-AF65-F5344CB8AC3E}">
        <p14:creationId xmlns:p14="http://schemas.microsoft.com/office/powerpoint/2010/main" val="106299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7FBD88-B9F6-47EC-A1D6-497C422B6851}"/>
              </a:ext>
            </a:extLst>
          </p:cNvPr>
          <p:cNvSpPr>
            <a:spLocks noGrp="1"/>
          </p:cNvSpPr>
          <p:nvPr>
            <p:ph type="title"/>
          </p:nvPr>
        </p:nvSpPr>
        <p:spPr>
          <a:xfrm>
            <a:off x="1733148" y="228600"/>
            <a:ext cx="5677705" cy="609600"/>
          </a:xfrm>
        </p:spPr>
        <p:txBody>
          <a:bodyPr/>
          <a:lstStyle/>
          <a:p>
            <a:r>
              <a:rPr lang="en-US" altLang="en-US" b="1" dirty="0">
                <a:solidFill>
                  <a:prstClr val="black"/>
                </a:solidFill>
              </a:rPr>
              <a:t>A Glimpse of History</a:t>
            </a:r>
            <a:endParaRPr lang="en-GB" dirty="0"/>
          </a:p>
        </p:txBody>
      </p:sp>
      <p:sp>
        <p:nvSpPr>
          <p:cNvPr id="2" name="Content Placeholder 1"/>
          <p:cNvSpPr>
            <a:spLocks noGrp="1"/>
          </p:cNvSpPr>
          <p:nvPr>
            <p:ph idx="1"/>
          </p:nvPr>
        </p:nvSpPr>
        <p:spPr>
          <a:xfrm>
            <a:off x="809172" y="990600"/>
            <a:ext cx="7725228" cy="4495800"/>
          </a:xfrm>
        </p:spPr>
        <p:txBody>
          <a:bodyPr/>
          <a:lstStyle/>
          <a:p>
            <a:pPr>
              <a:spcAft>
                <a:spcPts val="1500"/>
              </a:spcAft>
            </a:pPr>
            <a:r>
              <a:rPr lang="en-US" altLang="en-US" dirty="0"/>
              <a:t>Gerhard Henrik Armauer Hansen (1841 to 1912)</a:t>
            </a:r>
          </a:p>
          <a:p>
            <a:pPr marL="285750" lvl="1">
              <a:spcBef>
                <a:spcPts val="0"/>
              </a:spcBef>
            </a:pPr>
            <a:r>
              <a:rPr lang="en-US" altLang="en-US" dirty="0"/>
              <a:t>Worked with Daniel Danielson, a leading authority on leprosy</a:t>
            </a:r>
          </a:p>
          <a:p>
            <a:pPr marL="536575" lvl="2"/>
            <a:r>
              <a:rPr lang="en-US" altLang="en-US" dirty="0"/>
              <a:t>Danielson believed leprosy was a hereditary disease of the blood, not contagious</a:t>
            </a:r>
          </a:p>
          <a:p>
            <a:pPr marL="285750" lvl="1"/>
            <a:r>
              <a:rPr lang="en-US" altLang="en-US" dirty="0"/>
              <a:t>Hansen carefully disproved Danielson’s hypothesis over a number of years </a:t>
            </a:r>
          </a:p>
          <a:p>
            <a:pPr marL="536575" lvl="2"/>
            <a:r>
              <a:rPr lang="en-US" altLang="en-US" dirty="0"/>
              <a:t> Hansen found a unique bacterium associated with leprosy in every patient</a:t>
            </a:r>
          </a:p>
          <a:p>
            <a:pPr marL="285750" lvl="1"/>
            <a:r>
              <a:rPr lang="en-US" altLang="en-US" dirty="0"/>
              <a:t>Report in 1873 was first to link specific bacterium to disease, almost a decade before Koch’s proof of TB</a:t>
            </a:r>
          </a:p>
          <a:p>
            <a:pPr marL="285750" lvl="1"/>
            <a:r>
              <a:rPr lang="en-US" altLang="en-US" dirty="0"/>
              <a:t>Because </a:t>
            </a:r>
            <a:r>
              <a:rPr lang="en-US" altLang="en-US" i="1" dirty="0"/>
              <a:t>leprosy </a:t>
            </a:r>
            <a:r>
              <a:rPr lang="en-US" altLang="en-US" dirty="0"/>
              <a:t>carries centuries of dark overtones, many people prefer to use the term </a:t>
            </a:r>
            <a:r>
              <a:rPr lang="en-US" altLang="en-US" i="1" dirty="0"/>
              <a:t>Hansen’s disease</a:t>
            </a:r>
            <a:endParaRPr lang="en-US" dirty="0"/>
          </a:p>
        </p:txBody>
      </p:sp>
    </p:spTree>
    <p:extLst>
      <p:ext uri="{BB962C8B-B14F-4D97-AF65-F5344CB8AC3E}">
        <p14:creationId xmlns:p14="http://schemas.microsoft.com/office/powerpoint/2010/main" val="199270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170" y="232230"/>
            <a:ext cx="6870023" cy="609600"/>
          </a:xfrm>
        </p:spPr>
        <p:txBody>
          <a:bodyPr/>
          <a:lstStyle/>
          <a:p>
            <a:r>
              <a:rPr lang="en-US" altLang="en-US" b="1" dirty="0">
                <a:solidFill>
                  <a:schemeClr val="tx1"/>
                </a:solidFill>
                <a:cs typeface="Arial" panose="020B0604020202020204" pitchFamily="34" charset="0"/>
              </a:rPr>
              <a:t>Bacterial Diseases of the CNS (3)</a:t>
            </a:r>
            <a:endParaRPr lang="en-US" b="1" dirty="0">
              <a:solidFill>
                <a:schemeClr val="tx1"/>
              </a:solidFill>
              <a:cs typeface="Arial" panose="020B0604020202020204" pitchFamily="34" charset="0"/>
            </a:endParaRPr>
          </a:p>
        </p:txBody>
      </p:sp>
      <p:sp>
        <p:nvSpPr>
          <p:cNvPr id="3" name="Content Placeholder 2"/>
          <p:cNvSpPr>
            <a:spLocks noGrp="1"/>
          </p:cNvSpPr>
          <p:nvPr>
            <p:ph idx="1"/>
          </p:nvPr>
        </p:nvSpPr>
        <p:spPr>
          <a:xfrm>
            <a:off x="791028" y="990600"/>
            <a:ext cx="6870023" cy="3200400"/>
          </a:xfrm>
        </p:spPr>
        <p:txBody>
          <a:bodyPr/>
          <a:lstStyle/>
          <a:p>
            <a:pPr>
              <a:spcAft>
                <a:spcPts val="1500"/>
              </a:spcAft>
            </a:pPr>
            <a:r>
              <a:rPr lang="en-US" altLang="en-US" dirty="0"/>
              <a:t>Pneumococcal meningitis</a:t>
            </a:r>
          </a:p>
          <a:p>
            <a:pPr marL="285750" lvl="1">
              <a:spcBef>
                <a:spcPts val="0"/>
              </a:spcBef>
            </a:pPr>
            <a:r>
              <a:rPr lang="en-US" altLang="en-US" sz="2200" i="1" dirty="0"/>
              <a:t>Epidemiology</a:t>
            </a:r>
          </a:p>
          <a:p>
            <a:pPr marL="536575" lvl="2"/>
            <a:r>
              <a:rPr lang="en-US" altLang="en-US" sz="2000" dirty="0"/>
              <a:t>Causes over 50% of bacterial meningitis in U.S.</a:t>
            </a:r>
          </a:p>
          <a:p>
            <a:pPr marL="536575" lvl="2"/>
            <a:r>
              <a:rPr lang="en-US" altLang="en-US" sz="2000" dirty="0"/>
              <a:t>Case-fatality rate &lt;10% in adults; higher in elderly</a:t>
            </a:r>
          </a:p>
          <a:p>
            <a:pPr marL="536575" lvl="2"/>
            <a:r>
              <a:rPr lang="en-US" altLang="en-US" sz="2000" dirty="0"/>
              <a:t>Spread by respiratory droplets</a:t>
            </a:r>
          </a:p>
          <a:p>
            <a:pPr marL="536575" lvl="2"/>
            <a:r>
              <a:rPr lang="en-US" altLang="en-US" sz="2000" dirty="0"/>
              <a:t>Very few who are infected will develop meningitis</a:t>
            </a:r>
            <a:endParaRPr lang="en-US" dirty="0"/>
          </a:p>
        </p:txBody>
      </p:sp>
    </p:spTree>
    <p:extLst>
      <p:ext uri="{BB962C8B-B14F-4D97-AF65-F5344CB8AC3E}">
        <p14:creationId xmlns:p14="http://schemas.microsoft.com/office/powerpoint/2010/main" val="401502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70023" cy="609600"/>
          </a:xfrm>
        </p:spPr>
        <p:txBody>
          <a:bodyPr/>
          <a:lstStyle/>
          <a:p>
            <a:r>
              <a:rPr lang="en-US" altLang="en-US" b="1" dirty="0">
                <a:solidFill>
                  <a:schemeClr val="tx1"/>
                </a:solidFill>
                <a:cs typeface="Lucida Sans Unicode" panose="020B0602030504020204" pitchFamily="34" charset="0"/>
              </a:rPr>
              <a:t>Bacterial Diseases of the CNS (4)</a:t>
            </a:r>
            <a:endParaRPr lang="en-US" b="1" dirty="0">
              <a:solidFill>
                <a:schemeClr val="tx1"/>
              </a:solidFill>
            </a:endParaRPr>
          </a:p>
        </p:txBody>
      </p:sp>
      <p:sp>
        <p:nvSpPr>
          <p:cNvPr id="3" name="Content Placeholder 2"/>
          <p:cNvSpPr>
            <a:spLocks noGrp="1"/>
          </p:cNvSpPr>
          <p:nvPr>
            <p:ph idx="1"/>
          </p:nvPr>
        </p:nvSpPr>
        <p:spPr>
          <a:xfrm>
            <a:off x="799812" y="990600"/>
            <a:ext cx="7674430" cy="4038600"/>
          </a:xfrm>
        </p:spPr>
        <p:txBody>
          <a:bodyPr/>
          <a:lstStyle/>
          <a:p>
            <a:pPr>
              <a:spcAft>
                <a:spcPts val="1500"/>
              </a:spcAft>
            </a:pPr>
            <a:r>
              <a:rPr lang="en-US" altLang="en-US" dirty="0"/>
              <a:t>Pneumococcal meningitis</a:t>
            </a:r>
          </a:p>
          <a:p>
            <a:pPr marL="285750" lvl="1">
              <a:spcBef>
                <a:spcPts val="0"/>
              </a:spcBef>
            </a:pPr>
            <a:r>
              <a:rPr lang="en-US" altLang="en-US" sz="2200" i="1" dirty="0"/>
              <a:t>Treatment and prevention</a:t>
            </a:r>
          </a:p>
          <a:p>
            <a:pPr marL="550863" lvl="2"/>
            <a:r>
              <a:rPr lang="en-US" altLang="en-US" sz="2000" dirty="0"/>
              <a:t>Penicillin is drug of choice unless strain is resistant, then cephalosporins are given, possible addition of vancomycin</a:t>
            </a:r>
          </a:p>
          <a:p>
            <a:pPr marL="550863" lvl="2"/>
            <a:r>
              <a:rPr lang="en-US" altLang="en-US" sz="2000" dirty="0"/>
              <a:t>Conjugate vaccine (PCV13) effective against 13 serotypes; given to children under 2, adults over 65, and those with certain health problems</a:t>
            </a:r>
          </a:p>
          <a:p>
            <a:pPr marL="550863" lvl="2"/>
            <a:r>
              <a:rPr lang="en-US" altLang="en-US" sz="2000" dirty="0"/>
              <a:t>Capsular polysaccharide vaccine (PPSV23) effective against 23 serotypes, but not effective in children since they do not respond to T-independent antigens</a:t>
            </a:r>
            <a:endParaRPr lang="en-US" dirty="0"/>
          </a:p>
        </p:txBody>
      </p:sp>
    </p:spTree>
    <p:extLst>
      <p:ext uri="{BB962C8B-B14F-4D97-AF65-F5344CB8AC3E}">
        <p14:creationId xmlns:p14="http://schemas.microsoft.com/office/powerpoint/2010/main" val="182411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CNS – Figure 26.3.</a:t>
            </a:r>
            <a:endParaRPr lang="en-US" b="1" dirty="0">
              <a:solidFill>
                <a:schemeClr val="tx1"/>
              </a:solidFill>
            </a:endParaRPr>
          </a:p>
        </p:txBody>
      </p:sp>
      <p:sp>
        <p:nvSpPr>
          <p:cNvPr id="3" name="Content Placeholder 2"/>
          <p:cNvSpPr>
            <a:spLocks noGrp="1"/>
          </p:cNvSpPr>
          <p:nvPr>
            <p:ph idx="1"/>
          </p:nvPr>
        </p:nvSpPr>
        <p:spPr>
          <a:xfrm>
            <a:off x="805539" y="990600"/>
            <a:ext cx="7652661" cy="3151910"/>
          </a:xfrm>
        </p:spPr>
        <p:txBody>
          <a:bodyPr/>
          <a:lstStyle/>
          <a:p>
            <a:pPr>
              <a:spcAft>
                <a:spcPts val="1500"/>
              </a:spcAft>
            </a:pPr>
            <a:r>
              <a:rPr lang="en-US" altLang="en-US" dirty="0"/>
              <a:t>Meningococcal meningitis</a:t>
            </a:r>
          </a:p>
          <a:p>
            <a:pPr marL="285750" lvl="1">
              <a:spcBef>
                <a:spcPts val="0"/>
              </a:spcBef>
              <a:spcAft>
                <a:spcPts val="400"/>
              </a:spcAft>
            </a:pPr>
            <a:r>
              <a:rPr lang="en-US" altLang="en-US" i="1" dirty="0"/>
              <a:t>Signs and symptoms</a:t>
            </a:r>
          </a:p>
          <a:p>
            <a:pPr marL="512763" lvl="2">
              <a:spcAft>
                <a:spcPts val="400"/>
              </a:spcAft>
            </a:pPr>
            <a:r>
              <a:rPr lang="en-US" altLang="en-US" dirty="0"/>
              <a:t>Appear in 1 to 7 days; similar to pneumococcal meningitis</a:t>
            </a:r>
          </a:p>
          <a:p>
            <a:pPr marL="512763" lvl="2">
              <a:spcAft>
                <a:spcPts val="400"/>
              </a:spcAft>
            </a:pPr>
            <a:r>
              <a:rPr lang="en-US" altLang="en-US" dirty="0"/>
              <a:t>Distinguished by presence of purplish spots on skin called </a:t>
            </a:r>
            <a:r>
              <a:rPr lang="en-US" altLang="en-US" u="sng" dirty="0"/>
              <a:t>petechiae</a:t>
            </a:r>
            <a:r>
              <a:rPr lang="en-US" altLang="en-US" dirty="0"/>
              <a:t>; due to capillary damage</a:t>
            </a:r>
          </a:p>
          <a:p>
            <a:pPr marL="512763" lvl="2">
              <a:spcAft>
                <a:spcPts val="400"/>
              </a:spcAft>
            </a:pPr>
            <a:r>
              <a:rPr lang="en-US" altLang="en-US" dirty="0"/>
              <a:t>Can lead to rapidly fatal septic shock</a:t>
            </a:r>
          </a:p>
          <a:p>
            <a:pPr marL="285750" lvl="1">
              <a:spcAft>
                <a:spcPts val="400"/>
              </a:spcAft>
            </a:pPr>
            <a:r>
              <a:rPr lang="en-US" altLang="en-US" i="1" dirty="0"/>
              <a:t>Causative agent: Neisseria meningitidis</a:t>
            </a:r>
          </a:p>
          <a:p>
            <a:pPr marL="512763" lvl="2">
              <a:spcAft>
                <a:spcPts val="400"/>
              </a:spcAft>
            </a:pPr>
            <a:r>
              <a:rPr lang="en-US" altLang="en-US" dirty="0"/>
              <a:t>Gram-negative encapsulated diplococcus</a:t>
            </a:r>
            <a:endParaRPr lang="en-US" dirty="0"/>
          </a:p>
        </p:txBody>
      </p:sp>
      <p:sp>
        <p:nvSpPr>
          <p:cNvPr id="4" name="Text Placeholder 3"/>
          <p:cNvSpPr>
            <a:spLocks noGrp="1"/>
          </p:cNvSpPr>
          <p:nvPr>
            <p:ph type="body" sz="quarter" idx="17"/>
          </p:nvPr>
        </p:nvSpPr>
        <p:spPr>
          <a:xfrm>
            <a:off x="1194405" y="4142511"/>
            <a:ext cx="3497334" cy="609600"/>
          </a:xfrm>
        </p:spPr>
        <p:txBody>
          <a:bodyPr/>
          <a:lstStyle/>
          <a:p>
            <a:pPr marL="228600" lvl="2">
              <a:spcAft>
                <a:spcPts val="400"/>
              </a:spcAft>
              <a:buFont typeface="Arial" panose="020B0604020202020204" pitchFamily="34" charset="0"/>
              <a:buChar char="•"/>
            </a:pPr>
            <a:r>
              <a:rPr lang="en-US" altLang="en-US" sz="1800" dirty="0">
                <a:solidFill>
                  <a:prstClr val="black"/>
                </a:solidFill>
              </a:rPr>
              <a:t>Most infections due to serotypes A, B, C, W, and Y</a:t>
            </a:r>
            <a:endParaRPr lang="en-US" sz="1600" dirty="0">
              <a:solidFill>
                <a:prstClr val="black"/>
              </a:solidFill>
            </a:endParaRPr>
          </a:p>
        </p:txBody>
      </p:sp>
      <p:sp>
        <p:nvSpPr>
          <p:cNvPr id="6" name="Content Placeholder 5">
            <a:extLst>
              <a:ext uri="{FF2B5EF4-FFF2-40B4-BE49-F238E27FC236}">
                <a16:creationId xmlns:a16="http://schemas.microsoft.com/office/drawing/2014/main" id="{EAA37AD6-D28D-404C-BB76-72AA3BB9CFAB}"/>
              </a:ext>
            </a:extLst>
          </p:cNvPr>
          <p:cNvSpPr>
            <a:spLocks noGrp="1"/>
          </p:cNvSpPr>
          <p:nvPr>
            <p:ph sz="quarter" idx="18"/>
          </p:nvPr>
        </p:nvSpPr>
        <p:spPr>
          <a:xfrm>
            <a:off x="1106709" y="4754376"/>
            <a:ext cx="4728030" cy="1752600"/>
          </a:xfrm>
        </p:spPr>
        <p:txBody>
          <a:bodyPr/>
          <a:lstStyle/>
          <a:p>
            <a:pPr marL="434975" lvl="3">
              <a:spcAft>
                <a:spcPts val="400"/>
              </a:spcAft>
              <a:buFont typeface="Arial" panose="020B0604020202020204" pitchFamily="34" charset="0"/>
              <a:buChar char="•"/>
            </a:pPr>
            <a:r>
              <a:rPr lang="en-US" altLang="en-US" dirty="0">
                <a:solidFill>
                  <a:prstClr val="black"/>
                </a:solidFill>
              </a:rPr>
              <a:t>B,C and Y most common in U.S., Europe</a:t>
            </a:r>
          </a:p>
          <a:p>
            <a:pPr marL="434975" lvl="3">
              <a:spcAft>
                <a:spcPts val="400"/>
              </a:spcAft>
              <a:buFont typeface="Arial" panose="020B0604020202020204" pitchFamily="34" charset="0"/>
              <a:buChar char="•"/>
            </a:pPr>
            <a:r>
              <a:rPr lang="en-US" altLang="en-US" dirty="0">
                <a:solidFill>
                  <a:prstClr val="black"/>
                </a:solidFill>
              </a:rPr>
              <a:t>A most common in Africa, Asia</a:t>
            </a:r>
          </a:p>
          <a:p>
            <a:pPr marL="434975" lvl="3">
              <a:spcAft>
                <a:spcPts val="400"/>
              </a:spcAft>
              <a:buFont typeface="Arial" panose="020B0604020202020204" pitchFamily="34" charset="0"/>
              <a:buChar char="•"/>
            </a:pPr>
            <a:r>
              <a:rPr lang="en-US" altLang="en-US" dirty="0">
                <a:solidFill>
                  <a:prstClr val="black"/>
                </a:solidFill>
              </a:rPr>
              <a:t>Can vary antigens, easily acquir 	DNA via horizontal gene transfer</a:t>
            </a:r>
            <a:endParaRPr lang="en-US" sz="1600" dirty="0">
              <a:solidFill>
                <a:prstClr val="black"/>
              </a:solidFill>
            </a:endParaRPr>
          </a:p>
        </p:txBody>
      </p:sp>
      <p:pic>
        <p:nvPicPr>
          <p:cNvPr id="47108"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1" b="2432"/>
          <a:stretch/>
        </p:blipFill>
        <p:spPr bwMode="auto">
          <a:xfrm>
            <a:off x="6386879" y="2819400"/>
            <a:ext cx="2299921"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30DAEEA-1064-4EDF-929A-B2108A9A9A6B}"/>
              </a:ext>
            </a:extLst>
          </p:cNvPr>
          <p:cNvSpPr>
            <a:spLocks noGrp="1"/>
          </p:cNvSpPr>
          <p:nvPr>
            <p:ph type="body" sz="quarter" idx="11"/>
          </p:nvPr>
        </p:nvSpPr>
        <p:spPr/>
        <p:txBody>
          <a:bodyPr/>
          <a:lstStyle/>
          <a:p>
            <a:pPr lvl="0"/>
            <a:r>
              <a:rPr lang="en-US" dirty="0"/>
              <a:t>©Medical-on-Line/Alamy Stock Photo</a:t>
            </a:r>
            <a:endParaRPr lang="en-US" altLang="en-US" dirty="0"/>
          </a:p>
        </p:txBody>
      </p:sp>
    </p:spTree>
    <p:extLst>
      <p:ext uri="{BB962C8B-B14F-4D97-AF65-F5344CB8AC3E}">
        <p14:creationId xmlns:p14="http://schemas.microsoft.com/office/powerpoint/2010/main" val="117959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Bacterial Diseases of the CNS (5)</a:t>
            </a:r>
            <a:endParaRPr lang="en-US"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5542" y="990600"/>
                <a:ext cx="7549812" cy="5562600"/>
              </a:xfrm>
            </p:spPr>
            <p:txBody>
              <a:bodyPr/>
              <a:lstStyle/>
              <a:p>
                <a:pPr>
                  <a:spcAft>
                    <a:spcPts val="1500"/>
                  </a:spcAft>
                </a:pPr>
                <a:r>
                  <a:rPr lang="en-US" altLang="en-US" dirty="0"/>
                  <a:t>Meningococcal meningitis</a:t>
                </a:r>
              </a:p>
              <a:p>
                <a:pPr marL="285750" lvl="1">
                  <a:spcBef>
                    <a:spcPts val="0"/>
                  </a:spcBef>
                  <a:spcAft>
                    <a:spcPts val="500"/>
                  </a:spcAft>
                </a:pPr>
                <a:r>
                  <a:rPr lang="en-US" altLang="en-US" i="1" dirty="0"/>
                  <a:t>Pathogenesis</a:t>
                </a:r>
                <a:r>
                  <a:rPr lang="en-US" altLang="en-US" dirty="0"/>
                  <a:t>	</a:t>
                </a:r>
              </a:p>
              <a:p>
                <a:pPr marL="522288" lvl="2">
                  <a:spcAft>
                    <a:spcPts val="500"/>
                  </a:spcAft>
                </a:pPr>
                <a:r>
                  <a:rPr lang="en-US" altLang="en-US" dirty="0"/>
                  <a:t>Meningococci inhaled in airborne droplets, attach by pili to mucous membranes, multiply</a:t>
                </a:r>
              </a:p>
              <a:p>
                <a:pPr marL="522288" lvl="2">
                  <a:spcAft>
                    <a:spcPts val="500"/>
                  </a:spcAft>
                </a:pPr>
                <a:r>
                  <a:rPr lang="en-US" altLang="en-US" dirty="0"/>
                  <a:t>Proteins in outer membrane allow passage through respiratory epithelial cells; cells enter bloodstream</a:t>
                </a:r>
              </a:p>
              <a:p>
                <a:pPr marL="522288" lvl="2">
                  <a:spcAft>
                    <a:spcPts val="500"/>
                  </a:spcAft>
                </a:pPr>
                <a:r>
                  <a:rPr lang="en-US" altLang="en-US" dirty="0"/>
                  <a:t>Release vesicles of outer membrane; endotoxin causes vasodilation and capillary leakage, drop in blood pressure</a:t>
                </a:r>
              </a:p>
              <a:p>
                <a:pPr marL="769938" lvl="3">
                  <a:spcAft>
                    <a:spcPts val="500"/>
                  </a:spcAft>
                </a:pPr>
                <a:r>
                  <a:rPr lang="en-US" altLang="en-US" sz="1700" dirty="0"/>
                  <a:t>Shock results when blood pressure is so low that </a:t>
                </a:r>
                <a14:m>
                  <m:oMath xmlns:m="http://schemas.openxmlformats.org/officeDocument/2006/math">
                    <m:sSub>
                      <m:sSubPr>
                        <m:ctrlPr>
                          <a:rPr lang="en-US" altLang="en-US" sz="1700" i="1" smtClean="0">
                            <a:latin typeface="Cambria Math" panose="02040503050406030204" pitchFamily="18" charset="0"/>
                          </a:rPr>
                        </m:ctrlPr>
                      </m:sSubPr>
                      <m:e>
                        <m:r>
                          <m:rPr>
                            <m:sty m:val="p"/>
                          </m:rPr>
                          <a:rPr lang="en-GB" altLang="en-US" sz="1700" b="0" i="0" smtClean="0">
                            <a:latin typeface="Cambria Math" panose="02040503050406030204" pitchFamily="18" charset="0"/>
                          </a:rPr>
                          <m:t>O</m:t>
                        </m:r>
                      </m:e>
                      <m:sub>
                        <m:r>
                          <a:rPr lang="en-GB" altLang="en-US" sz="1700" b="0" i="0" smtClean="0">
                            <a:latin typeface="Cambria Math" panose="02040503050406030204" pitchFamily="18" charset="0"/>
                          </a:rPr>
                          <m:t>2</m:t>
                        </m:r>
                      </m:sub>
                    </m:sSub>
                  </m:oMath>
                </a14:m>
                <a:r>
                  <a:rPr lang="en-US" altLang="en-US" sz="1700" dirty="0"/>
                  <a:t> is not sufficiently supplied to tissues</a:t>
                </a:r>
              </a:p>
              <a:p>
                <a:pPr marL="769938" lvl="3">
                  <a:spcAft>
                    <a:spcPts val="500"/>
                  </a:spcAft>
                </a:pPr>
                <a:r>
                  <a:rPr lang="en-US" altLang="en-US" sz="1700" dirty="0"/>
                  <a:t>Capillary damage causes petechiae</a:t>
                </a:r>
              </a:p>
              <a:p>
                <a:pPr marL="769938" lvl="3">
                  <a:spcAft>
                    <a:spcPts val="500"/>
                  </a:spcAft>
                </a:pPr>
                <a:r>
                  <a:rPr lang="en-US" altLang="en-US" sz="1700" dirty="0"/>
                  <a:t>Capsule protects from phagocytosis, complement system; numerous neutrophils enter CSF, but bacteria multiply faster than they can be destroyed</a:t>
                </a:r>
              </a:p>
              <a:p>
                <a:pPr marL="769938" lvl="3">
                  <a:spcAft>
                    <a:spcPts val="500"/>
                  </a:spcAft>
                </a:pPr>
                <a:r>
                  <a:rPr lang="en-US" altLang="en-US" sz="1700" dirty="0"/>
                  <a:t>Damage largely results from inflammation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5542" y="990600"/>
                <a:ext cx="7549812" cy="5562600"/>
              </a:xfrm>
              <a:blipFill>
                <a:blip r:embed="rId3"/>
                <a:stretch>
                  <a:fillRect l="-1211" t="-877"/>
                </a:stretch>
              </a:blipFill>
            </p:spPr>
            <p:txBody>
              <a:bodyPr/>
              <a:lstStyle/>
              <a:p>
                <a:r>
                  <a:rPr lang="en-GB">
                    <a:noFill/>
                  </a:rPr>
                  <a:t> </a:t>
                </a:r>
              </a:p>
            </p:txBody>
          </p:sp>
        </mc:Fallback>
      </mc:AlternateContent>
    </p:spTree>
    <p:extLst>
      <p:ext uri="{BB962C8B-B14F-4D97-AF65-F5344CB8AC3E}">
        <p14:creationId xmlns:p14="http://schemas.microsoft.com/office/powerpoint/2010/main" val="4076413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CNS – Figure 26.4</a:t>
            </a:r>
            <a:endParaRPr lang="en-US" b="1" dirty="0">
              <a:solidFill>
                <a:schemeClr val="tx1"/>
              </a:solidFill>
            </a:endParaRPr>
          </a:p>
        </p:txBody>
      </p:sp>
      <p:sp>
        <p:nvSpPr>
          <p:cNvPr id="3" name="Content Placeholder 2"/>
          <p:cNvSpPr>
            <a:spLocks noGrp="1"/>
          </p:cNvSpPr>
          <p:nvPr>
            <p:ph idx="1"/>
          </p:nvPr>
        </p:nvSpPr>
        <p:spPr>
          <a:xfrm>
            <a:off x="794951" y="990600"/>
            <a:ext cx="7282249" cy="2416629"/>
          </a:xfrm>
        </p:spPr>
        <p:txBody>
          <a:bodyPr/>
          <a:lstStyle/>
          <a:p>
            <a:pPr>
              <a:spcAft>
                <a:spcPts val="1500"/>
              </a:spcAft>
            </a:pPr>
            <a:r>
              <a:rPr lang="en-US" altLang="en-US" dirty="0"/>
              <a:t>Meningococcal meningitis</a:t>
            </a:r>
          </a:p>
          <a:p>
            <a:pPr marL="285750" lvl="1">
              <a:spcBef>
                <a:spcPts val="0"/>
              </a:spcBef>
            </a:pPr>
            <a:r>
              <a:rPr lang="en-US" altLang="en-US" i="1" dirty="0"/>
              <a:t>Epidemiology</a:t>
            </a:r>
            <a:r>
              <a:rPr lang="en-US" altLang="en-US" dirty="0"/>
              <a:t>	</a:t>
            </a:r>
          </a:p>
          <a:p>
            <a:pPr marL="522288" lvl="2"/>
            <a:r>
              <a:rPr lang="en-US" altLang="en-US" dirty="0"/>
              <a:t>Transmission can occur from exposure to person with disease or asymptomatic carrier</a:t>
            </a:r>
          </a:p>
          <a:p>
            <a:pPr marL="522288" lvl="2"/>
            <a:r>
              <a:rPr lang="en-US" altLang="en-US" dirty="0"/>
              <a:t>Most cases sporadic; epidemics can occur if spread via respiratory droplets through crowded, stressed populations</a:t>
            </a:r>
            <a:endParaRPr lang="en-US" dirty="0"/>
          </a:p>
        </p:txBody>
      </p:sp>
      <p:sp>
        <p:nvSpPr>
          <p:cNvPr id="4" name="Text Placeholder 3"/>
          <p:cNvSpPr>
            <a:spLocks noGrp="1"/>
          </p:cNvSpPr>
          <p:nvPr>
            <p:ph type="body" sz="quarter" idx="17"/>
          </p:nvPr>
        </p:nvSpPr>
        <p:spPr>
          <a:xfrm>
            <a:off x="1124901" y="3450772"/>
            <a:ext cx="2987943" cy="2416628"/>
          </a:xfrm>
        </p:spPr>
        <p:txBody>
          <a:bodyPr/>
          <a:lstStyle/>
          <a:p>
            <a:pPr marL="228600" lvl="2">
              <a:lnSpc>
                <a:spcPts val="3000"/>
              </a:lnSpc>
              <a:spcAft>
                <a:spcPts val="800"/>
              </a:spcAft>
              <a:buFont typeface="Arial" panose="020B0604020202020204" pitchFamily="34" charset="0"/>
              <a:buChar char="•"/>
            </a:pPr>
            <a:r>
              <a:rPr lang="en-US" altLang="en-US" sz="1800" dirty="0">
                <a:solidFill>
                  <a:prstClr val="black"/>
                </a:solidFill>
              </a:rPr>
              <a:t>Highest incidence worldwide in African “meningitis belt”</a:t>
            </a:r>
          </a:p>
          <a:p>
            <a:pPr marL="465138" lvl="3">
              <a:spcAft>
                <a:spcPts val="800"/>
              </a:spcAft>
              <a:buFont typeface="Arial" panose="020B0604020202020204" pitchFamily="34" charset="0"/>
              <a:buChar char="•"/>
            </a:pPr>
            <a:r>
              <a:rPr lang="en-US" altLang="en-US" sz="1700" dirty="0">
                <a:solidFill>
                  <a:prstClr val="black"/>
                </a:solidFill>
              </a:rPr>
              <a:t>May reach 500 cases per 100,000 during dry season</a:t>
            </a:r>
          </a:p>
          <a:p>
            <a:pPr marL="465138" lvl="3">
              <a:spcBef>
                <a:spcPct val="0"/>
              </a:spcBef>
              <a:spcAft>
                <a:spcPts val="800"/>
              </a:spcAft>
              <a:buFont typeface="Arial" panose="020B0604020202020204" pitchFamily="34" charset="0"/>
              <a:buChar char="•"/>
            </a:pPr>
            <a:r>
              <a:rPr lang="en-US" altLang="en-US" sz="1700" dirty="0">
                <a:solidFill>
                  <a:prstClr val="black"/>
                </a:solidFill>
              </a:rPr>
              <a:t>Vaccination campaign begun in 2010 resulted in 98% decrease in some areas</a:t>
            </a:r>
          </a:p>
        </p:txBody>
      </p:sp>
      <p:pic>
        <p:nvPicPr>
          <p:cNvPr id="51204" name="Picture 6" descr="Within the meningitis belt, meningitis is most prevalent in Mali, Burkina Faso, Niger, Chad, Sudan, Ethiopia, and northern Nigeria."/>
          <p:cNvPicPr>
            <a:picLocks noChangeAspect="1" noChangeArrowheads="1"/>
          </p:cNvPicPr>
          <p:nvPr/>
        </p:nvPicPr>
        <p:blipFill>
          <a:blip r:embed="rId3" cstate="print">
            <a:extLst>
              <a:ext uri="{28A0092B-C50C-407E-A947-70E740481C1C}">
                <a14:useLocalDpi xmlns:a14="http://schemas.microsoft.com/office/drawing/2010/main" val="0"/>
              </a:ext>
            </a:extLst>
          </a:blip>
          <a:srcRect t="3883"/>
          <a:stretch>
            <a:fillRect/>
          </a:stretch>
        </p:blipFill>
        <p:spPr bwMode="auto">
          <a:xfrm>
            <a:off x="4876800" y="3429000"/>
            <a:ext cx="36433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762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Bacterial Diseases of the CNS (6)</a:t>
            </a:r>
            <a:endParaRPr lang="en-US" b="1" dirty="0">
              <a:solidFill>
                <a:schemeClr val="tx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94658" y="990600"/>
                <a:ext cx="7691616" cy="4953000"/>
              </a:xfrm>
            </p:spPr>
            <p:txBody>
              <a:bodyPr/>
              <a:lstStyle/>
              <a:p>
                <a:pPr>
                  <a:spcAft>
                    <a:spcPts val="1500"/>
                  </a:spcAft>
                </a:pPr>
                <a:r>
                  <a:rPr lang="en-US" altLang="en-US" dirty="0"/>
                  <a:t>Meningococcal meningitis</a:t>
                </a:r>
              </a:p>
              <a:p>
                <a:pPr marL="285750" lvl="1">
                  <a:spcBef>
                    <a:spcPts val="0"/>
                  </a:spcBef>
                </a:pPr>
                <a:r>
                  <a:rPr lang="en-US" altLang="en-US" i="1" dirty="0"/>
                  <a:t>Treatment and prevention</a:t>
                </a:r>
              </a:p>
              <a:p>
                <a:pPr marL="566738" lvl="2"/>
                <a:r>
                  <a:rPr lang="en-US" altLang="en-US" dirty="0"/>
                  <a:t>Usually cured with penicillin or ceftriaxone if treated in time</a:t>
                </a:r>
              </a:p>
              <a:p>
                <a:pPr marL="812800" lvl="3"/>
                <a:r>
                  <a:rPr lang="en-US" altLang="en-US" dirty="0"/>
                  <a:t>Recovery without damage; case-fatality rate </a:t>
                </a:r>
                <a14:m>
                  <m:oMath xmlns:m="http://schemas.openxmlformats.org/officeDocument/2006/math">
                    <m:r>
                      <a:rPr lang="en-US" altLang="en-US" i="1" dirty="0" smtClean="0">
                        <a:latin typeface="Cambria Math" panose="02040503050406030204" pitchFamily="18" charset="0"/>
                      </a:rPr>
                      <m:t>&lt;10</m:t>
                    </m:r>
                  </m:oMath>
                </a14:m>
                <a:r>
                  <a:rPr lang="en-US" altLang="en-US" dirty="0"/>
                  <a:t>%</a:t>
                </a:r>
              </a:p>
              <a:p>
                <a:pPr marL="566738" lvl="2"/>
                <a:r>
                  <a:rPr lang="en-US" altLang="en-US" dirty="0"/>
                  <a:t>Vaccines against A, C, W, and Y strains</a:t>
                </a:r>
              </a:p>
              <a:p>
                <a:pPr marL="812800" lvl="3"/>
                <a:r>
                  <a:rPr lang="en-US" altLang="en-US" dirty="0"/>
                  <a:t>Conjugate vaccine (MenACWY) recommended for 11 to 12 year old children with booster at age 16; also those over 2 months at increased risk</a:t>
                </a:r>
              </a:p>
              <a:p>
                <a:pPr marL="812800" lvl="3"/>
                <a:r>
                  <a:rPr lang="en-US" altLang="en-US" dirty="0"/>
                  <a:t>Polysaccharide vaccine (MPSV4) preferred for some </a:t>
                </a:r>
              </a:p>
              <a:p>
                <a:pPr marL="566738" lvl="2"/>
                <a:r>
                  <a:rPr lang="en-US" altLang="en-US" dirty="0"/>
                  <a:t>In 2015 a recombinant subunit vaccine was approved in U.S. following two outbreaks of serotype B meningitis on university campuses in 2013</a:t>
                </a:r>
              </a:p>
              <a:p>
                <a:pPr marL="566738" lvl="2"/>
                <a:r>
                  <a:rPr lang="en-US" altLang="en-US" dirty="0"/>
                  <a:t>Antibacterial medications help control outbreaks</a:t>
                </a:r>
              </a:p>
              <a:p>
                <a:pPr marL="812800" lvl="3"/>
                <a:r>
                  <a:rPr lang="en-US" altLang="en-US" dirty="0"/>
                  <a:t>People exposed given prophylactic antibiotic</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94658" y="990600"/>
                <a:ext cx="7691616" cy="4953000"/>
              </a:xfrm>
              <a:blipFill>
                <a:blip r:embed="rId3"/>
                <a:stretch>
                  <a:fillRect l="-1189" t="-985" r="-713"/>
                </a:stretch>
              </a:blipFill>
            </p:spPr>
            <p:txBody>
              <a:bodyPr/>
              <a:lstStyle/>
              <a:p>
                <a:r>
                  <a:rPr lang="en-US">
                    <a:noFill/>
                  </a:rPr>
                  <a:t> </a:t>
                </a:r>
              </a:p>
            </p:txBody>
          </p:sp>
        </mc:Fallback>
      </mc:AlternateContent>
    </p:spTree>
    <p:extLst>
      <p:ext uri="{BB962C8B-B14F-4D97-AF65-F5344CB8AC3E}">
        <p14:creationId xmlns:p14="http://schemas.microsoft.com/office/powerpoint/2010/main" val="3756170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26.1 Meningococcal Meningitis</a:t>
            </a:r>
          </a:p>
        </p:txBody>
      </p:sp>
      <p:sp>
        <p:nvSpPr>
          <p:cNvPr id="12" name="Content Placeholder 11">
            <a:extLst>
              <a:ext uri="{FF2B5EF4-FFF2-40B4-BE49-F238E27FC236}">
                <a16:creationId xmlns:a16="http://schemas.microsoft.com/office/drawing/2014/main" id="{EBFF647C-67F2-4C68-9CD8-79683A0CFC3D}"/>
              </a:ext>
            </a:extLst>
          </p:cNvPr>
          <p:cNvSpPr>
            <a:spLocks noGrp="1"/>
          </p:cNvSpPr>
          <p:nvPr>
            <p:ph sz="quarter" idx="19"/>
          </p:nvPr>
        </p:nvSpPr>
        <p:spPr>
          <a:xfrm>
            <a:off x="736601" y="1127760"/>
            <a:ext cx="2311399" cy="5273040"/>
          </a:xfrm>
        </p:spPr>
        <p:txBody>
          <a:bodyPr/>
          <a:lstStyle/>
          <a:p>
            <a:pPr marL="228600" lvl="0" indent="-228600">
              <a:spcBef>
                <a:spcPts val="0"/>
              </a:spcBef>
              <a:spcAft>
                <a:spcPts val="1300"/>
              </a:spcAft>
              <a:buFont typeface="+mj-lt"/>
              <a:buAutoNum type="arabicPeriod"/>
            </a:pPr>
            <a:r>
              <a:rPr lang="en-US" sz="1200" i="1" dirty="0">
                <a:solidFill>
                  <a:prstClr val="black"/>
                </a:solidFill>
              </a:rPr>
              <a:t>Neisseria meningitidis </a:t>
            </a:r>
            <a:r>
              <a:rPr lang="en-US" sz="1200" dirty="0">
                <a:solidFill>
                  <a:prstClr val="black"/>
                </a:solidFill>
              </a:rPr>
              <a:t>inhaled, infects upper airways. </a:t>
            </a:r>
          </a:p>
          <a:p>
            <a:pPr marL="228600" lvl="0" indent="-228600">
              <a:spcBef>
                <a:spcPts val="0"/>
              </a:spcBef>
              <a:spcAft>
                <a:spcPts val="1300"/>
              </a:spcAft>
              <a:buFont typeface="+mj-lt"/>
              <a:buAutoNum type="arabicPeriod"/>
            </a:pPr>
            <a:r>
              <a:rPr lang="en-US" sz="1200" dirty="0">
                <a:solidFill>
                  <a:prstClr val="black"/>
                </a:solidFill>
              </a:rPr>
              <a:t>Bacteria enter the bloodstream and are circulated throughout the body.</a:t>
            </a:r>
          </a:p>
          <a:p>
            <a:pPr marL="228600" lvl="0" indent="-228600">
              <a:spcBef>
                <a:spcPts val="0"/>
              </a:spcBef>
              <a:spcAft>
                <a:spcPts val="1300"/>
              </a:spcAft>
              <a:buFont typeface="+mj-lt"/>
              <a:buAutoNum type="arabicPeriod"/>
            </a:pPr>
            <a:r>
              <a:rPr lang="en-US" sz="1200" dirty="0">
                <a:solidFill>
                  <a:prstClr val="black"/>
                </a:solidFill>
              </a:rPr>
              <a:t>The bacteria damage skin capillaries and cause petechiae.</a:t>
            </a:r>
          </a:p>
          <a:p>
            <a:pPr marL="228600" lvl="0" indent="-228600">
              <a:spcBef>
                <a:spcPts val="0"/>
              </a:spcBef>
              <a:spcAft>
                <a:spcPts val="1300"/>
              </a:spcAft>
              <a:buFont typeface="+mj-lt"/>
              <a:buAutoNum type="arabicPeriod"/>
            </a:pPr>
            <a:r>
              <a:rPr lang="en-US" sz="1200" dirty="0">
                <a:solidFill>
                  <a:prstClr val="black"/>
                </a:solidFill>
              </a:rPr>
              <a:t>Bacteria infect the meninges causing meningitis. </a:t>
            </a:r>
          </a:p>
          <a:p>
            <a:pPr marL="228600" lvl="0" indent="-228600">
              <a:spcBef>
                <a:spcPts val="0"/>
              </a:spcBef>
              <a:spcAft>
                <a:spcPts val="1300"/>
              </a:spcAft>
              <a:buFont typeface="+mj-lt"/>
              <a:buAutoNum type="arabicPeriod"/>
            </a:pPr>
            <a:r>
              <a:rPr lang="en-US" sz="1200" dirty="0">
                <a:solidFill>
                  <a:prstClr val="black"/>
                </a:solidFill>
              </a:rPr>
              <a:t>Lysing bacteria in the circulation release endotoxin, producing shock.</a:t>
            </a:r>
          </a:p>
          <a:p>
            <a:pPr marL="228600" lvl="0" indent="-228600">
              <a:spcBef>
                <a:spcPts val="0"/>
              </a:spcBef>
              <a:spcAft>
                <a:spcPts val="1300"/>
              </a:spcAft>
              <a:buFont typeface="+mj-lt"/>
              <a:buAutoNum type="arabicPeriod"/>
            </a:pPr>
            <a:r>
              <a:rPr lang="en-US" sz="1200" dirty="0">
                <a:solidFill>
                  <a:prstClr val="black"/>
                </a:solidFill>
              </a:rPr>
              <a:t>Inflammatory response in meninges can damage nerves of hearing, causing deafness, and obstruct the flow of cerebrospinal fluid, causing increased pressure inside the brain. </a:t>
            </a:r>
          </a:p>
          <a:p>
            <a:pPr marL="228600" lvl="0" indent="-228600">
              <a:spcBef>
                <a:spcPts val="0"/>
              </a:spcBef>
              <a:spcAft>
                <a:spcPts val="1300"/>
              </a:spcAft>
              <a:buFont typeface="+mj-lt"/>
              <a:buAutoNum type="arabicPeriod"/>
            </a:pPr>
            <a:r>
              <a:rPr lang="en-US" sz="1200" dirty="0">
                <a:solidFill>
                  <a:prstClr val="black"/>
                </a:solidFill>
              </a:rPr>
              <a:t>Bacteria exit with respiratory secretions.</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48000" y="1861239"/>
            <a:ext cx="1712346" cy="3625161"/>
          </a:xfrm>
          <a:prstGeom prst="rect">
            <a:avLst/>
          </a:prstGeom>
        </p:spPr>
      </p:pic>
      <p:graphicFrame>
        <p:nvGraphicFramePr>
          <p:cNvPr id="15" name="Table Placeholder 14">
            <a:extLst>
              <a:ext uri="{FF2B5EF4-FFF2-40B4-BE49-F238E27FC236}">
                <a16:creationId xmlns:a16="http://schemas.microsoft.com/office/drawing/2014/main" id="{3C9D5FF9-AE73-4106-A0B0-E685AB6DF276}"/>
              </a:ext>
            </a:extLst>
          </p:cNvPr>
          <p:cNvGraphicFramePr>
            <a:graphicFrameLocks noGrp="1"/>
          </p:cNvGraphicFramePr>
          <p:nvPr>
            <p:ph type="tbl" sz="quarter" idx="20"/>
            <p:extLst>
              <p:ext uri="{D42A27DB-BD31-4B8C-83A1-F6EECF244321}">
                <p14:modId xmlns:p14="http://schemas.microsoft.com/office/powerpoint/2010/main" val="382820346"/>
              </p:ext>
            </p:extLst>
          </p:nvPr>
        </p:nvGraphicFramePr>
        <p:xfrm>
          <a:off x="4894944" y="1127760"/>
          <a:ext cx="3575288" cy="5486400"/>
        </p:xfrm>
        <a:graphic>
          <a:graphicData uri="http://schemas.openxmlformats.org/drawingml/2006/table">
            <a:tbl>
              <a:tblPr firstRow="1" bandRow="1">
                <a:tableStyleId>{5940675A-B579-460E-94D1-54222C63F5DA}</a:tableStyleId>
              </a:tblPr>
              <a:tblGrid>
                <a:gridCol w="1251015">
                  <a:extLst>
                    <a:ext uri="{9D8B030D-6E8A-4147-A177-3AD203B41FA5}">
                      <a16:colId xmlns:a16="http://schemas.microsoft.com/office/drawing/2014/main" val="837863802"/>
                    </a:ext>
                  </a:extLst>
                </a:gridCol>
                <a:gridCol w="2324273">
                  <a:extLst>
                    <a:ext uri="{9D8B030D-6E8A-4147-A177-3AD203B41FA5}">
                      <a16:colId xmlns:a16="http://schemas.microsoft.com/office/drawing/2014/main" val="4117541601"/>
                    </a:ext>
                  </a:extLst>
                </a:gridCol>
              </a:tblGrid>
              <a:tr h="4229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Mild cold followed by headache, fever, pain, stiff neck and back, vomiting, petechiae</a:t>
                      </a:r>
                    </a:p>
                  </a:txBody>
                  <a:tcPr/>
                </a:tc>
                <a:extLst>
                  <a:ext uri="{0D108BD9-81ED-4DB2-BD59-A6C34878D82A}">
                    <a16:rowId xmlns:a16="http://schemas.microsoft.com/office/drawing/2014/main" val="999197109"/>
                  </a:ext>
                </a:extLst>
              </a:tr>
              <a:tr h="3020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 to 7 days</a:t>
                      </a:r>
                    </a:p>
                  </a:txBody>
                  <a:tcPr/>
                </a:tc>
                <a:extLst>
                  <a:ext uri="{0D108BD9-81ED-4DB2-BD59-A6C34878D82A}">
                    <a16:rowId xmlns:a16="http://schemas.microsoft.com/office/drawing/2014/main" val="2339898583"/>
                  </a:ext>
                </a:extLst>
              </a:tr>
              <a:tr h="4229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r>
                        <a:rPr kumimoji="0" lang="pt-BR" sz="1200" b="0" i="0" u="none" strike="noStrike" kern="1200" cap="none" spc="0" normalizeH="0" baseline="0" noProof="0" dirty="0">
                          <a:ln>
                            <a:noFill/>
                          </a:ln>
                          <a:solidFill>
                            <a:prstClr val="black"/>
                          </a:solidFill>
                          <a:effectLst/>
                          <a:uLnTx/>
                          <a:uFillTx/>
                          <a:latin typeface="+mn-lt"/>
                          <a:ea typeface="+mn-ea"/>
                          <a:cs typeface="+mn-cs"/>
                        </a:rPr>
                        <a:t>Neisseria meningitidis, the meningococcus; a Gram-negative diplococcu</a:t>
                      </a:r>
                      <a:endParaRPr lang="en-GB" sz="1200" dirty="0"/>
                    </a:p>
                  </a:txBody>
                  <a:tcPr/>
                </a:tc>
                <a:extLst>
                  <a:ext uri="{0D108BD9-81ED-4DB2-BD59-A6C34878D82A}">
                    <a16:rowId xmlns:a16="http://schemas.microsoft.com/office/drawing/2014/main" val="1919309836"/>
                  </a:ext>
                </a:extLst>
              </a:tr>
              <a:tr h="13896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Meningococci adhere by pili, colonize upper respiratory tract, enter bloodstream; carried to meninges and spinal fluid; inflammatory response obstructs normal outflow of fluid; increased pressure caused by obstructed flow impairs brain function; damage to motor nerves produces paralysis: endotoxin release leads to shock.</a:t>
                      </a:r>
                    </a:p>
                  </a:txBody>
                  <a:tcPr/>
                </a:tc>
                <a:extLst>
                  <a:ext uri="{0D108BD9-81ED-4DB2-BD59-A6C34878D82A}">
                    <a16:rowId xmlns:a16="http://schemas.microsoft.com/office/drawing/2014/main" val="2929448762"/>
                  </a:ext>
                </a:extLst>
              </a:tr>
              <a:tr h="5437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Close contact with a case or carrier; inhalation of infectious droplets; crowding and fatigue predispose to the disease.</a:t>
                      </a:r>
                    </a:p>
                  </a:txBody>
                  <a:tcPr/>
                </a:tc>
                <a:extLst>
                  <a:ext uri="{0D108BD9-81ED-4DB2-BD59-A6C34878D82A}">
                    <a16:rowId xmlns:a16="http://schemas.microsoft.com/office/drawing/2014/main" val="1983297036"/>
                  </a:ext>
                </a:extLst>
              </a:tr>
              <a:tr h="5437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antibiotics. Prevention: age-specific vaccines; antibiotics given to people exposed.</a:t>
                      </a:r>
                      <a:endParaRPr kumimoji="0" lang="pt-BR" sz="12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2647199013"/>
                  </a:ext>
                </a:extLst>
              </a:tr>
            </a:tbl>
          </a:graphicData>
        </a:graphic>
      </p:graphicFrame>
    </p:spTree>
    <p:extLst>
      <p:ext uri="{BB962C8B-B14F-4D97-AF65-F5344CB8AC3E}">
        <p14:creationId xmlns:p14="http://schemas.microsoft.com/office/powerpoint/2010/main" val="246024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632" y="228600"/>
            <a:ext cx="6870023" cy="609600"/>
          </a:xfrm>
        </p:spPr>
        <p:txBody>
          <a:bodyPr/>
          <a:lstStyle/>
          <a:p>
            <a:r>
              <a:rPr lang="en-US" altLang="en-US" b="1" dirty="0">
                <a:solidFill>
                  <a:schemeClr val="tx1"/>
                </a:solidFill>
                <a:cs typeface="Lucida Sans Unicode" panose="020B0602030504020204" pitchFamily="34" charset="0"/>
              </a:rPr>
              <a:t>Bacterial Diseases of the CNS (7)</a:t>
            </a:r>
            <a:endParaRPr lang="en-US" b="1" dirty="0">
              <a:solidFill>
                <a:schemeClr val="tx1"/>
              </a:solidFill>
            </a:endParaRPr>
          </a:p>
        </p:txBody>
      </p:sp>
      <p:sp>
        <p:nvSpPr>
          <p:cNvPr id="3" name="Content Placeholder 2"/>
          <p:cNvSpPr>
            <a:spLocks noGrp="1"/>
          </p:cNvSpPr>
          <p:nvPr>
            <p:ph idx="1"/>
          </p:nvPr>
        </p:nvSpPr>
        <p:spPr>
          <a:xfrm>
            <a:off x="796635" y="990600"/>
            <a:ext cx="7661565" cy="4648200"/>
          </a:xfrm>
        </p:spPr>
        <p:txBody>
          <a:bodyPr/>
          <a:lstStyle/>
          <a:p>
            <a:pPr>
              <a:spcAft>
                <a:spcPts val="1500"/>
              </a:spcAft>
            </a:pPr>
            <a:r>
              <a:rPr lang="en-US" altLang="en-US" i="1" dirty="0"/>
              <a:t>Haemophilus influenzae</a:t>
            </a:r>
            <a:r>
              <a:rPr lang="en-US" altLang="en-US" dirty="0"/>
              <a:t> meningitis</a:t>
            </a:r>
          </a:p>
          <a:p>
            <a:pPr marL="285750" lvl="1">
              <a:spcBef>
                <a:spcPts val="0"/>
              </a:spcBef>
            </a:pPr>
            <a:r>
              <a:rPr lang="en-US" altLang="en-US" sz="2200" dirty="0"/>
              <a:t>Once caused meningitis in about 1 out of 200 children under 5 years of age</a:t>
            </a:r>
          </a:p>
          <a:p>
            <a:pPr marL="285750" lvl="1"/>
            <a:r>
              <a:rPr lang="en-US" altLang="en-US" sz="2200" dirty="0"/>
              <a:t>Since late 1980’s, Hib vaccine reduced incidence by over 99%</a:t>
            </a:r>
          </a:p>
          <a:p>
            <a:pPr marL="285750" lvl="1"/>
            <a:r>
              <a:rPr lang="en-US" altLang="en-US" sz="2200" i="1" dirty="0"/>
              <a:t>Signs and symptoms</a:t>
            </a:r>
          </a:p>
          <a:p>
            <a:pPr marL="512763" lvl="2"/>
            <a:r>
              <a:rPr lang="en-US" altLang="en-US" sz="2000" dirty="0"/>
              <a:t>Begins with mild cold symptoms; progresses to severe headache, fever, vomiting</a:t>
            </a:r>
          </a:p>
          <a:p>
            <a:pPr marL="738188" lvl="3"/>
            <a:r>
              <a:rPr lang="en-US" altLang="en-US" sz="1800" dirty="0"/>
              <a:t>Older children may have stiff neck </a:t>
            </a:r>
          </a:p>
          <a:p>
            <a:pPr marL="738188" lvl="3"/>
            <a:r>
              <a:rPr lang="en-US" altLang="en-US" sz="1800" dirty="0"/>
              <a:t>Infants may show bulging “soft spot”</a:t>
            </a:r>
          </a:p>
          <a:p>
            <a:pPr marL="512763" lvl="2"/>
            <a:r>
              <a:rPr lang="en-US" altLang="en-US" sz="2000" dirty="0"/>
              <a:t>May progress to coma and death</a:t>
            </a:r>
            <a:endParaRPr lang="en-US" sz="2000" dirty="0"/>
          </a:p>
        </p:txBody>
      </p:sp>
    </p:spTree>
    <p:extLst>
      <p:ext uri="{BB962C8B-B14F-4D97-AF65-F5344CB8AC3E}">
        <p14:creationId xmlns:p14="http://schemas.microsoft.com/office/powerpoint/2010/main" val="240445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6870023" cy="609600"/>
          </a:xfrm>
        </p:spPr>
        <p:txBody>
          <a:bodyPr/>
          <a:lstStyle/>
          <a:p>
            <a:r>
              <a:rPr lang="en-US" altLang="en-US" b="1" dirty="0">
                <a:solidFill>
                  <a:schemeClr val="tx1"/>
                </a:solidFill>
                <a:cs typeface="Lucida Sans Unicode" panose="020B0602030504020204" pitchFamily="34" charset="0"/>
              </a:rPr>
              <a:t>Bacterial Diseases of the CNS (8)</a:t>
            </a:r>
            <a:endParaRPr lang="en-US" b="1" dirty="0">
              <a:solidFill>
                <a:schemeClr val="tx1"/>
              </a:solidFill>
            </a:endParaRPr>
          </a:p>
        </p:txBody>
      </p:sp>
      <p:sp>
        <p:nvSpPr>
          <p:cNvPr id="3" name="Content Placeholder 2"/>
          <p:cNvSpPr>
            <a:spLocks noGrp="1"/>
          </p:cNvSpPr>
          <p:nvPr>
            <p:ph idx="1"/>
          </p:nvPr>
        </p:nvSpPr>
        <p:spPr>
          <a:xfrm>
            <a:off x="814400" y="990600"/>
            <a:ext cx="7503423" cy="4572000"/>
          </a:xfrm>
        </p:spPr>
        <p:txBody>
          <a:bodyPr/>
          <a:lstStyle/>
          <a:p>
            <a:pPr>
              <a:spcAft>
                <a:spcPts val="1500"/>
              </a:spcAft>
            </a:pPr>
            <a:r>
              <a:rPr lang="en-US" altLang="en-US" i="1" dirty="0"/>
              <a:t>Haemophilus influenzae</a:t>
            </a:r>
            <a:r>
              <a:rPr lang="en-US" altLang="en-US" dirty="0"/>
              <a:t> meningitis</a:t>
            </a:r>
          </a:p>
          <a:p>
            <a:pPr marL="285750" lvl="1">
              <a:spcBef>
                <a:spcPts val="0"/>
              </a:spcBef>
            </a:pPr>
            <a:r>
              <a:rPr lang="en-US" altLang="en-US" sz="2200" i="1" dirty="0"/>
              <a:t>Causative agent: Haemophilus influenzae</a:t>
            </a:r>
            <a:r>
              <a:rPr lang="en-US" altLang="en-US" sz="2200" dirty="0"/>
              <a:t> </a:t>
            </a:r>
          </a:p>
          <a:p>
            <a:pPr marL="528638" lvl="2"/>
            <a:r>
              <a:rPr lang="en-US" altLang="en-US" sz="2000" dirty="0"/>
              <a:t>Gram-negative non-motile coccobacillus (short rod)</a:t>
            </a:r>
          </a:p>
          <a:p>
            <a:pPr marL="528638" lvl="2"/>
            <a:r>
              <a:rPr lang="en-US" altLang="en-US" sz="2000" dirty="0"/>
              <a:t>Named when it was thought to have caused the influenza epidemic in late 1890s</a:t>
            </a:r>
          </a:p>
          <a:p>
            <a:pPr marL="757238" lvl="3"/>
            <a:r>
              <a:rPr lang="en-US" altLang="en-US" sz="1800" dirty="0"/>
              <a:t>Not the cause; but often isolated from influenza patients</a:t>
            </a:r>
          </a:p>
          <a:p>
            <a:pPr marL="528638" lvl="2"/>
            <a:r>
              <a:rPr lang="en-US" altLang="en-US" sz="2000" dirty="0"/>
              <a:t>Encapsulated strains a through f cause disease in children</a:t>
            </a:r>
          </a:p>
          <a:p>
            <a:pPr marL="757238" lvl="3"/>
            <a:r>
              <a:rPr lang="en-US" altLang="en-US" sz="1800" dirty="0"/>
              <a:t>Type b, abbreviated Hib, causes most serious disease</a:t>
            </a:r>
          </a:p>
          <a:p>
            <a:pPr marL="528638" lvl="2"/>
            <a:r>
              <a:rPr lang="en-US" altLang="en-US" sz="2000" dirty="0"/>
              <a:t>Unencapsulated strains often in normal microbiota</a:t>
            </a:r>
          </a:p>
          <a:p>
            <a:pPr marL="528638" lvl="2"/>
            <a:r>
              <a:rPr lang="en-US" altLang="en-US" sz="2000" dirty="0"/>
              <a:t>First free-living organism to have genome sequenced</a:t>
            </a:r>
            <a:endParaRPr lang="en-US" dirty="0"/>
          </a:p>
        </p:txBody>
      </p:sp>
    </p:spTree>
    <p:extLst>
      <p:ext uri="{BB962C8B-B14F-4D97-AF65-F5344CB8AC3E}">
        <p14:creationId xmlns:p14="http://schemas.microsoft.com/office/powerpoint/2010/main" val="1049784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795" y="228600"/>
            <a:ext cx="6870023" cy="609600"/>
          </a:xfrm>
        </p:spPr>
        <p:txBody>
          <a:bodyPr/>
          <a:lstStyle/>
          <a:p>
            <a:r>
              <a:rPr lang="en-US" altLang="en-US" b="1" dirty="0">
                <a:solidFill>
                  <a:schemeClr val="tx1"/>
                </a:solidFill>
                <a:cs typeface="Lucida Sans Unicode" panose="020B0602030504020204" pitchFamily="34" charset="0"/>
              </a:rPr>
              <a:t>Bacterial Diseases of the CNS (9)</a:t>
            </a:r>
            <a:endParaRPr lang="en-US" b="1" dirty="0">
              <a:solidFill>
                <a:schemeClr val="tx1"/>
              </a:solidFill>
            </a:endParaRPr>
          </a:p>
        </p:txBody>
      </p:sp>
      <p:sp>
        <p:nvSpPr>
          <p:cNvPr id="3" name="Content Placeholder 2"/>
          <p:cNvSpPr>
            <a:spLocks noGrp="1"/>
          </p:cNvSpPr>
          <p:nvPr>
            <p:ph idx="1"/>
          </p:nvPr>
        </p:nvSpPr>
        <p:spPr>
          <a:xfrm>
            <a:off x="803567" y="990600"/>
            <a:ext cx="7654633" cy="5715000"/>
          </a:xfrm>
        </p:spPr>
        <p:txBody>
          <a:bodyPr/>
          <a:lstStyle/>
          <a:p>
            <a:pPr>
              <a:spcAft>
                <a:spcPts val="1500"/>
              </a:spcAft>
            </a:pPr>
            <a:r>
              <a:rPr lang="en-US" altLang="en-US" i="1" dirty="0"/>
              <a:t>Haemophilus influenzae</a:t>
            </a:r>
            <a:r>
              <a:rPr lang="en-US" altLang="en-US" dirty="0"/>
              <a:t> meningitis</a:t>
            </a:r>
          </a:p>
          <a:p>
            <a:pPr marL="285750" lvl="1">
              <a:spcBef>
                <a:spcPts val="0"/>
              </a:spcBef>
              <a:spcAft>
                <a:spcPts val="500"/>
              </a:spcAft>
            </a:pPr>
            <a:r>
              <a:rPr lang="en-US" altLang="en-US" i="1" dirty="0"/>
              <a:t>Pathogenesis</a:t>
            </a:r>
          </a:p>
          <a:p>
            <a:pPr marL="527050" lvl="2">
              <a:spcAft>
                <a:spcPts val="500"/>
              </a:spcAft>
            </a:pPr>
            <a:r>
              <a:rPr lang="en-US" altLang="en-US" dirty="0"/>
              <a:t>Encapsulated </a:t>
            </a:r>
            <a:r>
              <a:rPr lang="en-US" altLang="en-US" i="1" dirty="0"/>
              <a:t>H. influenzae</a:t>
            </a:r>
            <a:r>
              <a:rPr lang="en-US" altLang="en-US" dirty="0"/>
              <a:t> in upper respiratory tract can bind to, penetrate epithelium with aid of pili</a:t>
            </a:r>
          </a:p>
          <a:p>
            <a:pPr marL="747713" lvl="3" defTabSz="179388">
              <a:spcAft>
                <a:spcPts val="500"/>
              </a:spcAft>
            </a:pPr>
            <a:r>
              <a:rPr lang="en-US" altLang="en-US" sz="1700" dirty="0"/>
              <a:t>Enter capillaries; bacteremia can result in meningitis</a:t>
            </a:r>
          </a:p>
          <a:p>
            <a:pPr marL="527050" lvl="2">
              <a:spcAft>
                <a:spcPts val="500"/>
              </a:spcAft>
            </a:pPr>
            <a:r>
              <a:rPr lang="en-US" altLang="en-US" dirty="0"/>
              <a:t>Unencapsulated strains generally do not enter bloodstream, but can cause local infections</a:t>
            </a:r>
          </a:p>
          <a:p>
            <a:pPr marL="285750" lvl="1">
              <a:spcAft>
                <a:spcPts val="500"/>
              </a:spcAft>
            </a:pPr>
            <a:r>
              <a:rPr lang="en-US" altLang="en-US" i="1" dirty="0"/>
              <a:t>Epidemiology</a:t>
            </a:r>
          </a:p>
          <a:p>
            <a:pPr marL="527050" lvl="2">
              <a:spcAft>
                <a:spcPts val="500"/>
              </a:spcAft>
            </a:pPr>
            <a:r>
              <a:rPr lang="en-US" altLang="en-US" dirty="0"/>
              <a:t>Usually does not cause epidemics</a:t>
            </a:r>
          </a:p>
          <a:p>
            <a:pPr marL="527050" lvl="2">
              <a:spcAft>
                <a:spcPts val="500"/>
              </a:spcAft>
            </a:pPr>
            <a:r>
              <a:rPr lang="en-US" altLang="en-US" dirty="0"/>
              <a:t>Healthy adult carriers often source of sporadic infections</a:t>
            </a:r>
          </a:p>
          <a:p>
            <a:pPr marL="747713" lvl="3" defTabSz="179388">
              <a:spcAft>
                <a:spcPts val="500"/>
              </a:spcAft>
            </a:pPr>
            <a:r>
              <a:rPr lang="en-US" altLang="en-US" sz="1700" dirty="0"/>
              <a:t>Children rarely carry Hib due to high immunization rate</a:t>
            </a:r>
          </a:p>
          <a:p>
            <a:pPr marL="527050" lvl="2">
              <a:spcAft>
                <a:spcPts val="500"/>
              </a:spcAft>
            </a:pPr>
            <a:r>
              <a:rPr lang="en-US" altLang="en-US" dirty="0"/>
              <a:t>Pathogen carried by respiratory droplets</a:t>
            </a:r>
          </a:p>
          <a:p>
            <a:pPr marL="527050" lvl="2">
              <a:spcAft>
                <a:spcPts val="500"/>
              </a:spcAft>
            </a:pPr>
            <a:r>
              <a:rPr lang="en-US" altLang="en-US" dirty="0"/>
              <a:t>Untreated case-fatality rate approximately 90%; approximately 5% with treatment</a:t>
            </a:r>
          </a:p>
          <a:p>
            <a:pPr marL="747713" lvl="3" defTabSz="179388">
              <a:spcAft>
                <a:spcPts val="500"/>
              </a:spcAft>
            </a:pPr>
            <a:r>
              <a:rPr lang="en-US" altLang="en-US" sz="1700" dirty="0"/>
              <a:t>Approximately 10 to 30% of children have lasting neurological damage</a:t>
            </a:r>
            <a:endParaRPr lang="en-US" dirty="0"/>
          </a:p>
        </p:txBody>
      </p:sp>
    </p:spTree>
    <p:extLst>
      <p:ext uri="{BB962C8B-B14F-4D97-AF65-F5344CB8AC3E}">
        <p14:creationId xmlns:p14="http://schemas.microsoft.com/office/powerpoint/2010/main" val="490027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D89F6-8374-481C-A914-74F01A7D4DE2}"/>
              </a:ext>
            </a:extLst>
          </p:cNvPr>
          <p:cNvSpPr>
            <a:spLocks noGrp="1"/>
          </p:cNvSpPr>
          <p:nvPr>
            <p:ph type="title"/>
          </p:nvPr>
        </p:nvSpPr>
        <p:spPr>
          <a:xfrm>
            <a:off x="2225841" y="228600"/>
            <a:ext cx="4692318" cy="609600"/>
          </a:xfrm>
        </p:spPr>
        <p:txBody>
          <a:bodyPr/>
          <a:lstStyle/>
          <a:p>
            <a:r>
              <a:rPr lang="en-US" altLang="en-US" b="1" dirty="0">
                <a:solidFill>
                  <a:prstClr val="black"/>
                </a:solidFill>
              </a:rPr>
              <a:t>Introduction</a:t>
            </a:r>
            <a:endParaRPr lang="en-GB" dirty="0"/>
          </a:p>
        </p:txBody>
      </p:sp>
      <p:sp>
        <p:nvSpPr>
          <p:cNvPr id="2" name="Content Placeholder 1"/>
          <p:cNvSpPr>
            <a:spLocks noGrp="1"/>
          </p:cNvSpPr>
          <p:nvPr>
            <p:ph idx="1"/>
          </p:nvPr>
        </p:nvSpPr>
        <p:spPr>
          <a:xfrm>
            <a:off x="807070" y="990600"/>
            <a:ext cx="7514772" cy="4876800"/>
          </a:xfrm>
        </p:spPr>
        <p:txBody>
          <a:bodyPr/>
          <a:lstStyle/>
          <a:p>
            <a:pPr>
              <a:spcAft>
                <a:spcPts val="1500"/>
              </a:spcAft>
            </a:pPr>
            <a:r>
              <a:rPr lang="en-US" altLang="en-US" dirty="0"/>
              <a:t>Nervous system infections threaten ability to move, feel, or even think</a:t>
            </a:r>
          </a:p>
          <a:p>
            <a:pPr marL="228600" lvl="2">
              <a:spcBef>
                <a:spcPts val="0"/>
              </a:spcBef>
            </a:pPr>
            <a:r>
              <a:rPr lang="en-US" altLang="en-US" sz="2200" dirty="0"/>
              <a:t>Poliomyelitis can result in a paralyzed limb or inability to breath without mechanical assistance</a:t>
            </a:r>
          </a:p>
          <a:p>
            <a:pPr marL="228600" lvl="2"/>
            <a:r>
              <a:rPr lang="en-US" altLang="en-US" sz="2200" dirty="0"/>
              <a:t>Hansen’s disease (leprosy) can result in loss of fingers or toes or deformity in the face</a:t>
            </a:r>
          </a:p>
          <a:p>
            <a:pPr marL="228600" lvl="2"/>
            <a:r>
              <a:rPr lang="en-US" altLang="en-US" sz="2200" dirty="0"/>
              <a:t>Infections of brain or membranes can render a child deaf or intellectually disabled</a:t>
            </a:r>
          </a:p>
          <a:p>
            <a:pPr marL="228600" lvl="2"/>
            <a:r>
              <a:rPr lang="en-US" altLang="en-US" sz="2200" dirty="0"/>
              <a:t>Before antibiotics, bacterial infections of nervous system were often fatal</a:t>
            </a:r>
          </a:p>
          <a:p>
            <a:pPr marL="228600" lvl="2"/>
            <a:r>
              <a:rPr lang="en-US" altLang="en-US" sz="2200" dirty="0"/>
              <a:t>Fortunately, these infections are uncommon</a:t>
            </a:r>
            <a:endParaRPr lang="en-US" dirty="0"/>
          </a:p>
        </p:txBody>
      </p:sp>
    </p:spTree>
    <p:extLst>
      <p:ext uri="{BB962C8B-B14F-4D97-AF65-F5344CB8AC3E}">
        <p14:creationId xmlns:p14="http://schemas.microsoft.com/office/powerpoint/2010/main" val="37930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CNS – Figure 26.5</a:t>
            </a:r>
            <a:endParaRPr lang="en-US" b="1" dirty="0">
              <a:solidFill>
                <a:schemeClr val="tx1"/>
              </a:solidFill>
            </a:endParaRPr>
          </a:p>
        </p:txBody>
      </p:sp>
      <p:sp>
        <p:nvSpPr>
          <p:cNvPr id="3" name="Content Placeholder 2"/>
          <p:cNvSpPr>
            <a:spLocks noGrp="1"/>
          </p:cNvSpPr>
          <p:nvPr>
            <p:ph idx="1"/>
          </p:nvPr>
        </p:nvSpPr>
        <p:spPr>
          <a:xfrm>
            <a:off x="457200" y="990600"/>
            <a:ext cx="8229600" cy="2438400"/>
          </a:xfrm>
        </p:spPr>
        <p:txBody>
          <a:bodyPr/>
          <a:lstStyle/>
          <a:p>
            <a:r>
              <a:rPr lang="en-US" altLang="en-US" i="1" dirty="0"/>
              <a:t>Haemophilus influenzae</a:t>
            </a:r>
            <a:r>
              <a:rPr lang="en-US" altLang="en-US" dirty="0"/>
              <a:t> meningitis</a:t>
            </a:r>
          </a:p>
          <a:p>
            <a:pPr lvl="1"/>
            <a:r>
              <a:rPr lang="en-US" altLang="en-US" i="1" dirty="0"/>
              <a:t>Treatment and prevention</a:t>
            </a:r>
          </a:p>
          <a:p>
            <a:pPr lvl="2"/>
            <a:r>
              <a:rPr lang="en-US" altLang="en-US" dirty="0"/>
              <a:t>Third-generation cephalosporins usually effective</a:t>
            </a:r>
          </a:p>
          <a:p>
            <a:pPr lvl="3"/>
            <a:r>
              <a:rPr lang="en-US" altLang="en-US" dirty="0"/>
              <a:t>People in close contact given rifampin to prevent</a:t>
            </a:r>
          </a:p>
          <a:p>
            <a:pPr lvl="2"/>
            <a:r>
              <a:rPr lang="en-US" altLang="en-US" dirty="0"/>
              <a:t>Conjugate Hib vaccine has type b polysaccharide plus bacterial protein (such as diphtheria toxoid)</a:t>
            </a:r>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7"/>
              </p:nvPr>
            </p:nvSpPr>
            <p:spPr>
              <a:xfrm>
                <a:off x="1914523" y="3551527"/>
                <a:ext cx="2505077" cy="2362200"/>
              </a:xfrm>
            </p:spPr>
            <p:txBody>
              <a:bodyPr/>
              <a:lstStyle/>
              <a:p>
                <a:pPr marL="228600" lvl="3">
                  <a:spcAft>
                    <a:spcPts val="800"/>
                  </a:spcAft>
                  <a:buFont typeface="Arial" panose="020B0604020202020204" pitchFamily="34" charset="0"/>
                  <a:buChar char="•"/>
                </a:pPr>
                <a:r>
                  <a:rPr lang="en-US" altLang="en-US" sz="1600" dirty="0">
                    <a:solidFill>
                      <a:prstClr val="black"/>
                    </a:solidFill>
                  </a:rPr>
                  <a:t>Children &lt;2</a:t>
                </a:r>
                <a14:m>
                  <m:oMath xmlns:m="http://schemas.openxmlformats.org/officeDocument/2006/math">
                    <m:r>
                      <a:rPr lang="en-US" altLang="en-US" sz="1600" i="1" dirty="0" smtClean="0">
                        <a:solidFill>
                          <a:prstClr val="black"/>
                        </a:solidFill>
                        <a:latin typeface="Cambria Math" panose="02040503050406030204" pitchFamily="18" charset="0"/>
                      </a:rPr>
                      <m:t> </m:t>
                    </m:r>
                  </m:oMath>
                </a14:m>
                <a:r>
                  <a:rPr lang="en-US" altLang="en-US" sz="1600" dirty="0">
                    <a:solidFill>
                      <a:prstClr val="black"/>
                    </a:solidFill>
                  </a:rPr>
                  <a:t>years respond poorly to polysaccharide antigens</a:t>
                </a:r>
              </a:p>
              <a:p>
                <a:pPr marL="228600" lvl="3">
                  <a:spcAft>
                    <a:spcPts val="800"/>
                  </a:spcAft>
                  <a:buFont typeface="Arial" panose="020B0604020202020204" pitchFamily="34" charset="0"/>
                  <a:buChar char="•"/>
                </a:pPr>
                <a:r>
                  <a:rPr lang="en-US" altLang="en-US" sz="1600" dirty="0">
                    <a:solidFill>
                      <a:prstClr val="black"/>
                    </a:solidFill>
                  </a:rPr>
                  <a:t>Relatively expensive; less practical in developing countries where most meningitis deaths still are due to Hib</a:t>
                </a:r>
              </a:p>
            </p:txBody>
          </p:sp>
        </mc:Choice>
        <mc:Fallback xmlns="">
          <p:sp>
            <p:nvSpPr>
              <p:cNvPr id="4" name="Text Placeholder 3"/>
              <p:cNvSpPr>
                <a:spLocks noGrp="1" noRot="1" noChangeAspect="1" noMove="1" noResize="1" noEditPoints="1" noAdjustHandles="1" noChangeArrowheads="1" noChangeShapeType="1" noTextEdit="1"/>
              </p:cNvSpPr>
              <p:nvPr>
                <p:ph type="body" sz="quarter" idx="17"/>
              </p:nvPr>
            </p:nvSpPr>
            <p:spPr>
              <a:xfrm>
                <a:off x="1914523" y="3551527"/>
                <a:ext cx="2505077" cy="2362200"/>
              </a:xfrm>
              <a:blipFill>
                <a:blip r:embed="rId3"/>
                <a:stretch>
                  <a:fillRect l="-4623" t="-2842" r="-1703"/>
                </a:stretch>
              </a:blipFill>
            </p:spPr>
            <p:txBody>
              <a:bodyPr/>
              <a:lstStyle/>
              <a:p>
                <a:r>
                  <a:rPr lang="en-US">
                    <a:noFill/>
                  </a:rPr>
                  <a:t> </a:t>
                </a:r>
              </a:p>
            </p:txBody>
          </p:sp>
        </mc:Fallback>
      </mc:AlternateContent>
      <p:pic>
        <p:nvPicPr>
          <p:cNvPr id="63492" name="Picture 6" descr="Cases of meningitis due to Haemophilus influenzae fell 99% after introduction of a vaccine against HiB in the late 1980'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99" b="2299"/>
          <a:stretch/>
        </p:blipFill>
        <p:spPr bwMode="auto">
          <a:xfrm>
            <a:off x="4724400" y="3352800"/>
            <a:ext cx="355901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44F11BAA-C8AD-4A65-B854-E4242D19986F}"/>
              </a:ext>
            </a:extLst>
          </p:cNvPr>
          <p:cNvSpPr>
            <a:spLocks noGrp="1"/>
          </p:cNvSpPr>
          <p:nvPr>
            <p:ph type="body" sz="quarter" idx="11"/>
          </p:nvPr>
        </p:nvSpPr>
        <p:spPr/>
        <p:txBody>
          <a:bodyPr/>
          <a:lstStyle/>
          <a:p>
            <a:pPr lvl="0"/>
            <a:r>
              <a:rPr lang="en-US" dirty="0"/>
              <a:t> Source: James Gathany/CDC</a:t>
            </a:r>
            <a:endParaRPr lang="en-US" altLang="en-US" dirty="0"/>
          </a:p>
        </p:txBody>
      </p:sp>
    </p:spTree>
    <p:extLst>
      <p:ext uri="{BB962C8B-B14F-4D97-AF65-F5344CB8AC3E}">
        <p14:creationId xmlns:p14="http://schemas.microsoft.com/office/powerpoint/2010/main" val="158864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397" y="228600"/>
            <a:ext cx="6870023" cy="609600"/>
          </a:xfrm>
        </p:spPr>
        <p:txBody>
          <a:bodyPr/>
          <a:lstStyle/>
          <a:p>
            <a:r>
              <a:rPr lang="en-US" altLang="en-US" b="1" dirty="0">
                <a:solidFill>
                  <a:schemeClr val="tx1"/>
                </a:solidFill>
                <a:cs typeface="Lucida Sans Unicode" panose="020B0602030504020204" pitchFamily="34" charset="0"/>
              </a:rPr>
              <a:t>Bacterial Diseases of the CNS (10)</a:t>
            </a:r>
            <a:endParaRPr lang="en-US" b="1" dirty="0">
              <a:solidFill>
                <a:schemeClr val="tx1"/>
              </a:solidFill>
            </a:endParaRPr>
          </a:p>
        </p:txBody>
      </p:sp>
      <p:sp>
        <p:nvSpPr>
          <p:cNvPr id="3" name="Content Placeholder 2"/>
          <p:cNvSpPr>
            <a:spLocks noGrp="1"/>
          </p:cNvSpPr>
          <p:nvPr>
            <p:ph idx="1"/>
          </p:nvPr>
        </p:nvSpPr>
        <p:spPr>
          <a:xfrm>
            <a:off x="803561" y="990600"/>
            <a:ext cx="7633859" cy="4419600"/>
          </a:xfrm>
        </p:spPr>
        <p:txBody>
          <a:bodyPr/>
          <a:lstStyle/>
          <a:p>
            <a:pPr>
              <a:spcAft>
                <a:spcPts val="1500"/>
              </a:spcAft>
            </a:pPr>
            <a:r>
              <a:rPr lang="en-US" altLang="en-US" dirty="0"/>
              <a:t>Neonatal meningitis</a:t>
            </a:r>
          </a:p>
          <a:p>
            <a:pPr marL="285750" lvl="1">
              <a:spcBef>
                <a:spcPts val="0"/>
              </a:spcBef>
            </a:pPr>
            <a:r>
              <a:rPr lang="en-US" altLang="en-US" dirty="0"/>
              <a:t>Most caused by bacteria colonizing mother’s birth canal</a:t>
            </a:r>
          </a:p>
          <a:p>
            <a:pPr marL="285750" lvl="1"/>
            <a:r>
              <a:rPr lang="en-US" altLang="en-US" i="1" dirty="0"/>
              <a:t>Streptococcus pneumoniae, Neisseria meningitidis, Haemophilus influenzae </a:t>
            </a:r>
            <a:r>
              <a:rPr lang="en-US" altLang="en-US" dirty="0"/>
              <a:t>selcom cause meningitis in newborns because most mothers pass antibodies against them; protect baby for about 6 months</a:t>
            </a:r>
            <a:endParaRPr lang="en-US" altLang="en-US" i="1" dirty="0"/>
          </a:p>
          <a:p>
            <a:pPr marL="285750" lvl="1"/>
            <a:r>
              <a:rPr lang="en-US" altLang="en-US" i="1" dirty="0"/>
              <a:t>Signs and symptoms</a:t>
            </a:r>
            <a:r>
              <a:rPr lang="en-US" altLang="en-US" dirty="0"/>
              <a:t>	</a:t>
            </a:r>
          </a:p>
          <a:p>
            <a:pPr marL="527050" lvl="2"/>
            <a:r>
              <a:rPr lang="en-US" altLang="en-US" sz="2000" dirty="0"/>
              <a:t>Difficult to determine headache, stiff neck in babies</a:t>
            </a:r>
          </a:p>
          <a:p>
            <a:pPr marL="527050" lvl="2"/>
            <a:r>
              <a:rPr lang="en-US" altLang="en-US" sz="2000" dirty="0"/>
              <a:t>Fever, vomiting, irritability, poor feeding, lethargy</a:t>
            </a:r>
          </a:p>
          <a:p>
            <a:pPr marL="527050" lvl="2"/>
            <a:r>
              <a:rPr lang="en-US" altLang="en-US" sz="2000" dirty="0"/>
              <a:t>Possible bulging soft spot due to increased pressure within cranium</a:t>
            </a:r>
            <a:endParaRPr lang="en-US" dirty="0"/>
          </a:p>
        </p:txBody>
      </p:sp>
    </p:spTree>
    <p:extLst>
      <p:ext uri="{BB962C8B-B14F-4D97-AF65-F5344CB8AC3E}">
        <p14:creationId xmlns:p14="http://schemas.microsoft.com/office/powerpoint/2010/main" val="334051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467" y="228600"/>
            <a:ext cx="6870023" cy="609600"/>
          </a:xfrm>
        </p:spPr>
        <p:txBody>
          <a:bodyPr/>
          <a:lstStyle/>
          <a:p>
            <a:r>
              <a:rPr lang="en-US" altLang="en-US" b="1" dirty="0">
                <a:solidFill>
                  <a:schemeClr val="tx1"/>
                </a:solidFill>
                <a:cs typeface="Lucida Sans Unicode" panose="020B0602030504020204" pitchFamily="34" charset="0"/>
              </a:rPr>
              <a:t>Bacterial Diseases of the CNS (11)</a:t>
            </a:r>
            <a:endParaRPr lang="en-US" b="1" dirty="0">
              <a:solidFill>
                <a:schemeClr val="tx1"/>
              </a:solidFill>
            </a:endParaRPr>
          </a:p>
        </p:txBody>
      </p:sp>
      <p:sp>
        <p:nvSpPr>
          <p:cNvPr id="3" name="Content Placeholder 2"/>
          <p:cNvSpPr>
            <a:spLocks noGrp="1"/>
          </p:cNvSpPr>
          <p:nvPr>
            <p:ph idx="1"/>
          </p:nvPr>
        </p:nvSpPr>
        <p:spPr>
          <a:xfrm>
            <a:off x="803569" y="990600"/>
            <a:ext cx="7883231" cy="3252850"/>
          </a:xfrm>
        </p:spPr>
        <p:txBody>
          <a:bodyPr/>
          <a:lstStyle/>
          <a:p>
            <a:pPr>
              <a:spcAft>
                <a:spcPts val="1500"/>
              </a:spcAft>
            </a:pPr>
            <a:r>
              <a:rPr lang="en-US" altLang="en-US" dirty="0"/>
              <a:t>Neonatal meningitis</a:t>
            </a:r>
          </a:p>
          <a:p>
            <a:pPr marL="285750" lvl="1">
              <a:spcBef>
                <a:spcPts val="0"/>
              </a:spcBef>
            </a:pPr>
            <a:r>
              <a:rPr lang="en-US" altLang="en-US" i="1" dirty="0"/>
              <a:t>Causative agents</a:t>
            </a:r>
          </a:p>
          <a:p>
            <a:pPr marL="512763" lvl="2"/>
            <a:r>
              <a:rPr lang="en-US" altLang="en-US" sz="2000" dirty="0"/>
              <a:t>Most common is </a:t>
            </a:r>
            <a:r>
              <a:rPr lang="en-US" altLang="en-US" sz="2000" i="1" dirty="0"/>
              <a:t>Streptococcus agalactiae, </a:t>
            </a:r>
            <a:r>
              <a:rPr lang="en-US" altLang="en-US" sz="2000" dirty="0"/>
              <a:t>often called</a:t>
            </a:r>
            <a:r>
              <a:rPr lang="en-US" altLang="en-US" sz="2000" i="1" dirty="0"/>
              <a:t> </a:t>
            </a:r>
            <a:r>
              <a:rPr lang="en-US" altLang="en-US" sz="2000" dirty="0"/>
              <a:t>group B streptococcus (GBS) that often colonizes vagina</a:t>
            </a:r>
          </a:p>
          <a:p>
            <a:pPr marL="512763" lvl="2"/>
            <a:r>
              <a:rPr lang="en-US" altLang="en-US" sz="2000" dirty="0"/>
              <a:t>Certain Gram-negative rods (encapsulated strains of </a:t>
            </a:r>
            <a:r>
              <a:rPr lang="en-US" altLang="en-US" sz="2000" i="1" dirty="0"/>
              <a:t>E. coli</a:t>
            </a:r>
            <a:r>
              <a:rPr lang="en-US" altLang="en-US" sz="2000" dirty="0"/>
              <a:t>) that originate from mother’s intestinal tract</a:t>
            </a:r>
          </a:p>
          <a:p>
            <a:pPr marL="512763" lvl="2"/>
            <a:r>
              <a:rPr lang="en-US" altLang="en-US" sz="2000" i="1" dirty="0"/>
              <a:t>Listeria monocytogenes</a:t>
            </a:r>
            <a:r>
              <a:rPr lang="en-US" altLang="en-US" sz="2000" dirty="0"/>
              <a:t> from bloodstream of infected mother</a:t>
            </a:r>
            <a:endParaRPr lang="en-US" dirty="0"/>
          </a:p>
        </p:txBody>
      </p:sp>
    </p:spTree>
    <p:extLst>
      <p:ext uri="{BB962C8B-B14F-4D97-AF65-F5344CB8AC3E}">
        <p14:creationId xmlns:p14="http://schemas.microsoft.com/office/powerpoint/2010/main" val="3289847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467" y="228600"/>
            <a:ext cx="6870023" cy="609600"/>
          </a:xfrm>
        </p:spPr>
        <p:txBody>
          <a:bodyPr/>
          <a:lstStyle/>
          <a:p>
            <a:r>
              <a:rPr lang="en-US" altLang="en-US" b="1" dirty="0">
                <a:solidFill>
                  <a:schemeClr val="tx1"/>
                </a:solidFill>
                <a:cs typeface="Lucida Sans Unicode" panose="020B0602030504020204" pitchFamily="34" charset="0"/>
              </a:rPr>
              <a:t>Bacterial Diseases of the CNS (12)</a:t>
            </a:r>
            <a:endParaRPr lang="en-US" b="1" dirty="0">
              <a:solidFill>
                <a:schemeClr val="tx1"/>
              </a:solidFill>
            </a:endParaRPr>
          </a:p>
        </p:txBody>
      </p:sp>
      <p:sp>
        <p:nvSpPr>
          <p:cNvPr id="3" name="Content Placeholder 2"/>
          <p:cNvSpPr>
            <a:spLocks noGrp="1"/>
          </p:cNvSpPr>
          <p:nvPr>
            <p:ph idx="1"/>
          </p:nvPr>
        </p:nvSpPr>
        <p:spPr>
          <a:xfrm>
            <a:off x="803570" y="990600"/>
            <a:ext cx="7426030" cy="5257800"/>
          </a:xfrm>
        </p:spPr>
        <p:txBody>
          <a:bodyPr/>
          <a:lstStyle/>
          <a:p>
            <a:pPr>
              <a:spcAft>
                <a:spcPts val="1500"/>
              </a:spcAft>
            </a:pPr>
            <a:r>
              <a:rPr lang="en-US" altLang="en-US" dirty="0"/>
              <a:t>Neonatal meningitis</a:t>
            </a:r>
          </a:p>
          <a:p>
            <a:pPr marL="285750" lvl="1">
              <a:spcBef>
                <a:spcPts val="0"/>
              </a:spcBef>
            </a:pPr>
            <a:r>
              <a:rPr lang="en-US" altLang="en-US" i="1" dirty="0"/>
              <a:t>Pathogenesis</a:t>
            </a:r>
          </a:p>
          <a:p>
            <a:pPr marL="527050" lvl="2"/>
            <a:r>
              <a:rPr lang="en-US" altLang="en-US" dirty="0"/>
              <a:t>Bacteremia leads to infection of meninges</a:t>
            </a:r>
          </a:p>
          <a:p>
            <a:pPr marL="527050" lvl="2"/>
            <a:r>
              <a:rPr lang="en-US" altLang="en-US" dirty="0"/>
              <a:t>Inflammation increases intracranial pressure</a:t>
            </a:r>
          </a:p>
          <a:p>
            <a:pPr marL="776288" lvl="3"/>
            <a:r>
              <a:rPr lang="en-US" altLang="en-US" dirty="0"/>
              <a:t>Can block CSF flow, cause hydrocephalus</a:t>
            </a:r>
          </a:p>
          <a:p>
            <a:pPr marL="527050" lvl="2"/>
            <a:r>
              <a:rPr lang="en-US" altLang="en-US" dirty="0"/>
              <a:t>Disruption of blood flow may damage nervous tissue</a:t>
            </a:r>
          </a:p>
          <a:p>
            <a:pPr marL="527050" lvl="2"/>
            <a:r>
              <a:rPr lang="en-US" altLang="en-US" dirty="0"/>
              <a:t>Infection may lead to brain abscess</a:t>
            </a:r>
          </a:p>
          <a:p>
            <a:pPr marL="285750" lvl="1"/>
            <a:r>
              <a:rPr lang="en-US" altLang="en-US" i="1" dirty="0"/>
              <a:t>Epidemiology</a:t>
            </a:r>
          </a:p>
          <a:p>
            <a:pPr marL="527050" lvl="2"/>
            <a:r>
              <a:rPr lang="en-US" altLang="en-US" dirty="0"/>
              <a:t>Usually acquired from mother’s genital tract just before or during birth; premature, low weight babies at highest risk</a:t>
            </a:r>
          </a:p>
          <a:p>
            <a:pPr marL="527050" lvl="2"/>
            <a:r>
              <a:rPr lang="en-US" altLang="en-US" dirty="0"/>
              <a:t>Causes death in 5 to 20% of affected newborns</a:t>
            </a:r>
          </a:p>
          <a:p>
            <a:pPr marL="776288" lvl="3"/>
            <a:r>
              <a:rPr lang="en-US" altLang="en-US" dirty="0"/>
              <a:t>Survivors often have long-lasting consequences</a:t>
            </a:r>
            <a:endParaRPr lang="en-US" dirty="0"/>
          </a:p>
        </p:txBody>
      </p:sp>
    </p:spTree>
    <p:extLst>
      <p:ext uri="{BB962C8B-B14F-4D97-AF65-F5344CB8AC3E}">
        <p14:creationId xmlns:p14="http://schemas.microsoft.com/office/powerpoint/2010/main" val="3240692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864" y="219072"/>
            <a:ext cx="6870023" cy="609600"/>
          </a:xfrm>
        </p:spPr>
        <p:txBody>
          <a:bodyPr/>
          <a:lstStyle/>
          <a:p>
            <a:r>
              <a:rPr lang="en-US" altLang="en-US" b="1" dirty="0">
                <a:solidFill>
                  <a:schemeClr val="tx1"/>
                </a:solidFill>
                <a:cs typeface="Lucida Sans Unicode" panose="020B0602030504020204" pitchFamily="34" charset="0"/>
              </a:rPr>
              <a:t>Bacterial Diseases of the CNS (13)</a:t>
            </a:r>
            <a:endParaRPr lang="en-US" b="1" dirty="0">
              <a:solidFill>
                <a:schemeClr val="tx1"/>
              </a:solidFill>
            </a:endParaRPr>
          </a:p>
        </p:txBody>
      </p:sp>
      <p:sp>
        <p:nvSpPr>
          <p:cNvPr id="3" name="Content Placeholder 2"/>
          <p:cNvSpPr>
            <a:spLocks noGrp="1"/>
          </p:cNvSpPr>
          <p:nvPr>
            <p:ph idx="1"/>
          </p:nvPr>
        </p:nvSpPr>
        <p:spPr>
          <a:xfrm>
            <a:off x="795337" y="990600"/>
            <a:ext cx="7641550" cy="4419600"/>
          </a:xfrm>
        </p:spPr>
        <p:txBody>
          <a:bodyPr/>
          <a:lstStyle/>
          <a:p>
            <a:pPr>
              <a:spcAft>
                <a:spcPts val="1500"/>
              </a:spcAft>
            </a:pPr>
            <a:r>
              <a:rPr lang="en-US" altLang="en-US" dirty="0"/>
              <a:t>Neonatal meningitis</a:t>
            </a:r>
          </a:p>
          <a:p>
            <a:pPr marL="285750" lvl="1">
              <a:spcBef>
                <a:spcPts val="0"/>
              </a:spcBef>
            </a:pPr>
            <a:r>
              <a:rPr lang="en-US" altLang="en-US" i="1" dirty="0"/>
              <a:t>Treatment and prevention</a:t>
            </a:r>
          </a:p>
          <a:p>
            <a:pPr marL="527050" lvl="2"/>
            <a:r>
              <a:rPr lang="en-US" altLang="en-US" sz="2000" dirty="0"/>
              <a:t>Intravenous dosage with mixture of antibacterials effective against both group B streptococci and </a:t>
            </a:r>
            <a:r>
              <a:rPr lang="en-US" altLang="en-US" sz="2000" i="1" dirty="0"/>
              <a:t>E. coli</a:t>
            </a:r>
          </a:p>
          <a:p>
            <a:pPr marL="747713" lvl="3" indent="-207963"/>
            <a:r>
              <a:rPr lang="en-US" altLang="en-US" sz="1800" dirty="0"/>
              <a:t>Others may be used once causative agent is identified</a:t>
            </a:r>
          </a:p>
          <a:p>
            <a:pPr marL="527050" lvl="2"/>
            <a:r>
              <a:rPr lang="en-US" altLang="en-US" sz="2000" dirty="0"/>
              <a:t>CDC recommends testing vagina and rectum of pregnant women for group B streptococci late in pregnancy</a:t>
            </a:r>
          </a:p>
          <a:p>
            <a:pPr marL="747713" lvl="3" indent="-207963"/>
            <a:r>
              <a:rPr lang="en-US" altLang="en-US" sz="1800" dirty="0"/>
              <a:t>Women with positive cultures treated with antibacterials shortly before or during labor</a:t>
            </a:r>
          </a:p>
          <a:p>
            <a:pPr marL="747713" lvl="3" indent="-207963"/>
            <a:r>
              <a:rPr lang="en-US" altLang="en-US" sz="1800" dirty="0"/>
              <a:t>Screening, treatment can decrease incidence &gt;75%</a:t>
            </a:r>
            <a:endParaRPr lang="en-US" dirty="0"/>
          </a:p>
        </p:txBody>
      </p:sp>
    </p:spTree>
    <p:extLst>
      <p:ext uri="{BB962C8B-B14F-4D97-AF65-F5344CB8AC3E}">
        <p14:creationId xmlns:p14="http://schemas.microsoft.com/office/powerpoint/2010/main" val="745373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375" y="228600"/>
            <a:ext cx="6870023" cy="609600"/>
          </a:xfrm>
        </p:spPr>
        <p:txBody>
          <a:bodyPr/>
          <a:lstStyle/>
          <a:p>
            <a:r>
              <a:rPr lang="en-US" altLang="en-US" b="1" dirty="0">
                <a:solidFill>
                  <a:schemeClr val="tx1"/>
                </a:solidFill>
                <a:cs typeface="Lucida Sans Unicode" panose="020B0602030504020204" pitchFamily="34" charset="0"/>
              </a:rPr>
              <a:t>Bacterial Diseases of the CNS (14)</a:t>
            </a:r>
            <a:endParaRPr lang="en-US" b="1" dirty="0">
              <a:solidFill>
                <a:schemeClr val="tx1"/>
              </a:solidFill>
            </a:endParaRPr>
          </a:p>
        </p:txBody>
      </p:sp>
      <p:sp>
        <p:nvSpPr>
          <p:cNvPr id="3" name="Content Placeholder 2"/>
          <p:cNvSpPr>
            <a:spLocks noGrp="1"/>
          </p:cNvSpPr>
          <p:nvPr>
            <p:ph idx="1"/>
          </p:nvPr>
        </p:nvSpPr>
        <p:spPr>
          <a:xfrm>
            <a:off x="804864" y="990600"/>
            <a:ext cx="7805736" cy="4038600"/>
          </a:xfrm>
        </p:spPr>
        <p:txBody>
          <a:bodyPr/>
          <a:lstStyle/>
          <a:p>
            <a:pPr>
              <a:lnSpc>
                <a:spcPct val="90000"/>
              </a:lnSpc>
              <a:spcAft>
                <a:spcPts val="1500"/>
              </a:spcAft>
            </a:pPr>
            <a:r>
              <a:rPr lang="en-US" altLang="en-US" dirty="0"/>
              <a:t>Listeriosis</a:t>
            </a:r>
          </a:p>
          <a:p>
            <a:pPr marL="285750" lvl="1">
              <a:lnSpc>
                <a:spcPct val="90000"/>
              </a:lnSpc>
              <a:spcBef>
                <a:spcPts val="0"/>
              </a:spcBef>
            </a:pPr>
            <a:r>
              <a:rPr lang="en-US" altLang="en-US" i="1" dirty="0"/>
              <a:t>Signs and symptoms</a:t>
            </a:r>
          </a:p>
          <a:p>
            <a:pPr marL="514350" lvl="2">
              <a:lnSpc>
                <a:spcPct val="90000"/>
              </a:lnSpc>
            </a:pPr>
            <a:r>
              <a:rPr lang="en-US" altLang="en-US" sz="2000" dirty="0"/>
              <a:t>Infections asymptomatic or mild in most healthy people</a:t>
            </a:r>
          </a:p>
          <a:p>
            <a:pPr marL="514350" lvl="2">
              <a:lnSpc>
                <a:spcPct val="90000"/>
              </a:lnSpc>
            </a:pPr>
            <a:r>
              <a:rPr lang="en-US" altLang="en-US" sz="2000" dirty="0"/>
              <a:t>If symptomatic, characterized by fever, muscle aches</a:t>
            </a:r>
          </a:p>
          <a:p>
            <a:pPr marL="742950" lvl="3">
              <a:lnSpc>
                <a:spcPct val="90000"/>
              </a:lnSpc>
            </a:pPr>
            <a:r>
              <a:rPr lang="en-US" altLang="en-US" sz="1800" dirty="0"/>
              <a:t>Sometimes nausea or diarrhea</a:t>
            </a:r>
          </a:p>
          <a:p>
            <a:pPr marL="514350" lvl="2">
              <a:lnSpc>
                <a:spcPct val="90000"/>
              </a:lnSpc>
            </a:pPr>
            <a:r>
              <a:rPr lang="en-US" altLang="en-US" sz="2000" dirty="0"/>
              <a:t>Most cases requiring medical attention have meningitis with fever, headache, stiff neck, and vomiting</a:t>
            </a:r>
          </a:p>
          <a:p>
            <a:pPr marL="514350" lvl="2">
              <a:lnSpc>
                <a:spcPct val="90000"/>
              </a:lnSpc>
            </a:pPr>
            <a:r>
              <a:rPr lang="en-US" altLang="en-US" sz="2000" dirty="0"/>
              <a:t>Pregnant women often miscarry or deliver terminally ill infants</a:t>
            </a:r>
          </a:p>
          <a:p>
            <a:pPr marL="514350" lvl="2">
              <a:lnSpc>
                <a:spcPct val="90000"/>
              </a:lnSpc>
            </a:pPr>
            <a:r>
              <a:rPr lang="en-US" altLang="en-US" sz="2000" dirty="0"/>
              <a:t>Babies infected at birth usually develop meningitis after incubation of 1 to 4 weeks</a:t>
            </a:r>
            <a:endParaRPr lang="en-US" dirty="0"/>
          </a:p>
        </p:txBody>
      </p:sp>
    </p:spTree>
    <p:extLst>
      <p:ext uri="{BB962C8B-B14F-4D97-AF65-F5344CB8AC3E}">
        <p14:creationId xmlns:p14="http://schemas.microsoft.com/office/powerpoint/2010/main" val="166568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1" y="228600"/>
            <a:ext cx="6870023" cy="609600"/>
          </a:xfrm>
        </p:spPr>
        <p:txBody>
          <a:bodyPr/>
          <a:lstStyle/>
          <a:p>
            <a:r>
              <a:rPr lang="en-US" altLang="en-US" b="1" dirty="0">
                <a:solidFill>
                  <a:schemeClr val="tx1"/>
                </a:solidFill>
                <a:cs typeface="Lucida Sans Unicode" panose="020B0602030504020204" pitchFamily="34" charset="0"/>
              </a:rPr>
              <a:t>Bacterial Diseases of the CNS (15)</a:t>
            </a:r>
            <a:endParaRPr lang="en-US" b="1" dirty="0">
              <a:solidFill>
                <a:schemeClr val="tx1"/>
              </a:solidFill>
            </a:endParaRPr>
          </a:p>
        </p:txBody>
      </p:sp>
      <p:sp>
        <p:nvSpPr>
          <p:cNvPr id="3" name="Content Placeholder 2"/>
          <p:cNvSpPr>
            <a:spLocks noGrp="1"/>
          </p:cNvSpPr>
          <p:nvPr>
            <p:ph idx="1"/>
          </p:nvPr>
        </p:nvSpPr>
        <p:spPr>
          <a:xfrm>
            <a:off x="800107" y="990600"/>
            <a:ext cx="7624757" cy="4724400"/>
          </a:xfrm>
        </p:spPr>
        <p:txBody>
          <a:bodyPr/>
          <a:lstStyle/>
          <a:p>
            <a:pPr>
              <a:spcAft>
                <a:spcPts val="1500"/>
              </a:spcAft>
            </a:pPr>
            <a:r>
              <a:rPr lang="en-US" altLang="en-US" dirty="0"/>
              <a:t>Listeriosis</a:t>
            </a:r>
          </a:p>
          <a:p>
            <a:pPr marL="285750" lvl="1">
              <a:spcBef>
                <a:spcPts val="0"/>
              </a:spcBef>
            </a:pPr>
            <a:r>
              <a:rPr lang="en-US" altLang="en-US" i="1" dirty="0"/>
              <a:t>Causative agent: Listeria monocytogenes</a:t>
            </a:r>
          </a:p>
          <a:p>
            <a:pPr marL="500063" lvl="2"/>
            <a:r>
              <a:rPr lang="en-US" altLang="en-US" dirty="0"/>
              <a:t>Motile, non-spore-forming, facultatively anaerobic, Gram-positive rod</a:t>
            </a:r>
          </a:p>
          <a:p>
            <a:pPr marL="757238" lvl="3"/>
            <a:r>
              <a:rPr lang="en-US" altLang="en-US" sz="1700" dirty="0"/>
              <a:t>Can grow at 4 </a:t>
            </a:r>
            <a:r>
              <a:rPr lang="en-US" altLang="en-US" sz="1700" dirty="0">
                <a:cs typeface="Arial" panose="020B0604020202020204" pitchFamily="34" charset="0"/>
              </a:rPr>
              <a:t>degrees Celsius </a:t>
            </a:r>
            <a:r>
              <a:rPr lang="en-US" altLang="en-US" sz="1700" dirty="0"/>
              <a:t>(refrigerator) even if vacuum-packed</a:t>
            </a:r>
          </a:p>
          <a:p>
            <a:pPr marL="285750" lvl="1"/>
            <a:r>
              <a:rPr lang="en-US" altLang="en-US" i="1" dirty="0"/>
              <a:t>Pathogenesis</a:t>
            </a:r>
          </a:p>
          <a:p>
            <a:pPr marL="500063" lvl="2"/>
            <a:r>
              <a:rPr lang="en-US" altLang="en-US" dirty="0"/>
              <a:t>During epidemics, mode of entry is generally via gastrointestinal tract</a:t>
            </a:r>
          </a:p>
          <a:p>
            <a:pPr marL="757238" lvl="3"/>
            <a:r>
              <a:rPr lang="en-US" altLang="en-US" sz="1700" dirty="0"/>
              <a:t>Listeriosis is generally foodborne</a:t>
            </a:r>
          </a:p>
          <a:p>
            <a:pPr marL="500063" lvl="2"/>
            <a:r>
              <a:rPr lang="en-US" altLang="en-US" dirty="0"/>
              <a:t>Bacteria induce phagocytosis, penetrate cells, and enter bloodstream</a:t>
            </a:r>
          </a:p>
          <a:p>
            <a:pPr marL="757238" lvl="3"/>
            <a:r>
              <a:rPr lang="en-US" altLang="en-US" sz="1700" dirty="0"/>
              <a:t>Bacteremia is source of meningeal infection</a:t>
            </a:r>
          </a:p>
          <a:p>
            <a:pPr marL="500063" lvl="2"/>
            <a:r>
              <a:rPr lang="en-US" altLang="en-US" i="1" dirty="0"/>
              <a:t>L. monocytogenes</a:t>
            </a:r>
            <a:r>
              <a:rPr lang="en-US" altLang="en-US" dirty="0"/>
              <a:t> crosses placenta; produces widespread abscesses in fetal tissues</a:t>
            </a:r>
            <a:endParaRPr lang="en-US" dirty="0"/>
          </a:p>
        </p:txBody>
      </p:sp>
    </p:spTree>
    <p:extLst>
      <p:ext uri="{BB962C8B-B14F-4D97-AF65-F5344CB8AC3E}">
        <p14:creationId xmlns:p14="http://schemas.microsoft.com/office/powerpoint/2010/main" val="1237858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129" y="228600"/>
            <a:ext cx="6870023" cy="609600"/>
          </a:xfrm>
        </p:spPr>
        <p:txBody>
          <a:bodyPr/>
          <a:lstStyle/>
          <a:p>
            <a:r>
              <a:rPr lang="en-US" altLang="en-US" b="1" dirty="0">
                <a:solidFill>
                  <a:schemeClr val="tx1"/>
                </a:solidFill>
                <a:cs typeface="Lucida Sans Unicode" panose="020B0602030504020204" pitchFamily="34" charset="0"/>
              </a:rPr>
              <a:t>Bacterial Diseases of the CNS (16)</a:t>
            </a:r>
            <a:endParaRPr lang="en-US" b="1" dirty="0">
              <a:solidFill>
                <a:schemeClr val="tx1"/>
              </a:solidFill>
            </a:endParaRPr>
          </a:p>
        </p:txBody>
      </p:sp>
      <p:sp>
        <p:nvSpPr>
          <p:cNvPr id="3" name="Content Placeholder 2"/>
          <p:cNvSpPr>
            <a:spLocks noGrp="1"/>
          </p:cNvSpPr>
          <p:nvPr>
            <p:ph idx="1"/>
          </p:nvPr>
        </p:nvSpPr>
        <p:spPr>
          <a:xfrm>
            <a:off x="800102" y="990600"/>
            <a:ext cx="7505698" cy="4876800"/>
          </a:xfrm>
        </p:spPr>
        <p:txBody>
          <a:bodyPr/>
          <a:lstStyle/>
          <a:p>
            <a:pPr>
              <a:spcAft>
                <a:spcPts val="1500"/>
              </a:spcAft>
            </a:pPr>
            <a:r>
              <a:rPr lang="en-US" altLang="en-US" dirty="0"/>
              <a:t>Listeriosis</a:t>
            </a:r>
          </a:p>
          <a:p>
            <a:pPr marL="285750" lvl="1">
              <a:spcBef>
                <a:spcPts val="0"/>
              </a:spcBef>
            </a:pPr>
            <a:r>
              <a:rPr lang="en-US" altLang="en-US" i="1" dirty="0"/>
              <a:t>Epidemiology</a:t>
            </a:r>
          </a:p>
          <a:p>
            <a:pPr marL="500063" lvl="2"/>
            <a:r>
              <a:rPr lang="en-US" altLang="en-US" sz="2000" dirty="0"/>
              <a:t>Widespread in natural waters, vegetation; can be carried in intestines of asymptomatic humans, other animals</a:t>
            </a:r>
          </a:p>
          <a:p>
            <a:pPr marL="500063" lvl="2"/>
            <a:r>
              <a:rPr lang="en-US" altLang="en-US" sz="2000" dirty="0"/>
              <a:t>Pregnant women, elderly, those with underlying illnesses especially susceptible</a:t>
            </a:r>
          </a:p>
          <a:p>
            <a:pPr marL="500063" lvl="2"/>
            <a:r>
              <a:rPr lang="en-US" altLang="en-US" sz="2000" dirty="0"/>
              <a:t>Epidemics have resulted from contaminated coleslaw, non-pasteurized milk, pork tongue in jelly, some soft cheeses, and hot dogs</a:t>
            </a:r>
          </a:p>
          <a:p>
            <a:pPr marL="500063" lvl="2"/>
            <a:r>
              <a:rPr lang="en-US" altLang="en-US" sz="2000" dirty="0"/>
              <a:t>Can grow in commercially prepared food stored at refrigeration temperatures, so thousands of infections have originated from a single food-processing plant</a:t>
            </a:r>
            <a:endParaRPr lang="en-US" sz="2000" dirty="0"/>
          </a:p>
        </p:txBody>
      </p:sp>
    </p:spTree>
    <p:extLst>
      <p:ext uri="{BB962C8B-B14F-4D97-AF65-F5344CB8AC3E}">
        <p14:creationId xmlns:p14="http://schemas.microsoft.com/office/powerpoint/2010/main" val="206896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CNS – Figure 26.6 </a:t>
            </a:r>
            <a:endParaRPr lang="en-US" b="1" dirty="0">
              <a:solidFill>
                <a:schemeClr val="tx1"/>
              </a:solidFill>
            </a:endParaRPr>
          </a:p>
        </p:txBody>
      </p:sp>
      <p:sp>
        <p:nvSpPr>
          <p:cNvPr id="3" name="Content Placeholder 2"/>
          <p:cNvSpPr>
            <a:spLocks noGrp="1"/>
          </p:cNvSpPr>
          <p:nvPr>
            <p:ph idx="1"/>
          </p:nvPr>
        </p:nvSpPr>
        <p:spPr>
          <a:xfrm>
            <a:off x="713510" y="1043050"/>
            <a:ext cx="7211290" cy="2538350"/>
          </a:xfrm>
        </p:spPr>
        <p:txBody>
          <a:bodyPr/>
          <a:lstStyle/>
          <a:p>
            <a:pPr>
              <a:spcAft>
                <a:spcPts val="1500"/>
              </a:spcAft>
            </a:pPr>
            <a:r>
              <a:rPr lang="en-US" altLang="en-US" dirty="0"/>
              <a:t>Listeriosis</a:t>
            </a:r>
          </a:p>
          <a:p>
            <a:pPr marL="285750" lvl="1">
              <a:spcBef>
                <a:spcPts val="0"/>
              </a:spcBef>
            </a:pPr>
            <a:r>
              <a:rPr lang="en-US" altLang="en-US" i="1" dirty="0"/>
              <a:t>Treatment and prevention</a:t>
            </a:r>
          </a:p>
          <a:p>
            <a:pPr marL="527050" lvl="2"/>
            <a:r>
              <a:rPr lang="en-US" altLang="en-US" dirty="0"/>
              <a:t>Most strains susceptible to antibacterials</a:t>
            </a:r>
          </a:p>
          <a:p>
            <a:pPr marL="527050" lvl="2"/>
            <a:r>
              <a:rPr lang="en-US" altLang="en-US" dirty="0"/>
              <a:t>Often mild in pregnant women, but prompt treatment important to protect fetus</a:t>
            </a:r>
          </a:p>
          <a:p>
            <a:pPr marL="527050" lvl="2"/>
            <a:r>
              <a:rPr lang="en-US" altLang="en-US" dirty="0"/>
              <a:t>Cook food thoroughly; avoid cross-contamination</a:t>
            </a:r>
            <a:endParaRPr lang="en-US" dirty="0"/>
          </a:p>
        </p:txBody>
      </p:sp>
      <p:sp>
        <p:nvSpPr>
          <p:cNvPr id="4" name="Text Placeholder 3"/>
          <p:cNvSpPr>
            <a:spLocks noGrp="1"/>
          </p:cNvSpPr>
          <p:nvPr>
            <p:ph type="body" sz="quarter" idx="17"/>
          </p:nvPr>
        </p:nvSpPr>
        <p:spPr>
          <a:xfrm>
            <a:off x="1074335" y="3682586"/>
            <a:ext cx="3422070" cy="2823998"/>
          </a:xfrm>
        </p:spPr>
        <p:txBody>
          <a:bodyPr/>
          <a:lstStyle/>
          <a:p>
            <a:pPr marL="228600" lvl="2">
              <a:spcBef>
                <a:spcPts val="1500"/>
              </a:spcBef>
              <a:spcAft>
                <a:spcPts val="800"/>
              </a:spcAft>
              <a:buFont typeface="Arial" panose="020B0604020202020204" pitchFamily="34" charset="0"/>
              <a:buChar char="•"/>
            </a:pPr>
            <a:r>
              <a:rPr lang="en-US" altLang="en-US" sz="1800" dirty="0">
                <a:solidFill>
                  <a:prstClr val="black"/>
                </a:solidFill>
              </a:rPr>
              <a:t>Pregnant women, others at risk should avoid soft cheeses, refrigerated meat spreads, smoked seafood</a:t>
            </a:r>
          </a:p>
          <a:p>
            <a:pPr marL="228600" lvl="2">
              <a:spcAft>
                <a:spcPts val="800"/>
              </a:spcAft>
              <a:buFont typeface="Arial" panose="020B0604020202020204" pitchFamily="34" charset="0"/>
              <a:buChar char="•"/>
            </a:pPr>
            <a:r>
              <a:rPr lang="en-US" altLang="en-US" sz="1800" dirty="0">
                <a:solidFill>
                  <a:prstClr val="black"/>
                </a:solidFill>
              </a:rPr>
              <a:t>Bacteriophage mixture that lyses </a:t>
            </a:r>
            <a:r>
              <a:rPr lang="en-US" altLang="en-US" sz="1800" i="1" dirty="0">
                <a:solidFill>
                  <a:prstClr val="black"/>
                </a:solidFill>
              </a:rPr>
              <a:t>L. monocytogenes</a:t>
            </a:r>
            <a:r>
              <a:rPr lang="en-US" altLang="en-US" sz="1800" dirty="0">
                <a:solidFill>
                  <a:prstClr val="black"/>
                </a:solidFill>
              </a:rPr>
              <a:t> can be sprayed on meats during production</a:t>
            </a:r>
          </a:p>
          <a:p>
            <a:pPr marL="471488" lvl="3" defTabSz="498475">
              <a:spcAft>
                <a:spcPts val="800"/>
              </a:spcAft>
              <a:buFont typeface="Arial" panose="020B0604020202020204" pitchFamily="34" charset="0"/>
              <a:buChar char="•"/>
            </a:pPr>
            <a:r>
              <a:rPr lang="en-US" altLang="en-US" sz="1600" dirty="0">
                <a:solidFill>
                  <a:prstClr val="black"/>
                </a:solidFill>
              </a:rPr>
              <a:t>Increased safety 80 to 99%</a:t>
            </a:r>
            <a:endParaRPr lang="en-US" sz="1600" dirty="0">
              <a:solidFill>
                <a:prstClr val="black"/>
              </a:solidFill>
            </a:endParaRPr>
          </a:p>
        </p:txBody>
      </p:sp>
      <p:pic>
        <p:nvPicPr>
          <p:cNvPr id="7987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8" b="3778"/>
          <a:stretch/>
        </p:blipFill>
        <p:spPr bwMode="auto">
          <a:xfrm>
            <a:off x="5663737" y="3581400"/>
            <a:ext cx="2433638" cy="2898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38A85F2-C06C-4320-A3C7-8F22D9FB3FA0}"/>
              </a:ext>
            </a:extLst>
          </p:cNvPr>
          <p:cNvSpPr>
            <a:spLocks noGrp="1"/>
          </p:cNvSpPr>
          <p:nvPr>
            <p:ph type="body" sz="quarter" idx="11"/>
          </p:nvPr>
        </p:nvSpPr>
        <p:spPr/>
        <p:txBody>
          <a:bodyPr/>
          <a:lstStyle/>
          <a:p>
            <a:pPr lvl="0"/>
            <a:r>
              <a:rPr lang="en-US" dirty="0"/>
              <a:t> (top): ©Tomas Del Amo/Photo Library/Getty Images; (bottom): ©Intralytix, Inc.</a:t>
            </a:r>
            <a:endParaRPr lang="en-US" altLang="en-US" dirty="0"/>
          </a:p>
        </p:txBody>
      </p:sp>
    </p:spTree>
    <p:extLst>
      <p:ext uri="{BB962C8B-B14F-4D97-AF65-F5344CB8AC3E}">
        <p14:creationId xmlns:p14="http://schemas.microsoft.com/office/powerpoint/2010/main" val="282120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48" y="228600"/>
            <a:ext cx="5677705" cy="609600"/>
          </a:xfrm>
        </p:spPr>
        <p:txBody>
          <a:bodyPr/>
          <a:lstStyle/>
          <a:p>
            <a:r>
              <a:rPr lang="en-US" b="1" dirty="0">
                <a:solidFill>
                  <a:schemeClr val="tx1"/>
                </a:solidFill>
              </a:rPr>
              <a:t>Table 26.2 Listeriosis</a:t>
            </a:r>
          </a:p>
        </p:txBody>
      </p:sp>
      <p:sp>
        <p:nvSpPr>
          <p:cNvPr id="24" name="Content Placeholder 23">
            <a:extLst>
              <a:ext uri="{FF2B5EF4-FFF2-40B4-BE49-F238E27FC236}">
                <a16:creationId xmlns:a16="http://schemas.microsoft.com/office/drawing/2014/main" id="{3009573A-4170-4BB1-9BB3-960A455A9C2F}"/>
              </a:ext>
            </a:extLst>
          </p:cNvPr>
          <p:cNvSpPr>
            <a:spLocks noGrp="1"/>
          </p:cNvSpPr>
          <p:nvPr>
            <p:ph sz="quarter" idx="19"/>
          </p:nvPr>
        </p:nvSpPr>
        <p:spPr>
          <a:xfrm>
            <a:off x="702310" y="1069974"/>
            <a:ext cx="2117090" cy="5559425"/>
          </a:xfrm>
        </p:spPr>
        <p:txBody>
          <a:bodyPr/>
          <a:lstStyle/>
          <a:p>
            <a:pPr marL="228600" lvl="0" indent="-228600">
              <a:spcBef>
                <a:spcPts val="0"/>
              </a:spcBef>
              <a:spcAft>
                <a:spcPts val="1300"/>
              </a:spcAft>
              <a:buFont typeface="+mj-lt"/>
              <a:buAutoNum type="arabicPeriod"/>
            </a:pPr>
            <a:r>
              <a:rPr lang="en-US" sz="1200" i="1" dirty="0">
                <a:solidFill>
                  <a:prstClr val="black"/>
                </a:solidFill>
              </a:rPr>
              <a:t>Listeria monocytogenes </a:t>
            </a:r>
            <a:r>
              <a:rPr lang="en-US" sz="1200" dirty="0">
                <a:solidFill>
                  <a:prstClr val="black"/>
                </a:solidFill>
              </a:rPr>
              <a:t>is ingested with food such as soft cheeses, unpasteurized milk, raw fruits and vegetables, hot dogs, or smoked fish. </a:t>
            </a:r>
          </a:p>
          <a:p>
            <a:pPr marL="228600" lvl="0" indent="-228600">
              <a:spcBef>
                <a:spcPts val="0"/>
              </a:spcBef>
              <a:spcAft>
                <a:spcPts val="1300"/>
              </a:spcAft>
              <a:buFont typeface="+mj-lt"/>
              <a:buAutoNum type="arabicPeriod"/>
            </a:pPr>
            <a:r>
              <a:rPr lang="en-US" sz="1200" dirty="0">
                <a:solidFill>
                  <a:prstClr val="black"/>
                </a:solidFill>
              </a:rPr>
              <a:t>The bacteria rapidly penetrate the intestinal epithelium and establish bacteremia, especially in pregnant women, the elderly, and the immunodeficient. </a:t>
            </a:r>
          </a:p>
          <a:p>
            <a:pPr marL="228600" lvl="0" indent="-228600">
              <a:spcBef>
                <a:spcPts val="0"/>
              </a:spcBef>
              <a:spcAft>
                <a:spcPts val="1300"/>
              </a:spcAft>
              <a:buFont typeface="+mj-lt"/>
              <a:buAutoNum type="arabicPeriod"/>
            </a:pPr>
            <a:r>
              <a:rPr lang="en-US" sz="1200" dirty="0">
                <a:solidFill>
                  <a:prstClr val="black"/>
                </a:solidFill>
              </a:rPr>
              <a:t>In pregnant women, circulating L. monocytogenes cells cross the placenta and fatally infect the fetus; bacteria transmitted to the baby at birth cause meningitis in 1 to 4 weeks. The mother usually does not have a serious illness. </a:t>
            </a:r>
          </a:p>
          <a:p>
            <a:pPr marL="228600" lvl="0" indent="-228600">
              <a:spcBef>
                <a:spcPts val="0"/>
              </a:spcBef>
              <a:spcAft>
                <a:spcPts val="1300"/>
              </a:spcAft>
              <a:buFont typeface="+mj-lt"/>
              <a:buAutoNum type="arabicPeriod"/>
            </a:pPr>
            <a:r>
              <a:rPr lang="en-US" sz="1200" dirty="0">
                <a:solidFill>
                  <a:prstClr val="black"/>
                </a:solidFill>
              </a:rPr>
              <a:t>In older people and those with underlying diseases, L. monocytogenes attacks the brain and meninges.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9400" y="2133600"/>
            <a:ext cx="1849619" cy="2890838"/>
          </a:xfrm>
          <a:prstGeom prst="rect">
            <a:avLst/>
          </a:prstGeom>
        </p:spPr>
      </p:pic>
      <p:graphicFrame>
        <p:nvGraphicFramePr>
          <p:cNvPr id="26" name="Table Placeholder 25">
            <a:extLst>
              <a:ext uri="{FF2B5EF4-FFF2-40B4-BE49-F238E27FC236}">
                <a16:creationId xmlns:a16="http://schemas.microsoft.com/office/drawing/2014/main" id="{D5F33FF4-0E35-45F9-8BDE-2370D34B2392}"/>
              </a:ext>
            </a:extLst>
          </p:cNvPr>
          <p:cNvGraphicFramePr>
            <a:graphicFrameLocks noGrp="1"/>
          </p:cNvGraphicFramePr>
          <p:nvPr>
            <p:ph type="tbl" sz="quarter" idx="20"/>
            <p:extLst>
              <p:ext uri="{D42A27DB-BD31-4B8C-83A1-F6EECF244321}">
                <p14:modId xmlns:p14="http://schemas.microsoft.com/office/powerpoint/2010/main" val="2098935320"/>
              </p:ext>
            </p:extLst>
          </p:nvPr>
        </p:nvGraphicFramePr>
        <p:xfrm>
          <a:off x="4800600" y="1054101"/>
          <a:ext cx="4038600" cy="5303520"/>
        </p:xfrm>
        <a:graphic>
          <a:graphicData uri="http://schemas.openxmlformats.org/drawingml/2006/table">
            <a:tbl>
              <a:tblPr firstRow="1" bandRow="1">
                <a:tableStyleId>{5940675A-B579-460E-94D1-54222C63F5DA}</a:tableStyleId>
              </a:tblPr>
              <a:tblGrid>
                <a:gridCol w="1289491">
                  <a:extLst>
                    <a:ext uri="{9D8B030D-6E8A-4147-A177-3AD203B41FA5}">
                      <a16:colId xmlns:a16="http://schemas.microsoft.com/office/drawing/2014/main" val="85187286"/>
                    </a:ext>
                  </a:extLst>
                </a:gridCol>
                <a:gridCol w="2749109">
                  <a:extLst>
                    <a:ext uri="{9D8B030D-6E8A-4147-A177-3AD203B41FA5}">
                      <a16:colId xmlns:a16="http://schemas.microsoft.com/office/drawing/2014/main" val="2719453219"/>
                    </a:ext>
                  </a:extLst>
                </a:gridCol>
              </a:tblGrid>
              <a:tr h="5695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Fever and muscle aches, with or without gastrointestinal symptoms; headache and stiff neck mark the onset of meningitis</a:t>
                      </a:r>
                    </a:p>
                  </a:txBody>
                  <a:tcPr/>
                </a:tc>
                <a:extLst>
                  <a:ext uri="{0D108BD9-81ED-4DB2-BD59-A6C34878D82A}">
                    <a16:rowId xmlns:a16="http://schemas.microsoft.com/office/drawing/2014/main" val="3578275738"/>
                  </a:ext>
                </a:extLst>
              </a:tr>
              <a:tr h="3164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few days to 2 to 3 months; in newborn babies, 1 to 4 weeks</a:t>
                      </a:r>
                    </a:p>
                  </a:txBody>
                  <a:tcPr/>
                </a:tc>
                <a:extLst>
                  <a:ext uri="{0D108BD9-81ED-4DB2-BD59-A6C34878D82A}">
                    <a16:rowId xmlns:a16="http://schemas.microsoft.com/office/drawing/2014/main" val="2147092477"/>
                  </a:ext>
                </a:extLst>
              </a:tr>
              <a:tr h="4429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Listeria monocytogenes, a non-spore-forming Gram-positive rod able to grow at 4 degrees Celsius</a:t>
                      </a:r>
                    </a:p>
                  </a:txBody>
                  <a:tcPr/>
                </a:tc>
                <a:extLst>
                  <a:ext uri="{0D108BD9-81ED-4DB2-BD59-A6C34878D82A}">
                    <a16:rowId xmlns:a16="http://schemas.microsoft.com/office/drawing/2014/main" val="4006138739"/>
                  </a:ext>
                </a:extLst>
              </a:tr>
              <a:tr h="6960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Ingested L. monocytogenes cells penetrate the intestinal epithelium and enter the bloodstream; the resulting bacteremia spreads to the meninges, causing meningitis.</a:t>
                      </a:r>
                    </a:p>
                  </a:txBody>
                  <a:tcPr/>
                </a:tc>
                <a:extLst>
                  <a:ext uri="{0D108BD9-81ED-4DB2-BD59-A6C34878D82A}">
                    <a16:rowId xmlns:a16="http://schemas.microsoft.com/office/drawing/2014/main" val="1865555679"/>
                  </a:ext>
                </a:extLst>
              </a:tr>
              <a:tr h="949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Epidemics from contaminated foods. Pregnant women develop bacteremia that may result in fetal infection or miscarriage. Infants contract infection in the uterus or at birth. Elderly and those with immunodeficiency, cancer, and diabetes also at high risk.</a:t>
                      </a:r>
                    </a:p>
                  </a:txBody>
                  <a:tcPr/>
                </a:tc>
                <a:extLst>
                  <a:ext uri="{0D108BD9-81ED-4DB2-BD59-A6C34878D82A}">
                    <a16:rowId xmlns:a16="http://schemas.microsoft.com/office/drawing/2014/main" val="165261245"/>
                  </a:ext>
                </a:extLst>
              </a:tr>
              <a:tr h="6960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antibacterial medications. Prevention: care in handling, cooking of raw meats; thorough washing of vegetables; reheating of cold cuts, hot dogs, and refrigerated leftovers.</a:t>
                      </a:r>
                    </a:p>
                  </a:txBody>
                  <a:tcPr/>
                </a:tc>
                <a:extLst>
                  <a:ext uri="{0D108BD9-81ED-4DB2-BD59-A6C34878D82A}">
                    <a16:rowId xmlns:a16="http://schemas.microsoft.com/office/drawing/2014/main" val="2668089198"/>
                  </a:ext>
                </a:extLst>
              </a:tr>
            </a:tbl>
          </a:graphicData>
        </a:graphic>
      </p:graphicFrame>
    </p:spTree>
    <p:extLst>
      <p:ext uri="{BB962C8B-B14F-4D97-AF65-F5344CB8AC3E}">
        <p14:creationId xmlns:p14="http://schemas.microsoft.com/office/powerpoint/2010/main" val="94869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6F1FB-95E9-4589-B08C-D594FDDC25DF}"/>
              </a:ext>
            </a:extLst>
          </p:cNvPr>
          <p:cNvSpPr>
            <a:spLocks noGrp="1"/>
          </p:cNvSpPr>
          <p:nvPr>
            <p:ph type="title"/>
          </p:nvPr>
        </p:nvSpPr>
        <p:spPr/>
        <p:txBody>
          <a:bodyPr/>
          <a:lstStyle/>
          <a:p>
            <a:r>
              <a:rPr lang="en-US" altLang="en-US" sz="3200" b="1" dirty="0">
                <a:solidFill>
                  <a:prstClr val="black"/>
                </a:solidFill>
              </a:rPr>
              <a:t>Anatomy, Physiology, and Ecology – Figure 26.1a</a:t>
            </a:r>
            <a:endParaRPr lang="en-GB" dirty="0"/>
          </a:p>
        </p:txBody>
      </p:sp>
      <p:sp>
        <p:nvSpPr>
          <p:cNvPr id="2" name="Content Placeholder 1"/>
          <p:cNvSpPr>
            <a:spLocks noGrp="1"/>
          </p:cNvSpPr>
          <p:nvPr>
            <p:ph sz="half" idx="1"/>
          </p:nvPr>
        </p:nvSpPr>
        <p:spPr>
          <a:xfrm>
            <a:off x="457200" y="914400"/>
            <a:ext cx="8229600" cy="2862867"/>
          </a:xfrm>
        </p:spPr>
        <p:txBody>
          <a:bodyPr/>
          <a:lstStyle/>
          <a:p>
            <a:pPr>
              <a:spcAft>
                <a:spcPts val="1500"/>
              </a:spcAft>
            </a:pPr>
            <a:r>
              <a:rPr lang="en-US" altLang="en-US" dirty="0"/>
              <a:t>Nerve cells transmit electrical impulses</a:t>
            </a:r>
          </a:p>
          <a:p>
            <a:pPr marL="285750" lvl="1">
              <a:spcBef>
                <a:spcPts val="0"/>
              </a:spcBef>
            </a:pPr>
            <a:r>
              <a:rPr lang="en-US" altLang="en-US" sz="2200" dirty="0"/>
              <a:t>Each </a:t>
            </a:r>
            <a:r>
              <a:rPr lang="en-US" altLang="en-US" sz="2200" u="sng" dirty="0"/>
              <a:t>neuron</a:t>
            </a:r>
            <a:r>
              <a:rPr lang="en-US" altLang="en-US" sz="2200" dirty="0"/>
              <a:t> has different regions</a:t>
            </a:r>
          </a:p>
          <a:p>
            <a:pPr marL="512763" lvl="2"/>
            <a:r>
              <a:rPr lang="en-US" altLang="en-US" sz="2000" dirty="0"/>
              <a:t>Dendrites are branching projections, receive information</a:t>
            </a:r>
          </a:p>
          <a:p>
            <a:pPr marL="512763" lvl="2"/>
            <a:r>
              <a:rPr lang="en-US" altLang="en-US" sz="2000" dirty="0"/>
              <a:t>Convey information to cell body, the command center</a:t>
            </a:r>
          </a:p>
          <a:p>
            <a:pPr marL="738188" lvl="3"/>
            <a:r>
              <a:rPr lang="en-US" altLang="en-US" sz="1800" dirty="0"/>
              <a:t>Contains cell nucleus</a:t>
            </a:r>
          </a:p>
          <a:p>
            <a:pPr marL="512763" lvl="2"/>
            <a:r>
              <a:rPr lang="en-US" altLang="en-US" sz="2000" dirty="0"/>
              <a:t>Long, thin extension called axon transmits to another cell</a:t>
            </a:r>
            <a:endParaRPr lang="en-US" dirty="0"/>
          </a:p>
        </p:txBody>
      </p:sp>
      <p:pic>
        <p:nvPicPr>
          <p:cNvPr id="6" name="Picture 5" descr="An illustration shows the different parts of a neuron. ">
            <a:extLst>
              <a:ext uri="{FF2B5EF4-FFF2-40B4-BE49-F238E27FC236}">
                <a16:creationId xmlns:a16="http://schemas.microsoft.com/office/drawing/2014/main" id="{79202D2A-B620-4138-8923-5894449DC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605" y="3900204"/>
            <a:ext cx="4048095" cy="2530059"/>
          </a:xfrm>
          <a:prstGeom prst="rect">
            <a:avLst/>
          </a:prstGeom>
        </p:spPr>
      </p:pic>
      <p:sp>
        <p:nvSpPr>
          <p:cNvPr id="7" name="Text Placeholder 6">
            <a:extLst>
              <a:ext uri="{FF2B5EF4-FFF2-40B4-BE49-F238E27FC236}">
                <a16:creationId xmlns:a16="http://schemas.microsoft.com/office/drawing/2014/main" id="{8BDBFEC8-60E6-4993-8071-EA327BA4B964}"/>
              </a:ext>
            </a:extLst>
          </p:cNvPr>
          <p:cNvSpPr>
            <a:spLocks noGrp="1"/>
          </p:cNvSpPr>
          <p:nvPr>
            <p:ph type="body" sz="quarter" idx="17"/>
          </p:nvPr>
        </p:nvSpPr>
        <p:spPr>
          <a:xfrm>
            <a:off x="1828800" y="6553200"/>
            <a:ext cx="6705600" cy="228600"/>
          </a:xfrm>
        </p:spPr>
        <p:txBody>
          <a:bodyPr/>
          <a:lstStyle/>
          <a:p>
            <a:r>
              <a:rPr lang="en-US" sz="1200" dirty="0">
                <a:solidFill>
                  <a:prstClr val="black"/>
                </a:solidFill>
                <a:hlinkClick r:id="rId4" action="ppaction://hlinksldjump"/>
              </a:rPr>
              <a:t>Jump to Anatomy, Physiology, and Ecology – Figure 26.1a Long Description </a:t>
            </a:r>
            <a:endParaRPr lang="en-US" sz="1200" dirty="0">
              <a:solidFill>
                <a:prstClr val="black"/>
              </a:solidFill>
            </a:endParaRPr>
          </a:p>
        </p:txBody>
      </p:sp>
    </p:spTree>
    <p:extLst>
      <p:ext uri="{BB962C8B-B14F-4D97-AF65-F5344CB8AC3E}">
        <p14:creationId xmlns:p14="http://schemas.microsoft.com/office/powerpoint/2010/main" val="3555120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31618"/>
            <a:ext cx="8312727" cy="1063782"/>
          </a:xfrm>
        </p:spPr>
        <p:txBody>
          <a:bodyPr/>
          <a:lstStyle/>
          <a:p>
            <a:r>
              <a:rPr lang="en-US" b="1" dirty="0">
                <a:solidFill>
                  <a:schemeClr val="tx1"/>
                </a:solidFill>
              </a:rPr>
              <a:t>Table 26.3 Main Causes of Acute Bacterial Meningitis Compared</a:t>
            </a:r>
          </a:p>
        </p:txBody>
      </p:sp>
      <p:graphicFrame>
        <p:nvGraphicFramePr>
          <p:cNvPr id="11" name="Table Placeholder 10">
            <a:extLst>
              <a:ext uri="{FF2B5EF4-FFF2-40B4-BE49-F238E27FC236}">
                <a16:creationId xmlns:a16="http://schemas.microsoft.com/office/drawing/2014/main" id="{27D61DD4-1A5D-4D8E-A4B7-65A42ED9B3B8}"/>
              </a:ext>
            </a:extLst>
          </p:cNvPr>
          <p:cNvGraphicFramePr>
            <a:graphicFrameLocks noGrp="1"/>
          </p:cNvGraphicFramePr>
          <p:nvPr>
            <p:ph type="tbl" sz="quarter" idx="20"/>
            <p:extLst>
              <p:ext uri="{D42A27DB-BD31-4B8C-83A1-F6EECF244321}">
                <p14:modId xmlns:p14="http://schemas.microsoft.com/office/powerpoint/2010/main" val="840496094"/>
              </p:ext>
            </p:extLst>
          </p:nvPr>
        </p:nvGraphicFramePr>
        <p:xfrm>
          <a:off x="561110" y="1870365"/>
          <a:ext cx="8009790" cy="4018560"/>
        </p:xfrm>
        <a:graphic>
          <a:graphicData uri="http://schemas.openxmlformats.org/drawingml/2006/table">
            <a:tbl>
              <a:tblPr firstRow="1" bandRow="1">
                <a:tableStyleId>{5940675A-B579-460E-94D1-54222C63F5DA}</a:tableStyleId>
              </a:tblPr>
              <a:tblGrid>
                <a:gridCol w="1360153">
                  <a:extLst>
                    <a:ext uri="{9D8B030D-6E8A-4147-A177-3AD203B41FA5}">
                      <a16:colId xmlns:a16="http://schemas.microsoft.com/office/drawing/2014/main" val="1178477282"/>
                    </a:ext>
                  </a:extLst>
                </a:gridCol>
                <a:gridCol w="1843763">
                  <a:extLst>
                    <a:ext uri="{9D8B030D-6E8A-4147-A177-3AD203B41FA5}">
                      <a16:colId xmlns:a16="http://schemas.microsoft.com/office/drawing/2014/main" val="1427163080"/>
                    </a:ext>
                  </a:extLst>
                </a:gridCol>
                <a:gridCol w="1254363">
                  <a:extLst>
                    <a:ext uri="{9D8B030D-6E8A-4147-A177-3AD203B41FA5}">
                      <a16:colId xmlns:a16="http://schemas.microsoft.com/office/drawing/2014/main" val="3012529791"/>
                    </a:ext>
                  </a:extLst>
                </a:gridCol>
                <a:gridCol w="1435717">
                  <a:extLst>
                    <a:ext uri="{9D8B030D-6E8A-4147-A177-3AD203B41FA5}">
                      <a16:colId xmlns:a16="http://schemas.microsoft.com/office/drawing/2014/main" val="2623573582"/>
                    </a:ext>
                  </a:extLst>
                </a:gridCol>
                <a:gridCol w="2115794">
                  <a:extLst>
                    <a:ext uri="{9D8B030D-6E8A-4147-A177-3AD203B41FA5}">
                      <a16:colId xmlns:a16="http://schemas.microsoft.com/office/drawing/2014/main" val="3502138005"/>
                    </a:ext>
                  </a:extLst>
                </a:gridCol>
              </a:tblGrid>
              <a:tr h="5714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Characteristics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Source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Vaccine?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n-lt"/>
                          <a:ea typeface="+mn-ea"/>
                          <a:cs typeface="+mn-cs"/>
                        </a:rPr>
                        <a:t>Age Group Usually Affected</a:t>
                      </a:r>
                    </a:p>
                  </a:txBody>
                  <a:tcPr/>
                </a:tc>
                <a:extLst>
                  <a:ext uri="{0D108BD9-81ED-4DB2-BD59-A6C34878D82A}">
                    <a16:rowId xmlns:a16="http://schemas.microsoft.com/office/drawing/2014/main" val="2672062692"/>
                  </a:ext>
                </a:extLst>
              </a:tr>
              <a:tr h="4941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Streptococcus pneumoniae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Gram-positive diplococci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Respiratory system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Yes, against multiple serotype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Mostly late teens and adults</a:t>
                      </a:r>
                    </a:p>
                  </a:txBody>
                  <a:tcPr/>
                </a:tc>
                <a:extLst>
                  <a:ext uri="{0D108BD9-81ED-4DB2-BD59-A6C34878D82A}">
                    <a16:rowId xmlns:a16="http://schemas.microsoft.com/office/drawing/2014/main" val="4064392928"/>
                  </a:ext>
                </a:extLst>
              </a:tr>
              <a:tr h="5864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Neisseria meningitides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Gram-negative diplococci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Respiratory system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Yes, against multiple serotypes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Mostly infants, adolescents, and young adults; can cause epidemics </a:t>
                      </a:r>
                    </a:p>
                  </a:txBody>
                  <a:tcPr/>
                </a:tc>
                <a:extLst>
                  <a:ext uri="{0D108BD9-81ED-4DB2-BD59-A6C34878D82A}">
                    <a16:rowId xmlns:a16="http://schemas.microsoft.com/office/drawing/2014/main" val="909645506"/>
                  </a:ext>
                </a:extLst>
              </a:tr>
              <a:tr h="4941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Haemophilus influenza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Gram-negative coccobacilli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Respiratory system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Yes, against type b</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Infants and young children </a:t>
                      </a:r>
                    </a:p>
                  </a:txBody>
                  <a:tcPr/>
                </a:tc>
                <a:extLst>
                  <a:ext uri="{0D108BD9-81ED-4DB2-BD59-A6C34878D82A}">
                    <a16:rowId xmlns:a16="http://schemas.microsoft.com/office/drawing/2014/main" val="3733210635"/>
                  </a:ext>
                </a:extLst>
              </a:tr>
              <a:tr h="4941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Streptococcus agalactiae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Gram-positive cocci in chains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Colon, vagina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Mostly neonates</a:t>
                      </a:r>
                    </a:p>
                  </a:txBody>
                  <a:tcPr/>
                </a:tc>
                <a:extLst>
                  <a:ext uri="{0D108BD9-81ED-4DB2-BD59-A6C34878D82A}">
                    <a16:rowId xmlns:a16="http://schemas.microsoft.com/office/drawing/2014/main" val="406670928"/>
                  </a:ext>
                </a:extLst>
              </a:tr>
              <a:tr h="4941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Escherichia coli</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Gram-negative rods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Colon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Mostly neonates</a:t>
                      </a:r>
                    </a:p>
                  </a:txBody>
                  <a:tcPr/>
                </a:tc>
                <a:extLst>
                  <a:ext uri="{0D108BD9-81ED-4DB2-BD59-A6C34878D82A}">
                    <a16:rowId xmlns:a16="http://schemas.microsoft.com/office/drawing/2014/main" val="3221336987"/>
                  </a:ext>
                </a:extLst>
              </a:tr>
              <a:tr h="751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chemeClr val="tx1"/>
                          </a:solidFill>
                          <a:effectLst/>
                          <a:uLnTx/>
                          <a:uFillTx/>
                          <a:latin typeface="+mn-lt"/>
                          <a:ea typeface="+mn-ea"/>
                          <a:cs typeface="+mn-cs"/>
                        </a:rPr>
                        <a:t>Listeria monocytogenes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Gram-positive rods; multiply at refrigerator temperatures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Environment; contaminated cheeses, cold cuts, other foods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Pregnant women, neonates; elderly</a:t>
                      </a:r>
                    </a:p>
                  </a:txBody>
                  <a:tcPr/>
                </a:tc>
                <a:extLst>
                  <a:ext uri="{0D108BD9-81ED-4DB2-BD59-A6C34878D82A}">
                    <a16:rowId xmlns:a16="http://schemas.microsoft.com/office/drawing/2014/main" val="2682037396"/>
                  </a:ext>
                </a:extLst>
              </a:tr>
            </a:tbl>
          </a:graphicData>
        </a:graphic>
      </p:graphicFrame>
    </p:spTree>
    <p:extLst>
      <p:ext uri="{BB962C8B-B14F-4D97-AF65-F5344CB8AC3E}">
        <p14:creationId xmlns:p14="http://schemas.microsoft.com/office/powerpoint/2010/main" val="2485964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6DD97E-DDF0-45F3-A072-9A8286D4AA91}"/>
              </a:ext>
            </a:extLst>
          </p:cNvPr>
          <p:cNvSpPr>
            <a:spLocks noGrp="1"/>
          </p:cNvSpPr>
          <p:nvPr>
            <p:ph type="title"/>
          </p:nvPr>
        </p:nvSpPr>
        <p:spPr>
          <a:xfrm>
            <a:off x="1755525" y="228600"/>
            <a:ext cx="6245475" cy="609600"/>
          </a:xfrm>
        </p:spPr>
        <p:txBody>
          <a:bodyPr/>
          <a:lstStyle/>
          <a:p>
            <a:r>
              <a:rPr lang="en-US" altLang="en-US" b="1" dirty="0">
                <a:solidFill>
                  <a:prstClr val="black"/>
                </a:solidFill>
              </a:rPr>
              <a:t>Viral Diseases of the CNS (1)</a:t>
            </a:r>
            <a:endParaRPr lang="en-GB" dirty="0"/>
          </a:p>
        </p:txBody>
      </p:sp>
      <p:sp>
        <p:nvSpPr>
          <p:cNvPr id="2" name="Content Placeholder 1"/>
          <p:cNvSpPr>
            <a:spLocks noGrp="1"/>
          </p:cNvSpPr>
          <p:nvPr>
            <p:ph idx="1"/>
          </p:nvPr>
        </p:nvSpPr>
        <p:spPr>
          <a:xfrm>
            <a:off x="796635" y="990600"/>
            <a:ext cx="7737765" cy="4724400"/>
          </a:xfrm>
        </p:spPr>
        <p:txBody>
          <a:bodyPr/>
          <a:lstStyle/>
          <a:p>
            <a:pPr>
              <a:spcAft>
                <a:spcPts val="1500"/>
              </a:spcAft>
            </a:pPr>
            <a:r>
              <a:rPr lang="en-US" altLang="en-US" sz="2600" dirty="0"/>
              <a:t>Viral meningitis</a:t>
            </a:r>
          </a:p>
          <a:p>
            <a:pPr marL="285750" lvl="1">
              <a:spcBef>
                <a:spcPts val="0"/>
              </a:spcBef>
            </a:pPr>
            <a:r>
              <a:rPr lang="en-US" altLang="en-US" i="1" dirty="0"/>
              <a:t>Signs and symptoms</a:t>
            </a:r>
          </a:p>
          <a:p>
            <a:pPr marL="539750" lvl="2"/>
            <a:r>
              <a:rPr lang="en-US" altLang="en-US" sz="2200" dirty="0"/>
              <a:t>Abrupt onset within 1 to 4 weeks; fever, severe headache, sensitivity to light, stiff neck, often vomiting</a:t>
            </a:r>
          </a:p>
          <a:p>
            <a:pPr marL="539750" lvl="2"/>
            <a:r>
              <a:rPr lang="en-US" altLang="en-US" sz="2200" dirty="0"/>
              <a:t>Possible sore throat, chest pain, swollen salivary glands, skin rash</a:t>
            </a:r>
          </a:p>
          <a:p>
            <a:pPr marL="285750" lvl="1"/>
            <a:r>
              <a:rPr lang="en-US" altLang="en-US" i="1" dirty="0"/>
              <a:t>Causative agents</a:t>
            </a:r>
          </a:p>
          <a:p>
            <a:pPr marL="539750" lvl="2"/>
            <a:r>
              <a:rPr lang="en-US" altLang="en-US" sz="2200" dirty="0"/>
              <a:t>Non-enveloped RNA viruses of enterovirus subgroup of </a:t>
            </a:r>
            <a:r>
              <a:rPr lang="en-US" altLang="en-US" sz="2200" i="1" dirty="0"/>
              <a:t>Picornaviridae</a:t>
            </a:r>
            <a:r>
              <a:rPr lang="en-US" altLang="en-US" sz="2200" dirty="0"/>
              <a:t> responsible for at least half of cases</a:t>
            </a:r>
          </a:p>
          <a:p>
            <a:pPr marL="776288" lvl="3"/>
            <a:r>
              <a:rPr lang="en-US" altLang="en-US" sz="2000" dirty="0"/>
              <a:t>Most common are coxsackie viruses (cause throat, chest pain) and echoviruses (cause rash)</a:t>
            </a:r>
            <a:endParaRPr lang="en-US" dirty="0"/>
          </a:p>
        </p:txBody>
      </p:sp>
    </p:spTree>
    <p:extLst>
      <p:ext uri="{BB962C8B-B14F-4D97-AF65-F5344CB8AC3E}">
        <p14:creationId xmlns:p14="http://schemas.microsoft.com/office/powerpoint/2010/main" val="422988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053" y="228600"/>
            <a:ext cx="6245475" cy="609600"/>
          </a:xfrm>
        </p:spPr>
        <p:txBody>
          <a:bodyPr/>
          <a:lstStyle/>
          <a:p>
            <a:r>
              <a:rPr lang="en-US" altLang="en-US" b="1" dirty="0">
                <a:solidFill>
                  <a:schemeClr val="tx1"/>
                </a:solidFill>
                <a:cs typeface="Lucida Sans Unicode" panose="020B0602030504020204" pitchFamily="34" charset="0"/>
              </a:rPr>
              <a:t>Viral Diseases of the CNS (2)</a:t>
            </a:r>
            <a:endParaRPr lang="en-US" b="1" dirty="0">
              <a:solidFill>
                <a:schemeClr val="tx1"/>
              </a:solidFill>
            </a:endParaRPr>
          </a:p>
        </p:txBody>
      </p:sp>
      <p:sp>
        <p:nvSpPr>
          <p:cNvPr id="3" name="Content Placeholder 2"/>
          <p:cNvSpPr>
            <a:spLocks noGrp="1"/>
          </p:cNvSpPr>
          <p:nvPr>
            <p:ph idx="1"/>
          </p:nvPr>
        </p:nvSpPr>
        <p:spPr>
          <a:xfrm>
            <a:off x="809624" y="1004888"/>
            <a:ext cx="7572376" cy="5562600"/>
          </a:xfrm>
        </p:spPr>
        <p:txBody>
          <a:bodyPr/>
          <a:lstStyle/>
          <a:p>
            <a:pPr>
              <a:spcAft>
                <a:spcPts val="1500"/>
              </a:spcAft>
            </a:pPr>
            <a:r>
              <a:rPr lang="en-US" altLang="en-US" dirty="0"/>
              <a:t>Viral meningitis</a:t>
            </a:r>
          </a:p>
          <a:p>
            <a:pPr marL="285750" lvl="1">
              <a:spcBef>
                <a:spcPts val="0"/>
              </a:spcBef>
            </a:pPr>
            <a:r>
              <a:rPr lang="en-US" altLang="en-US" i="1" dirty="0"/>
              <a:t>Pathogenesis</a:t>
            </a:r>
          </a:p>
          <a:p>
            <a:pPr marL="512763" lvl="2"/>
            <a:r>
              <a:rPr lang="en-US" altLang="en-US" dirty="0"/>
              <a:t>Infect throat, intestinal epithelium, lymphoid tissue</a:t>
            </a:r>
          </a:p>
          <a:p>
            <a:pPr marL="512763" lvl="2"/>
            <a:r>
              <a:rPr lang="en-US" altLang="en-US" dirty="0"/>
              <a:t>Spread to bloodstream, c</a:t>
            </a:r>
            <a:r>
              <a:rPr lang="en-US" altLang="en-US" sz="2000" dirty="0"/>
              <a:t>an result in meningeal infection</a:t>
            </a:r>
          </a:p>
          <a:p>
            <a:pPr marL="512763" lvl="2"/>
            <a:r>
              <a:rPr lang="en-US" altLang="en-US" dirty="0"/>
              <a:t>Inflammatory response differs from bacterial meningitis; fewer neutrophils and more monocytes enter CSF</a:t>
            </a:r>
          </a:p>
          <a:p>
            <a:pPr marL="735013" lvl="3"/>
            <a:r>
              <a:rPr lang="en-US" altLang="en-US" dirty="0"/>
              <a:t>Typically less severe; causes little lasting damage</a:t>
            </a:r>
          </a:p>
          <a:p>
            <a:pPr marL="285750" lvl="1"/>
            <a:r>
              <a:rPr lang="en-US" altLang="en-US" i="1" dirty="0"/>
              <a:t>Epidemiology</a:t>
            </a:r>
          </a:p>
          <a:p>
            <a:pPr marL="512763" lvl="2"/>
            <a:r>
              <a:rPr lang="en-US" altLang="en-US" dirty="0"/>
              <a:t>Enteroviruses relatively stable in environment</a:t>
            </a:r>
          </a:p>
          <a:p>
            <a:pPr marL="735013" lvl="3"/>
            <a:r>
              <a:rPr lang="en-US" altLang="en-US" dirty="0"/>
              <a:t>Can sometimes persist in chlorinated swimming pools</a:t>
            </a:r>
          </a:p>
          <a:p>
            <a:pPr marL="512763" lvl="2"/>
            <a:r>
              <a:rPr lang="en-US" altLang="en-US" dirty="0"/>
              <a:t>Transmitted via fecal-oral route</a:t>
            </a:r>
          </a:p>
          <a:p>
            <a:pPr marL="512763" lvl="2"/>
            <a:r>
              <a:rPr lang="en-US" altLang="en-US" dirty="0"/>
              <a:t>Feces of infected individuals contain viruses for weeks</a:t>
            </a:r>
            <a:endParaRPr lang="en-US" dirty="0"/>
          </a:p>
        </p:txBody>
      </p:sp>
    </p:spTree>
    <p:extLst>
      <p:ext uri="{BB962C8B-B14F-4D97-AF65-F5344CB8AC3E}">
        <p14:creationId xmlns:p14="http://schemas.microsoft.com/office/powerpoint/2010/main" val="263285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63" y="228600"/>
            <a:ext cx="6245475" cy="609600"/>
          </a:xfrm>
        </p:spPr>
        <p:txBody>
          <a:bodyPr/>
          <a:lstStyle/>
          <a:p>
            <a:r>
              <a:rPr lang="en-US" b="1" dirty="0">
                <a:solidFill>
                  <a:schemeClr val="tx1"/>
                </a:solidFill>
              </a:rPr>
              <a:t>Table 26.4 Viral Meningitis</a:t>
            </a:r>
          </a:p>
        </p:txBody>
      </p:sp>
      <p:sp>
        <p:nvSpPr>
          <p:cNvPr id="3" name="Content Placeholder 2"/>
          <p:cNvSpPr>
            <a:spLocks noGrp="1"/>
          </p:cNvSpPr>
          <p:nvPr>
            <p:ph idx="1"/>
          </p:nvPr>
        </p:nvSpPr>
        <p:spPr>
          <a:xfrm>
            <a:off x="794083" y="990600"/>
            <a:ext cx="3200400" cy="3352800"/>
          </a:xfrm>
        </p:spPr>
        <p:txBody>
          <a:bodyPr/>
          <a:lstStyle/>
          <a:p>
            <a:pPr>
              <a:spcAft>
                <a:spcPts val="1500"/>
              </a:spcAft>
            </a:pPr>
            <a:r>
              <a:rPr lang="en-US" altLang="en-US" dirty="0"/>
              <a:t>Viral meningitis</a:t>
            </a:r>
          </a:p>
          <a:p>
            <a:pPr marL="285750" lvl="1">
              <a:spcBef>
                <a:spcPts val="0"/>
              </a:spcBef>
            </a:pPr>
            <a:r>
              <a:rPr lang="en-US" altLang="en-US" i="1" dirty="0"/>
              <a:t>Treatment and prevention</a:t>
            </a:r>
          </a:p>
          <a:p>
            <a:pPr marL="542925" lvl="2"/>
            <a:r>
              <a:rPr lang="en-US" altLang="en-US" dirty="0"/>
              <a:t>No specific treatment</a:t>
            </a:r>
          </a:p>
          <a:p>
            <a:pPr marL="542925" lvl="2"/>
            <a:r>
              <a:rPr lang="en-US" altLang="en-US" dirty="0"/>
              <a:t>Handwashing</a:t>
            </a:r>
          </a:p>
          <a:p>
            <a:pPr marL="542925" lvl="2"/>
            <a:r>
              <a:rPr lang="en-US" altLang="en-US" dirty="0"/>
              <a:t>Avoiding crowded swimming pools</a:t>
            </a:r>
          </a:p>
          <a:p>
            <a:pPr marL="542925" lvl="2"/>
            <a:r>
              <a:rPr lang="en-US" altLang="en-US" dirty="0"/>
              <a:t>No vaccines against most causes</a:t>
            </a:r>
            <a:endParaRPr lang="en-US" dirty="0"/>
          </a:p>
        </p:txBody>
      </p:sp>
      <p:graphicFrame>
        <p:nvGraphicFramePr>
          <p:cNvPr id="12" name="Table Placeholder 11">
            <a:extLst>
              <a:ext uri="{FF2B5EF4-FFF2-40B4-BE49-F238E27FC236}">
                <a16:creationId xmlns:a16="http://schemas.microsoft.com/office/drawing/2014/main" id="{427854D4-68D1-4D22-9199-AEE1E2E941DA}"/>
              </a:ext>
            </a:extLst>
          </p:cNvPr>
          <p:cNvGraphicFramePr>
            <a:graphicFrameLocks noGrp="1"/>
          </p:cNvGraphicFramePr>
          <p:nvPr>
            <p:ph type="tbl" sz="quarter" idx="20"/>
            <p:extLst>
              <p:ext uri="{D42A27DB-BD31-4B8C-83A1-F6EECF244321}">
                <p14:modId xmlns:p14="http://schemas.microsoft.com/office/powerpoint/2010/main" val="1995444685"/>
              </p:ext>
            </p:extLst>
          </p:nvPr>
        </p:nvGraphicFramePr>
        <p:xfrm>
          <a:off x="4233864" y="1896077"/>
          <a:ext cx="4419600" cy="4523852"/>
        </p:xfrm>
        <a:graphic>
          <a:graphicData uri="http://schemas.openxmlformats.org/drawingml/2006/table">
            <a:tbl>
              <a:tblPr firstRow="1" bandRow="1">
                <a:tableStyleId>{5940675A-B579-460E-94D1-54222C63F5DA}</a:tableStyleId>
              </a:tblPr>
              <a:tblGrid>
                <a:gridCol w="1038224">
                  <a:extLst>
                    <a:ext uri="{9D8B030D-6E8A-4147-A177-3AD203B41FA5}">
                      <a16:colId xmlns:a16="http://schemas.microsoft.com/office/drawing/2014/main" val="805955814"/>
                    </a:ext>
                  </a:extLst>
                </a:gridCol>
                <a:gridCol w="3381376">
                  <a:extLst>
                    <a:ext uri="{9D8B030D-6E8A-4147-A177-3AD203B41FA5}">
                      <a16:colId xmlns:a16="http://schemas.microsoft.com/office/drawing/2014/main" val="4115739657"/>
                    </a:ext>
                  </a:extLst>
                </a:gridCol>
              </a:tblGrid>
              <a:tr h="6999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Abrupt onset, fever, severe headache, stiff neck, often vomiting; sometimes sore throat, rash, or chest pain</a:t>
                      </a:r>
                    </a:p>
                  </a:txBody>
                  <a:tcPr/>
                </a:tc>
                <a:extLst>
                  <a:ext uri="{0D108BD9-81ED-4DB2-BD59-A6C34878D82A}">
                    <a16:rowId xmlns:a16="http://schemas.microsoft.com/office/drawing/2014/main" val="2285477073"/>
                  </a:ext>
                </a:extLst>
              </a:tr>
              <a:tr h="6043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1 to 4 weeks</a:t>
                      </a:r>
                    </a:p>
                  </a:txBody>
                  <a:tcPr/>
                </a:tc>
                <a:extLst>
                  <a:ext uri="{0D108BD9-81ED-4DB2-BD59-A6C34878D82A}">
                    <a16:rowId xmlns:a16="http://schemas.microsoft.com/office/drawing/2014/main" val="1511994931"/>
                  </a:ext>
                </a:extLst>
              </a:tr>
              <a:tr h="832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cases: small non-enveloped RNA enteroviruses of </a:t>
                      </a:r>
                      <a:r>
                        <a:rPr kumimoji="0" lang="en-US" sz="1200" b="0" i="1" u="none" strike="noStrike" kern="1200" cap="none" spc="0" normalizeH="0" baseline="0" noProof="0" dirty="0">
                          <a:ln>
                            <a:noFill/>
                          </a:ln>
                          <a:solidFill>
                            <a:prstClr val="black"/>
                          </a:solidFill>
                          <a:effectLst/>
                          <a:uLnTx/>
                          <a:uFillTx/>
                          <a:latin typeface="+mn-lt"/>
                          <a:ea typeface="+mn-ea"/>
                          <a:cs typeface="+mn-cs"/>
                        </a:rPr>
                        <a:t>Picornaviridae</a:t>
                      </a:r>
                      <a:r>
                        <a:rPr kumimoji="0" lang="en-US" sz="1200" b="0" i="0" u="none" strike="noStrike" kern="1200" cap="none" spc="0" normalizeH="0" baseline="0" noProof="0" dirty="0">
                          <a:ln>
                            <a:noFill/>
                          </a:ln>
                          <a:solidFill>
                            <a:prstClr val="black"/>
                          </a:solidFill>
                          <a:effectLst/>
                          <a:uLnTx/>
                          <a:uFillTx/>
                          <a:latin typeface="+mn-lt"/>
                          <a:ea typeface="+mn-ea"/>
                          <a:cs typeface="+mn-cs"/>
                        </a:rPr>
                        <a:t>, usually coxsackie or echoviruses</a:t>
                      </a:r>
                    </a:p>
                  </a:txBody>
                  <a:tcPr/>
                </a:tc>
                <a:extLst>
                  <a:ext uri="{0D108BD9-81ED-4DB2-BD59-A6C34878D82A}">
                    <a16:rowId xmlns:a16="http://schemas.microsoft.com/office/drawing/2014/main" val="3315626707"/>
                  </a:ext>
                </a:extLst>
              </a:tr>
              <a:tr h="995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Viruses from primary infection spread through the bloodstream to the meninges. Fewer leukocytes enter cerebrospinal fluid than with bacterial infections, and many are monocytes rather than neutrophils.</a:t>
                      </a:r>
                    </a:p>
                  </a:txBody>
                  <a:tcPr/>
                </a:tc>
                <a:extLst>
                  <a:ext uri="{0D108BD9-81ED-4DB2-BD59-A6C34878D82A}">
                    <a16:rowId xmlns:a16="http://schemas.microsoft.com/office/drawing/2014/main" val="3172787726"/>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Enteroviruses are transmitted by the fecaloral route.</a:t>
                      </a:r>
                    </a:p>
                  </a:txBody>
                  <a:tcPr/>
                </a:tc>
                <a:extLst>
                  <a:ext uri="{0D108BD9-81ED-4DB2-BD59-A6C34878D82A}">
                    <a16:rowId xmlns:a16="http://schemas.microsoft.com/office/drawing/2014/main" val="3900078007"/>
                  </a:ext>
                </a:extLst>
              </a:tr>
              <a:tr h="847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no specific treatment. Prevention: handwashing, avoiding crowded swimming pools during enterovirus outbreaks.</a:t>
                      </a:r>
                    </a:p>
                  </a:txBody>
                  <a:tcPr/>
                </a:tc>
                <a:extLst>
                  <a:ext uri="{0D108BD9-81ED-4DB2-BD59-A6C34878D82A}">
                    <a16:rowId xmlns:a16="http://schemas.microsoft.com/office/drawing/2014/main" val="509040566"/>
                  </a:ext>
                </a:extLst>
              </a:tr>
            </a:tbl>
          </a:graphicData>
        </a:graphic>
      </p:graphicFrame>
    </p:spTree>
    <p:extLst>
      <p:ext uri="{BB962C8B-B14F-4D97-AF65-F5344CB8AC3E}">
        <p14:creationId xmlns:p14="http://schemas.microsoft.com/office/powerpoint/2010/main" val="308406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525" y="228600"/>
            <a:ext cx="6245475" cy="609600"/>
          </a:xfrm>
        </p:spPr>
        <p:txBody>
          <a:bodyPr/>
          <a:lstStyle/>
          <a:p>
            <a:r>
              <a:rPr lang="en-US" altLang="en-US" b="1" dirty="0">
                <a:solidFill>
                  <a:schemeClr val="tx1"/>
                </a:solidFill>
                <a:cs typeface="Lucida Sans Unicode" panose="020B0602030504020204" pitchFamily="34" charset="0"/>
              </a:rPr>
              <a:t>Viral Diseases of the CNS (3)</a:t>
            </a:r>
            <a:endParaRPr lang="en-US" b="1" dirty="0">
              <a:solidFill>
                <a:schemeClr val="tx1"/>
              </a:solidFill>
            </a:endParaRPr>
          </a:p>
        </p:txBody>
      </p:sp>
      <p:sp>
        <p:nvSpPr>
          <p:cNvPr id="3" name="Content Placeholder 2"/>
          <p:cNvSpPr>
            <a:spLocks noGrp="1"/>
          </p:cNvSpPr>
          <p:nvPr>
            <p:ph idx="1"/>
          </p:nvPr>
        </p:nvSpPr>
        <p:spPr>
          <a:xfrm>
            <a:off x="795336" y="990600"/>
            <a:ext cx="7434264" cy="4724400"/>
          </a:xfrm>
        </p:spPr>
        <p:txBody>
          <a:bodyPr/>
          <a:lstStyle/>
          <a:p>
            <a:pPr>
              <a:spcAft>
                <a:spcPts val="1500"/>
              </a:spcAft>
            </a:pPr>
            <a:r>
              <a:rPr lang="en-US" altLang="en-US" dirty="0"/>
              <a:t>Viral encephalitis</a:t>
            </a:r>
          </a:p>
          <a:p>
            <a:pPr marL="285750" lvl="1">
              <a:spcBef>
                <a:spcPts val="0"/>
              </a:spcBef>
            </a:pPr>
            <a:r>
              <a:rPr lang="en-US" altLang="en-US" dirty="0"/>
              <a:t>More likely than viral meningitis to cause death or permanent disability</a:t>
            </a:r>
          </a:p>
          <a:p>
            <a:pPr marL="285750" lvl="1"/>
            <a:r>
              <a:rPr lang="en-US" altLang="en-US" dirty="0"/>
              <a:t>Can be sporadic or epidemic</a:t>
            </a:r>
          </a:p>
          <a:p>
            <a:pPr marL="285750" lvl="1"/>
            <a:r>
              <a:rPr lang="en-US" altLang="en-US" dirty="0"/>
              <a:t>Sporadic cases usually due to activation of latent herpes simplex viruses</a:t>
            </a:r>
          </a:p>
          <a:p>
            <a:pPr marL="285750" lvl="1"/>
            <a:r>
              <a:rPr lang="en-US" altLang="en-US" i="1" dirty="0"/>
              <a:t>Signs and symptoms</a:t>
            </a:r>
          </a:p>
          <a:p>
            <a:pPr marL="528638" lvl="2"/>
            <a:r>
              <a:rPr lang="en-US" altLang="en-US" sz="2000" dirty="0"/>
              <a:t>Onset abrupt within one week of infection</a:t>
            </a:r>
          </a:p>
          <a:p>
            <a:pPr marL="757238" lvl="3"/>
            <a:r>
              <a:rPr lang="en-US" altLang="en-US" sz="1800" dirty="0"/>
              <a:t>Fever, headache, vomiting</a:t>
            </a:r>
          </a:p>
          <a:p>
            <a:pPr marL="757238" lvl="3"/>
            <a:r>
              <a:rPr lang="en-US" altLang="en-US" sz="1800" dirty="0"/>
              <a:t>Possible disorientation, localized paralysis, seizures, deafness, seizures, coma</a:t>
            </a:r>
            <a:endParaRPr lang="en-US" dirty="0"/>
          </a:p>
        </p:txBody>
      </p:sp>
    </p:spTree>
    <p:extLst>
      <p:ext uri="{BB962C8B-B14F-4D97-AF65-F5344CB8AC3E}">
        <p14:creationId xmlns:p14="http://schemas.microsoft.com/office/powerpoint/2010/main" val="2344111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500" b="1" dirty="0">
                <a:solidFill>
                  <a:schemeClr val="tx1"/>
                </a:solidFill>
                <a:cs typeface="Lucida Sans Unicode" panose="020B0602030504020204" pitchFamily="34" charset="0"/>
              </a:rPr>
              <a:t>Table 26.5 Arboviruses That Cause Encephalitis in the United State</a:t>
            </a:r>
            <a:endParaRPr lang="en-US" sz="2500" b="1" dirty="0">
              <a:solidFill>
                <a:schemeClr val="tx1"/>
              </a:solidFill>
            </a:endParaRPr>
          </a:p>
        </p:txBody>
      </p:sp>
      <p:sp>
        <p:nvSpPr>
          <p:cNvPr id="3" name="Content Placeholder 2"/>
          <p:cNvSpPr>
            <a:spLocks noGrp="1"/>
          </p:cNvSpPr>
          <p:nvPr>
            <p:ph idx="1"/>
          </p:nvPr>
        </p:nvSpPr>
        <p:spPr>
          <a:xfrm>
            <a:off x="790576" y="990600"/>
            <a:ext cx="6677024" cy="2360930"/>
          </a:xfrm>
        </p:spPr>
        <p:txBody>
          <a:bodyPr/>
          <a:lstStyle/>
          <a:p>
            <a:pPr>
              <a:spcAft>
                <a:spcPts val="1500"/>
              </a:spcAft>
            </a:pPr>
            <a:r>
              <a:rPr lang="en-US" altLang="en-US" dirty="0"/>
              <a:t>Viral encephalitis</a:t>
            </a:r>
          </a:p>
          <a:p>
            <a:pPr marL="285750" lvl="1">
              <a:spcBef>
                <a:spcPts val="0"/>
              </a:spcBef>
              <a:spcAft>
                <a:spcPts val="300"/>
              </a:spcAft>
            </a:pPr>
            <a:r>
              <a:rPr lang="en-US" altLang="en-US" i="1" dirty="0"/>
              <a:t>Causative agents</a:t>
            </a:r>
          </a:p>
          <a:p>
            <a:pPr marL="542925" lvl="2">
              <a:spcAft>
                <a:spcPts val="300"/>
              </a:spcAft>
            </a:pPr>
            <a:r>
              <a:rPr lang="en-US" altLang="en-US" sz="1900" dirty="0"/>
              <a:t>Usually </a:t>
            </a:r>
            <a:r>
              <a:rPr lang="en-US" altLang="en-US" sz="1900" u="sng" dirty="0"/>
              <a:t>arboviruses</a:t>
            </a:r>
            <a:r>
              <a:rPr lang="en-US" altLang="en-US" sz="1900" dirty="0"/>
              <a:t> (</a:t>
            </a:r>
            <a:r>
              <a:rPr lang="en-US" altLang="en-US" sz="1900" u="sng" dirty="0"/>
              <a:t>ar</a:t>
            </a:r>
            <a:r>
              <a:rPr lang="en-US" altLang="en-US" sz="1900" dirty="0"/>
              <a:t>thropod-</a:t>
            </a:r>
            <a:r>
              <a:rPr lang="en-US" altLang="en-US" sz="1900" u="sng" dirty="0"/>
              <a:t>bo</a:t>
            </a:r>
            <a:r>
              <a:rPr lang="en-US" altLang="en-US" sz="1900" dirty="0"/>
              <a:t>rne viruses)</a:t>
            </a:r>
          </a:p>
          <a:p>
            <a:pPr marL="542925" lvl="2">
              <a:spcAft>
                <a:spcPts val="300"/>
              </a:spcAft>
            </a:pPr>
            <a:r>
              <a:rPr lang="en-US" altLang="en-US" sz="1900" dirty="0"/>
              <a:t>Enveloped, single-stranded RNA viruses</a:t>
            </a:r>
          </a:p>
          <a:p>
            <a:pPr marL="542925" lvl="2">
              <a:spcAft>
                <a:spcPts val="300"/>
              </a:spcAft>
            </a:pPr>
            <a:r>
              <a:rPr lang="en-US" altLang="en-US" sz="1900" dirty="0"/>
              <a:t>Leading causes in U.S. transmitted by mosquitoes</a:t>
            </a:r>
            <a:endParaRPr lang="en-US" dirty="0"/>
          </a:p>
        </p:txBody>
      </p:sp>
      <p:graphicFrame>
        <p:nvGraphicFramePr>
          <p:cNvPr id="11" name="Table Placeholder 10">
            <a:extLst>
              <a:ext uri="{FF2B5EF4-FFF2-40B4-BE49-F238E27FC236}">
                <a16:creationId xmlns:a16="http://schemas.microsoft.com/office/drawing/2014/main" id="{EB7C4719-107A-4EE6-8022-838288BE7828}"/>
              </a:ext>
            </a:extLst>
          </p:cNvPr>
          <p:cNvGraphicFramePr>
            <a:graphicFrameLocks noGrp="1"/>
          </p:cNvGraphicFramePr>
          <p:nvPr>
            <p:ph type="tbl" sz="quarter" idx="20"/>
            <p:extLst>
              <p:ext uri="{D42A27DB-BD31-4B8C-83A1-F6EECF244321}">
                <p14:modId xmlns:p14="http://schemas.microsoft.com/office/powerpoint/2010/main" val="1256800972"/>
              </p:ext>
            </p:extLst>
          </p:nvPr>
        </p:nvGraphicFramePr>
        <p:xfrm>
          <a:off x="451065" y="3528695"/>
          <a:ext cx="4724400" cy="1813560"/>
        </p:xfrm>
        <a:graphic>
          <a:graphicData uri="http://schemas.openxmlformats.org/drawingml/2006/table">
            <a:tbl>
              <a:tblPr firstRow="1" bandRow="1">
                <a:tableStyleId>{5940675A-B579-460E-94D1-54222C63F5DA}</a:tableStyleId>
              </a:tblPr>
              <a:tblGrid>
                <a:gridCol w="2520735">
                  <a:extLst>
                    <a:ext uri="{9D8B030D-6E8A-4147-A177-3AD203B41FA5}">
                      <a16:colId xmlns:a16="http://schemas.microsoft.com/office/drawing/2014/main" val="1400419630"/>
                    </a:ext>
                  </a:extLst>
                </a:gridCol>
                <a:gridCol w="2203665">
                  <a:extLst>
                    <a:ext uri="{9D8B030D-6E8A-4147-A177-3AD203B41FA5}">
                      <a16:colId xmlns:a16="http://schemas.microsoft.com/office/drawing/2014/main" val="958151848"/>
                    </a:ext>
                  </a:extLst>
                </a:gridCol>
              </a:tblGrid>
              <a:tr h="1796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Family</a:t>
                      </a:r>
                    </a:p>
                  </a:txBody>
                  <a:tcPr/>
                </a:tc>
                <a:extLst>
                  <a:ext uri="{0D108BD9-81ED-4DB2-BD59-A6C34878D82A}">
                    <a16:rowId xmlns:a16="http://schemas.microsoft.com/office/drawing/2014/main" val="2580142017"/>
                  </a:ext>
                </a:extLst>
              </a:tr>
              <a:tr h="14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LaCrosse encephalitis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n-lt"/>
                          <a:ea typeface="+mn-ea"/>
                          <a:cs typeface="+mn-cs"/>
                        </a:rPr>
                        <a:t>Bunyaviridae</a:t>
                      </a:r>
                    </a:p>
                  </a:txBody>
                  <a:tcPr/>
                </a:tc>
                <a:extLst>
                  <a:ext uri="{0D108BD9-81ED-4DB2-BD59-A6C34878D82A}">
                    <a16:rowId xmlns:a16="http://schemas.microsoft.com/office/drawing/2014/main" val="973118321"/>
                  </a:ext>
                </a:extLst>
              </a:tr>
              <a:tr h="14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St. Louis encephalitis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n-lt"/>
                          <a:ea typeface="+mn-ea"/>
                          <a:cs typeface="+mn-cs"/>
                        </a:rPr>
                        <a:t>Flaviviridae</a:t>
                      </a:r>
                    </a:p>
                  </a:txBody>
                  <a:tcPr/>
                </a:tc>
                <a:extLst>
                  <a:ext uri="{0D108BD9-81ED-4DB2-BD59-A6C34878D82A}">
                    <a16:rowId xmlns:a16="http://schemas.microsoft.com/office/drawing/2014/main" val="718999794"/>
                  </a:ext>
                </a:extLst>
              </a:tr>
              <a:tr h="14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West Nile encephalitis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n-lt"/>
                          <a:ea typeface="+mn-ea"/>
                          <a:cs typeface="+mn-cs"/>
                        </a:rPr>
                        <a:t>Flaviviridae</a:t>
                      </a:r>
                    </a:p>
                  </a:txBody>
                  <a:tcPr/>
                </a:tc>
                <a:extLst>
                  <a:ext uri="{0D108BD9-81ED-4DB2-BD59-A6C34878D82A}">
                    <a16:rowId xmlns:a16="http://schemas.microsoft.com/office/drawing/2014/main" val="1801823248"/>
                  </a:ext>
                </a:extLst>
              </a:tr>
              <a:tr h="14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Eastern equine encephalitis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n-lt"/>
                          <a:ea typeface="+mn-ea"/>
                          <a:cs typeface="+mn-cs"/>
                        </a:rPr>
                        <a:t>Togaviridae</a:t>
                      </a:r>
                    </a:p>
                  </a:txBody>
                  <a:tcPr/>
                </a:tc>
                <a:extLst>
                  <a:ext uri="{0D108BD9-81ED-4DB2-BD59-A6C34878D82A}">
                    <a16:rowId xmlns:a16="http://schemas.microsoft.com/office/drawing/2014/main" val="4289040610"/>
                  </a:ext>
                </a:extLst>
              </a:tr>
              <a:tr h="1422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mn-lt"/>
                          <a:ea typeface="+mn-ea"/>
                          <a:cs typeface="+mn-cs"/>
                        </a:rPr>
                        <a:t>Western equine encephalitis virus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n-lt"/>
                          <a:ea typeface="+mn-ea"/>
                          <a:cs typeface="+mn-cs"/>
                        </a:rPr>
                        <a:t>Togaviridae</a:t>
                      </a:r>
                    </a:p>
                  </a:txBody>
                  <a:tcPr/>
                </a:tc>
                <a:extLst>
                  <a:ext uri="{0D108BD9-81ED-4DB2-BD59-A6C34878D82A}">
                    <a16:rowId xmlns:a16="http://schemas.microsoft.com/office/drawing/2014/main" val="3396314723"/>
                  </a:ext>
                </a:extLst>
              </a:tr>
            </a:tbl>
          </a:graphicData>
        </a:graphic>
      </p:graphicFrame>
      <p:pic>
        <p:nvPicPr>
          <p:cNvPr id="9421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56" b="2834"/>
          <a:stretch/>
        </p:blipFill>
        <p:spPr bwMode="auto">
          <a:xfrm>
            <a:off x="5514278" y="3352800"/>
            <a:ext cx="279560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49786690-B2B5-4AAF-8D07-D3A6E6840AEC}"/>
              </a:ext>
            </a:extLst>
          </p:cNvPr>
          <p:cNvSpPr>
            <a:spLocks noGrp="1"/>
          </p:cNvSpPr>
          <p:nvPr>
            <p:ph type="body" sz="quarter" idx="11"/>
          </p:nvPr>
        </p:nvSpPr>
        <p:spPr>
          <a:xfrm>
            <a:off x="7086600" y="6705600"/>
            <a:ext cx="2057400" cy="152400"/>
          </a:xfrm>
        </p:spPr>
        <p:txBody>
          <a:bodyPr/>
          <a:lstStyle/>
          <a:p>
            <a:pPr marL="228600" lvl="2" algn="r">
              <a:spcBef>
                <a:spcPct val="0"/>
              </a:spcBef>
              <a:buNone/>
            </a:pPr>
            <a:r>
              <a:rPr lang="en-US" altLang="en-US" sz="800" dirty="0"/>
              <a:t>©Science Picture Co/Getty Images</a:t>
            </a:r>
          </a:p>
        </p:txBody>
      </p:sp>
    </p:spTree>
    <p:extLst>
      <p:ext uri="{BB962C8B-B14F-4D97-AF65-F5344CB8AC3E}">
        <p14:creationId xmlns:p14="http://schemas.microsoft.com/office/powerpoint/2010/main" val="2107081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065" y="228600"/>
            <a:ext cx="6870023" cy="609600"/>
          </a:xfrm>
        </p:spPr>
        <p:txBody>
          <a:bodyPr/>
          <a:lstStyle/>
          <a:p>
            <a:r>
              <a:rPr lang="en-US" altLang="en-US" b="1" dirty="0">
                <a:solidFill>
                  <a:schemeClr val="tx1"/>
                </a:solidFill>
                <a:cs typeface="Lucida Sans Unicode" panose="020B0602030504020204" pitchFamily="34" charset="0"/>
              </a:rPr>
              <a:t>Viral Diseases of the CNS (4)</a:t>
            </a:r>
            <a:endParaRPr lang="en-US" b="1" dirty="0">
              <a:solidFill>
                <a:schemeClr val="tx1"/>
              </a:solidFill>
            </a:endParaRPr>
          </a:p>
        </p:txBody>
      </p:sp>
      <p:sp>
        <p:nvSpPr>
          <p:cNvPr id="3" name="Content Placeholder 2"/>
          <p:cNvSpPr>
            <a:spLocks noGrp="1"/>
          </p:cNvSpPr>
          <p:nvPr>
            <p:ph idx="1"/>
          </p:nvPr>
        </p:nvSpPr>
        <p:spPr>
          <a:xfrm>
            <a:off x="804864" y="990600"/>
            <a:ext cx="7848600" cy="4800600"/>
          </a:xfrm>
        </p:spPr>
        <p:txBody>
          <a:bodyPr/>
          <a:lstStyle/>
          <a:p>
            <a:pPr>
              <a:spcAft>
                <a:spcPts val="1500"/>
              </a:spcAft>
            </a:pPr>
            <a:r>
              <a:rPr lang="en-US" altLang="en-US" dirty="0"/>
              <a:t>Viral encephalitis</a:t>
            </a:r>
          </a:p>
          <a:p>
            <a:pPr marL="285750" lvl="1">
              <a:spcBef>
                <a:spcPts val="0"/>
              </a:spcBef>
            </a:pPr>
            <a:r>
              <a:rPr lang="en-US" altLang="en-US" i="1" dirty="0"/>
              <a:t>Pathogenesis</a:t>
            </a:r>
          </a:p>
          <a:p>
            <a:pPr marL="512763" lvl="2"/>
            <a:r>
              <a:rPr lang="en-US" altLang="en-US" dirty="0"/>
              <a:t>Viruses multiply at site of bite and in local lymph nodes</a:t>
            </a:r>
          </a:p>
          <a:p>
            <a:pPr marL="512763" lvl="2"/>
            <a:r>
              <a:rPr lang="en-US" altLang="en-US" dirty="0"/>
              <a:t>Produce mild, brief viremia</a:t>
            </a:r>
          </a:p>
          <a:p>
            <a:pPr marL="512763" lvl="2"/>
            <a:r>
              <a:rPr lang="en-US" altLang="en-US" dirty="0"/>
              <a:t>If viruses infect cells of blood-brain barrier, can enter brain, replicate in neurons, destroy brain tissue</a:t>
            </a:r>
          </a:p>
          <a:p>
            <a:pPr marL="512763" lvl="2"/>
            <a:r>
              <a:rPr lang="en-US" altLang="en-US" dirty="0"/>
              <a:t>Case-fatality rates range from approximately 2% with LaCrosse encephalitis to 35 to 50% with eastern equine encephalitis</a:t>
            </a:r>
          </a:p>
          <a:p>
            <a:pPr marL="747713" lvl="3"/>
            <a:r>
              <a:rPr lang="en-US" altLang="en-US" dirty="0"/>
              <a:t>Emotional instability, epilepsy, blindness, or paralysis may occur in 5 to 50% of those who recover</a:t>
            </a:r>
          </a:p>
          <a:p>
            <a:pPr marL="747713" lvl="3"/>
            <a:r>
              <a:rPr lang="en-US" altLang="en-US" dirty="0"/>
              <a:t>Depends on kind of virus and age of patient</a:t>
            </a:r>
          </a:p>
          <a:p>
            <a:pPr marL="747713" lvl="3"/>
            <a:r>
              <a:rPr lang="en-US" altLang="en-US" dirty="0"/>
              <a:t>Very young, elderly most affected</a:t>
            </a:r>
            <a:endParaRPr lang="en-US" dirty="0"/>
          </a:p>
        </p:txBody>
      </p:sp>
    </p:spTree>
    <p:extLst>
      <p:ext uri="{BB962C8B-B14F-4D97-AF65-F5344CB8AC3E}">
        <p14:creationId xmlns:p14="http://schemas.microsoft.com/office/powerpoint/2010/main" val="102649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Viral Diseases of the CNS – Figure 26.7</a:t>
            </a:r>
            <a:endParaRPr lang="en-US" b="1" dirty="0">
              <a:solidFill>
                <a:schemeClr val="tx1"/>
              </a:solidFill>
            </a:endParaRPr>
          </a:p>
        </p:txBody>
      </p:sp>
      <p:sp>
        <p:nvSpPr>
          <p:cNvPr id="3" name="Content Placeholder 2"/>
          <p:cNvSpPr>
            <a:spLocks noGrp="1"/>
          </p:cNvSpPr>
          <p:nvPr>
            <p:ph idx="1"/>
          </p:nvPr>
        </p:nvSpPr>
        <p:spPr>
          <a:xfrm>
            <a:off x="800104" y="990600"/>
            <a:ext cx="7462828" cy="2257424"/>
          </a:xfrm>
        </p:spPr>
        <p:txBody>
          <a:bodyPr/>
          <a:lstStyle/>
          <a:p>
            <a:pPr>
              <a:spcAft>
                <a:spcPts val="1500"/>
              </a:spcAft>
            </a:pPr>
            <a:r>
              <a:rPr lang="en-US" altLang="en-US" dirty="0"/>
              <a:t>Viral encephalitis</a:t>
            </a:r>
          </a:p>
          <a:p>
            <a:pPr marL="285750" lvl="1">
              <a:spcBef>
                <a:spcPts val="0"/>
              </a:spcBef>
            </a:pPr>
            <a:r>
              <a:rPr lang="en-US" altLang="en-US" i="1" dirty="0"/>
              <a:t>Epidemiology</a:t>
            </a:r>
          </a:p>
          <a:p>
            <a:pPr marL="514350" lvl="2" indent="-242888"/>
            <a:r>
              <a:rPr lang="en-US" altLang="en-US" sz="2000" dirty="0"/>
              <a:t>Zoonoses; natural reservoir in birds, small animals</a:t>
            </a:r>
          </a:p>
          <a:p>
            <a:pPr marL="514350" lvl="2" indent="-242888">
              <a:spcBef>
                <a:spcPct val="0"/>
              </a:spcBef>
            </a:pPr>
            <a:r>
              <a:rPr lang="en-US" altLang="en-US" sz="2000" dirty="0"/>
              <a:t>Humans are accidental </a:t>
            </a:r>
            <a:r>
              <a:rPr lang="en-US" altLang="en-US" sz="2000" u="sng" dirty="0"/>
              <a:t>dead-end host</a:t>
            </a:r>
            <a:r>
              <a:rPr lang="en-US" altLang="en-US" sz="2000" dirty="0"/>
              <a:t>, do not develop sufficient viremia to transmit back to arthropod vector</a:t>
            </a:r>
            <a:endParaRPr lang="en-US" dirty="0"/>
          </a:p>
        </p:txBody>
      </p:sp>
      <p:sp>
        <p:nvSpPr>
          <p:cNvPr id="4" name="Text Placeholder 3"/>
          <p:cNvSpPr>
            <a:spLocks noGrp="1"/>
          </p:cNvSpPr>
          <p:nvPr>
            <p:ph type="body" sz="quarter" idx="17"/>
          </p:nvPr>
        </p:nvSpPr>
        <p:spPr>
          <a:xfrm>
            <a:off x="881068" y="3248024"/>
            <a:ext cx="3348036" cy="2619376"/>
          </a:xfrm>
        </p:spPr>
        <p:txBody>
          <a:bodyPr/>
          <a:lstStyle/>
          <a:p>
            <a:pPr marL="514350" lvl="2" indent="-242888">
              <a:spcAft>
                <a:spcPts val="800"/>
              </a:spcAft>
              <a:buFont typeface="Arial" panose="020B0604020202020204" pitchFamily="34" charset="0"/>
              <a:buChar char="•"/>
            </a:pPr>
            <a:r>
              <a:rPr lang="en-US" altLang="en-US" sz="2000" dirty="0">
                <a:solidFill>
                  <a:prstClr val="black"/>
                </a:solidFill>
              </a:rPr>
              <a:t>Some arboviruses have broad host range; cause disease in animals and humans</a:t>
            </a:r>
          </a:p>
          <a:p>
            <a:pPr marL="514350" lvl="2" indent="-242888">
              <a:lnSpc>
                <a:spcPts val="3500"/>
              </a:lnSpc>
              <a:spcAft>
                <a:spcPts val="800"/>
              </a:spcAft>
              <a:buFont typeface="Arial" panose="020B0604020202020204" pitchFamily="34" charset="0"/>
              <a:buChar char="•"/>
            </a:pPr>
            <a:r>
              <a:rPr lang="en-US" altLang="en-US" sz="2000" dirty="0">
                <a:solidFill>
                  <a:prstClr val="black"/>
                </a:solidFill>
              </a:rPr>
              <a:t>West Nile virus introduce in NY in summer of 1999, spread by migrating birds</a:t>
            </a:r>
          </a:p>
        </p:txBody>
      </p:sp>
      <p:pic>
        <p:nvPicPr>
          <p:cNvPr id="98308" name="Picture 6" descr="Most cases of West Nile virus infection are in the central and western states."/>
          <p:cNvPicPr>
            <a:picLocks noChangeAspect="1" noChangeArrowheads="1"/>
          </p:cNvPicPr>
          <p:nvPr/>
        </p:nvPicPr>
        <p:blipFill>
          <a:blip r:embed="rId3" cstate="print">
            <a:extLst>
              <a:ext uri="{28A0092B-C50C-407E-A947-70E740481C1C}">
                <a14:useLocalDpi xmlns:a14="http://schemas.microsoft.com/office/drawing/2010/main" val="0"/>
              </a:ext>
            </a:extLst>
          </a:blip>
          <a:srcRect t="2708"/>
          <a:stretch>
            <a:fillRect/>
          </a:stretch>
        </p:blipFill>
        <p:spPr bwMode="auto">
          <a:xfrm>
            <a:off x="4610100" y="3276600"/>
            <a:ext cx="4076700" cy="30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91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594" y="228600"/>
            <a:ext cx="6245475" cy="609600"/>
          </a:xfrm>
        </p:spPr>
        <p:txBody>
          <a:bodyPr/>
          <a:lstStyle/>
          <a:p>
            <a:r>
              <a:rPr lang="en-US" altLang="en-US" b="1" dirty="0">
                <a:solidFill>
                  <a:schemeClr val="tx1"/>
                </a:solidFill>
                <a:cs typeface="Lucida Sans Unicode" panose="020B0602030504020204" pitchFamily="34" charset="0"/>
              </a:rPr>
              <a:t>Viral Diseases of the CNS (5)</a:t>
            </a:r>
            <a:endParaRPr lang="en-US" b="1" dirty="0">
              <a:solidFill>
                <a:schemeClr val="tx1"/>
              </a:solidFill>
            </a:endParaRPr>
          </a:p>
        </p:txBody>
      </p:sp>
      <p:sp>
        <p:nvSpPr>
          <p:cNvPr id="3" name="Content Placeholder 2"/>
          <p:cNvSpPr>
            <a:spLocks noGrp="1"/>
          </p:cNvSpPr>
          <p:nvPr>
            <p:ph idx="1"/>
          </p:nvPr>
        </p:nvSpPr>
        <p:spPr>
          <a:xfrm>
            <a:off x="800109" y="990600"/>
            <a:ext cx="7353291" cy="5562600"/>
          </a:xfrm>
        </p:spPr>
        <p:txBody>
          <a:bodyPr/>
          <a:lstStyle/>
          <a:p>
            <a:pPr>
              <a:spcAft>
                <a:spcPts val="1500"/>
              </a:spcAft>
            </a:pPr>
            <a:r>
              <a:rPr lang="en-US" altLang="en-US" dirty="0"/>
              <a:t>Viral encephalitis</a:t>
            </a:r>
          </a:p>
          <a:p>
            <a:pPr marL="285750" lvl="1">
              <a:spcBef>
                <a:spcPts val="0"/>
              </a:spcBef>
            </a:pPr>
            <a:r>
              <a:rPr lang="en-US" altLang="en-US" i="1" dirty="0"/>
              <a:t>Treatment and prevention</a:t>
            </a:r>
          </a:p>
          <a:p>
            <a:pPr marL="557213" lvl="2"/>
            <a:r>
              <a:rPr lang="en-US" altLang="en-US" dirty="0"/>
              <a:t>No proven antiviral therapy</a:t>
            </a:r>
          </a:p>
          <a:p>
            <a:pPr marL="557213" lvl="2"/>
            <a:r>
              <a:rPr lang="en-US" altLang="en-US" dirty="0"/>
              <a:t>Blood of sentinel chickens in cages tested periodically</a:t>
            </a:r>
          </a:p>
          <a:p>
            <a:pPr marL="785813" lvl="3"/>
            <a:r>
              <a:rPr lang="en-US" altLang="en-US" sz="1700" dirty="0"/>
              <a:t>Positive test triggers encephalitis alert</a:t>
            </a:r>
          </a:p>
          <a:p>
            <a:pPr marL="557213" lvl="2"/>
            <a:r>
              <a:rPr lang="en-US" altLang="en-US" dirty="0"/>
              <a:t>Equine encephalitis viruses generally infect horses 1 to 2 weeks before first human cases</a:t>
            </a:r>
          </a:p>
          <a:p>
            <a:pPr marL="557213" lvl="2"/>
            <a:r>
              <a:rPr lang="en-US" altLang="en-US" dirty="0"/>
              <a:t>Vaccine against eastern equine encephalitis approved for use in horses and emus</a:t>
            </a:r>
          </a:p>
          <a:p>
            <a:pPr marL="557213" lvl="2"/>
            <a:r>
              <a:rPr lang="en-US" altLang="en-US" dirty="0"/>
              <a:t>Human vaccine against West Nile virus in clinical trials</a:t>
            </a:r>
          </a:p>
          <a:p>
            <a:pPr marL="557213" lvl="2"/>
            <a:r>
              <a:rPr lang="en-US" altLang="en-US" dirty="0"/>
              <a:t>Best preventive is to avoid mosquito bites</a:t>
            </a:r>
          </a:p>
          <a:p>
            <a:pPr marL="785813" lvl="3"/>
            <a:r>
              <a:rPr lang="en-US" altLang="en-US" sz="1700" dirty="0"/>
              <a:t>Wear long sleeves and pants, screen windows and porches, use repellents and insecticides</a:t>
            </a:r>
            <a:endParaRPr lang="en-US" dirty="0"/>
          </a:p>
        </p:txBody>
      </p:sp>
    </p:spTree>
    <p:extLst>
      <p:ext uri="{BB962C8B-B14F-4D97-AF65-F5344CB8AC3E}">
        <p14:creationId xmlns:p14="http://schemas.microsoft.com/office/powerpoint/2010/main" val="2245624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989" y="228600"/>
            <a:ext cx="6870023" cy="609600"/>
          </a:xfrm>
        </p:spPr>
        <p:txBody>
          <a:bodyPr/>
          <a:lstStyle/>
          <a:p>
            <a:r>
              <a:rPr lang="en-US" b="1" dirty="0">
                <a:solidFill>
                  <a:schemeClr val="tx1"/>
                </a:solidFill>
              </a:rPr>
              <a:t>Table 26.6 Viral Encephalitis</a:t>
            </a:r>
          </a:p>
        </p:txBody>
      </p:sp>
      <p:sp>
        <p:nvSpPr>
          <p:cNvPr id="8" name="Content Placeholder 7">
            <a:extLst>
              <a:ext uri="{FF2B5EF4-FFF2-40B4-BE49-F238E27FC236}">
                <a16:creationId xmlns:a16="http://schemas.microsoft.com/office/drawing/2014/main" id="{EAF3B8E0-FE85-4202-B73B-7A9DE95E31E4}"/>
              </a:ext>
            </a:extLst>
          </p:cNvPr>
          <p:cNvSpPr>
            <a:spLocks noGrp="1"/>
          </p:cNvSpPr>
          <p:nvPr>
            <p:ph sz="quarter" idx="18"/>
          </p:nvPr>
        </p:nvSpPr>
        <p:spPr>
          <a:xfrm>
            <a:off x="709600" y="1085850"/>
            <a:ext cx="1906600" cy="4972050"/>
          </a:xfrm>
        </p:spPr>
        <p:txBody>
          <a:bodyPr/>
          <a:lstStyle/>
          <a:p>
            <a:pPr marL="234950" lvl="0" indent="-234950">
              <a:spcBef>
                <a:spcPts val="0"/>
              </a:spcBef>
              <a:spcAft>
                <a:spcPts val="1300"/>
              </a:spcAft>
              <a:buFont typeface="+mj-lt"/>
              <a:buAutoNum type="arabicPeriod"/>
            </a:pPr>
            <a:r>
              <a:rPr lang="en-US" sz="1200" dirty="0">
                <a:solidFill>
                  <a:prstClr val="black"/>
                </a:solidFill>
              </a:rPr>
              <a:t>Infected mosquito introduces encephalitis virus. </a:t>
            </a:r>
          </a:p>
          <a:p>
            <a:pPr marL="234950" lvl="0" indent="-234950">
              <a:spcBef>
                <a:spcPts val="0"/>
              </a:spcBef>
              <a:spcAft>
                <a:spcPts val="1300"/>
              </a:spcAft>
              <a:buFont typeface="+mj-lt"/>
              <a:buAutoNum type="arabicPeriod"/>
            </a:pPr>
            <a:r>
              <a:rPr lang="en-US" sz="1200" dirty="0">
                <a:solidFill>
                  <a:prstClr val="black"/>
                </a:solidFill>
              </a:rPr>
              <a:t>Virus multiplies locally, establishes brief low-level viremia. </a:t>
            </a:r>
          </a:p>
          <a:p>
            <a:pPr marL="234950" lvl="0" indent="-234950">
              <a:spcBef>
                <a:spcPts val="0"/>
              </a:spcBef>
              <a:spcAft>
                <a:spcPts val="1300"/>
              </a:spcAft>
              <a:buFont typeface="+mj-lt"/>
              <a:buAutoNum type="arabicPeriod"/>
            </a:pPr>
            <a:r>
              <a:rPr lang="en-US" sz="1200" dirty="0">
                <a:solidFill>
                  <a:prstClr val="black"/>
                </a:solidFill>
              </a:rPr>
              <a:t>Virus crosses blood-brain barrier and preferentially attacks the brain.</a:t>
            </a:r>
          </a:p>
          <a:p>
            <a:pPr marL="234950" lvl="0" indent="-234950">
              <a:spcBef>
                <a:spcPts val="0"/>
              </a:spcBef>
              <a:spcAft>
                <a:spcPts val="1300"/>
              </a:spcAft>
              <a:buFont typeface="+mj-lt"/>
              <a:buAutoNum type="arabicPeriod"/>
            </a:pPr>
            <a:r>
              <a:rPr lang="en-US" sz="1200" dirty="0">
                <a:solidFill>
                  <a:prstClr val="black"/>
                </a:solidFill>
              </a:rPr>
              <a:t>Destruction of brain tissue causes death or permanent disabilities such as emotional instability, mental disability, paralysis of face, arm, leg. </a:t>
            </a:r>
          </a:p>
          <a:p>
            <a:pPr marL="234950" lvl="0" indent="-234950">
              <a:spcBef>
                <a:spcPts val="0"/>
              </a:spcBef>
              <a:spcAft>
                <a:spcPts val="1300"/>
              </a:spcAft>
              <a:buFont typeface="+mj-lt"/>
              <a:buAutoNum type="arabicPeriod"/>
            </a:pPr>
            <a:r>
              <a:rPr lang="en-US" sz="1200" dirty="0">
                <a:solidFill>
                  <a:prstClr val="black"/>
                </a:solidFill>
              </a:rPr>
              <a:t>There is no exit for the virus; thus, humans are dead-end hosts.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743200" y="2133600"/>
            <a:ext cx="1916901" cy="2709863"/>
          </a:xfrm>
          <a:prstGeom prst="rect">
            <a:avLst/>
          </a:prstGeom>
        </p:spPr>
      </p:pic>
      <p:graphicFrame>
        <p:nvGraphicFramePr>
          <p:cNvPr id="12" name="Table Placeholder 11">
            <a:extLst>
              <a:ext uri="{FF2B5EF4-FFF2-40B4-BE49-F238E27FC236}">
                <a16:creationId xmlns:a16="http://schemas.microsoft.com/office/drawing/2014/main" id="{B4F3C64C-5AFB-4A2A-94C8-26BC4E217915}"/>
              </a:ext>
            </a:extLst>
          </p:cNvPr>
          <p:cNvGraphicFramePr>
            <a:graphicFrameLocks noGrp="1"/>
          </p:cNvGraphicFramePr>
          <p:nvPr>
            <p:ph type="tbl" sz="quarter" idx="20"/>
            <p:extLst>
              <p:ext uri="{D42A27DB-BD31-4B8C-83A1-F6EECF244321}">
                <p14:modId xmlns:p14="http://schemas.microsoft.com/office/powerpoint/2010/main" val="2848643155"/>
              </p:ext>
            </p:extLst>
          </p:nvPr>
        </p:nvGraphicFramePr>
        <p:xfrm>
          <a:off x="4800600" y="1066800"/>
          <a:ext cx="3579800" cy="503075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1643154873"/>
                    </a:ext>
                  </a:extLst>
                </a:gridCol>
                <a:gridCol w="2436800">
                  <a:extLst>
                    <a:ext uri="{9D8B030D-6E8A-4147-A177-3AD203B41FA5}">
                      <a16:colId xmlns:a16="http://schemas.microsoft.com/office/drawing/2014/main" val="1689616886"/>
                    </a:ext>
                  </a:extLst>
                </a:gridCol>
              </a:tblGrid>
              <a:tr h="8097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Abrupt onset, fever, headache, vomiting, disorientation, paralysis, seizures, deafness, coma</a:t>
                      </a:r>
                    </a:p>
                  </a:txBody>
                  <a:tcPr/>
                </a:tc>
                <a:extLst>
                  <a:ext uri="{0D108BD9-81ED-4DB2-BD59-A6C34878D82A}">
                    <a16:rowId xmlns:a16="http://schemas.microsoft.com/office/drawing/2014/main" val="4085955898"/>
                  </a:ext>
                </a:extLst>
              </a:tr>
              <a:tr h="6393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 symptoms within a few days; encephalitic symptoms often within the first week</a:t>
                      </a:r>
                    </a:p>
                  </a:txBody>
                  <a:tcPr/>
                </a:tc>
                <a:extLst>
                  <a:ext uri="{0D108BD9-81ED-4DB2-BD59-A6C34878D82A}">
                    <a16:rowId xmlns:a16="http://schemas.microsoft.com/office/drawing/2014/main" val="212715476"/>
                  </a:ext>
                </a:extLst>
              </a:tr>
              <a:tr h="6393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One of five arboviruses: LaCrosse, St. Louis, West Nile, western equine, or eastern equine</a:t>
                      </a:r>
                    </a:p>
                  </a:txBody>
                  <a:tcPr/>
                </a:tc>
                <a:extLst>
                  <a:ext uri="{0D108BD9-81ED-4DB2-BD59-A6C34878D82A}">
                    <a16:rowId xmlns:a16="http://schemas.microsoft.com/office/drawing/2014/main" val="1107195029"/>
                  </a:ext>
                </a:extLst>
              </a:tr>
              <a:tr h="10655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Replication of virus at the site of the mosquito bite, replication in lymph nodes, then viremia and invasion of brain tissue. Nerve cells in the brain destroyed.</a:t>
                      </a:r>
                    </a:p>
                  </a:txBody>
                  <a:tcPr/>
                </a:tc>
                <a:extLst>
                  <a:ext uri="{0D108BD9-81ED-4DB2-BD59-A6C34878D82A}">
                    <a16:rowId xmlns:a16="http://schemas.microsoft.com/office/drawing/2014/main" val="2676211345"/>
                  </a:ext>
                </a:extLst>
              </a:tr>
              <a:tr h="5540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Viruses transmitted to humans from birds or rodents by mosquitoes.</a:t>
                      </a:r>
                    </a:p>
                  </a:txBody>
                  <a:tcPr/>
                </a:tc>
                <a:extLst>
                  <a:ext uri="{0D108BD9-81ED-4DB2-BD59-A6C34878D82A}">
                    <a16:rowId xmlns:a16="http://schemas.microsoft.com/office/drawing/2014/main" val="2890749691"/>
                  </a:ext>
                </a:extLst>
              </a:tr>
              <a:tr h="13212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Treatment: no accepted treatment for arboviral encephalitis. Prevention: chicken sentinels to warn of arbovirus epidemics; insecticides and other anti-mosquito measures.</a:t>
                      </a:r>
                      <a:endParaRPr lang="en-GB" dirty="0"/>
                    </a:p>
                  </a:txBody>
                  <a:tcPr/>
                </a:tc>
                <a:extLst>
                  <a:ext uri="{0D108BD9-81ED-4DB2-BD59-A6C34878D82A}">
                    <a16:rowId xmlns:a16="http://schemas.microsoft.com/office/drawing/2014/main" val="2672987118"/>
                  </a:ext>
                </a:extLst>
              </a:tr>
            </a:tbl>
          </a:graphicData>
        </a:graphic>
      </p:graphicFrame>
    </p:spTree>
    <p:extLst>
      <p:ext uri="{BB962C8B-B14F-4D97-AF65-F5344CB8AC3E}">
        <p14:creationId xmlns:p14="http://schemas.microsoft.com/office/powerpoint/2010/main" val="21322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8DCFF-B276-4435-872E-DE1C43BAB18C}"/>
              </a:ext>
            </a:extLst>
          </p:cNvPr>
          <p:cNvSpPr>
            <a:spLocks noGrp="1"/>
          </p:cNvSpPr>
          <p:nvPr>
            <p:ph type="title"/>
          </p:nvPr>
        </p:nvSpPr>
        <p:spPr>
          <a:xfrm>
            <a:off x="1099458" y="228600"/>
            <a:ext cx="7557025" cy="609600"/>
          </a:xfrm>
        </p:spPr>
        <p:txBody>
          <a:bodyPr/>
          <a:lstStyle/>
          <a:p>
            <a:r>
              <a:rPr lang="en-US" altLang="en-US" b="1" dirty="0">
                <a:solidFill>
                  <a:prstClr val="black"/>
                </a:solidFill>
              </a:rPr>
              <a:t>Anatomy, Physiology, and Ecology (1)</a:t>
            </a:r>
            <a:endParaRPr lang="en-GB" dirty="0"/>
          </a:p>
        </p:txBody>
      </p:sp>
      <p:sp>
        <p:nvSpPr>
          <p:cNvPr id="2" name="Content Placeholder 1"/>
          <p:cNvSpPr>
            <a:spLocks noGrp="1"/>
          </p:cNvSpPr>
          <p:nvPr>
            <p:ph idx="1"/>
          </p:nvPr>
        </p:nvSpPr>
        <p:spPr>
          <a:xfrm>
            <a:off x="805542" y="990600"/>
            <a:ext cx="7271658" cy="2895600"/>
          </a:xfrm>
        </p:spPr>
        <p:txBody>
          <a:bodyPr/>
          <a:lstStyle/>
          <a:p>
            <a:pPr>
              <a:spcAft>
                <a:spcPts val="1500"/>
              </a:spcAft>
            </a:pPr>
            <a:r>
              <a:rPr lang="en-US" altLang="en-US" dirty="0"/>
              <a:t>Neurons communicate using </a:t>
            </a:r>
            <a:r>
              <a:rPr lang="en-US" altLang="en-US" u="sng" dirty="0"/>
              <a:t>neurotransmitters</a:t>
            </a:r>
          </a:p>
          <a:p>
            <a:pPr marL="285750" lvl="1">
              <a:spcBef>
                <a:spcPts val="0"/>
              </a:spcBef>
            </a:pPr>
            <a:r>
              <a:rPr lang="en-US" altLang="en-US" dirty="0"/>
              <a:t>Chemicals stored in vesicles at end of axon</a:t>
            </a:r>
          </a:p>
          <a:p>
            <a:pPr marL="285750" lvl="1"/>
            <a:r>
              <a:rPr lang="en-US" altLang="en-US" dirty="0"/>
              <a:t>When released, diffuse to neighboring cell</a:t>
            </a:r>
          </a:p>
          <a:p>
            <a:pPr marL="285750" lvl="1"/>
            <a:r>
              <a:rPr lang="en-US" altLang="en-US" dirty="0"/>
              <a:t>Receiving cell has receptors for neurotransmitter, responds</a:t>
            </a:r>
          </a:p>
          <a:p>
            <a:pPr marL="285750" lvl="1"/>
            <a:r>
              <a:rPr lang="en-US" altLang="en-US" dirty="0"/>
              <a:t>Region between cells is a synapse</a:t>
            </a:r>
            <a:endParaRPr lang="en-US" dirty="0"/>
          </a:p>
        </p:txBody>
      </p:sp>
    </p:spTree>
    <p:extLst>
      <p:ext uri="{BB962C8B-B14F-4D97-AF65-F5344CB8AC3E}">
        <p14:creationId xmlns:p14="http://schemas.microsoft.com/office/powerpoint/2010/main" val="1096636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886" y="228600"/>
            <a:ext cx="5677705" cy="609600"/>
          </a:xfrm>
        </p:spPr>
        <p:txBody>
          <a:bodyPr/>
          <a:lstStyle/>
          <a:p>
            <a:r>
              <a:rPr lang="en-US" altLang="en-US" b="1" dirty="0">
                <a:solidFill>
                  <a:schemeClr val="tx1"/>
                </a:solidFill>
                <a:cs typeface="Lucida Sans Unicode" panose="020B0602030504020204" pitchFamily="34" charset="0"/>
              </a:rPr>
              <a:t>Viral Diseases of the CNS (6)</a:t>
            </a:r>
            <a:endParaRPr lang="en-US" b="1" dirty="0">
              <a:solidFill>
                <a:schemeClr val="tx1"/>
              </a:solidFill>
            </a:endParaRPr>
          </a:p>
        </p:txBody>
      </p:sp>
      <p:sp>
        <p:nvSpPr>
          <p:cNvPr id="3" name="Content Placeholder 2"/>
          <p:cNvSpPr>
            <a:spLocks noGrp="1"/>
          </p:cNvSpPr>
          <p:nvPr>
            <p:ph idx="1"/>
          </p:nvPr>
        </p:nvSpPr>
        <p:spPr>
          <a:xfrm>
            <a:off x="807644" y="990600"/>
            <a:ext cx="8015514" cy="4038600"/>
          </a:xfrm>
        </p:spPr>
        <p:txBody>
          <a:bodyPr/>
          <a:lstStyle/>
          <a:p>
            <a:pPr>
              <a:spcAft>
                <a:spcPts val="1500"/>
              </a:spcAft>
            </a:pPr>
            <a:r>
              <a:rPr lang="en-US" altLang="en-US" dirty="0"/>
              <a:t>Poliomyelitis</a:t>
            </a:r>
          </a:p>
          <a:p>
            <a:pPr marL="285750" lvl="1">
              <a:lnSpc>
                <a:spcPts val="3000"/>
              </a:lnSpc>
              <a:spcBef>
                <a:spcPts val="0"/>
              </a:spcBef>
              <a:spcAft>
                <a:spcPts val="0"/>
              </a:spcAft>
            </a:pPr>
            <a:r>
              <a:rPr lang="en-US" altLang="en-US" dirty="0"/>
              <a:t>Characteristic feature is destruction of motor neurons resulting in paralysis of a group of muscles</a:t>
            </a:r>
          </a:p>
          <a:p>
            <a:pPr marL="285750" lvl="1">
              <a:lnSpc>
                <a:spcPts val="3000"/>
              </a:lnSpc>
            </a:pPr>
            <a:r>
              <a:rPr lang="en-US" altLang="en-US" dirty="0"/>
              <a:t>Salk and Sabin vaccines decreased incidence in developed countries</a:t>
            </a:r>
          </a:p>
          <a:p>
            <a:pPr marL="285750" lvl="1"/>
            <a:r>
              <a:rPr lang="en-US" altLang="en-US" dirty="0"/>
              <a:t>Global Polio Eradication Initiative had goal of eliminating polio worldwide</a:t>
            </a:r>
          </a:p>
          <a:p>
            <a:pPr marL="512763" lvl="2"/>
            <a:r>
              <a:rPr lang="en-US" altLang="en-US" dirty="0"/>
              <a:t>In 1988, 125 countries had polio with 350,000 cases of paralysis each year</a:t>
            </a:r>
          </a:p>
          <a:p>
            <a:pPr marL="512763" lvl="2"/>
            <a:r>
              <a:rPr lang="en-US" altLang="en-US" dirty="0"/>
              <a:t>In 2016, 3 countries had polio; fewer than 40 cases</a:t>
            </a:r>
          </a:p>
          <a:p>
            <a:pPr marL="720725" lvl="3"/>
            <a:r>
              <a:rPr lang="en-US" altLang="en-US" sz="1700" dirty="0"/>
              <a:t>Afghanistan, Nigeria, Pakistan</a:t>
            </a:r>
            <a:endParaRPr lang="en-US" dirty="0"/>
          </a:p>
        </p:txBody>
      </p:sp>
    </p:spTree>
    <p:extLst>
      <p:ext uri="{BB962C8B-B14F-4D97-AF65-F5344CB8AC3E}">
        <p14:creationId xmlns:p14="http://schemas.microsoft.com/office/powerpoint/2010/main" val="3417273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Viral Diseases of the CNS - Figure 26.8</a:t>
            </a:r>
            <a:endParaRPr lang="en-US" b="1" dirty="0">
              <a:solidFill>
                <a:schemeClr val="tx1"/>
              </a:solidFill>
            </a:endParaRPr>
          </a:p>
        </p:txBody>
      </p:sp>
      <p:sp>
        <p:nvSpPr>
          <p:cNvPr id="3" name="Content Placeholder 2"/>
          <p:cNvSpPr>
            <a:spLocks noGrp="1"/>
          </p:cNvSpPr>
          <p:nvPr>
            <p:ph idx="1"/>
          </p:nvPr>
        </p:nvSpPr>
        <p:spPr>
          <a:xfrm>
            <a:off x="800100" y="990600"/>
            <a:ext cx="7429500" cy="2819400"/>
          </a:xfrm>
        </p:spPr>
        <p:txBody>
          <a:bodyPr/>
          <a:lstStyle/>
          <a:p>
            <a:pPr>
              <a:spcAft>
                <a:spcPts val="1500"/>
              </a:spcAft>
            </a:pPr>
            <a:r>
              <a:rPr lang="en-US" altLang="en-US" dirty="0"/>
              <a:t>Poliomyelitis</a:t>
            </a:r>
          </a:p>
          <a:p>
            <a:pPr marL="285750" lvl="1">
              <a:spcBef>
                <a:spcPts val="0"/>
              </a:spcBef>
            </a:pPr>
            <a:r>
              <a:rPr lang="en-US" altLang="en-US" i="1" dirty="0"/>
              <a:t>Signs and symptoms</a:t>
            </a:r>
          </a:p>
          <a:p>
            <a:pPr marL="512763" lvl="2"/>
            <a:r>
              <a:rPr lang="en-US" altLang="en-US" dirty="0"/>
              <a:t>95% of cases are asymptomatic; mil disease begins in 6 to 20 days with headache, fever, nausea for about a week</a:t>
            </a:r>
          </a:p>
          <a:p>
            <a:pPr marL="512763" lvl="2"/>
            <a:r>
              <a:rPr lang="en-US" altLang="en-US" dirty="0"/>
              <a:t>In 1% of cases, infection spreads to CNS; back pain and muscle spasms last about 10 days</a:t>
            </a:r>
          </a:p>
          <a:p>
            <a:pPr marL="512763" lvl="2"/>
            <a:r>
              <a:rPr lang="en-US" altLang="en-US" dirty="0"/>
              <a:t>In some, this is followed by paralysis</a:t>
            </a:r>
            <a:endParaRPr lang="en-US" dirty="0"/>
          </a:p>
        </p:txBody>
      </p:sp>
      <p:sp>
        <p:nvSpPr>
          <p:cNvPr id="4" name="Text Placeholder 3"/>
          <p:cNvSpPr>
            <a:spLocks noGrp="1"/>
          </p:cNvSpPr>
          <p:nvPr>
            <p:ph type="body" sz="quarter" idx="17"/>
          </p:nvPr>
        </p:nvSpPr>
        <p:spPr>
          <a:xfrm>
            <a:off x="1172872" y="3888574"/>
            <a:ext cx="3505200" cy="2059789"/>
          </a:xfrm>
        </p:spPr>
        <p:txBody>
          <a:bodyPr/>
          <a:lstStyle/>
          <a:p>
            <a:pPr marL="471488" lvl="3">
              <a:spcAft>
                <a:spcPts val="100"/>
              </a:spcAft>
              <a:buFont typeface="Arial" panose="020B0604020202020204" pitchFamily="34" charset="0"/>
              <a:buChar char="•"/>
            </a:pPr>
            <a:r>
              <a:rPr lang="en-US" altLang="en-US" sz="1600" dirty="0">
                <a:solidFill>
                  <a:prstClr val="black"/>
                </a:solidFill>
              </a:rPr>
              <a:t>Muscles, bones affected; lasts weeks to months</a:t>
            </a:r>
          </a:p>
          <a:p>
            <a:pPr marL="228600" lvl="2">
              <a:spcAft>
                <a:spcPts val="800"/>
              </a:spcAft>
              <a:buFont typeface="Arial" panose="020B0604020202020204" pitchFamily="34" charset="0"/>
              <a:buChar char="•"/>
              <a:tabLst>
                <a:tab pos="111125" algn="l"/>
              </a:tabLst>
            </a:pPr>
            <a:r>
              <a:rPr lang="en-US" altLang="en-US" sz="1800" dirty="0">
                <a:solidFill>
                  <a:prstClr val="black"/>
                </a:solidFill>
              </a:rPr>
              <a:t>In severe cases, respiratory muscles are paralyzed</a:t>
            </a:r>
          </a:p>
          <a:p>
            <a:pPr marL="471488" lvl="3">
              <a:spcAft>
                <a:spcPts val="800"/>
              </a:spcAft>
              <a:buFont typeface="Arial" panose="020B0604020202020204" pitchFamily="34" charset="0"/>
              <a:buChar char="•"/>
            </a:pPr>
            <a:r>
              <a:rPr lang="en-US" altLang="en-US" sz="1600" dirty="0">
                <a:solidFill>
                  <a:prstClr val="black"/>
                </a:solidFill>
              </a:rPr>
              <a:t>Ventilator must be used</a:t>
            </a:r>
          </a:p>
          <a:p>
            <a:pPr marL="471488" lvl="3">
              <a:spcAft>
                <a:spcPts val="800"/>
              </a:spcAft>
              <a:buFont typeface="Arial" panose="020B0604020202020204" pitchFamily="34" charset="0"/>
              <a:buChar char="•"/>
            </a:pPr>
            <a:r>
              <a:rPr lang="en-US" altLang="en-US" sz="1600" dirty="0">
                <a:solidFill>
                  <a:prstClr val="black"/>
                </a:solidFill>
              </a:rPr>
              <a:t>Survivors recover some function</a:t>
            </a:r>
            <a:endParaRPr lang="en-US" sz="1600" dirty="0">
              <a:solidFill>
                <a:prstClr val="black"/>
              </a:solidFill>
            </a:endParaRPr>
          </a:p>
        </p:txBody>
      </p:sp>
      <p:pic>
        <p:nvPicPr>
          <p:cNvPr id="106500" name="Picture 4" descr="Old photo of tank-like respirators (“iron lungs”) used in the 1950s when respiratory muscles were paralyzed by poliomyeliti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522" b="3371"/>
          <a:stretch/>
        </p:blipFill>
        <p:spPr bwMode="auto">
          <a:xfrm>
            <a:off x="5334000" y="3505200"/>
            <a:ext cx="3363309"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2D5E8BDF-2DA8-4DD1-B5D1-F6580344DEF3}"/>
              </a:ext>
            </a:extLst>
          </p:cNvPr>
          <p:cNvSpPr>
            <a:spLocks noGrp="1"/>
          </p:cNvSpPr>
          <p:nvPr>
            <p:ph type="body" sz="quarter" idx="11"/>
          </p:nvPr>
        </p:nvSpPr>
        <p:spPr/>
        <p:txBody>
          <a:bodyPr/>
          <a:lstStyle/>
          <a:p>
            <a:pPr lvl="0"/>
            <a:r>
              <a:rPr lang="en-US" dirty="0"/>
              <a:t> ©Everett Collection Historical/Alamy Stock Photo</a:t>
            </a:r>
            <a:endParaRPr lang="en-US" altLang="en-US" dirty="0"/>
          </a:p>
        </p:txBody>
      </p:sp>
    </p:spTree>
    <p:extLst>
      <p:ext uri="{BB962C8B-B14F-4D97-AF65-F5344CB8AC3E}">
        <p14:creationId xmlns:p14="http://schemas.microsoft.com/office/powerpoint/2010/main" val="119415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Viral Diseases of the CNS (7)</a:t>
            </a:r>
            <a:endParaRPr lang="en-US" b="1" dirty="0">
              <a:solidFill>
                <a:schemeClr val="tx1"/>
              </a:solidFill>
            </a:endParaRPr>
          </a:p>
        </p:txBody>
      </p:sp>
      <p:sp>
        <p:nvSpPr>
          <p:cNvPr id="3" name="Content Placeholder 2"/>
          <p:cNvSpPr>
            <a:spLocks noGrp="1"/>
          </p:cNvSpPr>
          <p:nvPr>
            <p:ph idx="1"/>
          </p:nvPr>
        </p:nvSpPr>
        <p:spPr>
          <a:xfrm>
            <a:off x="805543" y="990600"/>
            <a:ext cx="7424057" cy="3733800"/>
          </a:xfrm>
        </p:spPr>
        <p:txBody>
          <a:bodyPr/>
          <a:lstStyle/>
          <a:p>
            <a:pPr>
              <a:spcAft>
                <a:spcPts val="1500"/>
              </a:spcAft>
            </a:pPr>
            <a:r>
              <a:rPr lang="en-US" altLang="en-US" dirty="0"/>
              <a:t>Poliomyelitis</a:t>
            </a:r>
          </a:p>
          <a:p>
            <a:pPr marL="285750" lvl="1">
              <a:spcBef>
                <a:spcPts val="0"/>
              </a:spcBef>
            </a:pPr>
            <a:r>
              <a:rPr lang="en-US" altLang="en-US" i="1" dirty="0"/>
              <a:t>Signs and symptoms</a:t>
            </a:r>
          </a:p>
          <a:p>
            <a:pPr marL="512763" lvl="2"/>
            <a:r>
              <a:rPr lang="en-US" altLang="en-US" sz="2200" dirty="0"/>
              <a:t>Survivors may develop post-polio syndrome</a:t>
            </a:r>
          </a:p>
          <a:p>
            <a:pPr marL="747713" lvl="3"/>
            <a:r>
              <a:rPr lang="en-US" altLang="en-US" sz="2000" dirty="0"/>
              <a:t>Muscle pain, weakness, muscle degeneration </a:t>
            </a:r>
          </a:p>
          <a:p>
            <a:pPr marL="747713" lvl="3"/>
            <a:r>
              <a:rPr lang="en-US" altLang="en-US" sz="2000" dirty="0"/>
              <a:t>15 to 50 years post-recovery</a:t>
            </a:r>
          </a:p>
          <a:p>
            <a:pPr marL="747713" lvl="3"/>
            <a:r>
              <a:rPr lang="en-US" altLang="en-US" sz="2000" dirty="0"/>
              <a:t>Thought to be secondary effect of initial dama</a:t>
            </a:r>
            <a:r>
              <a:rPr lang="en-US" altLang="en-US" sz="2400" dirty="0"/>
              <a:t>ge</a:t>
            </a:r>
          </a:p>
          <a:p>
            <a:pPr marL="969963" lvl="4">
              <a:tabLst>
                <a:tab pos="1274763" algn="l"/>
              </a:tabLst>
            </a:pPr>
            <a:r>
              <a:rPr lang="en-US" altLang="en-US" sz="1800" dirty="0"/>
              <a:t>During recovery, surviving nerve cells branch out, take over functions; probably ultimately die from extra work</a:t>
            </a:r>
            <a:endParaRPr lang="en-US" dirty="0"/>
          </a:p>
        </p:txBody>
      </p:sp>
    </p:spTree>
    <p:extLst>
      <p:ext uri="{BB962C8B-B14F-4D97-AF65-F5344CB8AC3E}">
        <p14:creationId xmlns:p14="http://schemas.microsoft.com/office/powerpoint/2010/main" val="26600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661" y="228600"/>
            <a:ext cx="6870023" cy="609600"/>
          </a:xfrm>
        </p:spPr>
        <p:txBody>
          <a:bodyPr/>
          <a:lstStyle/>
          <a:p>
            <a:r>
              <a:rPr lang="en-US" altLang="en-US" b="1" dirty="0">
                <a:solidFill>
                  <a:schemeClr val="tx1"/>
                </a:solidFill>
                <a:cs typeface="Lucida Sans Unicode" panose="020B0602030504020204" pitchFamily="34" charset="0"/>
              </a:rPr>
              <a:t>Viral Diseases of the CNS (8)</a:t>
            </a:r>
            <a:endParaRPr lang="en-US" b="1" dirty="0">
              <a:solidFill>
                <a:schemeClr val="tx1"/>
              </a:solidFill>
            </a:endParaRPr>
          </a:p>
        </p:txBody>
      </p:sp>
      <p:sp>
        <p:nvSpPr>
          <p:cNvPr id="3" name="Content Placeholder 2"/>
          <p:cNvSpPr>
            <a:spLocks noGrp="1"/>
          </p:cNvSpPr>
          <p:nvPr>
            <p:ph idx="1"/>
          </p:nvPr>
        </p:nvSpPr>
        <p:spPr>
          <a:xfrm>
            <a:off x="791027" y="990600"/>
            <a:ext cx="8229600" cy="4472050"/>
          </a:xfrm>
        </p:spPr>
        <p:txBody>
          <a:bodyPr/>
          <a:lstStyle/>
          <a:p>
            <a:pPr>
              <a:spcAft>
                <a:spcPts val="1500"/>
              </a:spcAft>
            </a:pPr>
            <a:r>
              <a:rPr lang="en-US" altLang="en-US" dirty="0"/>
              <a:t>Poliomyelitis</a:t>
            </a:r>
          </a:p>
          <a:p>
            <a:pPr marL="285750" lvl="1">
              <a:spcBef>
                <a:spcPts val="0"/>
              </a:spcBef>
            </a:pPr>
            <a:r>
              <a:rPr lang="en-US" altLang="en-US" i="1" dirty="0"/>
              <a:t>Causative agent</a:t>
            </a:r>
          </a:p>
          <a:p>
            <a:pPr marL="536575" lvl="2"/>
            <a:r>
              <a:rPr lang="en-US" altLang="en-US" sz="2400" dirty="0"/>
              <a:t>Three serotypes of polioviruses (1, 2, and 3)</a:t>
            </a:r>
          </a:p>
          <a:p>
            <a:pPr marL="798513" lvl="3"/>
            <a:r>
              <a:rPr lang="en-US" altLang="en-US" sz="1800" dirty="0"/>
              <a:t>Type 1 might be only serotype circulating today</a:t>
            </a:r>
          </a:p>
          <a:p>
            <a:pPr marL="798513" lvl="3"/>
            <a:r>
              <a:rPr lang="en-US" altLang="en-US" sz="1800" dirty="0"/>
              <a:t>Type 2 declared eradicated in 2015; last seen in 1999</a:t>
            </a:r>
          </a:p>
          <a:p>
            <a:pPr marL="798513" lvl="3"/>
            <a:r>
              <a:rPr lang="en-US" altLang="en-US" sz="1800" dirty="0"/>
              <a:t>Type 3 last detected in 2012</a:t>
            </a:r>
          </a:p>
          <a:p>
            <a:pPr marL="536575" lvl="2"/>
            <a:r>
              <a:rPr lang="en-US" altLang="en-US" sz="2400" dirty="0"/>
              <a:t>Non-enveloped, single-stranded RNA viruses</a:t>
            </a:r>
          </a:p>
          <a:p>
            <a:pPr marL="536575" lvl="2"/>
            <a:r>
              <a:rPr lang="en-US" altLang="en-US" sz="2400" dirty="0"/>
              <a:t>Members of enterovirus subgroup of </a:t>
            </a:r>
            <a:r>
              <a:rPr lang="en-US" altLang="en-US" sz="2400" i="1" dirty="0"/>
              <a:t>Picornaviridae</a:t>
            </a:r>
          </a:p>
          <a:p>
            <a:pPr marL="536575" lvl="2"/>
            <a:r>
              <a:rPr lang="en-US" altLang="en-US" sz="2400" dirty="0"/>
              <a:t>Stable under natural conditions</a:t>
            </a:r>
            <a:endParaRPr lang="en-US" dirty="0"/>
          </a:p>
        </p:txBody>
      </p:sp>
    </p:spTree>
    <p:extLst>
      <p:ext uri="{BB962C8B-B14F-4D97-AF65-F5344CB8AC3E}">
        <p14:creationId xmlns:p14="http://schemas.microsoft.com/office/powerpoint/2010/main" val="82148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525" y="228600"/>
            <a:ext cx="6245475" cy="609600"/>
          </a:xfrm>
        </p:spPr>
        <p:txBody>
          <a:bodyPr/>
          <a:lstStyle/>
          <a:p>
            <a:r>
              <a:rPr lang="en-US" altLang="en-US" b="1" dirty="0">
                <a:solidFill>
                  <a:schemeClr val="tx1"/>
                </a:solidFill>
                <a:cs typeface="Lucida Sans Unicode" panose="020B0602030504020204" pitchFamily="34" charset="0"/>
              </a:rPr>
              <a:t>Viral Diseases of the CNS (9)</a:t>
            </a:r>
            <a:endParaRPr lang="en-US" b="1" dirty="0">
              <a:solidFill>
                <a:schemeClr val="tx1"/>
              </a:solidFill>
            </a:endParaRPr>
          </a:p>
        </p:txBody>
      </p:sp>
      <p:sp>
        <p:nvSpPr>
          <p:cNvPr id="3" name="Content Placeholder 2"/>
          <p:cNvSpPr>
            <a:spLocks noGrp="1"/>
          </p:cNvSpPr>
          <p:nvPr>
            <p:ph idx="1"/>
          </p:nvPr>
        </p:nvSpPr>
        <p:spPr>
          <a:xfrm>
            <a:off x="805541" y="990600"/>
            <a:ext cx="7728859" cy="3886200"/>
          </a:xfrm>
        </p:spPr>
        <p:txBody>
          <a:bodyPr/>
          <a:lstStyle/>
          <a:p>
            <a:pPr>
              <a:spcAft>
                <a:spcPts val="1500"/>
              </a:spcAft>
            </a:pPr>
            <a:r>
              <a:rPr lang="en-US" altLang="en-US" dirty="0"/>
              <a:t>Poliomyelitis</a:t>
            </a:r>
          </a:p>
          <a:p>
            <a:pPr marL="285750" lvl="1">
              <a:spcBef>
                <a:spcPts val="0"/>
              </a:spcBef>
            </a:pPr>
            <a:r>
              <a:rPr lang="en-US" altLang="en-US" i="1" dirty="0"/>
              <a:t>Pathogenesis</a:t>
            </a:r>
          </a:p>
          <a:p>
            <a:pPr marL="536575" lvl="2"/>
            <a:r>
              <a:rPr lang="en-US" altLang="en-US" sz="2000" dirty="0"/>
              <a:t>Virus enters body orally, infects throat and intestinal tract, invades bloodstream</a:t>
            </a:r>
          </a:p>
          <a:p>
            <a:pPr marL="536575" lvl="2"/>
            <a:r>
              <a:rPr lang="en-US" altLang="en-US" sz="2000" dirty="0"/>
              <a:t>Symptoms usually mild; recovery complete</a:t>
            </a:r>
          </a:p>
          <a:p>
            <a:pPr marL="536575" lvl="2"/>
            <a:r>
              <a:rPr lang="en-US" altLang="en-US" sz="2000" dirty="0"/>
              <a:t>Rarely, virus binds to specific receptors on motor neurons, replicates, destroys cells during release</a:t>
            </a:r>
          </a:p>
          <a:p>
            <a:pPr marL="536575" lvl="2"/>
            <a:r>
              <a:rPr lang="en-US" altLang="en-US" sz="2000" dirty="0"/>
              <a:t>Infection is in CNS, but effects are peripheral as motor neurons degenerate and muscles are paralyzed and atrophy</a:t>
            </a:r>
            <a:endParaRPr lang="en-US" dirty="0"/>
          </a:p>
        </p:txBody>
      </p:sp>
    </p:spTree>
    <p:extLst>
      <p:ext uri="{BB962C8B-B14F-4D97-AF65-F5344CB8AC3E}">
        <p14:creationId xmlns:p14="http://schemas.microsoft.com/office/powerpoint/2010/main" val="303045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88" y="228600"/>
            <a:ext cx="7557025" cy="609600"/>
          </a:xfrm>
        </p:spPr>
        <p:txBody>
          <a:bodyPr/>
          <a:lstStyle/>
          <a:p>
            <a:r>
              <a:rPr lang="en-US" altLang="en-US" b="1" dirty="0">
                <a:solidFill>
                  <a:schemeClr val="tx1"/>
                </a:solidFill>
                <a:cs typeface="Lucida Sans Unicode" panose="020B0602030504020204" pitchFamily="34" charset="0"/>
              </a:rPr>
              <a:t>Viral Diseases of the CNS – Figure 26.9 </a:t>
            </a:r>
            <a:endParaRPr lang="en-US" b="1" dirty="0">
              <a:solidFill>
                <a:schemeClr val="tx1"/>
              </a:solidFill>
            </a:endParaRPr>
          </a:p>
        </p:txBody>
      </p:sp>
      <p:sp>
        <p:nvSpPr>
          <p:cNvPr id="3" name="Content Placeholder 2"/>
          <p:cNvSpPr>
            <a:spLocks noGrp="1"/>
          </p:cNvSpPr>
          <p:nvPr>
            <p:ph idx="1"/>
          </p:nvPr>
        </p:nvSpPr>
        <p:spPr>
          <a:xfrm>
            <a:off x="805540" y="990600"/>
            <a:ext cx="8229600" cy="2717800"/>
          </a:xfrm>
        </p:spPr>
        <p:txBody>
          <a:bodyPr/>
          <a:lstStyle/>
          <a:p>
            <a:pPr>
              <a:spcAft>
                <a:spcPts val="1500"/>
              </a:spcAft>
            </a:pPr>
            <a:r>
              <a:rPr lang="en-US" altLang="en-US" dirty="0"/>
              <a:t>Poliomyelitis</a:t>
            </a:r>
          </a:p>
          <a:p>
            <a:pPr marL="285750" lvl="1">
              <a:spcBef>
                <a:spcPts val="0"/>
              </a:spcBef>
            </a:pPr>
            <a:r>
              <a:rPr lang="en-US" altLang="en-US" i="1" dirty="0"/>
              <a:t>Epidemiology</a:t>
            </a:r>
            <a:r>
              <a:rPr lang="en-US" altLang="en-US" dirty="0"/>
              <a:t>	</a:t>
            </a:r>
          </a:p>
          <a:p>
            <a:pPr marL="508000" lvl="2"/>
            <a:r>
              <a:rPr lang="en-US" altLang="en-US" sz="2000" dirty="0"/>
              <a:t>Fecal-oral transmission; easily spread</a:t>
            </a:r>
          </a:p>
          <a:p>
            <a:pPr marL="508000" lvl="2"/>
            <a:r>
              <a:rPr lang="en-US" altLang="en-US" sz="2000" dirty="0"/>
              <a:t>In endemic areas, newborns are usually infected while they are protected by material antibodies</a:t>
            </a:r>
          </a:p>
          <a:p>
            <a:pPr marL="725488" lvl="3"/>
            <a:r>
              <a:rPr lang="en-US" altLang="en-US" sz="1800" dirty="0"/>
              <a:t>Mild infections result in lifelong immunity</a:t>
            </a:r>
            <a:endParaRPr lang="en-US" dirty="0"/>
          </a:p>
        </p:txBody>
      </p:sp>
      <p:sp>
        <p:nvSpPr>
          <p:cNvPr id="4" name="Text Placeholder 3"/>
          <p:cNvSpPr>
            <a:spLocks noGrp="1"/>
          </p:cNvSpPr>
          <p:nvPr>
            <p:ph type="body" sz="quarter" idx="17"/>
          </p:nvPr>
        </p:nvSpPr>
        <p:spPr>
          <a:xfrm>
            <a:off x="1181742" y="3735615"/>
            <a:ext cx="3386626" cy="731157"/>
          </a:xfrm>
        </p:spPr>
        <p:txBody>
          <a:bodyPr/>
          <a:lstStyle/>
          <a:p>
            <a:pPr marL="228600" lvl="2">
              <a:spcAft>
                <a:spcPts val="800"/>
              </a:spcAft>
              <a:buFont typeface="Arial" panose="020B0604020202020204" pitchFamily="34" charset="0"/>
              <a:buChar char="•"/>
            </a:pPr>
            <a:r>
              <a:rPr lang="en-US" altLang="en-US" sz="2000" dirty="0">
                <a:solidFill>
                  <a:prstClr val="black"/>
                </a:solidFill>
              </a:rPr>
              <a:t>Paralysis more likely to result when exposed later in life</a:t>
            </a:r>
          </a:p>
        </p:txBody>
      </p:sp>
      <p:pic>
        <p:nvPicPr>
          <p:cNvPr id="114692" name="Picture 7" descr="Incidence of polio decreased after the Salk vaccine in the 1950s and decreased more after the Sabin vaccine in the 1960s."/>
          <p:cNvPicPr>
            <a:picLocks noChangeAspect="1" noChangeArrowheads="1"/>
          </p:cNvPicPr>
          <p:nvPr/>
        </p:nvPicPr>
        <p:blipFill>
          <a:blip r:embed="rId3" cstate="print">
            <a:extLst>
              <a:ext uri="{28A0092B-C50C-407E-A947-70E740481C1C}">
                <a14:useLocalDpi xmlns:a14="http://schemas.microsoft.com/office/drawing/2010/main" val="0"/>
              </a:ext>
            </a:extLst>
          </a:blip>
          <a:srcRect t="3113"/>
          <a:stretch>
            <a:fillRect/>
          </a:stretch>
        </p:blipFill>
        <p:spPr bwMode="auto">
          <a:xfrm>
            <a:off x="5105400" y="3735450"/>
            <a:ext cx="35814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67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033" y="228600"/>
            <a:ext cx="6870023" cy="609600"/>
          </a:xfrm>
        </p:spPr>
        <p:txBody>
          <a:bodyPr/>
          <a:lstStyle/>
          <a:p>
            <a:r>
              <a:rPr lang="en-US" altLang="en-US" b="1" dirty="0">
                <a:solidFill>
                  <a:schemeClr val="tx1"/>
                </a:solidFill>
                <a:cs typeface="Lucida Sans Unicode" panose="020B0602030504020204" pitchFamily="34" charset="0"/>
              </a:rPr>
              <a:t>Viral Diseases of the CNS (10)</a:t>
            </a:r>
            <a:endParaRPr lang="en-US" b="1" dirty="0">
              <a:solidFill>
                <a:schemeClr val="tx1"/>
              </a:solidFill>
            </a:endParaRPr>
          </a:p>
        </p:txBody>
      </p:sp>
      <p:sp>
        <p:nvSpPr>
          <p:cNvPr id="3" name="Content Placeholder 2"/>
          <p:cNvSpPr>
            <a:spLocks noGrp="1"/>
          </p:cNvSpPr>
          <p:nvPr>
            <p:ph idx="1"/>
          </p:nvPr>
        </p:nvSpPr>
        <p:spPr>
          <a:xfrm>
            <a:off x="805540" y="990600"/>
            <a:ext cx="8229600" cy="5562600"/>
          </a:xfrm>
        </p:spPr>
        <p:txBody>
          <a:bodyPr/>
          <a:lstStyle/>
          <a:p>
            <a:pPr>
              <a:spcAft>
                <a:spcPts val="1500"/>
              </a:spcAft>
            </a:pPr>
            <a:r>
              <a:rPr lang="en-US" altLang="en-US" dirty="0"/>
              <a:t>Poliomyelitis</a:t>
            </a:r>
          </a:p>
          <a:p>
            <a:pPr marL="285750" lvl="1">
              <a:spcBef>
                <a:spcPts val="0"/>
              </a:spcBef>
              <a:spcAft>
                <a:spcPts val="500"/>
              </a:spcAft>
            </a:pPr>
            <a:r>
              <a:rPr lang="en-US" altLang="en-US" i="1" dirty="0"/>
              <a:t>Treatment and prevention</a:t>
            </a:r>
          </a:p>
          <a:p>
            <a:pPr marL="512763" lvl="2">
              <a:spcAft>
                <a:spcPts val="500"/>
              </a:spcAft>
            </a:pPr>
            <a:r>
              <a:rPr lang="en-US" altLang="en-US" sz="2200" dirty="0"/>
              <a:t>Supportive care, ventilator if required</a:t>
            </a:r>
          </a:p>
          <a:p>
            <a:pPr marL="512763" lvl="2">
              <a:spcAft>
                <a:spcPts val="500"/>
              </a:spcAft>
            </a:pPr>
            <a:r>
              <a:rPr lang="en-US" altLang="en-US" sz="2200" dirty="0"/>
              <a:t>Virus inactivated by pasteurization, chlorination </a:t>
            </a:r>
          </a:p>
          <a:p>
            <a:pPr marL="512763" lvl="2">
              <a:spcAft>
                <a:spcPts val="500"/>
              </a:spcAft>
            </a:pPr>
            <a:r>
              <a:rPr lang="en-US" altLang="en-US" sz="2200" dirty="0"/>
              <a:t>Oral polio vaccine (OPV) is attenuated poliovirus</a:t>
            </a:r>
          </a:p>
          <a:p>
            <a:pPr marL="747713" lvl="3">
              <a:spcAft>
                <a:spcPts val="500"/>
              </a:spcAft>
            </a:pPr>
            <a:r>
              <a:rPr lang="en-US" altLang="en-US" sz="2000" dirty="0"/>
              <a:t>Can be administered on tongue, less expensive</a:t>
            </a:r>
          </a:p>
          <a:p>
            <a:pPr marL="747713" lvl="3">
              <a:spcAft>
                <a:spcPts val="500"/>
              </a:spcAft>
            </a:pPr>
            <a:r>
              <a:rPr lang="en-US" altLang="en-US" sz="2000" dirty="0"/>
              <a:t>Replicate in intestines, eliminated in feces</a:t>
            </a:r>
          </a:p>
          <a:p>
            <a:pPr marL="969963" lvl="4">
              <a:spcAft>
                <a:spcPts val="500"/>
              </a:spcAft>
            </a:pPr>
            <a:r>
              <a:rPr lang="en-US" altLang="en-US" sz="1800" dirty="0"/>
              <a:t>Can spread to others, immunizing them</a:t>
            </a:r>
          </a:p>
          <a:p>
            <a:pPr marL="747713" lvl="3">
              <a:spcAft>
                <a:spcPts val="500"/>
              </a:spcAft>
            </a:pPr>
            <a:r>
              <a:rPr lang="en-US" altLang="en-US" sz="2000" dirty="0"/>
              <a:t>Prevents spread of poliovirus in a population</a:t>
            </a:r>
          </a:p>
          <a:p>
            <a:pPr marL="512763" lvl="2">
              <a:spcAft>
                <a:spcPts val="500"/>
              </a:spcAft>
            </a:pPr>
            <a:r>
              <a:rPr lang="en-US" altLang="en-US" sz="2200" dirty="0"/>
              <a:t>Inactivated polio vaccine (IPV) is injected</a:t>
            </a:r>
          </a:p>
          <a:p>
            <a:pPr marL="747713" lvl="3">
              <a:spcAft>
                <a:spcPts val="500"/>
              </a:spcAft>
            </a:pPr>
            <a:r>
              <a:rPr lang="en-US" altLang="en-US" sz="2000" dirty="0"/>
              <a:t>Unreliable at eliciting production of mucosal antibodies</a:t>
            </a:r>
          </a:p>
          <a:p>
            <a:pPr marL="969963" lvl="4">
              <a:spcAft>
                <a:spcPts val="500"/>
              </a:spcAft>
            </a:pPr>
            <a:r>
              <a:rPr lang="en-US" altLang="en-US" sz="1800" dirty="0"/>
              <a:t>Can prevent infection, but not spread of poliovirus</a:t>
            </a:r>
            <a:endParaRPr lang="en-US" dirty="0"/>
          </a:p>
        </p:txBody>
      </p:sp>
    </p:spTree>
    <p:extLst>
      <p:ext uri="{BB962C8B-B14F-4D97-AF65-F5344CB8AC3E}">
        <p14:creationId xmlns:p14="http://schemas.microsoft.com/office/powerpoint/2010/main" val="1761736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519" y="228600"/>
            <a:ext cx="6870023" cy="609600"/>
          </a:xfrm>
        </p:spPr>
        <p:txBody>
          <a:bodyPr/>
          <a:lstStyle/>
          <a:p>
            <a:r>
              <a:rPr lang="en-US" altLang="en-US" b="1" dirty="0">
                <a:solidFill>
                  <a:schemeClr val="tx1"/>
                </a:solidFill>
                <a:cs typeface="Lucida Sans Unicode" panose="020B0602030504020204" pitchFamily="34" charset="0"/>
              </a:rPr>
              <a:t>Viral Diseases of the CNS (11)</a:t>
            </a:r>
            <a:endParaRPr lang="en-US" b="1" dirty="0">
              <a:solidFill>
                <a:schemeClr val="tx1"/>
              </a:solidFill>
            </a:endParaRPr>
          </a:p>
        </p:txBody>
      </p:sp>
      <p:sp>
        <p:nvSpPr>
          <p:cNvPr id="3" name="Content Placeholder 2"/>
          <p:cNvSpPr>
            <a:spLocks noGrp="1"/>
          </p:cNvSpPr>
          <p:nvPr>
            <p:ph idx="1"/>
          </p:nvPr>
        </p:nvSpPr>
        <p:spPr>
          <a:xfrm>
            <a:off x="794658" y="990600"/>
            <a:ext cx="7630884" cy="3581400"/>
          </a:xfrm>
        </p:spPr>
        <p:txBody>
          <a:bodyPr/>
          <a:lstStyle/>
          <a:p>
            <a:pPr>
              <a:spcAft>
                <a:spcPts val="1500"/>
              </a:spcAft>
            </a:pPr>
            <a:r>
              <a:rPr lang="en-US" altLang="en-US" dirty="0"/>
              <a:t>Poliomyelitis</a:t>
            </a:r>
          </a:p>
          <a:p>
            <a:pPr marL="285750" lvl="1">
              <a:spcBef>
                <a:spcPts val="0"/>
              </a:spcBef>
            </a:pPr>
            <a:r>
              <a:rPr lang="en-US" altLang="en-US" i="1" dirty="0"/>
              <a:t>Treatment and prevention</a:t>
            </a:r>
          </a:p>
          <a:p>
            <a:pPr marL="536575" lvl="2"/>
            <a:r>
              <a:rPr lang="en-US" altLang="en-US" sz="2000" dirty="0"/>
              <a:t>OPV strain can mutate resulting in vaccine-associated paralytic polio (1 case per 2.4 million doses)</a:t>
            </a:r>
          </a:p>
          <a:p>
            <a:pPr marL="784225" lvl="3"/>
            <a:r>
              <a:rPr lang="en-US" altLang="en-US" sz="1800" dirty="0"/>
              <a:t>Vaccine-derived poliovirus (VDPV) rather than wild poliovirus (WPV) caused all polio in U.S. after elimination of wild virus</a:t>
            </a:r>
          </a:p>
          <a:p>
            <a:pPr marL="1058863" lvl="4"/>
            <a:r>
              <a:rPr lang="en-US" altLang="en-US" sz="1700" dirty="0"/>
              <a:t>U.S. now uses IPV routinely</a:t>
            </a:r>
          </a:p>
          <a:p>
            <a:pPr marL="536575" lvl="2"/>
            <a:r>
              <a:rPr lang="en-US" altLang="en-US" sz="2000" dirty="0"/>
              <a:t>OPV contains types 1 and 3 poliovirus; IPV contains all three serotypes</a:t>
            </a:r>
            <a:endParaRPr lang="en-US" dirty="0"/>
          </a:p>
        </p:txBody>
      </p:sp>
    </p:spTree>
    <p:extLst>
      <p:ext uri="{BB962C8B-B14F-4D97-AF65-F5344CB8AC3E}">
        <p14:creationId xmlns:p14="http://schemas.microsoft.com/office/powerpoint/2010/main" val="3436284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232" y="340894"/>
            <a:ext cx="5677705" cy="609600"/>
          </a:xfrm>
        </p:spPr>
        <p:txBody>
          <a:bodyPr/>
          <a:lstStyle/>
          <a:p>
            <a:r>
              <a:rPr lang="en-US" b="1" dirty="0">
                <a:solidFill>
                  <a:schemeClr val="tx1"/>
                </a:solidFill>
              </a:rPr>
              <a:t>Table 26.7 Poliomyelitis</a:t>
            </a:r>
          </a:p>
        </p:txBody>
      </p:sp>
      <p:sp>
        <p:nvSpPr>
          <p:cNvPr id="9" name="Content Placeholder 8">
            <a:extLst>
              <a:ext uri="{FF2B5EF4-FFF2-40B4-BE49-F238E27FC236}">
                <a16:creationId xmlns:a16="http://schemas.microsoft.com/office/drawing/2014/main" id="{889925A3-8E4A-46EA-9D22-2B7A1010ED7F}"/>
              </a:ext>
            </a:extLst>
          </p:cNvPr>
          <p:cNvSpPr>
            <a:spLocks noGrp="1"/>
          </p:cNvSpPr>
          <p:nvPr>
            <p:ph sz="quarter" idx="19"/>
          </p:nvPr>
        </p:nvSpPr>
        <p:spPr>
          <a:xfrm>
            <a:off x="751114" y="1111794"/>
            <a:ext cx="1930400" cy="4846320"/>
          </a:xfrm>
        </p:spPr>
        <p:txBody>
          <a:bodyPr/>
          <a:lstStyle/>
          <a:p>
            <a:pPr marL="234950" lvl="0" indent="-234950">
              <a:spcBef>
                <a:spcPts val="0"/>
              </a:spcBef>
              <a:spcAft>
                <a:spcPts val="1300"/>
              </a:spcAft>
              <a:buFont typeface="+mj-lt"/>
              <a:buAutoNum type="arabicPeriod"/>
            </a:pPr>
            <a:r>
              <a:rPr lang="en-US" sz="1200" dirty="0">
                <a:solidFill>
                  <a:prstClr val="black"/>
                </a:solidFill>
              </a:rPr>
              <a:t>Poliovirus enters the body orally. </a:t>
            </a:r>
          </a:p>
          <a:p>
            <a:pPr marL="234950" lvl="0" indent="-234950">
              <a:spcBef>
                <a:spcPts val="0"/>
              </a:spcBef>
              <a:spcAft>
                <a:spcPts val="1300"/>
              </a:spcAft>
              <a:buFont typeface="+mj-lt"/>
              <a:buAutoNum type="arabicPeriod"/>
            </a:pPr>
            <a:r>
              <a:rPr lang="en-US" sz="1200" dirty="0">
                <a:solidFill>
                  <a:prstClr val="black"/>
                </a:solidFill>
              </a:rPr>
              <a:t>The virus replicates in cells lining the throat and the intestines. </a:t>
            </a:r>
          </a:p>
          <a:p>
            <a:pPr marL="234950" lvl="0" indent="-234950">
              <a:spcBef>
                <a:spcPts val="0"/>
              </a:spcBef>
              <a:spcAft>
                <a:spcPts val="1300"/>
              </a:spcAft>
              <a:buFont typeface="+mj-lt"/>
              <a:buAutoNum type="arabicPeriod"/>
            </a:pPr>
            <a:r>
              <a:rPr lang="en-US" sz="1200" dirty="0">
                <a:solidFill>
                  <a:prstClr val="black"/>
                </a:solidFill>
              </a:rPr>
              <a:t>In some cases, the virus spreads via the bloodstream, causing mild symptoms of fever, headache, and nausea. </a:t>
            </a:r>
          </a:p>
          <a:p>
            <a:pPr marL="234950" lvl="0" indent="-234950">
              <a:spcBef>
                <a:spcPts val="0"/>
              </a:spcBef>
              <a:spcAft>
                <a:spcPts val="1300"/>
              </a:spcAft>
              <a:buFont typeface="+mj-lt"/>
              <a:buAutoNum type="arabicPeriod"/>
            </a:pPr>
            <a:r>
              <a:rPr lang="en-US" sz="1200" dirty="0">
                <a:solidFill>
                  <a:prstClr val="black"/>
                </a:solidFill>
              </a:rPr>
              <a:t>In a small percentage of cases, the virus enters the CNS and may then cause the paralysis that characterizes poliomyelitis.</a:t>
            </a:r>
          </a:p>
          <a:p>
            <a:pPr marL="234950" lvl="0" indent="-234950">
              <a:spcBef>
                <a:spcPts val="0"/>
              </a:spcBef>
              <a:spcAft>
                <a:spcPts val="1300"/>
              </a:spcAft>
              <a:buFont typeface="+mj-lt"/>
              <a:buAutoNum type="arabicPeriod"/>
            </a:pPr>
            <a:r>
              <a:rPr lang="en-US" sz="1200" dirty="0">
                <a:solidFill>
                  <a:prstClr val="black"/>
                </a:solidFill>
              </a:rPr>
              <a:t>Poliovirus exits the body with feces.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3200" y="1676400"/>
            <a:ext cx="1962150" cy="3781425"/>
          </a:xfrm>
          <a:prstGeom prst="rect">
            <a:avLst/>
          </a:prstGeom>
        </p:spPr>
      </p:pic>
      <p:graphicFrame>
        <p:nvGraphicFramePr>
          <p:cNvPr id="12" name="Table Placeholder 11">
            <a:extLst>
              <a:ext uri="{FF2B5EF4-FFF2-40B4-BE49-F238E27FC236}">
                <a16:creationId xmlns:a16="http://schemas.microsoft.com/office/drawing/2014/main" id="{9174C1F1-4FF2-4B68-BA71-B3532DFBCC2A}"/>
              </a:ext>
            </a:extLst>
          </p:cNvPr>
          <p:cNvGraphicFramePr>
            <a:graphicFrameLocks noGrp="1"/>
          </p:cNvGraphicFramePr>
          <p:nvPr>
            <p:ph type="tbl" sz="quarter" idx="20"/>
            <p:extLst>
              <p:ext uri="{D42A27DB-BD31-4B8C-83A1-F6EECF244321}">
                <p14:modId xmlns:p14="http://schemas.microsoft.com/office/powerpoint/2010/main" val="2582332582"/>
              </p:ext>
            </p:extLst>
          </p:nvPr>
        </p:nvGraphicFramePr>
        <p:xfrm>
          <a:off x="4800600" y="1097280"/>
          <a:ext cx="3581400" cy="4852149"/>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1736394469"/>
                    </a:ext>
                  </a:extLst>
                </a:gridCol>
                <a:gridCol w="2286000">
                  <a:extLst>
                    <a:ext uri="{9D8B030D-6E8A-4147-A177-3AD203B41FA5}">
                      <a16:colId xmlns:a16="http://schemas.microsoft.com/office/drawing/2014/main" val="1769870208"/>
                    </a:ext>
                  </a:extLst>
                </a:gridCol>
              </a:tblGrid>
              <a:tr h="637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Headache, fever, stiff neck, nausea, pain, muscle spasm, followed by paralysis</a:t>
                      </a:r>
                    </a:p>
                  </a:txBody>
                  <a:tcPr/>
                </a:tc>
                <a:extLst>
                  <a:ext uri="{0D108BD9-81ED-4DB2-BD59-A6C34878D82A}">
                    <a16:rowId xmlns:a16="http://schemas.microsoft.com/office/drawing/2014/main" val="1799862317"/>
                  </a:ext>
                </a:extLst>
              </a:tr>
              <a:tr h="386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7 to 14 days</a:t>
                      </a:r>
                    </a:p>
                  </a:txBody>
                  <a:tcPr/>
                </a:tc>
                <a:extLst>
                  <a:ext uri="{0D108BD9-81ED-4DB2-BD59-A6C34878D82A}">
                    <a16:rowId xmlns:a16="http://schemas.microsoft.com/office/drawing/2014/main" val="992194770"/>
                  </a:ext>
                </a:extLst>
              </a:tr>
              <a:tr h="521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Poliovirus serotypes 1, 2, 3; member of Picornaviridae</a:t>
                      </a:r>
                    </a:p>
                  </a:txBody>
                  <a:tcPr/>
                </a:tc>
                <a:extLst>
                  <a:ext uri="{0D108BD9-81ED-4DB2-BD59-A6C34878D82A}">
                    <a16:rowId xmlns:a16="http://schemas.microsoft.com/office/drawing/2014/main" val="1352704427"/>
                  </a:ext>
                </a:extLst>
              </a:tr>
              <a:tr h="156395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Virus infects the throat and intestine, circulates via the bloodstream, and enters some motor nerve cells of the brain or spinal cord (CNS); infected nerve cells lyse upon release of mature virus.</a:t>
                      </a:r>
                    </a:p>
                  </a:txBody>
                  <a:tcPr/>
                </a:tc>
                <a:extLst>
                  <a:ext uri="{0D108BD9-81ED-4DB2-BD59-A6C34878D82A}">
                    <a16:rowId xmlns:a16="http://schemas.microsoft.com/office/drawing/2014/main" val="139315538"/>
                  </a:ext>
                </a:extLst>
              </a:tr>
              <a:tr h="6371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Spreads by the fecal-oral route; asymptomatic and non-paralytic cases common</a:t>
                      </a:r>
                    </a:p>
                  </a:txBody>
                  <a:tcPr/>
                </a:tc>
                <a:extLst>
                  <a:ext uri="{0D108BD9-81ED-4DB2-BD59-A6C34878D82A}">
                    <a16:rowId xmlns:a16="http://schemas.microsoft.com/office/drawing/2014/main" val="1986196254"/>
                  </a:ext>
                </a:extLst>
              </a:tr>
              <a:tr h="110055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artificial ventilation for respiratory paralysis; physical therapy and rehabilitation. Prevention: vaccination</a:t>
                      </a:r>
                    </a:p>
                  </a:txBody>
                  <a:tcPr/>
                </a:tc>
                <a:extLst>
                  <a:ext uri="{0D108BD9-81ED-4DB2-BD59-A6C34878D82A}">
                    <a16:rowId xmlns:a16="http://schemas.microsoft.com/office/drawing/2014/main" val="2777361410"/>
                  </a:ext>
                </a:extLst>
              </a:tr>
            </a:tbl>
          </a:graphicData>
        </a:graphic>
      </p:graphicFrame>
    </p:spTree>
    <p:extLst>
      <p:ext uri="{BB962C8B-B14F-4D97-AF65-F5344CB8AC3E}">
        <p14:creationId xmlns:p14="http://schemas.microsoft.com/office/powerpoint/2010/main" val="926371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397" y="228600"/>
            <a:ext cx="6870023" cy="609600"/>
          </a:xfrm>
        </p:spPr>
        <p:txBody>
          <a:bodyPr/>
          <a:lstStyle/>
          <a:p>
            <a:r>
              <a:rPr lang="en-US" altLang="en-US" b="1" dirty="0">
                <a:solidFill>
                  <a:schemeClr val="tx1"/>
                </a:solidFill>
                <a:cs typeface="Lucida Sans Unicode" panose="020B0602030504020204" pitchFamily="34" charset="0"/>
              </a:rPr>
              <a:t>Viral Diseases of the CNS (12)</a:t>
            </a:r>
            <a:endParaRPr lang="en-US" b="1" dirty="0">
              <a:solidFill>
                <a:schemeClr val="tx1"/>
              </a:solidFill>
            </a:endParaRPr>
          </a:p>
        </p:txBody>
      </p:sp>
      <p:sp>
        <p:nvSpPr>
          <p:cNvPr id="3" name="Content Placeholder 2"/>
          <p:cNvSpPr>
            <a:spLocks noGrp="1"/>
          </p:cNvSpPr>
          <p:nvPr>
            <p:ph idx="1"/>
          </p:nvPr>
        </p:nvSpPr>
        <p:spPr>
          <a:xfrm>
            <a:off x="803568" y="990600"/>
            <a:ext cx="7807032" cy="5562600"/>
          </a:xfrm>
        </p:spPr>
        <p:txBody>
          <a:bodyPr/>
          <a:lstStyle/>
          <a:p>
            <a:pPr>
              <a:spcAft>
                <a:spcPts val="1500"/>
              </a:spcAft>
            </a:pPr>
            <a:r>
              <a:rPr lang="en-US" altLang="en-US" dirty="0"/>
              <a:t>Rabies</a:t>
            </a:r>
          </a:p>
          <a:p>
            <a:pPr marL="285750" lvl="1">
              <a:spcBef>
                <a:spcPts val="0"/>
              </a:spcBef>
            </a:pPr>
            <a:r>
              <a:rPr lang="en-US" altLang="en-US" i="1" dirty="0"/>
              <a:t>Signs and symptoms</a:t>
            </a:r>
          </a:p>
          <a:p>
            <a:pPr marL="512763" lvl="2"/>
            <a:r>
              <a:rPr lang="en-US" altLang="en-US" dirty="0"/>
              <a:t>Symptoms begin 1 to 2 months after infection with fever, head and muscle aches, sore throat, fatigue, nausea</a:t>
            </a:r>
          </a:p>
          <a:p>
            <a:pPr marL="512763" lvl="2"/>
            <a:r>
              <a:rPr lang="en-US" altLang="en-US" dirty="0"/>
              <a:t>Characteristic tingling or twitching at site of viral entry</a:t>
            </a:r>
          </a:p>
          <a:p>
            <a:pPr marL="512763" lvl="2"/>
            <a:r>
              <a:rPr lang="en-US" altLang="en-US" dirty="0"/>
              <a:t>Progress rapidly to agitation, confusion, hallucinations, seizures, increased sensitivity, encephalitis</a:t>
            </a:r>
          </a:p>
          <a:p>
            <a:pPr marL="512763" lvl="2"/>
            <a:r>
              <a:rPr lang="en-US" altLang="en-US" dirty="0"/>
              <a:t>Later stages characterized by increased salivation, difficulty swallowing, causing “frothing at the mouth”</a:t>
            </a:r>
          </a:p>
          <a:p>
            <a:pPr marL="747713" lvl="3"/>
            <a:r>
              <a:rPr lang="en-US" altLang="en-US" dirty="0"/>
              <a:t>Swallowing, sight of fluids, leads to severe spasms of throat and respiratory muscles</a:t>
            </a:r>
          </a:p>
          <a:p>
            <a:pPr marL="969963" lvl="4"/>
            <a:r>
              <a:rPr lang="en-US" altLang="en-US" dirty="0"/>
              <a:t>Common name “hydrophobia” means fear of water</a:t>
            </a:r>
          </a:p>
          <a:p>
            <a:pPr marL="512763" lvl="2"/>
            <a:r>
              <a:rPr lang="en-US" altLang="en-US" dirty="0"/>
              <a:t>Within a few days, coma, death from respiratory failure or cardiac arrest</a:t>
            </a:r>
            <a:endParaRPr lang="en-US" dirty="0"/>
          </a:p>
        </p:txBody>
      </p:sp>
    </p:spTree>
    <p:extLst>
      <p:ext uri="{BB962C8B-B14F-4D97-AF65-F5344CB8AC3E}">
        <p14:creationId xmlns:p14="http://schemas.microsoft.com/office/powerpoint/2010/main" val="353224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A2146-2E43-47F2-A47F-2022FC6EA172}"/>
              </a:ext>
            </a:extLst>
          </p:cNvPr>
          <p:cNvSpPr>
            <a:spLocks noGrp="1"/>
          </p:cNvSpPr>
          <p:nvPr>
            <p:ph type="title"/>
          </p:nvPr>
        </p:nvSpPr>
        <p:spPr>
          <a:xfrm>
            <a:off x="1111631" y="228600"/>
            <a:ext cx="7557025" cy="609600"/>
          </a:xfrm>
        </p:spPr>
        <p:txBody>
          <a:bodyPr/>
          <a:lstStyle/>
          <a:p>
            <a:r>
              <a:rPr lang="en-US" altLang="en-US" b="1" dirty="0">
                <a:solidFill>
                  <a:prstClr val="black"/>
                </a:solidFill>
              </a:rPr>
              <a:t>Anatomy, Physiology, and Ecology (2)</a:t>
            </a:r>
            <a:endParaRPr lang="en-GB" dirty="0"/>
          </a:p>
        </p:txBody>
      </p:sp>
      <p:sp>
        <p:nvSpPr>
          <p:cNvPr id="2" name="Content Placeholder 1"/>
          <p:cNvSpPr>
            <a:spLocks noGrp="1"/>
          </p:cNvSpPr>
          <p:nvPr>
            <p:ph idx="1"/>
          </p:nvPr>
        </p:nvSpPr>
        <p:spPr>
          <a:xfrm>
            <a:off x="805536" y="990600"/>
            <a:ext cx="8033664" cy="3381828"/>
          </a:xfrm>
        </p:spPr>
        <p:txBody>
          <a:bodyPr/>
          <a:lstStyle/>
          <a:p>
            <a:pPr>
              <a:spcAft>
                <a:spcPts val="1500"/>
              </a:spcAft>
            </a:pPr>
            <a:r>
              <a:rPr lang="en-US" altLang="en-US" u="sng" dirty="0"/>
              <a:t>Central nervous system (CNS)</a:t>
            </a:r>
          </a:p>
          <a:p>
            <a:pPr marL="285750" lvl="1">
              <a:spcBef>
                <a:spcPts val="0"/>
              </a:spcBef>
            </a:pPr>
            <a:r>
              <a:rPr lang="en-US" altLang="en-US" dirty="0"/>
              <a:t>Brain and spinal cord</a:t>
            </a:r>
          </a:p>
          <a:p>
            <a:pPr marL="522288" lvl="2"/>
            <a:r>
              <a:rPr lang="en-US" altLang="en-US" dirty="0"/>
              <a:t>Brain is complex; distinct parts have different functions</a:t>
            </a:r>
          </a:p>
          <a:p>
            <a:pPr marL="769938" lvl="3"/>
            <a:r>
              <a:rPr lang="en-US" altLang="en-US" dirty="0"/>
              <a:t>Generalized inflammation or infection is </a:t>
            </a:r>
            <a:r>
              <a:rPr lang="en-US" altLang="en-US" u="sng" dirty="0"/>
              <a:t>encephalitis</a:t>
            </a:r>
          </a:p>
          <a:p>
            <a:pPr marL="522288" lvl="2"/>
            <a:r>
              <a:rPr lang="en-US" altLang="en-US" dirty="0"/>
              <a:t>Spinal cord conveys sensory information from receptors to the brain, and motor commands from the brain to the muscles and internal organs</a:t>
            </a:r>
          </a:p>
          <a:p>
            <a:pPr marL="769938" lvl="3"/>
            <a:r>
              <a:rPr lang="en-US" altLang="en-US" dirty="0"/>
              <a:t>Circuits for simple reflexes</a:t>
            </a:r>
          </a:p>
          <a:p>
            <a:pPr marL="769938" lvl="3"/>
            <a:r>
              <a:rPr lang="en-US" altLang="en-US" dirty="0"/>
              <a:t>Generalized inflammation is called </a:t>
            </a:r>
            <a:r>
              <a:rPr lang="en-US" altLang="en-US" u="sng" dirty="0"/>
              <a:t>myelitis</a:t>
            </a:r>
            <a:endParaRPr lang="en-US" dirty="0"/>
          </a:p>
        </p:txBody>
      </p:sp>
      <p:sp>
        <p:nvSpPr>
          <p:cNvPr id="3" name="Text Placeholder 2"/>
          <p:cNvSpPr>
            <a:spLocks noGrp="1"/>
          </p:cNvSpPr>
          <p:nvPr>
            <p:ph type="body" sz="quarter" idx="17"/>
          </p:nvPr>
        </p:nvSpPr>
        <p:spPr>
          <a:xfrm>
            <a:off x="897420" y="4372428"/>
            <a:ext cx="5851716" cy="1905000"/>
          </a:xfrm>
        </p:spPr>
        <p:txBody>
          <a:bodyPr/>
          <a:lstStyle/>
          <a:p>
            <a:pPr lvl="0" algn="l">
              <a:spcAft>
                <a:spcPts val="1500"/>
              </a:spcAft>
            </a:pPr>
            <a:r>
              <a:rPr lang="en-US" altLang="en-US" sz="2400" u="sng" dirty="0">
                <a:solidFill>
                  <a:prstClr val="black"/>
                </a:solidFill>
              </a:rPr>
              <a:t>Peripheral nervous system (PNS)</a:t>
            </a:r>
          </a:p>
          <a:p>
            <a:pPr marL="285750" lvl="1">
              <a:spcBef>
                <a:spcPts val="0"/>
              </a:spcBef>
              <a:spcAft>
                <a:spcPts val="800"/>
              </a:spcAft>
              <a:buFont typeface="Arial" panose="020B0604020202020204" pitchFamily="34" charset="0"/>
              <a:buChar char="•"/>
            </a:pPr>
            <a:r>
              <a:rPr lang="en-US" altLang="en-US" sz="2000" dirty="0">
                <a:solidFill>
                  <a:prstClr val="black"/>
                </a:solidFill>
              </a:rPr>
              <a:t>Nerves composed of bundles of axons</a:t>
            </a:r>
          </a:p>
          <a:p>
            <a:pPr marL="522288" lvl="2">
              <a:spcAft>
                <a:spcPts val="800"/>
              </a:spcAft>
              <a:buFont typeface="Arial" panose="020B0604020202020204" pitchFamily="34" charset="0"/>
              <a:buChar char="•"/>
            </a:pPr>
            <a:r>
              <a:rPr lang="en-US" altLang="en-US" sz="1800" dirty="0">
                <a:solidFill>
                  <a:prstClr val="black"/>
                </a:solidFill>
              </a:rPr>
              <a:t>Motor neurons carry messages from CNS to body</a:t>
            </a:r>
            <a:endParaRPr lang="en-US" altLang="en-US" sz="2000" dirty="0">
              <a:solidFill>
                <a:prstClr val="black"/>
              </a:solidFill>
            </a:endParaRPr>
          </a:p>
          <a:p>
            <a:pPr marL="522288" lvl="2">
              <a:spcAft>
                <a:spcPts val="800"/>
              </a:spcAft>
              <a:buFont typeface="Arial" panose="020B0604020202020204" pitchFamily="34" charset="0"/>
              <a:buChar char="•"/>
            </a:pPr>
            <a:r>
              <a:rPr lang="en-US" altLang="en-US" sz="1800" dirty="0">
                <a:solidFill>
                  <a:prstClr val="black"/>
                </a:solidFill>
              </a:rPr>
              <a:t>Sensory neurons transmit sensations to the CNS</a:t>
            </a:r>
          </a:p>
        </p:txBody>
      </p:sp>
    </p:spTree>
    <p:extLst>
      <p:ext uri="{BB962C8B-B14F-4D97-AF65-F5344CB8AC3E}">
        <p14:creationId xmlns:p14="http://schemas.microsoft.com/office/powerpoint/2010/main" val="3179231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Viral Diseases of the CNS – Figure 26.10 </a:t>
            </a:r>
            <a:endParaRPr lang="en-US" b="1" dirty="0">
              <a:solidFill>
                <a:schemeClr val="tx1"/>
              </a:solidFill>
            </a:endParaRPr>
          </a:p>
        </p:txBody>
      </p:sp>
      <p:sp>
        <p:nvSpPr>
          <p:cNvPr id="3" name="Content Placeholder 2"/>
          <p:cNvSpPr>
            <a:spLocks noGrp="1"/>
          </p:cNvSpPr>
          <p:nvPr>
            <p:ph idx="1"/>
          </p:nvPr>
        </p:nvSpPr>
        <p:spPr>
          <a:xfrm>
            <a:off x="794658" y="990600"/>
            <a:ext cx="3777342" cy="3048000"/>
          </a:xfrm>
        </p:spPr>
        <p:txBody>
          <a:bodyPr/>
          <a:lstStyle/>
          <a:p>
            <a:pPr>
              <a:spcAft>
                <a:spcPts val="1500"/>
              </a:spcAft>
            </a:pPr>
            <a:r>
              <a:rPr lang="en-US" altLang="en-US" dirty="0"/>
              <a:t>Rabies</a:t>
            </a:r>
          </a:p>
          <a:p>
            <a:pPr marL="285750" lvl="1">
              <a:spcBef>
                <a:spcPts val="0"/>
              </a:spcBef>
            </a:pPr>
            <a:r>
              <a:rPr lang="en-US" altLang="en-US" sz="2200" i="1" dirty="0"/>
              <a:t>Causative agent</a:t>
            </a:r>
          </a:p>
          <a:p>
            <a:pPr marL="512763" lvl="2"/>
            <a:r>
              <a:rPr lang="en-US" altLang="en-US" sz="2200" dirty="0"/>
              <a:t>Rabies virus, member of </a:t>
            </a:r>
            <a:r>
              <a:rPr lang="en-US" altLang="en-US" sz="2200" i="1" dirty="0"/>
              <a:t>Rhabdoviridae</a:t>
            </a:r>
          </a:p>
          <a:p>
            <a:pPr marL="512763" lvl="2"/>
            <a:r>
              <a:rPr lang="en-US" altLang="en-US" sz="2200" dirty="0"/>
              <a:t>Bullet shape, enveloped, single-stranded, negative-sense RNA genome</a:t>
            </a:r>
            <a:endParaRPr lang="en-US" dirty="0"/>
          </a:p>
        </p:txBody>
      </p:sp>
      <p:pic>
        <p:nvPicPr>
          <p:cNvPr id="123908"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94" b="1808"/>
          <a:stretch/>
        </p:blipFill>
        <p:spPr bwMode="auto">
          <a:xfrm>
            <a:off x="5029200" y="1652650"/>
            <a:ext cx="36814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1A4099C2-4544-4A5F-971E-89E1277068ED}"/>
              </a:ext>
            </a:extLst>
          </p:cNvPr>
          <p:cNvSpPr>
            <a:spLocks noGrp="1"/>
          </p:cNvSpPr>
          <p:nvPr>
            <p:ph type="body" sz="quarter" idx="11"/>
          </p:nvPr>
        </p:nvSpPr>
        <p:spPr/>
        <p:txBody>
          <a:bodyPr/>
          <a:lstStyle/>
          <a:p>
            <a:pPr marL="0" lvl="1" indent="0" algn="r">
              <a:buNone/>
            </a:pPr>
            <a:r>
              <a:rPr lang="en-US" sz="800" dirty="0">
                <a:solidFill>
                  <a:prstClr val="white">
                    <a:lumMod val="50000"/>
                  </a:prstClr>
                </a:solidFill>
              </a:rPr>
              <a:t>a: ©Tektoff-BM/CNRI/SPL/Science Source; b: ©Evans Roberts</a:t>
            </a:r>
            <a:endParaRPr lang="en-US" altLang="en-US" sz="800" dirty="0">
              <a:solidFill>
                <a:prstClr val="white">
                  <a:lumMod val="50000"/>
                </a:prstClr>
              </a:solidFill>
            </a:endParaRPr>
          </a:p>
        </p:txBody>
      </p:sp>
    </p:spTree>
    <p:extLst>
      <p:ext uri="{BB962C8B-B14F-4D97-AF65-F5344CB8AC3E}">
        <p14:creationId xmlns:p14="http://schemas.microsoft.com/office/powerpoint/2010/main" val="36333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5267" y="228600"/>
            <a:ext cx="6245475" cy="609600"/>
          </a:xfrm>
        </p:spPr>
        <p:txBody>
          <a:bodyPr/>
          <a:lstStyle/>
          <a:p>
            <a:r>
              <a:rPr lang="en-US" altLang="en-US" b="1" dirty="0">
                <a:solidFill>
                  <a:schemeClr val="tx1"/>
                </a:solidFill>
                <a:cs typeface="Lucida Sans Unicode" panose="020B0602030504020204" pitchFamily="34" charset="0"/>
              </a:rPr>
              <a:t>Viral Diseases of the CNS (13)</a:t>
            </a:r>
            <a:endParaRPr lang="en-US" b="1" dirty="0">
              <a:solidFill>
                <a:schemeClr val="tx1"/>
              </a:solidFill>
            </a:endParaRPr>
          </a:p>
        </p:txBody>
      </p:sp>
      <p:sp>
        <p:nvSpPr>
          <p:cNvPr id="3" name="Content Placeholder 2"/>
          <p:cNvSpPr>
            <a:spLocks noGrp="1"/>
          </p:cNvSpPr>
          <p:nvPr>
            <p:ph idx="1"/>
          </p:nvPr>
        </p:nvSpPr>
        <p:spPr>
          <a:xfrm>
            <a:off x="805541" y="990600"/>
            <a:ext cx="7576459" cy="4876800"/>
          </a:xfrm>
        </p:spPr>
        <p:txBody>
          <a:bodyPr/>
          <a:lstStyle/>
          <a:p>
            <a:pPr>
              <a:spcAft>
                <a:spcPts val="1500"/>
              </a:spcAft>
            </a:pPr>
            <a:r>
              <a:rPr lang="en-US" altLang="en-US" dirty="0"/>
              <a:t>Rabies</a:t>
            </a:r>
          </a:p>
          <a:p>
            <a:pPr marL="285750" lvl="1">
              <a:spcBef>
                <a:spcPts val="0"/>
              </a:spcBef>
            </a:pPr>
            <a:r>
              <a:rPr lang="en-US" altLang="en-US" i="1" dirty="0"/>
              <a:t>Pathogenesis</a:t>
            </a:r>
          </a:p>
          <a:p>
            <a:pPr marL="522288" lvl="2"/>
            <a:r>
              <a:rPr lang="en-US" altLang="en-US" dirty="0"/>
              <a:t>Multiplies in cells at site of infection for some time</a:t>
            </a:r>
          </a:p>
          <a:p>
            <a:pPr marL="522288" lvl="2"/>
            <a:r>
              <a:rPr lang="en-US" altLang="en-US" dirty="0"/>
              <a:t>Enters sensory neuron, travels to spinal cord, then to brain</a:t>
            </a:r>
          </a:p>
          <a:p>
            <a:pPr marL="784225" lvl="3"/>
            <a:r>
              <a:rPr lang="en-US" altLang="en-US" dirty="0"/>
              <a:t>Location of bite, infectious dose, host condition determine time before symptoms appear</a:t>
            </a:r>
          </a:p>
          <a:p>
            <a:pPr marL="522288" lvl="2"/>
            <a:r>
              <a:rPr lang="en-US" altLang="en-US" dirty="0"/>
              <a:t>Virus multiplies in brain tissue; symptoms of encephalitis</a:t>
            </a:r>
          </a:p>
          <a:p>
            <a:pPr marL="784225" lvl="3"/>
            <a:r>
              <a:rPr lang="en-US" altLang="en-US" dirty="0"/>
              <a:t>Characteristic </a:t>
            </a:r>
            <a:r>
              <a:rPr lang="en-US" altLang="en-US" u="sng" dirty="0"/>
              <a:t>Negri bodies</a:t>
            </a:r>
            <a:r>
              <a:rPr lang="en-US" altLang="en-US" dirty="0"/>
              <a:t> found in most cases</a:t>
            </a:r>
          </a:p>
          <a:p>
            <a:pPr marL="522288" lvl="2"/>
            <a:r>
              <a:rPr lang="en-US" altLang="en-US" dirty="0"/>
              <a:t>Virus spreads outward via nerves to salivary glands, eyes, fatty tissue under skin, heart, other vital organs</a:t>
            </a:r>
          </a:p>
          <a:p>
            <a:pPr marL="522288" lvl="2"/>
            <a:r>
              <a:rPr lang="en-US" altLang="en-US" dirty="0"/>
              <a:t>Can be diagnosed before death by identifying virus in smears collected from surface of eyes</a:t>
            </a:r>
            <a:endParaRPr lang="en-US" dirty="0"/>
          </a:p>
        </p:txBody>
      </p:sp>
    </p:spTree>
    <p:extLst>
      <p:ext uri="{BB962C8B-B14F-4D97-AF65-F5344CB8AC3E}">
        <p14:creationId xmlns:p14="http://schemas.microsoft.com/office/powerpoint/2010/main" val="4277914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Viral Diseases of the CNS – Figure 26.11</a:t>
            </a:r>
            <a:endParaRPr lang="en-US" b="1" dirty="0">
              <a:solidFill>
                <a:schemeClr val="tx1"/>
              </a:solidFill>
            </a:endParaRPr>
          </a:p>
        </p:txBody>
      </p:sp>
      <p:sp>
        <p:nvSpPr>
          <p:cNvPr id="3" name="Content Placeholder 2"/>
          <p:cNvSpPr>
            <a:spLocks noGrp="1"/>
          </p:cNvSpPr>
          <p:nvPr>
            <p:ph idx="1"/>
          </p:nvPr>
        </p:nvSpPr>
        <p:spPr>
          <a:xfrm>
            <a:off x="791024" y="990600"/>
            <a:ext cx="7590976" cy="2300514"/>
          </a:xfrm>
        </p:spPr>
        <p:txBody>
          <a:bodyPr/>
          <a:lstStyle/>
          <a:p>
            <a:pPr>
              <a:spcAft>
                <a:spcPts val="1500"/>
              </a:spcAft>
            </a:pPr>
            <a:r>
              <a:rPr lang="en-US" altLang="en-US" dirty="0"/>
              <a:t>Rabies</a:t>
            </a:r>
          </a:p>
          <a:p>
            <a:pPr marL="285750" lvl="1">
              <a:spcBef>
                <a:spcPts val="0"/>
              </a:spcBef>
            </a:pPr>
            <a:r>
              <a:rPr lang="en-US" altLang="en-US" i="1" dirty="0"/>
              <a:t>Epidemiology</a:t>
            </a:r>
          </a:p>
          <a:p>
            <a:pPr marL="522288" lvl="2"/>
            <a:r>
              <a:rPr lang="en-US" altLang="en-US" dirty="0"/>
              <a:t>Classic zoonotic disease; transmission via saliva from bite of rabid animal</a:t>
            </a:r>
          </a:p>
          <a:p>
            <a:pPr marL="522288" lvl="2"/>
            <a:r>
              <a:rPr lang="en-US" altLang="en-US" dirty="0"/>
              <a:t>Main reservoir in U.S. is wild animals such as raccoons, bats, skunks, and foxes</a:t>
            </a:r>
          </a:p>
          <a:p>
            <a:pPr marL="754063" lvl="3"/>
            <a:r>
              <a:rPr lang="en-US" altLang="en-US" dirty="0"/>
              <a:t>Immunization of dogs has practically eliminated them as source of human disease</a:t>
            </a:r>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quarter" idx="17"/>
              </p:nvPr>
            </p:nvSpPr>
            <p:spPr>
              <a:xfrm>
                <a:off x="1400624" y="3804458"/>
                <a:ext cx="2849831" cy="1600200"/>
              </a:xfrm>
            </p:spPr>
            <p:txBody>
              <a:bodyPr/>
              <a:lstStyle/>
              <a:p>
                <a:pPr marL="228600" lvl="3">
                  <a:spcAft>
                    <a:spcPts val="800"/>
                  </a:spcAft>
                  <a:buFont typeface="Arial" panose="020B0604020202020204" pitchFamily="34" charset="0"/>
                  <a:buChar char="•"/>
                </a:pPr>
                <a:r>
                  <a:rPr lang="en-US" altLang="en-US" sz="1600" dirty="0">
                    <a:solidFill>
                      <a:prstClr val="black"/>
                    </a:solidFill>
                  </a:rPr>
                  <a:t>&gt;5,000</a:t>
                </a:r>
                <a14:m>
                  <m:oMath xmlns:m="http://schemas.openxmlformats.org/officeDocument/2006/math">
                    <m:r>
                      <a:rPr lang="en-US" altLang="en-US" sz="1600" i="1" dirty="0" smtClean="0">
                        <a:solidFill>
                          <a:prstClr val="black"/>
                        </a:solidFill>
                        <a:latin typeface="Cambria Math" panose="02040503050406030204" pitchFamily="18" charset="0"/>
                      </a:rPr>
                      <m:t> </m:t>
                    </m:r>
                  </m:oMath>
                </a14:m>
                <a:r>
                  <a:rPr lang="en-US" altLang="en-US" sz="1600" dirty="0">
                    <a:solidFill>
                      <a:prstClr val="black"/>
                    </a:solidFill>
                  </a:rPr>
                  <a:t>wild animal cases/year</a:t>
                </a:r>
              </a:p>
              <a:p>
                <a:pPr marL="228600" lvl="3">
                  <a:spcAft>
                    <a:spcPts val="800"/>
                  </a:spcAft>
                  <a:buFont typeface="Arial" panose="020B0604020202020204" pitchFamily="34" charset="0"/>
                  <a:buChar char="•"/>
                </a:pPr>
                <a:r>
                  <a:rPr lang="en-US" altLang="en-US" sz="1600" dirty="0">
                    <a:solidFill>
                      <a:prstClr val="black"/>
                    </a:solidFill>
                  </a:rPr>
                  <a:t>Nearly all human cases from bats</a:t>
                </a:r>
              </a:p>
              <a:p>
                <a:pPr marL="228600" lvl="3">
                  <a:spcAft>
                    <a:spcPts val="800"/>
                  </a:spcAft>
                  <a:buFont typeface="Arial" panose="020B0604020202020204" pitchFamily="34" charset="0"/>
                  <a:buChar char="•"/>
                </a:pPr>
                <a:r>
                  <a:rPr lang="en-US" altLang="en-US" sz="1600" dirty="0">
                    <a:solidFill>
                      <a:prstClr val="black"/>
                    </a:solidFill>
                  </a:rPr>
                  <a:t>Only 1 to 3 cases/year in U.S.</a:t>
                </a:r>
                <a:endParaRPr lang="en-US" sz="1600" dirty="0">
                  <a:solidFill>
                    <a:prstClr val="black"/>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quarter" idx="17"/>
              </p:nvPr>
            </p:nvSpPr>
            <p:spPr>
              <a:xfrm>
                <a:off x="1400624" y="3804458"/>
                <a:ext cx="2849831" cy="1600200"/>
              </a:xfrm>
              <a:blipFill>
                <a:blip r:embed="rId3"/>
                <a:stretch>
                  <a:fillRect l="-4069" t="-3802"/>
                </a:stretch>
              </a:blipFill>
            </p:spPr>
            <p:txBody>
              <a:bodyPr/>
              <a:lstStyle/>
              <a:p>
                <a:r>
                  <a:rPr lang="en-US">
                    <a:noFill/>
                  </a:rPr>
                  <a:t> </a:t>
                </a:r>
              </a:p>
            </p:txBody>
          </p:sp>
        </mc:Fallback>
      </mc:AlternateContent>
      <p:pic>
        <p:nvPicPr>
          <p:cNvPr id="128004" name="Picture 6" descr="In 2014, about 2000 each of rabies-infected raccoons, bats, and skunks were reported. A few hundred rabies-infected foxes were reported."/>
          <p:cNvPicPr>
            <a:picLocks noChangeAspect="1" noChangeArrowheads="1"/>
          </p:cNvPicPr>
          <p:nvPr/>
        </p:nvPicPr>
        <p:blipFill>
          <a:blip r:embed="rId4" cstate="print">
            <a:extLst>
              <a:ext uri="{28A0092B-C50C-407E-A947-70E740481C1C}">
                <a14:useLocalDpi xmlns:a14="http://schemas.microsoft.com/office/drawing/2010/main" val="0"/>
              </a:ext>
            </a:extLst>
          </a:blip>
          <a:srcRect t="3145"/>
          <a:stretch>
            <a:fillRect/>
          </a:stretch>
        </p:blipFill>
        <p:spPr bwMode="auto">
          <a:xfrm>
            <a:off x="4876800" y="3657600"/>
            <a:ext cx="4023137" cy="267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a:extLst>
              <a:ext uri="{FF2B5EF4-FFF2-40B4-BE49-F238E27FC236}">
                <a16:creationId xmlns:a16="http://schemas.microsoft.com/office/drawing/2014/main" id="{3329493B-DAAC-44E8-B1B4-3C3555CCC950}"/>
              </a:ext>
            </a:extLst>
          </p:cNvPr>
          <p:cNvSpPr>
            <a:spLocks noGrp="1"/>
          </p:cNvSpPr>
          <p:nvPr>
            <p:ph sz="quarter" idx="19"/>
          </p:nvPr>
        </p:nvSpPr>
        <p:spPr>
          <a:xfrm>
            <a:off x="4879486" y="6424711"/>
            <a:ext cx="4257818" cy="316707"/>
          </a:xfrm>
        </p:spPr>
        <p:txBody>
          <a:bodyPr/>
          <a:lstStyle/>
          <a:p>
            <a:pPr marL="0" lvl="0" indent="0" defTabSz="914400">
              <a:spcBef>
                <a:spcPts val="0"/>
              </a:spcBef>
              <a:buNone/>
            </a:pPr>
            <a:r>
              <a:rPr lang="en-US" sz="1200" dirty="0">
                <a:solidFill>
                  <a:prstClr val="black"/>
                </a:solidFill>
                <a:hlinkClick r:id="rId5" action="ppaction://hlinksldjump"/>
              </a:rPr>
              <a:t>Jump to </a:t>
            </a:r>
            <a:r>
              <a:rPr lang="en-US" altLang="en-US" sz="1200" dirty="0">
                <a:solidFill>
                  <a:prstClr val="black"/>
                </a:solidFill>
                <a:cs typeface="Lucida Sans Unicode" panose="020B0602030504020204" pitchFamily="34" charset="0"/>
                <a:hlinkClick r:id="rId5" action="ppaction://hlinksldjump"/>
              </a:rPr>
              <a:t>Viral Diseases of the CNS – Figure 26.11</a:t>
            </a:r>
            <a:r>
              <a:rPr lang="en-US" altLang="en-US" sz="1200" dirty="0">
                <a:solidFill>
                  <a:prstClr val="black"/>
                </a:solidFill>
                <a:hlinkClick r:id="rId5" action="ppaction://hlinksldjump"/>
              </a:rPr>
              <a:t> </a:t>
            </a:r>
            <a:r>
              <a:rPr lang="en-US" sz="1200" dirty="0">
                <a:solidFill>
                  <a:prstClr val="black"/>
                </a:solidFill>
                <a:cs typeface="Arial" panose="020B0604020202020204" pitchFamily="34" charset="0"/>
                <a:hlinkClick r:id="rId5" action="ppaction://hlinksldjump"/>
              </a:rPr>
              <a:t>Long Description</a:t>
            </a:r>
            <a:r>
              <a:rPr lang="en-US" altLang="en-US" sz="1200" dirty="0">
                <a:solidFill>
                  <a:prstClr val="black"/>
                </a:solidFill>
                <a:hlinkClick r:id="rId5" action="ppaction://hlinksldjump"/>
              </a:rPr>
              <a:t> </a:t>
            </a:r>
            <a:endParaRPr lang="en-US" sz="1200" dirty="0">
              <a:solidFill>
                <a:prstClr val="black"/>
              </a:solidFill>
            </a:endParaRPr>
          </a:p>
        </p:txBody>
      </p:sp>
    </p:spTree>
    <p:extLst>
      <p:ext uri="{BB962C8B-B14F-4D97-AF65-F5344CB8AC3E}">
        <p14:creationId xmlns:p14="http://schemas.microsoft.com/office/powerpoint/2010/main" val="2195159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149" y="228600"/>
            <a:ext cx="6870023" cy="609600"/>
          </a:xfrm>
        </p:spPr>
        <p:txBody>
          <a:bodyPr/>
          <a:lstStyle/>
          <a:p>
            <a:r>
              <a:rPr lang="en-US" altLang="en-US" b="1" dirty="0">
                <a:solidFill>
                  <a:schemeClr val="tx1"/>
                </a:solidFill>
                <a:cs typeface="Lucida Sans Unicode" panose="020B0602030504020204" pitchFamily="34" charset="0"/>
              </a:rPr>
              <a:t>Viral Diseases of the CNS (14)</a:t>
            </a:r>
            <a:endParaRPr lang="en-US" b="1" dirty="0">
              <a:solidFill>
                <a:schemeClr val="tx1"/>
              </a:solidFill>
            </a:endParaRPr>
          </a:p>
        </p:txBody>
      </p:sp>
      <p:sp>
        <p:nvSpPr>
          <p:cNvPr id="3" name="Content Placeholder 2"/>
          <p:cNvSpPr>
            <a:spLocks noGrp="1"/>
          </p:cNvSpPr>
          <p:nvPr>
            <p:ph idx="1"/>
          </p:nvPr>
        </p:nvSpPr>
        <p:spPr>
          <a:xfrm>
            <a:off x="805539" y="990600"/>
            <a:ext cx="7728861" cy="3962400"/>
          </a:xfrm>
        </p:spPr>
        <p:txBody>
          <a:bodyPr/>
          <a:lstStyle/>
          <a:p>
            <a:pPr>
              <a:spcAft>
                <a:spcPts val="1500"/>
              </a:spcAft>
            </a:pPr>
            <a:r>
              <a:rPr lang="en-US" altLang="en-US" sz="2600" dirty="0"/>
              <a:t>Rabies</a:t>
            </a:r>
          </a:p>
          <a:p>
            <a:pPr marL="285750" lvl="1">
              <a:spcBef>
                <a:spcPts val="0"/>
              </a:spcBef>
            </a:pPr>
            <a:r>
              <a:rPr lang="en-US" altLang="en-US" sz="2200" i="1" dirty="0"/>
              <a:t>Epidemiology</a:t>
            </a:r>
          </a:p>
          <a:p>
            <a:pPr marL="522288" lvl="2"/>
            <a:r>
              <a:rPr lang="en-US" altLang="en-US" sz="2000" dirty="0"/>
              <a:t>About 40,000 to 70,000 deaths worldwide</a:t>
            </a:r>
          </a:p>
          <a:p>
            <a:pPr marL="522288" lvl="2"/>
            <a:r>
              <a:rPr lang="en-US" altLang="en-US" sz="2000" dirty="0"/>
              <a:t>Most from dog bites in areas without regular vaccination</a:t>
            </a:r>
          </a:p>
          <a:p>
            <a:pPr marL="784225" lvl="3"/>
            <a:r>
              <a:rPr lang="en-US" altLang="en-US" sz="1800" dirty="0"/>
              <a:t>30% risk of rabies from bite if virus in saliva</a:t>
            </a:r>
          </a:p>
          <a:p>
            <a:pPr marL="784225" lvl="3"/>
            <a:r>
              <a:rPr lang="en-US" altLang="en-US" sz="1800" dirty="0"/>
              <a:t>Observe unvaccinated dog for 10 days to see if symptoms develop</a:t>
            </a:r>
          </a:p>
          <a:p>
            <a:pPr marL="1027113" lvl="4"/>
            <a:r>
              <a:rPr lang="en-US" altLang="en-US" sz="2200" dirty="0"/>
              <a:t>“</a:t>
            </a:r>
            <a:r>
              <a:rPr lang="en-US" altLang="en-US" sz="1700" dirty="0"/>
              <a:t>Furious” rabies make dog irritable, hyperactive with excessive saliva</a:t>
            </a:r>
          </a:p>
          <a:p>
            <a:pPr marL="1027113" lvl="4"/>
            <a:r>
              <a:rPr lang="en-US" altLang="en-US" sz="1700" dirty="0"/>
              <a:t>“Paralytic” rabies makes dog inactive with paralysis of throat and leg muscles</a:t>
            </a:r>
            <a:endParaRPr lang="en-US" dirty="0"/>
          </a:p>
        </p:txBody>
      </p:sp>
    </p:spTree>
    <p:extLst>
      <p:ext uri="{BB962C8B-B14F-4D97-AF65-F5344CB8AC3E}">
        <p14:creationId xmlns:p14="http://schemas.microsoft.com/office/powerpoint/2010/main" val="110742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663" y="228600"/>
            <a:ext cx="6870023" cy="609600"/>
          </a:xfrm>
        </p:spPr>
        <p:txBody>
          <a:bodyPr/>
          <a:lstStyle/>
          <a:p>
            <a:r>
              <a:rPr lang="en-US" altLang="en-US" b="1" dirty="0">
                <a:solidFill>
                  <a:schemeClr val="tx1"/>
                </a:solidFill>
                <a:cs typeface="Lucida Sans Unicode" panose="020B0602030504020204" pitchFamily="34" charset="0"/>
              </a:rPr>
              <a:t>Viral Diseases of the CNS (15)</a:t>
            </a:r>
            <a:endParaRPr lang="en-US" b="1" dirty="0">
              <a:solidFill>
                <a:schemeClr val="tx1"/>
              </a:solidFill>
            </a:endParaRPr>
          </a:p>
        </p:txBody>
      </p:sp>
      <p:sp>
        <p:nvSpPr>
          <p:cNvPr id="3" name="Content Placeholder 2"/>
          <p:cNvSpPr>
            <a:spLocks noGrp="1"/>
          </p:cNvSpPr>
          <p:nvPr>
            <p:ph idx="1"/>
          </p:nvPr>
        </p:nvSpPr>
        <p:spPr>
          <a:xfrm>
            <a:off x="791030" y="990600"/>
            <a:ext cx="7514770" cy="5105400"/>
          </a:xfrm>
        </p:spPr>
        <p:txBody>
          <a:bodyPr/>
          <a:lstStyle/>
          <a:p>
            <a:pPr>
              <a:lnSpc>
                <a:spcPct val="90000"/>
              </a:lnSpc>
              <a:spcAft>
                <a:spcPts val="1500"/>
              </a:spcAft>
            </a:pPr>
            <a:r>
              <a:rPr lang="en-US" altLang="en-US" dirty="0"/>
              <a:t>Rabies</a:t>
            </a:r>
          </a:p>
          <a:p>
            <a:pPr marL="285750" lvl="1">
              <a:lnSpc>
                <a:spcPct val="90000"/>
              </a:lnSpc>
              <a:spcBef>
                <a:spcPts val="0"/>
              </a:spcBef>
            </a:pPr>
            <a:r>
              <a:rPr lang="en-US" altLang="en-US" sz="2200" i="1" dirty="0"/>
              <a:t>Treatment and prevention</a:t>
            </a:r>
          </a:p>
          <a:p>
            <a:pPr marL="550863" lvl="2">
              <a:lnSpc>
                <a:spcPct val="90000"/>
              </a:lnSpc>
            </a:pPr>
            <a:r>
              <a:rPr lang="en-US" altLang="en-US" sz="2000" dirty="0"/>
              <a:t>Wash wound with soap and water, then apply antiseptic</a:t>
            </a:r>
          </a:p>
          <a:p>
            <a:pPr marL="550863" lvl="2">
              <a:lnSpc>
                <a:spcPct val="90000"/>
              </a:lnSpc>
            </a:pPr>
            <a:r>
              <a:rPr lang="en-US" altLang="en-US" sz="2000" dirty="0"/>
              <a:t>If animal might be rabid, person receives post-exposure prophylaxis (PEP); effective due to long period before virus enters neurons</a:t>
            </a:r>
          </a:p>
          <a:p>
            <a:pPr marL="812800" lvl="3">
              <a:lnSpc>
                <a:spcPct val="90000"/>
              </a:lnSpc>
            </a:pPr>
            <a:r>
              <a:rPr lang="en-US" altLang="en-US" sz="1800" dirty="0"/>
              <a:t>Human rabies immune globulin (HRIG) neutralizes virus</a:t>
            </a:r>
          </a:p>
          <a:p>
            <a:pPr marL="812800" lvl="3">
              <a:lnSpc>
                <a:spcPct val="90000"/>
              </a:lnSpc>
            </a:pPr>
            <a:r>
              <a:rPr lang="en-US" altLang="en-US" sz="1800" dirty="0"/>
              <a:t>Four injections of rabies vaccine to provoke immune response</a:t>
            </a:r>
          </a:p>
          <a:p>
            <a:pPr marL="550863" lvl="2">
              <a:lnSpc>
                <a:spcPct val="90000"/>
              </a:lnSpc>
            </a:pPr>
            <a:r>
              <a:rPr lang="en-US" altLang="en-US" sz="2000" dirty="0"/>
              <a:t>No effective treatment once symptoms appear</a:t>
            </a:r>
          </a:p>
          <a:p>
            <a:pPr marL="550863" lvl="2">
              <a:lnSpc>
                <a:spcPct val="90000"/>
              </a:lnSpc>
            </a:pPr>
            <a:r>
              <a:rPr lang="en-US" altLang="en-US" sz="2000" dirty="0"/>
              <a:t>In U.S., approximately 30,000/year receive vaccine after bite from suspected rabid animal</a:t>
            </a:r>
          </a:p>
          <a:p>
            <a:pPr marL="812800" lvl="3">
              <a:lnSpc>
                <a:spcPct val="90000"/>
              </a:lnSpc>
            </a:pPr>
            <a:r>
              <a:rPr lang="en-US" altLang="en-US" sz="1800" dirty="0"/>
              <a:t>Those at risk should be immunized before exposure</a:t>
            </a:r>
          </a:p>
          <a:p>
            <a:pPr marL="550863" lvl="2">
              <a:lnSpc>
                <a:spcPct val="90000"/>
              </a:lnSpc>
            </a:pPr>
            <a:r>
              <a:rPr lang="en-US" altLang="en-US" sz="2000" dirty="0"/>
              <a:t>Programs underway to administer oral vaccine to wild animals</a:t>
            </a:r>
            <a:endParaRPr lang="en-US" dirty="0"/>
          </a:p>
        </p:txBody>
      </p:sp>
    </p:spTree>
    <p:extLst>
      <p:ext uri="{BB962C8B-B14F-4D97-AF65-F5344CB8AC3E}">
        <p14:creationId xmlns:p14="http://schemas.microsoft.com/office/powerpoint/2010/main" val="81812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26.8 Rabies</a:t>
            </a:r>
          </a:p>
        </p:txBody>
      </p:sp>
      <p:graphicFrame>
        <p:nvGraphicFramePr>
          <p:cNvPr id="11" name="Table Placeholder 10">
            <a:extLst>
              <a:ext uri="{FF2B5EF4-FFF2-40B4-BE49-F238E27FC236}">
                <a16:creationId xmlns:a16="http://schemas.microsoft.com/office/drawing/2014/main" id="{D4E96076-7E44-46CA-8FEC-2B1A74DB7C12}"/>
              </a:ext>
            </a:extLst>
          </p:cNvPr>
          <p:cNvGraphicFramePr>
            <a:graphicFrameLocks noGrp="1"/>
          </p:cNvGraphicFramePr>
          <p:nvPr>
            <p:ph type="tbl" sz="quarter" idx="20"/>
            <p:extLst>
              <p:ext uri="{D42A27DB-BD31-4B8C-83A1-F6EECF244321}">
                <p14:modId xmlns:p14="http://schemas.microsoft.com/office/powerpoint/2010/main" val="3661772513"/>
              </p:ext>
            </p:extLst>
          </p:nvPr>
        </p:nvGraphicFramePr>
        <p:xfrm>
          <a:off x="1524000" y="1517558"/>
          <a:ext cx="6096000" cy="4783758"/>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668323739"/>
                    </a:ext>
                  </a:extLst>
                </a:gridCol>
                <a:gridCol w="4191000">
                  <a:extLst>
                    <a:ext uri="{9D8B030D-6E8A-4147-A177-3AD203B41FA5}">
                      <a16:colId xmlns:a16="http://schemas.microsoft.com/office/drawing/2014/main" val="251705610"/>
                    </a:ext>
                  </a:extLst>
                </a:gridCol>
              </a:tblGrid>
              <a:tr h="9208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Fever, headache, nausea, vomiting, sore throat, cough at onset; later, spasms of the muscles of mouth and throat, coma, and death</a:t>
                      </a:r>
                    </a:p>
                  </a:txBody>
                  <a:tcPr/>
                </a:tc>
                <a:extLst>
                  <a:ext uri="{0D108BD9-81ED-4DB2-BD59-A6C34878D82A}">
                    <a16:rowId xmlns:a16="http://schemas.microsoft.com/office/drawing/2014/main" val="1448485355"/>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Usually 30 to 60 days</a:t>
                      </a:r>
                    </a:p>
                  </a:txBody>
                  <a:tcPr/>
                </a:tc>
                <a:extLst>
                  <a:ext uri="{0D108BD9-81ED-4DB2-BD59-A6C34878D82A}">
                    <a16:rowId xmlns:a16="http://schemas.microsoft.com/office/drawing/2014/main" val="689129211"/>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Rabies virus, single-stranded RNA; bullet shape</a:t>
                      </a:r>
                    </a:p>
                  </a:txBody>
                  <a:tcPr/>
                </a:tc>
                <a:extLst>
                  <a:ext uri="{0D108BD9-81ED-4DB2-BD59-A6C34878D82A}">
                    <a16:rowId xmlns:a16="http://schemas.microsoft.com/office/drawing/2014/main" val="1977416601"/>
                  </a:ext>
                </a:extLst>
              </a:tr>
              <a:tr h="106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During incubation period, virus multiplies at site of bite, then travels via nerves to the central nervous system; it multiplies and spreads outward via multiple nerves to infect heart and other organs.</a:t>
                      </a:r>
                    </a:p>
                  </a:txBody>
                  <a:tcPr/>
                </a:tc>
                <a:extLst>
                  <a:ext uri="{0D108BD9-81ED-4DB2-BD59-A6C34878D82A}">
                    <a16:rowId xmlns:a16="http://schemas.microsoft.com/office/drawing/2014/main" val="2613302378"/>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Bite of rabid animal, usually a bat. </a:t>
                      </a:r>
                    </a:p>
                  </a:txBody>
                  <a:tcPr/>
                </a:tc>
                <a:extLst>
                  <a:ext uri="{0D108BD9-81ED-4DB2-BD59-A6C34878D82A}">
                    <a16:rowId xmlns:a16="http://schemas.microsoft.com/office/drawing/2014/main" val="22116456"/>
                  </a:ext>
                </a:extLst>
              </a:tr>
              <a:tr h="15769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immediately wash wound with soap and water and apply antiseptic; inject rabies vaccine and human rabies immunoglobulin as soon as possible. No effective treatment once symptoms begin. Prevention: avoid suspect animals; immunize pets.</a:t>
                      </a:r>
                    </a:p>
                  </a:txBody>
                  <a:tcPr/>
                </a:tc>
                <a:extLst>
                  <a:ext uri="{0D108BD9-81ED-4DB2-BD59-A6C34878D82A}">
                    <a16:rowId xmlns:a16="http://schemas.microsoft.com/office/drawing/2014/main" val="3894779017"/>
                  </a:ext>
                </a:extLst>
              </a:tr>
            </a:tbl>
          </a:graphicData>
        </a:graphic>
      </p:graphicFrame>
    </p:spTree>
    <p:extLst>
      <p:ext uri="{BB962C8B-B14F-4D97-AF65-F5344CB8AC3E}">
        <p14:creationId xmlns:p14="http://schemas.microsoft.com/office/powerpoint/2010/main" val="194891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683EE5-06DF-459B-87AF-CC0279C8DB0A}"/>
              </a:ext>
            </a:extLst>
          </p:cNvPr>
          <p:cNvSpPr>
            <a:spLocks noGrp="1"/>
          </p:cNvSpPr>
          <p:nvPr>
            <p:ph type="title"/>
          </p:nvPr>
        </p:nvSpPr>
        <p:spPr>
          <a:xfrm>
            <a:off x="415636" y="228600"/>
            <a:ext cx="8312728" cy="609600"/>
          </a:xfrm>
        </p:spPr>
        <p:txBody>
          <a:bodyPr/>
          <a:lstStyle/>
          <a:p>
            <a:r>
              <a:rPr lang="en-US" altLang="en-US" b="1" dirty="0">
                <a:solidFill>
                  <a:prstClr val="black"/>
                </a:solidFill>
              </a:rPr>
              <a:t>Fungal Diseases of the CNS – Figure 26.12</a:t>
            </a:r>
            <a:endParaRPr lang="en-GB" dirty="0"/>
          </a:p>
        </p:txBody>
      </p:sp>
      <p:sp>
        <p:nvSpPr>
          <p:cNvPr id="2" name="Content Placeholder 1"/>
          <p:cNvSpPr>
            <a:spLocks noGrp="1"/>
          </p:cNvSpPr>
          <p:nvPr>
            <p:ph idx="1"/>
          </p:nvPr>
        </p:nvSpPr>
        <p:spPr>
          <a:xfrm>
            <a:off x="800100" y="990600"/>
            <a:ext cx="7620000" cy="2667000"/>
          </a:xfrm>
        </p:spPr>
        <p:txBody>
          <a:bodyPr/>
          <a:lstStyle/>
          <a:p>
            <a:pPr>
              <a:spcAft>
                <a:spcPts val="1500"/>
              </a:spcAft>
            </a:pPr>
            <a:r>
              <a:rPr lang="en-US" altLang="en-US" dirty="0"/>
              <a:t>Cryptococcal meningoencephalitis</a:t>
            </a:r>
          </a:p>
          <a:p>
            <a:pPr marL="285750" lvl="1">
              <a:spcBef>
                <a:spcPts val="0"/>
              </a:spcBef>
              <a:spcAft>
                <a:spcPts val="300"/>
              </a:spcAft>
            </a:pPr>
            <a:r>
              <a:rPr lang="en-US" altLang="en-US" i="1" dirty="0"/>
              <a:t>Signs and symptoms</a:t>
            </a:r>
          </a:p>
          <a:p>
            <a:pPr marL="520700" lvl="2">
              <a:spcAft>
                <a:spcPts val="300"/>
              </a:spcAft>
            </a:pPr>
            <a:r>
              <a:rPr lang="en-US" altLang="en-US" dirty="0"/>
              <a:t>Difficulty thinking, dizziness, intermittent headache, fever</a:t>
            </a:r>
          </a:p>
          <a:p>
            <a:pPr marL="520700" lvl="2">
              <a:spcAft>
                <a:spcPts val="300"/>
              </a:spcAft>
            </a:pPr>
            <a:r>
              <a:rPr lang="en-US" altLang="en-US" dirty="0"/>
              <a:t>After weeks or months, vomiting, weight loss, paralysis, seizures, and coma may appear</a:t>
            </a:r>
          </a:p>
          <a:p>
            <a:pPr marL="520700" lvl="2">
              <a:spcAft>
                <a:spcPts val="300"/>
              </a:spcAft>
            </a:pPr>
            <a:r>
              <a:rPr lang="en-US" altLang="en-US" dirty="0"/>
              <a:t>Progresses much faster in immunodeficient</a:t>
            </a:r>
          </a:p>
          <a:p>
            <a:pPr marL="285750" lvl="1">
              <a:spcAft>
                <a:spcPts val="300"/>
              </a:spcAft>
            </a:pPr>
            <a:r>
              <a:rPr lang="en-US" altLang="en-US" i="1" dirty="0"/>
              <a:t>Causative agent</a:t>
            </a:r>
            <a:endParaRPr lang="en-US" sz="1700" dirty="0"/>
          </a:p>
        </p:txBody>
      </p:sp>
      <p:sp>
        <p:nvSpPr>
          <p:cNvPr id="3" name="Text Placeholder 2"/>
          <p:cNvSpPr>
            <a:spLocks noGrp="1"/>
          </p:cNvSpPr>
          <p:nvPr>
            <p:ph type="body" sz="quarter" idx="17"/>
          </p:nvPr>
        </p:nvSpPr>
        <p:spPr>
          <a:xfrm>
            <a:off x="1181100" y="3765550"/>
            <a:ext cx="3048000" cy="2438400"/>
          </a:xfrm>
        </p:spPr>
        <p:txBody>
          <a:bodyPr/>
          <a:lstStyle/>
          <a:p>
            <a:pPr marL="228600" lvl="2">
              <a:spcAft>
                <a:spcPts val="300"/>
              </a:spcAft>
              <a:buFont typeface="Arial" panose="020B0604020202020204" pitchFamily="34" charset="0"/>
              <a:buChar char="•"/>
            </a:pPr>
            <a:r>
              <a:rPr lang="en-US" altLang="en-US" sz="1800" i="1" dirty="0">
                <a:solidFill>
                  <a:prstClr val="black"/>
                </a:solidFill>
              </a:rPr>
              <a:t>Cryptococcus neoformans</a:t>
            </a:r>
            <a:r>
              <a:rPr lang="en-US" altLang="en-US" sz="1800" dirty="0">
                <a:solidFill>
                  <a:prstClr val="black"/>
                </a:solidFill>
              </a:rPr>
              <a:t> (opportunistic) or </a:t>
            </a:r>
            <a:r>
              <a:rPr lang="en-US" altLang="en-US" sz="1800" i="1" dirty="0">
                <a:solidFill>
                  <a:prstClr val="black"/>
                </a:solidFill>
              </a:rPr>
              <a:t>C. gattii</a:t>
            </a:r>
            <a:r>
              <a:rPr lang="en-US" altLang="en-US" sz="1800" dirty="0">
                <a:solidFill>
                  <a:prstClr val="black"/>
                </a:solidFill>
              </a:rPr>
              <a:t> (causes disease even in healthy individuals)</a:t>
            </a:r>
          </a:p>
          <a:p>
            <a:pPr marL="228600" lvl="2">
              <a:spcAft>
                <a:spcPts val="300"/>
              </a:spcAft>
              <a:buFont typeface="Arial" panose="020B0604020202020204" pitchFamily="34" charset="0"/>
              <a:buChar char="•"/>
            </a:pPr>
            <a:r>
              <a:rPr lang="en-US" altLang="en-US" sz="1800" dirty="0">
                <a:solidFill>
                  <a:prstClr val="black"/>
                </a:solidFill>
              </a:rPr>
              <a:t>Yeasts approximately 3 to 20 </a:t>
            </a:r>
            <a:r>
              <a:rPr lang="en-US" altLang="en-US" sz="1800" dirty="0">
                <a:solidFill>
                  <a:prstClr val="black"/>
                </a:solidFill>
                <a:cs typeface="Arial" panose="020B0604020202020204" pitchFamily="34" charset="0"/>
              </a:rPr>
              <a:t>micrometers</a:t>
            </a:r>
            <a:r>
              <a:rPr lang="en-US" altLang="en-US" sz="1800" dirty="0">
                <a:solidFill>
                  <a:prstClr val="black"/>
                </a:solidFill>
              </a:rPr>
              <a:t> diameter</a:t>
            </a:r>
          </a:p>
          <a:p>
            <a:pPr marL="228600" lvl="2">
              <a:spcAft>
                <a:spcPts val="300"/>
              </a:spcAft>
              <a:buFont typeface="Arial" panose="020B0604020202020204" pitchFamily="34" charset="0"/>
              <a:buChar char="•"/>
            </a:pPr>
            <a:r>
              <a:rPr lang="en-US" altLang="en-US" sz="1800" dirty="0">
                <a:solidFill>
                  <a:prstClr val="black"/>
                </a:solidFill>
              </a:rPr>
              <a:t>Surrounded by thick capsule</a:t>
            </a:r>
          </a:p>
          <a:p>
            <a:pPr marL="465138" lvl="3">
              <a:spcAft>
                <a:spcPts val="300"/>
              </a:spcAft>
              <a:buFont typeface="Arial" panose="020B0604020202020204" pitchFamily="34" charset="0"/>
              <a:buChar char="•"/>
            </a:pPr>
            <a:r>
              <a:rPr lang="en-US" altLang="en-US" sz="1700" dirty="0">
                <a:solidFill>
                  <a:prstClr val="black"/>
                </a:solidFill>
              </a:rPr>
              <a:t>Resists immune response</a:t>
            </a:r>
            <a:endParaRPr lang="en-US" sz="1700" dirty="0">
              <a:solidFill>
                <a:prstClr val="black"/>
              </a:solidFill>
            </a:endParaRPr>
          </a:p>
        </p:txBody>
      </p:sp>
      <p:pic>
        <p:nvPicPr>
          <p:cNvPr id="136196"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31" b="3089"/>
          <a:stretch/>
        </p:blipFill>
        <p:spPr bwMode="auto">
          <a:xfrm>
            <a:off x="4724400" y="3429000"/>
            <a:ext cx="3962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C4A168A5-5AE1-4EF5-86A4-A3C26CB78B12}"/>
              </a:ext>
            </a:extLst>
          </p:cNvPr>
          <p:cNvSpPr>
            <a:spLocks noGrp="1"/>
          </p:cNvSpPr>
          <p:nvPr>
            <p:ph type="body" sz="quarter" idx="11"/>
          </p:nvPr>
        </p:nvSpPr>
        <p:spPr/>
        <p:txBody>
          <a:bodyPr/>
          <a:lstStyle/>
          <a:p>
            <a:pPr lvl="0"/>
            <a:r>
              <a:rPr lang="en-US" dirty="0"/>
              <a:t>Source: Dr. Leanor Haley/CDC</a:t>
            </a:r>
            <a:endParaRPr lang="en-US" altLang="en-US" dirty="0"/>
          </a:p>
        </p:txBody>
      </p:sp>
    </p:spTree>
    <p:extLst>
      <p:ext uri="{BB962C8B-B14F-4D97-AF65-F5344CB8AC3E}">
        <p14:creationId xmlns:p14="http://schemas.microsoft.com/office/powerpoint/2010/main" val="277172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062" y="228600"/>
            <a:ext cx="6245476" cy="609600"/>
          </a:xfrm>
        </p:spPr>
        <p:txBody>
          <a:bodyPr/>
          <a:lstStyle/>
          <a:p>
            <a:r>
              <a:rPr lang="en-US" altLang="en-US" b="1" dirty="0">
                <a:solidFill>
                  <a:schemeClr val="tx1"/>
                </a:solidFill>
                <a:cs typeface="Lucida Sans Unicode" panose="020B0602030504020204" pitchFamily="34" charset="0"/>
              </a:rPr>
              <a:t>Fungal Diseases of the CNS (1)</a:t>
            </a:r>
            <a:endParaRPr lang="en-US" b="1" dirty="0">
              <a:solidFill>
                <a:schemeClr val="tx1"/>
              </a:solidFill>
            </a:endParaRPr>
          </a:p>
        </p:txBody>
      </p:sp>
      <p:sp>
        <p:nvSpPr>
          <p:cNvPr id="3" name="Content Placeholder 2"/>
          <p:cNvSpPr>
            <a:spLocks noGrp="1"/>
          </p:cNvSpPr>
          <p:nvPr>
            <p:ph idx="1"/>
          </p:nvPr>
        </p:nvSpPr>
        <p:spPr>
          <a:xfrm>
            <a:off x="803571" y="990600"/>
            <a:ext cx="7538324" cy="5029200"/>
          </a:xfrm>
        </p:spPr>
        <p:txBody>
          <a:bodyPr/>
          <a:lstStyle/>
          <a:p>
            <a:pPr>
              <a:spcAft>
                <a:spcPts val="1500"/>
              </a:spcAft>
            </a:pPr>
            <a:r>
              <a:rPr lang="en-US" altLang="en-US" dirty="0"/>
              <a:t>Cryptococcal meningoencephalitis</a:t>
            </a:r>
          </a:p>
          <a:p>
            <a:pPr marL="285750" lvl="1">
              <a:spcBef>
                <a:spcPts val="0"/>
              </a:spcBef>
            </a:pPr>
            <a:r>
              <a:rPr lang="en-US" altLang="en-US" i="1" dirty="0"/>
              <a:t>Pathogenesis</a:t>
            </a:r>
          </a:p>
          <a:p>
            <a:pPr marL="554038" lvl="2"/>
            <a:r>
              <a:rPr lang="en-US" altLang="en-US" dirty="0"/>
              <a:t>Infection established in lung, usually mild or no symptoms</a:t>
            </a:r>
          </a:p>
          <a:p>
            <a:pPr marL="554038" lvl="2"/>
            <a:r>
              <a:rPr lang="en-US" altLang="en-US" dirty="0"/>
              <a:t>Eliminated by immune defenses of healthy people</a:t>
            </a:r>
          </a:p>
          <a:p>
            <a:pPr marL="801688" lvl="3"/>
            <a:r>
              <a:rPr lang="en-US" altLang="en-US" dirty="0"/>
              <a:t>In immunocompromised, cells more likely to multiply, enter bloodstream, travel throughout the body</a:t>
            </a:r>
          </a:p>
          <a:p>
            <a:pPr marL="554038" lvl="2"/>
            <a:r>
              <a:rPr lang="en-US" altLang="en-US" dirty="0"/>
              <a:t>Meningoencephalitis most common infection outside lung</a:t>
            </a:r>
          </a:p>
          <a:p>
            <a:pPr marL="801688" lvl="3"/>
            <a:r>
              <a:rPr lang="en-US" altLang="en-US" dirty="0"/>
              <a:t>Can also infect skin, bones, other tissues</a:t>
            </a:r>
          </a:p>
          <a:p>
            <a:pPr marL="554038" lvl="2"/>
            <a:r>
              <a:rPr lang="en-US" altLang="en-US" dirty="0"/>
              <a:t>Capsular material detected in spinal fluid, urine helps in diagnosis</a:t>
            </a:r>
          </a:p>
          <a:p>
            <a:pPr marL="554038" lvl="2"/>
            <a:r>
              <a:rPr lang="en-US" altLang="en-US" dirty="0"/>
              <a:t>Meninges typically thicken, sometimes hinder flow of cerebrospinal fluid, increase pressure in brain</a:t>
            </a:r>
          </a:p>
          <a:p>
            <a:pPr marL="801688" lvl="3"/>
            <a:r>
              <a:rPr lang="en-US" altLang="en-US" dirty="0"/>
              <a:t>Also invade brain tissue, produce multiple abscesses</a:t>
            </a:r>
            <a:endParaRPr lang="en-US" dirty="0"/>
          </a:p>
        </p:txBody>
      </p:sp>
    </p:spTree>
    <p:extLst>
      <p:ext uri="{BB962C8B-B14F-4D97-AF65-F5344CB8AC3E}">
        <p14:creationId xmlns:p14="http://schemas.microsoft.com/office/powerpoint/2010/main" val="12944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Fungal Diseases of the CNS – Figure 26.13</a:t>
            </a:r>
            <a:endParaRPr lang="en-US" b="1" dirty="0">
              <a:solidFill>
                <a:schemeClr val="tx1"/>
              </a:solidFill>
            </a:endParaRPr>
          </a:p>
        </p:txBody>
      </p:sp>
      <p:sp>
        <p:nvSpPr>
          <p:cNvPr id="3" name="Content Placeholder 2"/>
          <p:cNvSpPr>
            <a:spLocks noGrp="1"/>
          </p:cNvSpPr>
          <p:nvPr>
            <p:ph idx="1"/>
          </p:nvPr>
        </p:nvSpPr>
        <p:spPr>
          <a:xfrm>
            <a:off x="805541" y="990600"/>
            <a:ext cx="7805059" cy="2738149"/>
          </a:xfrm>
        </p:spPr>
        <p:txBody>
          <a:bodyPr/>
          <a:lstStyle/>
          <a:p>
            <a:pPr>
              <a:spcAft>
                <a:spcPts val="1500"/>
              </a:spcAft>
            </a:pPr>
            <a:r>
              <a:rPr lang="en-US" altLang="en-US" dirty="0"/>
              <a:t>Cryptococcal meningoencephalitis</a:t>
            </a:r>
          </a:p>
          <a:p>
            <a:pPr marL="285750" lvl="1">
              <a:spcBef>
                <a:spcPts val="0"/>
              </a:spcBef>
            </a:pPr>
            <a:r>
              <a:rPr lang="en-US" altLang="en-US" i="1" dirty="0"/>
              <a:t>Epidemiology</a:t>
            </a:r>
          </a:p>
          <a:p>
            <a:pPr marL="512763" lvl="2"/>
            <a:r>
              <a:rPr lang="en-US" altLang="en-US" dirty="0"/>
              <a:t>Worldwide distribution of </a:t>
            </a:r>
            <a:r>
              <a:rPr lang="en-US" altLang="en-US" i="1" dirty="0"/>
              <a:t>C. neoformans</a:t>
            </a:r>
            <a:r>
              <a:rPr lang="en-US" altLang="en-US" dirty="0"/>
              <a:t> in soil, vegetation contaminated with bird droppings</a:t>
            </a:r>
          </a:p>
          <a:p>
            <a:pPr marL="512763" lvl="2"/>
            <a:r>
              <a:rPr lang="en-US" altLang="en-US" dirty="0"/>
              <a:t>Symptomatic infection sometimes first indication of AIDS</a:t>
            </a:r>
          </a:p>
          <a:p>
            <a:pPr marL="512763" lvl="2"/>
            <a:r>
              <a:rPr lang="en-US" altLang="en-US" i="1" dirty="0"/>
              <a:t>C. gattii</a:t>
            </a:r>
            <a:r>
              <a:rPr lang="en-US" altLang="en-US" dirty="0"/>
              <a:t> once associated with eucalyptus trees in tropical, subtropical regions; emerged in 1999 in Canada</a:t>
            </a:r>
            <a:endParaRPr lang="en-US" dirty="0"/>
          </a:p>
        </p:txBody>
      </p:sp>
      <p:sp>
        <p:nvSpPr>
          <p:cNvPr id="4" name="Text Placeholder 3"/>
          <p:cNvSpPr>
            <a:spLocks noGrp="1"/>
          </p:cNvSpPr>
          <p:nvPr>
            <p:ph type="body" sz="quarter" idx="17"/>
          </p:nvPr>
        </p:nvSpPr>
        <p:spPr>
          <a:xfrm>
            <a:off x="1387431" y="3893125"/>
            <a:ext cx="2819401" cy="1264175"/>
          </a:xfrm>
        </p:spPr>
        <p:txBody>
          <a:bodyPr/>
          <a:lstStyle/>
          <a:p>
            <a:pPr marL="228600" lvl="3">
              <a:spcAft>
                <a:spcPts val="800"/>
              </a:spcAft>
              <a:buFont typeface="Arial" panose="020B0604020202020204" pitchFamily="34" charset="0"/>
              <a:buChar char="•"/>
            </a:pPr>
            <a:r>
              <a:rPr lang="en-US" altLang="en-US" sz="1600" dirty="0">
                <a:solidFill>
                  <a:prstClr val="black"/>
                </a:solidFill>
              </a:rPr>
              <a:t>More virulent strains have increased case-fatality rate from 5% to about 25%</a:t>
            </a:r>
          </a:p>
          <a:p>
            <a:pPr marL="228600" lvl="3">
              <a:spcAft>
                <a:spcPts val="800"/>
              </a:spcAft>
              <a:buFont typeface="Arial" panose="020B0604020202020204" pitchFamily="34" charset="0"/>
              <a:buChar char="•"/>
            </a:pPr>
            <a:r>
              <a:rPr lang="en-US" altLang="en-US" sz="1600" dirty="0">
                <a:solidFill>
                  <a:prstClr val="black"/>
                </a:solidFill>
              </a:rPr>
              <a:t>More fungal pneumonia</a:t>
            </a:r>
            <a:endParaRPr lang="en-US" sz="1600" dirty="0">
              <a:solidFill>
                <a:prstClr val="black"/>
              </a:solidFill>
            </a:endParaRPr>
          </a:p>
        </p:txBody>
      </p:sp>
      <p:pic>
        <p:nvPicPr>
          <p:cNvPr id="140292" name="Picture 6" descr="Cryptococcus gattii cases were found in British Columbia, Canada, Washington state, and Oregon in 2008."/>
          <p:cNvPicPr>
            <a:picLocks noChangeAspect="1" noChangeArrowheads="1"/>
          </p:cNvPicPr>
          <p:nvPr/>
        </p:nvPicPr>
        <p:blipFill>
          <a:blip r:embed="rId3" cstate="print">
            <a:extLst>
              <a:ext uri="{28A0092B-C50C-407E-A947-70E740481C1C}">
                <a14:useLocalDpi xmlns:a14="http://schemas.microsoft.com/office/drawing/2010/main" val="0"/>
              </a:ext>
            </a:extLst>
          </a:blip>
          <a:srcRect t="2710"/>
          <a:stretch>
            <a:fillRect/>
          </a:stretch>
        </p:blipFill>
        <p:spPr bwMode="auto">
          <a:xfrm>
            <a:off x="5486400" y="3715101"/>
            <a:ext cx="2819400" cy="273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72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921" y="228600"/>
            <a:ext cx="6870023" cy="609600"/>
          </a:xfrm>
        </p:spPr>
        <p:txBody>
          <a:bodyPr/>
          <a:lstStyle/>
          <a:p>
            <a:r>
              <a:rPr lang="en-US" altLang="en-US" b="1" dirty="0">
                <a:solidFill>
                  <a:schemeClr val="tx1"/>
                </a:solidFill>
                <a:cs typeface="Lucida Sans Unicode" panose="020B0602030504020204" pitchFamily="34" charset="0"/>
              </a:rPr>
              <a:t>Fungal Diseases of the CNS (2)</a:t>
            </a:r>
            <a:endParaRPr lang="en-US" b="1" dirty="0">
              <a:solidFill>
                <a:schemeClr val="tx1"/>
              </a:solidFill>
            </a:endParaRPr>
          </a:p>
        </p:txBody>
      </p:sp>
      <p:sp>
        <p:nvSpPr>
          <p:cNvPr id="3" name="Content Placeholder 2"/>
          <p:cNvSpPr>
            <a:spLocks noGrp="1"/>
          </p:cNvSpPr>
          <p:nvPr>
            <p:ph idx="1"/>
          </p:nvPr>
        </p:nvSpPr>
        <p:spPr>
          <a:xfrm>
            <a:off x="791028" y="990600"/>
            <a:ext cx="7057572" cy="3733800"/>
          </a:xfrm>
        </p:spPr>
        <p:txBody>
          <a:bodyPr/>
          <a:lstStyle/>
          <a:p>
            <a:pPr>
              <a:spcAft>
                <a:spcPts val="1500"/>
              </a:spcAft>
            </a:pPr>
            <a:r>
              <a:rPr lang="en-US" altLang="en-US" dirty="0"/>
              <a:t>Cryptococcal meningoencephalitis</a:t>
            </a:r>
          </a:p>
          <a:p>
            <a:pPr marL="285750" lvl="1">
              <a:spcBef>
                <a:spcPts val="0"/>
              </a:spcBef>
            </a:pPr>
            <a:r>
              <a:rPr lang="en-US" altLang="en-US" i="1" dirty="0"/>
              <a:t>Treatment and prevention</a:t>
            </a:r>
          </a:p>
          <a:p>
            <a:pPr marL="512763" lvl="2"/>
            <a:r>
              <a:rPr lang="en-US" altLang="en-US" dirty="0"/>
              <a:t>Antifungal amphotericin B often effective, especially if given with flucytosine, fluconazole</a:t>
            </a:r>
          </a:p>
          <a:p>
            <a:pPr marL="738188" lvl="3"/>
            <a:r>
              <a:rPr lang="en-US" altLang="en-US" sz="1700" dirty="0"/>
              <a:t>Monitored carefully for toxic effects</a:t>
            </a:r>
          </a:p>
          <a:p>
            <a:pPr marL="738188" lvl="3"/>
            <a:r>
              <a:rPr lang="en-US" altLang="en-US" sz="1700" dirty="0"/>
              <a:t>Given intravenously or via tube inserted through skull </a:t>
            </a:r>
          </a:p>
          <a:p>
            <a:pPr marL="512763" lvl="2"/>
            <a:r>
              <a:rPr lang="en-US" altLang="en-US" dirty="0"/>
              <a:t>Approximately 70% success, except in AIDS patients</a:t>
            </a:r>
          </a:p>
          <a:p>
            <a:pPr marL="512763" lvl="2"/>
            <a:r>
              <a:rPr lang="en-US" altLang="en-US" dirty="0"/>
              <a:t>No vaccine or other preventive measures</a:t>
            </a:r>
            <a:endParaRPr lang="en-US" dirty="0"/>
          </a:p>
        </p:txBody>
      </p:sp>
    </p:spTree>
    <p:extLst>
      <p:ext uri="{BB962C8B-B14F-4D97-AF65-F5344CB8AC3E}">
        <p14:creationId xmlns:p14="http://schemas.microsoft.com/office/powerpoint/2010/main" val="152795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197866-99F6-4DAB-8D87-179B998B9C5F}"/>
              </a:ext>
            </a:extLst>
          </p:cNvPr>
          <p:cNvSpPr>
            <a:spLocks noGrp="1"/>
          </p:cNvSpPr>
          <p:nvPr>
            <p:ph type="title"/>
          </p:nvPr>
        </p:nvSpPr>
        <p:spPr/>
        <p:txBody>
          <a:bodyPr/>
          <a:lstStyle/>
          <a:p>
            <a:r>
              <a:rPr lang="en-US" altLang="en-US" sz="3200" b="1" dirty="0">
                <a:solidFill>
                  <a:prstClr val="black"/>
                </a:solidFill>
              </a:rPr>
              <a:t>Anatomy, Physiology, and Ecology – Figure 26.1b</a:t>
            </a:r>
            <a:endParaRPr lang="en-GB" dirty="0"/>
          </a:p>
        </p:txBody>
      </p:sp>
      <p:pic>
        <p:nvPicPr>
          <p:cNvPr id="3" name="Picture 2" descr="CNS infections include encephalitis, meningitis, and rabies. PNS infections include botulism and Hansen's disease.">
            <a:extLst>
              <a:ext uri="{FF2B5EF4-FFF2-40B4-BE49-F238E27FC236}">
                <a16:creationId xmlns:a16="http://schemas.microsoft.com/office/drawing/2014/main" id="{A1EB5FD9-2700-4206-B58A-3B8FEA604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039" y="1295279"/>
            <a:ext cx="5931922" cy="4956478"/>
          </a:xfrm>
          <a:prstGeom prst="rect">
            <a:avLst/>
          </a:prstGeom>
        </p:spPr>
      </p:pic>
      <p:sp>
        <p:nvSpPr>
          <p:cNvPr id="4" name="Content Placeholder 2">
            <a:extLst>
              <a:ext uri="{FF2B5EF4-FFF2-40B4-BE49-F238E27FC236}">
                <a16:creationId xmlns:a16="http://schemas.microsoft.com/office/drawing/2014/main" id="{97FFDA19-6FA4-41A6-9A83-85EA21435271}"/>
              </a:ext>
            </a:extLst>
          </p:cNvPr>
          <p:cNvSpPr>
            <a:spLocks noGrp="1"/>
          </p:cNvSpPr>
          <p:nvPr>
            <p:ph idx="1"/>
          </p:nvPr>
        </p:nvSpPr>
        <p:spPr>
          <a:xfrm>
            <a:off x="4356435" y="6324600"/>
            <a:ext cx="4790569" cy="304800"/>
          </a:xfrm>
        </p:spPr>
        <p:txBody>
          <a:bodyPr/>
          <a:lstStyle/>
          <a:p>
            <a:pPr lvl="0" defTabSz="914400">
              <a:spcBef>
                <a:spcPts val="0"/>
              </a:spcBef>
              <a:spcAft>
                <a:spcPts val="0"/>
              </a:spcAft>
            </a:pPr>
            <a:r>
              <a:rPr lang="en-US" sz="1200" dirty="0">
                <a:solidFill>
                  <a:prstClr val="black"/>
                </a:solidFill>
                <a:hlinkClick r:id="rId4" action="ppaction://hlinksldjump"/>
              </a:rPr>
              <a:t>Jump to </a:t>
            </a:r>
            <a:r>
              <a:rPr lang="en-US" altLang="en-US" sz="1200" dirty="0">
                <a:solidFill>
                  <a:prstClr val="black"/>
                </a:solidFill>
                <a:hlinkClick r:id="rId4" action="ppaction://hlinksldjump"/>
              </a:rPr>
              <a:t>Anatomy, Physiology, and Ecology – Figure 26.1b</a:t>
            </a:r>
            <a:r>
              <a:rPr lang="en-US" altLang="en-US" sz="1200" dirty="0">
                <a:hlinkClick r:id="rId4" action="ppaction://hlinksldjump"/>
              </a:rPr>
              <a:t> </a:t>
            </a:r>
            <a:r>
              <a:rPr lang="en-US" sz="1200" dirty="0">
                <a:solidFill>
                  <a:prstClr val="black"/>
                </a:solidFill>
                <a:cs typeface="Arial" panose="020B0604020202020204" pitchFamily="34" charset="0"/>
                <a:hlinkClick r:id="rId4" action="ppaction://hlinksldjump"/>
              </a:rPr>
              <a:t>Long Description</a:t>
            </a:r>
            <a:r>
              <a:rPr lang="en-US" altLang="en-US" sz="1200" dirty="0">
                <a:solidFill>
                  <a:prstClr val="black"/>
                </a:solidFill>
                <a:hlinkClick r:id="rId4" action="ppaction://hlinksldjump"/>
              </a:rPr>
              <a:t> </a:t>
            </a:r>
            <a:endParaRPr lang="en-US" sz="1200" dirty="0">
              <a:solidFill>
                <a:prstClr val="black"/>
              </a:solidFill>
            </a:endParaRPr>
          </a:p>
        </p:txBody>
      </p:sp>
    </p:spTree>
    <p:extLst>
      <p:ext uri="{BB962C8B-B14F-4D97-AF65-F5344CB8AC3E}">
        <p14:creationId xmlns:p14="http://schemas.microsoft.com/office/powerpoint/2010/main" val="1398406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r>
              <a:rPr lang="en-US" b="1" dirty="0">
                <a:solidFill>
                  <a:schemeClr val="tx1"/>
                </a:solidFill>
              </a:rPr>
              <a:t>Table 26.9 Cryptococcal Meningocencephalitis</a:t>
            </a:r>
          </a:p>
        </p:txBody>
      </p:sp>
      <p:graphicFrame>
        <p:nvGraphicFramePr>
          <p:cNvPr id="10" name="Table Placeholder 9">
            <a:extLst>
              <a:ext uri="{FF2B5EF4-FFF2-40B4-BE49-F238E27FC236}">
                <a16:creationId xmlns:a16="http://schemas.microsoft.com/office/drawing/2014/main" id="{0AC9A3C8-4C82-4F08-9B5E-024017AE5384}"/>
              </a:ext>
            </a:extLst>
          </p:cNvPr>
          <p:cNvGraphicFramePr>
            <a:graphicFrameLocks noGrp="1"/>
          </p:cNvGraphicFramePr>
          <p:nvPr>
            <p:ph type="tbl" sz="quarter" idx="20"/>
            <p:extLst>
              <p:ext uri="{D42A27DB-BD31-4B8C-83A1-F6EECF244321}">
                <p14:modId xmlns:p14="http://schemas.microsoft.com/office/powerpoint/2010/main" val="3427497990"/>
              </p:ext>
            </p:extLst>
          </p:nvPr>
        </p:nvGraphicFramePr>
        <p:xfrm>
          <a:off x="1524000" y="1752600"/>
          <a:ext cx="6096000" cy="4145992"/>
        </p:xfrm>
        <a:graphic>
          <a:graphicData uri="http://schemas.openxmlformats.org/drawingml/2006/table">
            <a:tbl>
              <a:tblPr firstRow="1" bandRow="1">
                <a:tableStyleId>{5940675A-B579-460E-94D1-54222C63F5DA}</a:tableStyleId>
              </a:tblPr>
              <a:tblGrid>
                <a:gridCol w="1676400">
                  <a:extLst>
                    <a:ext uri="{9D8B030D-6E8A-4147-A177-3AD203B41FA5}">
                      <a16:colId xmlns:a16="http://schemas.microsoft.com/office/drawing/2014/main" val="436660431"/>
                    </a:ext>
                  </a:extLst>
                </a:gridCol>
                <a:gridCol w="4419600">
                  <a:extLst>
                    <a:ext uri="{9D8B030D-6E8A-4147-A177-3AD203B41FA5}">
                      <a16:colId xmlns:a16="http://schemas.microsoft.com/office/drawing/2014/main" val="343155025"/>
                    </a:ext>
                  </a:extLst>
                </a:gridCol>
              </a:tblGrid>
              <a:tr h="726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Headache, vomiting, confusion, and weight loss; slight or no fever; symptoms may progress to seizures, paralysis, coma, and death</a:t>
                      </a:r>
                    </a:p>
                  </a:txBody>
                  <a:tcPr/>
                </a:tc>
                <a:extLst>
                  <a:ext uri="{0D108BD9-81ED-4DB2-BD59-A6C34878D82A}">
                    <a16:rowId xmlns:a16="http://schemas.microsoft.com/office/drawing/2014/main" val="2504115239"/>
                  </a:ext>
                </a:extLst>
              </a:tr>
              <a:tr h="617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Widely variable, few to many weeks</a:t>
                      </a:r>
                    </a:p>
                  </a:txBody>
                  <a:tcPr/>
                </a:tc>
                <a:extLst>
                  <a:ext uri="{0D108BD9-81ED-4DB2-BD59-A6C34878D82A}">
                    <a16:rowId xmlns:a16="http://schemas.microsoft.com/office/drawing/2014/main" val="2338074165"/>
                  </a:ext>
                </a:extLst>
              </a:tr>
              <a:tr h="617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Cryptococcus neoformans</a:t>
                      </a:r>
                      <a:r>
                        <a:rPr kumimoji="0" lang="en-US" sz="1400" b="0" i="0" u="none" strike="noStrike" kern="1200" cap="none" spc="0" normalizeH="0" baseline="0" noProof="0" dirty="0">
                          <a:ln>
                            <a:noFill/>
                          </a:ln>
                          <a:solidFill>
                            <a:prstClr val="black"/>
                          </a:solidFill>
                          <a:effectLst/>
                          <a:uLnTx/>
                          <a:uFillTx/>
                          <a:latin typeface="+mn-lt"/>
                          <a:ea typeface="+mn-ea"/>
                          <a:cs typeface="+mn-cs"/>
                        </a:rPr>
                        <a:t>, </a:t>
                      </a:r>
                      <a:r>
                        <a:rPr kumimoji="0" lang="en-US" sz="1400" b="0" i="1" u="none" strike="noStrike" kern="1200" cap="none" spc="0" normalizeH="0" baseline="0" noProof="0" dirty="0">
                          <a:ln>
                            <a:noFill/>
                          </a:ln>
                          <a:solidFill>
                            <a:prstClr val="black"/>
                          </a:solidFill>
                          <a:effectLst/>
                          <a:uLnTx/>
                          <a:uFillTx/>
                          <a:latin typeface="+mn-lt"/>
                          <a:ea typeface="+mn-ea"/>
                          <a:cs typeface="+mn-cs"/>
                        </a:rPr>
                        <a:t>Cryptococcus gattii</a:t>
                      </a:r>
                      <a:r>
                        <a:rPr kumimoji="0" lang="en-US" sz="1400" b="0" i="0" u="none" strike="noStrike" kern="1200" cap="none" spc="0" normalizeH="0" baseline="0" noProof="0" dirty="0">
                          <a:ln>
                            <a:noFill/>
                          </a:ln>
                          <a:solidFill>
                            <a:prstClr val="black"/>
                          </a:solidFill>
                          <a:effectLst/>
                          <a:uLnTx/>
                          <a:uFillTx/>
                          <a:latin typeface="+mn-lt"/>
                          <a:ea typeface="+mn-ea"/>
                          <a:cs typeface="+mn-cs"/>
                        </a:rPr>
                        <a:t>— encapsulated yeasts</a:t>
                      </a:r>
                    </a:p>
                  </a:txBody>
                  <a:tcPr/>
                </a:tc>
                <a:extLst>
                  <a:ext uri="{0D108BD9-81ED-4DB2-BD59-A6C34878D82A}">
                    <a16:rowId xmlns:a16="http://schemas.microsoft.com/office/drawing/2014/main" val="4050800967"/>
                  </a:ext>
                </a:extLst>
              </a:tr>
              <a:tr h="9387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Infection starts in lung; encapsulated organisms multiply, enter bloodstream, and are carried to various parts of the body; phagocytosis inhibited; meninges and adjacent brain tissue become infected.</a:t>
                      </a:r>
                    </a:p>
                  </a:txBody>
                  <a:tcPr/>
                </a:tc>
                <a:extLst>
                  <a:ext uri="{0D108BD9-81ED-4DB2-BD59-A6C34878D82A}">
                    <a16:rowId xmlns:a16="http://schemas.microsoft.com/office/drawing/2014/main" val="1923932694"/>
                  </a:ext>
                </a:extLst>
              </a:tr>
              <a:tr h="617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Inhalation of material contaminated with the fungus; other sources; most people resistant to the disease.</a:t>
                      </a:r>
                    </a:p>
                  </a:txBody>
                  <a:tcPr/>
                </a:tc>
                <a:extLst>
                  <a:ext uri="{0D108BD9-81ED-4DB2-BD59-A6C34878D82A}">
                    <a16:rowId xmlns:a16="http://schemas.microsoft.com/office/drawing/2014/main" val="1720908200"/>
                  </a:ext>
                </a:extLst>
              </a:tr>
              <a:tr h="617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antifungal medications. Prevention: none.</a:t>
                      </a:r>
                    </a:p>
                  </a:txBody>
                  <a:tcPr/>
                </a:tc>
                <a:extLst>
                  <a:ext uri="{0D108BD9-81ED-4DB2-BD59-A6C34878D82A}">
                    <a16:rowId xmlns:a16="http://schemas.microsoft.com/office/drawing/2014/main" val="2874361664"/>
                  </a:ext>
                </a:extLst>
              </a:tr>
            </a:tbl>
          </a:graphicData>
        </a:graphic>
      </p:graphicFrame>
    </p:spTree>
    <p:extLst>
      <p:ext uri="{BB962C8B-B14F-4D97-AF65-F5344CB8AC3E}">
        <p14:creationId xmlns:p14="http://schemas.microsoft.com/office/powerpoint/2010/main" val="1883804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2A457-D0A3-4ACD-9B8B-7C1DC45CBBF0}"/>
              </a:ext>
            </a:extLst>
          </p:cNvPr>
          <p:cNvSpPr>
            <a:spLocks noGrp="1"/>
          </p:cNvSpPr>
          <p:nvPr>
            <p:ph type="title"/>
          </p:nvPr>
        </p:nvSpPr>
        <p:spPr>
          <a:xfrm>
            <a:off x="1450291" y="228600"/>
            <a:ext cx="6870023" cy="609600"/>
          </a:xfrm>
        </p:spPr>
        <p:txBody>
          <a:bodyPr/>
          <a:lstStyle/>
          <a:p>
            <a:r>
              <a:rPr lang="en-US" altLang="en-US" b="1" dirty="0">
                <a:solidFill>
                  <a:prstClr val="black"/>
                </a:solidFill>
              </a:rPr>
              <a:t>Protozoan Diseases of the CNS (1)</a:t>
            </a:r>
            <a:endParaRPr lang="en-GB" dirty="0"/>
          </a:p>
        </p:txBody>
      </p:sp>
      <p:sp>
        <p:nvSpPr>
          <p:cNvPr id="2" name="Content Placeholder 1"/>
          <p:cNvSpPr>
            <a:spLocks noGrp="1"/>
          </p:cNvSpPr>
          <p:nvPr>
            <p:ph idx="1"/>
          </p:nvPr>
        </p:nvSpPr>
        <p:spPr>
          <a:xfrm>
            <a:off x="805540" y="990600"/>
            <a:ext cx="7652660" cy="4343400"/>
          </a:xfrm>
        </p:spPr>
        <p:txBody>
          <a:bodyPr/>
          <a:lstStyle/>
          <a:p>
            <a:pPr>
              <a:spcAft>
                <a:spcPts val="1500"/>
              </a:spcAft>
            </a:pPr>
            <a:r>
              <a:rPr lang="en-US" altLang="en-US" dirty="0"/>
              <a:t>African trypanosomiasis (“African sleeping sickness”)</a:t>
            </a:r>
          </a:p>
          <a:p>
            <a:pPr marL="285750" lvl="1">
              <a:spcBef>
                <a:spcPts val="0"/>
              </a:spcBef>
            </a:pPr>
            <a:r>
              <a:rPr lang="en-US" altLang="en-US" i="1" dirty="0"/>
              <a:t>Signs and symptoms</a:t>
            </a:r>
          </a:p>
          <a:p>
            <a:pPr marL="512763" lvl="2"/>
            <a:r>
              <a:rPr lang="en-US" altLang="en-US" dirty="0"/>
              <a:t>Tender nodule develops at site within a week after person bitten by tsetse fly; regional lymph nodes may enlarge</a:t>
            </a:r>
          </a:p>
          <a:p>
            <a:pPr marL="512763" lvl="2"/>
            <a:r>
              <a:rPr lang="en-US" altLang="en-US" dirty="0"/>
              <a:t>In chronic form, fever recurs for months, years</a:t>
            </a:r>
          </a:p>
          <a:p>
            <a:pPr marL="512763" lvl="2"/>
            <a:r>
              <a:rPr lang="en-US" altLang="en-US" dirty="0"/>
              <a:t>CNS involvement marked by loss of interest, decreased activity, indifference to food</a:t>
            </a:r>
          </a:p>
          <a:p>
            <a:pPr marL="738188" lvl="3"/>
            <a:r>
              <a:rPr lang="en-US" altLang="en-US" dirty="0"/>
              <a:t>Eyelids droop, individual falls asleep while eating or standing, speech is slurred</a:t>
            </a:r>
          </a:p>
          <a:p>
            <a:pPr marL="738188" lvl="3"/>
            <a:r>
              <a:rPr lang="en-US" altLang="en-US" dirty="0"/>
              <a:t>Person eventually becomes comatose, dies</a:t>
            </a:r>
          </a:p>
          <a:p>
            <a:pPr marL="512763" lvl="2"/>
            <a:r>
              <a:rPr lang="en-US" altLang="en-US" dirty="0"/>
              <a:t>In acute cases, neurological symptoms develop much more rapidly</a:t>
            </a:r>
            <a:endParaRPr lang="en-US" dirty="0"/>
          </a:p>
        </p:txBody>
      </p:sp>
    </p:spTree>
    <p:extLst>
      <p:ext uri="{BB962C8B-B14F-4D97-AF65-F5344CB8AC3E}">
        <p14:creationId xmlns:p14="http://schemas.microsoft.com/office/powerpoint/2010/main" val="1095570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Protozoan Diseases of the CNS – Figure 26.14</a:t>
            </a:r>
            <a:endParaRPr lang="en-US" b="1" dirty="0">
              <a:solidFill>
                <a:schemeClr val="tx1"/>
              </a:solidFill>
            </a:endParaRPr>
          </a:p>
        </p:txBody>
      </p:sp>
      <p:sp>
        <p:nvSpPr>
          <p:cNvPr id="3" name="Content Placeholder 2"/>
          <p:cNvSpPr>
            <a:spLocks noGrp="1"/>
          </p:cNvSpPr>
          <p:nvPr>
            <p:ph idx="1"/>
          </p:nvPr>
        </p:nvSpPr>
        <p:spPr>
          <a:xfrm>
            <a:off x="805545" y="990600"/>
            <a:ext cx="6433455" cy="1951926"/>
          </a:xfrm>
        </p:spPr>
        <p:txBody>
          <a:bodyPr/>
          <a:lstStyle/>
          <a:p>
            <a:pPr>
              <a:spcAft>
                <a:spcPts val="1500"/>
              </a:spcAft>
            </a:pPr>
            <a:r>
              <a:rPr lang="en-US" altLang="en-US" dirty="0"/>
              <a:t>African trypanosomiasis</a:t>
            </a:r>
          </a:p>
          <a:p>
            <a:pPr marL="285750" lvl="1">
              <a:spcBef>
                <a:spcPts val="0"/>
              </a:spcBef>
            </a:pPr>
            <a:r>
              <a:rPr lang="en-US" altLang="en-US" i="1" dirty="0"/>
              <a:t>Causative agent: Trypanosoma brucei</a:t>
            </a:r>
          </a:p>
          <a:p>
            <a:pPr marL="512763" lvl="2"/>
            <a:r>
              <a:rPr lang="en-US" altLang="en-US" dirty="0"/>
              <a:t>Flagellated protozoan; slender, wavy undulating membrane</a:t>
            </a:r>
            <a:endParaRPr lang="en-US" altLang="en-US" i="1" dirty="0"/>
          </a:p>
          <a:p>
            <a:pPr marL="512763" lvl="2"/>
            <a:r>
              <a:rPr lang="en-US" altLang="en-US" dirty="0"/>
              <a:t>Two morphologically identical subspecies</a:t>
            </a:r>
            <a:endParaRPr lang="en-US" dirty="0"/>
          </a:p>
        </p:txBody>
      </p:sp>
      <p:sp>
        <p:nvSpPr>
          <p:cNvPr id="4" name="Text Placeholder 3"/>
          <p:cNvSpPr>
            <a:spLocks noGrp="1"/>
          </p:cNvSpPr>
          <p:nvPr>
            <p:ph type="body" sz="quarter" idx="17"/>
          </p:nvPr>
        </p:nvSpPr>
        <p:spPr>
          <a:xfrm>
            <a:off x="1403226" y="2908300"/>
            <a:ext cx="4362244" cy="520700"/>
          </a:xfrm>
        </p:spPr>
        <p:txBody>
          <a:bodyPr/>
          <a:lstStyle/>
          <a:p>
            <a:pPr marL="228600" lvl="3">
              <a:spcAft>
                <a:spcPts val="800"/>
              </a:spcAft>
              <a:buFont typeface="Arial" panose="020B0604020202020204" pitchFamily="34" charset="0"/>
              <a:buChar char="•"/>
            </a:pPr>
            <a:r>
              <a:rPr lang="en-US" altLang="en-US" sz="1600" i="1" dirty="0">
                <a:solidFill>
                  <a:prstClr val="black"/>
                </a:solidFill>
              </a:rPr>
              <a:t>T. brucei rhodesiense</a:t>
            </a:r>
            <a:r>
              <a:rPr lang="en-US" altLang="en-US" sz="1600" dirty="0">
                <a:solidFill>
                  <a:prstClr val="black"/>
                </a:solidFill>
              </a:rPr>
              <a:t>: causes acute disease; occurs in cattle-raising areas of East Africa</a:t>
            </a:r>
          </a:p>
        </p:txBody>
      </p:sp>
      <p:sp>
        <p:nvSpPr>
          <p:cNvPr id="7" name="Content Placeholder 6">
            <a:extLst>
              <a:ext uri="{FF2B5EF4-FFF2-40B4-BE49-F238E27FC236}">
                <a16:creationId xmlns:a16="http://schemas.microsoft.com/office/drawing/2014/main" id="{FF72A82E-17BA-440C-9681-8D4D16362999}"/>
              </a:ext>
            </a:extLst>
          </p:cNvPr>
          <p:cNvSpPr>
            <a:spLocks noGrp="1"/>
          </p:cNvSpPr>
          <p:nvPr>
            <p:ph sz="quarter" idx="19"/>
          </p:nvPr>
        </p:nvSpPr>
        <p:spPr>
          <a:xfrm>
            <a:off x="1295709" y="3446189"/>
            <a:ext cx="2368816" cy="1434621"/>
          </a:xfrm>
        </p:spPr>
        <p:txBody>
          <a:bodyPr/>
          <a:lstStyle/>
          <a:p>
            <a:pPr marL="228600" lvl="3">
              <a:lnSpc>
                <a:spcPts val="2500"/>
              </a:lnSpc>
              <a:spcAft>
                <a:spcPts val="800"/>
              </a:spcAft>
              <a:buFont typeface="Arial" panose="020B0604020202020204" pitchFamily="34" charset="0"/>
              <a:buChar char="•"/>
            </a:pPr>
            <a:r>
              <a:rPr lang="en-US" altLang="en-US" sz="1600" i="1" dirty="0">
                <a:solidFill>
                  <a:prstClr val="black"/>
                </a:solidFill>
              </a:rPr>
              <a:t>T. brucei gambiense</a:t>
            </a:r>
            <a:r>
              <a:rPr lang="en-US" altLang="en-US" sz="1600" dirty="0">
                <a:solidFill>
                  <a:prstClr val="black"/>
                </a:solidFill>
              </a:rPr>
              <a:t>: causes chronic disease; occurs mainly in forests of Central, West Africa</a:t>
            </a:r>
          </a:p>
        </p:txBody>
      </p:sp>
      <p:sp>
        <p:nvSpPr>
          <p:cNvPr id="6" name="Content Placeholder 5">
            <a:extLst>
              <a:ext uri="{FF2B5EF4-FFF2-40B4-BE49-F238E27FC236}">
                <a16:creationId xmlns:a16="http://schemas.microsoft.com/office/drawing/2014/main" id="{87E8E109-704F-4B89-ABC9-0AF877637411}"/>
              </a:ext>
            </a:extLst>
          </p:cNvPr>
          <p:cNvSpPr>
            <a:spLocks noGrp="1"/>
          </p:cNvSpPr>
          <p:nvPr>
            <p:ph sz="quarter" idx="18"/>
          </p:nvPr>
        </p:nvSpPr>
        <p:spPr>
          <a:xfrm>
            <a:off x="1086924" y="4769971"/>
            <a:ext cx="3029856" cy="762000"/>
          </a:xfrm>
        </p:spPr>
        <p:txBody>
          <a:bodyPr/>
          <a:lstStyle/>
          <a:p>
            <a:pPr marL="228600" lvl="2">
              <a:lnSpc>
                <a:spcPts val="3000"/>
              </a:lnSpc>
              <a:spcAft>
                <a:spcPts val="800"/>
              </a:spcAft>
              <a:buFont typeface="Arial" panose="020B0604020202020204" pitchFamily="34" charset="0"/>
              <a:buChar char="•"/>
            </a:pPr>
            <a:r>
              <a:rPr lang="en-US" altLang="en-US" sz="1800" dirty="0">
                <a:solidFill>
                  <a:prstClr val="black"/>
                </a:solidFill>
              </a:rPr>
              <a:t>Transmitted by tsetse flies of genus </a:t>
            </a:r>
            <a:r>
              <a:rPr lang="en-US" altLang="en-US" sz="1800" i="1" dirty="0">
                <a:solidFill>
                  <a:prstClr val="black"/>
                </a:solidFill>
              </a:rPr>
              <a:t>Glossina</a:t>
            </a:r>
            <a:endParaRPr lang="en-US" sz="1800" dirty="0">
              <a:solidFill>
                <a:prstClr val="black"/>
              </a:solidFill>
            </a:endParaRPr>
          </a:p>
        </p:txBody>
      </p:sp>
      <p:pic>
        <p:nvPicPr>
          <p:cNvPr id="14643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24" b="2238"/>
          <a:stretch/>
        </p:blipFill>
        <p:spPr bwMode="auto">
          <a:xfrm>
            <a:off x="5105400" y="3505200"/>
            <a:ext cx="2563813" cy="269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C3CFBABC-44DA-4D1D-864C-36A8C6F577E5}"/>
              </a:ext>
            </a:extLst>
          </p:cNvPr>
          <p:cNvSpPr>
            <a:spLocks noGrp="1"/>
          </p:cNvSpPr>
          <p:nvPr>
            <p:ph type="body" sz="quarter" idx="11"/>
          </p:nvPr>
        </p:nvSpPr>
        <p:spPr/>
        <p:txBody>
          <a:bodyPr/>
          <a:lstStyle/>
          <a:p>
            <a:pPr lvl="0"/>
            <a:r>
              <a:rPr lang="en-US" dirty="0"/>
              <a:t> Source: Blaine Mathison/CDC</a:t>
            </a:r>
            <a:endParaRPr lang="en-US" altLang="en-US" i="1" dirty="0"/>
          </a:p>
        </p:txBody>
      </p:sp>
    </p:spTree>
    <p:extLst>
      <p:ext uri="{BB962C8B-B14F-4D97-AF65-F5344CB8AC3E}">
        <p14:creationId xmlns:p14="http://schemas.microsoft.com/office/powerpoint/2010/main" val="228932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47" y="228600"/>
            <a:ext cx="7557025" cy="609600"/>
          </a:xfrm>
        </p:spPr>
        <p:txBody>
          <a:bodyPr/>
          <a:lstStyle/>
          <a:p>
            <a:r>
              <a:rPr lang="en-US" altLang="en-US" b="1" dirty="0">
                <a:solidFill>
                  <a:schemeClr val="tx1"/>
                </a:solidFill>
                <a:cs typeface="Lucida Sans Unicode" panose="020B0602030504020204" pitchFamily="34" charset="0"/>
              </a:rPr>
              <a:t>Protozoan Diseases of the CNS (2)</a:t>
            </a:r>
            <a:endParaRPr lang="en-US" b="1" dirty="0">
              <a:solidFill>
                <a:schemeClr val="tx1"/>
              </a:solidFill>
            </a:endParaRPr>
          </a:p>
        </p:txBody>
      </p:sp>
      <p:sp>
        <p:nvSpPr>
          <p:cNvPr id="3" name="Content Placeholder 2"/>
          <p:cNvSpPr>
            <a:spLocks noGrp="1"/>
          </p:cNvSpPr>
          <p:nvPr>
            <p:ph idx="1"/>
          </p:nvPr>
        </p:nvSpPr>
        <p:spPr>
          <a:xfrm>
            <a:off x="791026" y="990600"/>
            <a:ext cx="7286174" cy="5334000"/>
          </a:xfrm>
        </p:spPr>
        <p:txBody>
          <a:bodyPr/>
          <a:lstStyle/>
          <a:p>
            <a:pPr>
              <a:spcAft>
                <a:spcPts val="1500"/>
              </a:spcAft>
            </a:pPr>
            <a:r>
              <a:rPr lang="en-US" altLang="en-US" dirty="0"/>
              <a:t>African trypanosomiasis</a:t>
            </a:r>
          </a:p>
          <a:p>
            <a:pPr marL="285750" lvl="1">
              <a:spcBef>
                <a:spcPts val="0"/>
              </a:spcBef>
            </a:pPr>
            <a:r>
              <a:rPr lang="en-US" altLang="en-US" i="1" dirty="0"/>
              <a:t>Pathogenesis</a:t>
            </a:r>
          </a:p>
          <a:p>
            <a:pPr marL="508000" lvl="2"/>
            <a:r>
              <a:rPr lang="en-US" altLang="en-US" dirty="0"/>
              <a:t>Protozoan enters bite wound in saliva of infected tsetse fly</a:t>
            </a:r>
          </a:p>
          <a:p>
            <a:pPr marL="508000" lvl="2"/>
            <a:r>
              <a:rPr lang="en-US" altLang="en-US" dirty="0"/>
              <a:t>Multiplies at skin site, enters lymphatics, blood circulation</a:t>
            </a:r>
          </a:p>
          <a:p>
            <a:pPr marL="508000" lvl="2"/>
            <a:r>
              <a:rPr lang="en-US" altLang="en-US" dirty="0"/>
              <a:t>Fever, antibody production lessen early symptoms</a:t>
            </a:r>
          </a:p>
          <a:p>
            <a:pPr marL="508000" lvl="2"/>
            <a:r>
              <a:rPr lang="en-US" altLang="en-US" dirty="0"/>
              <a:t>At weekly intervals, number of parasites in blood increases</a:t>
            </a:r>
          </a:p>
          <a:p>
            <a:pPr marL="725488" lvl="3"/>
            <a:r>
              <a:rPr lang="en-US" altLang="en-US" dirty="0"/>
              <a:t>Timed with appearance of new surface glycoprotein</a:t>
            </a:r>
          </a:p>
          <a:p>
            <a:pPr marL="725488" lvl="3"/>
            <a:r>
              <a:rPr lang="en-US" altLang="en-US" dirty="0"/>
              <a:t>Cycles of parasitemia and antibody production continue until patient is treated or dies</a:t>
            </a:r>
          </a:p>
          <a:p>
            <a:pPr marL="508000" lvl="2"/>
            <a:r>
              <a:rPr lang="en-US" altLang="en-US" i="1" dirty="0"/>
              <a:t>T. brucei rhodesiense</a:t>
            </a:r>
            <a:r>
              <a:rPr lang="en-US" altLang="en-US" dirty="0"/>
              <a:t>: disease progresses rapidly; parasite enters heart and brain within 6 weeks; death usually within 6 months from heart failure</a:t>
            </a:r>
          </a:p>
          <a:p>
            <a:pPr marL="508000" lvl="2"/>
            <a:r>
              <a:rPr lang="en-US" altLang="en-US" i="1" dirty="0"/>
              <a:t>T. brucei gambiense</a:t>
            </a:r>
            <a:r>
              <a:rPr lang="en-US" altLang="en-US" dirty="0"/>
              <a:t>: chronic infection slower; years may pass before death, often from secondary infection</a:t>
            </a:r>
            <a:endParaRPr lang="en-US" dirty="0"/>
          </a:p>
        </p:txBody>
      </p:sp>
    </p:spTree>
    <p:extLst>
      <p:ext uri="{BB962C8B-B14F-4D97-AF65-F5344CB8AC3E}">
        <p14:creationId xmlns:p14="http://schemas.microsoft.com/office/powerpoint/2010/main" val="2161461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673" y="228600"/>
            <a:ext cx="6870023" cy="609600"/>
          </a:xfrm>
        </p:spPr>
        <p:txBody>
          <a:bodyPr/>
          <a:lstStyle/>
          <a:p>
            <a:r>
              <a:rPr lang="en-US" altLang="en-US" b="1" dirty="0">
                <a:solidFill>
                  <a:schemeClr val="tx1"/>
                </a:solidFill>
                <a:cs typeface="Lucida Sans Unicode" panose="020B0602030504020204" pitchFamily="34" charset="0"/>
              </a:rPr>
              <a:t>Protozoan Diseases of the CNS (3)</a:t>
            </a:r>
            <a:endParaRPr lang="en-US" b="1" dirty="0">
              <a:solidFill>
                <a:schemeClr val="tx1"/>
              </a:solidFill>
            </a:endParaRPr>
          </a:p>
        </p:txBody>
      </p:sp>
      <p:sp>
        <p:nvSpPr>
          <p:cNvPr id="3" name="Content Placeholder 2"/>
          <p:cNvSpPr>
            <a:spLocks noGrp="1"/>
          </p:cNvSpPr>
          <p:nvPr>
            <p:ph idx="1"/>
          </p:nvPr>
        </p:nvSpPr>
        <p:spPr>
          <a:xfrm>
            <a:off x="791028" y="990600"/>
            <a:ext cx="7743372" cy="4876800"/>
          </a:xfrm>
        </p:spPr>
        <p:txBody>
          <a:bodyPr/>
          <a:lstStyle/>
          <a:p>
            <a:pPr>
              <a:spcAft>
                <a:spcPts val="1500"/>
              </a:spcAft>
            </a:pPr>
            <a:r>
              <a:rPr lang="en-US" altLang="en-US" dirty="0"/>
              <a:t>African trypanosomiasis</a:t>
            </a:r>
          </a:p>
          <a:p>
            <a:pPr marL="285750" lvl="1">
              <a:spcBef>
                <a:spcPts val="0"/>
              </a:spcBef>
            </a:pPr>
            <a:r>
              <a:rPr lang="en-US" altLang="en-US" i="1" dirty="0"/>
              <a:t>Epidemiology</a:t>
            </a:r>
          </a:p>
          <a:p>
            <a:pPr marL="550863" lvl="2"/>
            <a:r>
              <a:rPr lang="en-US" altLang="en-US" dirty="0"/>
              <a:t>Record low of 3,000 cases in 2015</a:t>
            </a:r>
          </a:p>
          <a:p>
            <a:pPr marL="550863" lvl="2"/>
            <a:r>
              <a:rPr lang="en-US" altLang="en-US" dirty="0"/>
              <a:t>Acute Rhodesian form is a zoonosis; wild animals are main reservoir, so more difficult to control</a:t>
            </a:r>
          </a:p>
          <a:p>
            <a:pPr marL="550863" lvl="2"/>
            <a:r>
              <a:rPr lang="en-US" altLang="en-US" dirty="0"/>
              <a:t>Humans main reservoir for chronic Gambian form</a:t>
            </a:r>
          </a:p>
          <a:p>
            <a:pPr marL="738188" lvl="3"/>
            <a:r>
              <a:rPr lang="en-US" altLang="en-US" dirty="0"/>
              <a:t>Human-to-human transmission more common</a:t>
            </a:r>
          </a:p>
          <a:p>
            <a:pPr marL="285750" lvl="1"/>
            <a:r>
              <a:rPr lang="en-US" altLang="en-US" i="1" dirty="0"/>
              <a:t>Treatment and prevention</a:t>
            </a:r>
          </a:p>
          <a:p>
            <a:pPr marL="550863" lvl="2"/>
            <a:r>
              <a:rPr lang="en-US" altLang="en-US" dirty="0"/>
              <a:t>Treatment problematic due to toxic side effects of available medications</a:t>
            </a:r>
          </a:p>
          <a:p>
            <a:pPr marL="738188" lvl="3"/>
            <a:r>
              <a:rPr lang="en-US" altLang="en-US" dirty="0"/>
              <a:t>Pentamidine for chronic form; suramin for acute form</a:t>
            </a:r>
          </a:p>
          <a:p>
            <a:pPr marL="738188" lvl="3"/>
            <a:r>
              <a:rPr lang="en-US" altLang="en-US" dirty="0"/>
              <a:t>Other medications that cross blood-brain barrier</a:t>
            </a:r>
            <a:endParaRPr lang="en-US" dirty="0"/>
          </a:p>
        </p:txBody>
      </p:sp>
    </p:spTree>
    <p:extLst>
      <p:ext uri="{BB962C8B-B14F-4D97-AF65-F5344CB8AC3E}">
        <p14:creationId xmlns:p14="http://schemas.microsoft.com/office/powerpoint/2010/main" val="255708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a:solidFill>
                  <a:schemeClr val="tx1"/>
                </a:solidFill>
                <a:cs typeface="Lucida Sans Unicode" panose="020B0602030504020204" pitchFamily="34" charset="0"/>
              </a:rPr>
              <a:t>Table 26.10 African Trypanosomiasis (“African Sleeping Sickness”) </a:t>
            </a:r>
            <a:endParaRPr lang="en-US" sz="2600" b="1" dirty="0">
              <a:solidFill>
                <a:schemeClr val="tx1"/>
              </a:solidFill>
            </a:endParaRPr>
          </a:p>
        </p:txBody>
      </p:sp>
      <p:sp>
        <p:nvSpPr>
          <p:cNvPr id="3" name="Content Placeholder 2"/>
          <p:cNvSpPr>
            <a:spLocks noGrp="1"/>
          </p:cNvSpPr>
          <p:nvPr>
            <p:ph idx="1"/>
          </p:nvPr>
        </p:nvSpPr>
        <p:spPr>
          <a:xfrm>
            <a:off x="809172" y="990600"/>
            <a:ext cx="8229600" cy="1705428"/>
          </a:xfrm>
        </p:spPr>
        <p:txBody>
          <a:bodyPr/>
          <a:lstStyle/>
          <a:p>
            <a:pPr>
              <a:spcAft>
                <a:spcPts val="1500"/>
              </a:spcAft>
            </a:pPr>
            <a:r>
              <a:rPr lang="en-US" altLang="en-US" dirty="0"/>
              <a:t>African trypanosomiasis</a:t>
            </a:r>
          </a:p>
          <a:p>
            <a:pPr marL="285750" lvl="1">
              <a:spcBef>
                <a:spcPts val="0"/>
              </a:spcBef>
              <a:spcAft>
                <a:spcPts val="200"/>
              </a:spcAft>
            </a:pPr>
            <a:r>
              <a:rPr lang="en-US" altLang="en-US" i="1" dirty="0"/>
              <a:t>Treatment and prevention</a:t>
            </a:r>
          </a:p>
          <a:p>
            <a:pPr marL="512763" lvl="2">
              <a:spcAft>
                <a:spcPts val="200"/>
              </a:spcAft>
            </a:pPr>
            <a:r>
              <a:rPr lang="en-US" altLang="en-US" dirty="0"/>
              <a:t>Vector control against tsetse fly</a:t>
            </a:r>
          </a:p>
          <a:p>
            <a:pPr marL="738188" lvl="3">
              <a:spcAft>
                <a:spcPts val="200"/>
              </a:spcAft>
            </a:pPr>
            <a:r>
              <a:rPr lang="en-US" altLang="en-US" dirty="0"/>
              <a:t>Insect repellents, protective clothing, traps, insecticides, clearing of brush</a:t>
            </a:r>
            <a:endParaRPr lang="en-US" dirty="0"/>
          </a:p>
        </p:txBody>
      </p:sp>
      <p:graphicFrame>
        <p:nvGraphicFramePr>
          <p:cNvPr id="15" name="Table Placeholder 14">
            <a:extLst>
              <a:ext uri="{FF2B5EF4-FFF2-40B4-BE49-F238E27FC236}">
                <a16:creationId xmlns:a16="http://schemas.microsoft.com/office/drawing/2014/main" id="{7DF64EA5-7AE3-464E-80FE-ACABB3283A82}"/>
              </a:ext>
            </a:extLst>
          </p:cNvPr>
          <p:cNvGraphicFramePr>
            <a:graphicFrameLocks noGrp="1"/>
          </p:cNvGraphicFramePr>
          <p:nvPr>
            <p:ph type="tbl" sz="quarter" idx="20"/>
            <p:extLst>
              <p:ext uri="{D42A27DB-BD31-4B8C-83A1-F6EECF244321}">
                <p14:modId xmlns:p14="http://schemas.microsoft.com/office/powerpoint/2010/main" val="1993988461"/>
              </p:ext>
            </p:extLst>
          </p:nvPr>
        </p:nvGraphicFramePr>
        <p:xfrm>
          <a:off x="1520370" y="3048000"/>
          <a:ext cx="6096000" cy="3263082"/>
        </p:xfrm>
        <a:graphic>
          <a:graphicData uri="http://schemas.openxmlformats.org/drawingml/2006/table">
            <a:tbl>
              <a:tblPr firstRow="1" bandRow="1">
                <a:tableStyleId>{5940675A-B579-460E-94D1-54222C63F5DA}</a:tableStyleId>
              </a:tblPr>
              <a:tblGrid>
                <a:gridCol w="1527630">
                  <a:extLst>
                    <a:ext uri="{9D8B030D-6E8A-4147-A177-3AD203B41FA5}">
                      <a16:colId xmlns:a16="http://schemas.microsoft.com/office/drawing/2014/main" val="3022436944"/>
                    </a:ext>
                  </a:extLst>
                </a:gridCol>
                <a:gridCol w="4568370">
                  <a:extLst>
                    <a:ext uri="{9D8B030D-6E8A-4147-A177-3AD203B41FA5}">
                      <a16:colId xmlns:a16="http://schemas.microsoft.com/office/drawing/2014/main" val="1385880337"/>
                    </a:ext>
                  </a:extLst>
                </a:gridCol>
              </a:tblGrid>
              <a:tr h="63663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Tender nodule at site of tsetse fly bite; fever, enlargement of lymph nodes; later, involvement of the central nervous system, withdrawal, uncontrollable sleepiness, coma, death</a:t>
                      </a:r>
                    </a:p>
                  </a:txBody>
                  <a:tcPr/>
                </a:tc>
                <a:extLst>
                  <a:ext uri="{0D108BD9-81ED-4DB2-BD59-A6C34878D82A}">
                    <a16:rowId xmlns:a16="http://schemas.microsoft.com/office/drawing/2014/main" val="1544731462"/>
                  </a:ext>
                </a:extLst>
              </a:tr>
              <a:tr h="519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Weeks (acute) to several years (chronic)</a:t>
                      </a:r>
                    </a:p>
                  </a:txBody>
                  <a:tcPr/>
                </a:tc>
                <a:extLst>
                  <a:ext uri="{0D108BD9-81ED-4DB2-BD59-A6C34878D82A}">
                    <a16:rowId xmlns:a16="http://schemas.microsoft.com/office/drawing/2014/main" val="1633181143"/>
                  </a:ext>
                </a:extLst>
              </a:tr>
              <a:tr h="4173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250" b="0" i="0" u="none" strike="noStrike" kern="1200" cap="none" spc="0" normalizeH="0" baseline="0" noProof="0" dirty="0">
                          <a:ln>
                            <a:noFill/>
                          </a:ln>
                          <a:solidFill>
                            <a:prstClr val="black"/>
                          </a:solidFill>
                          <a:effectLst/>
                          <a:uLnTx/>
                          <a:uFillTx/>
                          <a:latin typeface="+mn-lt"/>
                          <a:ea typeface="+mn-ea"/>
                          <a:cs typeface="+mn-cs"/>
                        </a:rPr>
                        <a:t>Trypanosoma brucei, a flagellated protozoan</a:t>
                      </a:r>
                    </a:p>
                  </a:txBody>
                  <a:tcPr/>
                </a:tc>
                <a:extLst>
                  <a:ext uri="{0D108BD9-81ED-4DB2-BD59-A6C34878D82A}">
                    <a16:rowId xmlns:a16="http://schemas.microsoft.com/office/drawing/2014/main" val="786836481"/>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The protozoa multiply at site of a tsetse fly bite, then enter the circulation; the parasites can change their surface protein, making previously formed antibodies ineffective.</a:t>
                      </a:r>
                    </a:p>
                  </a:txBody>
                  <a:tcPr/>
                </a:tc>
                <a:extLst>
                  <a:ext uri="{0D108BD9-81ED-4DB2-BD59-A6C34878D82A}">
                    <a16:rowId xmlns:a16="http://schemas.microsoft.com/office/drawing/2014/main" val="1490589394"/>
                  </a:ext>
                </a:extLst>
              </a:tr>
              <a:tr h="480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Bites of infected tsetse flies transmit the trypanosomes through saliva; wild animal reservoir for T. brucei rhodesiense.</a:t>
                      </a:r>
                    </a:p>
                  </a:txBody>
                  <a:tcPr/>
                </a:tc>
                <a:extLst>
                  <a:ext uri="{0D108BD9-81ED-4DB2-BD59-A6C34878D82A}">
                    <a16:rowId xmlns:a16="http://schemas.microsoft.com/office/drawing/2014/main" val="2295873455"/>
                  </a:ext>
                </a:extLst>
              </a:tr>
              <a:tr h="5198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r>
                        <a:rPr kumimoji="0" lang="en-US" sz="1250" b="0" i="0" u="none" strike="noStrike" kern="1200" cap="none" spc="0" normalizeH="0" baseline="0" noProof="0" dirty="0">
                          <a:ln>
                            <a:noFill/>
                          </a:ln>
                          <a:solidFill>
                            <a:prstClr val="black"/>
                          </a:solidFill>
                          <a:effectLst/>
                          <a:uLnTx/>
                          <a:uFillTx/>
                          <a:latin typeface="+mn-lt"/>
                          <a:ea typeface="+mn-ea"/>
                          <a:cs typeface="+mn-cs"/>
                        </a:rPr>
                        <a:t>Treatment: antiprotozoal medications. Prevention: protective clothing, insecticides, clearing of brush where flies breed.</a:t>
                      </a:r>
                      <a:endParaRPr lang="en-GB" dirty="0"/>
                    </a:p>
                  </a:txBody>
                  <a:tcPr/>
                </a:tc>
                <a:extLst>
                  <a:ext uri="{0D108BD9-81ED-4DB2-BD59-A6C34878D82A}">
                    <a16:rowId xmlns:a16="http://schemas.microsoft.com/office/drawing/2014/main" val="2996838513"/>
                  </a:ext>
                </a:extLst>
              </a:tr>
            </a:tbl>
          </a:graphicData>
        </a:graphic>
      </p:graphicFrame>
    </p:spTree>
    <p:extLst>
      <p:ext uri="{BB962C8B-B14F-4D97-AF65-F5344CB8AC3E}">
        <p14:creationId xmlns:p14="http://schemas.microsoft.com/office/powerpoint/2010/main" val="1633058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Protozoan Diseases of the CNS (4)</a:t>
            </a:r>
            <a:endParaRPr lang="en-US" b="1" dirty="0">
              <a:solidFill>
                <a:schemeClr val="tx1"/>
              </a:solidFill>
            </a:endParaRPr>
          </a:p>
        </p:txBody>
      </p:sp>
      <p:sp>
        <p:nvSpPr>
          <p:cNvPr id="3" name="Content Placeholder 2"/>
          <p:cNvSpPr>
            <a:spLocks noGrp="1"/>
          </p:cNvSpPr>
          <p:nvPr>
            <p:ph idx="1"/>
          </p:nvPr>
        </p:nvSpPr>
        <p:spPr>
          <a:xfrm>
            <a:off x="805541" y="990600"/>
            <a:ext cx="7568437" cy="5562600"/>
          </a:xfrm>
        </p:spPr>
        <p:txBody>
          <a:bodyPr/>
          <a:lstStyle/>
          <a:p>
            <a:pPr>
              <a:spcAft>
                <a:spcPts val="1500"/>
              </a:spcAft>
            </a:pPr>
            <a:r>
              <a:rPr lang="en-US" altLang="en-US" dirty="0"/>
              <a:t>Toxoplasmosis</a:t>
            </a:r>
          </a:p>
          <a:p>
            <a:pPr marL="285750" lvl="1">
              <a:spcBef>
                <a:spcPts val="0"/>
              </a:spcBef>
            </a:pPr>
            <a:r>
              <a:rPr lang="en-US" altLang="en-US" i="1" dirty="0"/>
              <a:t>Signs and symptoms</a:t>
            </a:r>
          </a:p>
          <a:p>
            <a:pPr marL="536575" lvl="2"/>
            <a:r>
              <a:rPr lang="en-US" altLang="en-US" dirty="0"/>
              <a:t>Usually asymptomatic in healthy people; some develop sore throat, fever, enlarged lymph nodes and spleen; subside over weeks or months</a:t>
            </a:r>
          </a:p>
          <a:p>
            <a:pPr marL="536575" lvl="2"/>
            <a:r>
              <a:rPr lang="en-US" altLang="en-US" dirty="0"/>
              <a:t>Often life-threatening in immunodeficient</a:t>
            </a:r>
          </a:p>
          <a:p>
            <a:pPr marL="798513" lvl="3"/>
            <a:r>
              <a:rPr lang="en-US" altLang="en-US" sz="1700" dirty="0"/>
              <a:t>Commonly occurs as reactivation of latent infection</a:t>
            </a:r>
          </a:p>
          <a:p>
            <a:pPr marL="798513" lvl="3"/>
            <a:r>
              <a:rPr lang="en-US" altLang="en-US" sz="1700" dirty="0"/>
              <a:t>Encephalitis with confusion, seizures, paralysis, etc.</a:t>
            </a:r>
          </a:p>
          <a:p>
            <a:pPr marL="798513" lvl="3"/>
            <a:r>
              <a:rPr lang="en-US" altLang="en-US" sz="1700" dirty="0"/>
              <a:t>May develop brain masses with headaches, symptoms such as poor coordination, sensory loss</a:t>
            </a:r>
          </a:p>
          <a:p>
            <a:pPr marL="536575" lvl="2"/>
            <a:r>
              <a:rPr lang="en-US" altLang="en-US" dirty="0"/>
              <a:t>Fetal toxoplasmosis can be acquired across placenta if woman contracts disease for first time during pregnancy</a:t>
            </a:r>
          </a:p>
          <a:p>
            <a:pPr marL="798513" lvl="3"/>
            <a:r>
              <a:rPr lang="en-US" altLang="en-US" sz="1700" dirty="0"/>
              <a:t>Most severe during first trimester; miscarriage, birth defects</a:t>
            </a:r>
          </a:p>
          <a:p>
            <a:pPr marL="798513" lvl="3"/>
            <a:r>
              <a:rPr lang="en-US" altLang="en-US" sz="1700" dirty="0"/>
              <a:t>Retinitis may appear later in life; possible intellectual disability or epilepsy</a:t>
            </a:r>
            <a:endParaRPr lang="en-US" dirty="0"/>
          </a:p>
        </p:txBody>
      </p:sp>
    </p:spTree>
    <p:extLst>
      <p:ext uri="{BB962C8B-B14F-4D97-AF65-F5344CB8AC3E}">
        <p14:creationId xmlns:p14="http://schemas.microsoft.com/office/powerpoint/2010/main" val="8867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Protozoan Diseases of the CNS (5)</a:t>
            </a:r>
            <a:endParaRPr lang="en-US" b="1" dirty="0">
              <a:solidFill>
                <a:schemeClr val="tx1"/>
              </a:solidFill>
            </a:endParaRPr>
          </a:p>
        </p:txBody>
      </p:sp>
      <p:sp>
        <p:nvSpPr>
          <p:cNvPr id="3" name="Content Placeholder 2"/>
          <p:cNvSpPr>
            <a:spLocks noGrp="1"/>
          </p:cNvSpPr>
          <p:nvPr>
            <p:ph idx="1"/>
          </p:nvPr>
        </p:nvSpPr>
        <p:spPr>
          <a:xfrm>
            <a:off x="805542" y="990600"/>
            <a:ext cx="7881258" cy="5562600"/>
          </a:xfrm>
        </p:spPr>
        <p:txBody>
          <a:bodyPr/>
          <a:lstStyle/>
          <a:p>
            <a:pPr>
              <a:spcAft>
                <a:spcPts val="1500"/>
              </a:spcAft>
            </a:pPr>
            <a:r>
              <a:rPr lang="en-US" altLang="en-US" dirty="0"/>
              <a:t>Toxoplasmosis</a:t>
            </a:r>
          </a:p>
          <a:p>
            <a:pPr marL="285750" lvl="1">
              <a:spcBef>
                <a:spcPts val="0"/>
              </a:spcBef>
              <a:spcAft>
                <a:spcPts val="300"/>
              </a:spcAft>
            </a:pPr>
            <a:r>
              <a:rPr lang="en-US" altLang="en-US" i="1" dirty="0"/>
              <a:t>Causative agent: </a:t>
            </a:r>
            <a:r>
              <a:rPr lang="en-US" altLang="en-US" sz="2200" i="1" dirty="0"/>
              <a:t>Toxoplasma gondii</a:t>
            </a:r>
            <a:r>
              <a:rPr lang="en-US" altLang="en-US" sz="2200" dirty="0"/>
              <a:t> </a:t>
            </a:r>
            <a:endParaRPr lang="en-US" altLang="en-US" i="1" dirty="0"/>
          </a:p>
          <a:p>
            <a:pPr marL="550863" lvl="2">
              <a:spcAft>
                <a:spcPts val="300"/>
              </a:spcAft>
            </a:pPr>
            <a:r>
              <a:rPr lang="en-US" altLang="en-US" sz="2000" dirty="0"/>
              <a:t>Obligate intracellular protozoan; apicomplexan</a:t>
            </a:r>
          </a:p>
          <a:p>
            <a:pPr marL="550863" lvl="2">
              <a:spcAft>
                <a:spcPts val="300"/>
              </a:spcAft>
            </a:pPr>
            <a:r>
              <a:rPr lang="en-US" altLang="en-US" sz="2000" dirty="0"/>
              <a:t>Definitive host, in which organism reproduces sexually, is cats and other felines</a:t>
            </a:r>
          </a:p>
          <a:p>
            <a:pPr marL="769938" lvl="3">
              <a:spcAft>
                <a:spcPts val="300"/>
              </a:spcAft>
            </a:pPr>
            <a:r>
              <a:rPr lang="en-US" altLang="en-US" sz="1800" dirty="0"/>
              <a:t>Oocysts released in feces of infected cat</a:t>
            </a:r>
          </a:p>
          <a:p>
            <a:pPr marL="1027113" lvl="4">
              <a:spcAft>
                <a:spcPts val="300"/>
              </a:spcAft>
            </a:pPr>
            <a:r>
              <a:rPr lang="en-US" altLang="en-US" sz="1700" dirty="0"/>
              <a:t>Mature in 1 to 5 days; infectious to other animals that eat it</a:t>
            </a:r>
          </a:p>
          <a:p>
            <a:pPr marL="1027113" lvl="4">
              <a:spcAft>
                <a:spcPts val="300"/>
              </a:spcAft>
            </a:pPr>
            <a:r>
              <a:rPr lang="en-US" altLang="en-US" sz="1700" dirty="0"/>
              <a:t>Remain viable for up to a year</a:t>
            </a:r>
          </a:p>
          <a:p>
            <a:pPr marL="769938" lvl="3">
              <a:spcAft>
                <a:spcPts val="300"/>
              </a:spcAft>
            </a:pPr>
            <a:r>
              <a:rPr lang="en-US" altLang="en-US" sz="1800" dirty="0"/>
              <a:t>Oocysts contain two sporocysts; sporozoites emerge from these and invade cells of small intestine</a:t>
            </a:r>
          </a:p>
          <a:p>
            <a:pPr marL="769938" lvl="3">
              <a:spcAft>
                <a:spcPts val="300"/>
              </a:spcAft>
            </a:pPr>
            <a:r>
              <a:rPr lang="en-US" altLang="en-US" sz="1800" dirty="0"/>
              <a:t>Form a tachyzoite that spreads through blood and lymph</a:t>
            </a:r>
          </a:p>
          <a:p>
            <a:pPr marL="769938" lvl="3">
              <a:spcAft>
                <a:spcPts val="300"/>
              </a:spcAft>
            </a:pPr>
            <a:r>
              <a:rPr lang="en-US" altLang="en-US" sz="1800" dirty="0"/>
              <a:t>Capsule forms around infected cells forming tissue cyst</a:t>
            </a:r>
          </a:p>
          <a:p>
            <a:pPr marL="1027113" lvl="4">
              <a:spcAft>
                <a:spcPts val="300"/>
              </a:spcAft>
            </a:pPr>
            <a:r>
              <a:rPr lang="en-US" altLang="en-US" sz="1700" dirty="0"/>
              <a:t>Cysts contain bradyzoite that can survive for months, years resulting in latent infection</a:t>
            </a:r>
          </a:p>
          <a:p>
            <a:pPr marL="769938" lvl="3">
              <a:spcAft>
                <a:spcPts val="300"/>
              </a:spcAft>
            </a:pPr>
            <a:r>
              <a:rPr lang="en-US" altLang="en-US" sz="1800" dirty="0"/>
              <a:t>Tissue cysts are infectious to other animals when eaten</a:t>
            </a:r>
            <a:endParaRPr lang="en-US" dirty="0"/>
          </a:p>
        </p:txBody>
      </p:sp>
    </p:spTree>
    <p:extLst>
      <p:ext uri="{BB962C8B-B14F-4D97-AF65-F5344CB8AC3E}">
        <p14:creationId xmlns:p14="http://schemas.microsoft.com/office/powerpoint/2010/main" val="3138752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Protozoan Diseases of the CNS – Figure 26.15</a:t>
            </a:r>
            <a:endParaRPr lang="en-US" b="1" dirty="0">
              <a:solidFill>
                <a:schemeClr val="tx1"/>
              </a:solidFill>
            </a:endParaRPr>
          </a:p>
        </p:txBody>
      </p:sp>
      <p:sp>
        <p:nvSpPr>
          <p:cNvPr id="3" name="Content Placeholder 2"/>
          <p:cNvSpPr>
            <a:spLocks noGrp="1"/>
          </p:cNvSpPr>
          <p:nvPr>
            <p:ph idx="1"/>
          </p:nvPr>
        </p:nvSpPr>
        <p:spPr>
          <a:xfrm>
            <a:off x="793532" y="1521094"/>
            <a:ext cx="4572000" cy="1002705"/>
          </a:xfrm>
        </p:spPr>
        <p:txBody>
          <a:bodyPr/>
          <a:lstStyle/>
          <a:p>
            <a:pPr>
              <a:spcAft>
                <a:spcPts val="1500"/>
              </a:spcAft>
            </a:pPr>
            <a:r>
              <a:rPr lang="en-US" altLang="en-US" dirty="0"/>
              <a:t>Toxoplasmosis</a:t>
            </a:r>
          </a:p>
          <a:p>
            <a:pPr marL="285750" lvl="1">
              <a:spcBef>
                <a:spcPts val="0"/>
              </a:spcBef>
            </a:pPr>
            <a:r>
              <a:rPr lang="en-US" altLang="en-US" i="1" dirty="0"/>
              <a:t>Causative agent</a:t>
            </a:r>
            <a:endParaRPr lang="en-US" dirty="0"/>
          </a:p>
        </p:txBody>
      </p:sp>
      <p:pic>
        <p:nvPicPr>
          <p:cNvPr id="158725" name="Picture 5" descr="Two photographs of T gondii shown at Bar = 10 micro meter."/>
          <p:cNvPicPr>
            <a:picLocks noChangeAspect="1" noChangeArrowheads="1"/>
          </p:cNvPicPr>
          <p:nvPr/>
        </p:nvPicPr>
        <p:blipFill rotWithShape="1">
          <a:blip r:embed="rId3">
            <a:extLst>
              <a:ext uri="{28A0092B-C50C-407E-A947-70E740481C1C}">
                <a14:useLocalDpi xmlns:a14="http://schemas.microsoft.com/office/drawing/2010/main" val="0"/>
              </a:ext>
            </a:extLst>
          </a:blip>
          <a:srcRect t="83179" b="1537"/>
          <a:stretch/>
        </p:blipFill>
        <p:spPr bwMode="auto">
          <a:xfrm>
            <a:off x="304800" y="2971801"/>
            <a:ext cx="50673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4" name="Picture 4" descr="Humans can ingest Toxoplasma oocytes in food or through exposure to cat feces when cleaning a litter box, resulting in infection."/>
          <p:cNvPicPr>
            <a:picLocks noChangeAspect="1" noChangeArrowheads="1"/>
          </p:cNvPicPr>
          <p:nvPr/>
        </p:nvPicPr>
        <p:blipFill>
          <a:blip r:embed="rId4" cstate="print">
            <a:extLst>
              <a:ext uri="{28A0092B-C50C-407E-A947-70E740481C1C}">
                <a14:useLocalDpi xmlns:a14="http://schemas.microsoft.com/office/drawing/2010/main" val="0"/>
              </a:ext>
            </a:extLst>
          </a:blip>
          <a:srcRect t="1622" b="19540"/>
          <a:stretch>
            <a:fillRect/>
          </a:stretch>
        </p:blipFill>
        <p:spPr bwMode="auto">
          <a:xfrm>
            <a:off x="5257800" y="990600"/>
            <a:ext cx="3088745" cy="55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79189046-3124-49F8-9426-B115F9D8A5D3}"/>
              </a:ext>
            </a:extLst>
          </p:cNvPr>
          <p:cNvSpPr>
            <a:spLocks noGrp="1"/>
          </p:cNvSpPr>
          <p:nvPr>
            <p:ph type="body" sz="quarter" idx="11"/>
          </p:nvPr>
        </p:nvSpPr>
        <p:spPr/>
        <p:txBody>
          <a:bodyPr/>
          <a:lstStyle/>
          <a:p>
            <a:pPr lvl="0"/>
            <a:r>
              <a:rPr lang="en-US" dirty="0"/>
              <a:t> b: Source: Dr. L.L. Moore, Jr./CDC; c: ©Dr. Thomas Fritsche</a:t>
            </a:r>
            <a:endParaRPr lang="en-US" altLang="en-US" i="1" dirty="0"/>
          </a:p>
        </p:txBody>
      </p:sp>
      <p:sp>
        <p:nvSpPr>
          <p:cNvPr id="14" name="Content Placeholder 13">
            <a:extLst>
              <a:ext uri="{FF2B5EF4-FFF2-40B4-BE49-F238E27FC236}">
                <a16:creationId xmlns:a16="http://schemas.microsoft.com/office/drawing/2014/main" id="{630C8F8C-5E73-4C7C-89B8-4A90A9150A05}"/>
              </a:ext>
            </a:extLst>
          </p:cNvPr>
          <p:cNvSpPr>
            <a:spLocks noGrp="1"/>
          </p:cNvSpPr>
          <p:nvPr>
            <p:ph sz="quarter" idx="19"/>
          </p:nvPr>
        </p:nvSpPr>
        <p:spPr>
          <a:xfrm>
            <a:off x="4550772" y="6436803"/>
            <a:ext cx="4598408" cy="293675"/>
          </a:xfrm>
        </p:spPr>
        <p:txBody>
          <a:bodyPr/>
          <a:lstStyle/>
          <a:p>
            <a:pPr marL="0" lvl="0" indent="0" defTabSz="914400">
              <a:spcBef>
                <a:spcPts val="0"/>
              </a:spcBef>
              <a:buNone/>
            </a:pPr>
            <a:r>
              <a:rPr lang="en-US" sz="1200" dirty="0">
                <a:solidFill>
                  <a:prstClr val="black"/>
                </a:solidFill>
                <a:hlinkClick r:id="rId5" action="ppaction://hlinksldjump"/>
              </a:rPr>
              <a:t>Jump to </a:t>
            </a:r>
            <a:r>
              <a:rPr lang="en-US" altLang="en-US" sz="1200" dirty="0">
                <a:solidFill>
                  <a:prstClr val="black"/>
                </a:solidFill>
                <a:cs typeface="Lucida Sans Unicode" panose="020B0602030504020204" pitchFamily="34" charset="0"/>
                <a:hlinkClick r:id="rId5" action="ppaction://hlinksldjump"/>
              </a:rPr>
              <a:t>Protozoan Diseases of the CNS – Figure 26.15 </a:t>
            </a:r>
            <a:r>
              <a:rPr lang="en-US" sz="1200" dirty="0">
                <a:solidFill>
                  <a:prstClr val="black"/>
                </a:solidFill>
                <a:cs typeface="Arial" panose="020B0604020202020204" pitchFamily="34" charset="0"/>
                <a:hlinkClick r:id="rId5" action="ppaction://hlinksldjump"/>
              </a:rPr>
              <a:t>Long Description</a:t>
            </a:r>
            <a:r>
              <a:rPr lang="en-US" altLang="en-US" sz="1200" dirty="0">
                <a:solidFill>
                  <a:prstClr val="black"/>
                </a:solidFill>
                <a:hlinkClick r:id="rId5" action="ppaction://hlinksldjump"/>
              </a:rPr>
              <a:t> </a:t>
            </a:r>
            <a:endParaRPr lang="en-US" sz="1200" dirty="0">
              <a:solidFill>
                <a:prstClr val="black"/>
              </a:solidFill>
            </a:endParaRPr>
          </a:p>
        </p:txBody>
      </p:sp>
    </p:spTree>
    <p:extLst>
      <p:ext uri="{BB962C8B-B14F-4D97-AF65-F5344CB8AC3E}">
        <p14:creationId xmlns:p14="http://schemas.microsoft.com/office/powerpoint/2010/main" val="385856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747" y="228600"/>
            <a:ext cx="7557025" cy="609600"/>
          </a:xfrm>
        </p:spPr>
        <p:txBody>
          <a:bodyPr/>
          <a:lstStyle/>
          <a:p>
            <a:r>
              <a:rPr lang="en-US" altLang="en-US" b="1" dirty="0">
                <a:solidFill>
                  <a:schemeClr val="tx1"/>
                </a:solidFill>
                <a:cs typeface="Lucida Sans Unicode" panose="020B0602030504020204" pitchFamily="34" charset="0"/>
              </a:rPr>
              <a:t>Protozoan Diseases of the CNS (6)</a:t>
            </a:r>
            <a:endParaRPr lang="en-US" b="1" dirty="0">
              <a:solidFill>
                <a:schemeClr val="tx1"/>
              </a:solidFill>
            </a:endParaRPr>
          </a:p>
        </p:txBody>
      </p:sp>
      <p:sp>
        <p:nvSpPr>
          <p:cNvPr id="3" name="Content Placeholder 2"/>
          <p:cNvSpPr>
            <a:spLocks noGrp="1"/>
          </p:cNvSpPr>
          <p:nvPr>
            <p:ph idx="1"/>
          </p:nvPr>
        </p:nvSpPr>
        <p:spPr>
          <a:xfrm>
            <a:off x="809172" y="990600"/>
            <a:ext cx="7848600" cy="4648200"/>
          </a:xfrm>
        </p:spPr>
        <p:txBody>
          <a:bodyPr/>
          <a:lstStyle/>
          <a:p>
            <a:pPr>
              <a:spcAft>
                <a:spcPts val="1500"/>
              </a:spcAft>
            </a:pPr>
            <a:r>
              <a:rPr lang="en-US" altLang="en-US" dirty="0"/>
              <a:t>Toxoplasmosis</a:t>
            </a:r>
          </a:p>
          <a:p>
            <a:pPr marL="285750" lvl="1">
              <a:spcBef>
                <a:spcPts val="0"/>
              </a:spcBef>
            </a:pPr>
            <a:r>
              <a:rPr lang="en-US" altLang="en-US" i="1" dirty="0"/>
              <a:t>Pathogenesis</a:t>
            </a:r>
          </a:p>
          <a:p>
            <a:pPr marL="522288" lvl="2"/>
            <a:r>
              <a:rPr lang="en-US" altLang="en-US" dirty="0"/>
              <a:t>Organism enters by ingestion of oocysts or undercooked meat containing tissue cysts</a:t>
            </a:r>
          </a:p>
          <a:p>
            <a:pPr marL="522288" lvl="2"/>
            <a:r>
              <a:rPr lang="en-US" altLang="en-US" dirty="0"/>
              <a:t>Infects any kind of nucleated cell</a:t>
            </a:r>
          </a:p>
          <a:p>
            <a:pPr marL="522288" lvl="2"/>
            <a:r>
              <a:rPr lang="en-US" altLang="en-US" dirty="0"/>
              <a:t>Tachyzoites destroy infected cell until brought under control by immune response</a:t>
            </a:r>
          </a:p>
          <a:p>
            <a:pPr marL="522288" lvl="2"/>
            <a:r>
              <a:rPr lang="en-US" altLang="en-US" dirty="0"/>
              <a:t>Tissue cysts persist</a:t>
            </a:r>
          </a:p>
          <a:p>
            <a:pPr marL="522288" lvl="2"/>
            <a:r>
              <a:rPr lang="en-US" altLang="en-US" dirty="0"/>
              <a:t>In immunodeficient, infection can be widespread and uncontrolled, producing widespread tissue necrosis</a:t>
            </a:r>
          </a:p>
          <a:p>
            <a:pPr marL="739775" lvl="3"/>
            <a:r>
              <a:rPr lang="en-US" altLang="en-US" dirty="0"/>
              <a:t>Can result from newly acquired infection or reactivation of latent infection</a:t>
            </a:r>
            <a:endParaRPr lang="en-US" dirty="0"/>
          </a:p>
        </p:txBody>
      </p:sp>
    </p:spTree>
    <p:extLst>
      <p:ext uri="{BB962C8B-B14F-4D97-AF65-F5344CB8AC3E}">
        <p14:creationId xmlns:p14="http://schemas.microsoft.com/office/powerpoint/2010/main" val="30801377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3CC66-DC3B-4A25-B99A-264FE2A8B6EA}"/>
              </a:ext>
            </a:extLst>
          </p:cNvPr>
          <p:cNvSpPr>
            <a:spLocks noGrp="1"/>
          </p:cNvSpPr>
          <p:nvPr>
            <p:ph type="title"/>
          </p:nvPr>
        </p:nvSpPr>
        <p:spPr>
          <a:xfrm>
            <a:off x="1111631" y="228600"/>
            <a:ext cx="7557025" cy="609600"/>
          </a:xfrm>
        </p:spPr>
        <p:txBody>
          <a:bodyPr/>
          <a:lstStyle/>
          <a:p>
            <a:r>
              <a:rPr lang="en-US" altLang="en-US" b="1" dirty="0">
                <a:solidFill>
                  <a:prstClr val="black"/>
                </a:solidFill>
              </a:rPr>
              <a:t>Anatomy, Physiology, and Ecology (3)</a:t>
            </a:r>
            <a:endParaRPr lang="en-GB" dirty="0"/>
          </a:p>
        </p:txBody>
      </p:sp>
      <p:sp>
        <p:nvSpPr>
          <p:cNvPr id="2" name="Content Placeholder 1"/>
          <p:cNvSpPr>
            <a:spLocks noGrp="1"/>
          </p:cNvSpPr>
          <p:nvPr>
            <p:ph idx="1"/>
          </p:nvPr>
        </p:nvSpPr>
        <p:spPr>
          <a:xfrm>
            <a:off x="805543" y="990600"/>
            <a:ext cx="7043057" cy="1066801"/>
          </a:xfrm>
        </p:spPr>
        <p:txBody>
          <a:bodyPr/>
          <a:lstStyle/>
          <a:p>
            <a:pPr>
              <a:spcAft>
                <a:spcPts val="1500"/>
              </a:spcAft>
            </a:pPr>
            <a:r>
              <a:rPr lang="en-US" altLang="en-US" dirty="0"/>
              <a:t>CNS encased by bone: skull, vertebral column</a:t>
            </a:r>
          </a:p>
          <a:p>
            <a:pPr marL="228600" lvl="2">
              <a:spcBef>
                <a:spcPts val="0"/>
              </a:spcBef>
            </a:pPr>
            <a:r>
              <a:rPr lang="en-US" altLang="en-US" sz="2400" dirty="0"/>
              <a:t>Only rarely do infections spread from bone to CNS</a:t>
            </a:r>
            <a:endParaRPr lang="en-US" dirty="0"/>
          </a:p>
        </p:txBody>
      </p:sp>
      <p:sp>
        <p:nvSpPr>
          <p:cNvPr id="13" name="Content Placeholder 12">
            <a:extLst>
              <a:ext uri="{FF2B5EF4-FFF2-40B4-BE49-F238E27FC236}">
                <a16:creationId xmlns:a16="http://schemas.microsoft.com/office/drawing/2014/main" id="{F6964858-0764-4F69-BA90-DA57D182DD3E}"/>
              </a:ext>
            </a:extLst>
          </p:cNvPr>
          <p:cNvSpPr>
            <a:spLocks noGrp="1"/>
          </p:cNvSpPr>
          <p:nvPr>
            <p:ph sz="quarter" idx="19"/>
          </p:nvPr>
        </p:nvSpPr>
        <p:spPr>
          <a:xfrm>
            <a:off x="805543" y="2061030"/>
            <a:ext cx="7347857" cy="2434770"/>
          </a:xfrm>
        </p:spPr>
        <p:txBody>
          <a:bodyPr/>
          <a:lstStyle/>
          <a:p>
            <a:pPr marL="0" lvl="0" indent="0">
              <a:spcAft>
                <a:spcPts val="1500"/>
              </a:spcAft>
              <a:buNone/>
            </a:pPr>
            <a:r>
              <a:rPr lang="en-US" altLang="en-US" sz="2400" u="sng" dirty="0">
                <a:solidFill>
                  <a:prstClr val="black"/>
                </a:solidFill>
              </a:rPr>
              <a:t>Cerebrospinal fluid (CSF)</a:t>
            </a:r>
          </a:p>
          <a:p>
            <a:pPr marL="285750" lvl="1">
              <a:spcBef>
                <a:spcPts val="0"/>
              </a:spcBef>
              <a:spcAft>
                <a:spcPts val="800"/>
              </a:spcAft>
              <a:buFont typeface="Arial" panose="020B0604020202020204" pitchFamily="34" charset="0"/>
              <a:buChar char="•"/>
            </a:pPr>
            <a:r>
              <a:rPr lang="en-US" altLang="en-US" sz="2000" dirty="0">
                <a:solidFill>
                  <a:prstClr val="black"/>
                </a:solidFill>
              </a:rPr>
              <a:t>Four ventricles deep inside brain filled with CSF</a:t>
            </a:r>
          </a:p>
          <a:p>
            <a:pPr marL="522288" lvl="2">
              <a:spcAft>
                <a:spcPts val="800"/>
              </a:spcAft>
              <a:buFont typeface="Arial" panose="020B0604020202020204" pitchFamily="34" charset="0"/>
              <a:buChar char="•"/>
            </a:pPr>
            <a:r>
              <a:rPr lang="en-US" altLang="en-US" dirty="0">
                <a:solidFill>
                  <a:prstClr val="black"/>
                </a:solidFill>
              </a:rPr>
              <a:t>CSF continually produced in ventricles, circulates over surface of brain and spinal cord</a:t>
            </a:r>
          </a:p>
          <a:p>
            <a:pPr marL="522288" lvl="2">
              <a:spcAft>
                <a:spcPts val="800"/>
              </a:spcAft>
              <a:buFont typeface="Arial" panose="020B0604020202020204" pitchFamily="34" charset="0"/>
              <a:buChar char="•"/>
            </a:pPr>
            <a:r>
              <a:rPr lang="en-US" altLang="en-US" dirty="0">
                <a:solidFill>
                  <a:prstClr val="black"/>
                </a:solidFill>
              </a:rPr>
              <a:t>Cushions, supports brain; transports nutrients</a:t>
            </a:r>
          </a:p>
        </p:txBody>
      </p:sp>
      <p:sp>
        <p:nvSpPr>
          <p:cNvPr id="12" name="Content Placeholder 11">
            <a:extLst>
              <a:ext uri="{FF2B5EF4-FFF2-40B4-BE49-F238E27FC236}">
                <a16:creationId xmlns:a16="http://schemas.microsoft.com/office/drawing/2014/main" id="{7C4FCEC5-133A-4730-8FE1-4D57D68C34AC}"/>
              </a:ext>
            </a:extLst>
          </p:cNvPr>
          <p:cNvSpPr>
            <a:spLocks noGrp="1"/>
          </p:cNvSpPr>
          <p:nvPr>
            <p:ph sz="quarter" idx="18"/>
          </p:nvPr>
        </p:nvSpPr>
        <p:spPr>
          <a:xfrm>
            <a:off x="805543" y="4499429"/>
            <a:ext cx="7772400" cy="1066801"/>
          </a:xfrm>
        </p:spPr>
        <p:txBody>
          <a:bodyPr/>
          <a:lstStyle/>
          <a:p>
            <a:pPr marL="0" lvl="0" indent="0">
              <a:spcAft>
                <a:spcPts val="1500"/>
              </a:spcAft>
              <a:buNone/>
            </a:pPr>
            <a:r>
              <a:rPr lang="en-US" altLang="en-US" sz="2400" u="sng" dirty="0">
                <a:solidFill>
                  <a:prstClr val="black"/>
                </a:solidFill>
              </a:rPr>
              <a:t>Meninges</a:t>
            </a:r>
            <a:r>
              <a:rPr lang="en-US" altLang="en-US" sz="2400" dirty="0">
                <a:solidFill>
                  <a:prstClr val="black"/>
                </a:solidFill>
              </a:rPr>
              <a:t>: three layers of membranes covering surface of brain and spinal cord</a:t>
            </a:r>
            <a:endParaRPr lang="en-US" altLang="en-US" sz="2400" u="sng" dirty="0">
              <a:solidFill>
                <a:prstClr val="black"/>
              </a:solidFill>
            </a:endParaRPr>
          </a:p>
        </p:txBody>
      </p:sp>
    </p:spTree>
    <p:extLst>
      <p:ext uri="{BB962C8B-B14F-4D97-AF65-F5344CB8AC3E}">
        <p14:creationId xmlns:p14="http://schemas.microsoft.com/office/powerpoint/2010/main" val="206075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458" y="228600"/>
            <a:ext cx="7557025" cy="609600"/>
          </a:xfrm>
        </p:spPr>
        <p:txBody>
          <a:bodyPr/>
          <a:lstStyle/>
          <a:p>
            <a:r>
              <a:rPr lang="en-US" altLang="en-US" b="1" dirty="0">
                <a:solidFill>
                  <a:schemeClr val="tx1"/>
                </a:solidFill>
                <a:cs typeface="Lucida Sans Unicode" panose="020B0602030504020204" pitchFamily="34" charset="0"/>
              </a:rPr>
              <a:t>Protozoan Diseases of the CNS (7)</a:t>
            </a:r>
            <a:endParaRPr lang="en-US" b="1" dirty="0">
              <a:solidFill>
                <a:schemeClr val="tx1"/>
              </a:solidFill>
            </a:endParaRPr>
          </a:p>
        </p:txBody>
      </p:sp>
      <p:sp>
        <p:nvSpPr>
          <p:cNvPr id="3" name="Content Placeholder 2"/>
          <p:cNvSpPr>
            <a:spLocks noGrp="1"/>
          </p:cNvSpPr>
          <p:nvPr>
            <p:ph idx="1"/>
          </p:nvPr>
        </p:nvSpPr>
        <p:spPr>
          <a:xfrm>
            <a:off x="805542" y="990600"/>
            <a:ext cx="7728858" cy="3810000"/>
          </a:xfrm>
        </p:spPr>
        <p:txBody>
          <a:bodyPr/>
          <a:lstStyle/>
          <a:p>
            <a:pPr>
              <a:spcAft>
                <a:spcPts val="1500"/>
              </a:spcAft>
            </a:pPr>
            <a:r>
              <a:rPr lang="en-US" altLang="en-US" dirty="0"/>
              <a:t>Toxoplasmosis</a:t>
            </a:r>
          </a:p>
          <a:p>
            <a:pPr marL="285750" lvl="1">
              <a:spcBef>
                <a:spcPts val="0"/>
              </a:spcBef>
            </a:pPr>
            <a:r>
              <a:rPr lang="en-US" altLang="en-US" i="1" dirty="0"/>
              <a:t>Epidemiology</a:t>
            </a:r>
          </a:p>
          <a:p>
            <a:pPr marL="522288" lvl="2"/>
            <a:r>
              <a:rPr lang="en-US" altLang="en-US" dirty="0"/>
              <a:t>Worldwide distribution</a:t>
            </a:r>
          </a:p>
          <a:p>
            <a:pPr marL="522288" lvl="2"/>
            <a:r>
              <a:rPr lang="en-US" altLang="en-US" dirty="0"/>
              <a:t>Many latent infections in areas where raw meat is eaten; tissue cysts destroyed by thorough cooking</a:t>
            </a:r>
          </a:p>
          <a:p>
            <a:pPr marL="522288" lvl="2"/>
            <a:r>
              <a:rPr lang="en-US" altLang="en-US" dirty="0"/>
              <a:t>Infections acquired by consuming something contaminated with cat feces containing oocysts</a:t>
            </a:r>
          </a:p>
          <a:p>
            <a:pPr marL="522288" lvl="2"/>
            <a:r>
              <a:rPr lang="en-US" altLang="en-US" dirty="0"/>
              <a:t>Contamination of hands, vegetables can occur when gardening in areas with stray cats that eat live rodents and birds and then defecate in the soil</a:t>
            </a:r>
            <a:endParaRPr lang="en-US" dirty="0"/>
          </a:p>
        </p:txBody>
      </p:sp>
    </p:spTree>
    <p:extLst>
      <p:ext uri="{BB962C8B-B14F-4D97-AF65-F5344CB8AC3E}">
        <p14:creationId xmlns:p14="http://schemas.microsoft.com/office/powerpoint/2010/main" val="3222374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921" y="228600"/>
            <a:ext cx="6870023" cy="609600"/>
          </a:xfrm>
        </p:spPr>
        <p:txBody>
          <a:bodyPr/>
          <a:lstStyle/>
          <a:p>
            <a:r>
              <a:rPr lang="en-US" altLang="en-US" b="1" dirty="0">
                <a:solidFill>
                  <a:schemeClr val="tx1"/>
                </a:solidFill>
                <a:cs typeface="Lucida Sans Unicode" panose="020B0602030504020204" pitchFamily="34" charset="0"/>
              </a:rPr>
              <a:t>Protozoan Diseases of the CNS (8)</a:t>
            </a:r>
            <a:endParaRPr lang="en-US" b="1" dirty="0">
              <a:solidFill>
                <a:schemeClr val="tx1"/>
              </a:solidFill>
            </a:endParaRPr>
          </a:p>
        </p:txBody>
      </p:sp>
      <p:sp>
        <p:nvSpPr>
          <p:cNvPr id="3" name="Content Placeholder 2"/>
          <p:cNvSpPr>
            <a:spLocks noGrp="1"/>
          </p:cNvSpPr>
          <p:nvPr>
            <p:ph idx="1"/>
          </p:nvPr>
        </p:nvSpPr>
        <p:spPr/>
        <p:txBody>
          <a:bodyPr/>
          <a:lstStyle/>
          <a:p>
            <a:r>
              <a:rPr lang="en-US" altLang="en-US" dirty="0"/>
              <a:t>Toxoplasmosis</a:t>
            </a:r>
          </a:p>
          <a:p>
            <a:pPr lvl="1"/>
            <a:r>
              <a:rPr lang="en-US" altLang="en-US" i="1" dirty="0"/>
              <a:t>Treatment and prevention</a:t>
            </a:r>
          </a:p>
          <a:p>
            <a:pPr lvl="2"/>
            <a:r>
              <a:rPr lang="en-US" altLang="en-US" dirty="0"/>
              <a:t>Not treated in otherwise healthy people</a:t>
            </a:r>
          </a:p>
          <a:p>
            <a:pPr lvl="2"/>
            <a:r>
              <a:rPr lang="en-US" altLang="en-US" dirty="0"/>
              <a:t>Immunocompromised treated with medications like pyrimethamine with sulfadiazine, folinic acid</a:t>
            </a:r>
          </a:p>
          <a:p>
            <a:pPr lvl="2"/>
            <a:r>
              <a:rPr lang="en-US" altLang="en-US" dirty="0"/>
              <a:t>Immune-suppressed given prophylactic medication</a:t>
            </a:r>
          </a:p>
          <a:p>
            <a:pPr lvl="2"/>
            <a:r>
              <a:rPr lang="en-US" altLang="en-US" dirty="0"/>
              <a:t>Wash hands after touching raw meat, soil, cat litter</a:t>
            </a:r>
          </a:p>
          <a:p>
            <a:pPr lvl="2"/>
            <a:r>
              <a:rPr lang="en-US" altLang="en-US" dirty="0"/>
              <a:t>Cook meat thoroughly</a:t>
            </a:r>
          </a:p>
          <a:p>
            <a:pPr lvl="2"/>
            <a:r>
              <a:rPr lang="en-US" altLang="en-US" dirty="0"/>
              <a:t>Wash fruits and vegetables</a:t>
            </a:r>
          </a:p>
          <a:p>
            <a:pPr lvl="2"/>
            <a:r>
              <a:rPr lang="en-US" altLang="en-US" dirty="0"/>
              <a:t>Clean litter boxes regularly, before oocysts mature</a:t>
            </a:r>
          </a:p>
          <a:p>
            <a:pPr lvl="2"/>
            <a:r>
              <a:rPr lang="en-US" altLang="en-US" dirty="0"/>
              <a:t>Prevent cats from hunting birds, rodents, eating undercooked or raw meat</a:t>
            </a:r>
            <a:endParaRPr lang="en-US" dirty="0"/>
          </a:p>
        </p:txBody>
      </p:sp>
    </p:spTree>
    <p:extLst>
      <p:ext uri="{BB962C8B-B14F-4D97-AF65-F5344CB8AC3E}">
        <p14:creationId xmlns:p14="http://schemas.microsoft.com/office/powerpoint/2010/main" val="1549087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263" y="228600"/>
            <a:ext cx="6245475" cy="609600"/>
          </a:xfrm>
        </p:spPr>
        <p:txBody>
          <a:bodyPr/>
          <a:lstStyle/>
          <a:p>
            <a:r>
              <a:rPr lang="en-US" b="1" dirty="0">
                <a:solidFill>
                  <a:schemeClr val="tx1"/>
                </a:solidFill>
              </a:rPr>
              <a:t>Table 26.11 Toxoplasmosis</a:t>
            </a:r>
          </a:p>
        </p:txBody>
      </p:sp>
      <p:graphicFrame>
        <p:nvGraphicFramePr>
          <p:cNvPr id="11" name="Table Placeholder 10">
            <a:extLst>
              <a:ext uri="{FF2B5EF4-FFF2-40B4-BE49-F238E27FC236}">
                <a16:creationId xmlns:a16="http://schemas.microsoft.com/office/drawing/2014/main" id="{36A94404-C952-4B5A-B4D1-4476D309F8B3}"/>
              </a:ext>
            </a:extLst>
          </p:cNvPr>
          <p:cNvGraphicFramePr>
            <a:graphicFrameLocks noGrp="1"/>
          </p:cNvGraphicFramePr>
          <p:nvPr>
            <p:ph type="tbl" sz="quarter" idx="20"/>
            <p:extLst>
              <p:ext uri="{D42A27DB-BD31-4B8C-83A1-F6EECF244321}">
                <p14:modId xmlns:p14="http://schemas.microsoft.com/office/powerpoint/2010/main" val="47674762"/>
              </p:ext>
            </p:extLst>
          </p:nvPr>
        </p:nvGraphicFramePr>
        <p:xfrm>
          <a:off x="1009650" y="1504950"/>
          <a:ext cx="7086600" cy="4489449"/>
        </p:xfrm>
        <a:graphic>
          <a:graphicData uri="http://schemas.openxmlformats.org/drawingml/2006/table">
            <a:tbl>
              <a:tblPr firstRow="1" bandRow="1">
                <a:tableStyleId>{5940675A-B579-460E-94D1-54222C63F5DA}</a:tableStyleId>
              </a:tblPr>
              <a:tblGrid>
                <a:gridCol w="1504950">
                  <a:extLst>
                    <a:ext uri="{9D8B030D-6E8A-4147-A177-3AD203B41FA5}">
                      <a16:colId xmlns:a16="http://schemas.microsoft.com/office/drawing/2014/main" val="3842685513"/>
                    </a:ext>
                  </a:extLst>
                </a:gridCol>
                <a:gridCol w="5581650">
                  <a:extLst>
                    <a:ext uri="{9D8B030D-6E8A-4147-A177-3AD203B41FA5}">
                      <a16:colId xmlns:a16="http://schemas.microsoft.com/office/drawing/2014/main" val="236417915"/>
                    </a:ext>
                  </a:extLst>
                </a:gridCol>
              </a:tblGrid>
              <a:tr h="10273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asymptomatic in healthy individuals, but sometimes sore throat, fever, enlarged lymph nodes. Encephalitis may develop in immunodeficient individuals, resulting in confusion, poor coordination, weakness, paralysis, seizures, and coma. Fetal infections can result in stillbirth, birth defects, seizures, intellectual disability, retinitis</a:t>
                      </a:r>
                    </a:p>
                  </a:txBody>
                  <a:tcPr/>
                </a:tc>
                <a:extLst>
                  <a:ext uri="{0D108BD9-81ED-4DB2-BD59-A6C34878D82A}">
                    <a16:rowId xmlns:a16="http://schemas.microsoft.com/office/drawing/2014/main" val="3797818212"/>
                  </a:ext>
                </a:extLst>
              </a:tr>
              <a:tr h="3151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unknown</a:t>
                      </a:r>
                    </a:p>
                  </a:txBody>
                  <a:tcPr/>
                </a:tc>
                <a:extLst>
                  <a:ext uri="{0D108BD9-81ED-4DB2-BD59-A6C34878D82A}">
                    <a16:rowId xmlns:a16="http://schemas.microsoft.com/office/drawing/2014/main" val="2928316350"/>
                  </a:ext>
                </a:extLst>
              </a:tr>
              <a:tr h="4669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Toxoplasma gondii</a:t>
                      </a:r>
                      <a:r>
                        <a:rPr kumimoji="0" lang="en-US" sz="1200" b="0" i="0" u="none" strike="noStrike" kern="1200" cap="none" spc="0" normalizeH="0" baseline="0" noProof="0" dirty="0">
                          <a:ln>
                            <a:noFill/>
                          </a:ln>
                          <a:solidFill>
                            <a:prstClr val="black"/>
                          </a:solidFill>
                          <a:effectLst/>
                          <a:uLnTx/>
                          <a:uFillTx/>
                          <a:latin typeface="+mn-lt"/>
                          <a:ea typeface="+mn-ea"/>
                          <a:cs typeface="+mn-cs"/>
                        </a:rPr>
                        <a:t>, an apicomplexan protozoan infectious for most warm-blooded animals</a:t>
                      </a:r>
                    </a:p>
                  </a:txBody>
                  <a:tcPr/>
                </a:tc>
                <a:extLst>
                  <a:ext uri="{0D108BD9-81ED-4DB2-BD59-A6C34878D82A}">
                    <a16:rowId xmlns:a16="http://schemas.microsoft.com/office/drawing/2014/main" val="369346151"/>
                  </a:ext>
                </a:extLst>
              </a:tr>
              <a:tr h="1013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mature oocysts are ingested, a form of </a:t>
                      </a:r>
                      <a:r>
                        <a:rPr kumimoji="0" lang="en-US" sz="1200" b="0" i="1" u="none" strike="noStrike" kern="1200" cap="none" spc="0" normalizeH="0" baseline="0" noProof="0" dirty="0">
                          <a:ln>
                            <a:noFill/>
                          </a:ln>
                          <a:solidFill>
                            <a:prstClr val="black"/>
                          </a:solidFill>
                          <a:effectLst/>
                          <a:uLnTx/>
                          <a:uFillTx/>
                          <a:latin typeface="+mn-lt"/>
                          <a:ea typeface="+mn-ea"/>
                          <a:cs typeface="+mn-cs"/>
                        </a:rPr>
                        <a:t>T. gondii </a:t>
                      </a:r>
                      <a:r>
                        <a:rPr kumimoji="0" lang="en-US" sz="1200" b="0" i="0" u="none" strike="noStrike" kern="1200" cap="none" spc="0" normalizeH="0" baseline="0" noProof="0" dirty="0">
                          <a:ln>
                            <a:noFill/>
                          </a:ln>
                          <a:solidFill>
                            <a:prstClr val="black"/>
                          </a:solidFill>
                          <a:effectLst/>
                          <a:uLnTx/>
                          <a:uFillTx/>
                          <a:latin typeface="+mn-lt"/>
                          <a:ea typeface="+mn-ea"/>
                          <a:cs typeface="+mn-cs"/>
                        </a:rPr>
                        <a:t>penetrates host cells, develops into a rapidly multiplying form, and spreads throughout the body. With development of immunity the infection is brought under control. Tissue cysts persist, resulting in a latent infection. Organisms are released from tissue cysts if immunity is impaired.</a:t>
                      </a:r>
                    </a:p>
                  </a:txBody>
                  <a:tcPr/>
                </a:tc>
                <a:extLst>
                  <a:ext uri="{0D108BD9-81ED-4DB2-BD59-A6C34878D82A}">
                    <a16:rowId xmlns:a16="http://schemas.microsoft.com/office/drawing/2014/main" val="3471878894"/>
                  </a:ext>
                </a:extLst>
              </a:tr>
              <a:tr h="6537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Worldwide distribution. Infected cats discharge oocysts with their feces. Infection acquired by eating inadequately cooked meat containing tissue cysts or by ingesting mature oocysts.</a:t>
                      </a:r>
                    </a:p>
                  </a:txBody>
                  <a:tcPr/>
                </a:tc>
                <a:extLst>
                  <a:ext uri="{0D108BD9-81ED-4DB2-BD59-A6C34878D82A}">
                    <a16:rowId xmlns:a16="http://schemas.microsoft.com/office/drawing/2014/main" val="20225267"/>
                  </a:ext>
                </a:extLst>
              </a:tr>
              <a:tr h="10131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not usually treated in healthy adults; antimicrobial medications if the patient is pregnant or immunocompromised. Prevention: avoid inadequately cooked meat and contact with material that may contain oocysts from cat feces. Antimicrobial medications are given to immunodeficient individuals with latent infections.</a:t>
                      </a:r>
                    </a:p>
                  </a:txBody>
                  <a:tcPr/>
                </a:tc>
                <a:extLst>
                  <a:ext uri="{0D108BD9-81ED-4DB2-BD59-A6C34878D82A}">
                    <a16:rowId xmlns:a16="http://schemas.microsoft.com/office/drawing/2014/main" val="4129586679"/>
                  </a:ext>
                </a:extLst>
              </a:tr>
            </a:tbl>
          </a:graphicData>
        </a:graphic>
      </p:graphicFrame>
    </p:spTree>
    <p:extLst>
      <p:ext uri="{BB962C8B-B14F-4D97-AF65-F5344CB8AC3E}">
        <p14:creationId xmlns:p14="http://schemas.microsoft.com/office/powerpoint/2010/main" val="146512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Protozoan Diseases of the CNS – Figure 26.16</a:t>
            </a:r>
            <a:endParaRPr lang="en-US" b="1" dirty="0">
              <a:solidFill>
                <a:schemeClr val="tx1"/>
              </a:solidFill>
            </a:endParaRPr>
          </a:p>
        </p:txBody>
      </p:sp>
      <p:sp>
        <p:nvSpPr>
          <p:cNvPr id="3" name="Content Placeholder 2"/>
          <p:cNvSpPr>
            <a:spLocks noGrp="1"/>
          </p:cNvSpPr>
          <p:nvPr>
            <p:ph idx="1"/>
          </p:nvPr>
        </p:nvSpPr>
        <p:spPr>
          <a:xfrm>
            <a:off x="805542" y="990600"/>
            <a:ext cx="6890658" cy="2641586"/>
          </a:xfrm>
        </p:spPr>
        <p:txBody>
          <a:bodyPr/>
          <a:lstStyle/>
          <a:p>
            <a:pPr>
              <a:spcAft>
                <a:spcPts val="1500"/>
              </a:spcAft>
            </a:pPr>
            <a:r>
              <a:rPr lang="en-US" altLang="en-US" dirty="0"/>
              <a:t>Primary amebic meningoencephalitis (PAM)</a:t>
            </a:r>
          </a:p>
          <a:p>
            <a:pPr marL="285750" lvl="1">
              <a:spcBef>
                <a:spcPts val="0"/>
              </a:spcBef>
            </a:pPr>
            <a:r>
              <a:rPr lang="en-US" altLang="en-US" i="1" dirty="0"/>
              <a:t>Signs and symptoms</a:t>
            </a:r>
          </a:p>
          <a:p>
            <a:pPr marL="512763" lvl="2"/>
            <a:r>
              <a:rPr lang="en-US" altLang="en-US" dirty="0"/>
              <a:t>Appear within a week: headache, fever, stiff neck, vomiting</a:t>
            </a:r>
          </a:p>
          <a:p>
            <a:pPr marL="512763" lvl="2"/>
            <a:r>
              <a:rPr lang="en-US" altLang="en-US" dirty="0"/>
              <a:t>Once confusion or seizures appear, death quickly follows</a:t>
            </a:r>
          </a:p>
          <a:p>
            <a:pPr marL="285750" lvl="1"/>
            <a:r>
              <a:rPr lang="en-US" altLang="en-US" i="1" dirty="0"/>
              <a:t>Causative agent: Naegleria fowleri</a:t>
            </a:r>
            <a:r>
              <a:rPr lang="en-US" altLang="en-US" dirty="0"/>
              <a:t> </a:t>
            </a:r>
            <a:endParaRPr lang="en-US" altLang="en-US" i="1" dirty="0"/>
          </a:p>
          <a:p>
            <a:pPr marL="512763" lvl="2"/>
            <a:r>
              <a:rPr lang="en-US" altLang="en-US" dirty="0"/>
              <a:t>Free-living protozoan; prefers warm temperatures</a:t>
            </a:r>
            <a:endParaRPr lang="en-US" dirty="0"/>
          </a:p>
        </p:txBody>
      </p:sp>
      <p:sp>
        <p:nvSpPr>
          <p:cNvPr id="4" name="Text Placeholder 3"/>
          <p:cNvSpPr>
            <a:spLocks noGrp="1"/>
          </p:cNvSpPr>
          <p:nvPr>
            <p:ph type="body" sz="quarter" idx="17"/>
          </p:nvPr>
        </p:nvSpPr>
        <p:spPr>
          <a:xfrm>
            <a:off x="1199528" y="3800928"/>
            <a:ext cx="2790372" cy="1837872"/>
          </a:xfrm>
        </p:spPr>
        <p:txBody>
          <a:bodyPr/>
          <a:lstStyle/>
          <a:p>
            <a:pPr marL="228600" lvl="2">
              <a:spcAft>
                <a:spcPts val="800"/>
              </a:spcAft>
              <a:buFont typeface="Arial" panose="020B0604020202020204" pitchFamily="34" charset="0"/>
              <a:buChar char="•"/>
            </a:pPr>
            <a:r>
              <a:rPr lang="en-US" altLang="en-US" sz="1800" dirty="0">
                <a:solidFill>
                  <a:prstClr val="black"/>
                </a:solidFill>
              </a:rPr>
              <a:t>Can use phagocytosis to literally “eat your brain”</a:t>
            </a:r>
          </a:p>
          <a:p>
            <a:pPr marL="228600" lvl="2">
              <a:lnSpc>
                <a:spcPts val="3000"/>
              </a:lnSpc>
              <a:spcAft>
                <a:spcPts val="800"/>
              </a:spcAft>
              <a:buFont typeface="Arial" panose="020B0604020202020204" pitchFamily="34" charset="0"/>
              <a:buChar char="•"/>
            </a:pPr>
            <a:r>
              <a:rPr lang="en-US" altLang="en-US" sz="1800" dirty="0">
                <a:solidFill>
                  <a:prstClr val="black"/>
                </a:solidFill>
              </a:rPr>
              <a:t>Ameboid trophozoite gives rise to flagellated forms and spherical cysts</a:t>
            </a:r>
          </a:p>
        </p:txBody>
      </p:sp>
      <p:pic>
        <p:nvPicPr>
          <p:cNvPr id="168964" name="Picture 6" descr="A sign attached to a tree says &quot;Keep your head above water. Prevent amoebic meningitis. No jumping, diving, splashing, or ducking.&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12" b="4287"/>
          <a:stretch/>
        </p:blipFill>
        <p:spPr bwMode="auto">
          <a:xfrm>
            <a:off x="5227599" y="3733800"/>
            <a:ext cx="3448050" cy="264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4979132B-B933-4228-AD60-FA38577D4299}"/>
              </a:ext>
            </a:extLst>
          </p:cNvPr>
          <p:cNvSpPr>
            <a:spLocks noGrp="1"/>
          </p:cNvSpPr>
          <p:nvPr>
            <p:ph type="body" sz="quarter" idx="11"/>
          </p:nvPr>
        </p:nvSpPr>
        <p:spPr/>
        <p:txBody>
          <a:bodyPr/>
          <a:lstStyle/>
          <a:p>
            <a:pPr lvl="0"/>
            <a:r>
              <a:rPr lang="en-US" dirty="0"/>
              <a:t>(top): Source: Dr. George Healy/CDC; (bottom): ©Dr. Jay Stahl-</a:t>
            </a:r>
            <a:r>
              <a:rPr lang="en-US" dirty="0" err="1"/>
              <a:t>Herz</a:t>
            </a:r>
            <a:endParaRPr lang="en-US" altLang="en-US" dirty="0"/>
          </a:p>
        </p:txBody>
      </p:sp>
    </p:spTree>
    <p:extLst>
      <p:ext uri="{BB962C8B-B14F-4D97-AF65-F5344CB8AC3E}">
        <p14:creationId xmlns:p14="http://schemas.microsoft.com/office/powerpoint/2010/main" val="86459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291" y="228600"/>
            <a:ext cx="6870023" cy="609600"/>
          </a:xfrm>
        </p:spPr>
        <p:txBody>
          <a:bodyPr/>
          <a:lstStyle/>
          <a:p>
            <a:r>
              <a:rPr lang="en-US" altLang="en-US" b="1" dirty="0">
                <a:solidFill>
                  <a:schemeClr val="tx1"/>
                </a:solidFill>
                <a:cs typeface="Lucida Sans Unicode" panose="020B0602030504020204" pitchFamily="34" charset="0"/>
              </a:rPr>
              <a:t>Protozoan Diseases of the CNS (9)</a:t>
            </a:r>
            <a:endParaRPr lang="en-US" b="1" dirty="0">
              <a:solidFill>
                <a:schemeClr val="tx1"/>
              </a:solidFill>
            </a:endParaRPr>
          </a:p>
        </p:txBody>
      </p:sp>
      <p:sp>
        <p:nvSpPr>
          <p:cNvPr id="3" name="Content Placeholder 2"/>
          <p:cNvSpPr>
            <a:spLocks noGrp="1"/>
          </p:cNvSpPr>
          <p:nvPr>
            <p:ph idx="1"/>
          </p:nvPr>
        </p:nvSpPr>
        <p:spPr>
          <a:xfrm>
            <a:off x="805541" y="990600"/>
            <a:ext cx="7957459" cy="5257800"/>
          </a:xfrm>
        </p:spPr>
        <p:txBody>
          <a:bodyPr/>
          <a:lstStyle/>
          <a:p>
            <a:pPr>
              <a:spcAft>
                <a:spcPts val="1500"/>
              </a:spcAft>
            </a:pPr>
            <a:r>
              <a:rPr lang="en-US" altLang="en-US" dirty="0"/>
              <a:t>Primary amebic meningoencephalitis</a:t>
            </a:r>
          </a:p>
          <a:p>
            <a:pPr marL="285750" lvl="1">
              <a:spcBef>
                <a:spcPts val="0"/>
              </a:spcBef>
            </a:pPr>
            <a:r>
              <a:rPr lang="en-US" altLang="en-US" i="1" dirty="0"/>
              <a:t>Pathogenesis</a:t>
            </a:r>
          </a:p>
          <a:p>
            <a:pPr marL="536575" lvl="2"/>
            <a:r>
              <a:rPr lang="en-US" altLang="en-US" dirty="0"/>
              <a:t>Penetrates skull along olfactory nerves of nasal mucosa</a:t>
            </a:r>
          </a:p>
          <a:p>
            <a:pPr marL="536575" lvl="2"/>
            <a:r>
              <a:rPr lang="en-US" altLang="en-US" dirty="0"/>
              <a:t>Multiplies, migrates to brain, destroys nervous tissue</a:t>
            </a:r>
          </a:p>
          <a:p>
            <a:pPr marL="536575" lvl="2"/>
            <a:r>
              <a:rPr lang="en-US" altLang="en-US" dirty="0"/>
              <a:t>Hemorrhage, coma, death occur within a week</a:t>
            </a:r>
          </a:p>
          <a:p>
            <a:pPr marL="285750" lvl="1"/>
            <a:r>
              <a:rPr lang="en-US" altLang="en-US" i="1" dirty="0"/>
              <a:t>Epidemiology</a:t>
            </a:r>
          </a:p>
          <a:p>
            <a:pPr marL="536575" lvl="2"/>
            <a:r>
              <a:rPr lang="en-US" altLang="en-US" dirty="0"/>
              <a:t>Commonly found in warm, fresh water and soils; recently found in piped water</a:t>
            </a:r>
          </a:p>
          <a:p>
            <a:pPr marL="536575" lvl="2"/>
            <a:r>
              <a:rPr lang="en-US" altLang="en-US" dirty="0"/>
              <a:t>Fewer than 200 cases reported globally; fewer than five per year become infected in the U.S.</a:t>
            </a:r>
          </a:p>
          <a:p>
            <a:pPr marL="536575" lvl="2"/>
            <a:r>
              <a:rPr lang="en-US" altLang="en-US" dirty="0"/>
              <a:t>Usually from swimming, diving in warm natural fresh water</a:t>
            </a:r>
          </a:p>
          <a:p>
            <a:pPr marL="536575" lvl="2"/>
            <a:r>
              <a:rPr lang="en-US" altLang="en-US" dirty="0"/>
              <a:t>No person-to-person transmission</a:t>
            </a:r>
            <a:endParaRPr lang="en-US" dirty="0"/>
          </a:p>
        </p:txBody>
      </p:sp>
    </p:spTree>
    <p:extLst>
      <p:ext uri="{BB962C8B-B14F-4D97-AF65-F5344CB8AC3E}">
        <p14:creationId xmlns:p14="http://schemas.microsoft.com/office/powerpoint/2010/main" val="991952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solidFill>
                  <a:schemeClr val="tx1"/>
                </a:solidFill>
              </a:rPr>
              <a:t>Table 26.12 Primary Amebic Meningoencephalitis (PAM)</a:t>
            </a:r>
          </a:p>
        </p:txBody>
      </p:sp>
      <p:sp>
        <p:nvSpPr>
          <p:cNvPr id="3" name="Content Placeholder 2"/>
          <p:cNvSpPr>
            <a:spLocks noGrp="1"/>
          </p:cNvSpPr>
          <p:nvPr>
            <p:ph idx="1"/>
          </p:nvPr>
        </p:nvSpPr>
        <p:spPr>
          <a:xfrm>
            <a:off x="809172" y="990600"/>
            <a:ext cx="8229600" cy="1676400"/>
          </a:xfrm>
        </p:spPr>
        <p:txBody>
          <a:bodyPr/>
          <a:lstStyle/>
          <a:p>
            <a:pPr>
              <a:spcAft>
                <a:spcPts val="1500"/>
              </a:spcAft>
            </a:pPr>
            <a:r>
              <a:rPr lang="en-US" altLang="en-US" dirty="0"/>
              <a:t>Primary amebic meningoencephalitis</a:t>
            </a:r>
          </a:p>
          <a:p>
            <a:pPr marL="285750" lvl="1">
              <a:spcBef>
                <a:spcPts val="0"/>
              </a:spcBef>
              <a:spcAft>
                <a:spcPts val="200"/>
              </a:spcAft>
            </a:pPr>
            <a:r>
              <a:rPr lang="en-US" altLang="en-US" i="1" dirty="0"/>
              <a:t>Treatment and prevention</a:t>
            </a:r>
          </a:p>
          <a:p>
            <a:pPr marL="536575" lvl="2">
              <a:spcAft>
                <a:spcPts val="200"/>
              </a:spcAft>
              <a:tabLst>
                <a:tab pos="711200" algn="l"/>
              </a:tabLst>
            </a:pPr>
            <a:r>
              <a:rPr lang="en-US" altLang="en-US" dirty="0"/>
              <a:t>Some success with miltefosine in combination with other treatments</a:t>
            </a:r>
          </a:p>
          <a:p>
            <a:pPr marL="536575" lvl="2">
              <a:spcAft>
                <a:spcPts val="200"/>
              </a:spcAft>
              <a:tabLst>
                <a:tab pos="711200" algn="l"/>
              </a:tabLst>
            </a:pPr>
            <a:r>
              <a:rPr lang="en-US" altLang="en-US" dirty="0"/>
              <a:t>No vaccine</a:t>
            </a:r>
            <a:endParaRPr lang="en-US" dirty="0"/>
          </a:p>
        </p:txBody>
      </p:sp>
      <p:graphicFrame>
        <p:nvGraphicFramePr>
          <p:cNvPr id="11" name="Table Placeholder 10">
            <a:extLst>
              <a:ext uri="{FF2B5EF4-FFF2-40B4-BE49-F238E27FC236}">
                <a16:creationId xmlns:a16="http://schemas.microsoft.com/office/drawing/2014/main" id="{B03A62CD-D640-446F-98C0-F86B9395FCB1}"/>
              </a:ext>
            </a:extLst>
          </p:cNvPr>
          <p:cNvGraphicFramePr>
            <a:graphicFrameLocks noGrp="1"/>
          </p:cNvGraphicFramePr>
          <p:nvPr>
            <p:ph type="tbl" sz="quarter" idx="20"/>
            <p:extLst>
              <p:ext uri="{D42A27DB-BD31-4B8C-83A1-F6EECF244321}">
                <p14:modId xmlns:p14="http://schemas.microsoft.com/office/powerpoint/2010/main" val="1714322589"/>
              </p:ext>
            </p:extLst>
          </p:nvPr>
        </p:nvGraphicFramePr>
        <p:xfrm>
          <a:off x="1524000" y="3043491"/>
          <a:ext cx="6094400" cy="3091933"/>
        </p:xfrm>
        <a:graphic>
          <a:graphicData uri="http://schemas.openxmlformats.org/drawingml/2006/table">
            <a:tbl>
              <a:tblPr firstRow="1" bandRow="1">
                <a:tableStyleId>{5940675A-B579-460E-94D1-54222C63F5DA}</a:tableStyleId>
              </a:tblPr>
              <a:tblGrid>
                <a:gridCol w="1905000">
                  <a:extLst>
                    <a:ext uri="{9D8B030D-6E8A-4147-A177-3AD203B41FA5}">
                      <a16:colId xmlns:a16="http://schemas.microsoft.com/office/drawing/2014/main" val="2573742278"/>
                    </a:ext>
                  </a:extLst>
                </a:gridCol>
                <a:gridCol w="4189400">
                  <a:extLst>
                    <a:ext uri="{9D8B030D-6E8A-4147-A177-3AD203B41FA5}">
                      <a16:colId xmlns:a16="http://schemas.microsoft.com/office/drawing/2014/main" val="713966050"/>
                    </a:ext>
                  </a:extLst>
                </a:gridCol>
              </a:tblGrid>
              <a:tr h="5086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Headache, fever, stiff neck, vomiting, confusion, seizures Incubation period </a:t>
                      </a:r>
                    </a:p>
                  </a:txBody>
                  <a:tcPr/>
                </a:tc>
                <a:extLst>
                  <a:ext uri="{0D108BD9-81ED-4DB2-BD59-A6C34878D82A}">
                    <a16:rowId xmlns:a16="http://schemas.microsoft.com/office/drawing/2014/main" val="892547314"/>
                  </a:ext>
                </a:extLst>
              </a:tr>
              <a:tr h="480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Less than a week</a:t>
                      </a:r>
                    </a:p>
                  </a:txBody>
                  <a:tcPr/>
                </a:tc>
                <a:extLst>
                  <a:ext uri="{0D108BD9-81ED-4DB2-BD59-A6C34878D82A}">
                    <a16:rowId xmlns:a16="http://schemas.microsoft.com/office/drawing/2014/main" val="2357251878"/>
                  </a:ext>
                </a:extLst>
              </a:tr>
              <a:tr h="480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Naegleria fowleri</a:t>
                      </a:r>
                    </a:p>
                  </a:txBody>
                  <a:tcPr/>
                </a:tc>
                <a:extLst>
                  <a:ext uri="{0D108BD9-81ED-4DB2-BD59-A6C34878D82A}">
                    <a16:rowId xmlns:a16="http://schemas.microsoft.com/office/drawing/2014/main" val="710174541"/>
                  </a:ext>
                </a:extLst>
              </a:tr>
              <a:tr h="4802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Destroys brain tissue</a:t>
                      </a:r>
                    </a:p>
                  </a:txBody>
                  <a:tcPr/>
                </a:tc>
                <a:extLst>
                  <a:ext uri="{0D108BD9-81ED-4DB2-BD59-A6C34878D82A}">
                    <a16:rowId xmlns:a16="http://schemas.microsoft.com/office/drawing/2014/main" val="1535561300"/>
                  </a:ext>
                </a:extLst>
              </a:tr>
              <a:tr h="5086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Rare incidence after swimming or diving in warm, natural waters</a:t>
                      </a:r>
                    </a:p>
                  </a:txBody>
                  <a:tcPr/>
                </a:tc>
                <a:extLst>
                  <a:ext uri="{0D108BD9-81ED-4DB2-BD59-A6C34878D82A}">
                    <a16:rowId xmlns:a16="http://schemas.microsoft.com/office/drawing/2014/main" val="1428765667"/>
                  </a:ext>
                </a:extLst>
              </a:tr>
              <a:tr h="6147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investigational use of miltefosine combined with other medications. Prevention: none.</a:t>
                      </a:r>
                    </a:p>
                  </a:txBody>
                  <a:tcPr/>
                </a:tc>
                <a:extLst>
                  <a:ext uri="{0D108BD9-81ED-4DB2-BD59-A6C34878D82A}">
                    <a16:rowId xmlns:a16="http://schemas.microsoft.com/office/drawing/2014/main" val="2581201006"/>
                  </a:ext>
                </a:extLst>
              </a:tr>
            </a:tbl>
          </a:graphicData>
        </a:graphic>
      </p:graphicFrame>
    </p:spTree>
    <p:extLst>
      <p:ext uri="{BB962C8B-B14F-4D97-AF65-F5344CB8AC3E}">
        <p14:creationId xmlns:p14="http://schemas.microsoft.com/office/powerpoint/2010/main" val="106358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6C0657-C954-4124-863E-4BE53444B9F8}"/>
              </a:ext>
            </a:extLst>
          </p:cNvPr>
          <p:cNvSpPr>
            <a:spLocks noGrp="1"/>
          </p:cNvSpPr>
          <p:nvPr>
            <p:ph type="title"/>
          </p:nvPr>
        </p:nvSpPr>
        <p:spPr>
          <a:xfrm>
            <a:off x="1759155" y="228600"/>
            <a:ext cx="6245475" cy="609600"/>
          </a:xfrm>
        </p:spPr>
        <p:txBody>
          <a:bodyPr/>
          <a:lstStyle/>
          <a:p>
            <a:r>
              <a:rPr lang="en-US" altLang="en-US" b="1" dirty="0">
                <a:solidFill>
                  <a:prstClr val="black"/>
                </a:solidFill>
              </a:rPr>
              <a:t>Diseases Caused by Prions (1)</a:t>
            </a:r>
            <a:endParaRPr lang="en-GB" dirty="0"/>
          </a:p>
        </p:txBody>
      </p:sp>
      <p:sp>
        <p:nvSpPr>
          <p:cNvPr id="2" name="Content Placeholder 1"/>
          <p:cNvSpPr>
            <a:spLocks noGrp="1"/>
          </p:cNvSpPr>
          <p:nvPr>
            <p:ph idx="1"/>
          </p:nvPr>
        </p:nvSpPr>
        <p:spPr>
          <a:xfrm>
            <a:off x="791028" y="990600"/>
            <a:ext cx="8229600" cy="3733800"/>
          </a:xfrm>
        </p:spPr>
        <p:txBody>
          <a:bodyPr/>
          <a:lstStyle/>
          <a:p>
            <a:pPr>
              <a:spcAft>
                <a:spcPts val="1500"/>
              </a:spcAft>
            </a:pPr>
            <a:r>
              <a:rPr lang="en-US" altLang="en-US" u="sng" dirty="0"/>
              <a:t>Transmissible spongiform encephalopathy (TSE) </a:t>
            </a:r>
            <a:r>
              <a:rPr lang="en-US" altLang="en-US" dirty="0"/>
              <a:t>is rare in humans (0.5 to 1 case per million people)</a:t>
            </a:r>
          </a:p>
          <a:p>
            <a:pPr marL="285750" lvl="1">
              <a:spcBef>
                <a:spcPts val="0"/>
              </a:spcBef>
            </a:pPr>
            <a:r>
              <a:rPr lang="en-US" altLang="en-US" dirty="0"/>
              <a:t>Most cases are Creutzfeldt-Jakob disease (CJD)</a:t>
            </a:r>
          </a:p>
          <a:p>
            <a:pPr marL="512763" lvl="2"/>
            <a:r>
              <a:rPr lang="en-US" altLang="en-US" dirty="0"/>
              <a:t>Generally occurs in individuals over 45 years of age</a:t>
            </a:r>
          </a:p>
          <a:p>
            <a:pPr marL="512763" lvl="2"/>
            <a:r>
              <a:rPr lang="en-US" altLang="en-US" dirty="0"/>
              <a:t>May run in families</a:t>
            </a:r>
          </a:p>
          <a:p>
            <a:pPr marL="285750" lvl="1"/>
            <a:r>
              <a:rPr lang="en-US" altLang="en-US" dirty="0"/>
              <a:t>May be acquired by eating infected animals</a:t>
            </a:r>
          </a:p>
          <a:p>
            <a:pPr marL="512763" lvl="2"/>
            <a:r>
              <a:rPr lang="en-US" altLang="en-US" dirty="0"/>
              <a:t>Variant of CJD called vCJD</a:t>
            </a:r>
          </a:p>
          <a:p>
            <a:pPr marL="285750" lvl="1"/>
            <a:r>
              <a:rPr lang="en-US" altLang="en-US" dirty="0"/>
              <a:t>Both are invariably fatal</a:t>
            </a:r>
            <a:endParaRPr lang="en-US" dirty="0"/>
          </a:p>
        </p:txBody>
      </p:sp>
    </p:spTree>
    <p:extLst>
      <p:ext uri="{BB962C8B-B14F-4D97-AF65-F5344CB8AC3E}">
        <p14:creationId xmlns:p14="http://schemas.microsoft.com/office/powerpoint/2010/main" val="317493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6E3292-F7AA-45CC-8C81-EC73FD610379}"/>
              </a:ext>
            </a:extLst>
          </p:cNvPr>
          <p:cNvSpPr>
            <a:spLocks noGrp="1"/>
          </p:cNvSpPr>
          <p:nvPr>
            <p:ph type="title"/>
          </p:nvPr>
        </p:nvSpPr>
        <p:spPr>
          <a:xfrm>
            <a:off x="1100747" y="228600"/>
            <a:ext cx="7557025" cy="609600"/>
          </a:xfrm>
        </p:spPr>
        <p:txBody>
          <a:bodyPr/>
          <a:lstStyle/>
          <a:p>
            <a:r>
              <a:rPr lang="en-US" altLang="en-US" b="1" dirty="0">
                <a:solidFill>
                  <a:prstClr val="black"/>
                </a:solidFill>
              </a:rPr>
              <a:t>Diseases Caused by Prions (2)</a:t>
            </a:r>
            <a:endParaRPr lang="en-GB" dirty="0"/>
          </a:p>
        </p:txBody>
      </p:sp>
      <p:sp>
        <p:nvSpPr>
          <p:cNvPr id="2" name="Content Placeholder 1"/>
          <p:cNvSpPr>
            <a:spLocks noGrp="1"/>
          </p:cNvSpPr>
          <p:nvPr>
            <p:ph idx="1"/>
          </p:nvPr>
        </p:nvSpPr>
        <p:spPr>
          <a:xfrm>
            <a:off x="805542" y="990600"/>
            <a:ext cx="7728858" cy="3581400"/>
          </a:xfrm>
        </p:spPr>
        <p:txBody>
          <a:bodyPr/>
          <a:lstStyle/>
          <a:p>
            <a:pPr>
              <a:spcAft>
                <a:spcPts val="1500"/>
              </a:spcAft>
            </a:pPr>
            <a:r>
              <a:rPr lang="en-US" altLang="en-US" dirty="0"/>
              <a:t>Transmissible spongiform encephalopathy in humans</a:t>
            </a:r>
          </a:p>
          <a:p>
            <a:pPr marL="285750" lvl="1">
              <a:spcBef>
                <a:spcPts val="0"/>
              </a:spcBef>
            </a:pPr>
            <a:r>
              <a:rPr lang="en-US" altLang="en-US" i="1" dirty="0"/>
              <a:t>Signs and symptoms</a:t>
            </a:r>
          </a:p>
          <a:p>
            <a:pPr marL="512763" lvl="2"/>
            <a:r>
              <a:rPr lang="en-US" altLang="en-US" sz="2000" dirty="0"/>
              <a:t>Vague behavioral changes, anxiety, insomnia, fatigue</a:t>
            </a:r>
          </a:p>
          <a:p>
            <a:pPr marL="512763" lvl="2"/>
            <a:r>
              <a:rPr lang="en-US" altLang="en-US" sz="2000" dirty="0"/>
              <a:t>Progress to characteristic muscle jerks, lack of coordination, memory loss, dementia</a:t>
            </a:r>
          </a:p>
          <a:p>
            <a:pPr marL="512763" lvl="2"/>
            <a:r>
              <a:rPr lang="en-US" altLang="en-US" sz="2000" dirty="0"/>
              <a:t>Incubation period may last years</a:t>
            </a:r>
          </a:p>
          <a:p>
            <a:pPr marL="512763" lvl="2"/>
            <a:r>
              <a:rPr lang="en-US" altLang="en-US" sz="2000" dirty="0"/>
              <a:t>Once symptoms appear, death generally occurs within a year</a:t>
            </a:r>
            <a:endParaRPr lang="en-US" dirty="0"/>
          </a:p>
        </p:txBody>
      </p:sp>
    </p:spTree>
    <p:extLst>
      <p:ext uri="{BB962C8B-B14F-4D97-AF65-F5344CB8AC3E}">
        <p14:creationId xmlns:p14="http://schemas.microsoft.com/office/powerpoint/2010/main" val="265349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6B2D03-86A7-46C0-8337-AC2A2A2B5D90}"/>
              </a:ext>
            </a:extLst>
          </p:cNvPr>
          <p:cNvSpPr>
            <a:spLocks noGrp="1"/>
          </p:cNvSpPr>
          <p:nvPr>
            <p:ph type="title"/>
          </p:nvPr>
        </p:nvSpPr>
        <p:spPr>
          <a:xfrm>
            <a:off x="1766409" y="228600"/>
            <a:ext cx="6245475" cy="609600"/>
          </a:xfrm>
        </p:spPr>
        <p:txBody>
          <a:bodyPr/>
          <a:lstStyle/>
          <a:p>
            <a:r>
              <a:rPr lang="en-US" altLang="en-US" b="1" dirty="0">
                <a:solidFill>
                  <a:prstClr val="black"/>
                </a:solidFill>
              </a:rPr>
              <a:t>Diseases Caused by Prions (3)</a:t>
            </a:r>
            <a:endParaRPr lang="en-GB" dirty="0"/>
          </a:p>
        </p:txBody>
      </p:sp>
      <p:sp>
        <p:nvSpPr>
          <p:cNvPr id="2" name="Content Placeholder 1"/>
          <p:cNvSpPr>
            <a:spLocks noGrp="1"/>
          </p:cNvSpPr>
          <p:nvPr>
            <p:ph idx="1"/>
          </p:nvPr>
        </p:nvSpPr>
        <p:spPr>
          <a:xfrm>
            <a:off x="805543" y="990600"/>
            <a:ext cx="7728857" cy="1356360"/>
          </a:xfrm>
        </p:spPr>
        <p:txBody>
          <a:bodyPr/>
          <a:lstStyle/>
          <a:p>
            <a:pPr>
              <a:spcAft>
                <a:spcPts val="1500"/>
              </a:spcAft>
            </a:pPr>
            <a:r>
              <a:rPr lang="en-US" altLang="en-US" dirty="0"/>
              <a:t>Transmissible spongiform encephalopathy in humans</a:t>
            </a:r>
          </a:p>
          <a:p>
            <a:pPr marL="285750" lvl="1">
              <a:spcBef>
                <a:spcPts val="0"/>
              </a:spcBef>
              <a:spcAft>
                <a:spcPts val="300"/>
              </a:spcAft>
            </a:pPr>
            <a:r>
              <a:rPr lang="en-US" altLang="en-US" i="1" dirty="0"/>
              <a:t>Causative agent</a:t>
            </a:r>
          </a:p>
          <a:p>
            <a:pPr marL="522288" lvl="2" indent="-233363">
              <a:spcAft>
                <a:spcPts val="300"/>
              </a:spcAft>
            </a:pPr>
            <a:r>
              <a:rPr lang="en-US" altLang="en-US" dirty="0"/>
              <a:t>Proteinaceous infectious particles, or </a:t>
            </a:r>
            <a:r>
              <a:rPr lang="en-US" altLang="en-US" u="sng" dirty="0"/>
              <a:t>prions</a:t>
            </a:r>
          </a:p>
        </p:txBody>
      </p:sp>
      <p:graphicFrame>
        <p:nvGraphicFramePr>
          <p:cNvPr id="12" name="Object 11"/>
          <p:cNvGraphicFramePr>
            <a:graphicFrameLocks noChangeAspect="1"/>
          </p:cNvGraphicFramePr>
          <p:nvPr>
            <p:extLst>
              <p:ext uri="{D42A27DB-BD31-4B8C-83A1-F6EECF244321}">
                <p14:modId xmlns:p14="http://schemas.microsoft.com/office/powerpoint/2010/main" val="3281539884"/>
              </p:ext>
            </p:extLst>
          </p:nvPr>
        </p:nvGraphicFramePr>
        <p:xfrm>
          <a:off x="5602224" y="1914906"/>
          <a:ext cx="815975" cy="447675"/>
        </p:xfrm>
        <a:graphic>
          <a:graphicData uri="http://schemas.openxmlformats.org/presentationml/2006/ole">
            <mc:AlternateContent xmlns:mc="http://schemas.openxmlformats.org/markup-compatibility/2006">
              <mc:Choice xmlns:v="urn:schemas-microsoft-com:vml" Requires="v">
                <p:oleObj spid="_x0000_s1050" name="Equation" r:id="rId4" imgW="507960" imgH="279360" progId="Equation.DSMT4">
                  <p:embed/>
                </p:oleObj>
              </mc:Choice>
              <mc:Fallback>
                <p:oleObj name="Equation" r:id="rId4" imgW="507960" imgH="279360" progId="Equation.DSMT4">
                  <p:embed/>
                  <p:pic>
                    <p:nvPicPr>
                      <p:cNvPr id="9" name="Object 8"/>
                      <p:cNvPicPr/>
                      <p:nvPr/>
                    </p:nvPicPr>
                    <p:blipFill>
                      <a:blip r:embed="rId5"/>
                      <a:stretch>
                        <a:fillRect/>
                      </a:stretch>
                    </p:blipFill>
                    <p:spPr>
                      <a:xfrm>
                        <a:off x="5602224" y="1914906"/>
                        <a:ext cx="815975" cy="447675"/>
                      </a:xfrm>
                      <a:prstGeom prst="rect">
                        <a:avLst/>
                      </a:prstGeom>
                    </p:spPr>
                  </p:pic>
                </p:oleObj>
              </mc:Fallback>
            </mc:AlternateContent>
          </a:graphicData>
        </a:graphic>
      </p:graphicFrame>
      <p:sp>
        <p:nvSpPr>
          <p:cNvPr id="9" name="Content Placeholder 13"/>
          <p:cNvSpPr>
            <a:spLocks noGrp="1"/>
          </p:cNvSpPr>
          <p:nvPr>
            <p:ph sz="quarter" idx="20"/>
          </p:nvPr>
        </p:nvSpPr>
        <p:spPr>
          <a:xfrm>
            <a:off x="1109472" y="2286000"/>
            <a:ext cx="4529328" cy="396240"/>
          </a:xfrm>
        </p:spPr>
        <p:txBody>
          <a:bodyPr/>
          <a:lstStyle/>
          <a:p>
            <a:r>
              <a:rPr lang="en-US" altLang="en-US" sz="1800" dirty="0">
                <a:latin typeface="+mj-lt"/>
              </a:rPr>
              <a:t>Misfolded form of normal cellular protein</a:t>
            </a:r>
            <a:endParaRPr lang="en-US" sz="1800" dirty="0">
              <a:latin typeface="+mj-lt"/>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057405"/>
              </p:ext>
            </p:extLst>
          </p:nvPr>
        </p:nvGraphicFramePr>
        <p:xfrm>
          <a:off x="5486400" y="2219325"/>
          <a:ext cx="755650" cy="447675"/>
        </p:xfrm>
        <a:graphic>
          <a:graphicData uri="http://schemas.openxmlformats.org/presentationml/2006/ole">
            <mc:AlternateContent xmlns:mc="http://schemas.openxmlformats.org/markup-compatibility/2006">
              <mc:Choice xmlns:v="urn:schemas-microsoft-com:vml" Requires="v">
                <p:oleObj spid="_x0000_s1051" name="Equation" r:id="rId6" imgW="469800" imgH="279360" progId="Equation.DSMT4">
                  <p:embed/>
                </p:oleObj>
              </mc:Choice>
              <mc:Fallback>
                <p:oleObj name="Equation" r:id="rId6" imgW="469800" imgH="279360" progId="Equation.DSMT4">
                  <p:embed/>
                  <p:pic>
                    <p:nvPicPr>
                      <p:cNvPr id="12" name="Object 11"/>
                      <p:cNvPicPr/>
                      <p:nvPr/>
                    </p:nvPicPr>
                    <p:blipFill>
                      <a:blip r:embed="rId7"/>
                      <a:stretch>
                        <a:fillRect/>
                      </a:stretch>
                    </p:blipFill>
                    <p:spPr>
                      <a:xfrm>
                        <a:off x="5486400" y="2219325"/>
                        <a:ext cx="755650" cy="447675"/>
                      </a:xfrm>
                      <a:prstGeom prst="rect">
                        <a:avLst/>
                      </a:prstGeom>
                    </p:spPr>
                  </p:pic>
                </p:oleObj>
              </mc:Fallback>
            </mc:AlternateContent>
          </a:graphicData>
        </a:graphic>
      </p:graphicFrame>
      <p:sp>
        <p:nvSpPr>
          <p:cNvPr id="8" name="Content Placeholder 14"/>
          <p:cNvSpPr>
            <a:spLocks noGrp="1"/>
          </p:cNvSpPr>
          <p:nvPr>
            <p:ph sz="quarter" idx="21"/>
          </p:nvPr>
        </p:nvSpPr>
        <p:spPr>
          <a:xfrm>
            <a:off x="805542" y="2641093"/>
            <a:ext cx="7162800" cy="848867"/>
          </a:xfrm>
        </p:spPr>
        <p:txBody>
          <a:bodyPr/>
          <a:lstStyle/>
          <a:p>
            <a:pPr marL="827088" lvl="3" indent="-285750">
              <a:spcAft>
                <a:spcPts val="300"/>
              </a:spcAft>
              <a:buFont typeface="Arial" panose="020B0604020202020204" pitchFamily="34" charset="0"/>
              <a:buChar char="•"/>
            </a:pPr>
            <a:r>
              <a:rPr lang="en-US" altLang="en-US" sz="1700" dirty="0" err="1"/>
              <a:t>Misfolding</a:t>
            </a:r>
            <a:r>
              <a:rPr lang="en-US" altLang="en-US" sz="1700" dirty="0"/>
              <a:t> results in protein that is protease-resistant</a:t>
            </a:r>
          </a:p>
          <a:p>
            <a:pPr marL="457200" lvl="1" indent="-457200">
              <a:spcAft>
                <a:spcPts val="300"/>
              </a:spcAft>
              <a:buFont typeface="Arial" panose="020B0604020202020204" pitchFamily="34" charset="0"/>
              <a:buChar char="•"/>
            </a:pPr>
            <a:r>
              <a:rPr lang="en-US" altLang="en-US" sz="2000" i="1" dirty="0"/>
              <a:t>Pathogenesis</a:t>
            </a:r>
          </a:p>
        </p:txBody>
      </p:sp>
      <p:sp>
        <p:nvSpPr>
          <p:cNvPr id="10" name="Content Placeholder 16"/>
          <p:cNvSpPr>
            <a:spLocks noGrp="1"/>
          </p:cNvSpPr>
          <p:nvPr>
            <p:ph sz="quarter" idx="23"/>
          </p:nvPr>
        </p:nvSpPr>
        <p:spPr>
          <a:xfrm>
            <a:off x="1109472" y="3432048"/>
            <a:ext cx="457200" cy="324612"/>
          </a:xfrm>
        </p:spPr>
        <p:txBody>
          <a:bodyPr/>
          <a:lstStyle/>
          <a:p>
            <a:pPr>
              <a:buFont typeface="Arial" panose="020B0604020202020204" pitchFamily="34" charset="0"/>
              <a:buChar char="•"/>
            </a:pPr>
            <a:r>
              <a:rPr lang="en-US" sz="1800" dirty="0"/>
              <a:t> </a:t>
            </a:r>
          </a:p>
        </p:txBody>
      </p:sp>
      <p:graphicFrame>
        <p:nvGraphicFramePr>
          <p:cNvPr id="15" name="Object 14"/>
          <p:cNvGraphicFramePr>
            <a:graphicFrameLocks noChangeAspect="1"/>
          </p:cNvGraphicFramePr>
          <p:nvPr>
            <p:extLst>
              <p:ext uri="{D42A27DB-BD31-4B8C-83A1-F6EECF244321}">
                <p14:modId xmlns:p14="http://schemas.microsoft.com/office/powerpoint/2010/main" val="431450949"/>
              </p:ext>
            </p:extLst>
          </p:nvPr>
        </p:nvGraphicFramePr>
        <p:xfrm>
          <a:off x="1371346" y="3402186"/>
          <a:ext cx="815975" cy="447675"/>
        </p:xfrm>
        <a:graphic>
          <a:graphicData uri="http://schemas.openxmlformats.org/presentationml/2006/ole">
            <mc:AlternateContent xmlns:mc="http://schemas.openxmlformats.org/markup-compatibility/2006">
              <mc:Choice xmlns:v="urn:schemas-microsoft-com:vml" Requires="v">
                <p:oleObj spid="_x0000_s1052" name="Equation" r:id="rId8" imgW="507960" imgH="279360" progId="Equation.DSMT4">
                  <p:embed/>
                </p:oleObj>
              </mc:Choice>
              <mc:Fallback>
                <p:oleObj name="Equation" r:id="rId8" imgW="507960" imgH="279360" progId="Equation.DSMT4">
                  <p:embed/>
                  <p:pic>
                    <p:nvPicPr>
                      <p:cNvPr id="12" name="Object 11"/>
                      <p:cNvPicPr/>
                      <p:nvPr/>
                    </p:nvPicPr>
                    <p:blipFill>
                      <a:blip r:embed="rId5"/>
                      <a:stretch>
                        <a:fillRect/>
                      </a:stretch>
                    </p:blipFill>
                    <p:spPr>
                      <a:xfrm>
                        <a:off x="1371346" y="3402186"/>
                        <a:ext cx="815975" cy="447675"/>
                      </a:xfrm>
                      <a:prstGeom prst="rect">
                        <a:avLst/>
                      </a:prstGeom>
                    </p:spPr>
                  </p:pic>
                </p:oleObj>
              </mc:Fallback>
            </mc:AlternateContent>
          </a:graphicData>
        </a:graphic>
      </p:graphicFrame>
      <p:sp>
        <p:nvSpPr>
          <p:cNvPr id="11" name="Content Placeholder 14"/>
          <p:cNvSpPr>
            <a:spLocks noGrp="1"/>
          </p:cNvSpPr>
          <p:nvPr>
            <p:ph sz="quarter" idx="21"/>
          </p:nvPr>
        </p:nvSpPr>
        <p:spPr>
          <a:xfrm>
            <a:off x="2249859" y="3432143"/>
            <a:ext cx="4760541" cy="387763"/>
          </a:xfrm>
        </p:spPr>
        <p:txBody>
          <a:bodyPr/>
          <a:lstStyle/>
          <a:p>
            <a:pPr marL="0" indent="0">
              <a:buNone/>
            </a:pPr>
            <a:r>
              <a:rPr lang="en-US" altLang="en-US" sz="1800" dirty="0"/>
              <a:t>acts as template, promotes </a:t>
            </a:r>
            <a:r>
              <a:rPr lang="en-US" altLang="en-US" sz="1800" dirty="0" err="1"/>
              <a:t>misfolding</a:t>
            </a:r>
            <a:r>
              <a:rPr lang="en-US" altLang="en-US" sz="1800" dirty="0"/>
              <a:t> of normal</a:t>
            </a:r>
            <a:endParaRPr lang="en-US" sz="1800" dirty="0"/>
          </a:p>
        </p:txBody>
      </p:sp>
      <p:graphicFrame>
        <p:nvGraphicFramePr>
          <p:cNvPr id="14" name="Object 13"/>
          <p:cNvGraphicFramePr>
            <a:graphicFrameLocks noChangeAspect="1"/>
          </p:cNvGraphicFramePr>
          <p:nvPr>
            <p:extLst>
              <p:ext uri="{D42A27DB-BD31-4B8C-83A1-F6EECF244321}">
                <p14:modId xmlns:p14="http://schemas.microsoft.com/office/powerpoint/2010/main" val="3057427594"/>
              </p:ext>
            </p:extLst>
          </p:nvPr>
        </p:nvGraphicFramePr>
        <p:xfrm>
          <a:off x="7016750" y="3402711"/>
          <a:ext cx="755650" cy="447675"/>
        </p:xfrm>
        <a:graphic>
          <a:graphicData uri="http://schemas.openxmlformats.org/presentationml/2006/ole">
            <mc:AlternateContent xmlns:mc="http://schemas.openxmlformats.org/markup-compatibility/2006">
              <mc:Choice xmlns:v="urn:schemas-microsoft-com:vml" Requires="v">
                <p:oleObj spid="_x0000_s1053" name="Equation" r:id="rId9" imgW="469800" imgH="279360" progId="Equation.DSMT4">
                  <p:embed/>
                </p:oleObj>
              </mc:Choice>
              <mc:Fallback>
                <p:oleObj name="Equation" r:id="rId9" imgW="469800" imgH="279360" progId="Equation.DSMT4">
                  <p:embed/>
                  <p:pic>
                    <p:nvPicPr>
                      <p:cNvPr id="13" name="Object 12"/>
                      <p:cNvPicPr/>
                      <p:nvPr/>
                    </p:nvPicPr>
                    <p:blipFill>
                      <a:blip r:embed="rId7"/>
                      <a:stretch>
                        <a:fillRect/>
                      </a:stretch>
                    </p:blipFill>
                    <p:spPr>
                      <a:xfrm>
                        <a:off x="7016750" y="3402711"/>
                        <a:ext cx="755650" cy="447675"/>
                      </a:xfrm>
                      <a:prstGeom prst="rect">
                        <a:avLst/>
                      </a:prstGeom>
                    </p:spPr>
                  </p:pic>
                </p:oleObj>
              </mc:Fallback>
            </mc:AlternateContent>
          </a:graphicData>
        </a:graphic>
      </p:graphicFrame>
      <p:sp>
        <p:nvSpPr>
          <p:cNvPr id="6" name="Content Placeholder 12"/>
          <p:cNvSpPr>
            <a:spLocks noGrp="1"/>
          </p:cNvSpPr>
          <p:nvPr>
            <p:ph sz="quarter" idx="19"/>
          </p:nvPr>
        </p:nvSpPr>
        <p:spPr>
          <a:xfrm>
            <a:off x="1371600" y="3829812"/>
            <a:ext cx="4870450" cy="304800"/>
          </a:xfrm>
        </p:spPr>
        <p:txBody>
          <a:bodyPr/>
          <a:lstStyle/>
          <a:p>
            <a:pPr marL="0" lvl="2" indent="0">
              <a:buNone/>
            </a:pPr>
            <a:r>
              <a:rPr lang="en-US" altLang="en-US" sz="1800" dirty="0"/>
              <a:t>on surface of neurons</a:t>
            </a:r>
          </a:p>
        </p:txBody>
      </p:sp>
      <p:sp>
        <p:nvSpPr>
          <p:cNvPr id="5" name="Content Placeholder 20"/>
          <p:cNvSpPr>
            <a:spLocks noGrp="1"/>
          </p:cNvSpPr>
          <p:nvPr>
            <p:ph sz="quarter" idx="27"/>
          </p:nvPr>
        </p:nvSpPr>
        <p:spPr>
          <a:xfrm>
            <a:off x="805542" y="4191000"/>
            <a:ext cx="7652657" cy="1828800"/>
          </a:xfrm>
        </p:spPr>
        <p:txBody>
          <a:bodyPr/>
          <a:lstStyle/>
          <a:p>
            <a:pPr marL="522288" lvl="2" indent="-217488">
              <a:spcAft>
                <a:spcPts val="300"/>
              </a:spcAft>
            </a:pPr>
            <a:r>
              <a:rPr lang="en-US" altLang="en-US" sz="1800" dirty="0"/>
              <a:t>Aggregate in insoluble masses in brain; damage tissue</a:t>
            </a:r>
          </a:p>
          <a:p>
            <a:pPr marL="522288" lvl="2" indent="-217488">
              <a:spcAft>
                <a:spcPts val="300"/>
              </a:spcAft>
            </a:pPr>
            <a:r>
              <a:rPr lang="en-US" altLang="en-US" sz="1800" dirty="0"/>
              <a:t>May be taken up by neurons or phagocytic cells, but cannot be degraded by proteases</a:t>
            </a:r>
          </a:p>
          <a:p>
            <a:pPr marL="522288" lvl="2" indent="-217488">
              <a:spcAft>
                <a:spcPts val="300"/>
              </a:spcAft>
            </a:pPr>
            <a:r>
              <a:rPr lang="en-US" altLang="en-US" sz="1800" dirty="0"/>
              <a:t>Death of neurons produces spongy brain appearance</a:t>
            </a:r>
          </a:p>
          <a:p>
            <a:pPr marL="522288" lvl="2" indent="-217488">
              <a:spcAft>
                <a:spcPts val="300"/>
              </a:spcAft>
            </a:pPr>
            <a:r>
              <a:rPr lang="en-US" altLang="en-US" sz="1800" dirty="0"/>
              <a:t>Typically do not evoke immune response</a:t>
            </a:r>
            <a:endParaRPr lang="en-US" sz="1800" dirty="0"/>
          </a:p>
        </p:txBody>
      </p:sp>
    </p:spTree>
    <p:extLst>
      <p:ext uri="{BB962C8B-B14F-4D97-AF65-F5344CB8AC3E}">
        <p14:creationId xmlns:p14="http://schemas.microsoft.com/office/powerpoint/2010/main" val="168310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686A31-0692-46D2-9DF0-C9FEC6BA91AE}"/>
              </a:ext>
            </a:extLst>
          </p:cNvPr>
          <p:cNvSpPr>
            <a:spLocks noGrp="1"/>
          </p:cNvSpPr>
          <p:nvPr>
            <p:ph type="title"/>
          </p:nvPr>
        </p:nvSpPr>
        <p:spPr>
          <a:xfrm>
            <a:off x="1100747" y="228600"/>
            <a:ext cx="7557025" cy="609600"/>
          </a:xfrm>
        </p:spPr>
        <p:txBody>
          <a:bodyPr/>
          <a:lstStyle/>
          <a:p>
            <a:r>
              <a:rPr lang="en-US" altLang="en-US" b="1" dirty="0">
                <a:solidFill>
                  <a:prstClr val="black"/>
                </a:solidFill>
              </a:rPr>
              <a:t>Diseases Caused by Prions (4)</a:t>
            </a:r>
            <a:endParaRPr lang="en-GB" dirty="0"/>
          </a:p>
        </p:txBody>
      </p:sp>
      <p:sp>
        <p:nvSpPr>
          <p:cNvPr id="2" name="Content Placeholder 1"/>
          <p:cNvSpPr>
            <a:spLocks noGrp="1"/>
          </p:cNvSpPr>
          <p:nvPr>
            <p:ph idx="1"/>
          </p:nvPr>
        </p:nvSpPr>
        <p:spPr>
          <a:xfrm>
            <a:off x="805542" y="990600"/>
            <a:ext cx="7957458" cy="4343400"/>
          </a:xfrm>
        </p:spPr>
        <p:txBody>
          <a:bodyPr/>
          <a:lstStyle/>
          <a:p>
            <a:pPr>
              <a:spcAft>
                <a:spcPts val="1500"/>
              </a:spcAft>
            </a:pPr>
            <a:r>
              <a:rPr lang="en-US" altLang="en-US" dirty="0"/>
              <a:t>Transmissible spongiform encephalopathy in humans</a:t>
            </a:r>
          </a:p>
          <a:p>
            <a:pPr marL="285750" lvl="1">
              <a:spcBef>
                <a:spcPts val="0"/>
              </a:spcBef>
            </a:pPr>
            <a:r>
              <a:rPr lang="en-US" altLang="en-US" i="1" dirty="0"/>
              <a:t>Epidemiology</a:t>
            </a:r>
          </a:p>
          <a:p>
            <a:pPr marL="508000" lvl="2"/>
            <a:r>
              <a:rPr lang="en-US" altLang="en-US" dirty="0"/>
              <a:t>CJD has been transmitted human to human through corneal transplants, contaminated surgical instruments, injections of human hormone replacements</a:t>
            </a:r>
          </a:p>
          <a:p>
            <a:pPr marL="508000" lvl="2"/>
            <a:r>
              <a:rPr lang="en-US" altLang="en-US" dirty="0"/>
              <a:t>Scrapie in sheep known for more than two centuries</a:t>
            </a:r>
          </a:p>
          <a:p>
            <a:pPr marL="754063" lvl="3"/>
            <a:r>
              <a:rPr lang="en-US" altLang="en-US" dirty="0"/>
              <a:t>No evidence of transmission to humans</a:t>
            </a:r>
          </a:p>
          <a:p>
            <a:pPr marL="508000" lvl="2"/>
            <a:r>
              <a:rPr lang="en-US" altLang="en-US" dirty="0"/>
              <a:t>Cattle prions can be transmitted to humans through consumption of contaminated beef, cause vCJD</a:t>
            </a:r>
          </a:p>
          <a:p>
            <a:pPr marL="754063" lvl="3"/>
            <a:r>
              <a:rPr lang="en-US" altLang="en-US" dirty="0"/>
              <a:t>vCJD differs from CJD in symptoms, brain pathology, age of onset</a:t>
            </a:r>
          </a:p>
          <a:p>
            <a:pPr marL="754063" lvl="3"/>
            <a:r>
              <a:rPr lang="en-US" altLang="en-US" dirty="0"/>
              <a:t>Radical measures may minimize occurrence of “mad cow disease”</a:t>
            </a:r>
            <a:endParaRPr lang="en-US" dirty="0"/>
          </a:p>
        </p:txBody>
      </p:sp>
    </p:spTree>
    <p:extLst>
      <p:ext uri="{BB962C8B-B14F-4D97-AF65-F5344CB8AC3E}">
        <p14:creationId xmlns:p14="http://schemas.microsoft.com/office/powerpoint/2010/main" val="759920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B71B9-AAD8-4C39-A8F8-CEA59EAFAF8E}"/>
              </a:ext>
            </a:extLst>
          </p:cNvPr>
          <p:cNvSpPr>
            <a:spLocks noGrp="1"/>
          </p:cNvSpPr>
          <p:nvPr>
            <p:ph type="title"/>
          </p:nvPr>
        </p:nvSpPr>
        <p:spPr>
          <a:xfrm>
            <a:off x="1099219" y="228600"/>
            <a:ext cx="7557025" cy="609600"/>
          </a:xfrm>
        </p:spPr>
        <p:txBody>
          <a:bodyPr/>
          <a:lstStyle/>
          <a:p>
            <a:r>
              <a:rPr lang="en-US" altLang="en-US" b="1" dirty="0">
                <a:solidFill>
                  <a:prstClr val="black"/>
                </a:solidFill>
              </a:rPr>
              <a:t>Anatomy, Physiology, and Ecology (4)</a:t>
            </a:r>
            <a:endParaRPr lang="en-GB" dirty="0"/>
          </a:p>
        </p:txBody>
      </p:sp>
      <p:sp>
        <p:nvSpPr>
          <p:cNvPr id="2" name="Content Placeholder 1"/>
          <p:cNvSpPr>
            <a:spLocks noGrp="1"/>
          </p:cNvSpPr>
          <p:nvPr>
            <p:ph idx="1"/>
          </p:nvPr>
        </p:nvSpPr>
        <p:spPr>
          <a:xfrm>
            <a:off x="805542" y="990600"/>
            <a:ext cx="7557025" cy="5029200"/>
          </a:xfrm>
        </p:spPr>
        <p:txBody>
          <a:bodyPr/>
          <a:lstStyle/>
          <a:p>
            <a:pPr>
              <a:spcAft>
                <a:spcPts val="1500"/>
              </a:spcAft>
            </a:pPr>
            <a:r>
              <a:rPr lang="en-US" altLang="en-US" u="sng" dirty="0"/>
              <a:t>Meninges</a:t>
            </a:r>
          </a:p>
          <a:p>
            <a:pPr marL="285750" lvl="1">
              <a:spcBef>
                <a:spcPts val="0"/>
              </a:spcBef>
            </a:pPr>
            <a:r>
              <a:rPr lang="en-US" altLang="en-US" dirty="0"/>
              <a:t>Outer dura mater is tough, fibrous, adheres to bones</a:t>
            </a:r>
          </a:p>
          <a:p>
            <a:pPr marL="550863" lvl="2"/>
            <a:r>
              <a:rPr lang="en-US" altLang="en-US" sz="2400" dirty="0"/>
              <a:t>Provides barrier to infection from bones</a:t>
            </a:r>
          </a:p>
          <a:p>
            <a:pPr marL="550863" lvl="2"/>
            <a:r>
              <a:rPr lang="en-US" altLang="en-US" sz="2400" dirty="0"/>
              <a:t>May contain a blood-filled venous sinus</a:t>
            </a:r>
          </a:p>
          <a:p>
            <a:pPr marL="285750" lvl="1"/>
            <a:r>
              <a:rPr lang="en-US" altLang="en-US" dirty="0"/>
              <a:t>Inner membranes are arachnoid mater and pia mater</a:t>
            </a:r>
          </a:p>
          <a:p>
            <a:pPr marL="550863" lvl="2"/>
            <a:r>
              <a:rPr lang="en-US" altLang="en-US" sz="2400" dirty="0"/>
              <a:t>Separated by subarachnoid space within which flows cerebrospinal fluid</a:t>
            </a:r>
          </a:p>
          <a:p>
            <a:pPr marL="550863" lvl="2"/>
            <a:r>
              <a:rPr lang="en-US" altLang="en-US" sz="2400" dirty="0"/>
              <a:t>Inflammation of these membranes is </a:t>
            </a:r>
            <a:r>
              <a:rPr lang="en-US" altLang="en-US" sz="2400" u="sng" dirty="0"/>
              <a:t>meningitis</a:t>
            </a:r>
          </a:p>
          <a:p>
            <a:pPr marL="550863" lvl="2"/>
            <a:r>
              <a:rPr lang="en-US" altLang="en-US" sz="2400" dirty="0"/>
              <a:t>When both brain and membranes are infected, condition is meningoencephalitis</a:t>
            </a:r>
            <a:endParaRPr lang="en-US" dirty="0"/>
          </a:p>
        </p:txBody>
      </p:sp>
    </p:spTree>
    <p:extLst>
      <p:ext uri="{BB962C8B-B14F-4D97-AF65-F5344CB8AC3E}">
        <p14:creationId xmlns:p14="http://schemas.microsoft.com/office/powerpoint/2010/main" val="120305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C3BFC18-3954-4D4E-AC3C-A61B0C6E54F3}"/>
              </a:ext>
            </a:extLst>
          </p:cNvPr>
          <p:cNvSpPr>
            <a:spLocks noGrp="1"/>
          </p:cNvSpPr>
          <p:nvPr>
            <p:ph type="title"/>
          </p:nvPr>
        </p:nvSpPr>
        <p:spPr/>
        <p:txBody>
          <a:bodyPr/>
          <a:lstStyle/>
          <a:p>
            <a:r>
              <a:rPr lang="en-US" altLang="en-US" sz="3000" b="1" dirty="0">
                <a:solidFill>
                  <a:prstClr val="black"/>
                </a:solidFill>
              </a:rPr>
              <a:t>Table 26.13 Transmissible Spongiform Encephalopathies</a:t>
            </a:r>
            <a:endParaRPr lang="en-GB" dirty="0"/>
          </a:p>
        </p:txBody>
      </p:sp>
      <p:sp>
        <p:nvSpPr>
          <p:cNvPr id="2" name="Content Placeholder 1"/>
          <p:cNvSpPr>
            <a:spLocks noGrp="1"/>
          </p:cNvSpPr>
          <p:nvPr>
            <p:ph idx="1"/>
          </p:nvPr>
        </p:nvSpPr>
        <p:spPr>
          <a:xfrm>
            <a:off x="800100" y="990600"/>
            <a:ext cx="5715000" cy="1342572"/>
          </a:xfrm>
        </p:spPr>
        <p:txBody>
          <a:bodyPr/>
          <a:lstStyle/>
          <a:p>
            <a:pPr>
              <a:spcAft>
                <a:spcPts val="1500"/>
              </a:spcAft>
            </a:pPr>
            <a:r>
              <a:rPr lang="en-US" altLang="en-US" sz="2000" dirty="0"/>
              <a:t>Transmissible spongiform encephalopathy in humans</a:t>
            </a:r>
          </a:p>
          <a:p>
            <a:pPr marL="285750" lvl="1">
              <a:spcBef>
                <a:spcPts val="0"/>
              </a:spcBef>
            </a:pPr>
            <a:r>
              <a:rPr lang="en-US" altLang="en-US" sz="1900" i="1" dirty="0"/>
              <a:t>Treatment and prevention</a:t>
            </a:r>
          </a:p>
          <a:p>
            <a:pPr marL="512763" lvl="2"/>
            <a:r>
              <a:rPr lang="en-US" altLang="en-US" sz="1700" dirty="0"/>
              <a:t>No treatment; always fatal</a:t>
            </a:r>
            <a:endParaRPr lang="en-US" sz="1700" dirty="0"/>
          </a:p>
        </p:txBody>
      </p:sp>
      <p:sp>
        <p:nvSpPr>
          <p:cNvPr id="7" name="Content Placeholder 6">
            <a:extLst>
              <a:ext uri="{FF2B5EF4-FFF2-40B4-BE49-F238E27FC236}">
                <a16:creationId xmlns:a16="http://schemas.microsoft.com/office/drawing/2014/main" id="{2643D12B-7020-4A2F-BDDB-FEAD73DC3B88}"/>
              </a:ext>
            </a:extLst>
          </p:cNvPr>
          <p:cNvSpPr>
            <a:spLocks noGrp="1"/>
          </p:cNvSpPr>
          <p:nvPr>
            <p:ph sz="quarter" idx="18"/>
          </p:nvPr>
        </p:nvSpPr>
        <p:spPr>
          <a:xfrm>
            <a:off x="1077190" y="2333172"/>
            <a:ext cx="2656610" cy="3381828"/>
          </a:xfrm>
        </p:spPr>
        <p:txBody>
          <a:bodyPr/>
          <a:lstStyle/>
          <a:p>
            <a:pPr marL="228600" lvl="2">
              <a:lnSpc>
                <a:spcPts val="2700"/>
              </a:lnSpc>
              <a:spcAft>
                <a:spcPts val="800"/>
              </a:spcAft>
              <a:buFont typeface="Arial" panose="020B0604020202020204" pitchFamily="34" charset="0"/>
              <a:buChar char="•"/>
            </a:pPr>
            <a:r>
              <a:rPr lang="en-US" altLang="en-US" sz="1700" dirty="0">
                <a:solidFill>
                  <a:prstClr val="black"/>
                </a:solidFill>
              </a:rPr>
              <a:t>Important to avoid eating animals that show neurological symptoms</a:t>
            </a:r>
          </a:p>
          <a:p>
            <a:pPr marL="228600" lvl="2">
              <a:lnSpc>
                <a:spcPts val="2700"/>
              </a:lnSpc>
              <a:spcAft>
                <a:spcPts val="800"/>
              </a:spcAft>
              <a:buFont typeface="Arial" panose="020B0604020202020204" pitchFamily="34" charset="0"/>
              <a:buChar char="•"/>
            </a:pPr>
            <a:r>
              <a:rPr lang="en-US" altLang="en-US" sz="1700" dirty="0">
                <a:solidFill>
                  <a:prstClr val="black"/>
                </a:solidFill>
              </a:rPr>
              <a:t>Prions resistant to disinfectants heat, UV, ionizing radiation</a:t>
            </a:r>
          </a:p>
          <a:p>
            <a:pPr marL="228600" lvl="2">
              <a:lnSpc>
                <a:spcPts val="2700"/>
              </a:lnSpc>
              <a:spcAft>
                <a:spcPts val="800"/>
              </a:spcAft>
              <a:buFont typeface="Arial" panose="020B0604020202020204" pitchFamily="34" charset="0"/>
              <a:buChar char="•"/>
            </a:pPr>
            <a:r>
              <a:rPr lang="en-US" altLang="en-US" sz="1700" dirty="0">
                <a:solidFill>
                  <a:prstClr val="black"/>
                </a:solidFill>
              </a:rPr>
              <a:t>Can be inactivated by extended autoclaving in 1 Molar NaOH</a:t>
            </a:r>
            <a:endParaRPr lang="en-US" sz="1700" dirty="0">
              <a:solidFill>
                <a:prstClr val="black"/>
              </a:solidFill>
            </a:endParaRPr>
          </a:p>
        </p:txBody>
      </p:sp>
      <p:graphicFrame>
        <p:nvGraphicFramePr>
          <p:cNvPr id="11" name="Table Placeholder 10">
            <a:extLst>
              <a:ext uri="{FF2B5EF4-FFF2-40B4-BE49-F238E27FC236}">
                <a16:creationId xmlns:a16="http://schemas.microsoft.com/office/drawing/2014/main" id="{3AFE889D-9819-4E9D-8AB8-692BBD472DDD}"/>
              </a:ext>
            </a:extLst>
          </p:cNvPr>
          <p:cNvGraphicFramePr>
            <a:graphicFrameLocks noGrp="1"/>
          </p:cNvGraphicFramePr>
          <p:nvPr>
            <p:ph type="tbl" sz="quarter" idx="20"/>
            <p:extLst>
              <p:ext uri="{D42A27DB-BD31-4B8C-83A1-F6EECF244321}">
                <p14:modId xmlns:p14="http://schemas.microsoft.com/office/powerpoint/2010/main" val="586979502"/>
              </p:ext>
            </p:extLst>
          </p:nvPr>
        </p:nvGraphicFramePr>
        <p:xfrm>
          <a:off x="4191000" y="1515462"/>
          <a:ext cx="4648200" cy="498109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1775105343"/>
                    </a:ext>
                  </a:extLst>
                </a:gridCol>
                <a:gridCol w="3429000">
                  <a:extLst>
                    <a:ext uri="{9D8B030D-6E8A-4147-A177-3AD203B41FA5}">
                      <a16:colId xmlns:a16="http://schemas.microsoft.com/office/drawing/2014/main" val="3579330233"/>
                    </a:ext>
                  </a:extLst>
                </a:gridCol>
              </a:tblGrid>
              <a:tr h="661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Behavioral changes, anxiety, insomnia, fatigue, progressing to muscle jerks, lack of coordination, dementia</a:t>
                      </a:r>
                    </a:p>
                  </a:txBody>
                  <a:tcPr/>
                </a:tc>
                <a:extLst>
                  <a:ext uri="{0D108BD9-81ED-4DB2-BD59-A6C34878D82A}">
                    <a16:rowId xmlns:a16="http://schemas.microsoft.com/office/drawing/2014/main" val="3789890082"/>
                  </a:ext>
                </a:extLst>
              </a:tr>
              <a:tr h="3978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many years</a:t>
                      </a:r>
                    </a:p>
                  </a:txBody>
                  <a:tcPr/>
                </a:tc>
                <a:extLst>
                  <a:ext uri="{0D108BD9-81ED-4DB2-BD59-A6C34878D82A}">
                    <a16:rowId xmlns:a16="http://schemas.microsoft.com/office/drawing/2014/main" val="3395508808"/>
                  </a:ext>
                </a:extLst>
              </a:tr>
              <a:tr h="795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Proteinaceous infectious particles known as prions; lack nucleic acids; identical amino acid sequence to a normal protein, but folded differently, and relatively resistant to proteases; resistant to heat, radiation, and disinfectants </a:t>
                      </a:r>
                    </a:p>
                  </a:txBody>
                  <a:tcPr/>
                </a:tc>
                <a:extLst>
                  <a:ext uri="{0D108BD9-81ED-4DB2-BD59-A6C34878D82A}">
                    <a16:rowId xmlns:a16="http://schemas.microsoft.com/office/drawing/2014/main" val="682730258"/>
                  </a:ext>
                </a:extLst>
              </a:tr>
              <a:tr h="79531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Prions increase in quantity by converting normal protein to more prions; transmission to the brain; aggregation into masses outside the nerve cells; cell malfunction and death.</a:t>
                      </a:r>
                    </a:p>
                  </a:txBody>
                  <a:tcPr/>
                </a:tc>
                <a:extLst>
                  <a:ext uri="{0D108BD9-81ED-4DB2-BD59-A6C34878D82A}">
                    <a16:rowId xmlns:a16="http://schemas.microsoft.com/office/drawing/2014/main" val="2433121599"/>
                  </a:ext>
                </a:extLst>
              </a:tr>
              <a:tr h="1320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Human-to-human transmission by corneal transplantation and by contaminated surgical instruments; probable transmission of cattle prions to humans through consumption of contaminated beef; sporadic Creutzfeldt-Jakob disease in those over age 45 years; median age of variant Creutzfeldt-Jakob cases only 28 years.</a:t>
                      </a:r>
                    </a:p>
                  </a:txBody>
                  <a:tcPr/>
                </a:tc>
                <a:extLst>
                  <a:ext uri="{0D108BD9-81ED-4DB2-BD59-A6C34878D82A}">
                    <a16:rowId xmlns:a16="http://schemas.microsoft.com/office/drawing/2014/main" val="881451557"/>
                  </a:ext>
                </a:extLst>
              </a:tr>
              <a:tr h="66174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none, invariably fatal. Prevention: inactivated by autoclaving in concentrated sodium hydroxide.</a:t>
                      </a:r>
                    </a:p>
                  </a:txBody>
                  <a:tcPr/>
                </a:tc>
                <a:extLst>
                  <a:ext uri="{0D108BD9-81ED-4DB2-BD59-A6C34878D82A}">
                    <a16:rowId xmlns:a16="http://schemas.microsoft.com/office/drawing/2014/main" val="3325232108"/>
                  </a:ext>
                </a:extLst>
              </a:tr>
            </a:tbl>
          </a:graphicData>
        </a:graphic>
      </p:graphicFrame>
    </p:spTree>
    <p:extLst>
      <p:ext uri="{BB962C8B-B14F-4D97-AF65-F5344CB8AC3E}">
        <p14:creationId xmlns:p14="http://schemas.microsoft.com/office/powerpoint/2010/main" val="202541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B0BA5-E78B-4702-82A4-835356C516C4}"/>
              </a:ext>
            </a:extLst>
          </p:cNvPr>
          <p:cNvSpPr>
            <a:spLocks noGrp="1"/>
          </p:cNvSpPr>
          <p:nvPr>
            <p:ph type="title"/>
          </p:nvPr>
        </p:nvSpPr>
        <p:spPr>
          <a:xfrm>
            <a:off x="0" y="228600"/>
            <a:ext cx="9144000" cy="609600"/>
          </a:xfrm>
        </p:spPr>
        <p:txBody>
          <a:bodyPr/>
          <a:lstStyle/>
          <a:p>
            <a:r>
              <a:rPr lang="en-US" altLang="en-US" b="1" dirty="0">
                <a:solidFill>
                  <a:prstClr val="black"/>
                </a:solidFill>
              </a:rPr>
              <a:t>Bacterial Diseases of the PNS – Figure 26.17a</a:t>
            </a:r>
            <a:endParaRPr lang="en-GB" dirty="0"/>
          </a:p>
        </p:txBody>
      </p:sp>
      <p:sp>
        <p:nvSpPr>
          <p:cNvPr id="2" name="Content Placeholder 1"/>
          <p:cNvSpPr>
            <a:spLocks noGrp="1"/>
          </p:cNvSpPr>
          <p:nvPr>
            <p:ph idx="1"/>
          </p:nvPr>
        </p:nvSpPr>
        <p:spPr>
          <a:xfrm>
            <a:off x="795250" y="990600"/>
            <a:ext cx="7891550" cy="3324922"/>
          </a:xfrm>
        </p:spPr>
        <p:txBody>
          <a:bodyPr/>
          <a:lstStyle/>
          <a:p>
            <a:pPr>
              <a:spcAft>
                <a:spcPts val="1500"/>
              </a:spcAft>
            </a:pPr>
            <a:r>
              <a:rPr lang="en-US" altLang="en-US" dirty="0"/>
              <a:t>Hansen’s disease (leprosy)</a:t>
            </a:r>
          </a:p>
          <a:p>
            <a:pPr marL="285750" lvl="1">
              <a:spcBef>
                <a:spcPts val="0"/>
              </a:spcBef>
              <a:spcAft>
                <a:spcPts val="300"/>
              </a:spcAft>
            </a:pPr>
            <a:r>
              <a:rPr lang="en-US" altLang="en-US" dirty="0"/>
              <a:t>Most of human population not susceptible; easily treated</a:t>
            </a:r>
          </a:p>
          <a:p>
            <a:pPr marL="285750" lvl="1">
              <a:spcAft>
                <a:spcPts val="300"/>
              </a:spcAft>
            </a:pPr>
            <a:r>
              <a:rPr lang="en-US" altLang="en-US" dirty="0"/>
              <a:t>Prevalence declined by 99% over last 30 years due to multidrug treatment program of WHO</a:t>
            </a:r>
          </a:p>
          <a:p>
            <a:pPr marL="515938" lvl="2">
              <a:spcAft>
                <a:spcPts val="300"/>
              </a:spcAft>
            </a:pPr>
            <a:r>
              <a:rPr lang="en-US" altLang="en-US" sz="1700" dirty="0"/>
              <a:t>About 6000 people in U.S. treated for lasting effects of disease</a:t>
            </a:r>
          </a:p>
          <a:p>
            <a:pPr marL="285750" lvl="1">
              <a:spcAft>
                <a:spcPts val="300"/>
              </a:spcAft>
            </a:pPr>
            <a:r>
              <a:rPr lang="en-US" altLang="en-US" i="1" dirty="0"/>
              <a:t>Signs and symptoms</a:t>
            </a:r>
          </a:p>
          <a:p>
            <a:pPr marL="515938" lvl="2">
              <a:spcAft>
                <a:spcPts val="300"/>
              </a:spcAft>
            </a:pPr>
            <a:r>
              <a:rPr lang="en-US" altLang="en-US" sz="1700" dirty="0"/>
              <a:t>Gradual onset of pigmentation changes, increased or decreased sensation in areas of skin</a:t>
            </a:r>
          </a:p>
          <a:p>
            <a:pPr marL="765175" lvl="3">
              <a:spcAft>
                <a:spcPts val="300"/>
              </a:spcAft>
            </a:pPr>
            <a:r>
              <a:rPr lang="en-US" altLang="en-US" dirty="0"/>
              <a:t>May thicken, lose hair, sweat glands, sensation</a:t>
            </a:r>
            <a:endParaRPr lang="en-US" dirty="0"/>
          </a:p>
        </p:txBody>
      </p:sp>
      <p:pic>
        <p:nvPicPr>
          <p:cNvPr id="185348" name="Picture 4">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9488" r="41263" b="7663"/>
          <a:stretch>
            <a:fillRect/>
          </a:stretch>
        </p:blipFill>
        <p:spPr bwMode="auto">
          <a:xfrm>
            <a:off x="2895600" y="4315522"/>
            <a:ext cx="3356019" cy="21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9711B077-5220-4FD5-9947-E4F7A83F443D}"/>
              </a:ext>
            </a:extLst>
          </p:cNvPr>
          <p:cNvSpPr>
            <a:spLocks noGrp="1"/>
          </p:cNvSpPr>
          <p:nvPr>
            <p:ph type="body" sz="quarter" idx="11"/>
          </p:nvPr>
        </p:nvSpPr>
        <p:spPr/>
        <p:txBody>
          <a:bodyPr/>
          <a:lstStyle/>
          <a:p>
            <a:pPr lvl="0"/>
            <a:r>
              <a:rPr lang="en-US" dirty="0"/>
              <a:t> a: ©Biophoto Associates/Science Source</a:t>
            </a:r>
            <a:endParaRPr lang="en-US" altLang="en-US" dirty="0"/>
          </a:p>
        </p:txBody>
      </p:sp>
    </p:spTree>
    <p:extLst>
      <p:ext uri="{BB962C8B-B14F-4D97-AF65-F5344CB8AC3E}">
        <p14:creationId xmlns:p14="http://schemas.microsoft.com/office/powerpoint/2010/main" val="368699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8CE2A-0645-4520-A25D-2E11B556A492}"/>
              </a:ext>
            </a:extLst>
          </p:cNvPr>
          <p:cNvSpPr>
            <a:spLocks noGrp="1"/>
          </p:cNvSpPr>
          <p:nvPr>
            <p:ph type="title"/>
          </p:nvPr>
        </p:nvSpPr>
        <p:spPr>
          <a:xfrm>
            <a:off x="0" y="228600"/>
            <a:ext cx="9144000" cy="609600"/>
          </a:xfrm>
        </p:spPr>
        <p:txBody>
          <a:bodyPr/>
          <a:lstStyle/>
          <a:p>
            <a:r>
              <a:rPr lang="en-US" altLang="en-US" b="1" dirty="0">
                <a:solidFill>
                  <a:prstClr val="black"/>
                </a:solidFill>
              </a:rPr>
              <a:t>Bacterial Diseases of the PNS – Figure 26.17b</a:t>
            </a:r>
            <a:endParaRPr lang="en-GB" dirty="0"/>
          </a:p>
        </p:txBody>
      </p:sp>
      <p:sp>
        <p:nvSpPr>
          <p:cNvPr id="3" name="Content Placeholder 2"/>
          <p:cNvSpPr>
            <a:spLocks noGrp="1"/>
          </p:cNvSpPr>
          <p:nvPr>
            <p:ph idx="1"/>
          </p:nvPr>
        </p:nvSpPr>
        <p:spPr>
          <a:xfrm>
            <a:off x="806336" y="990600"/>
            <a:ext cx="8229600" cy="1828800"/>
          </a:xfrm>
        </p:spPr>
        <p:txBody>
          <a:bodyPr/>
          <a:lstStyle/>
          <a:p>
            <a:pPr>
              <a:spcAft>
                <a:spcPts val="1500"/>
              </a:spcAft>
            </a:pPr>
            <a:r>
              <a:rPr lang="en-US" altLang="en-US" dirty="0"/>
              <a:t>Hansen’s disease</a:t>
            </a:r>
          </a:p>
          <a:p>
            <a:pPr marL="285750" lvl="1">
              <a:spcBef>
                <a:spcPts val="0"/>
              </a:spcBef>
            </a:pPr>
            <a:r>
              <a:rPr lang="en-US" altLang="en-US" i="1" dirty="0"/>
              <a:t>Signs and symptoms</a:t>
            </a:r>
          </a:p>
          <a:p>
            <a:pPr marL="515938" lvl="2"/>
            <a:r>
              <a:rPr lang="en-US" altLang="en-US" sz="2000" dirty="0"/>
              <a:t>Nerves of arms, legs may become visibly enlarged</a:t>
            </a:r>
          </a:p>
          <a:p>
            <a:pPr marL="765175" lvl="3"/>
            <a:r>
              <a:rPr lang="en-US" altLang="en-US" sz="1800" dirty="0"/>
              <a:t>Pain, later numbness</a:t>
            </a:r>
            <a:endParaRPr lang="en-US" sz="2000" dirty="0"/>
          </a:p>
        </p:txBody>
      </p:sp>
      <p:sp>
        <p:nvSpPr>
          <p:cNvPr id="4" name="Text Placeholder 3"/>
          <p:cNvSpPr>
            <a:spLocks noGrp="1"/>
          </p:cNvSpPr>
          <p:nvPr>
            <p:ph type="body" sz="quarter" idx="17"/>
          </p:nvPr>
        </p:nvSpPr>
        <p:spPr>
          <a:xfrm>
            <a:off x="1187336" y="2955174"/>
            <a:ext cx="3765664" cy="2759825"/>
          </a:xfrm>
        </p:spPr>
        <p:txBody>
          <a:bodyPr/>
          <a:lstStyle/>
          <a:p>
            <a:pPr marL="228600" lvl="2">
              <a:spcAft>
                <a:spcPts val="800"/>
              </a:spcAft>
              <a:buFont typeface="Arial" panose="020B0604020202020204" pitchFamily="34" charset="0"/>
              <a:buChar char="•"/>
            </a:pPr>
            <a:r>
              <a:rPr lang="en-US" altLang="en-US" sz="2000" dirty="0">
                <a:solidFill>
                  <a:prstClr val="black"/>
                </a:solidFill>
              </a:rPr>
              <a:t>Muscle wasting, ulceration, and finally loss of fingers or toes due to unnoticed or untreated injury</a:t>
            </a:r>
          </a:p>
          <a:p>
            <a:pPr marL="228600" lvl="2">
              <a:spcAft>
                <a:spcPts val="800"/>
              </a:spcAft>
              <a:buFont typeface="Arial" panose="020B0604020202020204" pitchFamily="34" charset="0"/>
              <a:buChar char="•"/>
            </a:pPr>
            <a:r>
              <a:rPr lang="en-US" altLang="en-US" sz="2000" dirty="0">
                <a:solidFill>
                  <a:prstClr val="black"/>
                </a:solidFill>
              </a:rPr>
              <a:t>In more severe cases: thickening of nose and ears, deep wrinkling of facial skin, collapse of supporting structure of nose</a:t>
            </a:r>
            <a:endParaRPr lang="en-US" sz="2000" dirty="0">
              <a:solidFill>
                <a:prstClr val="black"/>
              </a:solidFill>
            </a:endParaRPr>
          </a:p>
        </p:txBody>
      </p:sp>
      <p:pic>
        <p:nvPicPr>
          <p:cNvPr id="187396"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61469" t="3882" b="7663"/>
          <a:stretch>
            <a:fillRect/>
          </a:stretch>
        </p:blipFill>
        <p:spPr bwMode="auto">
          <a:xfrm>
            <a:off x="5867400" y="2667000"/>
            <a:ext cx="2590800" cy="349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044A9184-6FD3-4490-B0D6-3FD7F44282AA}"/>
              </a:ext>
            </a:extLst>
          </p:cNvPr>
          <p:cNvSpPr>
            <a:spLocks noGrp="1"/>
          </p:cNvSpPr>
          <p:nvPr>
            <p:ph type="body" sz="quarter" idx="11"/>
          </p:nvPr>
        </p:nvSpPr>
        <p:spPr/>
        <p:txBody>
          <a:bodyPr/>
          <a:lstStyle/>
          <a:p>
            <a:pPr lvl="0"/>
            <a:r>
              <a:rPr lang="en-US" dirty="0"/>
              <a:t>b: ©Palo Koch/Science Source</a:t>
            </a:r>
            <a:endParaRPr lang="en-US" altLang="en-US" dirty="0"/>
          </a:p>
        </p:txBody>
      </p:sp>
    </p:spTree>
    <p:extLst>
      <p:ext uri="{BB962C8B-B14F-4D97-AF65-F5344CB8AC3E}">
        <p14:creationId xmlns:p14="http://schemas.microsoft.com/office/powerpoint/2010/main" val="4569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chemeClr val="tx1"/>
                </a:solidFill>
                <a:cs typeface="Lucida Sans Unicode" panose="020B0602030504020204" pitchFamily="34" charset="0"/>
              </a:rPr>
              <a:t>Bacterial Diseases of the PNS – Figure 26.18</a:t>
            </a:r>
            <a:endParaRPr lang="en-US" b="1" dirty="0">
              <a:solidFill>
                <a:schemeClr val="tx1"/>
              </a:solidFill>
            </a:endParaRPr>
          </a:p>
        </p:txBody>
      </p:sp>
      <p:sp>
        <p:nvSpPr>
          <p:cNvPr id="3" name="Content Placeholder 2"/>
          <p:cNvSpPr>
            <a:spLocks noGrp="1"/>
          </p:cNvSpPr>
          <p:nvPr>
            <p:ph idx="1"/>
          </p:nvPr>
        </p:nvSpPr>
        <p:spPr>
          <a:xfrm>
            <a:off x="806334" y="990600"/>
            <a:ext cx="8337666" cy="2629989"/>
          </a:xfrm>
        </p:spPr>
        <p:txBody>
          <a:bodyPr/>
          <a:lstStyle/>
          <a:p>
            <a:pPr>
              <a:spcAft>
                <a:spcPts val="1500"/>
              </a:spcAft>
            </a:pPr>
            <a:r>
              <a:rPr lang="en-US" altLang="en-US" dirty="0"/>
              <a:t>Hansen’s disease</a:t>
            </a:r>
          </a:p>
          <a:p>
            <a:pPr marL="285750" lvl="1">
              <a:spcBef>
                <a:spcPts val="0"/>
              </a:spcBef>
            </a:pPr>
            <a:r>
              <a:rPr lang="en-US" altLang="en-US" i="1" dirty="0"/>
              <a:t>Causative agent: Mycobacterium leprae</a:t>
            </a:r>
          </a:p>
          <a:p>
            <a:pPr marL="515938" lvl="2"/>
            <a:r>
              <a:rPr lang="en-US" altLang="en-US" dirty="0"/>
              <a:t>Aerobic, rod-shaped, acid-fast</a:t>
            </a:r>
          </a:p>
          <a:p>
            <a:pPr marL="515938" lvl="2"/>
            <a:r>
              <a:rPr lang="en-US" altLang="en-US" dirty="0"/>
              <a:t>Generation time of approximately 12 days; prefers slightly cooler temperatures of body’s extremities</a:t>
            </a:r>
          </a:p>
          <a:p>
            <a:pPr marL="515938" lvl="2"/>
            <a:r>
              <a:rPr lang="en-US" altLang="en-US" dirty="0"/>
              <a:t>Usually diagnosed by clinical findings; skin biopsies can show acid-fast rods</a:t>
            </a:r>
            <a:endParaRPr lang="en-US" dirty="0"/>
          </a:p>
        </p:txBody>
      </p:sp>
      <p:sp>
        <p:nvSpPr>
          <p:cNvPr id="4" name="Text Placeholder 3"/>
          <p:cNvSpPr>
            <a:spLocks noGrp="1"/>
          </p:cNvSpPr>
          <p:nvPr>
            <p:ph type="body" sz="quarter" idx="17"/>
          </p:nvPr>
        </p:nvSpPr>
        <p:spPr>
          <a:xfrm>
            <a:off x="1187334" y="3620589"/>
            <a:ext cx="3429000" cy="2475411"/>
          </a:xfrm>
        </p:spPr>
        <p:txBody>
          <a:bodyPr/>
          <a:lstStyle/>
          <a:p>
            <a:pPr marL="228600" lvl="2">
              <a:spcAft>
                <a:spcPts val="800"/>
              </a:spcAft>
              <a:buFont typeface="Arial" panose="020B0604020202020204" pitchFamily="34" charset="0"/>
              <a:buChar char="•"/>
            </a:pPr>
            <a:r>
              <a:rPr lang="en-US" altLang="en-US" sz="1800" dirty="0">
                <a:solidFill>
                  <a:prstClr val="black"/>
                </a:solidFill>
              </a:rPr>
              <a:t>Has not been grown in absence of living cells; can grow in footpads of mice and in armadillos, mangabey monkeys</a:t>
            </a:r>
          </a:p>
          <a:p>
            <a:pPr marL="228600" lvl="2">
              <a:spcAft>
                <a:spcPts val="800"/>
              </a:spcAft>
              <a:buFont typeface="Arial" panose="020B0604020202020204" pitchFamily="34" charset="0"/>
              <a:buChar char="•"/>
            </a:pPr>
            <a:r>
              <a:rPr lang="en-US" altLang="en-US" sz="1800" dirty="0">
                <a:solidFill>
                  <a:prstClr val="black"/>
                </a:solidFill>
              </a:rPr>
              <a:t>DNA library has been made, expressed in </a:t>
            </a:r>
            <a:r>
              <a:rPr lang="en-US" altLang="en-US" sz="1800" i="1" dirty="0">
                <a:solidFill>
                  <a:prstClr val="black"/>
                </a:solidFill>
              </a:rPr>
              <a:t>E. coli</a:t>
            </a:r>
            <a:endParaRPr lang="en-US" altLang="en-US" sz="1800" dirty="0">
              <a:solidFill>
                <a:prstClr val="black"/>
              </a:solidFill>
            </a:endParaRPr>
          </a:p>
          <a:p>
            <a:pPr marL="450850" lvl="3">
              <a:spcAft>
                <a:spcPts val="800"/>
              </a:spcAft>
              <a:buFont typeface="Arial" panose="020B0604020202020204" pitchFamily="34" charset="0"/>
              <a:buChar char="•"/>
            </a:pPr>
            <a:r>
              <a:rPr lang="en-US" altLang="en-US" sz="1600" dirty="0">
                <a:solidFill>
                  <a:prstClr val="black"/>
                </a:solidFill>
              </a:rPr>
              <a:t>Provides antigens for study</a:t>
            </a:r>
            <a:endParaRPr lang="en-US" sz="1600" dirty="0">
              <a:solidFill>
                <a:prstClr val="black"/>
              </a:solidFill>
            </a:endParaRPr>
          </a:p>
        </p:txBody>
      </p:sp>
      <p:pic>
        <p:nvPicPr>
          <p:cNvPr id="189444"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3" b="1938"/>
          <a:stretch/>
        </p:blipFill>
        <p:spPr bwMode="auto">
          <a:xfrm>
            <a:off x="5257800" y="3733800"/>
            <a:ext cx="2851934" cy="264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F84E7D1B-05C8-4F6A-B761-4B234BD31303}"/>
              </a:ext>
            </a:extLst>
          </p:cNvPr>
          <p:cNvSpPr>
            <a:spLocks noGrp="1"/>
          </p:cNvSpPr>
          <p:nvPr>
            <p:ph type="body" sz="quarter" idx="11"/>
          </p:nvPr>
        </p:nvSpPr>
        <p:spPr/>
        <p:txBody>
          <a:bodyPr/>
          <a:lstStyle/>
          <a:p>
            <a:pPr lvl="0"/>
            <a:r>
              <a:rPr lang="en-US" dirty="0"/>
              <a:t>Source: Arthur E. Kaye/CDC</a:t>
            </a:r>
            <a:endParaRPr lang="en-US" altLang="en-US" dirty="0"/>
          </a:p>
        </p:txBody>
      </p:sp>
    </p:spTree>
    <p:extLst>
      <p:ext uri="{BB962C8B-B14F-4D97-AF65-F5344CB8AC3E}">
        <p14:creationId xmlns:p14="http://schemas.microsoft.com/office/powerpoint/2010/main" val="1241865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525" y="228600"/>
            <a:ext cx="7557025" cy="609600"/>
          </a:xfrm>
        </p:spPr>
        <p:txBody>
          <a:bodyPr/>
          <a:lstStyle/>
          <a:p>
            <a:r>
              <a:rPr lang="en-US" altLang="en-US" b="1" dirty="0">
                <a:solidFill>
                  <a:schemeClr val="tx1"/>
                </a:solidFill>
                <a:cs typeface="Lucida Sans Unicode" panose="020B0602030504020204" pitchFamily="34" charset="0"/>
              </a:rPr>
              <a:t>Bacterial Diseases of the PNS (1)</a:t>
            </a:r>
            <a:endParaRPr lang="en-US" b="1" dirty="0">
              <a:solidFill>
                <a:schemeClr val="tx1"/>
              </a:solidFill>
            </a:endParaRPr>
          </a:p>
        </p:txBody>
      </p:sp>
      <p:sp>
        <p:nvSpPr>
          <p:cNvPr id="3" name="Content Placeholder 2"/>
          <p:cNvSpPr>
            <a:spLocks noGrp="1"/>
          </p:cNvSpPr>
          <p:nvPr>
            <p:ph idx="1"/>
          </p:nvPr>
        </p:nvSpPr>
        <p:spPr>
          <a:xfrm>
            <a:off x="795250" y="990600"/>
            <a:ext cx="7557025" cy="5029200"/>
          </a:xfrm>
        </p:spPr>
        <p:txBody>
          <a:bodyPr/>
          <a:lstStyle/>
          <a:p>
            <a:pPr>
              <a:spcAft>
                <a:spcPts val="1500"/>
              </a:spcAft>
            </a:pPr>
            <a:r>
              <a:rPr lang="en-US" altLang="en-US" dirty="0"/>
              <a:t>Hansen’s disease</a:t>
            </a:r>
          </a:p>
          <a:p>
            <a:pPr marL="285750" lvl="1">
              <a:spcBef>
                <a:spcPts val="0"/>
              </a:spcBef>
            </a:pPr>
            <a:r>
              <a:rPr lang="en-US" altLang="en-US" i="1" dirty="0"/>
              <a:t>Pathogenesis</a:t>
            </a:r>
          </a:p>
          <a:p>
            <a:pPr marL="498475" lvl="2"/>
            <a:r>
              <a:rPr lang="en-US" altLang="en-US" dirty="0"/>
              <a:t>Only known human pathogen that preferentially infects peripheral nerves</a:t>
            </a:r>
          </a:p>
          <a:p>
            <a:pPr marL="498475" lvl="2"/>
            <a:r>
              <a:rPr lang="en-US" altLang="en-US" u="sng" dirty="0"/>
              <a:t>Tuberculoid leprosy</a:t>
            </a:r>
            <a:r>
              <a:rPr lang="en-US" altLang="en-US" dirty="0"/>
              <a:t>: usually not transmitted to others</a:t>
            </a:r>
          </a:p>
          <a:p>
            <a:pPr marL="747713" lvl="3"/>
            <a:r>
              <a:rPr lang="en-US" altLang="en-US" dirty="0"/>
              <a:t>Cell-mediated immunity develops, limits spread</a:t>
            </a:r>
          </a:p>
          <a:p>
            <a:pPr marL="747713" lvl="3"/>
            <a:r>
              <a:rPr lang="en-US" altLang="en-US" dirty="0"/>
              <a:t>Chronically infected nerve cells are damaged by attacking immune cells, leading to disabling deformities, resorption of bone, skin ulcerations</a:t>
            </a:r>
          </a:p>
          <a:p>
            <a:pPr marL="747713" lvl="3"/>
            <a:r>
              <a:rPr lang="en-US" altLang="en-US" dirty="0"/>
              <a:t>Disease stops spontaneously; damage permanent</a:t>
            </a:r>
          </a:p>
          <a:p>
            <a:pPr marL="498475" lvl="2"/>
            <a:r>
              <a:rPr lang="en-US" altLang="en-US" u="sng" dirty="0"/>
              <a:t>Lepromatous leprosy</a:t>
            </a:r>
            <a:r>
              <a:rPr lang="en-US" altLang="en-US" dirty="0"/>
              <a:t>: easily transmitted to others</a:t>
            </a:r>
          </a:p>
          <a:p>
            <a:pPr marL="747713" lvl="3"/>
            <a:r>
              <a:rPr lang="en-US" altLang="en-US" dirty="0"/>
              <a:t>Cell-mediated immunity suppressed or fails to develop</a:t>
            </a:r>
          </a:p>
          <a:p>
            <a:pPr marL="747713" lvl="3"/>
            <a:r>
              <a:rPr lang="en-US" altLang="en-US" dirty="0"/>
              <a:t>Bacteria multiply in cooler tissues, disseminate</a:t>
            </a:r>
          </a:p>
          <a:p>
            <a:pPr marL="747713" lvl="3"/>
            <a:r>
              <a:rPr lang="en-US" altLang="en-US" dirty="0"/>
              <a:t>Almost no inflammatory response</a:t>
            </a:r>
            <a:endParaRPr lang="en-US" dirty="0"/>
          </a:p>
        </p:txBody>
      </p:sp>
    </p:spTree>
    <p:extLst>
      <p:ext uri="{BB962C8B-B14F-4D97-AF65-F5344CB8AC3E}">
        <p14:creationId xmlns:p14="http://schemas.microsoft.com/office/powerpoint/2010/main" val="641200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50" y="228600"/>
            <a:ext cx="7557025" cy="609600"/>
          </a:xfrm>
        </p:spPr>
        <p:txBody>
          <a:bodyPr/>
          <a:lstStyle/>
          <a:p>
            <a:r>
              <a:rPr lang="en-US" altLang="en-US" b="1" dirty="0">
                <a:solidFill>
                  <a:schemeClr val="tx1"/>
                </a:solidFill>
                <a:cs typeface="Lucida Sans Unicode" panose="020B0602030504020204" pitchFamily="34" charset="0"/>
              </a:rPr>
              <a:t>Bacterial Diseases of the PNS (2)</a:t>
            </a:r>
            <a:endParaRPr lang="en-US" b="1" dirty="0">
              <a:solidFill>
                <a:schemeClr val="tx1"/>
              </a:solidFill>
            </a:endParaRPr>
          </a:p>
        </p:txBody>
      </p:sp>
      <p:sp>
        <p:nvSpPr>
          <p:cNvPr id="3" name="Content Placeholder 2"/>
          <p:cNvSpPr>
            <a:spLocks noGrp="1"/>
          </p:cNvSpPr>
          <p:nvPr>
            <p:ph idx="1"/>
          </p:nvPr>
        </p:nvSpPr>
        <p:spPr>
          <a:xfrm>
            <a:off x="806334" y="990600"/>
            <a:ext cx="7854141" cy="5181600"/>
          </a:xfrm>
        </p:spPr>
        <p:txBody>
          <a:bodyPr/>
          <a:lstStyle/>
          <a:p>
            <a:pPr>
              <a:spcAft>
                <a:spcPts val="1500"/>
              </a:spcAft>
            </a:pPr>
            <a:r>
              <a:rPr lang="en-US" altLang="en-US" dirty="0"/>
              <a:t>Hansen’s disease</a:t>
            </a:r>
          </a:p>
          <a:p>
            <a:pPr marL="0" lvl="1" indent="401638">
              <a:spcBef>
                <a:spcPts val="0"/>
              </a:spcBef>
            </a:pPr>
            <a:r>
              <a:rPr lang="en-US" altLang="en-US" sz="2200" i="1" dirty="0"/>
              <a:t>Epidemiology</a:t>
            </a:r>
          </a:p>
          <a:p>
            <a:pPr marL="625475" lvl="2"/>
            <a:r>
              <a:rPr lang="en-US" altLang="en-US" sz="2000" dirty="0"/>
              <a:t>Transmission via direct human-to-human contact</a:t>
            </a:r>
          </a:p>
          <a:p>
            <a:pPr marL="850900" lvl="3"/>
            <a:r>
              <a:rPr lang="en-US" altLang="en-US" sz="1800" dirty="0"/>
              <a:t>Mainly by nasal secretions of lepromatous cases</a:t>
            </a:r>
          </a:p>
          <a:p>
            <a:pPr marL="850900" lvl="3"/>
            <a:r>
              <a:rPr lang="en-US" altLang="en-US" sz="1800" dirty="0"/>
              <a:t>Disease develops in only tiny minority of exposed</a:t>
            </a:r>
          </a:p>
          <a:p>
            <a:pPr marL="625475" lvl="2"/>
            <a:r>
              <a:rPr lang="en-US" altLang="en-US" sz="2000" dirty="0"/>
              <a:t>Also occurs in wild armadillos; may spread to humans</a:t>
            </a:r>
          </a:p>
          <a:p>
            <a:pPr marL="625475" lvl="2"/>
            <a:r>
              <a:rPr lang="en-US" altLang="en-US" sz="2000" dirty="0"/>
              <a:t>Eradication, defined as &lt;1 case per 10,000, achieved in most countries</a:t>
            </a:r>
          </a:p>
          <a:p>
            <a:pPr marL="850900" lvl="3"/>
            <a:r>
              <a:rPr lang="en-US" altLang="en-US" sz="1800" dirty="0"/>
              <a:t>Difficult to eradicate since long generation time produces incubation period of about 3 years (range is 3 months to 20 years)</a:t>
            </a:r>
          </a:p>
          <a:p>
            <a:pPr marL="1090613" lvl="4"/>
            <a:r>
              <a:rPr lang="en-US" altLang="en-US" dirty="0"/>
              <a:t>Disease may remain undetected</a:t>
            </a:r>
          </a:p>
          <a:p>
            <a:pPr marL="850900" lvl="3"/>
            <a:r>
              <a:rPr lang="en-US" altLang="en-US" sz="1800" dirty="0"/>
              <a:t>WHO Global Leprosy Strategy</a:t>
            </a:r>
            <a:endParaRPr lang="en-US" sz="1800" dirty="0"/>
          </a:p>
        </p:txBody>
      </p:sp>
    </p:spTree>
    <p:extLst>
      <p:ext uri="{BB962C8B-B14F-4D97-AF65-F5344CB8AC3E}">
        <p14:creationId xmlns:p14="http://schemas.microsoft.com/office/powerpoint/2010/main" val="2216356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50" y="228600"/>
            <a:ext cx="7557025" cy="609600"/>
          </a:xfrm>
        </p:spPr>
        <p:txBody>
          <a:bodyPr/>
          <a:lstStyle/>
          <a:p>
            <a:r>
              <a:rPr lang="en-US" altLang="en-US" b="1" dirty="0">
                <a:solidFill>
                  <a:schemeClr val="tx1"/>
                </a:solidFill>
                <a:cs typeface="Lucida Sans Unicode" panose="020B0602030504020204" pitchFamily="34" charset="0"/>
              </a:rPr>
              <a:t>Bacterial Diseases of the PNS (3)</a:t>
            </a:r>
            <a:endParaRPr lang="en-US" b="1" dirty="0">
              <a:solidFill>
                <a:schemeClr val="tx1"/>
              </a:solidFill>
            </a:endParaRPr>
          </a:p>
        </p:txBody>
      </p:sp>
      <p:sp>
        <p:nvSpPr>
          <p:cNvPr id="3" name="Content Placeholder 2"/>
          <p:cNvSpPr>
            <a:spLocks noGrp="1"/>
          </p:cNvSpPr>
          <p:nvPr>
            <p:ph idx="1"/>
          </p:nvPr>
        </p:nvSpPr>
        <p:spPr>
          <a:xfrm>
            <a:off x="806331" y="990600"/>
            <a:ext cx="7391400" cy="3733800"/>
          </a:xfrm>
        </p:spPr>
        <p:txBody>
          <a:bodyPr/>
          <a:lstStyle/>
          <a:p>
            <a:pPr>
              <a:spcAft>
                <a:spcPts val="1500"/>
              </a:spcAft>
            </a:pPr>
            <a:r>
              <a:rPr lang="en-US" altLang="en-US" dirty="0"/>
              <a:t>Hansen’s disease</a:t>
            </a:r>
          </a:p>
          <a:p>
            <a:pPr marL="285750" lvl="1">
              <a:spcBef>
                <a:spcPts val="0"/>
              </a:spcBef>
            </a:pPr>
            <a:r>
              <a:rPr lang="en-US" altLang="en-US" sz="2200" i="1" dirty="0"/>
              <a:t>Treatment and prevention</a:t>
            </a:r>
          </a:p>
          <a:p>
            <a:pPr marL="549275" lvl="2"/>
            <a:r>
              <a:rPr lang="en-US" altLang="en-US" sz="2000" dirty="0"/>
              <a:t>Since 1995, WHO has provided free multidrug therapy</a:t>
            </a:r>
          </a:p>
          <a:p>
            <a:pPr marL="765175" lvl="3"/>
            <a:r>
              <a:rPr lang="en-US" altLang="en-US" sz="1800" dirty="0"/>
              <a:t>Tuberculoid leprosy treated by dapsone and rifampin for 6 months</a:t>
            </a:r>
          </a:p>
          <a:p>
            <a:pPr marL="765175" lvl="3"/>
            <a:r>
              <a:rPr lang="en-US" altLang="en-US" sz="1800" dirty="0"/>
              <a:t>Lepromatous leprosy treated with addition of clofazimine for at least 2 years</a:t>
            </a:r>
          </a:p>
          <a:p>
            <a:pPr marL="765175" lvl="3"/>
            <a:r>
              <a:rPr lang="en-US" altLang="en-US" sz="1800" dirty="0"/>
              <a:t>Multiple drug therapy to avoid development of resistance</a:t>
            </a:r>
          </a:p>
          <a:p>
            <a:pPr marL="549275" lvl="2"/>
            <a:r>
              <a:rPr lang="en-US" altLang="en-US" sz="2000" dirty="0"/>
              <a:t>No proven vaccine</a:t>
            </a:r>
            <a:endParaRPr lang="en-US" sz="2000" dirty="0"/>
          </a:p>
        </p:txBody>
      </p:sp>
    </p:spTree>
    <p:extLst>
      <p:ext uri="{BB962C8B-B14F-4D97-AF65-F5344CB8AC3E}">
        <p14:creationId xmlns:p14="http://schemas.microsoft.com/office/powerpoint/2010/main" val="307890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7" y="228600"/>
            <a:ext cx="8312727" cy="609600"/>
          </a:xfrm>
        </p:spPr>
        <p:txBody>
          <a:bodyPr/>
          <a:lstStyle/>
          <a:p>
            <a:r>
              <a:rPr lang="en-US" b="1" dirty="0">
                <a:solidFill>
                  <a:schemeClr val="tx1"/>
                </a:solidFill>
              </a:rPr>
              <a:t>Table 26.14 Hansen’s Disease (Leprosy)</a:t>
            </a:r>
          </a:p>
        </p:txBody>
      </p:sp>
      <p:graphicFrame>
        <p:nvGraphicFramePr>
          <p:cNvPr id="10" name="Table Placeholder 9">
            <a:extLst>
              <a:ext uri="{FF2B5EF4-FFF2-40B4-BE49-F238E27FC236}">
                <a16:creationId xmlns:a16="http://schemas.microsoft.com/office/drawing/2014/main" id="{96D5C8F6-9A07-4627-8523-DBC8C8BC7843}"/>
              </a:ext>
            </a:extLst>
          </p:cNvPr>
          <p:cNvGraphicFramePr>
            <a:graphicFrameLocks noGrp="1"/>
          </p:cNvGraphicFramePr>
          <p:nvPr>
            <p:ph type="tbl" sz="quarter" idx="20"/>
            <p:extLst>
              <p:ext uri="{D42A27DB-BD31-4B8C-83A1-F6EECF244321}">
                <p14:modId xmlns:p14="http://schemas.microsoft.com/office/powerpoint/2010/main" val="1542939786"/>
              </p:ext>
            </p:extLst>
          </p:nvPr>
        </p:nvGraphicFramePr>
        <p:xfrm>
          <a:off x="1524000" y="1743595"/>
          <a:ext cx="6096000" cy="3921680"/>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1118076864"/>
                    </a:ext>
                  </a:extLst>
                </a:gridCol>
                <a:gridCol w="4648200">
                  <a:extLst>
                    <a:ext uri="{9D8B030D-6E8A-4147-A177-3AD203B41FA5}">
                      <a16:colId xmlns:a16="http://schemas.microsoft.com/office/drawing/2014/main" val="3809329222"/>
                    </a:ext>
                  </a:extLst>
                </a:gridCol>
              </a:tblGrid>
              <a:tr h="52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Skin lesions that lack sensation, deformed face, loss of fingers or toes</a:t>
                      </a:r>
                    </a:p>
                  </a:txBody>
                  <a:tcPr/>
                </a:tc>
                <a:extLst>
                  <a:ext uri="{0D108BD9-81ED-4DB2-BD59-A6C34878D82A}">
                    <a16:rowId xmlns:a16="http://schemas.microsoft.com/office/drawing/2014/main" val="3591025980"/>
                  </a:ext>
                </a:extLst>
              </a:tr>
              <a:tr h="52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3 months to 20 years; usually 3 years</a:t>
                      </a:r>
                    </a:p>
                  </a:txBody>
                  <a:tcPr/>
                </a:tc>
                <a:extLst>
                  <a:ext uri="{0D108BD9-81ED-4DB2-BD59-A6C34878D82A}">
                    <a16:rowId xmlns:a16="http://schemas.microsoft.com/office/drawing/2014/main" val="2261171158"/>
                  </a:ext>
                </a:extLst>
              </a:tr>
              <a:tr h="52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Causative agent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solidFill>
                          <a:effectLst/>
                          <a:uLnTx/>
                          <a:uFillTx/>
                          <a:latin typeface="+mn-lt"/>
                          <a:ea typeface="+mn-ea"/>
                          <a:cs typeface="+mn-cs"/>
                        </a:rPr>
                        <a:t>Mycobacterium leprae</a:t>
                      </a:r>
                      <a:r>
                        <a:rPr kumimoji="0" lang="en-US" sz="1300" b="0" i="0" u="none" strike="noStrike" kern="1200" cap="none" spc="0" normalizeH="0" baseline="0" noProof="0" dirty="0">
                          <a:ln>
                            <a:noFill/>
                          </a:ln>
                          <a:solidFill>
                            <a:prstClr val="black"/>
                          </a:solidFill>
                          <a:effectLst/>
                          <a:uLnTx/>
                          <a:uFillTx/>
                          <a:latin typeface="+mn-lt"/>
                          <a:ea typeface="+mn-ea"/>
                          <a:cs typeface="+mn-cs"/>
                        </a:rPr>
                        <a:t>, an acid-fast rod that has not been grown in the absence of living cells</a:t>
                      </a:r>
                    </a:p>
                  </a:txBody>
                  <a:tcPr/>
                </a:tc>
                <a:extLst>
                  <a:ext uri="{0D108BD9-81ED-4DB2-BD59-A6C34878D82A}">
                    <a16:rowId xmlns:a16="http://schemas.microsoft.com/office/drawing/2014/main" val="4028104228"/>
                  </a:ext>
                </a:extLst>
              </a:tr>
              <a:tr h="12384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Invasion of small nerves of skin; multiplication in macrophages; course of disease depends on immune response of host; in tuberculoid leprosy, activated macrophages limit the growth of the bacterium but the damage to infected nerve cells leads to disabling deformities; in lepromatous leprosy, cell-mediated immunity fails, allowing unrestrained growth of </a:t>
                      </a:r>
                      <a:r>
                        <a:rPr kumimoji="0" lang="en-US" sz="1300" b="0" i="1" u="none" strike="noStrike" kern="1200" cap="none" spc="0" normalizeH="0" baseline="0" noProof="0" dirty="0">
                          <a:ln>
                            <a:noFill/>
                          </a:ln>
                          <a:solidFill>
                            <a:prstClr val="black"/>
                          </a:solidFill>
                          <a:effectLst/>
                          <a:uLnTx/>
                          <a:uFillTx/>
                          <a:latin typeface="+mn-lt"/>
                          <a:ea typeface="+mn-ea"/>
                          <a:cs typeface="+mn-cs"/>
                        </a:rPr>
                        <a:t>M. leprae</a:t>
                      </a:r>
                      <a:r>
                        <a:rPr kumimoji="0" lang="en-US" sz="13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4186424548"/>
                  </a:ext>
                </a:extLst>
              </a:tr>
              <a:tr h="52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Direct contact with </a:t>
                      </a:r>
                      <a:r>
                        <a:rPr kumimoji="0" lang="en-US" sz="1300" b="0" i="1" u="none" strike="noStrike" kern="1200" cap="none" spc="0" normalizeH="0" baseline="0" noProof="0" dirty="0">
                          <a:ln>
                            <a:noFill/>
                          </a:ln>
                          <a:solidFill>
                            <a:prstClr val="black"/>
                          </a:solidFill>
                          <a:effectLst/>
                          <a:uLnTx/>
                          <a:uFillTx/>
                          <a:latin typeface="+mn-lt"/>
                          <a:ea typeface="+mn-ea"/>
                          <a:cs typeface="+mn-cs"/>
                        </a:rPr>
                        <a:t>M. leprae </a:t>
                      </a:r>
                      <a:r>
                        <a:rPr kumimoji="0" lang="en-US" sz="1300" b="0" i="0" u="none" strike="noStrike" kern="1200" cap="none" spc="0" normalizeH="0" baseline="0" noProof="0" dirty="0">
                          <a:ln>
                            <a:noFill/>
                          </a:ln>
                          <a:solidFill>
                            <a:prstClr val="black"/>
                          </a:solidFill>
                          <a:effectLst/>
                          <a:uLnTx/>
                          <a:uFillTx/>
                          <a:latin typeface="+mn-lt"/>
                          <a:ea typeface="+mn-ea"/>
                          <a:cs typeface="+mn-cs"/>
                        </a:rPr>
                        <a:t>from mucous membrane secretions.</a:t>
                      </a:r>
                    </a:p>
                  </a:txBody>
                  <a:tcPr/>
                </a:tc>
                <a:extLst>
                  <a:ext uri="{0D108BD9-81ED-4DB2-BD59-A6C34878D82A}">
                    <a16:rowId xmlns:a16="http://schemas.microsoft.com/office/drawing/2014/main" val="3343822880"/>
                  </a:ext>
                </a:extLst>
              </a:tr>
              <a:tr h="5283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Treatment: antimicrobial medication. Prevention: no vaccine.</a:t>
                      </a:r>
                    </a:p>
                  </a:txBody>
                  <a:tcPr/>
                </a:tc>
                <a:extLst>
                  <a:ext uri="{0D108BD9-81ED-4DB2-BD59-A6C34878D82A}">
                    <a16:rowId xmlns:a16="http://schemas.microsoft.com/office/drawing/2014/main" val="2600793576"/>
                  </a:ext>
                </a:extLst>
              </a:tr>
            </a:tbl>
          </a:graphicData>
        </a:graphic>
      </p:graphicFrame>
    </p:spTree>
    <p:extLst>
      <p:ext uri="{BB962C8B-B14F-4D97-AF65-F5344CB8AC3E}">
        <p14:creationId xmlns:p14="http://schemas.microsoft.com/office/powerpoint/2010/main" val="221608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43" y="228600"/>
            <a:ext cx="6870023" cy="609600"/>
          </a:xfrm>
        </p:spPr>
        <p:txBody>
          <a:bodyPr/>
          <a:lstStyle/>
          <a:p>
            <a:r>
              <a:rPr lang="en-US" altLang="en-US" b="1" dirty="0">
                <a:solidFill>
                  <a:schemeClr val="tx1"/>
                </a:solidFill>
                <a:cs typeface="Lucida Sans Unicode" panose="020B0602030504020204" pitchFamily="34" charset="0"/>
              </a:rPr>
              <a:t>Bacterial Diseases of the PNS (4)</a:t>
            </a:r>
            <a:endParaRPr lang="en-US" b="1" dirty="0">
              <a:solidFill>
                <a:schemeClr val="tx1"/>
              </a:solidFill>
            </a:endParaRPr>
          </a:p>
        </p:txBody>
      </p:sp>
      <p:sp>
        <p:nvSpPr>
          <p:cNvPr id="3" name="Content Placeholder 2"/>
          <p:cNvSpPr>
            <a:spLocks noGrp="1"/>
          </p:cNvSpPr>
          <p:nvPr>
            <p:ph idx="1"/>
          </p:nvPr>
        </p:nvSpPr>
        <p:spPr>
          <a:xfrm>
            <a:off x="804046" y="990600"/>
            <a:ext cx="7730354" cy="4876800"/>
          </a:xfrm>
        </p:spPr>
        <p:txBody>
          <a:bodyPr/>
          <a:lstStyle/>
          <a:p>
            <a:pPr>
              <a:spcAft>
                <a:spcPts val="1500"/>
              </a:spcAft>
            </a:pPr>
            <a:r>
              <a:rPr lang="en-US" altLang="en-US" dirty="0"/>
              <a:t>Botulism</a:t>
            </a:r>
          </a:p>
          <a:p>
            <a:pPr marL="285750" lvl="1">
              <a:spcBef>
                <a:spcPts val="0"/>
              </a:spcBef>
            </a:pPr>
            <a:r>
              <a:rPr lang="en-US" altLang="en-US" dirty="0"/>
              <a:t>Not a nervous system infection, but does cause paralysis</a:t>
            </a:r>
          </a:p>
          <a:p>
            <a:pPr marL="285750" lvl="1"/>
            <a:r>
              <a:rPr lang="en-US" altLang="en-US" dirty="0"/>
              <a:t>Caused by effects of powerful botulinum exotoxin</a:t>
            </a:r>
          </a:p>
          <a:p>
            <a:pPr marL="285750" lvl="1"/>
            <a:r>
              <a:rPr lang="en-US" altLang="en-US" dirty="0"/>
              <a:t>Different forms of botulism</a:t>
            </a:r>
          </a:p>
          <a:p>
            <a:pPr marL="531813" lvl="2"/>
            <a:r>
              <a:rPr lang="en-US" altLang="en-US" u="sng" dirty="0"/>
              <a:t>Foodborne botulism</a:t>
            </a:r>
            <a:r>
              <a:rPr lang="en-US" altLang="en-US" dirty="0"/>
              <a:t> caused by ingestion of exotoxin</a:t>
            </a:r>
          </a:p>
          <a:p>
            <a:pPr marL="731838" lvl="3"/>
            <a:r>
              <a:rPr lang="en-US" altLang="en-US" dirty="0"/>
              <a:t>Endospores that are not destroyed may germinate in food; vegetative cells produce exotoxin</a:t>
            </a:r>
          </a:p>
          <a:p>
            <a:pPr marL="531813" lvl="2"/>
            <a:r>
              <a:rPr lang="en-US" altLang="en-US" u="sng" dirty="0"/>
              <a:t>Intestinal botulism</a:t>
            </a:r>
            <a:r>
              <a:rPr lang="en-US" altLang="en-US" dirty="0"/>
              <a:t> caused by ingestion of endospores that germinate to produce vegetative cells that colonize intestine</a:t>
            </a:r>
          </a:p>
          <a:p>
            <a:pPr marL="731838" lvl="3"/>
            <a:r>
              <a:rPr lang="en-US" altLang="en-US" dirty="0"/>
              <a:t>Rare in adults; also called </a:t>
            </a:r>
            <a:r>
              <a:rPr lang="en-US" altLang="en-US" u="sng" dirty="0"/>
              <a:t>infant botulism</a:t>
            </a:r>
          </a:p>
          <a:p>
            <a:pPr marL="531813" lvl="2"/>
            <a:r>
              <a:rPr lang="en-US" altLang="en-US" u="sng" dirty="0"/>
              <a:t>Wound botulism</a:t>
            </a:r>
            <a:r>
              <a:rPr lang="en-US" altLang="en-US" dirty="0"/>
              <a:t> caused by germination of endospores contaminating a wound</a:t>
            </a:r>
            <a:endParaRPr lang="en-US" dirty="0"/>
          </a:p>
        </p:txBody>
      </p:sp>
    </p:spTree>
    <p:extLst>
      <p:ext uri="{BB962C8B-B14F-4D97-AF65-F5344CB8AC3E}">
        <p14:creationId xmlns:p14="http://schemas.microsoft.com/office/powerpoint/2010/main" val="341222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819" y="228600"/>
            <a:ext cx="6870023" cy="609600"/>
          </a:xfrm>
        </p:spPr>
        <p:txBody>
          <a:bodyPr/>
          <a:lstStyle/>
          <a:p>
            <a:r>
              <a:rPr lang="en-US" altLang="en-US" b="1" dirty="0">
                <a:solidFill>
                  <a:schemeClr val="tx1"/>
                </a:solidFill>
                <a:cs typeface="Lucida Sans Unicode" panose="020B0602030504020204" pitchFamily="34" charset="0"/>
              </a:rPr>
              <a:t>Bacterial Diseases of the PNS (5)</a:t>
            </a:r>
            <a:endParaRPr lang="en-US" b="1" dirty="0">
              <a:solidFill>
                <a:schemeClr val="tx1"/>
              </a:solidFill>
            </a:endParaRPr>
          </a:p>
        </p:txBody>
      </p:sp>
      <p:sp>
        <p:nvSpPr>
          <p:cNvPr id="3" name="Content Placeholder 2"/>
          <p:cNvSpPr>
            <a:spLocks noGrp="1"/>
          </p:cNvSpPr>
          <p:nvPr>
            <p:ph idx="1"/>
          </p:nvPr>
        </p:nvSpPr>
        <p:spPr>
          <a:xfrm>
            <a:off x="804047" y="990600"/>
            <a:ext cx="7958953" cy="5562600"/>
          </a:xfrm>
        </p:spPr>
        <p:txBody>
          <a:bodyPr/>
          <a:lstStyle/>
          <a:p>
            <a:pPr>
              <a:spcAft>
                <a:spcPts val="1500"/>
              </a:spcAft>
            </a:pPr>
            <a:r>
              <a:rPr lang="en-US" altLang="en-US" dirty="0"/>
              <a:t>Botulism</a:t>
            </a:r>
          </a:p>
          <a:p>
            <a:pPr marL="285750" lvl="1">
              <a:spcBef>
                <a:spcPts val="0"/>
              </a:spcBef>
            </a:pPr>
            <a:r>
              <a:rPr lang="en-US" altLang="en-US" i="1" dirty="0"/>
              <a:t>Signs and symptoms</a:t>
            </a:r>
          </a:p>
          <a:p>
            <a:pPr marL="536575" lvl="2"/>
            <a:r>
              <a:rPr lang="en-US" altLang="en-US" dirty="0"/>
              <a:t>Begin 12 to 36 hours after ingesting toxin-contaminated food</a:t>
            </a:r>
          </a:p>
          <a:p>
            <a:pPr marL="536575" lvl="2"/>
            <a:r>
              <a:rPr lang="en-US" altLang="en-US" dirty="0"/>
              <a:t>Dizziness, dry mouth, blurred or double vision</a:t>
            </a:r>
          </a:p>
          <a:p>
            <a:pPr marL="536575" lvl="2"/>
            <a:r>
              <a:rPr lang="en-US" altLang="en-US" dirty="0"/>
              <a:t>Abdominal symptoms can include pain, nausea, vomiting, and diarrhea or constipation</a:t>
            </a:r>
          </a:p>
          <a:p>
            <a:pPr marL="536575" lvl="2"/>
            <a:r>
              <a:rPr lang="en-US" altLang="en-US" dirty="0"/>
              <a:t>Progressive paralysis involves all voluntary muscle</a:t>
            </a:r>
          </a:p>
          <a:p>
            <a:pPr marL="803275" lvl="3"/>
            <a:r>
              <a:rPr lang="en-US" altLang="en-US" sz="2000" dirty="0"/>
              <a:t>Respiratory paralysis most common cause of death</a:t>
            </a:r>
          </a:p>
          <a:p>
            <a:pPr marL="285750" lvl="1"/>
            <a:r>
              <a:rPr lang="en-US" altLang="en-US" i="1" dirty="0"/>
              <a:t>Causative agent: Clostridium botulinum</a:t>
            </a:r>
          </a:p>
          <a:p>
            <a:pPr marL="536575" lvl="2"/>
            <a:r>
              <a:rPr lang="en-US" altLang="en-US" dirty="0"/>
              <a:t>Strictly anaerobic, Gram-positive, endospore-forming rod</a:t>
            </a:r>
          </a:p>
          <a:p>
            <a:pPr marL="536575" lvl="2"/>
            <a:r>
              <a:rPr lang="en-US" altLang="en-US" dirty="0"/>
              <a:t>Different strains produce different types of neurotoxin</a:t>
            </a:r>
          </a:p>
          <a:p>
            <a:pPr marL="536575" lvl="2"/>
            <a:r>
              <a:rPr lang="en-US" altLang="en-US" dirty="0"/>
              <a:t>Endospores survive boiling; can germinate in favorable environment (nutrient-rich, anaerobic, pH above 4.5, temperature above 4 </a:t>
            </a:r>
            <a:r>
              <a:rPr lang="en-US" altLang="en-US" dirty="0">
                <a:cs typeface="Arial" panose="020B0604020202020204" pitchFamily="34" charset="0"/>
              </a:rPr>
              <a:t>degrees Celsius</a:t>
            </a:r>
            <a:r>
              <a:rPr lang="en-US" altLang="en-US" dirty="0"/>
              <a:t>)</a:t>
            </a:r>
            <a:endParaRPr lang="en-US" dirty="0"/>
          </a:p>
        </p:txBody>
      </p:sp>
    </p:spTree>
    <p:extLst>
      <p:ext uri="{BB962C8B-B14F-4D97-AF65-F5344CB8AC3E}">
        <p14:creationId xmlns:p14="http://schemas.microsoft.com/office/powerpoint/2010/main" val="3149926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16">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lain BODY/MAIN CONTENT">
  <a:themeElements>
    <a:clrScheme name="Custom 1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1730</TotalTime>
  <Words>9110</Words>
  <Application>Microsoft Office PowerPoint</Application>
  <PresentationFormat>On-screen Show (4:3)</PresentationFormat>
  <Paragraphs>1195</Paragraphs>
  <Slides>109</Slides>
  <Notes>101</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109</vt:i4>
      </vt:variant>
    </vt:vector>
  </HeadingPairs>
  <TitlesOfParts>
    <vt:vector size="127" baseType="lpstr">
      <vt:lpstr>Arial</vt:lpstr>
      <vt:lpstr>ArumSans Bold</vt:lpstr>
      <vt:lpstr>ArumSans Regular</vt:lpstr>
      <vt:lpstr>Calibri</vt:lpstr>
      <vt:lpstr>Cambria Math</vt:lpstr>
      <vt:lpstr>Times New Roman</vt:lpstr>
      <vt:lpstr>Vectipede Rg</vt:lpstr>
      <vt:lpstr>FIRST, BREAK, LAST slides </vt:lpstr>
      <vt:lpstr>Alternate FIRST, BREAK, LAST slides</vt:lpstr>
      <vt:lpstr>Plain BODY/MAIN CONTENT</vt:lpstr>
      <vt:lpstr>1_Plain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Chapter 26 Lecture Outline</vt:lpstr>
      <vt:lpstr>A Glimpse of History</vt:lpstr>
      <vt:lpstr>Introduction</vt:lpstr>
      <vt:lpstr>Anatomy, Physiology, and Ecology – Figure 26.1a</vt:lpstr>
      <vt:lpstr>Anatomy, Physiology, and Ecology (1)</vt:lpstr>
      <vt:lpstr>Anatomy, Physiology, and Ecology (2)</vt:lpstr>
      <vt:lpstr>Anatomy, Physiology, and Ecology – Figure 26.1b</vt:lpstr>
      <vt:lpstr>Anatomy, Physiology, and Ecology (3)</vt:lpstr>
      <vt:lpstr>Anatomy, Physiology, and Ecology (4)</vt:lpstr>
      <vt:lpstr>Anatomy, Physiology, and Ecology – Figure 26.2</vt:lpstr>
      <vt:lpstr>Anatomy, Physiology, and Ecology (5)</vt:lpstr>
      <vt:lpstr>Bacterial Diseases of the CNS</vt:lpstr>
      <vt:lpstr>Focus on Meningitis (1)</vt:lpstr>
      <vt:lpstr>Focus on Meningitis (2)</vt:lpstr>
      <vt:lpstr>Focus on Meningitis (3)</vt:lpstr>
      <vt:lpstr>Focus on Meningitis (4)</vt:lpstr>
      <vt:lpstr>Focus on Meningitis (5)</vt:lpstr>
      <vt:lpstr>Bacterial Diseases of the CNS (1)</vt:lpstr>
      <vt:lpstr>Bacterial Diseases of the CNS (2)</vt:lpstr>
      <vt:lpstr>Bacterial Diseases of the CNS (3)</vt:lpstr>
      <vt:lpstr>Bacterial Diseases of the CNS (4)</vt:lpstr>
      <vt:lpstr>Bacterial Diseases of the CNS – Figure 26.3.</vt:lpstr>
      <vt:lpstr>Bacterial Diseases of the CNS (5)</vt:lpstr>
      <vt:lpstr>Bacterial Diseases of the CNS – Figure 26.4</vt:lpstr>
      <vt:lpstr>Bacterial Diseases of the CNS (6)</vt:lpstr>
      <vt:lpstr>Table 26.1 Meningococcal Meningitis</vt:lpstr>
      <vt:lpstr>Bacterial Diseases of the CNS (7)</vt:lpstr>
      <vt:lpstr>Bacterial Diseases of the CNS (8)</vt:lpstr>
      <vt:lpstr>Bacterial Diseases of the CNS (9)</vt:lpstr>
      <vt:lpstr>Bacterial Diseases of the CNS – Figure 26.5</vt:lpstr>
      <vt:lpstr>Bacterial Diseases of the CNS (10)</vt:lpstr>
      <vt:lpstr>Bacterial Diseases of the CNS (11)</vt:lpstr>
      <vt:lpstr>Bacterial Diseases of the CNS (12)</vt:lpstr>
      <vt:lpstr>Bacterial Diseases of the CNS (13)</vt:lpstr>
      <vt:lpstr>Bacterial Diseases of the CNS (14)</vt:lpstr>
      <vt:lpstr>Bacterial Diseases of the CNS (15)</vt:lpstr>
      <vt:lpstr>Bacterial Diseases of the CNS (16)</vt:lpstr>
      <vt:lpstr>Bacterial Diseases of the CNS – Figure 26.6 </vt:lpstr>
      <vt:lpstr>Table 26.2 Listeriosis</vt:lpstr>
      <vt:lpstr>Table 26.3 Main Causes of Acute Bacterial Meningitis Compared</vt:lpstr>
      <vt:lpstr>Viral Diseases of the CNS (1)</vt:lpstr>
      <vt:lpstr>Viral Diseases of the CNS (2)</vt:lpstr>
      <vt:lpstr>Table 26.4 Viral Meningitis</vt:lpstr>
      <vt:lpstr>Viral Diseases of the CNS (3)</vt:lpstr>
      <vt:lpstr>Table 26.5 Arboviruses That Cause Encephalitis in the United State</vt:lpstr>
      <vt:lpstr>Viral Diseases of the CNS (4)</vt:lpstr>
      <vt:lpstr>Viral Diseases of the CNS – Figure 26.7</vt:lpstr>
      <vt:lpstr>Viral Diseases of the CNS (5)</vt:lpstr>
      <vt:lpstr>Table 26.6 Viral Encephalitis</vt:lpstr>
      <vt:lpstr>Viral Diseases of the CNS (6)</vt:lpstr>
      <vt:lpstr>Viral Diseases of the CNS - Figure 26.8</vt:lpstr>
      <vt:lpstr>Viral Diseases of the CNS (7)</vt:lpstr>
      <vt:lpstr>Viral Diseases of the CNS (8)</vt:lpstr>
      <vt:lpstr>Viral Diseases of the CNS (9)</vt:lpstr>
      <vt:lpstr>Viral Diseases of the CNS – Figure 26.9 </vt:lpstr>
      <vt:lpstr>Viral Diseases of the CNS (10)</vt:lpstr>
      <vt:lpstr>Viral Diseases of the CNS (11)</vt:lpstr>
      <vt:lpstr>Table 26.7 Poliomyelitis</vt:lpstr>
      <vt:lpstr>Viral Diseases of the CNS (12)</vt:lpstr>
      <vt:lpstr>Viral Diseases of the CNS – Figure 26.10 </vt:lpstr>
      <vt:lpstr>Viral Diseases of the CNS (13)</vt:lpstr>
      <vt:lpstr>Viral Diseases of the CNS – Figure 26.11</vt:lpstr>
      <vt:lpstr>Viral Diseases of the CNS (14)</vt:lpstr>
      <vt:lpstr>Viral Diseases of the CNS (15)</vt:lpstr>
      <vt:lpstr>Table 26.8 Rabies</vt:lpstr>
      <vt:lpstr>Fungal Diseases of the CNS – Figure 26.12</vt:lpstr>
      <vt:lpstr>Fungal Diseases of the CNS (1)</vt:lpstr>
      <vt:lpstr>Fungal Diseases of the CNS – Figure 26.13</vt:lpstr>
      <vt:lpstr>Fungal Diseases of the CNS (2)</vt:lpstr>
      <vt:lpstr>Table 26.9 Cryptococcal Meningocencephalitis</vt:lpstr>
      <vt:lpstr>Protozoan Diseases of the CNS (1)</vt:lpstr>
      <vt:lpstr>Protozoan Diseases of the CNS – Figure 26.14</vt:lpstr>
      <vt:lpstr>Protozoan Diseases of the CNS (2)</vt:lpstr>
      <vt:lpstr>Protozoan Diseases of the CNS (3)</vt:lpstr>
      <vt:lpstr>Table 26.10 African Trypanosomiasis (“African Sleeping Sickness”) </vt:lpstr>
      <vt:lpstr>Protozoan Diseases of the CNS (4)</vt:lpstr>
      <vt:lpstr>Protozoan Diseases of the CNS (5)</vt:lpstr>
      <vt:lpstr>Protozoan Diseases of the CNS – Figure 26.15</vt:lpstr>
      <vt:lpstr>Protozoan Diseases of the CNS (6)</vt:lpstr>
      <vt:lpstr>Protozoan Diseases of the CNS (7)</vt:lpstr>
      <vt:lpstr>Protozoan Diseases of the CNS (8)</vt:lpstr>
      <vt:lpstr>Table 26.11 Toxoplasmosis</vt:lpstr>
      <vt:lpstr>Protozoan Diseases of the CNS – Figure 26.16</vt:lpstr>
      <vt:lpstr>Protozoan Diseases of the CNS (9)</vt:lpstr>
      <vt:lpstr>Table 26.12 Primary Amebic Meningoencephalitis (PAM)</vt:lpstr>
      <vt:lpstr>Diseases Caused by Prions (1)</vt:lpstr>
      <vt:lpstr>Diseases Caused by Prions (2)</vt:lpstr>
      <vt:lpstr>Diseases Caused by Prions (3)</vt:lpstr>
      <vt:lpstr>Diseases Caused by Prions (4)</vt:lpstr>
      <vt:lpstr>Table 26.13 Transmissible Spongiform Encephalopathies</vt:lpstr>
      <vt:lpstr>Bacterial Diseases of the PNS – Figure 26.17a</vt:lpstr>
      <vt:lpstr>Bacterial Diseases of the PNS – Figure 26.17b</vt:lpstr>
      <vt:lpstr>Bacterial Diseases of the PNS – Figure 26.18</vt:lpstr>
      <vt:lpstr>Bacterial Diseases of the PNS (1)</vt:lpstr>
      <vt:lpstr>Bacterial Diseases of the PNS (2)</vt:lpstr>
      <vt:lpstr>Bacterial Diseases of the PNS (3)</vt:lpstr>
      <vt:lpstr>Table 26.14 Hansen’s Disease (Leprosy)</vt:lpstr>
      <vt:lpstr>Bacterial Diseases of the PNS (4)</vt:lpstr>
      <vt:lpstr>Bacterial Diseases of the PNS (5)</vt:lpstr>
      <vt:lpstr>Bacterial Diseases of the PNS – Figure 26.19</vt:lpstr>
      <vt:lpstr>Bacterial Diseases of the PNS (6)</vt:lpstr>
      <vt:lpstr>Bacterial Diseases of the PNS – Figure 26.20</vt:lpstr>
      <vt:lpstr>Bacterial Diseases of the PNS (7)</vt:lpstr>
      <vt:lpstr>Table 26.15 Botulism</vt:lpstr>
      <vt:lpstr>Appendix of Image Long Description</vt:lpstr>
      <vt:lpstr>Anatomy, Physiology, and Ecology – Figure 26.1a Long Description </vt:lpstr>
      <vt:lpstr>Anatomy, Physiology, and Ecology – Figure 26.1b Long Description </vt:lpstr>
      <vt:lpstr>Viral Diseases of the CNS – Figure 26.11 Long Description </vt:lpstr>
      <vt:lpstr>Protozoan Diseases of the CNS – Figure 26.15 Long Description </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26</dc:title>
  <dc:creator>LeConte, Lisa</dc:creator>
  <cp:lastModifiedBy>R, Nithiyanandhan</cp:lastModifiedBy>
  <cp:revision>331</cp:revision>
  <dcterms:created xsi:type="dcterms:W3CDTF">2018-02-28T20:01:33Z</dcterms:created>
  <dcterms:modified xsi:type="dcterms:W3CDTF">2020-05-14T15:57:59Z</dcterms:modified>
</cp:coreProperties>
</file>