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  <p:sldMasterId id="2147483970" r:id="rId10"/>
    <p:sldMasterId id="2147483981" r:id="rId11"/>
    <p:sldMasterId id="2147483994" r:id="rId12"/>
  </p:sldMasterIdLst>
  <p:notesMasterIdLst>
    <p:notesMasterId r:id="rId97"/>
  </p:notesMasterIdLst>
  <p:handoutMasterIdLst>
    <p:handoutMasterId r:id="rId98"/>
  </p:handoutMasterIdLst>
  <p:sldIdLst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73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59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72" r:id="rId84"/>
    <p:sldId id="360" r:id="rId85"/>
    <p:sldId id="351" r:id="rId86"/>
    <p:sldId id="352" r:id="rId87"/>
    <p:sldId id="353" r:id="rId88"/>
    <p:sldId id="354" r:id="rId89"/>
    <p:sldId id="355" r:id="rId90"/>
    <p:sldId id="363" r:id="rId91"/>
    <p:sldId id="356" r:id="rId92"/>
    <p:sldId id="357" r:id="rId93"/>
    <p:sldId id="362" r:id="rId94"/>
    <p:sldId id="358" r:id="rId95"/>
    <p:sldId id="361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291" autoAdjust="0"/>
  </p:normalViewPr>
  <p:slideViewPr>
    <p:cSldViewPr>
      <p:cViewPr varScale="1">
        <p:scale>
          <a:sx n="66" d="100"/>
          <a:sy n="66" d="100"/>
        </p:scale>
        <p:origin x="90" y="120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4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1E1EB44-5D00-49BB-9DBC-FDFA34C86F3D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1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9F42F8-57C7-4341-A363-7798F0FA62DF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7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EF66E8-DB68-49AC-A303-2675980E5C8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00151F-2FC1-4499-9BDE-2BCDFE07DCF7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7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591D1F-5CF6-4CD7-A557-16D90C6E3353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9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99256-344E-4D85-A9AC-BE1D38C5D7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6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BEE2B7-69E0-4C2C-99FB-75C968E75B1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63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C2657E-6D8B-47F3-9625-0D31779D66C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D913D1-BD2A-4700-B56A-0BEA8FBABDA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4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EE0282-92A0-4D08-ACA4-6D6083734F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0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6B9943-7C7E-45D8-A37A-1EDF647446C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5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625D36-4BB4-4C6B-8A07-E128D500E20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25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24CA92-B229-49B6-997C-E8BFD094987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99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C084DF-657B-4F92-8FCA-E84845F4D2A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62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E472EA-0217-4540-883F-E64471DBC99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38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80A402-E66B-4A10-BDB4-AC1185870648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3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484F8-FFFA-4BB8-B334-84EBD6F3C2C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CAC97A-8C38-43AE-B23F-930CAEC527D3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06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58D33-70AB-4A1B-8131-747AC0C4B0A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09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1D3795-C4F8-4C02-B712-B4F2E8831C3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69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1DEE48-BBAB-4284-B22F-5B8DB0DA2F9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38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8CBFE1-C729-4C83-8FA0-0E10C0CB7C1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3E999A-EBDD-443C-B8D2-DBF1970F26C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00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F96049-7BE9-4A79-95E3-9EC6757E5FB5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98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D18035-8E1E-4528-8285-C2E6D99C486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68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E246C2-40F5-4ACB-A8E4-C971FA7C8FE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96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DEEE686-1BCF-40CD-B5B5-7460E3FDF22A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13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626DC2-8DE6-44DB-87D4-1C199DD3303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67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8CEED6-35C9-4112-A95D-35EE11423B56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96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33B74-4AB1-4B6B-8036-07962BE90A5F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51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C3A70B-2B2D-4EF3-8B7B-7AFAB7A74DD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61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8D54E1-BF2F-4734-B57F-7A085BCB150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3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142790-D620-4F47-8403-E58F7A256CF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E366D-582C-4600-A47F-6397BB8720B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08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A25223-5CCB-43A2-8FCE-E88FAC6E3AC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746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201A1C-5525-448C-82E3-EBEDC8828D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95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746B34-68BF-497D-8420-C75A7A04A12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46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E1EE38-9FF3-42B0-A128-BBF7286DEAA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7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D3A6AA-9A1A-44A8-8070-010E59ADF0C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098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EDD3BE-BCB3-401A-A273-DAE9795E8F0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425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9060C5-CE72-4A88-AA89-33179FEBA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58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B8225D-2EF6-4A8F-9F97-4B184801ABB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74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D72E18-79D2-41F3-89A8-3F00DAB5157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546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03AB7D-4040-4E84-A84D-564E2C06DEFF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3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395795-57DE-4885-AD79-A0AD9BDA1A3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8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49B86E-076D-4616-9403-0B16D83C4B9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37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BCA689-74F1-4770-88A2-738E198747D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82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D57090-9AA7-4C1F-97F7-56CE5CC53FA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214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307B6F8-B5CA-4575-8333-66119C5E06F7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72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B992874-498A-4D9B-A3EA-EA140A7FF353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029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F15E77B-BCC7-46F6-8887-311FB85A6678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224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EA6ADD-1607-4889-A2B9-B4EF6918F10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51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E6B11A-3882-4A36-B074-B5375CA3331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913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E771BF-D462-458C-A67F-4DBC4A86827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8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BC6FBB-C3E8-48A5-94CC-596F744A080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BAEAD4-C93E-4F5E-9426-7BE3D32822B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61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0ACF81-982A-4DF8-9C63-3553056A83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832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BCFEDF-926B-42D7-8174-0F55FAC762A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55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28BFD5-CFCC-47E0-9531-EE8ECF0837E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22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66B0C2-7662-4814-965B-703AF28611E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751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289572-3E85-4208-B869-3EE05BBEFDB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122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F0A12E-27D8-4038-89EA-F2F6D4E1055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375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5E4D70-61DE-48AA-A27E-E87E94369EF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855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B0A867-4E65-4972-9107-BA6B01D7F5C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927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B0A867-4E65-4972-9107-BA6B01D7F5C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16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1D0C3B-58B0-44E0-8E53-2630D6517D9C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6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B27D46-070C-4B53-81A6-A4A855CC109F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30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BAE553-2D03-4761-97BE-FB3D347936C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549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064A8C-3EC7-4EA6-B258-7363465FA0D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298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E6B375-1A32-45DE-BF12-98A6F3353174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450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BB2222-D4EA-4BF8-B8B5-0D62195DB37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293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BB2222-D4EA-4BF8-B8B5-0D62195DB37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200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F5AB27-F853-4FEA-9676-B9D18498619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343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9815AA-6E47-49B1-9982-F0E4B6AEC64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599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9815AA-6E47-49B1-9982-F0E4B6AEC64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587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1656AA-FC27-40C5-B87C-FC4C7A834D07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93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1656AA-FC27-40C5-B87C-FC4C7A834D07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6B60AF-06F1-4ADF-A248-4301424A75DC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5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D34D85-7E74-483A-A3A8-C770408F499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4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69EE-8930-4349-B4B5-57BBE97D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CC8E0-F6E8-4CC3-9CB2-2B0778545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3276600"/>
            <a:ext cx="4857750" cy="1828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945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59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90800" y="4724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43200" y="48768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895600" y="50292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00" y="51816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00400" y="53340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90800" y="4724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F298E24-5198-488E-B6C7-6B797171908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419600" y="2057400"/>
            <a:ext cx="1752600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1F6365-24D8-40A7-8670-B9B94B3044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66800" y="25146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90800" y="4724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F48032-0591-4C3C-A1E7-FF02E4DB06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2362200"/>
            <a:ext cx="16002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C38EB4-D133-4DA4-8DB2-5BC2CC37944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3429000"/>
            <a:ext cx="16002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E36E39-929E-4144-9B66-C29B8DB817D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4343400"/>
            <a:ext cx="16002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0620F-A69B-46F4-9A45-8A601E6EFC8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5029200"/>
            <a:ext cx="16002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0D36557-8E93-4F63-816B-4FCC1FE781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200" y="5715000"/>
            <a:ext cx="16002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90034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44195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13758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50833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03848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74856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79571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933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9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707D-27CA-4555-B975-A44BD561A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1611-0906-49D5-9819-24380E81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248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39CC-7613-4CEB-9139-9FF2DE8AB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AE0F-8E9A-4EAE-9D3E-DE7C46B6EE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809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05-5D13-4CCB-AA73-4F440B4C7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2699-F1D0-42CE-94A7-90EFA8974C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518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AED-0767-4276-9505-E8A5E59FF8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8820-342E-45E3-BDCD-08293E0EC3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078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653C-3B23-4F45-B229-18D35D6F91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3568-6F50-4815-B8A2-49A4628B1D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31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9F59-1275-4E68-A61E-FF494BDC9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8874-CBCD-4B44-B9BD-C26399004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199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B0B3-291C-489B-9BE9-21AD2FCEE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F79B-2324-41DC-B64B-36CD645E67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709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F1FB-1C7D-4046-8ABB-0076909781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F363-A621-40E1-83E2-0AF5336C0E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166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F3B4-09DD-42EF-8D70-30264CC40F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F4DA-1F16-4210-AD28-4B64C2583B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BFF1-DDC4-47D3-BEEC-4FA48F33F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BE18-BE9D-42EE-B1B5-4037037473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729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8622-37D2-41B8-9197-E69C31EA9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9DB4C-F703-4F89-9853-EBAA0DF48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629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90800" y="4724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4648200" y="1447800"/>
            <a:ext cx="18288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9372600" y="990600"/>
            <a:ext cx="1143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1"/>
          </p:nvPr>
        </p:nvSpPr>
        <p:spPr>
          <a:xfrm>
            <a:off x="9144000" y="2209800"/>
            <a:ext cx="15240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2"/>
          </p:nvPr>
        </p:nvSpPr>
        <p:spPr>
          <a:xfrm>
            <a:off x="8915400" y="3352800"/>
            <a:ext cx="16002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90800" y="4724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F298E24-5198-488E-B6C7-6B797171908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419600" y="2057400"/>
            <a:ext cx="1752600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1F6365-24D8-40A7-8670-B9B94B3044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66800" y="25146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C66B6-E47D-4E87-AB17-4152162024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90800" y="4724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F48032-0591-4C3C-A1E7-FF02E4DB06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2362200"/>
            <a:ext cx="16002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C38EB4-D133-4DA4-8DB2-5BC2CC37944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3429000"/>
            <a:ext cx="16002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E36E39-929E-4144-9B66-C29B8DB817D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4343400"/>
            <a:ext cx="16002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A0620F-A69B-46F4-9A45-8A601E6EFC8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5029200"/>
            <a:ext cx="16002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0D36557-8E93-4F63-816B-4FCC1FE781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8200" y="5715000"/>
            <a:ext cx="16002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7733901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23655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692560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04485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09556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32102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910603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28368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917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9" r:id="rId8"/>
    <p:sldLayoutId id="214748398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313" y="162401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366751A-A416-4409-BAE7-585237D36219}" type="datetimeFigureOut">
              <a:rPr 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1" hangingPunct="1">
                <a:defRPr/>
              </a:pPr>
              <a:t>3/30/21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9A0DD863-DCFD-4E68-B59F-3997954ED6BF}" type="slidenum">
              <a:rPr lang="en-US" altLang="en-US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892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69" r:id="rId2"/>
    <p:sldLayoutId id="2147483968" r:id="rId3"/>
    <p:sldLayoutId id="2147483896" r:id="rId4"/>
    <p:sldLayoutId id="2147483965" r:id="rId5"/>
    <p:sldLayoutId id="2147483753" r:id="rId6"/>
    <p:sldLayoutId id="2147483908" r:id="rId7"/>
    <p:sldLayoutId id="2147483950" r:id="rId8"/>
    <p:sldLayoutId id="2147483757" r:id="rId9"/>
    <p:sldLayoutId id="2147483877" r:id="rId10"/>
    <p:sldLayoutId id="2147483761" r:id="rId11"/>
    <p:sldLayoutId id="214748380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844140-FC33-4424-A2AA-24FD59DB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5674"/>
            <a:ext cx="3679205" cy="1095506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altLang="en-US" sz="3600" b="1" kern="0" dirty="0">
                <a:solidFill>
                  <a:srgbClr val="000000"/>
                </a:solidFill>
                <a:ea typeface="+mn-ea"/>
                <a:cs typeface="Lucida Sans Unicode" panose="020B0602030504020204" pitchFamily="34" charset="0"/>
              </a:rPr>
              <a:t>Chapter 20 Lecture Outline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314A15-1FBC-421A-97B7-1332D23397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3657600"/>
            <a:ext cx="4572000" cy="437801"/>
          </a:xfrm>
          <a:prstGeom prst="rect">
            <a:avLst/>
          </a:prstGeo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None/>
              <a:defRPr/>
            </a:pPr>
            <a:r>
              <a:rPr lang="en-US" altLang="en-US" sz="1100" b="1" kern="0" dirty="0">
                <a:solidFill>
                  <a:srgbClr val="000000"/>
                </a:solidFill>
                <a:cs typeface="Lucida Sans Unicode" panose="020B0602030504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B9CF7B-829C-4784-8E24-4945963A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5" y="278007"/>
            <a:ext cx="8987424" cy="1079945"/>
          </a:xfrm>
        </p:spPr>
        <p:txBody>
          <a:bodyPr anchor="ctr"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Characteristics of Antimicrobial Medications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917" y="1524000"/>
            <a:ext cx="7349835" cy="297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Antimicrobial action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400" u="sng" dirty="0"/>
              <a:t>Bacteriostatic</a:t>
            </a:r>
            <a:r>
              <a:rPr lang="en-US" altLang="en-US" sz="2400" dirty="0"/>
              <a:t> chemicals inhibit bacterial growth</a:t>
            </a:r>
          </a:p>
          <a:p>
            <a:pPr marL="527050" lvl="2"/>
            <a:r>
              <a:rPr lang="en-US" altLang="en-US" sz="2200" dirty="0"/>
              <a:t>Patient’s defenses must eliminate pathogen (sulfa drugs)</a:t>
            </a:r>
          </a:p>
          <a:p>
            <a:pPr marL="285750" lvl="1"/>
            <a:r>
              <a:rPr lang="en-US" altLang="en-US" sz="2400" u="sng" dirty="0"/>
              <a:t>Bactericidal</a:t>
            </a:r>
            <a:r>
              <a:rPr lang="en-US" altLang="en-US" sz="2400" dirty="0"/>
              <a:t> chemicals kill bacteria</a:t>
            </a:r>
          </a:p>
          <a:p>
            <a:pPr marL="527050" lvl="2"/>
            <a:r>
              <a:rPr lang="en-US" altLang="en-US" sz="2200" dirty="0"/>
              <a:t>Sometimes only inhibitory, depending upon drug concentration and stage of microbial growth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39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02E48E-9047-490E-A9A9-F460EE70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4" y="223415"/>
            <a:ext cx="8759761" cy="1079945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Characteristics of Antimicrobial Medications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1371600"/>
            <a:ext cx="7883235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Spectrum of activity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Broad-spectrum antimicrobials</a:t>
            </a:r>
            <a:r>
              <a:rPr lang="en-US" altLang="en-US" dirty="0"/>
              <a:t> affect a wide range</a:t>
            </a:r>
          </a:p>
          <a:p>
            <a:pPr marL="512763" lvl="2"/>
            <a:r>
              <a:rPr lang="en-US" altLang="en-US" dirty="0"/>
              <a:t>Important for treating acute life-threatening diseases</a:t>
            </a:r>
          </a:p>
          <a:p>
            <a:pPr marL="747713" lvl="3"/>
            <a:r>
              <a:rPr lang="en-US" altLang="en-US" dirty="0"/>
              <a:t>Especially when no time to culture for identification</a:t>
            </a:r>
          </a:p>
          <a:p>
            <a:pPr marL="512763" lvl="2"/>
            <a:r>
              <a:rPr lang="en-US" altLang="en-US" dirty="0"/>
              <a:t>Disrupt microbiome that helps keep out other pathogens</a:t>
            </a:r>
          </a:p>
          <a:p>
            <a:pPr marL="285750" lvl="1"/>
            <a:r>
              <a:rPr lang="en-US" altLang="en-US" u="sng" dirty="0"/>
              <a:t>Narrow-spectrum antimicrobials</a:t>
            </a:r>
            <a:r>
              <a:rPr lang="en-US" altLang="en-US" dirty="0"/>
              <a:t> affect limited range</a:t>
            </a:r>
          </a:p>
          <a:p>
            <a:pPr marL="512763" lvl="2"/>
            <a:r>
              <a:rPr lang="en-US" altLang="en-US" dirty="0"/>
              <a:t>Requires identification and susceptibility of pathogen</a:t>
            </a:r>
          </a:p>
          <a:p>
            <a:pPr marL="512763" lvl="2"/>
            <a:r>
              <a:rPr lang="en-US" altLang="en-US" dirty="0"/>
              <a:t>Less disruptive to microbiome</a:t>
            </a:r>
          </a:p>
          <a:p>
            <a:pPr marL="285750" lvl="1"/>
            <a:r>
              <a:rPr lang="en-US" altLang="en-US" dirty="0"/>
              <a:t>Patients may be started on broad-spectrum antimicrobial and later switched to narrow-spectrum once more is known about the pathogen</a:t>
            </a:r>
          </a:p>
        </p:txBody>
      </p:sp>
    </p:spTree>
    <p:extLst>
      <p:ext uri="{BB962C8B-B14F-4D97-AF65-F5344CB8AC3E}">
        <p14:creationId xmlns:p14="http://schemas.microsoft.com/office/powerpoint/2010/main" val="20180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0DE658-32C7-47CE-9C3E-115CCD29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1" y="229103"/>
            <a:ext cx="8847359" cy="1162969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Characteristics of Antimicrobial Medications (4)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6" y="1447800"/>
            <a:ext cx="7509164" cy="3200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Effects of antimicrobial combinations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400" dirty="0"/>
              <a:t>Some medications interfere with others (antagonistic) </a:t>
            </a:r>
          </a:p>
          <a:p>
            <a:pPr marL="512763" lvl="2"/>
            <a:r>
              <a:rPr lang="en-US" altLang="en-US" sz="2000" dirty="0"/>
              <a:t>For example, bacteriostatic antimicrobials that prevent cell division interfere with bacteriocidal antimicrobials that kill only dividing cells</a:t>
            </a:r>
          </a:p>
          <a:p>
            <a:pPr marL="285750" lvl="1"/>
            <a:r>
              <a:rPr lang="en-US" altLang="en-US" sz="2400" dirty="0"/>
              <a:t>Some medications enhance one another (synergistic)</a:t>
            </a:r>
          </a:p>
          <a:p>
            <a:pPr marL="285750" lvl="1"/>
            <a:r>
              <a:rPr lang="en-US" altLang="en-US" sz="2400" dirty="0"/>
              <a:t>Other combinations are additive</a:t>
            </a:r>
            <a:endParaRPr lang="en-US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7370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E689F6-4215-49EC-8214-5AC3280F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32" y="223415"/>
            <a:ext cx="8810337" cy="1148185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Characteristics of Antimicrobial Medications (5)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1328384"/>
            <a:ext cx="7959435" cy="54017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Tissue distribution, metabolism, and excretion of the medication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sz="2200" dirty="0"/>
              <a:t>Antimicrobial behaviors differ in body</a:t>
            </a:r>
          </a:p>
          <a:p>
            <a:pPr marL="512763" lvl="2"/>
            <a:r>
              <a:rPr lang="en-US" altLang="en-US" sz="2000" dirty="0"/>
              <a:t>Only some can access the brain; only some can withstand stomach acid</a:t>
            </a:r>
          </a:p>
          <a:p>
            <a:pPr marL="285750" lvl="1"/>
            <a:r>
              <a:rPr lang="en-US" altLang="en-US" sz="2200" dirty="0"/>
              <a:t>Half-life of medication is time it takes for serum concentration to decrease by 50%</a:t>
            </a:r>
            <a:endParaRPr lang="en-US" altLang="en-US" dirty="0"/>
          </a:p>
          <a:p>
            <a:pPr marL="512763" lvl="2"/>
            <a:r>
              <a:rPr lang="en-US" altLang="en-US" sz="2000" dirty="0"/>
              <a:t>Dictates frequency of doses required to maintain effective level in body</a:t>
            </a:r>
          </a:p>
          <a:p>
            <a:pPr marL="735013" lvl="3" indent="-215900"/>
            <a:r>
              <a:rPr lang="en-US" altLang="en-US" sz="1800" dirty="0"/>
              <a:t>Penicillin V is taken 4 times a day; azithromycin is taken no more than once a day</a:t>
            </a:r>
          </a:p>
          <a:p>
            <a:pPr marL="285750" lvl="1"/>
            <a:r>
              <a:rPr lang="en-US" altLang="en-US" sz="2200" dirty="0"/>
              <a:t>Patients with kidney or liver dysfunction excrete or metabolize medications more slowly; must adjust dosage to avoid toxic levels</a:t>
            </a:r>
          </a:p>
        </p:txBody>
      </p:sp>
    </p:spTree>
    <p:extLst>
      <p:ext uri="{BB962C8B-B14F-4D97-AF65-F5344CB8AC3E}">
        <p14:creationId xmlns:p14="http://schemas.microsoft.com/office/powerpoint/2010/main" val="15661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4B8392-D34F-4C3F-B5BF-305ACDD5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1" y="293849"/>
            <a:ext cx="8587159" cy="1048183"/>
          </a:xfrm>
        </p:spPr>
        <p:txBody>
          <a:bodyPr anchor="ctr"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Characteristics of Antimicrobial Medications (6)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173" y="1447800"/>
            <a:ext cx="7585364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Adverse effects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Antimicrobials have saved countless lives when properly prescribed and used</a:t>
            </a:r>
          </a:p>
          <a:p>
            <a:pPr marL="285750" lvl="1"/>
            <a:r>
              <a:rPr lang="en-US" altLang="en-US" dirty="0"/>
              <a:t>Allergic reactions </a:t>
            </a:r>
          </a:p>
          <a:p>
            <a:pPr marL="512763" lvl="2"/>
            <a:r>
              <a:rPr lang="en-US" altLang="en-US" dirty="0"/>
              <a:t>May be life-threatening; may wear bracelet alert</a:t>
            </a:r>
          </a:p>
          <a:p>
            <a:pPr marL="285750" lvl="1"/>
            <a:r>
              <a:rPr lang="en-US" altLang="en-US" dirty="0"/>
              <a:t>Toxic effects</a:t>
            </a:r>
          </a:p>
          <a:p>
            <a:pPr marL="512763" lvl="2"/>
            <a:r>
              <a:rPr lang="en-US" altLang="en-US" dirty="0"/>
              <a:t>Monitor those taking low therapeutic index drugs</a:t>
            </a:r>
          </a:p>
          <a:p>
            <a:pPr marL="512763" lvl="2"/>
            <a:r>
              <a:rPr lang="en-US" altLang="en-US" dirty="0"/>
              <a:t>Some side effects are life-threatening (chloramphenicol may cause aplastic anemia)</a:t>
            </a:r>
          </a:p>
          <a:p>
            <a:pPr marL="285750" lvl="1"/>
            <a:r>
              <a:rPr lang="en-US" altLang="en-US" u="sng" dirty="0"/>
              <a:t>Dysbiosis</a:t>
            </a:r>
            <a:r>
              <a:rPr lang="en-US" altLang="en-US" dirty="0"/>
              <a:t>: imbalance in the microbiome</a:t>
            </a:r>
          </a:p>
          <a:p>
            <a:pPr marL="512763" lvl="2"/>
            <a:r>
              <a:rPr lang="en-US" altLang="en-US" dirty="0"/>
              <a:t>For example, broad-spectrum antimicrobials may allow growth of </a:t>
            </a:r>
            <a:r>
              <a:rPr lang="en-US" altLang="en-US" i="1" dirty="0"/>
              <a:t>Clostridium difficile</a:t>
            </a:r>
            <a:r>
              <a:rPr lang="en-US" altLang="en-US" dirty="0"/>
              <a:t> without competition, resulting in diarrhea or colitis </a:t>
            </a:r>
          </a:p>
        </p:txBody>
      </p:sp>
    </p:spTree>
    <p:extLst>
      <p:ext uri="{BB962C8B-B14F-4D97-AF65-F5344CB8AC3E}">
        <p14:creationId xmlns:p14="http://schemas.microsoft.com/office/powerpoint/2010/main" val="21867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540371-1AB5-4411-A4F9-8B691379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5" y="275735"/>
            <a:ext cx="8673031" cy="1079945"/>
          </a:xfrm>
        </p:spPr>
        <p:txBody>
          <a:bodyPr anchor="ctr"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Characteristics of Antimicrobial Medications (7)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7" y="1454726"/>
            <a:ext cx="7723908" cy="37268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Resistance to antimicrobials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Certain bacteria have </a:t>
            </a:r>
            <a:r>
              <a:rPr lang="en-US" altLang="en-US" sz="2200" u="sng" dirty="0"/>
              <a:t>intrinsic (innate) resistance</a:t>
            </a:r>
          </a:p>
          <a:p>
            <a:pPr marL="512763" lvl="2"/>
            <a:r>
              <a:rPr lang="en-US" altLang="en-US" sz="2000" dirty="0"/>
              <a:t>For example, </a:t>
            </a:r>
            <a:r>
              <a:rPr lang="en-US" altLang="en-US" sz="2000" i="1" dirty="0"/>
              <a:t>Mycoplasma</a:t>
            </a:r>
            <a:r>
              <a:rPr lang="en-US" altLang="en-US" sz="2000" dirty="0"/>
              <a:t> lack cell wall, resistant to penicillin that interferes with peptidoglycan synthesis</a:t>
            </a:r>
          </a:p>
          <a:p>
            <a:pPr marL="512763" lvl="2"/>
            <a:r>
              <a:rPr lang="en-US" altLang="en-US" sz="2000" dirty="0"/>
              <a:t>Outer membrane of Gram-negatives blocks many medications</a:t>
            </a:r>
          </a:p>
          <a:p>
            <a:pPr marL="285750" lvl="1"/>
            <a:r>
              <a:rPr lang="en-US" altLang="en-US" sz="2200" dirty="0"/>
              <a:t>Bacteria may develop </a:t>
            </a:r>
            <a:r>
              <a:rPr lang="en-US" altLang="en-US" sz="2200" u="sng" dirty="0"/>
              <a:t>acquired resistance</a:t>
            </a:r>
          </a:p>
          <a:p>
            <a:pPr marL="512763" lvl="2"/>
            <a:r>
              <a:rPr lang="en-US" altLang="en-US" sz="2000" dirty="0"/>
              <a:t>Spontaneous mutations</a:t>
            </a:r>
          </a:p>
          <a:p>
            <a:pPr marL="512763" lvl="2"/>
            <a:r>
              <a:rPr lang="en-US" altLang="en-US" sz="2000" dirty="0"/>
              <a:t>Horizontal gene transfer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5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5F2D3-1E42-4280-AF59-4A66A9AC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Mechanisms of Action of Antibacterial Medications – Figure 20.3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43" y="1309048"/>
            <a:ext cx="7966357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Antibacterial medications target specific bacterial processes and structures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Cell wall synthesis</a:t>
            </a:r>
          </a:p>
          <a:p>
            <a:pPr marL="285750" lvl="1"/>
            <a:r>
              <a:rPr lang="en-US" altLang="en-US" sz="2200" dirty="0"/>
              <a:t>Protein synthesis</a:t>
            </a:r>
          </a:p>
          <a:p>
            <a:pPr marL="285750" lvl="1"/>
            <a:r>
              <a:rPr lang="en-US" altLang="en-US" sz="2200" dirty="0"/>
              <a:t>Nucleic acid synthesis</a:t>
            </a:r>
          </a:p>
          <a:p>
            <a:pPr marL="285750" lvl="1"/>
            <a:r>
              <a:rPr lang="en-US" altLang="en-US" sz="2200" dirty="0"/>
              <a:t>Metabolic pathways</a:t>
            </a:r>
          </a:p>
          <a:p>
            <a:pPr marL="285750" lvl="1"/>
            <a:r>
              <a:rPr lang="en-US" altLang="en-US" sz="2200" dirty="0"/>
              <a:t>Cell membranes</a:t>
            </a:r>
            <a:endParaRPr lang="en-US" dirty="0"/>
          </a:p>
        </p:txBody>
      </p:sp>
      <p:pic>
        <p:nvPicPr>
          <p:cNvPr id="34821" name="Picture 5" descr="Targets of antibacterial medications include metabolic pathways, membrane integrity, and synthesis of cell walls,  nucleic acids, or proteins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/>
          <a:stretch/>
        </p:blipFill>
        <p:spPr bwMode="auto">
          <a:xfrm>
            <a:off x="3886200" y="1854200"/>
            <a:ext cx="50292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603684-5060-4180-AD90-8C7C66747F1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1313" y="6438900"/>
            <a:ext cx="5826487" cy="228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Mechanisms of Action of Antibacterial Medications – Figure 20.3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84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Mechanisms of Action of Antibacterial Medications – Figure 20.4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700" y="1561152"/>
            <a:ext cx="3605200" cy="284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Inhibit cell wall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Bacterial cell walls are unique, contain peptidoglycan</a:t>
            </a:r>
          </a:p>
          <a:p>
            <a:pPr marL="285750" lvl="1"/>
            <a:r>
              <a:rPr lang="en-US" altLang="en-US" sz="2200" dirty="0"/>
              <a:t>Include </a:t>
            </a:r>
            <a:r>
              <a:rPr lang="el-GR" altLang="en-US" sz="2200" dirty="0"/>
              <a:t>β</a:t>
            </a:r>
            <a:r>
              <a:rPr lang="en-US" altLang="en-US" sz="2200" dirty="0">
                <a:cs typeface="Arial" panose="020B0604020202020204" pitchFamily="34" charset="0"/>
              </a:rPr>
              <a:t>-</a:t>
            </a:r>
            <a:r>
              <a:rPr lang="en-US" altLang="en-US" sz="2200" dirty="0"/>
              <a:t>lactam antibiotics, </a:t>
            </a:r>
            <a:r>
              <a:rPr lang="en-US" altLang="en-US" sz="2200" dirty="0" err="1"/>
              <a:t>glycopeptide</a:t>
            </a:r>
            <a:r>
              <a:rPr lang="en-US" altLang="en-US" sz="2200" dirty="0"/>
              <a:t> antibiotics, and bacitracin</a:t>
            </a:r>
          </a:p>
        </p:txBody>
      </p:sp>
      <p:pic>
        <p:nvPicPr>
          <p:cNvPr id="36868" name="Picture 7" descr="Antimicrobial medications that target cell wall synthesis target the molecule peptidoglycan that is unique to bacterial cell walls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"/>
          <a:stretch/>
        </p:blipFill>
        <p:spPr bwMode="auto">
          <a:xfrm>
            <a:off x="4570400" y="1585332"/>
            <a:ext cx="3748088" cy="48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997D5-E1D2-4FEF-837A-DD788B7B312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49600" y="6517199"/>
            <a:ext cx="5943600" cy="25190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Mechanisms of Action of Antibacterial Medications – Figure 20.4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25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14" y="228600"/>
            <a:ext cx="852877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– Figure 20.5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358" y="990600"/>
            <a:ext cx="6172200" cy="14322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 antibiotics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All have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/>
              <a:t>lactam ring and high therapeutic index</a:t>
            </a:r>
          </a:p>
          <a:p>
            <a:pPr marL="512763" lvl="2"/>
            <a:r>
              <a:rPr lang="en-US" altLang="en-US" dirty="0"/>
              <a:t>Penicillins, cephalosporins, carbapenems, monobactams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FC504-011C-4286-B627-491990CC1FC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59" y="2422812"/>
            <a:ext cx="3159042" cy="3139788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Competitively inhibit </a:t>
            </a:r>
            <a:r>
              <a:rPr lang="en-US" altLang="en-US" sz="2000" u="sng" dirty="0">
                <a:solidFill>
                  <a:prstClr val="black"/>
                </a:solidFill>
              </a:rPr>
              <a:t>penicillin-binding proteins (PBPs)</a:t>
            </a:r>
            <a:r>
              <a:rPr lang="en-US" altLang="en-US" sz="2000" dirty="0">
                <a:solidFill>
                  <a:prstClr val="black"/>
                </a:solidFill>
              </a:rPr>
              <a:t> that catalyze formation of peptide bridges between adjacent glycan strands; disrupt cell wall synthesis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Only effective against actively growing cells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21"/>
          </p:nvPr>
        </p:nvSpPr>
        <p:spPr>
          <a:xfrm>
            <a:off x="4582305" y="4084926"/>
            <a:ext cx="457200" cy="224019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buFont typeface="+mj-lt"/>
              <a:buAutoNum type="alphaLcParenR"/>
            </a:pPr>
            <a:r>
              <a:rPr lang="en-US" sz="900" b="1" dirty="0"/>
              <a:t> </a:t>
            </a:r>
            <a:endParaRPr lang="en-GB" sz="900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4"/>
          <a:stretch/>
        </p:blipFill>
        <p:spPr>
          <a:xfrm>
            <a:off x="4563035" y="2517022"/>
            <a:ext cx="3813048" cy="1626354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sz="quarter" idx="19"/>
          </p:nvPr>
        </p:nvSpPr>
        <p:spPr>
          <a:xfrm>
            <a:off x="5824541" y="2471736"/>
            <a:ext cx="1237129" cy="312694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sz="1180" b="1" dirty="0"/>
              <a:t>Penicillin</a:t>
            </a:r>
            <a:endParaRPr lang="en-GB" sz="1180" b="1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2"/>
          </p:nvPr>
        </p:nvSpPr>
        <p:spPr>
          <a:xfrm>
            <a:off x="4582305" y="6065839"/>
            <a:ext cx="381000" cy="228600"/>
          </a:xfrm>
          <a:prstGeom prst="rect">
            <a:avLst/>
          </a:prstGeom>
        </p:spPr>
        <p:txBody>
          <a:bodyPr/>
          <a:lstStyle/>
          <a:p>
            <a:pPr lvl="0">
              <a:buFont typeface="+mj-lt"/>
              <a:buAutoNum type="alphaLcParenR" startAt="2"/>
            </a:pPr>
            <a:r>
              <a:rPr lang="en-US" sz="900" b="1" dirty="0"/>
              <a:t> </a:t>
            </a:r>
            <a:endParaRPr lang="en-GB" sz="900" b="1" dirty="0"/>
          </a:p>
        </p:txBody>
      </p:sp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 b="2742"/>
          <a:stretch/>
        </p:blipFill>
        <p:spPr>
          <a:xfrm>
            <a:off x="4572000" y="4308945"/>
            <a:ext cx="3813048" cy="183468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20"/>
          </p:nvPr>
        </p:nvSpPr>
        <p:spPr>
          <a:xfrm>
            <a:off x="5876367" y="4353720"/>
            <a:ext cx="1143000" cy="3048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sz="1180" b="1" dirty="0">
                <a:solidFill>
                  <a:prstClr val="black"/>
                </a:solidFill>
              </a:rPr>
              <a:t>Cephalosporin</a:t>
            </a:r>
            <a:endParaRPr lang="en-GB" sz="118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140" y="228600"/>
            <a:ext cx="5886852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84" y="990600"/>
            <a:ext cx="7739416" cy="5334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 antibiotics</a:t>
            </a:r>
            <a:endParaRPr lang="en-US" altLang="en-US" dirty="0">
              <a:cs typeface="Arial" panose="020B0604020202020204" pitchFamily="34" charset="0"/>
            </a:endParaRPr>
          </a:p>
          <a:p>
            <a:pPr marL="285750" lvl="1"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Vary</a:t>
            </a:r>
            <a:r>
              <a:rPr lang="en-US" altLang="en-US" dirty="0"/>
              <a:t> in activity</a:t>
            </a:r>
          </a:p>
          <a:p>
            <a:pPr marL="285750" lvl="1"/>
            <a:r>
              <a:rPr lang="en-US" altLang="en-US" dirty="0"/>
              <a:t>Peptidoglycan of Gram-positives exposed; outer membrane of Gram-negatives blocks</a:t>
            </a:r>
          </a:p>
          <a:p>
            <a:pPr marL="285750" lvl="1"/>
            <a:r>
              <a:rPr lang="en-US" altLang="en-US" dirty="0"/>
              <a:t>PBPs different in Gram-positives versus Gram-negatives; also aerobes versus anaerobes, and in different species</a:t>
            </a:r>
          </a:p>
          <a:p>
            <a:pPr marL="285750" lvl="1"/>
            <a:r>
              <a:rPr lang="en-US" altLang="en-US" dirty="0"/>
              <a:t>Some bacteria synthesize a </a:t>
            </a: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lactamase</a:t>
            </a:r>
            <a:r>
              <a:rPr lang="en-US" altLang="en-US" dirty="0"/>
              <a:t>, which breaks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/>
              <a:t>lactam ring; destroys activity of antibiotic</a:t>
            </a:r>
          </a:p>
          <a:p>
            <a:pPr marL="519113" lvl="2"/>
            <a:r>
              <a:rPr lang="en-US" altLang="en-US" sz="2000" dirty="0"/>
              <a:t>Penicillinase inactivates members of penicillin family</a:t>
            </a:r>
          </a:p>
          <a:p>
            <a:pPr marL="519113" lvl="2"/>
            <a:r>
              <a:rPr lang="en-US" altLang="en-US" sz="2000" dirty="0"/>
              <a:t>Extended-spectrum </a:t>
            </a: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lactamases (ESBLs) inactivate a wide variety of </a:t>
            </a: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 medications</a:t>
            </a:r>
          </a:p>
          <a:p>
            <a:pPr marL="519113" lvl="2"/>
            <a:r>
              <a:rPr lang="en-US" altLang="en-US" sz="2000" dirty="0"/>
              <a:t>Gram-negatives produce a more extensive array of </a:t>
            </a:r>
            <a:br>
              <a:rPr lang="en-US" altLang="en-US" sz="2000" dirty="0"/>
            </a:b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lactamases than Gram-positives</a:t>
            </a:r>
          </a:p>
        </p:txBody>
      </p:sp>
    </p:spTree>
    <p:extLst>
      <p:ext uri="{BB962C8B-B14F-4D97-AF65-F5344CB8AC3E}">
        <p14:creationId xmlns:p14="http://schemas.microsoft.com/office/powerpoint/2010/main" val="10106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0504D5-0B45-49A1-B726-8B13C717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 Glimpse of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5" y="990600"/>
            <a:ext cx="7432965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Paul Ehrlich (1854 to 1915)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German physician and bacteriologist</a:t>
            </a:r>
          </a:p>
          <a:p>
            <a:pPr marL="285750" lvl="1"/>
            <a:r>
              <a:rPr lang="en-US" altLang="en-US" dirty="0"/>
              <a:t>Observed some dyes stain bacterial but not animal cells</a:t>
            </a:r>
          </a:p>
          <a:p>
            <a:pPr marL="527050" lvl="2"/>
            <a:r>
              <a:rPr lang="en-US" altLang="en-US" dirty="0"/>
              <a:t>Indicated fundamental difference between cell types</a:t>
            </a:r>
          </a:p>
          <a:p>
            <a:pPr marL="527050" lvl="2"/>
            <a:r>
              <a:rPr lang="en-US" altLang="en-US" dirty="0"/>
              <a:t>Searched for “magic bullet” that would kill microbial pathogens without harming human host</a:t>
            </a:r>
          </a:p>
          <a:p>
            <a:pPr marL="527050" lvl="2"/>
            <a:r>
              <a:rPr lang="en-US" altLang="en-US" dirty="0"/>
              <a:t>Tested arsenic compounds to treat syphilis, caused by spirochete </a:t>
            </a:r>
            <a:r>
              <a:rPr lang="en-US" altLang="en-US" i="1" dirty="0"/>
              <a:t>Treponema pallidum</a:t>
            </a:r>
          </a:p>
          <a:p>
            <a:pPr marL="527050" lvl="2"/>
            <a:r>
              <a:rPr lang="en-US" altLang="en-US" dirty="0"/>
              <a:t>The 606</a:t>
            </a:r>
            <a:r>
              <a:rPr lang="en-US" altLang="en-US" baseline="30000" dirty="0"/>
              <a:t>th</a:t>
            </a:r>
            <a:r>
              <a:rPr lang="en-US" altLang="en-US" dirty="0"/>
              <a:t> tested compound proved effective in laboratory animals</a:t>
            </a:r>
          </a:p>
          <a:p>
            <a:pPr marL="735013" lvl="3"/>
            <a:r>
              <a:rPr lang="en-US" altLang="en-US" dirty="0"/>
              <a:t>Arsphenamine, named Salvarsan</a:t>
            </a:r>
          </a:p>
          <a:p>
            <a:pPr marL="735013" lvl="3"/>
            <a:r>
              <a:rPr lang="en-US" altLang="en-US" dirty="0"/>
              <a:t>Potentially lethal for patients but did cure infections previously considered hopeless</a:t>
            </a:r>
          </a:p>
          <a:p>
            <a:pPr marL="735013" lvl="3"/>
            <a:r>
              <a:rPr lang="en-US" altLang="en-US" dirty="0"/>
              <a:t>Proved some chemicals could selectively kill microbes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252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997524"/>
            <a:ext cx="5140035" cy="5631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 antibiotics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The </a:t>
            </a:r>
            <a:r>
              <a:rPr lang="en-US" altLang="en-US" dirty="0" err="1"/>
              <a:t>penicillins</a:t>
            </a:r>
            <a:r>
              <a:rPr lang="en-US" altLang="en-US" dirty="0"/>
              <a:t> are grouped by modifications in their side chain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Natural penicillins are from </a:t>
            </a:r>
            <a:r>
              <a:rPr lang="en-US" altLang="en-US" sz="2200" i="1" dirty="0"/>
              <a:t>Penicillium chrysogenum</a:t>
            </a:r>
          </a:p>
          <a:p>
            <a:pPr marL="539750" lvl="2"/>
            <a:r>
              <a:rPr lang="en-US" altLang="en-US" sz="2000" dirty="0"/>
              <a:t>Narrow-spectrum, act against Gram-positives and a few Gram-negatives; deactivated by penicillinases</a:t>
            </a:r>
          </a:p>
          <a:p>
            <a:pPr marL="285750" lvl="1"/>
            <a:r>
              <a:rPr lang="en-US" altLang="en-US" sz="2200" dirty="0"/>
              <a:t>Penicillinase-resistant penicillins developed in response to penicillinase from </a:t>
            </a:r>
            <a:r>
              <a:rPr lang="en-US" altLang="en-US" sz="2200" i="1" dirty="0"/>
              <a:t>S. aureus</a:t>
            </a:r>
            <a:r>
              <a:rPr lang="en-US" altLang="en-US" sz="2200" dirty="0"/>
              <a:t> strains</a:t>
            </a:r>
          </a:p>
          <a:p>
            <a:pPr marL="539750" lvl="2"/>
            <a:r>
              <a:rPr lang="en-US" altLang="en-US" sz="2000" dirty="0"/>
              <a:t>Some can produce altered PBPs to which </a:t>
            </a: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 antibiotics do not bind well (methicillin-resistant </a:t>
            </a:r>
            <a:r>
              <a:rPr lang="en-US" altLang="en-US" sz="2000" i="1" dirty="0"/>
              <a:t>S. aureus</a:t>
            </a:r>
            <a:r>
              <a:rPr lang="en-US" altLang="en-US" sz="2000" dirty="0"/>
              <a:t>, or MRSA</a:t>
            </a:r>
          </a:p>
        </p:txBody>
      </p:sp>
      <p:pic>
        <p:nvPicPr>
          <p:cNvPr id="43011" name="Picture 5" descr="The basic penicillin is penicillin G. Derivatives with different side chains have properties of acid- and/or penicillinase resistanc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/>
          <a:stretch>
            <a:fillRect/>
          </a:stretch>
        </p:blipFill>
        <p:spPr bwMode="auto">
          <a:xfrm>
            <a:off x="6096000" y="1018478"/>
            <a:ext cx="2635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40A35F5-064E-4133-8B13-BB934FD111D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6551806"/>
            <a:ext cx="3657600" cy="25787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Inhibit Cell Wall Synthesis (2)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75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1212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85" y="990600"/>
            <a:ext cx="4871524" cy="5486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 antibiotics</a:t>
            </a:r>
            <a:endParaRPr lang="en-US" altLang="en-US" dirty="0">
              <a:cs typeface="Arial" panose="020B0604020202020204" pitchFamily="34" charset="0"/>
            </a:endParaRP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Broad-spectrum penicillins act against Gram-positives and many Gram-</a:t>
            </a:r>
            <a:br>
              <a:rPr lang="en-US" altLang="en-US" sz="2200" dirty="0"/>
            </a:br>
            <a:r>
              <a:rPr lang="en-US" altLang="en-US" sz="2200" dirty="0"/>
              <a:t>negatives (ampicillin, amoxicillin)</a:t>
            </a:r>
          </a:p>
          <a:p>
            <a:pPr marL="531813" lvl="2"/>
            <a:r>
              <a:rPr lang="en-US" altLang="en-US" sz="2000" dirty="0"/>
              <a:t>Inactivated by many </a:t>
            </a: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lactamases</a:t>
            </a:r>
          </a:p>
          <a:p>
            <a:pPr marL="285750" lvl="1"/>
            <a:r>
              <a:rPr lang="en-US" altLang="en-US" sz="2200" dirty="0"/>
              <a:t>Extended-spectrum penicillins have </a:t>
            </a:r>
            <a:br>
              <a:rPr lang="en-US" altLang="en-US" sz="2200" dirty="0"/>
            </a:br>
            <a:r>
              <a:rPr lang="en-US" altLang="en-US" sz="2200" dirty="0"/>
              <a:t>greater activity against </a:t>
            </a:r>
            <a:r>
              <a:rPr lang="en-US" altLang="en-US" sz="2200" i="1" dirty="0"/>
              <a:t>Enterobac-</a:t>
            </a:r>
            <a:br>
              <a:rPr lang="en-US" altLang="en-US" sz="2200" i="1" dirty="0"/>
            </a:br>
            <a:r>
              <a:rPr lang="en-US" altLang="en-US" sz="2200" i="1" dirty="0"/>
              <a:t>teriaceae, Pseudomonas</a:t>
            </a:r>
            <a:r>
              <a:rPr lang="en-US" altLang="en-US" sz="2200" dirty="0"/>
              <a:t> species</a:t>
            </a:r>
          </a:p>
          <a:p>
            <a:pPr marL="531813" lvl="2"/>
            <a:r>
              <a:rPr lang="en-US" altLang="en-US" sz="2000" dirty="0"/>
              <a:t>Reduced activity against Gram-positives; destroyed by many </a:t>
            </a: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lactamases</a:t>
            </a:r>
          </a:p>
          <a:p>
            <a:pPr marL="285750" lvl="1"/>
            <a:r>
              <a:rPr lang="en-US" altLang="en-US" sz="2200" dirty="0" err="1"/>
              <a:t>Penicillins</a:t>
            </a:r>
            <a:r>
              <a:rPr lang="en-US" altLang="en-US" sz="2200" dirty="0"/>
              <a:t> + </a:t>
            </a:r>
            <a:r>
              <a:rPr lang="el-GR" altLang="en-US" sz="2400" dirty="0">
                <a:cs typeface="Arial" panose="020B0604020202020204" pitchFamily="34" charset="0"/>
              </a:rPr>
              <a:t>β</a:t>
            </a:r>
            <a:r>
              <a:rPr lang="en-US" altLang="en-US" sz="2400" dirty="0">
                <a:cs typeface="Arial" panose="020B0604020202020204" pitchFamily="34" charset="0"/>
              </a:rPr>
              <a:t>-</a:t>
            </a:r>
            <a:r>
              <a:rPr lang="en-US" altLang="en-US" sz="2400" dirty="0"/>
              <a:t>lactamases</a:t>
            </a:r>
            <a:br>
              <a:rPr lang="en-US" altLang="en-US" sz="2200" dirty="0"/>
            </a:br>
            <a:r>
              <a:rPr lang="en-US" altLang="en-US" sz="2200" dirty="0"/>
              <a:t>includes inhibitor to protect penicillin</a:t>
            </a:r>
            <a:br>
              <a:rPr lang="en-US" altLang="en-US" sz="2200" dirty="0"/>
            </a:br>
            <a:r>
              <a:rPr lang="en-US" altLang="en-US" sz="2200" dirty="0"/>
              <a:t>(Augmentin)</a:t>
            </a:r>
          </a:p>
        </p:txBody>
      </p:sp>
      <p:pic>
        <p:nvPicPr>
          <p:cNvPr id="45060" name="Picture 8" descr="The basic penicillin is penicillin G. Derivatives with different side chains have a variety of desirable properti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/>
          <a:stretch>
            <a:fillRect/>
          </a:stretch>
        </p:blipFill>
        <p:spPr bwMode="auto">
          <a:xfrm>
            <a:off x="5997575" y="1028700"/>
            <a:ext cx="2635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BAF45-617B-414F-941E-253E490DD7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26092" y="6540064"/>
            <a:ext cx="3604260" cy="255384"/>
          </a:xfrm>
        </p:spPr>
        <p:txBody>
          <a:bodyPr/>
          <a:lstStyle/>
          <a:p>
            <a:pPr marL="0" lvl="0" indent="0">
              <a:buNone/>
            </a:pPr>
            <a:r>
              <a:rPr lang="en-US" sz="1200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Inhibit Cell Wall Synthesis (3) </a:t>
            </a:r>
            <a:r>
              <a:rPr lang="en-US" sz="1200" dirty="0">
                <a:solidFill>
                  <a:prstClr val="black"/>
                </a:solidFill>
                <a:hlinkClick r:id="" action="ppaction://noaction"/>
              </a:rPr>
              <a:t>Long Description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524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990600"/>
            <a:ext cx="7426035" cy="4343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 antibiotics</a:t>
            </a:r>
            <a:endParaRPr lang="en-US" altLang="en-US" dirty="0">
              <a:cs typeface="Arial" panose="020B0604020202020204" pitchFamily="34" charset="0"/>
            </a:endParaRP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Cephalosporins</a:t>
            </a:r>
          </a:p>
          <a:p>
            <a:pPr marL="504825" lvl="2"/>
            <a:r>
              <a:rPr lang="en-US" altLang="en-US" sz="2000" dirty="0"/>
              <a:t>Structure makes resistant to some </a:t>
            </a:r>
            <a:r>
              <a:rPr lang="el-GR" altLang="en-US" sz="2000" dirty="0"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/>
              <a:t>lactamases</a:t>
            </a:r>
          </a:p>
          <a:p>
            <a:pPr marL="504825" lvl="2"/>
            <a:r>
              <a:rPr lang="en-US" altLang="en-US" sz="2000" dirty="0"/>
              <a:t>Some have low affinity for PBPs of Gram-positives</a:t>
            </a:r>
          </a:p>
          <a:p>
            <a:pPr marL="504825" lvl="2"/>
            <a:r>
              <a:rPr lang="en-US" altLang="en-US" sz="2000" dirty="0"/>
              <a:t>Chemical modifications have led to five generations</a:t>
            </a:r>
          </a:p>
          <a:p>
            <a:pPr marL="736600" lvl="3"/>
            <a:r>
              <a:rPr lang="en-US" altLang="en-US" sz="1800" dirty="0"/>
              <a:t>Later generations more effective against Gram-negatives, resist </a:t>
            </a:r>
            <a:r>
              <a:rPr lang="el-GR" altLang="en-US" sz="1800" dirty="0">
                <a:cs typeface="Arial" panose="020B0604020202020204" pitchFamily="34" charset="0"/>
              </a:rPr>
              <a:t>β</a:t>
            </a:r>
            <a:r>
              <a:rPr lang="en-US" altLang="en-US" sz="1800" dirty="0">
                <a:cs typeface="Arial" panose="020B0604020202020204" pitchFamily="34" charset="0"/>
              </a:rPr>
              <a:t>-</a:t>
            </a:r>
            <a:r>
              <a:rPr lang="en-US" altLang="en-US" sz="1800" dirty="0"/>
              <a:t>lactamases</a:t>
            </a:r>
          </a:p>
          <a:p>
            <a:pPr marL="736600" lvl="3"/>
            <a:r>
              <a:rPr lang="en-US" altLang="en-US" sz="1800" dirty="0"/>
              <a:t>Fifth generation effective against MRSA</a:t>
            </a:r>
          </a:p>
          <a:p>
            <a:pPr marL="736600" lvl="3"/>
            <a:r>
              <a:rPr lang="en-US" altLang="en-US" sz="1800" dirty="0"/>
              <a:t>Others available with </a:t>
            </a:r>
            <a:r>
              <a:rPr lang="el-GR" altLang="en-US" sz="1800" dirty="0">
                <a:cs typeface="Arial" panose="020B0604020202020204" pitchFamily="34" charset="0"/>
              </a:rPr>
              <a:t>β</a:t>
            </a:r>
            <a:r>
              <a:rPr lang="en-US" altLang="en-US" sz="1800" dirty="0">
                <a:cs typeface="Arial" panose="020B0604020202020204" pitchFamily="34" charset="0"/>
              </a:rPr>
              <a:t>-</a:t>
            </a:r>
            <a:r>
              <a:rPr lang="en-US" altLang="en-US" sz="1800" dirty="0"/>
              <a:t>lactamase inhibitor </a:t>
            </a:r>
          </a:p>
          <a:p>
            <a:pPr marL="984250" lvl="4"/>
            <a:r>
              <a:rPr lang="en-US" altLang="en-US" dirty="0"/>
              <a:t>Zerbaxa was first medication approved under GAIN act</a:t>
            </a:r>
          </a:p>
        </p:txBody>
      </p:sp>
    </p:spTree>
    <p:extLst>
      <p:ext uri="{BB962C8B-B14F-4D97-AF65-F5344CB8AC3E}">
        <p14:creationId xmlns:p14="http://schemas.microsoft.com/office/powerpoint/2010/main" val="431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524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(5)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44" y="990600"/>
            <a:ext cx="7807656" cy="3657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l-GR" altLang="en-US" u="sng" dirty="0">
                <a:cs typeface="Arial" panose="020B0604020202020204" pitchFamily="34" charset="0"/>
              </a:rPr>
              <a:t>β</a:t>
            </a:r>
            <a:r>
              <a:rPr lang="en-US" altLang="en-US" u="sng" dirty="0">
                <a:cs typeface="Arial" panose="020B0604020202020204" pitchFamily="34" charset="0"/>
              </a:rPr>
              <a:t>-</a:t>
            </a:r>
            <a:r>
              <a:rPr lang="en-US" altLang="en-US" u="sng" dirty="0"/>
              <a:t>lactam antibiotics</a:t>
            </a:r>
            <a:endParaRPr lang="en-US" altLang="en-US" dirty="0">
              <a:cs typeface="Arial" panose="020B0604020202020204" pitchFamily="34" charset="0"/>
            </a:endParaRP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Carbapenems</a:t>
            </a:r>
          </a:p>
          <a:p>
            <a:pPr marL="519113" lvl="2"/>
            <a:r>
              <a:rPr lang="en-US" altLang="en-US" dirty="0"/>
              <a:t>Effective against wide range of Gram-positive and Gram-negative bacteria</a:t>
            </a:r>
          </a:p>
          <a:p>
            <a:pPr marL="519113" lvl="2"/>
            <a:r>
              <a:rPr lang="en-US" altLang="en-US" dirty="0"/>
              <a:t>Not inactivated by extended-spectrum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/>
              <a:t>lactamases</a:t>
            </a:r>
          </a:p>
          <a:p>
            <a:pPr marL="519113" lvl="2"/>
            <a:r>
              <a:rPr lang="en-US" altLang="en-US" dirty="0"/>
              <a:t>Often reserved as last resort against ESBL-producing organisms</a:t>
            </a:r>
          </a:p>
          <a:p>
            <a:pPr marL="519113" lvl="2"/>
            <a:r>
              <a:rPr lang="en-US" altLang="en-US" dirty="0"/>
              <a:t>Inactivated by carbapenemases</a:t>
            </a:r>
          </a:p>
          <a:p>
            <a:pPr marL="285750" lvl="1"/>
            <a:r>
              <a:rPr lang="en-US" altLang="en-US" dirty="0"/>
              <a:t>Monobactam </a:t>
            </a:r>
          </a:p>
          <a:p>
            <a:pPr marL="519113" lvl="2"/>
            <a:r>
              <a:rPr lang="en-US" altLang="en-US" dirty="0"/>
              <a:t>Aztreonam used against </a:t>
            </a:r>
            <a:r>
              <a:rPr lang="en-US" altLang="en-US" i="1" dirty="0"/>
              <a:t>Enterobacteriaceae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524" y="222912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(6)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85" y="990600"/>
            <a:ext cx="7680276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dirty="0"/>
              <a:t>Glycopeptide antibiotics </a:t>
            </a:r>
          </a:p>
          <a:p>
            <a:pPr marL="285750" lvl="1">
              <a:spcBef>
                <a:spcPct val="0"/>
              </a:spcBef>
            </a:pPr>
            <a:r>
              <a:rPr lang="en-US" altLang="en-US" dirty="0"/>
              <a:t>Bind to amino acid side chain of NAM molecules; block peptidoglycan synthesis</a:t>
            </a:r>
          </a:p>
          <a:p>
            <a:pPr marL="285750" lvl="1"/>
            <a:r>
              <a:rPr lang="en-US" altLang="en-US" dirty="0"/>
              <a:t>Effective only against Gram-positives; does not cross outer membrane of Gram-negatives</a:t>
            </a:r>
          </a:p>
          <a:p>
            <a:pPr marL="285750" lvl="1"/>
            <a:r>
              <a:rPr lang="en-US" altLang="en-US" dirty="0"/>
              <a:t>Side effects give low therapeutic index</a:t>
            </a:r>
          </a:p>
          <a:p>
            <a:pPr marL="285750" lvl="1"/>
            <a:r>
              <a:rPr lang="en-US" altLang="en-US" dirty="0"/>
              <a:t>Vancomycin is most widely used glycopeptide</a:t>
            </a:r>
          </a:p>
          <a:p>
            <a:pPr marL="519113" lvl="2"/>
            <a:r>
              <a:rPr lang="en-US" altLang="en-US" dirty="0"/>
              <a:t>Poorly absorbed from intestinal tract, usually administered via IV except for intestinal infections</a:t>
            </a:r>
          </a:p>
          <a:p>
            <a:pPr marL="519113" lvl="2"/>
            <a:r>
              <a:rPr lang="en-US" altLang="en-US" dirty="0"/>
              <a:t>Often antibiotic of last resort to treat Gram-positives resistant to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</a:t>
            </a:r>
            <a:r>
              <a:rPr lang="en-US" altLang="en-US" dirty="0"/>
              <a:t>lactam antibiotics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252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Cell Wall Synthesis (7)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44" y="990600"/>
            <a:ext cx="7350456" cy="1981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sz="2600" dirty="0"/>
              <a:t>Bacitracin: toxicity limits to topical applications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Interferes with transport of peptidoglycan precursors across membrane</a:t>
            </a:r>
          </a:p>
          <a:p>
            <a:pPr marL="285750" lvl="1"/>
            <a:r>
              <a:rPr lang="en-US" altLang="en-US" sz="2200" dirty="0"/>
              <a:t>Common in first-aid skin ointments</a:t>
            </a:r>
          </a:p>
        </p:txBody>
      </p:sp>
    </p:spTree>
    <p:extLst>
      <p:ext uri="{BB962C8B-B14F-4D97-AF65-F5344CB8AC3E}">
        <p14:creationId xmlns:p14="http://schemas.microsoft.com/office/powerpoint/2010/main" val="29675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2" y="228601"/>
            <a:ext cx="8875076" cy="467436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</a:rPr>
              <a:t>Table 20.1 Characteristics of Antibacterial Medications (1) </a:t>
            </a:r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B5CB9AE8-D8DD-437D-B0A6-454A02E2248C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382594721"/>
              </p:ext>
            </p:extLst>
          </p:nvPr>
        </p:nvGraphicFramePr>
        <p:xfrm>
          <a:off x="684199" y="762001"/>
          <a:ext cx="7772402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201">
                  <a:extLst>
                    <a:ext uri="{9D8B030D-6E8A-4147-A177-3AD203B41FA5}">
                      <a16:colId xmlns:a16="http://schemas.microsoft.com/office/drawing/2014/main" val="801361335"/>
                    </a:ext>
                  </a:extLst>
                </a:gridCol>
                <a:gridCol w="5256201">
                  <a:extLst>
                    <a:ext uri="{9D8B030D-6E8A-4147-A177-3AD203B41FA5}">
                      <a16:colId xmlns:a16="http://schemas.microsoft.com/office/drawing/2014/main" val="431518329"/>
                    </a:ext>
                  </a:extLst>
                </a:gridCol>
              </a:tblGrid>
              <a:tr h="325709">
                <a:tc>
                  <a:txBody>
                    <a:bodyPr/>
                    <a:lstStyle/>
                    <a:p>
                      <a:r>
                        <a:rPr lang="en-US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Comments/Characteristics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0906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 Wall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309342"/>
                  </a:ext>
                </a:extLst>
              </a:tr>
              <a:tr h="5292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lactam antibiotics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a variety of bacteria; interfere with peptidoglycan synthesis by inhibiting enzymes called penicillin-binding proteins (PBPs) that help form cross-links between adjacent glycan chains.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086400"/>
                  </a:ext>
                </a:extLst>
              </a:tr>
              <a:tr h="669853">
                <a:tc>
                  <a:txBody>
                    <a:bodyPr/>
                    <a:lstStyle/>
                    <a:p>
                      <a:pPr marL="0" marR="0" lvl="0" indent="109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Penicillins </a:t>
                      </a:r>
                      <a:endParaRPr kumimoji="0" lang="it-IT" sz="1200" b="0" i="0" u="none" strike="noStrike" kern="1200" cap="none" spc="132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17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 G, methicillin, dicloxacillin, ampicillin, amoxicillin, ticarcillin, piperacillin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Groups include natural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penicillinase-resistant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broad-spectrum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extendedspectrum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these differ in spectrum of activity and susceptibility to </a:t>
                      </a: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lactamases.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2710926"/>
                  </a:ext>
                </a:extLst>
              </a:tr>
              <a:tr h="678561">
                <a:tc>
                  <a:txBody>
                    <a:bodyPr/>
                    <a:lstStyle/>
                    <a:p>
                      <a:pPr marL="231775" marR="0" lvl="0" indent="-109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Cephalosporins</a:t>
                      </a:r>
                      <a:r>
                        <a:rPr kumimoji="0" lang="en-US" sz="1200" b="0" i="0" u="none" strike="noStrike" kern="1200" cap="none" spc="12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/>
                        <a:t>Cephalexin, cefazolin, </a:t>
                      </a:r>
                      <a:r>
                        <a:rPr lang="en-US" sz="1200" dirty="0" err="1"/>
                        <a:t>cefaclor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cefprozil</a:t>
                      </a:r>
                      <a:r>
                        <a:rPr lang="en-US" sz="1200" dirty="0"/>
                        <a:t>, cefixime, ceftriaxone, cefepime, </a:t>
                      </a:r>
                      <a:r>
                        <a:rPr lang="en-US" sz="1200" dirty="0" err="1"/>
                        <a:t>ceftaroline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later generations are usually more effective against Gram-negative bacteria and less susceptible to destruction by certain β-lactamases.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764181"/>
                  </a:ext>
                </a:extLst>
              </a:tr>
              <a:tr h="585495">
                <a:tc>
                  <a:txBody>
                    <a:bodyPr/>
                    <a:lstStyle/>
                    <a:p>
                      <a:pPr marL="231775" marR="0" lvl="0" indent="-109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9538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Carbapenems</a:t>
                      </a:r>
                      <a:r>
                        <a:rPr kumimoji="0" lang="en-US" sz="1200" b="0" i="0" u="none" strike="noStrike" kern="1200" cap="none" spc="125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/>
                        <a:t>Imipenem, meropenem, ertapenem, and </a:t>
                      </a:r>
                      <a:r>
                        <a:rPr lang="en-US" sz="1200" dirty="0" err="1"/>
                        <a:t>doripenem</a:t>
                      </a:r>
                      <a:r>
                        <a:rPr kumimoji="0" lang="en-US" sz="12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Broad spectrum of activity; not destroyed by most β-lactamases including extended-spectrum β-lactamases, but susceptible to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carbapenemases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2798823"/>
                  </a:ext>
                </a:extLst>
              </a:tr>
              <a:tr h="585495">
                <a:tc>
                  <a:txBody>
                    <a:bodyPr/>
                    <a:lstStyle/>
                    <a:p>
                      <a:pPr marL="231775" marR="0" lvl="0" indent="-1222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Monobactams</a:t>
                      </a:r>
                      <a:r>
                        <a:rPr kumimoji="0" lang="en-US" sz="1200" b="0" i="0" u="none" strike="noStrike" kern="1200" cap="none" spc="6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Aztreonam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Primarily active against members of the family Enterobacteriaceae. Not inactivated by most β-lactamases but susceptible to extended-spectrum β-lactamases and some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carbapenemases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580892"/>
                  </a:ext>
                </a:extLst>
              </a:tr>
              <a:tr h="900185">
                <a:tc>
                  <a:txBody>
                    <a:bodyPr/>
                    <a:lstStyle/>
                    <a:p>
                      <a:pPr marL="122238" indent="-122238"/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Glycopeptide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antibiotics</a:t>
                      </a:r>
                      <a:r>
                        <a:rPr kumimoji="0" lang="en-US" sz="1200" b="0" i="0" u="none" strike="noStrike" kern="1200" cap="none" spc="8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/>
                        <a:t>Vancomycin, </a:t>
                      </a:r>
                      <a:r>
                        <a:rPr lang="en-US" sz="1200" dirty="0" err="1"/>
                        <a:t>televancin</a:t>
                      </a:r>
                      <a:r>
                        <a:rPr lang="en-US" sz="1200" dirty="0"/>
                        <a:t>, </a:t>
                      </a:r>
                    </a:p>
                    <a:p>
                      <a:pPr marL="122238" indent="0"/>
                      <a:r>
                        <a:rPr lang="en-US" sz="1200" dirty="0"/>
                        <a:t>dalbavancin, and </a:t>
                      </a:r>
                      <a:r>
                        <a:rPr lang="en-US" sz="1200" dirty="0" err="1"/>
                        <a:t>oritavancin</a:t>
                      </a:r>
                      <a:r>
                        <a:rPr kumimoji="0" lang="en-US" sz="12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Gram-positive bacteria; interfere with peptidoglycan synthesis by binding to the amino acid side chain of NAM molecules, blocking formation of cross-links between adjacent glycan chains. Dalbavancin and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oritavancin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also disrupt membrane integrity. Used to treat serious infections caused by Gram-positive bacteria that are resistant to most other options.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909819"/>
                  </a:ext>
                </a:extLst>
              </a:tr>
              <a:tr h="5092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Bacitracin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Gram-positive bacteria; interferes with the transport of peptidoglycan precursors across the cytoplasmic membrane. Common ingredient in non-prescription antibiotic ointments.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33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0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" y="228600"/>
            <a:ext cx="8787204" cy="9144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Mechanisms of Action of Antibacterial Medications –Figure 20.7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83" y="1295400"/>
            <a:ext cx="3176516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Inhibit protein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Generally bacteriostatic</a:t>
            </a:r>
          </a:p>
          <a:p>
            <a:pPr marL="285750" lvl="1"/>
            <a:r>
              <a:rPr lang="en-US" altLang="en-US" dirty="0"/>
              <a:t>Can exploit differences between prokaryotic and eukaryotic ribosomes</a:t>
            </a:r>
          </a:p>
          <a:p>
            <a:pPr marL="504825" lvl="2"/>
            <a:r>
              <a:rPr lang="en-US" altLang="en-US" sz="2000" dirty="0"/>
              <a:t>Prokaryotes have 70S, eukaryotes have 80S ribosomes</a:t>
            </a:r>
          </a:p>
          <a:p>
            <a:pPr marL="504825" lvl="2"/>
            <a:r>
              <a:rPr lang="en-US" altLang="en-US" sz="2000" dirty="0"/>
              <a:t>Mitochondria also have 70S ribosomes</a:t>
            </a:r>
          </a:p>
          <a:p>
            <a:pPr marL="736600" lvl="3"/>
            <a:r>
              <a:rPr lang="en-US" altLang="en-US" sz="2000" dirty="0"/>
              <a:t>May account for toxicity of some of these antibiotics</a:t>
            </a:r>
          </a:p>
        </p:txBody>
      </p:sp>
      <p:pic>
        <p:nvPicPr>
          <p:cNvPr id="57346" name="Picture 6" descr="Antimicrobial medications that target protein synthesis target the 70s ribosome that is found in bacterial cells and mitochondri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/>
          <a:stretch>
            <a:fillRect/>
          </a:stretch>
        </p:blipFill>
        <p:spPr bwMode="auto">
          <a:xfrm>
            <a:off x="4343400" y="2286000"/>
            <a:ext cx="391701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DC8DB7-854E-42B7-8BC0-7C04FFDFB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5500" y="6601460"/>
            <a:ext cx="5678088" cy="167640"/>
          </a:xfrm>
        </p:spPr>
        <p:txBody>
          <a:bodyPr/>
          <a:lstStyle/>
          <a:p>
            <a:pPr algn="l"/>
            <a:r>
              <a:rPr lang="en-US" sz="1200" dirty="0">
                <a:hlinkClick r:id="" action="ppaction://noaction"/>
              </a:rPr>
              <a:t>Jump to Long Description </a:t>
            </a:r>
            <a:r>
              <a:rPr lang="en-US" altLang="en-US" sz="1200" dirty="0">
                <a:hlinkClick r:id="" action="ppaction://noaction"/>
              </a:rPr>
              <a:t>Mechanisms of Action of Antibacterial Medications –Figure 20.7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64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207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Protein Synthesis 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7737144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Aminoglycosides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</a:pPr>
            <a:r>
              <a:rPr lang="en-US" altLang="en-US" sz="2200" dirty="0"/>
              <a:t>Irreversibly bind to 30S ribosomal subunit, causing it to malfunction; bacteriocidal</a:t>
            </a:r>
          </a:p>
          <a:p>
            <a:pPr marL="504825" lvl="2">
              <a:spcAft>
                <a:spcPts val="500"/>
              </a:spcAft>
            </a:pPr>
            <a:r>
              <a:rPr lang="en-US" altLang="en-US" sz="2000" dirty="0"/>
              <a:t>Blocks initiation of translation; causes misreading of mRNA by ribosomes past initiation</a:t>
            </a:r>
          </a:p>
          <a:p>
            <a:pPr marL="285750" lvl="1">
              <a:spcAft>
                <a:spcPts val="500"/>
              </a:spcAft>
            </a:pPr>
            <a:r>
              <a:rPr lang="en-US" altLang="en-US" sz="2200" dirty="0"/>
              <a:t>Often toxic; generally used when alternatives unavailable</a:t>
            </a:r>
          </a:p>
          <a:p>
            <a:pPr marL="285750" lvl="1">
              <a:spcAft>
                <a:spcPts val="500"/>
              </a:spcAft>
            </a:pPr>
            <a:r>
              <a:rPr lang="en-US" altLang="en-US" sz="2200" dirty="0"/>
              <a:t>Generally ineffective against anaerobes, enterococci, and streptococci because enter it cannot cells</a:t>
            </a:r>
          </a:p>
          <a:p>
            <a:pPr marL="504825" lvl="2">
              <a:spcAft>
                <a:spcPts val="500"/>
              </a:spcAft>
            </a:pPr>
            <a:r>
              <a:rPr lang="en-US" altLang="en-US" sz="2000" dirty="0"/>
              <a:t>Sometimes used synergistically with </a:t>
            </a:r>
            <a:r>
              <a:rPr lang="en-US" altLang="en-US" sz="2000" dirty="0">
                <a:cs typeface="Arial" panose="020B0604020202020204" pitchFamily="34" charset="0"/>
              </a:rPr>
              <a:t>a penicillin that</a:t>
            </a:r>
            <a:r>
              <a:rPr lang="en-US" altLang="en-US" sz="2000" dirty="0"/>
              <a:t> allows the aminoglycoside to enter cells </a:t>
            </a:r>
          </a:p>
          <a:p>
            <a:pPr marL="285750" lvl="1">
              <a:spcAft>
                <a:spcPts val="500"/>
              </a:spcAft>
            </a:pPr>
            <a:r>
              <a:rPr lang="en-US" altLang="en-US" sz="2200" dirty="0"/>
              <a:t>Inhaled form of tobramycin treats </a:t>
            </a:r>
            <a:r>
              <a:rPr lang="en-US" altLang="en-US" sz="2200" i="1" dirty="0"/>
              <a:t>Pseudomonas</a:t>
            </a:r>
            <a:r>
              <a:rPr lang="en-US" altLang="en-US" sz="2200" dirty="0"/>
              <a:t> lung infections in cystic fibrosis patients</a:t>
            </a:r>
          </a:p>
          <a:p>
            <a:pPr marL="285750" lvl="1">
              <a:spcAft>
                <a:spcPts val="500"/>
              </a:spcAft>
            </a:pPr>
            <a:r>
              <a:rPr lang="en-US" altLang="en-US" sz="2200" dirty="0"/>
              <a:t>Neomycin too toxic for systemic use; common in first-aid skin ointments</a:t>
            </a:r>
          </a:p>
        </p:txBody>
      </p:sp>
    </p:spTree>
    <p:extLst>
      <p:ext uri="{BB962C8B-B14F-4D97-AF65-F5344CB8AC3E}">
        <p14:creationId xmlns:p14="http://schemas.microsoft.com/office/powerpoint/2010/main" val="18679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03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Protein Synthesis 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6517944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Tetracyclines and glycylcyclines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Tetracyclines reversibly bind to 30S ribosomal subunit</a:t>
            </a:r>
          </a:p>
          <a:p>
            <a:pPr marL="490538" lvl="2">
              <a:spcBef>
                <a:spcPts val="0"/>
              </a:spcBef>
              <a:tabLst>
                <a:tab pos="546100" algn="l"/>
              </a:tabLst>
            </a:pPr>
            <a:r>
              <a:rPr lang="en-US" altLang="en-US" dirty="0"/>
              <a:t>Block tRNA attachment; prevent translation</a:t>
            </a:r>
          </a:p>
          <a:p>
            <a:pPr marL="490538" lvl="2">
              <a:tabLst>
                <a:tab pos="546100" algn="l"/>
              </a:tabLst>
            </a:pPr>
            <a:r>
              <a:rPr lang="en-US" altLang="en-US" dirty="0"/>
              <a:t>Effective against certain Gram-positives and Gram-negatives</a:t>
            </a:r>
          </a:p>
          <a:p>
            <a:pPr marL="490538" lvl="2">
              <a:tabLst>
                <a:tab pos="546100" algn="l"/>
              </a:tabLst>
            </a:pPr>
            <a:r>
              <a:rPr lang="en-US" altLang="en-US" dirty="0"/>
              <a:t>Some have longer half-life meaning less frequent doses</a:t>
            </a:r>
          </a:p>
          <a:p>
            <a:pPr marL="490538" lvl="2">
              <a:tabLst>
                <a:tab pos="546100" algn="l"/>
              </a:tabLst>
            </a:pPr>
            <a:r>
              <a:rPr lang="en-US" altLang="en-US" dirty="0"/>
              <a:t>Resistance from decreased uptake or increased excretion</a:t>
            </a:r>
          </a:p>
          <a:p>
            <a:pPr marL="285750" lvl="1"/>
            <a:r>
              <a:rPr lang="en-US" altLang="en-US" dirty="0"/>
              <a:t>The Glycylcyclines are related to the tetracyclines</a:t>
            </a:r>
          </a:p>
          <a:p>
            <a:pPr marL="490538" lvl="2">
              <a:tabLst>
                <a:tab pos="546100" algn="l"/>
              </a:tabLst>
            </a:pPr>
            <a:r>
              <a:rPr lang="en-US" altLang="en-US" dirty="0"/>
              <a:t>Wider activity </a:t>
            </a:r>
          </a:p>
          <a:p>
            <a:pPr marL="490538" lvl="2">
              <a:tabLst>
                <a:tab pos="546100" algn="l"/>
              </a:tabLst>
            </a:pPr>
            <a:r>
              <a:rPr lang="en-US" altLang="en-US" dirty="0"/>
              <a:t>Effective against bacteria resistant to the tetracyclines</a:t>
            </a:r>
          </a:p>
          <a:p>
            <a:pPr marL="490538" lvl="2">
              <a:tabLst>
                <a:tab pos="546100" algn="l"/>
              </a:tabLst>
            </a:pPr>
            <a:r>
              <a:rPr lang="en-US" altLang="en-US" dirty="0"/>
              <a:t>Relatively new, so acquired resistance is rare</a:t>
            </a:r>
          </a:p>
          <a:p>
            <a:pPr marL="723900" lvl="3" indent="-246063"/>
            <a:r>
              <a:rPr lang="en-US" altLang="en-US" sz="2000" dirty="0"/>
              <a:t>Tigecycline is only one currently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371FE86-6CB3-43FC-95F2-7D0D14EB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Importance of Antimicrobial Medications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6" y="1143003"/>
            <a:ext cx="7730834" cy="23398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Imagine a world without </a:t>
            </a:r>
            <a:r>
              <a:rPr lang="en-US" altLang="en-US" u="sng" dirty="0"/>
              <a:t>antimicrobial medications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Prognosis for people with common diseases (bacterial pneumonia, severe staphylococcal infections) was grim before availability of penicillin in 1940s</a:t>
            </a:r>
          </a:p>
          <a:p>
            <a:pPr marL="285750" lvl="1"/>
            <a:r>
              <a:rPr lang="en-US" altLang="en-US" dirty="0"/>
              <a:t>Physicians could identify cause of disease, but only treatment was usually bed rest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1DA175-62B1-4EFB-87B0-FE568E7B13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6" y="3531341"/>
            <a:ext cx="3158834" cy="2107462"/>
          </a:xfrm>
        </p:spPr>
        <p:txBody>
          <a:bodyPr/>
          <a:lstStyle/>
          <a:p>
            <a:pPr marL="287338" lvl="1" indent="-2873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Misuse coupled with evolution of microbial resistance threatens these medications</a:t>
            </a:r>
          </a:p>
          <a:p>
            <a:pPr marL="287338" lvl="1" indent="-287338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Scientists scrambling to develop new medications</a:t>
            </a:r>
          </a:p>
        </p:txBody>
      </p:sp>
      <p:pic>
        <p:nvPicPr>
          <p:cNvPr id="819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b="3700"/>
          <a:stretch/>
        </p:blipFill>
        <p:spPr bwMode="auto">
          <a:xfrm>
            <a:off x="4419600" y="3248025"/>
            <a:ext cx="3781999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304DB2-487D-4AC0-9F1E-58FCC1CF3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5800" y="6705600"/>
            <a:ext cx="838200" cy="152400"/>
          </a:xfrm>
        </p:spPr>
        <p:txBody>
          <a:bodyPr/>
          <a:lstStyle/>
          <a:p>
            <a:r>
              <a:rPr lang="en-US" altLang="en-US" dirty="0"/>
              <a:t>©Science Source</a:t>
            </a:r>
          </a:p>
        </p:txBody>
      </p:sp>
    </p:spTree>
    <p:extLst>
      <p:ext uri="{BB962C8B-B14F-4D97-AF65-F5344CB8AC3E}">
        <p14:creationId xmlns:p14="http://schemas.microsoft.com/office/powerpoint/2010/main" val="12098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050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Protein Synthesis (3)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7889544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Macrolides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Reversibly bind to 50S subunit; prevent continuation of translation</a:t>
            </a:r>
          </a:p>
          <a:p>
            <a:pPr marL="285750" lvl="1"/>
            <a:r>
              <a:rPr lang="en-US" altLang="en-US" dirty="0"/>
              <a:t>Often antibiotic of choice for patients allergic to penicillin</a:t>
            </a:r>
          </a:p>
          <a:p>
            <a:pPr marL="285750" lvl="1"/>
            <a:r>
              <a:rPr lang="en-US" altLang="en-US" dirty="0"/>
              <a:t>Bacteriostatic against many Gram-positives and most common causes of atypical pneumonia</a:t>
            </a:r>
          </a:p>
          <a:p>
            <a:pPr marL="519113" lvl="2"/>
            <a:r>
              <a:rPr lang="en-US" altLang="en-US" dirty="0"/>
              <a:t>Outer membrane of </a:t>
            </a:r>
            <a:r>
              <a:rPr lang="en-US" altLang="en-US" i="1" dirty="0"/>
              <a:t>Enterobacteriaceae</a:t>
            </a:r>
            <a:r>
              <a:rPr lang="en-US" altLang="en-US" dirty="0"/>
              <a:t> blocks</a:t>
            </a:r>
          </a:p>
          <a:p>
            <a:pPr marL="285750" lvl="1"/>
            <a:r>
              <a:rPr lang="en-US" altLang="en-US" dirty="0"/>
              <a:t>Resistance occurs from modification of ribosomal RNA target, enzyme that modifies chemical, and decreased uptake</a:t>
            </a:r>
          </a:p>
        </p:txBody>
      </p:sp>
    </p:spTree>
    <p:extLst>
      <p:ext uri="{BB962C8B-B14F-4D97-AF65-F5344CB8AC3E}">
        <p14:creationId xmlns:p14="http://schemas.microsoft.com/office/powerpoint/2010/main" val="10627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791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Protein Synthesis (4)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6" y="990600"/>
            <a:ext cx="6128983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Chloramphenicol</a:t>
            </a:r>
          </a:p>
          <a:p>
            <a:pPr marL="273050" lvl="1" indent="-273050">
              <a:spcBef>
                <a:spcPts val="0"/>
              </a:spcBef>
            </a:pPr>
            <a:r>
              <a:rPr lang="en-US" altLang="en-US" sz="2200" dirty="0"/>
              <a:t>Binds to 50S ribosomal subunit; blocks translation</a:t>
            </a:r>
          </a:p>
          <a:p>
            <a:pPr marL="519113" lvl="2"/>
            <a:r>
              <a:rPr lang="en-US" altLang="en-US" sz="2000" dirty="0"/>
              <a:t>Active against wide range of bacteria</a:t>
            </a:r>
          </a:p>
          <a:p>
            <a:pPr marL="519113" lvl="2">
              <a:spcAft>
                <a:spcPts val="1200"/>
              </a:spcAft>
            </a:pPr>
            <a:r>
              <a:rPr lang="en-US" altLang="en-US" sz="2000" dirty="0"/>
              <a:t>Used as last resort due to rare, but lethal side effect</a:t>
            </a:r>
          </a:p>
          <a:p>
            <a:pPr marL="804863" lvl="3" indent="-269875"/>
            <a:r>
              <a:rPr lang="en-US" altLang="en-US" sz="1800" dirty="0"/>
              <a:t>May cause aplastic anemia, inability to form white, red blood cells</a:t>
            </a:r>
          </a:p>
        </p:txBody>
      </p:sp>
    </p:spTree>
    <p:extLst>
      <p:ext uri="{BB962C8B-B14F-4D97-AF65-F5344CB8AC3E}">
        <p14:creationId xmlns:p14="http://schemas.microsoft.com/office/powerpoint/2010/main" val="21403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791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Protein Synthesis (5)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99" y="990600"/>
            <a:ext cx="7659802" cy="2514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Lincosamides 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Bind 50S ribosomal subunit; block continuation of translation</a:t>
            </a:r>
          </a:p>
          <a:p>
            <a:pPr marL="285750" lvl="1"/>
            <a:r>
              <a:rPr lang="en-US" altLang="en-US" dirty="0"/>
              <a:t>Inhibit variety of Gram-negatives and Gram-positives</a:t>
            </a:r>
          </a:p>
          <a:p>
            <a:pPr marL="285750" lvl="1"/>
            <a:r>
              <a:rPr lang="en-US" altLang="en-US" dirty="0"/>
              <a:t>Useful against </a:t>
            </a:r>
            <a:r>
              <a:rPr lang="en-US" altLang="en-US" i="1" dirty="0"/>
              <a:t>Bacteroides fragilis</a:t>
            </a:r>
            <a:r>
              <a:rPr lang="en-US" altLang="en-US" dirty="0"/>
              <a:t> (resists antibiotics)</a:t>
            </a:r>
          </a:p>
          <a:p>
            <a:pPr marL="504825" lvl="2"/>
            <a:r>
              <a:rPr lang="en-US" altLang="en-US" dirty="0"/>
              <a:t>Increases risk of developing </a:t>
            </a:r>
            <a:r>
              <a:rPr lang="en-US" altLang="en-US" i="1" dirty="0"/>
              <a:t>C. difficile </a:t>
            </a:r>
            <a:r>
              <a:rPr lang="en-US" altLang="en-US" dirty="0"/>
              <a:t>infection; most strains are resistant to </a:t>
            </a:r>
            <a:r>
              <a:rPr lang="en-US" altLang="en-US" dirty="0" err="1"/>
              <a:t>lincosamides</a:t>
            </a:r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CFE21-C9BA-47EE-AC69-5BD9D985780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7261" y="3723345"/>
            <a:ext cx="7660939" cy="177478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Oxazolidinones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Bind 50S ribosomal subunit; interfere with initiation of translation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Useful against variety of Gram-positives strains resistant to 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-</a:t>
            </a:r>
            <a:r>
              <a:rPr lang="en-US" altLang="en-US" sz="2000" dirty="0">
                <a:solidFill>
                  <a:prstClr val="black"/>
                </a:solidFill>
              </a:rPr>
              <a:t>lactams, vancomycin</a:t>
            </a:r>
          </a:p>
        </p:txBody>
      </p:sp>
    </p:spTree>
    <p:extLst>
      <p:ext uri="{BB962C8B-B14F-4D97-AF65-F5344CB8AC3E}">
        <p14:creationId xmlns:p14="http://schemas.microsoft.com/office/powerpoint/2010/main" val="41823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791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Inhibit Protein Synthesis (6)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96" y="990600"/>
            <a:ext cx="7551758" cy="22587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Pleuromutilins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Bind to 50s ribosomal subunit; prevent formation of peptide bonds during translation</a:t>
            </a:r>
          </a:p>
          <a:p>
            <a:pPr marL="285750" lvl="1"/>
            <a:r>
              <a:rPr lang="en-US" altLang="en-US" dirty="0"/>
              <a:t>Active against many types of Gram-positives</a:t>
            </a:r>
          </a:p>
          <a:p>
            <a:pPr marL="285750" lvl="1"/>
            <a:r>
              <a:rPr lang="en-US" altLang="en-US" dirty="0"/>
              <a:t>Once used only in animals; a topical now approved in humans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80065E-7FCF-47E0-B8F8-D84E642F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3846" y="3249304"/>
            <a:ext cx="7664354" cy="261809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Streptogramins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Bind to 50S </a:t>
            </a:r>
            <a:r>
              <a:rPr lang="en-US" altLang="en-US" sz="2000" dirty="0" err="1">
                <a:solidFill>
                  <a:prstClr val="black"/>
                </a:solidFill>
              </a:rPr>
              <a:t>rinbosomal</a:t>
            </a:r>
            <a:r>
              <a:rPr lang="en-US" altLang="en-US" sz="2000" dirty="0">
                <a:solidFill>
                  <a:prstClr val="black"/>
                </a:solidFill>
              </a:rPr>
              <a:t> subunit; inhibit translation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prstClr val="black"/>
                </a:solidFill>
              </a:rPr>
              <a:t>Quinupristin</a:t>
            </a:r>
            <a:r>
              <a:rPr lang="en-US" altLang="en-US" sz="2000" dirty="0">
                <a:solidFill>
                  <a:prstClr val="black"/>
                </a:solidFill>
              </a:rPr>
              <a:t> and </a:t>
            </a:r>
            <a:r>
              <a:rPr lang="en-US" altLang="en-US" sz="2000" dirty="0" err="1">
                <a:solidFill>
                  <a:prstClr val="black"/>
                </a:solidFill>
              </a:rPr>
              <a:t>dalfopristin</a:t>
            </a:r>
            <a:r>
              <a:rPr lang="en-US" altLang="en-US" sz="2000" dirty="0">
                <a:solidFill>
                  <a:prstClr val="black"/>
                </a:solidFill>
              </a:rPr>
              <a:t> each are bacteriostatic, but bactericidal when given together</a:t>
            </a:r>
          </a:p>
          <a:p>
            <a:pPr marL="519113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Effective against variety of Gram-positives, but often reserved for treating infections caused by strains that are resistant to other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14029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3" y="223784"/>
            <a:ext cx="8961187" cy="981768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Mechanisms of Action of Antibacterial Medications (1)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08" y="1219200"/>
            <a:ext cx="7356144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Inhibit nucleic acid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Fluoroquinolones</a:t>
            </a:r>
          </a:p>
          <a:p>
            <a:pPr marL="519113" lvl="2">
              <a:tabLst>
                <a:tab pos="490538" algn="l"/>
              </a:tabLst>
            </a:pPr>
            <a:r>
              <a:rPr lang="en-US" altLang="en-US" dirty="0"/>
              <a:t>Inhibit topoisomerases, enzymes that maintain supercoiling of DNA; bactericidal against wide variety of bacteria</a:t>
            </a:r>
          </a:p>
          <a:p>
            <a:pPr marL="519113" lvl="2">
              <a:tabLst>
                <a:tab pos="490538" algn="l"/>
              </a:tabLst>
            </a:pPr>
            <a:r>
              <a:rPr lang="en-US" altLang="en-US" dirty="0"/>
              <a:t>DNA gyrase breaks, rejoins strands to relieve strain from localized unwinding of DNA; function is essential</a:t>
            </a:r>
          </a:p>
          <a:p>
            <a:pPr marL="519113" lvl="2">
              <a:tabLst>
                <a:tab pos="490538" algn="l"/>
              </a:tabLst>
            </a:pPr>
            <a:r>
              <a:rPr lang="en-US" altLang="en-US" dirty="0"/>
              <a:t>Resistance usually due to alteration in DNA gyrase target</a:t>
            </a:r>
          </a:p>
          <a:p>
            <a:pPr marL="285750" lvl="1"/>
            <a:r>
              <a:rPr lang="en-US" altLang="en-US" dirty="0"/>
              <a:t>Rifamycins </a:t>
            </a:r>
          </a:p>
          <a:p>
            <a:pPr marL="519113" lvl="2">
              <a:tabLst>
                <a:tab pos="490538" algn="l"/>
              </a:tabLst>
            </a:pPr>
            <a:r>
              <a:rPr lang="en-US" altLang="en-US" dirty="0"/>
              <a:t>Block prokaryotic RNA polymerase; prevents initiation of transcription</a:t>
            </a:r>
          </a:p>
          <a:p>
            <a:pPr marL="519113" lvl="2">
              <a:tabLst>
                <a:tab pos="490538" algn="l"/>
              </a:tabLst>
            </a:pPr>
            <a:r>
              <a:rPr lang="en-US" altLang="en-US" dirty="0"/>
              <a:t>Rifampin is bactericidal against Gram-positives, some Gram-negatives, </a:t>
            </a:r>
            <a:r>
              <a:rPr lang="en-US" altLang="en-US" i="1" dirty="0"/>
              <a:t>Mycobacterium</a:t>
            </a:r>
          </a:p>
          <a:p>
            <a:pPr marL="763588" lvl="3"/>
            <a:r>
              <a:rPr lang="en-US" altLang="en-US" dirty="0"/>
              <a:t>Resistance develops quickly due to mutation in RNA polymerase gene</a:t>
            </a:r>
          </a:p>
        </p:txBody>
      </p:sp>
    </p:spTree>
    <p:extLst>
      <p:ext uri="{BB962C8B-B14F-4D97-AF65-F5344CB8AC3E}">
        <p14:creationId xmlns:p14="http://schemas.microsoft.com/office/powerpoint/2010/main" val="1101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36" y="232782"/>
            <a:ext cx="8824128" cy="1000066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Mechanisms of Action of Antibacterial Medications (2)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923" y="1208967"/>
            <a:ext cx="6054429" cy="188421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Inhibit nucleic acid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Fidaxomicin</a:t>
            </a:r>
          </a:p>
          <a:p>
            <a:pPr marL="512763" lvl="2"/>
            <a:r>
              <a:rPr lang="en-US" altLang="en-US" dirty="0"/>
              <a:t>Binds to RNA polymerase; interferes with transcription</a:t>
            </a:r>
          </a:p>
          <a:p>
            <a:pPr marL="512763" lvl="2"/>
            <a:r>
              <a:rPr lang="en-US" altLang="en-US" dirty="0"/>
              <a:t>Relatively new; bactericidal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B88A3D-40D7-4E48-9E23-6E3BA35A961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80868" y="3093181"/>
            <a:ext cx="5382484" cy="605362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Not absorbed in intestinal tract; effective in treating </a:t>
            </a:r>
            <a:r>
              <a:rPr lang="en-US" altLang="en-US" sz="1800" i="1" dirty="0">
                <a:solidFill>
                  <a:prstClr val="black"/>
                </a:solidFill>
              </a:rPr>
              <a:t>C. difficile</a:t>
            </a:r>
            <a:r>
              <a:rPr lang="en-US" altLang="en-US" sz="1800" dirty="0">
                <a:solidFill>
                  <a:prstClr val="black"/>
                </a:solidFill>
              </a:rPr>
              <a:t> infections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12CB1-2B93-45A8-9361-064B756C16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89924" y="3820554"/>
            <a:ext cx="6726160" cy="1239986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Metronidazole (</a:t>
            </a:r>
            <a:r>
              <a:rPr lang="en-US" altLang="en-US" sz="2000" dirty="0" err="1">
                <a:solidFill>
                  <a:prstClr val="black"/>
                </a:solidFill>
              </a:rPr>
              <a:t>Flagyl</a:t>
            </a:r>
            <a:r>
              <a:rPr lang="en-US" altLang="en-US" sz="2000" dirty="0">
                <a:solidFill>
                  <a:prstClr val="black"/>
                </a:solidFill>
              </a:rPr>
              <a:t>)</a:t>
            </a:r>
          </a:p>
          <a:p>
            <a:pPr marL="512763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Anaerobic metabolism required to convert to active form</a:t>
            </a:r>
          </a:p>
          <a:p>
            <a:pPr marL="512763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Active form binds DNA, interferes with synthesis, causes breaks</a:t>
            </a:r>
          </a:p>
        </p:txBody>
      </p:sp>
    </p:spTree>
    <p:extLst>
      <p:ext uri="{BB962C8B-B14F-4D97-AF65-F5344CB8AC3E}">
        <p14:creationId xmlns:p14="http://schemas.microsoft.com/office/powerpoint/2010/main" val="21516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399197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</a:rPr>
              <a:t>Table 20.1 Characteristics of Antibacterial Medications (2) 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D71A4E95-44B6-4890-A0F6-C3A551112596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558529733"/>
              </p:ext>
            </p:extLst>
          </p:nvPr>
        </p:nvGraphicFramePr>
        <p:xfrm>
          <a:off x="429487" y="730326"/>
          <a:ext cx="8269300" cy="5638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513">
                  <a:extLst>
                    <a:ext uri="{9D8B030D-6E8A-4147-A177-3AD203B41FA5}">
                      <a16:colId xmlns:a16="http://schemas.microsoft.com/office/drawing/2014/main" val="815724011"/>
                    </a:ext>
                  </a:extLst>
                </a:gridCol>
                <a:gridCol w="6031787">
                  <a:extLst>
                    <a:ext uri="{9D8B030D-6E8A-4147-A177-3AD203B41FA5}">
                      <a16:colId xmlns:a16="http://schemas.microsoft.com/office/drawing/2014/main" val="4121880214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r>
                        <a:rPr lang="en-US" sz="1400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Comments/Characteristics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7151794"/>
                  </a:ext>
                </a:extLst>
              </a:tr>
              <a:tr h="2771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Protein</a:t>
                      </a:r>
                      <a:r>
                        <a:rPr lang="en-US" sz="1200" b="1" baseline="0" dirty="0"/>
                        <a:t>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625080"/>
                  </a:ext>
                </a:extLst>
              </a:tr>
              <a:tr h="646628">
                <a:tc>
                  <a:txBody>
                    <a:bodyPr/>
                    <a:lstStyle/>
                    <a:p>
                      <a:pPr marL="122238" indent="-122238"/>
                      <a:r>
                        <a:rPr lang="en-US" sz="1200" dirty="0"/>
                        <a:t>Aminoglycosides</a:t>
                      </a:r>
                      <a:r>
                        <a:rPr lang="en-US" sz="1200" spc="5000" baseline="0" dirty="0"/>
                        <a:t> </a:t>
                      </a:r>
                      <a:r>
                        <a:rPr lang="en-US" sz="1200" dirty="0"/>
                        <a:t>Streptomycin, gentamicin, tobramycin, neomycin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aerobic and facultative bacteria; bind to the 30S ribosomal subunit, blocking the initiation of translation and causing the misreading of mRNA. Toxicity limits the use. Neomycin is commonly used in nonprescription topical antibiotic ointments.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1406639"/>
                  </a:ext>
                </a:extLst>
              </a:tr>
              <a:tr h="769984"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Tetracyclines and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glycylcyclines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Tetracyline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doxycycline (tetracyclines), tigecycline (a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glycylcycline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against some Gram-positive and Gram-negative bacteria; bind to the 30S ribosomal subunit, blocking the attachment of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tRNA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4645689"/>
                  </a:ext>
                </a:extLst>
              </a:tr>
              <a:tr h="600440">
                <a:tc>
                  <a:txBody>
                    <a:bodyPr/>
                    <a:lstStyle/>
                    <a:p>
                      <a:pPr marL="174625" marR="0" lvl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Macrolides</a:t>
                      </a:r>
                      <a:r>
                        <a:rPr kumimoji="0" lang="en-US" sz="1200" b="0" i="0" u="none" strike="noStrike" kern="1200" cap="none" spc="10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Erythromycin, clarithromycin, azithromycin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against many Gram-positive bacteria as well as the most common causes of atypical pneumonia; bind to the 50S ribosomal subunit, preventing the continuation of protein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618255"/>
                  </a:ext>
                </a:extLst>
              </a:tr>
              <a:tr h="4751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Chloramphenicol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and broad-spectrum; binds to the 50S ribosomal subunit, preventing peptide bonds from being formed. Generally used only as a last resort for life-threatening infections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5169"/>
                  </a:ext>
                </a:extLst>
              </a:tr>
              <a:tr h="497472">
                <a:tc>
                  <a:txBody>
                    <a:bodyPr/>
                    <a:lstStyle/>
                    <a:p>
                      <a:pPr marL="190500" marR="0" lvl="0" indent="-1905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Lincosamides</a:t>
                      </a:r>
                      <a:r>
                        <a:rPr kumimoji="0" lang="en-US" sz="1200" b="0" i="0" u="none" strike="noStrike" kern="1200" cap="none" spc="8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90500" marR="0" lvl="0" indent="-269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Lincomycin, clindamycin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against a variety of Gram-positive and Gram-negative bacteria. Bind to the 50S ribosomal subunit, preventing the continuation of protein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247682"/>
                  </a:ext>
                </a:extLst>
              </a:tr>
              <a:tr h="645368">
                <a:tc>
                  <a:txBody>
                    <a:bodyPr/>
                    <a:lstStyle/>
                    <a:p>
                      <a:pPr marL="174625" marR="0" lvl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Oxazolidinones Linezolid, tedizolid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against a variety of Gram-positive bacteria. Useful for treating infections caused by bacteria that are resistant to other options. Bind to the 50S ribosomal subunit, interfering with the initiation of protein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855279"/>
                  </a:ext>
                </a:extLst>
              </a:tr>
              <a:tr h="593153"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sz="1200" dirty="0" err="1"/>
                        <a:t>Pleuromutilins</a:t>
                      </a:r>
                      <a:r>
                        <a:rPr lang="en-US" sz="1200" spc="7000" baseline="0" dirty="0"/>
                        <a:t> </a:t>
                      </a:r>
                    </a:p>
                    <a:p>
                      <a:pPr marL="174625" indent="-11113"/>
                      <a:r>
                        <a:rPr lang="en-US" sz="1200" dirty="0"/>
                        <a:t>Retapamulin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against a variety of Gram-positive bacteria. Bind to the 50S ribosomal subunit, preventing peptide bonds from being formed. The only derivative currently approved for humans is for topical use only.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682558"/>
                  </a:ext>
                </a:extLst>
              </a:tr>
              <a:tr h="632365">
                <a:tc>
                  <a:txBody>
                    <a:bodyPr/>
                    <a:lstStyle/>
                    <a:p>
                      <a:pPr marL="174625" marR="0" lvl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Streptogramins</a:t>
                      </a:r>
                      <a:r>
                        <a:rPr kumimoji="0" lang="en-US" sz="1200" b="0" i="0" u="none" strike="noStrike" kern="1200" cap="none" spc="6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Quinupristin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dalfopristin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as a synergistic bactericidal combination; the two drugs bind to two different sites on the 50S ribosomal subunit. Effective against a variety of Gram-positive bacteria, but generally reserved for strains that are resistant to other antimicrobials.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627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</a:rPr>
              <a:t>Table 20.1 Characteristics of Antibacterial Medications (3) </a:t>
            </a:r>
          </a:p>
        </p:txBody>
      </p:sp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B5E71F35-744F-47CE-9672-F1B3AFDF0612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372695367"/>
              </p:ext>
            </p:extLst>
          </p:nvPr>
        </p:nvGraphicFramePr>
        <p:xfrm>
          <a:off x="646100" y="938151"/>
          <a:ext cx="7848600" cy="269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900">
                  <a:extLst>
                    <a:ext uri="{9D8B030D-6E8A-4147-A177-3AD203B41FA5}">
                      <a16:colId xmlns:a16="http://schemas.microsoft.com/office/drawing/2014/main" val="4105895030"/>
                    </a:ext>
                  </a:extLst>
                </a:gridCol>
                <a:gridCol w="5827700">
                  <a:extLst>
                    <a:ext uri="{9D8B030D-6E8A-4147-A177-3AD203B41FA5}">
                      <a16:colId xmlns:a16="http://schemas.microsoft.com/office/drawing/2014/main" val="4021384007"/>
                    </a:ext>
                  </a:extLst>
                </a:gridCol>
              </a:tblGrid>
              <a:tr h="321256">
                <a:tc>
                  <a:txBody>
                    <a:bodyPr/>
                    <a:lstStyle/>
                    <a:p>
                      <a:r>
                        <a:rPr lang="en-US" sz="1400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Comments/Characteristics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570082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Nucleic Acid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0416063"/>
                  </a:ext>
                </a:extLst>
              </a:tr>
              <a:tr h="583990"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Fluoroquinolones</a:t>
                      </a:r>
                      <a:r>
                        <a:rPr kumimoji="0" lang="en-US" sz="1200" b="0" i="0" u="none" strike="noStrike" kern="1200" cap="none" spc="3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Ciprofloxacin, levofloxacin, moxifloxacin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a wide variety of Gram-positive and Gram-negative bacteria; inhibit topoisomerases.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864334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101600" marR="0" lvl="0" indent="-101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Rifamycins</a:t>
                      </a:r>
                      <a:r>
                        <a:rPr kumimoji="0" lang="en-US" sz="1200" b="0" i="0" u="none" strike="noStrike" kern="1200" cap="none" spc="8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Rifampin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Gram-positive and some Gram-negative bacteria. Bind RNA polymerase, blocking the initiation of RNA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497531"/>
                  </a:ext>
                </a:extLst>
              </a:tr>
              <a:tr h="325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Fidaxomicin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Bactericidal, particularly against Clostridium species; interferes with RNA polymerase activity.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0513908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Metronidazole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anaerobes. Activated by anaerobic metabolism and then binds DNA, interfering with synthesis and causing damaging breaks.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6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" y="228600"/>
            <a:ext cx="8787204" cy="97427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Mechanisms of Action of Antibacterial Medications – Figure 20.8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97" y="1369785"/>
            <a:ext cx="4800600" cy="974271"/>
          </a:xfrm>
        </p:spPr>
        <p:txBody>
          <a:bodyPr/>
          <a:lstStyle/>
          <a:p>
            <a:pPr>
              <a:spcBef>
                <a:spcPts val="24"/>
              </a:spcBef>
              <a:spcAft>
                <a:spcPts val="1500"/>
              </a:spcAft>
            </a:pPr>
            <a:r>
              <a:rPr lang="en-US" altLang="en-US" dirty="0"/>
              <a:t>Interfere with metabolic pathways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Folate inhibitors are most useful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7E898F-FC74-45BB-A104-22673C7AE8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86137" y="2356753"/>
            <a:ext cx="2680645" cy="2362199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Inhibit steps in synthesis </a:t>
            </a:r>
            <a:br>
              <a:rPr lang="en-US" altLang="en-US" sz="1800" dirty="0">
                <a:solidFill>
                  <a:prstClr val="black"/>
                </a:solidFill>
              </a:rPr>
            </a:br>
            <a:r>
              <a:rPr lang="en-US" altLang="en-US" sz="1800" dirty="0">
                <a:solidFill>
                  <a:prstClr val="black"/>
                </a:solidFill>
              </a:rPr>
              <a:t>of folate and ultimately synthesis of coenzyme required for nucleotide biosynthesis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Animals lack enzymes to synthesize folate; required in diet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E92AFD-45C3-474F-9E53-A0B71AD2F5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86136" y="4876800"/>
            <a:ext cx="3104864" cy="974272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Sulfonamides, trimethoprim inhibit different steps in synthesis</a:t>
            </a:r>
            <a:endParaRPr lang="en-US" sz="1800" dirty="0"/>
          </a:p>
        </p:txBody>
      </p:sp>
      <p:pic>
        <p:nvPicPr>
          <p:cNvPr id="77827" name="Picture 5" descr="PABA and sulfanilamide have similar chemical structur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/>
          <a:stretch>
            <a:fillRect/>
          </a:stretch>
        </p:blipFill>
        <p:spPr bwMode="auto">
          <a:xfrm>
            <a:off x="4667561" y="2489200"/>
            <a:ext cx="39624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2" y="242661"/>
            <a:ext cx="8875076" cy="554182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Mechanisms of Action of Antibacterial Medications (3)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92" y="990600"/>
            <a:ext cx="6421272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Interfere with metabolic pathways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Sulfonamides and related are called </a:t>
            </a:r>
            <a:r>
              <a:rPr lang="en-US" altLang="en-US" u="sng" dirty="0"/>
              <a:t>sulfa drugs</a:t>
            </a:r>
          </a:p>
          <a:p>
            <a:pPr marL="519113" lvl="2"/>
            <a:r>
              <a:rPr lang="en-US" altLang="en-US" dirty="0"/>
              <a:t>Inhibit many Gram-positives and Gram-negatives</a:t>
            </a:r>
          </a:p>
          <a:p>
            <a:pPr marL="519113" lvl="2"/>
            <a:r>
              <a:rPr lang="en-US" altLang="en-US" dirty="0"/>
              <a:t>Structurally similar to PABA, so enzyme binds chemical</a:t>
            </a:r>
          </a:p>
          <a:p>
            <a:pPr marL="750888" lvl="3"/>
            <a:r>
              <a:rPr lang="en-US" altLang="en-US" dirty="0"/>
              <a:t>Example of competitive inhibition</a:t>
            </a:r>
          </a:p>
          <a:p>
            <a:pPr marL="750888" lvl="3"/>
            <a:r>
              <a:rPr lang="en-US" altLang="en-US" dirty="0"/>
              <a:t>Human cells lack enzyme</a:t>
            </a:r>
          </a:p>
          <a:p>
            <a:pPr marL="285750" lvl="1"/>
            <a:r>
              <a:rPr lang="en-US" altLang="en-US" dirty="0"/>
              <a:t>Trimethoprim inhibits enzyme in later step</a:t>
            </a:r>
          </a:p>
          <a:p>
            <a:pPr marL="519113" lvl="2"/>
            <a:r>
              <a:rPr lang="en-US" altLang="en-US" dirty="0"/>
              <a:t>Has little effect on enzyme’s counterpart in human cells</a:t>
            </a:r>
          </a:p>
          <a:p>
            <a:pPr marL="519113" lvl="2"/>
            <a:r>
              <a:rPr lang="en-US" altLang="en-US" dirty="0"/>
              <a:t>Combination of trimethoprim and sulfonamide has synergistic effect; </a:t>
            </a:r>
            <a:r>
              <a:rPr lang="en-US" altLang="en-US" u="sng" dirty="0"/>
              <a:t>co-trimoxazole</a:t>
            </a:r>
          </a:p>
        </p:txBody>
      </p:sp>
    </p:spTree>
    <p:extLst>
      <p:ext uri="{BB962C8B-B14F-4D97-AF65-F5344CB8AC3E}">
        <p14:creationId xmlns:p14="http://schemas.microsoft.com/office/powerpoint/2010/main" val="26244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FEBD6C-D62F-475A-BA7D-EDEC956E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History and Development of Antimicrobial Medications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7883235" cy="4243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Discovery of antimicrobial medications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Salvarsan (Paul Ehrlich,1910) first documented case</a:t>
            </a:r>
          </a:p>
          <a:p>
            <a:pPr marL="285750" lvl="1"/>
            <a:r>
              <a:rPr lang="en-US" altLang="en-US" sz="2200" dirty="0"/>
              <a:t>Red dye Prontosil (Gerhard Domagk, 1932) used to treat streptococcal infections in animals</a:t>
            </a:r>
          </a:p>
          <a:p>
            <a:pPr marL="519113" lvl="2"/>
            <a:r>
              <a:rPr lang="en-US" altLang="en-US" sz="2000" dirty="0"/>
              <a:t>No effect in test tubes; enzymes in blood split to produce sulfanilamide, the first sulfa drug</a:t>
            </a:r>
          </a:p>
          <a:p>
            <a:pPr marL="285750" lvl="1"/>
            <a:r>
              <a:rPr lang="en-US" altLang="en-US" sz="2200" dirty="0"/>
              <a:t>Both are </a:t>
            </a:r>
            <a:r>
              <a:rPr lang="en-US" altLang="en-US" sz="2200" u="sng" dirty="0"/>
              <a:t>chemotherapeutic agents</a:t>
            </a:r>
          </a:p>
          <a:p>
            <a:pPr marL="519113" lvl="2" indent="-219075">
              <a:tabLst>
                <a:tab pos="573088" algn="l"/>
              </a:tabLst>
            </a:pPr>
            <a:r>
              <a:rPr lang="en-US" altLang="en-US" sz="2000" dirty="0"/>
              <a:t>Chemicals used to treat disease</a:t>
            </a:r>
          </a:p>
          <a:p>
            <a:pPr marL="519113" lvl="2" indent="-219075">
              <a:tabLst>
                <a:tab pos="519113" algn="l"/>
              </a:tabLst>
            </a:pPr>
            <a:r>
              <a:rPr lang="en-US" altLang="en-US" sz="2000" dirty="0"/>
              <a:t>Antimicrobial medications, antimicrobial drugs, or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26618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" y="228600"/>
            <a:ext cx="8787204" cy="6096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Mechanisms of Action of Antibacterial Medications (4)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44" y="990600"/>
            <a:ext cx="7655256" cy="480060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altLang="en-US" dirty="0"/>
              <a:t>Interfere with cell membrane integrity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 few antimicrobials damage bacterial membranes causing cells to leak, leading to cell death</a:t>
            </a:r>
          </a:p>
          <a:p>
            <a:pPr marL="285750" lvl="1"/>
            <a:r>
              <a:rPr lang="en-US" altLang="en-US" dirty="0"/>
              <a:t>Daptomycin inserts into cytoplasmic membrane</a:t>
            </a:r>
          </a:p>
          <a:p>
            <a:pPr marL="504825" lvl="2"/>
            <a:r>
              <a:rPr lang="en-US" altLang="en-US" dirty="0"/>
              <a:t>Used against Gram-positives resistant to other antibiotics</a:t>
            </a:r>
          </a:p>
          <a:p>
            <a:pPr marL="504825" lvl="2"/>
            <a:r>
              <a:rPr lang="en-US" altLang="en-US" dirty="0"/>
              <a:t>Ineffective against Gram-negatives; cannot penetrate outer membrane</a:t>
            </a:r>
          </a:p>
          <a:p>
            <a:pPr marL="285750" lvl="1"/>
            <a:r>
              <a:rPr lang="en-US" altLang="en-US" dirty="0"/>
              <a:t>Polymyxins bind to membranes of Gram-negatives</a:t>
            </a:r>
          </a:p>
          <a:p>
            <a:pPr marL="519113" lvl="2"/>
            <a:r>
              <a:rPr lang="en-US" altLang="en-US" dirty="0"/>
              <a:t>Generally limits usefulness to topical applications</a:t>
            </a:r>
          </a:p>
          <a:p>
            <a:pPr marL="519113" lvl="2"/>
            <a:r>
              <a:rPr lang="en-US" altLang="en-US" dirty="0"/>
              <a:t>Also bind to eukaryotic cells, though to a lesser extent</a:t>
            </a:r>
          </a:p>
          <a:p>
            <a:pPr marL="285750" lvl="1"/>
            <a:r>
              <a:rPr lang="en-US" altLang="en-US" dirty="0"/>
              <a:t>Newest glycopeptide antibiotics disrupt cell membranes (albavancin, </a:t>
            </a:r>
            <a:r>
              <a:rPr lang="en-US" altLang="en-US" dirty="0" err="1"/>
              <a:t>oritavancin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Mechanisms of Action of Antibacterial Medications (5)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98" y="990600"/>
            <a:ext cx="7772400" cy="5181600"/>
          </a:xfrm>
        </p:spPr>
        <p:txBody>
          <a:bodyPr/>
          <a:lstStyle/>
          <a:p>
            <a:pPr>
              <a:spcBef>
                <a:spcPts val="576"/>
              </a:spcBef>
              <a:spcAft>
                <a:spcPts val="1500"/>
              </a:spcAft>
            </a:pPr>
            <a:r>
              <a:rPr lang="en-US" altLang="en-US" dirty="0"/>
              <a:t>Effective against </a:t>
            </a:r>
            <a:r>
              <a:rPr lang="en-US" altLang="en-US" i="1" dirty="0"/>
              <a:t>Mycobacterium</a:t>
            </a:r>
            <a:r>
              <a:rPr lang="en-US" altLang="en-US" dirty="0"/>
              <a:t> </a:t>
            </a:r>
            <a:r>
              <a:rPr lang="en-US" altLang="en-US" i="1" dirty="0"/>
              <a:t>tuberculosis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Few antimicrobials effective against </a:t>
            </a:r>
            <a:r>
              <a:rPr lang="en-US" altLang="en-US" sz="2200" i="1" dirty="0"/>
              <a:t>Mycobacterium</a:t>
            </a:r>
          </a:p>
          <a:p>
            <a:pPr marL="285750" lvl="1"/>
            <a:r>
              <a:rPr lang="en-US" altLang="en-US" sz="2200" dirty="0"/>
              <a:t>Waxy cell wall prevents entry of many chemicals; slow growth </a:t>
            </a:r>
          </a:p>
          <a:p>
            <a:pPr marL="285750" lvl="1"/>
            <a:r>
              <a:rPr lang="en-US" altLang="en-US" sz="2200" u="sng" dirty="0"/>
              <a:t>First-line drugs </a:t>
            </a:r>
            <a:r>
              <a:rPr lang="en-US" altLang="en-US" sz="2200" dirty="0"/>
              <a:t>are most effective, least toxic</a:t>
            </a:r>
            <a:r>
              <a:rPr lang="en-US" altLang="en-US" dirty="0"/>
              <a:t> </a:t>
            </a:r>
          </a:p>
          <a:p>
            <a:pPr marL="519113" lvl="2"/>
            <a:r>
              <a:rPr lang="en-US" altLang="en-US" dirty="0"/>
              <a:t>Combination therapy decreases chance of development of resistant mutants</a:t>
            </a:r>
          </a:p>
          <a:p>
            <a:pPr marL="285750" lvl="1"/>
            <a:r>
              <a:rPr lang="en-US" altLang="en-US" sz="2200" u="sng" dirty="0"/>
              <a:t>Second-line drugs</a:t>
            </a:r>
            <a:r>
              <a:rPr lang="en-US" altLang="en-US" sz="2200" dirty="0"/>
              <a:t> given for strains resistant to first-line drugs</a:t>
            </a:r>
          </a:p>
          <a:p>
            <a:pPr marL="519113" lvl="2"/>
            <a:r>
              <a:rPr lang="en-US" altLang="en-US" dirty="0"/>
              <a:t>Less effective or have greater toxicity risk</a:t>
            </a:r>
          </a:p>
          <a:p>
            <a:pPr marL="285750" lvl="1"/>
            <a:r>
              <a:rPr lang="en-US" altLang="en-US" sz="2200" dirty="0"/>
              <a:t>Some target unique cell wall of mycobacteria</a:t>
            </a:r>
          </a:p>
          <a:p>
            <a:pPr marL="519113" lvl="2"/>
            <a:r>
              <a:rPr lang="en-US" altLang="en-US" dirty="0"/>
              <a:t>Isoniazid inhibits mycolic acid synthesis; ethambutol inhibits enzymes required for synthesis of other cell wall components; pyrazinamide interferes with 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16760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4462" y="228600"/>
            <a:ext cx="8875076" cy="533400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</a:rPr>
              <a:t>Table 20.1 Characteristics of Antibacterial Medications (4) </a:t>
            </a:r>
          </a:p>
        </p:txBody>
      </p:sp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C7844138-0860-40D0-A48E-BD3C0C8F6936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991611632"/>
              </p:ext>
            </p:extLst>
          </p:nvPr>
        </p:nvGraphicFramePr>
        <p:xfrm>
          <a:off x="654424" y="1066801"/>
          <a:ext cx="7831950" cy="4326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2576">
                  <a:extLst>
                    <a:ext uri="{9D8B030D-6E8A-4147-A177-3AD203B41FA5}">
                      <a16:colId xmlns:a16="http://schemas.microsoft.com/office/drawing/2014/main" val="112753626"/>
                    </a:ext>
                  </a:extLst>
                </a:gridCol>
                <a:gridCol w="5819374">
                  <a:extLst>
                    <a:ext uri="{9D8B030D-6E8A-4147-A177-3AD203B41FA5}">
                      <a16:colId xmlns:a16="http://schemas.microsoft.com/office/drawing/2014/main" val="2177442451"/>
                    </a:ext>
                  </a:extLst>
                </a:gridCol>
              </a:tblGrid>
              <a:tr h="349639">
                <a:tc>
                  <a:txBody>
                    <a:bodyPr/>
                    <a:lstStyle/>
                    <a:p>
                      <a:r>
                        <a:rPr lang="en-US" sz="1400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Comments/Characteristics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518386"/>
                  </a:ext>
                </a:extLst>
              </a:tr>
              <a:tr h="3515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Folate Biosynthesis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412166"/>
                  </a:ext>
                </a:extLst>
              </a:tr>
              <a:tr h="6151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Sulfonamides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Bacteriostatic against a variety of Gram-positive and Gram-negative bacteria. Structurally similar to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paraaminobenzoic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acid (PABA) and therefore inhibit the enzyme for which PABA is a substrate.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377881"/>
                  </a:ext>
                </a:extLst>
              </a:tr>
              <a:tr h="501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Trimethoprim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Often used with a sulfonamide for a synergistic effect, a combination called co-trimoxazole. Inhibits the enzyme that catalyzes a step following the one inhibited by the sulfonamides.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1483745"/>
                  </a:ext>
                </a:extLst>
              </a:tr>
              <a:tr h="3515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 Membrane Integrity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0901588"/>
                  </a:ext>
                </a:extLst>
              </a:tr>
              <a:tr h="2636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Daptomycin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Gram-positive bacteria by damaging the cytoplasmic membrane.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798990"/>
                  </a:ext>
                </a:extLst>
              </a:tr>
              <a:tr h="615173"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Polymyxins</a:t>
                      </a:r>
                      <a:r>
                        <a:rPr kumimoji="0" lang="en-US" sz="1200" b="0" i="0" u="none" strike="noStrike" kern="1200" cap="none" spc="90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/>
                        <a:t>Polymyxin B, polymyxin E (colistin)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Bactericidal against Gram-negative bacteria by damaging cell membranes. Toxicity limits their use.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1779"/>
                  </a:ext>
                </a:extLst>
              </a:tr>
              <a:tr h="3515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Mycobacterium tuberculosis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2239793"/>
                  </a:ext>
                </a:extLst>
              </a:tr>
              <a:tr h="2636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Ethambutol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Inhibits the synthesis of a component of the mycobacterial cell wall.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974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Isoniazid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Inhibits synthesis of mycolic acids, a major component of the mycobacterial cell wall.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887887"/>
                  </a:ext>
                </a:extLst>
              </a:tr>
              <a:tr h="26364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Pyrazinamide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Interferes with a process that mycobacterial cells use to restart stalled ribosomes.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7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1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AD0964-6A8C-4A24-98C2-55DACEF9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8" y="228600"/>
            <a:ext cx="8787204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Antimicrobial Susceptibility Testing – Figure 20.9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256" y="990600"/>
            <a:ext cx="7584744" cy="2380397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Conventional disc diffusion method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Kirby-Bauer disc diffusion test</a:t>
            </a:r>
            <a:r>
              <a:rPr lang="en-US" altLang="en-US" dirty="0"/>
              <a:t> routinely used to determine susceptibility of bacterial strain to antibiotics</a:t>
            </a:r>
          </a:p>
          <a:p>
            <a:pPr marL="519113" lvl="2"/>
            <a:r>
              <a:rPr lang="en-US" altLang="en-US" dirty="0"/>
              <a:t>Standard sample of strain uniformly spread on agar plate; discs containing different antibiotics placed on surface</a:t>
            </a:r>
          </a:p>
          <a:p>
            <a:pPr marL="519113" lvl="2"/>
            <a:r>
              <a:rPr lang="en-US" altLang="en-US" dirty="0"/>
              <a:t>Drugs diffuse outward, establish concentration gradients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3F74B-02A4-472F-8853-E7FA7759E55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80448" y="3423312"/>
            <a:ext cx="3259263" cy="2837781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Resulting </a:t>
            </a:r>
            <a:r>
              <a:rPr lang="en-US" altLang="en-US" sz="1800" u="sng" dirty="0">
                <a:solidFill>
                  <a:prstClr val="black"/>
                </a:solidFill>
              </a:rPr>
              <a:t>zone of inhibition </a:t>
            </a:r>
            <a:r>
              <a:rPr lang="en-US" altLang="en-US" sz="1800" dirty="0">
                <a:solidFill>
                  <a:prstClr val="black"/>
                </a:solidFill>
              </a:rPr>
              <a:t>compared with specially prepared charts to determine whether strain is susceptible, intermediate, or resistant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Drug characteristics must be taken into account (for example molecular weight, stability, amount)</a:t>
            </a:r>
          </a:p>
        </p:txBody>
      </p:sp>
      <p:pic>
        <p:nvPicPr>
          <p:cNvPr id="88068" name="Picture 5" descr="The size of the zone of inhibition surrounding the disc&#10;reflects, in part, the sensitivity of the bacterial strain to the medication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692"/>
          <a:stretch/>
        </p:blipFill>
        <p:spPr bwMode="auto">
          <a:xfrm>
            <a:off x="4953000" y="3505200"/>
            <a:ext cx="2864678" cy="27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D14A0-BF40-495F-8F1F-946B589AA4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7678" y="6705600"/>
            <a:ext cx="1326322" cy="152400"/>
          </a:xfrm>
        </p:spPr>
        <p:txBody>
          <a:bodyPr/>
          <a:lstStyle/>
          <a:p>
            <a:pPr lvl="0"/>
            <a:r>
              <a:rPr lang="en-US" altLang="en-US" dirty="0"/>
              <a:t>Source: Gilda L. Jones/CDC</a:t>
            </a:r>
          </a:p>
        </p:txBody>
      </p:sp>
    </p:spTree>
    <p:extLst>
      <p:ext uri="{BB962C8B-B14F-4D97-AF65-F5344CB8AC3E}">
        <p14:creationId xmlns:p14="http://schemas.microsoft.com/office/powerpoint/2010/main" val="37053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47EE946-FC21-4432-BC82-BD30C773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Antimicrobial Susceptibility Testing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401" y="996288"/>
            <a:ext cx="7799690" cy="331754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u="sng" dirty="0"/>
              <a:t>Minimum inhibitory concentration (MIC) </a:t>
            </a:r>
            <a:r>
              <a:rPr lang="en-US" altLang="en-US" dirty="0"/>
              <a:t>is lowest concentration that prevents growth </a:t>
            </a:r>
            <a:r>
              <a:rPr lang="en-US" altLang="en-US" i="1" dirty="0"/>
              <a:t>in vitro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200" dirty="0"/>
              <a:t>Serial dilutions of chemical in suitable growth medium used; cultures added, incubated, examined for turbidity</a:t>
            </a:r>
          </a:p>
          <a:p>
            <a:pPr marL="285750" lvl="1">
              <a:spcAft>
                <a:spcPts val="600"/>
              </a:spcAft>
            </a:pPr>
            <a:r>
              <a:rPr lang="en-US" altLang="en-US" sz="2200" dirty="0"/>
              <a:t>Inhibition does not necessarily mean successful treatment; level may not be achieved in person’s blood</a:t>
            </a:r>
          </a:p>
          <a:p>
            <a:pPr marL="285750" lvl="1">
              <a:spcAft>
                <a:spcPts val="600"/>
              </a:spcAft>
            </a:pPr>
            <a:r>
              <a:rPr lang="en-US" altLang="en-US" sz="2200" dirty="0"/>
              <a:t>Microbes with MIC between susceptible (treatable) and resistant (untreatable) are intermediate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983D86-F173-4D8F-B0BE-C9E092D5AF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8399" y="4308144"/>
            <a:ext cx="7208613" cy="1711656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u="sng" dirty="0">
                <a:solidFill>
                  <a:prstClr val="black"/>
                </a:solidFill>
              </a:rPr>
              <a:t>Minimum bacterial concentration (MBC)</a:t>
            </a:r>
            <a:r>
              <a:rPr lang="en-US" altLang="en-US" sz="2400" dirty="0">
                <a:solidFill>
                  <a:prstClr val="black"/>
                </a:solidFill>
              </a:rPr>
              <a:t> is lowest concentration that kills 99.9% of cells </a:t>
            </a:r>
            <a:r>
              <a:rPr lang="en-US" altLang="en-US" sz="2400" i="1" dirty="0">
                <a:solidFill>
                  <a:prstClr val="black"/>
                </a:solidFill>
              </a:rPr>
              <a:t>in vitro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Determined from plate count prepared from tubes with no growth in MIC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D8044-EDC2-47BA-A8D8-0433804CC25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2948" y="6019800"/>
            <a:ext cx="6553200" cy="457200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Techniques precise but labor-intense, expensive</a:t>
            </a:r>
          </a:p>
        </p:txBody>
      </p:sp>
    </p:spTree>
    <p:extLst>
      <p:ext uri="{BB962C8B-B14F-4D97-AF65-F5344CB8AC3E}">
        <p14:creationId xmlns:p14="http://schemas.microsoft.com/office/powerpoint/2010/main" val="10129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5F4B94-A279-48D8-B21C-8F2AD41A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99" y="231618"/>
            <a:ext cx="8700202" cy="603564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Antimicrobial Susceptibility Testing – Figure 20.10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458912"/>
          </a:xfrm>
        </p:spPr>
        <p:txBody>
          <a:bodyPr/>
          <a:lstStyle/>
          <a:p>
            <a:r>
              <a:rPr lang="en-US" altLang="en-US" dirty="0"/>
              <a:t>Minimum inhibitory concentration (MIC)</a:t>
            </a:r>
          </a:p>
        </p:txBody>
      </p:sp>
      <p:pic>
        <p:nvPicPr>
          <p:cNvPr id="9216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/>
          <a:stretch>
            <a:fillRect/>
          </a:stretch>
        </p:blipFill>
        <p:spPr bwMode="auto">
          <a:xfrm>
            <a:off x="1524000" y="1625662"/>
            <a:ext cx="6248400" cy="49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F7BAAE-2E8A-4419-9D28-E6D5BD47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10668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Antimicrobial Susceptibility Testing – </a:t>
            </a:r>
            <a:br>
              <a:rPr lang="en-US" altLang="en-US" sz="3200" b="1" dirty="0">
                <a:solidFill>
                  <a:prstClr val="black"/>
                </a:solidFill>
              </a:rPr>
            </a:br>
            <a:r>
              <a:rPr lang="en-US" altLang="en-US" sz="3200" b="1" dirty="0">
                <a:solidFill>
                  <a:prstClr val="black"/>
                </a:solidFill>
              </a:rPr>
              <a:t>Figures 20.11 and 20.12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944" y="1295400"/>
            <a:ext cx="7274256" cy="27432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Commercial modifications of susceptibility testing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Less labor-intensive, often faster results</a:t>
            </a:r>
          </a:p>
          <a:p>
            <a:pPr marL="519113" lvl="2"/>
            <a:r>
              <a:rPr lang="en-US" altLang="en-US" dirty="0"/>
              <a:t>One automated system determines growth rate via turbidity in cards, interprets results to determine MICs in 6 to 15 hours</a:t>
            </a:r>
          </a:p>
          <a:p>
            <a:pPr marL="519113" lvl="2"/>
            <a:r>
              <a:rPr lang="en-US" altLang="en-US" dirty="0"/>
              <a:t>E test is modification of disc diffusion test, uses strip with gradient of antibiotic; intersection of zone of inhibition indicates MIC</a:t>
            </a:r>
          </a:p>
          <a:p>
            <a:pPr marL="285750" lvl="1"/>
            <a:r>
              <a:rPr lang="en-US" altLang="en-US" dirty="0"/>
              <a:t>New systems detect genes encoding antibiotic resistance</a:t>
            </a:r>
          </a:p>
        </p:txBody>
      </p:sp>
      <p:pic>
        <p:nvPicPr>
          <p:cNvPr id="94212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 b="4107"/>
          <a:stretch/>
        </p:blipFill>
        <p:spPr bwMode="auto">
          <a:xfrm>
            <a:off x="1088424" y="4245037"/>
            <a:ext cx="3846513" cy="20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 b="2391"/>
          <a:stretch/>
        </p:blipFill>
        <p:spPr bwMode="auto">
          <a:xfrm>
            <a:off x="5566161" y="4245037"/>
            <a:ext cx="2420938" cy="20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51233-E87C-43D8-A760-3781505A6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en-US" dirty="0"/>
              <a:t>Left: </a:t>
            </a:r>
            <a:r>
              <a:rPr lang="en-US" dirty="0"/>
              <a:t>©BSIP/UIG Via Getty Images; Right: a: ©BSIP/Newscom; b: ©BSIP/Newscom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75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012498-69A1-4D6C-92FF-5017D386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Focus Your Perspective 20.1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944" y="990599"/>
            <a:ext cx="7731456" cy="2598761"/>
          </a:xfrm>
        </p:spPr>
        <p:txBody>
          <a:bodyPr/>
          <a:lstStyle/>
          <a:p>
            <a:r>
              <a:rPr lang="en-US" altLang="en-US" sz="2000" dirty="0"/>
              <a:t>Prepare solid medium inoculated with organism sensitive to medication</a:t>
            </a:r>
          </a:p>
          <a:p>
            <a:r>
              <a:rPr lang="en-US" altLang="en-US" sz="2000" dirty="0"/>
              <a:t>Create wells in the medium; add standard dilutions of the medication along with patient sample</a:t>
            </a:r>
          </a:p>
          <a:p>
            <a:r>
              <a:rPr lang="en-US" altLang="en-US" sz="2000" dirty="0"/>
              <a:t>Produce standard curve from zone diameters measured for standard dilutions</a:t>
            </a:r>
          </a:p>
          <a:p>
            <a:r>
              <a:rPr lang="en-US" altLang="en-US" sz="2000" dirty="0"/>
              <a:t>Prepare line correlating zone diameter with antimicrobial concentration; read concentration of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9EBC-A273-4A87-9FAB-85550F137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53" y="3692856"/>
            <a:ext cx="4328160" cy="28956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30FADF-72BF-4664-8E47-58F0317BBD2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00300" y="5934406"/>
            <a:ext cx="1638300" cy="457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50" dirty="0"/>
              <a:t>Standards and patient's serum are added to agar that has been seeded with a susceptible strain of bacteria.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EB1-F623-48DA-880C-F42824BAC48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70594" y="5934405"/>
            <a:ext cx="2581476" cy="5619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50" dirty="0"/>
              <a:t>A standard curve that correlates the zone diameter with the antimicrobial concentration is constructed. The antimicrobial concentration in the serum can be determined using the line relating zone size to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15334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327119-D083-4074-94E9-52346062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10668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– Figure 20.13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944" y="1537648"/>
            <a:ext cx="4835856" cy="4101152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Increasing use, misuse selects for resistant microorganisms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Only 3% of </a:t>
            </a:r>
            <a:r>
              <a:rPr lang="en-US" altLang="en-US" i="1" dirty="0"/>
              <a:t>Staphylococcus aureus</a:t>
            </a:r>
            <a:r>
              <a:rPr lang="en-US" altLang="en-US" dirty="0"/>
              <a:t> originally resistant to penicillin G; now more than 90% are resistant</a:t>
            </a:r>
          </a:p>
          <a:p>
            <a:pPr marL="285750" lvl="1"/>
            <a:r>
              <a:rPr lang="en-US" altLang="en-US" dirty="0"/>
              <a:t>Antimicrobial resistance alarming</a:t>
            </a:r>
          </a:p>
          <a:p>
            <a:pPr marL="519113" lvl="2"/>
            <a:r>
              <a:rPr lang="en-US" altLang="en-US" dirty="0"/>
              <a:t>Impact on cost, complications, and outcomes of treatment</a:t>
            </a:r>
          </a:p>
          <a:p>
            <a:pPr marL="285750" lvl="1"/>
            <a:r>
              <a:rPr lang="en-US" altLang="en-US" dirty="0"/>
              <a:t>Dealing with problem requires understanding of mechanisms and spread of resistance</a:t>
            </a:r>
          </a:p>
        </p:txBody>
      </p:sp>
      <p:pic>
        <p:nvPicPr>
          <p:cNvPr id="98308" name="Picture 5" descr="When sensitive organisms are killed or inhibited by an antimicrobial medication, resistant survivors multiply without competiti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/>
          <a:stretch>
            <a:fillRect/>
          </a:stretch>
        </p:blipFill>
        <p:spPr bwMode="auto">
          <a:xfrm>
            <a:off x="5820568" y="1533525"/>
            <a:ext cx="298926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6329DD-724F-41E3-899B-63DA1CDE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3" y="226328"/>
            <a:ext cx="8912370" cy="914400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Resistance to Antimicrobial Medications – Figure 20.14 (1)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5CB8923-602D-456D-A974-B24ED09F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44" y="1168024"/>
            <a:ext cx="4607256" cy="1042913"/>
          </a:xfrm>
        </p:spPr>
        <p:txBody>
          <a:bodyPr/>
          <a:lstStyle/>
          <a:p>
            <a:pPr lvl="0">
              <a:spcAft>
                <a:spcPts val="1500"/>
              </a:spcAft>
            </a:pPr>
            <a:r>
              <a:rPr lang="en-US" altLang="en-US" dirty="0"/>
              <a:t>Mechanisms</a:t>
            </a:r>
            <a:r>
              <a:rPr lang="en-US" altLang="en-US" dirty="0">
                <a:solidFill>
                  <a:prstClr val="black"/>
                </a:solidFill>
              </a:rPr>
              <a:t> of acquired resistance</a:t>
            </a:r>
          </a:p>
          <a:p>
            <a:pPr marL="285750" lvl="1"/>
            <a:r>
              <a:rPr lang="en-US" altLang="en-US" dirty="0">
                <a:solidFill>
                  <a:prstClr val="black"/>
                </a:solidFill>
              </a:rPr>
              <a:t>Antibiotic-inactivating enzymes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690288-AD4D-4D50-9B4F-12DC0B60C7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80448" y="2266664"/>
            <a:ext cx="3339152" cy="2099552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Bacteria produce enzymes that interfere with drug</a:t>
            </a:r>
          </a:p>
          <a:p>
            <a:pPr marL="450850" lvl="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Penicillinase, extended spectrum </a:t>
            </a:r>
            <a:r>
              <a:rPr lang="el-GR" altLang="en-US" dirty="0">
                <a:solidFill>
                  <a:prstClr val="black"/>
                </a:solidFill>
                <a:cs typeface="Arial" panose="020B0604020202020204" pitchFamily="34" charset="0"/>
              </a:rPr>
              <a:t>β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-lactamases, </a:t>
            </a:r>
            <a:r>
              <a:rPr lang="en-US" altLang="en-US" dirty="0">
                <a:solidFill>
                  <a:prstClr val="black"/>
                </a:solidFill>
              </a:rPr>
              <a:t>chloramphenicol acetyltransferase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96D258-44C8-46CF-9ABC-4E320FA9EF6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2944" y="4366216"/>
            <a:ext cx="3921458" cy="2264458"/>
          </a:xfrm>
        </p:spPr>
        <p:txBody>
          <a:bodyPr/>
          <a:lstStyle/>
          <a:p>
            <a:pPr marL="22860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Alteration in target molecule</a:t>
            </a:r>
          </a:p>
          <a:p>
            <a:pPr marL="504825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altLang="en-US" sz="2000" dirty="0">
                <a:solidFill>
                  <a:prstClr val="black"/>
                </a:solidFill>
              </a:rPr>
              <a:t>Minor structural changes can prevent binding</a:t>
            </a:r>
          </a:p>
          <a:p>
            <a:pPr marL="504825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altLang="en-US" sz="2000" dirty="0">
                <a:solidFill>
                  <a:prstClr val="black"/>
                </a:solidFill>
              </a:rPr>
              <a:t>PBPs (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β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-lactam antibiotics), ribosomal RNA (macrolides, </a:t>
            </a:r>
            <a:r>
              <a:rPr lang="en-US" altLang="en-US" sz="2000" dirty="0" err="1">
                <a:solidFill>
                  <a:prstClr val="black"/>
                </a:solidFill>
                <a:cs typeface="Arial" panose="020B0604020202020204" pitchFamily="34" charset="0"/>
              </a:rPr>
              <a:t>lincosamides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, streptogramins)</a:t>
            </a:r>
          </a:p>
        </p:txBody>
      </p:sp>
      <p:pic>
        <p:nvPicPr>
          <p:cNvPr id="100356" name="Picture 5" descr="In a non-resistant cell, an antibiotic binds to a cell target. Resistant cells have mechanisms to prevent th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/>
          <a:stretch>
            <a:fillRect/>
          </a:stretch>
        </p:blipFill>
        <p:spPr bwMode="auto">
          <a:xfrm>
            <a:off x="5233794" y="1676400"/>
            <a:ext cx="3473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2" y="228600"/>
            <a:ext cx="8875076" cy="9144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History and Development of Antimicrobial Medications – Figure 20.1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6" y="1225928"/>
            <a:ext cx="7730834" cy="31959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Discovery of </a:t>
            </a:r>
            <a:r>
              <a:rPr lang="en-US" altLang="en-US" u="sng" dirty="0"/>
              <a:t>antibiotics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In 1928, Fleming identified mold </a:t>
            </a:r>
            <a:r>
              <a:rPr lang="en-US" altLang="en-US" i="1" dirty="0"/>
              <a:t>Penicillium</a:t>
            </a:r>
            <a:r>
              <a:rPr lang="en-US" altLang="en-US" dirty="0"/>
              <a:t> secreting compound toxic to </a:t>
            </a:r>
            <a:r>
              <a:rPr lang="en-US" altLang="en-US" i="1" dirty="0"/>
              <a:t>Staphylococcus </a:t>
            </a:r>
            <a:r>
              <a:rPr lang="en-US" altLang="en-US" dirty="0"/>
              <a:t>(penicillin)</a:t>
            </a:r>
          </a:p>
          <a:p>
            <a:pPr marL="512763" lvl="2"/>
            <a:r>
              <a:rPr lang="en-US" altLang="en-US" dirty="0"/>
              <a:t>Showed effective in killing many bacterial species</a:t>
            </a:r>
          </a:p>
          <a:p>
            <a:pPr marL="747713" lvl="3"/>
            <a:r>
              <a:rPr lang="en-US" altLang="en-US" dirty="0"/>
              <a:t>Unable to purify, he later abandoned research</a:t>
            </a:r>
          </a:p>
          <a:p>
            <a:pPr marL="512763" lvl="2"/>
            <a:r>
              <a:rPr lang="en-US" altLang="en-US" dirty="0"/>
              <a:t>Chain and Florey purified, tested compounds in 1941 on police officer with </a:t>
            </a:r>
            <a:r>
              <a:rPr lang="en-US" altLang="en-US" i="1" dirty="0"/>
              <a:t>Staphylococcus aureus</a:t>
            </a:r>
            <a:r>
              <a:rPr lang="en-US" altLang="en-US" dirty="0"/>
              <a:t> infection</a:t>
            </a:r>
          </a:p>
          <a:p>
            <a:pPr marL="747713" lvl="3"/>
            <a:r>
              <a:rPr lang="en-US" altLang="en-US" dirty="0"/>
              <a:t>Patient improved but supply of purified penicillin ran out and he later died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18A6F6-B9F3-462B-8AAD-55C71BB17E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80658" y="4450779"/>
            <a:ext cx="3198800" cy="1143000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WWII spurred research and development; penicillin G, the first </a:t>
            </a:r>
            <a:r>
              <a:rPr lang="en-US" altLang="en-US" sz="1800" u="sng" dirty="0">
                <a:solidFill>
                  <a:prstClr val="black"/>
                </a:solidFill>
              </a:rPr>
              <a:t>antibiotic</a:t>
            </a:r>
            <a:r>
              <a:rPr lang="en-US" altLang="en-US" sz="1800" dirty="0">
                <a:solidFill>
                  <a:prstClr val="black"/>
                </a:solidFill>
              </a:rPr>
              <a:t> (naturally-produced antimicrobial)</a:t>
            </a:r>
          </a:p>
        </p:txBody>
      </p:sp>
      <p:pic>
        <p:nvPicPr>
          <p:cNvPr id="12292" name="Picture 5" descr="In a contaminated plate, growth of mold (Penicillium species) inhibited growth of Staphylococcus aureus, leading to the discovery of penicillin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4055"/>
          <a:stretch/>
        </p:blipFill>
        <p:spPr bwMode="auto">
          <a:xfrm>
            <a:off x="4570400" y="4436738"/>
            <a:ext cx="37868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7806C3-161C-46A6-BCAC-EAB908D4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1400" y="6705600"/>
            <a:ext cx="1752600" cy="152400"/>
          </a:xfrm>
        </p:spPr>
        <p:txBody>
          <a:bodyPr/>
          <a:lstStyle/>
          <a:p>
            <a:r>
              <a:rPr lang="en-US" altLang="en-US" dirty="0"/>
              <a:t>©</a:t>
            </a:r>
            <a:r>
              <a:rPr lang="en-US" altLang="en-US" dirty="0" err="1"/>
              <a:t>Biophoto</a:t>
            </a:r>
            <a:r>
              <a:rPr lang="en-US" altLang="en-US" dirty="0"/>
              <a:t> Associates/Science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9950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F1058-0DE8-4349-A5EB-6FAEEEF2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5" y="227634"/>
            <a:ext cx="8912370" cy="922020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Resistance to Antimicrobial Medications – Figure 20.14 (2)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399" y="1154376"/>
            <a:ext cx="4800600" cy="4572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Mechanisms of acquired resistance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273156-B58D-42FC-8390-6A5DFC93E6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9107" y="1687206"/>
            <a:ext cx="3285694" cy="1741794"/>
          </a:xfrm>
        </p:spPr>
        <p:txBody>
          <a:bodyPr/>
          <a:lstStyle/>
          <a:p>
            <a:pPr marL="22860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Decreased uptake of the medication</a:t>
            </a:r>
          </a:p>
          <a:p>
            <a:pPr marL="46355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Changes in porin proteins of outer membrane of Gram-negatives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5FAADE-8F21-4AEE-BAE4-92D869339D8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9107" y="3600166"/>
            <a:ext cx="3442742" cy="3070178"/>
          </a:xfrm>
        </p:spPr>
        <p:txBody>
          <a:bodyPr/>
          <a:lstStyle/>
          <a:p>
            <a:pPr marL="22860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Increased elimination of medication</a:t>
            </a:r>
          </a:p>
          <a:p>
            <a:pPr marL="477838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n-US" altLang="en-US" sz="1800" u="sng" dirty="0">
                <a:solidFill>
                  <a:prstClr val="black"/>
                </a:solidFill>
                <a:cs typeface="Arial" panose="020B0604020202020204" pitchFamily="34" charset="0"/>
              </a:rPr>
              <a:t>Efflux pumps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remove compounds from cell</a:t>
            </a:r>
          </a:p>
          <a:p>
            <a:pPr marL="477838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Increased production or structural changes of pumps allows faster removal</a:t>
            </a:r>
          </a:p>
          <a:p>
            <a:pPr marL="477838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Resistance to range of antimicrobials</a:t>
            </a:r>
          </a:p>
        </p:txBody>
      </p:sp>
      <p:pic>
        <p:nvPicPr>
          <p:cNvPr id="102404" name="Picture 4" descr="Bacteria resist the effects of antibiotics using: antibiotic-inactivating enzymes, alterations in target molecules, and decreased uptake or increased elimination by the cell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/>
          <a:stretch>
            <a:fillRect/>
          </a:stretch>
        </p:blipFill>
        <p:spPr bwMode="auto">
          <a:xfrm>
            <a:off x="5029200" y="1752600"/>
            <a:ext cx="3473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845D71-24D8-4F8F-93ED-E62FBF99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7" y="222912"/>
            <a:ext cx="855942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987" y="990600"/>
            <a:ext cx="7587014" cy="2971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Acquisition of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>
                <a:cs typeface="Arial" panose="020B0604020202020204" pitchFamily="34" charset="0"/>
              </a:rPr>
              <a:t>Spontaneous mutations </a:t>
            </a:r>
          </a:p>
          <a:p>
            <a:pPr marL="504825" lvl="2"/>
            <a:r>
              <a:rPr lang="en-US" altLang="en-US" sz="2000" dirty="0">
                <a:cs typeface="Arial" panose="020B0604020202020204" pitchFamily="34" charset="0"/>
              </a:rPr>
              <a:t>Mutations happen at low rate during replication, but can have significant effect</a:t>
            </a:r>
          </a:p>
          <a:p>
            <a:pPr marL="504825" lvl="2"/>
            <a:r>
              <a:rPr lang="en-US" altLang="en-US" sz="2000" dirty="0">
                <a:cs typeface="Arial" panose="020B0604020202020204" pitchFamily="34" charset="0"/>
              </a:rPr>
              <a:t>Just a single base-pair change in gene encoding a ribosomal protein yields resistance to streptomycin</a:t>
            </a:r>
          </a:p>
          <a:p>
            <a:pPr marL="750888" lvl="3"/>
            <a:r>
              <a:rPr lang="en-US" altLang="en-US" sz="1800" dirty="0">
                <a:cs typeface="Arial" panose="020B0604020202020204" pitchFamily="34" charset="0"/>
              </a:rPr>
              <a:t>In a population of</a:t>
            </a:r>
            <a:endParaRPr lang="el-GR" altLang="en-US" sz="2000" dirty="0"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92813"/>
              </p:ext>
            </p:extLst>
          </p:nvPr>
        </p:nvGraphicFramePr>
        <p:xfrm>
          <a:off x="3358541" y="3581400"/>
          <a:ext cx="3667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8541" y="3581400"/>
                        <a:ext cx="366713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0"/>
          <p:cNvSpPr>
            <a:spLocks noGrp="1"/>
          </p:cNvSpPr>
          <p:nvPr>
            <p:ph sz="quarter" idx="18"/>
          </p:nvPr>
        </p:nvSpPr>
        <p:spPr>
          <a:xfrm>
            <a:off x="3758126" y="3552904"/>
            <a:ext cx="4784106" cy="402364"/>
          </a:xfrm>
        </p:spPr>
        <p:txBody>
          <a:bodyPr/>
          <a:lstStyle/>
          <a:p>
            <a:pPr marL="0" lvl="3" indent="0">
              <a:buNone/>
            </a:pPr>
            <a:r>
              <a:rPr lang="en-US" altLang="en-US" dirty="0">
                <a:cs typeface="Arial" panose="020B0604020202020204" pitchFamily="34" charset="0"/>
              </a:rPr>
              <a:t>cells, at least one likely has that mutation; if</a:t>
            </a:r>
            <a:endParaRPr lang="el-GR" altLang="en-US" dirty="0">
              <a:cs typeface="Arial" panose="020B0604020202020204" pitchFamily="34" charset="0"/>
            </a:endParaRPr>
          </a:p>
        </p:txBody>
      </p:sp>
      <p:sp>
        <p:nvSpPr>
          <p:cNvPr id="4" name="Content Placeholder 14"/>
          <p:cNvSpPr>
            <a:spLocks noGrp="1"/>
          </p:cNvSpPr>
          <p:nvPr>
            <p:ph sz="quarter" idx="22"/>
          </p:nvPr>
        </p:nvSpPr>
        <p:spPr>
          <a:xfrm>
            <a:off x="794987" y="3989452"/>
            <a:ext cx="6934200" cy="2304525"/>
          </a:xfrm>
        </p:spPr>
        <p:txBody>
          <a:bodyPr/>
          <a:lstStyle/>
          <a:p>
            <a:pPr marL="808038" lvl="3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streptomycin is added, only that cell and progeny will replicate,</a:t>
            </a:r>
            <a:r>
              <a:rPr lang="en-US" altLang="en-US" sz="1800" spc="300" dirty="0">
                <a:cs typeface="Arial" panose="020B0604020202020204" pitchFamily="34" charset="0"/>
              </a:rPr>
              <a:t> </a:t>
            </a:r>
            <a:r>
              <a:rPr lang="en-US" altLang="en-US" sz="1800" dirty="0">
                <a:cs typeface="Arial" panose="020B0604020202020204" pitchFamily="34" charset="0"/>
              </a:rPr>
              <a:t>yielding resistant population</a:t>
            </a:r>
          </a:p>
          <a:p>
            <a:pPr marL="504825" lvl="2"/>
            <a:r>
              <a:rPr lang="en-US" altLang="en-US" sz="2000" dirty="0">
                <a:cs typeface="Arial" panose="020B0604020202020204" pitchFamily="34" charset="0"/>
              </a:rPr>
              <a:t>Spontaneous resistance to antibiotics with several different targets or multiple binding sites is less likely</a:t>
            </a:r>
          </a:p>
          <a:p>
            <a:pPr marL="504825" lvl="2"/>
            <a:r>
              <a:rPr lang="en-US" altLang="en-US" sz="2000" u="sng" dirty="0">
                <a:cs typeface="Arial" panose="020B0604020202020204" pitchFamily="34" charset="0"/>
              </a:rPr>
              <a:t>Combination therapy</a:t>
            </a:r>
            <a:r>
              <a:rPr lang="en-US" altLang="en-US" sz="2000" dirty="0">
                <a:cs typeface="Arial" panose="020B0604020202020204" pitchFamily="34" charset="0"/>
              </a:rPr>
              <a:t> of multiple antibiotics is often used; unlikely cells will simultaneously develop resistance</a:t>
            </a:r>
            <a:endParaRPr lang="el-G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728064-6955-46A9-A685-5EE663FF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04" y="222912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256" y="990600"/>
            <a:ext cx="7508544" cy="4572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Acquisition of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>
                <a:cs typeface="Arial" panose="020B0604020202020204" pitchFamily="34" charset="0"/>
              </a:rPr>
              <a:t>Gene transfer</a:t>
            </a:r>
          </a:p>
          <a:p>
            <a:pPr marL="490538" lvl="2" indent="-203200"/>
            <a:r>
              <a:rPr lang="en-US" altLang="en-US" sz="2000" dirty="0">
                <a:cs typeface="Arial" panose="020B0604020202020204" pitchFamily="34" charset="0"/>
              </a:rPr>
              <a:t>Genes encoding resistance can spread to different strains, species, even genera</a:t>
            </a:r>
          </a:p>
          <a:p>
            <a:pPr marL="709613" lvl="3"/>
            <a:r>
              <a:rPr lang="en-US" altLang="en-US" sz="1800" dirty="0">
                <a:cs typeface="Arial" panose="020B0604020202020204" pitchFamily="34" charset="0"/>
              </a:rPr>
              <a:t>Most commonly through conjugative transfer of 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u="sng" dirty="0">
                <a:cs typeface="Arial" panose="020B0604020202020204" pitchFamily="34" charset="0"/>
              </a:rPr>
              <a:t>R plasmids</a:t>
            </a:r>
            <a:r>
              <a:rPr lang="en-US" altLang="en-US" sz="1800" dirty="0">
                <a:cs typeface="Arial" panose="020B0604020202020204" pitchFamily="34" charset="0"/>
              </a:rPr>
              <a:t>, which often carry several different resistance genes</a:t>
            </a:r>
          </a:p>
          <a:p>
            <a:pPr marL="490538" lvl="2" indent="-203200"/>
            <a:r>
              <a:rPr lang="en-US" altLang="en-US" sz="2000" dirty="0">
                <a:cs typeface="Arial" panose="020B0604020202020204" pitchFamily="34" charset="0"/>
              </a:rPr>
              <a:t>Resistance genes on R plasmids originate from</a:t>
            </a:r>
          </a:p>
          <a:p>
            <a:pPr marL="682625" lvl="3" indent="-201613"/>
            <a:r>
              <a:rPr lang="en-US" altLang="en-US" sz="1800" dirty="0">
                <a:cs typeface="Arial" panose="020B0604020202020204" pitchFamily="34" charset="0"/>
              </a:rPr>
              <a:t>Spontaneous mutations</a:t>
            </a:r>
          </a:p>
          <a:p>
            <a:pPr marL="709613" lvl="3"/>
            <a:r>
              <a:rPr lang="en-US" altLang="en-US" sz="1800" dirty="0">
                <a:cs typeface="Arial" panose="020B0604020202020204" pitchFamily="34" charset="0"/>
              </a:rPr>
              <a:t>Microbes that naturally produce the antibiotic</a:t>
            </a:r>
          </a:p>
          <a:p>
            <a:pPr marL="941388" lvl="4"/>
            <a:r>
              <a:rPr lang="en-US" altLang="en-US" dirty="0">
                <a:cs typeface="Arial" panose="020B0604020202020204" pitchFamily="34" charset="0"/>
              </a:rPr>
              <a:t>Gene coding for enzyme that modifies aminoglycoside likely originated from the </a:t>
            </a:r>
            <a:r>
              <a:rPr lang="en-US" altLang="en-US" i="1" dirty="0">
                <a:cs typeface="Arial" panose="020B0604020202020204" pitchFamily="34" charset="0"/>
              </a:rPr>
              <a:t>Streptomyces</a:t>
            </a:r>
            <a:r>
              <a:rPr lang="en-US" altLang="en-US" dirty="0">
                <a:cs typeface="Arial" panose="020B0604020202020204" pitchFamily="34" charset="0"/>
              </a:rPr>
              <a:t> species that produces the antibiotic</a:t>
            </a:r>
            <a:endParaRPr lang="el-GR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4EF8DC-3A64-4605-B1EA-B8BE8906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99" y="228600"/>
            <a:ext cx="8700202" cy="863221"/>
          </a:xfrm>
        </p:spPr>
        <p:txBody>
          <a:bodyPr/>
          <a:lstStyle/>
          <a:p>
            <a:r>
              <a:rPr lang="en-US" altLang="en-US" sz="2600" b="1" dirty="0">
                <a:solidFill>
                  <a:prstClr val="black"/>
                </a:solidFill>
              </a:rPr>
              <a:t>Table 20.2 Threats of Resistance to Antimicrobial Medications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944" y="1084208"/>
            <a:ext cx="6324600" cy="1143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sz="1800" dirty="0"/>
              <a:t>Examples of emerging resistance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700" dirty="0">
                <a:cs typeface="Arial" panose="020B0604020202020204" pitchFamily="34" charset="0"/>
              </a:rPr>
              <a:t>CDC published </a:t>
            </a:r>
            <a:r>
              <a:rPr lang="en-US" altLang="en-US" sz="1700" i="1" dirty="0">
                <a:cs typeface="Arial" panose="020B0604020202020204" pitchFamily="34" charset="0"/>
              </a:rPr>
              <a:t>Antibiotic Resistance Threats in the United States</a:t>
            </a:r>
          </a:p>
          <a:p>
            <a:pPr marL="285750" lvl="1">
              <a:spcAft>
                <a:spcPts val="200"/>
              </a:spcAft>
            </a:pPr>
            <a:r>
              <a:rPr lang="en-US" altLang="en-US" sz="1700" dirty="0">
                <a:cs typeface="Arial" panose="020B0604020202020204" pitchFamily="34" charset="0"/>
              </a:rPr>
              <a:t>Most serious threats categorized as urgent, serious, or concerning</a:t>
            </a:r>
            <a:endParaRPr lang="el-GR" altLang="en-US" sz="1700" dirty="0">
              <a:cs typeface="Arial" panose="020B0604020202020204" pitchFamily="34" charset="0"/>
            </a:endParaRP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858655ED-09DB-4EA5-8F9A-D513AC57B19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927459368"/>
              </p:ext>
            </p:extLst>
          </p:nvPr>
        </p:nvGraphicFramePr>
        <p:xfrm>
          <a:off x="874700" y="2455809"/>
          <a:ext cx="7391400" cy="2850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965888668"/>
                    </a:ext>
                  </a:extLst>
                </a:gridCol>
                <a:gridCol w="5446700">
                  <a:extLst>
                    <a:ext uri="{9D8B030D-6E8A-4147-A177-3AD203B41FA5}">
                      <a16:colId xmlns:a16="http://schemas.microsoft.com/office/drawing/2014/main" val="4230920989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r>
                        <a:rPr lang="en-US" b="1" dirty="0"/>
                        <a:t>Microorganism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6075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CDC’s Threat Level: Urgent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8876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Clostridium difficile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C. difficile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antibiotic-associated intestinal infections that can sometimes be life-threatening; the organism is considered an urgent threat because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Clostridium difficile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infection (CDI) is related to the use of antimicrobials.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9281310"/>
                  </a:ext>
                </a:extLst>
              </a:tr>
              <a:tr h="641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Carbapenem-resistant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Enterobacteriaceae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(CRE)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Members of the family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Enterobacteriaceae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are a common cause of healthcare-associated infections (HAIs). Carbapenems are often a last resort for treating Enterobacteriaceae that are resistant to other options, so CRE infections are very difficult or impossible to treat effectively.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97536"/>
                  </a:ext>
                </a:extLst>
              </a:tr>
              <a:tr h="641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Neisseria gonorrhoeae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 gonorrhoeae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gonorrhea, a sexually transmitted infection. Multi-drug resistance is so widespread that combination therapy using ceftriaxone (a cephalosporin) and azithromycin (a macrolide) is now recommended.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1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2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26026B3-5FC3-4049-A5C3-F0A94A45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892"/>
            <a:ext cx="9144000" cy="378514"/>
          </a:xfrm>
        </p:spPr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</a:rPr>
              <a:t>Table 20.2 Threats of Resistance to Antimicrobial Medications (2)</a:t>
            </a:r>
            <a:endParaRPr lang="en-US" dirty="0"/>
          </a:p>
        </p:txBody>
      </p:sp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B6625F42-5BF4-42CD-8B8E-287B8B0C5F48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687999740"/>
              </p:ext>
            </p:extLst>
          </p:nvPr>
        </p:nvGraphicFramePr>
        <p:xfrm>
          <a:off x="455600" y="741681"/>
          <a:ext cx="8459800" cy="5558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258">
                  <a:extLst>
                    <a:ext uri="{9D8B030D-6E8A-4147-A177-3AD203B41FA5}">
                      <a16:colId xmlns:a16="http://schemas.microsoft.com/office/drawing/2014/main" val="672674899"/>
                    </a:ext>
                  </a:extLst>
                </a:gridCol>
                <a:gridCol w="6186542">
                  <a:extLst>
                    <a:ext uri="{9D8B030D-6E8A-4147-A177-3AD203B41FA5}">
                      <a16:colId xmlns:a16="http://schemas.microsoft.com/office/drawing/2014/main" val="2183291679"/>
                    </a:ext>
                  </a:extLst>
                </a:gridCol>
              </a:tblGrid>
              <a:tr h="346086">
                <a:tc>
                  <a:txBody>
                    <a:bodyPr/>
                    <a:lstStyle/>
                    <a:p>
                      <a:r>
                        <a:rPr lang="en-US" b="1" dirty="0"/>
                        <a:t>Microorganism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628338"/>
                  </a:ext>
                </a:extLst>
              </a:tr>
              <a:tr h="346086">
                <a:tc>
                  <a:txBody>
                    <a:bodyPr/>
                    <a:lstStyle/>
                    <a:p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CDC’s Threat Level: Serious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39916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Multi-drug-resistant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Acinetobacter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Acinetobacter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species are a common cause of healthcare-associated infections (HAIs); many strains are resistant to multiple antimicrobial medications.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65471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Campylobacter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Campylobacter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species are a common cause of foodborne diarrhea; resistance to ciprofloxacin and azithromycin is increasing.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09513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Fluconazole-resistant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Candida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(a fungus)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Candida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species (fungi) are a common cause of healthcare-associated infections (HAIs); relatively few antifungal medications are available, so acquired resistance to even one type is significant.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58377"/>
                  </a:ext>
                </a:extLst>
              </a:tr>
              <a:tr h="519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Extended-spectrum </a:t>
                      </a: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lactamase (ESBL) producing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Enterobacteriaceae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Members of the family Enterobacteriaceae are a common cause of healthcare-associated infections (HAIs). ESBL-producing Enterobacteriaceae are resistant to all the β-lactam antibiotics, leaving carbapenem as the last treatment option.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1400"/>
                  </a:ext>
                </a:extLst>
              </a:tr>
              <a:tr h="519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Vancomycin-resistant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Enterococcus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(VRE)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Enterococcus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species are a common cause of healthcare-associated infections (HAIs), including urinary tract and bloodstream infections. Enterococci are innately resistant to many antimicrobials, and VRE strains are resistant to nearly all antimicrobial medications.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440553"/>
                  </a:ext>
                </a:extLst>
              </a:tr>
              <a:tr h="519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Multi-drug-resistant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Pseudomonas aeruginosa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 aeruginosa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a common cause of healthcare-associated infections (HAIs); it is also a common cause of pneumonia in cystic fibrosis patients. P. aeruginosa is innately resistant to many antimicrobials, so multi-drug resistance makes a difficult situation even more challenging.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88641"/>
                  </a:ext>
                </a:extLst>
              </a:tr>
              <a:tr h="519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non-typhoidal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Salmonella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Non-typhoidal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Salmonella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strains are a common cause of foodborne diarrhea. Uncomplicated infections are not usually treated with antimicrobial medications, but infections that spread to the bloodstream can be life-threatening and should be treated.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208608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Salmonella Typhi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Salmonella Typhi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typhoid fever, a life-threatening systemic disease. Most illnesses are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travelrelated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and strains are becoming increasingly resistant to certain treatment options.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96914"/>
                  </a:ext>
                </a:extLst>
              </a:tr>
              <a:tr h="3749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species cause diarrheal diseases that spread easily in conditions of poor sanitation. Widespread antimicrobial resistance makes treatment more difficult.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92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2CA83-1C4B-4108-9714-A0C62A29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7" y="228600"/>
            <a:ext cx="8963827" cy="533400"/>
          </a:xfrm>
        </p:spPr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</a:rPr>
              <a:t>Table 20.2 Threats of Resistance to Antimicrobial Medications (3)</a:t>
            </a:r>
            <a:endParaRPr lang="en-US" dirty="0"/>
          </a:p>
        </p:txBody>
      </p:sp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255607EA-715D-4099-ACDE-523C31A4667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511144047"/>
              </p:ext>
            </p:extLst>
          </p:nvPr>
        </p:nvGraphicFramePr>
        <p:xfrm>
          <a:off x="803565" y="1066800"/>
          <a:ext cx="7812100" cy="5482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796">
                  <a:extLst>
                    <a:ext uri="{9D8B030D-6E8A-4147-A177-3AD203B41FA5}">
                      <a16:colId xmlns:a16="http://schemas.microsoft.com/office/drawing/2014/main" val="2786540129"/>
                    </a:ext>
                  </a:extLst>
                </a:gridCol>
                <a:gridCol w="5332304">
                  <a:extLst>
                    <a:ext uri="{9D8B030D-6E8A-4147-A177-3AD203B41FA5}">
                      <a16:colId xmlns:a16="http://schemas.microsoft.com/office/drawing/2014/main" val="718257934"/>
                    </a:ext>
                  </a:extLst>
                </a:gridCol>
              </a:tblGrid>
              <a:tr h="361202">
                <a:tc>
                  <a:txBody>
                    <a:bodyPr/>
                    <a:lstStyle/>
                    <a:p>
                      <a:r>
                        <a:rPr lang="en-US" b="1" dirty="0"/>
                        <a:t>Microorganism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8024279"/>
                  </a:ext>
                </a:extLst>
              </a:tr>
              <a:tr h="1773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CDC’s Threat Level: Concerning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6934013"/>
                  </a:ext>
                </a:extLst>
              </a:tr>
              <a:tr h="632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Methicillin-resistant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Staphylococcus aureus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(MRSA)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S. aureus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a common cause of healthcare-associated (HA) and community-acquired (CA) skin and wound infections. MRSA is resistant to nearly all β-lactam antibiotics; HA-MRSA strains are generally resistant to many other antimicrobial medications as well, so severe infections are typically treated with vancomycin; CA-MRSA strains are usually susceptible to some other options.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1965764"/>
                  </a:ext>
                </a:extLst>
              </a:tr>
              <a:tr h="632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Streptococcus pneumoniae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S. pneumoniae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pneumonia and meningitis, as well as bloodstream, ear, and sinus infections. Some strains are resistant to a variety of antibiotics, including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macrolides.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2222684"/>
                  </a:ext>
                </a:extLst>
              </a:tr>
              <a:tr h="632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Drug-resistant tuberculosis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M. tuberculosis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tuberculosis. Treatment has always been a long and complicated process because the organism is slow-growing and innately resistant to many antimicrobials. Treatment of infections caused by drug-resistant strains takes longer, is more expensive, and carries more health risks. Drug-resistant strains are an increasing problem worldwide, but are relatively rare in the United States.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409163"/>
                  </a:ext>
                </a:extLst>
              </a:tr>
              <a:tr h="632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Vancomycin-resistant Staphylococcus aureus (VRSA)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S. aureus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hospital-acquired (HA) and community-acquired (CA) infections. VRSA strains are resistant to nearly all antimicrobial medications.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365981"/>
                  </a:ext>
                </a:extLst>
              </a:tr>
              <a:tr h="6442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Erythromycin-resistant Group A streptococcus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 A streptococcus causes a variety of infections, including pharyngitis, impetigo, and tissue infections. A main concern regarding antibiotic resistance is invasive infections (infections of otherwise sterile body sites).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233896"/>
                  </a:ext>
                </a:extLst>
              </a:tr>
              <a:tr h="632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Clindamycin-resistant Group B streptococcus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 B streptococcus is an important cause of neonatal meningitis; pregnant women who are colonized with the organism are treated to prevent infection of the newborn.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63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9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45F3B-AE78-4EB6-81B8-CA099976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8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40" y="990600"/>
            <a:ext cx="6781800" cy="3733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Examples of emerging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>
                <a:cs typeface="Arial" panose="020B0604020202020204" pitchFamily="34" charset="0"/>
              </a:rPr>
              <a:t>Enterococci: part of normal intestinal microbiota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Common cause of healthcare-associated infections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Intrinsically less susceptible to many antimicrobials</a:t>
            </a:r>
          </a:p>
          <a:p>
            <a:pPr marL="735013" lvl="3"/>
            <a:r>
              <a:rPr lang="en-US" altLang="en-US" dirty="0">
                <a:cs typeface="Arial" panose="020B0604020202020204" pitchFamily="34" charset="0"/>
              </a:rPr>
              <a:t>PBPs have low affinity to many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-lactam antibiotics</a:t>
            </a:r>
          </a:p>
          <a:p>
            <a:pPr marL="735013" lvl="3"/>
            <a:r>
              <a:rPr lang="en-US" altLang="en-US" dirty="0">
                <a:cs typeface="Arial" panose="020B0604020202020204" pitchFamily="34" charset="0"/>
              </a:rPr>
              <a:t>Many have R plasmids</a:t>
            </a:r>
          </a:p>
          <a:p>
            <a:pPr marL="735013" lvl="3"/>
            <a:r>
              <a:rPr lang="en-US" altLang="en-US" dirty="0">
                <a:cs typeface="Arial" panose="020B0604020202020204" pitchFamily="34" charset="0"/>
              </a:rPr>
              <a:t>Some code for resistance to vancomycin, yield </a:t>
            </a:r>
            <a:r>
              <a:rPr lang="en-US" altLang="en-US" u="sng" dirty="0">
                <a:cs typeface="Arial" panose="020B0604020202020204" pitchFamily="34" charset="0"/>
              </a:rPr>
              <a:t>vancomycin-resistant enterococci (VRE)</a:t>
            </a:r>
            <a:r>
              <a:rPr lang="en-US" altLang="en-US" dirty="0">
                <a:cs typeface="Arial" panose="020B0604020202020204" pitchFamily="34" charset="0"/>
              </a:rPr>
              <a:t>, which is transferable to other organisms</a:t>
            </a:r>
          </a:p>
          <a:p>
            <a:pPr marL="955675" lvl="4"/>
            <a:r>
              <a:rPr lang="en-US" altLang="en-US" dirty="0">
                <a:cs typeface="Arial" panose="020B0604020202020204" pitchFamily="34" charset="0"/>
              </a:rPr>
              <a:t>Vancomycin often antibiotic of last resort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938BB6-0257-4C2D-9FF9-B8452029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0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5" y="990600"/>
            <a:ext cx="7661565" cy="4800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Examples of emerging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>
                <a:cs typeface="Arial" panose="020B0604020202020204" pitchFamily="34" charset="0"/>
              </a:rPr>
              <a:t>Enterobacteriaceae</a:t>
            </a:r>
            <a:r>
              <a:rPr lang="en-US" altLang="en-US" dirty="0">
                <a:cs typeface="Arial" panose="020B0604020202020204" pitchFamily="34" charset="0"/>
              </a:rPr>
              <a:t> intrinsically resistant to many antibiotics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Outer membrane prevents entry of medications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Some enterics developed ability to produce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-lactamases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Some further developed ability to produce extended-spectrum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-lactamases (ESBLs); resist cephalosporins and monobactams in addition to penicillins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More recently, </a:t>
            </a:r>
            <a:r>
              <a:rPr lang="en-US" altLang="en-US" u="sng" dirty="0">
                <a:cs typeface="Arial" panose="020B0604020202020204" pitchFamily="34" charset="0"/>
              </a:rPr>
              <a:t>carbapenem-resistant </a:t>
            </a:r>
            <a:r>
              <a:rPr lang="en-US" altLang="en-US" i="1" u="sng" dirty="0"/>
              <a:t>Enterobacteriaceae</a:t>
            </a:r>
            <a:r>
              <a:rPr lang="en-US" altLang="en-US" u="sng" dirty="0"/>
              <a:t> </a:t>
            </a:r>
            <a:r>
              <a:rPr lang="en-US" altLang="en-US" u="sng" dirty="0">
                <a:cs typeface="Arial" panose="020B0604020202020204" pitchFamily="34" charset="0"/>
              </a:rPr>
              <a:t>(CRE)</a:t>
            </a:r>
            <a:r>
              <a:rPr lang="en-US" altLang="en-US" dirty="0">
                <a:cs typeface="Arial" panose="020B0604020202020204" pitchFamily="34" charset="0"/>
              </a:rPr>
              <a:t> strains found</a:t>
            </a:r>
          </a:p>
          <a:p>
            <a:pPr marL="735013" lvl="3"/>
            <a:r>
              <a:rPr lang="en-US" altLang="en-US" sz="2000" dirty="0">
                <a:cs typeface="Arial" panose="020B0604020202020204" pitchFamily="34" charset="0"/>
              </a:rPr>
              <a:t>Resistant to nearly all antibiotics</a:t>
            </a:r>
          </a:p>
          <a:p>
            <a:pPr marL="735013" lvl="3"/>
            <a:r>
              <a:rPr lang="en-US" altLang="en-US" sz="2000" dirty="0">
                <a:cs typeface="Arial" panose="020B0604020202020204" pitchFamily="34" charset="0"/>
              </a:rPr>
              <a:t>Replaced with colistin, once considered too toxic for use</a:t>
            </a:r>
          </a:p>
          <a:p>
            <a:pPr marL="969963" lvl="4"/>
            <a:r>
              <a:rPr lang="en-US" altLang="en-US" dirty="0">
                <a:cs typeface="Arial" panose="020B0604020202020204" pitchFamily="34" charset="0"/>
              </a:rPr>
              <a:t>Plasmid-encoded resistance to colistin recently discovered</a:t>
            </a:r>
          </a:p>
        </p:txBody>
      </p:sp>
    </p:spTree>
    <p:extLst>
      <p:ext uri="{BB962C8B-B14F-4D97-AF65-F5344CB8AC3E}">
        <p14:creationId xmlns:p14="http://schemas.microsoft.com/office/powerpoint/2010/main" val="13231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EBBE7E-3C88-42AD-B531-41DC8024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6" y="990600"/>
            <a:ext cx="7487555" cy="5562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Examples of emerging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>
                <a:cs typeface="Arial" panose="020B0604020202020204" pitchFamily="34" charset="0"/>
              </a:rPr>
              <a:t>Mycobacterium tuberculosis</a:t>
            </a:r>
            <a:r>
              <a:rPr lang="en-US" altLang="en-US" dirty="0">
                <a:cs typeface="Arial" panose="020B0604020202020204" pitchFamily="34" charset="0"/>
              </a:rPr>
              <a:t> requires long treatment</a:t>
            </a:r>
          </a:p>
          <a:p>
            <a:pPr marL="490538" lvl="2" defTabSz="595313"/>
            <a:r>
              <a:rPr lang="en-US" altLang="en-US" dirty="0">
                <a:cs typeface="Arial" panose="020B0604020202020204" pitchFamily="34" charset="0"/>
              </a:rPr>
              <a:t>Can become resistant to first-line antibiotics via mutation</a:t>
            </a:r>
          </a:p>
          <a:p>
            <a:pPr marL="490538" lvl="2" defTabSz="595313"/>
            <a:r>
              <a:rPr lang="en-US" altLang="en-US" dirty="0">
                <a:cs typeface="Arial" panose="020B0604020202020204" pitchFamily="34" charset="0"/>
              </a:rPr>
              <a:t>Large numbers of cells found in active infection, so likely at least one cell has developed resistance</a:t>
            </a:r>
          </a:p>
          <a:p>
            <a:pPr marL="723900" lvl="3" indent="-220663"/>
            <a:r>
              <a:rPr lang="en-US" altLang="en-US" sz="2000" dirty="0">
                <a:cs typeface="Arial" panose="020B0604020202020204" pitchFamily="34" charset="0"/>
              </a:rPr>
              <a:t>Combination therapy is therefore required</a:t>
            </a:r>
          </a:p>
          <a:p>
            <a:pPr marL="490538" lvl="2" defTabSz="595313"/>
            <a:r>
              <a:rPr lang="en-US" altLang="en-US" dirty="0">
                <a:cs typeface="Arial" panose="020B0604020202020204" pitchFamily="34" charset="0"/>
              </a:rPr>
              <a:t>6 months or more of treatment necessary due to slow rate of growth; many patients do not comply</a:t>
            </a:r>
          </a:p>
          <a:p>
            <a:pPr marL="723900" lvl="3" indent="-220663"/>
            <a:r>
              <a:rPr lang="en-US" altLang="en-US" sz="2000" u="sng" dirty="0">
                <a:cs typeface="Arial" panose="020B0604020202020204" pitchFamily="34" charset="0"/>
              </a:rPr>
              <a:t>Multi-drug-resistant tuberculosis (MDR-TB)</a:t>
            </a:r>
            <a:r>
              <a:rPr lang="en-US" altLang="en-US" sz="2000" dirty="0">
                <a:cs typeface="Arial" panose="020B0604020202020204" pitchFamily="34" charset="0"/>
              </a:rPr>
              <a:t> resist two favored first-line antibiotics: isoniazid and rifampin</a:t>
            </a:r>
          </a:p>
          <a:p>
            <a:pPr marL="1025525" lvl="4"/>
            <a:r>
              <a:rPr lang="en-US" altLang="en-US" sz="1800" dirty="0">
                <a:cs typeface="Arial" panose="020B0604020202020204" pitchFamily="34" charset="0"/>
              </a:rPr>
              <a:t>Directly observed therapy (DOT) can prevent emergence</a:t>
            </a:r>
          </a:p>
          <a:p>
            <a:pPr marL="736600" lvl="3" indent="-220663"/>
            <a:r>
              <a:rPr lang="en-US" altLang="en-US" sz="2000" u="sng" dirty="0">
                <a:cs typeface="Arial" panose="020B0604020202020204" pitchFamily="34" charset="0"/>
              </a:rPr>
              <a:t>Extensively drug-resistant tuberculosis (XDR-TB)</a:t>
            </a:r>
            <a:r>
              <a:rPr lang="en-US" altLang="en-US" sz="2000" dirty="0">
                <a:cs typeface="Arial" panose="020B0604020202020204" pitchFamily="34" charset="0"/>
              </a:rPr>
              <a:t> of even greater concern, additionally resist three or more second-line anti-TB medications</a:t>
            </a:r>
            <a:endParaRPr lang="el-G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658090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Resistance to Antimicrobial Medications (6)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803565" y="990600"/>
            <a:ext cx="7502235" cy="3733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Examples of emerging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Neisseria gonorrhoeae</a:t>
            </a:r>
            <a:r>
              <a:rPr lang="en-US" altLang="en-US" dirty="0"/>
              <a:t> was once very susceptible to penicillin</a:t>
            </a:r>
            <a:r>
              <a:rPr lang="en-US" altLang="en-US" i="1" dirty="0"/>
              <a:t> </a:t>
            </a:r>
            <a:endParaRPr lang="en-US" altLang="en-US" dirty="0"/>
          </a:p>
          <a:p>
            <a:pPr marL="512763" lvl="2"/>
            <a:r>
              <a:rPr lang="en-US" altLang="en-US" dirty="0"/>
              <a:t>Some strains developed resistance through mutation; others acquired a plasmid that encoded production of penicillinase</a:t>
            </a:r>
          </a:p>
          <a:p>
            <a:pPr marL="512763" lvl="2"/>
            <a:r>
              <a:rPr lang="en-US" altLang="en-US" dirty="0"/>
              <a:t>Other treatments were used, but led to more resistance</a:t>
            </a:r>
          </a:p>
          <a:p>
            <a:pPr marL="512763" lvl="2"/>
            <a:r>
              <a:rPr lang="en-US" altLang="en-US" dirty="0"/>
              <a:t>Only certain cephalosporins are reliably effective</a:t>
            </a:r>
          </a:p>
          <a:p>
            <a:pPr marL="512763" lvl="2"/>
            <a:r>
              <a:rPr lang="en-US" altLang="en-US" dirty="0"/>
              <a:t>Newer combination therapy minimizes resistance</a:t>
            </a:r>
          </a:p>
          <a:p>
            <a:pPr marL="709613" lvl="3"/>
            <a:r>
              <a:rPr lang="en-US" altLang="en-US" sz="2000" dirty="0"/>
              <a:t>Intramuscular dose of ceftriaxone with oral dose of azithromycin</a:t>
            </a:r>
          </a:p>
        </p:txBody>
      </p:sp>
    </p:spTree>
    <p:extLst>
      <p:ext uri="{BB962C8B-B14F-4D97-AF65-F5344CB8AC3E}">
        <p14:creationId xmlns:p14="http://schemas.microsoft.com/office/powerpoint/2010/main" val="18102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6" y="233588"/>
            <a:ext cx="8912369" cy="981768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History and Development of Antimicrobial Medications (1)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1371600"/>
            <a:ext cx="7883235" cy="297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Discovery of antibiotics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Selman Waksman purified streptomycin from soil bacterium </a:t>
            </a:r>
            <a:r>
              <a:rPr lang="en-US" altLang="en-US" i="1" dirty="0"/>
              <a:t>Streptomyces griseus</a:t>
            </a:r>
          </a:p>
          <a:p>
            <a:pPr marL="539750" lvl="2"/>
            <a:r>
              <a:rPr lang="en-US" altLang="en-US" sz="2400" dirty="0"/>
              <a:t>Researchers began screening hundreds of thousands of microbes for antibiotics</a:t>
            </a:r>
          </a:p>
          <a:p>
            <a:pPr marL="539750" lvl="2"/>
            <a:r>
              <a:rPr lang="en-US" altLang="en-US" sz="2400" dirty="0"/>
              <a:t>Pharmaceutical companies today examine soil samples from around world</a:t>
            </a:r>
          </a:p>
        </p:txBody>
      </p:sp>
    </p:spTree>
    <p:extLst>
      <p:ext uri="{BB962C8B-B14F-4D97-AF65-F5344CB8AC3E}">
        <p14:creationId xmlns:p14="http://schemas.microsoft.com/office/powerpoint/2010/main" val="35508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658095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Resistance to Antimicrobial Medications (7)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796842" y="990600"/>
            <a:ext cx="7495310" cy="5257800"/>
          </a:xfrm>
        </p:spPr>
        <p:txBody>
          <a:bodyPr/>
          <a:lstStyle/>
          <a:p>
            <a:r>
              <a:rPr lang="en-US" altLang="en-US" dirty="0"/>
              <a:t>Examples of emerging resistance</a:t>
            </a:r>
          </a:p>
          <a:p>
            <a:pPr marL="285750" lvl="1"/>
            <a:r>
              <a:rPr lang="en-US" altLang="en-US" i="1" dirty="0">
                <a:cs typeface="Arial" panose="020B0604020202020204" pitchFamily="34" charset="0"/>
              </a:rPr>
              <a:t>Staphylococcus aureus</a:t>
            </a:r>
            <a:r>
              <a:rPr lang="en-US" altLang="en-US" dirty="0">
                <a:cs typeface="Arial" panose="020B0604020202020204" pitchFamily="34" charset="0"/>
              </a:rPr>
              <a:t>: increasingly resistant</a:t>
            </a:r>
          </a:p>
          <a:p>
            <a:pPr marL="512763" lvl="2" eaLnBrk="1" hangingPunct="1"/>
            <a:r>
              <a:rPr lang="en-US" altLang="en-US" dirty="0">
                <a:cs typeface="Arial" panose="020B0604020202020204" pitchFamily="34" charset="0"/>
              </a:rPr>
              <a:t>Common cause of healthcare-associated infections</a:t>
            </a:r>
          </a:p>
          <a:p>
            <a:pPr marL="512763" lvl="2" eaLnBrk="1" hangingPunct="1"/>
            <a:r>
              <a:rPr lang="en-US" altLang="en-US" dirty="0">
                <a:cs typeface="Arial" panose="020B0604020202020204" pitchFamily="34" charset="0"/>
              </a:rPr>
              <a:t>Most strains resistant to penicillin, encode penicillinase</a:t>
            </a:r>
          </a:p>
          <a:p>
            <a:pPr marL="512763" lvl="2" eaLnBrk="1" hangingPunct="1"/>
            <a:r>
              <a:rPr lang="en-US" altLang="en-US" dirty="0">
                <a:cs typeface="Arial" panose="020B0604020202020204" pitchFamily="34" charset="0"/>
              </a:rPr>
              <a:t>New strains emerged having PBPs with low affinity for most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-lactam antibiotics (ceftaroline binds new PBP)</a:t>
            </a:r>
          </a:p>
          <a:p>
            <a:pPr marL="735013" lvl="3" eaLnBrk="1" hangingPunct="1"/>
            <a:r>
              <a:rPr lang="en-US" altLang="en-US" sz="2000" u="sng" dirty="0">
                <a:cs typeface="Arial" panose="020B0604020202020204" pitchFamily="34" charset="0"/>
              </a:rPr>
              <a:t>Methicillin-resistant </a:t>
            </a:r>
            <a:r>
              <a:rPr lang="en-US" altLang="en-US" sz="2000" i="1" u="sng" dirty="0">
                <a:cs typeface="Arial" panose="020B0604020202020204" pitchFamily="34" charset="0"/>
              </a:rPr>
              <a:t>Staphylococcus aureus</a:t>
            </a:r>
            <a:r>
              <a:rPr lang="en-US" altLang="en-US" sz="2000" dirty="0">
                <a:cs typeface="Arial" panose="020B0604020202020204" pitchFamily="34" charset="0"/>
              </a:rPr>
              <a:t> (MRSA)</a:t>
            </a:r>
          </a:p>
          <a:p>
            <a:pPr marL="735013" lvl="3" eaLnBrk="1" hangingPunct="1"/>
            <a:r>
              <a:rPr lang="en-US" altLang="en-US" sz="2000" dirty="0">
                <a:cs typeface="Arial" panose="020B0604020202020204" pitchFamily="34" charset="0"/>
              </a:rPr>
              <a:t>Healthcare-associated (HA-MRSA) resistant to wide range of antibiotics, usually treated with vancomycin</a:t>
            </a:r>
          </a:p>
          <a:p>
            <a:pPr marL="984250" lvl="4" eaLnBrk="1" hangingPunct="1"/>
            <a:r>
              <a:rPr lang="en-US" altLang="en-US" sz="1800" dirty="0">
                <a:cs typeface="Arial" panose="020B0604020202020204" pitchFamily="34" charset="0"/>
              </a:rPr>
              <a:t>Hospitals have reported resistant isolates; strict guidelines have halted spread of </a:t>
            </a:r>
            <a:r>
              <a:rPr lang="en-US" altLang="en-US" sz="1800" u="sng" dirty="0">
                <a:cs typeface="Arial" panose="020B0604020202020204" pitchFamily="34" charset="0"/>
              </a:rPr>
              <a:t>vancomycin-intermediate </a:t>
            </a:r>
            <a:r>
              <a:rPr lang="en-US" altLang="en-US" sz="1800" i="1" u="sng" dirty="0">
                <a:cs typeface="Arial" panose="020B0604020202020204" pitchFamily="34" charset="0"/>
              </a:rPr>
              <a:t>S. aureus</a:t>
            </a:r>
            <a:r>
              <a:rPr lang="en-US" altLang="en-US" sz="1800" dirty="0">
                <a:cs typeface="Arial" panose="020B0604020202020204" pitchFamily="34" charset="0"/>
              </a:rPr>
              <a:t> (VISA) and </a:t>
            </a:r>
            <a:r>
              <a:rPr lang="en-US" altLang="en-US" sz="1800" u="sng" dirty="0">
                <a:cs typeface="Arial" panose="020B0604020202020204" pitchFamily="34" charset="0"/>
              </a:rPr>
              <a:t>vancomycin-resistant </a:t>
            </a:r>
            <a:r>
              <a:rPr lang="en-US" altLang="en-US" sz="1800" i="1" u="sng" dirty="0">
                <a:cs typeface="Arial" panose="020B0604020202020204" pitchFamily="34" charset="0"/>
              </a:rPr>
              <a:t>S. aureus</a:t>
            </a:r>
            <a:r>
              <a:rPr lang="en-US" altLang="en-US" sz="1800" dirty="0">
                <a:cs typeface="Arial" panose="020B0604020202020204" pitchFamily="34" charset="0"/>
              </a:rPr>
              <a:t> (VRSA) strains</a:t>
            </a:r>
          </a:p>
          <a:p>
            <a:pPr marL="504825" lvl="2" eaLnBrk="1" hangingPunct="1"/>
            <a:r>
              <a:rPr lang="en-US" altLang="en-US" sz="2000" dirty="0">
                <a:cs typeface="Arial" panose="020B0604020202020204" pitchFamily="34" charset="0"/>
              </a:rPr>
              <a:t>Community acquired (CA-MRSA) currently treatable</a:t>
            </a:r>
          </a:p>
        </p:txBody>
      </p:sp>
    </p:spTree>
    <p:extLst>
      <p:ext uri="{BB962C8B-B14F-4D97-AF65-F5344CB8AC3E}">
        <p14:creationId xmlns:p14="http://schemas.microsoft.com/office/powerpoint/2010/main" val="25374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4A4908-18E4-4043-A48E-BE593548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5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(8)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7578435" cy="2133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Examples of emerging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>
                <a:cs typeface="Arial" panose="020B0604020202020204" pitchFamily="34" charset="0"/>
              </a:rPr>
              <a:t>Streptococcus pneumoniae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Historically susceptible; some recently acquired penicillin resistance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Produce PBPs with lower affinity, likely via DNA-mediated transformation involving other </a:t>
            </a:r>
            <a:r>
              <a:rPr lang="en-US" altLang="en-US" i="1" dirty="0">
                <a:cs typeface="Arial" panose="020B0604020202020204" pitchFamily="34" charset="0"/>
              </a:rPr>
              <a:t>Streptococcus</a:t>
            </a:r>
            <a:r>
              <a:rPr lang="en-US" altLang="en-US" dirty="0">
                <a:cs typeface="Arial" panose="020B0604020202020204" pitchFamily="34" charset="0"/>
              </a:rPr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27349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6412B9-37C8-484E-A440-53469DB1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10668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–Figure 20.15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1397461"/>
            <a:ext cx="5534890" cy="253030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sz="2000" dirty="0"/>
              <a:t>Preventing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1800" dirty="0">
                <a:cs typeface="Arial" panose="020B0604020202020204" pitchFamily="34" charset="0"/>
              </a:rPr>
              <a:t>Will require cooperation from everyone globally</a:t>
            </a:r>
          </a:p>
          <a:p>
            <a:pPr marL="285750" lvl="1"/>
            <a:r>
              <a:rPr lang="en-US" altLang="en-US" sz="1800" dirty="0">
                <a:cs typeface="Arial" panose="020B0604020202020204" pitchFamily="34" charset="0"/>
              </a:rPr>
              <a:t>Responsibilities of physicians and healthcare workers</a:t>
            </a:r>
          </a:p>
          <a:p>
            <a:pPr marL="527050" lvl="2"/>
            <a:r>
              <a:rPr lang="en-US" altLang="en-US" sz="1600" dirty="0">
                <a:cs typeface="Arial" panose="020B0604020202020204" pitchFamily="34" charset="0"/>
              </a:rPr>
              <a:t>Increase efforts to identify cause of infection</a:t>
            </a:r>
          </a:p>
          <a:p>
            <a:pPr marL="527050" lvl="2"/>
            <a:r>
              <a:rPr lang="en-US" altLang="en-US" sz="1600" dirty="0">
                <a:cs typeface="Arial" panose="020B0604020202020204" pitchFamily="34" charset="0"/>
              </a:rPr>
              <a:t>Only prescribe suitable antimicrobials when appropriate</a:t>
            </a:r>
          </a:p>
          <a:p>
            <a:pPr marL="527050" lvl="2"/>
            <a:r>
              <a:rPr lang="en-US" altLang="en-US" sz="1600" dirty="0">
                <a:cs typeface="Arial" panose="020B0604020202020204" pitchFamily="34" charset="0"/>
              </a:rPr>
              <a:t>Antimicrobial stewardship programs to monitor</a:t>
            </a:r>
          </a:p>
        </p:txBody>
      </p:sp>
      <p:pic>
        <p:nvPicPr>
          <p:cNvPr id="124932" name="Picture 4" descr="The rate of antibiotic prescriptions varies widely by stat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/>
          <a:stretch>
            <a:fillRect/>
          </a:stretch>
        </p:blipFill>
        <p:spPr bwMode="auto">
          <a:xfrm>
            <a:off x="2590800" y="3900644"/>
            <a:ext cx="3913994" cy="2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7D9572-2C42-4660-ABE0-03EDA8A3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5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Resistance to Antimicrobial Medications (9)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5" y="990600"/>
            <a:ext cx="7723910" cy="47244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Preventing resistance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>
                <a:cs typeface="Arial" panose="020B0604020202020204" pitchFamily="34" charset="0"/>
              </a:rPr>
              <a:t>Responsibilities of patients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Carefully follow instructions even if inconvenient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Essential to maintain adequate blood levels of antibiotic; skipping a dose may reduce levels, allowing less-sensitive microbes a chance to grow and spread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Failure to complete treatment may not kill least-sensitive organisms, allowing subsequent spread</a:t>
            </a:r>
            <a:endParaRPr lang="en-US" altLang="en-US" dirty="0"/>
          </a:p>
          <a:p>
            <a:pPr marL="285750" lvl="1"/>
            <a:r>
              <a:rPr lang="en-US" altLang="en-US" dirty="0">
                <a:cs typeface="Arial" panose="020B0604020202020204" pitchFamily="34" charset="0"/>
              </a:rPr>
              <a:t>The importance of an educated public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Antibiotics ineffective against viruses; cannot cure common cold!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Misuse selects for antibiotic-resistant bacteria in normal microbiota; they can eventually transfer R plasmids to pathogens</a:t>
            </a:r>
          </a:p>
        </p:txBody>
      </p:sp>
    </p:spTree>
    <p:extLst>
      <p:ext uri="{BB962C8B-B14F-4D97-AF65-F5344CB8AC3E}">
        <p14:creationId xmlns:p14="http://schemas.microsoft.com/office/powerpoint/2010/main" val="6694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968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Resistance to Antimicrobial Medications (10)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03565" y="990600"/>
            <a:ext cx="7426035" cy="3810000"/>
          </a:xfrm>
        </p:spPr>
        <p:txBody>
          <a:bodyPr/>
          <a:lstStyle/>
          <a:p>
            <a:pPr eaLnBrk="1" hangingPunct="1">
              <a:spcAft>
                <a:spcPts val="1500"/>
              </a:spcAft>
            </a:pPr>
            <a:r>
              <a:rPr lang="en-US" altLang="en-US" dirty="0">
                <a:cs typeface="Arial" panose="020B0604020202020204" pitchFamily="34" charset="0"/>
              </a:rPr>
              <a:t>Preventing resistance</a:t>
            </a:r>
          </a:p>
          <a:p>
            <a:pPr marL="285750" lvl="1" eaLnBrk="1" hangingPunct="1">
              <a:spcBef>
                <a:spcPts val="0"/>
              </a:spcBef>
            </a:pPr>
            <a:r>
              <a:rPr lang="en-US" altLang="en-US" dirty="0">
                <a:cs typeface="Arial" panose="020B0604020202020204" pitchFamily="34" charset="0"/>
              </a:rPr>
              <a:t>Global impacts of the use of antimicrobial medications</a:t>
            </a:r>
          </a:p>
          <a:p>
            <a:pPr marL="527050" lvl="2" eaLnBrk="1" hangingPunct="1"/>
            <a:r>
              <a:rPr lang="en-US" altLang="en-US" sz="2000" dirty="0">
                <a:cs typeface="Arial" panose="020B0604020202020204" pitchFamily="34" charset="0"/>
              </a:rPr>
              <a:t>Overuse is a worldwide concern; resistant microbes recognize no political boundaries</a:t>
            </a:r>
          </a:p>
          <a:p>
            <a:pPr marL="527050" lvl="2" eaLnBrk="1" hangingPunct="1"/>
            <a:r>
              <a:rPr lang="en-US" altLang="en-US" sz="2000" dirty="0">
                <a:cs typeface="Arial" panose="020B0604020202020204" pitchFamily="34" charset="0"/>
              </a:rPr>
              <a:t>Antimicrobial antibiotics available without prescription in many parts of the world, may allow improper use</a:t>
            </a:r>
          </a:p>
          <a:p>
            <a:pPr marL="527050" lvl="2" eaLnBrk="1" hangingPunct="1"/>
            <a:r>
              <a:rPr lang="en-US" altLang="en-US" sz="2000" dirty="0">
                <a:cs typeface="Arial" panose="020B0604020202020204" pitchFamily="34" charset="0"/>
              </a:rPr>
              <a:t>Antimicrobial antibiotics used in animal feeds at low levels to enhance growth; selects for antibiotic-resistant microbes</a:t>
            </a:r>
          </a:p>
          <a:p>
            <a:pPr marL="762000" lvl="3" eaLnBrk="1" hangingPunct="1"/>
            <a:r>
              <a:rPr lang="en-US" altLang="en-US" sz="2000" dirty="0">
                <a:cs typeface="Arial" panose="020B0604020202020204" pitchFamily="34" charset="0"/>
              </a:rPr>
              <a:t>Resistant </a:t>
            </a:r>
            <a:r>
              <a:rPr lang="en-US" altLang="en-US" sz="2000" i="1" dirty="0">
                <a:cs typeface="Arial" panose="020B0604020202020204" pitchFamily="34" charset="0"/>
              </a:rPr>
              <a:t>Salmonella </a:t>
            </a:r>
            <a:r>
              <a:rPr lang="en-US" altLang="en-US" sz="2000" dirty="0">
                <a:cs typeface="Arial" panose="020B0604020202020204" pitchFamily="34" charset="0"/>
              </a:rPr>
              <a:t>strains linked to animals</a:t>
            </a:r>
            <a:endParaRPr lang="el-GR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9AD5836-FD2E-4D61-A0BB-68F7D1E0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2" y="228600"/>
            <a:ext cx="8875076" cy="457200"/>
          </a:xfrm>
        </p:spPr>
        <p:txBody>
          <a:bodyPr/>
          <a:lstStyle/>
          <a:p>
            <a:r>
              <a:rPr lang="en-US" altLang="en-US" sz="2600" b="1" dirty="0">
                <a:solidFill>
                  <a:prstClr val="black"/>
                </a:solidFill>
              </a:rPr>
              <a:t>Mechanisms of Action of Antiviral Medications – Figure 20.16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9" y="990600"/>
            <a:ext cx="7536861" cy="119545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Viruses difficult to target selectively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dirty="0">
                <a:cs typeface="Arial" panose="020B0604020202020204" pitchFamily="34" charset="0"/>
              </a:rPr>
              <a:t>Rely on host cell’s metabolic machinery; lack cell walls, ribosomes, other structures targeted by antibiotics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BF64E7-DFA5-4105-96C1-44B6AC22C7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70" y="2294605"/>
            <a:ext cx="3565316" cy="1694743"/>
          </a:xfrm>
        </p:spPr>
        <p:txBody>
          <a:bodyPr/>
          <a:lstStyle/>
          <a:p>
            <a:pPr marL="285750"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Many encode polymerases; represent potential targets</a:t>
            </a:r>
          </a:p>
          <a:p>
            <a:pPr marL="285750"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Scientists trying to develop </a:t>
            </a:r>
            <a:r>
              <a:rPr lang="en-US" altLang="en-US" sz="2000" u="sng" dirty="0">
                <a:solidFill>
                  <a:prstClr val="black"/>
                </a:solidFill>
                <a:cs typeface="Arial" panose="020B0604020202020204" pitchFamily="34" charset="0"/>
              </a:rPr>
              <a:t>antiviral medications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that interfere with viral replication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891A533-5ED0-4AFB-BE15-A006D2CB5A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569" y="4043283"/>
            <a:ext cx="3158831" cy="2205117"/>
          </a:xfrm>
        </p:spPr>
        <p:txBody>
          <a:bodyPr/>
          <a:lstStyle/>
          <a:p>
            <a:pPr marL="285750"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Current options effective only against specific type of virus; none eliminate latent infections</a:t>
            </a:r>
          </a:p>
          <a:p>
            <a:pPr marL="285750" lvl="1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Fixed dose combinations counter development of viral resistance</a:t>
            </a:r>
            <a:endParaRPr lang="el-GR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0052" name="Picture 5" descr="Antiviral medications target individual steps in viral replication and typically are effective only for a specific viru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>
            <a:fillRect/>
          </a:stretch>
        </p:blipFill>
        <p:spPr bwMode="auto">
          <a:xfrm>
            <a:off x="4724400" y="2338450"/>
            <a:ext cx="34940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6CB03B-5958-428D-8FB7-6921F76E5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9148" y="6560130"/>
            <a:ext cx="5678088" cy="252350"/>
          </a:xfrm>
        </p:spPr>
        <p:txBody>
          <a:bodyPr anchor="ctr"/>
          <a:lstStyle/>
          <a:p>
            <a:pPr algn="l"/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Mechanisms of Action of Antiviral Medications – Figure 20.16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69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1412670-FD02-4948-BAA0-50583B7F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1" y="228600"/>
            <a:ext cx="9077298" cy="11430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Action of Antiviral Medications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9" y="1350822"/>
            <a:ext cx="6892631" cy="2133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Prevent viral entry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Some HIV medications prevent viral entry </a:t>
            </a:r>
          </a:p>
          <a:p>
            <a:pPr marL="512763" lvl="2"/>
            <a:r>
              <a:rPr lang="en-US" altLang="en-US" dirty="0"/>
              <a:t>Enfuvirtide (ENF) is a fusion inhibitor; binds to an HIV protein that promotes fusion of viral envelope with cell membrane</a:t>
            </a:r>
          </a:p>
          <a:p>
            <a:pPr marL="512763" lvl="2"/>
            <a:r>
              <a:rPr lang="en-US" altLang="en-US" dirty="0"/>
              <a:t>Maraviroc (MCV) blocks HIV co-receptor CCR5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8A6B2A-B356-45C5-974C-7CD1C323E9A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8865" y="3484422"/>
            <a:ext cx="7376103" cy="1773378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Interfere with viral uncoating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Nucleic acid must separate from protein coat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Two chemicals target this step in influenza, but they are no longer used due to widespread resistance</a:t>
            </a:r>
          </a:p>
        </p:txBody>
      </p:sp>
    </p:spTree>
    <p:extLst>
      <p:ext uri="{BB962C8B-B14F-4D97-AF65-F5344CB8AC3E}">
        <p14:creationId xmlns:p14="http://schemas.microsoft.com/office/powerpoint/2010/main" val="23799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4D1B6-EB56-40C6-A781-0353DDAB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1" y="228599"/>
            <a:ext cx="9077298" cy="1108881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Action of Antiviral Medications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1544780"/>
            <a:ext cx="7730835" cy="4419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Interfere with nucleic acid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Most effective target virally encoded enzymes used during replication of viral nucleic acid</a:t>
            </a:r>
          </a:p>
          <a:p>
            <a:pPr marL="512763" lvl="2"/>
            <a:r>
              <a:rPr lang="en-US" altLang="en-US" dirty="0"/>
              <a:t>Mostly limited to treating herpesviruses, HBV, HCV, HIV</a:t>
            </a:r>
          </a:p>
          <a:p>
            <a:pPr marL="285750" lvl="1"/>
            <a:r>
              <a:rPr lang="en-US" altLang="en-US" dirty="0"/>
              <a:t>Nucleoside and nucleotide analogs</a:t>
            </a:r>
          </a:p>
          <a:p>
            <a:pPr marL="512763" lvl="2"/>
            <a:r>
              <a:rPr lang="en-US" altLang="en-US" dirty="0"/>
              <a:t>Structure similar to building blocks of DNA, RNA</a:t>
            </a:r>
          </a:p>
          <a:p>
            <a:pPr marL="512763" lvl="2"/>
            <a:r>
              <a:rPr lang="en-US" altLang="en-US" dirty="0"/>
              <a:t>When incorporated into growing nucleotide chain, many analogs act as chain terminators </a:t>
            </a:r>
          </a:p>
          <a:p>
            <a:pPr marL="512763" lvl="2"/>
            <a:r>
              <a:rPr lang="en-US" altLang="en-US" dirty="0"/>
              <a:t>Selective toxicity since virally encoded enzymes more likely than host cell polymerases to incorporate</a:t>
            </a:r>
          </a:p>
          <a:p>
            <a:pPr marL="735013" lvl="3"/>
            <a:r>
              <a:rPr lang="en-US" altLang="en-US" dirty="0"/>
              <a:t>More damage done to rapidly replicating viral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DCC2DC-FBEB-4978-B902-B34C02A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7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Interfere with Nucleic Acid Synthesis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5" y="990600"/>
            <a:ext cx="7661565" cy="5105400"/>
          </a:xfrm>
        </p:spPr>
        <p:txBody>
          <a:bodyPr/>
          <a:lstStyle/>
          <a:p>
            <a:pPr>
              <a:spcBef>
                <a:spcPts val="480"/>
              </a:spcBef>
              <a:spcAft>
                <a:spcPts val="1500"/>
              </a:spcAft>
            </a:pPr>
            <a:r>
              <a:rPr lang="en-US" altLang="en-US" sz="2000" dirty="0"/>
              <a:t>Nucleoside and nucleotide analogs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</a:pPr>
            <a:r>
              <a:rPr lang="en-US" altLang="en-US" sz="1800" dirty="0"/>
              <a:t>Acyclovir and others; little harm to uninfected cells since converted by virally encoded enzymes in infected cells</a:t>
            </a:r>
          </a:p>
          <a:p>
            <a:pPr marL="512763" lvl="2">
              <a:spcAft>
                <a:spcPts val="300"/>
              </a:spcAft>
            </a:pPr>
            <a:r>
              <a:rPr lang="en-US" altLang="en-US" sz="1700" dirty="0"/>
              <a:t>Herpesviruses (chickenpox, cold sores)</a:t>
            </a:r>
          </a:p>
          <a:p>
            <a:pPr marL="285750" lvl="1">
              <a:spcAft>
                <a:spcPts val="300"/>
              </a:spcAft>
            </a:pPr>
            <a:r>
              <a:rPr lang="en-US" altLang="en-US" sz="1800" dirty="0"/>
              <a:t>Sofosbuvir interferes specifically with HCV’s replicase</a:t>
            </a:r>
          </a:p>
          <a:p>
            <a:pPr marL="512763" lvl="2">
              <a:spcAft>
                <a:spcPts val="300"/>
              </a:spcAft>
            </a:pPr>
            <a:r>
              <a:rPr lang="en-US" altLang="en-US" sz="1700" dirty="0"/>
              <a:t>Highly effective against hepatitis C when used with another </a:t>
            </a:r>
            <a:br>
              <a:rPr lang="en-US" altLang="en-US" sz="1700" dirty="0"/>
            </a:br>
            <a:r>
              <a:rPr lang="en-US" altLang="en-US" sz="1700" dirty="0"/>
              <a:t>anti-HCV medication</a:t>
            </a:r>
          </a:p>
          <a:p>
            <a:pPr marL="285750" lvl="1">
              <a:spcAft>
                <a:spcPts val="300"/>
              </a:spcAft>
            </a:pPr>
            <a:r>
              <a:rPr lang="en-US" altLang="en-US" sz="1800" dirty="0"/>
              <a:t>Nucleoside/nucleotide reverse transcriptase inhibitors (NRTIs) used to treat HBV, HIV </a:t>
            </a:r>
          </a:p>
          <a:p>
            <a:pPr marL="512763" lvl="2">
              <a:spcAft>
                <a:spcPts val="300"/>
              </a:spcAft>
            </a:pPr>
            <a:r>
              <a:rPr lang="en-US" altLang="en-US" sz="1700" dirty="0"/>
              <a:t>Often used in combination with other anti-retroviral medications to minimize development of resistance</a:t>
            </a:r>
          </a:p>
          <a:p>
            <a:pPr marL="512763" lvl="2">
              <a:spcAft>
                <a:spcPts val="300"/>
              </a:spcAft>
            </a:pPr>
            <a:r>
              <a:rPr lang="en-US" altLang="en-US" sz="1700" dirty="0"/>
              <a:t>Include zidovudine (anti-HIV), tenofovir (anti-HBV)</a:t>
            </a:r>
          </a:p>
          <a:p>
            <a:pPr marL="285750" lvl="1">
              <a:spcAft>
                <a:spcPts val="300"/>
              </a:spcAft>
            </a:pPr>
            <a:r>
              <a:rPr lang="en-US" altLang="en-US" sz="1800" dirty="0"/>
              <a:t>Some reserved for severe infections; significant side effects</a:t>
            </a:r>
          </a:p>
          <a:p>
            <a:pPr marL="512763" lvl="2">
              <a:spcAft>
                <a:spcPts val="300"/>
              </a:spcAft>
            </a:pPr>
            <a:r>
              <a:rPr lang="en-US" altLang="en-US" sz="1700" dirty="0"/>
              <a:t>Ganciclovir used to treat life- or sight-threatening cytomegalovirus (CMV) infections in immunocompromised</a:t>
            </a:r>
          </a:p>
        </p:txBody>
      </p:sp>
    </p:spTree>
    <p:extLst>
      <p:ext uri="{BB962C8B-B14F-4D97-AF65-F5344CB8AC3E}">
        <p14:creationId xmlns:p14="http://schemas.microsoft.com/office/powerpoint/2010/main" val="23643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D7B3AEE-6368-416C-B7DA-F6D1BF82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8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Interfere with Nucleic Acid Synthesis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8" y="990600"/>
            <a:ext cx="7813960" cy="2739733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Non-nucleoside polymerase inhibitors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/>
              <a:t>Inhibit viral polymerases by binding to site other than nucleotide-binding site</a:t>
            </a:r>
          </a:p>
          <a:p>
            <a:pPr marL="285750" lvl="1">
              <a:spcAft>
                <a:spcPts val="200"/>
              </a:spcAft>
            </a:pPr>
            <a:r>
              <a:rPr lang="en-US" altLang="en-US" sz="2200" dirty="0"/>
              <a:t>Dasabuvir is component of fixed-dose combination </a:t>
            </a:r>
            <a:br>
              <a:rPr lang="en-US" altLang="en-US" sz="2200" dirty="0"/>
            </a:br>
            <a:r>
              <a:rPr lang="en-US" altLang="en-US" sz="2200" dirty="0"/>
              <a:t>to treat HCV</a:t>
            </a:r>
          </a:p>
          <a:p>
            <a:pPr marL="285750" lvl="1">
              <a:spcAft>
                <a:spcPts val="200"/>
              </a:spcAft>
            </a:pPr>
            <a:r>
              <a:rPr lang="en-US" altLang="en-US" sz="2200" dirty="0"/>
              <a:t>Foscarnet used to treat ganciclovir-resistant CMV and acyclovir-resistant HSV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54DB4-8CC9-4AAA-84C9-5EE0381C4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567" y="3782704"/>
            <a:ext cx="7543800" cy="1371600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Non-nucleoside reverse transcriptase inhibitors (NNRTIs)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Inhibit reverse transcriptase by binding to site other than nucleotide-binding site (efavirenz, etravirine)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61797-84DE-434B-B3AC-AF9FA9D9F4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9" y="5096616"/>
            <a:ext cx="7959432" cy="1645377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NS5A inhibitors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Relatively new option for treating HCV</a:t>
            </a:r>
          </a:p>
          <a:p>
            <a:pPr marL="512763" lvl="2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Inhibit NS5A, HCV-encoded protein required for replication of viral genome (elbasvir, </a:t>
            </a:r>
            <a:r>
              <a:rPr lang="en-US" altLang="en-US" sz="2000" dirty="0" err="1">
                <a:solidFill>
                  <a:prstClr val="black"/>
                </a:solidFill>
              </a:rPr>
              <a:t>ombitasvir</a:t>
            </a:r>
            <a:r>
              <a:rPr lang="en-US" altLang="en-US" sz="20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6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" y="228600"/>
            <a:ext cx="8787204" cy="9144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History and Development of Antimicrobial Medications – Figure 20.2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1143000"/>
            <a:ext cx="7502235" cy="205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Development of new antimicrobial medications 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Altering structure of antibiotics such as penicillin yields new medications (ampicillin, methicillin)</a:t>
            </a:r>
          </a:p>
          <a:p>
            <a:pPr marL="285750" lvl="1"/>
            <a:r>
              <a:rPr lang="en-US" altLang="en-US" sz="2200" dirty="0"/>
              <a:t>Development of new antimicrobial drugs is financially risky because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E06263-1738-4D4B-8FE2-15E8334ABB5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87785" y="3351942"/>
            <a:ext cx="2822957" cy="2515458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FDA demands strict and expensive testing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Resistance will likely develop soon after drug is used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Drug may be held as last resort to avoid resistance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6387" name="Picture 3" descr="All derivatives of penicillin contain 6-aminopenicillanic acid (6-APA), the core portion of penicillin 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/>
          <a:stretch>
            <a:fillRect/>
          </a:stretch>
        </p:blipFill>
        <p:spPr bwMode="auto">
          <a:xfrm>
            <a:off x="5029200" y="2897664"/>
            <a:ext cx="2682853" cy="36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20801B-D806-4C80-93F6-08A25134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Action of Antiviral Medications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7" y="990600"/>
            <a:ext cx="7426033" cy="165562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Prevent genome integration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/>
              <a:t>Integrase inhibitors interfere with action of HIV-encoded enzyme integrase</a:t>
            </a:r>
          </a:p>
          <a:p>
            <a:pPr marL="527050" lvl="2">
              <a:spcAft>
                <a:spcPts val="300"/>
              </a:spcAft>
            </a:pPr>
            <a:r>
              <a:rPr lang="en-US" altLang="en-US" sz="2000" dirty="0"/>
              <a:t>Prevent virus from inserting DNA copy of genome into host cell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CADE58-9735-49F0-A63B-8754852242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7" y="2798620"/>
            <a:ext cx="7197433" cy="3678380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Prevent assembly and release of viral particles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Protease inhibitors</a:t>
            </a:r>
          </a:p>
          <a:p>
            <a:pPr marL="512763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During replication of some viruses, several proteins translated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as a polyprotein that must be cleaved by a protease</a:t>
            </a:r>
          </a:p>
          <a:p>
            <a:pPr marL="512763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Virus-specific</a:t>
            </a:r>
          </a:p>
          <a:p>
            <a:pPr marL="512763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Include atazanavir (anti-HIV) and grazoprevir (anti-HCV)</a:t>
            </a:r>
          </a:p>
          <a:p>
            <a:pPr marL="285750"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Neuraminidase inhibitors</a:t>
            </a:r>
          </a:p>
          <a:p>
            <a:pPr marL="512763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Enzyme encoded by influenza viruses, needed for release</a:t>
            </a:r>
          </a:p>
          <a:p>
            <a:pPr marL="512763"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Several available, ingested, inhaled, or injected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0979B9B-7C00-4207-BC6A-900DF9C3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20.3 Characteristics of Antiviral Medications (1)</a:t>
            </a:r>
            <a:endParaRPr lang="en-US" dirty="0"/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A644035-E71C-414B-B1EC-995FAC812106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413293716"/>
              </p:ext>
            </p:extLst>
          </p:nvPr>
        </p:nvGraphicFramePr>
        <p:xfrm>
          <a:off x="511950" y="838200"/>
          <a:ext cx="8116900" cy="478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0850">
                  <a:extLst>
                    <a:ext uri="{9D8B030D-6E8A-4147-A177-3AD203B41FA5}">
                      <a16:colId xmlns:a16="http://schemas.microsoft.com/office/drawing/2014/main" val="457943869"/>
                    </a:ext>
                  </a:extLst>
                </a:gridCol>
                <a:gridCol w="5276050">
                  <a:extLst>
                    <a:ext uri="{9D8B030D-6E8A-4147-A177-3AD203B41FA5}">
                      <a16:colId xmlns:a16="http://schemas.microsoft.com/office/drawing/2014/main" val="36821162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400" b="1" dirty="0"/>
                        <a:t>Target/Class/Example(s)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Comments/Characteristics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854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Viral Entry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8322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Fusion Inhibitors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Prevent viral particles from fusing with host cell. 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1302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15888" indent="0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Enfuvirtide (ENF), maraviroc (MVC)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HIV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649966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Viral Uncoating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7309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Uncoating inhibitors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Prevent release of viral nucleic acid from the protein coat.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8121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30175" indent="0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Amantadine and rimantadine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in the past to reduce severity and duration of influenza A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828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Nucleic Acid Synthesis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8406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Nucleoside and nucleotide analogs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Incorporated by error-prone virally encoded polymerases, resulting in defective viral nucleic acid.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21667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158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Acyclovir, famciclovir, valacyclovir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shingles, chickenpox, cold sores, and genital herpes—diseases all caused by herpesviruses.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19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016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Sofosbuvir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HCV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13562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1301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Nucleoside and nucleotide reverse transcriptase inhibitors (NRTIs): abacavir (ABC), emtricitabine (FTC), lamivudine (3TC), tenofovir alafenamide (TAF), and zidovudine (AZT, ZDV)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HIV infections; some are used to treat chronic hepatitis B.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88216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Ganciclovir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life- or sight- threatening cytomegalovirus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511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1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0979B9B-7C00-4207-BC6A-900DF9C3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20.3 Characteristics of Antiviral Medications (2)</a:t>
            </a:r>
            <a:endParaRPr lang="en-US" dirty="0"/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A644035-E71C-414B-B1EC-995FAC812106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548112616"/>
              </p:ext>
            </p:extLst>
          </p:nvPr>
        </p:nvGraphicFramePr>
        <p:xfrm>
          <a:off x="511950" y="838200"/>
          <a:ext cx="8116900" cy="343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0850">
                  <a:extLst>
                    <a:ext uri="{9D8B030D-6E8A-4147-A177-3AD203B41FA5}">
                      <a16:colId xmlns:a16="http://schemas.microsoft.com/office/drawing/2014/main" val="457943869"/>
                    </a:ext>
                  </a:extLst>
                </a:gridCol>
                <a:gridCol w="5276050">
                  <a:extLst>
                    <a:ext uri="{9D8B030D-6E8A-4147-A177-3AD203B41FA5}">
                      <a16:colId xmlns:a16="http://schemas.microsoft.com/office/drawing/2014/main" val="36821162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400" b="1" dirty="0"/>
                        <a:t>Target/Class/Example(s)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Comments/Characteristics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85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Nucleic Acid Synthesis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8406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Non-nucleoside polymerase inhibitors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 the activity of viral polymerases by binding to a site other than the nucleotide-binding site.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0462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88900" indent="0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Dasabuvir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in a fixed-dose combination to treat HCV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7886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Foscarnet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severe infections caused by CMV and HSV strains that are resistant to other medications.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2298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Non-nucleoside reverse transcriptase inhibitors (NNRTIs)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 the activity of reverse transcriptase by binding to a site other than the nucleotide-binding site.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23994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016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Efavirenz (EFV), etravirine (ETR), nevirapine (NVP), and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rilpivirine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(RPV)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HIV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2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NS5A inhibitors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 NS5A, an HCV-encoded protein required for replication of the viral genome.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6539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01600" indent="0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Elbasvir,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ombitasvir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velpatasvir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HCV infections.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976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8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A305CF-9327-49E2-92A4-62348706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99" y="228600"/>
            <a:ext cx="8700202" cy="5334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20.3 Characteristics of Antiviral Medications (3)</a:t>
            </a:r>
            <a:endParaRPr lang="en-US" dirty="0"/>
          </a:p>
        </p:txBody>
      </p:sp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5C7AAC73-274E-4D64-92F1-11FA90CF2709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513578523"/>
              </p:ext>
            </p:extLst>
          </p:nvPr>
        </p:nvGraphicFramePr>
        <p:xfrm>
          <a:off x="511950" y="1447800"/>
          <a:ext cx="8116900" cy="4070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3250">
                  <a:extLst>
                    <a:ext uri="{9D8B030D-6E8A-4147-A177-3AD203B41FA5}">
                      <a16:colId xmlns:a16="http://schemas.microsoft.com/office/drawing/2014/main" val="2581488701"/>
                    </a:ext>
                  </a:extLst>
                </a:gridCol>
                <a:gridCol w="5123650">
                  <a:extLst>
                    <a:ext uri="{9D8B030D-6E8A-4147-A177-3AD203B41FA5}">
                      <a16:colId xmlns:a16="http://schemas.microsoft.com/office/drawing/2014/main" val="27866630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Comments/Characteristics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3960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Genome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6789294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Integrase strand transfer inhibitors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Interfere with the HIV-encoded enzyme integrase.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490457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Dolutegravir (DTG), </a:t>
                      </a:r>
                      <a:r>
                        <a:rPr kumimoji="0" lang="en-US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elvitegravir</a:t>
                      </a: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(EVG), and </a:t>
                      </a:r>
                      <a:r>
                        <a:rPr kumimoji="0" lang="en-US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raltegravir</a:t>
                      </a: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(RAL)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HIV infections.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472240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Assembly and Release of Viral Particles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7141984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Protease inhibitors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 virally encoded proteases, which cleave viral polyproteins to release individual proteins.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578971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Atazanavir (ATV), darunavir (DRV), ritonavir (RTV)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HIV infections.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9545514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Grazoprevir, </a:t>
                      </a:r>
                      <a:r>
                        <a:rPr kumimoji="0" lang="en-US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paritaprevir</a:t>
                      </a: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simeprevir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hepatitis 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39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Neuraminidase inhibitors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 an influenza virus–encoded enzyme required for release of viral particles from infected cells.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000449"/>
                  </a:ext>
                </a:extLst>
              </a:tr>
              <a:tr h="335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Oseltamivir, zanamivir, peramivir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influenza.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293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DF62944-859E-4474-B3B5-22D528B2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8600"/>
            <a:ext cx="8312728" cy="8382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Mechanisms of Action of Antifungal Medications – Figure 20.17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1537855"/>
            <a:ext cx="6019800" cy="997527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Eukaryotic pathogens difficult to target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More closely resemble human cells than bacteria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B083D9-F2A5-48DF-AFC8-97647E8669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565" y="2535382"/>
            <a:ext cx="5638800" cy="2722417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Antifungal medications can interfere with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Fungal cytoplasmic membrane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Cell wall synthesis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Cell division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Nucleic acid synthesis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Protein synthesis</a:t>
            </a:r>
          </a:p>
        </p:txBody>
      </p:sp>
      <p:pic>
        <p:nvPicPr>
          <p:cNvPr id="144388" name="Picture 4" descr="Targets of antifungal mediations include cell division, plasma membrane synthesis/function, nucleic acid synthesis, and cell wall synthes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/>
          <a:stretch>
            <a:fillRect/>
          </a:stretch>
        </p:blipFill>
        <p:spPr bwMode="auto">
          <a:xfrm>
            <a:off x="4283927" y="3657600"/>
            <a:ext cx="44196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5FBB89-62D8-47F1-8BDD-5761F877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7" y="228600"/>
            <a:ext cx="8963827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Mechanisms of Action of Antifungal Medications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7730835" cy="4572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Interfere with cytoplasmic membrane synthesis and function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Most antifungal chemicals target ergosterol, which humans lack</a:t>
            </a:r>
          </a:p>
          <a:p>
            <a:pPr marL="285750" lvl="1"/>
            <a:r>
              <a:rPr lang="en-US" altLang="en-US" dirty="0"/>
              <a:t>Azoles inhibit ergosterol synthesis, membrane leaks</a:t>
            </a:r>
          </a:p>
          <a:p>
            <a:pPr marL="512763" lvl="2"/>
            <a:r>
              <a:rPr lang="en-US" altLang="en-US" dirty="0"/>
              <a:t>Newer less toxic triazoles used to treat systemic infections and nail infections</a:t>
            </a:r>
          </a:p>
          <a:p>
            <a:pPr marL="285750" lvl="1"/>
            <a:r>
              <a:rPr lang="en-US" altLang="en-US" dirty="0"/>
              <a:t>Polyenes produced by </a:t>
            </a:r>
            <a:r>
              <a:rPr lang="en-US" altLang="en-US" i="1" dirty="0"/>
              <a:t>Streptomyces</a:t>
            </a:r>
            <a:r>
              <a:rPr lang="en-US" altLang="en-US" dirty="0"/>
              <a:t>, bind to ergosterol, cause membrane to leak</a:t>
            </a:r>
          </a:p>
          <a:p>
            <a:pPr marL="512763" lvl="2"/>
            <a:r>
              <a:rPr lang="en-US" altLang="en-US" dirty="0"/>
              <a:t>Toxic to humans (Amphotericin B, nystatin)</a:t>
            </a:r>
          </a:p>
          <a:p>
            <a:pPr marL="285750" lvl="1"/>
            <a:r>
              <a:rPr lang="en-US" altLang="en-US" dirty="0"/>
              <a:t>Allylamines, tolnaftate, butenafine</a:t>
            </a:r>
          </a:p>
          <a:p>
            <a:pPr marL="512763" lvl="2"/>
            <a:r>
              <a:rPr lang="en-US" altLang="en-US" dirty="0"/>
              <a:t>Inhibit enzyme in ergosterol synthesis pathway</a:t>
            </a:r>
          </a:p>
          <a:p>
            <a:pPr marL="747713" lvl="3"/>
            <a:r>
              <a:rPr lang="en-US" altLang="en-US" dirty="0"/>
              <a:t>Most applied to skin for dermatophyte infections</a:t>
            </a:r>
          </a:p>
        </p:txBody>
      </p:sp>
    </p:spTree>
    <p:extLst>
      <p:ext uri="{BB962C8B-B14F-4D97-AF65-F5344CB8AC3E}">
        <p14:creationId xmlns:p14="http://schemas.microsoft.com/office/powerpoint/2010/main" val="3225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AD059D3-DC0E-4A28-B732-F3277A06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7" y="228600"/>
            <a:ext cx="8963827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Mechanisms of Action of Antifungal Medications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7" y="990600"/>
            <a:ext cx="7536866" cy="2286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Interfere with cell wall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Fungal cell walls have some components animals lack</a:t>
            </a:r>
          </a:p>
          <a:p>
            <a:pPr marL="285750" lvl="1"/>
            <a:r>
              <a:rPr lang="en-US" altLang="en-US" dirty="0"/>
              <a:t>Echinocandins interfere with synthesis of </a:t>
            </a:r>
            <a:r>
              <a:rPr lang="el-GR" altLang="en-US" dirty="0">
                <a:cs typeface="Arial" panose="020B0604020202020204" pitchFamily="34" charset="0"/>
              </a:rPr>
              <a:t>β</a:t>
            </a:r>
            <a:r>
              <a:rPr lang="en-US" altLang="en-US" dirty="0">
                <a:cs typeface="Arial" panose="020B0604020202020204" pitchFamily="34" charset="0"/>
              </a:rPr>
              <a:t>-1, 3 glucan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Causes cells to burst </a:t>
            </a:r>
          </a:p>
          <a:p>
            <a:pPr marL="512763" lvl="2"/>
            <a:r>
              <a:rPr lang="en-US" altLang="en-US" dirty="0">
                <a:cs typeface="Arial" panose="020B0604020202020204" pitchFamily="34" charset="0"/>
              </a:rPr>
              <a:t>Caspofungin treats systemic </a:t>
            </a:r>
            <a:r>
              <a:rPr lang="en-US" altLang="en-US" i="1" dirty="0">
                <a:cs typeface="Arial" panose="020B0604020202020204" pitchFamily="34" charset="0"/>
              </a:rPr>
              <a:t>Candida</a:t>
            </a:r>
            <a:r>
              <a:rPr lang="en-US" altLang="en-US" dirty="0">
                <a:cs typeface="Arial" panose="020B0604020202020204" pitchFamily="34" charset="0"/>
              </a:rPr>
              <a:t>, invasive aspergillosis</a:t>
            </a:r>
            <a:endParaRPr lang="en-US" altLang="en-US" i="1" dirty="0"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0F521-0BE0-4334-9D7C-B30FAF27F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7" y="3581400"/>
            <a:ext cx="7536866" cy="2133600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Interfere with cell division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Griseofulvin targets cell division, interferes with tubulin</a:t>
            </a:r>
          </a:p>
          <a:p>
            <a:pPr marL="52705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Tubulin found in eukaryotic cells; selective toxicity may be due to greater uptake by fungal cells</a:t>
            </a:r>
          </a:p>
          <a:p>
            <a:pPr marL="52705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Treats skin and nail infections</a:t>
            </a:r>
          </a:p>
        </p:txBody>
      </p:sp>
    </p:spTree>
    <p:extLst>
      <p:ext uri="{BB962C8B-B14F-4D97-AF65-F5344CB8AC3E}">
        <p14:creationId xmlns:p14="http://schemas.microsoft.com/office/powerpoint/2010/main" val="15271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59E50D-DA70-4567-8AB9-BE1B0C6C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7" y="228600"/>
            <a:ext cx="8963827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Mechanisms of Action of Antifungal Medications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70" y="990601"/>
            <a:ext cx="7807030" cy="224443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>
                <a:cs typeface="Arial" panose="020B0604020202020204" pitchFamily="34" charset="0"/>
              </a:rPr>
              <a:t>Interfere with nucleic acid synthesis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>
                <a:cs typeface="Arial" panose="020B0604020202020204" pitchFamily="34" charset="0"/>
              </a:rPr>
              <a:t>Common to all eukaryotes, generally poor chemical target</a:t>
            </a:r>
          </a:p>
          <a:p>
            <a:pPr marL="285750" lvl="1"/>
            <a:r>
              <a:rPr lang="en-US" altLang="en-US" dirty="0">
                <a:cs typeface="Arial" panose="020B0604020202020204" pitchFamily="34" charset="0"/>
              </a:rPr>
              <a:t>Flucytosine taken up by yeast cells, converted to active form, inhibits nucleic acid synthesis</a:t>
            </a:r>
          </a:p>
          <a:p>
            <a:pPr marL="285750" lvl="1"/>
            <a:r>
              <a:rPr lang="en-US" altLang="en-US" dirty="0">
                <a:cs typeface="Arial" panose="020B0604020202020204" pitchFamily="34" charset="0"/>
              </a:rPr>
              <a:t>Significant side effects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C6C06F-1282-46C3-B7A9-FFF14EB090A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6637" y="3248682"/>
            <a:ext cx="8229600" cy="1717965"/>
          </a:xfr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Interfere with protein synthesis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New antifungal inhibits protein synthesis by preventing enzyme to add amino acid to </a:t>
            </a:r>
            <a:r>
              <a:rPr lang="en-US" altLang="en-US" sz="2000" dirty="0" err="1">
                <a:solidFill>
                  <a:prstClr val="black"/>
                </a:solidFill>
                <a:cs typeface="Arial" panose="020B0604020202020204" pitchFamily="34" charset="0"/>
              </a:rPr>
              <a:t>tRNA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(tavaborole)</a:t>
            </a:r>
          </a:p>
          <a:p>
            <a:pPr marL="512763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Used topically to treat nail infections</a:t>
            </a:r>
            <a:endParaRPr lang="el-GR" alt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724DB5-D4D1-4034-BD84-05972C35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228600"/>
            <a:ext cx="7557025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Table 20.4 Characteristics of Antifungal Medications (1)</a:t>
            </a:r>
            <a:endParaRPr lang="en-US" dirty="0"/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EB12840-1C81-45D2-BFFE-2B61DD750CD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354160445"/>
              </p:ext>
            </p:extLst>
          </p:nvPr>
        </p:nvGraphicFramePr>
        <p:xfrm>
          <a:off x="646100" y="1371600"/>
          <a:ext cx="7848600" cy="3505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100">
                  <a:extLst>
                    <a:ext uri="{9D8B030D-6E8A-4147-A177-3AD203B41FA5}">
                      <a16:colId xmlns:a16="http://schemas.microsoft.com/office/drawing/2014/main" val="1944171096"/>
                    </a:ext>
                  </a:extLst>
                </a:gridCol>
                <a:gridCol w="4989500">
                  <a:extLst>
                    <a:ext uri="{9D8B030D-6E8A-4147-A177-3AD203B41FA5}">
                      <a16:colId xmlns:a16="http://schemas.microsoft.com/office/drawing/2014/main" val="2812102148"/>
                    </a:ext>
                  </a:extLst>
                </a:gridCol>
              </a:tblGrid>
              <a:tr h="307211">
                <a:tc>
                  <a:txBody>
                    <a:bodyPr/>
                    <a:lstStyle/>
                    <a:p>
                      <a:r>
                        <a:rPr lang="en-US" sz="1600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89079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Cytoplasmic Membrane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268870"/>
                  </a:ext>
                </a:extLst>
              </a:tr>
              <a:tr h="2373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Interfere with ergosterol synthesis, leading to defective fungal membranes.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5018020"/>
                  </a:ext>
                </a:extLst>
              </a:tr>
              <a:tr h="390996">
                <a:tc>
                  <a:txBody>
                    <a:bodyPr/>
                    <a:lstStyle/>
                    <a:p>
                      <a:pPr marL="1095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Imidazoles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 miconazole, clotrimazole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in non-prescription creams, ointments, and suppositories to treat vaginal yeast infections; also used on skin to treat dermatophyte infections.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0449812"/>
                  </a:ext>
                </a:extLst>
              </a:tr>
              <a:tr h="544602">
                <a:tc>
                  <a:txBody>
                    <a:bodyPr/>
                    <a:lstStyle/>
                    <a:p>
                      <a:pPr marL="1095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Triazoles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fluconazole, voriconazole, 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posaconazole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isavuconazole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eficonazole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are extremely important for treating a variety of systemic fungal infections;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eficonazole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only used topically.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509356"/>
                  </a:ext>
                </a:extLst>
              </a:tr>
              <a:tr h="2373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Polyenes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Bind to ergosterol, causing the fungal membrane to leak. Very toxic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330385"/>
                  </a:ext>
                </a:extLst>
              </a:tr>
              <a:tr h="390996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Amphotericin B, nystatin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Amphotericin is used as a last resort for treating life-threatening infections; nystatin is used topically.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257828"/>
                  </a:ext>
                </a:extLst>
              </a:tr>
              <a:tr h="2373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Allylamines, tolnaftate, butenafine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 an enzyme in the pathway of ergosterol synthesis.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073230"/>
                  </a:ext>
                </a:extLst>
              </a:tr>
              <a:tr h="390996">
                <a:tc>
                  <a:txBody>
                    <a:bodyPr/>
                    <a:lstStyle/>
                    <a:p>
                      <a:pPr marL="123825" indent="0"/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Naftifine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terbinafine (allylamines); tolnaftate; butenafine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topically to treat dermatophyte infections; terbinafine can be taken orally.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09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1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724DB5-D4D1-4034-BD84-05972C35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Table 20.4 Characteristics of Antifungal Medications (2)</a:t>
            </a:r>
            <a:endParaRPr lang="en-US" dirty="0"/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EB12840-1C81-45D2-BFFE-2B61DD750CD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416793241"/>
              </p:ext>
            </p:extLst>
          </p:nvPr>
        </p:nvGraphicFramePr>
        <p:xfrm>
          <a:off x="646100" y="1374201"/>
          <a:ext cx="7848600" cy="3535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100">
                  <a:extLst>
                    <a:ext uri="{9D8B030D-6E8A-4147-A177-3AD203B41FA5}">
                      <a16:colId xmlns:a16="http://schemas.microsoft.com/office/drawing/2014/main" val="1944171096"/>
                    </a:ext>
                  </a:extLst>
                </a:gridCol>
                <a:gridCol w="4989500">
                  <a:extLst>
                    <a:ext uri="{9D8B030D-6E8A-4147-A177-3AD203B41FA5}">
                      <a16:colId xmlns:a16="http://schemas.microsoft.com/office/drawing/2014/main" val="2812102148"/>
                    </a:ext>
                  </a:extLst>
                </a:gridCol>
              </a:tblGrid>
              <a:tr h="307211">
                <a:tc>
                  <a:txBody>
                    <a:bodyPr/>
                    <a:lstStyle/>
                    <a:p>
                      <a:r>
                        <a:rPr lang="en-US" sz="1600" b="1" dirty="0"/>
                        <a:t>Target/Class/Example(s)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89079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 Wall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003828"/>
                  </a:ext>
                </a:extLst>
              </a:tr>
              <a:tr h="237390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Echinocandins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Interfere with, </a:t>
                      </a:r>
                      <a:r>
                        <a:rPr lang="en-US" sz="1200" dirty="0"/>
                        <a:t>β-1,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glucan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03208"/>
                  </a:ext>
                </a:extLst>
              </a:tr>
              <a:tr h="390996">
                <a:tc>
                  <a:txBody>
                    <a:bodyPr/>
                    <a:lstStyle/>
                    <a:p>
                      <a:pPr marL="114300" indent="0"/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Caspofungin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micafungin, and anidulafungin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Candida infections; some are used to treat invasive aspergillosis that resists other medications.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9907951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Cell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589703"/>
                  </a:ext>
                </a:extLst>
              </a:tr>
              <a:tr h="390996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Griseofulvin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skin and nail infections. Active only against fungi that invade keratinized cells.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862226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Nucleic Acid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039165"/>
                  </a:ext>
                </a:extLst>
              </a:tr>
              <a:tr h="390996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Flucytosine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systemic yeast infections; inhibits an enzyme required for nucleic acid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5724179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Protein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566944"/>
                  </a:ext>
                </a:extLst>
              </a:tr>
              <a:tr h="237390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Tavaborole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topically to treat nail infections.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33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9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6" y="223784"/>
            <a:ext cx="8912369" cy="981768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History and Development of Antimicrobial Medications (2)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1295400"/>
            <a:ext cx="7426035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Development of new antimicrobial medications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Generating Antibiotic Incentives Now (GAIN) is U.S. law to encourage companies to develop new antimicrobials against certain pathogens</a:t>
            </a:r>
          </a:p>
          <a:p>
            <a:pPr marL="512763" lvl="2"/>
            <a:r>
              <a:rPr lang="en-US" altLang="en-US" sz="2000" dirty="0"/>
              <a:t>If promising, a drug may be designated a Qualified Infectious Disease Product (QIDP)</a:t>
            </a:r>
          </a:p>
          <a:p>
            <a:pPr marL="735013" lvl="3"/>
            <a:r>
              <a:rPr lang="en-US" altLang="en-US" sz="1800" dirty="0"/>
              <a:t>Receives high priority for review</a:t>
            </a:r>
          </a:p>
          <a:p>
            <a:pPr marL="735013" lvl="3"/>
            <a:r>
              <a:rPr lang="en-US" altLang="en-US" sz="1800" dirty="0"/>
              <a:t>Company has exclusive marketing rights for 5 years</a:t>
            </a:r>
          </a:p>
        </p:txBody>
      </p:sp>
    </p:spTree>
    <p:extLst>
      <p:ext uri="{BB962C8B-B14F-4D97-AF65-F5344CB8AC3E}">
        <p14:creationId xmlns:p14="http://schemas.microsoft.com/office/powerpoint/2010/main" val="7876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0B2035-83D0-4DA6-8EC6-D7069FF9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8600"/>
            <a:ext cx="8312728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Mechanisms of Action of </a:t>
            </a:r>
            <a:r>
              <a:rPr lang="en-US" altLang="en-US" sz="3200" b="1" dirty="0" err="1">
                <a:solidFill>
                  <a:prstClr val="black"/>
                </a:solidFill>
              </a:rPr>
              <a:t>Antiprotozoan</a:t>
            </a:r>
            <a:r>
              <a:rPr lang="en-US" altLang="en-US" sz="3200" b="1" dirty="0">
                <a:solidFill>
                  <a:prstClr val="black"/>
                </a:solidFill>
              </a:rPr>
              <a:t> and </a:t>
            </a:r>
            <a:r>
              <a:rPr lang="en-US" altLang="en-US" sz="3200" b="1" dirty="0" err="1">
                <a:solidFill>
                  <a:prstClr val="black"/>
                </a:solidFill>
              </a:rPr>
              <a:t>Antihelminthic</a:t>
            </a:r>
            <a:r>
              <a:rPr lang="en-US" altLang="en-US" sz="3200" b="1" dirty="0">
                <a:solidFill>
                  <a:prstClr val="black"/>
                </a:solidFill>
              </a:rPr>
              <a:t> Medications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842" y="1537855"/>
            <a:ext cx="7508958" cy="19812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Relatively little research and development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Most parasitic diseases concentrated in poorer areas of the world; medications unaffordable</a:t>
            </a:r>
          </a:p>
          <a:p>
            <a:pPr marL="285750" lvl="1"/>
            <a:r>
              <a:rPr lang="en-US" altLang="en-US" dirty="0"/>
              <a:t>Most chemicals interfere with biosynthetic pathways of protozoan parasites or neuromuscular function of worms</a:t>
            </a:r>
            <a:endParaRPr lang="el-GR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73101-2C0F-4E06-9493-2F8128C2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04800"/>
          </a:xfrm>
        </p:spPr>
        <p:txBody>
          <a:bodyPr/>
          <a:lstStyle/>
          <a:p>
            <a:r>
              <a:rPr lang="en-US" altLang="en-US" sz="1800" b="1" dirty="0">
                <a:solidFill>
                  <a:prstClr val="black"/>
                </a:solidFill>
              </a:rPr>
              <a:t>Table 20.5 Characteristics of Some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Antiprotozoan</a:t>
            </a:r>
            <a:r>
              <a:rPr lang="en-US" altLang="en-US" sz="1800" b="1" dirty="0">
                <a:solidFill>
                  <a:prstClr val="black"/>
                </a:solidFill>
              </a:rPr>
              <a:t> and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Antihelminthic</a:t>
            </a:r>
            <a:r>
              <a:rPr lang="en-US" altLang="en-US" sz="1800" b="1" dirty="0">
                <a:solidFill>
                  <a:prstClr val="black"/>
                </a:solidFill>
              </a:rPr>
              <a:t> Medications (1)</a:t>
            </a:r>
            <a:endParaRPr lang="en-US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76203BC5-C468-44C5-9F6E-ECE1A3E8B2AA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307945599"/>
              </p:ext>
            </p:extLst>
          </p:nvPr>
        </p:nvGraphicFramePr>
        <p:xfrm>
          <a:off x="684200" y="685801"/>
          <a:ext cx="7772400" cy="2697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4800">
                  <a:extLst>
                    <a:ext uri="{9D8B030D-6E8A-4147-A177-3AD203B41FA5}">
                      <a16:colId xmlns:a16="http://schemas.microsoft.com/office/drawing/2014/main" val="4157101689"/>
                    </a:ext>
                  </a:extLst>
                </a:gridCol>
                <a:gridCol w="5027600">
                  <a:extLst>
                    <a:ext uri="{9D8B030D-6E8A-4147-A177-3AD203B41FA5}">
                      <a16:colId xmlns:a16="http://schemas.microsoft.com/office/drawing/2014/main" val="2083521128"/>
                    </a:ext>
                  </a:extLst>
                </a:gridCol>
              </a:tblGrid>
              <a:tr h="321688">
                <a:tc>
                  <a:txBody>
                    <a:bodyPr/>
                    <a:lstStyle/>
                    <a:p>
                      <a:r>
                        <a:rPr lang="en-US" sz="1600" b="1" dirty="0"/>
                        <a:t>Causative Agent/Medication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488536"/>
                  </a:ext>
                </a:extLst>
              </a:tr>
              <a:tr h="35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Intestinal protozoa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1391310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Iodoquinol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as a follow-up treatment to eliminate the cysts of the protozoan that causes intestinal amebiasis; mechanism unknown.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981182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Metronidazole, tinidazole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amebiasis, giardiasis, and trichomoniasis; activated by the metabolism of anaerobic organisms, forming reactive compounds that alter DNA.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195079"/>
                  </a:ext>
                </a:extLst>
              </a:tr>
              <a:tr h="2339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Nitazoxanide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cryptosporidiosis and giardiasis; interferes with anaerobic energy metabolism.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0856533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Parmomycin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as a follow-up treatment to eliminate the cysts of the protozoan that causes intestinal amebiasis; mechanism against cysts unclear.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605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7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73101-2C0F-4E06-9493-2F8128C2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04800"/>
          </a:xfrm>
        </p:spPr>
        <p:txBody>
          <a:bodyPr/>
          <a:lstStyle/>
          <a:p>
            <a:r>
              <a:rPr lang="en-US" altLang="en-US" sz="1800" b="1" dirty="0">
                <a:solidFill>
                  <a:prstClr val="black"/>
                </a:solidFill>
              </a:rPr>
              <a:t>Table 20.5 Characteristics of Some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Antiprotozoan</a:t>
            </a:r>
            <a:r>
              <a:rPr lang="en-US" altLang="en-US" sz="1800" b="1" dirty="0">
                <a:solidFill>
                  <a:prstClr val="black"/>
                </a:solidFill>
              </a:rPr>
              <a:t> and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Antihelminthic</a:t>
            </a:r>
            <a:r>
              <a:rPr lang="en-US" altLang="en-US" sz="1800" b="1" dirty="0">
                <a:solidFill>
                  <a:prstClr val="black"/>
                </a:solidFill>
              </a:rPr>
              <a:t> Medications (2)</a:t>
            </a:r>
            <a:endParaRPr lang="en-US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76203BC5-C468-44C5-9F6E-ECE1A3E8B2AA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626290811"/>
              </p:ext>
            </p:extLst>
          </p:nvPr>
        </p:nvGraphicFramePr>
        <p:xfrm>
          <a:off x="684200" y="685801"/>
          <a:ext cx="7772400" cy="4892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4800">
                  <a:extLst>
                    <a:ext uri="{9D8B030D-6E8A-4147-A177-3AD203B41FA5}">
                      <a16:colId xmlns:a16="http://schemas.microsoft.com/office/drawing/2014/main" val="4157101689"/>
                    </a:ext>
                  </a:extLst>
                </a:gridCol>
                <a:gridCol w="5027600">
                  <a:extLst>
                    <a:ext uri="{9D8B030D-6E8A-4147-A177-3AD203B41FA5}">
                      <a16:colId xmlns:a16="http://schemas.microsoft.com/office/drawing/2014/main" val="2083521128"/>
                    </a:ext>
                  </a:extLst>
                </a:gridCol>
              </a:tblGrid>
              <a:tr h="321688">
                <a:tc>
                  <a:txBody>
                    <a:bodyPr/>
                    <a:lstStyle/>
                    <a:p>
                      <a:r>
                        <a:rPr lang="en-US" sz="1600" b="1" dirty="0"/>
                        <a:t>Causative Agent/Medication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488536"/>
                  </a:ext>
                </a:extLst>
              </a:tr>
              <a:tr h="35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Plasmodium (Malaria) and Toxoplasma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6970717"/>
                  </a:ext>
                </a:extLst>
              </a:tr>
              <a:tr h="965063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Artemether-lumefantrine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type of ACT (artemisinin-based combination therapy) used to treat malaria, particularly that acquired in regions where chloroquine resistance occurs; the combination therapy is intended to prevent development of additional resistance. Artemether, an artemisinin derivative, is thought to be activated by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digestion products released by the parasite, forming a reactive molecule that then damages parasite components. Lumefantrine action is thought to be associated with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6278156"/>
                  </a:ext>
                </a:extLst>
              </a:tr>
              <a:tr h="526398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Atovaquone-proguanil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synergistic combination used to treat malaria, particularly that acquired in regions where chloroquine resistance occurs. Atovaquone interferes with mitochondrial electron transport, and proguanil disrupts folate synthesis.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0177584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Chloroquine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malaria; thought to interfere with the parasite’s ability to detoxify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 substance that accumulates as the parasite grows in red blood cells.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880547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Mefloquine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malaria, particularly that acquired in regions where chloroquine resistance occurs; thought to interfere with the parasite’s ability to detoxify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heme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326215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Primaquine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as an additional treatment component for the relapsing forms of malaria; it kills the dormant liver stage, but the mechanism is not understood.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8775785"/>
                  </a:ext>
                </a:extLst>
              </a:tr>
              <a:tr h="380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Pyrimethamine, sulfonamide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synergistic combination used to treat toxoplasmosis and malaria; interferes with folate metabolism.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26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4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468263B-00A0-43E3-9BCC-F3DD8B8C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30200"/>
          </a:xfrm>
        </p:spPr>
        <p:txBody>
          <a:bodyPr/>
          <a:lstStyle/>
          <a:p>
            <a:r>
              <a:rPr lang="en-US" altLang="en-US" sz="1800" b="1" dirty="0">
                <a:solidFill>
                  <a:prstClr val="black"/>
                </a:solidFill>
              </a:rPr>
              <a:t>Table 20.5 Characteristics of Some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Antiprotozoan</a:t>
            </a:r>
            <a:r>
              <a:rPr lang="en-US" altLang="en-US" sz="1800" b="1" dirty="0">
                <a:solidFill>
                  <a:prstClr val="black"/>
                </a:solidFill>
              </a:rPr>
              <a:t> and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Antihelminthic</a:t>
            </a:r>
            <a:r>
              <a:rPr lang="en-US" altLang="en-US" sz="1800" b="1" dirty="0">
                <a:solidFill>
                  <a:prstClr val="black"/>
                </a:solidFill>
              </a:rPr>
              <a:t> Medications (3)</a:t>
            </a:r>
            <a:endParaRPr lang="en-US" dirty="0"/>
          </a:p>
        </p:txBody>
      </p:sp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186FE7D9-49C5-4565-A189-FE234A1EAF74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667273343"/>
              </p:ext>
            </p:extLst>
          </p:nvPr>
        </p:nvGraphicFramePr>
        <p:xfrm>
          <a:off x="684200" y="817880"/>
          <a:ext cx="7772400" cy="5635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400">
                  <a:extLst>
                    <a:ext uri="{9D8B030D-6E8A-4147-A177-3AD203B41FA5}">
                      <a16:colId xmlns:a16="http://schemas.microsoft.com/office/drawing/2014/main" val="1498953816"/>
                    </a:ext>
                  </a:extLst>
                </a:gridCol>
                <a:gridCol w="5180000">
                  <a:extLst>
                    <a:ext uri="{9D8B030D-6E8A-4147-A177-3AD203B41FA5}">
                      <a16:colId xmlns:a16="http://schemas.microsoft.com/office/drawing/2014/main" val="2362614727"/>
                    </a:ext>
                  </a:extLst>
                </a:gridCol>
              </a:tblGrid>
              <a:tr h="324624">
                <a:tc>
                  <a:txBody>
                    <a:bodyPr/>
                    <a:lstStyle/>
                    <a:p>
                      <a:r>
                        <a:rPr lang="en-US" sz="1600" b="1" dirty="0"/>
                        <a:t>Causative Agent/Medication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663490"/>
                  </a:ext>
                </a:extLst>
              </a:tr>
              <a:tr h="2830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Trypanosomes and Leishmania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836760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Amphotericin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some types of leishmaniasis.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6353833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Benznidazole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acute Chagas’ disease; enzymes in the parasite convert it into a reactive form that damages certain cell components.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20362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Eflornithine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some types/stages of African trypanosomiasis; inhibits the enzyme ornithine decarboxylase.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648547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Melarsoprol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advanced stages of some types/stages of African trypanosomiasis but treatment can be lethal; inactivates enzymes by binding sulfhydryl groups.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902098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Miltefosine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some types of leishmaniasis; mechanism of action likely involves interaction with lipids and interference with mitochondrial function.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826456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Nifurtimox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acute Chagas’ disease and, in combination with other medications, some types of African trypanosomiasis; thought to form reactive compounds that damage certain cell components.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18387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Parmomycin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some types of leishmaniasis; mechanism of action against the parasite unclear.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637702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Pentamidine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infections caused by some types/stages of African trypanosomiasis; mechanism is poorly understood, but appears to involve inhibition of nucleic acid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2145400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Sodium stibogluconate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some types of leishmaniasis; complex mechanism of action that involves sulfhydryl groups of cell components.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77181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Suramin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infections caused by some types/stages of African trypanosomiasis; mechanism is poorly understood, but appears to involve inhibition of certain enzymes.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23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1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468263B-00A0-43E3-9BCC-F3DD8B8C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30200"/>
          </a:xfrm>
        </p:spPr>
        <p:txBody>
          <a:bodyPr/>
          <a:lstStyle/>
          <a:p>
            <a:r>
              <a:rPr lang="en-US" altLang="en-US" sz="1800" b="1" dirty="0">
                <a:solidFill>
                  <a:prstClr val="black"/>
                </a:solidFill>
              </a:rPr>
              <a:t>Table 20.5 Characteristics of Some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Antiprotozoan</a:t>
            </a:r>
            <a:r>
              <a:rPr lang="en-US" altLang="en-US" sz="1800" b="1" dirty="0">
                <a:solidFill>
                  <a:prstClr val="black"/>
                </a:solidFill>
              </a:rPr>
              <a:t> and </a:t>
            </a:r>
            <a:r>
              <a:rPr lang="en-US" altLang="en-US" sz="1800" b="1" dirty="0" err="1">
                <a:solidFill>
                  <a:prstClr val="black"/>
                </a:solidFill>
              </a:rPr>
              <a:t>Antihelminthic</a:t>
            </a:r>
            <a:r>
              <a:rPr lang="en-US" altLang="en-US" sz="1800" b="1" dirty="0">
                <a:solidFill>
                  <a:prstClr val="black"/>
                </a:solidFill>
              </a:rPr>
              <a:t> Medications (4)</a:t>
            </a:r>
            <a:endParaRPr lang="en-US" dirty="0"/>
          </a:p>
        </p:txBody>
      </p:sp>
      <p:graphicFrame>
        <p:nvGraphicFramePr>
          <p:cNvPr id="13" name="Table Placeholder 12">
            <a:extLst>
              <a:ext uri="{FF2B5EF4-FFF2-40B4-BE49-F238E27FC236}">
                <a16:creationId xmlns:a16="http://schemas.microsoft.com/office/drawing/2014/main" id="{186FE7D9-49C5-4565-A189-FE234A1EAF74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697549200"/>
              </p:ext>
            </p:extLst>
          </p:nvPr>
        </p:nvGraphicFramePr>
        <p:xfrm>
          <a:off x="684200" y="817880"/>
          <a:ext cx="7772400" cy="3524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400">
                  <a:extLst>
                    <a:ext uri="{9D8B030D-6E8A-4147-A177-3AD203B41FA5}">
                      <a16:colId xmlns:a16="http://schemas.microsoft.com/office/drawing/2014/main" val="1498953816"/>
                    </a:ext>
                  </a:extLst>
                </a:gridCol>
                <a:gridCol w="5180000">
                  <a:extLst>
                    <a:ext uri="{9D8B030D-6E8A-4147-A177-3AD203B41FA5}">
                      <a16:colId xmlns:a16="http://schemas.microsoft.com/office/drawing/2014/main" val="2362614727"/>
                    </a:ext>
                  </a:extLst>
                </a:gridCol>
              </a:tblGrid>
              <a:tr h="324624">
                <a:tc>
                  <a:txBody>
                    <a:bodyPr/>
                    <a:lstStyle/>
                    <a:p>
                      <a:r>
                        <a:rPr lang="en-US" sz="1600" b="1" dirty="0"/>
                        <a:t>Causative Agent/Medication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663490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Intestinal and Tissue Helminths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192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Albendazole, mebendazole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Albendazole is used to treat a variety of helminth infections, including tissue and intestinal infections; mebendazole is poorly absorbed, so it is only used to treat intestinal helminths; both bind to tubulin of helminths, resulting in immobilization of the worm.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379099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Diethylcarbamazine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infections caused by certain filarial nematodes; results in damage to the outer surface of the microfilaria, making it easier for the immune system to eliminate them.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32026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Ivermectin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treat infections caused by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Strongyloides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certain tissue nematodes; interferes with nerve transmission in the worm, causing flaccid (limp) paralysis.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280248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Praziquantel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Effective in eliminating a variety of trematodes (flukes) and cestodes (tapeworms); results in sustained contractions of the worm.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9914712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Pyrantel pamoate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 to eliminate certain intestinal nematodes (roundworms); interferes with neuromuscular activity of worms, causing paralysis.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60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7F048-2D3F-4065-83A7-5417AC86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3" y="222671"/>
            <a:ext cx="9025192" cy="1127321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Characteristics of Antimicrobial Medications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1434152"/>
            <a:ext cx="782089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Selective toxicity</a:t>
            </a:r>
            <a:r>
              <a:rPr lang="en-US" altLang="en-US" dirty="0"/>
              <a:t>: causes greater harm to microbes than to human host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Interfere with essential structures or properties common in microbes but not human cells</a:t>
            </a:r>
          </a:p>
          <a:p>
            <a:pPr marL="285750" lvl="1"/>
            <a:r>
              <a:rPr lang="en-US" altLang="en-US" dirty="0"/>
              <a:t>Toxicity is relative and expressed as </a:t>
            </a:r>
            <a:r>
              <a:rPr lang="en-US" altLang="en-US" u="sng" dirty="0"/>
              <a:t>therapeutic index</a:t>
            </a:r>
          </a:p>
          <a:p>
            <a:pPr marL="484188" lvl="2"/>
            <a:r>
              <a:rPr lang="en-US" altLang="en-US" dirty="0"/>
              <a:t>Calculated as the lowest dose toxic to patient divided by dose used for therapy</a:t>
            </a:r>
          </a:p>
          <a:p>
            <a:pPr marL="484188" lvl="2"/>
            <a:r>
              <a:rPr lang="en-US" altLang="en-US" sz="2000" dirty="0"/>
              <a:t>Penicillin G useful, has high therapeutic index; interferes with cell wall synthesis, a process not present in humans</a:t>
            </a:r>
          </a:p>
          <a:p>
            <a:pPr marL="695325" lvl="3">
              <a:tabLst>
                <a:tab pos="900113" algn="l"/>
              </a:tabLst>
            </a:pPr>
            <a:r>
              <a:rPr lang="en-US" altLang="en-US" sz="2000" dirty="0"/>
              <a:t>Also has high </a:t>
            </a:r>
            <a:r>
              <a:rPr lang="en-US" altLang="en-US" sz="2000" u="sng" dirty="0"/>
              <a:t>therapeutic window</a:t>
            </a:r>
            <a:r>
              <a:rPr lang="en-US" altLang="en-US" sz="2000" dirty="0"/>
              <a:t>, the range between the therapeutic dose and the toxic dose </a:t>
            </a:r>
          </a:p>
          <a:p>
            <a:pPr marL="285750" lvl="1"/>
            <a:r>
              <a:rPr lang="en-US" altLang="en-US" sz="2200" dirty="0"/>
              <a:t>Medications too toxic for systemic use may be used topically (applied to body surface)</a:t>
            </a:r>
          </a:p>
        </p:txBody>
      </p:sp>
    </p:spTree>
    <p:extLst>
      <p:ext uri="{BB962C8B-B14F-4D97-AF65-F5344CB8AC3E}">
        <p14:creationId xmlns:p14="http://schemas.microsoft.com/office/powerpoint/2010/main" val="2658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Plain BODY/MAIN CONTENT">
  <a:themeElements>
    <a:clrScheme name="Custom 30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30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3870</TotalTime>
  <Words>8049</Words>
  <Application>Microsoft Office PowerPoint</Application>
  <PresentationFormat>On-screen Show (4:3)</PresentationFormat>
  <Paragraphs>937</Paragraphs>
  <Slides>84</Slides>
  <Notes>79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84</vt:i4>
      </vt:variant>
    </vt:vector>
  </HeadingPairs>
  <TitlesOfParts>
    <vt:vector size="96" baseType="lpstr"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1_Alternate FIRST, BREAK, LAST slides</vt:lpstr>
      <vt:lpstr>2_Office Theme</vt:lpstr>
      <vt:lpstr>1_Plain BODY/MAIN CONTENT</vt:lpstr>
      <vt:lpstr>Chapter 20 Lecture Outline</vt:lpstr>
      <vt:lpstr>A Glimpse of History</vt:lpstr>
      <vt:lpstr>Importance of Antimicrobial Medications</vt:lpstr>
      <vt:lpstr>History and Development of Antimicrobial Medications</vt:lpstr>
      <vt:lpstr>History and Development of Antimicrobial Medications – Figure 20.1</vt:lpstr>
      <vt:lpstr>History and Development of Antimicrobial Medications (1)</vt:lpstr>
      <vt:lpstr>History and Development of Antimicrobial Medications – Figure 20.2</vt:lpstr>
      <vt:lpstr>History and Development of Antimicrobial Medications (2)</vt:lpstr>
      <vt:lpstr>Characteristics of Antimicrobial Medications (1)</vt:lpstr>
      <vt:lpstr>Characteristics of Antimicrobial Medications (2)</vt:lpstr>
      <vt:lpstr>Characteristics of Antimicrobial Medications (3)</vt:lpstr>
      <vt:lpstr>Characteristics of Antimicrobial Medications (4)</vt:lpstr>
      <vt:lpstr>Characteristics of Antimicrobial Medications (5)</vt:lpstr>
      <vt:lpstr>Characteristics of Antimicrobial Medications (6)</vt:lpstr>
      <vt:lpstr>Characteristics of Antimicrobial Medications (7)</vt:lpstr>
      <vt:lpstr>Mechanisms of Action of Antibacterial Medications – Figure 20.3</vt:lpstr>
      <vt:lpstr>Mechanisms of Action of Antibacterial Medications – Figure 20.4 </vt:lpstr>
      <vt:lpstr>Inhibit Cell Wall Synthesis – Figure 20.5 </vt:lpstr>
      <vt:lpstr>Inhibit Cell Wall Synthesis (1)</vt:lpstr>
      <vt:lpstr>Inhibit Cell Wall Synthesis (2)</vt:lpstr>
      <vt:lpstr>Inhibit Cell Wall Synthesis (3)</vt:lpstr>
      <vt:lpstr>Inhibit Cell Wall Synthesis (4)</vt:lpstr>
      <vt:lpstr>Inhibit Cell Wall Synthesis (5)</vt:lpstr>
      <vt:lpstr>Inhibit Cell Wall Synthesis (6)</vt:lpstr>
      <vt:lpstr>Inhibit Cell Wall Synthesis (7)</vt:lpstr>
      <vt:lpstr>Table 20.1 Characteristics of Antibacterial Medications (1) </vt:lpstr>
      <vt:lpstr>Mechanisms of Action of Antibacterial Medications –Figure 20.7 </vt:lpstr>
      <vt:lpstr>Inhibit Protein Synthesis (1)</vt:lpstr>
      <vt:lpstr>Inhibit Protein Synthesis (2)</vt:lpstr>
      <vt:lpstr>Inhibit Protein Synthesis (3)</vt:lpstr>
      <vt:lpstr>Inhibit Protein Synthesis (4)</vt:lpstr>
      <vt:lpstr>Inhibit Protein Synthesis (5)</vt:lpstr>
      <vt:lpstr>Inhibit Protein Synthesis (6)</vt:lpstr>
      <vt:lpstr>Mechanisms of Action of Antibacterial Medications (1)</vt:lpstr>
      <vt:lpstr>Mechanisms of Action of Antibacterial Medications (2)</vt:lpstr>
      <vt:lpstr>Table 20.1 Characteristics of Antibacterial Medications (2) </vt:lpstr>
      <vt:lpstr>Table 20.1 Characteristics of Antibacterial Medications (3) </vt:lpstr>
      <vt:lpstr>Mechanisms of Action of Antibacterial Medications – Figure 20.8 </vt:lpstr>
      <vt:lpstr>Mechanisms of Action of Antibacterial Medications (3)</vt:lpstr>
      <vt:lpstr>Mechanisms of Action of Antibacterial Medications (4)</vt:lpstr>
      <vt:lpstr>Mechanisms of Action of Antibacterial Medications (5)</vt:lpstr>
      <vt:lpstr>Table 20.1 Characteristics of Antibacterial Medications (4) </vt:lpstr>
      <vt:lpstr>Antimicrobial Susceptibility Testing – Figure 20.9</vt:lpstr>
      <vt:lpstr>Antimicrobial Susceptibility Testing</vt:lpstr>
      <vt:lpstr>Antimicrobial Susceptibility Testing – Figure 20.10 </vt:lpstr>
      <vt:lpstr>Antimicrobial Susceptibility Testing –  Figures 20.11 and 20.12</vt:lpstr>
      <vt:lpstr>Focus Your Perspective 20.1</vt:lpstr>
      <vt:lpstr>Resistance to Antimicrobial Medications – Figure 20.13 </vt:lpstr>
      <vt:lpstr>Resistance to Antimicrobial Medications – Figure 20.14 (1) </vt:lpstr>
      <vt:lpstr>Resistance to Antimicrobial Medications – Figure 20.14 (2) </vt:lpstr>
      <vt:lpstr>Resistance to Antimicrobial Medications (1)</vt:lpstr>
      <vt:lpstr>Resistance to Antimicrobial Medications (2)</vt:lpstr>
      <vt:lpstr>Table 20.2 Threats of Resistance to Antimicrobial Medications (1)</vt:lpstr>
      <vt:lpstr>Table 20.2 Threats of Resistance to Antimicrobial Medications (2)</vt:lpstr>
      <vt:lpstr>Table 20.2 Threats of Resistance to Antimicrobial Medications (3)</vt:lpstr>
      <vt:lpstr>Resistance to Antimicrobial Medications (3)</vt:lpstr>
      <vt:lpstr>Resistance to Antimicrobial Medications (4)</vt:lpstr>
      <vt:lpstr>Resistance to Antimicrobial Medications (5)</vt:lpstr>
      <vt:lpstr>Resistance to Antimicrobial Medications (6)</vt:lpstr>
      <vt:lpstr>Resistance to Antimicrobial Medications (7)</vt:lpstr>
      <vt:lpstr>Resistance to Antimicrobial Medications (8)</vt:lpstr>
      <vt:lpstr>Resistance to Antimicrobial Medications –Figure 20.15</vt:lpstr>
      <vt:lpstr>Resistance to Antimicrobial Medications (9)</vt:lpstr>
      <vt:lpstr>Resistance to Antimicrobial Medications (10)</vt:lpstr>
      <vt:lpstr>Mechanisms of Action of Antiviral Medications – Figure 20.16</vt:lpstr>
      <vt:lpstr>Mechanisms of Action of Antiviral Medications (1)</vt:lpstr>
      <vt:lpstr>Mechanisms of Action of Antiviral Medications (2)</vt:lpstr>
      <vt:lpstr>Interfere with Nucleic Acid Synthesis (1)</vt:lpstr>
      <vt:lpstr>Interfere with Nucleic Acid Synthesis (2)</vt:lpstr>
      <vt:lpstr>Mechanisms of Action of Antiviral Medications</vt:lpstr>
      <vt:lpstr>Table 20.3 Characteristics of Antiviral Medications (1)</vt:lpstr>
      <vt:lpstr>Table 20.3 Characteristics of Antiviral Medications (2)</vt:lpstr>
      <vt:lpstr>Table 20.3 Characteristics of Antiviral Medications (3)</vt:lpstr>
      <vt:lpstr>Mechanisms of Action of Antifungal Medications – Figure 20.17 </vt:lpstr>
      <vt:lpstr>Mechanisms of Action of Antifungal Medications (1)</vt:lpstr>
      <vt:lpstr>Mechanisms of Action of Antifungal Medications (2)</vt:lpstr>
      <vt:lpstr>Mechanisms of Action of Antifungal Medications (3)</vt:lpstr>
      <vt:lpstr>Table 20.4 Characteristics of Antifungal Medications (1)</vt:lpstr>
      <vt:lpstr>Table 20.4 Characteristics of Antifungal Medications (2)</vt:lpstr>
      <vt:lpstr>Mechanisms of Action of Antiprotozoan and Antihelminthic Medications</vt:lpstr>
      <vt:lpstr>Table 20.5 Characteristics of Some Antiprotozoan and Antihelminthic Medications (1)</vt:lpstr>
      <vt:lpstr>Table 20.5 Characteristics of Some Antiprotozoan and Antihelminthic Medications (2)</vt:lpstr>
      <vt:lpstr>Table 20.5 Characteristics of Some Antiprotozoan and Antihelminthic Medications (3)</vt:lpstr>
      <vt:lpstr>Table 20.5 Characteristics of Some Antiprotozoan and Antihelminthic Medications (4)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LeConte, Lisa</dc:creator>
  <cp:lastModifiedBy>Unknown User</cp:lastModifiedBy>
  <cp:revision>180</cp:revision>
  <dcterms:created xsi:type="dcterms:W3CDTF">2018-02-25T22:32:47Z</dcterms:created>
  <dcterms:modified xsi:type="dcterms:W3CDTF">2021-03-30T12:20:05Z</dcterms:modified>
</cp:coreProperties>
</file>