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59" r:id="rId2"/>
    <p:sldMasterId id="2147483744" r:id="rId3"/>
    <p:sldMasterId id="2147483780" r:id="rId4"/>
    <p:sldMasterId id="2147483838" r:id="rId5"/>
    <p:sldMasterId id="2147483713" r:id="rId6"/>
    <p:sldMasterId id="2147483674" r:id="rId7"/>
    <p:sldMasterId id="2147483897" r:id="rId8"/>
    <p:sldMasterId id="2147483960" r:id="rId9"/>
    <p:sldMasterId id="2147483972" r:id="rId10"/>
  </p:sldMasterIdLst>
  <p:notesMasterIdLst>
    <p:notesMasterId r:id="rId115"/>
  </p:notesMasterIdLst>
  <p:handoutMasterIdLst>
    <p:handoutMasterId r:id="rId116"/>
  </p:handoutMasterIdLst>
  <p:sldIdLst>
    <p:sldId id="281" r:id="rId11"/>
    <p:sldId id="282" r:id="rId12"/>
    <p:sldId id="283" r:id="rId13"/>
    <p:sldId id="284" r:id="rId14"/>
    <p:sldId id="285" r:id="rId15"/>
    <p:sldId id="383"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95" r:id="rId35"/>
    <p:sldId id="39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80"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81" r:id="rId70"/>
    <p:sldId id="339" r:id="rId71"/>
    <p:sldId id="340" r:id="rId72"/>
    <p:sldId id="341" r:id="rId73"/>
    <p:sldId id="342" r:id="rId74"/>
    <p:sldId id="343" r:id="rId75"/>
    <p:sldId id="344" r:id="rId76"/>
    <p:sldId id="345" r:id="rId77"/>
    <p:sldId id="384"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85" r:id="rId92"/>
    <p:sldId id="394" r:id="rId93"/>
    <p:sldId id="360" r:id="rId94"/>
    <p:sldId id="361" r:id="rId95"/>
    <p:sldId id="362" r:id="rId96"/>
    <p:sldId id="363" r:id="rId97"/>
    <p:sldId id="382"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p15:clr>
            <a:srgbClr val="A4A3A4"/>
          </p15:clr>
        </p15:guide>
        <p15:guide id="2" orient="horz" pos="3600">
          <p15:clr>
            <a:srgbClr val="A4A3A4"/>
          </p15:clr>
        </p15:guide>
        <p15:guide id="3" orient="horz" pos="912" userDrawn="1">
          <p15:clr>
            <a:srgbClr val="A4A3A4"/>
          </p15:clr>
        </p15:guide>
        <p15:guide id="4" orient="horz" pos="3360">
          <p15:clr>
            <a:srgbClr val="A4A3A4"/>
          </p15:clr>
        </p15:guide>
        <p15:guide id="5" pos="5616">
          <p15:clr>
            <a:srgbClr val="A4A3A4"/>
          </p15:clr>
        </p15:guide>
        <p15:guide id="6" pos="4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6A6A"/>
    <a:srgbClr val="0F9299"/>
    <a:srgbClr val="2D6C7B"/>
    <a:srgbClr val="375F71"/>
    <a:srgbClr val="307077"/>
    <a:srgbClr val="E66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7" autoAdjust="0"/>
    <p:restoredTop sz="94333" autoAdjust="0"/>
  </p:normalViewPr>
  <p:slideViewPr>
    <p:cSldViewPr>
      <p:cViewPr varScale="1">
        <p:scale>
          <a:sx n="64" d="100"/>
          <a:sy n="64" d="100"/>
        </p:scale>
        <p:origin x="1362" y="72"/>
      </p:cViewPr>
      <p:guideLst>
        <p:guide orient="horz" pos="3408"/>
        <p:guide orient="horz" pos="3600"/>
        <p:guide orient="horz" pos="912"/>
        <p:guide orient="horz" pos="3360"/>
        <p:guide pos="5616"/>
        <p:guide pos="4320"/>
      </p:guideLst>
    </p:cSldViewPr>
  </p:slideViewPr>
  <p:outlineViewPr>
    <p:cViewPr>
      <p:scale>
        <a:sx n="33" d="100"/>
        <a:sy n="33" d="100"/>
      </p:scale>
      <p:origin x="0" y="-82428"/>
    </p:cViewPr>
  </p:outlineViewPr>
  <p:notesTextViewPr>
    <p:cViewPr>
      <p:scale>
        <a:sx n="1" d="1"/>
        <a:sy n="1" d="1"/>
      </p:scale>
      <p:origin x="0" y="0"/>
    </p:cViewPr>
  </p:notesTextViewPr>
  <p:sorterViewPr>
    <p:cViewPr>
      <p:scale>
        <a:sx n="100" d="100"/>
        <a:sy n="100" d="100"/>
      </p:scale>
      <p:origin x="0" y="-2484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presProps" Target="presProps.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viewProps" Target="viewProp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24CCBF-31CF-4FCA-A5B4-50142834420A}" type="datetimeFigureOut">
              <a:rPr lang="en-US" smtClean="0"/>
              <a:t>2/5/21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895618-5249-4F12-80E4-2F3A0FD18481}" type="slidenum">
              <a:rPr lang="en-US" smtClean="0"/>
              <a:t>‹#›</a:t>
            </a:fld>
            <a:endParaRPr lang="en-US" dirty="0"/>
          </a:p>
        </p:txBody>
      </p:sp>
    </p:spTree>
    <p:extLst>
      <p:ext uri="{BB962C8B-B14F-4D97-AF65-F5344CB8AC3E}">
        <p14:creationId xmlns:p14="http://schemas.microsoft.com/office/powerpoint/2010/main" val="472110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4B720-C9F6-4BFC-BC5C-B1B8D70204DA}" type="datetimeFigureOut">
              <a:rPr lang="en-US" smtClean="0"/>
              <a:t>2/5/21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03D02-7E89-4EBF-B123-9C334E1BFEF7}" type="slidenum">
              <a:rPr lang="en-US" smtClean="0"/>
              <a:t>‹#›</a:t>
            </a:fld>
            <a:endParaRPr lang="en-US" dirty="0"/>
          </a:p>
        </p:txBody>
      </p:sp>
    </p:spTree>
    <p:extLst>
      <p:ext uri="{BB962C8B-B14F-4D97-AF65-F5344CB8AC3E}">
        <p14:creationId xmlns:p14="http://schemas.microsoft.com/office/powerpoint/2010/main" val="61890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C9921E44-714D-44A0-AE78-9F1CBC6B5A0C}" type="slidenum">
              <a:rPr lang="en-US" altLang="en-US" sz="1200" u="none">
                <a:solidFill>
                  <a:schemeClr val="tx1"/>
                </a:solidFill>
              </a:rPr>
              <a:pPr/>
              <a:t>1</a:t>
            </a:fld>
            <a:endParaRPr lang="en-US" altLang="en-US" sz="1200" u="none" dirty="0">
              <a:solidFill>
                <a:schemeClr val="tx1"/>
              </a:solidFill>
            </a:endParaRPr>
          </a:p>
        </p:txBody>
      </p:sp>
    </p:spTree>
    <p:extLst>
      <p:ext uri="{BB962C8B-B14F-4D97-AF65-F5344CB8AC3E}">
        <p14:creationId xmlns:p14="http://schemas.microsoft.com/office/powerpoint/2010/main" val="2805638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FE52CB63-A0F4-428D-BDD3-7F3DA662AA24}" type="slidenum">
              <a:rPr lang="en-US" altLang="en-US" sz="1200" u="none">
                <a:solidFill>
                  <a:schemeClr val="tx1"/>
                </a:solidFill>
              </a:rPr>
              <a:pPr/>
              <a:t>12</a:t>
            </a:fld>
            <a:endParaRPr lang="en-US" altLang="en-US" sz="1200" u="none" dirty="0">
              <a:solidFill>
                <a:schemeClr val="tx1"/>
              </a:solidFill>
            </a:endParaRPr>
          </a:p>
        </p:txBody>
      </p:sp>
    </p:spTree>
    <p:extLst>
      <p:ext uri="{BB962C8B-B14F-4D97-AF65-F5344CB8AC3E}">
        <p14:creationId xmlns:p14="http://schemas.microsoft.com/office/powerpoint/2010/main" val="319985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A69D9466-52C0-436D-988C-586383B45C58}" type="slidenum">
              <a:rPr lang="en-US" altLang="en-US" sz="1200" u="none">
                <a:solidFill>
                  <a:schemeClr val="tx1"/>
                </a:solidFill>
              </a:rPr>
              <a:pPr/>
              <a:t>13</a:t>
            </a:fld>
            <a:endParaRPr lang="en-US" altLang="en-US" sz="1200" u="none" dirty="0">
              <a:solidFill>
                <a:schemeClr val="tx1"/>
              </a:solidFill>
            </a:endParaRPr>
          </a:p>
        </p:txBody>
      </p:sp>
    </p:spTree>
    <p:extLst>
      <p:ext uri="{BB962C8B-B14F-4D97-AF65-F5344CB8AC3E}">
        <p14:creationId xmlns:p14="http://schemas.microsoft.com/office/powerpoint/2010/main" val="265830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6133B61-453F-4759-93D7-745560EC5B3A}" type="slidenum">
              <a:rPr lang="en-US" altLang="en-US" sz="1200" u="none">
                <a:solidFill>
                  <a:schemeClr val="tx1"/>
                </a:solidFill>
              </a:rPr>
              <a:pPr/>
              <a:t>14</a:t>
            </a:fld>
            <a:endParaRPr lang="en-US" altLang="en-US" sz="1200" u="none" dirty="0">
              <a:solidFill>
                <a:schemeClr val="tx1"/>
              </a:solidFill>
            </a:endParaRPr>
          </a:p>
        </p:txBody>
      </p:sp>
    </p:spTree>
    <p:extLst>
      <p:ext uri="{BB962C8B-B14F-4D97-AF65-F5344CB8AC3E}">
        <p14:creationId xmlns:p14="http://schemas.microsoft.com/office/powerpoint/2010/main" val="82972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F0E1C5FF-BB4E-4B6F-9D66-E64994A4591C}" type="slidenum">
              <a:rPr lang="en-US" altLang="en-US" sz="1200" u="none">
                <a:solidFill>
                  <a:schemeClr val="tx1"/>
                </a:solidFill>
              </a:rPr>
              <a:pPr/>
              <a:t>15</a:t>
            </a:fld>
            <a:endParaRPr lang="en-US" altLang="en-US" sz="1200" u="none" dirty="0">
              <a:solidFill>
                <a:schemeClr val="tx1"/>
              </a:solidFill>
            </a:endParaRPr>
          </a:p>
        </p:txBody>
      </p:sp>
    </p:spTree>
    <p:extLst>
      <p:ext uri="{BB962C8B-B14F-4D97-AF65-F5344CB8AC3E}">
        <p14:creationId xmlns:p14="http://schemas.microsoft.com/office/powerpoint/2010/main" val="1496206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5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A54B07B7-B61B-4E98-A013-8F816209F79D}" type="slidenum">
              <a:rPr lang="en-US" altLang="en-US" sz="1200" u="none">
                <a:solidFill>
                  <a:schemeClr val="tx1"/>
                </a:solidFill>
              </a:rPr>
              <a:pPr algn="r" eaLnBrk="1" hangingPunct="1"/>
              <a:t>16</a:t>
            </a:fld>
            <a:endParaRPr lang="en-US" altLang="en-US" sz="1200" u="none" dirty="0">
              <a:solidFill>
                <a:schemeClr val="tx1"/>
              </a:solidFill>
            </a:endParaRPr>
          </a:p>
        </p:txBody>
      </p:sp>
    </p:spTree>
    <p:extLst>
      <p:ext uri="{BB962C8B-B14F-4D97-AF65-F5344CB8AC3E}">
        <p14:creationId xmlns:p14="http://schemas.microsoft.com/office/powerpoint/2010/main" val="2355020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78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D64A33F0-DC1A-4065-ABC8-18EA77F2CC15}" type="slidenum">
              <a:rPr lang="en-US" altLang="en-US" sz="1200" u="none">
                <a:solidFill>
                  <a:schemeClr val="tx1"/>
                </a:solidFill>
              </a:rPr>
              <a:pPr algn="r" eaLnBrk="1" hangingPunct="1"/>
              <a:t>17</a:t>
            </a:fld>
            <a:endParaRPr lang="en-US" altLang="en-US" sz="1200" u="none" dirty="0">
              <a:solidFill>
                <a:schemeClr val="tx1"/>
              </a:solidFill>
            </a:endParaRPr>
          </a:p>
        </p:txBody>
      </p:sp>
    </p:spTree>
    <p:extLst>
      <p:ext uri="{BB962C8B-B14F-4D97-AF65-F5344CB8AC3E}">
        <p14:creationId xmlns:p14="http://schemas.microsoft.com/office/powerpoint/2010/main" val="48116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9E733D23-7F04-43CB-A789-64051161453C}" type="slidenum">
              <a:rPr lang="en-US" altLang="en-US" sz="1200" u="none">
                <a:solidFill>
                  <a:schemeClr val="tx1"/>
                </a:solidFill>
              </a:rPr>
              <a:pPr/>
              <a:t>18</a:t>
            </a:fld>
            <a:endParaRPr lang="en-US" altLang="en-US" sz="1200" u="none" dirty="0">
              <a:solidFill>
                <a:schemeClr val="tx1"/>
              </a:solidFill>
            </a:endParaRPr>
          </a:p>
        </p:txBody>
      </p:sp>
    </p:spTree>
    <p:extLst>
      <p:ext uri="{BB962C8B-B14F-4D97-AF65-F5344CB8AC3E}">
        <p14:creationId xmlns:p14="http://schemas.microsoft.com/office/powerpoint/2010/main" val="3429196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C8D370FD-02D3-4471-B62C-4F9895B161E9}" type="slidenum">
              <a:rPr lang="en-US" altLang="en-US" sz="1200" u="none">
                <a:solidFill>
                  <a:schemeClr val="tx1"/>
                </a:solidFill>
              </a:rPr>
              <a:pPr algn="r" eaLnBrk="1" hangingPunct="1"/>
              <a:t>19</a:t>
            </a:fld>
            <a:endParaRPr lang="en-US" altLang="en-US" sz="1200" u="none" dirty="0">
              <a:solidFill>
                <a:schemeClr val="tx1"/>
              </a:solidFill>
            </a:endParaRPr>
          </a:p>
        </p:txBody>
      </p:sp>
    </p:spTree>
    <p:extLst>
      <p:ext uri="{BB962C8B-B14F-4D97-AF65-F5344CB8AC3E}">
        <p14:creationId xmlns:p14="http://schemas.microsoft.com/office/powerpoint/2010/main" val="2429615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AE85D7C8-928E-4F2B-AFF3-184EC29169DE}" type="slidenum">
              <a:rPr lang="en-US" altLang="en-US" sz="1200" u="none">
                <a:solidFill>
                  <a:schemeClr val="tx1"/>
                </a:solidFill>
              </a:rPr>
              <a:pPr/>
              <a:t>20</a:t>
            </a:fld>
            <a:endParaRPr lang="en-US" altLang="en-US" sz="1200" u="none" dirty="0">
              <a:solidFill>
                <a:schemeClr val="tx1"/>
              </a:solidFill>
            </a:endParaRPr>
          </a:p>
        </p:txBody>
      </p:sp>
    </p:spTree>
    <p:extLst>
      <p:ext uri="{BB962C8B-B14F-4D97-AF65-F5344CB8AC3E}">
        <p14:creationId xmlns:p14="http://schemas.microsoft.com/office/powerpoint/2010/main" val="150044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162BAB02-0291-4DEF-A18F-12662BA275C2}" type="slidenum">
              <a:rPr lang="en-US" altLang="en-US" sz="1200" u="none">
                <a:solidFill>
                  <a:schemeClr val="tx1"/>
                </a:solidFill>
              </a:rPr>
              <a:pPr/>
              <a:t>21</a:t>
            </a:fld>
            <a:endParaRPr lang="en-US" altLang="en-US" sz="1200" u="none" dirty="0">
              <a:solidFill>
                <a:schemeClr val="tx1"/>
              </a:solidFill>
            </a:endParaRPr>
          </a:p>
        </p:txBody>
      </p:sp>
    </p:spTree>
    <p:extLst>
      <p:ext uri="{BB962C8B-B14F-4D97-AF65-F5344CB8AC3E}">
        <p14:creationId xmlns:p14="http://schemas.microsoft.com/office/powerpoint/2010/main" val="10794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A10BC5D7-9F61-4F44-BDCF-72494DFF35C2}" type="slidenum">
              <a:rPr lang="en-US" altLang="en-US" sz="1200" u="none">
                <a:solidFill>
                  <a:schemeClr val="tx1"/>
                </a:solidFill>
              </a:rPr>
              <a:pPr/>
              <a:t>2</a:t>
            </a:fld>
            <a:endParaRPr lang="en-US" altLang="en-US" sz="1200" u="none" dirty="0">
              <a:solidFill>
                <a:schemeClr val="tx1"/>
              </a:solidFill>
            </a:endParaRPr>
          </a:p>
        </p:txBody>
      </p:sp>
    </p:spTree>
    <p:extLst>
      <p:ext uri="{BB962C8B-B14F-4D97-AF65-F5344CB8AC3E}">
        <p14:creationId xmlns:p14="http://schemas.microsoft.com/office/powerpoint/2010/main" val="663486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616D10F-964C-4A72-9677-30D692C56563}" type="slidenum">
              <a:rPr lang="en-US" altLang="en-US" sz="1200" u="none">
                <a:solidFill>
                  <a:schemeClr val="tx1"/>
                </a:solidFill>
              </a:rPr>
              <a:pPr/>
              <a:t>22</a:t>
            </a:fld>
            <a:endParaRPr lang="en-US" altLang="en-US" sz="1200" u="none" dirty="0">
              <a:solidFill>
                <a:schemeClr val="tx1"/>
              </a:solidFill>
            </a:endParaRPr>
          </a:p>
        </p:txBody>
      </p:sp>
    </p:spTree>
    <p:extLst>
      <p:ext uri="{BB962C8B-B14F-4D97-AF65-F5344CB8AC3E}">
        <p14:creationId xmlns:p14="http://schemas.microsoft.com/office/powerpoint/2010/main" val="2795300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0B6A00E-22D0-4DBC-BC35-EFFE2273377C}" type="slidenum">
              <a:rPr lang="en-US" altLang="en-US" sz="1200" u="none">
                <a:solidFill>
                  <a:schemeClr val="tx1"/>
                </a:solidFill>
              </a:rPr>
              <a:pPr/>
              <a:t>23</a:t>
            </a:fld>
            <a:endParaRPr lang="en-US" altLang="en-US" sz="1200" u="none" dirty="0">
              <a:solidFill>
                <a:schemeClr val="tx1"/>
              </a:solidFill>
            </a:endParaRPr>
          </a:p>
        </p:txBody>
      </p:sp>
    </p:spTree>
    <p:extLst>
      <p:ext uri="{BB962C8B-B14F-4D97-AF65-F5344CB8AC3E}">
        <p14:creationId xmlns:p14="http://schemas.microsoft.com/office/powerpoint/2010/main" val="1714026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78C52791-6C13-4653-A5CD-8F2B088747FD}" type="slidenum">
              <a:rPr lang="en-US" altLang="en-US" sz="1200" u="none">
                <a:solidFill>
                  <a:schemeClr val="tx1"/>
                </a:solidFill>
              </a:rPr>
              <a:pPr/>
              <a:t>24</a:t>
            </a:fld>
            <a:endParaRPr lang="en-US" altLang="en-US" sz="1200" u="none" dirty="0">
              <a:solidFill>
                <a:schemeClr val="tx1"/>
              </a:solidFill>
            </a:endParaRPr>
          </a:p>
        </p:txBody>
      </p:sp>
    </p:spTree>
    <p:extLst>
      <p:ext uri="{BB962C8B-B14F-4D97-AF65-F5344CB8AC3E}">
        <p14:creationId xmlns:p14="http://schemas.microsoft.com/office/powerpoint/2010/main" val="3852986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78C52791-6C13-4653-A5CD-8F2B088747FD}" type="slidenum">
              <a:rPr lang="en-US" altLang="en-US" sz="1200" u="none">
                <a:solidFill>
                  <a:schemeClr val="tx1"/>
                </a:solidFill>
              </a:rPr>
              <a:pPr/>
              <a:t>25</a:t>
            </a:fld>
            <a:endParaRPr lang="en-US" altLang="en-US" sz="1200" u="none" dirty="0">
              <a:solidFill>
                <a:schemeClr val="tx1"/>
              </a:solidFill>
            </a:endParaRPr>
          </a:p>
        </p:txBody>
      </p:sp>
    </p:spTree>
    <p:extLst>
      <p:ext uri="{BB962C8B-B14F-4D97-AF65-F5344CB8AC3E}">
        <p14:creationId xmlns:p14="http://schemas.microsoft.com/office/powerpoint/2010/main" val="1800161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78C52791-6C13-4653-A5CD-8F2B088747FD}" type="slidenum">
              <a:rPr lang="en-US" altLang="en-US" sz="1200" u="none">
                <a:solidFill>
                  <a:schemeClr val="tx1"/>
                </a:solidFill>
              </a:rPr>
              <a:pPr/>
              <a:t>26</a:t>
            </a:fld>
            <a:endParaRPr lang="en-US" altLang="en-US" sz="1200" u="none" dirty="0">
              <a:solidFill>
                <a:schemeClr val="tx1"/>
              </a:solidFill>
            </a:endParaRPr>
          </a:p>
        </p:txBody>
      </p:sp>
    </p:spTree>
    <p:extLst>
      <p:ext uri="{BB962C8B-B14F-4D97-AF65-F5344CB8AC3E}">
        <p14:creationId xmlns:p14="http://schemas.microsoft.com/office/powerpoint/2010/main" val="4143220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C37CDA6-80B2-4B74-9044-4031F7EC70F7}" type="slidenum">
              <a:rPr lang="en-US" altLang="en-US" sz="1200" u="none">
                <a:solidFill>
                  <a:schemeClr val="tx1"/>
                </a:solidFill>
              </a:rPr>
              <a:pPr/>
              <a:t>27</a:t>
            </a:fld>
            <a:endParaRPr lang="en-US" altLang="en-US" sz="1200" u="none" dirty="0">
              <a:solidFill>
                <a:schemeClr val="tx1"/>
              </a:solidFill>
            </a:endParaRPr>
          </a:p>
        </p:txBody>
      </p:sp>
    </p:spTree>
    <p:extLst>
      <p:ext uri="{BB962C8B-B14F-4D97-AF65-F5344CB8AC3E}">
        <p14:creationId xmlns:p14="http://schemas.microsoft.com/office/powerpoint/2010/main" val="2832220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B9BE7268-1BD7-4EFF-A7ED-FE5CA5BB2C5D}" type="slidenum">
              <a:rPr lang="en-US" altLang="en-US" sz="1200" u="none">
                <a:solidFill>
                  <a:schemeClr val="tx1"/>
                </a:solidFill>
              </a:rPr>
              <a:pPr/>
              <a:t>28</a:t>
            </a:fld>
            <a:endParaRPr lang="en-US" altLang="en-US" sz="1200" u="none" dirty="0">
              <a:solidFill>
                <a:schemeClr val="tx1"/>
              </a:solidFill>
            </a:endParaRPr>
          </a:p>
        </p:txBody>
      </p:sp>
    </p:spTree>
    <p:extLst>
      <p:ext uri="{BB962C8B-B14F-4D97-AF65-F5344CB8AC3E}">
        <p14:creationId xmlns:p14="http://schemas.microsoft.com/office/powerpoint/2010/main" val="1125705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24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DAAB0503-F325-49B1-B07A-1BC5BACD28AB}" type="slidenum">
              <a:rPr lang="en-US" altLang="en-US" sz="1200" u="none">
                <a:solidFill>
                  <a:schemeClr val="tx1"/>
                </a:solidFill>
              </a:rPr>
              <a:pPr algn="r" eaLnBrk="1" hangingPunct="1"/>
              <a:t>29</a:t>
            </a:fld>
            <a:endParaRPr lang="en-US" altLang="en-US" sz="1200" u="none" dirty="0">
              <a:solidFill>
                <a:schemeClr val="tx1"/>
              </a:solidFill>
            </a:endParaRPr>
          </a:p>
        </p:txBody>
      </p:sp>
    </p:spTree>
    <p:extLst>
      <p:ext uri="{BB962C8B-B14F-4D97-AF65-F5344CB8AC3E}">
        <p14:creationId xmlns:p14="http://schemas.microsoft.com/office/powerpoint/2010/main" val="1554238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44F34055-62BD-4FF8-85B7-E81E37ACA842}" type="slidenum">
              <a:rPr lang="en-US" altLang="en-US" sz="1200" u="none">
                <a:solidFill>
                  <a:schemeClr val="tx1"/>
                </a:solidFill>
              </a:rPr>
              <a:pPr/>
              <a:t>30</a:t>
            </a:fld>
            <a:endParaRPr lang="en-US" altLang="en-US" sz="1200" u="none" dirty="0">
              <a:solidFill>
                <a:schemeClr val="tx1"/>
              </a:solidFill>
            </a:endParaRPr>
          </a:p>
        </p:txBody>
      </p:sp>
    </p:spTree>
    <p:extLst>
      <p:ext uri="{BB962C8B-B14F-4D97-AF65-F5344CB8AC3E}">
        <p14:creationId xmlns:p14="http://schemas.microsoft.com/office/powerpoint/2010/main" val="2467233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65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F12E7492-7F08-4CA3-B85D-6D02DF789534}" type="slidenum">
              <a:rPr lang="en-US" altLang="en-US" sz="1200" u="none">
                <a:solidFill>
                  <a:schemeClr val="tx1"/>
                </a:solidFill>
              </a:rPr>
              <a:pPr algn="r" eaLnBrk="1" hangingPunct="1"/>
              <a:t>31</a:t>
            </a:fld>
            <a:endParaRPr lang="en-US" altLang="en-US" sz="1200" u="none" dirty="0">
              <a:solidFill>
                <a:schemeClr val="tx1"/>
              </a:solidFill>
            </a:endParaRPr>
          </a:p>
        </p:txBody>
      </p:sp>
    </p:spTree>
    <p:extLst>
      <p:ext uri="{BB962C8B-B14F-4D97-AF65-F5344CB8AC3E}">
        <p14:creationId xmlns:p14="http://schemas.microsoft.com/office/powerpoint/2010/main" val="119866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DBA08DE1-23F1-405C-9FA4-EF30D3D0A164}" type="slidenum">
              <a:rPr lang="en-US" altLang="en-US" sz="1200" u="none">
                <a:solidFill>
                  <a:schemeClr val="tx1"/>
                </a:solidFill>
              </a:rPr>
              <a:pPr/>
              <a:t>3</a:t>
            </a:fld>
            <a:endParaRPr lang="en-US" altLang="en-US" sz="1200" u="none" dirty="0">
              <a:solidFill>
                <a:schemeClr val="tx1"/>
              </a:solidFill>
            </a:endParaRPr>
          </a:p>
        </p:txBody>
      </p:sp>
    </p:spTree>
    <p:extLst>
      <p:ext uri="{BB962C8B-B14F-4D97-AF65-F5344CB8AC3E}">
        <p14:creationId xmlns:p14="http://schemas.microsoft.com/office/powerpoint/2010/main" val="2850173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86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E6CDB6BB-F661-43A5-B03E-B38C6A636D0E}" type="slidenum">
              <a:rPr lang="en-US" altLang="en-US" sz="1200" u="none">
                <a:solidFill>
                  <a:schemeClr val="tx1"/>
                </a:solidFill>
              </a:rPr>
              <a:pPr algn="r" eaLnBrk="1" hangingPunct="1"/>
              <a:t>32</a:t>
            </a:fld>
            <a:endParaRPr lang="en-US" altLang="en-US" sz="1200" u="none" dirty="0">
              <a:solidFill>
                <a:schemeClr val="tx1"/>
              </a:solidFill>
            </a:endParaRPr>
          </a:p>
        </p:txBody>
      </p:sp>
    </p:spTree>
    <p:extLst>
      <p:ext uri="{BB962C8B-B14F-4D97-AF65-F5344CB8AC3E}">
        <p14:creationId xmlns:p14="http://schemas.microsoft.com/office/powerpoint/2010/main" val="261007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1E368F9-531D-403A-9D3D-47F6E8EA3712}" type="slidenum">
              <a:rPr lang="en-US" altLang="en-US" sz="1200" u="none">
                <a:solidFill>
                  <a:schemeClr val="tx1"/>
                </a:solidFill>
              </a:rPr>
              <a:pPr/>
              <a:t>33</a:t>
            </a:fld>
            <a:endParaRPr lang="en-US" altLang="en-US" sz="1200" u="none" dirty="0">
              <a:solidFill>
                <a:schemeClr val="tx1"/>
              </a:solidFill>
            </a:endParaRPr>
          </a:p>
        </p:txBody>
      </p:sp>
    </p:spTree>
    <p:extLst>
      <p:ext uri="{BB962C8B-B14F-4D97-AF65-F5344CB8AC3E}">
        <p14:creationId xmlns:p14="http://schemas.microsoft.com/office/powerpoint/2010/main" val="517030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1928543-C47B-4F63-94F3-9A0AB51A3641}" type="slidenum">
              <a:rPr lang="en-US" altLang="en-US" sz="1200" u="none">
                <a:solidFill>
                  <a:schemeClr val="tx1"/>
                </a:solidFill>
              </a:rPr>
              <a:pPr/>
              <a:t>34</a:t>
            </a:fld>
            <a:endParaRPr lang="en-US" altLang="en-US" sz="1200" u="none" dirty="0">
              <a:solidFill>
                <a:schemeClr val="tx1"/>
              </a:solidFill>
            </a:endParaRPr>
          </a:p>
        </p:txBody>
      </p:sp>
    </p:spTree>
    <p:extLst>
      <p:ext uri="{BB962C8B-B14F-4D97-AF65-F5344CB8AC3E}">
        <p14:creationId xmlns:p14="http://schemas.microsoft.com/office/powerpoint/2010/main" val="650125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8AF94065-5BF4-4610-BABB-472EF67F73F4}" type="slidenum">
              <a:rPr lang="en-US" altLang="en-US" sz="1200" u="none">
                <a:solidFill>
                  <a:schemeClr val="tx1"/>
                </a:solidFill>
              </a:rPr>
              <a:pPr/>
              <a:t>35</a:t>
            </a:fld>
            <a:endParaRPr lang="en-US" altLang="en-US" sz="1200" u="none" dirty="0">
              <a:solidFill>
                <a:schemeClr val="tx1"/>
              </a:solidFill>
            </a:endParaRPr>
          </a:p>
        </p:txBody>
      </p:sp>
    </p:spTree>
    <p:extLst>
      <p:ext uri="{BB962C8B-B14F-4D97-AF65-F5344CB8AC3E}">
        <p14:creationId xmlns:p14="http://schemas.microsoft.com/office/powerpoint/2010/main" val="1943439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C4E1ACEF-7E19-4C25-91AD-2B3A85FF4100}" type="slidenum">
              <a:rPr lang="en-US" altLang="en-US" sz="1200" u="none">
                <a:solidFill>
                  <a:schemeClr val="tx1"/>
                </a:solidFill>
              </a:rPr>
              <a:pPr/>
              <a:t>36</a:t>
            </a:fld>
            <a:endParaRPr lang="en-US" altLang="en-US" sz="1200" u="none" dirty="0">
              <a:solidFill>
                <a:schemeClr val="tx1"/>
              </a:solidFill>
            </a:endParaRPr>
          </a:p>
        </p:txBody>
      </p:sp>
    </p:spTree>
    <p:extLst>
      <p:ext uri="{BB962C8B-B14F-4D97-AF65-F5344CB8AC3E}">
        <p14:creationId xmlns:p14="http://schemas.microsoft.com/office/powerpoint/2010/main" val="3466622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382B5673-A18D-47F4-8C0F-B39F217C8BB4}" type="slidenum">
              <a:rPr lang="en-US" altLang="en-US" sz="1200" u="none">
                <a:solidFill>
                  <a:schemeClr val="tx1"/>
                </a:solidFill>
              </a:rPr>
              <a:pPr/>
              <a:t>37</a:t>
            </a:fld>
            <a:endParaRPr lang="en-US" altLang="en-US" sz="1200" u="none" dirty="0">
              <a:solidFill>
                <a:schemeClr val="tx1"/>
              </a:solidFill>
            </a:endParaRPr>
          </a:p>
        </p:txBody>
      </p:sp>
    </p:spTree>
    <p:extLst>
      <p:ext uri="{BB962C8B-B14F-4D97-AF65-F5344CB8AC3E}">
        <p14:creationId xmlns:p14="http://schemas.microsoft.com/office/powerpoint/2010/main" val="3389112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B8034DAB-D4DD-4C14-9BD7-148CB9913B43}" type="slidenum">
              <a:rPr lang="en-US" altLang="en-US" sz="1200" u="none">
                <a:solidFill>
                  <a:schemeClr val="tx1"/>
                </a:solidFill>
              </a:rPr>
              <a:pPr/>
              <a:t>38</a:t>
            </a:fld>
            <a:endParaRPr lang="en-US" altLang="en-US" sz="1200" u="none" dirty="0">
              <a:solidFill>
                <a:schemeClr val="tx1"/>
              </a:solidFill>
            </a:endParaRPr>
          </a:p>
        </p:txBody>
      </p:sp>
    </p:spTree>
    <p:extLst>
      <p:ext uri="{BB962C8B-B14F-4D97-AF65-F5344CB8AC3E}">
        <p14:creationId xmlns:p14="http://schemas.microsoft.com/office/powerpoint/2010/main" val="32747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29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C0B7F0CF-D896-4317-9A08-4A800CFA15AE}" type="slidenum">
              <a:rPr lang="en-US" altLang="en-US" sz="1200" u="none">
                <a:solidFill>
                  <a:schemeClr val="tx1"/>
                </a:solidFill>
              </a:rPr>
              <a:pPr algn="r" eaLnBrk="1" hangingPunct="1"/>
              <a:t>39</a:t>
            </a:fld>
            <a:endParaRPr lang="en-US" altLang="en-US" sz="1200" u="none" dirty="0">
              <a:solidFill>
                <a:schemeClr val="tx1"/>
              </a:solidFill>
            </a:endParaRPr>
          </a:p>
        </p:txBody>
      </p:sp>
    </p:spTree>
    <p:extLst>
      <p:ext uri="{BB962C8B-B14F-4D97-AF65-F5344CB8AC3E}">
        <p14:creationId xmlns:p14="http://schemas.microsoft.com/office/powerpoint/2010/main" val="965494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FB507B4-4152-4BCE-9EA1-82CCD32E3047}" type="slidenum">
              <a:rPr lang="en-US" altLang="en-US" sz="1200" u="none">
                <a:solidFill>
                  <a:schemeClr val="tx1"/>
                </a:solidFill>
              </a:rPr>
              <a:pPr/>
              <a:t>40</a:t>
            </a:fld>
            <a:endParaRPr lang="en-US" altLang="en-US" sz="1200" u="none" dirty="0">
              <a:solidFill>
                <a:schemeClr val="tx1"/>
              </a:solidFill>
            </a:endParaRPr>
          </a:p>
        </p:txBody>
      </p:sp>
    </p:spTree>
    <p:extLst>
      <p:ext uri="{BB962C8B-B14F-4D97-AF65-F5344CB8AC3E}">
        <p14:creationId xmlns:p14="http://schemas.microsoft.com/office/powerpoint/2010/main" val="3133647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CDBD3AB0-F01B-4BE1-9BFD-B34E0193335A}" type="slidenum">
              <a:rPr lang="en-US" altLang="en-US" sz="1200" u="none">
                <a:solidFill>
                  <a:schemeClr val="tx1"/>
                </a:solidFill>
              </a:rPr>
              <a:pPr/>
              <a:t>41</a:t>
            </a:fld>
            <a:endParaRPr lang="en-US" altLang="en-US" sz="1200" u="none" dirty="0">
              <a:solidFill>
                <a:schemeClr val="tx1"/>
              </a:solidFill>
            </a:endParaRPr>
          </a:p>
        </p:txBody>
      </p:sp>
    </p:spTree>
    <p:extLst>
      <p:ext uri="{BB962C8B-B14F-4D97-AF65-F5344CB8AC3E}">
        <p14:creationId xmlns:p14="http://schemas.microsoft.com/office/powerpoint/2010/main" val="215815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FF9AC6D5-805F-400E-9C82-4E41C50F128E}" type="slidenum">
              <a:rPr lang="en-US" altLang="en-US" sz="1200" u="none">
                <a:solidFill>
                  <a:schemeClr val="tx1"/>
                </a:solidFill>
              </a:rPr>
              <a:pPr/>
              <a:t>4</a:t>
            </a:fld>
            <a:endParaRPr lang="en-US" altLang="en-US" sz="1200" u="none" dirty="0">
              <a:solidFill>
                <a:schemeClr val="tx1"/>
              </a:solidFill>
            </a:endParaRPr>
          </a:p>
        </p:txBody>
      </p:sp>
    </p:spTree>
    <p:extLst>
      <p:ext uri="{BB962C8B-B14F-4D97-AF65-F5344CB8AC3E}">
        <p14:creationId xmlns:p14="http://schemas.microsoft.com/office/powerpoint/2010/main" val="635434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B9B08B1A-94CA-4F81-B758-F5E20E383C64}" type="slidenum">
              <a:rPr lang="en-US" altLang="en-US" sz="1200" u="none">
                <a:solidFill>
                  <a:schemeClr val="tx1"/>
                </a:solidFill>
              </a:rPr>
              <a:pPr/>
              <a:t>42</a:t>
            </a:fld>
            <a:endParaRPr lang="en-US" altLang="en-US" sz="1200" u="none" dirty="0">
              <a:solidFill>
                <a:schemeClr val="tx1"/>
              </a:solidFill>
            </a:endParaRPr>
          </a:p>
        </p:txBody>
      </p:sp>
    </p:spTree>
    <p:extLst>
      <p:ext uri="{BB962C8B-B14F-4D97-AF65-F5344CB8AC3E}">
        <p14:creationId xmlns:p14="http://schemas.microsoft.com/office/powerpoint/2010/main" val="3161123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11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9F7ED8A2-F50E-4D4E-B5F5-245082E22C31}" type="slidenum">
              <a:rPr lang="en-US" altLang="en-US" sz="1200" u="none">
                <a:solidFill>
                  <a:schemeClr val="tx1"/>
                </a:solidFill>
              </a:rPr>
              <a:pPr algn="r" eaLnBrk="1" hangingPunct="1"/>
              <a:t>43</a:t>
            </a:fld>
            <a:endParaRPr lang="en-US" altLang="en-US" sz="1200" u="none" dirty="0">
              <a:solidFill>
                <a:schemeClr val="tx1"/>
              </a:solidFill>
            </a:endParaRPr>
          </a:p>
        </p:txBody>
      </p:sp>
    </p:spTree>
    <p:extLst>
      <p:ext uri="{BB962C8B-B14F-4D97-AF65-F5344CB8AC3E}">
        <p14:creationId xmlns:p14="http://schemas.microsoft.com/office/powerpoint/2010/main" val="2654780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1230365F-08B2-4B34-B72E-DA5FC2341A94}" type="slidenum">
              <a:rPr lang="en-US" altLang="en-US" sz="1200" u="none">
                <a:solidFill>
                  <a:schemeClr val="tx1"/>
                </a:solidFill>
              </a:rPr>
              <a:pPr/>
              <a:t>44</a:t>
            </a:fld>
            <a:endParaRPr lang="en-US" altLang="en-US" sz="1200" u="none" dirty="0">
              <a:solidFill>
                <a:schemeClr val="tx1"/>
              </a:solidFill>
            </a:endParaRPr>
          </a:p>
        </p:txBody>
      </p:sp>
    </p:spTree>
    <p:extLst>
      <p:ext uri="{BB962C8B-B14F-4D97-AF65-F5344CB8AC3E}">
        <p14:creationId xmlns:p14="http://schemas.microsoft.com/office/powerpoint/2010/main" val="4210989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F8844898-0E7E-4C97-B55B-E94203AEE805}" type="slidenum">
              <a:rPr lang="en-US" altLang="en-US" sz="1200" u="none">
                <a:solidFill>
                  <a:schemeClr val="tx1"/>
                </a:solidFill>
              </a:rPr>
              <a:pPr/>
              <a:t>46</a:t>
            </a:fld>
            <a:endParaRPr lang="en-US" altLang="en-US" sz="1200" u="none" dirty="0">
              <a:solidFill>
                <a:schemeClr val="tx1"/>
              </a:solidFill>
            </a:endParaRPr>
          </a:p>
        </p:txBody>
      </p:sp>
    </p:spTree>
    <p:extLst>
      <p:ext uri="{BB962C8B-B14F-4D97-AF65-F5344CB8AC3E}">
        <p14:creationId xmlns:p14="http://schemas.microsoft.com/office/powerpoint/2010/main" val="2024584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C36AA1ED-08CE-40FB-98D8-296F1616C935}" type="slidenum">
              <a:rPr lang="en-US" altLang="en-US" sz="1200" u="none">
                <a:solidFill>
                  <a:schemeClr val="tx1"/>
                </a:solidFill>
              </a:rPr>
              <a:pPr/>
              <a:t>47</a:t>
            </a:fld>
            <a:endParaRPr lang="en-US" altLang="en-US" sz="1200" u="none" dirty="0">
              <a:solidFill>
                <a:schemeClr val="tx1"/>
              </a:solidFill>
            </a:endParaRPr>
          </a:p>
        </p:txBody>
      </p:sp>
    </p:spTree>
    <p:extLst>
      <p:ext uri="{BB962C8B-B14F-4D97-AF65-F5344CB8AC3E}">
        <p14:creationId xmlns:p14="http://schemas.microsoft.com/office/powerpoint/2010/main" val="4249991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DB3C1E76-5B03-42B1-A9E7-76EC7362746C}" type="slidenum">
              <a:rPr lang="en-US" altLang="en-US" sz="1200" u="none">
                <a:solidFill>
                  <a:schemeClr val="tx1"/>
                </a:solidFill>
              </a:rPr>
              <a:pPr/>
              <a:t>48</a:t>
            </a:fld>
            <a:endParaRPr lang="en-US" altLang="en-US" sz="1200" u="none" dirty="0">
              <a:solidFill>
                <a:schemeClr val="tx1"/>
              </a:solidFill>
            </a:endParaRPr>
          </a:p>
        </p:txBody>
      </p:sp>
    </p:spTree>
    <p:extLst>
      <p:ext uri="{BB962C8B-B14F-4D97-AF65-F5344CB8AC3E}">
        <p14:creationId xmlns:p14="http://schemas.microsoft.com/office/powerpoint/2010/main" val="3091152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975F3268-07EE-4FEB-B6A4-C10B78D9C9BC}" type="slidenum">
              <a:rPr lang="en-US" altLang="en-US" sz="1200" u="none">
                <a:solidFill>
                  <a:schemeClr val="tx1"/>
                </a:solidFill>
              </a:rPr>
              <a:pPr/>
              <a:t>49</a:t>
            </a:fld>
            <a:endParaRPr lang="en-US" altLang="en-US" sz="1200" u="none" dirty="0">
              <a:solidFill>
                <a:schemeClr val="tx1"/>
              </a:solidFill>
            </a:endParaRPr>
          </a:p>
        </p:txBody>
      </p:sp>
    </p:spTree>
    <p:extLst>
      <p:ext uri="{BB962C8B-B14F-4D97-AF65-F5344CB8AC3E}">
        <p14:creationId xmlns:p14="http://schemas.microsoft.com/office/powerpoint/2010/main" val="1732901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34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2CB27306-2065-4F38-A338-0D71D3D1977F}" type="slidenum">
              <a:rPr lang="en-US" altLang="en-US" sz="1200" u="none">
                <a:solidFill>
                  <a:schemeClr val="tx1"/>
                </a:solidFill>
              </a:rPr>
              <a:pPr algn="r" eaLnBrk="1" hangingPunct="1"/>
              <a:t>50</a:t>
            </a:fld>
            <a:endParaRPr lang="en-US" altLang="en-US" sz="1200" u="none" dirty="0">
              <a:solidFill>
                <a:schemeClr val="tx1"/>
              </a:solidFill>
            </a:endParaRPr>
          </a:p>
        </p:txBody>
      </p:sp>
    </p:spTree>
    <p:extLst>
      <p:ext uri="{BB962C8B-B14F-4D97-AF65-F5344CB8AC3E}">
        <p14:creationId xmlns:p14="http://schemas.microsoft.com/office/powerpoint/2010/main" val="551154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54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FDEDD005-86F6-4511-B131-5467D8489B73}" type="slidenum">
              <a:rPr lang="en-US" altLang="en-US" sz="1200" u="none">
                <a:solidFill>
                  <a:schemeClr val="tx1"/>
                </a:solidFill>
              </a:rPr>
              <a:pPr algn="r" eaLnBrk="1" hangingPunct="1"/>
              <a:t>51</a:t>
            </a:fld>
            <a:endParaRPr lang="en-US" altLang="en-US" sz="1200" u="none" dirty="0">
              <a:solidFill>
                <a:schemeClr val="tx1"/>
              </a:solidFill>
            </a:endParaRPr>
          </a:p>
        </p:txBody>
      </p:sp>
    </p:spTree>
    <p:extLst>
      <p:ext uri="{BB962C8B-B14F-4D97-AF65-F5344CB8AC3E}">
        <p14:creationId xmlns:p14="http://schemas.microsoft.com/office/powerpoint/2010/main" val="124883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101099F0-C7FF-44EF-8B61-B7CEEC87B062}" type="slidenum">
              <a:rPr lang="en-US" altLang="en-US" sz="1200" u="none">
                <a:solidFill>
                  <a:schemeClr val="tx1"/>
                </a:solidFill>
              </a:rPr>
              <a:pPr/>
              <a:t>52</a:t>
            </a:fld>
            <a:endParaRPr lang="en-US" altLang="en-US" sz="1200" u="none" dirty="0">
              <a:solidFill>
                <a:schemeClr val="tx1"/>
              </a:solidFill>
            </a:endParaRPr>
          </a:p>
        </p:txBody>
      </p:sp>
    </p:spTree>
    <p:extLst>
      <p:ext uri="{BB962C8B-B14F-4D97-AF65-F5344CB8AC3E}">
        <p14:creationId xmlns:p14="http://schemas.microsoft.com/office/powerpoint/2010/main" val="93937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9450361A-714C-44F7-989B-A9DDC2745EBF}" type="slidenum">
              <a:rPr lang="en-US" altLang="en-US" sz="1200" u="none">
                <a:solidFill>
                  <a:schemeClr val="tx1"/>
                </a:solidFill>
              </a:rPr>
              <a:pPr/>
              <a:t>5</a:t>
            </a:fld>
            <a:endParaRPr lang="en-US" altLang="en-US" sz="1200" u="none" dirty="0">
              <a:solidFill>
                <a:schemeClr val="tx1"/>
              </a:solidFill>
            </a:endParaRPr>
          </a:p>
        </p:txBody>
      </p:sp>
    </p:spTree>
    <p:extLst>
      <p:ext uri="{BB962C8B-B14F-4D97-AF65-F5344CB8AC3E}">
        <p14:creationId xmlns:p14="http://schemas.microsoft.com/office/powerpoint/2010/main" val="20095325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CD30A55A-4D86-47F6-BB8A-5501B553EC90}" type="slidenum">
              <a:rPr lang="en-US" altLang="en-US" sz="1200" u="none">
                <a:solidFill>
                  <a:schemeClr val="tx1"/>
                </a:solidFill>
              </a:rPr>
              <a:pPr/>
              <a:t>53</a:t>
            </a:fld>
            <a:endParaRPr lang="en-US" altLang="en-US" sz="1200" u="none" dirty="0">
              <a:solidFill>
                <a:schemeClr val="tx1"/>
              </a:solidFill>
            </a:endParaRPr>
          </a:p>
        </p:txBody>
      </p:sp>
    </p:spTree>
    <p:extLst>
      <p:ext uri="{BB962C8B-B14F-4D97-AF65-F5344CB8AC3E}">
        <p14:creationId xmlns:p14="http://schemas.microsoft.com/office/powerpoint/2010/main" val="3242624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0787BA54-DE7F-4BBC-8AA4-0DBD5E7B5E2A}" type="slidenum">
              <a:rPr lang="en-US" altLang="en-US" sz="1200" u="none">
                <a:solidFill>
                  <a:schemeClr val="tx1"/>
                </a:solidFill>
              </a:rPr>
              <a:pPr/>
              <a:t>54</a:t>
            </a:fld>
            <a:endParaRPr lang="en-US" altLang="en-US" sz="1200" u="none" dirty="0">
              <a:solidFill>
                <a:schemeClr val="tx1"/>
              </a:solidFill>
            </a:endParaRPr>
          </a:p>
        </p:txBody>
      </p:sp>
    </p:spTree>
    <p:extLst>
      <p:ext uri="{BB962C8B-B14F-4D97-AF65-F5344CB8AC3E}">
        <p14:creationId xmlns:p14="http://schemas.microsoft.com/office/powerpoint/2010/main" val="978728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36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81E7AD8E-0862-43C1-B1A1-B82FA8EEB369}" type="slidenum">
              <a:rPr lang="en-US" altLang="en-US" sz="1200" u="none">
                <a:solidFill>
                  <a:schemeClr val="tx1"/>
                </a:solidFill>
              </a:rPr>
              <a:pPr algn="r" eaLnBrk="1" hangingPunct="1"/>
              <a:t>55</a:t>
            </a:fld>
            <a:endParaRPr lang="en-US" altLang="en-US" sz="1200" u="none" dirty="0">
              <a:solidFill>
                <a:schemeClr val="tx1"/>
              </a:solidFill>
            </a:endParaRPr>
          </a:p>
        </p:txBody>
      </p:sp>
    </p:spTree>
    <p:extLst>
      <p:ext uri="{BB962C8B-B14F-4D97-AF65-F5344CB8AC3E}">
        <p14:creationId xmlns:p14="http://schemas.microsoft.com/office/powerpoint/2010/main" val="29178203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57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D292B521-CB72-420D-B6A3-31CDFFF1D07F}" type="slidenum">
              <a:rPr lang="en-US" altLang="en-US" sz="1200" u="none">
                <a:solidFill>
                  <a:schemeClr val="tx1"/>
                </a:solidFill>
              </a:rPr>
              <a:pPr algn="r" eaLnBrk="1" hangingPunct="1"/>
              <a:t>56</a:t>
            </a:fld>
            <a:endParaRPr lang="en-US" altLang="en-US" sz="1200" u="none" dirty="0">
              <a:solidFill>
                <a:schemeClr val="tx1"/>
              </a:solidFill>
            </a:endParaRPr>
          </a:p>
        </p:txBody>
      </p:sp>
    </p:spTree>
    <p:extLst>
      <p:ext uri="{BB962C8B-B14F-4D97-AF65-F5344CB8AC3E}">
        <p14:creationId xmlns:p14="http://schemas.microsoft.com/office/powerpoint/2010/main" val="4093348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1367F399-86F4-4CA1-8A12-7D01536D243A}" type="slidenum">
              <a:rPr lang="en-US" altLang="en-US" sz="1200" u="none">
                <a:solidFill>
                  <a:schemeClr val="tx1"/>
                </a:solidFill>
              </a:rPr>
              <a:pPr/>
              <a:t>57</a:t>
            </a:fld>
            <a:endParaRPr lang="en-US" altLang="en-US" sz="1200" u="none" dirty="0">
              <a:solidFill>
                <a:schemeClr val="tx1"/>
              </a:solidFill>
            </a:endParaRPr>
          </a:p>
        </p:txBody>
      </p:sp>
    </p:spTree>
    <p:extLst>
      <p:ext uri="{BB962C8B-B14F-4D97-AF65-F5344CB8AC3E}">
        <p14:creationId xmlns:p14="http://schemas.microsoft.com/office/powerpoint/2010/main" val="3540893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6EE6C1B4-580A-49F2-9282-E4D4AE8E8896}" type="slidenum">
              <a:rPr lang="en-US" altLang="en-US" sz="1200" u="none">
                <a:solidFill>
                  <a:schemeClr val="tx1"/>
                </a:solidFill>
              </a:rPr>
              <a:pPr/>
              <a:t>58</a:t>
            </a:fld>
            <a:endParaRPr lang="en-US" altLang="en-US" sz="1200" u="none" dirty="0">
              <a:solidFill>
                <a:schemeClr val="tx1"/>
              </a:solidFill>
            </a:endParaRPr>
          </a:p>
        </p:txBody>
      </p:sp>
    </p:spTree>
    <p:extLst>
      <p:ext uri="{BB962C8B-B14F-4D97-AF65-F5344CB8AC3E}">
        <p14:creationId xmlns:p14="http://schemas.microsoft.com/office/powerpoint/2010/main" val="2392596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7FE24719-6221-4DE1-94E2-BF83A4198A99}" type="slidenum">
              <a:rPr lang="en-US" altLang="en-US" sz="1200" u="none">
                <a:solidFill>
                  <a:schemeClr val="tx1"/>
                </a:solidFill>
              </a:rPr>
              <a:pPr/>
              <a:t>59</a:t>
            </a:fld>
            <a:endParaRPr lang="en-US" altLang="en-US" sz="1200" u="none" dirty="0">
              <a:solidFill>
                <a:schemeClr val="tx1"/>
              </a:solidFill>
            </a:endParaRPr>
          </a:p>
        </p:txBody>
      </p:sp>
    </p:spTree>
    <p:extLst>
      <p:ext uri="{BB962C8B-B14F-4D97-AF65-F5344CB8AC3E}">
        <p14:creationId xmlns:p14="http://schemas.microsoft.com/office/powerpoint/2010/main" val="2292101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318B6A52-A601-4301-B504-BE6CDFAA4583}" type="slidenum">
              <a:rPr lang="en-US" altLang="en-US" sz="1200" u="none">
                <a:solidFill>
                  <a:schemeClr val="tx1"/>
                </a:solidFill>
              </a:rPr>
              <a:pPr/>
              <a:t>61</a:t>
            </a:fld>
            <a:endParaRPr lang="en-US" altLang="en-US" sz="1200" u="none" dirty="0">
              <a:solidFill>
                <a:schemeClr val="tx1"/>
              </a:solidFill>
            </a:endParaRPr>
          </a:p>
        </p:txBody>
      </p:sp>
    </p:spTree>
    <p:extLst>
      <p:ext uri="{BB962C8B-B14F-4D97-AF65-F5344CB8AC3E}">
        <p14:creationId xmlns:p14="http://schemas.microsoft.com/office/powerpoint/2010/main" val="1003808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7F291B5F-CD61-4EA3-B34E-4EC91768E747}" type="slidenum">
              <a:rPr lang="en-US" altLang="en-US" sz="1200" u="none">
                <a:solidFill>
                  <a:schemeClr val="tx1"/>
                </a:solidFill>
              </a:rPr>
              <a:pPr/>
              <a:t>62</a:t>
            </a:fld>
            <a:endParaRPr lang="en-US" altLang="en-US" sz="1200" u="none" dirty="0">
              <a:solidFill>
                <a:schemeClr val="tx1"/>
              </a:solidFill>
            </a:endParaRPr>
          </a:p>
        </p:txBody>
      </p:sp>
    </p:spTree>
    <p:extLst>
      <p:ext uri="{BB962C8B-B14F-4D97-AF65-F5344CB8AC3E}">
        <p14:creationId xmlns:p14="http://schemas.microsoft.com/office/powerpoint/2010/main" val="668502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D8A0DF09-B47A-4C97-93C6-DE0417F643FE}" type="slidenum">
              <a:rPr lang="en-US" altLang="en-US" sz="1200" u="none">
                <a:solidFill>
                  <a:schemeClr val="tx1"/>
                </a:solidFill>
              </a:rPr>
              <a:pPr/>
              <a:t>63</a:t>
            </a:fld>
            <a:endParaRPr lang="en-US" altLang="en-US" sz="1200" u="none" dirty="0">
              <a:solidFill>
                <a:schemeClr val="tx1"/>
              </a:solidFill>
            </a:endParaRPr>
          </a:p>
        </p:txBody>
      </p:sp>
    </p:spTree>
    <p:extLst>
      <p:ext uri="{BB962C8B-B14F-4D97-AF65-F5344CB8AC3E}">
        <p14:creationId xmlns:p14="http://schemas.microsoft.com/office/powerpoint/2010/main" val="224293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69C76548-71A8-4047-B18A-F8B1FE4FA217}" type="slidenum">
              <a:rPr lang="en-US" altLang="en-US" sz="1200" u="none">
                <a:solidFill>
                  <a:schemeClr val="tx1"/>
                </a:solidFill>
              </a:rPr>
              <a:pPr/>
              <a:t>7</a:t>
            </a:fld>
            <a:endParaRPr lang="en-US" altLang="en-US" sz="1200" u="none" dirty="0">
              <a:solidFill>
                <a:schemeClr val="tx1"/>
              </a:solidFill>
            </a:endParaRPr>
          </a:p>
        </p:txBody>
      </p:sp>
    </p:spTree>
    <p:extLst>
      <p:ext uri="{BB962C8B-B14F-4D97-AF65-F5344CB8AC3E}">
        <p14:creationId xmlns:p14="http://schemas.microsoft.com/office/powerpoint/2010/main" val="19572961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012F5AC0-216E-4EBC-B99D-0C60950C714F}" type="slidenum">
              <a:rPr lang="en-US" altLang="en-US" sz="1200" u="none">
                <a:solidFill>
                  <a:schemeClr val="tx1"/>
                </a:solidFill>
              </a:rPr>
              <a:pPr/>
              <a:t>64</a:t>
            </a:fld>
            <a:endParaRPr lang="en-US" altLang="en-US" sz="1200" u="none" dirty="0">
              <a:solidFill>
                <a:schemeClr val="tx1"/>
              </a:solidFill>
            </a:endParaRPr>
          </a:p>
        </p:txBody>
      </p:sp>
    </p:spTree>
    <p:extLst>
      <p:ext uri="{BB962C8B-B14F-4D97-AF65-F5344CB8AC3E}">
        <p14:creationId xmlns:p14="http://schemas.microsoft.com/office/powerpoint/2010/main" val="4232813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11C4AD4C-34CD-463C-997C-A1392C1971A0}" type="slidenum">
              <a:rPr lang="en-US" altLang="en-US" sz="1200" u="none">
                <a:solidFill>
                  <a:schemeClr val="tx1"/>
                </a:solidFill>
              </a:rPr>
              <a:pPr/>
              <a:t>65</a:t>
            </a:fld>
            <a:endParaRPr lang="en-US" altLang="en-US" sz="1200" u="none" dirty="0">
              <a:solidFill>
                <a:schemeClr val="tx1"/>
              </a:solidFill>
            </a:endParaRPr>
          </a:p>
        </p:txBody>
      </p:sp>
    </p:spTree>
    <p:extLst>
      <p:ext uri="{BB962C8B-B14F-4D97-AF65-F5344CB8AC3E}">
        <p14:creationId xmlns:p14="http://schemas.microsoft.com/office/powerpoint/2010/main" val="34025737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E7CC9670-C1A7-4BAA-8986-F0CE3A625136}" type="slidenum">
              <a:rPr lang="en-US" altLang="en-US" sz="1200" u="none">
                <a:solidFill>
                  <a:schemeClr val="tx1"/>
                </a:solidFill>
              </a:rPr>
              <a:pPr/>
              <a:t>66</a:t>
            </a:fld>
            <a:endParaRPr lang="en-US" altLang="en-US" sz="1200" u="none" dirty="0">
              <a:solidFill>
                <a:schemeClr val="tx1"/>
              </a:solidFill>
            </a:endParaRPr>
          </a:p>
        </p:txBody>
      </p:sp>
    </p:spTree>
    <p:extLst>
      <p:ext uri="{BB962C8B-B14F-4D97-AF65-F5344CB8AC3E}">
        <p14:creationId xmlns:p14="http://schemas.microsoft.com/office/powerpoint/2010/main" val="8377843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790EDC9A-54C4-471B-BE1D-47DA893FBFBA}" type="slidenum">
              <a:rPr lang="en-US" altLang="en-US" sz="1200" u="none">
                <a:solidFill>
                  <a:schemeClr val="tx1"/>
                </a:solidFill>
              </a:rPr>
              <a:pPr/>
              <a:t>67</a:t>
            </a:fld>
            <a:endParaRPr lang="en-US" altLang="en-US" sz="1200" u="none" dirty="0">
              <a:solidFill>
                <a:schemeClr val="tx1"/>
              </a:solidFill>
            </a:endParaRPr>
          </a:p>
        </p:txBody>
      </p:sp>
    </p:spTree>
    <p:extLst>
      <p:ext uri="{BB962C8B-B14F-4D97-AF65-F5344CB8AC3E}">
        <p14:creationId xmlns:p14="http://schemas.microsoft.com/office/powerpoint/2010/main" val="8301681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87F413D0-B4BF-4F39-846C-96766CF8B9CE}" type="slidenum">
              <a:rPr lang="en-US" altLang="en-US" sz="1200" u="none">
                <a:solidFill>
                  <a:schemeClr val="tx1"/>
                </a:solidFill>
              </a:rPr>
              <a:pPr/>
              <a:t>69</a:t>
            </a:fld>
            <a:endParaRPr lang="en-US" altLang="en-US" sz="1200" u="none" dirty="0">
              <a:solidFill>
                <a:schemeClr val="tx1"/>
              </a:solidFill>
            </a:endParaRPr>
          </a:p>
        </p:txBody>
      </p:sp>
    </p:spTree>
    <p:extLst>
      <p:ext uri="{BB962C8B-B14F-4D97-AF65-F5344CB8AC3E}">
        <p14:creationId xmlns:p14="http://schemas.microsoft.com/office/powerpoint/2010/main" val="23751046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9546EF41-F95B-4E49-9D3E-4FE195FEEE0F}" type="slidenum">
              <a:rPr lang="en-US" altLang="en-US" sz="1200" u="none">
                <a:solidFill>
                  <a:schemeClr val="tx1"/>
                </a:solidFill>
              </a:rPr>
              <a:pPr/>
              <a:t>70</a:t>
            </a:fld>
            <a:endParaRPr lang="en-US" altLang="en-US" sz="1200" u="none" dirty="0">
              <a:solidFill>
                <a:schemeClr val="tx1"/>
              </a:solidFill>
            </a:endParaRPr>
          </a:p>
        </p:txBody>
      </p:sp>
    </p:spTree>
    <p:extLst>
      <p:ext uri="{BB962C8B-B14F-4D97-AF65-F5344CB8AC3E}">
        <p14:creationId xmlns:p14="http://schemas.microsoft.com/office/powerpoint/2010/main" val="9737468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F11BB45A-270C-4969-B24A-1261D2475959}" type="slidenum">
              <a:rPr lang="en-US" altLang="en-US" sz="1200" u="none">
                <a:solidFill>
                  <a:schemeClr val="tx1"/>
                </a:solidFill>
              </a:rPr>
              <a:pPr/>
              <a:t>71</a:t>
            </a:fld>
            <a:endParaRPr lang="en-US" altLang="en-US" sz="1200" u="none" dirty="0">
              <a:solidFill>
                <a:schemeClr val="tx1"/>
              </a:solidFill>
            </a:endParaRPr>
          </a:p>
        </p:txBody>
      </p:sp>
    </p:spTree>
    <p:extLst>
      <p:ext uri="{BB962C8B-B14F-4D97-AF65-F5344CB8AC3E}">
        <p14:creationId xmlns:p14="http://schemas.microsoft.com/office/powerpoint/2010/main" val="38913170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501733F-7FC8-4FEE-971A-6997395C8966}" type="slidenum">
              <a:rPr lang="en-US" altLang="en-US" sz="1200" u="none">
                <a:solidFill>
                  <a:schemeClr val="tx1"/>
                </a:solidFill>
              </a:rPr>
              <a:pPr/>
              <a:t>72</a:t>
            </a:fld>
            <a:endParaRPr lang="en-US" altLang="en-US" sz="1200" u="none" dirty="0">
              <a:solidFill>
                <a:schemeClr val="tx1"/>
              </a:solidFill>
            </a:endParaRPr>
          </a:p>
        </p:txBody>
      </p:sp>
    </p:spTree>
    <p:extLst>
      <p:ext uri="{BB962C8B-B14F-4D97-AF65-F5344CB8AC3E}">
        <p14:creationId xmlns:p14="http://schemas.microsoft.com/office/powerpoint/2010/main" val="39711259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4F3E0896-2E2E-40CA-BEA5-483C88A758E6}" type="slidenum">
              <a:rPr lang="en-US" altLang="en-US" sz="1200" u="none">
                <a:solidFill>
                  <a:schemeClr val="tx1"/>
                </a:solidFill>
              </a:rPr>
              <a:pPr/>
              <a:t>73</a:t>
            </a:fld>
            <a:endParaRPr lang="en-US" altLang="en-US" sz="1200" u="none" dirty="0">
              <a:solidFill>
                <a:schemeClr val="tx1"/>
              </a:solidFill>
            </a:endParaRPr>
          </a:p>
        </p:txBody>
      </p:sp>
    </p:spTree>
    <p:extLst>
      <p:ext uri="{BB962C8B-B14F-4D97-AF65-F5344CB8AC3E}">
        <p14:creationId xmlns:p14="http://schemas.microsoft.com/office/powerpoint/2010/main" val="38839630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DC4A3475-D9F6-4983-8E40-9B864659F184}" type="slidenum">
              <a:rPr lang="en-US" altLang="en-US" sz="1200" u="none">
                <a:solidFill>
                  <a:schemeClr val="tx1"/>
                </a:solidFill>
              </a:rPr>
              <a:pPr/>
              <a:t>74</a:t>
            </a:fld>
            <a:endParaRPr lang="en-US" altLang="en-US" sz="1200" u="none" dirty="0">
              <a:solidFill>
                <a:schemeClr val="tx1"/>
              </a:solidFill>
            </a:endParaRPr>
          </a:p>
        </p:txBody>
      </p:sp>
    </p:spTree>
    <p:extLst>
      <p:ext uri="{BB962C8B-B14F-4D97-AF65-F5344CB8AC3E}">
        <p14:creationId xmlns:p14="http://schemas.microsoft.com/office/powerpoint/2010/main" val="35532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44DF1B31-AF54-41A6-9552-8BCCBE8C9C9A}" type="slidenum">
              <a:rPr lang="en-US" altLang="en-US" sz="1200" u="none">
                <a:solidFill>
                  <a:schemeClr val="tx1"/>
                </a:solidFill>
              </a:rPr>
              <a:pPr/>
              <a:t>8</a:t>
            </a:fld>
            <a:endParaRPr lang="en-US" altLang="en-US" sz="1200" u="none" dirty="0">
              <a:solidFill>
                <a:schemeClr val="tx1"/>
              </a:solidFill>
            </a:endParaRPr>
          </a:p>
        </p:txBody>
      </p:sp>
    </p:spTree>
    <p:extLst>
      <p:ext uri="{BB962C8B-B14F-4D97-AF65-F5344CB8AC3E}">
        <p14:creationId xmlns:p14="http://schemas.microsoft.com/office/powerpoint/2010/main" val="1706884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05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878ECBB1-AEAC-4610-BA71-211F0679757D}" type="slidenum">
              <a:rPr lang="en-US" altLang="en-US" sz="1200" u="none">
                <a:solidFill>
                  <a:schemeClr val="tx1"/>
                </a:solidFill>
              </a:rPr>
              <a:pPr algn="r" eaLnBrk="1" hangingPunct="1"/>
              <a:t>75</a:t>
            </a:fld>
            <a:endParaRPr lang="en-US" altLang="en-US" sz="1200" u="none" dirty="0">
              <a:solidFill>
                <a:schemeClr val="tx1"/>
              </a:solidFill>
            </a:endParaRPr>
          </a:p>
        </p:txBody>
      </p:sp>
    </p:spTree>
    <p:extLst>
      <p:ext uri="{BB962C8B-B14F-4D97-AF65-F5344CB8AC3E}">
        <p14:creationId xmlns:p14="http://schemas.microsoft.com/office/powerpoint/2010/main" val="15141832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80D4B5BB-FB6B-45D8-A70E-BB73EBC9268A}" type="slidenum">
              <a:rPr lang="en-US" altLang="en-US" sz="1200" u="none">
                <a:solidFill>
                  <a:schemeClr val="tx1"/>
                </a:solidFill>
              </a:rPr>
              <a:pPr/>
              <a:t>76</a:t>
            </a:fld>
            <a:endParaRPr lang="en-US" altLang="en-US" sz="1200" u="none" dirty="0">
              <a:solidFill>
                <a:schemeClr val="tx1"/>
              </a:solidFill>
            </a:endParaRPr>
          </a:p>
        </p:txBody>
      </p:sp>
    </p:spTree>
    <p:extLst>
      <p:ext uri="{BB962C8B-B14F-4D97-AF65-F5344CB8AC3E}">
        <p14:creationId xmlns:p14="http://schemas.microsoft.com/office/powerpoint/2010/main" val="27611374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4416F45A-9CC4-4114-887F-F5A11D59BD91}" type="slidenum">
              <a:rPr lang="en-US" altLang="en-US" sz="1200" u="none">
                <a:solidFill>
                  <a:schemeClr val="tx1"/>
                </a:solidFill>
              </a:rPr>
              <a:pPr/>
              <a:t>77</a:t>
            </a:fld>
            <a:endParaRPr lang="en-US" altLang="en-US" sz="1200" u="none" dirty="0">
              <a:solidFill>
                <a:schemeClr val="tx1"/>
              </a:solidFill>
            </a:endParaRPr>
          </a:p>
        </p:txBody>
      </p:sp>
    </p:spTree>
    <p:extLst>
      <p:ext uri="{BB962C8B-B14F-4D97-AF65-F5344CB8AC3E}">
        <p14:creationId xmlns:p14="http://schemas.microsoft.com/office/powerpoint/2010/main" val="14658711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B91E0B78-577A-4B6D-9459-E6D232EA48C2}" type="slidenum">
              <a:rPr lang="en-US" altLang="en-US" sz="1200" u="none">
                <a:solidFill>
                  <a:schemeClr val="tx1"/>
                </a:solidFill>
              </a:rPr>
              <a:pPr/>
              <a:t>78</a:t>
            </a:fld>
            <a:endParaRPr lang="en-US" altLang="en-US" sz="1200" u="none" dirty="0">
              <a:solidFill>
                <a:schemeClr val="tx1"/>
              </a:solidFill>
            </a:endParaRPr>
          </a:p>
        </p:txBody>
      </p:sp>
    </p:spTree>
    <p:extLst>
      <p:ext uri="{BB962C8B-B14F-4D97-AF65-F5344CB8AC3E}">
        <p14:creationId xmlns:p14="http://schemas.microsoft.com/office/powerpoint/2010/main" val="38070733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FC1BB53B-18C2-4CBE-8624-3EF05C9B74A0}" type="slidenum">
              <a:rPr lang="en-US" altLang="en-US" sz="1200" u="none">
                <a:solidFill>
                  <a:schemeClr val="tx1"/>
                </a:solidFill>
              </a:rPr>
              <a:pPr/>
              <a:t>79</a:t>
            </a:fld>
            <a:endParaRPr lang="en-US" altLang="en-US" sz="1200" u="none" dirty="0">
              <a:solidFill>
                <a:schemeClr val="tx1"/>
              </a:solidFill>
            </a:endParaRPr>
          </a:p>
        </p:txBody>
      </p:sp>
    </p:spTree>
    <p:extLst>
      <p:ext uri="{BB962C8B-B14F-4D97-AF65-F5344CB8AC3E}">
        <p14:creationId xmlns:p14="http://schemas.microsoft.com/office/powerpoint/2010/main" val="16036259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3F4B051B-ACC7-4200-AAB2-4D6B5F63737A}" type="slidenum">
              <a:rPr lang="en-US" altLang="en-US" sz="1200" u="none">
                <a:solidFill>
                  <a:schemeClr val="tx1"/>
                </a:solidFill>
              </a:rPr>
              <a:pPr/>
              <a:t>80</a:t>
            </a:fld>
            <a:endParaRPr lang="en-US" altLang="en-US" sz="1200" u="none" dirty="0">
              <a:solidFill>
                <a:schemeClr val="tx1"/>
              </a:solidFill>
            </a:endParaRPr>
          </a:p>
        </p:txBody>
      </p:sp>
    </p:spTree>
    <p:extLst>
      <p:ext uri="{BB962C8B-B14F-4D97-AF65-F5344CB8AC3E}">
        <p14:creationId xmlns:p14="http://schemas.microsoft.com/office/powerpoint/2010/main" val="40206159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3216EDAB-B578-404B-90E5-C28FCD06AB53}" type="slidenum">
              <a:rPr lang="en-US" altLang="en-US" sz="1200" u="none">
                <a:solidFill>
                  <a:schemeClr val="tx1"/>
                </a:solidFill>
              </a:rPr>
              <a:pPr/>
              <a:t>81</a:t>
            </a:fld>
            <a:endParaRPr lang="en-US" altLang="en-US" sz="1200" u="none" dirty="0">
              <a:solidFill>
                <a:schemeClr val="tx1"/>
              </a:solidFill>
            </a:endParaRPr>
          </a:p>
        </p:txBody>
      </p:sp>
    </p:spTree>
    <p:extLst>
      <p:ext uri="{BB962C8B-B14F-4D97-AF65-F5344CB8AC3E}">
        <p14:creationId xmlns:p14="http://schemas.microsoft.com/office/powerpoint/2010/main" val="32967676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003D02-7E89-4EBF-B123-9C334E1BFEF7}" type="slidenum">
              <a:rPr lang="en-US" smtClean="0"/>
              <a:t>82</a:t>
            </a:fld>
            <a:endParaRPr lang="en-US" dirty="0"/>
          </a:p>
        </p:txBody>
      </p:sp>
    </p:spTree>
    <p:extLst>
      <p:ext uri="{BB962C8B-B14F-4D97-AF65-F5344CB8AC3E}">
        <p14:creationId xmlns:p14="http://schemas.microsoft.com/office/powerpoint/2010/main" val="24333318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1D061339-019C-461A-BCEC-17439984C639}" type="slidenum">
              <a:rPr lang="en-US" altLang="en-US" sz="1200" u="none">
                <a:solidFill>
                  <a:schemeClr val="tx1"/>
                </a:solidFill>
              </a:rPr>
              <a:pPr/>
              <a:t>83</a:t>
            </a:fld>
            <a:endParaRPr lang="en-US" altLang="en-US" sz="1200" u="none" dirty="0">
              <a:solidFill>
                <a:schemeClr val="tx1"/>
              </a:solidFill>
            </a:endParaRPr>
          </a:p>
        </p:txBody>
      </p:sp>
    </p:spTree>
    <p:extLst>
      <p:ext uri="{BB962C8B-B14F-4D97-AF65-F5344CB8AC3E}">
        <p14:creationId xmlns:p14="http://schemas.microsoft.com/office/powerpoint/2010/main" val="2026082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CE145769-B582-4C5E-8D91-1DD6DE547028}" type="slidenum">
              <a:rPr lang="en-US" altLang="en-US" sz="1200" u="none">
                <a:solidFill>
                  <a:schemeClr val="tx1"/>
                </a:solidFill>
              </a:rPr>
              <a:pPr/>
              <a:t>84</a:t>
            </a:fld>
            <a:endParaRPr lang="en-US" altLang="en-US" sz="1200" u="none" dirty="0">
              <a:solidFill>
                <a:schemeClr val="tx1"/>
              </a:solidFill>
            </a:endParaRPr>
          </a:p>
        </p:txBody>
      </p:sp>
    </p:spTree>
    <p:extLst>
      <p:ext uri="{BB962C8B-B14F-4D97-AF65-F5344CB8AC3E}">
        <p14:creationId xmlns:p14="http://schemas.microsoft.com/office/powerpoint/2010/main" val="647936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D22C81E7-390F-4449-8208-7B4FA76C27A5}" type="slidenum">
              <a:rPr lang="en-US" altLang="en-US" sz="1200" u="none">
                <a:solidFill>
                  <a:schemeClr val="tx1"/>
                </a:solidFill>
              </a:rPr>
              <a:pPr/>
              <a:t>10</a:t>
            </a:fld>
            <a:endParaRPr lang="en-US" altLang="en-US" sz="1200" u="none" dirty="0">
              <a:solidFill>
                <a:schemeClr val="tx1"/>
              </a:solidFill>
            </a:endParaRPr>
          </a:p>
        </p:txBody>
      </p:sp>
    </p:spTree>
    <p:extLst>
      <p:ext uri="{BB962C8B-B14F-4D97-AF65-F5344CB8AC3E}">
        <p14:creationId xmlns:p14="http://schemas.microsoft.com/office/powerpoint/2010/main" val="34881012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89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6EB4AFE1-C2FC-4177-A69C-DEB57C2851A0}" type="slidenum">
              <a:rPr lang="en-US" altLang="en-US" sz="1200" u="none">
                <a:solidFill>
                  <a:schemeClr val="tx1"/>
                </a:solidFill>
              </a:rPr>
              <a:pPr algn="r" eaLnBrk="1" hangingPunct="1"/>
              <a:t>85</a:t>
            </a:fld>
            <a:endParaRPr lang="en-US" altLang="en-US" sz="1200" u="none" dirty="0">
              <a:solidFill>
                <a:schemeClr val="tx1"/>
              </a:solidFill>
            </a:endParaRPr>
          </a:p>
        </p:txBody>
      </p:sp>
    </p:spTree>
    <p:extLst>
      <p:ext uri="{BB962C8B-B14F-4D97-AF65-F5344CB8AC3E}">
        <p14:creationId xmlns:p14="http://schemas.microsoft.com/office/powerpoint/2010/main" val="1497291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290F0A0E-1564-49AF-AF8C-95036477D6CE}" type="slidenum">
              <a:rPr lang="en-US" altLang="en-US" sz="1200" u="none">
                <a:solidFill>
                  <a:schemeClr val="tx1"/>
                </a:solidFill>
              </a:rPr>
              <a:pPr/>
              <a:t>86</a:t>
            </a:fld>
            <a:endParaRPr lang="en-US" altLang="en-US" sz="1200" u="none" dirty="0">
              <a:solidFill>
                <a:schemeClr val="tx1"/>
              </a:solidFill>
            </a:endParaRPr>
          </a:p>
        </p:txBody>
      </p:sp>
    </p:spTree>
    <p:extLst>
      <p:ext uri="{BB962C8B-B14F-4D97-AF65-F5344CB8AC3E}">
        <p14:creationId xmlns:p14="http://schemas.microsoft.com/office/powerpoint/2010/main" val="14043491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96A151BF-997D-4DBE-8041-804182F51009}" type="slidenum">
              <a:rPr lang="en-US" altLang="en-US" sz="1200" u="none">
                <a:solidFill>
                  <a:schemeClr val="tx1"/>
                </a:solidFill>
              </a:rPr>
              <a:pPr/>
              <a:t>87</a:t>
            </a:fld>
            <a:endParaRPr lang="en-US" altLang="en-US" sz="1200" u="none" dirty="0">
              <a:solidFill>
                <a:schemeClr val="tx1"/>
              </a:solidFill>
            </a:endParaRPr>
          </a:p>
        </p:txBody>
      </p:sp>
    </p:spTree>
    <p:extLst>
      <p:ext uri="{BB962C8B-B14F-4D97-AF65-F5344CB8AC3E}">
        <p14:creationId xmlns:p14="http://schemas.microsoft.com/office/powerpoint/2010/main" val="22962399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67A991A6-BF0B-4155-966A-359D40FA2739}" type="slidenum">
              <a:rPr lang="en-US" altLang="en-US" sz="1200" u="none">
                <a:solidFill>
                  <a:schemeClr val="tx1"/>
                </a:solidFill>
              </a:rPr>
              <a:pPr/>
              <a:t>89</a:t>
            </a:fld>
            <a:endParaRPr lang="en-US" altLang="en-US" sz="1200" u="none" dirty="0">
              <a:solidFill>
                <a:schemeClr val="tx1"/>
              </a:solidFill>
            </a:endParaRPr>
          </a:p>
        </p:txBody>
      </p:sp>
    </p:spTree>
    <p:extLst>
      <p:ext uri="{BB962C8B-B14F-4D97-AF65-F5344CB8AC3E}">
        <p14:creationId xmlns:p14="http://schemas.microsoft.com/office/powerpoint/2010/main" val="41480422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0F860462-359F-473B-8A28-B7AA0ACAD12A}" type="slidenum">
              <a:rPr lang="en-US" altLang="en-US" sz="1200" u="none">
                <a:solidFill>
                  <a:schemeClr val="tx1"/>
                </a:solidFill>
              </a:rPr>
              <a:pPr/>
              <a:t>90</a:t>
            </a:fld>
            <a:endParaRPr lang="en-US" altLang="en-US" sz="1200" u="none" dirty="0">
              <a:solidFill>
                <a:schemeClr val="tx1"/>
              </a:solidFill>
            </a:endParaRPr>
          </a:p>
        </p:txBody>
      </p:sp>
    </p:spTree>
    <p:extLst>
      <p:ext uri="{BB962C8B-B14F-4D97-AF65-F5344CB8AC3E}">
        <p14:creationId xmlns:p14="http://schemas.microsoft.com/office/powerpoint/2010/main" val="32896945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92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672A35BC-60F6-4549-BA1C-D0D4B7514233}" type="slidenum">
              <a:rPr lang="en-US" altLang="en-US" sz="1200" u="none">
                <a:solidFill>
                  <a:schemeClr val="tx1"/>
                </a:solidFill>
              </a:rPr>
              <a:pPr algn="r" eaLnBrk="1" hangingPunct="1"/>
              <a:t>91</a:t>
            </a:fld>
            <a:endParaRPr lang="en-US" altLang="en-US" sz="1200" u="none" dirty="0">
              <a:solidFill>
                <a:schemeClr val="tx1"/>
              </a:solidFill>
            </a:endParaRPr>
          </a:p>
        </p:txBody>
      </p:sp>
    </p:spTree>
    <p:extLst>
      <p:ext uri="{BB962C8B-B14F-4D97-AF65-F5344CB8AC3E}">
        <p14:creationId xmlns:p14="http://schemas.microsoft.com/office/powerpoint/2010/main" val="35553318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0395F1BC-745B-4BC5-8371-820C77B7929D}" type="slidenum">
              <a:rPr lang="en-US" altLang="en-US" sz="1200" u="none">
                <a:solidFill>
                  <a:schemeClr val="tx1"/>
                </a:solidFill>
              </a:rPr>
              <a:pPr/>
              <a:t>92</a:t>
            </a:fld>
            <a:endParaRPr lang="en-US" altLang="en-US" sz="1200" u="none" dirty="0">
              <a:solidFill>
                <a:schemeClr val="tx1"/>
              </a:solidFill>
            </a:endParaRPr>
          </a:p>
        </p:txBody>
      </p:sp>
    </p:spTree>
    <p:extLst>
      <p:ext uri="{BB962C8B-B14F-4D97-AF65-F5344CB8AC3E}">
        <p14:creationId xmlns:p14="http://schemas.microsoft.com/office/powerpoint/2010/main" val="7590091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pPr algn="r" eaLnBrk="1" hangingPunct="1"/>
            <a:fld id="{FDD2A367-245F-4DD7-B71C-82639F6A2300}" type="slidenum">
              <a:rPr lang="en-US" altLang="en-US" sz="1200" u="none">
                <a:solidFill>
                  <a:schemeClr val="tx1"/>
                </a:solidFill>
              </a:rPr>
              <a:pPr algn="r" eaLnBrk="1" hangingPunct="1"/>
              <a:t>93</a:t>
            </a:fld>
            <a:endParaRPr lang="en-US" altLang="en-US" sz="1200" u="none" dirty="0">
              <a:solidFill>
                <a:schemeClr val="tx1"/>
              </a:solidFill>
            </a:endParaRPr>
          </a:p>
        </p:txBody>
      </p:sp>
    </p:spTree>
    <p:extLst>
      <p:ext uri="{BB962C8B-B14F-4D97-AF65-F5344CB8AC3E}">
        <p14:creationId xmlns:p14="http://schemas.microsoft.com/office/powerpoint/2010/main" val="38181000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3E5C0EB2-5E4F-424E-8DCD-CD55A1F9AE3E}" type="slidenum">
              <a:rPr lang="en-US" altLang="en-US" sz="1200" u="none">
                <a:solidFill>
                  <a:schemeClr val="tx1"/>
                </a:solidFill>
              </a:rPr>
              <a:pPr/>
              <a:t>94</a:t>
            </a:fld>
            <a:endParaRPr lang="en-US" altLang="en-US" sz="1200" u="none" dirty="0">
              <a:solidFill>
                <a:schemeClr val="tx1"/>
              </a:solidFill>
            </a:endParaRPr>
          </a:p>
        </p:txBody>
      </p:sp>
    </p:spTree>
    <p:extLst>
      <p:ext uri="{BB962C8B-B14F-4D97-AF65-F5344CB8AC3E}">
        <p14:creationId xmlns:p14="http://schemas.microsoft.com/office/powerpoint/2010/main" val="5743413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EB349F3E-29B1-4392-9A41-ECF2F53BCF70}" type="slidenum">
              <a:rPr lang="en-US" altLang="en-US" sz="1200" u="none">
                <a:solidFill>
                  <a:schemeClr val="tx1"/>
                </a:solidFill>
              </a:rPr>
              <a:pPr/>
              <a:t>95</a:t>
            </a:fld>
            <a:endParaRPr lang="en-US" altLang="en-US" sz="1200" u="none" dirty="0">
              <a:solidFill>
                <a:schemeClr val="tx1"/>
              </a:solidFill>
            </a:endParaRPr>
          </a:p>
        </p:txBody>
      </p:sp>
    </p:spTree>
    <p:extLst>
      <p:ext uri="{BB962C8B-B14F-4D97-AF65-F5344CB8AC3E}">
        <p14:creationId xmlns:p14="http://schemas.microsoft.com/office/powerpoint/2010/main" val="1799883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12E8CF92-CC46-4ED5-A6A3-C7E3FA747BA6}" type="slidenum">
              <a:rPr lang="en-US" altLang="en-US" sz="1200" u="none">
                <a:solidFill>
                  <a:schemeClr val="tx1"/>
                </a:solidFill>
              </a:rPr>
              <a:pPr/>
              <a:t>11</a:t>
            </a:fld>
            <a:endParaRPr lang="en-US" altLang="en-US" sz="1200" u="none" dirty="0">
              <a:solidFill>
                <a:schemeClr val="tx1"/>
              </a:solidFill>
            </a:endParaRPr>
          </a:p>
        </p:txBody>
      </p:sp>
    </p:spTree>
    <p:extLst>
      <p:ext uri="{BB962C8B-B14F-4D97-AF65-F5344CB8AC3E}">
        <p14:creationId xmlns:p14="http://schemas.microsoft.com/office/powerpoint/2010/main" val="9006143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934675B4-C663-4A57-BA2F-77A3A8B1A1A8}" type="slidenum">
              <a:rPr lang="en-US" altLang="en-US" sz="1200" u="none">
                <a:solidFill>
                  <a:schemeClr val="tx1"/>
                </a:solidFill>
              </a:rPr>
              <a:pPr/>
              <a:t>97</a:t>
            </a:fld>
            <a:endParaRPr lang="en-US" altLang="en-US" sz="1200" u="none" dirty="0">
              <a:solidFill>
                <a:schemeClr val="tx1"/>
              </a:solidFill>
            </a:endParaRPr>
          </a:p>
        </p:txBody>
      </p:sp>
    </p:spTree>
    <p:extLst>
      <p:ext uri="{BB962C8B-B14F-4D97-AF65-F5344CB8AC3E}">
        <p14:creationId xmlns:p14="http://schemas.microsoft.com/office/powerpoint/2010/main" val="22469205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393D3697-2299-468A-A6DF-1EDF0AB59747}" type="slidenum">
              <a:rPr lang="en-US" altLang="en-US" sz="1200" u="none">
                <a:solidFill>
                  <a:schemeClr val="tx1"/>
                </a:solidFill>
              </a:rPr>
              <a:pPr/>
              <a:t>98</a:t>
            </a:fld>
            <a:endParaRPr lang="en-US" altLang="en-US" sz="1200" u="none" dirty="0">
              <a:solidFill>
                <a:schemeClr val="tx1"/>
              </a:solidFill>
            </a:endParaRPr>
          </a:p>
        </p:txBody>
      </p:sp>
    </p:spTree>
    <p:extLst>
      <p:ext uri="{BB962C8B-B14F-4D97-AF65-F5344CB8AC3E}">
        <p14:creationId xmlns:p14="http://schemas.microsoft.com/office/powerpoint/2010/main" val="15785979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0C3A9CB4-2E93-4CD5-B6A3-D3402A7B0D0C}" type="slidenum">
              <a:rPr lang="en-US" altLang="en-US" sz="1200" u="none">
                <a:solidFill>
                  <a:schemeClr val="tx1"/>
                </a:solidFill>
              </a:rPr>
              <a:pPr/>
              <a:t>99</a:t>
            </a:fld>
            <a:endParaRPr lang="en-US" altLang="en-US" sz="1200" u="none" dirty="0">
              <a:solidFill>
                <a:schemeClr val="tx1"/>
              </a:solidFill>
            </a:endParaRPr>
          </a:p>
        </p:txBody>
      </p:sp>
    </p:spTree>
    <p:extLst>
      <p:ext uri="{BB962C8B-B14F-4D97-AF65-F5344CB8AC3E}">
        <p14:creationId xmlns:p14="http://schemas.microsoft.com/office/powerpoint/2010/main" val="18096887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CAA198EE-1DDD-410A-ADCC-D9A91C59CB83}" type="slidenum">
              <a:rPr lang="en-US" altLang="en-US" sz="1200" u="none">
                <a:solidFill>
                  <a:schemeClr val="tx1"/>
                </a:solidFill>
              </a:rPr>
              <a:pPr/>
              <a:t>100</a:t>
            </a:fld>
            <a:endParaRPr lang="en-US" altLang="en-US" sz="1200" u="none" dirty="0">
              <a:solidFill>
                <a:schemeClr val="tx1"/>
              </a:solidFill>
            </a:endParaRPr>
          </a:p>
        </p:txBody>
      </p:sp>
    </p:spTree>
    <p:extLst>
      <p:ext uri="{BB962C8B-B14F-4D97-AF65-F5344CB8AC3E}">
        <p14:creationId xmlns:p14="http://schemas.microsoft.com/office/powerpoint/2010/main" val="37915700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EA7A8B4F-D381-4C86-9DD3-EFF831875568}" type="slidenum">
              <a:rPr lang="en-US" altLang="en-US" sz="1200" u="none">
                <a:solidFill>
                  <a:schemeClr val="tx1"/>
                </a:solidFill>
              </a:rPr>
              <a:pPr/>
              <a:t>101</a:t>
            </a:fld>
            <a:endParaRPr lang="en-US" altLang="en-US" sz="1200" u="none" dirty="0">
              <a:solidFill>
                <a:schemeClr val="tx1"/>
              </a:solidFill>
            </a:endParaRPr>
          </a:p>
        </p:txBody>
      </p:sp>
    </p:spTree>
    <p:extLst>
      <p:ext uri="{BB962C8B-B14F-4D97-AF65-F5344CB8AC3E}">
        <p14:creationId xmlns:p14="http://schemas.microsoft.com/office/powerpoint/2010/main" val="30696870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9ED75A18-8306-4911-BD20-45E57CDD31CC}" type="slidenum">
              <a:rPr lang="en-US" altLang="en-US" sz="1200" u="none">
                <a:solidFill>
                  <a:schemeClr val="tx1"/>
                </a:solidFill>
              </a:rPr>
              <a:pPr/>
              <a:t>102</a:t>
            </a:fld>
            <a:endParaRPr lang="en-US" altLang="en-US" sz="1200" u="none" dirty="0">
              <a:solidFill>
                <a:schemeClr val="tx1"/>
              </a:solidFill>
            </a:endParaRPr>
          </a:p>
        </p:txBody>
      </p:sp>
    </p:spTree>
    <p:extLst>
      <p:ext uri="{BB962C8B-B14F-4D97-AF65-F5344CB8AC3E}">
        <p14:creationId xmlns:p14="http://schemas.microsoft.com/office/powerpoint/2010/main" val="35910282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AB40C8DE-C0CA-4627-9E96-4923ED44D0A1}" type="slidenum">
              <a:rPr lang="en-US" altLang="en-US" sz="1200" u="none">
                <a:solidFill>
                  <a:schemeClr val="tx1"/>
                </a:solidFill>
              </a:rPr>
              <a:pPr/>
              <a:t>103</a:t>
            </a:fld>
            <a:endParaRPr lang="en-US" altLang="en-US" sz="1200" u="none" dirty="0">
              <a:solidFill>
                <a:schemeClr val="tx1"/>
              </a:solidFill>
            </a:endParaRPr>
          </a:p>
        </p:txBody>
      </p:sp>
    </p:spTree>
    <p:extLst>
      <p:ext uri="{BB962C8B-B14F-4D97-AF65-F5344CB8AC3E}">
        <p14:creationId xmlns:p14="http://schemas.microsoft.com/office/powerpoint/2010/main" val="18887802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u="sng">
                <a:solidFill>
                  <a:srgbClr val="D02621"/>
                </a:solidFill>
                <a:latin typeface="Arial" panose="020B0604020202020204" pitchFamily="34" charset="0"/>
                <a:ea typeface="ヒラギノ角ゴ Pro W3"/>
                <a:cs typeface="ヒラギノ角ゴ Pro W3"/>
              </a:defRPr>
            </a:lvl1pPr>
            <a:lvl2pPr marL="742950" indent="-285750">
              <a:defRPr sz="2000" u="sng">
                <a:solidFill>
                  <a:srgbClr val="D02621"/>
                </a:solidFill>
                <a:latin typeface="Arial" panose="020B0604020202020204" pitchFamily="34" charset="0"/>
                <a:ea typeface="ヒラギノ角ゴ Pro W3"/>
                <a:cs typeface="ヒラギノ角ゴ Pro W3"/>
              </a:defRPr>
            </a:lvl2pPr>
            <a:lvl3pPr marL="1143000" indent="-228600">
              <a:defRPr sz="2000" u="sng">
                <a:solidFill>
                  <a:srgbClr val="D02621"/>
                </a:solidFill>
                <a:latin typeface="Arial" panose="020B0604020202020204" pitchFamily="34" charset="0"/>
                <a:ea typeface="ヒラギノ角ゴ Pro W3"/>
                <a:cs typeface="ヒラギノ角ゴ Pro W3"/>
              </a:defRPr>
            </a:lvl3pPr>
            <a:lvl4pPr marL="1600200" indent="-228600">
              <a:defRPr sz="2000" u="sng">
                <a:solidFill>
                  <a:srgbClr val="D02621"/>
                </a:solidFill>
                <a:latin typeface="Arial" panose="020B0604020202020204" pitchFamily="34" charset="0"/>
                <a:ea typeface="ヒラギノ角ゴ Pro W3"/>
                <a:cs typeface="ヒラギノ角ゴ Pro W3"/>
              </a:defRPr>
            </a:lvl4pPr>
            <a:lvl5pPr marL="2057400" indent="-228600">
              <a:defRPr sz="2000" u="sng">
                <a:solidFill>
                  <a:srgbClr val="D0262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000" u="sng">
                <a:solidFill>
                  <a:srgbClr val="D02621"/>
                </a:solidFill>
                <a:latin typeface="Arial" panose="020B0604020202020204" pitchFamily="34" charset="0"/>
                <a:ea typeface="ヒラギノ角ゴ Pro W3"/>
                <a:cs typeface="ヒラギノ角ゴ Pro W3"/>
              </a:defRPr>
            </a:lvl9pPr>
          </a:lstStyle>
          <a:p>
            <a:fld id="{C00A4AB2-A739-40A8-BFC8-A31B9FDBF235}" type="slidenum">
              <a:rPr lang="en-US" altLang="en-US" sz="1200" u="none">
                <a:solidFill>
                  <a:schemeClr val="tx1"/>
                </a:solidFill>
              </a:rPr>
              <a:pPr/>
              <a:t>104</a:t>
            </a:fld>
            <a:endParaRPr lang="en-US" altLang="en-US" sz="1200" u="none" dirty="0">
              <a:solidFill>
                <a:schemeClr val="tx1"/>
              </a:solidFill>
            </a:endParaRPr>
          </a:p>
        </p:txBody>
      </p:sp>
    </p:spTree>
    <p:extLst>
      <p:ext uri="{BB962C8B-B14F-4D97-AF65-F5344CB8AC3E}">
        <p14:creationId xmlns:p14="http://schemas.microsoft.com/office/powerpoint/2010/main" val="4058845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1560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998669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414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24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3379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742950" indent="-285750">
              <a:spcAft>
                <a:spcPts val="800"/>
              </a:spcAft>
              <a:buFont typeface="Arial" panose="020B0604020202020204" pitchFamily="34" charset="0"/>
              <a:buChar char="•"/>
              <a:defRPr sz="2000"/>
            </a:lvl2pPr>
            <a:lvl3pPr marL="1143000" indent="-228600">
              <a:spcAft>
                <a:spcPts val="800"/>
              </a:spcAft>
              <a:buFont typeface="Arial" panose="020B0604020202020204" pitchFamily="34" charset="0"/>
              <a:buChar char="•"/>
              <a:defRPr sz="1800"/>
            </a:lvl3pPr>
            <a:lvl4pPr marL="1600200" indent="-228600">
              <a:spcAft>
                <a:spcPts val="800"/>
              </a:spcAft>
              <a:buFont typeface="Arial" panose="020B0604020202020204" pitchFamily="34" charset="0"/>
              <a:buChar char="•"/>
              <a:defRPr sz="1600"/>
            </a:lvl4pPr>
            <a:lvl5pPr marL="2057400" indent="-22860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7" hasCustomPrompt="1"/>
          </p:nvPr>
        </p:nvSpPr>
        <p:spPr>
          <a:xfrm>
            <a:off x="3465912" y="6605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chemeClr val="tx1"/>
                </a:solidFill>
              </a:defRPr>
            </a:lvl1pPr>
            <a:lvl5pPr>
              <a:defRPr/>
            </a:lvl5pPr>
          </a:lstStyle>
          <a:p>
            <a:pPr lvl="0"/>
            <a:r>
              <a:rPr lang="en-US" dirty="0"/>
              <a:t>Insert Photo Credit Here</a:t>
            </a:r>
          </a:p>
        </p:txBody>
      </p:sp>
      <p:sp>
        <p:nvSpPr>
          <p:cNvPr id="4" name="Content Placeholder 3">
            <a:extLst>
              <a:ext uri="{FF2B5EF4-FFF2-40B4-BE49-F238E27FC236}">
                <a16:creationId xmlns:a16="http://schemas.microsoft.com/office/drawing/2014/main" id="{4B26C400-FBEA-4658-BEA4-218D0600B83A}"/>
              </a:ext>
            </a:extLst>
          </p:cNvPr>
          <p:cNvSpPr>
            <a:spLocks noGrp="1"/>
          </p:cNvSpPr>
          <p:nvPr>
            <p:ph sz="quarter" idx="18"/>
          </p:nvPr>
        </p:nvSpPr>
        <p:spPr>
          <a:xfrm>
            <a:off x="609600" y="1676400"/>
            <a:ext cx="8077200" cy="16764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6">
            <a:extLst>
              <a:ext uri="{FF2B5EF4-FFF2-40B4-BE49-F238E27FC236}">
                <a16:creationId xmlns:a16="http://schemas.microsoft.com/office/drawing/2014/main" id="{39B73B15-F223-4449-897B-CB30E86C962A}"/>
              </a:ext>
            </a:extLst>
          </p:cNvPr>
          <p:cNvSpPr>
            <a:spLocks noGrp="1"/>
          </p:cNvSpPr>
          <p:nvPr>
            <p:ph sz="quarter" idx="19"/>
          </p:nvPr>
        </p:nvSpPr>
        <p:spPr>
          <a:xfrm>
            <a:off x="609600" y="3733800"/>
            <a:ext cx="7696200" cy="21336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4">
            <a:extLst>
              <a:ext uri="{FF2B5EF4-FFF2-40B4-BE49-F238E27FC236}">
                <a16:creationId xmlns:a16="http://schemas.microsoft.com/office/drawing/2014/main" id="{17BE33EB-2A26-44C9-8912-20F16A389A15}"/>
              </a:ext>
            </a:extLst>
          </p:cNvPr>
          <p:cNvSpPr>
            <a:spLocks noGrp="1"/>
          </p:cNvSpPr>
          <p:nvPr>
            <p:ph sz="quarter" idx="20"/>
          </p:nvPr>
        </p:nvSpPr>
        <p:spPr>
          <a:xfrm>
            <a:off x="4191000" y="3200400"/>
            <a:ext cx="4495800" cy="2667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DFB01404-AC35-4457-BD1C-D36FADAA0893}"/>
              </a:ext>
            </a:extLst>
          </p:cNvPr>
          <p:cNvSpPr>
            <a:spLocks noGrp="1"/>
          </p:cNvSpPr>
          <p:nvPr>
            <p:ph sz="quarter" idx="21"/>
          </p:nvPr>
        </p:nvSpPr>
        <p:spPr>
          <a:xfrm>
            <a:off x="6172200" y="1524000"/>
            <a:ext cx="2514600" cy="12954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able Placeholder 13">
            <a:extLst>
              <a:ext uri="{FF2B5EF4-FFF2-40B4-BE49-F238E27FC236}">
                <a16:creationId xmlns:a16="http://schemas.microsoft.com/office/drawing/2014/main" id="{31A29640-045B-4354-BDB3-F02F95DC6F29}"/>
              </a:ext>
            </a:extLst>
          </p:cNvPr>
          <p:cNvSpPr>
            <a:spLocks noGrp="1"/>
          </p:cNvSpPr>
          <p:nvPr>
            <p:ph type="tbl" sz="quarter" idx="22"/>
          </p:nvPr>
        </p:nvSpPr>
        <p:spPr>
          <a:xfrm>
            <a:off x="6858000" y="990600"/>
            <a:ext cx="1828800" cy="533400"/>
          </a:xfrm>
          <a:prstGeom prst="rect">
            <a:avLst/>
          </a:prstGeom>
        </p:spPr>
        <p:txBody>
          <a:bodyPr/>
          <a:lstStyle/>
          <a:p>
            <a:endParaRPr lang="en-GB"/>
          </a:p>
        </p:txBody>
      </p:sp>
      <p:sp>
        <p:nvSpPr>
          <p:cNvPr id="16" name="Content Placeholder 15">
            <a:extLst>
              <a:ext uri="{FF2B5EF4-FFF2-40B4-BE49-F238E27FC236}">
                <a16:creationId xmlns:a16="http://schemas.microsoft.com/office/drawing/2014/main" id="{9DAC0615-0062-401D-A130-446E17E69EF7}"/>
              </a:ext>
            </a:extLst>
          </p:cNvPr>
          <p:cNvSpPr>
            <a:spLocks noGrp="1"/>
          </p:cNvSpPr>
          <p:nvPr>
            <p:ph sz="quarter" idx="23"/>
          </p:nvPr>
        </p:nvSpPr>
        <p:spPr>
          <a:xfrm>
            <a:off x="152400" y="5105400"/>
            <a:ext cx="4038600" cy="13477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10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480686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742950" indent="-285750">
              <a:spcAft>
                <a:spcPts val="800"/>
              </a:spcAft>
              <a:buFont typeface="Arial" panose="020B0604020202020204" pitchFamily="34" charset="0"/>
              <a:buChar char="•"/>
              <a:defRPr sz="2000"/>
            </a:lvl2pPr>
            <a:lvl3pPr marL="1143000" indent="-228600">
              <a:spcAft>
                <a:spcPts val="800"/>
              </a:spcAft>
              <a:buFont typeface="Arial" panose="020B0604020202020204" pitchFamily="34" charset="0"/>
              <a:buChar char="•"/>
              <a:defRPr sz="1800"/>
            </a:lvl3pPr>
            <a:lvl4pPr marL="1600200" indent="-228600">
              <a:spcAft>
                <a:spcPts val="800"/>
              </a:spcAft>
              <a:buFont typeface="Arial" panose="020B0604020202020204" pitchFamily="34" charset="0"/>
              <a:buChar char="•"/>
              <a:defRPr sz="1600"/>
            </a:lvl4pPr>
            <a:lvl5pPr marL="2057400" indent="-22860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7" hasCustomPrompt="1"/>
          </p:nvPr>
        </p:nvSpPr>
        <p:spPr>
          <a:xfrm>
            <a:off x="3465912" y="6605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chemeClr val="tx1"/>
                </a:solidFill>
              </a:defRPr>
            </a:lvl1pPr>
            <a:lvl5pPr>
              <a:defRPr/>
            </a:lvl5pPr>
          </a:lstStyle>
          <a:p>
            <a:pPr lvl="0"/>
            <a:r>
              <a:rPr lang="en-US" dirty="0"/>
              <a:t>Insert Photo Credit Here</a:t>
            </a:r>
          </a:p>
        </p:txBody>
      </p:sp>
      <p:sp>
        <p:nvSpPr>
          <p:cNvPr id="4" name="Content Placeholder 3">
            <a:extLst>
              <a:ext uri="{FF2B5EF4-FFF2-40B4-BE49-F238E27FC236}">
                <a16:creationId xmlns:a16="http://schemas.microsoft.com/office/drawing/2014/main" id="{4B26C400-FBEA-4658-BEA4-218D0600B83A}"/>
              </a:ext>
            </a:extLst>
          </p:cNvPr>
          <p:cNvSpPr>
            <a:spLocks noGrp="1"/>
          </p:cNvSpPr>
          <p:nvPr>
            <p:ph sz="quarter" idx="18"/>
          </p:nvPr>
        </p:nvSpPr>
        <p:spPr>
          <a:xfrm>
            <a:off x="609600" y="1676400"/>
            <a:ext cx="8077200" cy="16764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6">
            <a:extLst>
              <a:ext uri="{FF2B5EF4-FFF2-40B4-BE49-F238E27FC236}">
                <a16:creationId xmlns:a16="http://schemas.microsoft.com/office/drawing/2014/main" id="{39B73B15-F223-4449-897B-CB30E86C962A}"/>
              </a:ext>
            </a:extLst>
          </p:cNvPr>
          <p:cNvSpPr>
            <a:spLocks noGrp="1"/>
          </p:cNvSpPr>
          <p:nvPr>
            <p:ph sz="quarter" idx="19"/>
          </p:nvPr>
        </p:nvSpPr>
        <p:spPr>
          <a:xfrm>
            <a:off x="609600" y="3733800"/>
            <a:ext cx="7696200" cy="21336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4">
            <a:extLst>
              <a:ext uri="{FF2B5EF4-FFF2-40B4-BE49-F238E27FC236}">
                <a16:creationId xmlns:a16="http://schemas.microsoft.com/office/drawing/2014/main" id="{17BE33EB-2A26-44C9-8912-20F16A389A15}"/>
              </a:ext>
            </a:extLst>
          </p:cNvPr>
          <p:cNvSpPr>
            <a:spLocks noGrp="1"/>
          </p:cNvSpPr>
          <p:nvPr>
            <p:ph sz="quarter" idx="20"/>
          </p:nvPr>
        </p:nvSpPr>
        <p:spPr>
          <a:xfrm>
            <a:off x="4191000" y="3200400"/>
            <a:ext cx="4495800" cy="2667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869E727-F774-4A29-8518-6AA33B6CA377}"/>
              </a:ext>
            </a:extLst>
          </p:cNvPr>
          <p:cNvSpPr>
            <a:spLocks noGrp="1"/>
          </p:cNvSpPr>
          <p:nvPr>
            <p:ph sz="quarter" idx="21"/>
          </p:nvPr>
        </p:nvSpPr>
        <p:spPr>
          <a:xfrm>
            <a:off x="4572000" y="1371600"/>
            <a:ext cx="4267200" cy="533400"/>
          </a:xfrm>
          <a:prstGeom prst="rect">
            <a:avLst/>
          </a:prstGeom>
        </p:spPr>
        <p:txBody>
          <a:bodyPr/>
          <a:lstStyle/>
          <a:p>
            <a:pPr lvl="0"/>
            <a:endParaRPr lang="en-GB" dirty="0"/>
          </a:p>
        </p:txBody>
      </p:sp>
      <p:sp>
        <p:nvSpPr>
          <p:cNvPr id="12" name="Content Placeholder 11">
            <a:extLst>
              <a:ext uri="{FF2B5EF4-FFF2-40B4-BE49-F238E27FC236}">
                <a16:creationId xmlns:a16="http://schemas.microsoft.com/office/drawing/2014/main" id="{9F1B51F5-28DD-4E28-A381-3C20EBD590E8}"/>
              </a:ext>
            </a:extLst>
          </p:cNvPr>
          <p:cNvSpPr>
            <a:spLocks noGrp="1"/>
          </p:cNvSpPr>
          <p:nvPr>
            <p:ph sz="quarter" idx="22"/>
          </p:nvPr>
        </p:nvSpPr>
        <p:spPr>
          <a:xfrm>
            <a:off x="4572000" y="1752600"/>
            <a:ext cx="4267200" cy="685800"/>
          </a:xfrm>
          <a:prstGeom prst="rect">
            <a:avLst/>
          </a:prstGeom>
        </p:spPr>
        <p:txBody>
          <a:bodyPr/>
          <a:lstStyle/>
          <a:p>
            <a:pPr lvl="0"/>
            <a:endParaRPr lang="en-GB" dirty="0"/>
          </a:p>
        </p:txBody>
      </p:sp>
      <p:sp>
        <p:nvSpPr>
          <p:cNvPr id="14" name="Content Placeholder 13">
            <a:extLst>
              <a:ext uri="{FF2B5EF4-FFF2-40B4-BE49-F238E27FC236}">
                <a16:creationId xmlns:a16="http://schemas.microsoft.com/office/drawing/2014/main" id="{0B7507AA-37B5-4598-A041-7D9E6C0D4DF2}"/>
              </a:ext>
            </a:extLst>
          </p:cNvPr>
          <p:cNvSpPr>
            <a:spLocks noGrp="1"/>
          </p:cNvSpPr>
          <p:nvPr>
            <p:ph sz="quarter" idx="23"/>
          </p:nvPr>
        </p:nvSpPr>
        <p:spPr>
          <a:xfrm>
            <a:off x="4572000" y="2438400"/>
            <a:ext cx="4267200" cy="457200"/>
          </a:xfrm>
          <a:prstGeom prst="rect">
            <a:avLst/>
          </a:prstGeom>
        </p:spPr>
        <p:txBody>
          <a:bodyPr/>
          <a:lstStyle/>
          <a:p>
            <a:pPr lvl="0"/>
            <a:endParaRPr lang="en-GB" dirty="0"/>
          </a:p>
        </p:txBody>
      </p:sp>
      <p:sp>
        <p:nvSpPr>
          <p:cNvPr id="16" name="Content Placeholder 15">
            <a:extLst>
              <a:ext uri="{FF2B5EF4-FFF2-40B4-BE49-F238E27FC236}">
                <a16:creationId xmlns:a16="http://schemas.microsoft.com/office/drawing/2014/main" id="{493F9620-CF4B-4706-82A3-13D32F8C781C}"/>
              </a:ext>
            </a:extLst>
          </p:cNvPr>
          <p:cNvSpPr>
            <a:spLocks noGrp="1"/>
          </p:cNvSpPr>
          <p:nvPr>
            <p:ph sz="quarter" idx="24"/>
          </p:nvPr>
        </p:nvSpPr>
        <p:spPr>
          <a:xfrm>
            <a:off x="4394695" y="2882900"/>
            <a:ext cx="4621810" cy="914400"/>
          </a:xfrm>
          <a:prstGeom prst="rect">
            <a:avLst/>
          </a:prstGeom>
        </p:spPr>
        <p:txBody>
          <a:bodyPr/>
          <a:lstStyle/>
          <a:p>
            <a:pPr lvl="0"/>
            <a:endParaRPr lang="en-GB" dirty="0"/>
          </a:p>
        </p:txBody>
      </p:sp>
      <p:sp>
        <p:nvSpPr>
          <p:cNvPr id="18" name="Content Placeholder 17">
            <a:extLst>
              <a:ext uri="{FF2B5EF4-FFF2-40B4-BE49-F238E27FC236}">
                <a16:creationId xmlns:a16="http://schemas.microsoft.com/office/drawing/2014/main" id="{0369B16A-82A2-41BF-B38C-2D8DB30CA7DE}"/>
              </a:ext>
            </a:extLst>
          </p:cNvPr>
          <p:cNvSpPr>
            <a:spLocks noGrp="1"/>
          </p:cNvSpPr>
          <p:nvPr>
            <p:ph sz="quarter" idx="25"/>
          </p:nvPr>
        </p:nvSpPr>
        <p:spPr>
          <a:xfrm>
            <a:off x="4457700" y="3771900"/>
            <a:ext cx="4229100" cy="647700"/>
          </a:xfrm>
          <a:prstGeom prst="rect">
            <a:avLst/>
          </a:prstGeom>
        </p:spPr>
        <p:txBody>
          <a:bodyPr/>
          <a:lstStyle/>
          <a:p>
            <a:pPr lvl="0"/>
            <a:endParaRPr lang="en-GB" dirty="0"/>
          </a:p>
        </p:txBody>
      </p:sp>
      <p:sp>
        <p:nvSpPr>
          <p:cNvPr id="20" name="Content Placeholder 19">
            <a:extLst>
              <a:ext uri="{FF2B5EF4-FFF2-40B4-BE49-F238E27FC236}">
                <a16:creationId xmlns:a16="http://schemas.microsoft.com/office/drawing/2014/main" id="{7186D285-E475-426D-9663-CF9EE6A1F89B}"/>
              </a:ext>
            </a:extLst>
          </p:cNvPr>
          <p:cNvSpPr>
            <a:spLocks noGrp="1"/>
          </p:cNvSpPr>
          <p:nvPr>
            <p:ph sz="quarter" idx="26"/>
          </p:nvPr>
        </p:nvSpPr>
        <p:spPr>
          <a:xfrm>
            <a:off x="4457700" y="4419600"/>
            <a:ext cx="4495800" cy="762000"/>
          </a:xfrm>
          <a:prstGeom prst="rect">
            <a:avLst/>
          </a:prstGeom>
        </p:spPr>
        <p:txBody>
          <a:bodyPr/>
          <a:lstStyle/>
          <a:p>
            <a:pPr lvl="0"/>
            <a:endParaRPr lang="en-GB" dirty="0"/>
          </a:p>
        </p:txBody>
      </p:sp>
      <p:sp>
        <p:nvSpPr>
          <p:cNvPr id="22" name="Content Placeholder 21">
            <a:extLst>
              <a:ext uri="{FF2B5EF4-FFF2-40B4-BE49-F238E27FC236}">
                <a16:creationId xmlns:a16="http://schemas.microsoft.com/office/drawing/2014/main" id="{2B4EA655-4378-4226-943B-37336EA0E07F}"/>
              </a:ext>
            </a:extLst>
          </p:cNvPr>
          <p:cNvSpPr>
            <a:spLocks noGrp="1"/>
          </p:cNvSpPr>
          <p:nvPr>
            <p:ph sz="quarter" idx="27"/>
          </p:nvPr>
        </p:nvSpPr>
        <p:spPr>
          <a:xfrm>
            <a:off x="3804145" y="5016500"/>
            <a:ext cx="4621810" cy="546100"/>
          </a:xfrm>
          <a:prstGeom prst="rect">
            <a:avLst/>
          </a:prstGeom>
        </p:spPr>
        <p:txBody>
          <a:bodyPr/>
          <a:lstStyle/>
          <a:p>
            <a:pPr lvl="0"/>
            <a:endParaRPr lang="en-GB" dirty="0"/>
          </a:p>
        </p:txBody>
      </p:sp>
      <p:sp>
        <p:nvSpPr>
          <p:cNvPr id="24" name="Content Placeholder 23">
            <a:extLst>
              <a:ext uri="{FF2B5EF4-FFF2-40B4-BE49-F238E27FC236}">
                <a16:creationId xmlns:a16="http://schemas.microsoft.com/office/drawing/2014/main" id="{574F26F8-C7F2-49C3-8A8B-ECEB558DF48D}"/>
              </a:ext>
            </a:extLst>
          </p:cNvPr>
          <p:cNvSpPr>
            <a:spLocks noGrp="1"/>
          </p:cNvSpPr>
          <p:nvPr>
            <p:ph sz="quarter" idx="28"/>
          </p:nvPr>
        </p:nvSpPr>
        <p:spPr>
          <a:xfrm>
            <a:off x="3930650" y="5397500"/>
            <a:ext cx="5213350" cy="546100"/>
          </a:xfrm>
          <a:prstGeom prst="rect">
            <a:avLst/>
          </a:prstGeom>
        </p:spPr>
        <p:txBody>
          <a:bodyPr/>
          <a:lstStyle/>
          <a:p>
            <a:pPr lvl="0"/>
            <a:endParaRPr lang="en-GB" dirty="0"/>
          </a:p>
        </p:txBody>
      </p:sp>
      <p:sp>
        <p:nvSpPr>
          <p:cNvPr id="26" name="Content Placeholder 25">
            <a:extLst>
              <a:ext uri="{FF2B5EF4-FFF2-40B4-BE49-F238E27FC236}">
                <a16:creationId xmlns:a16="http://schemas.microsoft.com/office/drawing/2014/main" id="{F2D325CE-1A71-4195-9A90-DE2CB5512BDA}"/>
              </a:ext>
            </a:extLst>
          </p:cNvPr>
          <p:cNvSpPr>
            <a:spLocks noGrp="1"/>
          </p:cNvSpPr>
          <p:nvPr>
            <p:ph sz="quarter" idx="29"/>
          </p:nvPr>
        </p:nvSpPr>
        <p:spPr>
          <a:xfrm>
            <a:off x="3930650" y="5943600"/>
            <a:ext cx="5022850" cy="495300"/>
          </a:xfrm>
          <a:prstGeom prst="rect">
            <a:avLst/>
          </a:prstGeom>
        </p:spPr>
        <p:txBody>
          <a:bodyPr/>
          <a:lstStyle/>
          <a:p>
            <a:pPr lvl="0"/>
            <a:endParaRPr lang="en-GB" dirty="0"/>
          </a:p>
        </p:txBody>
      </p:sp>
      <p:sp>
        <p:nvSpPr>
          <p:cNvPr id="28" name="Content Placeholder 27">
            <a:extLst>
              <a:ext uri="{FF2B5EF4-FFF2-40B4-BE49-F238E27FC236}">
                <a16:creationId xmlns:a16="http://schemas.microsoft.com/office/drawing/2014/main" id="{8EDE6AE9-8993-4430-89F2-A8818C58E82A}"/>
              </a:ext>
            </a:extLst>
          </p:cNvPr>
          <p:cNvSpPr>
            <a:spLocks noGrp="1"/>
          </p:cNvSpPr>
          <p:nvPr>
            <p:ph sz="quarter" idx="30"/>
          </p:nvPr>
        </p:nvSpPr>
        <p:spPr>
          <a:xfrm>
            <a:off x="609600" y="5397500"/>
            <a:ext cx="3784600" cy="469900"/>
          </a:xfrm>
          <a:prstGeom prst="rect">
            <a:avLst/>
          </a:prstGeom>
        </p:spPr>
        <p:txBody>
          <a:bodyPr/>
          <a:lstStyle/>
          <a:p>
            <a:pPr lvl="0"/>
            <a:endParaRPr lang="en-GB" dirty="0"/>
          </a:p>
        </p:txBody>
      </p:sp>
      <p:sp>
        <p:nvSpPr>
          <p:cNvPr id="30" name="Content Placeholder 29">
            <a:extLst>
              <a:ext uri="{FF2B5EF4-FFF2-40B4-BE49-F238E27FC236}">
                <a16:creationId xmlns:a16="http://schemas.microsoft.com/office/drawing/2014/main" id="{F250B93B-01B1-4945-AEDC-2963EE391017}"/>
              </a:ext>
            </a:extLst>
          </p:cNvPr>
          <p:cNvSpPr>
            <a:spLocks noGrp="1"/>
          </p:cNvSpPr>
          <p:nvPr>
            <p:ph sz="quarter" idx="31"/>
          </p:nvPr>
        </p:nvSpPr>
        <p:spPr>
          <a:xfrm>
            <a:off x="378305" y="5783726"/>
            <a:ext cx="2608891" cy="388474"/>
          </a:xfrm>
          <a:prstGeom prst="rect">
            <a:avLst/>
          </a:prstGeom>
        </p:spPr>
        <p:txBody>
          <a:bodyPr/>
          <a:lstStyle/>
          <a:p>
            <a:pPr lvl="0"/>
            <a:endParaRPr lang="en-GB" dirty="0"/>
          </a:p>
        </p:txBody>
      </p:sp>
      <p:sp>
        <p:nvSpPr>
          <p:cNvPr id="32" name="Content Placeholder 31">
            <a:extLst>
              <a:ext uri="{FF2B5EF4-FFF2-40B4-BE49-F238E27FC236}">
                <a16:creationId xmlns:a16="http://schemas.microsoft.com/office/drawing/2014/main" id="{A7EBA8DD-87A1-4EB1-8534-1401844A1091}"/>
              </a:ext>
            </a:extLst>
          </p:cNvPr>
          <p:cNvSpPr>
            <a:spLocks noGrp="1"/>
          </p:cNvSpPr>
          <p:nvPr>
            <p:ph sz="quarter" idx="32"/>
          </p:nvPr>
        </p:nvSpPr>
        <p:spPr>
          <a:xfrm>
            <a:off x="190500" y="4648200"/>
            <a:ext cx="3613150" cy="596900"/>
          </a:xfrm>
          <a:prstGeom prst="rect">
            <a:avLst/>
          </a:prstGeom>
        </p:spPr>
        <p:txBody>
          <a:bodyPr/>
          <a:lstStyle/>
          <a:p>
            <a:pPr lvl="0"/>
            <a:endParaRPr lang="en-GB" dirty="0"/>
          </a:p>
        </p:txBody>
      </p:sp>
      <p:sp>
        <p:nvSpPr>
          <p:cNvPr id="34" name="Content Placeholder 33">
            <a:extLst>
              <a:ext uri="{FF2B5EF4-FFF2-40B4-BE49-F238E27FC236}">
                <a16:creationId xmlns:a16="http://schemas.microsoft.com/office/drawing/2014/main" id="{4492735D-29D9-4386-87B0-62AB54FF009C}"/>
              </a:ext>
            </a:extLst>
          </p:cNvPr>
          <p:cNvSpPr>
            <a:spLocks noGrp="1"/>
          </p:cNvSpPr>
          <p:nvPr>
            <p:ph sz="quarter" idx="33"/>
          </p:nvPr>
        </p:nvSpPr>
        <p:spPr>
          <a:xfrm>
            <a:off x="127000" y="4038600"/>
            <a:ext cx="3803650" cy="495300"/>
          </a:xfrm>
          <a:prstGeom prst="rect">
            <a:avLst/>
          </a:prstGeom>
        </p:spPr>
        <p:txBody>
          <a:bodyPr/>
          <a:lstStyle/>
          <a:p>
            <a:pPr lvl="0"/>
            <a:endParaRPr lang="en-GB" dirty="0"/>
          </a:p>
        </p:txBody>
      </p:sp>
    </p:spTree>
    <p:extLst>
      <p:ext uri="{BB962C8B-B14F-4D97-AF65-F5344CB8AC3E}">
        <p14:creationId xmlns:p14="http://schemas.microsoft.com/office/powerpoint/2010/main" val="267667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742950" indent="-285750">
              <a:spcAft>
                <a:spcPts val="800"/>
              </a:spcAft>
              <a:buFont typeface="Arial" panose="020B0604020202020204" pitchFamily="34" charset="0"/>
              <a:buChar char="•"/>
              <a:defRPr sz="2000"/>
            </a:lvl2pPr>
            <a:lvl3pPr marL="1143000" indent="-228600">
              <a:spcAft>
                <a:spcPts val="800"/>
              </a:spcAft>
              <a:buFont typeface="Arial" panose="020B0604020202020204" pitchFamily="34" charset="0"/>
              <a:buChar char="•"/>
              <a:defRPr sz="1800"/>
            </a:lvl3pPr>
            <a:lvl4pPr marL="1600200" indent="-228600">
              <a:spcAft>
                <a:spcPts val="800"/>
              </a:spcAft>
              <a:buFont typeface="Arial" panose="020B0604020202020204" pitchFamily="34" charset="0"/>
              <a:buChar char="•"/>
              <a:defRPr sz="1600"/>
            </a:lvl4pPr>
            <a:lvl5pPr marL="2057400" indent="-22860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7" hasCustomPrompt="1"/>
          </p:nvPr>
        </p:nvSpPr>
        <p:spPr>
          <a:xfrm>
            <a:off x="3465912" y="6605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chemeClr val="tx1"/>
                </a:solidFill>
              </a:defRPr>
            </a:lvl1pPr>
            <a:lvl5pPr>
              <a:defRPr/>
            </a:lvl5pPr>
          </a:lstStyle>
          <a:p>
            <a:pPr lvl="0"/>
            <a:r>
              <a:rPr lang="en-US" dirty="0"/>
              <a:t>Insert Photo Credit Here</a:t>
            </a:r>
          </a:p>
        </p:txBody>
      </p:sp>
      <p:sp>
        <p:nvSpPr>
          <p:cNvPr id="4" name="Content Placeholder 3">
            <a:extLst>
              <a:ext uri="{FF2B5EF4-FFF2-40B4-BE49-F238E27FC236}">
                <a16:creationId xmlns:a16="http://schemas.microsoft.com/office/drawing/2014/main" id="{4B26C400-FBEA-4658-BEA4-218D0600B83A}"/>
              </a:ext>
            </a:extLst>
          </p:cNvPr>
          <p:cNvSpPr>
            <a:spLocks noGrp="1"/>
          </p:cNvSpPr>
          <p:nvPr>
            <p:ph sz="quarter" idx="18"/>
          </p:nvPr>
        </p:nvSpPr>
        <p:spPr>
          <a:xfrm>
            <a:off x="609600" y="1676400"/>
            <a:ext cx="8077200" cy="16764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6">
            <a:extLst>
              <a:ext uri="{FF2B5EF4-FFF2-40B4-BE49-F238E27FC236}">
                <a16:creationId xmlns:a16="http://schemas.microsoft.com/office/drawing/2014/main" id="{39B73B15-F223-4449-897B-CB30E86C962A}"/>
              </a:ext>
            </a:extLst>
          </p:cNvPr>
          <p:cNvSpPr>
            <a:spLocks noGrp="1"/>
          </p:cNvSpPr>
          <p:nvPr>
            <p:ph sz="quarter" idx="19"/>
          </p:nvPr>
        </p:nvSpPr>
        <p:spPr>
          <a:xfrm>
            <a:off x="609600" y="3733800"/>
            <a:ext cx="7696200" cy="21336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4">
            <a:extLst>
              <a:ext uri="{FF2B5EF4-FFF2-40B4-BE49-F238E27FC236}">
                <a16:creationId xmlns:a16="http://schemas.microsoft.com/office/drawing/2014/main" id="{17BE33EB-2A26-44C9-8912-20F16A389A15}"/>
              </a:ext>
            </a:extLst>
          </p:cNvPr>
          <p:cNvSpPr>
            <a:spLocks noGrp="1"/>
          </p:cNvSpPr>
          <p:nvPr>
            <p:ph sz="quarter" idx="20"/>
          </p:nvPr>
        </p:nvSpPr>
        <p:spPr>
          <a:xfrm>
            <a:off x="4191000" y="3200400"/>
            <a:ext cx="4495800" cy="2667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869E727-F774-4A29-8518-6AA33B6CA377}"/>
              </a:ext>
            </a:extLst>
          </p:cNvPr>
          <p:cNvSpPr>
            <a:spLocks noGrp="1"/>
          </p:cNvSpPr>
          <p:nvPr>
            <p:ph sz="quarter" idx="21"/>
          </p:nvPr>
        </p:nvSpPr>
        <p:spPr>
          <a:xfrm>
            <a:off x="4572000" y="1371600"/>
            <a:ext cx="4267200" cy="533400"/>
          </a:xfrm>
          <a:prstGeom prst="rect">
            <a:avLst/>
          </a:prstGeom>
        </p:spPr>
        <p:txBody>
          <a:bodyPr/>
          <a:lstStyle/>
          <a:p>
            <a:pPr lvl="0"/>
            <a:endParaRPr lang="en-GB" dirty="0"/>
          </a:p>
        </p:txBody>
      </p:sp>
      <p:sp>
        <p:nvSpPr>
          <p:cNvPr id="12" name="Content Placeholder 11">
            <a:extLst>
              <a:ext uri="{FF2B5EF4-FFF2-40B4-BE49-F238E27FC236}">
                <a16:creationId xmlns:a16="http://schemas.microsoft.com/office/drawing/2014/main" id="{9F1B51F5-28DD-4E28-A381-3C20EBD590E8}"/>
              </a:ext>
            </a:extLst>
          </p:cNvPr>
          <p:cNvSpPr>
            <a:spLocks noGrp="1"/>
          </p:cNvSpPr>
          <p:nvPr>
            <p:ph sz="quarter" idx="22"/>
          </p:nvPr>
        </p:nvSpPr>
        <p:spPr>
          <a:xfrm>
            <a:off x="4572000" y="1752600"/>
            <a:ext cx="4267200" cy="685800"/>
          </a:xfrm>
          <a:prstGeom prst="rect">
            <a:avLst/>
          </a:prstGeom>
        </p:spPr>
        <p:txBody>
          <a:bodyPr/>
          <a:lstStyle/>
          <a:p>
            <a:pPr lvl="0"/>
            <a:endParaRPr lang="en-GB" dirty="0"/>
          </a:p>
        </p:txBody>
      </p:sp>
      <p:sp>
        <p:nvSpPr>
          <p:cNvPr id="14" name="Content Placeholder 13">
            <a:extLst>
              <a:ext uri="{FF2B5EF4-FFF2-40B4-BE49-F238E27FC236}">
                <a16:creationId xmlns:a16="http://schemas.microsoft.com/office/drawing/2014/main" id="{0B7507AA-37B5-4598-A041-7D9E6C0D4DF2}"/>
              </a:ext>
            </a:extLst>
          </p:cNvPr>
          <p:cNvSpPr>
            <a:spLocks noGrp="1"/>
          </p:cNvSpPr>
          <p:nvPr>
            <p:ph sz="quarter" idx="23"/>
          </p:nvPr>
        </p:nvSpPr>
        <p:spPr>
          <a:xfrm>
            <a:off x="4572000" y="2438400"/>
            <a:ext cx="4267200" cy="457200"/>
          </a:xfrm>
          <a:prstGeom prst="rect">
            <a:avLst/>
          </a:prstGeom>
        </p:spPr>
        <p:txBody>
          <a:bodyPr/>
          <a:lstStyle/>
          <a:p>
            <a:pPr lvl="0"/>
            <a:endParaRPr lang="en-GB" dirty="0"/>
          </a:p>
        </p:txBody>
      </p:sp>
      <p:sp>
        <p:nvSpPr>
          <p:cNvPr id="16" name="Content Placeholder 15">
            <a:extLst>
              <a:ext uri="{FF2B5EF4-FFF2-40B4-BE49-F238E27FC236}">
                <a16:creationId xmlns:a16="http://schemas.microsoft.com/office/drawing/2014/main" id="{493F9620-CF4B-4706-82A3-13D32F8C781C}"/>
              </a:ext>
            </a:extLst>
          </p:cNvPr>
          <p:cNvSpPr>
            <a:spLocks noGrp="1"/>
          </p:cNvSpPr>
          <p:nvPr>
            <p:ph sz="quarter" idx="24"/>
          </p:nvPr>
        </p:nvSpPr>
        <p:spPr>
          <a:xfrm>
            <a:off x="4394695" y="2882900"/>
            <a:ext cx="4621810" cy="914400"/>
          </a:xfrm>
          <a:prstGeom prst="rect">
            <a:avLst/>
          </a:prstGeom>
        </p:spPr>
        <p:txBody>
          <a:bodyPr/>
          <a:lstStyle/>
          <a:p>
            <a:pPr lvl="0"/>
            <a:endParaRPr lang="en-GB" dirty="0"/>
          </a:p>
        </p:txBody>
      </p:sp>
      <p:sp>
        <p:nvSpPr>
          <p:cNvPr id="18" name="Content Placeholder 17">
            <a:extLst>
              <a:ext uri="{FF2B5EF4-FFF2-40B4-BE49-F238E27FC236}">
                <a16:creationId xmlns:a16="http://schemas.microsoft.com/office/drawing/2014/main" id="{0369B16A-82A2-41BF-B38C-2D8DB30CA7DE}"/>
              </a:ext>
            </a:extLst>
          </p:cNvPr>
          <p:cNvSpPr>
            <a:spLocks noGrp="1"/>
          </p:cNvSpPr>
          <p:nvPr>
            <p:ph sz="quarter" idx="25"/>
          </p:nvPr>
        </p:nvSpPr>
        <p:spPr>
          <a:xfrm>
            <a:off x="4457700" y="3771900"/>
            <a:ext cx="4229100" cy="647700"/>
          </a:xfrm>
          <a:prstGeom prst="rect">
            <a:avLst/>
          </a:prstGeom>
        </p:spPr>
        <p:txBody>
          <a:bodyPr/>
          <a:lstStyle/>
          <a:p>
            <a:pPr lvl="0"/>
            <a:endParaRPr lang="en-GB" dirty="0"/>
          </a:p>
        </p:txBody>
      </p:sp>
      <p:sp>
        <p:nvSpPr>
          <p:cNvPr id="20" name="Content Placeholder 19">
            <a:extLst>
              <a:ext uri="{FF2B5EF4-FFF2-40B4-BE49-F238E27FC236}">
                <a16:creationId xmlns:a16="http://schemas.microsoft.com/office/drawing/2014/main" id="{7186D285-E475-426D-9663-CF9EE6A1F89B}"/>
              </a:ext>
            </a:extLst>
          </p:cNvPr>
          <p:cNvSpPr>
            <a:spLocks noGrp="1"/>
          </p:cNvSpPr>
          <p:nvPr>
            <p:ph sz="quarter" idx="26"/>
          </p:nvPr>
        </p:nvSpPr>
        <p:spPr>
          <a:xfrm>
            <a:off x="4457700" y="4419600"/>
            <a:ext cx="4495800" cy="762000"/>
          </a:xfrm>
          <a:prstGeom prst="rect">
            <a:avLst/>
          </a:prstGeom>
        </p:spPr>
        <p:txBody>
          <a:bodyPr/>
          <a:lstStyle/>
          <a:p>
            <a:pPr lvl="0"/>
            <a:endParaRPr lang="en-GB" dirty="0"/>
          </a:p>
        </p:txBody>
      </p:sp>
      <p:sp>
        <p:nvSpPr>
          <p:cNvPr id="22" name="Content Placeholder 21">
            <a:extLst>
              <a:ext uri="{FF2B5EF4-FFF2-40B4-BE49-F238E27FC236}">
                <a16:creationId xmlns:a16="http://schemas.microsoft.com/office/drawing/2014/main" id="{2B4EA655-4378-4226-943B-37336EA0E07F}"/>
              </a:ext>
            </a:extLst>
          </p:cNvPr>
          <p:cNvSpPr>
            <a:spLocks noGrp="1"/>
          </p:cNvSpPr>
          <p:nvPr>
            <p:ph sz="quarter" idx="27"/>
          </p:nvPr>
        </p:nvSpPr>
        <p:spPr>
          <a:xfrm>
            <a:off x="3804145" y="5016500"/>
            <a:ext cx="4621810" cy="546100"/>
          </a:xfrm>
          <a:prstGeom prst="rect">
            <a:avLst/>
          </a:prstGeom>
        </p:spPr>
        <p:txBody>
          <a:bodyPr/>
          <a:lstStyle/>
          <a:p>
            <a:pPr lvl="0"/>
            <a:endParaRPr lang="en-GB" dirty="0"/>
          </a:p>
        </p:txBody>
      </p:sp>
      <p:sp>
        <p:nvSpPr>
          <p:cNvPr id="24" name="Content Placeholder 23">
            <a:extLst>
              <a:ext uri="{FF2B5EF4-FFF2-40B4-BE49-F238E27FC236}">
                <a16:creationId xmlns:a16="http://schemas.microsoft.com/office/drawing/2014/main" id="{574F26F8-C7F2-49C3-8A8B-ECEB558DF48D}"/>
              </a:ext>
            </a:extLst>
          </p:cNvPr>
          <p:cNvSpPr>
            <a:spLocks noGrp="1"/>
          </p:cNvSpPr>
          <p:nvPr>
            <p:ph sz="quarter" idx="28"/>
          </p:nvPr>
        </p:nvSpPr>
        <p:spPr>
          <a:xfrm>
            <a:off x="3930650" y="5397500"/>
            <a:ext cx="5213350" cy="546100"/>
          </a:xfrm>
          <a:prstGeom prst="rect">
            <a:avLst/>
          </a:prstGeom>
        </p:spPr>
        <p:txBody>
          <a:bodyPr/>
          <a:lstStyle/>
          <a:p>
            <a:pPr lvl="0"/>
            <a:endParaRPr lang="en-GB" dirty="0"/>
          </a:p>
        </p:txBody>
      </p:sp>
      <p:sp>
        <p:nvSpPr>
          <p:cNvPr id="26" name="Content Placeholder 25">
            <a:extLst>
              <a:ext uri="{FF2B5EF4-FFF2-40B4-BE49-F238E27FC236}">
                <a16:creationId xmlns:a16="http://schemas.microsoft.com/office/drawing/2014/main" id="{F2D325CE-1A71-4195-9A90-DE2CB5512BDA}"/>
              </a:ext>
            </a:extLst>
          </p:cNvPr>
          <p:cNvSpPr>
            <a:spLocks noGrp="1"/>
          </p:cNvSpPr>
          <p:nvPr>
            <p:ph sz="quarter" idx="29"/>
          </p:nvPr>
        </p:nvSpPr>
        <p:spPr>
          <a:xfrm>
            <a:off x="3930650" y="5943600"/>
            <a:ext cx="5022850" cy="495300"/>
          </a:xfrm>
          <a:prstGeom prst="rect">
            <a:avLst/>
          </a:prstGeom>
        </p:spPr>
        <p:txBody>
          <a:bodyPr/>
          <a:lstStyle/>
          <a:p>
            <a:pPr lvl="0"/>
            <a:endParaRPr lang="en-GB" dirty="0"/>
          </a:p>
        </p:txBody>
      </p:sp>
      <p:sp>
        <p:nvSpPr>
          <p:cNvPr id="28" name="Content Placeholder 27">
            <a:extLst>
              <a:ext uri="{FF2B5EF4-FFF2-40B4-BE49-F238E27FC236}">
                <a16:creationId xmlns:a16="http://schemas.microsoft.com/office/drawing/2014/main" id="{8EDE6AE9-8993-4430-89F2-A8818C58E82A}"/>
              </a:ext>
            </a:extLst>
          </p:cNvPr>
          <p:cNvSpPr>
            <a:spLocks noGrp="1"/>
          </p:cNvSpPr>
          <p:nvPr>
            <p:ph sz="quarter" idx="30"/>
          </p:nvPr>
        </p:nvSpPr>
        <p:spPr>
          <a:xfrm>
            <a:off x="609600" y="5397500"/>
            <a:ext cx="3784600" cy="469900"/>
          </a:xfrm>
          <a:prstGeom prst="rect">
            <a:avLst/>
          </a:prstGeom>
        </p:spPr>
        <p:txBody>
          <a:bodyPr/>
          <a:lstStyle/>
          <a:p>
            <a:pPr lvl="0"/>
            <a:endParaRPr lang="en-GB" dirty="0"/>
          </a:p>
        </p:txBody>
      </p:sp>
      <p:sp>
        <p:nvSpPr>
          <p:cNvPr id="30" name="Content Placeholder 29">
            <a:extLst>
              <a:ext uri="{FF2B5EF4-FFF2-40B4-BE49-F238E27FC236}">
                <a16:creationId xmlns:a16="http://schemas.microsoft.com/office/drawing/2014/main" id="{F250B93B-01B1-4945-AEDC-2963EE391017}"/>
              </a:ext>
            </a:extLst>
          </p:cNvPr>
          <p:cNvSpPr>
            <a:spLocks noGrp="1"/>
          </p:cNvSpPr>
          <p:nvPr>
            <p:ph sz="quarter" idx="31"/>
          </p:nvPr>
        </p:nvSpPr>
        <p:spPr>
          <a:xfrm>
            <a:off x="378305" y="5783726"/>
            <a:ext cx="2608891" cy="388474"/>
          </a:xfrm>
          <a:prstGeom prst="rect">
            <a:avLst/>
          </a:prstGeom>
        </p:spPr>
        <p:txBody>
          <a:bodyPr/>
          <a:lstStyle/>
          <a:p>
            <a:pPr lvl="0"/>
            <a:endParaRPr lang="en-GB" dirty="0"/>
          </a:p>
        </p:txBody>
      </p:sp>
      <p:sp>
        <p:nvSpPr>
          <p:cNvPr id="32" name="Content Placeholder 31">
            <a:extLst>
              <a:ext uri="{FF2B5EF4-FFF2-40B4-BE49-F238E27FC236}">
                <a16:creationId xmlns:a16="http://schemas.microsoft.com/office/drawing/2014/main" id="{A7EBA8DD-87A1-4EB1-8534-1401844A1091}"/>
              </a:ext>
            </a:extLst>
          </p:cNvPr>
          <p:cNvSpPr>
            <a:spLocks noGrp="1"/>
          </p:cNvSpPr>
          <p:nvPr>
            <p:ph sz="quarter" idx="32"/>
          </p:nvPr>
        </p:nvSpPr>
        <p:spPr>
          <a:xfrm>
            <a:off x="190500" y="4648200"/>
            <a:ext cx="3613150" cy="596900"/>
          </a:xfrm>
          <a:prstGeom prst="rect">
            <a:avLst/>
          </a:prstGeom>
        </p:spPr>
        <p:txBody>
          <a:bodyPr/>
          <a:lstStyle/>
          <a:p>
            <a:pPr lvl="0"/>
            <a:endParaRPr lang="en-GB" dirty="0"/>
          </a:p>
        </p:txBody>
      </p:sp>
      <p:sp>
        <p:nvSpPr>
          <p:cNvPr id="34" name="Content Placeholder 33">
            <a:extLst>
              <a:ext uri="{FF2B5EF4-FFF2-40B4-BE49-F238E27FC236}">
                <a16:creationId xmlns:a16="http://schemas.microsoft.com/office/drawing/2014/main" id="{4492735D-29D9-4386-87B0-62AB54FF009C}"/>
              </a:ext>
            </a:extLst>
          </p:cNvPr>
          <p:cNvSpPr>
            <a:spLocks noGrp="1"/>
          </p:cNvSpPr>
          <p:nvPr>
            <p:ph sz="quarter" idx="33"/>
          </p:nvPr>
        </p:nvSpPr>
        <p:spPr>
          <a:xfrm>
            <a:off x="127000" y="4038600"/>
            <a:ext cx="3803650" cy="495300"/>
          </a:xfrm>
          <a:prstGeom prst="rect">
            <a:avLst/>
          </a:prstGeom>
        </p:spPr>
        <p:txBody>
          <a:bodyPr/>
          <a:lstStyle/>
          <a:p>
            <a:pPr lvl="0"/>
            <a:endParaRPr lang="en-GB" dirty="0"/>
          </a:p>
        </p:txBody>
      </p:sp>
    </p:spTree>
    <p:extLst>
      <p:ext uri="{BB962C8B-B14F-4D97-AF65-F5344CB8AC3E}">
        <p14:creationId xmlns:p14="http://schemas.microsoft.com/office/powerpoint/2010/main" val="305508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Bar-Six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533400" y="106680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533400" y="201168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533400" y="2880360"/>
            <a:ext cx="8153400" cy="6858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533400" y="367284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533400" y="4617720"/>
            <a:ext cx="8153400" cy="9144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533400" y="563880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5486400" y="6705600"/>
            <a:ext cx="3657600" cy="152400"/>
          </a:xfrm>
          <a:prstGeom prst="rect">
            <a:avLst/>
          </a:prstGeom>
        </p:spPr>
        <p:txBody>
          <a:bodyPr wrap="none" lIns="0" tIns="0" rIns="45720" bIns="0"/>
          <a:lstStyle>
            <a:lvl1pPr marL="0" indent="0" algn="r">
              <a:buNone/>
              <a:defRPr sz="800" baseline="0">
                <a:solidFill>
                  <a:schemeClr val="tx1"/>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562023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Bar-12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159416" y="1066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159416" y="19812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159416" y="28956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159416" y="38100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159416" y="47244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159416" y="5638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7"/>
          <p:cNvSpPr>
            <a:spLocks noGrp="1"/>
          </p:cNvSpPr>
          <p:nvPr>
            <p:ph sz="quarter" idx="18"/>
          </p:nvPr>
        </p:nvSpPr>
        <p:spPr>
          <a:xfrm>
            <a:off x="4800600" y="1066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dirty="0"/>
              <a:t>Click to edit Master text styles</a:t>
            </a:r>
          </a:p>
          <a:p>
            <a:pPr marL="800100" lvl="1" indent="-342900">
              <a:spcAft>
                <a:spcPts val="800"/>
              </a:spcAft>
              <a:buFont typeface="Arial" panose="020B0604020202020204" pitchFamily="34" charset="0"/>
              <a:buChar char="•"/>
            </a:pPr>
            <a:r>
              <a:rPr lang="en-US" dirty="0"/>
              <a:t>Second level</a:t>
            </a:r>
          </a:p>
          <a:p>
            <a:pPr marL="1200150" lvl="2" indent="-285750">
              <a:spcAft>
                <a:spcPts val="800"/>
              </a:spcAft>
              <a:buFont typeface="Arial" panose="020B0604020202020204" pitchFamily="34" charset="0"/>
            </a:pPr>
            <a:r>
              <a:rPr lang="en-US" dirty="0"/>
              <a:t>Third level</a:t>
            </a:r>
          </a:p>
          <a:p>
            <a:pPr marL="1657350" lvl="3" indent="-285750">
              <a:spcAft>
                <a:spcPts val="800"/>
              </a:spcAft>
              <a:buFont typeface="Arial" panose="020B0604020202020204" pitchFamily="34" charset="0"/>
              <a:buChar char="•"/>
            </a:pPr>
            <a:r>
              <a:rPr lang="en-US" dirty="0"/>
              <a:t>Fourth level</a:t>
            </a:r>
          </a:p>
          <a:p>
            <a:pPr marL="2114550" lvl="4" indent="-285750">
              <a:spcAft>
                <a:spcPts val="800"/>
              </a:spcAft>
              <a:buFont typeface="Arial" panose="020B0604020202020204" pitchFamily="34" charset="0"/>
              <a:buChar char="•"/>
            </a:pPr>
            <a:r>
              <a:rPr lang="en-US" dirty="0"/>
              <a:t>Fifth level</a:t>
            </a:r>
          </a:p>
        </p:txBody>
      </p:sp>
      <p:sp>
        <p:nvSpPr>
          <p:cNvPr id="19" name="Content Placeholder 8"/>
          <p:cNvSpPr>
            <a:spLocks noGrp="1"/>
          </p:cNvSpPr>
          <p:nvPr>
            <p:ph sz="quarter" idx="19"/>
          </p:nvPr>
        </p:nvSpPr>
        <p:spPr>
          <a:xfrm>
            <a:off x="4800600" y="19812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1" name="Content Placeholder 9"/>
          <p:cNvSpPr>
            <a:spLocks noGrp="1"/>
          </p:cNvSpPr>
          <p:nvPr>
            <p:ph sz="quarter" idx="20"/>
          </p:nvPr>
        </p:nvSpPr>
        <p:spPr>
          <a:xfrm>
            <a:off x="4800600" y="28956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3" name="Content Placeholder 10"/>
          <p:cNvSpPr>
            <a:spLocks noGrp="1"/>
          </p:cNvSpPr>
          <p:nvPr>
            <p:ph sz="quarter" idx="21"/>
          </p:nvPr>
        </p:nvSpPr>
        <p:spPr>
          <a:xfrm>
            <a:off x="4800600" y="38100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5" name="Content Placeholder 11"/>
          <p:cNvSpPr>
            <a:spLocks noGrp="1"/>
          </p:cNvSpPr>
          <p:nvPr>
            <p:ph sz="quarter" idx="22"/>
          </p:nvPr>
        </p:nvSpPr>
        <p:spPr>
          <a:xfrm>
            <a:off x="4800600" y="47244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7" name="Content Placeholder 12"/>
          <p:cNvSpPr>
            <a:spLocks noGrp="1"/>
          </p:cNvSpPr>
          <p:nvPr>
            <p:ph sz="quarter" idx="23"/>
          </p:nvPr>
        </p:nvSpPr>
        <p:spPr>
          <a:xfrm>
            <a:off x="4800600" y="5638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13" name="Jump Link"/>
          <p:cNvSpPr>
            <a:spLocks noGrp="1"/>
          </p:cNvSpPr>
          <p:nvPr>
            <p:ph type="body" sz="quarter" idx="17" hasCustomPrompt="1"/>
          </p:nvPr>
        </p:nvSpPr>
        <p:spPr>
          <a:xfrm>
            <a:off x="34675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tx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980540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chemeClr val="tx1"/>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118797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5612"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874073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o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0198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587377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3" hasCustomPrompt="1"/>
          </p:nvPr>
        </p:nvSpPr>
        <p:spPr>
          <a:xfrm>
            <a:off x="4999894"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975049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491004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Jump Link"/>
          <p:cNvSpPr>
            <a:spLocks noGrp="1"/>
          </p:cNvSpPr>
          <p:nvPr>
            <p:ph type="body" sz="quarter" idx="12" hasCustomPrompt="1"/>
          </p:nvPr>
        </p:nvSpPr>
        <p:spPr>
          <a:xfrm>
            <a:off x="3357063" y="510540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3266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Tagline-Gray BG, Title-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3682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o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1"/>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dirty="0"/>
          </a:p>
        </p:txBody>
      </p:sp>
      <p:sp>
        <p:nvSpPr>
          <p:cNvPr id="5" name="Video Credit"/>
          <p:cNvSpPr>
            <a:spLocks noGrp="1"/>
          </p:cNvSpPr>
          <p:nvPr>
            <p:ph type="body" sz="quarter" idx="12"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Video Credit Here</a:t>
            </a:r>
          </a:p>
        </p:txBody>
      </p:sp>
    </p:spTree>
    <p:extLst>
      <p:ext uri="{BB962C8B-B14F-4D97-AF65-F5344CB8AC3E}">
        <p14:creationId xmlns:p14="http://schemas.microsoft.com/office/powerpoint/2010/main" val="198741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742950" indent="-285750">
              <a:spcAft>
                <a:spcPts val="800"/>
              </a:spcAft>
              <a:buFont typeface="Arial" panose="020B0604020202020204" pitchFamily="34" charset="0"/>
              <a:buChar char="•"/>
              <a:defRPr sz="2000"/>
            </a:lvl2pPr>
            <a:lvl3pPr marL="1143000" indent="-228600">
              <a:spcAft>
                <a:spcPts val="800"/>
              </a:spcAft>
              <a:buFont typeface="Arial" panose="020B0604020202020204" pitchFamily="34" charset="0"/>
              <a:buChar char="•"/>
              <a:defRPr sz="1800"/>
            </a:lvl3pPr>
            <a:lvl4pPr marL="1600200" indent="-228600">
              <a:spcAft>
                <a:spcPts val="800"/>
              </a:spcAft>
              <a:buFont typeface="Arial" panose="020B0604020202020204" pitchFamily="34" charset="0"/>
              <a:buChar char="•"/>
              <a:defRPr sz="1600"/>
            </a:lvl4pPr>
            <a:lvl5pPr marL="2057400" indent="-22860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7" hasCustomPrompt="1"/>
          </p:nvPr>
        </p:nvSpPr>
        <p:spPr>
          <a:xfrm>
            <a:off x="3465912" y="6605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
        <p:nvSpPr>
          <p:cNvPr id="4" name="Content Placeholder 3"/>
          <p:cNvSpPr>
            <a:spLocks noGrp="1"/>
          </p:cNvSpPr>
          <p:nvPr>
            <p:ph sz="quarter" idx="18"/>
          </p:nvPr>
        </p:nvSpPr>
        <p:spPr>
          <a:xfrm>
            <a:off x="1219200" y="2895600"/>
            <a:ext cx="4456113"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35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4675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86265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dBar-Six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533400" y="106680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533400" y="201168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533400" y="2880360"/>
            <a:ext cx="8153400" cy="6858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533400" y="367284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533400" y="4617720"/>
            <a:ext cx="8153400" cy="9144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533400" y="563880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75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962444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dBar-12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159416" y="1066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159416" y="19812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159416" y="28956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159416" y="38100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159416" y="47244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159416" y="5638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7"/>
          <p:cNvSpPr>
            <a:spLocks noGrp="1"/>
          </p:cNvSpPr>
          <p:nvPr>
            <p:ph sz="quarter" idx="18"/>
          </p:nvPr>
        </p:nvSpPr>
        <p:spPr>
          <a:xfrm>
            <a:off x="4800600" y="1066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dirty="0"/>
              <a:t>Click to edit Master text styles</a:t>
            </a:r>
          </a:p>
          <a:p>
            <a:pPr marL="800100" lvl="1" indent="-342900">
              <a:spcAft>
                <a:spcPts val="800"/>
              </a:spcAft>
              <a:buFont typeface="Arial" panose="020B0604020202020204" pitchFamily="34" charset="0"/>
              <a:buChar char="•"/>
            </a:pPr>
            <a:r>
              <a:rPr lang="en-US" dirty="0"/>
              <a:t>Second level</a:t>
            </a:r>
          </a:p>
          <a:p>
            <a:pPr marL="1200150" lvl="2" indent="-285750">
              <a:spcAft>
                <a:spcPts val="800"/>
              </a:spcAft>
              <a:buFont typeface="Arial" panose="020B0604020202020204" pitchFamily="34" charset="0"/>
            </a:pPr>
            <a:r>
              <a:rPr lang="en-US" dirty="0"/>
              <a:t>Third level</a:t>
            </a:r>
          </a:p>
          <a:p>
            <a:pPr marL="1657350" lvl="3" indent="-285750">
              <a:spcAft>
                <a:spcPts val="800"/>
              </a:spcAft>
              <a:buFont typeface="Arial" panose="020B0604020202020204" pitchFamily="34" charset="0"/>
              <a:buChar char="•"/>
            </a:pPr>
            <a:r>
              <a:rPr lang="en-US" dirty="0"/>
              <a:t>Fourth level</a:t>
            </a:r>
          </a:p>
          <a:p>
            <a:pPr marL="2114550" lvl="4" indent="-285750">
              <a:spcAft>
                <a:spcPts val="800"/>
              </a:spcAft>
              <a:buFont typeface="Arial" panose="020B0604020202020204" pitchFamily="34" charset="0"/>
              <a:buChar char="•"/>
            </a:pPr>
            <a:r>
              <a:rPr lang="en-US" dirty="0"/>
              <a:t>Fifth level</a:t>
            </a:r>
          </a:p>
        </p:txBody>
      </p:sp>
      <p:sp>
        <p:nvSpPr>
          <p:cNvPr id="19" name="Content Placeholder 8"/>
          <p:cNvSpPr>
            <a:spLocks noGrp="1"/>
          </p:cNvSpPr>
          <p:nvPr>
            <p:ph sz="quarter" idx="19"/>
          </p:nvPr>
        </p:nvSpPr>
        <p:spPr>
          <a:xfrm>
            <a:off x="4800600" y="19812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1" name="Content Placeholder 9"/>
          <p:cNvSpPr>
            <a:spLocks noGrp="1"/>
          </p:cNvSpPr>
          <p:nvPr>
            <p:ph sz="quarter" idx="20"/>
          </p:nvPr>
        </p:nvSpPr>
        <p:spPr>
          <a:xfrm>
            <a:off x="4800600" y="28956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3" name="Content Placeholder 10"/>
          <p:cNvSpPr>
            <a:spLocks noGrp="1"/>
          </p:cNvSpPr>
          <p:nvPr>
            <p:ph sz="quarter" idx="21"/>
          </p:nvPr>
        </p:nvSpPr>
        <p:spPr>
          <a:xfrm>
            <a:off x="4800600" y="38100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5" name="Content Placeholder 11"/>
          <p:cNvSpPr>
            <a:spLocks noGrp="1"/>
          </p:cNvSpPr>
          <p:nvPr>
            <p:ph sz="quarter" idx="22"/>
          </p:nvPr>
        </p:nvSpPr>
        <p:spPr>
          <a:xfrm>
            <a:off x="4800600" y="47244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7" name="Content Placeholder 12"/>
          <p:cNvSpPr>
            <a:spLocks noGrp="1"/>
          </p:cNvSpPr>
          <p:nvPr>
            <p:ph sz="quarter" idx="23"/>
          </p:nvPr>
        </p:nvSpPr>
        <p:spPr>
          <a:xfrm>
            <a:off x="4800600" y="5638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13" name="Jump Link"/>
          <p:cNvSpPr>
            <a:spLocks noGrp="1"/>
          </p:cNvSpPr>
          <p:nvPr>
            <p:ph type="body" sz="quarter" idx="17" hasCustomPrompt="1"/>
          </p:nvPr>
        </p:nvSpPr>
        <p:spPr>
          <a:xfrm>
            <a:off x="335706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77818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35706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19401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Jump Link"/>
          <p:cNvSpPr>
            <a:spLocks noGrp="1"/>
          </p:cNvSpPr>
          <p:nvPr>
            <p:ph type="body" sz="quarter" idx="12" hasCustomPrompt="1"/>
          </p:nvPr>
        </p:nvSpPr>
        <p:spPr>
          <a:xfrm>
            <a:off x="327324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750556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d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Jump Link"/>
          <p:cNvSpPr>
            <a:spLocks noGrp="1"/>
          </p:cNvSpPr>
          <p:nvPr>
            <p:ph type="body" sz="quarter" idx="16" hasCustomPrompt="1"/>
          </p:nvPr>
        </p:nvSpPr>
        <p:spPr>
          <a:xfrm>
            <a:off x="3357063" y="59960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20792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d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502643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485390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916435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Tagline-Gray BG, Title-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833503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Jump Link"/>
          <p:cNvSpPr>
            <a:spLocks noGrp="1"/>
          </p:cNvSpPr>
          <p:nvPr>
            <p:ph type="body" sz="quarter" idx="16" hasCustomPrompt="1"/>
          </p:nvPr>
        </p:nvSpPr>
        <p:spPr>
          <a:xfrm>
            <a:off x="3467512" y="5081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157950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5"/>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dirty="0"/>
          </a:p>
        </p:txBody>
      </p:sp>
      <p:sp>
        <p:nvSpPr>
          <p:cNvPr id="5" name="Video Credit"/>
          <p:cNvSpPr>
            <a:spLocks noGrp="1"/>
          </p:cNvSpPr>
          <p:nvPr>
            <p:ph type="body" sz="quarter" idx="12"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Video Credit Here</a:t>
            </a:r>
          </a:p>
        </p:txBody>
      </p:sp>
    </p:spTree>
    <p:extLst>
      <p:ext uri="{BB962C8B-B14F-4D97-AF65-F5344CB8AC3E}">
        <p14:creationId xmlns:p14="http://schemas.microsoft.com/office/powerpoint/2010/main" val="24692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 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 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3"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85992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RedBar-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RedBar-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llRedBar-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RedBar-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2"/>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mallRedBar-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Slide Title above text">
    <p:spTree>
      <p:nvGrpSpPr>
        <p:cNvPr id="1" name=""/>
        <p:cNvGrpSpPr/>
        <p:nvPr/>
      </p:nvGrpSpPr>
      <p:grpSpPr>
        <a:xfrm>
          <a:off x="0" y="0"/>
          <a:ext cx="0" cy="0"/>
          <a:chOff x="0" y="0"/>
          <a:chExt cx="0" cy="0"/>
        </a:xfrm>
      </p:grpSpPr>
      <p:sp>
        <p:nvSpPr>
          <p:cNvPr id="2" name="Slide Title"/>
          <p:cNvSpPr>
            <a:spLocks noGrp="1"/>
          </p:cNvSpPr>
          <p:nvPr>
            <p:ph type="ctrTitle"/>
          </p:nvPr>
        </p:nvSpPr>
        <p:spPr>
          <a:xfrm>
            <a:off x="1066800" y="1524000"/>
            <a:ext cx="7048500" cy="1470025"/>
          </a:xfrm>
          <a:prstGeom prst="rect">
            <a:avLst/>
          </a:prstGeom>
        </p:spPr>
        <p:txBody>
          <a:bodyPr/>
          <a:lstStyle>
            <a:lvl1pPr algn="l">
              <a:defRPr sz="4400">
                <a:solidFill>
                  <a:schemeClr val="bg1"/>
                </a:solidFill>
              </a:defRPr>
            </a:lvl1pPr>
          </a:lstStyle>
          <a:p>
            <a:r>
              <a:rPr lang="en-US" dirty="0"/>
              <a:t>Click to edit Master title style</a:t>
            </a:r>
          </a:p>
        </p:txBody>
      </p:sp>
      <p:sp>
        <p:nvSpPr>
          <p:cNvPr id="3" name="Subtitle 1"/>
          <p:cNvSpPr>
            <a:spLocks noGrp="1"/>
          </p:cNvSpPr>
          <p:nvPr>
            <p:ph type="subTitle" idx="1"/>
          </p:nvPr>
        </p:nvSpPr>
        <p:spPr>
          <a:xfrm>
            <a:off x="1066800" y="2971800"/>
            <a:ext cx="6400800" cy="1752600"/>
          </a:xfrm>
          <a:prstGeom prst="rect">
            <a:avLst/>
          </a:prstGeom>
        </p:spPr>
        <p:txBody>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88723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Blue Slide 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722313" y="2643186"/>
            <a:ext cx="7202487" cy="1362075"/>
          </a:xfrm>
          <a:prstGeom prst="rect">
            <a:avLst/>
          </a:prstGeom>
        </p:spPr>
        <p:txBody>
          <a:bodyPr anchor="t"/>
          <a:lstStyle>
            <a:lvl1pPr algn="l">
              <a:defRPr sz="4400" b="1" cap="all">
                <a:solidFill>
                  <a:schemeClr val="bg1"/>
                </a:solidFill>
              </a:defRPr>
            </a:lvl1pPr>
          </a:lstStyle>
          <a:p>
            <a:r>
              <a:rPr lang="en-US" dirty="0"/>
              <a:t>Click to edit Master title style</a:t>
            </a:r>
          </a:p>
        </p:txBody>
      </p:sp>
      <p:sp>
        <p:nvSpPr>
          <p:cNvPr id="3" name="Text Placeholder 1"/>
          <p:cNvSpPr>
            <a:spLocks noGrp="1"/>
          </p:cNvSpPr>
          <p:nvPr>
            <p:ph type="body" idx="1"/>
          </p:nvPr>
        </p:nvSpPr>
        <p:spPr>
          <a:xfrm>
            <a:off x="722313" y="1143000"/>
            <a:ext cx="7202487" cy="1500187"/>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5315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lain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8" name="Text Placeholder 1"/>
          <p:cNvSpPr>
            <a:spLocks noGrp="1"/>
          </p:cNvSpPr>
          <p:nvPr>
            <p:ph type="body" sz="quarter" idx="12"/>
          </p:nvPr>
        </p:nvSpPr>
        <p:spPr>
          <a:xfrm>
            <a:off x="457200" y="1066800"/>
            <a:ext cx="8229600" cy="55626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
        <p:nvSpPr>
          <p:cNvPr id="7" name="Jump Link"/>
          <p:cNvSpPr>
            <a:spLocks noGrp="1"/>
          </p:cNvSpPr>
          <p:nvPr>
            <p:ph type="body" sz="quarter" idx="11" hasCustomPrompt="1"/>
          </p:nvPr>
        </p:nvSpPr>
        <p:spPr>
          <a:xfrm>
            <a:off x="3356610" y="66294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7017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lain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94921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a:t>Click to edit Master title style</a:t>
            </a:r>
            <a:endParaRPr lang="en-US" dirty="0"/>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75564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lain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2"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656260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d Bar Footer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5"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
        <p:nvSpPr>
          <p:cNvPr id="8" name="Text Placeholder 1"/>
          <p:cNvSpPr>
            <a:spLocks noGrp="1"/>
          </p:cNvSpPr>
          <p:nvPr>
            <p:ph type="body" sz="quarter" idx="12"/>
          </p:nvPr>
        </p:nvSpPr>
        <p:spPr>
          <a:xfrm>
            <a:off x="457200" y="990600"/>
            <a:ext cx="8229600" cy="54102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Tree>
    <p:extLst>
      <p:ext uri="{BB962C8B-B14F-4D97-AF65-F5344CB8AC3E}">
        <p14:creationId xmlns:p14="http://schemas.microsoft.com/office/powerpoint/2010/main" val="26783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ed Bar Footer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Jump link"/>
          <p:cNvSpPr>
            <a:spLocks noGrp="1"/>
          </p:cNvSpPr>
          <p:nvPr>
            <p:ph type="body" sz="quarter" idx="13"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1099747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d Bar Footer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1123782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4800"/>
            <a:ext cx="7772400" cy="1470025"/>
          </a:xfrm>
        </p:spPr>
        <p:txBody>
          <a:bodyPr/>
          <a:lstStyle/>
          <a:p>
            <a:r>
              <a:rPr lang="en-US"/>
              <a:t>Click to edit Master title style</a:t>
            </a:r>
          </a:p>
        </p:txBody>
      </p:sp>
      <p:sp>
        <p:nvSpPr>
          <p:cNvPr id="8" name="Content Placeholder 7"/>
          <p:cNvSpPr>
            <a:spLocks noGrp="1"/>
          </p:cNvSpPr>
          <p:nvPr>
            <p:ph sz="quarter" idx="10"/>
          </p:nvPr>
        </p:nvSpPr>
        <p:spPr>
          <a:xfrm>
            <a:off x="762000" y="2362200"/>
            <a:ext cx="8001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1"/>
          </p:nvPr>
        </p:nvSpPr>
        <p:spPr>
          <a:xfrm>
            <a:off x="5943600" y="5791200"/>
            <a:ext cx="3048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78969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359707D-27CA-4555-B975-A44BD561A924}" type="datetimeFigureOut">
              <a:rPr lang="en-US">
                <a:solidFill>
                  <a:prstClr val="black">
                    <a:tint val="75000"/>
                  </a:prstClr>
                </a:solidFill>
              </a:rPr>
              <a:pPr>
                <a:defRPr/>
              </a:pPr>
              <a:t>2/5/21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E341611-0906-49D5-9819-24380E81E6B8}" type="slidenum">
              <a:rPr lang="en-US" altLang="en-US"/>
              <a:pPr/>
              <a:t>‹#›</a:t>
            </a:fld>
            <a:endParaRPr lang="en-US" altLang="en-US" dirty="0"/>
          </a:p>
        </p:txBody>
      </p:sp>
    </p:spTree>
    <p:extLst>
      <p:ext uri="{BB962C8B-B14F-4D97-AF65-F5344CB8AC3E}">
        <p14:creationId xmlns:p14="http://schemas.microsoft.com/office/powerpoint/2010/main" val="3599161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2639CC-7613-4CEB-9139-9FF2DE8ABDD5}" type="datetimeFigureOut">
              <a:rPr lang="en-US">
                <a:solidFill>
                  <a:prstClr val="black">
                    <a:tint val="75000"/>
                  </a:prstClr>
                </a:solidFill>
              </a:rPr>
              <a:pPr>
                <a:defRPr/>
              </a:pPr>
              <a:t>2/5/21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CBFAE0F-8E9A-4EAE-9D3E-DE7C46B6EE3E}" type="slidenum">
              <a:rPr lang="en-US" altLang="en-US"/>
              <a:pPr/>
              <a:t>‹#›</a:t>
            </a:fld>
            <a:endParaRPr lang="en-US" altLang="en-US" dirty="0"/>
          </a:p>
        </p:txBody>
      </p:sp>
    </p:spTree>
    <p:extLst>
      <p:ext uri="{BB962C8B-B14F-4D97-AF65-F5344CB8AC3E}">
        <p14:creationId xmlns:p14="http://schemas.microsoft.com/office/powerpoint/2010/main" val="13493279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BCEF05-5D13-4CCB-AA73-4F440B4C7686}" type="datetimeFigureOut">
              <a:rPr lang="en-US">
                <a:solidFill>
                  <a:prstClr val="black">
                    <a:tint val="75000"/>
                  </a:prstClr>
                </a:solidFill>
              </a:rPr>
              <a:pPr>
                <a:defRPr/>
              </a:pPr>
              <a:t>2/5/21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3632699-F1D0-42CE-94A7-90EFA8974C55}" type="slidenum">
              <a:rPr lang="en-US" altLang="en-US"/>
              <a:pPr/>
              <a:t>‹#›</a:t>
            </a:fld>
            <a:endParaRPr lang="en-US" altLang="en-US" dirty="0"/>
          </a:p>
        </p:txBody>
      </p:sp>
    </p:spTree>
    <p:extLst>
      <p:ext uri="{BB962C8B-B14F-4D97-AF65-F5344CB8AC3E}">
        <p14:creationId xmlns:p14="http://schemas.microsoft.com/office/powerpoint/2010/main" val="2517344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E50AED-0767-4276-9505-E8A5E59FF877}" type="datetimeFigureOut">
              <a:rPr lang="en-US">
                <a:solidFill>
                  <a:prstClr val="black">
                    <a:tint val="75000"/>
                  </a:prstClr>
                </a:solidFill>
              </a:rPr>
              <a:pPr>
                <a:defRPr/>
              </a:pPr>
              <a:t>2/5/21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A558820-342E-45E3-BDCD-08293E0EC3BE}" type="slidenum">
              <a:rPr lang="en-US" altLang="en-US"/>
              <a:pPr/>
              <a:t>‹#›</a:t>
            </a:fld>
            <a:endParaRPr lang="en-US" altLang="en-US" dirty="0"/>
          </a:p>
        </p:txBody>
      </p:sp>
    </p:spTree>
    <p:extLst>
      <p:ext uri="{BB962C8B-B14F-4D97-AF65-F5344CB8AC3E}">
        <p14:creationId xmlns:p14="http://schemas.microsoft.com/office/powerpoint/2010/main" val="21702019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692653C-3B23-4F45-B229-18D35D6F919B}" type="datetimeFigureOut">
              <a:rPr lang="en-US">
                <a:solidFill>
                  <a:prstClr val="black">
                    <a:tint val="75000"/>
                  </a:prstClr>
                </a:solidFill>
              </a:rPr>
              <a:pPr>
                <a:defRPr/>
              </a:pPr>
              <a:t>2/5/21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9483568-6F50-4815-B8A2-49A4628B1DC2}" type="slidenum">
              <a:rPr lang="en-US" altLang="en-US"/>
              <a:pPr/>
              <a:t>‹#›</a:t>
            </a:fld>
            <a:endParaRPr lang="en-US" altLang="en-US" dirty="0"/>
          </a:p>
        </p:txBody>
      </p:sp>
    </p:spTree>
    <p:extLst>
      <p:ext uri="{BB962C8B-B14F-4D97-AF65-F5344CB8AC3E}">
        <p14:creationId xmlns:p14="http://schemas.microsoft.com/office/powerpoint/2010/main" val="363949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a:t>Click to edit Master title style</a:t>
            </a:r>
            <a:endParaRPr lang="en-US" dirty="0"/>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074104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5189F59-1275-4E68-A61E-FF494BDC925F}" type="datetimeFigureOut">
              <a:rPr lang="en-US">
                <a:solidFill>
                  <a:prstClr val="black">
                    <a:tint val="75000"/>
                  </a:prstClr>
                </a:solidFill>
              </a:rPr>
              <a:pPr>
                <a:defRPr/>
              </a:pPr>
              <a:t>2/5/21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F308874-CBCD-4B44-B9BD-C26399004671}" type="slidenum">
              <a:rPr lang="en-US" altLang="en-US"/>
              <a:pPr/>
              <a:t>‹#›</a:t>
            </a:fld>
            <a:endParaRPr lang="en-US" altLang="en-US" dirty="0"/>
          </a:p>
        </p:txBody>
      </p:sp>
    </p:spTree>
    <p:extLst>
      <p:ext uri="{BB962C8B-B14F-4D97-AF65-F5344CB8AC3E}">
        <p14:creationId xmlns:p14="http://schemas.microsoft.com/office/powerpoint/2010/main" val="3769534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EEB0B3-291C-489B-9BE9-21AD2FCEEC79}" type="datetimeFigureOut">
              <a:rPr lang="en-US">
                <a:solidFill>
                  <a:prstClr val="black">
                    <a:tint val="75000"/>
                  </a:prstClr>
                </a:solidFill>
              </a:rPr>
              <a:pPr>
                <a:defRPr/>
              </a:pPr>
              <a:t>2/5/21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6D7F79B-2324-41DC-B64B-36CD645E67AC}" type="slidenum">
              <a:rPr lang="en-US" altLang="en-US"/>
              <a:pPr/>
              <a:t>‹#›</a:t>
            </a:fld>
            <a:endParaRPr lang="en-US" altLang="en-US" dirty="0"/>
          </a:p>
        </p:txBody>
      </p:sp>
    </p:spTree>
    <p:extLst>
      <p:ext uri="{BB962C8B-B14F-4D97-AF65-F5344CB8AC3E}">
        <p14:creationId xmlns:p14="http://schemas.microsoft.com/office/powerpoint/2010/main" val="37586796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4EF1FB-1C7D-4046-8ABB-0076909781E0}" type="datetimeFigureOut">
              <a:rPr lang="en-US">
                <a:solidFill>
                  <a:prstClr val="black">
                    <a:tint val="75000"/>
                  </a:prstClr>
                </a:solidFill>
              </a:rPr>
              <a:pPr>
                <a:defRPr/>
              </a:pPr>
              <a:t>2/5/21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B52F363-A621-40E1-83E2-0AF5336C0E63}" type="slidenum">
              <a:rPr lang="en-US" altLang="en-US"/>
              <a:pPr/>
              <a:t>‹#›</a:t>
            </a:fld>
            <a:endParaRPr lang="en-US" altLang="en-US" dirty="0"/>
          </a:p>
        </p:txBody>
      </p:sp>
    </p:spTree>
    <p:extLst>
      <p:ext uri="{BB962C8B-B14F-4D97-AF65-F5344CB8AC3E}">
        <p14:creationId xmlns:p14="http://schemas.microsoft.com/office/powerpoint/2010/main" val="1220099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0DEF3B4-09DD-42EF-8D70-30264CC40F83}" type="datetimeFigureOut">
              <a:rPr lang="en-US">
                <a:solidFill>
                  <a:prstClr val="black">
                    <a:tint val="75000"/>
                  </a:prstClr>
                </a:solidFill>
              </a:rPr>
              <a:pPr>
                <a:defRPr/>
              </a:pPr>
              <a:t>2/5/21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D8AF4DA-1F16-4210-AD28-4B64C2583B1D}" type="slidenum">
              <a:rPr lang="en-US" altLang="en-US"/>
              <a:pPr/>
              <a:t>‹#›</a:t>
            </a:fld>
            <a:endParaRPr lang="en-US" altLang="en-US" dirty="0"/>
          </a:p>
        </p:txBody>
      </p:sp>
    </p:spTree>
    <p:extLst>
      <p:ext uri="{BB962C8B-B14F-4D97-AF65-F5344CB8AC3E}">
        <p14:creationId xmlns:p14="http://schemas.microsoft.com/office/powerpoint/2010/main" val="881647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B26BFF1-DDC4-47D3-BEEC-4FA48F33F510}" type="datetimeFigureOut">
              <a:rPr lang="en-US">
                <a:solidFill>
                  <a:prstClr val="black">
                    <a:tint val="75000"/>
                  </a:prstClr>
                </a:solidFill>
              </a:rPr>
              <a:pPr>
                <a:defRPr/>
              </a:pPr>
              <a:t>2/5/21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E1BE18-BE9D-42EE-B1B5-403703747322}" type="slidenum">
              <a:rPr lang="en-US" altLang="en-US"/>
              <a:pPr/>
              <a:t>‹#›</a:t>
            </a:fld>
            <a:endParaRPr lang="en-US" altLang="en-US" dirty="0"/>
          </a:p>
        </p:txBody>
      </p:sp>
    </p:spTree>
    <p:extLst>
      <p:ext uri="{BB962C8B-B14F-4D97-AF65-F5344CB8AC3E}">
        <p14:creationId xmlns:p14="http://schemas.microsoft.com/office/powerpoint/2010/main" val="7658746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088622-37D2-41B8-9197-E69C31EA988F}" type="datetimeFigureOut">
              <a:rPr lang="en-US">
                <a:solidFill>
                  <a:prstClr val="black">
                    <a:tint val="75000"/>
                  </a:prstClr>
                </a:solidFill>
              </a:rPr>
              <a:pPr>
                <a:defRPr/>
              </a:pPr>
              <a:t>2/5/21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F69DB4C-F703-4F89-9853-EBAA0DF48041}" type="slidenum">
              <a:rPr lang="en-US" altLang="en-US"/>
              <a:pPr/>
              <a:t>‹#›</a:t>
            </a:fld>
            <a:endParaRPr lang="en-US" altLang="en-US" dirty="0"/>
          </a:p>
        </p:txBody>
      </p:sp>
    </p:spTree>
    <p:extLst>
      <p:ext uri="{BB962C8B-B14F-4D97-AF65-F5344CB8AC3E}">
        <p14:creationId xmlns:p14="http://schemas.microsoft.com/office/powerpoint/2010/main" val="150816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10.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sp>
        <p:nvSpPr>
          <p:cNvPr id="13" name="Red Bar"/>
          <p:cNvSpPr/>
          <p:nvPr userDrawn="1"/>
        </p:nvSpPr>
        <p:spPr>
          <a:xfrm>
            <a:off x="0" y="6248400"/>
            <a:ext cx="9144000" cy="503767"/>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pic>
        <p:nvPicPr>
          <p:cNvPr id="12" name="MH Tagline" descr="Tagline: Because learning changes everythi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481" y="6351925"/>
            <a:ext cx="3223119" cy="272375"/>
          </a:xfrm>
          <a:prstGeom prst="rect">
            <a:avLst/>
          </a:prstGeom>
        </p:spPr>
      </p:pic>
    </p:spTree>
    <p:extLst>
      <p:ext uri="{BB962C8B-B14F-4D97-AF65-F5344CB8AC3E}">
        <p14:creationId xmlns:p14="http://schemas.microsoft.com/office/powerpoint/2010/main" val="106623559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33" r:id="rId5"/>
    <p:sldLayoutId id="2147483734" r:id="rId6"/>
    <p:sldLayoutId id="214748391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marR="0" indent="0" algn="r"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84313" y="162401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C366751A-A416-4409-BAE7-585237D36219}" type="datetimeFigureOut">
              <a:rPr lang="en-US">
                <a:solidFill>
                  <a:prstClr val="black">
                    <a:tint val="75000"/>
                  </a:prstClr>
                </a:solidFill>
                <a:cs typeface="Arial" panose="020B0604020202020204" pitchFamily="34" charset="0"/>
              </a:rPr>
              <a:pPr eaLnBrk="1" hangingPunct="1">
                <a:defRPr/>
              </a:pPr>
              <a:t>2/5/21</a:t>
            </a:fld>
            <a:endParaRPr lang="en-US" dirty="0">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dirty="0">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9A0DD863-DCFD-4E68-B59F-3997954ED6BF}" type="slidenum">
              <a:rPr lang="en-US" altLang="en-US">
                <a:cs typeface="Arial" panose="020B0604020202020204" pitchFamily="34" charset="0"/>
              </a:rPr>
              <a:pPr eaLnBrk="1" hangingPunct="1"/>
              <a:t>‹#›</a:t>
            </a:fld>
            <a:endParaRPr lang="en-US" altLang="en-US" dirty="0">
              <a:cs typeface="Arial" panose="020B0604020202020204" pitchFamily="34" charset="0"/>
            </a:endParaRPr>
          </a:p>
        </p:txBody>
      </p:sp>
    </p:spTree>
    <p:extLst>
      <p:ext uri="{BB962C8B-B14F-4D97-AF65-F5344CB8AC3E}">
        <p14:creationId xmlns:p14="http://schemas.microsoft.com/office/powerpoint/2010/main" val="653277423"/>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pic>
        <p:nvPicPr>
          <p:cNvPr id="2" name="MH Tagline" descr="Tag line: Because learning changes everythi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257775"/>
            <a:ext cx="3371850" cy="476250"/>
          </a:xfrm>
          <a:prstGeom prst="rect">
            <a:avLst/>
          </a:prstGeom>
        </p:spPr>
      </p:pic>
    </p:spTree>
    <p:extLst>
      <p:ext uri="{BB962C8B-B14F-4D97-AF65-F5344CB8AC3E}">
        <p14:creationId xmlns:p14="http://schemas.microsoft.com/office/powerpoint/2010/main" val="146095063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66" r:id="rId8"/>
    <p:sldLayoutId id="2147483967" r:id="rId9"/>
    <p:sldLayoutId id="2147483968" r:id="rId10"/>
    <p:sldLayoutId id="214748396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64FA4-8DB3-4006-A0F5-2D4B42388D6D}"/>
              </a:ext>
            </a:extLst>
          </p:cNvPr>
          <p:cNvSpPr txBox="1"/>
          <p:nvPr userDrawn="1"/>
        </p:nvSpPr>
        <p:spPr>
          <a:xfrm>
            <a:off x="0" y="6684200"/>
            <a:ext cx="1290386" cy="215444"/>
          </a:xfrm>
          <a:prstGeom prst="rect">
            <a:avLst/>
          </a:prstGeom>
          <a:noFill/>
        </p:spPr>
        <p:txBody>
          <a:bodyPr wrap="square" rtlCol="0">
            <a:spAutoFit/>
          </a:bodyPr>
          <a:lstStyle/>
          <a:p>
            <a:pPr marL="0" indent="0" algn="l">
              <a:buNone/>
            </a:pPr>
            <a:r>
              <a:rPr lang="en-US" sz="800" kern="1200" dirty="0">
                <a:solidFill>
                  <a:schemeClr val="tx1"/>
                </a:solidFill>
                <a:effectLst/>
                <a:latin typeface="+mn-lt"/>
                <a:ea typeface="+mn-ea"/>
                <a:cs typeface="+mn-cs"/>
              </a:rPr>
              <a:t>©McGraw-Hill Education</a:t>
            </a:r>
          </a:p>
        </p:txBody>
      </p:sp>
    </p:spTree>
    <p:extLst>
      <p:ext uri="{BB962C8B-B14F-4D97-AF65-F5344CB8AC3E}">
        <p14:creationId xmlns:p14="http://schemas.microsoft.com/office/powerpoint/2010/main" val="1192571768"/>
      </p:ext>
    </p:extLst>
  </p:cSld>
  <p:clrMap bg1="lt1" tx1="dk1" bg2="lt2" tx2="dk2" accent1="accent1" accent2="accent2" accent3="accent3" accent4="accent4" accent5="accent5" accent6="accent6" hlink="hlink" folHlink="folHlink"/>
  <p:sldLayoutIdLst>
    <p:sldLayoutId id="2147483751" r:id="rId1"/>
    <p:sldLayoutId id="2147483970" r:id="rId2"/>
    <p:sldLayoutId id="2147483971" r:id="rId3"/>
    <p:sldLayoutId id="2147483896" r:id="rId4"/>
    <p:sldLayoutId id="2147483965" r:id="rId5"/>
    <p:sldLayoutId id="2147483753" r:id="rId6"/>
    <p:sldLayoutId id="2147483908" r:id="rId7"/>
    <p:sldLayoutId id="2147483950" r:id="rId8"/>
    <p:sldLayoutId id="2147483757" r:id="rId9"/>
    <p:sldLayoutId id="2147483877" r:id="rId10"/>
    <p:sldLayoutId id="2147483761" r:id="rId11"/>
    <p:sldLayoutId id="2147483800" r:id="rId12"/>
    <p:sldLayoutId id="214748398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0" name="Copyright" descr="©McGraw-Hill Education&#10;"/>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©McGraw-Hill Education</a:t>
            </a:r>
          </a:p>
        </p:txBody>
      </p:sp>
    </p:spTree>
    <p:extLst>
      <p:ext uri="{BB962C8B-B14F-4D97-AF65-F5344CB8AC3E}">
        <p14:creationId xmlns:p14="http://schemas.microsoft.com/office/powerpoint/2010/main" val="128330404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64" r:id="rId3"/>
    <p:sldLayoutId id="2147483953" r:id="rId4"/>
    <p:sldLayoutId id="2147483954" r:id="rId5"/>
    <p:sldLayoutId id="2147483955" r:id="rId6"/>
    <p:sldLayoutId id="2147483956" r:id="rId7"/>
    <p:sldLayoutId id="2147483957" r:id="rId8"/>
    <p:sldLayoutId id="2147483958" r:id="rId9"/>
    <p:sldLayoutId id="2147483959"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Copyright" descr="©McGraw-Hill Education&#10;"/>
          <p:cNvSpPr txBox="1"/>
          <p:nvPr userDrawn="1"/>
        </p:nvSpPr>
        <p:spPr>
          <a:xfrm>
            <a:off x="0" y="6642556"/>
            <a:ext cx="1295400" cy="215444"/>
          </a:xfrm>
          <a:prstGeom prst="rect">
            <a:avLst/>
          </a:prstGeom>
          <a:noFill/>
        </p:spPr>
        <p:txBody>
          <a:bodyPr wrap="square" rtlCol="0">
            <a:spAutoFit/>
          </a:bodyPr>
          <a:lstStyle/>
          <a:p>
            <a:r>
              <a:rPr lang="en-US" sz="800" dirty="0">
                <a:solidFill>
                  <a:srgbClr val="6A6A6A"/>
                </a:solidFill>
              </a:rPr>
              <a:t>©McGraw-Hill Education</a:t>
            </a:r>
          </a:p>
        </p:txBody>
      </p:sp>
    </p:spTree>
    <p:extLst>
      <p:ext uri="{BB962C8B-B14F-4D97-AF65-F5344CB8AC3E}">
        <p14:creationId xmlns:p14="http://schemas.microsoft.com/office/powerpoint/2010/main" val="85764253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629400"/>
            <a:ext cx="9144000" cy="2286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5"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52010613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9144000" cy="6858000"/>
          </a:xfrm>
          <a:prstGeom prst="rect">
            <a:avLst/>
          </a:prstGeom>
          <a:solidFill>
            <a:srgbClr val="3070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MH BG Image"/>
          <p:cNvPicPr>
            <a:picLocks noChangeAspect="1"/>
          </p:cNvPicPr>
          <p:nvPr userDrawn="1"/>
        </p:nvPicPr>
        <p:blipFill rotWithShape="1">
          <a:blip r:embed="rId4" cstate="screen">
            <a:alphaModFix amt="25000"/>
            <a:extLst>
              <a:ext uri="{28A0092B-C50C-407E-A947-70E740481C1C}">
                <a14:useLocalDpi xmlns:a14="http://schemas.microsoft.com/office/drawing/2010/main"/>
              </a:ext>
            </a:extLst>
          </a:blip>
          <a:srcRect r="28644" b="27282"/>
          <a:stretch/>
        </p:blipFill>
        <p:spPr>
          <a:xfrm>
            <a:off x="461821" y="1943668"/>
            <a:ext cx="8682180" cy="4914333"/>
          </a:xfrm>
          <a:prstGeom prst="rect">
            <a:avLst/>
          </a:prstGeom>
        </p:spPr>
      </p:pic>
      <p:sp>
        <p:nvSpPr>
          <p:cNvPr id="8"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263611861"/>
      </p:ext>
    </p:extLst>
  </p:cSld>
  <p:clrMap bg1="lt1" tx1="dk1" bg2="lt2" tx2="dk2" accent1="accent1" accent2="accent2" accent3="accent3" accent4="accent4" accent5="accent5" accent6="accent6" hlink="hlink" folHlink="folHlink"/>
  <p:sldLayoutIdLst>
    <p:sldLayoutId id="2147483677" r:id="rId1"/>
    <p:sldLayoutId id="21474837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782738187"/>
      </p:ext>
    </p:extLst>
  </p:cSld>
  <p:clrMap bg1="lt1" tx1="dk1" bg2="lt2" tx2="dk2" accent1="accent1" accent2="accent2" accent3="accent3" accent4="accent4" accent5="accent5" accent6="accent6" hlink="hlink" folHlink="folHlink"/>
  <p:sldLayoutIdLst>
    <p:sldLayoutId id="2147483902" r:id="rId1"/>
    <p:sldLayoutId id="2147483906" r:id="rId2"/>
    <p:sldLayoutId id="214748375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©McGraw-Hill Education</a:t>
            </a:r>
          </a:p>
        </p:txBody>
      </p:sp>
    </p:spTree>
    <p:extLst>
      <p:ext uri="{BB962C8B-B14F-4D97-AF65-F5344CB8AC3E}">
        <p14:creationId xmlns:p14="http://schemas.microsoft.com/office/powerpoint/2010/main" val="236652239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slide" Target="slide6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slide" Target="slide6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0.xml"/><Relationship Id="rId5"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9.xml"/><Relationship Id="rId4" Type="http://schemas.openxmlformats.org/officeDocument/2006/relationships/image" Target="../media/image78.jpeg"/></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33B72E-5D25-4117-97F6-DABE082AAC0C}"/>
              </a:ext>
            </a:extLst>
          </p:cNvPr>
          <p:cNvSpPr>
            <a:spLocks noGrp="1"/>
          </p:cNvSpPr>
          <p:nvPr>
            <p:ph type="title"/>
          </p:nvPr>
        </p:nvSpPr>
        <p:spPr>
          <a:xfrm>
            <a:off x="516242" y="2133600"/>
            <a:ext cx="3539564" cy="1125682"/>
          </a:xfrm>
        </p:spPr>
        <p:txBody>
          <a:bodyPr/>
          <a:lstStyle/>
          <a:p>
            <a:pPr algn="ctr"/>
            <a:r>
              <a:rPr lang="en-US" altLang="en-US" cap="none" dirty="0">
                <a:solidFill>
                  <a:schemeClr val="tx1"/>
                </a:solidFill>
                <a:latin typeface="Arial" panose="020B0604020202020204" pitchFamily="34" charset="0"/>
                <a:cs typeface="Arial" panose="020B0604020202020204" pitchFamily="34" charset="0"/>
              </a:rPr>
              <a:t>Chapter 03 Lecture Outline</a:t>
            </a:r>
          </a:p>
        </p:txBody>
      </p:sp>
      <p:sp>
        <p:nvSpPr>
          <p:cNvPr id="8" name="Text Placeholder 7">
            <a:extLst>
              <a:ext uri="{FF2B5EF4-FFF2-40B4-BE49-F238E27FC236}">
                <a16:creationId xmlns:a16="http://schemas.microsoft.com/office/drawing/2014/main" id="{100797C5-B22D-4982-BCA1-1563037E7C66}"/>
              </a:ext>
            </a:extLst>
          </p:cNvPr>
          <p:cNvSpPr>
            <a:spLocks noGrp="1"/>
          </p:cNvSpPr>
          <p:nvPr>
            <p:ph type="body" idx="1"/>
          </p:nvPr>
        </p:nvSpPr>
        <p:spPr>
          <a:xfrm>
            <a:off x="92342" y="3661380"/>
            <a:ext cx="4387317" cy="434550"/>
          </a:xfrm>
        </p:spPr>
        <p:txBody>
          <a:bodyPr/>
          <a:lstStyle/>
          <a:p>
            <a:pPr algn="ctr">
              <a:spcBef>
                <a:spcPct val="50000"/>
              </a:spcBef>
            </a:pPr>
            <a:r>
              <a:rPr lang="en-US" altLang="en-US" sz="1100" b="1" dirty="0">
                <a:solidFill>
                  <a:schemeClr val="tx1"/>
                </a:solidFill>
                <a:latin typeface="Arial" panose="020B0604020202020204" pitchFamily="34" charset="0"/>
                <a:cs typeface="Arial" panose="020B0604020202020204" pitchFamily="34" charset="0"/>
              </a:rPr>
              <a:t>See separate PowerPoint slides for all figures and tables pre-inserted into PowerPoint without notes.</a:t>
            </a:r>
          </a:p>
        </p:txBody>
      </p:sp>
      <p:pic>
        <p:nvPicPr>
          <p:cNvPr id="6" name="Picture 5" descr="Book cover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609600"/>
            <a:ext cx="4572000" cy="5715000"/>
          </a:xfrm>
          <a:prstGeom prst="rect">
            <a:avLst/>
          </a:prstGeom>
        </p:spPr>
      </p:pic>
    </p:spTree>
    <p:extLst>
      <p:ext uri="{BB962C8B-B14F-4D97-AF65-F5344CB8AC3E}">
        <p14:creationId xmlns:p14="http://schemas.microsoft.com/office/powerpoint/2010/main" val="132420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EDA0FD-F2DD-4943-BE5E-EB8D95E6A629}"/>
              </a:ext>
            </a:extLst>
          </p:cNvPr>
          <p:cNvSpPr>
            <a:spLocks noGrp="1"/>
          </p:cNvSpPr>
          <p:nvPr>
            <p:ph type="title"/>
          </p:nvPr>
        </p:nvSpPr>
        <p:spPr/>
        <p:txBody>
          <a:bodyPr/>
          <a:lstStyle/>
          <a:p>
            <a:r>
              <a:rPr lang="en-US" altLang="en-US" sz="3200" b="1" dirty="0">
                <a:solidFill>
                  <a:schemeClr val="tx1"/>
                </a:solidFill>
              </a:rPr>
              <a:t>Light Microscopes That Increase Contrast – Figure 3.4</a:t>
            </a:r>
            <a:endParaRPr lang="en-GB" sz="3200" dirty="0"/>
          </a:p>
        </p:txBody>
      </p:sp>
      <p:sp>
        <p:nvSpPr>
          <p:cNvPr id="2" name="Content Placeholder 1"/>
          <p:cNvSpPr>
            <a:spLocks noGrp="1"/>
          </p:cNvSpPr>
          <p:nvPr>
            <p:ph idx="1"/>
          </p:nvPr>
        </p:nvSpPr>
        <p:spPr>
          <a:xfrm>
            <a:off x="457200" y="990600"/>
            <a:ext cx="8229600" cy="1995932"/>
          </a:xfrm>
        </p:spPr>
        <p:txBody>
          <a:bodyPr/>
          <a:lstStyle/>
          <a:p>
            <a:r>
              <a:rPr lang="en-US" altLang="en-US" u="sng" dirty="0"/>
              <a:t>Dark-Field Microscope</a:t>
            </a:r>
          </a:p>
          <a:p>
            <a:pPr lvl="1"/>
            <a:r>
              <a:rPr lang="en-US" altLang="en-US" dirty="0"/>
              <a:t>Cells appear as bright objects against dark background</a:t>
            </a:r>
          </a:p>
          <a:p>
            <a:pPr lvl="1"/>
            <a:r>
              <a:rPr lang="en-US" altLang="en-US" dirty="0"/>
              <a:t>Directs light toward specimen at angle</a:t>
            </a:r>
          </a:p>
          <a:p>
            <a:pPr lvl="1"/>
            <a:r>
              <a:rPr lang="en-US" altLang="en-US" dirty="0"/>
              <a:t>Only light scattered by specimen enters objective lens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82" b="2381"/>
          <a:stretch/>
        </p:blipFill>
        <p:spPr>
          <a:xfrm>
            <a:off x="2604028" y="3429000"/>
            <a:ext cx="3932744" cy="2834132"/>
          </a:xfrm>
          <a:prstGeom prst="rect">
            <a:avLst/>
          </a:prstGeom>
        </p:spPr>
      </p:pic>
      <p:sp>
        <p:nvSpPr>
          <p:cNvPr id="13" name="Text Placeholder 12">
            <a:extLst>
              <a:ext uri="{FF2B5EF4-FFF2-40B4-BE49-F238E27FC236}">
                <a16:creationId xmlns:a16="http://schemas.microsoft.com/office/drawing/2014/main" id="{5BED88A5-902B-4261-86D1-F84B65F35E86}"/>
              </a:ext>
            </a:extLst>
          </p:cNvPr>
          <p:cNvSpPr>
            <a:spLocks noGrp="1"/>
          </p:cNvSpPr>
          <p:nvPr>
            <p:ph type="body" sz="quarter" idx="11"/>
          </p:nvPr>
        </p:nvSpPr>
        <p:spPr>
          <a:xfrm>
            <a:off x="6629400" y="6705600"/>
            <a:ext cx="2514600" cy="152400"/>
          </a:xfrm>
        </p:spPr>
        <p:txBody>
          <a:bodyPr/>
          <a:lstStyle/>
          <a:p>
            <a:r>
              <a:rPr lang="en-US" dirty="0">
                <a:solidFill>
                  <a:schemeClr val="tx1"/>
                </a:solidFill>
              </a:rPr>
              <a:t>© McGraw-Hill Education/Lisa Burgess, photographer </a:t>
            </a:r>
          </a:p>
        </p:txBody>
      </p:sp>
    </p:spTree>
    <p:extLst>
      <p:ext uri="{BB962C8B-B14F-4D97-AF65-F5344CB8AC3E}">
        <p14:creationId xmlns:p14="http://schemas.microsoft.com/office/powerpoint/2010/main" val="4054697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89A6C0-B4A1-43CF-8F55-4DD5ACB8E18A}"/>
              </a:ext>
            </a:extLst>
          </p:cNvPr>
          <p:cNvSpPr>
            <a:spLocks noGrp="1"/>
          </p:cNvSpPr>
          <p:nvPr>
            <p:ph type="title"/>
          </p:nvPr>
        </p:nvSpPr>
        <p:spPr>
          <a:xfrm>
            <a:off x="307614" y="228600"/>
            <a:ext cx="8528773" cy="609600"/>
          </a:xfrm>
        </p:spPr>
        <p:txBody>
          <a:bodyPr/>
          <a:lstStyle/>
          <a:p>
            <a:r>
              <a:rPr lang="en-US" altLang="en-US" b="1" dirty="0">
                <a:solidFill>
                  <a:schemeClr val="tx1"/>
                </a:solidFill>
              </a:rPr>
              <a:t>Membrane-Bound Organelles – Figure 3.54</a:t>
            </a:r>
            <a:endParaRPr lang="en-GB" dirty="0"/>
          </a:p>
        </p:txBody>
      </p:sp>
      <p:sp>
        <p:nvSpPr>
          <p:cNvPr id="2" name="Content Placeholder 1"/>
          <p:cNvSpPr>
            <a:spLocks noGrp="1"/>
          </p:cNvSpPr>
          <p:nvPr>
            <p:ph idx="1"/>
          </p:nvPr>
        </p:nvSpPr>
        <p:spPr>
          <a:xfrm>
            <a:off x="457200" y="990600"/>
            <a:ext cx="8229600" cy="3048000"/>
          </a:xfrm>
        </p:spPr>
        <p:txBody>
          <a:bodyPr/>
          <a:lstStyle/>
          <a:p>
            <a:r>
              <a:rPr lang="en-US" altLang="en-US" u="sng" dirty="0"/>
              <a:t>Chloroplasts</a:t>
            </a:r>
            <a:r>
              <a:rPr lang="en-US" altLang="en-US" dirty="0"/>
              <a:t> are site of photosynthesis</a:t>
            </a:r>
          </a:p>
          <a:p>
            <a:pPr lvl="1"/>
            <a:r>
              <a:rPr lang="en-US" altLang="en-US" dirty="0"/>
              <a:t>Found only in plants, algae</a:t>
            </a:r>
          </a:p>
          <a:p>
            <a:pPr lvl="1"/>
            <a:r>
              <a:rPr lang="en-US" altLang="en-US" dirty="0"/>
              <a:t>Harvest sunlight energy to generate ATP</a:t>
            </a:r>
          </a:p>
          <a:p>
            <a:pPr lvl="2"/>
            <a:r>
              <a:rPr lang="en-US" altLang="en-US" dirty="0"/>
              <a:t>ATP used to convert CO</a:t>
            </a:r>
            <a:r>
              <a:rPr lang="en-US" altLang="en-US" baseline="-25000" dirty="0"/>
              <a:t>2</a:t>
            </a:r>
            <a:r>
              <a:rPr lang="en-US" altLang="en-US" dirty="0"/>
              <a:t> to sugar and starch</a:t>
            </a:r>
          </a:p>
          <a:p>
            <a:pPr lvl="1"/>
            <a:r>
              <a:rPr lang="en-US" altLang="en-US" dirty="0"/>
              <a:t>Contain DNA and 70S ribosomes, two membranes</a:t>
            </a:r>
          </a:p>
          <a:p>
            <a:pPr lvl="1"/>
            <a:r>
              <a:rPr lang="en-US" altLang="en-US" dirty="0"/>
              <a:t>Stroma contains thylakoids containing pigments that capture radiant energy</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45" b="4545"/>
          <a:stretch/>
        </p:blipFill>
        <p:spPr>
          <a:xfrm>
            <a:off x="1143000" y="4096387"/>
            <a:ext cx="6921319" cy="2380613"/>
          </a:xfrm>
          <a:prstGeom prst="rect">
            <a:avLst/>
          </a:prstGeom>
        </p:spPr>
      </p:pic>
      <p:sp>
        <p:nvSpPr>
          <p:cNvPr id="6" name="Text Placeholder 5">
            <a:extLst>
              <a:ext uri="{FF2B5EF4-FFF2-40B4-BE49-F238E27FC236}">
                <a16:creationId xmlns:a16="http://schemas.microsoft.com/office/drawing/2014/main" id="{13512DE4-16AB-44BA-A336-A076891F45E9}"/>
              </a:ext>
            </a:extLst>
          </p:cNvPr>
          <p:cNvSpPr>
            <a:spLocks noGrp="1"/>
          </p:cNvSpPr>
          <p:nvPr>
            <p:ph type="body" sz="quarter" idx="11"/>
          </p:nvPr>
        </p:nvSpPr>
        <p:spPr>
          <a:xfrm>
            <a:off x="7239000" y="6705600"/>
            <a:ext cx="1905000" cy="152400"/>
          </a:xfrm>
        </p:spPr>
        <p:txBody>
          <a:bodyPr/>
          <a:lstStyle/>
          <a:p>
            <a:r>
              <a:rPr lang="en-US" altLang="en-US" dirty="0"/>
              <a:t>© Dr. Jeremy Burgess/Science Source</a:t>
            </a:r>
          </a:p>
        </p:txBody>
      </p:sp>
    </p:spTree>
    <p:extLst>
      <p:ext uri="{BB962C8B-B14F-4D97-AF65-F5344CB8AC3E}">
        <p14:creationId xmlns:p14="http://schemas.microsoft.com/office/powerpoint/2010/main" val="1904533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B51D4C-74F5-45DB-8B8C-CB521E7948ED}"/>
              </a:ext>
            </a:extLst>
          </p:cNvPr>
          <p:cNvSpPr>
            <a:spLocks noGrp="1"/>
          </p:cNvSpPr>
          <p:nvPr>
            <p:ph type="title"/>
          </p:nvPr>
        </p:nvSpPr>
        <p:spPr>
          <a:xfrm>
            <a:off x="793488" y="228600"/>
            <a:ext cx="7557025" cy="609600"/>
          </a:xfrm>
        </p:spPr>
        <p:txBody>
          <a:bodyPr/>
          <a:lstStyle/>
          <a:p>
            <a:r>
              <a:rPr lang="en-US" altLang="en-US" b="1" dirty="0">
                <a:solidFill>
                  <a:schemeClr val="tx1"/>
                </a:solidFill>
              </a:rPr>
              <a:t>Membrane-Bound Organelles (1)</a:t>
            </a:r>
            <a:endParaRPr lang="en-GB" dirty="0"/>
          </a:p>
        </p:txBody>
      </p:sp>
      <p:sp>
        <p:nvSpPr>
          <p:cNvPr id="2" name="Content Placeholder 1"/>
          <p:cNvSpPr>
            <a:spLocks noGrp="1"/>
          </p:cNvSpPr>
          <p:nvPr>
            <p:ph idx="1"/>
          </p:nvPr>
        </p:nvSpPr>
        <p:spPr>
          <a:xfrm>
            <a:off x="457200" y="990600"/>
            <a:ext cx="8229600" cy="1582130"/>
          </a:xfrm>
        </p:spPr>
        <p:txBody>
          <a:bodyPr/>
          <a:lstStyle/>
          <a:p>
            <a:pPr>
              <a:lnSpc>
                <a:spcPct val="90000"/>
              </a:lnSpc>
            </a:pPr>
            <a:r>
              <a:rPr lang="en-US" altLang="en-US" u="sng" dirty="0"/>
              <a:t>Endosymbiotic theory</a:t>
            </a:r>
            <a:r>
              <a:rPr lang="en-US" altLang="en-US" dirty="0"/>
              <a:t>: ancestors of mitochondria and chloroplasts were bacteria residing within other cells</a:t>
            </a:r>
          </a:p>
          <a:p>
            <a:pPr lvl="1">
              <a:lnSpc>
                <a:spcPct val="90000"/>
              </a:lnSpc>
            </a:pPr>
            <a:r>
              <a:rPr lang="en-US" altLang="en-US" u="sng" dirty="0"/>
              <a:t>Endosymbiont</a:t>
            </a:r>
            <a:r>
              <a:rPr lang="en-US" altLang="en-US" dirty="0"/>
              <a:t> lost key features (cell wall, replication) as partners because indispensable to one another</a:t>
            </a:r>
          </a:p>
        </p:txBody>
      </p:sp>
      <p:sp>
        <p:nvSpPr>
          <p:cNvPr id="3" name="Text Placeholder 2"/>
          <p:cNvSpPr>
            <a:spLocks noGrp="1"/>
          </p:cNvSpPr>
          <p:nvPr>
            <p:ph type="body" sz="quarter" idx="17"/>
          </p:nvPr>
        </p:nvSpPr>
        <p:spPr>
          <a:xfrm>
            <a:off x="551180" y="2575893"/>
            <a:ext cx="8229600" cy="3398723"/>
          </a:xfrm>
        </p:spPr>
        <p:txBody>
          <a:bodyPr/>
          <a:lstStyle/>
          <a:p>
            <a:pPr algn="l">
              <a:lnSpc>
                <a:spcPct val="90000"/>
              </a:lnSpc>
              <a:spcAft>
                <a:spcPts val="800"/>
              </a:spcAft>
            </a:pPr>
            <a:r>
              <a:rPr lang="en-US" altLang="en-US" sz="2400" dirty="0"/>
              <a:t>Lines of evidence</a:t>
            </a:r>
          </a:p>
          <a:p>
            <a:pPr lvl="1">
              <a:lnSpc>
                <a:spcPct val="90000"/>
              </a:lnSpc>
              <a:spcAft>
                <a:spcPts val="800"/>
              </a:spcAft>
              <a:buFont typeface="Arial" panose="020B0604020202020204" pitchFamily="34" charset="0"/>
              <a:buChar char="•"/>
            </a:pPr>
            <a:r>
              <a:rPr lang="en-US" altLang="en-US" sz="2000" dirty="0"/>
              <a:t>Carry DNA for some ribosomal proteins, ribosomal RNA</a:t>
            </a:r>
          </a:p>
          <a:p>
            <a:pPr lvl="1">
              <a:lnSpc>
                <a:spcPct val="90000"/>
              </a:lnSpc>
              <a:spcAft>
                <a:spcPts val="800"/>
              </a:spcAft>
              <a:buFont typeface="Arial" panose="020B0604020202020204" pitchFamily="34" charset="0"/>
              <a:buChar char="•"/>
            </a:pPr>
            <a:r>
              <a:rPr lang="en-US" altLang="en-US" sz="2000" dirty="0"/>
              <a:t>Ribosomes similar to bacterial 70s ribosomes</a:t>
            </a:r>
          </a:p>
          <a:p>
            <a:pPr lvl="1">
              <a:lnSpc>
                <a:spcPct val="90000"/>
              </a:lnSpc>
              <a:spcAft>
                <a:spcPts val="800"/>
              </a:spcAft>
              <a:buFont typeface="Arial" panose="020B0604020202020204" pitchFamily="34" charset="0"/>
              <a:buChar char="•"/>
            </a:pPr>
            <a:r>
              <a:rPr lang="en-US" altLang="en-US" sz="2000" dirty="0"/>
              <a:t>Double membrane surrounds both organelles</a:t>
            </a:r>
          </a:p>
          <a:p>
            <a:pPr lvl="1">
              <a:lnSpc>
                <a:spcPct val="90000"/>
              </a:lnSpc>
              <a:spcAft>
                <a:spcPts val="800"/>
              </a:spcAft>
              <a:buFont typeface="Arial" panose="020B0604020202020204" pitchFamily="34" charset="0"/>
              <a:buChar char="•"/>
            </a:pPr>
            <a:r>
              <a:rPr lang="en-US" altLang="en-US" sz="2000" dirty="0"/>
              <a:t>Multiplication is by binary fission</a:t>
            </a:r>
          </a:p>
          <a:p>
            <a:pPr lvl="1">
              <a:lnSpc>
                <a:spcPct val="90000"/>
              </a:lnSpc>
              <a:spcAft>
                <a:spcPts val="800"/>
              </a:spcAft>
              <a:buFont typeface="Arial" panose="020B0604020202020204" pitchFamily="34" charset="0"/>
              <a:buChar char="•"/>
            </a:pPr>
            <a:r>
              <a:rPr lang="en-US" altLang="en-US" sz="2000" dirty="0"/>
              <a:t>Mitochondrial DNA sequences resemble those of obligate intracellular parasites: </a:t>
            </a:r>
            <a:r>
              <a:rPr lang="en-US" altLang="en-US" sz="2000" dirty="0" err="1"/>
              <a:t>rickettsias</a:t>
            </a:r>
            <a:endParaRPr lang="en-US" altLang="en-US" sz="2000" dirty="0"/>
          </a:p>
          <a:p>
            <a:pPr lvl="1">
              <a:lnSpc>
                <a:spcPct val="90000"/>
              </a:lnSpc>
              <a:spcAft>
                <a:spcPts val="800"/>
              </a:spcAft>
              <a:buFont typeface="Arial" panose="020B0604020202020204" pitchFamily="34" charset="0"/>
              <a:buChar char="•"/>
            </a:pPr>
            <a:r>
              <a:rPr lang="en-US" altLang="en-US" sz="2000" dirty="0"/>
              <a:t>Chloroplast DNA sequences resemble those of cyanobacteria</a:t>
            </a:r>
          </a:p>
        </p:txBody>
      </p:sp>
    </p:spTree>
    <p:extLst>
      <p:ext uri="{BB962C8B-B14F-4D97-AF65-F5344CB8AC3E}">
        <p14:creationId xmlns:p14="http://schemas.microsoft.com/office/powerpoint/2010/main" val="2037887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64B4D4-7593-4141-8FED-67C7C11000D4}"/>
              </a:ext>
            </a:extLst>
          </p:cNvPr>
          <p:cNvSpPr>
            <a:spLocks noGrp="1"/>
          </p:cNvSpPr>
          <p:nvPr>
            <p:ph type="title"/>
          </p:nvPr>
        </p:nvSpPr>
        <p:spPr>
          <a:xfrm>
            <a:off x="264970" y="228600"/>
            <a:ext cx="8614061" cy="609600"/>
          </a:xfrm>
        </p:spPr>
        <p:txBody>
          <a:bodyPr/>
          <a:lstStyle/>
          <a:p>
            <a:r>
              <a:rPr lang="en-US" altLang="en-US" b="1" dirty="0">
                <a:solidFill>
                  <a:schemeClr val="tx1"/>
                </a:solidFill>
              </a:rPr>
              <a:t>Membrane-Bound Organelles – Figure 3.55</a:t>
            </a:r>
            <a:endParaRPr lang="en-GB" dirty="0"/>
          </a:p>
        </p:txBody>
      </p:sp>
      <p:sp>
        <p:nvSpPr>
          <p:cNvPr id="2" name="Content Placeholder 1"/>
          <p:cNvSpPr>
            <a:spLocks noGrp="1"/>
          </p:cNvSpPr>
          <p:nvPr>
            <p:ph idx="1"/>
          </p:nvPr>
        </p:nvSpPr>
        <p:spPr>
          <a:xfrm>
            <a:off x="457200" y="990600"/>
            <a:ext cx="8229600" cy="2586789"/>
          </a:xfrm>
        </p:spPr>
        <p:txBody>
          <a:bodyPr/>
          <a:lstStyle/>
          <a:p>
            <a:r>
              <a:rPr lang="en-US" altLang="en-US" u="sng" dirty="0"/>
              <a:t>Endoplasmic reticulum (ER)</a:t>
            </a:r>
          </a:p>
          <a:p>
            <a:pPr lvl="1"/>
            <a:r>
              <a:rPr lang="en-US" altLang="en-US" dirty="0"/>
              <a:t>System of flattened sheets, sacs, tubes</a:t>
            </a:r>
          </a:p>
          <a:p>
            <a:pPr lvl="1"/>
            <a:r>
              <a:rPr lang="en-US" altLang="en-US" u="sng" dirty="0"/>
              <a:t>Rough endoplasmic reticulum</a:t>
            </a:r>
            <a:r>
              <a:rPr lang="en-US" altLang="en-US" dirty="0"/>
              <a:t> dotted with ribosomes</a:t>
            </a:r>
          </a:p>
          <a:p>
            <a:pPr lvl="2"/>
            <a:r>
              <a:rPr lang="en-US" altLang="en-US" dirty="0"/>
              <a:t>Synthesize proteins not destined for cytoplasm</a:t>
            </a:r>
          </a:p>
          <a:p>
            <a:pPr lvl="1"/>
            <a:r>
              <a:rPr lang="en-US" altLang="en-US" u="sng" dirty="0"/>
              <a:t>Smooth endoplasmic reticulum</a:t>
            </a:r>
            <a:r>
              <a:rPr lang="en-US" altLang="en-US" dirty="0"/>
              <a:t>: lipid synthesis and degradation, calcium storage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88" b="2042"/>
          <a:stretch/>
        </p:blipFill>
        <p:spPr>
          <a:xfrm>
            <a:off x="1941500" y="3771900"/>
            <a:ext cx="5257800" cy="2638323"/>
          </a:xfrm>
          <a:prstGeom prst="rect">
            <a:avLst/>
          </a:prstGeom>
        </p:spPr>
      </p:pic>
      <p:sp>
        <p:nvSpPr>
          <p:cNvPr id="6" name="Text Placeholder 5">
            <a:extLst>
              <a:ext uri="{FF2B5EF4-FFF2-40B4-BE49-F238E27FC236}">
                <a16:creationId xmlns:a16="http://schemas.microsoft.com/office/drawing/2014/main" id="{BC8A0E85-9FE9-434D-B496-27E11BEFEAA4}"/>
              </a:ext>
            </a:extLst>
          </p:cNvPr>
          <p:cNvSpPr>
            <a:spLocks noGrp="1"/>
          </p:cNvSpPr>
          <p:nvPr>
            <p:ph type="body" sz="quarter" idx="11"/>
          </p:nvPr>
        </p:nvSpPr>
        <p:spPr>
          <a:xfrm>
            <a:off x="7467600" y="6705600"/>
            <a:ext cx="1676400" cy="152400"/>
          </a:xfrm>
        </p:spPr>
        <p:txBody>
          <a:bodyPr/>
          <a:lstStyle/>
          <a:p>
            <a:r>
              <a:rPr lang="en-US" altLang="en-US" dirty="0"/>
              <a:t>© Don W. Fawcett/Science Source</a:t>
            </a:r>
          </a:p>
        </p:txBody>
      </p:sp>
    </p:spTree>
    <p:extLst>
      <p:ext uri="{BB962C8B-B14F-4D97-AF65-F5344CB8AC3E}">
        <p14:creationId xmlns:p14="http://schemas.microsoft.com/office/powerpoint/2010/main" val="754171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8AA895-B1CA-4574-AB52-6B718825FBCF}"/>
              </a:ext>
            </a:extLst>
          </p:cNvPr>
          <p:cNvSpPr>
            <a:spLocks noGrp="1"/>
          </p:cNvSpPr>
          <p:nvPr>
            <p:ph type="title"/>
          </p:nvPr>
        </p:nvSpPr>
        <p:spPr>
          <a:xfrm>
            <a:off x="307614" y="228600"/>
            <a:ext cx="8528773" cy="609600"/>
          </a:xfrm>
        </p:spPr>
        <p:txBody>
          <a:bodyPr/>
          <a:lstStyle/>
          <a:p>
            <a:r>
              <a:rPr lang="en-US" altLang="en-US" b="1" dirty="0">
                <a:solidFill>
                  <a:schemeClr val="tx1"/>
                </a:solidFill>
              </a:rPr>
              <a:t>Membrane-Bound Organelles – Figure 3.56</a:t>
            </a:r>
            <a:endParaRPr lang="en-GB" dirty="0"/>
          </a:p>
        </p:txBody>
      </p:sp>
      <p:sp>
        <p:nvSpPr>
          <p:cNvPr id="2" name="Content Placeholder 1"/>
          <p:cNvSpPr>
            <a:spLocks noGrp="1"/>
          </p:cNvSpPr>
          <p:nvPr>
            <p:ph idx="1"/>
          </p:nvPr>
        </p:nvSpPr>
        <p:spPr>
          <a:xfrm>
            <a:off x="457200" y="990600"/>
            <a:ext cx="8229600" cy="2209800"/>
          </a:xfrm>
        </p:spPr>
        <p:txBody>
          <a:bodyPr/>
          <a:lstStyle/>
          <a:p>
            <a:r>
              <a:rPr lang="en-US" altLang="en-US" dirty="0"/>
              <a:t>The </a:t>
            </a:r>
            <a:r>
              <a:rPr lang="en-US" altLang="en-US" u="sng" dirty="0"/>
              <a:t>Golgi Apparatus</a:t>
            </a:r>
          </a:p>
          <a:p>
            <a:pPr lvl="1"/>
            <a:r>
              <a:rPr lang="en-US" altLang="en-US" dirty="0"/>
              <a:t>Membrane-bound flattened compartments</a:t>
            </a:r>
          </a:p>
          <a:p>
            <a:pPr lvl="1"/>
            <a:r>
              <a:rPr lang="en-US" altLang="en-US" dirty="0"/>
              <a:t>Macromolecules synthesized in ER are modified</a:t>
            </a:r>
          </a:p>
          <a:p>
            <a:pPr lvl="2"/>
            <a:r>
              <a:rPr lang="en-US" altLang="en-US" dirty="0"/>
              <a:t>Addition of carbohydrate, phosphate groups</a:t>
            </a:r>
          </a:p>
          <a:p>
            <a:pPr lvl="2"/>
            <a:r>
              <a:rPr lang="en-US" altLang="en-US" dirty="0"/>
              <a:t>Molecules sorted and delivered in vesicles</a:t>
            </a:r>
            <a:endParaRPr lang="en-US" dirty="0"/>
          </a:p>
        </p:txBody>
      </p:sp>
      <p:pic>
        <p:nvPicPr>
          <p:cNvPr id="4" name="Picture 3" descr="Membrane-bound vesicles fuse to one side of the Golgi apparatus, and bud off of the other side."/>
          <p:cNvPicPr>
            <a:picLocks noChangeAspect="1"/>
          </p:cNvPicPr>
          <p:nvPr/>
        </p:nvPicPr>
        <p:blipFill rotWithShape="1">
          <a:blip r:embed="rId3" cstate="print">
            <a:extLst>
              <a:ext uri="{28A0092B-C50C-407E-A947-70E740481C1C}">
                <a14:useLocalDpi xmlns:a14="http://schemas.microsoft.com/office/drawing/2010/main" val="0"/>
              </a:ext>
            </a:extLst>
          </a:blip>
          <a:srcRect t="4281" b="3172"/>
          <a:stretch/>
        </p:blipFill>
        <p:spPr>
          <a:xfrm>
            <a:off x="1758787" y="3352800"/>
            <a:ext cx="5626425" cy="2846229"/>
          </a:xfrm>
          <a:prstGeom prst="rect">
            <a:avLst/>
          </a:prstGeom>
        </p:spPr>
      </p:pic>
      <p:sp>
        <p:nvSpPr>
          <p:cNvPr id="6" name="Text Placeholder 5">
            <a:extLst>
              <a:ext uri="{FF2B5EF4-FFF2-40B4-BE49-F238E27FC236}">
                <a16:creationId xmlns:a16="http://schemas.microsoft.com/office/drawing/2014/main" id="{9503E7B9-190C-4523-A86B-E1F0192783D8}"/>
              </a:ext>
            </a:extLst>
          </p:cNvPr>
          <p:cNvSpPr>
            <a:spLocks noGrp="1"/>
          </p:cNvSpPr>
          <p:nvPr>
            <p:ph type="body" sz="quarter" idx="11"/>
          </p:nvPr>
        </p:nvSpPr>
        <p:spPr>
          <a:xfrm>
            <a:off x="7239000" y="6705600"/>
            <a:ext cx="1905000" cy="152400"/>
          </a:xfrm>
        </p:spPr>
        <p:txBody>
          <a:bodyPr/>
          <a:lstStyle/>
          <a:p>
            <a:r>
              <a:rPr lang="en-US" altLang="en-US" dirty="0"/>
              <a:t>© </a:t>
            </a:r>
            <a:r>
              <a:rPr lang="en-US" altLang="en-US" dirty="0" err="1"/>
              <a:t>Biophoto</a:t>
            </a:r>
            <a:r>
              <a:rPr lang="en-US" altLang="en-US" dirty="0"/>
              <a:t> Associates/Science Source</a:t>
            </a:r>
          </a:p>
        </p:txBody>
      </p:sp>
    </p:spTree>
    <p:extLst>
      <p:ext uri="{BB962C8B-B14F-4D97-AF65-F5344CB8AC3E}">
        <p14:creationId xmlns:p14="http://schemas.microsoft.com/office/powerpoint/2010/main" val="239381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2CBD7E-423D-4DB0-85F1-ABC9C4CA9188}"/>
              </a:ext>
            </a:extLst>
          </p:cNvPr>
          <p:cNvSpPr>
            <a:spLocks noGrp="1"/>
          </p:cNvSpPr>
          <p:nvPr>
            <p:ph type="title"/>
          </p:nvPr>
        </p:nvSpPr>
        <p:spPr>
          <a:xfrm>
            <a:off x="1312286" y="228600"/>
            <a:ext cx="6519429" cy="609600"/>
          </a:xfrm>
        </p:spPr>
        <p:txBody>
          <a:bodyPr/>
          <a:lstStyle/>
          <a:p>
            <a:r>
              <a:rPr lang="en-US" altLang="en-US" b="1" dirty="0">
                <a:solidFill>
                  <a:schemeClr val="tx1"/>
                </a:solidFill>
              </a:rPr>
              <a:t>Membrane-Bound Organelles (2)</a:t>
            </a:r>
            <a:endParaRPr lang="en-GB" dirty="0"/>
          </a:p>
        </p:txBody>
      </p:sp>
      <p:sp>
        <p:nvSpPr>
          <p:cNvPr id="2" name="Content Placeholder 1"/>
          <p:cNvSpPr>
            <a:spLocks noGrp="1"/>
          </p:cNvSpPr>
          <p:nvPr>
            <p:ph idx="1"/>
          </p:nvPr>
        </p:nvSpPr>
        <p:spPr>
          <a:xfrm>
            <a:off x="457200" y="990600"/>
            <a:ext cx="8229600" cy="2384425"/>
          </a:xfrm>
        </p:spPr>
        <p:txBody>
          <a:bodyPr/>
          <a:lstStyle/>
          <a:p>
            <a:r>
              <a:rPr lang="en-US" altLang="en-US" u="sng" dirty="0"/>
              <a:t>Lysosomes</a:t>
            </a:r>
            <a:r>
              <a:rPr lang="en-US" altLang="en-US" dirty="0"/>
              <a:t> contain degradative enzymes</a:t>
            </a:r>
          </a:p>
          <a:p>
            <a:pPr lvl="1"/>
            <a:r>
              <a:rPr lang="en-US" altLang="en-US" dirty="0"/>
              <a:t>Could destroy cell if not contained</a:t>
            </a:r>
          </a:p>
          <a:p>
            <a:pPr lvl="1"/>
            <a:r>
              <a:rPr lang="en-US" altLang="en-US" dirty="0"/>
              <a:t>Endosomes, phagosomes fuse with lysosomes</a:t>
            </a:r>
          </a:p>
          <a:p>
            <a:pPr lvl="2"/>
            <a:r>
              <a:rPr lang="en-US" altLang="en-US" dirty="0"/>
              <a:t>Material taken up by cell is degraded</a:t>
            </a:r>
          </a:p>
          <a:p>
            <a:pPr lvl="2"/>
            <a:r>
              <a:rPr lang="en-US" altLang="en-US" dirty="0"/>
              <a:t>Old organelles, vesicles fuse with lysosomes: </a:t>
            </a:r>
            <a:r>
              <a:rPr lang="en-US" altLang="en-US" u="sng" dirty="0"/>
              <a:t>autophagy</a:t>
            </a:r>
          </a:p>
        </p:txBody>
      </p:sp>
      <p:sp>
        <p:nvSpPr>
          <p:cNvPr id="3" name="Text Placeholder 2"/>
          <p:cNvSpPr>
            <a:spLocks noGrp="1"/>
          </p:cNvSpPr>
          <p:nvPr>
            <p:ph type="body" sz="quarter" idx="17"/>
          </p:nvPr>
        </p:nvSpPr>
        <p:spPr>
          <a:xfrm>
            <a:off x="549275" y="3375025"/>
            <a:ext cx="7972425" cy="1776475"/>
          </a:xfrm>
        </p:spPr>
        <p:txBody>
          <a:bodyPr/>
          <a:lstStyle/>
          <a:p>
            <a:pPr algn="l">
              <a:spcAft>
                <a:spcPts val="800"/>
              </a:spcAft>
            </a:pPr>
            <a:r>
              <a:rPr lang="en-US" altLang="en-US" sz="2400" u="sng" dirty="0"/>
              <a:t>Peroxisomes</a:t>
            </a:r>
            <a:r>
              <a:rPr lang="en-US" altLang="en-US" sz="2400" dirty="0"/>
              <a:t> use O</a:t>
            </a:r>
            <a:r>
              <a:rPr lang="en-US" altLang="en-US" sz="2400" baseline="-25000" dirty="0"/>
              <a:t>2</a:t>
            </a:r>
            <a:r>
              <a:rPr lang="en-US" altLang="en-US" sz="2400" dirty="0"/>
              <a:t> to degrade lipids, detoxify chemicals</a:t>
            </a:r>
          </a:p>
          <a:p>
            <a:pPr lvl="1">
              <a:spcAft>
                <a:spcPts val="800"/>
              </a:spcAft>
              <a:buFont typeface="Arial" panose="020B0604020202020204" pitchFamily="34" charset="0"/>
              <a:buChar char="•"/>
            </a:pPr>
            <a:r>
              <a:rPr lang="en-US" altLang="en-US" sz="2000" dirty="0"/>
              <a:t>Peroxisome generates, contains, and ultimately degrades hydrogen peroxide, superoxide</a:t>
            </a:r>
          </a:p>
          <a:p>
            <a:pPr lvl="1">
              <a:spcAft>
                <a:spcPts val="800"/>
              </a:spcAft>
              <a:buFont typeface="Arial" panose="020B0604020202020204" pitchFamily="34" charset="0"/>
              <a:buChar char="•"/>
            </a:pPr>
            <a:r>
              <a:rPr lang="en-US" altLang="en-US" sz="2000" dirty="0"/>
              <a:t>Protects cell from toxic effects of these molecules</a:t>
            </a:r>
            <a:endParaRPr lang="en-US" sz="2000" dirty="0"/>
          </a:p>
        </p:txBody>
      </p:sp>
    </p:spTree>
    <p:extLst>
      <p:ext uri="{BB962C8B-B14F-4D97-AF65-F5344CB8AC3E}">
        <p14:creationId xmlns:p14="http://schemas.microsoft.com/office/powerpoint/2010/main" val="331431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4B231D-32F0-424F-8768-95B67D23C80B}"/>
              </a:ext>
            </a:extLst>
          </p:cNvPr>
          <p:cNvSpPr>
            <a:spLocks noGrp="1"/>
          </p:cNvSpPr>
          <p:nvPr>
            <p:ph type="title"/>
          </p:nvPr>
        </p:nvSpPr>
        <p:spPr/>
        <p:txBody>
          <a:bodyPr/>
          <a:lstStyle/>
          <a:p>
            <a:r>
              <a:rPr lang="en-US" altLang="en-US" sz="3200" b="1" dirty="0">
                <a:solidFill>
                  <a:schemeClr val="tx1"/>
                </a:solidFill>
              </a:rPr>
              <a:t>Light Microscopes That Increase Contrast – Figure 3.5</a:t>
            </a:r>
            <a:endParaRPr lang="en-GB" sz="3200" dirty="0"/>
          </a:p>
        </p:txBody>
      </p:sp>
      <p:sp>
        <p:nvSpPr>
          <p:cNvPr id="2" name="Content Placeholder 1"/>
          <p:cNvSpPr>
            <a:spLocks noGrp="1"/>
          </p:cNvSpPr>
          <p:nvPr>
            <p:ph idx="1"/>
          </p:nvPr>
        </p:nvSpPr>
        <p:spPr>
          <a:xfrm>
            <a:off x="457200" y="990600"/>
            <a:ext cx="8229600" cy="1752600"/>
          </a:xfrm>
        </p:spPr>
        <p:txBody>
          <a:bodyPr/>
          <a:lstStyle/>
          <a:p>
            <a:r>
              <a:rPr lang="en-US" altLang="en-US" u="sng" dirty="0"/>
              <a:t>Phase-Contrast Microscope</a:t>
            </a:r>
          </a:p>
          <a:p>
            <a:pPr lvl="1"/>
            <a:r>
              <a:rPr lang="en-US" altLang="en-US" dirty="0"/>
              <a:t>Special optics amplify difference between refractive index of dense material and surrounding medium</a:t>
            </a:r>
          </a:p>
          <a:p>
            <a:pPr lvl="1"/>
            <a:r>
              <a:rPr lang="en-US" altLang="en-US" dirty="0"/>
              <a:t>Makes cells and other dense material appear darker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87" b="2317"/>
          <a:stretch/>
        </p:blipFill>
        <p:spPr>
          <a:xfrm>
            <a:off x="2398700" y="3048000"/>
            <a:ext cx="4343400" cy="2976937"/>
          </a:xfrm>
          <a:prstGeom prst="rect">
            <a:avLst/>
          </a:prstGeom>
        </p:spPr>
      </p:pic>
      <p:sp>
        <p:nvSpPr>
          <p:cNvPr id="3" name="Text Placeholder 2">
            <a:extLst>
              <a:ext uri="{FF2B5EF4-FFF2-40B4-BE49-F238E27FC236}">
                <a16:creationId xmlns:a16="http://schemas.microsoft.com/office/drawing/2014/main" id="{687DCF32-C5E9-48AD-8FC5-EA1CCF016D3F}"/>
              </a:ext>
            </a:extLst>
          </p:cNvPr>
          <p:cNvSpPr>
            <a:spLocks noGrp="1"/>
          </p:cNvSpPr>
          <p:nvPr>
            <p:ph type="body" sz="quarter" idx="11"/>
          </p:nvPr>
        </p:nvSpPr>
        <p:spPr>
          <a:xfrm>
            <a:off x="6553200" y="6705600"/>
            <a:ext cx="2590800" cy="152400"/>
          </a:xfrm>
        </p:spPr>
        <p:txBody>
          <a:bodyPr/>
          <a:lstStyle/>
          <a:p>
            <a:r>
              <a:rPr lang="en-US" dirty="0">
                <a:solidFill>
                  <a:schemeClr val="tx1"/>
                </a:solidFill>
              </a:rPr>
              <a:t>© McGraw-Hill Education/Lisa Burgess, photographer </a:t>
            </a:r>
          </a:p>
        </p:txBody>
      </p:sp>
    </p:spTree>
    <p:extLst>
      <p:ext uri="{BB962C8B-B14F-4D97-AF65-F5344CB8AC3E}">
        <p14:creationId xmlns:p14="http://schemas.microsoft.com/office/powerpoint/2010/main" val="2877574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765009-33A3-4E8A-A61F-A7F37D7214E1}"/>
              </a:ext>
            </a:extLst>
          </p:cNvPr>
          <p:cNvSpPr>
            <a:spLocks noGrp="1"/>
          </p:cNvSpPr>
          <p:nvPr>
            <p:ph type="title"/>
          </p:nvPr>
        </p:nvSpPr>
        <p:spPr>
          <a:xfrm>
            <a:off x="178398" y="228600"/>
            <a:ext cx="8787204" cy="609600"/>
          </a:xfrm>
        </p:spPr>
        <p:txBody>
          <a:bodyPr/>
          <a:lstStyle/>
          <a:p>
            <a:r>
              <a:rPr lang="en-US" altLang="en-US" sz="3000" b="1" dirty="0">
                <a:solidFill>
                  <a:schemeClr val="tx1"/>
                </a:solidFill>
              </a:rPr>
              <a:t>Light Microscopes That Increase Contrast – Figure 3.6</a:t>
            </a:r>
            <a:endParaRPr lang="en-GB" sz="3000" dirty="0"/>
          </a:p>
        </p:txBody>
      </p:sp>
      <p:sp>
        <p:nvSpPr>
          <p:cNvPr id="2" name="Content Placeholder 1"/>
          <p:cNvSpPr>
            <a:spLocks noGrp="1"/>
          </p:cNvSpPr>
          <p:nvPr>
            <p:ph idx="1"/>
          </p:nvPr>
        </p:nvSpPr>
        <p:spPr>
          <a:xfrm>
            <a:off x="457200" y="990600"/>
            <a:ext cx="8229600" cy="2756621"/>
          </a:xfrm>
        </p:spPr>
        <p:txBody>
          <a:bodyPr/>
          <a:lstStyle/>
          <a:p>
            <a:r>
              <a:rPr lang="en-US" altLang="en-US" u="sng" dirty="0"/>
              <a:t>Differential Interference Contrast (DIC) Microscope</a:t>
            </a:r>
          </a:p>
          <a:p>
            <a:pPr lvl="1"/>
            <a:r>
              <a:rPr lang="en-US" altLang="en-US" dirty="0"/>
              <a:t>Like phase-contrast, has special optics that depend upon differences in refractive index</a:t>
            </a:r>
          </a:p>
          <a:p>
            <a:pPr lvl="1"/>
            <a:r>
              <a:rPr lang="en-US" altLang="en-US" dirty="0"/>
              <a:t>Separates light into two beams that pass through specimen and recombine</a:t>
            </a:r>
          </a:p>
          <a:p>
            <a:pPr lvl="1"/>
            <a:r>
              <a:rPr lang="en-US" altLang="en-US" dirty="0"/>
              <a:t>Light waves are out of phase when recombined, yield three-dimensional appearance of image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6" b="1392"/>
          <a:stretch/>
        </p:blipFill>
        <p:spPr>
          <a:xfrm>
            <a:off x="2895600" y="3923371"/>
            <a:ext cx="3665372" cy="2706029"/>
          </a:xfrm>
          <a:prstGeom prst="rect">
            <a:avLst/>
          </a:prstGeom>
        </p:spPr>
      </p:pic>
      <p:sp>
        <p:nvSpPr>
          <p:cNvPr id="3" name="Text Placeholder 2">
            <a:extLst>
              <a:ext uri="{FF2B5EF4-FFF2-40B4-BE49-F238E27FC236}">
                <a16:creationId xmlns:a16="http://schemas.microsoft.com/office/drawing/2014/main" id="{56F7C757-5F54-4E2D-AE6D-80D7920B9EEF}"/>
              </a:ext>
            </a:extLst>
          </p:cNvPr>
          <p:cNvSpPr>
            <a:spLocks noGrp="1"/>
          </p:cNvSpPr>
          <p:nvPr>
            <p:ph type="body" sz="quarter" idx="11"/>
          </p:nvPr>
        </p:nvSpPr>
        <p:spPr>
          <a:xfrm>
            <a:off x="7391400" y="6705600"/>
            <a:ext cx="1752600" cy="152400"/>
          </a:xfrm>
        </p:spPr>
        <p:txBody>
          <a:bodyPr/>
          <a:lstStyle/>
          <a:p>
            <a:r>
              <a:rPr lang="en-US" altLang="en-US" dirty="0"/>
              <a:t>© Gerd Guenther/Science Source</a:t>
            </a:r>
          </a:p>
        </p:txBody>
      </p:sp>
    </p:spTree>
    <p:extLst>
      <p:ext uri="{BB962C8B-B14F-4D97-AF65-F5344CB8AC3E}">
        <p14:creationId xmlns:p14="http://schemas.microsoft.com/office/powerpoint/2010/main" val="194344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7AD87A-AB6E-45F6-B135-4E6701D7127A}"/>
              </a:ext>
            </a:extLst>
          </p:cNvPr>
          <p:cNvSpPr>
            <a:spLocks noGrp="1"/>
          </p:cNvSpPr>
          <p:nvPr>
            <p:ph type="title"/>
          </p:nvPr>
        </p:nvSpPr>
        <p:spPr>
          <a:xfrm>
            <a:off x="45268" y="228600"/>
            <a:ext cx="9053465" cy="609600"/>
          </a:xfrm>
        </p:spPr>
        <p:txBody>
          <a:bodyPr/>
          <a:lstStyle/>
          <a:p>
            <a:r>
              <a:rPr lang="en-US" altLang="en-US" sz="3000" b="1" dirty="0">
                <a:solidFill>
                  <a:schemeClr val="tx1"/>
                </a:solidFill>
              </a:rPr>
              <a:t>Light Microscopes That Detect Fluorescence – Figure 3.7</a:t>
            </a:r>
            <a:endParaRPr lang="en-GB" sz="3000" dirty="0"/>
          </a:p>
        </p:txBody>
      </p:sp>
      <p:sp>
        <p:nvSpPr>
          <p:cNvPr id="2" name="Content Placeholder 1"/>
          <p:cNvSpPr>
            <a:spLocks noGrp="1"/>
          </p:cNvSpPr>
          <p:nvPr>
            <p:ph idx="1"/>
          </p:nvPr>
        </p:nvSpPr>
        <p:spPr>
          <a:xfrm>
            <a:off x="457200" y="990600"/>
            <a:ext cx="8229600" cy="2738064"/>
          </a:xfrm>
        </p:spPr>
        <p:txBody>
          <a:bodyPr/>
          <a:lstStyle/>
          <a:p>
            <a:r>
              <a:rPr lang="en-US" altLang="en-US" u="sng" dirty="0"/>
              <a:t>Fluorescence Microscope</a:t>
            </a:r>
          </a:p>
          <a:p>
            <a:pPr lvl="1"/>
            <a:r>
              <a:rPr lang="en-US" altLang="en-US" dirty="0"/>
              <a:t>Used to observe cells or materials either naturally fluorescent or tagged with fluorescent dyes</a:t>
            </a:r>
          </a:p>
          <a:p>
            <a:pPr lvl="1"/>
            <a:r>
              <a:rPr lang="en-US" altLang="en-US" dirty="0"/>
              <a:t>Molecules absorb light at one wavelength (usually ultraviolet light) and emit light at longer wavelength</a:t>
            </a:r>
          </a:p>
          <a:p>
            <a:pPr lvl="1"/>
            <a:r>
              <a:rPr lang="en-US" altLang="en-US" dirty="0"/>
              <a:t>Most today are epifluorescent: UV light projected onto, not through, specimen</a:t>
            </a:r>
          </a:p>
        </p:txBody>
      </p:sp>
      <p:pic>
        <p:nvPicPr>
          <p:cNvPr id="4" name="Picture 3" descr="Cells are bright yellow against a dark background."/>
          <p:cNvPicPr>
            <a:picLocks noChangeAspect="1"/>
          </p:cNvPicPr>
          <p:nvPr/>
        </p:nvPicPr>
        <p:blipFill rotWithShape="1">
          <a:blip r:embed="rId3" cstate="print">
            <a:extLst>
              <a:ext uri="{28A0092B-C50C-407E-A947-70E740481C1C}">
                <a14:useLocalDpi xmlns:a14="http://schemas.microsoft.com/office/drawing/2010/main" val="0"/>
              </a:ext>
            </a:extLst>
          </a:blip>
          <a:srcRect t="1571" b="1571"/>
          <a:stretch/>
        </p:blipFill>
        <p:spPr>
          <a:xfrm>
            <a:off x="2474900" y="3728664"/>
            <a:ext cx="4191000" cy="2824536"/>
          </a:xfrm>
          <a:prstGeom prst="rect">
            <a:avLst/>
          </a:prstGeom>
        </p:spPr>
      </p:pic>
      <p:sp>
        <p:nvSpPr>
          <p:cNvPr id="3" name="Text Placeholder 2">
            <a:extLst>
              <a:ext uri="{FF2B5EF4-FFF2-40B4-BE49-F238E27FC236}">
                <a16:creationId xmlns:a16="http://schemas.microsoft.com/office/drawing/2014/main" id="{A5B2B6F2-A672-4EA3-A681-F2C08EF5D400}"/>
              </a:ext>
            </a:extLst>
          </p:cNvPr>
          <p:cNvSpPr>
            <a:spLocks noGrp="1"/>
          </p:cNvSpPr>
          <p:nvPr>
            <p:ph type="body" sz="quarter" idx="11"/>
          </p:nvPr>
        </p:nvSpPr>
        <p:spPr>
          <a:xfrm>
            <a:off x="8153400" y="6705600"/>
            <a:ext cx="990600" cy="152400"/>
          </a:xfrm>
        </p:spPr>
        <p:txBody>
          <a:bodyPr/>
          <a:lstStyle/>
          <a:p>
            <a:r>
              <a:rPr lang="en-US" altLang="en-US" dirty="0"/>
              <a:t>© Evan Roberts </a:t>
            </a:r>
          </a:p>
        </p:txBody>
      </p:sp>
    </p:spTree>
    <p:extLst>
      <p:ext uri="{BB962C8B-B14F-4D97-AF65-F5344CB8AC3E}">
        <p14:creationId xmlns:p14="http://schemas.microsoft.com/office/powerpoint/2010/main" val="1279852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D35634-ACA9-4641-AB25-92054E0B008B}"/>
              </a:ext>
            </a:extLst>
          </p:cNvPr>
          <p:cNvSpPr>
            <a:spLocks noGrp="1"/>
          </p:cNvSpPr>
          <p:nvPr>
            <p:ph type="title"/>
          </p:nvPr>
        </p:nvSpPr>
        <p:spPr/>
        <p:txBody>
          <a:bodyPr/>
          <a:lstStyle/>
          <a:p>
            <a:r>
              <a:rPr lang="en-US" altLang="en-US" sz="3000" b="1" dirty="0">
                <a:solidFill>
                  <a:schemeClr val="tx1"/>
                </a:solidFill>
              </a:rPr>
              <a:t>Light Microscopes That Detect Fluorescence – Figure 3.8 </a:t>
            </a:r>
            <a:endParaRPr lang="en-GB" sz="3000" dirty="0"/>
          </a:p>
        </p:txBody>
      </p:sp>
      <p:sp>
        <p:nvSpPr>
          <p:cNvPr id="2" name="Content Placeholder 1"/>
          <p:cNvSpPr>
            <a:spLocks noGrp="1"/>
          </p:cNvSpPr>
          <p:nvPr>
            <p:ph idx="1"/>
          </p:nvPr>
        </p:nvSpPr>
        <p:spPr>
          <a:xfrm>
            <a:off x="457200" y="990600"/>
            <a:ext cx="8229600" cy="2490850"/>
          </a:xfrm>
        </p:spPr>
        <p:txBody>
          <a:bodyPr/>
          <a:lstStyle/>
          <a:p>
            <a:r>
              <a:rPr lang="en-US" altLang="en-US" u="sng" dirty="0"/>
              <a:t>Scanning Laser Microscope (SLM)</a:t>
            </a:r>
            <a:endParaRPr lang="en-US" altLang="en-US" dirty="0"/>
          </a:p>
          <a:p>
            <a:pPr lvl="1"/>
            <a:r>
              <a:rPr lang="en-US" altLang="en-US" dirty="0"/>
              <a:t>Specimens stained with fluorescent dye</a:t>
            </a:r>
          </a:p>
          <a:p>
            <a:pPr lvl="2"/>
            <a:r>
              <a:rPr lang="en-US" altLang="en-US" dirty="0"/>
              <a:t>Fluorescent molecules bind to certain internal compounds; marks their precise location</a:t>
            </a:r>
          </a:p>
          <a:p>
            <a:pPr lvl="2"/>
            <a:r>
              <a:rPr lang="en-US" altLang="en-US" dirty="0"/>
              <a:t>Allows detailed interior views of intact cells</a:t>
            </a:r>
          </a:p>
          <a:p>
            <a:pPr lvl="2"/>
            <a:r>
              <a:rPr lang="en-US" altLang="en-US" dirty="0"/>
              <a:t>May provide 3-dimensional images of thick structures</a:t>
            </a:r>
          </a:p>
        </p:txBody>
      </p:sp>
      <p:pic>
        <p:nvPicPr>
          <p:cNvPr id="4" name="Picture 3" descr="Stained with a fluorescent dye that differentiates live cells (green) and dead cells (red)."/>
          <p:cNvPicPr>
            <a:picLocks noChangeAspect="1"/>
          </p:cNvPicPr>
          <p:nvPr/>
        </p:nvPicPr>
        <p:blipFill rotWithShape="1">
          <a:blip r:embed="rId3" cstate="print">
            <a:extLst>
              <a:ext uri="{28A0092B-C50C-407E-A947-70E740481C1C}">
                <a14:useLocalDpi xmlns:a14="http://schemas.microsoft.com/office/drawing/2010/main" val="0"/>
              </a:ext>
            </a:extLst>
          </a:blip>
          <a:srcRect t="3578" b="2212"/>
          <a:stretch/>
        </p:blipFill>
        <p:spPr>
          <a:xfrm>
            <a:off x="2788664" y="3745880"/>
            <a:ext cx="3563472" cy="2490850"/>
          </a:xfrm>
          <a:prstGeom prst="rect">
            <a:avLst/>
          </a:prstGeom>
        </p:spPr>
      </p:pic>
      <p:sp>
        <p:nvSpPr>
          <p:cNvPr id="3" name="Text Placeholder 2">
            <a:extLst>
              <a:ext uri="{FF2B5EF4-FFF2-40B4-BE49-F238E27FC236}">
                <a16:creationId xmlns:a16="http://schemas.microsoft.com/office/drawing/2014/main" id="{4D528BED-1C7E-4E18-8227-2A3AD76360BD}"/>
              </a:ext>
            </a:extLst>
          </p:cNvPr>
          <p:cNvSpPr>
            <a:spLocks noGrp="1"/>
          </p:cNvSpPr>
          <p:nvPr>
            <p:ph type="body" sz="quarter" idx="11"/>
          </p:nvPr>
        </p:nvSpPr>
        <p:spPr>
          <a:xfrm>
            <a:off x="6934200" y="6705600"/>
            <a:ext cx="2209800" cy="152400"/>
          </a:xfrm>
        </p:spPr>
        <p:txBody>
          <a:bodyPr/>
          <a:lstStyle/>
          <a:p>
            <a:r>
              <a:rPr lang="en-US" altLang="en-US" dirty="0"/>
              <a:t>Courtesy of A. Harrer, B. Pitts, P. Stewart/MSU-CBE</a:t>
            </a:r>
          </a:p>
        </p:txBody>
      </p:sp>
    </p:spTree>
    <p:extLst>
      <p:ext uri="{BB962C8B-B14F-4D97-AF65-F5344CB8AC3E}">
        <p14:creationId xmlns:p14="http://schemas.microsoft.com/office/powerpoint/2010/main" val="1594070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D576E-3AD5-4E9E-A88B-D277FBB23C51}"/>
              </a:ext>
            </a:extLst>
          </p:cNvPr>
          <p:cNvSpPr>
            <a:spLocks noGrp="1"/>
          </p:cNvSpPr>
          <p:nvPr>
            <p:ph type="title"/>
          </p:nvPr>
        </p:nvSpPr>
        <p:spPr>
          <a:xfrm>
            <a:off x="143778" y="218943"/>
            <a:ext cx="8859664" cy="1069072"/>
          </a:xfrm>
        </p:spPr>
        <p:txBody>
          <a:bodyPr/>
          <a:lstStyle/>
          <a:p>
            <a:r>
              <a:rPr lang="en-US" altLang="en-US" b="1" dirty="0">
                <a:solidFill>
                  <a:schemeClr val="tx1"/>
                </a:solidFill>
              </a:rPr>
              <a:t>Light Microscopes That Detect Fluorescence (1)</a:t>
            </a:r>
            <a:endParaRPr lang="en-GB" dirty="0"/>
          </a:p>
        </p:txBody>
      </p:sp>
      <p:sp>
        <p:nvSpPr>
          <p:cNvPr id="2" name="Content Placeholder 1"/>
          <p:cNvSpPr>
            <a:spLocks noGrp="1"/>
          </p:cNvSpPr>
          <p:nvPr>
            <p:ph idx="1"/>
          </p:nvPr>
        </p:nvSpPr>
        <p:spPr>
          <a:xfrm>
            <a:off x="457200" y="1323110"/>
            <a:ext cx="8229600" cy="3352800"/>
          </a:xfrm>
        </p:spPr>
        <p:txBody>
          <a:bodyPr/>
          <a:lstStyle/>
          <a:p>
            <a:r>
              <a:rPr lang="en-US" altLang="en-US" u="sng" dirty="0"/>
              <a:t>Confocal Microscopy</a:t>
            </a:r>
          </a:p>
          <a:p>
            <a:pPr lvl="1"/>
            <a:r>
              <a:rPr lang="en-US" altLang="en-US" dirty="0"/>
              <a:t>Laser beam illuminates a point on one vertical plane of specimen</a:t>
            </a:r>
          </a:p>
          <a:p>
            <a:pPr lvl="1"/>
            <a:r>
              <a:rPr lang="en-US" altLang="en-US" dirty="0"/>
              <a:t>Mirrors scan laser beam across specimen, illuminating successive planes</a:t>
            </a:r>
          </a:p>
          <a:p>
            <a:pPr lvl="1"/>
            <a:r>
              <a:rPr lang="en-US" altLang="en-US" dirty="0"/>
              <a:t>Each plane represents one fine slice of specimen</a:t>
            </a:r>
          </a:p>
          <a:p>
            <a:pPr lvl="1"/>
            <a:r>
              <a:rPr lang="en-US" altLang="en-US" dirty="0"/>
              <a:t>Computer constructs 3-dimensional image</a:t>
            </a:r>
          </a:p>
          <a:p>
            <a:pPr lvl="1"/>
            <a:r>
              <a:rPr lang="en-US" altLang="en-US" dirty="0"/>
              <a:t>Like a miniature computerized axial tomography (CAT) scan for cells</a:t>
            </a:r>
          </a:p>
        </p:txBody>
      </p:sp>
    </p:spTree>
    <p:extLst>
      <p:ext uri="{BB962C8B-B14F-4D97-AF65-F5344CB8AC3E}">
        <p14:creationId xmlns:p14="http://schemas.microsoft.com/office/powerpoint/2010/main" val="492191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9ACBA-F300-419C-AFF6-4336AE391F06}"/>
              </a:ext>
            </a:extLst>
          </p:cNvPr>
          <p:cNvSpPr>
            <a:spLocks noGrp="1"/>
          </p:cNvSpPr>
          <p:nvPr>
            <p:ph type="title"/>
          </p:nvPr>
        </p:nvSpPr>
        <p:spPr>
          <a:xfrm>
            <a:off x="76200" y="218943"/>
            <a:ext cx="8991600" cy="1143000"/>
          </a:xfrm>
        </p:spPr>
        <p:txBody>
          <a:bodyPr/>
          <a:lstStyle/>
          <a:p>
            <a:r>
              <a:rPr lang="en-US" altLang="en-US" b="1" dirty="0">
                <a:solidFill>
                  <a:schemeClr val="tx1"/>
                </a:solidFill>
              </a:rPr>
              <a:t>Light Microscopes That Detect Fluorescence (2)</a:t>
            </a:r>
            <a:endParaRPr lang="en-GB" dirty="0"/>
          </a:p>
        </p:txBody>
      </p:sp>
      <p:sp>
        <p:nvSpPr>
          <p:cNvPr id="2" name="Content Placeholder 1"/>
          <p:cNvSpPr>
            <a:spLocks noGrp="1"/>
          </p:cNvSpPr>
          <p:nvPr>
            <p:ph idx="1"/>
          </p:nvPr>
        </p:nvSpPr>
        <p:spPr>
          <a:xfrm>
            <a:off x="457200" y="1323110"/>
            <a:ext cx="8229600" cy="2258290"/>
          </a:xfrm>
        </p:spPr>
        <p:txBody>
          <a:bodyPr/>
          <a:lstStyle/>
          <a:p>
            <a:r>
              <a:rPr lang="en-US" altLang="en-US" u="sng" dirty="0"/>
              <a:t>Two-photon Microscopy </a:t>
            </a:r>
            <a:r>
              <a:rPr lang="en-US" altLang="en-US" dirty="0"/>
              <a:t>(multiphoton microscopy)</a:t>
            </a:r>
            <a:endParaRPr lang="en-US" altLang="en-US" u="sng" dirty="0"/>
          </a:p>
          <a:p>
            <a:pPr lvl="1"/>
            <a:r>
              <a:rPr lang="en-US" altLang="en-US" dirty="0"/>
              <a:t>Similar to confocal, but lower energy used</a:t>
            </a:r>
          </a:p>
          <a:p>
            <a:pPr lvl="1"/>
            <a:r>
              <a:rPr lang="en-US" altLang="en-US" dirty="0"/>
              <a:t>Less damaging to cells; allows time-lapse images</a:t>
            </a:r>
          </a:p>
          <a:p>
            <a:pPr lvl="1"/>
            <a:r>
              <a:rPr lang="en-US" altLang="en-US" dirty="0"/>
              <a:t>Light penetrates deeper to give interior views of relatively thick structures</a:t>
            </a:r>
          </a:p>
        </p:txBody>
      </p:sp>
    </p:spTree>
    <p:extLst>
      <p:ext uri="{BB962C8B-B14F-4D97-AF65-F5344CB8AC3E}">
        <p14:creationId xmlns:p14="http://schemas.microsoft.com/office/powerpoint/2010/main" val="503470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5E3B8A-7EDF-45C2-B555-CAE4BFC4365C}"/>
              </a:ext>
            </a:extLst>
          </p:cNvPr>
          <p:cNvSpPr>
            <a:spLocks noGrp="1"/>
          </p:cNvSpPr>
          <p:nvPr>
            <p:ph type="title"/>
          </p:nvPr>
        </p:nvSpPr>
        <p:spPr/>
        <p:txBody>
          <a:bodyPr/>
          <a:lstStyle/>
          <a:p>
            <a:r>
              <a:rPr lang="en-US" altLang="en-US" sz="3000" b="1" dirty="0">
                <a:solidFill>
                  <a:schemeClr val="tx1"/>
                </a:solidFill>
              </a:rPr>
              <a:t>Light Microscopes That Detect Fluorescence – Figure 3.9</a:t>
            </a:r>
            <a:endParaRPr lang="en-GB" sz="3000" dirty="0"/>
          </a:p>
        </p:txBody>
      </p:sp>
      <p:sp>
        <p:nvSpPr>
          <p:cNvPr id="2" name="Content Placeholder 1"/>
          <p:cNvSpPr>
            <a:spLocks noGrp="1"/>
          </p:cNvSpPr>
          <p:nvPr>
            <p:ph idx="1"/>
          </p:nvPr>
        </p:nvSpPr>
        <p:spPr>
          <a:xfrm>
            <a:off x="457200" y="990600"/>
            <a:ext cx="8229600" cy="990600"/>
          </a:xfrm>
        </p:spPr>
        <p:txBody>
          <a:bodyPr/>
          <a:lstStyle/>
          <a:p>
            <a:r>
              <a:rPr lang="en-US" altLang="en-US" u="sng" dirty="0"/>
              <a:t>Super-Resolution Microscope</a:t>
            </a:r>
          </a:p>
          <a:p>
            <a:pPr lvl="1"/>
            <a:r>
              <a:rPr lang="en-US" altLang="en-US" dirty="0">
                <a:cs typeface="Arial" panose="020B0604020202020204" pitchFamily="34" charset="0"/>
              </a:rPr>
              <a:t>Can improve resolution down to 10 nanometers</a:t>
            </a:r>
            <a:endParaRPr lang="en-US" altLang="en-US" dirty="0"/>
          </a:p>
        </p:txBody>
      </p:sp>
      <p:pic>
        <p:nvPicPr>
          <p:cNvPr id="4" name="Picture 3" descr="Super-resolution image has higher resolution than conventional fluorescence image."/>
          <p:cNvPicPr>
            <a:picLocks noChangeAspect="1"/>
          </p:cNvPicPr>
          <p:nvPr/>
        </p:nvPicPr>
        <p:blipFill rotWithShape="1">
          <a:blip r:embed="rId3" cstate="print">
            <a:extLst>
              <a:ext uri="{28A0092B-C50C-407E-A947-70E740481C1C}">
                <a14:useLocalDpi xmlns:a14="http://schemas.microsoft.com/office/drawing/2010/main" val="0"/>
              </a:ext>
            </a:extLst>
          </a:blip>
          <a:srcRect t="3052" b="2360"/>
          <a:stretch/>
        </p:blipFill>
        <p:spPr>
          <a:xfrm>
            <a:off x="836600" y="2133600"/>
            <a:ext cx="7467600" cy="3975096"/>
          </a:xfrm>
          <a:prstGeom prst="rect">
            <a:avLst/>
          </a:prstGeom>
        </p:spPr>
      </p:pic>
      <p:sp>
        <p:nvSpPr>
          <p:cNvPr id="3" name="Text Placeholder 2">
            <a:extLst>
              <a:ext uri="{FF2B5EF4-FFF2-40B4-BE49-F238E27FC236}">
                <a16:creationId xmlns:a16="http://schemas.microsoft.com/office/drawing/2014/main" id="{4A960674-963E-4FD0-911D-5E713C8A6FCC}"/>
              </a:ext>
            </a:extLst>
          </p:cNvPr>
          <p:cNvSpPr>
            <a:spLocks noGrp="1"/>
          </p:cNvSpPr>
          <p:nvPr>
            <p:ph type="body" sz="quarter" idx="11"/>
          </p:nvPr>
        </p:nvSpPr>
        <p:spPr>
          <a:xfrm>
            <a:off x="7010400" y="6629400"/>
            <a:ext cx="2057400" cy="152400"/>
          </a:xfrm>
        </p:spPr>
        <p:txBody>
          <a:bodyPr/>
          <a:lstStyle/>
          <a:p>
            <a:r>
              <a:rPr lang="en-US" altLang="en-US" dirty="0"/>
              <a:t>both: © Dr. Henrik Strah/Newcastle University</a:t>
            </a:r>
          </a:p>
        </p:txBody>
      </p:sp>
    </p:spTree>
    <p:extLst>
      <p:ext uri="{BB962C8B-B14F-4D97-AF65-F5344CB8AC3E}">
        <p14:creationId xmlns:p14="http://schemas.microsoft.com/office/powerpoint/2010/main" val="4240498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D42DEA-8232-4388-BD43-1DAF3209F7B3}"/>
              </a:ext>
            </a:extLst>
          </p:cNvPr>
          <p:cNvSpPr>
            <a:spLocks noGrp="1"/>
          </p:cNvSpPr>
          <p:nvPr>
            <p:ph type="title"/>
          </p:nvPr>
        </p:nvSpPr>
        <p:spPr>
          <a:xfrm>
            <a:off x="415637" y="228600"/>
            <a:ext cx="8312727" cy="609600"/>
          </a:xfrm>
        </p:spPr>
        <p:txBody>
          <a:bodyPr/>
          <a:lstStyle/>
          <a:p>
            <a:r>
              <a:rPr lang="en-US" altLang="en-US" b="1" dirty="0">
                <a:solidFill>
                  <a:schemeClr val="tx1"/>
                </a:solidFill>
              </a:rPr>
              <a:t>Electron Microscopes – Figure 3.10 </a:t>
            </a:r>
            <a:endParaRPr lang="en-GB" dirty="0"/>
          </a:p>
        </p:txBody>
      </p:sp>
      <p:sp>
        <p:nvSpPr>
          <p:cNvPr id="2" name="Content Placeholder 1"/>
          <p:cNvSpPr>
            <a:spLocks noGrp="1"/>
          </p:cNvSpPr>
          <p:nvPr>
            <p:ph idx="1"/>
          </p:nvPr>
        </p:nvSpPr>
        <p:spPr>
          <a:xfrm>
            <a:off x="457200" y="990600"/>
            <a:ext cx="4191000" cy="3810000"/>
          </a:xfrm>
        </p:spPr>
        <p:txBody>
          <a:bodyPr/>
          <a:lstStyle/>
          <a:p>
            <a:r>
              <a:rPr lang="en-US" altLang="en-US" dirty="0"/>
              <a:t>Can clearly magnify objects 100,000x</a:t>
            </a:r>
          </a:p>
          <a:p>
            <a:pPr lvl="1"/>
            <a:r>
              <a:rPr lang="en-US" altLang="en-US" dirty="0"/>
              <a:t>Uses electromagnetic lenses, electrons, and a fluorescent screen to replace glass lenses, </a:t>
            </a:r>
            <a:br>
              <a:rPr lang="en-US" altLang="en-US" dirty="0"/>
            </a:br>
            <a:r>
              <a:rPr lang="en-US" altLang="en-US" dirty="0"/>
              <a:t>visible light, and the eye</a:t>
            </a:r>
          </a:p>
          <a:p>
            <a:pPr lvl="1"/>
            <a:r>
              <a:rPr lang="en-US" altLang="en-US" dirty="0"/>
              <a:t>Image photographed as black-and-white</a:t>
            </a:r>
            <a:r>
              <a:rPr lang="en-US" altLang="en-US" dirty="0">
                <a:sym typeface="Wingdings" panose="05000000000000000000" pitchFamily="2" charset="2"/>
              </a:rPr>
              <a:t> electron photomicrograph</a:t>
            </a:r>
          </a:p>
          <a:p>
            <a:pPr lvl="2"/>
            <a:r>
              <a:rPr lang="en-US" altLang="en-US" dirty="0">
                <a:sym typeface="Wingdings" panose="05000000000000000000" pitchFamily="2" charset="2"/>
              </a:rPr>
              <a:t>May be artificially colored</a:t>
            </a:r>
          </a:p>
        </p:txBody>
      </p:sp>
      <p:sp>
        <p:nvSpPr>
          <p:cNvPr id="22" name="Content Placeholder 21">
            <a:extLst>
              <a:ext uri="{FF2B5EF4-FFF2-40B4-BE49-F238E27FC236}">
                <a16:creationId xmlns:a16="http://schemas.microsoft.com/office/drawing/2014/main" id="{74F0493D-EAD7-4C96-B4B6-EAE68081EFCF}"/>
              </a:ext>
            </a:extLst>
          </p:cNvPr>
          <p:cNvSpPr>
            <a:spLocks noGrp="1"/>
          </p:cNvSpPr>
          <p:nvPr>
            <p:ph sz="quarter" idx="33"/>
          </p:nvPr>
        </p:nvSpPr>
        <p:spPr>
          <a:xfrm>
            <a:off x="5035949" y="1126534"/>
            <a:ext cx="1211961" cy="279584"/>
          </a:xfrm>
        </p:spPr>
        <p:txBody>
          <a:bodyPr/>
          <a:lstStyle/>
          <a:p>
            <a:pPr marL="0" indent="0" algn="ctr">
              <a:buNone/>
            </a:pPr>
            <a:r>
              <a:rPr lang="en-GB" sz="1080" b="1" dirty="0"/>
              <a:t>Light Microscope</a:t>
            </a:r>
          </a:p>
        </p:txBody>
      </p:sp>
      <p:sp>
        <p:nvSpPr>
          <p:cNvPr id="21" name="Content Placeholder 20">
            <a:extLst>
              <a:ext uri="{FF2B5EF4-FFF2-40B4-BE49-F238E27FC236}">
                <a16:creationId xmlns:a16="http://schemas.microsoft.com/office/drawing/2014/main" id="{69BFD292-AEE1-4FD2-B3BC-5DE80DA4F5E3}"/>
              </a:ext>
            </a:extLst>
          </p:cNvPr>
          <p:cNvSpPr>
            <a:spLocks noGrp="1"/>
          </p:cNvSpPr>
          <p:nvPr>
            <p:ph sz="quarter" idx="32"/>
          </p:nvPr>
        </p:nvSpPr>
        <p:spPr>
          <a:xfrm>
            <a:off x="6724650" y="1146037"/>
            <a:ext cx="1532329" cy="336934"/>
          </a:xfrm>
        </p:spPr>
        <p:txBody>
          <a:bodyPr/>
          <a:lstStyle/>
          <a:p>
            <a:pPr marL="0" indent="0" algn="ctr">
              <a:lnSpc>
                <a:spcPts val="1100"/>
              </a:lnSpc>
              <a:buNone/>
            </a:pPr>
            <a:r>
              <a:rPr lang="en-GB" sz="1080" b="1" dirty="0"/>
              <a:t>Transmission Electron Microscope</a:t>
            </a:r>
          </a:p>
        </p:txBody>
      </p:sp>
      <p:pic>
        <p:nvPicPr>
          <p:cNvPr id="7" name="Picture 6">
            <a:extLst>
              <a:ext uri="{FF2B5EF4-FFF2-40B4-BE49-F238E27FC236}">
                <a16:creationId xmlns:a16="http://schemas.microsoft.com/office/drawing/2014/main" id="{04CA84F7-DD12-488C-A496-532ABF4D5F5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30"/>
          <a:stretch/>
        </p:blipFill>
        <p:spPr>
          <a:xfrm>
            <a:off x="4802282" y="1468582"/>
            <a:ext cx="4108704" cy="4987715"/>
          </a:xfrm>
          <a:prstGeom prst="rect">
            <a:avLst/>
          </a:prstGeom>
        </p:spPr>
      </p:pic>
    </p:spTree>
    <p:extLst>
      <p:ext uri="{BB962C8B-B14F-4D97-AF65-F5344CB8AC3E}">
        <p14:creationId xmlns:p14="http://schemas.microsoft.com/office/powerpoint/2010/main" val="226376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73D87-9FDC-46B8-8A9A-62D42FEAE30B}"/>
              </a:ext>
            </a:extLst>
          </p:cNvPr>
          <p:cNvSpPr>
            <a:spLocks noGrp="1"/>
          </p:cNvSpPr>
          <p:nvPr>
            <p:ph type="title"/>
          </p:nvPr>
        </p:nvSpPr>
        <p:spPr/>
        <p:txBody>
          <a:bodyPr/>
          <a:lstStyle/>
          <a:p>
            <a:r>
              <a:rPr lang="en-US" altLang="en-US" b="1" dirty="0">
                <a:solidFill>
                  <a:schemeClr val="tx1"/>
                </a:solidFill>
              </a:rPr>
              <a:t>Electron Microscopes (1)</a:t>
            </a:r>
            <a:endParaRPr lang="en-GB" dirty="0"/>
          </a:p>
        </p:txBody>
      </p:sp>
      <p:sp>
        <p:nvSpPr>
          <p:cNvPr id="2" name="Content Placeholder 1"/>
          <p:cNvSpPr>
            <a:spLocks noGrp="1"/>
          </p:cNvSpPr>
          <p:nvPr>
            <p:ph idx="1"/>
          </p:nvPr>
        </p:nvSpPr>
        <p:spPr>
          <a:xfrm>
            <a:off x="457199" y="990600"/>
            <a:ext cx="3998891" cy="2438400"/>
          </a:xfrm>
        </p:spPr>
        <p:txBody>
          <a:bodyPr/>
          <a:lstStyle/>
          <a:p>
            <a:r>
              <a:rPr lang="en-US" altLang="en-US" dirty="0">
                <a:sym typeface="Wingdings" panose="05000000000000000000" pitchFamily="2" charset="2"/>
              </a:rPr>
              <a:t>Wavelength of electrons approximately 1,000 shorter than light</a:t>
            </a:r>
          </a:p>
          <a:p>
            <a:pPr lvl="2"/>
            <a:r>
              <a:rPr lang="en-US" altLang="en-US" dirty="0"/>
              <a:t>Resolving power approximately 1,000-fold greater: approximately 0.3 nanometer</a:t>
            </a:r>
          </a:p>
        </p:txBody>
      </p:sp>
      <p:sp>
        <p:nvSpPr>
          <p:cNvPr id="25" name="Content Placeholder 24">
            <a:extLst>
              <a:ext uri="{FF2B5EF4-FFF2-40B4-BE49-F238E27FC236}">
                <a16:creationId xmlns:a16="http://schemas.microsoft.com/office/drawing/2014/main" id="{C141CB86-4B50-451E-99A1-808F25ADD636}"/>
              </a:ext>
            </a:extLst>
          </p:cNvPr>
          <p:cNvSpPr>
            <a:spLocks noGrp="1"/>
          </p:cNvSpPr>
          <p:nvPr>
            <p:ph sz="quarter" idx="33"/>
          </p:nvPr>
        </p:nvSpPr>
        <p:spPr>
          <a:xfrm>
            <a:off x="5066421" y="1013676"/>
            <a:ext cx="1211961" cy="254167"/>
          </a:xfrm>
        </p:spPr>
        <p:txBody>
          <a:bodyPr/>
          <a:lstStyle/>
          <a:p>
            <a:pPr marL="0" indent="0">
              <a:buNone/>
            </a:pPr>
            <a:r>
              <a:rPr lang="en-GB" sz="1080" b="1" dirty="0"/>
              <a:t>Light Microscope</a:t>
            </a:r>
          </a:p>
        </p:txBody>
      </p:sp>
      <p:sp>
        <p:nvSpPr>
          <p:cNvPr id="24" name="Content Placeholder 23">
            <a:extLst>
              <a:ext uri="{FF2B5EF4-FFF2-40B4-BE49-F238E27FC236}">
                <a16:creationId xmlns:a16="http://schemas.microsoft.com/office/drawing/2014/main" id="{31420E68-4660-46B1-9D20-9E74E589814C}"/>
              </a:ext>
            </a:extLst>
          </p:cNvPr>
          <p:cNvSpPr>
            <a:spLocks noGrp="1"/>
          </p:cNvSpPr>
          <p:nvPr>
            <p:ph sz="quarter" idx="32"/>
          </p:nvPr>
        </p:nvSpPr>
        <p:spPr>
          <a:xfrm>
            <a:off x="6723744" y="1038318"/>
            <a:ext cx="1532329" cy="347137"/>
          </a:xfrm>
        </p:spPr>
        <p:txBody>
          <a:bodyPr/>
          <a:lstStyle/>
          <a:p>
            <a:pPr marL="0" indent="0" algn="ctr">
              <a:lnSpc>
                <a:spcPts val="1100"/>
              </a:lnSpc>
              <a:buNone/>
            </a:pPr>
            <a:r>
              <a:rPr lang="en-GB" sz="1080" b="1" dirty="0"/>
              <a:t>Transmission Electron Microscope</a:t>
            </a:r>
          </a:p>
        </p:txBody>
      </p:sp>
      <p:pic>
        <p:nvPicPr>
          <p:cNvPr id="5" name="Picture 4">
            <a:extLst>
              <a:ext uri="{FF2B5EF4-FFF2-40B4-BE49-F238E27FC236}">
                <a16:creationId xmlns:a16="http://schemas.microsoft.com/office/drawing/2014/main" id="{A30CF10D-C25A-4A72-9000-A0A869DEA19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096"/>
          <a:stretch/>
        </p:blipFill>
        <p:spPr>
          <a:xfrm>
            <a:off x="4800600" y="1385455"/>
            <a:ext cx="4108704" cy="4957324"/>
          </a:xfrm>
          <a:prstGeom prst="rect">
            <a:avLst/>
          </a:prstGeom>
        </p:spPr>
      </p:pic>
    </p:spTree>
    <p:extLst>
      <p:ext uri="{BB962C8B-B14F-4D97-AF65-F5344CB8AC3E}">
        <p14:creationId xmlns:p14="http://schemas.microsoft.com/office/powerpoint/2010/main" val="407679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6FCCC7-EDB1-4853-AB6C-2D99398F4CD2}"/>
              </a:ext>
            </a:extLst>
          </p:cNvPr>
          <p:cNvSpPr>
            <a:spLocks noGrp="1"/>
          </p:cNvSpPr>
          <p:nvPr>
            <p:ph type="title"/>
          </p:nvPr>
        </p:nvSpPr>
        <p:spPr>
          <a:xfrm>
            <a:off x="1265856" y="228600"/>
            <a:ext cx="6612288" cy="609600"/>
          </a:xfrm>
        </p:spPr>
        <p:txBody>
          <a:bodyPr/>
          <a:lstStyle/>
          <a:p>
            <a:r>
              <a:rPr lang="en-US" altLang="en-US" b="1" dirty="0">
                <a:solidFill>
                  <a:schemeClr val="tx1"/>
                </a:solidFill>
              </a:rPr>
              <a:t>A Glimpse of History</a:t>
            </a:r>
            <a:endParaRPr lang="en-GB" dirty="0"/>
          </a:p>
        </p:txBody>
      </p:sp>
      <p:sp>
        <p:nvSpPr>
          <p:cNvPr id="2" name="Content Placeholder 1"/>
          <p:cNvSpPr>
            <a:spLocks noGrp="1"/>
          </p:cNvSpPr>
          <p:nvPr>
            <p:ph idx="1"/>
          </p:nvPr>
        </p:nvSpPr>
        <p:spPr/>
        <p:txBody>
          <a:bodyPr/>
          <a:lstStyle/>
          <a:p>
            <a:r>
              <a:rPr lang="en-US" altLang="en-US" dirty="0"/>
              <a:t>Hans Christian Joachim Gram (1853 to 1938)</a:t>
            </a:r>
          </a:p>
          <a:p>
            <a:pPr lvl="1"/>
            <a:r>
              <a:rPr lang="en-US" altLang="en-US" dirty="0"/>
              <a:t>Danish physician working at morgue in Berlin</a:t>
            </a:r>
          </a:p>
          <a:p>
            <a:pPr lvl="1"/>
            <a:r>
              <a:rPr lang="en-US" altLang="en-US" dirty="0"/>
              <a:t>Worked for Dr. Carl Friedlander</a:t>
            </a:r>
          </a:p>
          <a:p>
            <a:pPr lvl="2"/>
            <a:r>
              <a:rPr lang="en-US" altLang="en-US" dirty="0"/>
              <a:t>Attempting to identify cause of pneumonia</a:t>
            </a:r>
          </a:p>
          <a:p>
            <a:pPr lvl="1"/>
            <a:r>
              <a:rPr lang="en-US" altLang="en-US" dirty="0"/>
              <a:t>Gram was developing methods to stain bacteria </a:t>
            </a:r>
          </a:p>
          <a:p>
            <a:pPr lvl="1"/>
            <a:r>
              <a:rPr lang="en-US" altLang="en-US" dirty="0"/>
              <a:t>With one method, bacteria stained unequally</a:t>
            </a:r>
          </a:p>
          <a:p>
            <a:pPr lvl="2"/>
            <a:r>
              <a:rPr lang="en-US" altLang="en-US" dirty="0"/>
              <a:t>Some retained dye, others did not</a:t>
            </a:r>
          </a:p>
          <a:p>
            <a:pPr lvl="2"/>
            <a:r>
              <a:rPr lang="en-US" altLang="en-US" dirty="0"/>
              <a:t>Revealed two different kinds of bacteria</a:t>
            </a:r>
          </a:p>
          <a:p>
            <a:pPr lvl="1"/>
            <a:r>
              <a:rPr lang="en-US" altLang="en-US" dirty="0"/>
              <a:t>Basis for modern Gram stain</a:t>
            </a:r>
          </a:p>
          <a:p>
            <a:pPr lvl="2"/>
            <a:r>
              <a:rPr lang="en-US" altLang="en-US" dirty="0"/>
              <a:t>Identifies two major groups of bacteria according to cell wall structure and chemistry</a:t>
            </a:r>
          </a:p>
          <a:p>
            <a:pPr lvl="2"/>
            <a:r>
              <a:rPr lang="en-US" altLang="en-US" u="sng" dirty="0"/>
              <a:t>Gram-positive</a:t>
            </a:r>
            <a:r>
              <a:rPr lang="en-US" altLang="en-US" dirty="0"/>
              <a:t> and </a:t>
            </a:r>
            <a:r>
              <a:rPr lang="en-US" altLang="en-US" u="sng" dirty="0"/>
              <a:t>Gram-negative</a:t>
            </a:r>
            <a:endParaRPr lang="en-US" dirty="0"/>
          </a:p>
        </p:txBody>
      </p:sp>
    </p:spTree>
    <p:extLst>
      <p:ext uri="{BB962C8B-B14F-4D97-AF65-F5344CB8AC3E}">
        <p14:creationId xmlns:p14="http://schemas.microsoft.com/office/powerpoint/2010/main" val="180991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34950D-845E-4800-97C1-650E8D40D459}"/>
              </a:ext>
            </a:extLst>
          </p:cNvPr>
          <p:cNvSpPr>
            <a:spLocks noGrp="1"/>
          </p:cNvSpPr>
          <p:nvPr>
            <p:ph type="title"/>
          </p:nvPr>
        </p:nvSpPr>
        <p:spPr>
          <a:xfrm>
            <a:off x="415637" y="228600"/>
            <a:ext cx="8312727" cy="609600"/>
          </a:xfrm>
        </p:spPr>
        <p:txBody>
          <a:bodyPr/>
          <a:lstStyle/>
          <a:p>
            <a:r>
              <a:rPr lang="en-US" altLang="en-US" b="1" dirty="0">
                <a:solidFill>
                  <a:schemeClr val="tx1"/>
                </a:solidFill>
              </a:rPr>
              <a:t>Electron Microscopes (2)</a:t>
            </a:r>
            <a:endParaRPr lang="en-GB" dirty="0"/>
          </a:p>
        </p:txBody>
      </p:sp>
      <p:sp>
        <p:nvSpPr>
          <p:cNvPr id="2" name="Content Placeholder 1"/>
          <p:cNvSpPr>
            <a:spLocks noGrp="1"/>
          </p:cNvSpPr>
          <p:nvPr>
            <p:ph idx="1"/>
          </p:nvPr>
        </p:nvSpPr>
        <p:spPr>
          <a:xfrm>
            <a:off x="457200" y="990600"/>
            <a:ext cx="8229600" cy="1944109"/>
          </a:xfrm>
        </p:spPr>
        <p:txBody>
          <a:bodyPr/>
          <a:lstStyle/>
          <a:p>
            <a:r>
              <a:rPr lang="en-US" altLang="en-US" dirty="0"/>
              <a:t>Lenses and specimen must be in vacuum</a:t>
            </a:r>
          </a:p>
          <a:p>
            <a:pPr lvl="1"/>
            <a:r>
              <a:rPr lang="en-US" altLang="en-US" dirty="0"/>
              <a:t>Air molecules would interfere with electrons</a:t>
            </a:r>
          </a:p>
          <a:p>
            <a:pPr lvl="1"/>
            <a:r>
              <a:rPr lang="en-US" altLang="en-US" dirty="0"/>
              <a:t>Impossible to observe living specimens</a:t>
            </a:r>
          </a:p>
          <a:p>
            <a:pPr lvl="1"/>
            <a:r>
              <a:rPr lang="en-US" altLang="en-US" dirty="0"/>
              <a:t>Results in large, expensive unit and complex specimen preparation</a:t>
            </a:r>
          </a:p>
        </p:txBody>
      </p:sp>
      <p:sp>
        <p:nvSpPr>
          <p:cNvPr id="5" name="Content Placeholder 3">
            <a:extLst>
              <a:ext uri="{FF2B5EF4-FFF2-40B4-BE49-F238E27FC236}">
                <a16:creationId xmlns:a16="http://schemas.microsoft.com/office/drawing/2014/main" id="{4126B397-BF86-4EB3-868D-118F330252D4}"/>
              </a:ext>
            </a:extLst>
          </p:cNvPr>
          <p:cNvSpPr>
            <a:spLocks noGrp="1"/>
          </p:cNvSpPr>
          <p:nvPr>
            <p:ph sz="quarter" idx="18"/>
          </p:nvPr>
        </p:nvSpPr>
        <p:spPr>
          <a:xfrm>
            <a:off x="458500" y="2934709"/>
            <a:ext cx="7342909" cy="1484891"/>
          </a:xfrm>
          <a:prstGeom prst="rect">
            <a:avLst/>
          </a:prstGeom>
        </p:spPr>
        <p:txBody>
          <a:bodyPr/>
          <a:lstStyle/>
          <a:p>
            <a:pPr marL="0" indent="0">
              <a:spcAft>
                <a:spcPts val="800"/>
              </a:spcAft>
              <a:buNone/>
            </a:pPr>
            <a:r>
              <a:rPr lang="en-US" altLang="en-US" sz="2400" dirty="0"/>
              <a:t>Two major types:</a:t>
            </a:r>
          </a:p>
          <a:p>
            <a:pPr lvl="1">
              <a:spcAft>
                <a:spcPts val="800"/>
              </a:spcAft>
              <a:buFont typeface="Arial" panose="020B0604020202020204" pitchFamily="34" charset="0"/>
              <a:buChar char="•"/>
            </a:pPr>
            <a:r>
              <a:rPr lang="en-US" altLang="en-US" sz="2000" dirty="0"/>
              <a:t>Transmission Electron Microscope (TEM)</a:t>
            </a:r>
          </a:p>
          <a:p>
            <a:pPr lvl="1">
              <a:spcAft>
                <a:spcPts val="800"/>
              </a:spcAft>
              <a:buFont typeface="Arial" panose="020B0604020202020204" pitchFamily="34" charset="0"/>
              <a:buChar char="•"/>
            </a:pPr>
            <a:r>
              <a:rPr lang="en-US" altLang="en-US" sz="2000" dirty="0"/>
              <a:t>Scanning Electron Microscope (SEM)</a:t>
            </a:r>
          </a:p>
        </p:txBody>
      </p:sp>
    </p:spTree>
    <p:extLst>
      <p:ext uri="{BB962C8B-B14F-4D97-AF65-F5344CB8AC3E}">
        <p14:creationId xmlns:p14="http://schemas.microsoft.com/office/powerpoint/2010/main" val="1889078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549798-54D7-429C-814A-D0962D7D724E}"/>
              </a:ext>
            </a:extLst>
          </p:cNvPr>
          <p:cNvSpPr>
            <a:spLocks noGrp="1"/>
          </p:cNvSpPr>
          <p:nvPr>
            <p:ph type="title"/>
          </p:nvPr>
        </p:nvSpPr>
        <p:spPr>
          <a:xfrm>
            <a:off x="1006899" y="234606"/>
            <a:ext cx="7130203" cy="597588"/>
          </a:xfrm>
        </p:spPr>
        <p:txBody>
          <a:bodyPr/>
          <a:lstStyle/>
          <a:p>
            <a:r>
              <a:rPr lang="en-US" altLang="en-US" b="1" dirty="0">
                <a:solidFill>
                  <a:schemeClr val="tx1"/>
                </a:solidFill>
              </a:rPr>
              <a:t>Electron Microscopes – Figure 3.11</a:t>
            </a:r>
            <a:endParaRPr lang="en-GB" dirty="0"/>
          </a:p>
        </p:txBody>
      </p:sp>
      <p:sp>
        <p:nvSpPr>
          <p:cNvPr id="2" name="Content Placeholder 1"/>
          <p:cNvSpPr>
            <a:spLocks noGrp="1"/>
          </p:cNvSpPr>
          <p:nvPr>
            <p:ph idx="1"/>
          </p:nvPr>
        </p:nvSpPr>
        <p:spPr>
          <a:xfrm>
            <a:off x="457200" y="990600"/>
            <a:ext cx="5334000" cy="4953000"/>
          </a:xfrm>
        </p:spPr>
        <p:txBody>
          <a:bodyPr/>
          <a:lstStyle/>
          <a:p>
            <a:r>
              <a:rPr lang="en-US" altLang="en-US" u="sng" dirty="0"/>
              <a:t>Transmission Electron Microscope (TEM): </a:t>
            </a:r>
            <a:r>
              <a:rPr lang="en-US" altLang="en-US" dirty="0"/>
              <a:t>beam of electrons passes through specimen or scatters</a:t>
            </a:r>
          </a:p>
          <a:p>
            <a:pPr lvl="1">
              <a:buClrTx/>
            </a:pPr>
            <a:r>
              <a:rPr lang="en-US" altLang="en-US" dirty="0"/>
              <a:t>Depends on density of region: dark areas are dense</a:t>
            </a:r>
          </a:p>
          <a:p>
            <a:pPr lvl="1">
              <a:buClrTx/>
            </a:pPr>
            <a:r>
              <a:rPr lang="en-US" altLang="en-US" dirty="0"/>
              <a:t>Thin-sectioning used to view internal details, but process can distort cells</a:t>
            </a:r>
          </a:p>
          <a:p>
            <a:pPr lvl="1">
              <a:buClrTx/>
            </a:pPr>
            <a:r>
              <a:rPr lang="en-US" altLang="en-US" dirty="0"/>
              <a:t>Freeze-fracturing, freeze-etching reveal shape of internal structures</a:t>
            </a:r>
          </a:p>
          <a:p>
            <a:pPr lvl="1">
              <a:buClrTx/>
            </a:pPr>
            <a:r>
              <a:rPr lang="en-US" altLang="en-US" dirty="0"/>
              <a:t>Newer methods that reduce damage to cells include cryo-electron microscopy (cryo-EM), and cryo-electron tomography for 3-D images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4" b="2031"/>
          <a:stretch/>
        </p:blipFill>
        <p:spPr>
          <a:xfrm>
            <a:off x="5975780" y="2385432"/>
            <a:ext cx="2716596" cy="4139193"/>
          </a:xfrm>
          <a:prstGeom prst="rect">
            <a:avLst/>
          </a:prstGeom>
        </p:spPr>
      </p:pic>
      <p:sp>
        <p:nvSpPr>
          <p:cNvPr id="3" name="Text Placeholder 2">
            <a:extLst>
              <a:ext uri="{FF2B5EF4-FFF2-40B4-BE49-F238E27FC236}">
                <a16:creationId xmlns:a16="http://schemas.microsoft.com/office/drawing/2014/main" id="{02314050-EDAC-47CC-9D65-DDB4F7A51EA3}"/>
              </a:ext>
            </a:extLst>
          </p:cNvPr>
          <p:cNvSpPr>
            <a:spLocks noGrp="1"/>
          </p:cNvSpPr>
          <p:nvPr>
            <p:ph type="body" sz="quarter" idx="11"/>
          </p:nvPr>
        </p:nvSpPr>
        <p:spPr/>
        <p:txBody>
          <a:bodyPr/>
          <a:lstStyle/>
          <a:p>
            <a:r>
              <a:rPr lang="en-US" altLang="en-US" dirty="0"/>
              <a:t>a: © Lee D. Simon/Science Source; b: © Dr. Tony Brain/Science Source</a:t>
            </a:r>
          </a:p>
        </p:txBody>
      </p:sp>
    </p:spTree>
    <p:extLst>
      <p:ext uri="{BB962C8B-B14F-4D97-AF65-F5344CB8AC3E}">
        <p14:creationId xmlns:p14="http://schemas.microsoft.com/office/powerpoint/2010/main" val="255985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C5A8AF-A29D-4501-9223-3ACEB59C61EE}"/>
              </a:ext>
            </a:extLst>
          </p:cNvPr>
          <p:cNvSpPr>
            <a:spLocks noGrp="1"/>
          </p:cNvSpPr>
          <p:nvPr>
            <p:ph type="title"/>
          </p:nvPr>
        </p:nvSpPr>
        <p:spPr>
          <a:xfrm>
            <a:off x="672901" y="228600"/>
            <a:ext cx="7798198" cy="609600"/>
          </a:xfrm>
        </p:spPr>
        <p:txBody>
          <a:bodyPr/>
          <a:lstStyle/>
          <a:p>
            <a:r>
              <a:rPr lang="en-US" altLang="en-US" b="1" dirty="0">
                <a:solidFill>
                  <a:schemeClr val="tx1"/>
                </a:solidFill>
              </a:rPr>
              <a:t>Electron Microscopes – Figure 3.12 </a:t>
            </a:r>
            <a:endParaRPr lang="en-GB" dirty="0"/>
          </a:p>
        </p:txBody>
      </p:sp>
      <p:sp>
        <p:nvSpPr>
          <p:cNvPr id="2" name="Content Placeholder 1"/>
          <p:cNvSpPr>
            <a:spLocks noGrp="1"/>
          </p:cNvSpPr>
          <p:nvPr>
            <p:ph idx="1"/>
          </p:nvPr>
        </p:nvSpPr>
        <p:spPr>
          <a:xfrm>
            <a:off x="457200" y="990600"/>
            <a:ext cx="8229600" cy="2667000"/>
          </a:xfrm>
        </p:spPr>
        <p:txBody>
          <a:bodyPr/>
          <a:lstStyle/>
          <a:p>
            <a:r>
              <a:rPr lang="en-US" altLang="en-US" u="sng" dirty="0"/>
              <a:t>Scanning Electron Microscope (SEM</a:t>
            </a:r>
            <a:r>
              <a:rPr lang="en-US" altLang="en-US" dirty="0"/>
              <a:t>): beam of electrons scans over surface of specimen</a:t>
            </a:r>
          </a:p>
          <a:p>
            <a:pPr lvl="1"/>
            <a:r>
              <a:rPr lang="en-US" altLang="en-US" dirty="0"/>
              <a:t>Used to observe surface details</a:t>
            </a:r>
          </a:p>
          <a:p>
            <a:pPr lvl="1"/>
            <a:r>
              <a:rPr lang="en-US" altLang="en-US" dirty="0"/>
              <a:t>Surface coated with thin film of metal</a:t>
            </a:r>
          </a:p>
          <a:p>
            <a:pPr lvl="1"/>
            <a:r>
              <a:rPr lang="en-US" altLang="en-US" dirty="0"/>
              <a:t>Electrons released from specimen are observed</a:t>
            </a:r>
          </a:p>
          <a:p>
            <a:pPr lvl="2"/>
            <a:r>
              <a:rPr lang="en-US" altLang="en-US" dirty="0"/>
              <a:t>Yields 3-D effect</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1" b="2221"/>
          <a:stretch/>
        </p:blipFill>
        <p:spPr>
          <a:xfrm>
            <a:off x="3647096" y="3352800"/>
            <a:ext cx="3678607" cy="2971800"/>
          </a:xfrm>
          <a:prstGeom prst="rect">
            <a:avLst/>
          </a:prstGeom>
        </p:spPr>
      </p:pic>
      <p:sp>
        <p:nvSpPr>
          <p:cNvPr id="3" name="Text Placeholder 2">
            <a:extLst>
              <a:ext uri="{FF2B5EF4-FFF2-40B4-BE49-F238E27FC236}">
                <a16:creationId xmlns:a16="http://schemas.microsoft.com/office/drawing/2014/main" id="{E621DADE-C280-4860-AA1F-D7C25F4458A5}"/>
              </a:ext>
            </a:extLst>
          </p:cNvPr>
          <p:cNvSpPr>
            <a:spLocks noGrp="1"/>
          </p:cNvSpPr>
          <p:nvPr>
            <p:ph type="body" sz="quarter" idx="11"/>
          </p:nvPr>
        </p:nvSpPr>
        <p:spPr>
          <a:xfrm>
            <a:off x="6934200" y="6705600"/>
            <a:ext cx="2209800" cy="152400"/>
          </a:xfrm>
        </p:spPr>
        <p:txBody>
          <a:bodyPr/>
          <a:lstStyle/>
          <a:p>
            <a:r>
              <a:rPr lang="en-US" altLang="en-US" dirty="0"/>
              <a:t>© Dennis Kunkel Microscopy/SPL/Science Source </a:t>
            </a:r>
          </a:p>
        </p:txBody>
      </p:sp>
    </p:spTree>
    <p:extLst>
      <p:ext uri="{BB962C8B-B14F-4D97-AF65-F5344CB8AC3E}">
        <p14:creationId xmlns:p14="http://schemas.microsoft.com/office/powerpoint/2010/main" val="1600799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7C7B62-1E02-4A6B-BE54-9602E077BDC4}"/>
              </a:ext>
            </a:extLst>
          </p:cNvPr>
          <p:cNvSpPr>
            <a:spLocks noGrp="1"/>
          </p:cNvSpPr>
          <p:nvPr>
            <p:ph type="title"/>
          </p:nvPr>
        </p:nvSpPr>
        <p:spPr>
          <a:xfrm>
            <a:off x="391639" y="228600"/>
            <a:ext cx="8360723" cy="609600"/>
          </a:xfrm>
        </p:spPr>
        <p:txBody>
          <a:bodyPr/>
          <a:lstStyle/>
          <a:p>
            <a:r>
              <a:rPr lang="en-US" altLang="en-US" b="1" dirty="0">
                <a:solidFill>
                  <a:schemeClr val="tx1"/>
                </a:solidFill>
              </a:rPr>
              <a:t>Scanning Probe Microscopes – Figure 3.13</a:t>
            </a:r>
            <a:endParaRPr lang="en-GB" dirty="0"/>
          </a:p>
        </p:txBody>
      </p:sp>
      <p:sp>
        <p:nvSpPr>
          <p:cNvPr id="2" name="Content Placeholder 1"/>
          <p:cNvSpPr>
            <a:spLocks noGrp="1"/>
          </p:cNvSpPr>
          <p:nvPr>
            <p:ph idx="1"/>
          </p:nvPr>
        </p:nvSpPr>
        <p:spPr>
          <a:xfrm>
            <a:off x="457200" y="1068159"/>
            <a:ext cx="8229600" cy="2048492"/>
          </a:xfrm>
        </p:spPr>
        <p:txBody>
          <a:bodyPr/>
          <a:lstStyle/>
          <a:p>
            <a:pPr marL="0" lvl="1" indent="0">
              <a:buClr>
                <a:srgbClr val="D02621"/>
              </a:buClr>
              <a:buNone/>
            </a:pPr>
            <a:r>
              <a:rPr lang="en-US" altLang="en-US" sz="2800" dirty="0"/>
              <a:t>Detailed images of surfaces</a:t>
            </a:r>
          </a:p>
          <a:p>
            <a:r>
              <a:rPr lang="en-US" altLang="en-US" dirty="0"/>
              <a:t>Example: </a:t>
            </a:r>
            <a:r>
              <a:rPr lang="en-US" altLang="en-US" u="sng" dirty="0"/>
              <a:t>atomic force microscope (AFM)</a:t>
            </a:r>
          </a:p>
          <a:p>
            <a:pPr lvl="2"/>
            <a:r>
              <a:rPr lang="en-US" altLang="en-US" dirty="0"/>
              <a:t>Resolving power much greater than that of EM</a:t>
            </a:r>
          </a:p>
          <a:p>
            <a:pPr lvl="2"/>
            <a:r>
              <a:rPr lang="en-US" altLang="en-US" dirty="0"/>
              <a:t>Avoids special preparation required for EM</a:t>
            </a:r>
          </a:p>
        </p:txBody>
      </p:sp>
      <p:sp>
        <p:nvSpPr>
          <p:cNvPr id="7" name="Content Placeholder 3">
            <a:extLst>
              <a:ext uri="{FF2B5EF4-FFF2-40B4-BE49-F238E27FC236}">
                <a16:creationId xmlns:a16="http://schemas.microsoft.com/office/drawing/2014/main" id="{98602143-DAAD-491D-9148-80284DD494BC}"/>
              </a:ext>
            </a:extLst>
          </p:cNvPr>
          <p:cNvSpPr>
            <a:spLocks noGrp="1"/>
          </p:cNvSpPr>
          <p:nvPr>
            <p:ph sz="quarter" idx="18"/>
          </p:nvPr>
        </p:nvSpPr>
        <p:spPr>
          <a:xfrm>
            <a:off x="449946" y="3068120"/>
            <a:ext cx="7474854" cy="1359029"/>
          </a:xfrm>
          <a:prstGeom prst="rect">
            <a:avLst/>
          </a:prstGeom>
        </p:spPr>
        <p:txBody>
          <a:bodyPr/>
          <a:lstStyle/>
          <a:p>
            <a:pPr marL="0" indent="0">
              <a:spcAft>
                <a:spcPts val="800"/>
              </a:spcAft>
              <a:buNone/>
            </a:pPr>
            <a:r>
              <a:rPr lang="en-US" altLang="en-US" sz="2400" dirty="0"/>
              <a:t>Sharp probe moves across sample’s surface</a:t>
            </a:r>
          </a:p>
          <a:p>
            <a:pPr lvl="2">
              <a:spcAft>
                <a:spcPts val="800"/>
              </a:spcAft>
            </a:pPr>
            <a:r>
              <a:rPr lang="en-US" altLang="en-US" sz="1800" dirty="0"/>
              <a:t>“Feels” bumps, valleys of atoms</a:t>
            </a:r>
          </a:p>
          <a:p>
            <a:pPr lvl="2"/>
            <a:r>
              <a:rPr lang="en-US" altLang="en-US" sz="1800" dirty="0"/>
              <a:t>Laser measures motion, computer produces surface map</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9" b="2353"/>
          <a:stretch/>
        </p:blipFill>
        <p:spPr>
          <a:xfrm>
            <a:off x="3046400" y="4517172"/>
            <a:ext cx="3048000" cy="1939888"/>
          </a:xfrm>
          <a:prstGeom prst="rect">
            <a:avLst/>
          </a:prstGeom>
        </p:spPr>
      </p:pic>
      <p:sp>
        <p:nvSpPr>
          <p:cNvPr id="10" name="Text Placeholder 9">
            <a:extLst>
              <a:ext uri="{FF2B5EF4-FFF2-40B4-BE49-F238E27FC236}">
                <a16:creationId xmlns:a16="http://schemas.microsoft.com/office/drawing/2014/main" id="{47C82ADB-81BE-4B77-86F6-63C5594B7A92}"/>
              </a:ext>
            </a:extLst>
          </p:cNvPr>
          <p:cNvSpPr>
            <a:spLocks noGrp="1"/>
          </p:cNvSpPr>
          <p:nvPr>
            <p:ph type="body" sz="quarter" idx="11"/>
          </p:nvPr>
        </p:nvSpPr>
        <p:spPr>
          <a:xfrm>
            <a:off x="6324600" y="6705600"/>
            <a:ext cx="2819400" cy="152400"/>
          </a:xfrm>
        </p:spPr>
        <p:txBody>
          <a:bodyPr/>
          <a:lstStyle/>
          <a:p>
            <a:pPr marL="0" lvl="1" indent="0" algn="r">
              <a:buClr>
                <a:srgbClr val="D02621"/>
              </a:buClr>
              <a:buNone/>
            </a:pPr>
            <a:r>
              <a:rPr lang="en-US" altLang="en-US" sz="800" dirty="0"/>
              <a:t>Source: Dr. Mary Ng Lee, National University of Singapore/CDC</a:t>
            </a:r>
          </a:p>
        </p:txBody>
      </p:sp>
    </p:spTree>
    <p:extLst>
      <p:ext uri="{BB962C8B-B14F-4D97-AF65-F5344CB8AC3E}">
        <p14:creationId xmlns:p14="http://schemas.microsoft.com/office/powerpoint/2010/main" val="2607763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9CC8-1F35-4BF8-AE82-9E49FE44C36B}"/>
              </a:ext>
            </a:extLst>
          </p:cNvPr>
          <p:cNvSpPr>
            <a:spLocks noGrp="1"/>
          </p:cNvSpPr>
          <p:nvPr>
            <p:ph type="title"/>
          </p:nvPr>
        </p:nvSpPr>
        <p:spPr>
          <a:xfrm>
            <a:off x="136479" y="24240"/>
            <a:ext cx="8871041" cy="848596"/>
          </a:xfrm>
        </p:spPr>
        <p:txBody>
          <a:bodyPr anchor="ctr"/>
          <a:lstStyle/>
          <a:p>
            <a:r>
              <a:rPr lang="en-US" altLang="en-US" sz="3200" b="1" dirty="0">
                <a:solidFill>
                  <a:schemeClr val="tx1"/>
                </a:solidFill>
              </a:rPr>
              <a:t>Summary of Microscopic Instruments – Table 3.1 (1)</a:t>
            </a:r>
            <a:endParaRPr lang="en-GB" sz="3200" dirty="0"/>
          </a:p>
        </p:txBody>
      </p:sp>
      <p:sp>
        <p:nvSpPr>
          <p:cNvPr id="20" name="Content Placeholder 19">
            <a:extLst>
              <a:ext uri="{FF2B5EF4-FFF2-40B4-BE49-F238E27FC236}">
                <a16:creationId xmlns:a16="http://schemas.microsoft.com/office/drawing/2014/main" id="{7D420205-8150-4E65-A9FC-87649C3C0A9C}"/>
              </a:ext>
            </a:extLst>
          </p:cNvPr>
          <p:cNvSpPr>
            <a:spLocks noGrp="1"/>
          </p:cNvSpPr>
          <p:nvPr>
            <p:ph idx="1"/>
          </p:nvPr>
        </p:nvSpPr>
        <p:spPr>
          <a:xfrm>
            <a:off x="609600" y="792279"/>
            <a:ext cx="7481455" cy="363421"/>
          </a:xfrm>
        </p:spPr>
        <p:txBody>
          <a:bodyPr/>
          <a:lstStyle/>
          <a:p>
            <a:r>
              <a:rPr lang="en-US" sz="1800" b="1" dirty="0"/>
              <a:t>Table 3.1 A Summary of Microscopic Instruments and Their Characteristics</a:t>
            </a:r>
          </a:p>
        </p:txBody>
      </p:sp>
      <p:graphicFrame>
        <p:nvGraphicFramePr>
          <p:cNvPr id="28" name="Table Placeholder 27">
            <a:extLst>
              <a:ext uri="{FF2B5EF4-FFF2-40B4-BE49-F238E27FC236}">
                <a16:creationId xmlns:a16="http://schemas.microsoft.com/office/drawing/2014/main" id="{E7E0A4B3-EF63-4C75-8972-AD972AEC45EC}"/>
              </a:ext>
            </a:extLst>
          </p:cNvPr>
          <p:cNvGraphicFramePr>
            <a:graphicFrameLocks noGrp="1"/>
          </p:cNvGraphicFramePr>
          <p:nvPr>
            <p:ph type="tbl" sz="quarter" idx="22"/>
            <p:extLst>
              <p:ext uri="{D42A27DB-BD31-4B8C-83A1-F6EECF244321}">
                <p14:modId xmlns:p14="http://schemas.microsoft.com/office/powerpoint/2010/main" val="3963494833"/>
              </p:ext>
            </p:extLst>
          </p:nvPr>
        </p:nvGraphicFramePr>
        <p:xfrm>
          <a:off x="609600" y="1155700"/>
          <a:ext cx="8077200" cy="542516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931211441"/>
                    </a:ext>
                  </a:extLst>
                </a:gridCol>
                <a:gridCol w="2946400">
                  <a:extLst>
                    <a:ext uri="{9D8B030D-6E8A-4147-A177-3AD203B41FA5}">
                      <a16:colId xmlns:a16="http://schemas.microsoft.com/office/drawing/2014/main" val="4251879019"/>
                    </a:ext>
                  </a:extLst>
                </a:gridCol>
                <a:gridCol w="2692400">
                  <a:extLst>
                    <a:ext uri="{9D8B030D-6E8A-4147-A177-3AD203B41FA5}">
                      <a16:colId xmlns:a16="http://schemas.microsoft.com/office/drawing/2014/main" val="2482433514"/>
                    </a:ext>
                  </a:extLst>
                </a:gridCol>
              </a:tblGrid>
              <a:tr h="364887">
                <a:tc>
                  <a:txBody>
                    <a:bodyPr/>
                    <a:lstStyle/>
                    <a:p>
                      <a:r>
                        <a:rPr lang="en-US" sz="1400" b="1" dirty="0"/>
                        <a:t>Instrument </a:t>
                      </a:r>
                    </a:p>
                  </a:txBody>
                  <a:tcPr marL="110642" marR="110642" marT="50292" marB="50292"/>
                </a:tc>
                <a:tc>
                  <a:txBody>
                    <a:bodyPr/>
                    <a:lstStyle/>
                    <a:p>
                      <a:r>
                        <a:rPr lang="en-US" sz="1400" b="1" dirty="0"/>
                        <a:t>Mechanism</a:t>
                      </a:r>
                    </a:p>
                  </a:txBody>
                  <a:tcPr marL="110642" marR="110642" marT="50292" marB="50292"/>
                </a:tc>
                <a:tc>
                  <a:txBody>
                    <a:bodyPr/>
                    <a:lstStyle/>
                    <a:p>
                      <a:r>
                        <a:rPr lang="en-US" sz="1400" b="1" dirty="0"/>
                        <a:t>Comment</a:t>
                      </a:r>
                    </a:p>
                  </a:txBody>
                  <a:tcPr marL="110642" marR="110642" marT="50292" marB="50292"/>
                </a:tc>
                <a:extLst>
                  <a:ext uri="{0D108BD9-81ED-4DB2-BD59-A6C34878D82A}">
                    <a16:rowId xmlns:a16="http://schemas.microsoft.com/office/drawing/2014/main" val="118028288"/>
                  </a:ext>
                </a:extLst>
              </a:tr>
              <a:tr h="679444">
                <a:tc>
                  <a:txBody>
                    <a:bodyPr/>
                    <a:lstStyle/>
                    <a:p>
                      <a:pPr>
                        <a:lnSpc>
                          <a:spcPts val="2300"/>
                        </a:lnSpc>
                      </a:pPr>
                      <a:r>
                        <a:rPr lang="en-US" sz="1600" b="1" dirty="0"/>
                        <a:t>Light Microscopes</a:t>
                      </a:r>
                    </a:p>
                  </a:txBody>
                  <a:tcPr marL="110642" marR="110642" marT="50292" marB="50292"/>
                </a:tc>
                <a:tc>
                  <a:txBody>
                    <a:bodyPr/>
                    <a:lstStyle/>
                    <a:p>
                      <a:pPr>
                        <a:lnSpc>
                          <a:spcPts val="1600"/>
                        </a:lnSpc>
                      </a:pPr>
                      <a:r>
                        <a:rPr lang="en-US" sz="1200" dirty="0"/>
                        <a:t>Visible light passes through a series of lenses to produce a magnified</a:t>
                      </a:r>
                      <a:r>
                        <a:rPr lang="en-US" sz="1200" baseline="0" dirty="0"/>
                        <a:t> image.</a:t>
                      </a:r>
                      <a:endParaRPr lang="en-US" sz="1200" dirty="0"/>
                    </a:p>
                  </a:txBody>
                  <a:tcPr marL="110642" marR="110642" marT="50292" marB="50292"/>
                </a:tc>
                <a:tc>
                  <a:txBody>
                    <a:bodyPr/>
                    <a:lstStyle/>
                    <a:p>
                      <a:r>
                        <a:rPr lang="en-US" sz="1200" dirty="0"/>
                        <a:t>Relatively easy to use; considerably less expensive</a:t>
                      </a:r>
                      <a:r>
                        <a:rPr lang="en-US" sz="1200" baseline="0" dirty="0"/>
                        <a:t> than electron and scanning probe microscopes. </a:t>
                      </a:r>
                      <a:endParaRPr lang="en-US" sz="1200" dirty="0"/>
                    </a:p>
                  </a:txBody>
                  <a:tcPr marL="110642" marR="110642" marT="50292" marB="50292"/>
                </a:tc>
                <a:extLst>
                  <a:ext uri="{0D108BD9-81ED-4DB2-BD59-A6C34878D82A}">
                    <a16:rowId xmlns:a16="http://schemas.microsoft.com/office/drawing/2014/main" val="2592545675"/>
                  </a:ext>
                </a:extLst>
              </a:tr>
              <a:tr h="1434382">
                <a:tc>
                  <a:txBody>
                    <a:bodyPr/>
                    <a:lstStyle/>
                    <a:p>
                      <a:r>
                        <a:rPr lang="en-US" sz="1200" dirty="0"/>
                        <a:t>Bright-field</a:t>
                      </a:r>
                    </a:p>
                  </a:txBody>
                  <a:tcPr marL="110642" marR="110642" marT="50292" marB="50292"/>
                </a:tc>
                <a:tc>
                  <a:txBody>
                    <a:bodyPr/>
                    <a:lstStyle/>
                    <a:p>
                      <a:r>
                        <a:rPr lang="en-US" sz="1200" dirty="0"/>
                        <a:t>Illuminates the field of view evenly and generates a bright background. </a:t>
                      </a:r>
                    </a:p>
                  </a:txBody>
                  <a:tcPr marL="110642" marR="110642" marT="50292" marB="50292"/>
                </a:tc>
                <a:tc>
                  <a:txBody>
                    <a:bodyPr/>
                    <a:lstStyle/>
                    <a:p>
                      <a:r>
                        <a:rPr lang="en-US" sz="1200" dirty="0"/>
                        <a:t>Most common type of microscope.</a:t>
                      </a:r>
                    </a:p>
                  </a:txBody>
                  <a:tcPr marL="110642" marR="110642" marT="50292" marB="50292"/>
                </a:tc>
                <a:extLst>
                  <a:ext uri="{0D108BD9-81ED-4DB2-BD59-A6C34878D82A}">
                    <a16:rowId xmlns:a16="http://schemas.microsoft.com/office/drawing/2014/main" val="1118010129"/>
                  </a:ext>
                </a:extLst>
              </a:tr>
              <a:tr h="1358888">
                <a:tc>
                  <a:txBody>
                    <a:bodyPr/>
                    <a:lstStyle/>
                    <a:p>
                      <a:pPr>
                        <a:lnSpc>
                          <a:spcPts val="1000"/>
                        </a:lnSpc>
                      </a:pPr>
                      <a:r>
                        <a:rPr lang="en-US" sz="1200" dirty="0"/>
                        <a:t>Dark-field</a:t>
                      </a:r>
                    </a:p>
                  </a:txBody>
                  <a:tcPr marL="110642" marR="110642" marT="50292" marB="50292"/>
                </a:tc>
                <a:tc>
                  <a:txBody>
                    <a:bodyPr/>
                    <a:lstStyle/>
                    <a:p>
                      <a:pPr>
                        <a:lnSpc>
                          <a:spcPts val="1200"/>
                        </a:lnSpc>
                      </a:pPr>
                      <a:r>
                        <a:rPr lang="en-US" sz="1200" dirty="0"/>
                        <a:t>Light is directed toward the specimen at an angle.</a:t>
                      </a:r>
                    </a:p>
                  </a:txBody>
                  <a:tcPr marL="110642" marR="110642" marT="50292" marB="50292"/>
                </a:tc>
                <a:tc>
                  <a:txBody>
                    <a:bodyPr/>
                    <a:lstStyle/>
                    <a:p>
                      <a:pPr>
                        <a:lnSpc>
                          <a:spcPts val="1200"/>
                        </a:lnSpc>
                      </a:pPr>
                      <a:r>
                        <a:rPr lang="en-US" sz="1200" dirty="0"/>
                        <a:t>Makes unstained cells easier to see; organisms stand out as bright objects against a dark background. </a:t>
                      </a:r>
                    </a:p>
                  </a:txBody>
                  <a:tcPr marL="110642" marR="110642" marT="50292" marB="50292"/>
                </a:tc>
                <a:extLst>
                  <a:ext uri="{0D108BD9-81ED-4DB2-BD59-A6C34878D82A}">
                    <a16:rowId xmlns:a16="http://schemas.microsoft.com/office/drawing/2014/main" val="1387736092"/>
                  </a:ext>
                </a:extLst>
              </a:tr>
              <a:tr h="1587559">
                <a:tc>
                  <a:txBody>
                    <a:bodyPr/>
                    <a:lstStyle/>
                    <a:p>
                      <a:pPr>
                        <a:lnSpc>
                          <a:spcPts val="2000"/>
                        </a:lnSpc>
                      </a:pPr>
                      <a:r>
                        <a:rPr lang="en-US" sz="1200" dirty="0"/>
                        <a:t>Phase-contrast</a:t>
                      </a:r>
                    </a:p>
                  </a:txBody>
                  <a:tcPr marL="110642" marR="110642" marT="50292" marB="50292"/>
                </a:tc>
                <a:tc>
                  <a:txBody>
                    <a:bodyPr/>
                    <a:lstStyle/>
                    <a:p>
                      <a:pPr>
                        <a:lnSpc>
                          <a:spcPts val="1500"/>
                        </a:lnSpc>
                      </a:pPr>
                      <a:r>
                        <a:rPr lang="en-US" sz="1200" dirty="0"/>
                        <a:t>Increases contrast by amplifying</a:t>
                      </a:r>
                      <a:r>
                        <a:rPr lang="en-US" sz="1200" baseline="0" dirty="0"/>
                        <a:t> differences in refractive index.</a:t>
                      </a:r>
                      <a:endParaRPr lang="en-US" sz="1200" dirty="0"/>
                    </a:p>
                  </a:txBody>
                  <a:tcPr marL="110642" marR="110642" marT="50292" marB="50292"/>
                </a:tc>
                <a:tc>
                  <a:txBody>
                    <a:bodyPr/>
                    <a:lstStyle/>
                    <a:p>
                      <a:pPr>
                        <a:lnSpc>
                          <a:spcPts val="1600"/>
                        </a:lnSpc>
                      </a:pPr>
                      <a:r>
                        <a:rPr lang="en-US" sz="1200" dirty="0"/>
                        <a:t>Dense material appears darker than normal.</a:t>
                      </a:r>
                    </a:p>
                  </a:txBody>
                  <a:tcPr marL="110642" marR="110642" marT="50292" marB="50292"/>
                </a:tc>
                <a:extLst>
                  <a:ext uri="{0D108BD9-81ED-4DB2-BD59-A6C34878D82A}">
                    <a16:rowId xmlns:a16="http://schemas.microsoft.com/office/drawing/2014/main" val="2869524681"/>
                  </a:ext>
                </a:extLst>
              </a:tr>
            </a:tbl>
          </a:graphicData>
        </a:graphic>
      </p:graphicFrame>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38769" y="2333625"/>
            <a:ext cx="1247775" cy="1171575"/>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68048" y="3796371"/>
            <a:ext cx="1427552" cy="1156630"/>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48269" y="5324841"/>
            <a:ext cx="1547331" cy="1075959"/>
          </a:xfrm>
          <a:prstGeom prst="rect">
            <a:avLst/>
          </a:prstGeom>
        </p:spPr>
      </p:pic>
      <p:sp>
        <p:nvSpPr>
          <p:cNvPr id="21" name="Text Placeholder 20">
            <a:extLst>
              <a:ext uri="{FF2B5EF4-FFF2-40B4-BE49-F238E27FC236}">
                <a16:creationId xmlns:a16="http://schemas.microsoft.com/office/drawing/2014/main" id="{41F92A3D-9BBC-4700-A21F-AD58769EFFD0}"/>
              </a:ext>
            </a:extLst>
          </p:cNvPr>
          <p:cNvSpPr>
            <a:spLocks noGrp="1"/>
          </p:cNvSpPr>
          <p:nvPr>
            <p:ph type="body" sz="quarter" idx="11"/>
          </p:nvPr>
        </p:nvSpPr>
        <p:spPr>
          <a:xfrm>
            <a:off x="6553200" y="6705600"/>
            <a:ext cx="2590800" cy="128160"/>
          </a:xfrm>
        </p:spPr>
        <p:txBody>
          <a:bodyPr/>
          <a:lstStyle/>
          <a:p>
            <a:r>
              <a:rPr lang="en-US" dirty="0"/>
              <a:t>All: © McGraw-Hill Education/Lisa Burgess, photographer</a:t>
            </a:r>
          </a:p>
        </p:txBody>
      </p:sp>
    </p:spTree>
    <p:extLst>
      <p:ext uri="{BB962C8B-B14F-4D97-AF65-F5344CB8AC3E}">
        <p14:creationId xmlns:p14="http://schemas.microsoft.com/office/powerpoint/2010/main" val="336272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9CC8-1F35-4BF8-AE82-9E49FE44C36B}"/>
              </a:ext>
            </a:extLst>
          </p:cNvPr>
          <p:cNvSpPr>
            <a:spLocks noGrp="1"/>
          </p:cNvSpPr>
          <p:nvPr>
            <p:ph type="title"/>
          </p:nvPr>
        </p:nvSpPr>
        <p:spPr>
          <a:xfrm>
            <a:off x="136479" y="24240"/>
            <a:ext cx="8871041" cy="848596"/>
          </a:xfrm>
        </p:spPr>
        <p:txBody>
          <a:bodyPr anchor="ctr"/>
          <a:lstStyle/>
          <a:p>
            <a:r>
              <a:rPr lang="en-US" altLang="en-US" sz="3200" b="1" dirty="0">
                <a:solidFill>
                  <a:schemeClr val="tx1"/>
                </a:solidFill>
              </a:rPr>
              <a:t>Summary of Microscopic Instruments – Table 3.1 (2)</a:t>
            </a:r>
            <a:endParaRPr lang="en-GB" sz="3200" dirty="0"/>
          </a:p>
        </p:txBody>
      </p:sp>
      <p:graphicFrame>
        <p:nvGraphicFramePr>
          <p:cNvPr id="11" name="Table Placeholder 6">
            <a:extLst>
              <a:ext uri="{FF2B5EF4-FFF2-40B4-BE49-F238E27FC236}">
                <a16:creationId xmlns:a16="http://schemas.microsoft.com/office/drawing/2014/main" id="{6507E486-DA0D-47B7-A0CB-C8DA6EBCA59B}"/>
              </a:ext>
            </a:extLst>
          </p:cNvPr>
          <p:cNvGraphicFramePr>
            <a:graphicFrameLocks/>
          </p:cNvGraphicFramePr>
          <p:nvPr>
            <p:extLst>
              <p:ext uri="{D42A27DB-BD31-4B8C-83A1-F6EECF244321}">
                <p14:modId xmlns:p14="http://schemas.microsoft.com/office/powerpoint/2010/main" val="761652278"/>
              </p:ext>
            </p:extLst>
          </p:nvPr>
        </p:nvGraphicFramePr>
        <p:xfrm>
          <a:off x="442669" y="1135861"/>
          <a:ext cx="8229603" cy="5549229"/>
        </p:xfrm>
        <a:graphic>
          <a:graphicData uri="http://schemas.openxmlformats.org/drawingml/2006/table">
            <a:tbl>
              <a:tblPr firstRow="1" bandRow="1">
                <a:tableStyleId>{5940675A-B579-460E-94D1-54222C63F5DA}</a:tableStyleId>
              </a:tblPr>
              <a:tblGrid>
                <a:gridCol w="2744800">
                  <a:extLst>
                    <a:ext uri="{9D8B030D-6E8A-4147-A177-3AD203B41FA5}">
                      <a16:colId xmlns:a16="http://schemas.microsoft.com/office/drawing/2014/main" val="1805015236"/>
                    </a:ext>
                  </a:extLst>
                </a:gridCol>
                <a:gridCol w="2741602">
                  <a:extLst>
                    <a:ext uri="{9D8B030D-6E8A-4147-A177-3AD203B41FA5}">
                      <a16:colId xmlns:a16="http://schemas.microsoft.com/office/drawing/2014/main" val="3319626617"/>
                    </a:ext>
                  </a:extLst>
                </a:gridCol>
                <a:gridCol w="2743201">
                  <a:extLst>
                    <a:ext uri="{9D8B030D-6E8A-4147-A177-3AD203B41FA5}">
                      <a16:colId xmlns:a16="http://schemas.microsoft.com/office/drawing/2014/main" val="3405616964"/>
                    </a:ext>
                  </a:extLst>
                </a:gridCol>
              </a:tblGrid>
              <a:tr h="431153">
                <a:tc>
                  <a:txBody>
                    <a:bodyPr/>
                    <a:lstStyle/>
                    <a:p>
                      <a:pPr marL="0" indent="0" algn="l" defTabSz="1884363">
                        <a:tabLst/>
                      </a:pPr>
                      <a:r>
                        <a:rPr lang="en-US" sz="1400" b="1" dirty="0">
                          <a:solidFill>
                            <a:schemeClr val="tx1"/>
                          </a:solidFill>
                        </a:rPr>
                        <a:t>Instrument</a:t>
                      </a:r>
                      <a:r>
                        <a:rPr lang="en-US" sz="1500" b="1" dirty="0">
                          <a:solidFill>
                            <a:schemeClr val="tx1"/>
                          </a:solidFill>
                        </a:rPr>
                        <a:t> </a:t>
                      </a:r>
                    </a:p>
                  </a:txBody>
                  <a:tcPr/>
                </a:tc>
                <a:tc>
                  <a:txBody>
                    <a:bodyPr/>
                    <a:lstStyle/>
                    <a:p>
                      <a:pPr algn="l"/>
                      <a:r>
                        <a:rPr lang="en-US" sz="1400" b="1" dirty="0">
                          <a:solidFill>
                            <a:schemeClr val="tx1"/>
                          </a:solidFill>
                        </a:rPr>
                        <a:t>Mechanism</a:t>
                      </a:r>
                    </a:p>
                  </a:txBody>
                  <a:tcPr/>
                </a:tc>
                <a:tc>
                  <a:txBody>
                    <a:bodyPr/>
                    <a:lstStyle/>
                    <a:p>
                      <a:pPr algn="l"/>
                      <a:r>
                        <a:rPr lang="en-US" sz="1400" b="1" dirty="0">
                          <a:solidFill>
                            <a:schemeClr val="tx1"/>
                          </a:solidFill>
                        </a:rPr>
                        <a:t>Comment</a:t>
                      </a:r>
                    </a:p>
                  </a:txBody>
                  <a:tcPr/>
                </a:tc>
                <a:extLst>
                  <a:ext uri="{0D108BD9-81ED-4DB2-BD59-A6C34878D82A}">
                    <a16:rowId xmlns:a16="http://schemas.microsoft.com/office/drawing/2014/main" val="1819753862"/>
                  </a:ext>
                </a:extLst>
              </a:tr>
              <a:tr h="649739">
                <a:tc>
                  <a:txBody>
                    <a:bodyPr/>
                    <a:lstStyle/>
                    <a:p>
                      <a:pPr marL="0" indent="0" algn="l"/>
                      <a:r>
                        <a:rPr lang="en-US" sz="1400" b="1" dirty="0"/>
                        <a:t>Light Microscopes</a:t>
                      </a:r>
                    </a:p>
                  </a:txBody>
                  <a:tcPr/>
                </a:tc>
                <a:tc>
                  <a:txBody>
                    <a:bodyPr/>
                    <a:lstStyle/>
                    <a:p>
                      <a:pPr algn="l"/>
                      <a:r>
                        <a:rPr lang="en-US" sz="1200" dirty="0">
                          <a:latin typeface="+mj-lt"/>
                        </a:rPr>
                        <a:t>Visible light passes through a series of lenses to produce a magnified</a:t>
                      </a:r>
                      <a:r>
                        <a:rPr lang="en-US" sz="1200" baseline="0" dirty="0">
                          <a:latin typeface="+mj-lt"/>
                        </a:rPr>
                        <a:t> image.</a:t>
                      </a:r>
                      <a:endParaRPr lang="en-US" sz="1200" dirty="0">
                        <a:latin typeface="+mj-lt"/>
                      </a:endParaRPr>
                    </a:p>
                  </a:txBody>
                  <a:tcPr/>
                </a:tc>
                <a:tc>
                  <a:txBody>
                    <a:bodyPr/>
                    <a:lstStyle/>
                    <a:p>
                      <a:pPr algn="l"/>
                      <a:r>
                        <a:rPr lang="en-US" sz="1200" dirty="0">
                          <a:latin typeface="+mj-lt"/>
                        </a:rPr>
                        <a:t>Relatively easy to use; considerably less expensive</a:t>
                      </a:r>
                      <a:r>
                        <a:rPr lang="en-US" sz="1200" baseline="0" dirty="0">
                          <a:latin typeface="+mj-lt"/>
                        </a:rPr>
                        <a:t> than electron and scanning probe microscopes. </a:t>
                      </a:r>
                      <a:endParaRPr lang="en-US" sz="1200" dirty="0">
                        <a:latin typeface="+mj-lt"/>
                      </a:endParaRPr>
                    </a:p>
                  </a:txBody>
                  <a:tcPr/>
                </a:tc>
                <a:extLst>
                  <a:ext uri="{0D108BD9-81ED-4DB2-BD59-A6C34878D82A}">
                    <a16:rowId xmlns:a16="http://schemas.microsoft.com/office/drawing/2014/main" val="3275624388"/>
                  </a:ext>
                </a:extLst>
              </a:tr>
              <a:tr h="991020">
                <a:tc>
                  <a:txBody>
                    <a:bodyPr/>
                    <a:lstStyle/>
                    <a:p>
                      <a:pPr algn="l"/>
                      <a:r>
                        <a:rPr lang="en-US" sz="1000" dirty="0"/>
                        <a:t>Differential </a:t>
                      </a:r>
                    </a:p>
                    <a:p>
                      <a:pPr algn="l"/>
                      <a:r>
                        <a:rPr lang="en-US" sz="1000" dirty="0"/>
                        <a:t>Interference </a:t>
                      </a:r>
                    </a:p>
                    <a:p>
                      <a:pPr algn="l"/>
                      <a:r>
                        <a:rPr lang="en-US" sz="1000" dirty="0"/>
                        <a:t>contrast</a:t>
                      </a:r>
                    </a:p>
                  </a:txBody>
                  <a:tcPr/>
                </a:tc>
                <a:tc>
                  <a:txBody>
                    <a:bodyPr/>
                    <a:lstStyle/>
                    <a:p>
                      <a:pPr algn="l"/>
                      <a:r>
                        <a:rPr lang="en-US" sz="1200" b="0" i="0" kern="1200" dirty="0">
                          <a:solidFill>
                            <a:schemeClr val="dk1"/>
                          </a:solidFill>
                          <a:effectLst/>
                          <a:latin typeface="+mj-lt"/>
                          <a:ea typeface="+mn-ea"/>
                          <a:cs typeface="+mn-cs"/>
                        </a:rPr>
                        <a:t>Two light beams pass through the specimen and then recombine.</a:t>
                      </a:r>
                      <a:endParaRPr lang="en-US" sz="1200" dirty="0">
                        <a:latin typeface="+mj-lt"/>
                      </a:endParaRPr>
                    </a:p>
                  </a:txBody>
                  <a:tcPr/>
                </a:tc>
                <a:tc>
                  <a:txBody>
                    <a:bodyPr/>
                    <a:lstStyle/>
                    <a:p>
                      <a:pPr algn="l"/>
                      <a:r>
                        <a:rPr lang="en-US" sz="1200" b="0" i="0" kern="1200" dirty="0">
                          <a:solidFill>
                            <a:schemeClr val="dk1"/>
                          </a:solidFill>
                          <a:effectLst/>
                          <a:latin typeface="+mj-lt"/>
                          <a:ea typeface="+mn-ea"/>
                          <a:cs typeface="+mn-cs"/>
                        </a:rPr>
                        <a:t>The image of the specimen appears three-dimensional.</a:t>
                      </a:r>
                      <a:endParaRPr lang="en-US" sz="1200" dirty="0">
                        <a:latin typeface="+mj-lt"/>
                      </a:endParaRPr>
                    </a:p>
                  </a:txBody>
                  <a:tcPr/>
                </a:tc>
                <a:extLst>
                  <a:ext uri="{0D108BD9-81ED-4DB2-BD59-A6C34878D82A}">
                    <a16:rowId xmlns:a16="http://schemas.microsoft.com/office/drawing/2014/main" val="200860346"/>
                  </a:ext>
                </a:extLst>
              </a:tr>
              <a:tr h="1066800">
                <a:tc>
                  <a:txBody>
                    <a:bodyPr/>
                    <a:lstStyle/>
                    <a:p>
                      <a:pPr algn="l"/>
                      <a:r>
                        <a:rPr lang="en-US" sz="1000" dirty="0"/>
                        <a:t>Fluorescence</a:t>
                      </a:r>
                    </a:p>
                  </a:txBody>
                  <a:tcPr/>
                </a:tc>
                <a:tc>
                  <a:txBody>
                    <a:bodyPr/>
                    <a:lstStyle/>
                    <a:p>
                      <a:pPr algn="l"/>
                      <a:r>
                        <a:rPr lang="en-US" sz="1200" b="0" i="0" kern="1200" dirty="0">
                          <a:solidFill>
                            <a:schemeClr val="dk1"/>
                          </a:solidFill>
                          <a:effectLst/>
                          <a:latin typeface="+mj-lt"/>
                          <a:ea typeface="+mn-ea"/>
                          <a:cs typeface="+mn-cs"/>
                        </a:rPr>
                        <a:t>Projects ultraviolet light, causing fluorescent molecules in the specimen to emit longer wavelength light.</a:t>
                      </a:r>
                      <a:endParaRPr lang="en-US" sz="1200" dirty="0">
                        <a:latin typeface="+mj-lt"/>
                      </a:endParaRPr>
                    </a:p>
                  </a:txBody>
                  <a:tcPr/>
                </a:tc>
                <a:tc>
                  <a:txBody>
                    <a:bodyPr/>
                    <a:lstStyle/>
                    <a:p>
                      <a:pPr algn="l"/>
                      <a:r>
                        <a:rPr lang="en-US" sz="1200" b="0" i="0" kern="1200" dirty="0">
                          <a:solidFill>
                            <a:schemeClr val="dk1"/>
                          </a:solidFill>
                          <a:effectLst/>
                          <a:latin typeface="+mj-lt"/>
                          <a:ea typeface="+mn-ea"/>
                          <a:cs typeface="+mn-cs"/>
                        </a:rPr>
                        <a:t>Used to observe cells stained or tagged with a fluorescent dye.</a:t>
                      </a:r>
                      <a:endParaRPr lang="en-US" sz="1200" dirty="0">
                        <a:latin typeface="+mj-lt"/>
                      </a:endParaRPr>
                    </a:p>
                  </a:txBody>
                  <a:tcPr/>
                </a:tc>
                <a:extLst>
                  <a:ext uri="{0D108BD9-81ED-4DB2-BD59-A6C34878D82A}">
                    <a16:rowId xmlns:a16="http://schemas.microsoft.com/office/drawing/2014/main" val="2854916258"/>
                  </a:ext>
                </a:extLst>
              </a:tr>
              <a:tr h="1206091">
                <a:tc>
                  <a:txBody>
                    <a:bodyPr/>
                    <a:lstStyle/>
                    <a:p>
                      <a:pPr algn="l"/>
                      <a:r>
                        <a:rPr lang="en-US" sz="1000" dirty="0"/>
                        <a:t>Scanning laser</a:t>
                      </a:r>
                    </a:p>
                    <a:p>
                      <a:pPr algn="l"/>
                      <a:endParaRPr lang="en-US" sz="1000" dirty="0"/>
                    </a:p>
                  </a:txBody>
                  <a:tcPr/>
                </a:tc>
                <a:tc>
                  <a:txBody>
                    <a:bodyPr/>
                    <a:lstStyle/>
                    <a:p>
                      <a:pPr algn="l"/>
                      <a:r>
                        <a:rPr lang="en-US" sz="1200" b="0" i="0" kern="1200" dirty="0">
                          <a:solidFill>
                            <a:schemeClr val="dk1"/>
                          </a:solidFill>
                          <a:effectLst/>
                          <a:latin typeface="+mj-lt"/>
                          <a:ea typeface="+mn-ea"/>
                          <a:cs typeface="+mn-cs"/>
                        </a:rPr>
                        <a:t>Mirrors scan a laser beam across successive regions and planes of a specimen. From that information, a computer constructs an image.</a:t>
                      </a:r>
                      <a:endParaRPr lang="en-US" sz="1200" dirty="0">
                        <a:latin typeface="+mj-lt"/>
                      </a:endParaRPr>
                    </a:p>
                  </a:txBody>
                  <a:tcPr/>
                </a:tc>
                <a:tc>
                  <a:txBody>
                    <a:bodyPr/>
                    <a:lstStyle/>
                    <a:p>
                      <a:pPr algn="l"/>
                      <a:r>
                        <a:rPr lang="en-US" sz="1200" b="0" i="0" kern="1200" dirty="0">
                          <a:solidFill>
                            <a:schemeClr val="dk1"/>
                          </a:solidFill>
                          <a:effectLst/>
                          <a:latin typeface="+mj-lt"/>
                          <a:ea typeface="+mn-ea"/>
                          <a:cs typeface="+mn-cs"/>
                        </a:rPr>
                        <a:t>Used to obtain a three-dimensional image of a structure that has been stained with a fluorescent dye; provides detailed sectional views of intact cells.</a:t>
                      </a:r>
                      <a:endParaRPr lang="en-US" sz="1200" dirty="0">
                        <a:latin typeface="+mj-lt"/>
                      </a:endParaRPr>
                    </a:p>
                  </a:txBody>
                  <a:tcPr/>
                </a:tc>
                <a:extLst>
                  <a:ext uri="{0D108BD9-81ED-4DB2-BD59-A6C34878D82A}">
                    <a16:rowId xmlns:a16="http://schemas.microsoft.com/office/drawing/2014/main" val="3731658213"/>
                  </a:ext>
                </a:extLst>
              </a:tr>
              <a:tr h="1204426">
                <a:tc>
                  <a:txBody>
                    <a:bodyPr/>
                    <a:lstStyle/>
                    <a:p>
                      <a:pPr algn="l"/>
                      <a:r>
                        <a:rPr lang="en-US" sz="1000" dirty="0"/>
                        <a:t>Super-resolution</a:t>
                      </a:r>
                    </a:p>
                    <a:p>
                      <a:pPr algn="l"/>
                      <a:endParaRPr lang="en-US" sz="1000" dirty="0"/>
                    </a:p>
                    <a:p>
                      <a:pPr algn="l"/>
                      <a:endParaRPr lang="en-US" sz="1000" dirty="0"/>
                    </a:p>
                    <a:p>
                      <a:pPr algn="l"/>
                      <a:endParaRPr lang="en-US" sz="1000" dirty="0"/>
                    </a:p>
                    <a:p>
                      <a:pPr algn="l"/>
                      <a:endParaRPr lang="en-US" sz="1000" dirty="0"/>
                    </a:p>
                    <a:p>
                      <a:pPr algn="l"/>
                      <a:endParaRPr lang="en-US" sz="1000" dirty="0"/>
                    </a:p>
                  </a:txBody>
                  <a:tcPr/>
                </a:tc>
                <a:tc>
                  <a:txBody>
                    <a:bodyPr/>
                    <a:lstStyle/>
                    <a:p>
                      <a:pPr algn="l" fontAlgn="base"/>
                      <a:r>
                        <a:rPr lang="en-US" sz="1200" dirty="0">
                          <a:effectLst/>
                          <a:latin typeface="+mj-lt"/>
                        </a:rPr>
                        <a:t>Complex illumination mechanisms and merged data are used to construct the image.</a:t>
                      </a:r>
                    </a:p>
                  </a:txBody>
                  <a:tcPr/>
                </a:tc>
                <a:tc>
                  <a:txBody>
                    <a:bodyPr/>
                    <a:lstStyle/>
                    <a:p>
                      <a:pPr algn="l"/>
                      <a:r>
                        <a:rPr lang="en-US" sz="1200" b="0" i="0" kern="1200" dirty="0">
                          <a:solidFill>
                            <a:schemeClr val="dk1"/>
                          </a:solidFill>
                          <a:effectLst/>
                          <a:latin typeface="+mj-lt"/>
                          <a:ea typeface="+mn-ea"/>
                          <a:cs typeface="+mn-cs"/>
                        </a:rPr>
                        <a:t>Higher resolving power than that of a conventional fluorescence microscope.</a:t>
                      </a:r>
                      <a:endParaRPr lang="en-US" sz="1200" dirty="0">
                        <a:latin typeface="+mj-lt"/>
                      </a:endParaRPr>
                    </a:p>
                  </a:txBody>
                  <a:tcPr/>
                </a:tc>
                <a:extLst>
                  <a:ext uri="{0D108BD9-81ED-4DB2-BD59-A6C34878D82A}">
                    <a16:rowId xmlns:a16="http://schemas.microsoft.com/office/drawing/2014/main" val="847322680"/>
                  </a:ext>
                </a:extLst>
              </a:tr>
            </a:tbl>
          </a:graphicData>
        </a:graphic>
      </p:graphicFrame>
      <p:pic>
        <p:nvPicPr>
          <p:cNvPr id="15" name="Picture 14">
            <a:extLst>
              <a:ext uri="{FF2B5EF4-FFF2-40B4-BE49-F238E27FC236}">
                <a16:creationId xmlns:a16="http://schemas.microsoft.com/office/drawing/2014/main" id="{0A1C048A-A1C8-42B6-BB89-03D5FA8E29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4000" y="2267097"/>
            <a:ext cx="1371600" cy="885256"/>
          </a:xfrm>
          <a:prstGeom prst="rect">
            <a:avLst/>
          </a:prstGeom>
        </p:spPr>
      </p:pic>
      <p:pic>
        <p:nvPicPr>
          <p:cNvPr id="16" name="Picture 15" descr="The cells are bright yellow against a dark background">
            <a:extLst>
              <a:ext uri="{FF2B5EF4-FFF2-40B4-BE49-F238E27FC236}">
                <a16:creationId xmlns:a16="http://schemas.microsoft.com/office/drawing/2014/main" id="{BA3BDAB0-76FF-43D4-80F8-ADC3651288AE}"/>
              </a:ext>
            </a:extLst>
          </p:cNvPr>
          <p:cNvPicPr>
            <a:picLocks noChangeAspect="1"/>
          </p:cNvPicPr>
          <p:nvPr/>
        </p:nvPicPr>
        <p:blipFill>
          <a:blip r:embed="rId4"/>
          <a:stretch>
            <a:fillRect/>
          </a:stretch>
        </p:blipFill>
        <p:spPr>
          <a:xfrm>
            <a:off x="1371600" y="3315584"/>
            <a:ext cx="1691462" cy="889534"/>
          </a:xfrm>
          <a:prstGeom prst="rect">
            <a:avLst/>
          </a:prstGeom>
        </p:spPr>
      </p:pic>
      <p:pic>
        <p:nvPicPr>
          <p:cNvPr id="17" name="Picture 16">
            <a:extLst>
              <a:ext uri="{FF2B5EF4-FFF2-40B4-BE49-F238E27FC236}">
                <a16:creationId xmlns:a16="http://schemas.microsoft.com/office/drawing/2014/main" id="{3DC6EF2D-8FA9-48E6-979C-10AAB47FCA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20283" y="4395738"/>
            <a:ext cx="1501891" cy="945635"/>
          </a:xfrm>
          <a:prstGeom prst="rect">
            <a:avLst/>
          </a:prstGeom>
        </p:spPr>
      </p:pic>
      <p:pic>
        <p:nvPicPr>
          <p:cNvPr id="18" name="Picture 17" descr="Image has a higher resolution">
            <a:extLst>
              <a:ext uri="{FF2B5EF4-FFF2-40B4-BE49-F238E27FC236}">
                <a16:creationId xmlns:a16="http://schemas.microsoft.com/office/drawing/2014/main" id="{0BA05F0C-04A4-4B2C-ADD7-31455E8715DF}"/>
              </a:ext>
            </a:extLst>
          </p:cNvPr>
          <p:cNvPicPr>
            <a:picLocks noChangeAspect="1"/>
          </p:cNvPicPr>
          <p:nvPr/>
        </p:nvPicPr>
        <p:blipFill>
          <a:blip r:embed="rId6"/>
          <a:stretch>
            <a:fillRect/>
          </a:stretch>
        </p:blipFill>
        <p:spPr>
          <a:xfrm>
            <a:off x="1708524" y="5555270"/>
            <a:ext cx="1017613" cy="1005303"/>
          </a:xfrm>
          <a:prstGeom prst="rect">
            <a:avLst/>
          </a:prstGeom>
        </p:spPr>
      </p:pic>
      <p:sp>
        <p:nvSpPr>
          <p:cNvPr id="21" name="Text Placeholder 20">
            <a:extLst>
              <a:ext uri="{FF2B5EF4-FFF2-40B4-BE49-F238E27FC236}">
                <a16:creationId xmlns:a16="http://schemas.microsoft.com/office/drawing/2014/main" id="{41F92A3D-9BBC-4700-A21F-AD58769EFFD0}"/>
              </a:ext>
            </a:extLst>
          </p:cNvPr>
          <p:cNvSpPr>
            <a:spLocks noGrp="1"/>
          </p:cNvSpPr>
          <p:nvPr>
            <p:ph type="body" sz="quarter" idx="11"/>
          </p:nvPr>
        </p:nvSpPr>
        <p:spPr>
          <a:xfrm>
            <a:off x="2590800" y="6705599"/>
            <a:ext cx="6553200" cy="142721"/>
          </a:xfrm>
        </p:spPr>
        <p:txBody>
          <a:bodyPr/>
          <a:lstStyle/>
          <a:p>
            <a:pPr lvl="0"/>
            <a:r>
              <a:rPr lang="en-US" dirty="0"/>
              <a:t>From top to bottom: © Gerd Guenther/Science Source; © Evan Roberts; © A. Harrer, B. Pitts, P. Stewart/MSU-CBE; © Dr. Henrik Strah/Newcastle University</a:t>
            </a:r>
          </a:p>
        </p:txBody>
      </p:sp>
    </p:spTree>
    <p:extLst>
      <p:ext uri="{BB962C8B-B14F-4D97-AF65-F5344CB8AC3E}">
        <p14:creationId xmlns:p14="http://schemas.microsoft.com/office/powerpoint/2010/main" val="972163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9CC8-1F35-4BF8-AE82-9E49FE44C36B}"/>
              </a:ext>
            </a:extLst>
          </p:cNvPr>
          <p:cNvSpPr>
            <a:spLocks noGrp="1"/>
          </p:cNvSpPr>
          <p:nvPr>
            <p:ph type="title"/>
          </p:nvPr>
        </p:nvSpPr>
        <p:spPr>
          <a:xfrm>
            <a:off x="136479" y="24240"/>
            <a:ext cx="8871041" cy="848596"/>
          </a:xfrm>
        </p:spPr>
        <p:txBody>
          <a:bodyPr anchor="ctr"/>
          <a:lstStyle/>
          <a:p>
            <a:r>
              <a:rPr lang="en-US" altLang="en-US" sz="3200" b="1" dirty="0">
                <a:solidFill>
                  <a:schemeClr val="tx1"/>
                </a:solidFill>
              </a:rPr>
              <a:t>Summary of Microscopic Instruments – Table 3.1 (3)</a:t>
            </a:r>
            <a:endParaRPr lang="en-GB" sz="3200" dirty="0"/>
          </a:p>
        </p:txBody>
      </p:sp>
      <p:graphicFrame>
        <p:nvGraphicFramePr>
          <p:cNvPr id="10" name="Table Placeholder 7">
            <a:extLst>
              <a:ext uri="{FF2B5EF4-FFF2-40B4-BE49-F238E27FC236}">
                <a16:creationId xmlns:a16="http://schemas.microsoft.com/office/drawing/2014/main" id="{CDAC52C1-A9E3-4FC0-92AB-82B3F9585E9A}"/>
              </a:ext>
            </a:extLst>
          </p:cNvPr>
          <p:cNvGraphicFramePr>
            <a:graphicFrameLocks noGrp="1"/>
          </p:cNvGraphicFramePr>
          <p:nvPr>
            <p:ph type="tbl" sz="quarter" idx="22"/>
            <p:extLst>
              <p:ext uri="{D42A27DB-BD31-4B8C-83A1-F6EECF244321}">
                <p14:modId xmlns:p14="http://schemas.microsoft.com/office/powerpoint/2010/main" val="3424641858"/>
              </p:ext>
            </p:extLst>
          </p:nvPr>
        </p:nvGraphicFramePr>
        <p:xfrm>
          <a:off x="685800" y="1164294"/>
          <a:ext cx="7772400" cy="5160306"/>
        </p:xfrm>
        <a:graphic>
          <a:graphicData uri="http://schemas.openxmlformats.org/drawingml/2006/table">
            <a:tbl>
              <a:tblPr firstRow="1" bandRow="1">
                <a:tableStyleId>{5940675A-B579-460E-94D1-54222C63F5DA}</a:tableStyleId>
              </a:tblPr>
              <a:tblGrid>
                <a:gridCol w="2590800">
                  <a:extLst>
                    <a:ext uri="{9D8B030D-6E8A-4147-A177-3AD203B41FA5}">
                      <a16:colId xmlns:a16="http://schemas.microsoft.com/office/drawing/2014/main" val="809557973"/>
                    </a:ext>
                  </a:extLst>
                </a:gridCol>
                <a:gridCol w="2590800">
                  <a:extLst>
                    <a:ext uri="{9D8B030D-6E8A-4147-A177-3AD203B41FA5}">
                      <a16:colId xmlns:a16="http://schemas.microsoft.com/office/drawing/2014/main" val="1055002436"/>
                    </a:ext>
                  </a:extLst>
                </a:gridCol>
                <a:gridCol w="2590800">
                  <a:extLst>
                    <a:ext uri="{9D8B030D-6E8A-4147-A177-3AD203B41FA5}">
                      <a16:colId xmlns:a16="http://schemas.microsoft.com/office/drawing/2014/main" val="817921184"/>
                    </a:ext>
                  </a:extLst>
                </a:gridCol>
              </a:tblGrid>
              <a:tr h="414692">
                <a:tc>
                  <a:txBody>
                    <a:bodyPr/>
                    <a:lstStyle/>
                    <a:p>
                      <a:pPr marL="0" indent="0" algn="l"/>
                      <a:r>
                        <a:rPr lang="en-US" sz="1400" b="1" dirty="0">
                          <a:solidFill>
                            <a:schemeClr val="tx1"/>
                          </a:solidFill>
                        </a:rPr>
                        <a:t>Instrument</a:t>
                      </a:r>
                    </a:p>
                  </a:txBody>
                  <a:tcPr/>
                </a:tc>
                <a:tc>
                  <a:txBody>
                    <a:bodyPr/>
                    <a:lstStyle/>
                    <a:p>
                      <a:r>
                        <a:rPr lang="en-US" sz="1400" b="1" dirty="0">
                          <a:solidFill>
                            <a:schemeClr val="tx1"/>
                          </a:solidFill>
                        </a:rPr>
                        <a:t>Mechanism</a:t>
                      </a:r>
                    </a:p>
                  </a:txBody>
                  <a:tcPr/>
                </a:tc>
                <a:tc>
                  <a:txBody>
                    <a:bodyPr/>
                    <a:lstStyle/>
                    <a:p>
                      <a:r>
                        <a:rPr lang="en-US" sz="1400" b="1" dirty="0">
                          <a:solidFill>
                            <a:schemeClr val="tx1"/>
                          </a:solidFill>
                        </a:rPr>
                        <a:t>Comment</a:t>
                      </a:r>
                    </a:p>
                  </a:txBody>
                  <a:tcPr/>
                </a:tc>
                <a:extLst>
                  <a:ext uri="{0D108BD9-81ED-4DB2-BD59-A6C34878D82A}">
                    <a16:rowId xmlns:a16="http://schemas.microsoft.com/office/drawing/2014/main" val="2475589062"/>
                  </a:ext>
                </a:extLst>
              </a:tr>
              <a:tr h="715769">
                <a:tc>
                  <a:txBody>
                    <a:bodyPr/>
                    <a:lstStyle/>
                    <a:p>
                      <a:r>
                        <a:rPr lang="en-US" sz="1400" b="1" dirty="0"/>
                        <a:t>Electron Microscopes</a:t>
                      </a:r>
                    </a:p>
                  </a:txBody>
                  <a:tcPr/>
                </a:tc>
                <a:tc>
                  <a:txBody>
                    <a:bodyPr/>
                    <a:lstStyle/>
                    <a:p>
                      <a:r>
                        <a:rPr lang="en-US" sz="1200" dirty="0"/>
                        <a:t>Electron</a:t>
                      </a:r>
                      <a:r>
                        <a:rPr lang="en-US" sz="1200" baseline="0" dirty="0"/>
                        <a:t> beams are used in place of visible light to produce the magnified image.</a:t>
                      </a:r>
                      <a:endParaRPr lang="en-US" sz="1200" dirty="0"/>
                    </a:p>
                  </a:txBody>
                  <a:tcPr/>
                </a:tc>
                <a:tc>
                  <a:txBody>
                    <a:bodyPr/>
                    <a:lstStyle/>
                    <a:p>
                      <a:r>
                        <a:rPr lang="en-US" sz="1200" dirty="0"/>
                        <a:t>Can clearly magnify images</a:t>
                      </a:r>
                      <a:r>
                        <a:rPr lang="en-US" sz="1200" baseline="0" dirty="0"/>
                        <a:t> 1000,000x.</a:t>
                      </a:r>
                      <a:endParaRPr lang="en-US" sz="1200" dirty="0"/>
                    </a:p>
                  </a:txBody>
                  <a:tcPr/>
                </a:tc>
                <a:extLst>
                  <a:ext uri="{0D108BD9-81ED-4DB2-BD59-A6C34878D82A}">
                    <a16:rowId xmlns:a16="http://schemas.microsoft.com/office/drawing/2014/main" val="579078088"/>
                  </a:ext>
                </a:extLst>
              </a:tr>
              <a:tr h="1288802">
                <a:tc>
                  <a:txBody>
                    <a:bodyPr/>
                    <a:lstStyle/>
                    <a:p>
                      <a:r>
                        <a:rPr lang="en-US" sz="1000" dirty="0"/>
                        <a:t>Transmission</a:t>
                      </a:r>
                    </a:p>
                    <a:p>
                      <a:endParaRPr lang="en-US" sz="1400" dirty="0"/>
                    </a:p>
                    <a:p>
                      <a:endParaRPr lang="en-US" sz="1400" dirty="0"/>
                    </a:p>
                    <a:p>
                      <a:endParaRPr lang="en-US" sz="1400" dirty="0"/>
                    </a:p>
                    <a:p>
                      <a:endParaRPr lang="en-US" sz="1400" dirty="0"/>
                    </a:p>
                  </a:txBody>
                  <a:tcPr/>
                </a:tc>
                <a:tc>
                  <a:txBody>
                    <a:bodyPr/>
                    <a:lstStyle/>
                    <a:p>
                      <a:r>
                        <a:rPr lang="en-US" sz="1200" b="0" i="0" kern="1200" dirty="0">
                          <a:solidFill>
                            <a:schemeClr val="dk1"/>
                          </a:solidFill>
                          <a:effectLst/>
                          <a:latin typeface="+mj-lt"/>
                          <a:ea typeface="+mn-ea"/>
                          <a:cs typeface="+mn-cs"/>
                        </a:rPr>
                        <a:t>Transmits a beam of electrons through a specimen.</a:t>
                      </a:r>
                      <a:endParaRPr lang="en-US" sz="1200" dirty="0">
                        <a:latin typeface="+mj-lt"/>
                      </a:endParaRPr>
                    </a:p>
                  </a:txBody>
                  <a:tcPr/>
                </a:tc>
                <a:tc>
                  <a:txBody>
                    <a:bodyPr/>
                    <a:lstStyle/>
                    <a:p>
                      <a:r>
                        <a:rPr lang="en-US" sz="1200" b="0" i="0" kern="1200" dirty="0">
                          <a:solidFill>
                            <a:schemeClr val="dk1"/>
                          </a:solidFill>
                          <a:effectLst/>
                          <a:latin typeface="+mn-lt"/>
                          <a:ea typeface="+mn-ea"/>
                          <a:cs typeface="+mn-cs"/>
                        </a:rPr>
                        <a:t>Complicated specimen preparation is required.</a:t>
                      </a:r>
                      <a:endParaRPr lang="en-US" sz="1200" dirty="0"/>
                    </a:p>
                  </a:txBody>
                  <a:tcPr/>
                </a:tc>
                <a:extLst>
                  <a:ext uri="{0D108BD9-81ED-4DB2-BD59-A6C34878D82A}">
                    <a16:rowId xmlns:a16="http://schemas.microsoft.com/office/drawing/2014/main" val="2024212369"/>
                  </a:ext>
                </a:extLst>
              </a:tr>
              <a:tr h="1295400">
                <a:tc>
                  <a:txBody>
                    <a:bodyPr/>
                    <a:lstStyle/>
                    <a:p>
                      <a:r>
                        <a:rPr lang="en-US" sz="1000" dirty="0"/>
                        <a:t>Scanning</a:t>
                      </a:r>
                    </a:p>
                    <a:p>
                      <a:endParaRPr lang="en-US" sz="1400" dirty="0"/>
                    </a:p>
                    <a:p>
                      <a:endParaRPr lang="en-US" sz="1400" dirty="0"/>
                    </a:p>
                    <a:p>
                      <a:endParaRPr lang="en-US" sz="1400" dirty="0"/>
                    </a:p>
                    <a:p>
                      <a:endParaRPr lang="en-US" sz="1400" dirty="0"/>
                    </a:p>
                  </a:txBody>
                  <a:tcPr/>
                </a:tc>
                <a:tc>
                  <a:txBody>
                    <a:bodyPr/>
                    <a:lstStyle/>
                    <a:p>
                      <a:r>
                        <a:rPr lang="en-US" sz="1200" b="0" i="0" kern="1200" dirty="0">
                          <a:solidFill>
                            <a:schemeClr val="dk1"/>
                          </a:solidFill>
                          <a:effectLst/>
                          <a:latin typeface="+mj-lt"/>
                          <a:ea typeface="+mn-ea"/>
                          <a:cs typeface="+mn-cs"/>
                        </a:rPr>
                        <a:t>A beam of electrons scans back and forth over the surface of a specimen.</a:t>
                      </a:r>
                      <a:endParaRPr lang="en-US" sz="1200" dirty="0">
                        <a:latin typeface="+mj-lt"/>
                      </a:endParaRPr>
                    </a:p>
                  </a:txBody>
                  <a:tcPr/>
                </a:tc>
                <a:tc>
                  <a:txBody>
                    <a:bodyPr/>
                    <a:lstStyle/>
                    <a:p>
                      <a:r>
                        <a:rPr lang="en-US" sz="1200" b="0" i="0" kern="1200" dirty="0">
                          <a:solidFill>
                            <a:schemeClr val="dk1"/>
                          </a:solidFill>
                          <a:effectLst/>
                          <a:latin typeface="+mn-lt"/>
                          <a:ea typeface="+mn-ea"/>
                          <a:cs typeface="+mn-cs"/>
                        </a:rPr>
                        <a:t>Used for observing surface details; produces a three-dimensional effect.</a:t>
                      </a:r>
                      <a:endParaRPr lang="en-US" sz="1200" dirty="0"/>
                    </a:p>
                  </a:txBody>
                  <a:tcPr/>
                </a:tc>
                <a:extLst>
                  <a:ext uri="{0D108BD9-81ED-4DB2-BD59-A6C34878D82A}">
                    <a16:rowId xmlns:a16="http://schemas.microsoft.com/office/drawing/2014/main" val="3149083351"/>
                  </a:ext>
                </a:extLst>
              </a:tr>
              <a:tr h="442686">
                <a:tc>
                  <a:txBody>
                    <a:bodyPr/>
                    <a:lstStyle/>
                    <a:p>
                      <a:r>
                        <a:rPr lang="en-US" sz="1400" b="1" dirty="0"/>
                        <a:t>Scanning Probe</a:t>
                      </a:r>
                      <a:r>
                        <a:rPr lang="en-US" sz="1400" b="1" baseline="0" dirty="0"/>
                        <a:t> Microscopes</a:t>
                      </a:r>
                      <a:endParaRPr lang="en-US" sz="1400" b="1" dirty="0"/>
                    </a:p>
                  </a:txBody>
                  <a:tcPr/>
                </a:tc>
                <a:tc>
                  <a:txBody>
                    <a:bodyPr/>
                    <a:lstStyle/>
                    <a:p>
                      <a:r>
                        <a:rPr lang="en-US" sz="1200" dirty="0">
                          <a:latin typeface="+mj-lt"/>
                        </a:rPr>
                        <a:t>A physical probe is used to produce</a:t>
                      </a:r>
                      <a:r>
                        <a:rPr lang="en-US" sz="1200" baseline="0" dirty="0">
                          <a:latin typeface="+mj-lt"/>
                        </a:rPr>
                        <a:t> detailed images of surfaces. </a:t>
                      </a:r>
                      <a:endParaRPr lang="en-US" sz="1200" dirty="0">
                        <a:latin typeface="+mj-lt"/>
                      </a:endParaRPr>
                    </a:p>
                  </a:txBody>
                  <a:tcPr/>
                </a:tc>
                <a:tc>
                  <a:txBody>
                    <a:bodyPr/>
                    <a:lstStyle/>
                    <a:p>
                      <a:r>
                        <a:rPr lang="en-US" sz="1200" dirty="0"/>
                        <a:t>Produces a map showing the bumps and valleys</a:t>
                      </a:r>
                      <a:r>
                        <a:rPr lang="en-US" sz="1200" baseline="0" dirty="0"/>
                        <a:t> </a:t>
                      </a:r>
                      <a:r>
                        <a:rPr lang="en-US" sz="1200" dirty="0"/>
                        <a:t>of the sample’s surface. </a:t>
                      </a:r>
                    </a:p>
                  </a:txBody>
                  <a:tcPr/>
                </a:tc>
                <a:extLst>
                  <a:ext uri="{0D108BD9-81ED-4DB2-BD59-A6C34878D82A}">
                    <a16:rowId xmlns:a16="http://schemas.microsoft.com/office/drawing/2014/main" val="687502509"/>
                  </a:ext>
                </a:extLst>
              </a:tr>
              <a:tr h="988443">
                <a:tc>
                  <a:txBody>
                    <a:bodyPr/>
                    <a:lstStyle/>
                    <a:p>
                      <a:r>
                        <a:rPr lang="en-US" sz="1000" dirty="0"/>
                        <a:t>Atomic Force</a:t>
                      </a:r>
                    </a:p>
                    <a:p>
                      <a:endParaRPr lang="en-US" sz="1400" dirty="0"/>
                    </a:p>
                    <a:p>
                      <a:endParaRPr lang="en-US" sz="1400" dirty="0"/>
                    </a:p>
                    <a:p>
                      <a:endParaRPr lang="en-US" sz="1400" dirty="0"/>
                    </a:p>
                  </a:txBody>
                  <a:tcPr/>
                </a:tc>
                <a:tc>
                  <a:txBody>
                    <a:bodyPr/>
                    <a:lstStyle/>
                    <a:p>
                      <a:pPr fontAlgn="base"/>
                      <a:r>
                        <a:rPr lang="en-US" sz="1200" dirty="0">
                          <a:effectLst/>
                          <a:latin typeface="+mj-lt"/>
                        </a:rPr>
                        <a:t>Probe moves in response to even the slightest force between it and the sample.</a:t>
                      </a:r>
                    </a:p>
                  </a:txBody>
                  <a:tcPr/>
                </a:tc>
                <a:tc>
                  <a:txBody>
                    <a:bodyPr/>
                    <a:lstStyle/>
                    <a:p>
                      <a:pPr fontAlgn="base"/>
                      <a:r>
                        <a:rPr lang="en-US" sz="1200" b="0" i="0" kern="1200" dirty="0">
                          <a:solidFill>
                            <a:schemeClr val="dk1"/>
                          </a:solidFill>
                          <a:effectLst/>
                          <a:latin typeface="+mn-lt"/>
                          <a:ea typeface="+mn-ea"/>
                          <a:cs typeface="+mn-cs"/>
                        </a:rPr>
                        <a:t>No special sample preparation required; produces a three-dimensional effect.</a:t>
                      </a:r>
                      <a:endParaRPr lang="en-US" sz="1200" dirty="0">
                        <a:effectLst/>
                        <a:latin typeface="inherit"/>
                      </a:endParaRPr>
                    </a:p>
                  </a:txBody>
                  <a:tcPr/>
                </a:tc>
                <a:extLst>
                  <a:ext uri="{0D108BD9-81ED-4DB2-BD59-A6C34878D82A}">
                    <a16:rowId xmlns:a16="http://schemas.microsoft.com/office/drawing/2014/main" val="2964636181"/>
                  </a:ext>
                </a:extLst>
              </a:tr>
            </a:tbl>
          </a:graphicData>
        </a:graphic>
      </p:graphicFrame>
      <p:pic>
        <p:nvPicPr>
          <p:cNvPr id="12" name="Picture 11">
            <a:extLst>
              <a:ext uri="{FF2B5EF4-FFF2-40B4-BE49-F238E27FC236}">
                <a16:creationId xmlns:a16="http://schemas.microsoft.com/office/drawing/2014/main" id="{21B62371-AFF0-4AAC-A366-5AE4DF6CDA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00200" y="2426043"/>
            <a:ext cx="1476895" cy="990600"/>
          </a:xfrm>
          <a:prstGeom prst="rect">
            <a:avLst/>
          </a:prstGeom>
        </p:spPr>
      </p:pic>
      <p:pic>
        <p:nvPicPr>
          <p:cNvPr id="13" name="Picture 12">
            <a:extLst>
              <a:ext uri="{FF2B5EF4-FFF2-40B4-BE49-F238E27FC236}">
                <a16:creationId xmlns:a16="http://schemas.microsoft.com/office/drawing/2014/main" id="{2DB4A42F-2EE8-402F-891C-1DFBA0A196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59135" y="3745256"/>
            <a:ext cx="1717960" cy="966787"/>
          </a:xfrm>
          <a:prstGeom prst="rect">
            <a:avLst/>
          </a:prstGeom>
        </p:spPr>
      </p:pic>
      <p:pic>
        <p:nvPicPr>
          <p:cNvPr id="14" name="Picture 13">
            <a:extLst>
              <a:ext uri="{FF2B5EF4-FFF2-40B4-BE49-F238E27FC236}">
                <a16:creationId xmlns:a16="http://schemas.microsoft.com/office/drawing/2014/main" id="{50872237-5538-464C-BA80-FBCECFE941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28265" y="5386641"/>
            <a:ext cx="1528763" cy="888078"/>
          </a:xfrm>
          <a:prstGeom prst="rect">
            <a:avLst/>
          </a:prstGeom>
        </p:spPr>
      </p:pic>
      <p:sp>
        <p:nvSpPr>
          <p:cNvPr id="21" name="Text Placeholder 20">
            <a:extLst>
              <a:ext uri="{FF2B5EF4-FFF2-40B4-BE49-F238E27FC236}">
                <a16:creationId xmlns:a16="http://schemas.microsoft.com/office/drawing/2014/main" id="{41F92A3D-9BBC-4700-A21F-AD58769EFFD0}"/>
              </a:ext>
            </a:extLst>
          </p:cNvPr>
          <p:cNvSpPr>
            <a:spLocks noGrp="1"/>
          </p:cNvSpPr>
          <p:nvPr>
            <p:ph type="body" sz="quarter" idx="11"/>
          </p:nvPr>
        </p:nvSpPr>
        <p:spPr>
          <a:xfrm>
            <a:off x="1828800" y="6705600"/>
            <a:ext cx="7315200" cy="128160"/>
          </a:xfrm>
        </p:spPr>
        <p:txBody>
          <a:bodyPr/>
          <a:lstStyle/>
          <a:p>
            <a:pPr lvl="0"/>
            <a:r>
              <a:rPr lang="en-US" dirty="0"/>
              <a:t>Top: © Lee D. Simon/Science Source; Middle: © Dennis Kunkel Microscopy/SPL/Science Source; Bottom: Source: Dr. Mary Ng Mah Lee, National University of Singapore/CDC</a:t>
            </a:r>
          </a:p>
        </p:txBody>
      </p:sp>
    </p:spTree>
    <p:extLst>
      <p:ext uri="{BB962C8B-B14F-4D97-AF65-F5344CB8AC3E}">
        <p14:creationId xmlns:p14="http://schemas.microsoft.com/office/powerpoint/2010/main" val="161586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0EA638-11E3-44B0-94B5-A25BD4DF6CB1}"/>
              </a:ext>
            </a:extLst>
          </p:cNvPr>
          <p:cNvSpPr>
            <a:spLocks noGrp="1"/>
          </p:cNvSpPr>
          <p:nvPr>
            <p:ph type="title"/>
          </p:nvPr>
        </p:nvSpPr>
        <p:spPr/>
        <p:txBody>
          <a:bodyPr/>
          <a:lstStyle/>
          <a:p>
            <a:r>
              <a:rPr lang="en-US" altLang="en-US" sz="3000" b="1" dirty="0">
                <a:solidFill>
                  <a:schemeClr val="tx1"/>
                </a:solidFill>
              </a:rPr>
              <a:t>Preparing Specimens for Light Microscopy – Figure 3.14 </a:t>
            </a:r>
            <a:endParaRPr lang="en-GB" sz="3000" dirty="0"/>
          </a:p>
        </p:txBody>
      </p:sp>
      <p:sp>
        <p:nvSpPr>
          <p:cNvPr id="2" name="Content Placeholder 1"/>
          <p:cNvSpPr>
            <a:spLocks noGrp="1"/>
          </p:cNvSpPr>
          <p:nvPr>
            <p:ph idx="1"/>
          </p:nvPr>
        </p:nvSpPr>
        <p:spPr>
          <a:xfrm>
            <a:off x="457200" y="990600"/>
            <a:ext cx="8229600" cy="1752600"/>
          </a:xfrm>
        </p:spPr>
        <p:txBody>
          <a:bodyPr/>
          <a:lstStyle/>
          <a:p>
            <a:r>
              <a:rPr lang="en-US" altLang="en-US" u="sng" dirty="0"/>
              <a:t>Wet mount</a:t>
            </a:r>
            <a:r>
              <a:rPr lang="en-US" altLang="en-US" dirty="0"/>
              <a:t> uses a drop of liquid specimen overlaid with a coverslip</a:t>
            </a:r>
          </a:p>
          <a:p>
            <a:pPr lvl="1"/>
            <a:r>
              <a:rPr lang="en-US" altLang="en-US" dirty="0"/>
              <a:t>Allows observation of living organisms</a:t>
            </a:r>
          </a:p>
          <a:p>
            <a:pPr lvl="1"/>
            <a:r>
              <a:rPr lang="en-US" altLang="en-US" dirty="0"/>
              <a:t>Can be difficult to see when they are colorless</a:t>
            </a:r>
          </a:p>
        </p:txBody>
      </p:sp>
      <p:sp>
        <p:nvSpPr>
          <p:cNvPr id="6" name="Content Placeholder 3">
            <a:extLst>
              <a:ext uri="{FF2B5EF4-FFF2-40B4-BE49-F238E27FC236}">
                <a16:creationId xmlns:a16="http://schemas.microsoft.com/office/drawing/2014/main" id="{F1650C4F-04FA-4EB0-83A7-3D157E3E83E3}"/>
              </a:ext>
            </a:extLst>
          </p:cNvPr>
          <p:cNvSpPr>
            <a:spLocks noGrp="1"/>
          </p:cNvSpPr>
          <p:nvPr>
            <p:ph sz="quarter" idx="18"/>
          </p:nvPr>
        </p:nvSpPr>
        <p:spPr>
          <a:xfrm>
            <a:off x="456474" y="2823981"/>
            <a:ext cx="8077200" cy="946285"/>
          </a:xfrm>
          <a:prstGeom prst="rect">
            <a:avLst/>
          </a:prstGeom>
        </p:spPr>
        <p:txBody>
          <a:bodyPr/>
          <a:lstStyle/>
          <a:p>
            <a:pPr marL="0" indent="0">
              <a:buNone/>
            </a:pPr>
            <a:r>
              <a:rPr lang="en-US" altLang="en-US" sz="2400" dirty="0"/>
              <a:t>Smear involves drying and fixing specimen before staining to visualize</a:t>
            </a:r>
          </a:p>
        </p:txBody>
      </p:sp>
      <p:pic>
        <p:nvPicPr>
          <p:cNvPr id="4" name="Picture 3" descr="Spread thin film of specimen over slide, air dry, fix to slide with heat, flood with stain, rinse, dry, examine with microscope."/>
          <p:cNvPicPr>
            <a:picLocks noChangeAspect="1"/>
          </p:cNvPicPr>
          <p:nvPr/>
        </p:nvPicPr>
        <p:blipFill rotWithShape="1">
          <a:blip r:embed="rId3" cstate="print">
            <a:extLst>
              <a:ext uri="{28A0092B-C50C-407E-A947-70E740481C1C}">
                <a14:useLocalDpi xmlns:a14="http://schemas.microsoft.com/office/drawing/2010/main" val="0"/>
              </a:ext>
            </a:extLst>
          </a:blip>
          <a:srcRect t="3948"/>
          <a:stretch/>
        </p:blipFill>
        <p:spPr>
          <a:xfrm>
            <a:off x="1295324" y="3771900"/>
            <a:ext cx="6550152" cy="2610049"/>
          </a:xfrm>
          <a:prstGeom prst="rect">
            <a:avLst/>
          </a:prstGeom>
        </p:spPr>
      </p:pic>
    </p:spTree>
    <p:extLst>
      <p:ext uri="{BB962C8B-B14F-4D97-AF65-F5344CB8AC3E}">
        <p14:creationId xmlns:p14="http://schemas.microsoft.com/office/powerpoint/2010/main" val="3088711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B1D-0D42-4004-A305-E3BAF911D5CF}"/>
              </a:ext>
            </a:extLst>
          </p:cNvPr>
          <p:cNvSpPr>
            <a:spLocks noGrp="1"/>
          </p:cNvSpPr>
          <p:nvPr>
            <p:ph type="title"/>
          </p:nvPr>
        </p:nvSpPr>
        <p:spPr>
          <a:xfrm>
            <a:off x="221899" y="228600"/>
            <a:ext cx="8700202" cy="609600"/>
          </a:xfrm>
        </p:spPr>
        <p:txBody>
          <a:bodyPr/>
          <a:lstStyle/>
          <a:p>
            <a:r>
              <a:rPr lang="en-US" altLang="en-US" sz="3000" b="1" dirty="0">
                <a:solidFill>
                  <a:schemeClr val="tx1"/>
                </a:solidFill>
              </a:rPr>
              <a:t>Preparing Specimens for Light Microscopy – Table 3.2</a:t>
            </a:r>
            <a:endParaRPr lang="en-GB" sz="3000" dirty="0"/>
          </a:p>
        </p:txBody>
      </p:sp>
      <p:sp>
        <p:nvSpPr>
          <p:cNvPr id="3" name="Content Placeholder 2">
            <a:extLst>
              <a:ext uri="{FF2B5EF4-FFF2-40B4-BE49-F238E27FC236}">
                <a16:creationId xmlns:a16="http://schemas.microsoft.com/office/drawing/2014/main" id="{998309CA-66D0-4E9C-AFDB-1AFC4F5D16AC}"/>
              </a:ext>
            </a:extLst>
          </p:cNvPr>
          <p:cNvSpPr>
            <a:spLocks noGrp="1"/>
          </p:cNvSpPr>
          <p:nvPr>
            <p:ph idx="1"/>
          </p:nvPr>
        </p:nvSpPr>
        <p:spPr>
          <a:xfrm>
            <a:off x="650967" y="927478"/>
            <a:ext cx="5658323" cy="358467"/>
          </a:xfrm>
        </p:spPr>
        <p:txBody>
          <a:bodyPr/>
          <a:lstStyle/>
          <a:p>
            <a:r>
              <a:rPr lang="en-US" sz="1800" b="1" dirty="0"/>
              <a:t>Table 3.2 A Summary of Stains and Their Characteristics</a:t>
            </a:r>
            <a:endParaRPr lang="en-GB" sz="1800" b="1" dirty="0"/>
          </a:p>
        </p:txBody>
      </p:sp>
      <p:graphicFrame>
        <p:nvGraphicFramePr>
          <p:cNvPr id="13" name="Table Placeholder 12">
            <a:extLst>
              <a:ext uri="{FF2B5EF4-FFF2-40B4-BE49-F238E27FC236}">
                <a16:creationId xmlns:a16="http://schemas.microsoft.com/office/drawing/2014/main" id="{1E896941-7F7A-4501-B5E4-D6B3DD464850}"/>
              </a:ext>
            </a:extLst>
          </p:cNvPr>
          <p:cNvGraphicFramePr>
            <a:graphicFrameLocks noGrp="1"/>
          </p:cNvGraphicFramePr>
          <p:nvPr>
            <p:ph type="tbl" sz="quarter" idx="22"/>
            <p:extLst>
              <p:ext uri="{D42A27DB-BD31-4B8C-83A1-F6EECF244321}">
                <p14:modId xmlns:p14="http://schemas.microsoft.com/office/powerpoint/2010/main" val="2130113370"/>
              </p:ext>
            </p:extLst>
          </p:nvPr>
        </p:nvGraphicFramePr>
        <p:xfrm>
          <a:off x="650166" y="1324428"/>
          <a:ext cx="7815504" cy="5242158"/>
        </p:xfrm>
        <a:graphic>
          <a:graphicData uri="http://schemas.openxmlformats.org/drawingml/2006/table">
            <a:tbl>
              <a:tblPr firstRow="1" bandRow="1">
                <a:tableStyleId>{5940675A-B579-460E-94D1-54222C63F5DA}</a:tableStyleId>
              </a:tblPr>
              <a:tblGrid>
                <a:gridCol w="1505469">
                  <a:extLst>
                    <a:ext uri="{9D8B030D-6E8A-4147-A177-3AD203B41FA5}">
                      <a16:colId xmlns:a16="http://schemas.microsoft.com/office/drawing/2014/main" val="1314859141"/>
                    </a:ext>
                  </a:extLst>
                </a:gridCol>
                <a:gridCol w="6310035">
                  <a:extLst>
                    <a:ext uri="{9D8B030D-6E8A-4147-A177-3AD203B41FA5}">
                      <a16:colId xmlns:a16="http://schemas.microsoft.com/office/drawing/2014/main" val="656149311"/>
                    </a:ext>
                  </a:extLst>
                </a:gridCol>
              </a:tblGrid>
              <a:tr h="30963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Stain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Characteristic</a:t>
                      </a:r>
                    </a:p>
                  </a:txBody>
                  <a:tcPr/>
                </a:tc>
                <a:extLst>
                  <a:ext uri="{0D108BD9-81ED-4DB2-BD59-A6C34878D82A}">
                    <a16:rowId xmlns:a16="http://schemas.microsoft.com/office/drawing/2014/main" val="1457003542"/>
                  </a:ext>
                </a:extLst>
              </a:tr>
              <a:tr h="4334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Simple Stains</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A basic dye is used to stain cells. Easy way to increase the contrast between otherwise colorless cells and a colorless background.</a:t>
                      </a:r>
                      <a:endParaRPr lang="en-US" sz="11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1579868"/>
                  </a:ext>
                </a:extLst>
              </a:tr>
              <a:tr h="354853">
                <a:tc>
                  <a:txBody>
                    <a:bodyPr/>
                    <a:lstStyle/>
                    <a:p>
                      <a:r>
                        <a:rPr lang="en-US" sz="1100" b="1" i="0" dirty="0"/>
                        <a:t>Differential Stains</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A multistep procedure is used to stain cells and distinguish one group of microorganisms from another.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8415319"/>
                  </a:ext>
                </a:extLst>
              </a:tr>
              <a:tr h="6037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dirty="0"/>
                        <a:t>Gram</a:t>
                      </a:r>
                      <a:r>
                        <a:rPr lang="en-US" sz="1100" b="0" i="0" baseline="0" dirty="0"/>
                        <a:t> Stain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Used to separate bacteria into two major groups: Gram-positive and Gram-negative. The staining characteristics of these groups reflect a fundamental difference in the chemical structure of their cell walls. This is by far the most widely used staining procedure.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15479837"/>
                  </a:ext>
                </a:extLst>
              </a:tr>
              <a:tr h="485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baseline="0" dirty="0"/>
                        <a:t>Acid-fast stain</a:t>
                      </a:r>
                      <a:endParaRPr lang="en-US" sz="1100" b="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Used to detect organisms that do not easily take up stains, particularly members of the genus </a:t>
                      </a:r>
                      <a:r>
                        <a:rPr lang="en-US" sz="1100" b="0" i="1" kern="1200" dirty="0">
                          <a:solidFill>
                            <a:schemeClr val="dk1"/>
                          </a:solidFill>
                          <a:effectLst/>
                          <a:latin typeface="+mn-lt"/>
                          <a:ea typeface="+mn-ea"/>
                          <a:cs typeface="+mn-cs"/>
                        </a:rPr>
                        <a:t>Mycobacterium</a:t>
                      </a:r>
                      <a:r>
                        <a:rPr lang="en-US" sz="1100" b="0" i="0" kern="1200" dirty="0">
                          <a:solidFill>
                            <a:schemeClr val="dk1"/>
                          </a:solidFill>
                          <a:effectLst/>
                          <a:latin typeface="+mn-lt"/>
                          <a:ea typeface="+mn-ea"/>
                          <a:cs typeface="+mn-cs"/>
                        </a:rPr>
                        <a:t>.</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342457"/>
                  </a:ext>
                </a:extLst>
              </a:tr>
              <a:tr h="3791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Special Stains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A special procedure is used to stain specific cell structures.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0112641"/>
                  </a:ext>
                </a:extLst>
              </a:tr>
              <a:tr h="4334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dirty="0"/>
                        <a:t>Capsule</a:t>
                      </a:r>
                      <a:r>
                        <a:rPr lang="en-US" sz="1100" b="0" baseline="0" dirty="0"/>
                        <a:t> stain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100" b="0" i="0" kern="1200" dirty="0">
                          <a:solidFill>
                            <a:schemeClr val="dk1"/>
                          </a:solidFill>
                          <a:effectLst/>
                          <a:latin typeface="+mn-lt"/>
                          <a:ea typeface="+mn-ea"/>
                          <a:cs typeface="+mn-cs"/>
                        </a:rPr>
                        <a:t>The common procedure darkens the background, so the capsule stands out as a clear area surrounding the cell.</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8504106"/>
                  </a:ext>
                </a:extLst>
              </a:tr>
              <a:tr h="4334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baseline="0" dirty="0"/>
                        <a:t>Endospore stain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Stains endospores, a type of dormant cell that does not readily take up stains. Endospores are produced by </a:t>
                      </a:r>
                      <a:r>
                        <a:rPr lang="en-US" sz="1100" b="0" i="1" kern="1200" dirty="0">
                          <a:solidFill>
                            <a:schemeClr val="dk1"/>
                          </a:solidFill>
                          <a:effectLst/>
                          <a:latin typeface="+mn-lt"/>
                          <a:ea typeface="+mn-ea"/>
                          <a:cs typeface="+mn-cs"/>
                        </a:rPr>
                        <a:t>Bacillus</a:t>
                      </a:r>
                      <a:r>
                        <a:rPr lang="en-US" sz="1100" b="0" i="0" kern="1200" dirty="0">
                          <a:solidFill>
                            <a:schemeClr val="dk1"/>
                          </a:solidFill>
                          <a:effectLst/>
                          <a:latin typeface="+mn-lt"/>
                          <a:ea typeface="+mn-ea"/>
                          <a:cs typeface="+mn-cs"/>
                        </a:rPr>
                        <a:t> and </a:t>
                      </a:r>
                      <a:r>
                        <a:rPr lang="en-US" sz="1100" b="0" i="1" kern="1200" dirty="0">
                          <a:solidFill>
                            <a:schemeClr val="dk1"/>
                          </a:solidFill>
                          <a:effectLst/>
                          <a:latin typeface="+mn-lt"/>
                          <a:ea typeface="+mn-ea"/>
                          <a:cs typeface="+mn-cs"/>
                        </a:rPr>
                        <a:t>Clostridium</a:t>
                      </a:r>
                      <a:r>
                        <a:rPr lang="en-US" sz="1100" b="0" i="0" kern="1200" dirty="0">
                          <a:solidFill>
                            <a:schemeClr val="dk1"/>
                          </a:solidFill>
                          <a:effectLst/>
                          <a:latin typeface="+mn-lt"/>
                          <a:ea typeface="+mn-ea"/>
                          <a:cs typeface="+mn-cs"/>
                        </a:rPr>
                        <a:t> species.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1011060"/>
                  </a:ext>
                </a:extLst>
              </a:tr>
              <a:tr h="5618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baseline="0" dirty="0"/>
                        <a:t>Flagella stain</a:t>
                      </a:r>
                      <a:endParaRPr lang="en-US"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b="0" i="0" kern="1200" dirty="0">
                          <a:solidFill>
                            <a:schemeClr val="dk1"/>
                          </a:solidFill>
                          <a:effectLst/>
                          <a:latin typeface="+mn-lt"/>
                          <a:ea typeface="+mn-ea"/>
                          <a:cs typeface="+mn-cs"/>
                        </a:rPr>
                        <a:t>The staining agent adheres to and coats the otherwise thin flagella, making them visible with the light microscope</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0211007"/>
                  </a:ext>
                </a:extLst>
              </a:tr>
              <a:tr h="4334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Fluorescent Dyes and Tags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Fluorescent dyes and tags absorb ultraviolet light and then emit light of a longer wavelength.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1201836"/>
                  </a:ext>
                </a:extLst>
              </a:tr>
              <a:tr h="433455">
                <a:tc>
                  <a:txBody>
                    <a:bodyPr/>
                    <a:lstStyle/>
                    <a:p>
                      <a:r>
                        <a:rPr lang="en-US" sz="1100" b="0" dirty="0"/>
                        <a:t>Fluorescent dyes</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Some fluorescent dyes bind to compounds found in all cells; others bind to compounds specific to only certain types of cells.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8378370"/>
                  </a:ext>
                </a:extLst>
              </a:tr>
              <a:tr h="379117">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lang="en-US" sz="1100" b="0" dirty="0"/>
                        <a:t>Fluorescent tags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pPr>
                      <a:r>
                        <a:rPr lang="en-US" sz="1100" b="0" i="0" kern="1200" dirty="0">
                          <a:solidFill>
                            <a:schemeClr val="dk1"/>
                          </a:solidFill>
                          <a:effectLst/>
                          <a:latin typeface="+mn-lt"/>
                          <a:ea typeface="+mn-ea"/>
                          <a:cs typeface="+mn-cs"/>
                        </a:rPr>
                        <a:t>Antibodies to which a fluorescent molecule has been attached are used to tag specific molecules.</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4558225"/>
                  </a:ext>
                </a:extLst>
              </a:tr>
            </a:tbl>
          </a:graphicData>
        </a:graphic>
      </p:graphicFrame>
    </p:spTree>
    <p:extLst>
      <p:ext uri="{BB962C8B-B14F-4D97-AF65-F5344CB8AC3E}">
        <p14:creationId xmlns:p14="http://schemas.microsoft.com/office/powerpoint/2010/main" val="3405565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4E8556-3D3D-4734-B798-ADE374DDEE3E}"/>
              </a:ext>
            </a:extLst>
          </p:cNvPr>
          <p:cNvSpPr>
            <a:spLocks noGrp="1"/>
          </p:cNvSpPr>
          <p:nvPr>
            <p:ph type="title"/>
          </p:nvPr>
        </p:nvSpPr>
        <p:spPr>
          <a:xfrm>
            <a:off x="793488" y="228600"/>
            <a:ext cx="7557025" cy="609600"/>
          </a:xfrm>
        </p:spPr>
        <p:txBody>
          <a:bodyPr/>
          <a:lstStyle/>
          <a:p>
            <a:r>
              <a:rPr lang="en-US" altLang="en-US" b="1" dirty="0">
                <a:solidFill>
                  <a:schemeClr val="tx1"/>
                </a:solidFill>
              </a:rPr>
              <a:t>Simple Staining</a:t>
            </a:r>
            <a:endParaRPr lang="en-GB" dirty="0"/>
          </a:p>
        </p:txBody>
      </p:sp>
      <p:sp>
        <p:nvSpPr>
          <p:cNvPr id="2" name="Content Placeholder 1"/>
          <p:cNvSpPr>
            <a:spLocks noGrp="1"/>
          </p:cNvSpPr>
          <p:nvPr>
            <p:ph idx="1"/>
          </p:nvPr>
        </p:nvSpPr>
        <p:spPr>
          <a:xfrm>
            <a:off x="457200" y="990600"/>
            <a:ext cx="8229600" cy="3581400"/>
          </a:xfrm>
        </p:spPr>
        <p:txBody>
          <a:bodyPr/>
          <a:lstStyle/>
          <a:p>
            <a:r>
              <a:rPr lang="en-US" altLang="en-US" u="sng" dirty="0"/>
              <a:t>Simple staining</a:t>
            </a:r>
            <a:r>
              <a:rPr lang="en-US" altLang="en-US" dirty="0"/>
              <a:t> uses a single dye to stain the specimen</a:t>
            </a:r>
          </a:p>
          <a:p>
            <a:pPr lvl="1"/>
            <a:r>
              <a:rPr lang="en-US" altLang="en-US" dirty="0"/>
              <a:t>Basic dyes carry positive charge</a:t>
            </a:r>
          </a:p>
          <a:p>
            <a:pPr lvl="2"/>
            <a:r>
              <a:rPr lang="en-US" altLang="en-US" sz="2000" dirty="0"/>
              <a:t>Attracted to negatively charged cellular components</a:t>
            </a:r>
          </a:p>
          <a:p>
            <a:pPr lvl="2"/>
            <a:r>
              <a:rPr lang="en-US" altLang="en-US" sz="2000" dirty="0"/>
              <a:t>Examples are methylene blue and crystal violet</a:t>
            </a:r>
          </a:p>
          <a:p>
            <a:pPr lvl="1"/>
            <a:r>
              <a:rPr lang="en-US" altLang="en-US" dirty="0"/>
              <a:t>Acidic dyes can be used for </a:t>
            </a:r>
            <a:r>
              <a:rPr lang="en-US" altLang="en-US" u="sng" dirty="0"/>
              <a:t>negative staining</a:t>
            </a:r>
          </a:p>
          <a:p>
            <a:pPr lvl="2"/>
            <a:r>
              <a:rPr lang="en-US" altLang="en-US" sz="2000" dirty="0"/>
              <a:t>Cells repel the negatively charged dye; colorless cells stand out against background</a:t>
            </a:r>
          </a:p>
          <a:p>
            <a:pPr lvl="2"/>
            <a:r>
              <a:rPr lang="en-US" altLang="en-US" sz="2000" dirty="0"/>
              <a:t>Can be done as wet mount</a:t>
            </a:r>
          </a:p>
        </p:txBody>
      </p:sp>
    </p:spTree>
    <p:extLst>
      <p:ext uri="{BB962C8B-B14F-4D97-AF65-F5344CB8AC3E}">
        <p14:creationId xmlns:p14="http://schemas.microsoft.com/office/powerpoint/2010/main" val="2858867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4FC2E8-8728-4236-9F88-DD6C79465573}"/>
              </a:ext>
            </a:extLst>
          </p:cNvPr>
          <p:cNvSpPr>
            <a:spLocks noGrp="1"/>
          </p:cNvSpPr>
          <p:nvPr>
            <p:ph type="title"/>
          </p:nvPr>
        </p:nvSpPr>
        <p:spPr>
          <a:xfrm>
            <a:off x="935240" y="231618"/>
            <a:ext cx="7273520" cy="603564"/>
          </a:xfrm>
        </p:spPr>
        <p:txBody>
          <a:bodyPr/>
          <a:lstStyle/>
          <a:p>
            <a:r>
              <a:rPr lang="en-US" altLang="en-US" b="1" dirty="0">
                <a:solidFill>
                  <a:schemeClr val="tx1"/>
                </a:solidFill>
              </a:rPr>
              <a:t>Microscopy and Cell Structure</a:t>
            </a:r>
            <a:endParaRPr lang="en-GB" dirty="0"/>
          </a:p>
        </p:txBody>
      </p:sp>
      <p:sp>
        <p:nvSpPr>
          <p:cNvPr id="2" name="Content Placeholder 1"/>
          <p:cNvSpPr>
            <a:spLocks noGrp="1"/>
          </p:cNvSpPr>
          <p:nvPr>
            <p:ph idx="1"/>
          </p:nvPr>
        </p:nvSpPr>
        <p:spPr>
          <a:xfrm>
            <a:off x="457200" y="990600"/>
            <a:ext cx="8229600" cy="3179989"/>
          </a:xfrm>
        </p:spPr>
        <p:txBody>
          <a:bodyPr/>
          <a:lstStyle/>
          <a:p>
            <a:r>
              <a:rPr lang="en-US" altLang="en-US" dirty="0"/>
              <a:t>Microscopy reveals two fundamental cell types:</a:t>
            </a:r>
          </a:p>
          <a:p>
            <a:r>
              <a:rPr lang="en-US" altLang="en-US" u="sng" dirty="0"/>
              <a:t>Prokaryotic</a:t>
            </a:r>
            <a:r>
              <a:rPr lang="en-US" altLang="en-US" dirty="0"/>
              <a:t> cells (</a:t>
            </a:r>
            <a:r>
              <a:rPr lang="en-US" altLang="en-US" i="1" dirty="0"/>
              <a:t>Bacteria</a:t>
            </a:r>
            <a:r>
              <a:rPr lang="en-US" altLang="en-US" dirty="0"/>
              <a:t>, </a:t>
            </a:r>
            <a:r>
              <a:rPr lang="en-US" altLang="en-US" i="1" dirty="0"/>
              <a:t>Archaea</a:t>
            </a:r>
            <a:r>
              <a:rPr lang="en-US" altLang="en-US" dirty="0"/>
              <a:t>)</a:t>
            </a:r>
          </a:p>
          <a:p>
            <a:pPr lvl="1"/>
            <a:r>
              <a:rPr lang="en-US" altLang="en-US" dirty="0"/>
              <a:t>Smaller size gives high surface area to low volume</a:t>
            </a:r>
          </a:p>
          <a:p>
            <a:pPr lvl="2"/>
            <a:r>
              <a:rPr lang="en-US" altLang="en-US" dirty="0"/>
              <a:t>Facilitates rapid uptake of nutrients, excretion of wastes</a:t>
            </a:r>
          </a:p>
          <a:p>
            <a:pPr lvl="2"/>
            <a:r>
              <a:rPr lang="en-US" altLang="en-US" dirty="0"/>
              <a:t>Allows rapid growth</a:t>
            </a:r>
          </a:p>
          <a:p>
            <a:pPr lvl="1"/>
            <a:r>
              <a:rPr lang="en-US" altLang="en-US" dirty="0"/>
              <a:t>Disadvantages include vulnerability to threats including predators, parasites, and competitors</a:t>
            </a:r>
          </a:p>
        </p:txBody>
      </p:sp>
      <p:sp>
        <p:nvSpPr>
          <p:cNvPr id="5" name="Content Placeholder 3">
            <a:extLst>
              <a:ext uri="{FF2B5EF4-FFF2-40B4-BE49-F238E27FC236}">
                <a16:creationId xmlns:a16="http://schemas.microsoft.com/office/drawing/2014/main" id="{ECA939BC-7738-4A44-9121-D4FD8B783E3B}"/>
              </a:ext>
            </a:extLst>
          </p:cNvPr>
          <p:cNvSpPr>
            <a:spLocks noGrp="1"/>
          </p:cNvSpPr>
          <p:nvPr>
            <p:ph sz="quarter" idx="18"/>
          </p:nvPr>
        </p:nvSpPr>
        <p:spPr>
          <a:xfrm>
            <a:off x="456931" y="4165330"/>
            <a:ext cx="7544069" cy="1676400"/>
          </a:xfrm>
          <a:prstGeom prst="rect">
            <a:avLst/>
          </a:prstGeom>
        </p:spPr>
        <p:txBody>
          <a:bodyPr/>
          <a:lstStyle/>
          <a:p>
            <a:pPr marL="0" indent="0">
              <a:spcAft>
                <a:spcPts val="820"/>
              </a:spcAft>
              <a:buNone/>
            </a:pPr>
            <a:r>
              <a:rPr lang="en-US" altLang="en-US" sz="2400" u="sng" dirty="0"/>
              <a:t>Eukaryotic</a:t>
            </a:r>
            <a:r>
              <a:rPr lang="en-US" altLang="en-US" sz="2400" dirty="0"/>
              <a:t> cells (</a:t>
            </a:r>
            <a:r>
              <a:rPr lang="en-US" altLang="en-US" sz="2400" i="1" dirty="0"/>
              <a:t>Eukarya</a:t>
            </a:r>
            <a:r>
              <a:rPr lang="en-US" altLang="en-US" sz="2400" dirty="0"/>
              <a:t>)</a:t>
            </a:r>
          </a:p>
          <a:p>
            <a:pPr marL="747713" lvl="1" indent="-342900">
              <a:spcAft>
                <a:spcPts val="820"/>
              </a:spcAft>
              <a:buFont typeface="Arial" panose="020B0604020202020204" pitchFamily="34" charset="0"/>
              <a:buChar char="•"/>
            </a:pPr>
            <a:r>
              <a:rPr lang="en-US" altLang="en-US" sz="2000" dirty="0"/>
              <a:t>Larger, more complex, many cellular processes take place in membrane-bound compartments</a:t>
            </a:r>
          </a:p>
          <a:p>
            <a:pPr marL="747713" lvl="1" indent="-342900">
              <a:spcAft>
                <a:spcPts val="1000"/>
              </a:spcAft>
              <a:buFont typeface="Arial" panose="020B0604020202020204" pitchFamily="34" charset="0"/>
              <a:buChar char="•"/>
              <a:tabLst>
                <a:tab pos="1438275" algn="l"/>
              </a:tabLst>
            </a:pPr>
            <a:r>
              <a:rPr lang="en-US" altLang="en-US" sz="2000" dirty="0"/>
              <a:t>Defined by the presence of a nucleus</a:t>
            </a:r>
          </a:p>
        </p:txBody>
      </p:sp>
    </p:spTree>
    <p:extLst>
      <p:ext uri="{BB962C8B-B14F-4D97-AF65-F5344CB8AC3E}">
        <p14:creationId xmlns:p14="http://schemas.microsoft.com/office/powerpoint/2010/main" val="2160092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2C9EA5-C450-4607-9083-EA64E3A1E03D}"/>
              </a:ext>
            </a:extLst>
          </p:cNvPr>
          <p:cNvSpPr>
            <a:spLocks noGrp="1"/>
          </p:cNvSpPr>
          <p:nvPr>
            <p:ph type="title"/>
          </p:nvPr>
        </p:nvSpPr>
        <p:spPr>
          <a:xfrm>
            <a:off x="1111748" y="228600"/>
            <a:ext cx="6920505" cy="609600"/>
          </a:xfrm>
        </p:spPr>
        <p:txBody>
          <a:bodyPr/>
          <a:lstStyle/>
          <a:p>
            <a:r>
              <a:rPr lang="en-US" altLang="en-US" b="1" dirty="0">
                <a:solidFill>
                  <a:schemeClr val="tx1"/>
                </a:solidFill>
              </a:rPr>
              <a:t>Differential Staining</a:t>
            </a:r>
            <a:endParaRPr lang="en-GB" dirty="0"/>
          </a:p>
        </p:txBody>
      </p:sp>
      <p:sp>
        <p:nvSpPr>
          <p:cNvPr id="2" name="Content Placeholder 1"/>
          <p:cNvSpPr>
            <a:spLocks noGrp="1"/>
          </p:cNvSpPr>
          <p:nvPr>
            <p:ph idx="1"/>
          </p:nvPr>
        </p:nvSpPr>
        <p:spPr>
          <a:xfrm>
            <a:off x="457200" y="990600"/>
            <a:ext cx="8229600" cy="2438400"/>
          </a:xfrm>
        </p:spPr>
        <p:txBody>
          <a:bodyPr/>
          <a:lstStyle/>
          <a:p>
            <a:r>
              <a:rPr lang="en-US" altLang="en-US" u="sng" dirty="0"/>
              <a:t>Differential staining</a:t>
            </a:r>
            <a:r>
              <a:rPr lang="en-US" altLang="en-US" dirty="0"/>
              <a:t> used to distinguish different groups of bacteria</a:t>
            </a:r>
            <a:endParaRPr lang="en-US" altLang="en-US" u="sng" dirty="0"/>
          </a:p>
          <a:p>
            <a:r>
              <a:rPr lang="en-US" altLang="en-US" u="sng" dirty="0"/>
              <a:t>Gram stain</a:t>
            </a:r>
            <a:r>
              <a:rPr lang="en-US" altLang="en-US" dirty="0"/>
              <a:t> most widely used for bacteria</a:t>
            </a:r>
          </a:p>
          <a:p>
            <a:r>
              <a:rPr lang="en-US" altLang="en-US" dirty="0"/>
              <a:t>Two groups: </a:t>
            </a:r>
            <a:r>
              <a:rPr lang="en-US" altLang="en-US" u="sng" dirty="0"/>
              <a:t>Gram-positive bacteria</a:t>
            </a:r>
            <a:r>
              <a:rPr lang="en-US" altLang="en-US" dirty="0"/>
              <a:t> and </a:t>
            </a:r>
            <a:r>
              <a:rPr lang="en-US" altLang="en-US" u="sng" dirty="0"/>
              <a:t>Gram-negative bacteria</a:t>
            </a:r>
          </a:p>
          <a:p>
            <a:pPr lvl="1"/>
            <a:r>
              <a:rPr lang="en-US" altLang="en-US" dirty="0"/>
              <a:t>Reflects fundamental difference in cell wall structure</a:t>
            </a:r>
          </a:p>
        </p:txBody>
      </p:sp>
    </p:spTree>
    <p:extLst>
      <p:ext uri="{BB962C8B-B14F-4D97-AF65-F5344CB8AC3E}">
        <p14:creationId xmlns:p14="http://schemas.microsoft.com/office/powerpoint/2010/main" val="1264887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B783-2B57-4EEC-A5A0-326E78D21810}"/>
              </a:ext>
            </a:extLst>
          </p:cNvPr>
          <p:cNvSpPr>
            <a:spLocks noGrp="1"/>
          </p:cNvSpPr>
          <p:nvPr>
            <p:ph type="title"/>
          </p:nvPr>
        </p:nvSpPr>
        <p:spPr>
          <a:xfrm>
            <a:off x="1488300" y="228600"/>
            <a:ext cx="6167400" cy="609600"/>
          </a:xfrm>
        </p:spPr>
        <p:txBody>
          <a:bodyPr/>
          <a:lstStyle/>
          <a:p>
            <a:r>
              <a:rPr lang="en-US" altLang="en-US" b="1" dirty="0">
                <a:solidFill>
                  <a:schemeClr val="tx1"/>
                </a:solidFill>
              </a:rPr>
              <a:t>Gram Stain – Figure 3.15a</a:t>
            </a:r>
            <a:endParaRPr lang="en-GB" dirty="0"/>
          </a:p>
        </p:txBody>
      </p:sp>
      <p:sp>
        <p:nvSpPr>
          <p:cNvPr id="17" name="Content Placeholder 16">
            <a:extLst>
              <a:ext uri="{FF2B5EF4-FFF2-40B4-BE49-F238E27FC236}">
                <a16:creationId xmlns:a16="http://schemas.microsoft.com/office/drawing/2014/main" id="{CC445B37-92ED-4074-B391-BF19D06BEDEB}"/>
              </a:ext>
            </a:extLst>
          </p:cNvPr>
          <p:cNvSpPr>
            <a:spLocks noGrp="1"/>
          </p:cNvSpPr>
          <p:nvPr>
            <p:ph idx="1"/>
          </p:nvPr>
        </p:nvSpPr>
        <p:spPr>
          <a:xfrm>
            <a:off x="533400" y="1372738"/>
            <a:ext cx="3820929" cy="3732662"/>
          </a:xfrm>
        </p:spPr>
        <p:txBody>
          <a:bodyPr/>
          <a:lstStyle/>
          <a:p>
            <a:pPr marL="0" lvl="1" indent="0">
              <a:spcBef>
                <a:spcPts val="0"/>
              </a:spcBef>
              <a:spcAft>
                <a:spcPts val="1500"/>
              </a:spcAft>
              <a:buNone/>
            </a:pPr>
            <a:r>
              <a:rPr lang="en-US" altLang="en-US" sz="2000" dirty="0">
                <a:latin typeface="+mj-lt"/>
              </a:rPr>
              <a:t>Flood smear with </a:t>
            </a:r>
            <a:r>
              <a:rPr lang="en-US" altLang="en-US" sz="2000" u="sng" dirty="0">
                <a:latin typeface="+mj-lt"/>
              </a:rPr>
              <a:t>primary stain</a:t>
            </a:r>
          </a:p>
          <a:p>
            <a:pPr marL="0" lvl="1" indent="0">
              <a:spcBef>
                <a:spcPts val="0"/>
              </a:spcBef>
              <a:spcAft>
                <a:spcPts val="1500"/>
              </a:spcAft>
              <a:buNone/>
            </a:pPr>
            <a:r>
              <a:rPr lang="en-US" altLang="en-US" sz="2000" dirty="0">
                <a:latin typeface="+mj-lt"/>
              </a:rPr>
              <a:t>Rinse and flood with iodine, a mordant that stabilizes the dye in the cell</a:t>
            </a:r>
          </a:p>
          <a:p>
            <a:pPr marL="0" lvl="1" indent="0">
              <a:spcBef>
                <a:spcPts val="0"/>
              </a:spcBef>
              <a:spcAft>
                <a:spcPts val="1500"/>
              </a:spcAft>
              <a:buNone/>
            </a:pPr>
            <a:r>
              <a:rPr lang="en-US" altLang="en-US" sz="2000" dirty="0">
                <a:latin typeface="+mj-lt"/>
              </a:rPr>
              <a:t>Rinse and briefly add alcohol, a </a:t>
            </a:r>
            <a:r>
              <a:rPr lang="en-US" altLang="en-US" sz="2000" u="sng" dirty="0">
                <a:latin typeface="+mj-lt"/>
              </a:rPr>
              <a:t>decolorizing agent</a:t>
            </a:r>
            <a:r>
              <a:rPr lang="en-US" altLang="en-US" sz="2000" dirty="0">
                <a:latin typeface="+mj-lt"/>
              </a:rPr>
              <a:t>, to remove dye complex from Gram-negative cells</a:t>
            </a:r>
          </a:p>
          <a:p>
            <a:pPr marL="0" lvl="1" indent="0">
              <a:spcBef>
                <a:spcPts val="0"/>
              </a:spcBef>
              <a:spcAft>
                <a:spcPts val="1500"/>
              </a:spcAft>
              <a:buNone/>
            </a:pPr>
            <a:r>
              <a:rPr lang="en-US" altLang="en-US" sz="2000" dirty="0">
                <a:latin typeface="+mj-lt"/>
              </a:rPr>
              <a:t>Rinse and flood smear with </a:t>
            </a:r>
            <a:r>
              <a:rPr lang="en-US" altLang="en-US" sz="2000" u="sng" dirty="0">
                <a:latin typeface="+mj-lt"/>
              </a:rPr>
              <a:t>counterstain</a:t>
            </a:r>
            <a:r>
              <a:rPr lang="en-US" altLang="en-US" sz="2000" dirty="0">
                <a:latin typeface="+mj-lt"/>
              </a:rPr>
              <a:t> that adds a different color to Gram-negative cells</a:t>
            </a:r>
          </a:p>
        </p:txBody>
      </p:sp>
      <p:pic>
        <p:nvPicPr>
          <p:cNvPr id="47" name="Picture 46" descr="Steps in the Gram stain procedure."/>
          <p:cNvPicPr>
            <a:picLocks noChangeAspect="1"/>
          </p:cNvPicPr>
          <p:nvPr/>
        </p:nvPicPr>
        <p:blipFill rotWithShape="1">
          <a:blip r:embed="rId3" cstate="print">
            <a:extLst>
              <a:ext uri="{28A0092B-C50C-407E-A947-70E740481C1C}">
                <a14:useLocalDpi xmlns:a14="http://schemas.microsoft.com/office/drawing/2010/main" val="0"/>
              </a:ext>
            </a:extLst>
          </a:blip>
          <a:srcRect t="3271" r="49104" b="3271"/>
          <a:stretch/>
        </p:blipFill>
        <p:spPr>
          <a:xfrm>
            <a:off x="4509516" y="1600200"/>
            <a:ext cx="4329684" cy="3657600"/>
          </a:xfrm>
          <a:prstGeom prst="rect">
            <a:avLst/>
          </a:prstGeom>
        </p:spPr>
      </p:pic>
      <p:sp>
        <p:nvSpPr>
          <p:cNvPr id="33" name="Text Placeholder 32">
            <a:extLst>
              <a:ext uri="{FF2B5EF4-FFF2-40B4-BE49-F238E27FC236}">
                <a16:creationId xmlns:a16="http://schemas.microsoft.com/office/drawing/2014/main" id="{A6A336F2-5B7B-42CF-9FE2-4C8EA0F8C833}"/>
              </a:ext>
            </a:extLst>
          </p:cNvPr>
          <p:cNvSpPr>
            <a:spLocks noGrp="1"/>
          </p:cNvSpPr>
          <p:nvPr>
            <p:ph type="body" sz="quarter" idx="17"/>
          </p:nvPr>
        </p:nvSpPr>
        <p:spPr>
          <a:xfrm>
            <a:off x="5518229" y="6558238"/>
            <a:ext cx="3557578" cy="194775"/>
          </a:xfrm>
        </p:spPr>
        <p:txBody>
          <a:bodyPr/>
          <a:lstStyle/>
          <a:p>
            <a:r>
              <a:rPr lang="en-US" sz="1200" dirty="0">
                <a:solidFill>
                  <a:prstClr val="black"/>
                </a:solidFill>
                <a:hlinkClick r:id="" action="ppaction://noaction"/>
              </a:rPr>
              <a:t>Jump to </a:t>
            </a:r>
            <a:r>
              <a:rPr lang="en-US" altLang="en-US" sz="1200" dirty="0">
                <a:hlinkClick r:id="" action="ppaction://noaction"/>
              </a:rPr>
              <a:t>Gram Stain – Figure 3.15a </a:t>
            </a:r>
            <a:r>
              <a:rPr lang="en-US" sz="1200" dirty="0">
                <a:cs typeface="Arial" panose="020B0604020202020204" pitchFamily="34" charset="0"/>
                <a:hlinkClick r:id="" action="ppaction://noaction"/>
              </a:rPr>
              <a:t>Long Description</a:t>
            </a:r>
            <a:endParaRPr lang="en-IN" sz="1200" dirty="0">
              <a:hlinkClick r:id="rId4" action="ppaction://hlinksldjump"/>
            </a:endParaRPr>
          </a:p>
        </p:txBody>
      </p:sp>
    </p:spTree>
    <p:extLst>
      <p:ext uri="{BB962C8B-B14F-4D97-AF65-F5344CB8AC3E}">
        <p14:creationId xmlns:p14="http://schemas.microsoft.com/office/powerpoint/2010/main" val="417423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6E303A-2CA3-434E-A19D-FEEBAE249ECF}"/>
              </a:ext>
            </a:extLst>
          </p:cNvPr>
          <p:cNvSpPr>
            <a:spLocks noGrp="1"/>
          </p:cNvSpPr>
          <p:nvPr>
            <p:ph type="title"/>
          </p:nvPr>
        </p:nvSpPr>
        <p:spPr>
          <a:xfrm>
            <a:off x="415637" y="228600"/>
            <a:ext cx="8312727" cy="609600"/>
          </a:xfrm>
        </p:spPr>
        <p:txBody>
          <a:bodyPr/>
          <a:lstStyle/>
          <a:p>
            <a:r>
              <a:rPr lang="en-US" altLang="en-US" b="1" dirty="0">
                <a:solidFill>
                  <a:schemeClr val="tx1"/>
                </a:solidFill>
              </a:rPr>
              <a:t>Differential Staining – Figure 3.15</a:t>
            </a:r>
            <a:endParaRPr lang="en-GB" dirty="0"/>
          </a:p>
        </p:txBody>
      </p:sp>
      <p:sp>
        <p:nvSpPr>
          <p:cNvPr id="6" name="Content Placeholder 5">
            <a:extLst>
              <a:ext uri="{FF2B5EF4-FFF2-40B4-BE49-F238E27FC236}">
                <a16:creationId xmlns:a16="http://schemas.microsoft.com/office/drawing/2014/main" id="{FDB6059B-3CB2-4630-B33D-EAFFAC7A3857}"/>
              </a:ext>
            </a:extLst>
          </p:cNvPr>
          <p:cNvSpPr>
            <a:spLocks noGrp="1"/>
          </p:cNvSpPr>
          <p:nvPr>
            <p:ph sz="quarter" idx="18"/>
          </p:nvPr>
        </p:nvSpPr>
        <p:spPr>
          <a:xfrm>
            <a:off x="304800" y="1066690"/>
            <a:ext cx="8381999" cy="946285"/>
          </a:xfrm>
        </p:spPr>
        <p:txBody>
          <a:bodyPr/>
          <a:lstStyle/>
          <a:p>
            <a:pPr marL="0" indent="0">
              <a:buNone/>
            </a:pPr>
            <a:r>
              <a:rPr lang="en-US" altLang="en-US" sz="2800" dirty="0">
                <a:latin typeface="Arial" panose="020B0604020202020204" pitchFamily="34" charset="0"/>
                <a:cs typeface="Arial" panose="020B0604020202020204" pitchFamily="34" charset="0"/>
              </a:rPr>
              <a:t>Success of Gram stain relies upon length of time of decolorizing step and age of culture</a:t>
            </a:r>
            <a:endParaRPr lang="en-US" altLang="en-US" sz="2800" i="1" dirty="0">
              <a:latin typeface="Arial" panose="020B0604020202020204" pitchFamily="34" charset="0"/>
              <a:cs typeface="Arial" panose="020B0604020202020204" pitchFamily="34" charset="0"/>
            </a:endParaRPr>
          </a:p>
        </p:txBody>
      </p:sp>
      <p:pic>
        <p:nvPicPr>
          <p:cNvPr id="36" name="Picture 35" descr="Steps in the Gram stain procedure."/>
          <p:cNvPicPr>
            <a:picLocks noChangeAspect="1"/>
          </p:cNvPicPr>
          <p:nvPr/>
        </p:nvPicPr>
        <p:blipFill rotWithShape="1">
          <a:blip r:embed="rId3" cstate="print">
            <a:extLst>
              <a:ext uri="{28A0092B-C50C-407E-A947-70E740481C1C}">
                <a14:useLocalDpi xmlns:a14="http://schemas.microsoft.com/office/drawing/2010/main" val="0"/>
              </a:ext>
            </a:extLst>
          </a:blip>
          <a:srcRect t="3070" r="48900" b="3271"/>
          <a:stretch/>
        </p:blipFill>
        <p:spPr>
          <a:xfrm>
            <a:off x="1033958" y="2286220"/>
            <a:ext cx="3614242" cy="3047559"/>
          </a:xfrm>
          <a:prstGeom prst="rect">
            <a:avLst/>
          </a:prstGeom>
        </p:spPr>
      </p:pic>
      <p:pic>
        <p:nvPicPr>
          <p:cNvPr id="26" name="Picture 25" descr="The Gram-positive cells are purple; the Gram-negative cells are pink."/>
          <p:cNvPicPr>
            <a:picLocks noChangeAspect="1"/>
          </p:cNvPicPr>
          <p:nvPr/>
        </p:nvPicPr>
        <p:blipFill rotWithShape="1">
          <a:blip r:embed="rId3" cstate="print">
            <a:extLst>
              <a:ext uri="{28A0092B-C50C-407E-A947-70E740481C1C}">
                <a14:useLocalDpi xmlns:a14="http://schemas.microsoft.com/office/drawing/2010/main" val="0"/>
              </a:ext>
            </a:extLst>
          </a:blip>
          <a:srcRect l="51100" t="3070" b="3271"/>
          <a:stretch/>
        </p:blipFill>
        <p:spPr>
          <a:xfrm>
            <a:off x="4648200" y="2286220"/>
            <a:ext cx="3458642" cy="3047559"/>
          </a:xfrm>
          <a:prstGeom prst="rect">
            <a:avLst/>
          </a:prstGeom>
        </p:spPr>
      </p:pic>
      <p:sp>
        <p:nvSpPr>
          <p:cNvPr id="9" name="Text Placeholder 8">
            <a:extLst>
              <a:ext uri="{FF2B5EF4-FFF2-40B4-BE49-F238E27FC236}">
                <a16:creationId xmlns:a16="http://schemas.microsoft.com/office/drawing/2014/main" id="{A239CB9F-3531-4DA7-AFEC-82E1F56D512F}"/>
              </a:ext>
            </a:extLst>
          </p:cNvPr>
          <p:cNvSpPr>
            <a:spLocks noGrp="1"/>
          </p:cNvSpPr>
          <p:nvPr>
            <p:ph type="body" sz="quarter" idx="11"/>
          </p:nvPr>
        </p:nvSpPr>
        <p:spPr/>
        <p:txBody>
          <a:bodyPr/>
          <a:lstStyle/>
          <a:p>
            <a:r>
              <a:rPr lang="en-US" dirty="0"/>
              <a:t>b: © McGraw-Hill Education/Lisa Burgess, photographer </a:t>
            </a:r>
          </a:p>
        </p:txBody>
      </p:sp>
    </p:spTree>
    <p:extLst>
      <p:ext uri="{BB962C8B-B14F-4D97-AF65-F5344CB8AC3E}">
        <p14:creationId xmlns:p14="http://schemas.microsoft.com/office/powerpoint/2010/main" val="3042281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CE4D9B-DA85-4119-B029-83B9D1F8B9A5}"/>
              </a:ext>
            </a:extLst>
          </p:cNvPr>
          <p:cNvSpPr>
            <a:spLocks noGrp="1"/>
          </p:cNvSpPr>
          <p:nvPr>
            <p:ph type="title"/>
          </p:nvPr>
        </p:nvSpPr>
        <p:spPr>
          <a:xfrm>
            <a:off x="1439479" y="228600"/>
            <a:ext cx="6265043" cy="609600"/>
          </a:xfrm>
        </p:spPr>
        <p:txBody>
          <a:bodyPr/>
          <a:lstStyle/>
          <a:p>
            <a:r>
              <a:rPr lang="en-US" altLang="en-US" b="1" dirty="0">
                <a:solidFill>
                  <a:schemeClr val="tx1"/>
                </a:solidFill>
              </a:rPr>
              <a:t>Acid-Fast Stain – Figure 3.16 </a:t>
            </a:r>
            <a:endParaRPr lang="en-GB" dirty="0"/>
          </a:p>
        </p:txBody>
      </p:sp>
      <p:sp>
        <p:nvSpPr>
          <p:cNvPr id="2" name="Content Placeholder 1"/>
          <p:cNvSpPr>
            <a:spLocks noGrp="1"/>
          </p:cNvSpPr>
          <p:nvPr>
            <p:ph idx="1"/>
          </p:nvPr>
        </p:nvSpPr>
        <p:spPr>
          <a:xfrm>
            <a:off x="457200" y="990600"/>
            <a:ext cx="7391400" cy="2057400"/>
          </a:xfrm>
        </p:spPr>
        <p:txBody>
          <a:bodyPr/>
          <a:lstStyle/>
          <a:p>
            <a:r>
              <a:rPr lang="en-US" altLang="en-US" u="sng" dirty="0"/>
              <a:t>Acid-fast stain</a:t>
            </a:r>
            <a:r>
              <a:rPr lang="en-US" altLang="en-US" dirty="0"/>
              <a:t> used to detect organisms that do not readily take up dyes</a:t>
            </a:r>
          </a:p>
          <a:p>
            <a:pPr lvl="1"/>
            <a:r>
              <a:rPr lang="en-US" altLang="en-US" dirty="0"/>
              <a:t>Detects </a:t>
            </a:r>
            <a:r>
              <a:rPr lang="en-US" altLang="en-US" i="1" dirty="0"/>
              <a:t>Mycobacterium</a:t>
            </a:r>
            <a:r>
              <a:rPr lang="en-US" altLang="en-US" dirty="0"/>
              <a:t> species such as causative agents of tuberculosis and Hansen’s disease (leprosy)</a:t>
            </a:r>
          </a:p>
          <a:p>
            <a:pPr lvl="2"/>
            <a:r>
              <a:rPr lang="en-US" altLang="en-US" dirty="0"/>
              <a:t>Cell wall contains high concentrations of mycolic acids</a:t>
            </a:r>
          </a:p>
        </p:txBody>
      </p:sp>
      <p:sp>
        <p:nvSpPr>
          <p:cNvPr id="7" name="Content Placeholder 3">
            <a:extLst>
              <a:ext uri="{FF2B5EF4-FFF2-40B4-BE49-F238E27FC236}">
                <a16:creationId xmlns:a16="http://schemas.microsoft.com/office/drawing/2014/main" id="{B505E241-E33C-4C7F-9CDB-9B74BA12B84F}"/>
              </a:ext>
            </a:extLst>
          </p:cNvPr>
          <p:cNvSpPr>
            <a:spLocks noGrp="1"/>
          </p:cNvSpPr>
          <p:nvPr>
            <p:ph sz="quarter" idx="18"/>
          </p:nvPr>
        </p:nvSpPr>
        <p:spPr>
          <a:xfrm>
            <a:off x="457200" y="3091001"/>
            <a:ext cx="4800600" cy="2209800"/>
          </a:xfrm>
          <a:prstGeom prst="rect">
            <a:avLst/>
          </a:prstGeom>
        </p:spPr>
        <p:txBody>
          <a:bodyPr/>
          <a:lstStyle/>
          <a:p>
            <a:pPr marL="0" indent="0">
              <a:spcAft>
                <a:spcPts val="800"/>
              </a:spcAft>
              <a:buNone/>
            </a:pPr>
            <a:r>
              <a:rPr lang="en-US" altLang="en-US" sz="2400" dirty="0"/>
              <a:t>Multi-step procedure</a:t>
            </a:r>
          </a:p>
          <a:p>
            <a:pPr lvl="1">
              <a:spcAft>
                <a:spcPts val="800"/>
              </a:spcAft>
              <a:buFont typeface="Arial" panose="020B0604020202020204" pitchFamily="34" charset="0"/>
              <a:buChar char="•"/>
            </a:pPr>
            <a:r>
              <a:rPr lang="en-US" altLang="en-US" sz="2000" dirty="0"/>
              <a:t>Primary stain is concentrated red dye</a:t>
            </a:r>
          </a:p>
          <a:p>
            <a:pPr lvl="1">
              <a:spcAft>
                <a:spcPts val="800"/>
              </a:spcAft>
              <a:buFont typeface="Arial" panose="020B0604020202020204" pitchFamily="34" charset="0"/>
              <a:buChar char="•"/>
            </a:pPr>
            <a:r>
              <a:rPr lang="en-US" altLang="en-US" sz="2000" dirty="0"/>
              <a:t>Acid-fast cells retain red dye after </a:t>
            </a:r>
            <a:br>
              <a:rPr lang="en-US" altLang="en-US" sz="2000" dirty="0"/>
            </a:br>
            <a:r>
              <a:rPr lang="en-US" altLang="en-US" sz="2000" dirty="0"/>
              <a:t>being flooded with acid-alcohol</a:t>
            </a:r>
          </a:p>
          <a:p>
            <a:pPr lvl="1">
              <a:spcAft>
                <a:spcPts val="800"/>
              </a:spcAft>
              <a:buFont typeface="Arial" panose="020B0604020202020204" pitchFamily="34" charset="0"/>
              <a:buChar char="•"/>
            </a:pPr>
            <a:r>
              <a:rPr lang="en-US" altLang="en-US" sz="2000" dirty="0"/>
              <a:t>Methylene blue used as counterstain</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9" b="2385"/>
          <a:stretch/>
        </p:blipFill>
        <p:spPr>
          <a:xfrm>
            <a:off x="5334000" y="3886200"/>
            <a:ext cx="3429310" cy="2209800"/>
          </a:xfrm>
          <a:prstGeom prst="rect">
            <a:avLst/>
          </a:prstGeom>
        </p:spPr>
      </p:pic>
      <p:sp>
        <p:nvSpPr>
          <p:cNvPr id="5" name="Text Placeholder 4">
            <a:extLst>
              <a:ext uri="{FF2B5EF4-FFF2-40B4-BE49-F238E27FC236}">
                <a16:creationId xmlns:a16="http://schemas.microsoft.com/office/drawing/2014/main" id="{0272FAD4-D709-447D-BC80-8EC02E855D96}"/>
              </a:ext>
            </a:extLst>
          </p:cNvPr>
          <p:cNvSpPr>
            <a:spLocks noGrp="1"/>
          </p:cNvSpPr>
          <p:nvPr>
            <p:ph type="body" sz="quarter" idx="11"/>
          </p:nvPr>
        </p:nvSpPr>
        <p:spPr/>
        <p:txBody>
          <a:bodyPr/>
          <a:lstStyle/>
          <a:p>
            <a:r>
              <a:rPr lang="en-US" altLang="en-US" dirty="0"/>
              <a:t>Source: Dr. George P. Kubica/CDC</a:t>
            </a:r>
          </a:p>
        </p:txBody>
      </p:sp>
    </p:spTree>
    <p:extLst>
      <p:ext uri="{BB962C8B-B14F-4D97-AF65-F5344CB8AC3E}">
        <p14:creationId xmlns:p14="http://schemas.microsoft.com/office/powerpoint/2010/main" val="1657452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C95A3D-CD4A-4F42-8757-9E7BA51AED6B}"/>
              </a:ext>
            </a:extLst>
          </p:cNvPr>
          <p:cNvSpPr>
            <a:spLocks noGrp="1"/>
          </p:cNvSpPr>
          <p:nvPr>
            <p:ph type="title"/>
          </p:nvPr>
        </p:nvSpPr>
        <p:spPr>
          <a:xfrm>
            <a:off x="134462" y="228600"/>
            <a:ext cx="8875076" cy="533400"/>
          </a:xfrm>
        </p:spPr>
        <p:txBody>
          <a:bodyPr/>
          <a:lstStyle/>
          <a:p>
            <a:r>
              <a:rPr lang="en-US" altLang="en-US" sz="3000" b="1" dirty="0">
                <a:solidFill>
                  <a:schemeClr val="tx1"/>
                </a:solidFill>
              </a:rPr>
              <a:t>Special Stains to Observe Cell Structures – Figure 3.17 </a:t>
            </a:r>
            <a:endParaRPr lang="en-GB" sz="3000" dirty="0"/>
          </a:p>
        </p:txBody>
      </p:sp>
      <p:sp>
        <p:nvSpPr>
          <p:cNvPr id="2" name="Content Placeholder 1"/>
          <p:cNvSpPr>
            <a:spLocks noGrp="1"/>
          </p:cNvSpPr>
          <p:nvPr>
            <p:ph idx="1"/>
          </p:nvPr>
        </p:nvSpPr>
        <p:spPr>
          <a:xfrm>
            <a:off x="457200" y="990600"/>
            <a:ext cx="8229600" cy="1752600"/>
          </a:xfrm>
        </p:spPr>
        <p:txBody>
          <a:bodyPr/>
          <a:lstStyle/>
          <a:p>
            <a:r>
              <a:rPr lang="en-US" altLang="en-US" u="sng" dirty="0"/>
              <a:t>Capsule stain </a:t>
            </a:r>
            <a:r>
              <a:rPr lang="en-US" altLang="en-US" dirty="0"/>
              <a:t>allows observation of gel-like layer that surrounds some microbes</a:t>
            </a:r>
          </a:p>
          <a:p>
            <a:pPr lvl="1"/>
            <a:r>
              <a:rPr lang="en-US" altLang="en-US" dirty="0"/>
              <a:t>Capsule stains poorly, so background is stained to make capsule visible</a:t>
            </a:r>
          </a:p>
          <a:p>
            <a:pPr lvl="1"/>
            <a:r>
              <a:rPr lang="en-US" altLang="en-US" dirty="0"/>
              <a:t>India ink added to wet mount is common method</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42" b="2695"/>
          <a:stretch/>
        </p:blipFill>
        <p:spPr>
          <a:xfrm>
            <a:off x="2170100" y="2895600"/>
            <a:ext cx="4800600" cy="3441111"/>
          </a:xfrm>
          <a:prstGeom prst="rect">
            <a:avLst/>
          </a:prstGeom>
        </p:spPr>
      </p:pic>
      <p:sp>
        <p:nvSpPr>
          <p:cNvPr id="6" name="Text Placeholder 5">
            <a:extLst>
              <a:ext uri="{FF2B5EF4-FFF2-40B4-BE49-F238E27FC236}">
                <a16:creationId xmlns:a16="http://schemas.microsoft.com/office/drawing/2014/main" id="{E222B7E9-8030-4DF4-A7B9-C65519BBACD8}"/>
              </a:ext>
            </a:extLst>
          </p:cNvPr>
          <p:cNvSpPr>
            <a:spLocks noGrp="1"/>
          </p:cNvSpPr>
          <p:nvPr>
            <p:ph type="body" sz="quarter" idx="11"/>
          </p:nvPr>
        </p:nvSpPr>
        <p:spPr>
          <a:xfrm>
            <a:off x="7467600" y="6705600"/>
            <a:ext cx="1676400" cy="152400"/>
          </a:xfrm>
        </p:spPr>
        <p:txBody>
          <a:bodyPr/>
          <a:lstStyle/>
          <a:p>
            <a:r>
              <a:rPr lang="en-US" altLang="en-US" dirty="0"/>
              <a:t>Source: Dr. Leanor Haley/CDC</a:t>
            </a:r>
          </a:p>
        </p:txBody>
      </p:sp>
    </p:spTree>
    <p:extLst>
      <p:ext uri="{BB962C8B-B14F-4D97-AF65-F5344CB8AC3E}">
        <p14:creationId xmlns:p14="http://schemas.microsoft.com/office/powerpoint/2010/main" val="846127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CBAAC-9A06-4C85-A6E8-B115E7263810}"/>
              </a:ext>
            </a:extLst>
          </p:cNvPr>
          <p:cNvSpPr>
            <a:spLocks noGrp="1"/>
          </p:cNvSpPr>
          <p:nvPr>
            <p:ph type="title"/>
          </p:nvPr>
        </p:nvSpPr>
        <p:spPr>
          <a:xfrm>
            <a:off x="134462" y="228600"/>
            <a:ext cx="8875076" cy="519050"/>
          </a:xfrm>
        </p:spPr>
        <p:txBody>
          <a:bodyPr/>
          <a:lstStyle/>
          <a:p>
            <a:r>
              <a:rPr lang="en-US" altLang="en-US" sz="3000" b="1" dirty="0">
                <a:solidFill>
                  <a:schemeClr val="tx1"/>
                </a:solidFill>
              </a:rPr>
              <a:t>Special Stains to Observe Cell Structures – Figure 3.18 </a:t>
            </a:r>
            <a:endParaRPr lang="en-GB" sz="3000" dirty="0"/>
          </a:p>
        </p:txBody>
      </p:sp>
      <p:sp>
        <p:nvSpPr>
          <p:cNvPr id="2" name="Content Placeholder 1"/>
          <p:cNvSpPr>
            <a:spLocks noGrp="1"/>
          </p:cNvSpPr>
          <p:nvPr>
            <p:ph idx="1"/>
          </p:nvPr>
        </p:nvSpPr>
        <p:spPr>
          <a:xfrm>
            <a:off x="457200" y="990600"/>
            <a:ext cx="8229600" cy="2538350"/>
          </a:xfrm>
        </p:spPr>
        <p:txBody>
          <a:bodyPr/>
          <a:lstStyle/>
          <a:p>
            <a:r>
              <a:rPr lang="en-US" altLang="en-US" u="sng" dirty="0"/>
              <a:t>Endospore stain</a:t>
            </a:r>
            <a:r>
              <a:rPr lang="en-US" altLang="en-US" dirty="0"/>
              <a:t> allows visualization of endospores, resistant dormant cells often formed by </a:t>
            </a:r>
            <a:r>
              <a:rPr lang="en-US" altLang="en-US" i="1" dirty="0"/>
              <a:t>Bacillus </a:t>
            </a:r>
            <a:r>
              <a:rPr lang="en-US" altLang="en-US" dirty="0"/>
              <a:t>and </a:t>
            </a:r>
            <a:r>
              <a:rPr lang="en-US" altLang="en-US" i="1" dirty="0"/>
              <a:t>Clostridium</a:t>
            </a:r>
            <a:endParaRPr lang="en-US" altLang="en-US" u="sng" dirty="0"/>
          </a:p>
          <a:p>
            <a:pPr lvl="1"/>
            <a:r>
              <a:rPr lang="en-US" altLang="en-US" dirty="0"/>
              <a:t>Endospore resists Gram stain; appears as clear object</a:t>
            </a:r>
          </a:p>
          <a:p>
            <a:pPr lvl="1"/>
            <a:r>
              <a:rPr lang="en-US" altLang="en-US" dirty="0"/>
              <a:t>Endospore stain uses heat to facilitate uptake of the primary dye malachite green by endospore</a:t>
            </a:r>
          </a:p>
          <a:p>
            <a:pPr lvl="1"/>
            <a:r>
              <a:rPr lang="en-US" altLang="en-US" dirty="0"/>
              <a:t>Counterstain (usually safranin) colors other cells pink</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7" b="2186"/>
          <a:stretch/>
        </p:blipFill>
        <p:spPr>
          <a:xfrm>
            <a:off x="2771756" y="3771900"/>
            <a:ext cx="3597287" cy="2590800"/>
          </a:xfrm>
          <a:prstGeom prst="rect">
            <a:avLst/>
          </a:prstGeom>
        </p:spPr>
      </p:pic>
      <p:sp>
        <p:nvSpPr>
          <p:cNvPr id="6" name="Text Placeholder 5">
            <a:extLst>
              <a:ext uri="{FF2B5EF4-FFF2-40B4-BE49-F238E27FC236}">
                <a16:creationId xmlns:a16="http://schemas.microsoft.com/office/drawing/2014/main" id="{8517E94C-0864-4A3F-8455-CC256EAA4C32}"/>
              </a:ext>
            </a:extLst>
          </p:cNvPr>
          <p:cNvSpPr>
            <a:spLocks noGrp="1"/>
          </p:cNvSpPr>
          <p:nvPr>
            <p:ph type="body" sz="quarter" idx="11"/>
          </p:nvPr>
        </p:nvSpPr>
        <p:spPr>
          <a:xfrm>
            <a:off x="6781800" y="6705600"/>
            <a:ext cx="2362200" cy="152400"/>
          </a:xfrm>
        </p:spPr>
        <p:txBody>
          <a:bodyPr/>
          <a:lstStyle/>
          <a:p>
            <a:r>
              <a:rPr lang="en-US" altLang="en-US" dirty="0"/>
              <a:t>© McGraw-Hill Education/Lisa Burgess, photographer</a:t>
            </a:r>
          </a:p>
        </p:txBody>
      </p:sp>
    </p:spTree>
    <p:extLst>
      <p:ext uri="{BB962C8B-B14F-4D97-AF65-F5344CB8AC3E}">
        <p14:creationId xmlns:p14="http://schemas.microsoft.com/office/powerpoint/2010/main" val="2443056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B0FC2B-9D2D-4824-907F-0F386A77EBCF}"/>
              </a:ext>
            </a:extLst>
          </p:cNvPr>
          <p:cNvSpPr>
            <a:spLocks noGrp="1"/>
          </p:cNvSpPr>
          <p:nvPr>
            <p:ph type="title"/>
          </p:nvPr>
        </p:nvSpPr>
        <p:spPr>
          <a:xfrm>
            <a:off x="134462" y="237565"/>
            <a:ext cx="8875076" cy="524435"/>
          </a:xfrm>
        </p:spPr>
        <p:txBody>
          <a:bodyPr/>
          <a:lstStyle/>
          <a:p>
            <a:r>
              <a:rPr lang="en-US" altLang="en-US" sz="3000" b="1" dirty="0">
                <a:solidFill>
                  <a:schemeClr val="tx1"/>
                </a:solidFill>
              </a:rPr>
              <a:t>Special Stains to Observe Cell Structures – Figure 3.19</a:t>
            </a:r>
            <a:endParaRPr lang="en-GB" sz="3000" dirty="0"/>
          </a:p>
        </p:txBody>
      </p:sp>
      <p:sp>
        <p:nvSpPr>
          <p:cNvPr id="2" name="Content Placeholder 1"/>
          <p:cNvSpPr>
            <a:spLocks noGrp="1"/>
          </p:cNvSpPr>
          <p:nvPr>
            <p:ph idx="1"/>
          </p:nvPr>
        </p:nvSpPr>
        <p:spPr>
          <a:xfrm>
            <a:off x="457200" y="990600"/>
            <a:ext cx="8229600" cy="2286000"/>
          </a:xfrm>
        </p:spPr>
        <p:txBody>
          <a:bodyPr/>
          <a:lstStyle/>
          <a:p>
            <a:r>
              <a:rPr lang="en-US" altLang="en-US" u="sng" dirty="0"/>
              <a:t>Flagella stain </a:t>
            </a:r>
            <a:r>
              <a:rPr lang="en-US" altLang="en-US" dirty="0"/>
              <a:t>uses a substance that makes the dye adhere to thin flagella, making them visible</a:t>
            </a:r>
            <a:endParaRPr lang="en-US" altLang="en-US" u="sng" dirty="0"/>
          </a:p>
          <a:p>
            <a:r>
              <a:rPr lang="en-US" altLang="en-US" dirty="0"/>
              <a:t>Presence and distribution of flagella can help in identification</a:t>
            </a:r>
          </a:p>
          <a:p>
            <a:pPr lvl="1"/>
            <a:r>
              <a:rPr lang="en-US" altLang="en-US" u="sng" dirty="0"/>
              <a:t>Peritrichous</a:t>
            </a:r>
            <a:r>
              <a:rPr lang="en-US" altLang="en-US" dirty="0"/>
              <a:t>: flagella surround cell</a:t>
            </a:r>
          </a:p>
          <a:p>
            <a:pPr lvl="1"/>
            <a:r>
              <a:rPr lang="en-US" altLang="en-US" u="sng" dirty="0"/>
              <a:t>Polar</a:t>
            </a:r>
            <a:r>
              <a:rPr lang="en-US" altLang="en-US" dirty="0"/>
              <a:t>: flagellum on one end</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51" b="3751"/>
          <a:stretch/>
        </p:blipFill>
        <p:spPr>
          <a:xfrm>
            <a:off x="912800" y="3581400"/>
            <a:ext cx="7315200" cy="2371643"/>
          </a:xfrm>
          <a:prstGeom prst="rect">
            <a:avLst/>
          </a:prstGeom>
        </p:spPr>
      </p:pic>
      <p:sp>
        <p:nvSpPr>
          <p:cNvPr id="11" name="Text Placeholder 10">
            <a:extLst>
              <a:ext uri="{FF2B5EF4-FFF2-40B4-BE49-F238E27FC236}">
                <a16:creationId xmlns:a16="http://schemas.microsoft.com/office/drawing/2014/main" id="{A63EEB51-54D3-4011-BCB2-C48F13DF304E}"/>
              </a:ext>
            </a:extLst>
          </p:cNvPr>
          <p:cNvSpPr>
            <a:spLocks noGrp="1"/>
          </p:cNvSpPr>
          <p:nvPr>
            <p:ph type="body" sz="quarter" idx="11"/>
          </p:nvPr>
        </p:nvSpPr>
        <p:spPr>
          <a:xfrm>
            <a:off x="7315200" y="6705600"/>
            <a:ext cx="1828800" cy="152400"/>
          </a:xfrm>
        </p:spPr>
        <p:txBody>
          <a:bodyPr/>
          <a:lstStyle/>
          <a:p>
            <a:r>
              <a:rPr lang="en-US" altLang="en-US" dirty="0"/>
              <a:t>both: Source: Dr. William A. Clark/CDC</a:t>
            </a:r>
          </a:p>
        </p:txBody>
      </p:sp>
    </p:spTree>
    <p:extLst>
      <p:ext uri="{BB962C8B-B14F-4D97-AF65-F5344CB8AC3E}">
        <p14:creationId xmlns:p14="http://schemas.microsoft.com/office/powerpoint/2010/main" val="598060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DA23EE-F7DB-4642-ACD9-FEB4DD68B343}"/>
              </a:ext>
            </a:extLst>
          </p:cNvPr>
          <p:cNvSpPr>
            <a:spLocks noGrp="1"/>
          </p:cNvSpPr>
          <p:nvPr>
            <p:ph type="title"/>
          </p:nvPr>
        </p:nvSpPr>
        <p:spPr>
          <a:xfrm>
            <a:off x="134462" y="228600"/>
            <a:ext cx="8875076" cy="533400"/>
          </a:xfrm>
        </p:spPr>
        <p:txBody>
          <a:bodyPr/>
          <a:lstStyle/>
          <a:p>
            <a:r>
              <a:rPr lang="en-US" altLang="en-US" sz="3000" b="1" dirty="0">
                <a:solidFill>
                  <a:schemeClr val="tx1"/>
                </a:solidFill>
              </a:rPr>
              <a:t>Special Stains to Observe Cell Structures – Figure 3.20 </a:t>
            </a:r>
            <a:endParaRPr lang="en-GB" sz="3000" dirty="0"/>
          </a:p>
        </p:txBody>
      </p:sp>
      <p:sp>
        <p:nvSpPr>
          <p:cNvPr id="2" name="Content Placeholder 1"/>
          <p:cNvSpPr>
            <a:spLocks noGrp="1"/>
          </p:cNvSpPr>
          <p:nvPr>
            <p:ph idx="1"/>
          </p:nvPr>
        </p:nvSpPr>
        <p:spPr>
          <a:xfrm>
            <a:off x="457200" y="990600"/>
            <a:ext cx="8229600" cy="1669473"/>
          </a:xfrm>
        </p:spPr>
        <p:txBody>
          <a:bodyPr/>
          <a:lstStyle/>
          <a:p>
            <a:r>
              <a:rPr lang="en-US" altLang="en-US" dirty="0"/>
              <a:t>Fluorescent Dyes and Tags</a:t>
            </a:r>
          </a:p>
          <a:p>
            <a:pPr lvl="1"/>
            <a:r>
              <a:rPr lang="en-US" altLang="en-US" dirty="0"/>
              <a:t>Some dyes bind to structures in all cells</a:t>
            </a:r>
          </a:p>
          <a:p>
            <a:pPr lvl="1"/>
            <a:r>
              <a:rPr lang="en-US" altLang="en-US" dirty="0"/>
              <a:t>Some are changed by cellular processes: can distinguish between living and dead cells</a:t>
            </a:r>
          </a:p>
        </p:txBody>
      </p:sp>
      <p:sp>
        <p:nvSpPr>
          <p:cNvPr id="7" name="Content Placeholder 6">
            <a:extLst>
              <a:ext uri="{FF2B5EF4-FFF2-40B4-BE49-F238E27FC236}">
                <a16:creationId xmlns:a16="http://schemas.microsoft.com/office/drawing/2014/main" id="{3814177D-3CE9-462B-B8EE-B0AF2F9FCB88}"/>
              </a:ext>
            </a:extLst>
          </p:cNvPr>
          <p:cNvSpPr>
            <a:spLocks noGrp="1"/>
          </p:cNvSpPr>
          <p:nvPr>
            <p:ph sz="quarter" idx="18"/>
          </p:nvPr>
        </p:nvSpPr>
        <p:spPr>
          <a:xfrm>
            <a:off x="458064" y="5411889"/>
            <a:ext cx="8381136" cy="836511"/>
          </a:xfrm>
        </p:spPr>
        <p:txBody>
          <a:bodyPr/>
          <a:lstStyle/>
          <a:p>
            <a:pPr marL="0" indent="0">
              <a:buNone/>
            </a:pPr>
            <a:r>
              <a:rPr lang="en-US" altLang="en-US" sz="2400" dirty="0"/>
              <a:t>Immunofluorescence uses fluorescent dye-antibody labels to tag a unique microbe protein</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47" b="3447"/>
          <a:stretch/>
        </p:blipFill>
        <p:spPr>
          <a:xfrm>
            <a:off x="2023758" y="2721774"/>
            <a:ext cx="5093284" cy="2612226"/>
          </a:xfrm>
          <a:prstGeom prst="rect">
            <a:avLst/>
          </a:prstGeom>
        </p:spPr>
      </p:pic>
      <p:sp>
        <p:nvSpPr>
          <p:cNvPr id="6" name="Text Placeholder 5">
            <a:extLst>
              <a:ext uri="{FF2B5EF4-FFF2-40B4-BE49-F238E27FC236}">
                <a16:creationId xmlns:a16="http://schemas.microsoft.com/office/drawing/2014/main" id="{E501F097-5C07-4688-BCFD-8DCBE65A4D47}"/>
              </a:ext>
            </a:extLst>
          </p:cNvPr>
          <p:cNvSpPr>
            <a:spLocks noGrp="1"/>
          </p:cNvSpPr>
          <p:nvPr>
            <p:ph type="body" sz="quarter" idx="11"/>
          </p:nvPr>
        </p:nvSpPr>
        <p:spPr>
          <a:xfrm>
            <a:off x="7467600" y="6705600"/>
            <a:ext cx="1676400" cy="152400"/>
          </a:xfrm>
        </p:spPr>
        <p:txBody>
          <a:bodyPr/>
          <a:lstStyle/>
          <a:p>
            <a:r>
              <a:rPr lang="en-US" altLang="en-US" dirty="0"/>
              <a:t>a: Source: CDC; b: © Evan Roberts</a:t>
            </a:r>
          </a:p>
        </p:txBody>
      </p:sp>
    </p:spTree>
    <p:extLst>
      <p:ext uri="{BB962C8B-B14F-4D97-AF65-F5344CB8AC3E}">
        <p14:creationId xmlns:p14="http://schemas.microsoft.com/office/powerpoint/2010/main" val="2383640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025F35-A49A-466E-9752-2E116D628529}"/>
              </a:ext>
            </a:extLst>
          </p:cNvPr>
          <p:cNvSpPr>
            <a:spLocks noGrp="1"/>
          </p:cNvSpPr>
          <p:nvPr>
            <p:ph type="title"/>
          </p:nvPr>
        </p:nvSpPr>
        <p:spPr>
          <a:xfrm>
            <a:off x="90087" y="228600"/>
            <a:ext cx="8963827" cy="518121"/>
          </a:xfrm>
        </p:spPr>
        <p:txBody>
          <a:bodyPr/>
          <a:lstStyle/>
          <a:p>
            <a:r>
              <a:rPr lang="en-US" altLang="en-US" sz="2800" b="1" dirty="0">
                <a:solidFill>
                  <a:schemeClr val="tx1"/>
                </a:solidFill>
              </a:rPr>
              <a:t>Morphology of Prokaryotic Cells: Shapes – Figure 3.21a to b</a:t>
            </a:r>
            <a:endParaRPr lang="en-GB" sz="2800" dirty="0"/>
          </a:p>
        </p:txBody>
      </p:sp>
      <p:sp>
        <p:nvSpPr>
          <p:cNvPr id="2" name="Content Placeholder 1"/>
          <p:cNvSpPr>
            <a:spLocks noGrp="1"/>
          </p:cNvSpPr>
          <p:nvPr>
            <p:ph idx="1"/>
          </p:nvPr>
        </p:nvSpPr>
        <p:spPr>
          <a:xfrm>
            <a:off x="457200" y="990600"/>
            <a:ext cx="8229600" cy="2438400"/>
          </a:xfrm>
        </p:spPr>
        <p:txBody>
          <a:bodyPr/>
          <a:lstStyle/>
          <a:p>
            <a:r>
              <a:rPr lang="en-US" altLang="en-US" sz="2600" dirty="0"/>
              <a:t>Two types most common:</a:t>
            </a:r>
          </a:p>
          <a:p>
            <a:pPr lvl="1"/>
            <a:r>
              <a:rPr lang="en-US" altLang="en-US" sz="2200" u="sng" dirty="0"/>
              <a:t>Coccus</a:t>
            </a:r>
            <a:r>
              <a:rPr lang="en-US" altLang="en-US" sz="2200" dirty="0"/>
              <a:t>: spherical</a:t>
            </a:r>
          </a:p>
          <a:p>
            <a:pPr lvl="1"/>
            <a:r>
              <a:rPr lang="en-US" altLang="en-US" sz="2200" u="sng" dirty="0"/>
              <a:t>Rod</a:t>
            </a:r>
            <a:r>
              <a:rPr lang="en-US" altLang="en-US" sz="2200" dirty="0"/>
              <a:t>: cylindrical</a:t>
            </a:r>
          </a:p>
          <a:p>
            <a:pPr lvl="2"/>
            <a:r>
              <a:rPr lang="en-US" altLang="en-US" sz="2000" dirty="0"/>
              <a:t>Also called a </a:t>
            </a:r>
            <a:r>
              <a:rPr lang="en-US" altLang="en-US" sz="2000" u="sng" dirty="0"/>
              <a:t>bacillus</a:t>
            </a:r>
          </a:p>
          <a:p>
            <a:pPr lvl="2"/>
            <a:r>
              <a:rPr lang="en-US" altLang="en-US" sz="2000" dirty="0"/>
              <a:t>Short rods sometimes called</a:t>
            </a:r>
            <a:r>
              <a:rPr lang="en-US" altLang="en-US" sz="2000" u="sng" dirty="0"/>
              <a:t> coccobacillus</a:t>
            </a:r>
          </a:p>
        </p:txBody>
      </p:sp>
      <p:pic>
        <p:nvPicPr>
          <p:cNvPr id="8" name="Picture 7">
            <a:extLst>
              <a:ext uri="{FF2B5EF4-FFF2-40B4-BE49-F238E27FC236}">
                <a16:creationId xmlns:a16="http://schemas.microsoft.com/office/drawing/2014/main" id="{2C93D880-ABC6-4E16-A2DB-6CDACE66589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328" y="3456393"/>
            <a:ext cx="4852416" cy="3005328"/>
          </a:xfrm>
          <a:prstGeom prst="rect">
            <a:avLst/>
          </a:prstGeom>
        </p:spPr>
      </p:pic>
      <p:sp>
        <p:nvSpPr>
          <p:cNvPr id="23" name="Content Placeholder 22">
            <a:extLst>
              <a:ext uri="{FF2B5EF4-FFF2-40B4-BE49-F238E27FC236}">
                <a16:creationId xmlns:a16="http://schemas.microsoft.com/office/drawing/2014/main" id="{2BDAEC43-3991-4C97-B89D-9784173882AF}"/>
              </a:ext>
            </a:extLst>
          </p:cNvPr>
          <p:cNvSpPr>
            <a:spLocks noGrp="1"/>
          </p:cNvSpPr>
          <p:nvPr>
            <p:ph sz="quarter" idx="33"/>
          </p:nvPr>
        </p:nvSpPr>
        <p:spPr>
          <a:xfrm>
            <a:off x="2332761" y="3566485"/>
            <a:ext cx="752533" cy="307542"/>
          </a:xfrm>
        </p:spPr>
        <p:txBody>
          <a:bodyPr/>
          <a:lstStyle/>
          <a:p>
            <a:pPr marL="0" indent="0" algn="ctr">
              <a:buNone/>
            </a:pPr>
            <a:r>
              <a:rPr lang="en-GB" sz="1500" b="1" dirty="0"/>
              <a:t>Coccus</a:t>
            </a:r>
          </a:p>
        </p:txBody>
      </p:sp>
      <p:sp>
        <p:nvSpPr>
          <p:cNvPr id="22" name="Content Placeholder 21">
            <a:extLst>
              <a:ext uri="{FF2B5EF4-FFF2-40B4-BE49-F238E27FC236}">
                <a16:creationId xmlns:a16="http://schemas.microsoft.com/office/drawing/2014/main" id="{561532CC-F48A-464C-ABB3-1847E9B89372}"/>
              </a:ext>
            </a:extLst>
          </p:cNvPr>
          <p:cNvSpPr>
            <a:spLocks noGrp="1"/>
          </p:cNvSpPr>
          <p:nvPr>
            <p:ph sz="quarter" idx="32"/>
          </p:nvPr>
        </p:nvSpPr>
        <p:spPr>
          <a:xfrm>
            <a:off x="4557512" y="3570313"/>
            <a:ext cx="1266387" cy="306304"/>
          </a:xfrm>
        </p:spPr>
        <p:txBody>
          <a:bodyPr/>
          <a:lstStyle/>
          <a:p>
            <a:pPr marL="0" indent="0" algn="ctr">
              <a:buNone/>
            </a:pPr>
            <a:r>
              <a:rPr lang="en-GB" sz="1420" b="1" dirty="0"/>
              <a:t>Rod (bacillus)</a:t>
            </a:r>
          </a:p>
        </p:txBody>
      </p:sp>
      <p:sp>
        <p:nvSpPr>
          <p:cNvPr id="6" name="Text Placeholder 5">
            <a:extLst>
              <a:ext uri="{FF2B5EF4-FFF2-40B4-BE49-F238E27FC236}">
                <a16:creationId xmlns:a16="http://schemas.microsoft.com/office/drawing/2014/main" id="{73DC969E-86CB-4020-B911-DA0BDB2FDE1B}"/>
              </a:ext>
            </a:extLst>
          </p:cNvPr>
          <p:cNvSpPr>
            <a:spLocks noGrp="1"/>
          </p:cNvSpPr>
          <p:nvPr>
            <p:ph type="body" sz="quarter" idx="11"/>
          </p:nvPr>
        </p:nvSpPr>
        <p:spPr/>
        <p:txBody>
          <a:bodyPr/>
          <a:lstStyle/>
          <a:p>
            <a:r>
              <a:rPr lang="en-US" altLang="en-US" dirty="0"/>
              <a:t>a: ©SciMAT/Science Source; b: ©Dennis Kunkel Microscopy/SPL/ Science Source </a:t>
            </a:r>
          </a:p>
        </p:txBody>
      </p:sp>
    </p:spTree>
    <p:extLst>
      <p:ext uri="{BB962C8B-B14F-4D97-AF65-F5344CB8AC3E}">
        <p14:creationId xmlns:p14="http://schemas.microsoft.com/office/powerpoint/2010/main" val="1331453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8D7494-4A15-4C0C-A67E-056270F1C931}"/>
              </a:ext>
            </a:extLst>
          </p:cNvPr>
          <p:cNvSpPr>
            <a:spLocks noGrp="1"/>
          </p:cNvSpPr>
          <p:nvPr>
            <p:ph type="title"/>
          </p:nvPr>
        </p:nvSpPr>
        <p:spPr>
          <a:xfrm>
            <a:off x="809299" y="152219"/>
            <a:ext cx="7525402" cy="892516"/>
          </a:xfrm>
        </p:spPr>
        <p:txBody>
          <a:bodyPr/>
          <a:lstStyle/>
          <a:p>
            <a:r>
              <a:rPr lang="en-US" altLang="en-US" sz="2800" b="1" dirty="0">
                <a:solidFill>
                  <a:schemeClr val="tx1"/>
                </a:solidFill>
              </a:rPr>
              <a:t>Morphology of Prokaryotic Cells: Shapes – Figures 3.21c-e and 3.22</a:t>
            </a:r>
            <a:endParaRPr lang="en-GB" sz="2800" dirty="0"/>
          </a:p>
        </p:txBody>
      </p:sp>
      <p:sp>
        <p:nvSpPr>
          <p:cNvPr id="2" name="Content Placeholder 1"/>
          <p:cNvSpPr>
            <a:spLocks noGrp="1"/>
          </p:cNvSpPr>
          <p:nvPr>
            <p:ph idx="1"/>
          </p:nvPr>
        </p:nvSpPr>
        <p:spPr>
          <a:xfrm>
            <a:off x="457200" y="1222616"/>
            <a:ext cx="4114800" cy="1520584"/>
          </a:xfrm>
        </p:spPr>
        <p:txBody>
          <a:bodyPr/>
          <a:lstStyle/>
          <a:p>
            <a:r>
              <a:rPr lang="en-US" altLang="en-US" dirty="0"/>
              <a:t>Variety of other shapes:</a:t>
            </a:r>
          </a:p>
          <a:p>
            <a:pPr lvl="1"/>
            <a:r>
              <a:rPr lang="en-US" altLang="en-US" u="sng" dirty="0"/>
              <a:t>Vibrio</a:t>
            </a:r>
            <a:r>
              <a:rPr lang="en-US" altLang="en-US" dirty="0"/>
              <a:t>, </a:t>
            </a:r>
            <a:r>
              <a:rPr lang="en-US" altLang="en-US" u="sng" dirty="0"/>
              <a:t>spirillum</a:t>
            </a:r>
            <a:r>
              <a:rPr lang="en-US" altLang="en-US" dirty="0"/>
              <a:t>, </a:t>
            </a:r>
            <a:r>
              <a:rPr lang="en-US" altLang="en-US" u="sng" dirty="0"/>
              <a:t>spirochete</a:t>
            </a:r>
          </a:p>
          <a:p>
            <a:pPr lvl="1"/>
            <a:r>
              <a:rPr lang="en-US" altLang="en-US" u="sng" dirty="0"/>
              <a:t>Pleomorphic</a:t>
            </a:r>
            <a:r>
              <a:rPr lang="en-US" altLang="en-US" dirty="0"/>
              <a:t> (many shapes)</a:t>
            </a:r>
          </a:p>
        </p:txBody>
      </p:sp>
      <p:sp>
        <p:nvSpPr>
          <p:cNvPr id="7" name="Content Placeholder 9">
            <a:extLst>
              <a:ext uri="{FF2B5EF4-FFF2-40B4-BE49-F238E27FC236}">
                <a16:creationId xmlns:a16="http://schemas.microsoft.com/office/drawing/2014/main" id="{9869E727-F774-4A29-8518-6AA33B6CA377}"/>
              </a:ext>
            </a:extLst>
          </p:cNvPr>
          <p:cNvSpPr>
            <a:spLocks noGrp="1"/>
          </p:cNvSpPr>
          <p:nvPr>
            <p:ph sz="quarter" idx="21"/>
          </p:nvPr>
        </p:nvSpPr>
        <p:spPr>
          <a:xfrm>
            <a:off x="453904" y="2682696"/>
            <a:ext cx="4267200" cy="709955"/>
          </a:xfrm>
          <a:prstGeom prst="rect">
            <a:avLst/>
          </a:prstGeom>
        </p:spPr>
        <p:txBody>
          <a:bodyPr/>
          <a:lstStyle/>
          <a:p>
            <a:pPr marL="0" indent="0">
              <a:spcAft>
                <a:spcPts val="800"/>
              </a:spcAft>
              <a:buNone/>
            </a:pPr>
            <a:r>
              <a:rPr lang="en-US" altLang="en-US" sz="2200" dirty="0"/>
              <a:t>Great diversity often found in low nutrient environments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88" b="1841"/>
          <a:stretch/>
        </p:blipFill>
        <p:spPr>
          <a:xfrm>
            <a:off x="1295400" y="3650568"/>
            <a:ext cx="2494026" cy="2750232"/>
          </a:xfrm>
          <a:prstGeom prst="rect">
            <a:avLst/>
          </a:prstGeom>
        </p:spPr>
      </p:pic>
      <p:pic>
        <p:nvPicPr>
          <p:cNvPr id="5" name="Picture 4" descr="Vibrio are curved, spirillum and spirochetes are spiral."/>
          <p:cNvPicPr>
            <a:picLocks noChangeAspect="1"/>
          </p:cNvPicPr>
          <p:nvPr/>
        </p:nvPicPr>
        <p:blipFill rotWithShape="1">
          <a:blip r:embed="rId4" cstate="print">
            <a:extLst>
              <a:ext uri="{28A0092B-C50C-407E-A947-70E740481C1C}">
                <a14:useLocalDpi xmlns:a14="http://schemas.microsoft.com/office/drawing/2010/main" val="0"/>
              </a:ext>
            </a:extLst>
          </a:blip>
          <a:srcRect t="31643" b="6402"/>
          <a:stretch/>
        </p:blipFill>
        <p:spPr>
          <a:xfrm>
            <a:off x="4802458" y="1340472"/>
            <a:ext cx="4089495" cy="5060328"/>
          </a:xfrm>
          <a:prstGeom prst="rect">
            <a:avLst/>
          </a:prstGeom>
        </p:spPr>
      </p:pic>
      <p:sp>
        <p:nvSpPr>
          <p:cNvPr id="12" name="Text Placeholder 11">
            <a:extLst>
              <a:ext uri="{FF2B5EF4-FFF2-40B4-BE49-F238E27FC236}">
                <a16:creationId xmlns:a16="http://schemas.microsoft.com/office/drawing/2014/main" id="{D2C83683-4C64-4868-AD7C-224C5F9D0000}"/>
              </a:ext>
            </a:extLst>
          </p:cNvPr>
          <p:cNvSpPr>
            <a:spLocks noGrp="1"/>
          </p:cNvSpPr>
          <p:nvPr>
            <p:ph type="body" sz="quarter" idx="11"/>
          </p:nvPr>
        </p:nvSpPr>
        <p:spPr>
          <a:xfrm>
            <a:off x="1447800" y="6705600"/>
            <a:ext cx="7620000" cy="152400"/>
          </a:xfrm>
        </p:spPr>
        <p:txBody>
          <a:bodyPr/>
          <a:lstStyle/>
          <a:p>
            <a:r>
              <a:rPr lang="en-US" altLang="en-US" dirty="0"/>
              <a:t>Far left: © James Staley; c: ©Dennis Kunkel Microscopy/SPL/Science Source; d: ©Dennis Kunkel Microscopy/SPL/ Science Source; e: ©Dennis Kunkel Microscopy/SPL/Science Source</a:t>
            </a:r>
          </a:p>
        </p:txBody>
      </p:sp>
    </p:spTree>
    <p:extLst>
      <p:ext uri="{BB962C8B-B14F-4D97-AF65-F5344CB8AC3E}">
        <p14:creationId xmlns:p14="http://schemas.microsoft.com/office/powerpoint/2010/main" val="288776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0484C2-ECF1-4BCF-9E91-DFBF0F22DEF7}"/>
              </a:ext>
            </a:extLst>
          </p:cNvPr>
          <p:cNvSpPr>
            <a:spLocks noGrp="1"/>
          </p:cNvSpPr>
          <p:nvPr>
            <p:ph type="title"/>
          </p:nvPr>
        </p:nvSpPr>
        <p:spPr>
          <a:xfrm>
            <a:off x="1136989" y="228600"/>
            <a:ext cx="6870023" cy="609600"/>
          </a:xfrm>
        </p:spPr>
        <p:txBody>
          <a:bodyPr/>
          <a:lstStyle/>
          <a:p>
            <a:r>
              <a:rPr lang="en-US" altLang="en-US" b="1" dirty="0">
                <a:solidFill>
                  <a:schemeClr val="tx1"/>
                </a:solidFill>
              </a:rPr>
              <a:t>Microscopes</a:t>
            </a:r>
            <a:endParaRPr lang="en-GB" dirty="0"/>
          </a:p>
        </p:txBody>
      </p:sp>
      <p:sp>
        <p:nvSpPr>
          <p:cNvPr id="2" name="Content Placeholder 1"/>
          <p:cNvSpPr>
            <a:spLocks noGrp="1"/>
          </p:cNvSpPr>
          <p:nvPr>
            <p:ph idx="1"/>
          </p:nvPr>
        </p:nvSpPr>
        <p:spPr>
          <a:xfrm>
            <a:off x="457200" y="990600"/>
            <a:ext cx="8229600" cy="1219200"/>
          </a:xfrm>
        </p:spPr>
        <p:txBody>
          <a:bodyPr/>
          <a:lstStyle/>
          <a:p>
            <a:r>
              <a:rPr lang="en-US" altLang="en-US" u="sng" dirty="0"/>
              <a:t>Light microscope</a:t>
            </a:r>
            <a:r>
              <a:rPr lang="en-US" altLang="en-US" dirty="0"/>
              <a:t> can magnify 1,000x</a:t>
            </a:r>
          </a:p>
          <a:p>
            <a:pPr lvl="1"/>
            <a:r>
              <a:rPr lang="en-US" altLang="en-US" dirty="0"/>
              <a:t>Common, important tool in microbiology</a:t>
            </a:r>
          </a:p>
        </p:txBody>
      </p:sp>
      <p:sp>
        <p:nvSpPr>
          <p:cNvPr id="5" name="Content Placeholder 3">
            <a:extLst>
              <a:ext uri="{FF2B5EF4-FFF2-40B4-BE49-F238E27FC236}">
                <a16:creationId xmlns:a16="http://schemas.microsoft.com/office/drawing/2014/main" id="{B215C88B-2A26-4A88-85FD-2424CBFB7028}"/>
              </a:ext>
            </a:extLst>
          </p:cNvPr>
          <p:cNvSpPr>
            <a:spLocks noGrp="1"/>
          </p:cNvSpPr>
          <p:nvPr>
            <p:ph sz="quarter" idx="18"/>
          </p:nvPr>
        </p:nvSpPr>
        <p:spPr>
          <a:xfrm>
            <a:off x="457341" y="2467436"/>
            <a:ext cx="8077200" cy="1844040"/>
          </a:xfrm>
          <a:prstGeom prst="rect">
            <a:avLst/>
          </a:prstGeom>
        </p:spPr>
        <p:txBody>
          <a:bodyPr/>
          <a:lstStyle/>
          <a:p>
            <a:pPr marL="0" indent="0">
              <a:spcAft>
                <a:spcPts val="5000"/>
              </a:spcAft>
              <a:buNone/>
            </a:pPr>
            <a:r>
              <a:rPr lang="en-US" altLang="en-US" sz="2400" u="sng" dirty="0"/>
              <a:t>Electron microscope</a:t>
            </a:r>
            <a:r>
              <a:rPr lang="en-US" altLang="en-US" sz="2400" dirty="0"/>
              <a:t> (1931) can magnify more than 100,000x</a:t>
            </a:r>
          </a:p>
          <a:p>
            <a:pPr marL="0" indent="0">
              <a:spcAft>
                <a:spcPts val="3000"/>
              </a:spcAft>
              <a:buNone/>
            </a:pPr>
            <a:r>
              <a:rPr lang="en-US" altLang="en-US" sz="2400" dirty="0"/>
              <a:t>Scanning probe microscope (1980s) can produce images of individual atoms on a surface</a:t>
            </a:r>
          </a:p>
        </p:txBody>
      </p:sp>
    </p:spTree>
    <p:extLst>
      <p:ext uri="{BB962C8B-B14F-4D97-AF65-F5344CB8AC3E}">
        <p14:creationId xmlns:p14="http://schemas.microsoft.com/office/powerpoint/2010/main" val="119019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8B9A92-1B3A-4756-90BB-49CAEF9AF45B}"/>
              </a:ext>
            </a:extLst>
          </p:cNvPr>
          <p:cNvSpPr>
            <a:spLocks noGrp="1"/>
          </p:cNvSpPr>
          <p:nvPr>
            <p:ph type="title"/>
          </p:nvPr>
        </p:nvSpPr>
        <p:spPr>
          <a:xfrm>
            <a:off x="415637" y="228600"/>
            <a:ext cx="8312727" cy="893134"/>
          </a:xfrm>
        </p:spPr>
        <p:txBody>
          <a:bodyPr/>
          <a:lstStyle/>
          <a:p>
            <a:r>
              <a:rPr lang="en-US" altLang="en-US" sz="3000" b="1" dirty="0">
                <a:solidFill>
                  <a:schemeClr val="tx1"/>
                </a:solidFill>
              </a:rPr>
              <a:t>Morphology of Prokaryotic Cells: Arrangements – Figure 3.23</a:t>
            </a:r>
            <a:endParaRPr lang="en-GB" sz="3000" dirty="0"/>
          </a:p>
        </p:txBody>
      </p:sp>
      <p:sp>
        <p:nvSpPr>
          <p:cNvPr id="2" name="Content Placeholder 1"/>
          <p:cNvSpPr>
            <a:spLocks noGrp="1"/>
          </p:cNvSpPr>
          <p:nvPr>
            <p:ph idx="1"/>
          </p:nvPr>
        </p:nvSpPr>
        <p:spPr>
          <a:xfrm>
            <a:off x="457201" y="1222613"/>
            <a:ext cx="4800600" cy="4114800"/>
          </a:xfrm>
        </p:spPr>
        <p:txBody>
          <a:bodyPr/>
          <a:lstStyle/>
          <a:p>
            <a:r>
              <a:rPr lang="en-US" altLang="en-US" dirty="0"/>
              <a:t>Most prokaryotes divide by binary fission</a:t>
            </a:r>
          </a:p>
          <a:p>
            <a:pPr lvl="1"/>
            <a:r>
              <a:rPr lang="en-US" altLang="en-US" dirty="0"/>
              <a:t>Cells often stick together following division to form characteristic groupings</a:t>
            </a:r>
          </a:p>
          <a:p>
            <a:pPr lvl="1"/>
            <a:r>
              <a:rPr lang="en-US" altLang="en-US" dirty="0"/>
              <a:t>Examples:</a:t>
            </a:r>
          </a:p>
          <a:p>
            <a:pPr lvl="2"/>
            <a:r>
              <a:rPr lang="en-US" altLang="en-US" i="1" dirty="0"/>
              <a:t>Neisseria gonorrhoeae</a:t>
            </a:r>
            <a:r>
              <a:rPr lang="en-US" altLang="en-US" dirty="0"/>
              <a:t> (</a:t>
            </a:r>
            <a:r>
              <a:rPr lang="en-US" altLang="en-US" u="sng" dirty="0"/>
              <a:t>diplococci</a:t>
            </a:r>
            <a:r>
              <a:rPr lang="en-US" altLang="en-US" dirty="0"/>
              <a:t>)</a:t>
            </a:r>
          </a:p>
          <a:p>
            <a:pPr lvl="2"/>
            <a:r>
              <a:rPr lang="en-US" altLang="en-US" i="1" dirty="0"/>
              <a:t>Streptococcus </a:t>
            </a:r>
            <a:r>
              <a:rPr lang="en-US" altLang="en-US" dirty="0"/>
              <a:t>(chains)</a:t>
            </a:r>
          </a:p>
          <a:p>
            <a:pPr lvl="2"/>
            <a:r>
              <a:rPr lang="en-US" altLang="en-US" i="1" dirty="0"/>
              <a:t>Sarcina </a:t>
            </a:r>
            <a:r>
              <a:rPr lang="en-US" altLang="en-US" dirty="0"/>
              <a:t>(cubical packets)</a:t>
            </a:r>
          </a:p>
          <a:p>
            <a:pPr lvl="2"/>
            <a:r>
              <a:rPr lang="en-US" altLang="en-US" i="1" dirty="0"/>
              <a:t>Staphylococcus </a:t>
            </a:r>
            <a:r>
              <a:rPr lang="en-US" altLang="en-US" dirty="0"/>
              <a:t>(grape-like clusters)</a:t>
            </a:r>
            <a:endParaRPr lang="en-US" dirty="0"/>
          </a:p>
        </p:txBody>
      </p:sp>
      <p:pic>
        <p:nvPicPr>
          <p:cNvPr id="12" name="Picture 11" descr="Cells dividing in one plane form a chain; dividing in perpendicular planes form packets; dividing in several planes at random form clusters.&#10;"/>
          <p:cNvPicPr>
            <a:picLocks noChangeAspect="1"/>
          </p:cNvPicPr>
          <p:nvPr/>
        </p:nvPicPr>
        <p:blipFill rotWithShape="1">
          <a:blip r:embed="rId3" cstate="print">
            <a:extLst>
              <a:ext uri="{28A0092B-C50C-407E-A947-70E740481C1C}">
                <a14:useLocalDpi xmlns:a14="http://schemas.microsoft.com/office/drawing/2010/main" val="0"/>
              </a:ext>
            </a:extLst>
          </a:blip>
          <a:srcRect t="1859" b="3588"/>
          <a:stretch/>
        </p:blipFill>
        <p:spPr>
          <a:xfrm>
            <a:off x="5404251" y="1371600"/>
            <a:ext cx="3282549" cy="5042688"/>
          </a:xfrm>
          <a:prstGeom prst="rect">
            <a:avLst/>
          </a:prstGeom>
        </p:spPr>
      </p:pic>
      <p:sp>
        <p:nvSpPr>
          <p:cNvPr id="6" name="Text Placeholder 5">
            <a:extLst>
              <a:ext uri="{FF2B5EF4-FFF2-40B4-BE49-F238E27FC236}">
                <a16:creationId xmlns:a16="http://schemas.microsoft.com/office/drawing/2014/main" id="{136547C3-4008-458C-9CDF-45C52F124D5E}"/>
              </a:ext>
            </a:extLst>
          </p:cNvPr>
          <p:cNvSpPr>
            <a:spLocks noGrp="1"/>
          </p:cNvSpPr>
          <p:nvPr>
            <p:ph type="body" sz="quarter" idx="11"/>
          </p:nvPr>
        </p:nvSpPr>
        <p:spPr>
          <a:xfrm>
            <a:off x="2133600" y="6629400"/>
            <a:ext cx="6934200" cy="152400"/>
          </a:xfrm>
        </p:spPr>
        <p:txBody>
          <a:bodyPr/>
          <a:lstStyle/>
          <a:p>
            <a:r>
              <a:rPr lang="en-US" altLang="en-US" dirty="0"/>
              <a:t>a (top): ©Dennis Kunkel Microscopy/SPL/Science Source; a (bottom): ©BSIP SA/Alamy Stock Photo; b: Source: Betsy Crane/CDC; c: ©Eye of Science/Science Source </a:t>
            </a:r>
          </a:p>
        </p:txBody>
      </p:sp>
    </p:spTree>
    <p:extLst>
      <p:ext uri="{BB962C8B-B14F-4D97-AF65-F5344CB8AC3E}">
        <p14:creationId xmlns:p14="http://schemas.microsoft.com/office/powerpoint/2010/main" val="6275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48A1DC-2A4A-40BD-B939-6D82EA3C2DC8}"/>
              </a:ext>
            </a:extLst>
          </p:cNvPr>
          <p:cNvSpPr>
            <a:spLocks noGrp="1"/>
          </p:cNvSpPr>
          <p:nvPr>
            <p:ph type="title"/>
          </p:nvPr>
        </p:nvSpPr>
        <p:spPr>
          <a:xfrm>
            <a:off x="793488" y="228600"/>
            <a:ext cx="7557025" cy="609600"/>
          </a:xfrm>
        </p:spPr>
        <p:txBody>
          <a:bodyPr/>
          <a:lstStyle/>
          <a:p>
            <a:r>
              <a:rPr lang="en-US" altLang="en-US" b="1" dirty="0">
                <a:solidFill>
                  <a:schemeClr val="tx1"/>
                </a:solidFill>
              </a:rPr>
              <a:t>Multicellular Associations</a:t>
            </a:r>
            <a:endParaRPr lang="en-GB" dirty="0"/>
          </a:p>
        </p:txBody>
      </p:sp>
      <p:sp>
        <p:nvSpPr>
          <p:cNvPr id="2" name="Content Placeholder 1"/>
          <p:cNvSpPr>
            <a:spLocks noGrp="1"/>
          </p:cNvSpPr>
          <p:nvPr>
            <p:ph idx="1"/>
          </p:nvPr>
        </p:nvSpPr>
        <p:spPr>
          <a:xfrm>
            <a:off x="457200" y="990600"/>
            <a:ext cx="8229600" cy="3581400"/>
          </a:xfrm>
        </p:spPr>
        <p:txBody>
          <a:bodyPr/>
          <a:lstStyle/>
          <a:p>
            <a:r>
              <a:rPr lang="en-US" altLang="en-US" dirty="0"/>
              <a:t>Some prokaryotes live as multicellular associations</a:t>
            </a:r>
          </a:p>
          <a:p>
            <a:pPr lvl="1"/>
            <a:r>
              <a:rPr lang="en-US" altLang="en-US" dirty="0"/>
              <a:t>Myxobacteria form swarms of cells that glide over moist surfaces as a pack</a:t>
            </a:r>
          </a:p>
          <a:p>
            <a:pPr lvl="2"/>
            <a:r>
              <a:rPr lang="en-US" altLang="en-US" dirty="0"/>
              <a:t>Collectively release enzymes and degrade organic material, including other bacterial cells</a:t>
            </a:r>
          </a:p>
          <a:p>
            <a:pPr lvl="2"/>
            <a:r>
              <a:rPr lang="en-US" altLang="en-US" dirty="0"/>
              <a:t>When water or nutrients become limiting, cells form fruiting body visible to naked eye</a:t>
            </a:r>
          </a:p>
          <a:p>
            <a:pPr lvl="1"/>
            <a:r>
              <a:rPr lang="en-US" altLang="en-US" dirty="0"/>
              <a:t>Most bacteria on surfaces in natural habitat form polymer-encased communities called biofilms</a:t>
            </a:r>
          </a:p>
        </p:txBody>
      </p:sp>
    </p:spTree>
    <p:extLst>
      <p:ext uri="{BB962C8B-B14F-4D97-AF65-F5344CB8AC3E}">
        <p14:creationId xmlns:p14="http://schemas.microsoft.com/office/powerpoint/2010/main" val="3239809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121F7-EFF1-4346-8F0C-B50678C1F696}"/>
              </a:ext>
            </a:extLst>
          </p:cNvPr>
          <p:cNvSpPr>
            <a:spLocks noGrp="1"/>
          </p:cNvSpPr>
          <p:nvPr>
            <p:ph type="title"/>
          </p:nvPr>
        </p:nvSpPr>
        <p:spPr>
          <a:xfrm>
            <a:off x="1900521" y="228600"/>
            <a:ext cx="5342959" cy="609600"/>
          </a:xfrm>
        </p:spPr>
        <p:txBody>
          <a:bodyPr/>
          <a:lstStyle/>
          <a:p>
            <a:r>
              <a:rPr lang="en-US" altLang="en-US" b="1" dirty="0">
                <a:solidFill>
                  <a:schemeClr val="tx1"/>
                </a:solidFill>
              </a:rPr>
              <a:t>Prokaryotic Cells</a:t>
            </a:r>
            <a:endParaRPr lang="en-GB" dirty="0"/>
          </a:p>
        </p:txBody>
      </p:sp>
      <p:sp>
        <p:nvSpPr>
          <p:cNvPr id="7" name="Content Placeholder 6">
            <a:extLst>
              <a:ext uri="{FF2B5EF4-FFF2-40B4-BE49-F238E27FC236}">
                <a16:creationId xmlns:a16="http://schemas.microsoft.com/office/drawing/2014/main" id="{FE2E9EFE-6788-48DA-921B-7300B6EB7B6C}"/>
              </a:ext>
            </a:extLst>
          </p:cNvPr>
          <p:cNvSpPr>
            <a:spLocks noGrp="1"/>
          </p:cNvSpPr>
          <p:nvPr>
            <p:ph sz="quarter" idx="18"/>
          </p:nvPr>
        </p:nvSpPr>
        <p:spPr>
          <a:xfrm>
            <a:off x="652324" y="1064905"/>
            <a:ext cx="5015305" cy="1900377"/>
          </a:xfrm>
        </p:spPr>
        <p:txBody>
          <a:bodyPr/>
          <a:lstStyle/>
          <a:p>
            <a:pPr marL="0" indent="0">
              <a:spcBef>
                <a:spcPts val="0"/>
              </a:spcBef>
              <a:spcAft>
                <a:spcPts val="1500"/>
              </a:spcAft>
              <a:buNone/>
            </a:pPr>
            <a:r>
              <a:rPr lang="en-US" altLang="en-US" sz="2400" dirty="0">
                <a:latin typeface="Arial" panose="020B0604020202020204" pitchFamily="34" charset="0"/>
                <a:cs typeface="Arial" panose="020B0604020202020204" pitchFamily="34" charset="0"/>
              </a:rPr>
              <a:t>Surface layers are cell envelope</a:t>
            </a:r>
          </a:p>
          <a:p>
            <a:pPr marL="285750" lvl="1">
              <a:spcBef>
                <a:spcPts val="0"/>
              </a:spcBef>
              <a:buClrTx/>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Cytoplasmic membrane</a:t>
            </a:r>
          </a:p>
          <a:p>
            <a:pPr marL="285750" lvl="1">
              <a:buClrTx/>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Cell wall</a:t>
            </a:r>
          </a:p>
          <a:p>
            <a:pPr marL="285750" lvl="1">
              <a:buClrTx/>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Capsule (if present)</a:t>
            </a:r>
          </a:p>
        </p:txBody>
      </p:sp>
      <p:sp>
        <p:nvSpPr>
          <p:cNvPr id="10" name="Content Placeholder 9">
            <a:extLst>
              <a:ext uri="{FF2B5EF4-FFF2-40B4-BE49-F238E27FC236}">
                <a16:creationId xmlns:a16="http://schemas.microsoft.com/office/drawing/2014/main" id="{9BF9EBC1-D647-4B29-85D5-D005A91E6064}"/>
              </a:ext>
            </a:extLst>
          </p:cNvPr>
          <p:cNvSpPr>
            <a:spLocks noGrp="1"/>
          </p:cNvSpPr>
          <p:nvPr>
            <p:ph sz="quarter" idx="21"/>
          </p:nvPr>
        </p:nvSpPr>
        <p:spPr>
          <a:xfrm>
            <a:off x="652324" y="3180639"/>
            <a:ext cx="1713334" cy="476961"/>
          </a:xfrm>
        </p:spPr>
        <p:txBody>
          <a:bodyPr/>
          <a:lstStyle/>
          <a:p>
            <a:pPr marL="0" indent="0">
              <a:buNone/>
            </a:pPr>
            <a:r>
              <a:rPr lang="en-US" altLang="en-US" sz="2400" dirty="0">
                <a:latin typeface="Arial" panose="020B0604020202020204" pitchFamily="34" charset="0"/>
                <a:cs typeface="Arial" panose="020B0604020202020204" pitchFamily="34" charset="0"/>
              </a:rPr>
              <a:t>Cytoplasm</a:t>
            </a:r>
          </a:p>
        </p:txBody>
      </p:sp>
      <p:sp>
        <p:nvSpPr>
          <p:cNvPr id="3" name="Content Placeholder 2">
            <a:extLst>
              <a:ext uri="{FF2B5EF4-FFF2-40B4-BE49-F238E27FC236}">
                <a16:creationId xmlns:a16="http://schemas.microsoft.com/office/drawing/2014/main" id="{ED35F8B7-9633-4FB4-A534-DC698EA94188}"/>
              </a:ext>
            </a:extLst>
          </p:cNvPr>
          <p:cNvSpPr>
            <a:spLocks noGrp="1"/>
          </p:cNvSpPr>
          <p:nvPr>
            <p:ph idx="1"/>
          </p:nvPr>
        </p:nvSpPr>
        <p:spPr>
          <a:xfrm>
            <a:off x="652324" y="3983575"/>
            <a:ext cx="4641224" cy="1254463"/>
          </a:xfrm>
        </p:spPr>
        <p:txBody>
          <a:bodyPr/>
          <a:lstStyle/>
          <a:p>
            <a:pPr>
              <a:spcBef>
                <a:spcPts val="0"/>
              </a:spcBef>
              <a:spcAft>
                <a:spcPts val="1500"/>
              </a:spcAft>
            </a:pPr>
            <a:r>
              <a:rPr lang="en-US" altLang="en-US" dirty="0">
                <a:latin typeface="Arial" panose="020B0604020202020204" pitchFamily="34" charset="0"/>
                <a:cs typeface="Arial" panose="020B0604020202020204" pitchFamily="34" charset="0"/>
              </a:rPr>
              <a:t>Nucleoid</a:t>
            </a:r>
          </a:p>
          <a:p>
            <a:pPr marL="285750" lvl="1">
              <a:spcBef>
                <a:spcPts val="0"/>
              </a:spcBef>
              <a:spcAft>
                <a:spcPts val="0"/>
              </a:spcAft>
            </a:pPr>
            <a:r>
              <a:rPr lang="en-US" altLang="en-US" sz="2400" dirty="0">
                <a:latin typeface="Arial" panose="020B0604020202020204" pitchFamily="34" charset="0"/>
                <a:cs typeface="Arial" panose="020B0604020202020204" pitchFamily="34" charset="0"/>
              </a:rPr>
              <a:t>Location of chromosome</a:t>
            </a:r>
          </a:p>
        </p:txBody>
      </p:sp>
      <p:sp>
        <p:nvSpPr>
          <p:cNvPr id="8" name="Content Placeholder 7">
            <a:extLst>
              <a:ext uri="{FF2B5EF4-FFF2-40B4-BE49-F238E27FC236}">
                <a16:creationId xmlns:a16="http://schemas.microsoft.com/office/drawing/2014/main" id="{F4081263-CF64-4F4A-BB31-9DC70C6B1938}"/>
              </a:ext>
            </a:extLst>
          </p:cNvPr>
          <p:cNvSpPr>
            <a:spLocks noGrp="1"/>
          </p:cNvSpPr>
          <p:nvPr>
            <p:ph sz="quarter" idx="19"/>
          </p:nvPr>
        </p:nvSpPr>
        <p:spPr>
          <a:xfrm>
            <a:off x="652324" y="5356633"/>
            <a:ext cx="5250255" cy="510767"/>
          </a:xfrm>
        </p:spPr>
        <p:txBody>
          <a:bodyPr/>
          <a:lstStyle/>
          <a:p>
            <a:pPr marL="0" indent="0">
              <a:buNone/>
            </a:pPr>
            <a:r>
              <a:rPr lang="en-US" altLang="en-US" sz="2400" dirty="0">
                <a:latin typeface="Arial" panose="020B0604020202020204" pitchFamily="34" charset="0"/>
                <a:cs typeface="Arial" panose="020B0604020202020204" pitchFamily="34" charset="0"/>
              </a:rPr>
              <a:t>Locomotor appendages (if present)</a:t>
            </a:r>
          </a:p>
        </p:txBody>
      </p:sp>
    </p:spTree>
    <p:extLst>
      <p:ext uri="{BB962C8B-B14F-4D97-AF65-F5344CB8AC3E}">
        <p14:creationId xmlns:p14="http://schemas.microsoft.com/office/powerpoint/2010/main" val="750465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459173-B5EC-4355-AF8E-7B30BCECF6A4}"/>
              </a:ext>
            </a:extLst>
          </p:cNvPr>
          <p:cNvSpPr>
            <a:spLocks noGrp="1"/>
          </p:cNvSpPr>
          <p:nvPr>
            <p:ph type="title"/>
          </p:nvPr>
        </p:nvSpPr>
        <p:spPr>
          <a:xfrm>
            <a:off x="415637" y="228600"/>
            <a:ext cx="8312727" cy="609600"/>
          </a:xfrm>
        </p:spPr>
        <p:txBody>
          <a:bodyPr/>
          <a:lstStyle/>
          <a:p>
            <a:r>
              <a:rPr lang="en-US" altLang="en-US" b="1" dirty="0">
                <a:solidFill>
                  <a:schemeClr val="tx1"/>
                </a:solidFill>
              </a:rPr>
              <a:t>Prokaryotic Cells – Figure 3.24</a:t>
            </a:r>
            <a:endParaRPr lang="en-GB" dirty="0"/>
          </a:p>
        </p:txBody>
      </p:sp>
      <p:pic>
        <p:nvPicPr>
          <p:cNvPr id="2" name="Picture 1" descr="Diagram and micrograph showing the positions of structures that make up a prokaryotic cell."/>
          <p:cNvPicPr>
            <a:picLocks noChangeAspect="1"/>
          </p:cNvPicPr>
          <p:nvPr/>
        </p:nvPicPr>
        <p:blipFill rotWithShape="1">
          <a:blip r:embed="rId3">
            <a:extLst>
              <a:ext uri="{28A0092B-C50C-407E-A947-70E740481C1C}">
                <a14:useLocalDpi xmlns:a14="http://schemas.microsoft.com/office/drawing/2010/main" val="0"/>
              </a:ext>
            </a:extLst>
          </a:blip>
          <a:srcRect t="4504" b="2797"/>
          <a:stretch/>
        </p:blipFill>
        <p:spPr>
          <a:xfrm>
            <a:off x="990600" y="1371600"/>
            <a:ext cx="7162800" cy="4666981"/>
          </a:xfrm>
          <a:prstGeom prst="rect">
            <a:avLst/>
          </a:prstGeom>
        </p:spPr>
      </p:pic>
      <p:sp>
        <p:nvSpPr>
          <p:cNvPr id="3" name="Text Placeholder 2"/>
          <p:cNvSpPr>
            <a:spLocks noGrp="1"/>
          </p:cNvSpPr>
          <p:nvPr>
            <p:ph type="body" sz="quarter" idx="11"/>
          </p:nvPr>
        </p:nvSpPr>
        <p:spPr/>
        <p:txBody>
          <a:bodyPr/>
          <a:lstStyle/>
          <a:p>
            <a:r>
              <a:rPr lang="en-US" dirty="0"/>
              <a:t>b: © Science Source</a:t>
            </a:r>
          </a:p>
        </p:txBody>
      </p:sp>
      <p:sp>
        <p:nvSpPr>
          <p:cNvPr id="4" name="Text Placeholder 3"/>
          <p:cNvSpPr>
            <a:spLocks noGrp="1"/>
          </p:cNvSpPr>
          <p:nvPr>
            <p:ph type="body" sz="quarter" idx="17"/>
          </p:nvPr>
        </p:nvSpPr>
        <p:spPr>
          <a:xfrm>
            <a:off x="5321379" y="6377206"/>
            <a:ext cx="3557578" cy="194775"/>
          </a:xfrm>
        </p:spPr>
        <p:txBody>
          <a:bodyPr/>
          <a:lstStyle/>
          <a:p>
            <a:pPr algn="l"/>
            <a:r>
              <a:rPr lang="en-US" sz="1200" dirty="0">
                <a:solidFill>
                  <a:prstClr val="black"/>
                </a:solidFill>
                <a:hlinkClick r:id="" action="ppaction://noaction"/>
              </a:rPr>
              <a:t>Jump to </a:t>
            </a:r>
            <a:r>
              <a:rPr lang="en-US" altLang="en-US" sz="1200" dirty="0">
                <a:hlinkClick r:id="" action="ppaction://noaction"/>
              </a:rPr>
              <a:t>Prokaryotic Cells – Figure 3.24 </a:t>
            </a:r>
            <a:r>
              <a:rPr lang="en-US" sz="1200" dirty="0">
                <a:cs typeface="Arial" panose="020B0604020202020204" pitchFamily="34" charset="0"/>
                <a:hlinkClick r:id="" action="ppaction://noaction"/>
              </a:rPr>
              <a:t>Long Description</a:t>
            </a:r>
            <a:endParaRPr lang="en-IN" sz="1200" dirty="0">
              <a:hlinkClick r:id="rId4" action="ppaction://hlinksldjump"/>
            </a:endParaRPr>
          </a:p>
        </p:txBody>
      </p:sp>
    </p:spTree>
    <p:extLst>
      <p:ext uri="{BB962C8B-B14F-4D97-AF65-F5344CB8AC3E}">
        <p14:creationId xmlns:p14="http://schemas.microsoft.com/office/powerpoint/2010/main" val="972089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8FD4-8251-434C-BDB9-E520C65AF4C2}"/>
              </a:ext>
            </a:extLst>
          </p:cNvPr>
          <p:cNvSpPr>
            <a:spLocks noGrp="1"/>
          </p:cNvSpPr>
          <p:nvPr>
            <p:ph type="title"/>
          </p:nvPr>
        </p:nvSpPr>
        <p:spPr>
          <a:xfrm>
            <a:off x="1450891" y="228600"/>
            <a:ext cx="6870023" cy="609600"/>
          </a:xfrm>
        </p:spPr>
        <p:txBody>
          <a:bodyPr/>
          <a:lstStyle/>
          <a:p>
            <a:r>
              <a:rPr lang="en-US" altLang="en-US" b="1" dirty="0">
                <a:solidFill>
                  <a:schemeClr val="tx1"/>
                </a:solidFill>
              </a:rPr>
              <a:t>Prokaryotic Cells – Table 3.3 (1)</a:t>
            </a:r>
            <a:endParaRPr lang="en-GB" dirty="0"/>
          </a:p>
        </p:txBody>
      </p:sp>
      <p:sp>
        <p:nvSpPr>
          <p:cNvPr id="3" name="Content Placeholder 2">
            <a:extLst>
              <a:ext uri="{FF2B5EF4-FFF2-40B4-BE49-F238E27FC236}">
                <a16:creationId xmlns:a16="http://schemas.microsoft.com/office/drawing/2014/main" id="{5B1ECEE8-A739-46C5-A008-AB8393F67530}"/>
              </a:ext>
            </a:extLst>
          </p:cNvPr>
          <p:cNvSpPr>
            <a:spLocks noGrp="1"/>
          </p:cNvSpPr>
          <p:nvPr>
            <p:ph idx="1"/>
          </p:nvPr>
        </p:nvSpPr>
        <p:spPr>
          <a:xfrm>
            <a:off x="457201" y="945545"/>
            <a:ext cx="4645395" cy="350663"/>
          </a:xfrm>
        </p:spPr>
        <p:txBody>
          <a:bodyPr/>
          <a:lstStyle/>
          <a:p>
            <a:r>
              <a:rPr lang="en-US" sz="1800" b="1" dirty="0"/>
              <a:t>Table 3.3 Typical Prokaryotic Cell Structures </a:t>
            </a:r>
          </a:p>
        </p:txBody>
      </p:sp>
      <p:graphicFrame>
        <p:nvGraphicFramePr>
          <p:cNvPr id="15" name="Table Placeholder 14">
            <a:extLst>
              <a:ext uri="{FF2B5EF4-FFF2-40B4-BE49-F238E27FC236}">
                <a16:creationId xmlns:a16="http://schemas.microsoft.com/office/drawing/2014/main" id="{5BB74DFA-57F3-4F81-A418-E1BACEE61A54}"/>
              </a:ext>
            </a:extLst>
          </p:cNvPr>
          <p:cNvGraphicFramePr>
            <a:graphicFrameLocks noGrp="1"/>
          </p:cNvGraphicFramePr>
          <p:nvPr>
            <p:ph type="tbl" sz="quarter" idx="22"/>
            <p:extLst>
              <p:ext uri="{D42A27DB-BD31-4B8C-83A1-F6EECF244321}">
                <p14:modId xmlns:p14="http://schemas.microsoft.com/office/powerpoint/2010/main" val="3041765479"/>
              </p:ext>
            </p:extLst>
          </p:nvPr>
        </p:nvGraphicFramePr>
        <p:xfrm>
          <a:off x="457201" y="1346905"/>
          <a:ext cx="8305800" cy="4596345"/>
        </p:xfrm>
        <a:graphic>
          <a:graphicData uri="http://schemas.openxmlformats.org/drawingml/2006/table">
            <a:tbl>
              <a:tblPr firstRow="1" bandRow="1">
                <a:tableStyleId>{5940675A-B579-460E-94D1-54222C63F5DA}</a:tableStyleId>
              </a:tblPr>
              <a:tblGrid>
                <a:gridCol w="2362199">
                  <a:extLst>
                    <a:ext uri="{9D8B030D-6E8A-4147-A177-3AD203B41FA5}">
                      <a16:colId xmlns:a16="http://schemas.microsoft.com/office/drawing/2014/main" val="939052670"/>
                    </a:ext>
                  </a:extLst>
                </a:gridCol>
                <a:gridCol w="5943601">
                  <a:extLst>
                    <a:ext uri="{9D8B030D-6E8A-4147-A177-3AD203B41FA5}">
                      <a16:colId xmlns:a16="http://schemas.microsoft.com/office/drawing/2014/main" val="2798046400"/>
                    </a:ext>
                  </a:extLst>
                </a:gridCol>
              </a:tblGrid>
              <a:tr h="4323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dirty="0"/>
                        <a:t>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dirty="0"/>
                        <a:t>Characteristics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7980115"/>
                  </a:ext>
                </a:extLst>
              </a:tr>
              <a:tr h="533050">
                <a:tc>
                  <a:txBody>
                    <a:bodyPr/>
                    <a:lstStyle/>
                    <a:p>
                      <a:r>
                        <a:rPr lang="en-US" sz="1200" b="1" dirty="0"/>
                        <a:t>Structures Outside the Cell Wall</a:t>
                      </a:r>
                    </a:p>
                    <a:p>
                      <a:pPr marL="0" indent="114300"/>
                      <a:r>
                        <a:rPr lang="en-US" sz="1200" dirty="0"/>
                        <a:t>Filamentous appendages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Composed of protein subunits that form a helical 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2470555"/>
                  </a:ext>
                </a:extLst>
              </a:tr>
              <a:tr h="354683">
                <a:tc>
                  <a:txBody>
                    <a:bodyPr/>
                    <a:lstStyle/>
                    <a:p>
                      <a:pPr marL="0" indent="266700"/>
                      <a:r>
                        <a:rPr lang="en-US" sz="1200" baseline="0" dirty="0"/>
                        <a:t>Flagella</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Provide the most common mechanism of motility.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2493900"/>
                  </a:ext>
                </a:extLst>
              </a:tr>
              <a:tr h="762000">
                <a:tc>
                  <a:txBody>
                    <a:bodyPr/>
                    <a:lstStyle/>
                    <a:p>
                      <a:pPr marL="282575" indent="0"/>
                      <a:r>
                        <a:rPr lang="en-US" sz="1200" baseline="0" dirty="0"/>
                        <a:t>Pili</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Different types of pili have different functions. The common types, often called fimbriae, allow cells to adhere to surfaces. A few types are used for twitching or gliding motility. Sex pili are involved in DNA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088043"/>
                  </a:ext>
                </a:extLst>
              </a:tr>
              <a:tr h="381000">
                <a:tc>
                  <a:txBody>
                    <a:bodyPr/>
                    <a:lstStyle/>
                    <a:p>
                      <a:pPr marL="0" indent="98425"/>
                      <a:r>
                        <a:rPr lang="en-US" sz="1200" baseline="0" dirty="0"/>
                        <a:t> Capsules and slime layers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46038"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Layers outside the cell wall, usually made of polysaccharide.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393416"/>
                  </a:ext>
                </a:extLst>
              </a:tr>
              <a:tr h="533050">
                <a:tc>
                  <a:txBody>
                    <a:bodyPr/>
                    <a:lstStyle/>
                    <a:p>
                      <a:pPr marL="0" indent="244475">
                        <a:tabLst>
                          <a:tab pos="206375" algn="l"/>
                        </a:tabLst>
                      </a:pPr>
                      <a:r>
                        <a:rPr lang="en-US" sz="1200" baseline="0" dirty="0"/>
                        <a:t>Capsule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Distinct and gelatinous. Allows bacteria to adhere to specific surfaces; allows some organisms to avoid the body’s defense systems and thus cause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2018868"/>
                  </a:ext>
                </a:extLst>
              </a:tr>
              <a:tr h="381350">
                <a:tc>
                  <a:txBody>
                    <a:bodyPr/>
                    <a:lstStyle/>
                    <a:p>
                      <a:pPr marL="0" indent="212725"/>
                      <a:r>
                        <a:rPr lang="en-US" sz="1200" baseline="0" dirty="0"/>
                        <a:t> Slime layer</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30163"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Diffuse and irregular. Allows bacteria to adhere to specific surfaces.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5224916"/>
                  </a:ext>
                </a:extLst>
              </a:tr>
              <a:tr h="304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t>Cell Wall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30163"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Peptidoglycan provides rigidity to bacterial cell walls, preventing the cells from lysing.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6892384"/>
                  </a:ext>
                </a:extLst>
              </a:tr>
              <a:tr h="381000">
                <a:tc>
                  <a:txBody>
                    <a:bodyPr/>
                    <a:lstStyle/>
                    <a:p>
                      <a:pPr marL="0" marR="0" lvl="0" indent="130175" algn="l" defTabSz="457200" rtl="0" eaLnBrk="1" fontAlgn="auto" latinLnBrk="0" hangingPunct="1">
                        <a:lnSpc>
                          <a:spcPct val="100000"/>
                        </a:lnSpc>
                        <a:spcBef>
                          <a:spcPts val="0"/>
                        </a:spcBef>
                        <a:spcAft>
                          <a:spcPts val="0"/>
                        </a:spcAft>
                        <a:buClrTx/>
                        <a:buSzTx/>
                        <a:buFontTx/>
                        <a:buNone/>
                        <a:tabLst/>
                        <a:defRPr/>
                      </a:pPr>
                      <a:r>
                        <a:rPr lang="en-US" sz="1200" baseline="0" dirty="0"/>
                        <a:t>Gram-positive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46038"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Thick layer of peptidoglycan that contains teichoic acids and lipoteichoic acids.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8552767"/>
                  </a:ext>
                </a:extLst>
              </a:tr>
              <a:tr h="533050">
                <a:tc>
                  <a:txBody>
                    <a:bodyPr/>
                    <a:lstStyle/>
                    <a:p>
                      <a:pPr marL="0" indent="142875"/>
                      <a:r>
                        <a:rPr lang="en-US" sz="1200" baseline="0" dirty="0"/>
                        <a:t>Gram-negative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3810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Thin layer of peptidoglycan surrounded by an outer membrane. The outer layer of the outer membrane is lipopolysaccharide.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1545629"/>
                  </a:ext>
                </a:extLst>
              </a:tr>
            </a:tbl>
          </a:graphicData>
        </a:graphic>
      </p:graphicFrame>
    </p:spTree>
    <p:extLst>
      <p:ext uri="{BB962C8B-B14F-4D97-AF65-F5344CB8AC3E}">
        <p14:creationId xmlns:p14="http://schemas.microsoft.com/office/powerpoint/2010/main" val="1935225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B02CE-7479-408D-84BC-B2AF94000E1A}"/>
              </a:ext>
            </a:extLst>
          </p:cNvPr>
          <p:cNvSpPr>
            <a:spLocks noGrp="1"/>
          </p:cNvSpPr>
          <p:nvPr>
            <p:ph type="title"/>
          </p:nvPr>
        </p:nvSpPr>
        <p:spPr>
          <a:xfrm>
            <a:off x="290820" y="228600"/>
            <a:ext cx="6870023" cy="609600"/>
          </a:xfrm>
        </p:spPr>
        <p:txBody>
          <a:bodyPr/>
          <a:lstStyle/>
          <a:p>
            <a:r>
              <a:rPr lang="en-US" altLang="en-US" b="1" dirty="0">
                <a:solidFill>
                  <a:schemeClr val="tx1"/>
                </a:solidFill>
              </a:rPr>
              <a:t>Prokaryotic Cells – Table 3.3 (2)</a:t>
            </a:r>
            <a:endParaRPr lang="en-GB" dirty="0"/>
          </a:p>
        </p:txBody>
      </p:sp>
      <p:sp>
        <p:nvSpPr>
          <p:cNvPr id="3" name="Content Placeholder 2">
            <a:extLst>
              <a:ext uri="{FF2B5EF4-FFF2-40B4-BE49-F238E27FC236}">
                <a16:creationId xmlns:a16="http://schemas.microsoft.com/office/drawing/2014/main" id="{2CCCCA68-EA50-4202-918E-B227F455FD3F}"/>
              </a:ext>
            </a:extLst>
          </p:cNvPr>
          <p:cNvSpPr>
            <a:spLocks noGrp="1"/>
          </p:cNvSpPr>
          <p:nvPr>
            <p:ph idx="1"/>
          </p:nvPr>
        </p:nvSpPr>
        <p:spPr>
          <a:xfrm>
            <a:off x="457200" y="949888"/>
            <a:ext cx="4645395" cy="350664"/>
          </a:xfrm>
        </p:spPr>
        <p:txBody>
          <a:bodyPr/>
          <a:lstStyle/>
          <a:p>
            <a:r>
              <a:rPr lang="en-US" sz="1800" b="1" dirty="0"/>
              <a:t>Table 3.3 Typical Prokaryotic Cell Structures</a:t>
            </a:r>
          </a:p>
        </p:txBody>
      </p:sp>
      <p:graphicFrame>
        <p:nvGraphicFramePr>
          <p:cNvPr id="13" name="Table Placeholder 12">
            <a:extLst>
              <a:ext uri="{FF2B5EF4-FFF2-40B4-BE49-F238E27FC236}">
                <a16:creationId xmlns:a16="http://schemas.microsoft.com/office/drawing/2014/main" id="{B8BA0976-F146-4D51-817E-B13F94BEF84E}"/>
              </a:ext>
            </a:extLst>
          </p:cNvPr>
          <p:cNvGraphicFramePr>
            <a:graphicFrameLocks noGrp="1"/>
          </p:cNvGraphicFramePr>
          <p:nvPr>
            <p:ph type="tbl" sz="quarter" idx="22"/>
            <p:extLst>
              <p:ext uri="{D42A27DB-BD31-4B8C-83A1-F6EECF244321}">
                <p14:modId xmlns:p14="http://schemas.microsoft.com/office/powerpoint/2010/main" val="4274129027"/>
              </p:ext>
            </p:extLst>
          </p:nvPr>
        </p:nvGraphicFramePr>
        <p:xfrm>
          <a:off x="457200" y="1348739"/>
          <a:ext cx="8305800" cy="5178465"/>
        </p:xfrm>
        <a:graphic>
          <a:graphicData uri="http://schemas.openxmlformats.org/drawingml/2006/table">
            <a:tbl>
              <a:tblPr firstRow="1" bandRow="1">
                <a:tableStyleId>{5940675A-B579-460E-94D1-54222C63F5DA}</a:tableStyleId>
              </a:tblPr>
              <a:tblGrid>
                <a:gridCol w="2384073">
                  <a:extLst>
                    <a:ext uri="{9D8B030D-6E8A-4147-A177-3AD203B41FA5}">
                      <a16:colId xmlns:a16="http://schemas.microsoft.com/office/drawing/2014/main" val="4286709930"/>
                    </a:ext>
                  </a:extLst>
                </a:gridCol>
                <a:gridCol w="5921727">
                  <a:extLst>
                    <a:ext uri="{9D8B030D-6E8A-4147-A177-3AD203B41FA5}">
                      <a16:colId xmlns:a16="http://schemas.microsoft.com/office/drawing/2014/main" val="580345834"/>
                    </a:ext>
                  </a:extLst>
                </a:gridCol>
              </a:tblGrid>
              <a:tr h="3986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dirty="0"/>
                        <a:t>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i="0" dirty="0"/>
                        <a:t>Characteristics</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5988235"/>
                  </a:ext>
                </a:extLst>
              </a:tr>
              <a:tr h="7388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baseline="0" dirty="0"/>
                        <a:t>Cytoplasmic Membrane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Phospholipid bilayer embedded with proteins. Surrounds the cytoplasm, separating it from the external environment. Also transmits information about the external environment to the inside of the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0956558"/>
                  </a:ext>
                </a:extLst>
              </a:tr>
              <a:tr h="539974">
                <a:tc>
                  <a:txBody>
                    <a:bodyPr/>
                    <a:lstStyle/>
                    <a:p>
                      <a:r>
                        <a:rPr lang="en-US" sz="1200" b="1" baseline="0" dirty="0"/>
                        <a:t>Internal Components</a:t>
                      </a:r>
                      <a:endParaRPr lang="en-US" sz="1200" baseline="0" dirty="0"/>
                    </a:p>
                    <a:p>
                      <a:pPr marL="0" indent="146050"/>
                      <a:r>
                        <a:rPr lang="en-US" sz="1200" baseline="0" dirty="0"/>
                        <a:t>DNA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3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Carries the genetic information of the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3111765"/>
                  </a:ext>
                </a:extLst>
              </a:tr>
              <a:tr h="526570">
                <a:tc>
                  <a:txBody>
                    <a:bodyPr/>
                    <a:lstStyle/>
                    <a:p>
                      <a:pPr marL="295275" indent="0"/>
                      <a:r>
                        <a:rPr lang="en-US" sz="1200" baseline="0" dirty="0"/>
                        <a:t>Chromosome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Carries the genetic information required by a cell. Typically a single, circular, double-stranded DNA molecule.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8171767"/>
                  </a:ext>
                </a:extLst>
              </a:tr>
              <a:tr h="601794">
                <a:tc>
                  <a:txBody>
                    <a:bodyPr/>
                    <a:lstStyle/>
                    <a:p>
                      <a:pPr marL="295275" indent="0"/>
                      <a:r>
                        <a:rPr lang="en-US" sz="1200" baseline="0" dirty="0"/>
                        <a:t>Plasmid</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Generally carries only genetic information that may be advantageous to a cell in certain situations.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9532461"/>
                  </a:ext>
                </a:extLst>
              </a:tr>
              <a:tr h="526570">
                <a:tc>
                  <a:txBody>
                    <a:bodyPr/>
                    <a:lstStyle/>
                    <a:p>
                      <a:pPr marL="0" indent="142875"/>
                      <a:r>
                        <a:rPr lang="en-US" sz="1200" baseline="0" dirty="0"/>
                        <a:t>Endospore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 type of dormant cell that is extraordinarily resistant to heat, desiccation, ultraviolet light, and toxic chemicals.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5183777"/>
                  </a:ext>
                </a:extLst>
              </a:tr>
              <a:tr h="300897">
                <a:tc>
                  <a:txBody>
                    <a:bodyPr/>
                    <a:lstStyle/>
                    <a:p>
                      <a:pPr marL="0" indent="142875"/>
                      <a:r>
                        <a:rPr lang="en-US" sz="1200" baseline="0" dirty="0"/>
                        <a:t>Cytoskeleton</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Protein framework involved in cell division and control of cell shape.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4856702"/>
                  </a:ext>
                </a:extLst>
              </a:tr>
              <a:tr h="392171">
                <a:tc>
                  <a:txBody>
                    <a:bodyPr/>
                    <a:lstStyle/>
                    <a:p>
                      <a:pPr marL="0" indent="95250"/>
                      <a:r>
                        <a:rPr lang="en-US" sz="1200" baseline="0" dirty="0"/>
                        <a:t> Gas vesicles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Small, rigid structures that provide buoyancy to a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015438"/>
                  </a:ext>
                </a:extLst>
              </a:tr>
              <a:tr h="569358">
                <a:tc>
                  <a:txBody>
                    <a:bodyPr/>
                    <a:lstStyle/>
                    <a:p>
                      <a:pPr marL="0" indent="142875">
                        <a:tabLst>
                          <a:tab pos="123825" algn="l"/>
                        </a:tabLst>
                      </a:pPr>
                      <a:r>
                        <a:rPr lang="en-US" sz="1200" baseline="0" dirty="0"/>
                        <a:t>Granules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Accumulations of high-molecular-weight polymers, synthesized from a nutrient available in relative excess.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4560684"/>
                  </a:ext>
                </a:extLst>
              </a:tr>
              <a:tr h="483498">
                <a:tc>
                  <a:txBody>
                    <a:bodyPr/>
                    <a:lstStyle/>
                    <a:p>
                      <a:pPr marL="0" indent="152400"/>
                      <a:r>
                        <a:rPr lang="en-US" sz="1200" baseline="0" dirty="0"/>
                        <a:t>Ribosomes</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Involved in protein synthesis. Two subunits, 30S and 50S, join to form the 70S ribosome.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833328"/>
                  </a:ext>
                </a:extLst>
              </a:tr>
            </a:tbl>
          </a:graphicData>
        </a:graphic>
      </p:graphicFrame>
    </p:spTree>
    <p:extLst>
      <p:ext uri="{BB962C8B-B14F-4D97-AF65-F5344CB8AC3E}">
        <p14:creationId xmlns:p14="http://schemas.microsoft.com/office/powerpoint/2010/main" val="3903714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64491-E278-4ED3-AFEB-EDD06FAAD16A}"/>
              </a:ext>
            </a:extLst>
          </p:cNvPr>
          <p:cNvSpPr>
            <a:spLocks noGrp="1"/>
          </p:cNvSpPr>
          <p:nvPr>
            <p:ph type="title"/>
          </p:nvPr>
        </p:nvSpPr>
        <p:spPr>
          <a:xfrm>
            <a:off x="264970" y="228600"/>
            <a:ext cx="8614061" cy="609600"/>
          </a:xfrm>
        </p:spPr>
        <p:txBody>
          <a:bodyPr/>
          <a:lstStyle/>
          <a:p>
            <a:r>
              <a:rPr lang="en-US" altLang="en-US" b="1" dirty="0">
                <a:solidFill>
                  <a:schemeClr val="tx1"/>
                </a:solidFill>
              </a:rPr>
              <a:t>The Cytoplasmic Membrane – Figure 3.25</a:t>
            </a:r>
            <a:endParaRPr lang="en-GB" dirty="0"/>
          </a:p>
        </p:txBody>
      </p:sp>
      <p:sp>
        <p:nvSpPr>
          <p:cNvPr id="2" name="Content Placeholder 1"/>
          <p:cNvSpPr>
            <a:spLocks noGrp="1"/>
          </p:cNvSpPr>
          <p:nvPr>
            <p:ph idx="1"/>
          </p:nvPr>
        </p:nvSpPr>
        <p:spPr>
          <a:xfrm>
            <a:off x="457200" y="990600"/>
            <a:ext cx="8305800" cy="4038600"/>
          </a:xfrm>
        </p:spPr>
        <p:txBody>
          <a:bodyPr/>
          <a:lstStyle/>
          <a:p>
            <a:r>
              <a:rPr lang="en-US" altLang="en-US" u="sng" dirty="0"/>
              <a:t>Cytoplasmic membrane</a:t>
            </a:r>
            <a:r>
              <a:rPr lang="en-US" altLang="en-US" dirty="0"/>
              <a:t> defines boundary of cell</a:t>
            </a:r>
          </a:p>
          <a:p>
            <a:pPr lvl="1"/>
            <a:r>
              <a:rPr lang="en-US" altLang="en-US" dirty="0"/>
              <a:t>Phospholipid bilayer embedded with proteins</a:t>
            </a:r>
          </a:p>
          <a:p>
            <a:pPr lvl="1"/>
            <a:r>
              <a:rPr lang="en-US" altLang="en-US" dirty="0"/>
              <a:t>Hydrophobic tails face in; hydrophilic tails face out</a:t>
            </a:r>
          </a:p>
          <a:p>
            <a:pPr lvl="1"/>
            <a:r>
              <a:rPr lang="en-US" altLang="en-US" dirty="0"/>
              <a:t>Proteins serve numerous functions</a:t>
            </a:r>
          </a:p>
          <a:p>
            <a:pPr lvl="2"/>
            <a:r>
              <a:rPr lang="en-US" altLang="en-US" dirty="0"/>
              <a:t>Selective gates</a:t>
            </a:r>
          </a:p>
          <a:p>
            <a:pPr lvl="2"/>
            <a:r>
              <a:rPr lang="en-US" altLang="en-US" dirty="0"/>
              <a:t>Sensors of environmental conditions</a:t>
            </a:r>
          </a:p>
          <a:p>
            <a:pPr lvl="2">
              <a:spcBef>
                <a:spcPct val="0"/>
              </a:spcBef>
            </a:pPr>
            <a:r>
              <a:rPr lang="en-US" altLang="en-US" dirty="0"/>
              <a:t>Enzymes</a:t>
            </a:r>
          </a:p>
          <a:p>
            <a:pPr lvl="1"/>
            <a:r>
              <a:rPr lang="en-US" altLang="en-US" u="sng" dirty="0"/>
              <a:t>Fluid mosaic model</a:t>
            </a:r>
            <a:r>
              <a:rPr lang="en-US" altLang="en-US" dirty="0"/>
              <a:t>: </a:t>
            </a:r>
          </a:p>
          <a:p>
            <a:pPr lvl="2">
              <a:spcBef>
                <a:spcPct val="0"/>
              </a:spcBef>
            </a:pPr>
            <a:r>
              <a:rPr lang="en-US" altLang="en-US" dirty="0"/>
              <a:t>proteins drift about in lipid bilayer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10"/>
          <a:stretch/>
        </p:blipFill>
        <p:spPr>
          <a:xfrm>
            <a:off x="5257800" y="3200400"/>
            <a:ext cx="3599760" cy="2514600"/>
          </a:xfrm>
          <a:prstGeom prst="rect">
            <a:avLst/>
          </a:prstGeom>
        </p:spPr>
      </p:pic>
    </p:spTree>
    <p:extLst>
      <p:ext uri="{BB962C8B-B14F-4D97-AF65-F5344CB8AC3E}">
        <p14:creationId xmlns:p14="http://schemas.microsoft.com/office/powerpoint/2010/main" val="2166930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06A97-7C5A-4722-92C6-2FF08A29F721}"/>
              </a:ext>
            </a:extLst>
          </p:cNvPr>
          <p:cNvSpPr>
            <a:spLocks noGrp="1"/>
          </p:cNvSpPr>
          <p:nvPr>
            <p:ph type="title"/>
          </p:nvPr>
        </p:nvSpPr>
        <p:spPr>
          <a:xfrm>
            <a:off x="1591514" y="228600"/>
            <a:ext cx="5960973" cy="609600"/>
          </a:xfrm>
        </p:spPr>
        <p:txBody>
          <a:bodyPr/>
          <a:lstStyle/>
          <a:p>
            <a:r>
              <a:rPr lang="en-US" altLang="en-US" b="1" dirty="0">
                <a:solidFill>
                  <a:schemeClr val="tx1"/>
                </a:solidFill>
              </a:rPr>
              <a:t>The Cytoplasmic Membrane</a:t>
            </a:r>
            <a:endParaRPr lang="en-GB" dirty="0"/>
          </a:p>
        </p:txBody>
      </p:sp>
      <p:sp>
        <p:nvSpPr>
          <p:cNvPr id="2" name="Content Placeholder 1"/>
          <p:cNvSpPr>
            <a:spLocks noGrp="1"/>
          </p:cNvSpPr>
          <p:nvPr>
            <p:ph idx="1"/>
          </p:nvPr>
        </p:nvSpPr>
        <p:spPr>
          <a:xfrm>
            <a:off x="457200" y="990600"/>
            <a:ext cx="8229600" cy="2438400"/>
          </a:xfrm>
        </p:spPr>
        <p:txBody>
          <a:bodyPr/>
          <a:lstStyle/>
          <a:p>
            <a:r>
              <a:rPr lang="en-US" altLang="en-US" i="1" dirty="0"/>
              <a:t>Bacteria</a:t>
            </a:r>
            <a:r>
              <a:rPr lang="en-US" altLang="en-US" dirty="0"/>
              <a:t> and </a:t>
            </a:r>
            <a:r>
              <a:rPr lang="en-US" altLang="en-US" i="1" dirty="0"/>
              <a:t>Archaea</a:t>
            </a:r>
            <a:r>
              <a:rPr lang="en-US" altLang="en-US" dirty="0"/>
              <a:t> have same general structure of cytoplasmic membranes</a:t>
            </a:r>
          </a:p>
          <a:p>
            <a:pPr lvl="2"/>
            <a:r>
              <a:rPr lang="en-US" altLang="en-US" sz="2200" dirty="0"/>
              <a:t>Distinctly different phospholipid compositions</a:t>
            </a:r>
          </a:p>
          <a:p>
            <a:pPr lvl="3"/>
            <a:r>
              <a:rPr lang="en-US" altLang="en-US" sz="2000" dirty="0"/>
              <a:t>Lipid tails of </a:t>
            </a:r>
            <a:r>
              <a:rPr lang="en-US" altLang="en-US" sz="2000" i="1" dirty="0"/>
              <a:t>Archaea</a:t>
            </a:r>
            <a:r>
              <a:rPr lang="en-US" altLang="en-US" sz="2000" dirty="0"/>
              <a:t> are not fatty acids </a:t>
            </a:r>
          </a:p>
          <a:p>
            <a:pPr lvl="3"/>
            <a:r>
              <a:rPr lang="en-US" altLang="en-US" sz="2000" dirty="0"/>
              <a:t>Connected differently to glycerol</a:t>
            </a:r>
          </a:p>
        </p:txBody>
      </p:sp>
    </p:spTree>
    <p:extLst>
      <p:ext uri="{BB962C8B-B14F-4D97-AF65-F5344CB8AC3E}">
        <p14:creationId xmlns:p14="http://schemas.microsoft.com/office/powerpoint/2010/main" val="98978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814AEC-4D5D-4C9A-9E42-0E0238E195AF}"/>
              </a:ext>
            </a:extLst>
          </p:cNvPr>
          <p:cNvSpPr>
            <a:spLocks noGrp="1"/>
          </p:cNvSpPr>
          <p:nvPr>
            <p:ph type="title"/>
          </p:nvPr>
        </p:nvSpPr>
        <p:spPr>
          <a:xfrm>
            <a:off x="221899" y="228600"/>
            <a:ext cx="8700202" cy="510767"/>
          </a:xfrm>
        </p:spPr>
        <p:txBody>
          <a:bodyPr/>
          <a:lstStyle/>
          <a:p>
            <a:r>
              <a:rPr lang="en-US" altLang="en-US" sz="3000" b="1" dirty="0">
                <a:solidFill>
                  <a:schemeClr val="tx1"/>
                </a:solidFill>
              </a:rPr>
              <a:t>Permeability of Cytoplasmic Membrane – Figure 3.26</a:t>
            </a:r>
            <a:endParaRPr lang="en-GB" sz="3000" dirty="0"/>
          </a:p>
        </p:txBody>
      </p:sp>
      <p:sp>
        <p:nvSpPr>
          <p:cNvPr id="2" name="Content Placeholder 1"/>
          <p:cNvSpPr>
            <a:spLocks noGrp="1"/>
          </p:cNvSpPr>
          <p:nvPr>
            <p:ph idx="1"/>
          </p:nvPr>
        </p:nvSpPr>
        <p:spPr>
          <a:xfrm>
            <a:off x="457200" y="990600"/>
            <a:ext cx="8229600" cy="2209800"/>
          </a:xfrm>
        </p:spPr>
        <p:txBody>
          <a:bodyPr/>
          <a:lstStyle/>
          <a:p>
            <a:r>
              <a:rPr lang="en-US" altLang="en-US" dirty="0"/>
              <a:t>Cytoplasmic membrane is </a:t>
            </a:r>
            <a:r>
              <a:rPr lang="en-US" altLang="en-US" u="sng" dirty="0"/>
              <a:t>selectively permeable</a:t>
            </a:r>
          </a:p>
          <a:p>
            <a:pPr lvl="1"/>
            <a:r>
              <a:rPr lang="en-US" altLang="en-US" dirty="0"/>
              <a:t>O</a:t>
            </a:r>
            <a:r>
              <a:rPr lang="en-US" altLang="en-US" baseline="-25000" dirty="0"/>
              <a:t>2</a:t>
            </a:r>
            <a:r>
              <a:rPr lang="en-US" altLang="en-US" dirty="0"/>
              <a:t>, CO</a:t>
            </a:r>
            <a:r>
              <a:rPr lang="en-US" altLang="en-US" baseline="-25000" dirty="0"/>
              <a:t>2</a:t>
            </a:r>
            <a:r>
              <a:rPr lang="en-US" altLang="en-US" dirty="0"/>
              <a:t>, N</a:t>
            </a:r>
            <a:r>
              <a:rPr lang="en-US" altLang="en-US" baseline="-25000" dirty="0"/>
              <a:t>2</a:t>
            </a:r>
            <a:r>
              <a:rPr lang="en-US" altLang="en-US" dirty="0"/>
              <a:t>, small hydrophobic molecules, and water pass freely</a:t>
            </a:r>
          </a:p>
          <a:p>
            <a:pPr lvl="1"/>
            <a:r>
              <a:rPr lang="en-US" altLang="en-US" dirty="0"/>
              <a:t>Some cells facilitate water passage with </a:t>
            </a:r>
            <a:r>
              <a:rPr lang="en-US" altLang="en-US" u="sng" dirty="0"/>
              <a:t>aquaporins</a:t>
            </a:r>
          </a:p>
          <a:p>
            <a:pPr lvl="1"/>
            <a:r>
              <a:rPr lang="en-US" altLang="en-US" dirty="0"/>
              <a:t>Other molecules must be moved across membrane via transport systems</a:t>
            </a:r>
            <a:endParaRPr lang="en-US" dirty="0"/>
          </a:p>
        </p:txBody>
      </p:sp>
      <p:sp>
        <p:nvSpPr>
          <p:cNvPr id="9" name="Content Placeholder 8">
            <a:extLst>
              <a:ext uri="{FF2B5EF4-FFF2-40B4-BE49-F238E27FC236}">
                <a16:creationId xmlns:a16="http://schemas.microsoft.com/office/drawing/2014/main" id="{B25187C6-8F94-4B37-A0BE-FD63CDC5010F}"/>
              </a:ext>
            </a:extLst>
          </p:cNvPr>
          <p:cNvSpPr>
            <a:spLocks noGrp="1"/>
          </p:cNvSpPr>
          <p:nvPr>
            <p:ph sz="quarter" idx="19"/>
          </p:nvPr>
        </p:nvSpPr>
        <p:spPr>
          <a:xfrm>
            <a:off x="452773" y="5742975"/>
            <a:ext cx="3814427" cy="510767"/>
          </a:xfrm>
        </p:spPr>
        <p:txBody>
          <a:bodyPr/>
          <a:lstStyle/>
          <a:p>
            <a:pPr marL="228600" indent="-161925">
              <a:buFont typeface="+mj-lt"/>
              <a:buAutoNum type="alphaLcParenR"/>
            </a:pPr>
            <a:r>
              <a:rPr lang="en-GB" sz="980" b="1" dirty="0">
                <a:cs typeface="Arial" panose="020B0604020202020204" pitchFamily="34" charset="0"/>
              </a:rPr>
              <a:t>The cytoplasmic membrane is selectively permeable. Gases, small hydrophobic molecules, and water are the only substances that pass freely through the phospholipid bilayer. </a:t>
            </a:r>
          </a:p>
        </p:txBody>
      </p:sp>
      <p:sp>
        <p:nvSpPr>
          <p:cNvPr id="10" name="Content Placeholder 9">
            <a:extLst>
              <a:ext uri="{FF2B5EF4-FFF2-40B4-BE49-F238E27FC236}">
                <a16:creationId xmlns:a16="http://schemas.microsoft.com/office/drawing/2014/main" id="{6E0D2ACA-D0AB-47D2-B27E-3538354D893C}"/>
              </a:ext>
            </a:extLst>
          </p:cNvPr>
          <p:cNvSpPr>
            <a:spLocks noGrp="1"/>
          </p:cNvSpPr>
          <p:nvPr>
            <p:ph sz="quarter" idx="20"/>
          </p:nvPr>
        </p:nvSpPr>
        <p:spPr>
          <a:xfrm>
            <a:off x="4544196" y="5735950"/>
            <a:ext cx="3940967" cy="332372"/>
          </a:xfrm>
        </p:spPr>
        <p:txBody>
          <a:bodyPr/>
          <a:lstStyle/>
          <a:p>
            <a:pPr marL="228600" indent="-149225">
              <a:buFont typeface="+mj-lt"/>
              <a:buAutoNum type="alphaLcParenR" startAt="2"/>
            </a:pPr>
            <a:r>
              <a:rPr lang="en-GB" sz="980" b="1" dirty="0">
                <a:cs typeface="Arial" panose="020B0604020202020204" pitchFamily="34" charset="0"/>
              </a:rPr>
              <a:t>Aquaporins allow water to pass through the cytoplasmic membrane more easily.</a:t>
            </a:r>
          </a:p>
        </p:txBody>
      </p:sp>
      <p:pic>
        <p:nvPicPr>
          <p:cNvPr id="14" name="Picture 13" descr="Sugars, ions, amino acids, ATP, macromolecules do not pass through the cytoplasmic membrane."/>
          <p:cNvPicPr>
            <a:picLocks noChangeAspect="1"/>
          </p:cNvPicPr>
          <p:nvPr/>
        </p:nvPicPr>
        <p:blipFill rotWithShape="1">
          <a:blip r:embed="rId3" cstate="print">
            <a:extLst>
              <a:ext uri="{28A0092B-C50C-407E-A947-70E740481C1C}">
                <a14:useLocalDpi xmlns:a14="http://schemas.microsoft.com/office/drawing/2010/main" val="0"/>
              </a:ext>
            </a:extLst>
          </a:blip>
          <a:srcRect b="13795"/>
          <a:stretch/>
        </p:blipFill>
        <p:spPr>
          <a:xfrm>
            <a:off x="500864" y="3421171"/>
            <a:ext cx="8125968" cy="2370029"/>
          </a:xfrm>
          <a:prstGeom prst="rect">
            <a:avLst/>
          </a:prstGeom>
        </p:spPr>
      </p:pic>
      <mc:AlternateContent xmlns:mc="http://schemas.openxmlformats.org/markup-compatibility/2006" xmlns:a14="http://schemas.microsoft.com/office/drawing/2010/main">
        <mc:Choice Requires="a14">
          <p:sp>
            <p:nvSpPr>
              <p:cNvPr id="11" name="Content Placeholder 33">
                <a:extLst>
                  <a:ext uri="{FF2B5EF4-FFF2-40B4-BE49-F238E27FC236}">
                    <a16:creationId xmlns:a16="http://schemas.microsoft.com/office/drawing/2014/main" id="{4492735D-29D9-4386-87B0-62AB54FF009C}"/>
                  </a:ext>
                </a:extLst>
              </p:cNvPr>
              <p:cNvSpPr>
                <a:spLocks noGrp="1"/>
              </p:cNvSpPr>
              <p:nvPr>
                <p:ph sz="quarter" idx="33"/>
              </p:nvPr>
            </p:nvSpPr>
            <p:spPr>
              <a:xfrm>
                <a:off x="514333" y="3365006"/>
                <a:ext cx="1339867" cy="599313"/>
              </a:xfrm>
              <a:prstGeom prst="rect">
                <a:avLst/>
              </a:prstGeom>
            </p:spPr>
            <p:txBody>
              <a:bodyPr/>
              <a:lstStyle/>
              <a:p>
                <a:pPr marL="0" lvl="0" indent="0">
                  <a:lnSpc>
                    <a:spcPts val="1000"/>
                  </a:lnSpc>
                  <a:spcBef>
                    <a:spcPts val="0"/>
                  </a:spcBef>
                  <a:buNone/>
                </a:pPr>
                <a:r>
                  <a:rPr lang="en-GB" sz="1000" b="1" dirty="0"/>
                  <a:t>Pass through easily:</a:t>
                </a:r>
                <a:r>
                  <a:rPr lang="en-GB" sz="1000" dirty="0"/>
                  <a:t> Gases (</a:t>
                </a:r>
                <a14:m>
                  <m:oMath xmlns:m="http://schemas.openxmlformats.org/officeDocument/2006/math">
                    <m:sSub>
                      <m:sSubPr>
                        <m:ctrlPr>
                          <a:rPr lang="en-GB" sz="1000" i="1">
                            <a:latin typeface="Cambria Math" panose="02040503050406030204" pitchFamily="18" charset="0"/>
                          </a:rPr>
                        </m:ctrlPr>
                      </m:sSubPr>
                      <m:e>
                        <m:r>
                          <m:rPr>
                            <m:sty m:val="p"/>
                          </m:rPr>
                          <a:rPr lang="en-US" sz="1000">
                            <a:latin typeface="Cambria Math" panose="02040503050406030204" pitchFamily="18" charset="0"/>
                          </a:rPr>
                          <m:t>O</m:t>
                        </m:r>
                      </m:e>
                      <m:sub>
                        <m:r>
                          <a:rPr lang="en-US" sz="1000" smtClean="0">
                            <a:latin typeface="Cambria Math" panose="02040503050406030204" pitchFamily="18" charset="0"/>
                          </a:rPr>
                          <m:t>2</m:t>
                        </m:r>
                      </m:sub>
                    </m:sSub>
                  </m:oMath>
                </a14:m>
                <a:r>
                  <a:rPr lang="en-GB" sz="1000" dirty="0"/>
                  <a:t>, </a:t>
                </a:r>
                <a14:m>
                  <m:oMath xmlns:m="http://schemas.openxmlformats.org/officeDocument/2006/math">
                    <m:sSub>
                      <m:sSubPr>
                        <m:ctrlPr>
                          <a:rPr lang="en-GB" sz="1000" i="1">
                            <a:latin typeface="Cambria Math" panose="02040503050406030204" pitchFamily="18" charset="0"/>
                          </a:rPr>
                        </m:ctrlPr>
                      </m:sSubPr>
                      <m:e>
                        <m:r>
                          <m:rPr>
                            <m:sty m:val="p"/>
                          </m:rPr>
                          <a:rPr lang="en-US" sz="1000">
                            <a:latin typeface="Cambria Math" panose="02040503050406030204" pitchFamily="18" charset="0"/>
                          </a:rPr>
                          <m:t>CO</m:t>
                        </m:r>
                      </m:e>
                      <m:sub>
                        <m:r>
                          <a:rPr lang="en-US" sz="1000">
                            <a:latin typeface="Cambria Math" panose="02040503050406030204" pitchFamily="18" charset="0"/>
                          </a:rPr>
                          <m:t>2</m:t>
                        </m:r>
                      </m:sub>
                    </m:sSub>
                  </m:oMath>
                </a14:m>
                <a:r>
                  <a:rPr lang="en-GB" sz="1000" dirty="0"/>
                  <a:t>, </a:t>
                </a:r>
                <a14:m>
                  <m:oMath xmlns:m="http://schemas.openxmlformats.org/officeDocument/2006/math">
                    <m:sSub>
                      <m:sSubPr>
                        <m:ctrlPr>
                          <a:rPr lang="en-GB" sz="1000" i="1">
                            <a:latin typeface="Cambria Math" panose="02040503050406030204" pitchFamily="18" charset="0"/>
                          </a:rPr>
                        </m:ctrlPr>
                      </m:sSubPr>
                      <m:e>
                        <m:r>
                          <m:rPr>
                            <m:sty m:val="p"/>
                          </m:rPr>
                          <a:rPr lang="en-US" sz="1000">
                            <a:latin typeface="Cambria Math" panose="02040503050406030204" pitchFamily="18" charset="0"/>
                          </a:rPr>
                          <m:t>N</m:t>
                        </m:r>
                      </m:e>
                      <m:sub>
                        <m:r>
                          <a:rPr lang="en-US" sz="1000">
                            <a:latin typeface="Cambria Math" panose="02040503050406030204" pitchFamily="18" charset="0"/>
                          </a:rPr>
                          <m:t>2</m:t>
                        </m:r>
                      </m:sub>
                    </m:sSub>
                  </m:oMath>
                </a14:m>
                <a:r>
                  <a:rPr lang="en-GB" sz="1000" dirty="0"/>
                  <a:t>) Small hydrophobic molecules</a:t>
                </a:r>
              </a:p>
            </p:txBody>
          </p:sp>
        </mc:Choice>
        <mc:Fallback xmlns="">
          <p:sp>
            <p:nvSpPr>
              <p:cNvPr id="11" name="Content Placeholder 33">
                <a:extLst>
                  <a:ext uri="{FF2B5EF4-FFF2-40B4-BE49-F238E27FC236}">
                    <a16:creationId xmlns:a16="http://schemas.microsoft.com/office/drawing/2014/main" id="{4492735D-29D9-4386-87B0-62AB54FF009C}"/>
                  </a:ext>
                </a:extLst>
              </p:cNvPr>
              <p:cNvSpPr>
                <a:spLocks noGrp="1" noRot="1" noChangeAspect="1" noMove="1" noResize="1" noEditPoints="1" noAdjustHandles="1" noChangeArrowheads="1" noChangeShapeType="1" noTextEdit="1"/>
              </p:cNvSpPr>
              <p:nvPr>
                <p:ph sz="quarter" idx="33"/>
              </p:nvPr>
            </p:nvSpPr>
            <p:spPr>
              <a:xfrm>
                <a:off x="514333" y="3365006"/>
                <a:ext cx="1339867" cy="599313"/>
              </a:xfrm>
              <a:prstGeom prst="rect">
                <a:avLst/>
              </a:prstGeom>
              <a:blipFill>
                <a:blip r:embed="rId5"/>
                <a:stretch>
                  <a:fillRect t="-2041" b="-7143"/>
                </a:stretch>
              </a:blipFill>
            </p:spPr>
            <p:txBody>
              <a:bodyPr/>
              <a:lstStyle/>
              <a:p>
                <a:r>
                  <a:rPr lang="en-US">
                    <a:noFill/>
                  </a:rPr>
                  <a:t> </a:t>
                </a:r>
              </a:p>
            </p:txBody>
          </p:sp>
        </mc:Fallback>
      </mc:AlternateContent>
      <p:sp>
        <p:nvSpPr>
          <p:cNvPr id="8" name="Content Placeholder 31">
            <a:extLst>
              <a:ext uri="{FF2B5EF4-FFF2-40B4-BE49-F238E27FC236}">
                <a16:creationId xmlns:a16="http://schemas.microsoft.com/office/drawing/2014/main" id="{A7EBA8DD-87A1-4EB1-8534-1401844A1091}"/>
              </a:ext>
            </a:extLst>
          </p:cNvPr>
          <p:cNvSpPr>
            <a:spLocks noGrp="1"/>
          </p:cNvSpPr>
          <p:nvPr>
            <p:ph sz="quarter" idx="32"/>
          </p:nvPr>
        </p:nvSpPr>
        <p:spPr>
          <a:xfrm>
            <a:off x="1878368" y="3358206"/>
            <a:ext cx="1046601" cy="306304"/>
          </a:xfrm>
          <a:prstGeom prst="rect">
            <a:avLst/>
          </a:prstGeom>
        </p:spPr>
        <p:txBody>
          <a:bodyPr/>
          <a:lstStyle/>
          <a:p>
            <a:pPr marL="0" lvl="0" indent="0">
              <a:lnSpc>
                <a:spcPts val="1000"/>
              </a:lnSpc>
              <a:buNone/>
            </a:pPr>
            <a:r>
              <a:rPr lang="en-GB" sz="1000" b="1" dirty="0"/>
              <a:t>Passes through: </a:t>
            </a:r>
            <a:r>
              <a:rPr lang="en-GB" sz="1000" dirty="0"/>
              <a:t>Water</a:t>
            </a:r>
          </a:p>
        </p:txBody>
      </p:sp>
      <p:sp>
        <p:nvSpPr>
          <p:cNvPr id="7" name="Content Placeholder 27">
            <a:extLst>
              <a:ext uri="{FF2B5EF4-FFF2-40B4-BE49-F238E27FC236}">
                <a16:creationId xmlns:a16="http://schemas.microsoft.com/office/drawing/2014/main" id="{8EDE6AE9-8993-4430-89F2-A8818C58E82A}"/>
              </a:ext>
            </a:extLst>
          </p:cNvPr>
          <p:cNvSpPr>
            <a:spLocks noGrp="1"/>
          </p:cNvSpPr>
          <p:nvPr>
            <p:ph sz="quarter" idx="30"/>
          </p:nvPr>
        </p:nvSpPr>
        <p:spPr>
          <a:xfrm>
            <a:off x="3025306" y="3374789"/>
            <a:ext cx="1391119" cy="166899"/>
          </a:xfrm>
          <a:prstGeom prst="rect">
            <a:avLst/>
          </a:prstGeom>
        </p:spPr>
        <p:txBody>
          <a:bodyPr/>
          <a:lstStyle/>
          <a:p>
            <a:pPr marL="0" lvl="0" indent="0">
              <a:lnSpc>
                <a:spcPts val="760"/>
              </a:lnSpc>
              <a:buNone/>
            </a:pPr>
            <a:r>
              <a:rPr lang="en-US" sz="1000" b="1" dirty="0"/>
              <a:t>Do not pass through:</a:t>
            </a:r>
            <a:endParaRPr lang="en-GB" sz="1000" dirty="0"/>
          </a:p>
        </p:txBody>
      </p:sp>
      <p:sp>
        <p:nvSpPr>
          <p:cNvPr id="12" name="Content Placeholder 3">
            <a:extLst>
              <a:ext uri="{FF2B5EF4-FFF2-40B4-BE49-F238E27FC236}">
                <a16:creationId xmlns:a16="http://schemas.microsoft.com/office/drawing/2014/main" id="{6115E93B-2D15-4C19-8029-C750224D53DE}"/>
              </a:ext>
            </a:extLst>
          </p:cNvPr>
          <p:cNvSpPr>
            <a:spLocks noGrp="1"/>
          </p:cNvSpPr>
          <p:nvPr>
            <p:ph type="body" sz="quarter" idx="17" hasCustomPrompt="1"/>
          </p:nvPr>
        </p:nvSpPr>
        <p:spPr>
          <a:xfrm>
            <a:off x="3110345" y="3555543"/>
            <a:ext cx="936614" cy="725512"/>
          </a:xfrm>
          <a:prstGeom prst="rect">
            <a:avLst/>
          </a:prstGeom>
        </p:spPr>
        <p:txBody>
          <a:bodyPr lIns="0" tIns="0" rIns="0" bIns="0"/>
          <a:lstStyle>
            <a:lvl1pPr marL="0" indent="0" algn="ctr">
              <a:buNone/>
              <a:defRPr sz="800"/>
            </a:lvl1pPr>
          </a:lstStyle>
          <a:p>
            <a:pPr lvl="0" algn="l">
              <a:lnSpc>
                <a:spcPct val="60000"/>
              </a:lnSpc>
            </a:pPr>
            <a:r>
              <a:rPr lang="en-US" sz="1000" dirty="0">
                <a:solidFill>
                  <a:prstClr val="black"/>
                </a:solidFill>
              </a:rPr>
              <a:t>Sugars</a:t>
            </a:r>
            <a:endParaRPr lang="en-US" sz="1000" spc="4000" dirty="0">
              <a:solidFill>
                <a:prstClr val="black"/>
              </a:solidFill>
            </a:endParaRPr>
          </a:p>
          <a:p>
            <a:pPr lvl="0" algn="l">
              <a:lnSpc>
                <a:spcPct val="60000"/>
              </a:lnSpc>
            </a:pPr>
            <a:r>
              <a:rPr lang="en-US" sz="1000" dirty="0" err="1">
                <a:solidFill>
                  <a:prstClr val="black"/>
                </a:solidFill>
              </a:rPr>
              <a:t>lons</a:t>
            </a:r>
            <a:endParaRPr lang="en-US" sz="1000" spc="4000" dirty="0">
              <a:solidFill>
                <a:prstClr val="black"/>
              </a:solidFill>
            </a:endParaRPr>
          </a:p>
          <a:p>
            <a:pPr lvl="0" algn="l">
              <a:lnSpc>
                <a:spcPct val="60000"/>
              </a:lnSpc>
            </a:pPr>
            <a:r>
              <a:rPr lang="en-US" sz="1000" dirty="0">
                <a:solidFill>
                  <a:prstClr val="black"/>
                </a:solidFill>
              </a:rPr>
              <a:t>Amino acids</a:t>
            </a:r>
            <a:endParaRPr lang="en-US" sz="1000" spc="1000" dirty="0">
              <a:solidFill>
                <a:prstClr val="black"/>
              </a:solidFill>
            </a:endParaRPr>
          </a:p>
          <a:p>
            <a:pPr lvl="0" algn="l">
              <a:lnSpc>
                <a:spcPct val="60000"/>
              </a:lnSpc>
            </a:pPr>
            <a:r>
              <a:rPr lang="en-US" sz="1000" dirty="0">
                <a:solidFill>
                  <a:prstClr val="black"/>
                </a:solidFill>
              </a:rPr>
              <a:t>ATP</a:t>
            </a:r>
          </a:p>
          <a:p>
            <a:pPr lvl="0" algn="l">
              <a:lnSpc>
                <a:spcPct val="60000"/>
              </a:lnSpc>
            </a:pPr>
            <a:r>
              <a:rPr lang="en-US" sz="1000" dirty="0">
                <a:solidFill>
                  <a:prstClr val="black"/>
                </a:solidFill>
              </a:rPr>
              <a:t>Macromolecules</a:t>
            </a:r>
            <a:endParaRPr lang="en-GB" sz="1000" dirty="0">
              <a:solidFill>
                <a:prstClr val="black"/>
              </a:solidFill>
            </a:endParaRPr>
          </a:p>
        </p:txBody>
      </p:sp>
    </p:spTree>
    <p:extLst>
      <p:ext uri="{BB962C8B-B14F-4D97-AF65-F5344CB8AC3E}">
        <p14:creationId xmlns:p14="http://schemas.microsoft.com/office/powerpoint/2010/main" val="2384395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9510B3-0967-49EB-8816-594C0E1DA065}"/>
              </a:ext>
            </a:extLst>
          </p:cNvPr>
          <p:cNvSpPr>
            <a:spLocks noGrp="1"/>
          </p:cNvSpPr>
          <p:nvPr>
            <p:ph type="title"/>
          </p:nvPr>
        </p:nvSpPr>
        <p:spPr>
          <a:xfrm>
            <a:off x="474008" y="228600"/>
            <a:ext cx="8195984" cy="609600"/>
          </a:xfrm>
        </p:spPr>
        <p:txBody>
          <a:bodyPr/>
          <a:lstStyle/>
          <a:p>
            <a:r>
              <a:rPr lang="en-US" altLang="en-US" b="1" dirty="0">
                <a:solidFill>
                  <a:schemeClr val="tx1"/>
                </a:solidFill>
              </a:rPr>
              <a:t>Permeability of Cytoplasmic Membrane</a:t>
            </a:r>
            <a:endParaRPr lang="en-GB" dirty="0"/>
          </a:p>
        </p:txBody>
      </p:sp>
      <p:sp>
        <p:nvSpPr>
          <p:cNvPr id="2" name="Content Placeholder 1"/>
          <p:cNvSpPr>
            <a:spLocks noGrp="1"/>
          </p:cNvSpPr>
          <p:nvPr>
            <p:ph idx="1"/>
          </p:nvPr>
        </p:nvSpPr>
        <p:spPr>
          <a:xfrm>
            <a:off x="457200" y="990600"/>
            <a:ext cx="8229600" cy="2438400"/>
          </a:xfrm>
        </p:spPr>
        <p:txBody>
          <a:bodyPr/>
          <a:lstStyle/>
          <a:p>
            <a:r>
              <a:rPr lang="en-US" altLang="en-US" u="sng" dirty="0"/>
              <a:t>Simple Diffusion</a:t>
            </a:r>
          </a:p>
          <a:p>
            <a:pPr lvl="1"/>
            <a:r>
              <a:rPr lang="en-US" altLang="en-US" dirty="0"/>
              <a:t>Movement from high to low concentration until equilibrium is reached</a:t>
            </a:r>
          </a:p>
          <a:p>
            <a:pPr lvl="1"/>
            <a:r>
              <a:rPr lang="en-US" altLang="en-US" dirty="0"/>
              <a:t>Speed of diffusion depends on concentration</a:t>
            </a:r>
          </a:p>
          <a:p>
            <a:pPr lvl="2"/>
            <a:r>
              <a:rPr lang="en-US" altLang="en-US" dirty="0"/>
              <a:t>The greater the difference in concentration on either side of a membrane, the higher the rate of diffusion</a:t>
            </a:r>
          </a:p>
        </p:txBody>
      </p:sp>
    </p:spTree>
    <p:extLst>
      <p:ext uri="{BB962C8B-B14F-4D97-AF65-F5344CB8AC3E}">
        <p14:creationId xmlns:p14="http://schemas.microsoft.com/office/powerpoint/2010/main" val="426915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6A82BA-B97B-4322-8FAB-D88B05144354}"/>
              </a:ext>
            </a:extLst>
          </p:cNvPr>
          <p:cNvSpPr>
            <a:spLocks noGrp="1"/>
          </p:cNvSpPr>
          <p:nvPr>
            <p:ph type="title"/>
          </p:nvPr>
        </p:nvSpPr>
        <p:spPr>
          <a:xfrm>
            <a:off x="729541" y="228600"/>
            <a:ext cx="8312727" cy="609600"/>
          </a:xfrm>
        </p:spPr>
        <p:txBody>
          <a:bodyPr/>
          <a:lstStyle/>
          <a:p>
            <a:r>
              <a:rPr lang="en-US" altLang="en-US" b="1" dirty="0">
                <a:solidFill>
                  <a:schemeClr val="tx1"/>
                </a:solidFill>
              </a:rPr>
              <a:t>Principles of Light Microscopy (1)</a:t>
            </a:r>
            <a:endParaRPr lang="en-GB" dirty="0"/>
          </a:p>
        </p:txBody>
      </p:sp>
      <p:sp>
        <p:nvSpPr>
          <p:cNvPr id="2" name="Content Placeholder 1"/>
          <p:cNvSpPr>
            <a:spLocks noGrp="1"/>
          </p:cNvSpPr>
          <p:nvPr>
            <p:ph idx="1"/>
          </p:nvPr>
        </p:nvSpPr>
        <p:spPr>
          <a:xfrm>
            <a:off x="457200" y="990600"/>
            <a:ext cx="8229600" cy="4114800"/>
          </a:xfrm>
        </p:spPr>
        <p:txBody>
          <a:bodyPr/>
          <a:lstStyle/>
          <a:p>
            <a:r>
              <a:rPr lang="en-US" altLang="en-US" dirty="0"/>
              <a:t>Light passes through specimen and then series of magnifying lenses</a:t>
            </a:r>
          </a:p>
          <a:p>
            <a:r>
              <a:rPr lang="en-US" altLang="en-US" u="sng" dirty="0"/>
              <a:t>Bright-field microscope</a:t>
            </a:r>
            <a:r>
              <a:rPr lang="en-US" altLang="en-US" dirty="0"/>
              <a:t> is most common type</a:t>
            </a:r>
          </a:p>
          <a:p>
            <a:r>
              <a:rPr lang="en-US" altLang="en-US" dirty="0"/>
              <a:t>Three key concepts:</a:t>
            </a:r>
          </a:p>
          <a:p>
            <a:pPr lvl="1"/>
            <a:r>
              <a:rPr lang="en-US" altLang="en-US" u="sng" dirty="0"/>
              <a:t>Magnification</a:t>
            </a:r>
            <a:r>
              <a:rPr lang="en-US" altLang="en-US" dirty="0"/>
              <a:t>: apparent increase in size</a:t>
            </a:r>
          </a:p>
          <a:p>
            <a:pPr lvl="1"/>
            <a:r>
              <a:rPr lang="en-US" altLang="en-US" u="sng" dirty="0"/>
              <a:t>Resolution</a:t>
            </a:r>
            <a:r>
              <a:rPr lang="en-US" altLang="en-US" dirty="0"/>
              <a:t>: resolving power, or ability to distinguish two objects that are very close together</a:t>
            </a:r>
          </a:p>
          <a:p>
            <a:pPr lvl="1"/>
            <a:r>
              <a:rPr lang="en-US" altLang="en-US" u="sng" dirty="0"/>
              <a:t>Contrast</a:t>
            </a:r>
            <a:r>
              <a:rPr lang="en-US" altLang="en-US" dirty="0"/>
              <a:t>: difference in color intensity between an object and the background; determines how easily cells can be seen</a:t>
            </a:r>
          </a:p>
        </p:txBody>
      </p:sp>
    </p:spTree>
    <p:extLst>
      <p:ext uri="{BB962C8B-B14F-4D97-AF65-F5344CB8AC3E}">
        <p14:creationId xmlns:p14="http://schemas.microsoft.com/office/powerpoint/2010/main" val="3379612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2A152A-AAEB-4AAF-B0B0-DC53BA294409}"/>
              </a:ext>
            </a:extLst>
          </p:cNvPr>
          <p:cNvSpPr>
            <a:spLocks noGrp="1"/>
          </p:cNvSpPr>
          <p:nvPr>
            <p:ph type="title"/>
          </p:nvPr>
        </p:nvSpPr>
        <p:spPr>
          <a:xfrm>
            <a:off x="89508" y="223622"/>
            <a:ext cx="8960888" cy="892516"/>
          </a:xfrm>
        </p:spPr>
        <p:txBody>
          <a:bodyPr/>
          <a:lstStyle/>
          <a:p>
            <a:r>
              <a:rPr lang="en-US" altLang="en-US" sz="3000" b="1" dirty="0">
                <a:solidFill>
                  <a:schemeClr val="tx1"/>
                </a:solidFill>
              </a:rPr>
              <a:t>Permeability of Cytoplasmic Membrane – Figure 3.27 (1)</a:t>
            </a:r>
            <a:endParaRPr lang="en-GB" sz="3000" dirty="0"/>
          </a:p>
        </p:txBody>
      </p:sp>
      <p:sp>
        <p:nvSpPr>
          <p:cNvPr id="2" name="Content Placeholder 1"/>
          <p:cNvSpPr>
            <a:spLocks noGrp="1"/>
          </p:cNvSpPr>
          <p:nvPr>
            <p:ph idx="1"/>
          </p:nvPr>
        </p:nvSpPr>
        <p:spPr>
          <a:xfrm>
            <a:off x="457200" y="1143000"/>
            <a:ext cx="8229600" cy="3048000"/>
          </a:xfrm>
        </p:spPr>
        <p:txBody>
          <a:bodyPr/>
          <a:lstStyle/>
          <a:p>
            <a:r>
              <a:rPr lang="en-US" altLang="en-US" u="sng" dirty="0"/>
              <a:t>Osmosis: </a:t>
            </a:r>
            <a:r>
              <a:rPr lang="en-US" altLang="en-US" dirty="0"/>
              <a:t>Diffusion of water across a selectively permeable membrane due to unequal solute concentrations</a:t>
            </a:r>
          </a:p>
          <a:p>
            <a:pPr lvl="1"/>
            <a:r>
              <a:rPr lang="en-US" altLang="en-US" dirty="0"/>
              <a:t>Water diffuses from high water concentration (low solute concentration) to low water concentration (high solute concentration)</a:t>
            </a:r>
          </a:p>
          <a:p>
            <a:pPr lvl="1"/>
            <a:r>
              <a:rPr lang="en-US" altLang="en-US" dirty="0"/>
              <a:t>Water flows from hypotonic </a:t>
            </a:r>
            <a:br>
              <a:rPr lang="en-US" altLang="en-US" dirty="0"/>
            </a:br>
            <a:r>
              <a:rPr lang="en-US" altLang="en-US" dirty="0"/>
              <a:t>to hypertonic solution</a:t>
            </a:r>
          </a:p>
          <a:p>
            <a:pPr lvl="1"/>
            <a:r>
              <a:rPr lang="en-US" altLang="en-US" dirty="0"/>
              <a:t>No net water flow between </a:t>
            </a:r>
            <a:br>
              <a:rPr lang="en-US" altLang="en-US" dirty="0"/>
            </a:br>
            <a:r>
              <a:rPr lang="en-US" altLang="en-US" dirty="0"/>
              <a:t>isotonic solutions</a:t>
            </a:r>
            <a:endParaRPr lang="en-US" altLang="en-US" u="sng" dirty="0"/>
          </a:p>
        </p:txBody>
      </p:sp>
      <p:pic>
        <p:nvPicPr>
          <p:cNvPr id="6" name="Picture 5">
            <a:extLst>
              <a:ext uri="{FF2B5EF4-FFF2-40B4-BE49-F238E27FC236}">
                <a16:creationId xmlns:a16="http://schemas.microsoft.com/office/drawing/2014/main" id="{938DB2C6-8E22-44BF-94A7-6FE9FE64904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176" y="3124518"/>
            <a:ext cx="4230624" cy="2901696"/>
          </a:xfrm>
          <a:prstGeom prst="rect">
            <a:avLst/>
          </a:prstGeom>
        </p:spPr>
      </p:pic>
      <p:sp>
        <p:nvSpPr>
          <p:cNvPr id="18" name="Content Placeholder 17">
            <a:extLst>
              <a:ext uri="{FF2B5EF4-FFF2-40B4-BE49-F238E27FC236}">
                <a16:creationId xmlns:a16="http://schemas.microsoft.com/office/drawing/2014/main" id="{0A443E49-B55F-4CC3-AFB1-19AE11E4DA4B}"/>
              </a:ext>
            </a:extLst>
          </p:cNvPr>
          <p:cNvSpPr>
            <a:spLocks noGrp="1"/>
          </p:cNvSpPr>
          <p:nvPr>
            <p:ph sz="quarter" idx="18"/>
          </p:nvPr>
        </p:nvSpPr>
        <p:spPr>
          <a:xfrm>
            <a:off x="5819775" y="3162481"/>
            <a:ext cx="1447800" cy="561794"/>
          </a:xfrm>
        </p:spPr>
        <p:txBody>
          <a:bodyPr/>
          <a:lstStyle/>
          <a:p>
            <a:pPr marL="0" indent="0">
              <a:buNone/>
            </a:pPr>
            <a:r>
              <a:rPr lang="en-GB" sz="960" dirty="0">
                <a:latin typeface="Arial" panose="020B0604020202020204" pitchFamily="34" charset="0"/>
                <a:cs typeface="Arial" panose="020B0604020202020204" pitchFamily="34" charset="0"/>
              </a:rPr>
              <a:t>Water flows across a membrane toward the hypertonic solution.</a:t>
            </a:r>
          </a:p>
        </p:txBody>
      </p:sp>
      <p:sp>
        <p:nvSpPr>
          <p:cNvPr id="40" name="Content Placeholder 39">
            <a:extLst>
              <a:ext uri="{FF2B5EF4-FFF2-40B4-BE49-F238E27FC236}">
                <a16:creationId xmlns:a16="http://schemas.microsoft.com/office/drawing/2014/main" id="{82ADA033-D33D-45C3-A0A8-D8C260FFB86A}"/>
              </a:ext>
            </a:extLst>
          </p:cNvPr>
          <p:cNvSpPr>
            <a:spLocks noGrp="1"/>
          </p:cNvSpPr>
          <p:nvPr>
            <p:ph sz="quarter" idx="33"/>
          </p:nvPr>
        </p:nvSpPr>
        <p:spPr>
          <a:xfrm>
            <a:off x="4723087" y="3834000"/>
            <a:ext cx="1333157" cy="231061"/>
          </a:xfrm>
        </p:spPr>
        <p:txBody>
          <a:bodyPr/>
          <a:lstStyle/>
          <a:p>
            <a:pPr marL="0" indent="0" algn="ctr">
              <a:buNone/>
            </a:pPr>
            <a:r>
              <a:rPr lang="en-GB" sz="920" b="1" dirty="0">
                <a:latin typeface="Arial" panose="020B0604020202020204" pitchFamily="34" charset="0"/>
                <a:cs typeface="Arial" panose="020B0604020202020204" pitchFamily="34" charset="0"/>
              </a:rPr>
              <a:t>Hypotonic solution</a:t>
            </a:r>
          </a:p>
        </p:txBody>
      </p:sp>
      <p:sp>
        <p:nvSpPr>
          <p:cNvPr id="30" name="Content Placeholder 29">
            <a:extLst>
              <a:ext uri="{FF2B5EF4-FFF2-40B4-BE49-F238E27FC236}">
                <a16:creationId xmlns:a16="http://schemas.microsoft.com/office/drawing/2014/main" id="{B72272B2-84C4-4DE1-A533-C7499E0842D5}"/>
              </a:ext>
            </a:extLst>
          </p:cNvPr>
          <p:cNvSpPr>
            <a:spLocks noGrp="1"/>
          </p:cNvSpPr>
          <p:nvPr>
            <p:ph sz="quarter" idx="23"/>
          </p:nvPr>
        </p:nvSpPr>
        <p:spPr>
          <a:xfrm>
            <a:off x="7032055" y="3835400"/>
            <a:ext cx="1359661" cy="234615"/>
          </a:xfrm>
        </p:spPr>
        <p:txBody>
          <a:bodyPr/>
          <a:lstStyle/>
          <a:p>
            <a:pPr marL="0" indent="0" algn="ctr">
              <a:buNone/>
            </a:pPr>
            <a:r>
              <a:rPr lang="en-GB" sz="920" b="1" dirty="0">
                <a:latin typeface="Arial" panose="020B0604020202020204" pitchFamily="34" charset="0"/>
                <a:cs typeface="Arial" panose="020B0604020202020204" pitchFamily="34" charset="0"/>
              </a:rPr>
              <a:t>Hypertonic solution</a:t>
            </a:r>
          </a:p>
        </p:txBody>
      </p:sp>
    </p:spTree>
    <p:extLst>
      <p:ext uri="{BB962C8B-B14F-4D97-AF65-F5344CB8AC3E}">
        <p14:creationId xmlns:p14="http://schemas.microsoft.com/office/powerpoint/2010/main" val="425354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3A9F41-FE01-4629-AAAA-249FDA673DB0}"/>
              </a:ext>
            </a:extLst>
          </p:cNvPr>
          <p:cNvSpPr>
            <a:spLocks noGrp="1"/>
          </p:cNvSpPr>
          <p:nvPr>
            <p:ph type="title"/>
          </p:nvPr>
        </p:nvSpPr>
        <p:spPr>
          <a:xfrm>
            <a:off x="125674" y="227429"/>
            <a:ext cx="8900610" cy="737616"/>
          </a:xfrm>
        </p:spPr>
        <p:txBody>
          <a:bodyPr/>
          <a:lstStyle/>
          <a:p>
            <a:r>
              <a:rPr lang="en-US" altLang="en-US" sz="3000" b="1" dirty="0">
                <a:solidFill>
                  <a:schemeClr val="tx1"/>
                </a:solidFill>
              </a:rPr>
              <a:t>Permeability of Cytoplasmic Membrane – Figure 3.27 (2)</a:t>
            </a:r>
            <a:endParaRPr lang="en-GB" sz="3000" dirty="0"/>
          </a:p>
        </p:txBody>
      </p:sp>
      <p:sp>
        <p:nvSpPr>
          <p:cNvPr id="2" name="Content Placeholder 1"/>
          <p:cNvSpPr>
            <a:spLocks noGrp="1"/>
          </p:cNvSpPr>
          <p:nvPr>
            <p:ph idx="1"/>
          </p:nvPr>
        </p:nvSpPr>
        <p:spPr>
          <a:xfrm>
            <a:off x="457200" y="1143000"/>
            <a:ext cx="8229600" cy="1752600"/>
          </a:xfrm>
        </p:spPr>
        <p:txBody>
          <a:bodyPr/>
          <a:lstStyle/>
          <a:p>
            <a:r>
              <a:rPr lang="en-US" altLang="en-US" dirty="0"/>
              <a:t>Environment of prokaryotes are typically dilute (hypotonic)</a:t>
            </a:r>
          </a:p>
          <a:p>
            <a:pPr lvl="1"/>
            <a:r>
              <a:rPr lang="en-US" altLang="en-US" dirty="0"/>
              <a:t>Water flows into the cell where cytoplasm is a concentrated solution (hypertonic)</a:t>
            </a:r>
          </a:p>
          <a:p>
            <a:pPr lvl="1"/>
            <a:r>
              <a:rPr lang="en-US" altLang="en-US" dirty="0"/>
              <a:t>Cell wall prevents cell from bursting</a:t>
            </a:r>
          </a:p>
        </p:txBody>
      </p:sp>
      <p:pic>
        <p:nvPicPr>
          <p:cNvPr id="5" name="Picture 4" descr="In a hypotonic solution, water flows into the cell; in a hypertonic solution, water flows out of the cell.">
            <a:extLst>
              <a:ext uri="{FF2B5EF4-FFF2-40B4-BE49-F238E27FC236}">
                <a16:creationId xmlns:a16="http://schemas.microsoft.com/office/drawing/2014/main" id="{065C562E-E193-447E-AD5E-81E3AF6F50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3" t="42222" r="20833" b="14072"/>
          <a:stretch/>
        </p:blipFill>
        <p:spPr>
          <a:xfrm>
            <a:off x="1905000" y="2895599"/>
            <a:ext cx="5334000" cy="2997355"/>
          </a:xfrm>
          <a:prstGeom prst="rect">
            <a:avLst/>
          </a:prstGeom>
        </p:spPr>
      </p:pic>
      <p:sp>
        <p:nvSpPr>
          <p:cNvPr id="8" name="Content Placeholder 9">
            <a:extLst>
              <a:ext uri="{FF2B5EF4-FFF2-40B4-BE49-F238E27FC236}">
                <a16:creationId xmlns:a16="http://schemas.microsoft.com/office/drawing/2014/main" id="{9869E727-F774-4A29-8518-6AA33B6CA377}"/>
              </a:ext>
            </a:extLst>
          </p:cNvPr>
          <p:cNvSpPr>
            <a:spLocks noGrp="1"/>
          </p:cNvSpPr>
          <p:nvPr>
            <p:ph sz="quarter" idx="21"/>
          </p:nvPr>
        </p:nvSpPr>
        <p:spPr>
          <a:xfrm>
            <a:off x="3566382" y="6324600"/>
            <a:ext cx="5459902" cy="291114"/>
          </a:xfrm>
          <a:prstGeom prst="rect">
            <a:avLst/>
          </a:prstGeom>
        </p:spPr>
        <p:txBody>
          <a:bodyPr/>
          <a:lstStyle/>
          <a:p>
            <a:pPr marL="0" lvl="0" indent="0">
              <a:buNone/>
            </a:pPr>
            <a:r>
              <a:rPr lang="en-US" sz="1200" dirty="0">
                <a:hlinkClick r:id="" action="ppaction://noaction"/>
              </a:rPr>
              <a:t>Jump to </a:t>
            </a:r>
            <a:r>
              <a:rPr lang="en-US" altLang="en-US" sz="1200" dirty="0">
                <a:hlinkClick r:id="" action="ppaction://noaction"/>
              </a:rPr>
              <a:t>Permeability of Cytoplasmic Membrane – Figure 3.27 (2)</a:t>
            </a:r>
            <a:r>
              <a:rPr lang="en-US" sz="1200" dirty="0">
                <a:hlinkClick r:id="" action="ppaction://noaction"/>
              </a:rPr>
              <a:t> Long Description</a:t>
            </a:r>
            <a:endParaRPr lang="en-GB" sz="1200" dirty="0"/>
          </a:p>
        </p:txBody>
      </p:sp>
    </p:spTree>
    <p:extLst>
      <p:ext uri="{BB962C8B-B14F-4D97-AF65-F5344CB8AC3E}">
        <p14:creationId xmlns:p14="http://schemas.microsoft.com/office/powerpoint/2010/main" val="1831124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0091BC-B36E-42D6-A83F-5D1C1EE11643}"/>
              </a:ext>
            </a:extLst>
          </p:cNvPr>
          <p:cNvSpPr>
            <a:spLocks noGrp="1"/>
          </p:cNvSpPr>
          <p:nvPr>
            <p:ph type="title"/>
          </p:nvPr>
        </p:nvSpPr>
        <p:spPr>
          <a:xfrm>
            <a:off x="415637" y="228600"/>
            <a:ext cx="8312727" cy="893956"/>
          </a:xfrm>
        </p:spPr>
        <p:txBody>
          <a:bodyPr/>
          <a:lstStyle/>
          <a:p>
            <a:r>
              <a:rPr lang="en-US" altLang="en-US" sz="2800" b="1" dirty="0">
                <a:solidFill>
                  <a:schemeClr val="tx1"/>
                </a:solidFill>
              </a:rPr>
              <a:t>Cytoplasmic Membrane in Energy Transformation – Figure 3.28 </a:t>
            </a:r>
            <a:endParaRPr lang="en-GB" sz="2800" dirty="0"/>
          </a:p>
        </p:txBody>
      </p:sp>
      <p:sp>
        <p:nvSpPr>
          <p:cNvPr id="2" name="Content Placeholder 1"/>
          <p:cNvSpPr>
            <a:spLocks noGrp="1"/>
          </p:cNvSpPr>
          <p:nvPr>
            <p:ph idx="1"/>
          </p:nvPr>
        </p:nvSpPr>
        <p:spPr>
          <a:xfrm>
            <a:off x="457200" y="1371601"/>
            <a:ext cx="8229600" cy="2590800"/>
          </a:xfrm>
        </p:spPr>
        <p:txBody>
          <a:bodyPr/>
          <a:lstStyle/>
          <a:p>
            <a:r>
              <a:rPr lang="en-US" altLang="en-US" u="sng" dirty="0"/>
              <a:t>Electron Transport Chain (ETC)</a:t>
            </a:r>
            <a:r>
              <a:rPr lang="en-US" altLang="en-US" dirty="0"/>
              <a:t> embedded in cytoplasmic membrane</a:t>
            </a:r>
          </a:p>
          <a:p>
            <a:pPr lvl="1"/>
            <a:r>
              <a:rPr lang="en-US" altLang="en-US" dirty="0"/>
              <a:t>Uses energy from electrons to move protons out of cell</a:t>
            </a:r>
          </a:p>
          <a:p>
            <a:pPr lvl="1"/>
            <a:r>
              <a:rPr lang="en-US" altLang="en-US" dirty="0"/>
              <a:t>Creates electrochemical gradient across membrane</a:t>
            </a:r>
          </a:p>
          <a:p>
            <a:pPr lvl="2"/>
            <a:r>
              <a:rPr lang="en-US" altLang="en-US" dirty="0"/>
              <a:t>Energy called </a:t>
            </a:r>
            <a:r>
              <a:rPr lang="en-US" altLang="en-US" u="sng" dirty="0"/>
              <a:t>proton motive force</a:t>
            </a:r>
          </a:p>
          <a:p>
            <a:pPr lvl="2"/>
            <a:r>
              <a:rPr lang="en-US" altLang="en-US" dirty="0"/>
              <a:t>Harvested to drive ATP synthesis and some forms of transport, motility</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71"/>
          <a:stretch/>
        </p:blipFill>
        <p:spPr>
          <a:xfrm>
            <a:off x="2474100" y="4112525"/>
            <a:ext cx="4192600" cy="2244081"/>
          </a:xfrm>
          <a:prstGeom prst="rect">
            <a:avLst/>
          </a:prstGeom>
        </p:spPr>
      </p:pic>
    </p:spTree>
    <p:extLst>
      <p:ext uri="{BB962C8B-B14F-4D97-AF65-F5344CB8AC3E}">
        <p14:creationId xmlns:p14="http://schemas.microsoft.com/office/powerpoint/2010/main" val="656049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13F413-1A41-483F-8587-CD60237D3E48}"/>
              </a:ext>
            </a:extLst>
          </p:cNvPr>
          <p:cNvSpPr>
            <a:spLocks noGrp="1"/>
          </p:cNvSpPr>
          <p:nvPr>
            <p:ph type="title"/>
          </p:nvPr>
        </p:nvSpPr>
        <p:spPr>
          <a:xfrm>
            <a:off x="45268" y="228600"/>
            <a:ext cx="9053465" cy="875762"/>
          </a:xfrm>
        </p:spPr>
        <p:txBody>
          <a:bodyPr/>
          <a:lstStyle/>
          <a:p>
            <a:r>
              <a:rPr lang="en-US" altLang="en-US" sz="2800" b="1" dirty="0">
                <a:solidFill>
                  <a:schemeClr val="tx1"/>
                </a:solidFill>
              </a:rPr>
              <a:t>Transport of Small Molecules Across Cytoplasmic Membrane – Figure 3.29 </a:t>
            </a:r>
            <a:endParaRPr lang="en-GB" sz="2800" dirty="0"/>
          </a:p>
        </p:txBody>
      </p:sp>
      <p:sp>
        <p:nvSpPr>
          <p:cNvPr id="2" name="Content Placeholder 1"/>
          <p:cNvSpPr>
            <a:spLocks noGrp="1"/>
          </p:cNvSpPr>
          <p:nvPr>
            <p:ph idx="1"/>
          </p:nvPr>
        </p:nvSpPr>
        <p:spPr>
          <a:xfrm>
            <a:off x="457200" y="1219200"/>
            <a:ext cx="8229600" cy="2267160"/>
          </a:xfrm>
        </p:spPr>
        <p:txBody>
          <a:bodyPr/>
          <a:lstStyle/>
          <a:p>
            <a:r>
              <a:rPr lang="en-US" altLang="en-US" dirty="0"/>
              <a:t>Most molecules must pass through proteins functioning as selective gates</a:t>
            </a:r>
          </a:p>
          <a:p>
            <a:pPr lvl="1"/>
            <a:r>
              <a:rPr lang="en-US" altLang="en-US" u="sng" dirty="0"/>
              <a:t>Transport systems:</a:t>
            </a:r>
            <a:r>
              <a:rPr lang="en-US" altLang="en-US" dirty="0"/>
              <a:t> permeases or carriers</a:t>
            </a:r>
          </a:p>
          <a:p>
            <a:pPr lvl="1"/>
            <a:r>
              <a:rPr lang="en-US" altLang="en-US" dirty="0"/>
              <a:t>Membrane-spanning</a:t>
            </a:r>
          </a:p>
          <a:p>
            <a:pPr lvl="1"/>
            <a:r>
              <a:rPr lang="en-US" altLang="en-US" dirty="0"/>
              <a:t>Highly specific: carriers transport certain molecule type</a:t>
            </a:r>
            <a:endParaRPr lang="en-US" altLang="en-US" u="sng" dirty="0"/>
          </a:p>
        </p:txBody>
      </p:sp>
      <p:pic>
        <p:nvPicPr>
          <p:cNvPr id="6" name="Picture 5" descr="Binding of a molecule changes the shape of a transport protein; molecule is released on other side of membrane.">
            <a:extLst>
              <a:ext uri="{FF2B5EF4-FFF2-40B4-BE49-F238E27FC236}">
                <a16:creationId xmlns:a16="http://schemas.microsoft.com/office/drawing/2014/main" id="{543637D2-F150-4C15-A7A2-06FDF5F25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416" y="3730752"/>
            <a:ext cx="7367016" cy="2670048"/>
          </a:xfrm>
          <a:prstGeom prst="rect">
            <a:avLst/>
          </a:prstGeom>
        </p:spPr>
      </p:pic>
      <p:sp>
        <p:nvSpPr>
          <p:cNvPr id="27" name="Content Placeholder 26">
            <a:extLst>
              <a:ext uri="{FF2B5EF4-FFF2-40B4-BE49-F238E27FC236}">
                <a16:creationId xmlns:a16="http://schemas.microsoft.com/office/drawing/2014/main" id="{5F0BDF91-26B0-47D3-86A1-F572118516A3}"/>
              </a:ext>
            </a:extLst>
          </p:cNvPr>
          <p:cNvSpPr>
            <a:spLocks noGrp="1"/>
          </p:cNvSpPr>
          <p:nvPr>
            <p:ph sz="quarter" idx="19"/>
          </p:nvPr>
        </p:nvSpPr>
        <p:spPr>
          <a:xfrm>
            <a:off x="914989" y="5918131"/>
            <a:ext cx="248966" cy="238277"/>
          </a:xfrm>
        </p:spPr>
        <p:txBody>
          <a:bodyPr/>
          <a:lstStyle/>
          <a:p>
            <a:pPr marL="228600" indent="-228600">
              <a:buFont typeface="+mj-lt"/>
              <a:buAutoNum type="arabicPeriod"/>
            </a:pPr>
            <a:r>
              <a:rPr lang="en-GB" sz="1000" b="1" dirty="0"/>
              <a:t> </a:t>
            </a:r>
          </a:p>
        </p:txBody>
      </p:sp>
      <p:sp>
        <p:nvSpPr>
          <p:cNvPr id="26" name="Content Placeholder 25">
            <a:extLst>
              <a:ext uri="{FF2B5EF4-FFF2-40B4-BE49-F238E27FC236}">
                <a16:creationId xmlns:a16="http://schemas.microsoft.com/office/drawing/2014/main" id="{E9572D8F-4E39-4646-A4FD-42C5068D0685}"/>
              </a:ext>
            </a:extLst>
          </p:cNvPr>
          <p:cNvSpPr>
            <a:spLocks noGrp="1"/>
          </p:cNvSpPr>
          <p:nvPr>
            <p:ph sz="quarter" idx="18"/>
          </p:nvPr>
        </p:nvSpPr>
        <p:spPr>
          <a:xfrm>
            <a:off x="1099450" y="5886450"/>
            <a:ext cx="1933617" cy="401317"/>
          </a:xfrm>
        </p:spPr>
        <p:txBody>
          <a:bodyPr/>
          <a:lstStyle/>
          <a:p>
            <a:pPr marL="0" indent="0">
              <a:buNone/>
            </a:pPr>
            <a:r>
              <a:rPr lang="en-GB" sz="950" dirty="0">
                <a:latin typeface="Arial" panose="020B0604020202020204" pitchFamily="34" charset="0"/>
                <a:cs typeface="Arial" panose="020B0604020202020204" pitchFamily="34" charset="0"/>
              </a:rPr>
              <a:t>A given transport protein recognizes a specific molecule.</a:t>
            </a:r>
          </a:p>
        </p:txBody>
      </p:sp>
      <p:sp>
        <p:nvSpPr>
          <p:cNvPr id="28" name="Content Placeholder 27">
            <a:extLst>
              <a:ext uri="{FF2B5EF4-FFF2-40B4-BE49-F238E27FC236}">
                <a16:creationId xmlns:a16="http://schemas.microsoft.com/office/drawing/2014/main" id="{23476650-87BF-46EF-BBC3-DB221BC45A64}"/>
              </a:ext>
            </a:extLst>
          </p:cNvPr>
          <p:cNvSpPr>
            <a:spLocks noGrp="1"/>
          </p:cNvSpPr>
          <p:nvPr>
            <p:ph sz="quarter" idx="20"/>
          </p:nvPr>
        </p:nvSpPr>
        <p:spPr>
          <a:xfrm>
            <a:off x="3429000" y="5921528"/>
            <a:ext cx="283414" cy="223776"/>
          </a:xfrm>
        </p:spPr>
        <p:txBody>
          <a:bodyPr/>
          <a:lstStyle/>
          <a:p>
            <a:pPr marL="228600" indent="-228600">
              <a:buFont typeface="+mj-lt"/>
              <a:buAutoNum type="arabicPeriod" startAt="2"/>
            </a:pPr>
            <a:r>
              <a:rPr lang="en-GB" sz="1000" b="1" dirty="0"/>
              <a:t> </a:t>
            </a:r>
          </a:p>
        </p:txBody>
      </p:sp>
      <p:sp>
        <p:nvSpPr>
          <p:cNvPr id="40" name="Content Placeholder 39">
            <a:extLst>
              <a:ext uri="{FF2B5EF4-FFF2-40B4-BE49-F238E27FC236}">
                <a16:creationId xmlns:a16="http://schemas.microsoft.com/office/drawing/2014/main" id="{646BE16D-F310-4F06-AD2B-033A672D6AB0}"/>
              </a:ext>
            </a:extLst>
          </p:cNvPr>
          <p:cNvSpPr>
            <a:spLocks noGrp="1"/>
          </p:cNvSpPr>
          <p:nvPr>
            <p:ph sz="quarter" idx="32"/>
          </p:nvPr>
        </p:nvSpPr>
        <p:spPr>
          <a:xfrm>
            <a:off x="3605335" y="5884645"/>
            <a:ext cx="2030290" cy="401317"/>
          </a:xfrm>
        </p:spPr>
        <p:txBody>
          <a:bodyPr/>
          <a:lstStyle/>
          <a:p>
            <a:pPr marL="0" indent="0">
              <a:buNone/>
            </a:pPr>
            <a:r>
              <a:rPr lang="en-GB" sz="950" dirty="0">
                <a:latin typeface="Arial" panose="020B0604020202020204" pitchFamily="34" charset="0"/>
                <a:cs typeface="Arial" panose="020B0604020202020204" pitchFamily="34" charset="0"/>
              </a:rPr>
              <a:t>Binding of that molecule changes the shape of the transport protein.</a:t>
            </a:r>
          </a:p>
        </p:txBody>
      </p:sp>
      <p:sp>
        <p:nvSpPr>
          <p:cNvPr id="41" name="Content Placeholder 40">
            <a:extLst>
              <a:ext uri="{FF2B5EF4-FFF2-40B4-BE49-F238E27FC236}">
                <a16:creationId xmlns:a16="http://schemas.microsoft.com/office/drawing/2014/main" id="{10CAF50C-251F-4BAB-AE98-973EB0168198}"/>
              </a:ext>
            </a:extLst>
          </p:cNvPr>
          <p:cNvSpPr>
            <a:spLocks noGrp="1"/>
          </p:cNvSpPr>
          <p:nvPr>
            <p:ph sz="quarter" idx="33"/>
          </p:nvPr>
        </p:nvSpPr>
        <p:spPr>
          <a:xfrm>
            <a:off x="5953341" y="5919766"/>
            <a:ext cx="217982" cy="210055"/>
          </a:xfrm>
        </p:spPr>
        <p:txBody>
          <a:bodyPr/>
          <a:lstStyle/>
          <a:p>
            <a:pPr marL="228600" indent="-228600">
              <a:buFont typeface="+mj-lt"/>
              <a:buAutoNum type="arabicPeriod" startAt="3"/>
            </a:pPr>
            <a:r>
              <a:rPr lang="en-GB" sz="1000" b="1" dirty="0"/>
              <a:t> </a:t>
            </a:r>
          </a:p>
        </p:txBody>
      </p:sp>
      <p:sp>
        <p:nvSpPr>
          <p:cNvPr id="39" name="Content Placeholder 38">
            <a:extLst>
              <a:ext uri="{FF2B5EF4-FFF2-40B4-BE49-F238E27FC236}">
                <a16:creationId xmlns:a16="http://schemas.microsoft.com/office/drawing/2014/main" id="{C8BC7794-91B5-44FA-A7B8-1570D27F39F1}"/>
              </a:ext>
            </a:extLst>
          </p:cNvPr>
          <p:cNvSpPr>
            <a:spLocks noGrp="1"/>
          </p:cNvSpPr>
          <p:nvPr>
            <p:ph sz="quarter" idx="31"/>
          </p:nvPr>
        </p:nvSpPr>
        <p:spPr>
          <a:xfrm>
            <a:off x="6154510" y="5890575"/>
            <a:ext cx="1905915" cy="477855"/>
          </a:xfrm>
        </p:spPr>
        <p:txBody>
          <a:bodyPr/>
          <a:lstStyle/>
          <a:p>
            <a:pPr marL="0" indent="0">
              <a:buNone/>
            </a:pPr>
            <a:r>
              <a:rPr lang="en-GB" sz="950" dirty="0">
                <a:latin typeface="Arial" panose="020B0604020202020204" pitchFamily="34" charset="0"/>
                <a:cs typeface="Arial" panose="020B0604020202020204" pitchFamily="34" charset="0"/>
              </a:rPr>
              <a:t>The molecule is released on the other side of the membrane.</a:t>
            </a:r>
          </a:p>
        </p:txBody>
      </p:sp>
    </p:spTree>
    <p:extLst>
      <p:ext uri="{BB962C8B-B14F-4D97-AF65-F5344CB8AC3E}">
        <p14:creationId xmlns:p14="http://schemas.microsoft.com/office/powerpoint/2010/main" val="2879737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E6CA73-8136-40FB-8960-B4CC6E4E8481}"/>
              </a:ext>
            </a:extLst>
          </p:cNvPr>
          <p:cNvSpPr>
            <a:spLocks noGrp="1"/>
          </p:cNvSpPr>
          <p:nvPr>
            <p:ph type="title"/>
          </p:nvPr>
        </p:nvSpPr>
        <p:spPr>
          <a:xfrm>
            <a:off x="415637" y="228599"/>
            <a:ext cx="8312727" cy="854923"/>
          </a:xfrm>
        </p:spPr>
        <p:txBody>
          <a:bodyPr/>
          <a:lstStyle/>
          <a:p>
            <a:r>
              <a:rPr lang="en-US" altLang="en-US" sz="2800" b="1" dirty="0">
                <a:solidFill>
                  <a:schemeClr val="tx1"/>
                </a:solidFill>
              </a:rPr>
              <a:t>Transport of Small Molecules Across Cytoplasmic Membrane - Figure 3.30 (1)</a:t>
            </a:r>
            <a:endParaRPr lang="en-GB" sz="2800" dirty="0"/>
          </a:p>
        </p:txBody>
      </p:sp>
      <p:sp>
        <p:nvSpPr>
          <p:cNvPr id="2" name="Content Placeholder 1"/>
          <p:cNvSpPr>
            <a:spLocks noGrp="1"/>
          </p:cNvSpPr>
          <p:nvPr>
            <p:ph idx="1"/>
          </p:nvPr>
        </p:nvSpPr>
        <p:spPr>
          <a:xfrm>
            <a:off x="457200" y="1455498"/>
            <a:ext cx="6934200" cy="1415718"/>
          </a:xfrm>
        </p:spPr>
        <p:txBody>
          <a:bodyPr/>
          <a:lstStyle/>
          <a:p>
            <a:r>
              <a:rPr lang="en-US" altLang="en-US" u="sng" dirty="0"/>
              <a:t>Facilitated diffusion</a:t>
            </a:r>
            <a:r>
              <a:rPr lang="en-US" altLang="en-US" dirty="0"/>
              <a:t> is a form of passive transport</a:t>
            </a:r>
          </a:p>
          <a:p>
            <a:pPr lvl="1"/>
            <a:r>
              <a:rPr lang="en-US" altLang="en-US" dirty="0"/>
              <a:t>Movement down gradient; no energy required</a:t>
            </a:r>
          </a:p>
          <a:p>
            <a:pPr lvl="2"/>
            <a:r>
              <a:rPr lang="en-US" altLang="en-US" dirty="0"/>
              <a:t>Not typically useful in low-nutrient environments</a:t>
            </a:r>
          </a:p>
        </p:txBody>
      </p:sp>
      <p:pic>
        <p:nvPicPr>
          <p:cNvPr id="6" name="Picture 5">
            <a:extLst>
              <a:ext uri="{FF2B5EF4-FFF2-40B4-BE49-F238E27FC236}">
                <a16:creationId xmlns:a16="http://schemas.microsoft.com/office/drawing/2014/main" id="{15EE0F44-B8BF-4D9C-AD87-308976F5BC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375" y="3151101"/>
            <a:ext cx="7501128" cy="3182112"/>
          </a:xfrm>
          <a:prstGeom prst="rect">
            <a:avLst/>
          </a:prstGeom>
        </p:spPr>
      </p:pic>
      <p:sp>
        <p:nvSpPr>
          <p:cNvPr id="9" name="Content Placeholder 8">
            <a:extLst>
              <a:ext uri="{FF2B5EF4-FFF2-40B4-BE49-F238E27FC236}">
                <a16:creationId xmlns:a16="http://schemas.microsoft.com/office/drawing/2014/main" id="{FC00CB36-BAFC-4253-8085-CD1C59BE98C4}"/>
              </a:ext>
            </a:extLst>
          </p:cNvPr>
          <p:cNvSpPr>
            <a:spLocks noGrp="1"/>
          </p:cNvSpPr>
          <p:nvPr>
            <p:ph sz="quarter" idx="19"/>
          </p:nvPr>
        </p:nvSpPr>
        <p:spPr>
          <a:xfrm>
            <a:off x="841993" y="5284675"/>
            <a:ext cx="1522652" cy="196923"/>
          </a:xfrm>
        </p:spPr>
        <p:txBody>
          <a:bodyPr/>
          <a:lstStyle/>
          <a:p>
            <a:pPr marL="147638" indent="-147638">
              <a:buFont typeface="+mj-lt"/>
              <a:buAutoNum type="alphaLcParenR"/>
            </a:pPr>
            <a:r>
              <a:rPr lang="en-GB" sz="900" b="1" dirty="0">
                <a:cs typeface="Arial" panose="020B0604020202020204" pitchFamily="34" charset="0"/>
              </a:rPr>
              <a:t>Facilitated diffusion</a:t>
            </a:r>
          </a:p>
        </p:txBody>
      </p:sp>
      <p:sp>
        <p:nvSpPr>
          <p:cNvPr id="12" name="Content Placeholder 9">
            <a:extLst>
              <a:ext uri="{FF2B5EF4-FFF2-40B4-BE49-F238E27FC236}">
                <a16:creationId xmlns:a16="http://schemas.microsoft.com/office/drawing/2014/main" id="{4486B751-4605-40A9-A190-7A698465D4FE}"/>
              </a:ext>
            </a:extLst>
          </p:cNvPr>
          <p:cNvSpPr>
            <a:spLocks noGrp="1"/>
          </p:cNvSpPr>
          <p:nvPr>
            <p:ph type="body" sz="quarter" idx="17" hasCustomPrompt="1"/>
          </p:nvPr>
        </p:nvSpPr>
        <p:spPr>
          <a:xfrm>
            <a:off x="926464" y="5569974"/>
            <a:ext cx="1765118" cy="633443"/>
          </a:xfrm>
          <a:prstGeom prst="rect">
            <a:avLst/>
          </a:prstGeom>
        </p:spPr>
        <p:txBody>
          <a:bodyPr lIns="0" tIns="0" rIns="0" bIns="0"/>
          <a:lstStyle>
            <a:lvl1pPr marL="0" indent="0" algn="ctr">
              <a:buNone/>
              <a:defRPr sz="800"/>
            </a:lvl1pPr>
          </a:lstStyle>
          <a:p>
            <a:pPr lvl="0" algn="l" defTabSz="914400">
              <a:spcBef>
                <a:spcPts val="0"/>
              </a:spcBef>
            </a:pPr>
            <a:r>
              <a:rPr lang="en-GB" sz="950" dirty="0">
                <a:solidFill>
                  <a:prstClr val="black"/>
                </a:solidFill>
                <a:cs typeface="Arial" panose="020B0604020202020204" pitchFamily="34" charset="0"/>
              </a:rPr>
              <a:t>Transporter allows a substance to move across the membrane, but only down its concentration gradient.</a:t>
            </a:r>
          </a:p>
        </p:txBody>
      </p:sp>
      <p:sp>
        <p:nvSpPr>
          <p:cNvPr id="23" name="Content Placeholder 22">
            <a:extLst>
              <a:ext uri="{FF2B5EF4-FFF2-40B4-BE49-F238E27FC236}">
                <a16:creationId xmlns:a16="http://schemas.microsoft.com/office/drawing/2014/main" id="{2AE8AEF6-FF4B-4332-A07A-1275076F09C3}"/>
              </a:ext>
            </a:extLst>
          </p:cNvPr>
          <p:cNvSpPr>
            <a:spLocks noGrp="1"/>
          </p:cNvSpPr>
          <p:nvPr>
            <p:ph sz="quarter" idx="33"/>
          </p:nvPr>
        </p:nvSpPr>
        <p:spPr>
          <a:xfrm>
            <a:off x="2772117" y="5290731"/>
            <a:ext cx="1647484" cy="519519"/>
          </a:xfrm>
        </p:spPr>
        <p:txBody>
          <a:bodyPr/>
          <a:lstStyle/>
          <a:p>
            <a:pPr marL="147638" indent="-147638">
              <a:buFont typeface="+mj-lt"/>
              <a:buAutoNum type="alphaLcParenR" startAt="2"/>
            </a:pPr>
            <a:r>
              <a:rPr lang="en-GB" sz="900" b="1" dirty="0">
                <a:cs typeface="Arial" panose="020B0604020202020204" pitchFamily="34" charset="0"/>
              </a:rPr>
              <a:t>Active transport, using proton motive force as an energy source.</a:t>
            </a:r>
          </a:p>
        </p:txBody>
      </p:sp>
      <p:sp>
        <p:nvSpPr>
          <p:cNvPr id="15" name="Content Placeholder 14">
            <a:extLst>
              <a:ext uri="{FF2B5EF4-FFF2-40B4-BE49-F238E27FC236}">
                <a16:creationId xmlns:a16="http://schemas.microsoft.com/office/drawing/2014/main" id="{2CBD2A1C-6C84-4172-BE3B-3895B96A76A1}"/>
              </a:ext>
            </a:extLst>
          </p:cNvPr>
          <p:cNvSpPr>
            <a:spLocks noGrp="1"/>
          </p:cNvSpPr>
          <p:nvPr>
            <p:ph sz="quarter" idx="25"/>
          </p:nvPr>
        </p:nvSpPr>
        <p:spPr>
          <a:xfrm>
            <a:off x="4354038" y="5287851"/>
            <a:ext cx="2029306" cy="486626"/>
          </a:xfrm>
        </p:spPr>
        <p:txBody>
          <a:bodyPr/>
          <a:lstStyle/>
          <a:p>
            <a:pPr marL="0" indent="0">
              <a:buNone/>
            </a:pPr>
            <a:r>
              <a:rPr lang="en-GB" sz="900" b="1" dirty="0">
                <a:cs typeface="Arial" panose="020B0604020202020204" pitchFamily="34" charset="0"/>
              </a:rPr>
              <a:t>Active transport, using ATP as an energy source. A binding protein gathers the transported molecules.</a:t>
            </a:r>
          </a:p>
        </p:txBody>
      </p:sp>
      <p:sp>
        <p:nvSpPr>
          <p:cNvPr id="22" name="Content Placeholder 21">
            <a:extLst>
              <a:ext uri="{FF2B5EF4-FFF2-40B4-BE49-F238E27FC236}">
                <a16:creationId xmlns:a16="http://schemas.microsoft.com/office/drawing/2014/main" id="{A7227F80-4AB8-4D91-8E4A-378991DBBD63}"/>
              </a:ext>
            </a:extLst>
          </p:cNvPr>
          <p:cNvSpPr>
            <a:spLocks noGrp="1"/>
          </p:cNvSpPr>
          <p:nvPr>
            <p:ph sz="quarter" idx="32"/>
          </p:nvPr>
        </p:nvSpPr>
        <p:spPr>
          <a:xfrm>
            <a:off x="2763614" y="5833239"/>
            <a:ext cx="3741632" cy="370627"/>
          </a:xfrm>
        </p:spPr>
        <p:txBody>
          <a:bodyPr/>
          <a:lstStyle/>
          <a:p>
            <a:pPr marL="0" indent="0">
              <a:buNone/>
            </a:pPr>
            <a:r>
              <a:rPr lang="en-GB" sz="950" dirty="0">
                <a:cs typeface="Arial" panose="020B0604020202020204" pitchFamily="34" charset="0"/>
              </a:rPr>
              <a:t>Transporter uses energy (ATP or proton motive force) to move a substance across the membrane against a concentration gradient.</a:t>
            </a:r>
          </a:p>
        </p:txBody>
      </p:sp>
      <p:sp>
        <p:nvSpPr>
          <p:cNvPr id="8" name="Content Placeholder 7">
            <a:extLst>
              <a:ext uri="{FF2B5EF4-FFF2-40B4-BE49-F238E27FC236}">
                <a16:creationId xmlns:a16="http://schemas.microsoft.com/office/drawing/2014/main" id="{87360135-070D-4A15-A7AE-EF9B23F3267B}"/>
              </a:ext>
            </a:extLst>
          </p:cNvPr>
          <p:cNvSpPr>
            <a:spLocks noGrp="1"/>
          </p:cNvSpPr>
          <p:nvPr>
            <p:ph sz="quarter" idx="18"/>
          </p:nvPr>
        </p:nvSpPr>
        <p:spPr>
          <a:xfrm>
            <a:off x="6680200" y="5288653"/>
            <a:ext cx="1452755" cy="205939"/>
          </a:xfrm>
        </p:spPr>
        <p:txBody>
          <a:bodyPr/>
          <a:lstStyle/>
          <a:p>
            <a:pPr marL="120650" indent="-120650">
              <a:buFont typeface="+mj-lt"/>
              <a:buAutoNum type="alphaLcParenR" startAt="3"/>
            </a:pPr>
            <a:r>
              <a:rPr lang="en-GB" sz="900" b="1" dirty="0">
                <a:cs typeface="Arial" panose="020B0604020202020204" pitchFamily="34" charset="0"/>
              </a:rPr>
              <a:t>Group translocation</a:t>
            </a:r>
          </a:p>
        </p:txBody>
      </p:sp>
      <p:sp>
        <p:nvSpPr>
          <p:cNvPr id="11" name="Content Placeholder 10">
            <a:extLst>
              <a:ext uri="{FF2B5EF4-FFF2-40B4-BE49-F238E27FC236}">
                <a16:creationId xmlns:a16="http://schemas.microsoft.com/office/drawing/2014/main" id="{B8CE18B7-A2EA-4600-9C0B-D84C54C01CB1}"/>
              </a:ext>
            </a:extLst>
          </p:cNvPr>
          <p:cNvSpPr>
            <a:spLocks noGrp="1"/>
          </p:cNvSpPr>
          <p:nvPr>
            <p:ph sz="quarter" idx="21"/>
          </p:nvPr>
        </p:nvSpPr>
        <p:spPr>
          <a:xfrm>
            <a:off x="6681793" y="5527826"/>
            <a:ext cx="1319207" cy="633443"/>
          </a:xfrm>
        </p:spPr>
        <p:txBody>
          <a:bodyPr/>
          <a:lstStyle/>
          <a:p>
            <a:pPr marL="0" indent="0">
              <a:buNone/>
            </a:pPr>
            <a:r>
              <a:rPr lang="en-GB" sz="950" dirty="0">
                <a:cs typeface="Arial" panose="020B0604020202020204" pitchFamily="34" charset="0"/>
              </a:rPr>
              <a:t>Transporter chemically alters the substance as it is transported across the membrane.</a:t>
            </a:r>
          </a:p>
        </p:txBody>
      </p:sp>
    </p:spTree>
    <p:extLst>
      <p:ext uri="{BB962C8B-B14F-4D97-AF65-F5344CB8AC3E}">
        <p14:creationId xmlns:p14="http://schemas.microsoft.com/office/powerpoint/2010/main" val="2665044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732C48-82CA-49AA-ACD9-1F21CA7099B5}"/>
              </a:ext>
            </a:extLst>
          </p:cNvPr>
          <p:cNvSpPr>
            <a:spLocks noGrp="1"/>
          </p:cNvSpPr>
          <p:nvPr>
            <p:ph type="title"/>
          </p:nvPr>
        </p:nvSpPr>
        <p:spPr>
          <a:xfrm>
            <a:off x="415637" y="228600"/>
            <a:ext cx="8312727" cy="934438"/>
          </a:xfrm>
        </p:spPr>
        <p:txBody>
          <a:bodyPr/>
          <a:lstStyle/>
          <a:p>
            <a:r>
              <a:rPr lang="en-US" altLang="en-US" sz="2800" b="1" dirty="0">
                <a:solidFill>
                  <a:schemeClr val="tx1"/>
                </a:solidFill>
              </a:rPr>
              <a:t>Transport of Small Molecules Across Cytoplasmic Membrane - Figure 3.30 (2)</a:t>
            </a:r>
            <a:endParaRPr lang="en-GB" sz="2800" dirty="0"/>
          </a:p>
        </p:txBody>
      </p:sp>
      <p:sp>
        <p:nvSpPr>
          <p:cNvPr id="2" name="Content Placeholder 1"/>
          <p:cNvSpPr>
            <a:spLocks noGrp="1"/>
          </p:cNvSpPr>
          <p:nvPr>
            <p:ph idx="1"/>
          </p:nvPr>
        </p:nvSpPr>
        <p:spPr>
          <a:xfrm>
            <a:off x="457200" y="1093299"/>
            <a:ext cx="7101840" cy="2237803"/>
          </a:xfrm>
        </p:spPr>
        <p:txBody>
          <a:bodyPr anchor="ctr"/>
          <a:lstStyle/>
          <a:p>
            <a:r>
              <a:rPr lang="en-US" altLang="en-US" u="sng" dirty="0"/>
              <a:t>Active transport</a:t>
            </a:r>
            <a:r>
              <a:rPr lang="en-US" altLang="en-US" dirty="0"/>
              <a:t> requires energy</a:t>
            </a:r>
          </a:p>
          <a:p>
            <a:pPr lvl="1"/>
            <a:r>
              <a:rPr lang="en-US" altLang="en-US" dirty="0"/>
              <a:t>Moves material against concentration gradient</a:t>
            </a:r>
          </a:p>
          <a:p>
            <a:pPr lvl="1"/>
            <a:r>
              <a:rPr lang="en-US" altLang="en-US" dirty="0"/>
              <a:t>Sometimes driven by proton motive force</a:t>
            </a:r>
          </a:p>
          <a:p>
            <a:pPr lvl="2"/>
            <a:r>
              <a:rPr lang="en-US" altLang="en-US" dirty="0"/>
              <a:t>Example is </a:t>
            </a:r>
            <a:r>
              <a:rPr lang="en-US" altLang="en-US" u="sng" dirty="0"/>
              <a:t>efflux pump</a:t>
            </a:r>
          </a:p>
          <a:p>
            <a:pPr lvl="1"/>
            <a:r>
              <a:rPr lang="en-US" altLang="en-US" dirty="0"/>
              <a:t>Sometimes driven by ATP (ABC transporter)</a:t>
            </a:r>
          </a:p>
        </p:txBody>
      </p:sp>
      <p:pic>
        <p:nvPicPr>
          <p:cNvPr id="5" name="Picture 4" descr="In active transport using ATP as an energy source, a binding protein gathers the transported molecules.">
            <a:extLst>
              <a:ext uri="{FF2B5EF4-FFF2-40B4-BE49-F238E27FC236}">
                <a16:creationId xmlns:a16="http://schemas.microsoft.com/office/drawing/2014/main" id="{6CB7055A-A736-4855-8E42-E47BA39B5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548" y="3462528"/>
            <a:ext cx="7101840" cy="3014472"/>
          </a:xfrm>
          <a:prstGeom prst="rect">
            <a:avLst/>
          </a:prstGeom>
        </p:spPr>
      </p:pic>
      <p:sp>
        <p:nvSpPr>
          <p:cNvPr id="11" name="Content Placeholder 10">
            <a:extLst>
              <a:ext uri="{FF2B5EF4-FFF2-40B4-BE49-F238E27FC236}">
                <a16:creationId xmlns:a16="http://schemas.microsoft.com/office/drawing/2014/main" id="{BA918E26-39F3-4D76-BBFD-4340BBCD008E}"/>
              </a:ext>
            </a:extLst>
          </p:cNvPr>
          <p:cNvSpPr>
            <a:spLocks noGrp="1"/>
          </p:cNvSpPr>
          <p:nvPr>
            <p:ph sz="quarter" idx="21"/>
          </p:nvPr>
        </p:nvSpPr>
        <p:spPr>
          <a:xfrm>
            <a:off x="1031881" y="5489313"/>
            <a:ext cx="1495627" cy="205649"/>
          </a:xfrm>
        </p:spPr>
        <p:txBody>
          <a:bodyPr/>
          <a:lstStyle/>
          <a:p>
            <a:pPr marL="128588" indent="-128588">
              <a:buFont typeface="+mj-lt"/>
              <a:buAutoNum type="alphaLcParenR"/>
            </a:pPr>
            <a:r>
              <a:rPr lang="en-GB" sz="950" b="1" dirty="0">
                <a:cs typeface="Arial" panose="020B0604020202020204" pitchFamily="34" charset="0"/>
              </a:rPr>
              <a:t>Facilitated diffusion</a:t>
            </a:r>
          </a:p>
        </p:txBody>
      </p:sp>
      <p:sp>
        <p:nvSpPr>
          <p:cNvPr id="12" name="Content Placeholder 11">
            <a:extLst>
              <a:ext uri="{FF2B5EF4-FFF2-40B4-BE49-F238E27FC236}">
                <a16:creationId xmlns:a16="http://schemas.microsoft.com/office/drawing/2014/main" id="{15B5095C-4E9A-412B-890E-141BC2BB304F}"/>
              </a:ext>
            </a:extLst>
          </p:cNvPr>
          <p:cNvSpPr>
            <a:spLocks noGrp="1"/>
          </p:cNvSpPr>
          <p:nvPr>
            <p:ph sz="quarter" idx="22"/>
          </p:nvPr>
        </p:nvSpPr>
        <p:spPr>
          <a:xfrm>
            <a:off x="1033793" y="5705551"/>
            <a:ext cx="1791957" cy="698424"/>
          </a:xfrm>
        </p:spPr>
        <p:txBody>
          <a:bodyPr/>
          <a:lstStyle/>
          <a:p>
            <a:pPr marL="0" lvl="0" indent="0" defTabSz="914400">
              <a:spcBef>
                <a:spcPts val="0"/>
              </a:spcBef>
              <a:buNone/>
            </a:pPr>
            <a:r>
              <a:rPr lang="en-GB" sz="950" dirty="0">
                <a:solidFill>
                  <a:prstClr val="black"/>
                </a:solidFill>
                <a:cs typeface="Arial" panose="020B0604020202020204" pitchFamily="34" charset="0"/>
              </a:rPr>
              <a:t>Transporter allows a substance to move across the membrane, but only down its concentration gradient.</a:t>
            </a:r>
          </a:p>
        </p:txBody>
      </p:sp>
      <p:sp>
        <p:nvSpPr>
          <p:cNvPr id="22" name="Content Placeholder 21">
            <a:extLst>
              <a:ext uri="{FF2B5EF4-FFF2-40B4-BE49-F238E27FC236}">
                <a16:creationId xmlns:a16="http://schemas.microsoft.com/office/drawing/2014/main" id="{FF0BA8A3-6777-40FD-ABB2-01497ECDD447}"/>
              </a:ext>
            </a:extLst>
          </p:cNvPr>
          <p:cNvSpPr>
            <a:spLocks noGrp="1"/>
          </p:cNvSpPr>
          <p:nvPr>
            <p:ph sz="quarter" idx="32"/>
          </p:nvPr>
        </p:nvSpPr>
        <p:spPr>
          <a:xfrm>
            <a:off x="2863854" y="5479787"/>
            <a:ext cx="1495627" cy="542636"/>
          </a:xfrm>
        </p:spPr>
        <p:txBody>
          <a:bodyPr/>
          <a:lstStyle/>
          <a:p>
            <a:pPr marL="128588" indent="-128588">
              <a:buFont typeface="+mj-lt"/>
              <a:buAutoNum type="alphaLcParenR" startAt="2"/>
            </a:pPr>
            <a:r>
              <a:rPr lang="en-IN" sz="950" b="1" dirty="0">
                <a:cs typeface="Arial" panose="020B0604020202020204" pitchFamily="34" charset="0"/>
              </a:rPr>
              <a:t>Active transport, using proton motive force as an energy source.</a:t>
            </a:r>
            <a:endParaRPr lang="en-GB" sz="950" b="1" dirty="0">
              <a:cs typeface="Arial" panose="020B0604020202020204" pitchFamily="34" charset="0"/>
            </a:endParaRPr>
          </a:p>
        </p:txBody>
      </p:sp>
      <p:sp>
        <p:nvSpPr>
          <p:cNvPr id="14" name="Content Placeholder 13">
            <a:extLst>
              <a:ext uri="{FF2B5EF4-FFF2-40B4-BE49-F238E27FC236}">
                <a16:creationId xmlns:a16="http://schemas.microsoft.com/office/drawing/2014/main" id="{340893F4-85E5-4B22-A462-1D07E7FD86CF}"/>
              </a:ext>
            </a:extLst>
          </p:cNvPr>
          <p:cNvSpPr>
            <a:spLocks noGrp="1"/>
          </p:cNvSpPr>
          <p:nvPr>
            <p:ph sz="quarter" idx="24"/>
          </p:nvPr>
        </p:nvSpPr>
        <p:spPr>
          <a:xfrm>
            <a:off x="4361964" y="5503645"/>
            <a:ext cx="2017875" cy="516155"/>
          </a:xfrm>
        </p:spPr>
        <p:txBody>
          <a:bodyPr/>
          <a:lstStyle/>
          <a:p>
            <a:pPr marL="0" indent="0">
              <a:lnSpc>
                <a:spcPts val="1000"/>
              </a:lnSpc>
              <a:spcBef>
                <a:spcPts val="0"/>
              </a:spcBef>
              <a:spcAft>
                <a:spcPts val="1000"/>
              </a:spcAft>
              <a:buNone/>
            </a:pPr>
            <a:r>
              <a:rPr lang="en-IN" sz="950" b="1" dirty="0"/>
              <a:t>Active transport, using ATP as an energy source. A binding protein gathers the transported molecules.</a:t>
            </a:r>
            <a:endParaRPr lang="en-GB" sz="950" b="1" dirty="0"/>
          </a:p>
        </p:txBody>
      </p:sp>
      <p:sp>
        <p:nvSpPr>
          <p:cNvPr id="13" name="Content Placeholder 12">
            <a:extLst>
              <a:ext uri="{FF2B5EF4-FFF2-40B4-BE49-F238E27FC236}">
                <a16:creationId xmlns:a16="http://schemas.microsoft.com/office/drawing/2014/main" id="{715BF19D-7D9C-4DDC-842F-BCB9FC1DB341}"/>
              </a:ext>
            </a:extLst>
          </p:cNvPr>
          <p:cNvSpPr>
            <a:spLocks noGrp="1"/>
          </p:cNvSpPr>
          <p:nvPr>
            <p:ph sz="quarter" idx="23"/>
          </p:nvPr>
        </p:nvSpPr>
        <p:spPr>
          <a:xfrm>
            <a:off x="2863085" y="5997023"/>
            <a:ext cx="3526612" cy="343501"/>
          </a:xfrm>
        </p:spPr>
        <p:txBody>
          <a:bodyPr/>
          <a:lstStyle/>
          <a:p>
            <a:pPr marL="0" lvl="0" indent="0">
              <a:buNone/>
            </a:pPr>
            <a:r>
              <a:rPr lang="en-GB" sz="950" dirty="0">
                <a:solidFill>
                  <a:prstClr val="black"/>
                </a:solidFill>
                <a:cs typeface="Arial" panose="020B0604020202020204" pitchFamily="34" charset="0"/>
              </a:rPr>
              <a:t>Transporter uses energy (ATP or proton motive force) to move a substance across the membrane against a concentration gradient.</a:t>
            </a:r>
          </a:p>
        </p:txBody>
      </p:sp>
      <p:sp>
        <p:nvSpPr>
          <p:cNvPr id="10" name="Content Placeholder 9">
            <a:extLst>
              <a:ext uri="{FF2B5EF4-FFF2-40B4-BE49-F238E27FC236}">
                <a16:creationId xmlns:a16="http://schemas.microsoft.com/office/drawing/2014/main" id="{AF56C914-2C5B-4FDC-976A-475376707552}"/>
              </a:ext>
            </a:extLst>
          </p:cNvPr>
          <p:cNvSpPr>
            <a:spLocks noGrp="1"/>
          </p:cNvSpPr>
          <p:nvPr>
            <p:ph sz="quarter" idx="20"/>
          </p:nvPr>
        </p:nvSpPr>
        <p:spPr>
          <a:xfrm>
            <a:off x="6570650" y="5482407"/>
            <a:ext cx="1432500" cy="270769"/>
          </a:xfrm>
        </p:spPr>
        <p:txBody>
          <a:bodyPr/>
          <a:lstStyle/>
          <a:p>
            <a:pPr marL="112713" indent="-112713">
              <a:buFont typeface="+mj-lt"/>
              <a:buAutoNum type="alphaLcParenR" startAt="3"/>
            </a:pPr>
            <a:r>
              <a:rPr lang="en-GB" sz="950" b="1" dirty="0"/>
              <a:t>Group translocation</a:t>
            </a:r>
          </a:p>
        </p:txBody>
      </p:sp>
      <p:sp>
        <p:nvSpPr>
          <p:cNvPr id="16" name="Content Placeholder 15">
            <a:extLst>
              <a:ext uri="{FF2B5EF4-FFF2-40B4-BE49-F238E27FC236}">
                <a16:creationId xmlns:a16="http://schemas.microsoft.com/office/drawing/2014/main" id="{2539908C-64E7-4061-97D5-AD441D7F50A0}"/>
              </a:ext>
            </a:extLst>
          </p:cNvPr>
          <p:cNvSpPr>
            <a:spLocks noGrp="1"/>
          </p:cNvSpPr>
          <p:nvPr>
            <p:ph sz="quarter" idx="26"/>
          </p:nvPr>
        </p:nvSpPr>
        <p:spPr>
          <a:xfrm>
            <a:off x="6576386" y="5707597"/>
            <a:ext cx="1351590" cy="629752"/>
          </a:xfrm>
        </p:spPr>
        <p:txBody>
          <a:bodyPr/>
          <a:lstStyle/>
          <a:p>
            <a:pPr marL="0" lvl="0" indent="0">
              <a:buNone/>
            </a:pPr>
            <a:r>
              <a:rPr lang="en-GB" sz="950" dirty="0">
                <a:solidFill>
                  <a:prstClr val="black"/>
                </a:solidFill>
                <a:cs typeface="Arial" panose="020B0604020202020204" pitchFamily="34" charset="0"/>
              </a:rPr>
              <a:t>Transporter chemically alters the substance as it is transported across the membrane.</a:t>
            </a:r>
          </a:p>
        </p:txBody>
      </p:sp>
    </p:spTree>
    <p:extLst>
      <p:ext uri="{BB962C8B-B14F-4D97-AF65-F5344CB8AC3E}">
        <p14:creationId xmlns:p14="http://schemas.microsoft.com/office/powerpoint/2010/main" val="355278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F235CF-06E6-4DD6-8466-93A6A258509A}"/>
              </a:ext>
            </a:extLst>
          </p:cNvPr>
          <p:cNvSpPr>
            <a:spLocks noGrp="1"/>
          </p:cNvSpPr>
          <p:nvPr>
            <p:ph type="title"/>
          </p:nvPr>
        </p:nvSpPr>
        <p:spPr>
          <a:xfrm>
            <a:off x="415636" y="228600"/>
            <a:ext cx="8312728" cy="912128"/>
          </a:xfrm>
        </p:spPr>
        <p:txBody>
          <a:bodyPr/>
          <a:lstStyle/>
          <a:p>
            <a:r>
              <a:rPr lang="en-US" altLang="en-US" sz="2800" b="1" dirty="0">
                <a:solidFill>
                  <a:schemeClr val="tx1"/>
                </a:solidFill>
              </a:rPr>
              <a:t>Transport of Small Molecules Across Cytoplasmic Membrane - Figure 3.30 (3)</a:t>
            </a:r>
            <a:endParaRPr lang="en-GB" sz="2800" dirty="0"/>
          </a:p>
        </p:txBody>
      </p:sp>
      <p:sp>
        <p:nvSpPr>
          <p:cNvPr id="2" name="Content Placeholder 1"/>
          <p:cNvSpPr>
            <a:spLocks noGrp="1"/>
          </p:cNvSpPr>
          <p:nvPr>
            <p:ph idx="1"/>
          </p:nvPr>
        </p:nvSpPr>
        <p:spPr>
          <a:xfrm>
            <a:off x="457200" y="1140728"/>
            <a:ext cx="8229600" cy="2062534"/>
          </a:xfrm>
        </p:spPr>
        <p:txBody>
          <a:bodyPr/>
          <a:lstStyle/>
          <a:p>
            <a:r>
              <a:rPr lang="en-US" altLang="en-US" u="sng" dirty="0"/>
              <a:t>Group Translocation</a:t>
            </a:r>
            <a:r>
              <a:rPr lang="en-US" altLang="en-US" dirty="0"/>
              <a:t> is common in bacteria</a:t>
            </a:r>
          </a:p>
          <a:p>
            <a:pPr lvl="1"/>
            <a:r>
              <a:rPr lang="en-US" altLang="en-US" dirty="0"/>
              <a:t>Chemically alters compound during passage through cytoplasmic membrane</a:t>
            </a:r>
          </a:p>
          <a:p>
            <a:pPr lvl="2"/>
            <a:r>
              <a:rPr lang="en-US" altLang="en-US" dirty="0"/>
              <a:t>Phosphorylation common</a:t>
            </a:r>
          </a:p>
          <a:p>
            <a:pPr lvl="3"/>
            <a:r>
              <a:rPr lang="en-US" altLang="en-US" dirty="0"/>
              <a:t>Often used by bacteria to bring glucose into the cell</a:t>
            </a:r>
            <a:endParaRPr lang="en-US" altLang="en-US" u="sng" dirty="0"/>
          </a:p>
        </p:txBody>
      </p:sp>
      <p:pic>
        <p:nvPicPr>
          <p:cNvPr id="5" name="Picture 4">
            <a:extLst>
              <a:ext uri="{FF2B5EF4-FFF2-40B4-BE49-F238E27FC236}">
                <a16:creationId xmlns:a16="http://schemas.microsoft.com/office/drawing/2014/main" id="{65E3074D-A677-4218-BC5C-EA828468E15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311" y="3276600"/>
            <a:ext cx="7501128" cy="3176016"/>
          </a:xfrm>
          <a:prstGeom prst="rect">
            <a:avLst/>
          </a:prstGeom>
        </p:spPr>
      </p:pic>
      <p:sp>
        <p:nvSpPr>
          <p:cNvPr id="18" name="Content Placeholder 17">
            <a:extLst>
              <a:ext uri="{FF2B5EF4-FFF2-40B4-BE49-F238E27FC236}">
                <a16:creationId xmlns:a16="http://schemas.microsoft.com/office/drawing/2014/main" id="{C11B5E33-56E1-4794-9284-9DDA2323C8AB}"/>
              </a:ext>
            </a:extLst>
          </p:cNvPr>
          <p:cNvSpPr>
            <a:spLocks noGrp="1"/>
          </p:cNvSpPr>
          <p:nvPr>
            <p:ph sz="quarter" idx="18"/>
          </p:nvPr>
        </p:nvSpPr>
        <p:spPr>
          <a:xfrm>
            <a:off x="840473" y="5400666"/>
            <a:ext cx="1452755" cy="274105"/>
          </a:xfrm>
        </p:spPr>
        <p:txBody>
          <a:bodyPr/>
          <a:lstStyle/>
          <a:p>
            <a:pPr marL="112713" indent="-112713">
              <a:buFont typeface="+mj-lt"/>
              <a:buAutoNum type="alphaLcParenR"/>
            </a:pPr>
            <a:r>
              <a:rPr lang="en-GB" sz="950" b="1" dirty="0"/>
              <a:t>Facilitated diffusion</a:t>
            </a:r>
          </a:p>
        </p:txBody>
      </p:sp>
      <p:sp>
        <p:nvSpPr>
          <p:cNvPr id="19" name="Content Placeholder 18">
            <a:extLst>
              <a:ext uri="{FF2B5EF4-FFF2-40B4-BE49-F238E27FC236}">
                <a16:creationId xmlns:a16="http://schemas.microsoft.com/office/drawing/2014/main" id="{FEA0AF9A-A5BF-4BA3-880C-3085D45E6781}"/>
              </a:ext>
            </a:extLst>
          </p:cNvPr>
          <p:cNvSpPr>
            <a:spLocks noGrp="1"/>
          </p:cNvSpPr>
          <p:nvPr>
            <p:ph sz="quarter" idx="19"/>
          </p:nvPr>
        </p:nvSpPr>
        <p:spPr>
          <a:xfrm>
            <a:off x="843534" y="5642857"/>
            <a:ext cx="1909192" cy="629356"/>
          </a:xfrm>
        </p:spPr>
        <p:txBody>
          <a:bodyPr/>
          <a:lstStyle/>
          <a:p>
            <a:pPr marL="0" lvl="0" indent="0" defTabSz="914400">
              <a:spcBef>
                <a:spcPts val="0"/>
              </a:spcBef>
              <a:buNone/>
            </a:pPr>
            <a:r>
              <a:rPr lang="en-GB" sz="950" dirty="0">
                <a:solidFill>
                  <a:prstClr val="black"/>
                </a:solidFill>
                <a:cs typeface="Arial" panose="020B0604020202020204" pitchFamily="34" charset="0"/>
              </a:rPr>
              <a:t>Transporter allows a substance to move across the membrane, but only down its concentration gradient.</a:t>
            </a:r>
          </a:p>
        </p:txBody>
      </p:sp>
      <p:sp>
        <p:nvSpPr>
          <p:cNvPr id="33" name="Content Placeholder 32">
            <a:extLst>
              <a:ext uri="{FF2B5EF4-FFF2-40B4-BE49-F238E27FC236}">
                <a16:creationId xmlns:a16="http://schemas.microsoft.com/office/drawing/2014/main" id="{69F22B39-FE2B-4753-83D2-0DBADF820FA2}"/>
              </a:ext>
            </a:extLst>
          </p:cNvPr>
          <p:cNvSpPr>
            <a:spLocks noGrp="1"/>
          </p:cNvSpPr>
          <p:nvPr>
            <p:ph sz="quarter" idx="33"/>
          </p:nvPr>
        </p:nvSpPr>
        <p:spPr>
          <a:xfrm>
            <a:off x="2769624" y="5408260"/>
            <a:ext cx="1645081" cy="495300"/>
          </a:xfrm>
        </p:spPr>
        <p:txBody>
          <a:bodyPr/>
          <a:lstStyle/>
          <a:p>
            <a:pPr marL="144463" indent="-144463">
              <a:lnSpc>
                <a:spcPts val="1224"/>
              </a:lnSpc>
              <a:buFont typeface="+mj-lt"/>
              <a:buAutoNum type="alphaLcParenR" startAt="2"/>
            </a:pPr>
            <a:r>
              <a:rPr lang="en-IN" sz="950" b="1" dirty="0"/>
              <a:t>Active transport, using proton motive force as an energy source.</a:t>
            </a:r>
            <a:endParaRPr lang="en-GB" sz="950" b="1" dirty="0"/>
          </a:p>
        </p:txBody>
      </p:sp>
      <p:sp>
        <p:nvSpPr>
          <p:cNvPr id="30" name="Content Placeholder 29">
            <a:extLst>
              <a:ext uri="{FF2B5EF4-FFF2-40B4-BE49-F238E27FC236}">
                <a16:creationId xmlns:a16="http://schemas.microsoft.com/office/drawing/2014/main" id="{2BD0C1EF-70BD-4E42-8EB6-ED6730DB459C}"/>
              </a:ext>
            </a:extLst>
          </p:cNvPr>
          <p:cNvSpPr>
            <a:spLocks noGrp="1"/>
          </p:cNvSpPr>
          <p:nvPr>
            <p:ph sz="quarter" idx="30"/>
          </p:nvPr>
        </p:nvSpPr>
        <p:spPr>
          <a:xfrm>
            <a:off x="4356844" y="5403850"/>
            <a:ext cx="2123331" cy="506060"/>
          </a:xfrm>
        </p:spPr>
        <p:txBody>
          <a:bodyPr/>
          <a:lstStyle/>
          <a:p>
            <a:pPr marL="0" indent="0">
              <a:lnSpc>
                <a:spcPts val="1224"/>
              </a:lnSpc>
              <a:buNone/>
            </a:pPr>
            <a:r>
              <a:rPr lang="en-IN" sz="950" b="1" dirty="0"/>
              <a:t>Active transport, using ATP as an energy source. A binding protein gathers the transported molecules.</a:t>
            </a:r>
          </a:p>
        </p:txBody>
      </p:sp>
      <p:sp>
        <p:nvSpPr>
          <p:cNvPr id="23" name="Content Placeholder 22">
            <a:extLst>
              <a:ext uri="{FF2B5EF4-FFF2-40B4-BE49-F238E27FC236}">
                <a16:creationId xmlns:a16="http://schemas.microsoft.com/office/drawing/2014/main" id="{0202D37F-8CB9-47F6-A8DE-B26CF422915B}"/>
              </a:ext>
            </a:extLst>
          </p:cNvPr>
          <p:cNvSpPr>
            <a:spLocks noGrp="1"/>
          </p:cNvSpPr>
          <p:nvPr>
            <p:ph sz="quarter" idx="23"/>
          </p:nvPr>
        </p:nvSpPr>
        <p:spPr>
          <a:xfrm>
            <a:off x="2771531" y="5951249"/>
            <a:ext cx="3879273" cy="377851"/>
          </a:xfrm>
        </p:spPr>
        <p:txBody>
          <a:bodyPr/>
          <a:lstStyle/>
          <a:p>
            <a:pPr marL="0" lvl="0" indent="0">
              <a:buNone/>
            </a:pPr>
            <a:r>
              <a:rPr lang="en-GB" sz="950" dirty="0">
                <a:solidFill>
                  <a:prstClr val="black"/>
                </a:solidFill>
                <a:cs typeface="Arial" panose="020B0604020202020204" pitchFamily="34" charset="0"/>
              </a:rPr>
              <a:t>Transporter uses energy (ATP or proton motive force) to move a substance across the membrane against a concentration gradient.</a:t>
            </a:r>
          </a:p>
        </p:txBody>
      </p:sp>
      <p:sp>
        <p:nvSpPr>
          <p:cNvPr id="31" name="Content Placeholder 30">
            <a:extLst>
              <a:ext uri="{FF2B5EF4-FFF2-40B4-BE49-F238E27FC236}">
                <a16:creationId xmlns:a16="http://schemas.microsoft.com/office/drawing/2014/main" id="{CEE8D8DA-B307-4BE6-BD36-5D63D1B5616A}"/>
              </a:ext>
            </a:extLst>
          </p:cNvPr>
          <p:cNvSpPr>
            <a:spLocks noGrp="1"/>
          </p:cNvSpPr>
          <p:nvPr>
            <p:ph sz="quarter" idx="31"/>
          </p:nvPr>
        </p:nvSpPr>
        <p:spPr>
          <a:xfrm>
            <a:off x="6675821" y="5401589"/>
            <a:ext cx="1472650" cy="241212"/>
          </a:xfrm>
        </p:spPr>
        <p:txBody>
          <a:bodyPr/>
          <a:lstStyle/>
          <a:p>
            <a:pPr marL="128588" indent="-128588">
              <a:buFont typeface="+mj-lt"/>
              <a:buAutoNum type="alphaLcParenR" startAt="3"/>
            </a:pPr>
            <a:r>
              <a:rPr lang="en-GB" sz="950" b="1" dirty="0"/>
              <a:t>Group translocation</a:t>
            </a:r>
          </a:p>
        </p:txBody>
      </p:sp>
      <p:sp>
        <p:nvSpPr>
          <p:cNvPr id="20" name="Content Placeholder 19">
            <a:extLst>
              <a:ext uri="{FF2B5EF4-FFF2-40B4-BE49-F238E27FC236}">
                <a16:creationId xmlns:a16="http://schemas.microsoft.com/office/drawing/2014/main" id="{5564771B-D533-48F1-A515-C1D3B8AEC9BC}"/>
              </a:ext>
            </a:extLst>
          </p:cNvPr>
          <p:cNvSpPr>
            <a:spLocks noGrp="1"/>
          </p:cNvSpPr>
          <p:nvPr>
            <p:ph sz="quarter" idx="20"/>
          </p:nvPr>
        </p:nvSpPr>
        <p:spPr>
          <a:xfrm>
            <a:off x="6685484" y="5642801"/>
            <a:ext cx="1398066" cy="686299"/>
          </a:xfrm>
        </p:spPr>
        <p:txBody>
          <a:bodyPr/>
          <a:lstStyle/>
          <a:p>
            <a:pPr marL="0" lvl="0" indent="0">
              <a:buNone/>
            </a:pPr>
            <a:r>
              <a:rPr lang="en-GB" sz="950" dirty="0">
                <a:solidFill>
                  <a:prstClr val="black"/>
                </a:solidFill>
                <a:cs typeface="Arial" panose="020B0604020202020204" pitchFamily="34" charset="0"/>
              </a:rPr>
              <a:t>Transporter chemically alters the substance as it is transported across the membrane.</a:t>
            </a:r>
          </a:p>
        </p:txBody>
      </p:sp>
    </p:spTree>
    <p:extLst>
      <p:ext uri="{BB962C8B-B14F-4D97-AF65-F5344CB8AC3E}">
        <p14:creationId xmlns:p14="http://schemas.microsoft.com/office/powerpoint/2010/main" val="2742725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AFBB71-3E32-46FC-B7E6-8F9A82D249A3}"/>
              </a:ext>
            </a:extLst>
          </p:cNvPr>
          <p:cNvSpPr>
            <a:spLocks noGrp="1"/>
          </p:cNvSpPr>
          <p:nvPr>
            <p:ph type="title"/>
          </p:nvPr>
        </p:nvSpPr>
        <p:spPr>
          <a:xfrm>
            <a:off x="1077145" y="228600"/>
            <a:ext cx="6989710" cy="990600"/>
          </a:xfrm>
        </p:spPr>
        <p:txBody>
          <a:bodyPr/>
          <a:lstStyle/>
          <a:p>
            <a:r>
              <a:rPr lang="en-US" altLang="en-US" sz="2800" b="1" dirty="0">
                <a:solidFill>
                  <a:schemeClr val="tx1"/>
                </a:solidFill>
              </a:rPr>
              <a:t>Transport of Small Molecules Across Cytoplasmic Membrane – Table 3.4</a:t>
            </a:r>
            <a:endParaRPr lang="en-GB" sz="2800" dirty="0"/>
          </a:p>
        </p:txBody>
      </p:sp>
      <p:sp>
        <p:nvSpPr>
          <p:cNvPr id="4" name="Content Placeholder 3">
            <a:extLst>
              <a:ext uri="{FF2B5EF4-FFF2-40B4-BE49-F238E27FC236}">
                <a16:creationId xmlns:a16="http://schemas.microsoft.com/office/drawing/2014/main" id="{D357907D-D5E6-4688-9BCE-DDBCD402B74A}"/>
              </a:ext>
            </a:extLst>
          </p:cNvPr>
          <p:cNvSpPr>
            <a:spLocks noGrp="1"/>
          </p:cNvSpPr>
          <p:nvPr>
            <p:ph idx="1"/>
          </p:nvPr>
        </p:nvSpPr>
        <p:spPr>
          <a:xfrm>
            <a:off x="1524000" y="1442721"/>
            <a:ext cx="6012810" cy="386079"/>
          </a:xfrm>
        </p:spPr>
        <p:txBody>
          <a:bodyPr/>
          <a:lstStyle/>
          <a:p>
            <a:r>
              <a:rPr lang="en-US" sz="1800" b="1" dirty="0"/>
              <a:t>Table 3.4 Transport Mechanisms Used by Prokaryotic Cells</a:t>
            </a:r>
          </a:p>
        </p:txBody>
      </p:sp>
      <p:graphicFrame>
        <p:nvGraphicFramePr>
          <p:cNvPr id="13" name="Table Placeholder 12">
            <a:extLst>
              <a:ext uri="{FF2B5EF4-FFF2-40B4-BE49-F238E27FC236}">
                <a16:creationId xmlns:a16="http://schemas.microsoft.com/office/drawing/2014/main" id="{0B4457E5-1587-4574-A353-066471564FE0}"/>
              </a:ext>
            </a:extLst>
          </p:cNvPr>
          <p:cNvGraphicFramePr>
            <a:graphicFrameLocks noGrp="1"/>
          </p:cNvGraphicFramePr>
          <p:nvPr>
            <p:ph type="tbl" sz="quarter" idx="22"/>
            <p:extLst>
              <p:ext uri="{D42A27DB-BD31-4B8C-83A1-F6EECF244321}">
                <p14:modId xmlns:p14="http://schemas.microsoft.com/office/powerpoint/2010/main" val="3499144344"/>
              </p:ext>
            </p:extLst>
          </p:nvPr>
        </p:nvGraphicFramePr>
        <p:xfrm>
          <a:off x="1529201" y="1836056"/>
          <a:ext cx="6089199" cy="3978066"/>
        </p:xfrm>
        <a:graphic>
          <a:graphicData uri="http://schemas.openxmlformats.org/drawingml/2006/table">
            <a:tbl>
              <a:tblPr firstRow="1" bandRow="1">
                <a:tableStyleId>{5940675A-B579-460E-94D1-54222C63F5DA}</a:tableStyleId>
              </a:tblPr>
              <a:tblGrid>
                <a:gridCol w="2101548">
                  <a:extLst>
                    <a:ext uri="{9D8B030D-6E8A-4147-A177-3AD203B41FA5}">
                      <a16:colId xmlns:a16="http://schemas.microsoft.com/office/drawing/2014/main" val="2223665886"/>
                    </a:ext>
                  </a:extLst>
                </a:gridCol>
                <a:gridCol w="3987651">
                  <a:extLst>
                    <a:ext uri="{9D8B030D-6E8A-4147-A177-3AD203B41FA5}">
                      <a16:colId xmlns:a16="http://schemas.microsoft.com/office/drawing/2014/main" val="3988511023"/>
                    </a:ext>
                  </a:extLst>
                </a:gridCol>
              </a:tblGrid>
              <a:tr h="40034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Transport</a:t>
                      </a:r>
                      <a:r>
                        <a:rPr lang="en-US" sz="1400" b="1" baseline="0" dirty="0"/>
                        <a:t> Mechanism </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a:t>Characteristics</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2153868"/>
                  </a:ext>
                </a:extLst>
              </a:tr>
              <a:tr h="8877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Facilitated Diffusion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Rarely used by prokaryotes. Exploits a concentration gradient to move molecules; can only eliminate a gradient, not create one. No energy is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14167160"/>
                  </a:ext>
                </a:extLst>
              </a:tr>
              <a:tr h="599539">
                <a:tc>
                  <a:txBody>
                    <a:bodyPr/>
                    <a:lstStyle/>
                    <a:p>
                      <a:pPr marL="0" marR="0" lvl="0" indent="0" algn="l" defTabSz="457200" rtl="0" eaLnBrk="1" fontAlgn="auto" latinLnBrk="0" hangingPunct="1">
                        <a:lnSpc>
                          <a:spcPts val="1400"/>
                        </a:lnSpc>
                        <a:spcBef>
                          <a:spcPts val="0"/>
                        </a:spcBef>
                        <a:spcAft>
                          <a:spcPts val="0"/>
                        </a:spcAft>
                        <a:buClrTx/>
                        <a:buSzTx/>
                        <a:buFontTx/>
                        <a:buNone/>
                        <a:tabLst/>
                        <a:defRPr/>
                      </a:pPr>
                      <a:r>
                        <a:rPr lang="en-US" sz="1400" b="1" dirty="0"/>
                        <a:t>Active Transport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ts val="14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Energy is used to accumulate molecules against a concentration gradient.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5144554"/>
                  </a:ext>
                </a:extLst>
              </a:tr>
              <a:tr h="609600">
                <a:tc>
                  <a:txBody>
                    <a:bodyPr/>
                    <a:lstStyle/>
                    <a:p>
                      <a:pPr marL="228600" indent="-19050"/>
                      <a:r>
                        <a:rPr lang="en-US" sz="1400" dirty="0"/>
                        <a:t>Transporters that use</a:t>
                      </a:r>
                      <a:r>
                        <a:rPr lang="en-US" sz="1400" baseline="0" dirty="0"/>
                        <a:t> </a:t>
                      </a:r>
                      <a:r>
                        <a:rPr lang="en-US" sz="1400" dirty="0"/>
                        <a:t>proton</a:t>
                      </a:r>
                      <a:r>
                        <a:rPr lang="en-US" sz="1400" baseline="0" dirty="0"/>
                        <a:t> motive force</a:t>
                      </a:r>
                      <a:endParaRPr lang="en-GB"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As a proton is allowed into the cell, another substance is either brought along or expelled.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494960"/>
                  </a:ext>
                </a:extLst>
              </a:tr>
              <a:tr h="838200">
                <a:tc>
                  <a:txBody>
                    <a:bodyPr/>
                    <a:lstStyle/>
                    <a:p>
                      <a:pPr marL="0" marR="0" lvl="0" indent="190500" algn="l" defTabSz="457200" rtl="0" eaLnBrk="1" fontAlgn="auto" latinLnBrk="0" hangingPunct="1">
                        <a:lnSpc>
                          <a:spcPct val="100000"/>
                        </a:lnSpc>
                        <a:spcBef>
                          <a:spcPts val="0"/>
                        </a:spcBef>
                        <a:spcAft>
                          <a:spcPts val="0"/>
                        </a:spcAft>
                        <a:buClrTx/>
                        <a:buSzTx/>
                        <a:buFontTx/>
                        <a:buNone/>
                        <a:tabLst/>
                        <a:defRPr/>
                      </a:pPr>
                      <a:r>
                        <a:rPr lang="en-US" sz="1400" baseline="0" dirty="0"/>
                        <a:t>ABC transporters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ATP is used as an energy source. Binding proteins deliver a molecule to the transporter.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96946492"/>
                  </a:ext>
                </a:extLst>
              </a:tr>
              <a:tr h="642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baseline="0" dirty="0"/>
                        <a:t>Group Translocation</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The transported molecule is chemically altered as it passes into the cell.</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4386198"/>
                  </a:ext>
                </a:extLst>
              </a:tr>
            </a:tbl>
          </a:graphicData>
        </a:graphic>
      </p:graphicFrame>
    </p:spTree>
    <p:extLst>
      <p:ext uri="{BB962C8B-B14F-4D97-AF65-F5344CB8AC3E}">
        <p14:creationId xmlns:p14="http://schemas.microsoft.com/office/powerpoint/2010/main" val="1568532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056C8-3A17-4023-B042-B94937A5C28A}"/>
              </a:ext>
            </a:extLst>
          </p:cNvPr>
          <p:cNvSpPr>
            <a:spLocks noGrp="1"/>
          </p:cNvSpPr>
          <p:nvPr>
            <p:ph type="title"/>
          </p:nvPr>
        </p:nvSpPr>
        <p:spPr>
          <a:xfrm>
            <a:off x="554755" y="228600"/>
            <a:ext cx="8034491" cy="914400"/>
          </a:xfrm>
        </p:spPr>
        <p:txBody>
          <a:bodyPr/>
          <a:lstStyle/>
          <a:p>
            <a:r>
              <a:rPr lang="en-US" altLang="en-US" sz="2800" b="1" dirty="0">
                <a:solidFill>
                  <a:schemeClr val="tx1"/>
                </a:solidFill>
              </a:rPr>
              <a:t>Transport of Small Molecules Across Cytoplasmic Membrane – Figure 3.31</a:t>
            </a:r>
            <a:endParaRPr lang="en-GB" sz="2800" dirty="0"/>
          </a:p>
        </p:txBody>
      </p:sp>
      <p:sp>
        <p:nvSpPr>
          <p:cNvPr id="2" name="Content Placeholder 1"/>
          <p:cNvSpPr>
            <a:spLocks noGrp="1"/>
          </p:cNvSpPr>
          <p:nvPr>
            <p:ph idx="1"/>
          </p:nvPr>
        </p:nvSpPr>
        <p:spPr>
          <a:xfrm>
            <a:off x="457200" y="1292385"/>
            <a:ext cx="8229600" cy="1374616"/>
          </a:xfrm>
        </p:spPr>
        <p:txBody>
          <a:bodyPr/>
          <a:lstStyle/>
          <a:p>
            <a:r>
              <a:rPr lang="en-US" altLang="en-US" dirty="0"/>
              <a:t>Protein </a:t>
            </a:r>
            <a:r>
              <a:rPr lang="en-US" altLang="en-US" u="sng" dirty="0"/>
              <a:t>secretion</a:t>
            </a:r>
            <a:r>
              <a:rPr lang="en-US" altLang="en-US" dirty="0"/>
              <a:t>: active movement out of cell</a:t>
            </a:r>
          </a:p>
          <a:p>
            <a:pPr lvl="1"/>
            <a:r>
              <a:rPr lang="en-US" altLang="en-US" dirty="0"/>
              <a:t>Examples: extracellular enzymes, external structures</a:t>
            </a:r>
          </a:p>
          <a:p>
            <a:pPr lvl="1"/>
            <a:r>
              <a:rPr lang="en-US" altLang="en-US" dirty="0"/>
              <a:t>Polypeptides tagged for secretion via </a:t>
            </a:r>
            <a:r>
              <a:rPr lang="en-US" altLang="en-US" u="sng" dirty="0"/>
              <a:t>signal sequence</a:t>
            </a:r>
            <a:r>
              <a:rPr lang="en-US" altLang="en-US" dirty="0"/>
              <a:t> of amino acids</a:t>
            </a:r>
            <a:endParaRPr lang="en-US" altLang="en-US" u="sng" dirty="0"/>
          </a:p>
        </p:txBody>
      </p:sp>
      <p:pic>
        <p:nvPicPr>
          <p:cNvPr id="13" name="Picture 12" descr="The signal sequence is removed during the secretion process. Extracellular enzymes degrade macromolecules so subunits can be transported into the cell.&#10;"/>
          <p:cNvPicPr>
            <a:picLocks noChangeAspect="1"/>
          </p:cNvPicPr>
          <p:nvPr/>
        </p:nvPicPr>
        <p:blipFill rotWithShape="1">
          <a:blip r:embed="rId3" cstate="print">
            <a:extLst>
              <a:ext uri="{28A0092B-C50C-407E-A947-70E740481C1C}">
                <a14:useLocalDpi xmlns:a14="http://schemas.microsoft.com/office/drawing/2010/main" val="0"/>
              </a:ext>
            </a:extLst>
          </a:blip>
          <a:srcRect t="4226"/>
          <a:stretch/>
        </p:blipFill>
        <p:spPr>
          <a:xfrm>
            <a:off x="1848553" y="2873298"/>
            <a:ext cx="5542847" cy="3527502"/>
          </a:xfrm>
          <a:prstGeom prst="rect">
            <a:avLst/>
          </a:prstGeom>
        </p:spPr>
      </p:pic>
      <p:sp>
        <p:nvSpPr>
          <p:cNvPr id="14" name="Content Placeholder 9">
            <a:extLst>
              <a:ext uri="{FF2B5EF4-FFF2-40B4-BE49-F238E27FC236}">
                <a16:creationId xmlns:a16="http://schemas.microsoft.com/office/drawing/2014/main" id="{9869E727-F774-4A29-8518-6AA33B6CA377}"/>
              </a:ext>
            </a:extLst>
          </p:cNvPr>
          <p:cNvSpPr>
            <a:spLocks noGrp="1"/>
          </p:cNvSpPr>
          <p:nvPr>
            <p:ph sz="quarter" idx="21"/>
          </p:nvPr>
        </p:nvSpPr>
        <p:spPr>
          <a:xfrm>
            <a:off x="2692546" y="6466115"/>
            <a:ext cx="6444197" cy="254000"/>
          </a:xfrm>
          <a:prstGeom prst="rect">
            <a:avLst/>
          </a:prstGeom>
        </p:spPr>
        <p:txBody>
          <a:bodyPr/>
          <a:lstStyle/>
          <a:p>
            <a:pPr marL="0" lvl="0" indent="0">
              <a:buNone/>
            </a:pPr>
            <a:r>
              <a:rPr lang="en-US" sz="1200" dirty="0">
                <a:hlinkClick r:id="" action="ppaction://noaction"/>
              </a:rPr>
              <a:t>Jump to </a:t>
            </a:r>
            <a:r>
              <a:rPr lang="en-US" altLang="en-US" sz="1200" dirty="0">
                <a:hlinkClick r:id="" action="ppaction://noaction"/>
              </a:rPr>
              <a:t>Transport of Small Molecules Across Cytoplasmic Membrane – Figure 3.31 </a:t>
            </a:r>
            <a:r>
              <a:rPr lang="en-US" sz="1200" dirty="0">
                <a:hlinkClick r:id="" action="ppaction://noaction"/>
              </a:rPr>
              <a:t>Long Description</a:t>
            </a:r>
            <a:endParaRPr lang="en-GB" sz="1200" dirty="0"/>
          </a:p>
        </p:txBody>
      </p:sp>
    </p:spTree>
    <p:extLst>
      <p:ext uri="{BB962C8B-B14F-4D97-AF65-F5344CB8AC3E}">
        <p14:creationId xmlns:p14="http://schemas.microsoft.com/office/powerpoint/2010/main" val="344250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D3B6D-7BE3-454F-87F7-7472ADF74F78}"/>
              </a:ext>
            </a:extLst>
          </p:cNvPr>
          <p:cNvSpPr>
            <a:spLocks noGrp="1"/>
          </p:cNvSpPr>
          <p:nvPr>
            <p:ph type="title"/>
          </p:nvPr>
        </p:nvSpPr>
        <p:spPr>
          <a:xfrm>
            <a:off x="793488" y="228600"/>
            <a:ext cx="7557025" cy="609600"/>
          </a:xfrm>
        </p:spPr>
        <p:txBody>
          <a:bodyPr/>
          <a:lstStyle/>
          <a:p>
            <a:r>
              <a:rPr lang="en-US" altLang="en-US" b="1" dirty="0">
                <a:solidFill>
                  <a:schemeClr val="tx1"/>
                </a:solidFill>
              </a:rPr>
              <a:t>The Cell Wall of Prokaryotic Cells</a:t>
            </a:r>
            <a:endParaRPr lang="en-GB" dirty="0"/>
          </a:p>
        </p:txBody>
      </p:sp>
      <p:sp>
        <p:nvSpPr>
          <p:cNvPr id="2" name="Content Placeholder 1"/>
          <p:cNvSpPr>
            <a:spLocks noGrp="1"/>
          </p:cNvSpPr>
          <p:nvPr>
            <p:ph idx="1"/>
          </p:nvPr>
        </p:nvSpPr>
        <p:spPr>
          <a:xfrm>
            <a:off x="304800" y="1295400"/>
            <a:ext cx="7847000" cy="2590800"/>
          </a:xfrm>
        </p:spPr>
        <p:txBody>
          <a:bodyPr/>
          <a:lstStyle/>
          <a:p>
            <a:r>
              <a:rPr lang="en-US" altLang="en-US" sz="2600" dirty="0"/>
              <a:t>Cell wall is strong, somewhat rigid structure that prevents cell from bursting</a:t>
            </a:r>
          </a:p>
          <a:p>
            <a:pPr marL="342900" indent="-342900">
              <a:buFont typeface="Arial" panose="020B0604020202020204" pitchFamily="34" charset="0"/>
              <a:buChar char="•"/>
            </a:pPr>
            <a:r>
              <a:rPr lang="en-US" altLang="en-US" dirty="0"/>
              <a:t>Distinguishes two main types of bacteria:</a:t>
            </a:r>
          </a:p>
          <a:p>
            <a:pPr marL="1085850" lvl="1" indent="-342900"/>
            <a:r>
              <a:rPr lang="en-US" altLang="en-US" sz="2200" dirty="0"/>
              <a:t>Gram-positive</a:t>
            </a:r>
          </a:p>
          <a:p>
            <a:pPr marL="1085850" lvl="1" indent="-342900"/>
            <a:r>
              <a:rPr lang="en-US" altLang="en-US" sz="2200" dirty="0"/>
              <a:t>Gram-negative</a:t>
            </a:r>
          </a:p>
        </p:txBody>
      </p:sp>
    </p:spTree>
    <p:extLst>
      <p:ext uri="{BB962C8B-B14F-4D97-AF65-F5344CB8AC3E}">
        <p14:creationId xmlns:p14="http://schemas.microsoft.com/office/powerpoint/2010/main" val="4149908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95E00-410F-4018-BC5E-CC0508F7E850}"/>
              </a:ext>
            </a:extLst>
          </p:cNvPr>
          <p:cNvSpPr>
            <a:spLocks noGrp="1"/>
          </p:cNvSpPr>
          <p:nvPr>
            <p:ph type="title"/>
          </p:nvPr>
        </p:nvSpPr>
        <p:spPr>
          <a:xfrm>
            <a:off x="221899" y="228600"/>
            <a:ext cx="8700202" cy="609600"/>
          </a:xfrm>
        </p:spPr>
        <p:txBody>
          <a:bodyPr/>
          <a:lstStyle/>
          <a:p>
            <a:r>
              <a:rPr lang="en-US" altLang="en-US" b="1" dirty="0">
                <a:solidFill>
                  <a:schemeClr val="tx1"/>
                </a:solidFill>
              </a:rPr>
              <a:t>Principles of Light Microscopy – Figure 3.1</a:t>
            </a:r>
            <a:endParaRPr lang="en-GB" dirty="0"/>
          </a:p>
        </p:txBody>
      </p:sp>
      <p:pic>
        <p:nvPicPr>
          <p:cNvPr id="11" name="Picture 10" descr="Iris diaphragm lever controls amount of light entering the objective lens. Rheostat  controls the brightness of the light."/>
          <p:cNvPicPr>
            <a:picLocks noChangeAspect="1"/>
          </p:cNvPicPr>
          <p:nvPr/>
        </p:nvPicPr>
        <p:blipFill rotWithShape="1">
          <a:blip r:embed="rId2" cstate="print">
            <a:extLst>
              <a:ext uri="{28A0092B-C50C-407E-A947-70E740481C1C}">
                <a14:useLocalDpi xmlns:a14="http://schemas.microsoft.com/office/drawing/2010/main" val="0"/>
              </a:ext>
            </a:extLst>
          </a:blip>
          <a:srcRect t="3220" b="2245"/>
          <a:stretch/>
        </p:blipFill>
        <p:spPr>
          <a:xfrm>
            <a:off x="1981200" y="1600200"/>
            <a:ext cx="5320139" cy="4259862"/>
          </a:xfrm>
          <a:prstGeom prst="rect">
            <a:avLst/>
          </a:prstGeom>
        </p:spPr>
      </p:pic>
      <p:sp>
        <p:nvSpPr>
          <p:cNvPr id="5" name="Text Placeholder 4">
            <a:extLst>
              <a:ext uri="{FF2B5EF4-FFF2-40B4-BE49-F238E27FC236}">
                <a16:creationId xmlns:a16="http://schemas.microsoft.com/office/drawing/2014/main" id="{244E75E2-534B-402E-B37E-75C5A1A697B7}"/>
              </a:ext>
            </a:extLst>
          </p:cNvPr>
          <p:cNvSpPr>
            <a:spLocks noGrp="1"/>
          </p:cNvSpPr>
          <p:nvPr>
            <p:ph type="body" sz="quarter" idx="11"/>
          </p:nvPr>
        </p:nvSpPr>
        <p:spPr>
          <a:xfrm>
            <a:off x="7086600" y="6705600"/>
            <a:ext cx="2057400" cy="152400"/>
          </a:xfrm>
        </p:spPr>
        <p:txBody>
          <a:bodyPr/>
          <a:lstStyle/>
          <a:p>
            <a:pPr marL="457200" lvl="1" indent="0" algn="r">
              <a:buNone/>
            </a:pPr>
            <a:r>
              <a:rPr lang="en-US" altLang="en-US" sz="800" dirty="0"/>
              <a:t>© Scenics &amp; Science/Alamy Stock Photo</a:t>
            </a:r>
          </a:p>
        </p:txBody>
      </p:sp>
    </p:spTree>
    <p:extLst>
      <p:ext uri="{BB962C8B-B14F-4D97-AF65-F5344CB8AC3E}">
        <p14:creationId xmlns:p14="http://schemas.microsoft.com/office/powerpoint/2010/main" val="1285434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BC0E-A796-44BD-80E9-5B37289BD978}"/>
              </a:ext>
            </a:extLst>
          </p:cNvPr>
          <p:cNvSpPr>
            <a:spLocks noGrp="1"/>
          </p:cNvSpPr>
          <p:nvPr>
            <p:ph type="title"/>
          </p:nvPr>
        </p:nvSpPr>
        <p:spPr>
          <a:xfrm>
            <a:off x="415637" y="228600"/>
            <a:ext cx="8312727" cy="609600"/>
          </a:xfrm>
        </p:spPr>
        <p:txBody>
          <a:bodyPr/>
          <a:lstStyle/>
          <a:p>
            <a:r>
              <a:rPr lang="en-US" altLang="en-US" sz="3200" b="1" dirty="0">
                <a:solidFill>
                  <a:schemeClr val="tx1"/>
                </a:solidFill>
              </a:rPr>
              <a:t>The Cell Wall of Prokaryotic Cells – Table 3.5</a:t>
            </a:r>
            <a:endParaRPr lang="en-GB" sz="3200" dirty="0"/>
          </a:p>
        </p:txBody>
      </p:sp>
      <p:sp>
        <p:nvSpPr>
          <p:cNvPr id="3" name="Content Placeholder 2">
            <a:extLst>
              <a:ext uri="{FF2B5EF4-FFF2-40B4-BE49-F238E27FC236}">
                <a16:creationId xmlns:a16="http://schemas.microsoft.com/office/drawing/2014/main" id="{20A21CA9-6B25-4FE2-8CAF-73E1E8DCA1C5}"/>
              </a:ext>
            </a:extLst>
          </p:cNvPr>
          <p:cNvSpPr>
            <a:spLocks noGrp="1"/>
          </p:cNvSpPr>
          <p:nvPr>
            <p:ph idx="1"/>
          </p:nvPr>
        </p:nvSpPr>
        <p:spPr>
          <a:xfrm>
            <a:off x="1217363" y="871534"/>
            <a:ext cx="6801323" cy="298581"/>
          </a:xfrm>
        </p:spPr>
        <p:txBody>
          <a:bodyPr/>
          <a:lstStyle/>
          <a:p>
            <a:r>
              <a:rPr lang="en-US" sz="1500" b="1" dirty="0"/>
              <a:t>Table 3.5 Comparison of Features of Gram-Positive and Gram-Negative Bacteria</a:t>
            </a:r>
          </a:p>
        </p:txBody>
      </p:sp>
      <p:graphicFrame>
        <p:nvGraphicFramePr>
          <p:cNvPr id="14" name="Table Placeholder 13">
            <a:extLst>
              <a:ext uri="{FF2B5EF4-FFF2-40B4-BE49-F238E27FC236}">
                <a16:creationId xmlns:a16="http://schemas.microsoft.com/office/drawing/2014/main" id="{D29F7AD0-CDF4-449D-B0D5-904F0AB33E8E}"/>
              </a:ext>
            </a:extLst>
          </p:cNvPr>
          <p:cNvGraphicFramePr>
            <a:graphicFrameLocks noGrp="1"/>
          </p:cNvGraphicFramePr>
          <p:nvPr>
            <p:ph type="tbl" sz="quarter" idx="22"/>
            <p:extLst>
              <p:ext uri="{D42A27DB-BD31-4B8C-83A1-F6EECF244321}">
                <p14:modId xmlns:p14="http://schemas.microsoft.com/office/powerpoint/2010/main" val="268288581"/>
              </p:ext>
            </p:extLst>
          </p:nvPr>
        </p:nvGraphicFramePr>
        <p:xfrm>
          <a:off x="1230064" y="1203449"/>
          <a:ext cx="6705835" cy="5467518"/>
        </p:xfrm>
        <a:graphic>
          <a:graphicData uri="http://schemas.openxmlformats.org/drawingml/2006/table">
            <a:tbl>
              <a:tblPr firstRow="1" bandRow="1">
                <a:tableStyleId>{5940675A-B579-460E-94D1-54222C63F5DA}</a:tableStyleId>
              </a:tblPr>
              <a:tblGrid>
                <a:gridCol w="2059236">
                  <a:extLst>
                    <a:ext uri="{9D8B030D-6E8A-4147-A177-3AD203B41FA5}">
                      <a16:colId xmlns:a16="http://schemas.microsoft.com/office/drawing/2014/main" val="2101727636"/>
                    </a:ext>
                  </a:extLst>
                </a:gridCol>
                <a:gridCol w="2438400">
                  <a:extLst>
                    <a:ext uri="{9D8B030D-6E8A-4147-A177-3AD203B41FA5}">
                      <a16:colId xmlns:a16="http://schemas.microsoft.com/office/drawing/2014/main" val="3158813874"/>
                    </a:ext>
                  </a:extLst>
                </a:gridCol>
                <a:gridCol w="2208199">
                  <a:extLst>
                    <a:ext uri="{9D8B030D-6E8A-4147-A177-3AD203B41FA5}">
                      <a16:colId xmlns:a16="http://schemas.microsoft.com/office/drawing/2014/main" val="1538670251"/>
                    </a:ext>
                  </a:extLst>
                </a:gridCol>
              </a:tblGrid>
              <a:tr h="1394360">
                <a:tc>
                  <a:txBody>
                    <a:bodyPr/>
                    <a:lstStyle/>
                    <a:p>
                      <a:endParaRPr lang="en-GB" sz="1000" dirty="0"/>
                    </a:p>
                  </a:txBody>
                  <a:tcPr>
                    <a:lnB w="12700" cap="flat" cmpd="sng" algn="ctr">
                      <a:solidFill>
                        <a:schemeClr val="tx1"/>
                      </a:solidFill>
                      <a:prstDash val="solid"/>
                      <a:round/>
                      <a:headEnd type="none" w="med" len="med"/>
                      <a:tailEnd type="none" w="med" len="med"/>
                    </a:lnB>
                  </a:tcPr>
                </a:tc>
                <a:tc>
                  <a:txBody>
                    <a:bodyPr/>
                    <a:lstStyle/>
                    <a:p>
                      <a:pPr algn="r">
                        <a:lnSpc>
                          <a:spcPts val="12600"/>
                        </a:lnSpc>
                      </a:pPr>
                      <a:r>
                        <a:rPr lang="en-US" sz="1000" b="1" i="0" dirty="0"/>
                        <a:t>Gram-Positive</a:t>
                      </a:r>
                      <a:endParaRPr lang="en-GB" sz="1000" dirty="0"/>
                    </a:p>
                  </a:txBody>
                  <a:tcPr>
                    <a:lnB w="12700" cap="flat" cmpd="sng" algn="ctr">
                      <a:solidFill>
                        <a:schemeClr val="tx1"/>
                      </a:solidFill>
                      <a:prstDash val="solid"/>
                      <a:round/>
                      <a:headEnd type="none" w="med" len="med"/>
                      <a:tailEnd type="none" w="med" len="med"/>
                    </a:lnB>
                  </a:tcPr>
                </a:tc>
                <a:tc>
                  <a:txBody>
                    <a:bodyPr/>
                    <a:lstStyle/>
                    <a:p>
                      <a:pPr marL="628650" marR="0" lvl="0" indent="271463" algn="r" defTabSz="457200" rtl="0" eaLnBrk="1" fontAlgn="auto" latinLnBrk="0" hangingPunct="1">
                        <a:lnSpc>
                          <a:spcPts val="12600"/>
                        </a:lnSpc>
                        <a:spcBef>
                          <a:spcPts val="0"/>
                        </a:spcBef>
                        <a:spcAft>
                          <a:spcPts val="0"/>
                        </a:spcAft>
                        <a:buClrTx/>
                        <a:buSzTx/>
                        <a:buFontTx/>
                        <a:buNone/>
                        <a:tabLst/>
                        <a:defRPr/>
                      </a:pPr>
                      <a:r>
                        <a:rPr lang="en-US" sz="1000" b="1" i="0" dirty="0"/>
                        <a:t>Gram-Negative </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4464189"/>
                  </a:ext>
                </a:extLst>
              </a:tr>
              <a:tr h="2751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Color of Gram-Stained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000" dirty="0"/>
                        <a:t>Purple</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000" dirty="0"/>
                        <a:t>Pink</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13105566"/>
                  </a:ext>
                </a:extLst>
              </a:tr>
              <a:tr h="4181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Representative Genera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1" kern="1200" dirty="0">
                          <a:solidFill>
                            <a:schemeClr val="dk1"/>
                          </a:solidFill>
                          <a:effectLst/>
                          <a:latin typeface="+mn-lt"/>
                          <a:ea typeface="+mn-ea"/>
                          <a:cs typeface="+mn-cs"/>
                        </a:rPr>
                        <a:t>Bacillus, Staphylococcus, Streptococcus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1" kern="1200" dirty="0">
                          <a:solidFill>
                            <a:schemeClr val="dk1"/>
                          </a:solidFill>
                          <a:effectLst/>
                          <a:latin typeface="+mn-lt"/>
                          <a:ea typeface="+mn-ea"/>
                          <a:cs typeface="+mn-cs"/>
                        </a:rPr>
                        <a:t>Escherichia, Neisseria, Pseudomonas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77909831"/>
                  </a:ext>
                </a:extLst>
              </a:tr>
              <a:tr h="490289">
                <a:tc>
                  <a:txBody>
                    <a:body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000" b="1" dirty="0"/>
                        <a:t>Distinguishing Structures/Components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8228026"/>
                  </a:ext>
                </a:extLst>
              </a:tr>
              <a:tr h="288406">
                <a:tc>
                  <a:txBody>
                    <a:bodyPr/>
                    <a:lstStyle/>
                    <a:p>
                      <a:r>
                        <a:rPr lang="en-US" sz="1000" dirty="0"/>
                        <a:t>Peptidoglycan</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Thick</a:t>
                      </a:r>
                      <a:r>
                        <a:rPr lang="en-US" sz="1000" b="0" i="0" kern="1200" baseline="0" dirty="0">
                          <a:solidFill>
                            <a:schemeClr val="dk1"/>
                          </a:solidFill>
                          <a:effectLst/>
                          <a:latin typeface="+mn-lt"/>
                          <a:ea typeface="+mn-ea"/>
                          <a:cs typeface="+mn-cs"/>
                        </a:rPr>
                        <a:t> layer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Thin</a:t>
                      </a:r>
                      <a:r>
                        <a:rPr lang="en-US" sz="1000" b="0" i="0" kern="1200" baseline="0" dirty="0">
                          <a:solidFill>
                            <a:schemeClr val="dk1"/>
                          </a:solidFill>
                          <a:effectLst/>
                          <a:latin typeface="+mn-lt"/>
                          <a:ea typeface="+mn-ea"/>
                          <a:cs typeface="+mn-cs"/>
                        </a:rPr>
                        <a:t> layer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0124637"/>
                  </a:ext>
                </a:extLst>
              </a:tr>
              <a:tr h="288406">
                <a:tc>
                  <a:txBody>
                    <a:bodyPr/>
                    <a:lstStyle/>
                    <a:p>
                      <a:r>
                        <a:rPr lang="en-US" sz="1000" dirty="0"/>
                        <a:t>Teichoic</a:t>
                      </a:r>
                      <a:r>
                        <a:rPr lang="en-US" sz="1000" baseline="0" dirty="0"/>
                        <a:t> acids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baseline="0" dirty="0">
                          <a:solidFill>
                            <a:schemeClr val="dk1"/>
                          </a:solidFill>
                          <a:effectLst/>
                          <a:latin typeface="+mn-lt"/>
                          <a:ea typeface="+mn-ea"/>
                          <a:cs typeface="+mn-cs"/>
                        </a:rPr>
                        <a:t>Present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baseline="0" dirty="0">
                          <a:solidFill>
                            <a:schemeClr val="dk1"/>
                          </a:solidFill>
                          <a:effectLst/>
                          <a:latin typeface="+mn-lt"/>
                          <a:ea typeface="+mn-ea"/>
                          <a:cs typeface="+mn-cs"/>
                        </a:rPr>
                        <a:t>Absent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0258348"/>
                  </a:ext>
                </a:extLst>
              </a:tr>
              <a:tr h="288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Outer membrane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baseline="0" dirty="0">
                          <a:solidFill>
                            <a:schemeClr val="dk1"/>
                          </a:solidFill>
                          <a:effectLst/>
                          <a:latin typeface="+mn-lt"/>
                          <a:ea typeface="+mn-ea"/>
                          <a:cs typeface="+mn-cs"/>
                        </a:rPr>
                        <a:t>Absent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baseline="0" dirty="0">
                          <a:solidFill>
                            <a:schemeClr val="dk1"/>
                          </a:solidFill>
                          <a:effectLst/>
                          <a:latin typeface="+mn-lt"/>
                          <a:ea typeface="+mn-ea"/>
                          <a:cs typeface="+mn-cs"/>
                        </a:rPr>
                        <a:t>Present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6300597"/>
                  </a:ext>
                </a:extLst>
              </a:tr>
              <a:tr h="2884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Lipopolysaccharide (endotoxin)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baseline="0" dirty="0">
                          <a:solidFill>
                            <a:schemeClr val="dk1"/>
                          </a:solidFill>
                          <a:effectLst/>
                          <a:latin typeface="+mn-lt"/>
                          <a:ea typeface="+mn-ea"/>
                          <a:cs typeface="+mn-cs"/>
                        </a:rPr>
                        <a:t>Absent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baseline="0" dirty="0">
                          <a:solidFill>
                            <a:schemeClr val="dk1"/>
                          </a:solidFill>
                          <a:effectLst/>
                          <a:latin typeface="+mn-lt"/>
                          <a:ea typeface="+mn-ea"/>
                          <a:cs typeface="+mn-cs"/>
                        </a:rPr>
                        <a:t>Present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7824023"/>
                  </a:ext>
                </a:extLst>
              </a:tr>
              <a:tr h="455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Porin proteins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Absent (unnecessary because there is no outer membrane)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Present; allow molecules to pass through outer membrane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5352742"/>
                  </a:ext>
                </a:extLst>
              </a:tr>
              <a:tr h="3178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baseline="0" dirty="0"/>
                        <a:t>General Characteristics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2942250"/>
                  </a:ext>
                </a:extLst>
              </a:tr>
              <a:tr h="4205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Sensitivity to penicillin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Generally more susceptible (with notable exceptions)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Generally less susceptible (with notable exceptions)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3703775"/>
                  </a:ext>
                </a:extLst>
              </a:tr>
              <a:tr h="2450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Sensitivity to lysozyme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Yes</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No</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0875300"/>
                  </a:ext>
                </a:extLst>
              </a:tr>
            </a:tbl>
          </a:graphicData>
        </a:graphic>
      </p:graphicFrame>
      <p:pic>
        <p:nvPicPr>
          <p:cNvPr id="13" name="Picture 12">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24000" y="1343526"/>
            <a:ext cx="1371600" cy="1131953"/>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76906" y="1329730"/>
            <a:ext cx="1185594" cy="1138999"/>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91200" y="1311442"/>
            <a:ext cx="1177680" cy="1157287"/>
          </a:xfrm>
          <a:prstGeom prst="rect">
            <a:avLst/>
          </a:prstGeom>
        </p:spPr>
      </p:pic>
      <p:sp>
        <p:nvSpPr>
          <p:cNvPr id="22" name="Text Placeholder 2"/>
          <p:cNvSpPr>
            <a:spLocks noGrp="1"/>
          </p:cNvSpPr>
          <p:nvPr>
            <p:ph type="body" sz="quarter" idx="11"/>
          </p:nvPr>
        </p:nvSpPr>
        <p:spPr>
          <a:xfrm>
            <a:off x="5486400" y="6705600"/>
            <a:ext cx="3657600" cy="152400"/>
          </a:xfrm>
        </p:spPr>
        <p:txBody>
          <a:bodyPr/>
          <a:lstStyle/>
          <a:p>
            <a:pPr algn="r"/>
            <a:r>
              <a:rPr lang="en-US" sz="800" dirty="0">
                <a:solidFill>
                  <a:schemeClr val="bg1">
                    <a:lumMod val="50000"/>
                  </a:schemeClr>
                </a:solidFill>
              </a:rPr>
              <a:t>Top left: © McGraw-Hill Education/Lisa Burgess, photographer</a:t>
            </a:r>
          </a:p>
        </p:txBody>
      </p:sp>
    </p:spTree>
    <p:extLst>
      <p:ext uri="{BB962C8B-B14F-4D97-AF65-F5344CB8AC3E}">
        <p14:creationId xmlns:p14="http://schemas.microsoft.com/office/powerpoint/2010/main" val="1100214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08FB37-70D0-49E9-9875-F02E6F55893A}"/>
              </a:ext>
            </a:extLst>
          </p:cNvPr>
          <p:cNvSpPr>
            <a:spLocks noGrp="1"/>
          </p:cNvSpPr>
          <p:nvPr>
            <p:ph type="title"/>
          </p:nvPr>
        </p:nvSpPr>
        <p:spPr>
          <a:xfrm>
            <a:off x="1344560" y="228600"/>
            <a:ext cx="6454880" cy="609600"/>
          </a:xfrm>
        </p:spPr>
        <p:txBody>
          <a:bodyPr/>
          <a:lstStyle/>
          <a:p>
            <a:r>
              <a:rPr lang="en-US" altLang="en-US" b="1" dirty="0">
                <a:solidFill>
                  <a:schemeClr val="tx1"/>
                </a:solidFill>
              </a:rPr>
              <a:t>Peptidoglycan – Figure 3.32</a:t>
            </a:r>
            <a:endParaRPr lang="en-GB" dirty="0"/>
          </a:p>
        </p:txBody>
      </p:sp>
      <p:sp>
        <p:nvSpPr>
          <p:cNvPr id="2" name="Content Placeholder 1"/>
          <p:cNvSpPr>
            <a:spLocks noGrp="1"/>
          </p:cNvSpPr>
          <p:nvPr>
            <p:ph idx="1"/>
          </p:nvPr>
        </p:nvSpPr>
        <p:spPr>
          <a:xfrm>
            <a:off x="457200" y="990600"/>
            <a:ext cx="4419600" cy="3962400"/>
          </a:xfrm>
        </p:spPr>
        <p:txBody>
          <a:bodyPr/>
          <a:lstStyle/>
          <a:p>
            <a:r>
              <a:rPr lang="en-US" altLang="en-US" u="sng" dirty="0"/>
              <a:t>Peptidoglycan</a:t>
            </a:r>
            <a:r>
              <a:rPr lang="en-US" altLang="en-US" dirty="0"/>
              <a:t> found only in bacteria</a:t>
            </a:r>
          </a:p>
          <a:p>
            <a:pPr lvl="1"/>
            <a:r>
              <a:rPr lang="en-US" altLang="en-US" dirty="0"/>
              <a:t>Alternating series of subunits form glycan chains</a:t>
            </a:r>
          </a:p>
          <a:p>
            <a:pPr lvl="2"/>
            <a:r>
              <a:rPr lang="en-US" altLang="en-US" dirty="0"/>
              <a:t>N-acetylmuramic acid (NAM)</a:t>
            </a:r>
          </a:p>
          <a:p>
            <a:pPr lvl="2"/>
            <a:r>
              <a:rPr lang="en-US" altLang="en-US" dirty="0"/>
              <a:t>N-acetylglucosamine (NAG)</a:t>
            </a:r>
          </a:p>
          <a:p>
            <a:pPr lvl="1"/>
            <a:r>
              <a:rPr lang="en-US" altLang="en-US" dirty="0"/>
              <a:t>Tetrapeptide chain links glycan chains</a:t>
            </a:r>
          </a:p>
          <a:p>
            <a:pPr lvl="2"/>
            <a:r>
              <a:rPr lang="en-US" altLang="en-US" dirty="0"/>
              <a:t>Peptide interbridge in Gram-positive cells</a:t>
            </a:r>
          </a:p>
        </p:txBody>
      </p:sp>
      <p:pic>
        <p:nvPicPr>
          <p:cNvPr id="6" name="Picture 5" descr="The ring structure of NAM and NAG is glucose. Interconnected glycan chains form a sheet. Connected layers create a three-dimensional molecule.">
            <a:extLst>
              <a:ext uri="{FF2B5EF4-FFF2-40B4-BE49-F238E27FC236}">
                <a16:creationId xmlns:a16="http://schemas.microsoft.com/office/drawing/2014/main" id="{6EF379EA-EB60-48C2-8666-DF96BBA6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047" y="911352"/>
            <a:ext cx="3456432" cy="5565648"/>
          </a:xfrm>
          <a:prstGeom prst="rect">
            <a:avLst/>
          </a:prstGeom>
        </p:spPr>
      </p:pic>
      <p:sp>
        <p:nvSpPr>
          <p:cNvPr id="8" name="Content Placeholder 7">
            <a:extLst>
              <a:ext uri="{FF2B5EF4-FFF2-40B4-BE49-F238E27FC236}">
                <a16:creationId xmlns:a16="http://schemas.microsoft.com/office/drawing/2014/main" id="{58D3BA2C-41FC-467C-BE3C-58FE7D395A70}"/>
              </a:ext>
            </a:extLst>
          </p:cNvPr>
          <p:cNvSpPr>
            <a:spLocks noGrp="1"/>
          </p:cNvSpPr>
          <p:nvPr>
            <p:ph sz="quarter" idx="18"/>
          </p:nvPr>
        </p:nvSpPr>
        <p:spPr>
          <a:xfrm>
            <a:off x="7010400" y="1394968"/>
            <a:ext cx="1776079" cy="334555"/>
          </a:xfrm>
        </p:spPr>
        <p:txBody>
          <a:bodyPr/>
          <a:lstStyle/>
          <a:p>
            <a:pPr marL="0" indent="0">
              <a:lnSpc>
                <a:spcPts val="600"/>
              </a:lnSpc>
              <a:buNone/>
            </a:pPr>
            <a:r>
              <a:rPr lang="en-GB" sz="580" dirty="0"/>
              <a:t>Chemical structure of </a:t>
            </a:r>
            <a:r>
              <a:rPr lang="en-GB" sz="580" i="1" dirty="0"/>
              <a:t>N</a:t>
            </a:r>
            <a:r>
              <a:rPr lang="en-GB" sz="580" dirty="0"/>
              <a:t>-acetylglucosamine (NAG) and </a:t>
            </a:r>
            <a:r>
              <a:rPr lang="en-GB" sz="580" i="1" dirty="0"/>
              <a:t>N</a:t>
            </a:r>
            <a:r>
              <a:rPr lang="en-GB" sz="580" dirty="0"/>
              <a:t>-acetylmuramic acid (NAM); the ring structure of each molecule is glucose.</a:t>
            </a:r>
          </a:p>
        </p:txBody>
      </p:sp>
      <p:sp>
        <p:nvSpPr>
          <p:cNvPr id="9" name="Content Placeholder 8">
            <a:extLst>
              <a:ext uri="{FF2B5EF4-FFF2-40B4-BE49-F238E27FC236}">
                <a16:creationId xmlns:a16="http://schemas.microsoft.com/office/drawing/2014/main" id="{297103F8-F1D1-4740-B321-9C90DD3945B7}"/>
              </a:ext>
            </a:extLst>
          </p:cNvPr>
          <p:cNvSpPr>
            <a:spLocks noGrp="1"/>
          </p:cNvSpPr>
          <p:nvPr>
            <p:ph sz="quarter" idx="19"/>
          </p:nvPr>
        </p:nvSpPr>
        <p:spPr>
          <a:xfrm>
            <a:off x="7615361" y="3309436"/>
            <a:ext cx="1192120" cy="482023"/>
          </a:xfrm>
        </p:spPr>
        <p:txBody>
          <a:bodyPr/>
          <a:lstStyle/>
          <a:p>
            <a:pPr marL="0" indent="0">
              <a:lnSpc>
                <a:spcPts val="600"/>
              </a:lnSpc>
              <a:buNone/>
            </a:pPr>
            <a:r>
              <a:rPr lang="en-GB" sz="590" dirty="0"/>
              <a:t>Glycan chains are composed of alternating subunits of NAG and NAM. They are cross-linked via their tetrapeptide chains to create peptidoglycan. </a:t>
            </a:r>
          </a:p>
        </p:txBody>
      </p:sp>
      <p:sp>
        <p:nvSpPr>
          <p:cNvPr id="23" name="Content Placeholder 22">
            <a:extLst>
              <a:ext uri="{FF2B5EF4-FFF2-40B4-BE49-F238E27FC236}">
                <a16:creationId xmlns:a16="http://schemas.microsoft.com/office/drawing/2014/main" id="{16664F45-1046-45E7-84E4-56A00840853B}"/>
              </a:ext>
            </a:extLst>
          </p:cNvPr>
          <p:cNvSpPr>
            <a:spLocks noGrp="1"/>
          </p:cNvSpPr>
          <p:nvPr>
            <p:ph sz="quarter" idx="33"/>
          </p:nvPr>
        </p:nvSpPr>
        <p:spPr>
          <a:xfrm>
            <a:off x="7616785" y="5405930"/>
            <a:ext cx="1101783" cy="372126"/>
          </a:xfrm>
        </p:spPr>
        <p:txBody>
          <a:bodyPr/>
          <a:lstStyle/>
          <a:p>
            <a:pPr marL="0" indent="0">
              <a:lnSpc>
                <a:spcPts val="600"/>
              </a:lnSpc>
              <a:buNone/>
            </a:pPr>
            <a:r>
              <a:rPr lang="en-GB" sz="590" dirty="0"/>
              <a:t>Interconnected glycan chains form a large sheet. Multiple connected layers create a three-dimensional molecule.</a:t>
            </a:r>
          </a:p>
        </p:txBody>
      </p:sp>
    </p:spTree>
    <p:extLst>
      <p:ext uri="{BB962C8B-B14F-4D97-AF65-F5344CB8AC3E}">
        <p14:creationId xmlns:p14="http://schemas.microsoft.com/office/powerpoint/2010/main" val="3711838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B79DE3-D78B-4430-9325-FF7D9D4BF7F2}"/>
              </a:ext>
            </a:extLst>
          </p:cNvPr>
          <p:cNvSpPr>
            <a:spLocks noGrp="1"/>
          </p:cNvSpPr>
          <p:nvPr>
            <p:ph type="title"/>
          </p:nvPr>
        </p:nvSpPr>
        <p:spPr>
          <a:xfrm>
            <a:off x="415637" y="228600"/>
            <a:ext cx="8312727" cy="609600"/>
          </a:xfrm>
        </p:spPr>
        <p:txBody>
          <a:bodyPr/>
          <a:lstStyle/>
          <a:p>
            <a:r>
              <a:rPr lang="en-US" altLang="en-US" b="1" dirty="0">
                <a:solidFill>
                  <a:schemeClr val="tx1"/>
                </a:solidFill>
              </a:rPr>
              <a:t>The Gram-Positive Cell Wall – Figure 3.33</a:t>
            </a:r>
            <a:endParaRPr lang="en-GB" dirty="0"/>
          </a:p>
        </p:txBody>
      </p:sp>
      <p:sp>
        <p:nvSpPr>
          <p:cNvPr id="2" name="Content Placeholder 1"/>
          <p:cNvSpPr>
            <a:spLocks noGrp="1"/>
          </p:cNvSpPr>
          <p:nvPr>
            <p:ph idx="1"/>
          </p:nvPr>
        </p:nvSpPr>
        <p:spPr>
          <a:xfrm>
            <a:off x="457200" y="990600"/>
            <a:ext cx="8229600" cy="1447801"/>
          </a:xfrm>
        </p:spPr>
        <p:txBody>
          <a:bodyPr/>
          <a:lstStyle/>
          <a:p>
            <a:r>
              <a:rPr lang="en-US" altLang="en-US" dirty="0"/>
              <a:t>Relatively thick peptidoglycan layer</a:t>
            </a:r>
          </a:p>
          <a:p>
            <a:r>
              <a:rPr lang="en-US" altLang="en-US" u="sng" dirty="0"/>
              <a:t>Teichoic acids </a:t>
            </a:r>
            <a:r>
              <a:rPr lang="en-US" altLang="en-US" dirty="0"/>
              <a:t>extend above peptidoglycan layer</a:t>
            </a:r>
          </a:p>
          <a:p>
            <a:r>
              <a:rPr lang="en-US" altLang="en-US" dirty="0"/>
              <a:t>Gel-like material below peptidoglycan layer</a:t>
            </a:r>
            <a:endParaRPr lang="en-US" dirty="0"/>
          </a:p>
        </p:txBody>
      </p:sp>
      <p:pic>
        <p:nvPicPr>
          <p:cNvPr id="4" name="Picture 3" descr="Some teichoic acids attach to the cytoplasmic membrane below the peptidoglycan layer; some are only within peptidoglycan."/>
          <p:cNvPicPr>
            <a:picLocks noChangeAspect="1"/>
          </p:cNvPicPr>
          <p:nvPr/>
        </p:nvPicPr>
        <p:blipFill rotWithShape="1">
          <a:blip r:embed="rId3" cstate="print">
            <a:extLst>
              <a:ext uri="{28A0092B-C50C-407E-A947-70E740481C1C}">
                <a14:useLocalDpi xmlns:a14="http://schemas.microsoft.com/office/drawing/2010/main" val="0"/>
              </a:ext>
            </a:extLst>
          </a:blip>
          <a:srcRect t="1920" b="2349"/>
          <a:stretch/>
        </p:blipFill>
        <p:spPr>
          <a:xfrm>
            <a:off x="1720334" y="2707001"/>
            <a:ext cx="5700132" cy="3722088"/>
          </a:xfrm>
          <a:prstGeom prst="rect">
            <a:avLst/>
          </a:prstGeom>
        </p:spPr>
      </p:pic>
      <p:sp>
        <p:nvSpPr>
          <p:cNvPr id="6" name="Text Placeholder 5">
            <a:extLst>
              <a:ext uri="{FF2B5EF4-FFF2-40B4-BE49-F238E27FC236}">
                <a16:creationId xmlns:a16="http://schemas.microsoft.com/office/drawing/2014/main" id="{CFD33017-242E-42BB-97AE-B05507DC5475}"/>
              </a:ext>
            </a:extLst>
          </p:cNvPr>
          <p:cNvSpPr>
            <a:spLocks noGrp="1"/>
          </p:cNvSpPr>
          <p:nvPr>
            <p:ph type="body" sz="quarter" idx="11"/>
          </p:nvPr>
        </p:nvSpPr>
        <p:spPr>
          <a:xfrm>
            <a:off x="7772400" y="6705600"/>
            <a:ext cx="1371600" cy="152400"/>
          </a:xfrm>
        </p:spPr>
        <p:txBody>
          <a:bodyPr/>
          <a:lstStyle/>
          <a:p>
            <a:r>
              <a:rPr lang="en-US" altLang="en-US" dirty="0"/>
              <a:t>c: © Egbert Hoiczyk</a:t>
            </a:r>
          </a:p>
        </p:txBody>
      </p:sp>
    </p:spTree>
    <p:extLst>
      <p:ext uri="{BB962C8B-B14F-4D97-AF65-F5344CB8AC3E}">
        <p14:creationId xmlns:p14="http://schemas.microsoft.com/office/powerpoint/2010/main" val="1023560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D0196D-7574-41FC-BBAC-1F402D15DA49}"/>
              </a:ext>
            </a:extLst>
          </p:cNvPr>
          <p:cNvSpPr>
            <a:spLocks noGrp="1"/>
          </p:cNvSpPr>
          <p:nvPr>
            <p:ph type="title"/>
          </p:nvPr>
        </p:nvSpPr>
        <p:spPr>
          <a:xfrm>
            <a:off x="221899" y="228600"/>
            <a:ext cx="8700202" cy="609600"/>
          </a:xfrm>
        </p:spPr>
        <p:txBody>
          <a:bodyPr/>
          <a:lstStyle/>
          <a:p>
            <a:r>
              <a:rPr lang="en-US" altLang="en-US" b="1" dirty="0">
                <a:solidFill>
                  <a:schemeClr val="tx1"/>
                </a:solidFill>
              </a:rPr>
              <a:t>The Gram-Negative Cell Wall – Figure 3.34</a:t>
            </a:r>
            <a:endParaRPr lang="en-GB" dirty="0"/>
          </a:p>
        </p:txBody>
      </p:sp>
      <p:sp>
        <p:nvSpPr>
          <p:cNvPr id="2" name="Content Placeholder 1"/>
          <p:cNvSpPr>
            <a:spLocks noGrp="1"/>
          </p:cNvSpPr>
          <p:nvPr>
            <p:ph idx="1"/>
          </p:nvPr>
        </p:nvSpPr>
        <p:spPr>
          <a:xfrm>
            <a:off x="457200" y="990600"/>
            <a:ext cx="5791200" cy="990600"/>
          </a:xfrm>
        </p:spPr>
        <p:txBody>
          <a:bodyPr/>
          <a:lstStyle/>
          <a:p>
            <a:r>
              <a:rPr lang="en-US" altLang="en-US" dirty="0"/>
              <a:t>Thin peptidoglycan layer</a:t>
            </a:r>
          </a:p>
          <a:p>
            <a:r>
              <a:rPr lang="en-US" altLang="en-US" dirty="0"/>
              <a:t>Outside is unique </a:t>
            </a:r>
            <a:r>
              <a:rPr lang="en-US" altLang="en-US" u="sng" dirty="0"/>
              <a:t>outer membrane</a:t>
            </a:r>
          </a:p>
        </p:txBody>
      </p:sp>
      <p:pic>
        <p:nvPicPr>
          <p:cNvPr id="4" name="Picture 3" descr="The outer membrane is a  phospholipid bilayer, except the outer layer is lipopolysaccharide containing lipid A and O antigen."/>
          <p:cNvPicPr>
            <a:picLocks noChangeAspect="1"/>
          </p:cNvPicPr>
          <p:nvPr/>
        </p:nvPicPr>
        <p:blipFill rotWithShape="1">
          <a:blip r:embed="rId3" cstate="print">
            <a:extLst>
              <a:ext uri="{28A0092B-C50C-407E-A947-70E740481C1C}">
                <a14:useLocalDpi xmlns:a14="http://schemas.microsoft.com/office/drawing/2010/main" val="0"/>
              </a:ext>
            </a:extLst>
          </a:blip>
          <a:srcRect t="2843" b="2010"/>
          <a:stretch/>
        </p:blipFill>
        <p:spPr>
          <a:xfrm>
            <a:off x="2207724" y="2133600"/>
            <a:ext cx="4725352" cy="4191000"/>
          </a:xfrm>
          <a:prstGeom prst="rect">
            <a:avLst/>
          </a:prstGeom>
        </p:spPr>
      </p:pic>
      <p:sp>
        <p:nvSpPr>
          <p:cNvPr id="6" name="Text Placeholder 5">
            <a:extLst>
              <a:ext uri="{FF2B5EF4-FFF2-40B4-BE49-F238E27FC236}">
                <a16:creationId xmlns:a16="http://schemas.microsoft.com/office/drawing/2014/main" id="{C26934E0-64B4-46DE-A636-F3C79BC173AF}"/>
              </a:ext>
            </a:extLst>
          </p:cNvPr>
          <p:cNvSpPr>
            <a:spLocks noGrp="1"/>
          </p:cNvSpPr>
          <p:nvPr>
            <p:ph type="body" sz="quarter" idx="11"/>
          </p:nvPr>
        </p:nvSpPr>
        <p:spPr>
          <a:xfrm>
            <a:off x="8077200" y="6705600"/>
            <a:ext cx="1066800" cy="152400"/>
          </a:xfrm>
        </p:spPr>
        <p:txBody>
          <a:bodyPr/>
          <a:lstStyle/>
          <a:p>
            <a:r>
              <a:rPr lang="en-US" altLang="en-US" dirty="0"/>
              <a:t>© Egbert Hoiczyk</a:t>
            </a:r>
          </a:p>
        </p:txBody>
      </p:sp>
    </p:spTree>
    <p:extLst>
      <p:ext uri="{BB962C8B-B14F-4D97-AF65-F5344CB8AC3E}">
        <p14:creationId xmlns:p14="http://schemas.microsoft.com/office/powerpoint/2010/main" val="747904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ABB0B8-9501-475D-862E-EFD7E0832F7A}"/>
              </a:ext>
            </a:extLst>
          </p:cNvPr>
          <p:cNvSpPr>
            <a:spLocks noGrp="1"/>
          </p:cNvSpPr>
          <p:nvPr>
            <p:ph type="title"/>
          </p:nvPr>
        </p:nvSpPr>
        <p:spPr>
          <a:xfrm>
            <a:off x="729540" y="228600"/>
            <a:ext cx="8312727" cy="609600"/>
          </a:xfrm>
        </p:spPr>
        <p:txBody>
          <a:bodyPr/>
          <a:lstStyle/>
          <a:p>
            <a:r>
              <a:rPr lang="en-US" altLang="en-US" b="1" dirty="0">
                <a:solidFill>
                  <a:schemeClr val="tx1"/>
                </a:solidFill>
              </a:rPr>
              <a:t>The Gram-Negative Cell Wall (1)</a:t>
            </a:r>
            <a:endParaRPr lang="en-GB" dirty="0"/>
          </a:p>
        </p:txBody>
      </p:sp>
      <p:sp>
        <p:nvSpPr>
          <p:cNvPr id="2" name="Content Placeholder 1"/>
          <p:cNvSpPr>
            <a:spLocks noGrp="1"/>
          </p:cNvSpPr>
          <p:nvPr>
            <p:ph idx="1"/>
          </p:nvPr>
        </p:nvSpPr>
        <p:spPr>
          <a:xfrm>
            <a:off x="457200" y="990600"/>
            <a:ext cx="8229600" cy="4014850"/>
          </a:xfrm>
        </p:spPr>
        <p:txBody>
          <a:bodyPr/>
          <a:lstStyle/>
          <a:p>
            <a:r>
              <a:rPr lang="en-US" altLang="en-US" dirty="0"/>
              <a:t>Outer membrane: outside layer is </a:t>
            </a:r>
            <a:r>
              <a:rPr lang="en-US" altLang="en-US" u="sng" dirty="0"/>
              <a:t>lipopolysaccharide</a:t>
            </a:r>
            <a:r>
              <a:rPr lang="en-US" altLang="en-US" dirty="0"/>
              <a:t> </a:t>
            </a:r>
            <a:r>
              <a:rPr lang="en-US" altLang="en-US" u="sng" dirty="0"/>
              <a:t>(LPS)</a:t>
            </a:r>
          </a:p>
          <a:p>
            <a:pPr lvl="1"/>
            <a:r>
              <a:rPr lang="en-US" altLang="en-US" dirty="0"/>
              <a:t>Signals immune system of invasion by Gram-negative bacteria</a:t>
            </a:r>
          </a:p>
          <a:p>
            <a:pPr lvl="2"/>
            <a:r>
              <a:rPr lang="en-US" altLang="en-US" dirty="0"/>
              <a:t>Small levels elicit response to eliminate invader</a:t>
            </a:r>
          </a:p>
          <a:p>
            <a:pPr lvl="1"/>
            <a:r>
              <a:rPr lang="en-US" altLang="en-US" dirty="0"/>
              <a:t>LPS is also called </a:t>
            </a:r>
            <a:r>
              <a:rPr lang="en-US" altLang="en-US" u="sng" dirty="0"/>
              <a:t>endotoxin</a:t>
            </a:r>
          </a:p>
          <a:p>
            <a:pPr lvl="2"/>
            <a:r>
              <a:rPr lang="en-US" altLang="en-US" dirty="0"/>
              <a:t>Large amounts accumulating in bloodstream can be deadly </a:t>
            </a:r>
          </a:p>
          <a:p>
            <a:pPr lvl="1"/>
            <a:r>
              <a:rPr lang="en-US" altLang="en-US" dirty="0"/>
              <a:t>Includes </a:t>
            </a:r>
            <a:r>
              <a:rPr lang="en-US" altLang="en-US" u="sng" dirty="0"/>
              <a:t>Lipid A</a:t>
            </a:r>
            <a:r>
              <a:rPr lang="en-US" altLang="en-US" dirty="0"/>
              <a:t> </a:t>
            </a:r>
          </a:p>
          <a:p>
            <a:pPr lvl="2"/>
            <a:r>
              <a:rPr lang="en-US" altLang="en-US" dirty="0"/>
              <a:t>Recognized by immune system</a:t>
            </a:r>
          </a:p>
          <a:p>
            <a:pPr lvl="1"/>
            <a:r>
              <a:rPr lang="en-US" altLang="en-US" dirty="0"/>
              <a:t>Includes </a:t>
            </a:r>
            <a:r>
              <a:rPr lang="en-US" altLang="en-US" u="sng" dirty="0"/>
              <a:t>O antigen</a:t>
            </a:r>
            <a:r>
              <a:rPr lang="en-US" altLang="en-US" dirty="0"/>
              <a:t> </a:t>
            </a:r>
          </a:p>
          <a:p>
            <a:pPr lvl="2"/>
            <a:r>
              <a:rPr lang="en-US" altLang="en-US" dirty="0"/>
              <a:t>Can be used to identify species or strains</a:t>
            </a:r>
          </a:p>
        </p:txBody>
      </p:sp>
    </p:spTree>
    <p:extLst>
      <p:ext uri="{BB962C8B-B14F-4D97-AF65-F5344CB8AC3E}">
        <p14:creationId xmlns:p14="http://schemas.microsoft.com/office/powerpoint/2010/main" val="205106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A4B77D-C383-4444-B0E0-E2C9CE11B19A}"/>
              </a:ext>
            </a:extLst>
          </p:cNvPr>
          <p:cNvSpPr>
            <a:spLocks noGrp="1"/>
          </p:cNvSpPr>
          <p:nvPr>
            <p:ph type="title"/>
          </p:nvPr>
        </p:nvSpPr>
        <p:spPr>
          <a:xfrm>
            <a:off x="729539" y="228600"/>
            <a:ext cx="8312727" cy="609600"/>
          </a:xfrm>
        </p:spPr>
        <p:txBody>
          <a:bodyPr/>
          <a:lstStyle/>
          <a:p>
            <a:r>
              <a:rPr lang="en-US" altLang="en-US" b="1" dirty="0">
                <a:solidFill>
                  <a:schemeClr val="tx1"/>
                </a:solidFill>
              </a:rPr>
              <a:t>The Gram-Negative Cell Wall (2)</a:t>
            </a:r>
            <a:endParaRPr lang="en-GB" dirty="0"/>
          </a:p>
        </p:txBody>
      </p:sp>
      <p:sp>
        <p:nvSpPr>
          <p:cNvPr id="2" name="Content Placeholder 1"/>
          <p:cNvSpPr>
            <a:spLocks noGrp="1"/>
          </p:cNvSpPr>
          <p:nvPr>
            <p:ph idx="1"/>
          </p:nvPr>
        </p:nvSpPr>
        <p:spPr>
          <a:xfrm>
            <a:off x="457200" y="990600"/>
            <a:ext cx="8229600" cy="1881206"/>
          </a:xfrm>
        </p:spPr>
        <p:txBody>
          <a:bodyPr/>
          <a:lstStyle/>
          <a:p>
            <a:r>
              <a:rPr lang="en-US" altLang="en-US" dirty="0"/>
              <a:t>Outer membrane blocks passage of many molecules including certain antimicrobial medications</a:t>
            </a:r>
          </a:p>
          <a:p>
            <a:pPr lvl="1"/>
            <a:r>
              <a:rPr lang="en-US" altLang="en-US" dirty="0"/>
              <a:t>Small molecules and ions can cross via </a:t>
            </a:r>
            <a:r>
              <a:rPr lang="en-US" altLang="en-US" u="sng" dirty="0"/>
              <a:t>porins</a:t>
            </a:r>
          </a:p>
          <a:p>
            <a:pPr lvl="1"/>
            <a:r>
              <a:rPr lang="en-US" altLang="en-US" dirty="0"/>
              <a:t>Secretion systems important in pathogenesis</a:t>
            </a:r>
          </a:p>
        </p:txBody>
      </p:sp>
      <p:sp>
        <p:nvSpPr>
          <p:cNvPr id="3" name="Text Placeholder 2"/>
          <p:cNvSpPr>
            <a:spLocks noGrp="1"/>
          </p:cNvSpPr>
          <p:nvPr>
            <p:ph type="body" sz="quarter" idx="17"/>
          </p:nvPr>
        </p:nvSpPr>
        <p:spPr>
          <a:xfrm>
            <a:off x="547591" y="2872575"/>
            <a:ext cx="8388586" cy="2537625"/>
          </a:xfrm>
        </p:spPr>
        <p:txBody>
          <a:bodyPr/>
          <a:lstStyle/>
          <a:p>
            <a:pPr algn="l">
              <a:spcAft>
                <a:spcPts val="800"/>
              </a:spcAft>
            </a:pPr>
            <a:r>
              <a:rPr lang="en-US" altLang="en-US" sz="2400" dirty="0"/>
              <a:t>Between cytoplasmic membrane and outer membrane is periplasmic space</a:t>
            </a:r>
          </a:p>
          <a:p>
            <a:pPr lvl="1">
              <a:spcAft>
                <a:spcPts val="800"/>
              </a:spcAft>
              <a:buFont typeface="Arial" panose="020B0604020202020204" pitchFamily="34" charset="0"/>
              <a:buChar char="•"/>
            </a:pPr>
            <a:r>
              <a:rPr lang="en-US" altLang="en-US" sz="2000" dirty="0"/>
              <a:t>Filled with gel-like </a:t>
            </a:r>
            <a:r>
              <a:rPr lang="en-US" altLang="en-US" sz="2000" u="sng" dirty="0"/>
              <a:t>periplasm</a:t>
            </a:r>
          </a:p>
          <a:p>
            <a:pPr lvl="1">
              <a:spcAft>
                <a:spcPts val="800"/>
              </a:spcAft>
              <a:buFont typeface="Arial" panose="020B0604020202020204" pitchFamily="34" charset="0"/>
              <a:buChar char="•"/>
            </a:pPr>
            <a:r>
              <a:rPr lang="en-US" altLang="en-US" sz="2000" dirty="0"/>
              <a:t>Exported proteins accumulate unless specifically moved across outer membrane</a:t>
            </a:r>
          </a:p>
          <a:p>
            <a:pPr lvl="1">
              <a:spcAft>
                <a:spcPts val="800"/>
              </a:spcAft>
              <a:buFont typeface="Arial" panose="020B0604020202020204" pitchFamily="34" charset="0"/>
              <a:buChar char="•"/>
            </a:pPr>
            <a:r>
              <a:rPr lang="en-US" altLang="en-US" sz="2000" dirty="0"/>
              <a:t>Binding proteins of ABC transport systems</a:t>
            </a:r>
          </a:p>
        </p:txBody>
      </p:sp>
    </p:spTree>
    <p:extLst>
      <p:ext uri="{BB962C8B-B14F-4D97-AF65-F5344CB8AC3E}">
        <p14:creationId xmlns:p14="http://schemas.microsoft.com/office/powerpoint/2010/main" val="3824575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0E2C41-F834-43B3-AA7F-024DDBE62B4B}"/>
              </a:ext>
            </a:extLst>
          </p:cNvPr>
          <p:cNvSpPr>
            <a:spLocks noGrp="1"/>
          </p:cNvSpPr>
          <p:nvPr>
            <p:ph type="title"/>
          </p:nvPr>
        </p:nvSpPr>
        <p:spPr>
          <a:xfrm>
            <a:off x="307614" y="228600"/>
            <a:ext cx="8528773" cy="609600"/>
          </a:xfrm>
        </p:spPr>
        <p:txBody>
          <a:bodyPr/>
          <a:lstStyle/>
          <a:p>
            <a:r>
              <a:rPr lang="en-US" altLang="en-US" sz="3000" b="1" dirty="0">
                <a:solidFill>
                  <a:schemeClr val="tx1"/>
                </a:solidFill>
              </a:rPr>
              <a:t>Antibacterial Substances That Target Peptidoglycan</a:t>
            </a:r>
            <a:endParaRPr lang="en-GB" sz="3000" dirty="0"/>
          </a:p>
        </p:txBody>
      </p:sp>
      <p:sp>
        <p:nvSpPr>
          <p:cNvPr id="2" name="Content Placeholder 1"/>
          <p:cNvSpPr>
            <a:spLocks noGrp="1"/>
          </p:cNvSpPr>
          <p:nvPr>
            <p:ph idx="1"/>
          </p:nvPr>
        </p:nvSpPr>
        <p:spPr>
          <a:xfrm>
            <a:off x="457200" y="990601"/>
            <a:ext cx="8229600" cy="3429000"/>
          </a:xfrm>
        </p:spPr>
        <p:txBody>
          <a:bodyPr/>
          <a:lstStyle/>
          <a:p>
            <a:r>
              <a:rPr lang="en-US" altLang="en-US" dirty="0"/>
              <a:t>Interference with peptidoglycan can weaken cell wall and allow cell to burst</a:t>
            </a:r>
          </a:p>
          <a:p>
            <a:r>
              <a:rPr lang="en-US" altLang="en-US" u="sng" dirty="0"/>
              <a:t>Penicillin</a:t>
            </a:r>
            <a:r>
              <a:rPr lang="en-US" altLang="en-US" dirty="0"/>
              <a:t> interferes with peptidoglycan synthesis</a:t>
            </a:r>
          </a:p>
          <a:p>
            <a:pPr lvl="1"/>
            <a:r>
              <a:rPr lang="en-US" altLang="en-US" dirty="0"/>
              <a:t>Prevents cross-linking of adjacent glycan chains</a:t>
            </a:r>
          </a:p>
          <a:p>
            <a:pPr lvl="1"/>
            <a:r>
              <a:rPr lang="en-US" altLang="en-US" dirty="0"/>
              <a:t>Usually more effective against Gram-positive bacteria than Gram-negative bacteria</a:t>
            </a:r>
          </a:p>
          <a:p>
            <a:pPr lvl="2"/>
            <a:r>
              <a:rPr lang="en-US" altLang="en-US" dirty="0"/>
              <a:t>Outer membrane of Gram-negative cells blocks access</a:t>
            </a:r>
          </a:p>
          <a:p>
            <a:pPr lvl="2"/>
            <a:r>
              <a:rPr lang="en-US" altLang="en-US" dirty="0"/>
              <a:t>Derivatives have been developed that can cross</a:t>
            </a:r>
          </a:p>
        </p:txBody>
      </p:sp>
      <p:sp>
        <p:nvSpPr>
          <p:cNvPr id="3" name="Text Placeholder 2"/>
          <p:cNvSpPr>
            <a:spLocks noGrp="1"/>
          </p:cNvSpPr>
          <p:nvPr>
            <p:ph type="body" sz="quarter" idx="17"/>
          </p:nvPr>
        </p:nvSpPr>
        <p:spPr>
          <a:xfrm>
            <a:off x="549275" y="4587875"/>
            <a:ext cx="7470594" cy="1812925"/>
          </a:xfrm>
        </p:spPr>
        <p:txBody>
          <a:bodyPr/>
          <a:lstStyle/>
          <a:p>
            <a:pPr algn="l">
              <a:spcAft>
                <a:spcPts val="800"/>
              </a:spcAft>
            </a:pPr>
            <a:r>
              <a:rPr lang="en-US" altLang="en-US" sz="2400" u="sng" dirty="0"/>
              <a:t>Lysozyme</a:t>
            </a:r>
            <a:r>
              <a:rPr lang="en-US" altLang="en-US" sz="2400" dirty="0"/>
              <a:t> breaks bonds linking glycan chains</a:t>
            </a:r>
          </a:p>
          <a:p>
            <a:pPr lvl="1">
              <a:spcAft>
                <a:spcPts val="800"/>
              </a:spcAft>
              <a:buFont typeface="Arial" panose="020B0604020202020204" pitchFamily="34" charset="0"/>
              <a:buChar char="•"/>
            </a:pPr>
            <a:r>
              <a:rPr lang="en-US" altLang="en-US" sz="2000" dirty="0"/>
              <a:t>Enzyme found in tears, saliva, other body fluids</a:t>
            </a:r>
          </a:p>
          <a:p>
            <a:pPr lvl="1">
              <a:spcAft>
                <a:spcPts val="800"/>
              </a:spcAft>
              <a:buFont typeface="Arial" panose="020B0604020202020204" pitchFamily="34" charset="0"/>
              <a:buChar char="•"/>
            </a:pPr>
            <a:r>
              <a:rPr lang="en-US" altLang="en-US" sz="2000" dirty="0"/>
              <a:t>Destroys structural integrity of peptidoglycan molecule</a:t>
            </a:r>
          </a:p>
          <a:p>
            <a:pPr lvl="1">
              <a:spcAft>
                <a:spcPts val="800"/>
              </a:spcAft>
              <a:buFont typeface="Arial" panose="020B0604020202020204" pitchFamily="34" charset="0"/>
              <a:buChar char="•"/>
            </a:pPr>
            <a:r>
              <a:rPr lang="en-US" altLang="en-US" sz="2000" dirty="0"/>
              <a:t>Usually more effective against Gram-positive bacteria</a:t>
            </a:r>
            <a:endParaRPr lang="en-US" sz="2000" dirty="0"/>
          </a:p>
        </p:txBody>
      </p:sp>
    </p:spTree>
    <p:extLst>
      <p:ext uri="{BB962C8B-B14F-4D97-AF65-F5344CB8AC3E}">
        <p14:creationId xmlns:p14="http://schemas.microsoft.com/office/powerpoint/2010/main" val="4122930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4924-C193-455D-9EA6-792EC2CB2C14}"/>
              </a:ext>
            </a:extLst>
          </p:cNvPr>
          <p:cNvSpPr>
            <a:spLocks noGrp="1"/>
          </p:cNvSpPr>
          <p:nvPr>
            <p:ph type="title"/>
          </p:nvPr>
        </p:nvSpPr>
        <p:spPr>
          <a:xfrm>
            <a:off x="415637" y="228600"/>
            <a:ext cx="8312727" cy="609600"/>
          </a:xfrm>
        </p:spPr>
        <p:txBody>
          <a:bodyPr/>
          <a:lstStyle/>
          <a:p>
            <a:r>
              <a:rPr lang="en-US" altLang="en-US" b="1" dirty="0">
                <a:solidFill>
                  <a:schemeClr val="tx1"/>
                </a:solidFill>
              </a:rPr>
              <a:t>Cell Wall Type and the Gram Stain</a:t>
            </a:r>
            <a:endParaRPr lang="en-GB" dirty="0"/>
          </a:p>
        </p:txBody>
      </p:sp>
      <p:sp>
        <p:nvSpPr>
          <p:cNvPr id="7" name="Content Placeholder 6">
            <a:extLst>
              <a:ext uri="{FF2B5EF4-FFF2-40B4-BE49-F238E27FC236}">
                <a16:creationId xmlns:a16="http://schemas.microsoft.com/office/drawing/2014/main" id="{02886FC5-D12E-48E7-8997-0761EFD3FCB9}"/>
              </a:ext>
            </a:extLst>
          </p:cNvPr>
          <p:cNvSpPr>
            <a:spLocks noGrp="1"/>
          </p:cNvSpPr>
          <p:nvPr>
            <p:ph sz="quarter" idx="19"/>
          </p:nvPr>
        </p:nvSpPr>
        <p:spPr>
          <a:xfrm>
            <a:off x="607286" y="988321"/>
            <a:ext cx="8072216" cy="2971800"/>
          </a:xfrm>
        </p:spPr>
        <p:txBody>
          <a:bodyPr/>
          <a:lstStyle/>
          <a:p>
            <a:pPr marL="0" indent="0">
              <a:spcAft>
                <a:spcPts val="5400"/>
              </a:spcAft>
              <a:buNone/>
            </a:pPr>
            <a:r>
              <a:rPr lang="en-US" altLang="en-US" sz="2600" dirty="0"/>
              <a:t>Crystal violet stains inside of cell</a:t>
            </a:r>
          </a:p>
          <a:p>
            <a:pPr marL="0" indent="0">
              <a:spcAft>
                <a:spcPts val="800"/>
              </a:spcAft>
              <a:buNone/>
            </a:pPr>
            <a:r>
              <a:rPr lang="en-US" altLang="en-US" sz="2600" dirty="0"/>
              <a:t>Gram-positive cell wall prevents crystal violet–iodine complex from being washed out</a:t>
            </a:r>
          </a:p>
          <a:p>
            <a:pPr lvl="1">
              <a:buFont typeface="Arial" panose="020B0604020202020204" pitchFamily="34" charset="0"/>
              <a:buChar char="•"/>
            </a:pPr>
            <a:r>
              <a:rPr lang="en-US" altLang="en-US" sz="2400" dirty="0"/>
              <a:t>Decolorizing agent dehydrates thick layer of peptidoglycan; desiccated state acts as barrier</a:t>
            </a:r>
          </a:p>
        </p:txBody>
      </p:sp>
      <p:sp>
        <p:nvSpPr>
          <p:cNvPr id="11" name="Content Placeholder 10">
            <a:extLst>
              <a:ext uri="{FF2B5EF4-FFF2-40B4-BE49-F238E27FC236}">
                <a16:creationId xmlns:a16="http://schemas.microsoft.com/office/drawing/2014/main" id="{2BC06D56-9880-47ED-9EEA-51DB713CE00F}"/>
              </a:ext>
            </a:extLst>
          </p:cNvPr>
          <p:cNvSpPr>
            <a:spLocks noGrp="1"/>
          </p:cNvSpPr>
          <p:nvPr>
            <p:ph sz="quarter" idx="23"/>
          </p:nvPr>
        </p:nvSpPr>
        <p:spPr>
          <a:xfrm>
            <a:off x="606964" y="4567837"/>
            <a:ext cx="7870091" cy="1378925"/>
          </a:xfrm>
        </p:spPr>
        <p:txBody>
          <a:bodyPr/>
          <a:lstStyle/>
          <a:p>
            <a:pPr marL="0" indent="0">
              <a:spcAft>
                <a:spcPts val="800"/>
              </a:spcAft>
              <a:buNone/>
            </a:pPr>
            <a:r>
              <a:rPr lang="en-US" altLang="en-US" sz="2600" dirty="0"/>
              <a:t>Solvent action of decolorizing agent damages outer membrane of Gram-negative cell wall</a:t>
            </a:r>
          </a:p>
          <a:p>
            <a:pPr lvl="1">
              <a:spcAft>
                <a:spcPts val="800"/>
              </a:spcAft>
              <a:buFont typeface="Arial" panose="020B0604020202020204" pitchFamily="34" charset="0"/>
              <a:buChar char="•"/>
            </a:pPr>
            <a:r>
              <a:rPr lang="en-US" altLang="en-US" sz="2400" dirty="0"/>
              <a:t>Thin layer of peptidoglycan cannot retain dye complex</a:t>
            </a:r>
          </a:p>
        </p:txBody>
      </p:sp>
    </p:spTree>
    <p:extLst>
      <p:ext uri="{BB962C8B-B14F-4D97-AF65-F5344CB8AC3E}">
        <p14:creationId xmlns:p14="http://schemas.microsoft.com/office/powerpoint/2010/main" val="1875684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BBA2-7C9A-448B-9717-87EC232C9244}"/>
              </a:ext>
            </a:extLst>
          </p:cNvPr>
          <p:cNvSpPr>
            <a:spLocks noGrp="1"/>
          </p:cNvSpPr>
          <p:nvPr>
            <p:ph type="title"/>
          </p:nvPr>
        </p:nvSpPr>
        <p:spPr>
          <a:xfrm>
            <a:off x="474008" y="228600"/>
            <a:ext cx="8195984" cy="468944"/>
          </a:xfrm>
        </p:spPr>
        <p:txBody>
          <a:bodyPr/>
          <a:lstStyle/>
          <a:p>
            <a:r>
              <a:rPr lang="en-US" altLang="en-US" sz="3000" b="1" dirty="0">
                <a:solidFill>
                  <a:schemeClr val="tx1"/>
                </a:solidFill>
              </a:rPr>
              <a:t>Cell Wall Type and the Gram Stain – Figure 3.35</a:t>
            </a:r>
            <a:endParaRPr lang="en-GB" sz="3000" dirty="0"/>
          </a:p>
        </p:txBody>
      </p:sp>
      <p:pic>
        <p:nvPicPr>
          <p:cNvPr id="6" name="Picture 5">
            <a:extLst>
              <a:ext uri="{FF2B5EF4-FFF2-40B4-BE49-F238E27FC236}">
                <a16:creationId xmlns:a16="http://schemas.microsoft.com/office/drawing/2014/main" id="{BFCE0B35-4A48-444F-9651-2C10F3649C6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1195" y="840232"/>
            <a:ext cx="4913376" cy="5632704"/>
          </a:xfrm>
          <a:prstGeom prst="rect">
            <a:avLst/>
          </a:prstGeom>
        </p:spPr>
      </p:pic>
      <p:sp>
        <p:nvSpPr>
          <p:cNvPr id="23" name="Content Placeholder 22">
            <a:extLst>
              <a:ext uri="{FF2B5EF4-FFF2-40B4-BE49-F238E27FC236}">
                <a16:creationId xmlns:a16="http://schemas.microsoft.com/office/drawing/2014/main" id="{0C1F21E6-B2AB-4369-B0B3-2CD56547A244}"/>
              </a:ext>
            </a:extLst>
          </p:cNvPr>
          <p:cNvSpPr>
            <a:spLocks noGrp="1"/>
          </p:cNvSpPr>
          <p:nvPr>
            <p:ph sz="quarter" idx="33"/>
          </p:nvPr>
        </p:nvSpPr>
        <p:spPr>
          <a:xfrm>
            <a:off x="3011139" y="910639"/>
            <a:ext cx="1001622" cy="210055"/>
          </a:xfrm>
        </p:spPr>
        <p:txBody>
          <a:bodyPr/>
          <a:lstStyle/>
          <a:p>
            <a:pPr marL="0" indent="0" algn="ctr">
              <a:buNone/>
            </a:pPr>
            <a:r>
              <a:rPr lang="en-GB" sz="670" b="1" dirty="0"/>
              <a:t>Gram-positive cell wall</a:t>
            </a:r>
          </a:p>
        </p:txBody>
      </p:sp>
      <p:sp>
        <p:nvSpPr>
          <p:cNvPr id="10" name="Content Placeholder 9">
            <a:extLst>
              <a:ext uri="{FF2B5EF4-FFF2-40B4-BE49-F238E27FC236}">
                <a16:creationId xmlns:a16="http://schemas.microsoft.com/office/drawing/2014/main" id="{CAD119AF-A92F-4C13-AE59-1CC6D6529004}"/>
              </a:ext>
            </a:extLst>
          </p:cNvPr>
          <p:cNvSpPr>
            <a:spLocks noGrp="1"/>
          </p:cNvSpPr>
          <p:nvPr>
            <p:ph sz="quarter" idx="21"/>
          </p:nvPr>
        </p:nvSpPr>
        <p:spPr>
          <a:xfrm>
            <a:off x="2845834" y="2838451"/>
            <a:ext cx="1646791" cy="381000"/>
          </a:xfrm>
        </p:spPr>
        <p:txBody>
          <a:bodyPr/>
          <a:lstStyle/>
          <a:p>
            <a:pPr marL="0" indent="0">
              <a:lnSpc>
                <a:spcPts val="700"/>
              </a:lnSpc>
              <a:buNone/>
            </a:pPr>
            <a:r>
              <a:rPr lang="en-GB" sz="670" dirty="0"/>
              <a:t>Large crystal violet-iodine complexes form within the cytoplasm as a result of the first two steps of the Gram stain. </a:t>
            </a:r>
          </a:p>
        </p:txBody>
      </p:sp>
      <p:sp>
        <p:nvSpPr>
          <p:cNvPr id="8" name="Content Placeholder 7">
            <a:extLst>
              <a:ext uri="{FF2B5EF4-FFF2-40B4-BE49-F238E27FC236}">
                <a16:creationId xmlns:a16="http://schemas.microsoft.com/office/drawing/2014/main" id="{E18DF823-3178-4DA7-BCDB-9BFA8DBC5AE0}"/>
              </a:ext>
            </a:extLst>
          </p:cNvPr>
          <p:cNvSpPr>
            <a:spLocks noGrp="1"/>
          </p:cNvSpPr>
          <p:nvPr>
            <p:ph sz="quarter" idx="20"/>
          </p:nvPr>
        </p:nvSpPr>
        <p:spPr>
          <a:xfrm>
            <a:off x="4665832" y="2799077"/>
            <a:ext cx="1646791" cy="594204"/>
          </a:xfrm>
        </p:spPr>
        <p:txBody>
          <a:bodyPr/>
          <a:lstStyle/>
          <a:p>
            <a:pPr marL="0" indent="0">
              <a:lnSpc>
                <a:spcPts val="700"/>
              </a:lnSpc>
              <a:buNone/>
            </a:pPr>
            <a:r>
              <a:rPr lang="en-GB" sz="670" dirty="0"/>
              <a:t>The decolorizing agent dehydrates the thick layer of peptidoglycan, causing it to become a tight mesh-like structure that prevents the crystal violet-iodine complexes from being washed out of the cell.</a:t>
            </a:r>
          </a:p>
        </p:txBody>
      </p:sp>
      <p:sp>
        <p:nvSpPr>
          <p:cNvPr id="3" name="Content Placeholder 2">
            <a:extLst>
              <a:ext uri="{FF2B5EF4-FFF2-40B4-BE49-F238E27FC236}">
                <a16:creationId xmlns:a16="http://schemas.microsoft.com/office/drawing/2014/main" id="{A6F386AC-35EE-4609-A14A-EB1111C747B6}"/>
              </a:ext>
            </a:extLst>
          </p:cNvPr>
          <p:cNvSpPr>
            <a:spLocks noGrp="1"/>
          </p:cNvSpPr>
          <p:nvPr>
            <p:ph idx="1"/>
          </p:nvPr>
        </p:nvSpPr>
        <p:spPr>
          <a:xfrm>
            <a:off x="2956578" y="3501613"/>
            <a:ext cx="1112071" cy="217735"/>
          </a:xfrm>
        </p:spPr>
        <p:txBody>
          <a:bodyPr/>
          <a:lstStyle/>
          <a:p>
            <a:pPr algn="ctr"/>
            <a:r>
              <a:rPr lang="en-GB" sz="670" b="1" dirty="0"/>
              <a:t>Gram-negative cell wall</a:t>
            </a:r>
          </a:p>
        </p:txBody>
      </p:sp>
      <p:sp>
        <p:nvSpPr>
          <p:cNvPr id="22" name="Content Placeholder 21">
            <a:extLst>
              <a:ext uri="{FF2B5EF4-FFF2-40B4-BE49-F238E27FC236}">
                <a16:creationId xmlns:a16="http://schemas.microsoft.com/office/drawing/2014/main" id="{14AB2533-5B79-4A1C-A67F-ADEFF7AB88B9}"/>
              </a:ext>
            </a:extLst>
          </p:cNvPr>
          <p:cNvSpPr>
            <a:spLocks noGrp="1"/>
          </p:cNvSpPr>
          <p:nvPr>
            <p:ph sz="quarter" idx="32"/>
          </p:nvPr>
        </p:nvSpPr>
        <p:spPr>
          <a:xfrm>
            <a:off x="2845834" y="5860255"/>
            <a:ext cx="1649966" cy="314326"/>
          </a:xfrm>
        </p:spPr>
        <p:txBody>
          <a:bodyPr/>
          <a:lstStyle/>
          <a:p>
            <a:pPr marL="0" indent="0">
              <a:lnSpc>
                <a:spcPts val="700"/>
              </a:lnSpc>
              <a:buNone/>
            </a:pPr>
            <a:r>
              <a:rPr lang="en-GB" sz="670" dirty="0"/>
              <a:t>Large crystal violet-iodine complexes form within the cytoplasm as a result of the first two steps of the Gram stain.</a:t>
            </a:r>
          </a:p>
        </p:txBody>
      </p:sp>
      <p:sp>
        <p:nvSpPr>
          <p:cNvPr id="12" name="Content Placeholder 11">
            <a:extLst>
              <a:ext uri="{FF2B5EF4-FFF2-40B4-BE49-F238E27FC236}">
                <a16:creationId xmlns:a16="http://schemas.microsoft.com/office/drawing/2014/main" id="{0A793E61-8D9E-41F5-B9EC-9FAAB64FE0B7}"/>
              </a:ext>
            </a:extLst>
          </p:cNvPr>
          <p:cNvSpPr>
            <a:spLocks noGrp="1"/>
          </p:cNvSpPr>
          <p:nvPr>
            <p:ph sz="quarter" idx="22"/>
          </p:nvPr>
        </p:nvSpPr>
        <p:spPr>
          <a:xfrm>
            <a:off x="4669631" y="5834857"/>
            <a:ext cx="1590846" cy="515934"/>
          </a:xfrm>
        </p:spPr>
        <p:txBody>
          <a:bodyPr/>
          <a:lstStyle/>
          <a:p>
            <a:pPr marL="0" indent="0">
              <a:lnSpc>
                <a:spcPts val="700"/>
              </a:lnSpc>
              <a:buNone/>
            </a:pPr>
            <a:r>
              <a:rPr lang="en-GB" sz="660" dirty="0"/>
              <a:t>The decolorizing agent damages the outer membrane. The thin peptidoglycan layer cannot prevent the crystal violet-iodine complexes from being washed out of the cell.</a:t>
            </a:r>
          </a:p>
        </p:txBody>
      </p:sp>
    </p:spTree>
    <p:extLst>
      <p:ext uri="{BB962C8B-B14F-4D97-AF65-F5344CB8AC3E}">
        <p14:creationId xmlns:p14="http://schemas.microsoft.com/office/powerpoint/2010/main" val="3355298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A11165-3543-4C7B-8F10-697BC25C6A62}"/>
              </a:ext>
            </a:extLst>
          </p:cNvPr>
          <p:cNvSpPr>
            <a:spLocks noGrp="1"/>
          </p:cNvSpPr>
          <p:nvPr>
            <p:ph type="title"/>
          </p:nvPr>
        </p:nvSpPr>
        <p:spPr>
          <a:xfrm>
            <a:off x="415637" y="228600"/>
            <a:ext cx="8312727" cy="609600"/>
          </a:xfrm>
        </p:spPr>
        <p:txBody>
          <a:bodyPr/>
          <a:lstStyle/>
          <a:p>
            <a:r>
              <a:rPr lang="en-US" altLang="en-US" b="1" dirty="0">
                <a:solidFill>
                  <a:schemeClr val="tx1"/>
                </a:solidFill>
              </a:rPr>
              <a:t>Bacteria That Lack a Cell Wall – Figure 3.36</a:t>
            </a:r>
            <a:endParaRPr lang="en-GB" dirty="0"/>
          </a:p>
        </p:txBody>
      </p:sp>
      <p:sp>
        <p:nvSpPr>
          <p:cNvPr id="2" name="Content Placeholder 1"/>
          <p:cNvSpPr>
            <a:spLocks noGrp="1"/>
          </p:cNvSpPr>
          <p:nvPr>
            <p:ph idx="1"/>
          </p:nvPr>
        </p:nvSpPr>
        <p:spPr>
          <a:xfrm>
            <a:off x="457200" y="990600"/>
            <a:ext cx="8229600" cy="1798211"/>
          </a:xfrm>
        </p:spPr>
        <p:txBody>
          <a:bodyPr/>
          <a:lstStyle/>
          <a:p>
            <a:r>
              <a:rPr lang="en-US" altLang="en-US" dirty="0"/>
              <a:t>Some bacteria lack a cell wall</a:t>
            </a:r>
          </a:p>
          <a:p>
            <a:pPr lvl="1"/>
            <a:r>
              <a:rPr lang="en-US" altLang="en-US" i="1" dirty="0"/>
              <a:t>Mycoplasma</a:t>
            </a:r>
            <a:r>
              <a:rPr lang="en-US" altLang="en-US" dirty="0"/>
              <a:t> species are flexible</a:t>
            </a:r>
          </a:p>
          <a:p>
            <a:pPr lvl="1"/>
            <a:r>
              <a:rPr lang="en-US" altLang="en-US" dirty="0"/>
              <a:t>Unaffected by penicillin and lysozyme</a:t>
            </a:r>
          </a:p>
          <a:p>
            <a:pPr lvl="1"/>
            <a:r>
              <a:rPr lang="en-US" altLang="en-US" dirty="0"/>
              <a:t>Cytoplasmic membrane contains sterols that increase its strength</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79" b="1869"/>
          <a:stretch/>
        </p:blipFill>
        <p:spPr>
          <a:xfrm>
            <a:off x="2040002" y="2941211"/>
            <a:ext cx="5060795" cy="3604555"/>
          </a:xfrm>
          <a:prstGeom prst="rect">
            <a:avLst/>
          </a:prstGeom>
        </p:spPr>
      </p:pic>
      <p:sp>
        <p:nvSpPr>
          <p:cNvPr id="6" name="Text Placeholder 5">
            <a:extLst>
              <a:ext uri="{FF2B5EF4-FFF2-40B4-BE49-F238E27FC236}">
                <a16:creationId xmlns:a16="http://schemas.microsoft.com/office/drawing/2014/main" id="{3D04F6BA-3E62-4022-A15F-9728C1CE2ABD}"/>
              </a:ext>
            </a:extLst>
          </p:cNvPr>
          <p:cNvSpPr>
            <a:spLocks noGrp="1"/>
          </p:cNvSpPr>
          <p:nvPr>
            <p:ph type="body" sz="quarter" idx="11"/>
          </p:nvPr>
        </p:nvSpPr>
        <p:spPr>
          <a:xfrm>
            <a:off x="7315200" y="6705600"/>
            <a:ext cx="1828800" cy="152400"/>
          </a:xfrm>
        </p:spPr>
        <p:txBody>
          <a:bodyPr/>
          <a:lstStyle/>
          <a:p>
            <a:r>
              <a:rPr lang="en-US" altLang="en-US" dirty="0"/>
              <a:t>© Don W. Fawcett/Science Source</a:t>
            </a:r>
          </a:p>
        </p:txBody>
      </p:sp>
    </p:spTree>
    <p:extLst>
      <p:ext uri="{BB962C8B-B14F-4D97-AF65-F5344CB8AC3E}">
        <p14:creationId xmlns:p14="http://schemas.microsoft.com/office/powerpoint/2010/main" val="1075850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15A1024-BB8E-4AD6-BFD2-42B513855C82}"/>
              </a:ext>
            </a:extLst>
          </p:cNvPr>
          <p:cNvSpPr>
            <a:spLocks noGrp="1"/>
          </p:cNvSpPr>
          <p:nvPr>
            <p:ph type="title"/>
          </p:nvPr>
        </p:nvSpPr>
        <p:spPr>
          <a:xfrm>
            <a:off x="415637" y="228600"/>
            <a:ext cx="8312727" cy="609600"/>
          </a:xfrm>
        </p:spPr>
        <p:txBody>
          <a:bodyPr/>
          <a:lstStyle/>
          <a:p>
            <a:r>
              <a:rPr lang="en-US" altLang="en-US" b="1" dirty="0">
                <a:solidFill>
                  <a:schemeClr val="tx1"/>
                </a:solidFill>
              </a:rPr>
              <a:t>Principles of Light Microscopy (3)</a:t>
            </a:r>
            <a:endParaRPr lang="en-GB" dirty="0"/>
          </a:p>
        </p:txBody>
      </p:sp>
      <p:sp>
        <p:nvSpPr>
          <p:cNvPr id="2" name="Content Placeholder 1"/>
          <p:cNvSpPr>
            <a:spLocks noGrp="1"/>
          </p:cNvSpPr>
          <p:nvPr>
            <p:ph idx="1"/>
          </p:nvPr>
        </p:nvSpPr>
        <p:spPr>
          <a:xfrm>
            <a:off x="457200" y="990600"/>
            <a:ext cx="8229600" cy="2895600"/>
          </a:xfrm>
        </p:spPr>
        <p:txBody>
          <a:bodyPr/>
          <a:lstStyle/>
          <a:p>
            <a:r>
              <a:rPr lang="en-US" altLang="en-US" u="sng" dirty="0"/>
              <a:t>Resolution</a:t>
            </a:r>
            <a:r>
              <a:rPr lang="en-US" altLang="en-US" dirty="0"/>
              <a:t>: resolving power, or ability to distinguish two objects that are very close together</a:t>
            </a:r>
          </a:p>
          <a:p>
            <a:pPr lvl="1"/>
            <a:r>
              <a:rPr lang="en-US" altLang="en-US" dirty="0"/>
              <a:t>Defined as minimum distance between two points at which those points can be observed as separate </a:t>
            </a:r>
          </a:p>
          <a:p>
            <a:pPr lvl="1"/>
            <a:r>
              <a:rPr lang="en-US" altLang="en-US" dirty="0"/>
              <a:t>Depends on quality and type of lens, wavelength of light, magnification, and specimen preparation</a:t>
            </a:r>
          </a:p>
          <a:p>
            <a:pPr lvl="1"/>
            <a:r>
              <a:rPr lang="en-US" altLang="en-US" dirty="0"/>
              <a:t>Maximum resolving power of light microscope is 0.2 </a:t>
            </a:r>
            <a:r>
              <a:rPr lang="en-US" altLang="en-US" dirty="0">
                <a:cs typeface="Arial" panose="020B0604020202020204" pitchFamily="34" charset="0"/>
              </a:rPr>
              <a:t>micrometer</a:t>
            </a:r>
          </a:p>
        </p:txBody>
      </p:sp>
    </p:spTree>
    <p:extLst>
      <p:ext uri="{BB962C8B-B14F-4D97-AF65-F5344CB8AC3E}">
        <p14:creationId xmlns:p14="http://schemas.microsoft.com/office/powerpoint/2010/main" val="230365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54916C-3AE6-49AF-BD51-13ED014F6A74}"/>
              </a:ext>
            </a:extLst>
          </p:cNvPr>
          <p:cNvSpPr>
            <a:spLocks noGrp="1"/>
          </p:cNvSpPr>
          <p:nvPr>
            <p:ph type="title"/>
          </p:nvPr>
        </p:nvSpPr>
        <p:spPr>
          <a:xfrm>
            <a:off x="2048720" y="228600"/>
            <a:ext cx="5046561" cy="609600"/>
          </a:xfrm>
        </p:spPr>
        <p:txBody>
          <a:bodyPr/>
          <a:lstStyle/>
          <a:p>
            <a:r>
              <a:rPr lang="en-US" altLang="en-US" b="1" dirty="0">
                <a:solidFill>
                  <a:schemeClr val="tx1"/>
                </a:solidFill>
              </a:rPr>
              <a:t>Cell Walls of Archaea</a:t>
            </a:r>
            <a:endParaRPr lang="en-GB" dirty="0"/>
          </a:p>
        </p:txBody>
      </p:sp>
      <p:sp>
        <p:nvSpPr>
          <p:cNvPr id="2" name="Content Placeholder 1"/>
          <p:cNvSpPr>
            <a:spLocks noGrp="1"/>
          </p:cNvSpPr>
          <p:nvPr>
            <p:ph idx="1"/>
          </p:nvPr>
        </p:nvSpPr>
        <p:spPr>
          <a:xfrm>
            <a:off x="304800" y="990600"/>
            <a:ext cx="8458200" cy="3200400"/>
          </a:xfrm>
        </p:spPr>
        <p:txBody>
          <a:bodyPr/>
          <a:lstStyle/>
          <a:p>
            <a:r>
              <a:rPr lang="en-US" altLang="en-US" dirty="0"/>
              <a:t>Members of </a:t>
            </a:r>
            <a:r>
              <a:rPr lang="en-US" altLang="en-US" i="1" dirty="0"/>
              <a:t>Archaea </a:t>
            </a:r>
            <a:r>
              <a:rPr lang="en-US" altLang="en-US" dirty="0"/>
              <a:t>have variety of cell walls</a:t>
            </a:r>
          </a:p>
          <a:p>
            <a:pPr lvl="1"/>
            <a:r>
              <a:rPr lang="en-US" altLang="en-US" dirty="0"/>
              <a:t>Probably due to wide range of environments</a:t>
            </a:r>
          </a:p>
          <a:p>
            <a:pPr lvl="2"/>
            <a:r>
              <a:rPr lang="en-US" altLang="en-US" dirty="0"/>
              <a:t>Includes extreme environments</a:t>
            </a:r>
          </a:p>
          <a:p>
            <a:pPr lvl="1"/>
            <a:r>
              <a:rPr lang="en-US" altLang="en-US" i="1" dirty="0"/>
              <a:t>Archaea</a:t>
            </a:r>
            <a:r>
              <a:rPr lang="en-US" altLang="en-US" dirty="0"/>
              <a:t> less well studied than </a:t>
            </a:r>
            <a:r>
              <a:rPr lang="en-US" altLang="en-US" i="1" dirty="0"/>
              <a:t>Bacteria</a:t>
            </a:r>
          </a:p>
          <a:p>
            <a:pPr lvl="1"/>
            <a:r>
              <a:rPr lang="en-US" altLang="en-US" dirty="0"/>
              <a:t>No peptidoglycan, but some have similar molecule pseudopeptidoglycan</a:t>
            </a:r>
          </a:p>
          <a:p>
            <a:pPr lvl="1"/>
            <a:r>
              <a:rPr lang="en-US" altLang="en-US" dirty="0"/>
              <a:t>Many have S-layers that self-assemble</a:t>
            </a:r>
          </a:p>
          <a:p>
            <a:pPr lvl="2"/>
            <a:r>
              <a:rPr lang="en-US" altLang="en-US" dirty="0"/>
              <a:t>Built from sheets of flat protein or glycoprotein subunits</a:t>
            </a:r>
          </a:p>
        </p:txBody>
      </p:sp>
    </p:spTree>
    <p:extLst>
      <p:ext uri="{BB962C8B-B14F-4D97-AF65-F5344CB8AC3E}">
        <p14:creationId xmlns:p14="http://schemas.microsoft.com/office/powerpoint/2010/main" val="357885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6E126A-89FF-48AD-9FAC-A3BD181B1C34}"/>
              </a:ext>
            </a:extLst>
          </p:cNvPr>
          <p:cNvSpPr>
            <a:spLocks noGrp="1"/>
          </p:cNvSpPr>
          <p:nvPr>
            <p:ph type="title"/>
          </p:nvPr>
        </p:nvSpPr>
        <p:spPr>
          <a:xfrm>
            <a:off x="415637" y="228600"/>
            <a:ext cx="8312727" cy="609600"/>
          </a:xfrm>
        </p:spPr>
        <p:txBody>
          <a:bodyPr/>
          <a:lstStyle/>
          <a:p>
            <a:r>
              <a:rPr lang="en-US" altLang="en-US" b="1" dirty="0">
                <a:solidFill>
                  <a:schemeClr val="tx1"/>
                </a:solidFill>
              </a:rPr>
              <a:t>Capsules and Slime Layers – Figure 3.37</a:t>
            </a:r>
            <a:endParaRPr lang="en-GB" dirty="0"/>
          </a:p>
        </p:txBody>
      </p:sp>
      <p:sp>
        <p:nvSpPr>
          <p:cNvPr id="2" name="Content Placeholder 1"/>
          <p:cNvSpPr>
            <a:spLocks noGrp="1"/>
          </p:cNvSpPr>
          <p:nvPr>
            <p:ph idx="1"/>
          </p:nvPr>
        </p:nvSpPr>
        <p:spPr>
          <a:xfrm>
            <a:off x="457200" y="990600"/>
            <a:ext cx="8229600" cy="5105400"/>
          </a:xfrm>
        </p:spPr>
        <p:txBody>
          <a:bodyPr/>
          <a:lstStyle/>
          <a:p>
            <a:r>
              <a:rPr lang="en-US" altLang="en-US" dirty="0"/>
              <a:t>Gel-like layer outside cell wall protects or allows attachment</a:t>
            </a:r>
          </a:p>
          <a:p>
            <a:pPr lvl="1">
              <a:buClrTx/>
            </a:pPr>
            <a:r>
              <a:rPr lang="en-US" altLang="en-US" dirty="0"/>
              <a:t>Capsule: distinct, gelatinous</a:t>
            </a:r>
          </a:p>
          <a:p>
            <a:pPr lvl="1">
              <a:buClrTx/>
            </a:pPr>
            <a:r>
              <a:rPr lang="en-US" altLang="en-US" dirty="0"/>
              <a:t>Slime layer: diffuse, irregular</a:t>
            </a:r>
          </a:p>
          <a:p>
            <a:pPr lvl="1">
              <a:buClrTx/>
            </a:pPr>
            <a:r>
              <a:rPr lang="en-US" altLang="en-US" dirty="0"/>
              <a:t>Most composed of glycocalyx</a:t>
            </a:r>
            <a:br>
              <a:rPr lang="en-US" altLang="en-US" dirty="0"/>
            </a:br>
            <a:r>
              <a:rPr lang="en-US" altLang="en-US" dirty="0"/>
              <a:t>(sugar shell), but some are </a:t>
            </a:r>
            <a:br>
              <a:rPr lang="en-US" altLang="en-US" dirty="0"/>
            </a:br>
            <a:r>
              <a:rPr lang="en-US" altLang="en-US" dirty="0"/>
              <a:t>polypeptides</a:t>
            </a:r>
          </a:p>
          <a:p>
            <a:pPr lvl="1">
              <a:buClrTx/>
            </a:pPr>
            <a:r>
              <a:rPr lang="en-US" altLang="en-US" dirty="0"/>
              <a:t>Once attached to a surface, cells </a:t>
            </a:r>
            <a:br>
              <a:rPr lang="en-US" altLang="en-US" dirty="0"/>
            </a:br>
            <a:r>
              <a:rPr lang="en-US" altLang="en-US" dirty="0"/>
              <a:t>can grow as biofilm</a:t>
            </a:r>
          </a:p>
          <a:p>
            <a:pPr lvl="2"/>
            <a:r>
              <a:rPr lang="en-US" altLang="en-US" dirty="0"/>
              <a:t>Polymer-encased community</a:t>
            </a:r>
          </a:p>
          <a:p>
            <a:pPr lvl="2"/>
            <a:r>
              <a:rPr lang="en-US" altLang="en-US" dirty="0"/>
              <a:t>Example: dental plaque</a:t>
            </a:r>
          </a:p>
          <a:p>
            <a:pPr lvl="1">
              <a:buClrTx/>
            </a:pPr>
            <a:r>
              <a:rPr lang="en-US" altLang="en-US" dirty="0"/>
              <a:t>Some capsules allow bacteria to </a:t>
            </a:r>
            <a:br>
              <a:rPr lang="en-US" altLang="en-US" dirty="0"/>
            </a:br>
            <a:r>
              <a:rPr lang="en-US" altLang="en-US" dirty="0"/>
              <a:t>evade host immune system</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88" b="1693"/>
          <a:stretch/>
        </p:blipFill>
        <p:spPr>
          <a:xfrm>
            <a:off x="5105400" y="1600200"/>
            <a:ext cx="3720421" cy="4495800"/>
          </a:xfrm>
          <a:prstGeom prst="rect">
            <a:avLst/>
          </a:prstGeom>
        </p:spPr>
      </p:pic>
      <p:sp>
        <p:nvSpPr>
          <p:cNvPr id="6" name="Text Placeholder 5">
            <a:extLst>
              <a:ext uri="{FF2B5EF4-FFF2-40B4-BE49-F238E27FC236}">
                <a16:creationId xmlns:a16="http://schemas.microsoft.com/office/drawing/2014/main" id="{C8142F05-89FF-4699-AD30-E246A9D24F54}"/>
              </a:ext>
            </a:extLst>
          </p:cNvPr>
          <p:cNvSpPr>
            <a:spLocks noGrp="1"/>
          </p:cNvSpPr>
          <p:nvPr>
            <p:ph type="body" sz="quarter" idx="11"/>
          </p:nvPr>
        </p:nvSpPr>
        <p:spPr>
          <a:xfrm>
            <a:off x="6705600" y="6705600"/>
            <a:ext cx="2438400" cy="152400"/>
          </a:xfrm>
        </p:spPr>
        <p:txBody>
          <a:bodyPr/>
          <a:lstStyle/>
          <a:p>
            <a:r>
              <a:rPr lang="en-US" altLang="en-US" dirty="0"/>
              <a:t>a: © Scimat/Science Source; b: © Scimat/Science Source</a:t>
            </a:r>
          </a:p>
        </p:txBody>
      </p:sp>
    </p:spTree>
    <p:extLst>
      <p:ext uri="{BB962C8B-B14F-4D97-AF65-F5344CB8AC3E}">
        <p14:creationId xmlns:p14="http://schemas.microsoft.com/office/powerpoint/2010/main" val="2996859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F85F-A4A3-4930-A844-9AD61F4B1CF9}"/>
              </a:ext>
            </a:extLst>
          </p:cNvPr>
          <p:cNvSpPr>
            <a:spLocks noGrp="1"/>
          </p:cNvSpPr>
          <p:nvPr>
            <p:ph type="title"/>
          </p:nvPr>
        </p:nvSpPr>
        <p:spPr>
          <a:xfrm>
            <a:off x="2224671" y="152400"/>
            <a:ext cx="4694658" cy="685800"/>
          </a:xfrm>
        </p:spPr>
        <p:txBody>
          <a:bodyPr/>
          <a:lstStyle/>
          <a:p>
            <a:r>
              <a:rPr lang="en-US" altLang="en-US" b="1" dirty="0">
                <a:solidFill>
                  <a:schemeClr val="tx1"/>
                </a:solidFill>
              </a:rPr>
              <a:t>Flagella – Figure 3.38</a:t>
            </a:r>
            <a:endParaRPr lang="en-GB" dirty="0"/>
          </a:p>
        </p:txBody>
      </p:sp>
      <p:sp>
        <p:nvSpPr>
          <p:cNvPr id="7" name="Content Placeholder 6">
            <a:extLst>
              <a:ext uri="{FF2B5EF4-FFF2-40B4-BE49-F238E27FC236}">
                <a16:creationId xmlns:a16="http://schemas.microsoft.com/office/drawing/2014/main" id="{95C590FF-387E-4959-9DDB-DD618243E50D}"/>
              </a:ext>
            </a:extLst>
          </p:cNvPr>
          <p:cNvSpPr>
            <a:spLocks noGrp="1"/>
          </p:cNvSpPr>
          <p:nvPr>
            <p:ph sz="quarter" idx="18"/>
          </p:nvPr>
        </p:nvSpPr>
        <p:spPr>
          <a:xfrm>
            <a:off x="176212" y="1000125"/>
            <a:ext cx="5310188" cy="3114675"/>
          </a:xfrm>
        </p:spPr>
        <p:txBody>
          <a:bodyPr/>
          <a:lstStyle/>
          <a:p>
            <a:pPr marL="0" indent="0">
              <a:buNone/>
            </a:pPr>
            <a:r>
              <a:rPr lang="en-US" altLang="en-US" sz="2800" dirty="0">
                <a:latin typeface="Arial" panose="020B0604020202020204" pitchFamily="34" charset="0"/>
                <a:cs typeface="Arial" panose="020B0604020202020204" pitchFamily="34" charset="0"/>
              </a:rPr>
              <a:t>Flagella involved in motility</a:t>
            </a:r>
          </a:p>
          <a:p>
            <a:pPr lvl="1">
              <a:buClrTx/>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Spin like propellers to move cell</a:t>
            </a:r>
          </a:p>
          <a:p>
            <a:pPr lvl="1">
              <a:buClrTx/>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Some important in disease</a:t>
            </a:r>
          </a:p>
          <a:p>
            <a:pPr lvl="2">
              <a:buFont typeface="Arial" panose="020B0604020202020204" pitchFamily="34" charset="0"/>
              <a:buChar char="•"/>
            </a:pPr>
            <a:r>
              <a:rPr lang="en-US" altLang="en-US" i="1" dirty="0">
                <a:latin typeface="Arial" panose="020B0604020202020204" pitchFamily="34" charset="0"/>
                <a:cs typeface="Arial" panose="020B0604020202020204" pitchFamily="34" charset="0"/>
              </a:rPr>
              <a:t>Helicobacter pylori</a:t>
            </a:r>
          </a:p>
          <a:p>
            <a:pPr lvl="1">
              <a:buClrTx/>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Numbers and arrangements help with characterization of bacteria</a:t>
            </a:r>
          </a:p>
        </p:txBody>
      </p:sp>
      <p:pic>
        <p:nvPicPr>
          <p:cNvPr id="14336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6" b="1882"/>
          <a:stretch/>
        </p:blipFill>
        <p:spPr bwMode="auto">
          <a:xfrm>
            <a:off x="5562600" y="1256371"/>
            <a:ext cx="3262313" cy="499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1"/>
          </p:nvPr>
        </p:nvSpPr>
        <p:spPr>
          <a:xfrm>
            <a:off x="4953000" y="6705600"/>
            <a:ext cx="4191000" cy="152400"/>
          </a:xfrm>
        </p:spPr>
        <p:txBody>
          <a:bodyPr/>
          <a:lstStyle/>
          <a:p>
            <a:r>
              <a:rPr lang="en-US" altLang="en-US" dirty="0">
                <a:solidFill>
                  <a:schemeClr val="bg1">
                    <a:lumMod val="50000"/>
                  </a:schemeClr>
                </a:solidFill>
              </a:rPr>
              <a:t>a: ©CAMR/A. Barry Dowsett/Science Source; b: ©Dennis Kunkel Microscopy/SPL/ Science Source </a:t>
            </a:r>
          </a:p>
        </p:txBody>
      </p:sp>
    </p:spTree>
    <p:extLst>
      <p:ext uri="{BB962C8B-B14F-4D97-AF65-F5344CB8AC3E}">
        <p14:creationId xmlns:p14="http://schemas.microsoft.com/office/powerpoint/2010/main" val="4270048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B1640-BD5A-4984-9540-01700D3DB4A1}"/>
              </a:ext>
            </a:extLst>
          </p:cNvPr>
          <p:cNvSpPr>
            <a:spLocks noGrp="1"/>
          </p:cNvSpPr>
          <p:nvPr>
            <p:ph type="title"/>
          </p:nvPr>
        </p:nvSpPr>
        <p:spPr>
          <a:xfrm>
            <a:off x="2153545" y="228600"/>
            <a:ext cx="4836911" cy="609600"/>
          </a:xfrm>
        </p:spPr>
        <p:txBody>
          <a:bodyPr/>
          <a:lstStyle/>
          <a:p>
            <a:r>
              <a:rPr lang="en-US" altLang="en-US" b="1" dirty="0">
                <a:solidFill>
                  <a:schemeClr val="tx1"/>
                </a:solidFill>
              </a:rPr>
              <a:t>Flagella – Figure 3.39</a:t>
            </a:r>
            <a:endParaRPr lang="en-GB" dirty="0"/>
          </a:p>
        </p:txBody>
      </p:sp>
      <p:sp>
        <p:nvSpPr>
          <p:cNvPr id="2" name="Content Placeholder 1"/>
          <p:cNvSpPr>
            <a:spLocks noGrp="1"/>
          </p:cNvSpPr>
          <p:nvPr>
            <p:ph idx="1"/>
          </p:nvPr>
        </p:nvSpPr>
        <p:spPr>
          <a:xfrm>
            <a:off x="457200" y="990600"/>
            <a:ext cx="7391400" cy="2250426"/>
          </a:xfrm>
        </p:spPr>
        <p:txBody>
          <a:bodyPr/>
          <a:lstStyle/>
          <a:p>
            <a:r>
              <a:rPr lang="en-US" altLang="en-US" dirty="0"/>
              <a:t>Three parts of bacterial flagellum:</a:t>
            </a:r>
          </a:p>
          <a:p>
            <a:pPr lvl="1"/>
            <a:r>
              <a:rPr lang="en-US" altLang="en-US" dirty="0"/>
              <a:t>Basal body: anchors to cell wall and cytoplasmic membrane</a:t>
            </a:r>
          </a:p>
          <a:p>
            <a:pPr lvl="1"/>
            <a:r>
              <a:rPr lang="en-US" altLang="en-US" dirty="0"/>
              <a:t>Hook</a:t>
            </a:r>
          </a:p>
          <a:p>
            <a:pPr lvl="1"/>
            <a:r>
              <a:rPr lang="en-US" altLang="en-US" dirty="0"/>
              <a:t>Filament: made up of </a:t>
            </a:r>
            <a:br>
              <a:rPr lang="en-US" altLang="en-US" dirty="0"/>
            </a:br>
            <a:r>
              <a:rPr lang="en-US" altLang="en-US" dirty="0"/>
              <a:t>flagellin subunits</a:t>
            </a:r>
          </a:p>
        </p:txBody>
      </p:sp>
      <p:sp>
        <p:nvSpPr>
          <p:cNvPr id="14" name="Content Placeholder 13">
            <a:extLst>
              <a:ext uri="{FF2B5EF4-FFF2-40B4-BE49-F238E27FC236}">
                <a16:creationId xmlns:a16="http://schemas.microsoft.com/office/drawing/2014/main" id="{87A0950E-5B17-43C3-B767-FC06ADD1B61D}"/>
              </a:ext>
            </a:extLst>
          </p:cNvPr>
          <p:cNvSpPr>
            <a:spLocks noGrp="1"/>
          </p:cNvSpPr>
          <p:nvPr>
            <p:ph sz="quarter" idx="23"/>
          </p:nvPr>
        </p:nvSpPr>
        <p:spPr>
          <a:xfrm>
            <a:off x="455600" y="3241026"/>
            <a:ext cx="4038600" cy="1973297"/>
          </a:xfrm>
        </p:spPr>
        <p:txBody>
          <a:bodyPr/>
          <a:lstStyle/>
          <a:p>
            <a:pPr marL="0" indent="0">
              <a:spcAft>
                <a:spcPts val="800"/>
              </a:spcAft>
              <a:buNone/>
            </a:pPr>
            <a:r>
              <a:rPr lang="en-US" altLang="en-US" sz="2400" dirty="0" err="1"/>
              <a:t>Archael</a:t>
            </a:r>
            <a:r>
              <a:rPr lang="en-US" altLang="en-US" sz="2400" dirty="0"/>
              <a:t> flagella: </a:t>
            </a:r>
          </a:p>
          <a:p>
            <a:pPr lvl="1">
              <a:spcAft>
                <a:spcPts val="800"/>
              </a:spcAft>
              <a:buFont typeface="Arial" panose="020B0604020202020204" pitchFamily="34" charset="0"/>
              <a:buChar char="•"/>
            </a:pPr>
            <a:r>
              <a:rPr lang="en-US" altLang="en-US" sz="2000" dirty="0"/>
              <a:t>Chemically distinct</a:t>
            </a:r>
          </a:p>
          <a:p>
            <a:pPr lvl="1">
              <a:spcAft>
                <a:spcPts val="800"/>
              </a:spcAft>
              <a:buFont typeface="Arial" panose="020B0604020202020204" pitchFamily="34" charset="0"/>
              <a:buChar char="•"/>
            </a:pPr>
            <a:r>
              <a:rPr lang="en-US" altLang="en-US" sz="2000" dirty="0"/>
              <a:t>Use energy from ATP </a:t>
            </a:r>
            <a:br>
              <a:rPr lang="en-US" altLang="en-US" sz="2000" dirty="0"/>
            </a:br>
            <a:r>
              <a:rPr lang="en-US" altLang="en-US" sz="2000" dirty="0"/>
              <a:t>instead of proton motive</a:t>
            </a:r>
            <a:br>
              <a:rPr lang="en-US" altLang="en-US" sz="2000" dirty="0"/>
            </a:br>
            <a:r>
              <a:rPr lang="en-US" altLang="en-US" sz="2000" dirty="0"/>
              <a:t>force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25"/>
          <a:stretch/>
        </p:blipFill>
        <p:spPr>
          <a:xfrm>
            <a:off x="4135244" y="2209800"/>
            <a:ext cx="4572000" cy="3949706"/>
          </a:xfrm>
          <a:prstGeom prst="rect">
            <a:avLst/>
          </a:prstGeom>
        </p:spPr>
      </p:pic>
    </p:spTree>
    <p:extLst>
      <p:ext uri="{BB962C8B-B14F-4D97-AF65-F5344CB8AC3E}">
        <p14:creationId xmlns:p14="http://schemas.microsoft.com/office/powerpoint/2010/main" val="1589055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F06FAC-B7CB-4EEB-A1CB-2C0DEE3B0027}"/>
              </a:ext>
            </a:extLst>
          </p:cNvPr>
          <p:cNvSpPr>
            <a:spLocks noGrp="1"/>
          </p:cNvSpPr>
          <p:nvPr>
            <p:ph type="title"/>
          </p:nvPr>
        </p:nvSpPr>
        <p:spPr>
          <a:xfrm>
            <a:off x="1621024" y="228600"/>
            <a:ext cx="5901953" cy="609600"/>
          </a:xfrm>
        </p:spPr>
        <p:txBody>
          <a:bodyPr/>
          <a:lstStyle/>
          <a:p>
            <a:r>
              <a:rPr lang="en-US" altLang="en-US" b="1" dirty="0">
                <a:solidFill>
                  <a:schemeClr val="tx1"/>
                </a:solidFill>
              </a:rPr>
              <a:t>Chemotaxis – Figure 3.40</a:t>
            </a:r>
            <a:endParaRPr lang="en-GB" dirty="0"/>
          </a:p>
        </p:txBody>
      </p:sp>
      <p:sp>
        <p:nvSpPr>
          <p:cNvPr id="2" name="Content Placeholder 1"/>
          <p:cNvSpPr>
            <a:spLocks noGrp="1"/>
          </p:cNvSpPr>
          <p:nvPr>
            <p:ph idx="1"/>
          </p:nvPr>
        </p:nvSpPr>
        <p:spPr>
          <a:xfrm>
            <a:off x="457200" y="990600"/>
            <a:ext cx="8229600" cy="1752600"/>
          </a:xfrm>
        </p:spPr>
        <p:txBody>
          <a:bodyPr/>
          <a:lstStyle/>
          <a:p>
            <a:r>
              <a:rPr lang="en-US" altLang="en-US" u="sng" dirty="0"/>
              <a:t>Chemotaxis</a:t>
            </a:r>
            <a:r>
              <a:rPr lang="en-US" altLang="en-US" dirty="0"/>
              <a:t>: Bacteria sense a chemical and move toward it (nutrient) or away from it (toxin)</a:t>
            </a:r>
          </a:p>
          <a:p>
            <a:r>
              <a:rPr lang="en-US" altLang="en-US" dirty="0"/>
              <a:t>Movement is series of runs (straight line) and tumbles (changes in direction) due to coordinated rotation of flagella</a:t>
            </a:r>
          </a:p>
        </p:txBody>
      </p:sp>
      <p:pic>
        <p:nvPicPr>
          <p:cNvPr id="12" name="Picture 11" descr="When a cell moves toward an attractant, it tumbles less frequently so the runs in the direction of the attractant are longer."/>
          <p:cNvPicPr>
            <a:picLocks noChangeAspect="1"/>
          </p:cNvPicPr>
          <p:nvPr/>
        </p:nvPicPr>
        <p:blipFill rotWithShape="1">
          <a:blip r:embed="rId3" cstate="print">
            <a:extLst>
              <a:ext uri="{28A0092B-C50C-407E-A947-70E740481C1C}">
                <a14:useLocalDpi xmlns:a14="http://schemas.microsoft.com/office/drawing/2010/main" val="0"/>
              </a:ext>
            </a:extLst>
          </a:blip>
          <a:srcRect t="3116"/>
          <a:stretch/>
        </p:blipFill>
        <p:spPr>
          <a:xfrm>
            <a:off x="2540319" y="2743200"/>
            <a:ext cx="4060162" cy="3579897"/>
          </a:xfrm>
          <a:prstGeom prst="rect">
            <a:avLst/>
          </a:prstGeom>
        </p:spPr>
      </p:pic>
      <p:sp>
        <p:nvSpPr>
          <p:cNvPr id="8" name="Text Placeholder 2"/>
          <p:cNvSpPr>
            <a:spLocks noGrp="1"/>
          </p:cNvSpPr>
          <p:nvPr>
            <p:ph type="body" sz="quarter" idx="17"/>
          </p:nvPr>
        </p:nvSpPr>
        <p:spPr>
          <a:xfrm>
            <a:off x="5638800" y="6553200"/>
            <a:ext cx="3276600" cy="197944"/>
          </a:xfrm>
        </p:spPr>
        <p:txBody>
          <a:bodyPr/>
          <a:lstStyle/>
          <a:p>
            <a:pPr lvl="0" algn="l"/>
            <a:r>
              <a:rPr lang="en-US" sz="1200" dirty="0">
                <a:hlinkClick r:id="" action="ppaction://noaction"/>
              </a:rPr>
              <a:t>Jump to </a:t>
            </a:r>
            <a:r>
              <a:rPr lang="en-US" altLang="en-US" sz="1200" dirty="0">
                <a:hlinkClick r:id="" action="ppaction://noaction"/>
              </a:rPr>
              <a:t>Chemotaxis – Figure 3.40 </a:t>
            </a:r>
            <a:r>
              <a:rPr lang="en-US" sz="1200" dirty="0">
                <a:hlinkClick r:id="" action="ppaction://noaction"/>
              </a:rPr>
              <a:t>Long Description</a:t>
            </a:r>
            <a:endParaRPr lang="en-GB" sz="1200" dirty="0"/>
          </a:p>
        </p:txBody>
      </p:sp>
    </p:spTree>
    <p:extLst>
      <p:ext uri="{BB962C8B-B14F-4D97-AF65-F5344CB8AC3E}">
        <p14:creationId xmlns:p14="http://schemas.microsoft.com/office/powerpoint/2010/main" val="166016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2B799F-E3FC-4AF6-AA33-1B99BCBA5CC2}"/>
              </a:ext>
            </a:extLst>
          </p:cNvPr>
          <p:cNvSpPr>
            <a:spLocks noGrp="1"/>
          </p:cNvSpPr>
          <p:nvPr>
            <p:ph type="title"/>
          </p:nvPr>
        </p:nvSpPr>
        <p:spPr>
          <a:xfrm>
            <a:off x="1136988" y="228600"/>
            <a:ext cx="6870024" cy="609600"/>
          </a:xfrm>
        </p:spPr>
        <p:txBody>
          <a:bodyPr/>
          <a:lstStyle/>
          <a:p>
            <a:r>
              <a:rPr lang="en-US" altLang="en-US" b="1" dirty="0">
                <a:solidFill>
                  <a:schemeClr val="tx1"/>
                </a:solidFill>
              </a:rPr>
              <a:t>Chemotaxis – Figure 3.41</a:t>
            </a:r>
            <a:endParaRPr lang="en-GB" dirty="0"/>
          </a:p>
        </p:txBody>
      </p:sp>
      <p:sp>
        <p:nvSpPr>
          <p:cNvPr id="2" name="Content Placeholder 1"/>
          <p:cNvSpPr>
            <a:spLocks noGrp="1"/>
          </p:cNvSpPr>
          <p:nvPr>
            <p:ph idx="1"/>
          </p:nvPr>
        </p:nvSpPr>
        <p:spPr>
          <a:xfrm>
            <a:off x="457200" y="990600"/>
            <a:ext cx="3581400" cy="2438400"/>
          </a:xfrm>
        </p:spPr>
        <p:txBody>
          <a:bodyPr/>
          <a:lstStyle/>
          <a:p>
            <a:r>
              <a:rPr lang="en-US" altLang="en-US" dirty="0"/>
              <a:t>Other responses observed:</a:t>
            </a:r>
          </a:p>
          <a:p>
            <a:pPr lvl="1"/>
            <a:r>
              <a:rPr lang="en-US" altLang="en-US" dirty="0"/>
              <a:t>Aerotaxis</a:t>
            </a:r>
          </a:p>
          <a:p>
            <a:pPr lvl="1"/>
            <a:r>
              <a:rPr lang="en-US" altLang="en-US" dirty="0"/>
              <a:t>Magnetotaxis</a:t>
            </a:r>
          </a:p>
          <a:p>
            <a:pPr lvl="1"/>
            <a:r>
              <a:rPr lang="en-US" altLang="en-US" dirty="0"/>
              <a:t>Thermotaxis</a:t>
            </a:r>
          </a:p>
          <a:p>
            <a:pPr lvl="1"/>
            <a:r>
              <a:rPr lang="en-US" altLang="en-US" dirty="0"/>
              <a:t>Phototaxis</a:t>
            </a:r>
            <a:endParaRPr lang="en-US" dirty="0"/>
          </a:p>
        </p:txBody>
      </p:sp>
      <p:pic>
        <p:nvPicPr>
          <p:cNvPr id="4" name="Picture 3" descr="Magnetite particles within the cell form a straight line.&#10;"/>
          <p:cNvPicPr>
            <a:picLocks noChangeAspect="1"/>
          </p:cNvPicPr>
          <p:nvPr/>
        </p:nvPicPr>
        <p:blipFill rotWithShape="1">
          <a:blip r:embed="rId3" cstate="print">
            <a:extLst>
              <a:ext uri="{28A0092B-C50C-407E-A947-70E740481C1C}">
                <a14:useLocalDpi xmlns:a14="http://schemas.microsoft.com/office/drawing/2010/main" val="0"/>
              </a:ext>
            </a:extLst>
          </a:blip>
          <a:srcRect t="3136" b="3359"/>
          <a:stretch/>
        </p:blipFill>
        <p:spPr>
          <a:xfrm>
            <a:off x="4038600" y="1828800"/>
            <a:ext cx="4077888" cy="3829310"/>
          </a:xfrm>
          <a:prstGeom prst="rect">
            <a:avLst/>
          </a:prstGeom>
        </p:spPr>
      </p:pic>
      <p:sp>
        <p:nvSpPr>
          <p:cNvPr id="6" name="Text Placeholder 5">
            <a:extLst>
              <a:ext uri="{FF2B5EF4-FFF2-40B4-BE49-F238E27FC236}">
                <a16:creationId xmlns:a16="http://schemas.microsoft.com/office/drawing/2014/main" id="{CE1BEE9F-545D-47CD-8C94-45E7C305F060}"/>
              </a:ext>
            </a:extLst>
          </p:cNvPr>
          <p:cNvSpPr>
            <a:spLocks noGrp="1"/>
          </p:cNvSpPr>
          <p:nvPr>
            <p:ph type="body" sz="quarter" idx="11"/>
          </p:nvPr>
        </p:nvSpPr>
        <p:spPr>
          <a:xfrm>
            <a:off x="7010400" y="6705600"/>
            <a:ext cx="2133600" cy="152400"/>
          </a:xfrm>
        </p:spPr>
        <p:txBody>
          <a:bodyPr/>
          <a:lstStyle/>
          <a:p>
            <a:r>
              <a:rPr lang="en-US" altLang="en-US" dirty="0">
                <a:solidFill>
                  <a:schemeClr val="bg1">
                    <a:lumMod val="50000"/>
                  </a:schemeClr>
                </a:solidFill>
              </a:rPr>
              <a:t>©Dennis Kunkel Microscopy/SPL/Science Source </a:t>
            </a:r>
          </a:p>
        </p:txBody>
      </p:sp>
    </p:spTree>
    <p:extLst>
      <p:ext uri="{BB962C8B-B14F-4D97-AF65-F5344CB8AC3E}">
        <p14:creationId xmlns:p14="http://schemas.microsoft.com/office/powerpoint/2010/main" val="261766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563C1-9AC2-440A-A48E-EAF54822BBC6}"/>
              </a:ext>
            </a:extLst>
          </p:cNvPr>
          <p:cNvSpPr>
            <a:spLocks noGrp="1"/>
          </p:cNvSpPr>
          <p:nvPr>
            <p:ph type="title"/>
          </p:nvPr>
        </p:nvSpPr>
        <p:spPr>
          <a:xfrm>
            <a:off x="1733148" y="228600"/>
            <a:ext cx="5677705" cy="609600"/>
          </a:xfrm>
        </p:spPr>
        <p:txBody>
          <a:bodyPr/>
          <a:lstStyle/>
          <a:p>
            <a:r>
              <a:rPr lang="en-US" altLang="en-US" b="1" dirty="0">
                <a:solidFill>
                  <a:schemeClr val="tx1"/>
                </a:solidFill>
              </a:rPr>
              <a:t>Pili – Figure 3.42</a:t>
            </a:r>
            <a:endParaRPr lang="en-GB" dirty="0"/>
          </a:p>
        </p:txBody>
      </p:sp>
      <p:sp>
        <p:nvSpPr>
          <p:cNvPr id="2" name="Content Placeholder 1"/>
          <p:cNvSpPr>
            <a:spLocks noGrp="1"/>
          </p:cNvSpPr>
          <p:nvPr>
            <p:ph idx="1"/>
          </p:nvPr>
        </p:nvSpPr>
        <p:spPr>
          <a:xfrm>
            <a:off x="457200" y="990599"/>
            <a:ext cx="4419600" cy="5257801"/>
          </a:xfrm>
        </p:spPr>
        <p:txBody>
          <a:bodyPr/>
          <a:lstStyle/>
          <a:p>
            <a:pPr>
              <a:spcAft>
                <a:spcPts val="5100"/>
              </a:spcAft>
            </a:pPr>
            <a:r>
              <a:rPr lang="en-US" altLang="en-US" u="sng" dirty="0"/>
              <a:t>Pili</a:t>
            </a:r>
            <a:r>
              <a:rPr lang="en-US" altLang="en-US" dirty="0"/>
              <a:t> (singular</a:t>
            </a:r>
            <a:r>
              <a:rPr lang="en-US" altLang="en-US" i="1" dirty="0"/>
              <a:t>: </a:t>
            </a:r>
            <a:r>
              <a:rPr lang="en-US" altLang="en-US" u="sng" dirty="0"/>
              <a:t>pilus</a:t>
            </a:r>
            <a:r>
              <a:rPr lang="en-US" altLang="en-US" dirty="0"/>
              <a:t>) are shorter than flagella</a:t>
            </a:r>
          </a:p>
          <a:p>
            <a:pPr>
              <a:spcAft>
                <a:spcPts val="5000"/>
              </a:spcAft>
            </a:pPr>
            <a:r>
              <a:rPr lang="en-US" altLang="en-US" dirty="0"/>
              <a:t>Types that allow surface attachment also called </a:t>
            </a:r>
            <a:r>
              <a:rPr lang="en-US" altLang="en-US" u="sng" dirty="0"/>
              <a:t>fimbriae</a:t>
            </a:r>
          </a:p>
          <a:p>
            <a:pPr>
              <a:spcAft>
                <a:spcPts val="5100"/>
              </a:spcAft>
            </a:pPr>
            <a:r>
              <a:rPr lang="en-US" altLang="en-US" dirty="0"/>
              <a:t>Twitching motility and gliding motility involve pili</a:t>
            </a:r>
          </a:p>
          <a:p>
            <a:r>
              <a:rPr lang="en-US" altLang="en-US" u="sng" dirty="0"/>
              <a:t>Sex pilus</a:t>
            </a:r>
            <a:r>
              <a:rPr lang="en-US" altLang="en-US" dirty="0"/>
              <a:t> used to join bacteria for a type of DNA transfer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75" b="3845"/>
          <a:stretch/>
        </p:blipFill>
        <p:spPr>
          <a:xfrm>
            <a:off x="4931473" y="1034540"/>
            <a:ext cx="3657600" cy="5374770"/>
          </a:xfrm>
          <a:prstGeom prst="rect">
            <a:avLst/>
          </a:prstGeom>
        </p:spPr>
      </p:pic>
      <p:sp>
        <p:nvSpPr>
          <p:cNvPr id="6" name="Text Placeholder 5">
            <a:extLst>
              <a:ext uri="{FF2B5EF4-FFF2-40B4-BE49-F238E27FC236}">
                <a16:creationId xmlns:a16="http://schemas.microsoft.com/office/drawing/2014/main" id="{67E9666F-3B5F-4CDD-AC51-FB5123DE8A9C}"/>
              </a:ext>
            </a:extLst>
          </p:cNvPr>
          <p:cNvSpPr>
            <a:spLocks noGrp="1"/>
          </p:cNvSpPr>
          <p:nvPr>
            <p:ph type="body" sz="quarter" idx="11"/>
          </p:nvPr>
        </p:nvSpPr>
        <p:spPr>
          <a:xfrm>
            <a:off x="4876800" y="6705600"/>
            <a:ext cx="4267200" cy="152400"/>
          </a:xfrm>
        </p:spPr>
        <p:txBody>
          <a:bodyPr/>
          <a:lstStyle/>
          <a:p>
            <a:r>
              <a:rPr lang="en-US" altLang="en-US" dirty="0">
                <a:solidFill>
                  <a:schemeClr val="bg1">
                    <a:lumMod val="50000"/>
                  </a:schemeClr>
                </a:solidFill>
              </a:rPr>
              <a:t>a: ©Dennis Kunkel/SPL/Science Source; b: Source: Harley W. Moon/U.S. Department of Agriculture </a:t>
            </a:r>
          </a:p>
        </p:txBody>
      </p:sp>
    </p:spTree>
    <p:extLst>
      <p:ext uri="{BB962C8B-B14F-4D97-AF65-F5344CB8AC3E}">
        <p14:creationId xmlns:p14="http://schemas.microsoft.com/office/powerpoint/2010/main" val="4084528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8E981B-5971-4F8A-B29C-76A96E3216E6}"/>
              </a:ext>
            </a:extLst>
          </p:cNvPr>
          <p:cNvSpPr>
            <a:spLocks noGrp="1"/>
          </p:cNvSpPr>
          <p:nvPr>
            <p:ph type="title"/>
          </p:nvPr>
        </p:nvSpPr>
        <p:spPr>
          <a:xfrm>
            <a:off x="90087" y="228600"/>
            <a:ext cx="8963827" cy="585850"/>
          </a:xfrm>
        </p:spPr>
        <p:txBody>
          <a:bodyPr/>
          <a:lstStyle/>
          <a:p>
            <a:r>
              <a:rPr lang="en-US" altLang="en-US" sz="3000" b="1" dirty="0">
                <a:solidFill>
                  <a:schemeClr val="tx1"/>
                </a:solidFill>
              </a:rPr>
              <a:t>Internal Components of Prokaryotic Cells – Figure 3.43</a:t>
            </a:r>
            <a:endParaRPr lang="en-GB" sz="3000" dirty="0"/>
          </a:p>
        </p:txBody>
      </p:sp>
      <p:sp>
        <p:nvSpPr>
          <p:cNvPr id="2" name="Content Placeholder 1"/>
          <p:cNvSpPr>
            <a:spLocks noGrp="1"/>
          </p:cNvSpPr>
          <p:nvPr>
            <p:ph idx="1"/>
          </p:nvPr>
        </p:nvSpPr>
        <p:spPr>
          <a:xfrm>
            <a:off x="457200" y="990600"/>
            <a:ext cx="8229600" cy="1521596"/>
          </a:xfrm>
        </p:spPr>
        <p:txBody>
          <a:bodyPr/>
          <a:lstStyle/>
          <a:p>
            <a:r>
              <a:rPr lang="en-US" altLang="en-US" u="sng" dirty="0"/>
              <a:t>Chromosome</a:t>
            </a:r>
            <a:r>
              <a:rPr lang="en-US" altLang="en-US" dirty="0"/>
              <a:t> forms gel-like region: the </a:t>
            </a:r>
            <a:r>
              <a:rPr lang="en-US" altLang="en-US" u="sng" dirty="0"/>
              <a:t>nucleoid</a:t>
            </a:r>
          </a:p>
          <a:p>
            <a:pPr lvl="1"/>
            <a:r>
              <a:rPr lang="en-US" altLang="en-US" dirty="0"/>
              <a:t>Single circular double-stranded DNA molecule</a:t>
            </a:r>
          </a:p>
          <a:p>
            <a:pPr lvl="2"/>
            <a:r>
              <a:rPr lang="en-US" altLang="en-US" dirty="0"/>
              <a:t>Packed tightly via binding proteins and supercoiling</a:t>
            </a:r>
          </a:p>
        </p:txBody>
      </p:sp>
      <p:sp>
        <p:nvSpPr>
          <p:cNvPr id="11" name="Content Placeholder 10">
            <a:extLst>
              <a:ext uri="{FF2B5EF4-FFF2-40B4-BE49-F238E27FC236}">
                <a16:creationId xmlns:a16="http://schemas.microsoft.com/office/drawing/2014/main" id="{D39545DF-1365-41D4-B2FA-9F2DAE406ED5}"/>
              </a:ext>
            </a:extLst>
          </p:cNvPr>
          <p:cNvSpPr>
            <a:spLocks noGrp="1"/>
          </p:cNvSpPr>
          <p:nvPr>
            <p:ph sz="quarter" idx="23"/>
          </p:nvPr>
        </p:nvSpPr>
        <p:spPr>
          <a:xfrm>
            <a:off x="457200" y="2428308"/>
            <a:ext cx="8001000" cy="2183646"/>
          </a:xfrm>
        </p:spPr>
        <p:txBody>
          <a:bodyPr/>
          <a:lstStyle/>
          <a:p>
            <a:pPr marL="0" indent="0">
              <a:spcBef>
                <a:spcPts val="576"/>
              </a:spcBef>
              <a:spcAft>
                <a:spcPts val="800"/>
              </a:spcAft>
              <a:buNone/>
            </a:pPr>
            <a:r>
              <a:rPr lang="en-US" altLang="en-US" sz="2400" u="sng" dirty="0"/>
              <a:t>Plasmids</a:t>
            </a:r>
            <a:endParaRPr lang="en-US" altLang="en-US" dirty="0"/>
          </a:p>
          <a:p>
            <a:pPr lvl="1">
              <a:spcBef>
                <a:spcPts val="480"/>
              </a:spcBef>
              <a:spcAft>
                <a:spcPts val="800"/>
              </a:spcAft>
              <a:buFont typeface="Arial" panose="020B0604020202020204" pitchFamily="34" charset="0"/>
              <a:buChar char="•"/>
            </a:pPr>
            <a:r>
              <a:rPr lang="en-US" altLang="en-US" sz="2000" dirty="0"/>
              <a:t>Do not encode essential genetic information</a:t>
            </a:r>
          </a:p>
          <a:p>
            <a:pPr lvl="1">
              <a:spcBef>
                <a:spcPts val="480"/>
              </a:spcBef>
              <a:spcAft>
                <a:spcPts val="800"/>
              </a:spcAft>
              <a:buFont typeface="Arial" panose="020B0604020202020204" pitchFamily="34" charset="0"/>
              <a:buChar char="•"/>
            </a:pPr>
            <a:r>
              <a:rPr lang="en-US" altLang="en-US" sz="2000" dirty="0"/>
              <a:t>Similar structure to chromosome, but much smaller </a:t>
            </a:r>
          </a:p>
          <a:p>
            <a:pPr lvl="1">
              <a:spcBef>
                <a:spcPts val="480"/>
              </a:spcBef>
              <a:spcAft>
                <a:spcPts val="800"/>
              </a:spcAft>
              <a:buFont typeface="Arial" panose="020B0604020202020204" pitchFamily="34" charset="0"/>
              <a:buChar char="•"/>
            </a:pPr>
            <a:r>
              <a:rPr lang="en-US" altLang="en-US" sz="2000" dirty="0"/>
              <a:t>May be shared with other bacteria; antibiotic resistance can spread this way</a:t>
            </a:r>
          </a:p>
        </p:txBody>
      </p:sp>
      <p:pic>
        <p:nvPicPr>
          <p:cNvPr id="5" name="Picture 4">
            <a:extLst>
              <a:ext uri="{FF2B5EF4-FFF2-40B4-BE49-F238E27FC236}">
                <a16:creationId xmlns:a16="http://schemas.microsoft.com/office/drawing/2014/main" id="{AF662441-537D-43E1-98E4-3D118C09AC9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172" y="4345804"/>
            <a:ext cx="3354456" cy="2183646"/>
          </a:xfrm>
          <a:prstGeom prst="rect">
            <a:avLst/>
          </a:prstGeom>
        </p:spPr>
      </p:pic>
      <p:sp>
        <p:nvSpPr>
          <p:cNvPr id="13" name="Text Placeholder 12">
            <a:extLst>
              <a:ext uri="{FF2B5EF4-FFF2-40B4-BE49-F238E27FC236}">
                <a16:creationId xmlns:a16="http://schemas.microsoft.com/office/drawing/2014/main" id="{113DFE0B-E32B-49F2-91B3-89D8B3E7B691}"/>
              </a:ext>
            </a:extLst>
          </p:cNvPr>
          <p:cNvSpPr>
            <a:spLocks noGrp="1"/>
          </p:cNvSpPr>
          <p:nvPr>
            <p:ph type="body" sz="quarter" idx="11"/>
          </p:nvPr>
        </p:nvSpPr>
        <p:spPr>
          <a:xfrm>
            <a:off x="7772400" y="6705600"/>
            <a:ext cx="1371600" cy="152400"/>
          </a:xfrm>
        </p:spPr>
        <p:txBody>
          <a:bodyPr/>
          <a:lstStyle/>
          <a:p>
            <a:r>
              <a:rPr lang="en-US" altLang="en-US" dirty="0">
                <a:solidFill>
                  <a:schemeClr val="bg1">
                    <a:lumMod val="50000"/>
                  </a:schemeClr>
                </a:solidFill>
              </a:rPr>
              <a:t>©CNRI/SPL/Science Source </a:t>
            </a:r>
          </a:p>
        </p:txBody>
      </p:sp>
    </p:spTree>
    <p:extLst>
      <p:ext uri="{BB962C8B-B14F-4D97-AF65-F5344CB8AC3E}">
        <p14:creationId xmlns:p14="http://schemas.microsoft.com/office/powerpoint/2010/main" val="1312589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8BF97C-3345-4185-AE8F-B12077C0FD67}"/>
              </a:ext>
            </a:extLst>
          </p:cNvPr>
          <p:cNvSpPr>
            <a:spLocks noGrp="1"/>
          </p:cNvSpPr>
          <p:nvPr>
            <p:ph type="title"/>
          </p:nvPr>
        </p:nvSpPr>
        <p:spPr>
          <a:xfrm>
            <a:off x="656518" y="228600"/>
            <a:ext cx="7830964" cy="914400"/>
          </a:xfrm>
        </p:spPr>
        <p:txBody>
          <a:bodyPr/>
          <a:lstStyle/>
          <a:p>
            <a:r>
              <a:rPr lang="en-US" altLang="en-US" sz="3000" b="1" dirty="0">
                <a:solidFill>
                  <a:schemeClr val="tx1"/>
                </a:solidFill>
              </a:rPr>
              <a:t>Internal Components of Prokaryotic Cells – Figure 3.44</a:t>
            </a:r>
            <a:endParaRPr lang="en-GB" sz="3000" dirty="0"/>
          </a:p>
        </p:txBody>
      </p:sp>
      <p:sp>
        <p:nvSpPr>
          <p:cNvPr id="3" name="Content Placeholder 2"/>
          <p:cNvSpPr>
            <a:spLocks noGrp="1"/>
          </p:cNvSpPr>
          <p:nvPr>
            <p:ph idx="1"/>
          </p:nvPr>
        </p:nvSpPr>
        <p:spPr>
          <a:xfrm>
            <a:off x="457200" y="1447800"/>
            <a:ext cx="5334000" cy="4929250"/>
          </a:xfrm>
        </p:spPr>
        <p:txBody>
          <a:bodyPr/>
          <a:lstStyle/>
          <a:p>
            <a:r>
              <a:rPr lang="en-US" altLang="en-US" u="sng" dirty="0"/>
              <a:t>Ribosomes</a:t>
            </a:r>
            <a:r>
              <a:rPr lang="en-US" altLang="en-US" dirty="0"/>
              <a:t> involved in protein synthesis</a:t>
            </a:r>
          </a:p>
          <a:p>
            <a:pPr lvl="1"/>
            <a:r>
              <a:rPr lang="en-US" altLang="en-US" dirty="0"/>
              <a:t>Facilitate joining of amino acids</a:t>
            </a:r>
          </a:p>
          <a:p>
            <a:pPr lvl="1"/>
            <a:r>
              <a:rPr lang="en-US" altLang="en-US" dirty="0"/>
              <a:t>Relative size and density expressed as S (Svedberg unit) that reflects how fast they settle when centrifuged</a:t>
            </a:r>
          </a:p>
          <a:p>
            <a:pPr lvl="1"/>
            <a:r>
              <a:rPr lang="en-US" altLang="en-US" dirty="0"/>
              <a:t>Prokaryotic ribosomes are 70S</a:t>
            </a:r>
          </a:p>
          <a:p>
            <a:pPr lvl="2"/>
            <a:r>
              <a:rPr lang="en-US" altLang="en-US" dirty="0"/>
              <a:t>Composed of 30S and 50S </a:t>
            </a:r>
            <a:br>
              <a:rPr lang="en-US" altLang="en-US" dirty="0"/>
            </a:br>
            <a:r>
              <a:rPr lang="en-US" altLang="en-US" dirty="0"/>
              <a:t>subunits</a:t>
            </a:r>
          </a:p>
          <a:p>
            <a:pPr lvl="1"/>
            <a:r>
              <a:rPr lang="en-US" altLang="en-US" dirty="0"/>
              <a:t>Eukaryotic ribosomes are 80S</a:t>
            </a:r>
          </a:p>
          <a:p>
            <a:pPr lvl="2"/>
            <a:r>
              <a:rPr lang="en-US" altLang="en-US" dirty="0"/>
              <a:t>Important medically: antibiotics</a:t>
            </a:r>
          </a:p>
          <a:p>
            <a:pPr lvl="2">
              <a:spcBef>
                <a:spcPct val="0"/>
              </a:spcBef>
              <a:buFontTx/>
              <a:buNone/>
            </a:pPr>
            <a:r>
              <a:rPr lang="en-US" altLang="en-US" dirty="0"/>
              <a:t>	impacting 70S ribosome do not</a:t>
            </a:r>
          </a:p>
          <a:p>
            <a:pPr lvl="2">
              <a:spcBef>
                <a:spcPct val="0"/>
              </a:spcBef>
              <a:buFontTx/>
              <a:buNone/>
            </a:pPr>
            <a:r>
              <a:rPr lang="en-US" altLang="en-US" dirty="0"/>
              <a:t>	affect 80S ribosome</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7"/>
          <a:stretch/>
        </p:blipFill>
        <p:spPr>
          <a:xfrm>
            <a:off x="5943600" y="1905000"/>
            <a:ext cx="2877567" cy="4299206"/>
          </a:xfrm>
          <a:prstGeom prst="rect">
            <a:avLst/>
          </a:prstGeom>
        </p:spPr>
      </p:pic>
    </p:spTree>
    <p:extLst>
      <p:ext uri="{BB962C8B-B14F-4D97-AF65-F5344CB8AC3E}">
        <p14:creationId xmlns:p14="http://schemas.microsoft.com/office/powerpoint/2010/main" val="965788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7866A3-1CB4-4A2F-9275-F780E4B87EA7}"/>
              </a:ext>
            </a:extLst>
          </p:cNvPr>
          <p:cNvSpPr>
            <a:spLocks noGrp="1"/>
          </p:cNvSpPr>
          <p:nvPr>
            <p:ph type="title"/>
          </p:nvPr>
        </p:nvSpPr>
        <p:spPr>
          <a:xfrm>
            <a:off x="349835" y="228600"/>
            <a:ext cx="8444330" cy="609600"/>
          </a:xfrm>
        </p:spPr>
        <p:txBody>
          <a:bodyPr/>
          <a:lstStyle/>
          <a:p>
            <a:r>
              <a:rPr lang="en-US" altLang="en-US" b="1" dirty="0">
                <a:solidFill>
                  <a:schemeClr val="tx1"/>
                </a:solidFill>
              </a:rPr>
              <a:t>Internal Components of Prokaryotic Cells</a:t>
            </a:r>
            <a:endParaRPr lang="en-GB" dirty="0"/>
          </a:p>
        </p:txBody>
      </p:sp>
      <p:sp>
        <p:nvSpPr>
          <p:cNvPr id="3" name="Content Placeholder 2"/>
          <p:cNvSpPr>
            <a:spLocks noGrp="1"/>
          </p:cNvSpPr>
          <p:nvPr>
            <p:ph idx="1"/>
          </p:nvPr>
        </p:nvSpPr>
        <p:spPr>
          <a:xfrm>
            <a:off x="457200" y="990600"/>
            <a:ext cx="8229600" cy="1747204"/>
          </a:xfrm>
        </p:spPr>
        <p:txBody>
          <a:bodyPr/>
          <a:lstStyle/>
          <a:p>
            <a:r>
              <a:rPr lang="en-US" altLang="en-US" u="sng" dirty="0"/>
              <a:t>Cytoskeleton</a:t>
            </a:r>
            <a:r>
              <a:rPr lang="en-US" altLang="en-US" dirty="0"/>
              <a:t>: interior protein framework</a:t>
            </a:r>
          </a:p>
          <a:p>
            <a:pPr lvl="1"/>
            <a:r>
              <a:rPr lang="en-US" altLang="en-US" dirty="0"/>
              <a:t>Bacterial proteins similar to eukaryotic cytoskeleton have been characterized</a:t>
            </a:r>
          </a:p>
          <a:p>
            <a:pPr lvl="2"/>
            <a:r>
              <a:rPr lang="en-US" altLang="en-US" dirty="0"/>
              <a:t>Likely involved in cell division and controlling cell shape</a:t>
            </a:r>
          </a:p>
        </p:txBody>
      </p:sp>
      <p:sp>
        <p:nvSpPr>
          <p:cNvPr id="8" name="Content Placeholder 7">
            <a:extLst>
              <a:ext uri="{FF2B5EF4-FFF2-40B4-BE49-F238E27FC236}">
                <a16:creationId xmlns:a16="http://schemas.microsoft.com/office/drawing/2014/main" id="{29D00237-B09D-4B62-8BEB-F9DAD4143241}"/>
              </a:ext>
            </a:extLst>
          </p:cNvPr>
          <p:cNvSpPr>
            <a:spLocks noGrp="1"/>
          </p:cNvSpPr>
          <p:nvPr>
            <p:ph sz="quarter" idx="18"/>
          </p:nvPr>
        </p:nvSpPr>
        <p:spPr>
          <a:xfrm>
            <a:off x="455298" y="2734641"/>
            <a:ext cx="6865642" cy="2654246"/>
          </a:xfrm>
        </p:spPr>
        <p:txBody>
          <a:bodyPr/>
          <a:lstStyle/>
          <a:p>
            <a:pPr marL="0" indent="0">
              <a:spcAft>
                <a:spcPts val="800"/>
              </a:spcAft>
              <a:buNone/>
            </a:pPr>
            <a:r>
              <a:rPr lang="en-US" altLang="en-US" sz="2400" u="sng" dirty="0"/>
              <a:t>Storage granules</a:t>
            </a:r>
            <a:r>
              <a:rPr lang="en-US" altLang="en-US" sz="2400" dirty="0"/>
              <a:t>: accumulations of polymers</a:t>
            </a:r>
          </a:p>
          <a:p>
            <a:pPr lvl="1">
              <a:spcAft>
                <a:spcPts val="800"/>
              </a:spcAft>
              <a:buFont typeface="Arial" panose="020B0604020202020204" pitchFamily="34" charset="0"/>
              <a:buChar char="•"/>
            </a:pPr>
            <a:r>
              <a:rPr lang="en-US" altLang="en-US" sz="2000" dirty="0"/>
              <a:t>Synthesized from nutrients available in excess</a:t>
            </a:r>
          </a:p>
          <a:p>
            <a:pPr lvl="2">
              <a:spcAft>
                <a:spcPts val="800"/>
              </a:spcAft>
            </a:pPr>
            <a:r>
              <a:rPr lang="en-US" altLang="en-US" sz="1800" dirty="0"/>
              <a:t>Carbon, energy storage:</a:t>
            </a:r>
          </a:p>
          <a:p>
            <a:pPr lvl="3">
              <a:spcAft>
                <a:spcPts val="800"/>
              </a:spcAft>
              <a:buFont typeface="Arial" panose="020B0604020202020204" pitchFamily="34" charset="0"/>
              <a:buChar char="•"/>
            </a:pPr>
            <a:r>
              <a:rPr lang="en-US" altLang="en-US" sz="1600" dirty="0"/>
              <a:t>Glycogen</a:t>
            </a:r>
          </a:p>
          <a:p>
            <a:pPr lvl="3">
              <a:spcAft>
                <a:spcPts val="800"/>
              </a:spcAft>
              <a:buFont typeface="Arial" panose="020B0604020202020204" pitchFamily="34" charset="0"/>
              <a:buChar char="•"/>
            </a:pPr>
            <a:r>
              <a:rPr lang="en-US" altLang="en-US" sz="1600" dirty="0"/>
              <a:t>Poly-</a:t>
            </a:r>
            <a:r>
              <a:rPr lang="el-GR" altLang="en-US" sz="1600" dirty="0">
                <a:cs typeface="Arial" panose="020B0604020202020204" pitchFamily="34" charset="0"/>
              </a:rPr>
              <a:t>β</a:t>
            </a:r>
            <a:r>
              <a:rPr lang="en-US" altLang="en-US" sz="1600" dirty="0"/>
              <a:t>-</a:t>
            </a:r>
            <a:r>
              <a:rPr lang="en-US" altLang="en-US" sz="1600" dirty="0" err="1"/>
              <a:t>hydroxybutyrate</a:t>
            </a:r>
            <a:r>
              <a:rPr lang="en-US" altLang="en-US" sz="1600" dirty="0"/>
              <a:t> (PHB)</a:t>
            </a:r>
          </a:p>
          <a:p>
            <a:pPr lvl="2">
              <a:spcAft>
                <a:spcPts val="800"/>
              </a:spcAft>
            </a:pPr>
            <a:r>
              <a:rPr lang="en-US" altLang="en-US" sz="1800" dirty="0"/>
              <a:t>Metachromatic granules stain red with methylene blue</a:t>
            </a:r>
          </a:p>
        </p:txBody>
      </p:sp>
      <p:sp>
        <p:nvSpPr>
          <p:cNvPr id="13" name="Content Placeholder 12">
            <a:extLst>
              <a:ext uri="{FF2B5EF4-FFF2-40B4-BE49-F238E27FC236}">
                <a16:creationId xmlns:a16="http://schemas.microsoft.com/office/drawing/2014/main" id="{590B5E6F-4C7E-4D23-8F91-85F45CEACF93}"/>
              </a:ext>
            </a:extLst>
          </p:cNvPr>
          <p:cNvSpPr>
            <a:spLocks noGrp="1"/>
          </p:cNvSpPr>
          <p:nvPr>
            <p:ph sz="quarter" idx="23"/>
          </p:nvPr>
        </p:nvSpPr>
        <p:spPr>
          <a:xfrm>
            <a:off x="455298" y="5392050"/>
            <a:ext cx="5912915" cy="571595"/>
          </a:xfrm>
        </p:spPr>
        <p:txBody>
          <a:bodyPr/>
          <a:lstStyle/>
          <a:p>
            <a:pPr marL="0" indent="0">
              <a:buNone/>
            </a:pPr>
            <a:r>
              <a:rPr lang="en-US" altLang="en-US" sz="2400" u="sng" dirty="0"/>
              <a:t>Gas vesicles</a:t>
            </a:r>
            <a:r>
              <a:rPr lang="en-US" altLang="en-US" sz="2400" dirty="0"/>
              <a:t>: controlled to provide buoyancy</a:t>
            </a:r>
          </a:p>
        </p:txBody>
      </p:sp>
    </p:spTree>
    <p:extLst>
      <p:ext uri="{BB962C8B-B14F-4D97-AF65-F5344CB8AC3E}">
        <p14:creationId xmlns:p14="http://schemas.microsoft.com/office/powerpoint/2010/main" val="1064139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84412E0-C948-4FA1-86E1-87E9AA50BB29}"/>
              </a:ext>
            </a:extLst>
          </p:cNvPr>
          <p:cNvSpPr>
            <a:spLocks noGrp="1"/>
          </p:cNvSpPr>
          <p:nvPr>
            <p:ph type="title"/>
          </p:nvPr>
        </p:nvSpPr>
        <p:spPr>
          <a:xfrm>
            <a:off x="349835" y="228600"/>
            <a:ext cx="8444330" cy="609600"/>
          </a:xfrm>
        </p:spPr>
        <p:txBody>
          <a:bodyPr/>
          <a:lstStyle/>
          <a:p>
            <a:r>
              <a:rPr lang="en-US" altLang="en-US" b="1" dirty="0">
                <a:solidFill>
                  <a:schemeClr val="tx1"/>
                </a:solidFill>
              </a:rPr>
              <a:t>Principles of Light Microscopy – Figure 3.2</a:t>
            </a:r>
            <a:endParaRPr lang="en-GB" dirty="0"/>
          </a:p>
        </p:txBody>
      </p:sp>
      <p:sp>
        <p:nvSpPr>
          <p:cNvPr id="2" name="Content Placeholder 1"/>
          <p:cNvSpPr>
            <a:spLocks noGrp="1"/>
          </p:cNvSpPr>
          <p:nvPr>
            <p:ph idx="1"/>
          </p:nvPr>
        </p:nvSpPr>
        <p:spPr>
          <a:xfrm>
            <a:off x="457200" y="990600"/>
            <a:ext cx="8229600" cy="2286000"/>
          </a:xfrm>
        </p:spPr>
        <p:txBody>
          <a:bodyPr/>
          <a:lstStyle/>
          <a:p>
            <a:r>
              <a:rPr lang="en-US" altLang="en-US" dirty="0"/>
              <a:t>Immersion oil used to displace air between lens and specimen when using high powered 100x objective</a:t>
            </a:r>
          </a:p>
          <a:p>
            <a:pPr lvl="1"/>
            <a:r>
              <a:rPr lang="en-US" altLang="en-US" dirty="0"/>
              <a:t>Has same refractive index (measure of speed of light passing through medium) as glass</a:t>
            </a:r>
          </a:p>
          <a:p>
            <a:pPr lvl="1"/>
            <a:r>
              <a:rPr lang="en-US" altLang="en-US" dirty="0"/>
              <a:t>Prevents refraction of light; keeps rays from missing opening in objective lens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42" b="2532"/>
          <a:stretch/>
        </p:blipFill>
        <p:spPr>
          <a:xfrm>
            <a:off x="2651394" y="3429000"/>
            <a:ext cx="3838011" cy="2606177"/>
          </a:xfrm>
          <a:prstGeom prst="rect">
            <a:avLst/>
          </a:prstGeom>
        </p:spPr>
      </p:pic>
      <p:sp>
        <p:nvSpPr>
          <p:cNvPr id="3" name="Text Placeholder 2">
            <a:extLst>
              <a:ext uri="{FF2B5EF4-FFF2-40B4-BE49-F238E27FC236}">
                <a16:creationId xmlns:a16="http://schemas.microsoft.com/office/drawing/2014/main" id="{4D914C4E-20A1-44EB-B2CC-0DC59588D087}"/>
              </a:ext>
            </a:extLst>
          </p:cNvPr>
          <p:cNvSpPr>
            <a:spLocks noGrp="1"/>
          </p:cNvSpPr>
          <p:nvPr>
            <p:ph type="body" sz="quarter" idx="11"/>
          </p:nvPr>
        </p:nvSpPr>
        <p:spPr>
          <a:xfrm>
            <a:off x="6629400" y="6705600"/>
            <a:ext cx="2514600" cy="152400"/>
          </a:xfrm>
        </p:spPr>
        <p:txBody>
          <a:bodyPr/>
          <a:lstStyle/>
          <a:p>
            <a:r>
              <a:rPr lang="en-US" altLang="en-US" dirty="0">
                <a:solidFill>
                  <a:schemeClr val="tx1"/>
                </a:solidFill>
              </a:rPr>
              <a:t>© McGraw-Hill Education/Lisa Burgess, photographer </a:t>
            </a:r>
          </a:p>
        </p:txBody>
      </p:sp>
    </p:spTree>
    <p:extLst>
      <p:ext uri="{BB962C8B-B14F-4D97-AF65-F5344CB8AC3E}">
        <p14:creationId xmlns:p14="http://schemas.microsoft.com/office/powerpoint/2010/main" val="2931381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1E734-AE05-4A5D-A6AF-CA7D9E3A7FC8}"/>
              </a:ext>
            </a:extLst>
          </p:cNvPr>
          <p:cNvSpPr>
            <a:spLocks noGrp="1"/>
          </p:cNvSpPr>
          <p:nvPr>
            <p:ph type="title"/>
          </p:nvPr>
        </p:nvSpPr>
        <p:spPr>
          <a:xfrm>
            <a:off x="1679170" y="228600"/>
            <a:ext cx="5785661" cy="609600"/>
          </a:xfrm>
        </p:spPr>
        <p:txBody>
          <a:bodyPr/>
          <a:lstStyle/>
          <a:p>
            <a:r>
              <a:rPr lang="en-US" altLang="en-US" b="1" dirty="0">
                <a:solidFill>
                  <a:schemeClr val="tx1"/>
                </a:solidFill>
              </a:rPr>
              <a:t>Endospores – Figure 3.45</a:t>
            </a:r>
            <a:endParaRPr lang="en-GB" dirty="0"/>
          </a:p>
        </p:txBody>
      </p:sp>
      <p:sp>
        <p:nvSpPr>
          <p:cNvPr id="2" name="Content Placeholder 1"/>
          <p:cNvSpPr>
            <a:spLocks noGrp="1"/>
          </p:cNvSpPr>
          <p:nvPr>
            <p:ph idx="1"/>
          </p:nvPr>
        </p:nvSpPr>
        <p:spPr>
          <a:xfrm>
            <a:off x="457200" y="990600"/>
            <a:ext cx="5791200" cy="2236149"/>
          </a:xfrm>
        </p:spPr>
        <p:txBody>
          <a:bodyPr/>
          <a:lstStyle/>
          <a:p>
            <a:r>
              <a:rPr lang="en-US" altLang="en-US" u="sng" dirty="0"/>
              <a:t>Endospores</a:t>
            </a:r>
            <a:r>
              <a:rPr lang="en-US" altLang="en-US" dirty="0"/>
              <a:t>: unique type of dormant cell</a:t>
            </a:r>
          </a:p>
          <a:p>
            <a:pPr lvl="1"/>
            <a:r>
              <a:rPr lang="en-US" altLang="en-US" dirty="0"/>
              <a:t>Produced by members of </a:t>
            </a:r>
            <a:r>
              <a:rPr lang="en-US" altLang="en-US" i="1" dirty="0"/>
              <a:t>Bacillus</a:t>
            </a:r>
            <a:r>
              <a:rPr lang="en-US" altLang="en-US" dirty="0"/>
              <a:t>, </a:t>
            </a:r>
            <a:r>
              <a:rPr lang="en-US" altLang="en-US" i="1" dirty="0"/>
              <a:t>Clostridium</a:t>
            </a:r>
            <a:endParaRPr lang="en-US" altLang="en-US" dirty="0"/>
          </a:p>
          <a:p>
            <a:pPr lvl="1"/>
            <a:r>
              <a:rPr lang="en-US" altLang="en-US" dirty="0"/>
              <a:t>May remain dormant for 100 years or longer</a:t>
            </a:r>
          </a:p>
          <a:p>
            <a:pPr lvl="1"/>
            <a:r>
              <a:rPr lang="en-US" altLang="en-US" dirty="0"/>
              <a:t>Extremely resistant to heat, desiccation, chemicals, ultraviolet light, boiling water</a:t>
            </a:r>
          </a:p>
        </p:txBody>
      </p:sp>
      <p:sp>
        <p:nvSpPr>
          <p:cNvPr id="7" name="Content Placeholder 6">
            <a:extLst>
              <a:ext uri="{FF2B5EF4-FFF2-40B4-BE49-F238E27FC236}">
                <a16:creationId xmlns:a16="http://schemas.microsoft.com/office/drawing/2014/main" id="{61D46C9C-DCFD-4CCE-B461-DC806E6C6D4F}"/>
              </a:ext>
            </a:extLst>
          </p:cNvPr>
          <p:cNvSpPr>
            <a:spLocks noGrp="1"/>
          </p:cNvSpPr>
          <p:nvPr>
            <p:ph sz="quarter" idx="18"/>
          </p:nvPr>
        </p:nvSpPr>
        <p:spPr>
          <a:xfrm>
            <a:off x="457197" y="3707698"/>
            <a:ext cx="5217691" cy="1931101"/>
          </a:xfrm>
        </p:spPr>
        <p:txBody>
          <a:bodyPr/>
          <a:lstStyle/>
          <a:p>
            <a:pPr marL="0" indent="0">
              <a:spcAft>
                <a:spcPts val="5000"/>
              </a:spcAft>
              <a:buNone/>
            </a:pPr>
            <a:r>
              <a:rPr lang="en-US" altLang="en-US" sz="2400" dirty="0"/>
              <a:t>Endospores can </a:t>
            </a:r>
            <a:r>
              <a:rPr lang="en-US" altLang="en-US" sz="2400" u="sng" dirty="0"/>
              <a:t>germinate</a:t>
            </a:r>
            <a:r>
              <a:rPr lang="en-US" altLang="en-US" sz="2400" dirty="0"/>
              <a:t> to become </a:t>
            </a:r>
            <a:r>
              <a:rPr lang="en-US" altLang="en-US" sz="2400" u="sng" dirty="0"/>
              <a:t>vegetative cells</a:t>
            </a:r>
            <a:r>
              <a:rPr lang="en-US" altLang="en-US" sz="2400" dirty="0"/>
              <a:t> that can multiply</a:t>
            </a:r>
          </a:p>
          <a:p>
            <a:pPr marL="0" indent="0">
              <a:buNone/>
            </a:pPr>
            <a:r>
              <a:rPr lang="en-US" altLang="en-US" sz="2400" dirty="0"/>
              <a:t>Found virtually everywhere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55" b="1559"/>
          <a:stretch/>
        </p:blipFill>
        <p:spPr>
          <a:xfrm>
            <a:off x="5943600" y="2286000"/>
            <a:ext cx="2949725" cy="3938650"/>
          </a:xfrm>
          <a:prstGeom prst="rect">
            <a:avLst/>
          </a:prstGeom>
        </p:spPr>
      </p:pic>
      <p:sp>
        <p:nvSpPr>
          <p:cNvPr id="13" name="Text Placeholder 12">
            <a:extLst>
              <a:ext uri="{FF2B5EF4-FFF2-40B4-BE49-F238E27FC236}">
                <a16:creationId xmlns:a16="http://schemas.microsoft.com/office/drawing/2014/main" id="{96D14136-1D8C-42EF-B76C-75BB2D9A8C11}"/>
              </a:ext>
            </a:extLst>
          </p:cNvPr>
          <p:cNvSpPr>
            <a:spLocks noGrp="1"/>
          </p:cNvSpPr>
          <p:nvPr>
            <p:ph type="body" sz="quarter" idx="11"/>
          </p:nvPr>
        </p:nvSpPr>
        <p:spPr>
          <a:xfrm>
            <a:off x="7239000" y="6705600"/>
            <a:ext cx="1905000" cy="152400"/>
          </a:xfrm>
        </p:spPr>
        <p:txBody>
          <a:bodyPr/>
          <a:lstStyle/>
          <a:p>
            <a:r>
              <a:rPr lang="en-US" altLang="en-US" dirty="0"/>
              <a:t>© Dr. Kari Lounatmaa/Science Source</a:t>
            </a:r>
          </a:p>
        </p:txBody>
      </p:sp>
    </p:spTree>
    <p:extLst>
      <p:ext uri="{BB962C8B-B14F-4D97-AF65-F5344CB8AC3E}">
        <p14:creationId xmlns:p14="http://schemas.microsoft.com/office/powerpoint/2010/main" val="2457139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C3686-FEEC-4757-8ECE-3228C77CC312}"/>
              </a:ext>
            </a:extLst>
          </p:cNvPr>
          <p:cNvSpPr>
            <a:spLocks noGrp="1"/>
          </p:cNvSpPr>
          <p:nvPr>
            <p:ph type="title"/>
          </p:nvPr>
        </p:nvSpPr>
        <p:spPr>
          <a:xfrm>
            <a:off x="1991225" y="228600"/>
            <a:ext cx="5161550" cy="609600"/>
          </a:xfrm>
        </p:spPr>
        <p:txBody>
          <a:bodyPr/>
          <a:lstStyle/>
          <a:p>
            <a:r>
              <a:rPr lang="en-US" altLang="en-US" b="1" dirty="0">
                <a:solidFill>
                  <a:schemeClr val="tx1"/>
                </a:solidFill>
              </a:rPr>
              <a:t>Endospores</a:t>
            </a:r>
            <a:endParaRPr lang="en-GB" dirty="0"/>
          </a:p>
        </p:txBody>
      </p:sp>
      <p:sp>
        <p:nvSpPr>
          <p:cNvPr id="2" name="Content Placeholder 1"/>
          <p:cNvSpPr>
            <a:spLocks noGrp="1"/>
          </p:cNvSpPr>
          <p:nvPr>
            <p:ph idx="1"/>
          </p:nvPr>
        </p:nvSpPr>
        <p:spPr>
          <a:xfrm>
            <a:off x="457200" y="990600"/>
            <a:ext cx="8229600" cy="2971800"/>
          </a:xfrm>
        </p:spPr>
        <p:txBody>
          <a:bodyPr/>
          <a:lstStyle/>
          <a:p>
            <a:pPr>
              <a:lnSpc>
                <a:spcPct val="90000"/>
              </a:lnSpc>
            </a:pPr>
            <a:r>
              <a:rPr lang="en-US" altLang="en-US" u="sng" dirty="0"/>
              <a:t>Sporulation</a:t>
            </a:r>
            <a:r>
              <a:rPr lang="en-US" altLang="en-US" dirty="0"/>
              <a:t> triggered by limited carbon or nitrogen</a:t>
            </a:r>
          </a:p>
          <a:p>
            <a:pPr lvl="1">
              <a:lnSpc>
                <a:spcPct val="90000"/>
              </a:lnSpc>
            </a:pPr>
            <a:r>
              <a:rPr lang="en-US" altLang="en-US" dirty="0"/>
              <a:t>Starvation begins 8-hour process</a:t>
            </a:r>
          </a:p>
          <a:p>
            <a:pPr lvl="1">
              <a:lnSpc>
                <a:spcPct val="90000"/>
              </a:lnSpc>
            </a:pPr>
            <a:r>
              <a:rPr lang="en-US" altLang="en-US" dirty="0"/>
              <a:t>Endospore layers prevent damage</a:t>
            </a:r>
          </a:p>
          <a:p>
            <a:pPr lvl="2">
              <a:lnSpc>
                <a:spcPct val="90000"/>
              </a:lnSpc>
            </a:pPr>
            <a:r>
              <a:rPr lang="en-US" altLang="en-US" dirty="0"/>
              <a:t>Exclude molecules (for example, lysozyme)</a:t>
            </a:r>
          </a:p>
          <a:p>
            <a:pPr lvl="1">
              <a:lnSpc>
                <a:spcPct val="90000"/>
              </a:lnSpc>
            </a:pPr>
            <a:r>
              <a:rPr lang="en-US" altLang="en-US" dirty="0"/>
              <a:t>Cortex maintains core in dehydrated state, protects from heat</a:t>
            </a:r>
          </a:p>
          <a:p>
            <a:pPr lvl="1">
              <a:lnSpc>
                <a:spcPct val="90000"/>
              </a:lnSpc>
            </a:pPr>
            <a:r>
              <a:rPr lang="en-US" altLang="en-US" dirty="0"/>
              <a:t>Core has small proteins that bind to and protect DNA</a:t>
            </a:r>
          </a:p>
          <a:p>
            <a:pPr lvl="1">
              <a:lnSpc>
                <a:spcPct val="90000"/>
              </a:lnSpc>
            </a:pPr>
            <a:r>
              <a:rPr lang="en-US" altLang="en-US" dirty="0"/>
              <a:t>Calcium dipicolinate seems to play important protective role</a:t>
            </a:r>
          </a:p>
        </p:txBody>
      </p:sp>
      <p:sp>
        <p:nvSpPr>
          <p:cNvPr id="3" name="Text Placeholder 2"/>
          <p:cNvSpPr>
            <a:spLocks noGrp="1"/>
          </p:cNvSpPr>
          <p:nvPr>
            <p:ph type="body" sz="quarter" idx="17"/>
          </p:nvPr>
        </p:nvSpPr>
        <p:spPr>
          <a:xfrm>
            <a:off x="549275" y="4564904"/>
            <a:ext cx="6302468" cy="1455665"/>
          </a:xfrm>
        </p:spPr>
        <p:txBody>
          <a:bodyPr/>
          <a:lstStyle/>
          <a:p>
            <a:pPr algn="l">
              <a:lnSpc>
                <a:spcPct val="90000"/>
              </a:lnSpc>
              <a:spcAft>
                <a:spcPts val="4800"/>
              </a:spcAft>
            </a:pPr>
            <a:r>
              <a:rPr lang="en-US" altLang="en-US" sz="2400" u="sng" dirty="0"/>
              <a:t>Germination</a:t>
            </a:r>
            <a:r>
              <a:rPr lang="en-US" altLang="en-US" sz="2400" dirty="0"/>
              <a:t> triggered by heat, chemical exposure</a:t>
            </a:r>
          </a:p>
          <a:p>
            <a:pPr algn="l">
              <a:lnSpc>
                <a:spcPct val="90000"/>
              </a:lnSpc>
            </a:pPr>
            <a:r>
              <a:rPr lang="en-US" altLang="en-US" sz="2400" dirty="0"/>
              <a:t>Not a means of reproduction</a:t>
            </a:r>
          </a:p>
        </p:txBody>
      </p:sp>
    </p:spTree>
    <p:extLst>
      <p:ext uri="{BB962C8B-B14F-4D97-AF65-F5344CB8AC3E}">
        <p14:creationId xmlns:p14="http://schemas.microsoft.com/office/powerpoint/2010/main" val="42293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3E84-378F-47AC-A539-2EB3BA765B88}"/>
              </a:ext>
            </a:extLst>
          </p:cNvPr>
          <p:cNvSpPr>
            <a:spLocks noGrp="1"/>
          </p:cNvSpPr>
          <p:nvPr>
            <p:ph type="title"/>
          </p:nvPr>
        </p:nvSpPr>
        <p:spPr>
          <a:xfrm>
            <a:off x="1136989" y="228600"/>
            <a:ext cx="6870023" cy="609600"/>
          </a:xfrm>
        </p:spPr>
        <p:txBody>
          <a:bodyPr/>
          <a:lstStyle/>
          <a:p>
            <a:r>
              <a:rPr lang="en-US" altLang="en-US" b="1" dirty="0">
                <a:solidFill>
                  <a:schemeClr val="tx1"/>
                </a:solidFill>
              </a:rPr>
              <a:t>Endospores – Figure 3.46</a:t>
            </a:r>
            <a:endParaRPr lang="en-GB" dirty="0"/>
          </a:p>
        </p:txBody>
      </p:sp>
      <p:pic>
        <p:nvPicPr>
          <p:cNvPr id="26" name="Picture 25" descr="Steps of sporulation&#10;"/>
          <p:cNvPicPr>
            <a:picLocks noChangeAspect="1"/>
          </p:cNvPicPr>
          <p:nvPr/>
        </p:nvPicPr>
        <p:blipFill rotWithShape="1">
          <a:blip r:embed="rId3" cstate="print">
            <a:extLst>
              <a:ext uri="{28A0092B-C50C-407E-A947-70E740481C1C}">
                <a14:useLocalDpi xmlns:a14="http://schemas.microsoft.com/office/drawing/2010/main" val="0"/>
              </a:ext>
            </a:extLst>
          </a:blip>
          <a:srcRect t="1513"/>
          <a:stretch/>
        </p:blipFill>
        <p:spPr>
          <a:xfrm>
            <a:off x="3048000" y="838200"/>
            <a:ext cx="3072345" cy="5586570"/>
          </a:xfrm>
          <a:prstGeom prst="rect">
            <a:avLst/>
          </a:prstGeom>
        </p:spPr>
      </p:pic>
      <p:sp>
        <p:nvSpPr>
          <p:cNvPr id="27" name="Content Placeholder 9">
            <a:extLst>
              <a:ext uri="{FF2B5EF4-FFF2-40B4-BE49-F238E27FC236}">
                <a16:creationId xmlns:a16="http://schemas.microsoft.com/office/drawing/2014/main" id="{9869E727-F774-4A29-8518-6AA33B6CA377}"/>
              </a:ext>
            </a:extLst>
          </p:cNvPr>
          <p:cNvSpPr>
            <a:spLocks noGrp="1"/>
          </p:cNvSpPr>
          <p:nvPr>
            <p:ph sz="quarter" idx="21"/>
          </p:nvPr>
        </p:nvSpPr>
        <p:spPr>
          <a:xfrm>
            <a:off x="5295900" y="6474405"/>
            <a:ext cx="3526612" cy="248835"/>
          </a:xfrm>
          <a:prstGeom prst="rect">
            <a:avLst/>
          </a:prstGeom>
        </p:spPr>
        <p:txBody>
          <a:bodyPr/>
          <a:lstStyle/>
          <a:p>
            <a:pPr marL="0" lvl="0" indent="0">
              <a:buNone/>
            </a:pPr>
            <a:r>
              <a:rPr lang="en-US" sz="1200" dirty="0">
                <a:hlinkClick r:id="" action="ppaction://noaction"/>
              </a:rPr>
              <a:t>Jump to </a:t>
            </a:r>
            <a:r>
              <a:rPr lang="en-US" altLang="en-US" sz="1200" dirty="0">
                <a:hlinkClick r:id="" action="ppaction://noaction"/>
              </a:rPr>
              <a:t>Endospores – Figure 3.46</a:t>
            </a:r>
            <a:r>
              <a:rPr lang="en-US" sz="1200" dirty="0">
                <a:hlinkClick r:id="" action="ppaction://noaction"/>
              </a:rPr>
              <a:t> Long Description</a:t>
            </a:r>
            <a:endParaRPr lang="en-GB" sz="1200" dirty="0"/>
          </a:p>
        </p:txBody>
      </p:sp>
    </p:spTree>
    <p:extLst>
      <p:ext uri="{BB962C8B-B14F-4D97-AF65-F5344CB8AC3E}">
        <p14:creationId xmlns:p14="http://schemas.microsoft.com/office/powerpoint/2010/main" val="68559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6515" y="228600"/>
            <a:ext cx="6390970" cy="609600"/>
          </a:xfrm>
        </p:spPr>
        <p:txBody>
          <a:bodyPr/>
          <a:lstStyle/>
          <a:p>
            <a:r>
              <a:rPr lang="en-US" altLang="en-US" b="1" dirty="0">
                <a:solidFill>
                  <a:schemeClr val="tx1"/>
                </a:solidFill>
              </a:rPr>
              <a:t>Eukaryotic Cells – Figure 3.47c</a:t>
            </a:r>
            <a:endParaRPr lang="en-US" dirty="0"/>
          </a:p>
        </p:txBody>
      </p:sp>
      <p:sp>
        <p:nvSpPr>
          <p:cNvPr id="8" name="Content Placeholder 3"/>
          <p:cNvSpPr>
            <a:spLocks noGrp="1"/>
          </p:cNvSpPr>
          <p:nvPr>
            <p:ph sz="quarter" idx="18"/>
          </p:nvPr>
        </p:nvSpPr>
        <p:spPr>
          <a:xfrm>
            <a:off x="455799" y="981759"/>
            <a:ext cx="8364352" cy="3424962"/>
          </a:xfrm>
          <a:prstGeom prst="rect">
            <a:avLst/>
          </a:prstGeom>
        </p:spPr>
        <p:txBody>
          <a:bodyPr/>
          <a:lstStyle/>
          <a:p>
            <a:pPr marL="0" indent="0">
              <a:spcBef>
                <a:spcPts val="0"/>
              </a:spcBef>
              <a:spcAft>
                <a:spcPts val="800"/>
              </a:spcAft>
              <a:buNone/>
            </a:pPr>
            <a:r>
              <a:rPr lang="en-US" altLang="en-US" sz="2400" dirty="0"/>
              <a:t>Eukaryotic cells are larger and more complex than prokaryotic cells</a:t>
            </a:r>
          </a:p>
          <a:p>
            <a:pPr lvl="1">
              <a:spcAft>
                <a:spcPts val="700"/>
              </a:spcAft>
              <a:buFont typeface="Arial" panose="020B0604020202020204" pitchFamily="34" charset="0"/>
              <a:buChar char="•"/>
            </a:pPr>
            <a:r>
              <a:rPr lang="en-US" altLang="en-US" sz="2000" dirty="0"/>
              <a:t>Membrane-enclosed compartments called </a:t>
            </a:r>
            <a:r>
              <a:rPr lang="en-US" altLang="en-US" sz="2000" u="sng" dirty="0"/>
              <a:t>organelles</a:t>
            </a:r>
          </a:p>
          <a:p>
            <a:pPr lvl="2">
              <a:spcAft>
                <a:spcPts val="4200"/>
              </a:spcAft>
            </a:pPr>
            <a:r>
              <a:rPr lang="en-US" altLang="en-US" sz="1800" dirty="0"/>
              <a:t>Nucleus contains cell’s DNA</a:t>
            </a:r>
          </a:p>
          <a:p>
            <a:pPr lvl="1">
              <a:spcAft>
                <a:spcPts val="800"/>
              </a:spcAft>
              <a:buFont typeface="Arial" panose="020B0604020202020204" pitchFamily="34" charset="0"/>
              <a:buChar char="•"/>
            </a:pPr>
            <a:r>
              <a:rPr lang="en-US" altLang="en-US" sz="2000" dirty="0"/>
              <a:t>Cells within an organism vary</a:t>
            </a:r>
          </a:p>
          <a:p>
            <a:pPr lvl="2">
              <a:spcAft>
                <a:spcPts val="800"/>
              </a:spcAft>
            </a:pPr>
            <a:r>
              <a:rPr lang="en-US" altLang="en-US" sz="1800" dirty="0"/>
              <a:t>Similar cells form </a:t>
            </a:r>
            <a:r>
              <a:rPr lang="en-US" altLang="en-US" sz="1800" u="sng" dirty="0"/>
              <a:t>tissues</a:t>
            </a:r>
          </a:p>
          <a:p>
            <a:pPr lvl="2"/>
            <a:r>
              <a:rPr lang="en-US" altLang="en-US" sz="1800" dirty="0"/>
              <a:t>Various tissues form </a:t>
            </a:r>
            <a:r>
              <a:rPr lang="en-US" altLang="en-US" sz="1800" u="sng" dirty="0"/>
              <a:t>organs</a:t>
            </a:r>
            <a:endParaRPr lang="en-US" altLang="en-US" sz="18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5002" b="1084"/>
          <a:stretch/>
        </p:blipFill>
        <p:spPr>
          <a:xfrm>
            <a:off x="5486400" y="2438400"/>
            <a:ext cx="3352800" cy="3096710"/>
          </a:xfrm>
          <a:prstGeom prst="rect">
            <a:avLst/>
          </a:prstGeom>
        </p:spPr>
      </p:pic>
      <p:sp>
        <p:nvSpPr>
          <p:cNvPr id="2" name="Text Placeholder 1"/>
          <p:cNvSpPr>
            <a:spLocks noGrp="1"/>
          </p:cNvSpPr>
          <p:nvPr>
            <p:ph type="body" sz="quarter" idx="11"/>
          </p:nvPr>
        </p:nvSpPr>
        <p:spPr>
          <a:xfrm>
            <a:off x="8077200" y="6705600"/>
            <a:ext cx="1066800" cy="152400"/>
          </a:xfrm>
        </p:spPr>
        <p:txBody>
          <a:bodyPr/>
          <a:lstStyle/>
          <a:p>
            <a:r>
              <a:rPr lang="en-US" dirty="0"/>
              <a:t>© Dr. Thomas Fritsche</a:t>
            </a:r>
          </a:p>
        </p:txBody>
      </p:sp>
    </p:spTree>
    <p:extLst>
      <p:ext uri="{BB962C8B-B14F-4D97-AF65-F5344CB8AC3E}">
        <p14:creationId xmlns:p14="http://schemas.microsoft.com/office/powerpoint/2010/main" val="231452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460A8B-BB0D-48A4-B554-0AB275A74F2C}"/>
              </a:ext>
            </a:extLst>
          </p:cNvPr>
          <p:cNvSpPr>
            <a:spLocks noGrp="1"/>
          </p:cNvSpPr>
          <p:nvPr>
            <p:ph type="title"/>
          </p:nvPr>
        </p:nvSpPr>
        <p:spPr>
          <a:xfrm>
            <a:off x="1408154" y="228600"/>
            <a:ext cx="6327693" cy="609600"/>
          </a:xfrm>
        </p:spPr>
        <p:txBody>
          <a:bodyPr/>
          <a:lstStyle/>
          <a:p>
            <a:r>
              <a:rPr lang="en-US" altLang="en-US" b="1" dirty="0">
                <a:solidFill>
                  <a:schemeClr val="tx1"/>
                </a:solidFill>
              </a:rPr>
              <a:t>Eukaryotic Cells – Figure 3.48</a:t>
            </a:r>
            <a:endParaRPr lang="en-GB" dirty="0"/>
          </a:p>
        </p:txBody>
      </p:sp>
      <p:sp>
        <p:nvSpPr>
          <p:cNvPr id="2" name="Content Placeholder 1"/>
          <p:cNvSpPr>
            <a:spLocks noGrp="1"/>
          </p:cNvSpPr>
          <p:nvPr>
            <p:ph idx="1"/>
          </p:nvPr>
        </p:nvSpPr>
        <p:spPr>
          <a:xfrm>
            <a:off x="457200" y="990600"/>
            <a:ext cx="8229600" cy="914400"/>
          </a:xfrm>
        </p:spPr>
        <p:txBody>
          <a:bodyPr/>
          <a:lstStyle/>
          <a:p>
            <a:r>
              <a:rPr lang="en-US" altLang="en-US" dirty="0"/>
              <a:t>Membrane-bound vesicles bud off from one organelle and fuse with another, delivering material to </a:t>
            </a:r>
            <a:r>
              <a:rPr lang="en-US" altLang="en-US" u="sng" dirty="0"/>
              <a:t>lumen</a:t>
            </a:r>
            <a:r>
              <a:rPr lang="en-US" altLang="en-US" dirty="0"/>
              <a:t> of organelle</a:t>
            </a:r>
          </a:p>
        </p:txBody>
      </p:sp>
      <p:pic>
        <p:nvPicPr>
          <p:cNvPr id="6" name="Picture 5" descr="A mobile transport vesicle can move to other parts of the cell.">
            <a:extLst>
              <a:ext uri="{FF2B5EF4-FFF2-40B4-BE49-F238E27FC236}">
                <a16:creationId xmlns:a16="http://schemas.microsoft.com/office/drawing/2014/main" id="{42A7A60C-A01A-4263-907B-ADB0609B3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745" y="2214192"/>
            <a:ext cx="7129272" cy="3712464"/>
          </a:xfrm>
          <a:prstGeom prst="rect">
            <a:avLst/>
          </a:prstGeom>
        </p:spPr>
      </p:pic>
      <p:sp>
        <p:nvSpPr>
          <p:cNvPr id="12" name="Content Placeholder 11">
            <a:extLst>
              <a:ext uri="{FF2B5EF4-FFF2-40B4-BE49-F238E27FC236}">
                <a16:creationId xmlns:a16="http://schemas.microsoft.com/office/drawing/2014/main" id="{FA1AC920-6891-4A71-BFC9-09AC8FE99B89}"/>
              </a:ext>
            </a:extLst>
          </p:cNvPr>
          <p:cNvSpPr>
            <a:spLocks noGrp="1"/>
          </p:cNvSpPr>
          <p:nvPr>
            <p:ph sz="quarter" idx="22"/>
          </p:nvPr>
        </p:nvSpPr>
        <p:spPr>
          <a:xfrm>
            <a:off x="1117125" y="2260600"/>
            <a:ext cx="2432525" cy="754380"/>
          </a:xfrm>
        </p:spPr>
        <p:txBody>
          <a:bodyPr/>
          <a:lstStyle/>
          <a:p>
            <a:pPr marL="0" indent="0">
              <a:lnSpc>
                <a:spcPts val="1800"/>
              </a:lnSpc>
              <a:spcBef>
                <a:spcPts val="0"/>
              </a:spcBef>
              <a:buNone/>
            </a:pPr>
            <a:r>
              <a:rPr lang="en-GB" sz="1800" dirty="0"/>
              <a:t>A vesicle forms when a section of an organelle buds off.</a:t>
            </a:r>
          </a:p>
        </p:txBody>
      </p:sp>
      <p:sp>
        <p:nvSpPr>
          <p:cNvPr id="23" name="Content Placeholder 22">
            <a:extLst>
              <a:ext uri="{FF2B5EF4-FFF2-40B4-BE49-F238E27FC236}">
                <a16:creationId xmlns:a16="http://schemas.microsoft.com/office/drawing/2014/main" id="{5C031168-E494-4CC3-AFC6-D353C9782B38}"/>
              </a:ext>
            </a:extLst>
          </p:cNvPr>
          <p:cNvSpPr>
            <a:spLocks noGrp="1"/>
          </p:cNvSpPr>
          <p:nvPr>
            <p:ph sz="quarter" idx="33"/>
          </p:nvPr>
        </p:nvSpPr>
        <p:spPr>
          <a:xfrm>
            <a:off x="4102279" y="2238375"/>
            <a:ext cx="4022090" cy="797685"/>
          </a:xfrm>
        </p:spPr>
        <p:txBody>
          <a:bodyPr/>
          <a:lstStyle/>
          <a:p>
            <a:pPr marL="0" indent="0">
              <a:lnSpc>
                <a:spcPts val="1900"/>
              </a:lnSpc>
              <a:buNone/>
            </a:pPr>
            <a:r>
              <a:rPr lang="en-GB" sz="1770" dirty="0"/>
              <a:t>The mobile vesicle can then move to other parts of the cell, ultimately fusing with the membrane of another organelle.</a:t>
            </a:r>
          </a:p>
        </p:txBody>
      </p:sp>
    </p:spTree>
    <p:extLst>
      <p:ext uri="{BB962C8B-B14F-4D97-AF65-F5344CB8AC3E}">
        <p14:creationId xmlns:p14="http://schemas.microsoft.com/office/powerpoint/2010/main" val="3738475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2BDE-52A4-4037-8B1E-499A8E8FF130}"/>
              </a:ext>
            </a:extLst>
          </p:cNvPr>
          <p:cNvSpPr>
            <a:spLocks noGrp="1"/>
          </p:cNvSpPr>
          <p:nvPr>
            <p:ph type="title"/>
          </p:nvPr>
        </p:nvSpPr>
        <p:spPr>
          <a:xfrm>
            <a:off x="1077145" y="228600"/>
            <a:ext cx="6989710" cy="609600"/>
          </a:xfrm>
        </p:spPr>
        <p:txBody>
          <a:bodyPr/>
          <a:lstStyle/>
          <a:p>
            <a:r>
              <a:rPr lang="en-US" altLang="en-US" b="1" dirty="0">
                <a:solidFill>
                  <a:schemeClr val="tx1"/>
                </a:solidFill>
              </a:rPr>
              <a:t>Eukaryotic Cells – Figure 3.47a to b</a:t>
            </a:r>
            <a:endParaRPr lang="en-GB" dirty="0"/>
          </a:p>
        </p:txBody>
      </p:sp>
      <p:sp>
        <p:nvSpPr>
          <p:cNvPr id="13" name="Content Placeholder 12">
            <a:extLst>
              <a:ext uri="{FF2B5EF4-FFF2-40B4-BE49-F238E27FC236}">
                <a16:creationId xmlns:a16="http://schemas.microsoft.com/office/drawing/2014/main" id="{FB6F653C-8547-442D-92F8-FB4153AD6F33}"/>
              </a:ext>
            </a:extLst>
          </p:cNvPr>
          <p:cNvSpPr>
            <a:spLocks noGrp="1"/>
          </p:cNvSpPr>
          <p:nvPr>
            <p:ph sz="quarter" idx="23"/>
          </p:nvPr>
        </p:nvSpPr>
        <p:spPr>
          <a:xfrm>
            <a:off x="301170" y="990966"/>
            <a:ext cx="4876800" cy="3178016"/>
          </a:xfrm>
        </p:spPr>
        <p:txBody>
          <a:bodyPr/>
          <a:lstStyle/>
          <a:p>
            <a:pPr marL="0" indent="0">
              <a:spcAft>
                <a:spcPts val="800"/>
              </a:spcAft>
              <a:buNone/>
            </a:pPr>
            <a:r>
              <a:rPr lang="en-US" altLang="en-US" sz="2400" dirty="0"/>
              <a:t>Eukaryotic cells are highly variable</a:t>
            </a:r>
          </a:p>
          <a:p>
            <a:pPr lvl="1">
              <a:spcAft>
                <a:spcPts val="800"/>
              </a:spcAft>
              <a:buFont typeface="Arial" panose="020B0604020202020204" pitchFamily="34" charset="0"/>
              <a:buChar char="•"/>
            </a:pPr>
            <a:r>
              <a:rPr lang="en-US" altLang="en-US" sz="2000" dirty="0"/>
              <a:t>Protozoa are self-contained </a:t>
            </a:r>
            <a:br>
              <a:rPr lang="en-US" altLang="en-US" sz="2000" dirty="0"/>
            </a:br>
            <a:r>
              <a:rPr lang="en-US" altLang="en-US" sz="2000" dirty="0"/>
              <a:t>units with no cell wall</a:t>
            </a:r>
          </a:p>
          <a:p>
            <a:pPr lvl="1">
              <a:spcAft>
                <a:spcPts val="800"/>
              </a:spcAft>
              <a:buFont typeface="Arial" panose="020B0604020202020204" pitchFamily="34" charset="0"/>
              <a:buChar char="•"/>
            </a:pPr>
            <a:r>
              <a:rPr lang="en-US" altLang="en-US" sz="2000" dirty="0"/>
              <a:t>Animal cells also lack a cell wall</a:t>
            </a:r>
          </a:p>
          <a:p>
            <a:pPr lvl="1">
              <a:spcAft>
                <a:spcPts val="800"/>
              </a:spcAft>
              <a:buFont typeface="Arial" panose="020B0604020202020204" pitchFamily="34" charset="0"/>
              <a:buChar char="•"/>
            </a:pPr>
            <a:r>
              <a:rPr lang="en-US" altLang="en-US" sz="2000" dirty="0"/>
              <a:t>Fungal cells have a cell wall containing polysaccharides such as chitin</a:t>
            </a:r>
          </a:p>
          <a:p>
            <a:pPr lvl="1">
              <a:spcAft>
                <a:spcPts val="800"/>
              </a:spcAft>
              <a:buFont typeface="Arial" panose="020B0604020202020204" pitchFamily="34" charset="0"/>
              <a:buChar char="•"/>
            </a:pPr>
            <a:r>
              <a:rPr lang="en-US" altLang="en-US" sz="2000" dirty="0"/>
              <a:t>Plant cells have a cell wall composed of cellulose</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47" b="71802"/>
          <a:stretch/>
        </p:blipFill>
        <p:spPr>
          <a:xfrm>
            <a:off x="5348868" y="1143000"/>
            <a:ext cx="3401568" cy="1981200"/>
          </a:xfrm>
          <a:prstGeom prst="rect">
            <a:avLst/>
          </a:prstGeom>
        </p:spPr>
      </p:pic>
      <p:pic>
        <p:nvPicPr>
          <p:cNvPr id="6" name="Picture 5" descr="Plant cells contain a large central vacuole.">
            <a:extLst>
              <a:ext uri="{FF2B5EF4-FFF2-40B4-BE49-F238E27FC236}">
                <a16:creationId xmlns:a16="http://schemas.microsoft.com/office/drawing/2014/main" id="{F3D9055B-A8B1-4E9A-8804-7878FA7BB8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198" b="35178"/>
          <a:stretch/>
        </p:blipFill>
        <p:spPr>
          <a:xfrm>
            <a:off x="5347855" y="3124200"/>
            <a:ext cx="3401568" cy="2743200"/>
          </a:xfrm>
          <a:prstGeom prst="rect">
            <a:avLst/>
          </a:prstGeom>
        </p:spPr>
      </p:pic>
    </p:spTree>
    <p:extLst>
      <p:ext uri="{BB962C8B-B14F-4D97-AF65-F5344CB8AC3E}">
        <p14:creationId xmlns:p14="http://schemas.microsoft.com/office/powerpoint/2010/main" val="103954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7994-1210-43D3-9167-19747787E922}"/>
              </a:ext>
            </a:extLst>
          </p:cNvPr>
          <p:cNvSpPr>
            <a:spLocks noGrp="1"/>
          </p:cNvSpPr>
          <p:nvPr>
            <p:ph type="title"/>
          </p:nvPr>
        </p:nvSpPr>
        <p:spPr>
          <a:xfrm>
            <a:off x="1444605" y="230120"/>
            <a:ext cx="6245475" cy="609600"/>
          </a:xfrm>
        </p:spPr>
        <p:txBody>
          <a:bodyPr/>
          <a:lstStyle/>
          <a:p>
            <a:r>
              <a:rPr lang="en-US" altLang="en-US" b="1" dirty="0">
                <a:solidFill>
                  <a:schemeClr val="tx1"/>
                </a:solidFill>
              </a:rPr>
              <a:t>Eukaryotic Cells – Table 3.6 </a:t>
            </a:r>
            <a:endParaRPr lang="en-GB" dirty="0"/>
          </a:p>
        </p:txBody>
      </p:sp>
      <p:sp>
        <p:nvSpPr>
          <p:cNvPr id="3" name="Content Placeholder 2">
            <a:extLst>
              <a:ext uri="{FF2B5EF4-FFF2-40B4-BE49-F238E27FC236}">
                <a16:creationId xmlns:a16="http://schemas.microsoft.com/office/drawing/2014/main" id="{CA923670-5DE0-43C2-A762-445E4B748E3E}"/>
              </a:ext>
            </a:extLst>
          </p:cNvPr>
          <p:cNvSpPr>
            <a:spLocks noGrp="1"/>
          </p:cNvSpPr>
          <p:nvPr>
            <p:ph idx="1"/>
          </p:nvPr>
        </p:nvSpPr>
        <p:spPr>
          <a:xfrm>
            <a:off x="681447" y="919117"/>
            <a:ext cx="4053839" cy="300082"/>
          </a:xfrm>
        </p:spPr>
        <p:txBody>
          <a:bodyPr/>
          <a:lstStyle/>
          <a:p>
            <a:r>
              <a:rPr lang="en-US" sz="1600" b="1" dirty="0"/>
              <a:t>Table 3.6 Typical Eukaryotic Cell Structures </a:t>
            </a:r>
          </a:p>
        </p:txBody>
      </p:sp>
      <p:graphicFrame>
        <p:nvGraphicFramePr>
          <p:cNvPr id="13" name="Table Placeholder 12">
            <a:extLst>
              <a:ext uri="{FF2B5EF4-FFF2-40B4-BE49-F238E27FC236}">
                <a16:creationId xmlns:a16="http://schemas.microsoft.com/office/drawing/2014/main" id="{A7DBA79C-8E27-40FD-A97E-1945237B734E}"/>
              </a:ext>
            </a:extLst>
          </p:cNvPr>
          <p:cNvGraphicFramePr>
            <a:graphicFrameLocks noGrp="1"/>
          </p:cNvGraphicFramePr>
          <p:nvPr>
            <p:ph type="tbl" sz="quarter" idx="22"/>
            <p:extLst>
              <p:ext uri="{D42A27DB-BD31-4B8C-83A1-F6EECF244321}">
                <p14:modId xmlns:p14="http://schemas.microsoft.com/office/powerpoint/2010/main" val="4227434856"/>
              </p:ext>
            </p:extLst>
          </p:nvPr>
        </p:nvGraphicFramePr>
        <p:xfrm>
          <a:off x="709388" y="1267325"/>
          <a:ext cx="7924800" cy="5043690"/>
        </p:xfrm>
        <a:graphic>
          <a:graphicData uri="http://schemas.openxmlformats.org/drawingml/2006/table">
            <a:tbl>
              <a:tblPr firstRow="1" bandRow="1">
                <a:tableStyleId>{5940675A-B579-460E-94D1-54222C63F5DA}</a:tableStyleId>
              </a:tblPr>
              <a:tblGrid>
                <a:gridCol w="1805212">
                  <a:extLst>
                    <a:ext uri="{9D8B030D-6E8A-4147-A177-3AD203B41FA5}">
                      <a16:colId xmlns:a16="http://schemas.microsoft.com/office/drawing/2014/main" val="1263396138"/>
                    </a:ext>
                  </a:extLst>
                </a:gridCol>
                <a:gridCol w="6119588">
                  <a:extLst>
                    <a:ext uri="{9D8B030D-6E8A-4147-A177-3AD203B41FA5}">
                      <a16:colId xmlns:a16="http://schemas.microsoft.com/office/drawing/2014/main" val="510066686"/>
                    </a:ext>
                  </a:extLst>
                </a:gridCol>
              </a:tblGrid>
              <a:tr h="304801">
                <a:tc>
                  <a:txBody>
                    <a:bodyPr/>
                    <a:lstStyle/>
                    <a:p>
                      <a:r>
                        <a:rPr lang="en-US" sz="1400" b="1" dirty="0"/>
                        <a:t>Structure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1" dirty="0"/>
                        <a:t>Characteristics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7882042"/>
                  </a:ext>
                </a:extLst>
              </a:tr>
              <a:tr h="4018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Cytoplasmic Membrane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Asymmetrical phospholipid bilayer embedded with proteins. Permeability barrier, transport, and cell-to-cell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7880274"/>
                  </a:ext>
                </a:extLst>
              </a:tr>
              <a:tr h="401802">
                <a:tc>
                  <a:txBody>
                    <a:bodyPr/>
                    <a:lstStyle/>
                    <a:p>
                      <a:r>
                        <a:rPr lang="en-US" sz="1000" b="1" dirty="0"/>
                        <a:t>Internal Protein Structures</a:t>
                      </a:r>
                    </a:p>
                    <a:p>
                      <a:pPr marL="0" indent="146050"/>
                      <a:r>
                        <a:rPr lang="en-US" sz="1000" dirty="0"/>
                        <a:t>Cilia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Beat in synchrony to provide movement. Composed of microtubules in a 9</a:t>
                      </a:r>
                      <a:r>
                        <a:rPr lang="en-US" sz="1000" b="0" i="0" kern="1200" baseline="0" dirty="0">
                          <a:solidFill>
                            <a:schemeClr val="dk1"/>
                          </a:solidFill>
                          <a:effectLst/>
                          <a:latin typeface="+mn-lt"/>
                          <a:ea typeface="+mn-ea"/>
                          <a:cs typeface="+mn-cs"/>
                        </a:rPr>
                        <a:t> + 2 </a:t>
                      </a:r>
                      <a:r>
                        <a:rPr lang="en-US" sz="1000" b="0" i="0" kern="1200" dirty="0">
                          <a:solidFill>
                            <a:schemeClr val="dk1"/>
                          </a:solidFill>
                          <a:effectLst/>
                          <a:latin typeface="+mn-lt"/>
                          <a:ea typeface="+mn-ea"/>
                          <a:cs typeface="+mn-cs"/>
                        </a:rPr>
                        <a:t>arrangement.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2374498"/>
                  </a:ext>
                </a:extLst>
              </a:tr>
              <a:tr h="288472">
                <a:tc>
                  <a:txBody>
                    <a:bodyPr/>
                    <a:lstStyle/>
                    <a:p>
                      <a:pPr marL="0" indent="152400"/>
                      <a:r>
                        <a:rPr lang="en-US" sz="1000" dirty="0"/>
                        <a:t>Cytoskeleton</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Dynamic filamentous network that provides structure to the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6951340"/>
                  </a:ext>
                </a:extLst>
              </a:tr>
              <a:tr h="282966">
                <a:tc>
                  <a:txBody>
                    <a:bodyPr/>
                    <a:lstStyle/>
                    <a:p>
                      <a:pPr marL="0" indent="165100"/>
                      <a:r>
                        <a:rPr lang="en-US" sz="1000" dirty="0"/>
                        <a:t>Flagella</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Propel or push the cell with a whip-like or thrashing motion. Composed of microtubules in a 9</a:t>
                      </a:r>
                      <a:r>
                        <a:rPr lang="en-US" sz="1000" b="0" i="0" kern="1200" baseline="0" dirty="0">
                          <a:solidFill>
                            <a:schemeClr val="dk1"/>
                          </a:solidFill>
                          <a:effectLst/>
                          <a:latin typeface="+mn-lt"/>
                          <a:ea typeface="+mn-ea"/>
                          <a:cs typeface="+mn-cs"/>
                        </a:rPr>
                        <a:t> + 2 </a:t>
                      </a:r>
                      <a:r>
                        <a:rPr lang="en-US" sz="1000" b="0" i="0" kern="1200" dirty="0">
                          <a:solidFill>
                            <a:schemeClr val="dk1"/>
                          </a:solidFill>
                          <a:effectLst/>
                          <a:latin typeface="+mn-lt"/>
                          <a:ea typeface="+mn-ea"/>
                          <a:cs typeface="+mn-cs"/>
                        </a:rPr>
                        <a:t>arrangement.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37657664"/>
                  </a:ext>
                </a:extLst>
              </a:tr>
              <a:tr h="300331">
                <a:tc>
                  <a:txBody>
                    <a:bodyPr/>
                    <a:lstStyle/>
                    <a:p>
                      <a:pPr marL="0" indent="158750"/>
                      <a:r>
                        <a:rPr lang="en-US" sz="1000" dirty="0"/>
                        <a:t>Ribosomes</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Two subunits, 60S and 40S, join to form the 80S ribosome.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6069189"/>
                  </a:ext>
                </a:extLst>
              </a:tr>
              <a:tr h="486301">
                <a:tc>
                  <a:txBody>
                    <a:bodyPr/>
                    <a:lstStyle/>
                    <a:p>
                      <a:r>
                        <a:rPr lang="en-US" sz="1000" b="1" dirty="0"/>
                        <a:t>Membrane-Bound Organelles</a:t>
                      </a:r>
                    </a:p>
                    <a:p>
                      <a:pPr marL="0" indent="146304"/>
                      <a:r>
                        <a:rPr lang="en-US" sz="1000" dirty="0"/>
                        <a:t>Chloroplasts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Site of photosynthesis; the organelle harvests the energy of sunlight to generate ATP, which is then used to</a:t>
                      </a:r>
                      <a:r>
                        <a:rPr lang="en-US" sz="1000" b="0" i="0" kern="1200" baseline="0" dirty="0">
                          <a:solidFill>
                            <a:schemeClr val="dk1"/>
                          </a:solidFill>
                          <a:effectLst/>
                          <a:latin typeface="+mn-lt"/>
                          <a:ea typeface="+mn-ea"/>
                          <a:cs typeface="+mn-cs"/>
                        </a:rPr>
                        <a:t> </a:t>
                      </a:r>
                      <a:r>
                        <a:rPr lang="en-US" sz="1000" b="0" i="0" kern="1200" dirty="0">
                          <a:solidFill>
                            <a:schemeClr val="dk1"/>
                          </a:solidFill>
                          <a:effectLst/>
                          <a:latin typeface="+mn-lt"/>
                          <a:ea typeface="+mn-ea"/>
                          <a:cs typeface="+mn-cs"/>
                        </a:rPr>
                        <a:t>convert CO</a:t>
                      </a:r>
                      <a:r>
                        <a:rPr lang="en-US" sz="1000" b="0" i="0" kern="1200" baseline="-25000" dirty="0">
                          <a:solidFill>
                            <a:schemeClr val="dk1"/>
                          </a:solidFill>
                          <a:effectLst/>
                          <a:latin typeface="+mn-lt"/>
                          <a:ea typeface="+mn-ea"/>
                          <a:cs typeface="+mn-cs"/>
                        </a:rPr>
                        <a:t>2</a:t>
                      </a:r>
                      <a:r>
                        <a:rPr lang="en-US" sz="1000" b="0" i="0" kern="1200" baseline="0" dirty="0">
                          <a:solidFill>
                            <a:schemeClr val="dk1"/>
                          </a:solidFill>
                          <a:effectLst/>
                          <a:latin typeface="+mn-lt"/>
                          <a:ea typeface="+mn-ea"/>
                          <a:cs typeface="+mn-cs"/>
                        </a:rPr>
                        <a:t> </a:t>
                      </a:r>
                      <a:r>
                        <a:rPr lang="en-US" sz="1000" b="0" i="0" kern="1200" dirty="0">
                          <a:solidFill>
                            <a:schemeClr val="dk1"/>
                          </a:solidFill>
                          <a:effectLst/>
                          <a:latin typeface="+mn-lt"/>
                          <a:ea typeface="+mn-ea"/>
                          <a:cs typeface="+mn-cs"/>
                        </a:rPr>
                        <a:t>to carbohydrates.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4619754"/>
                  </a:ext>
                </a:extLst>
              </a:tr>
              <a:tr h="300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Endoplasmic reticulum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Site of synthesis of macromolecules destined for other organelles or the external 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0083621"/>
                  </a:ext>
                </a:extLst>
              </a:tr>
              <a:tr h="306117">
                <a:tc>
                  <a:txBody>
                    <a:bodyPr/>
                    <a:lstStyle/>
                    <a:p>
                      <a:pPr marL="0" indent="228600">
                        <a:tabLst/>
                      </a:pPr>
                      <a:r>
                        <a:rPr lang="en-US" sz="1000" dirty="0"/>
                        <a:t>Rough</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Attached ribosomes thread proteins they are synthesizing into the lumen of the organelle.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47702365"/>
                  </a:ext>
                </a:extLst>
              </a:tr>
              <a:tr h="306117">
                <a:tc>
                  <a:txBody>
                    <a:bodyPr/>
                    <a:lstStyle/>
                    <a:p>
                      <a:pPr marL="0" indent="241300"/>
                      <a:r>
                        <a:rPr lang="en-US" sz="1000" dirty="0"/>
                        <a:t>Smooth</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Site of lipid synthesis and degradation, and calcium ion storage.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5973243"/>
                  </a:ext>
                </a:extLst>
              </a:tr>
              <a:tr h="4399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 Golgi apparatus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Site where macromolecules synthesized in the endoplasmic reticulum are modified before being transported in vesicles to other destinations.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9990282"/>
                  </a:ext>
                </a:extLst>
              </a:tr>
              <a:tr h="306117">
                <a:tc>
                  <a:txBody>
                    <a:bodyPr/>
                    <a:lstStyle/>
                    <a:p>
                      <a:pPr marL="0" indent="152400"/>
                      <a:r>
                        <a:rPr lang="en-US" sz="1000" baseline="0" dirty="0"/>
                        <a:t>Lysosome</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Site of digestion of macromolecules.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5712066"/>
                  </a:ext>
                </a:extLst>
              </a:tr>
              <a:tr h="306117">
                <a:tc>
                  <a:txBody>
                    <a:bodyPr/>
                    <a:lstStyle/>
                    <a:p>
                      <a:pPr marL="0" indent="146050"/>
                      <a:r>
                        <a:rPr lang="en-US" sz="1000" baseline="0" dirty="0"/>
                        <a:t>Mitochondria</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Harvest the energy released during the degradation of organic compounds to generate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016185"/>
                  </a:ext>
                </a:extLst>
              </a:tr>
              <a:tr h="306117">
                <a:tc>
                  <a:txBody>
                    <a:bodyPr/>
                    <a:lstStyle/>
                    <a:p>
                      <a:pPr marL="0" indent="158750"/>
                      <a:r>
                        <a:rPr lang="en-US" sz="1000" baseline="0" dirty="0"/>
                        <a:t>Nucleus</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Contains the genetic information (DNA).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9115887"/>
                  </a:ext>
                </a:extLst>
              </a:tr>
              <a:tr h="306117">
                <a:tc>
                  <a:txBody>
                    <a:bodyPr/>
                    <a:lstStyle/>
                    <a:p>
                      <a:pPr marL="0" indent="149225"/>
                      <a:r>
                        <a:rPr lang="en-US" sz="1000" baseline="0" dirty="0"/>
                        <a:t>Peroxisome</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Site where oxidation of lipids and toxic chemicals occurs.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78021"/>
                  </a:ext>
                </a:extLst>
              </a:tr>
            </a:tbl>
          </a:graphicData>
        </a:graphic>
      </p:graphicFrame>
    </p:spTree>
    <p:extLst>
      <p:ext uri="{BB962C8B-B14F-4D97-AF65-F5344CB8AC3E}">
        <p14:creationId xmlns:p14="http://schemas.microsoft.com/office/powerpoint/2010/main" val="462717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1985-87D7-446B-8B4C-171515D39965}"/>
              </a:ext>
            </a:extLst>
          </p:cNvPr>
          <p:cNvSpPr>
            <a:spLocks noGrp="1"/>
          </p:cNvSpPr>
          <p:nvPr>
            <p:ph type="title"/>
          </p:nvPr>
        </p:nvSpPr>
        <p:spPr>
          <a:xfrm>
            <a:off x="1450892" y="228600"/>
            <a:ext cx="6870023" cy="609600"/>
          </a:xfrm>
        </p:spPr>
        <p:txBody>
          <a:bodyPr/>
          <a:lstStyle/>
          <a:p>
            <a:r>
              <a:rPr lang="en-US" altLang="en-US" b="1" dirty="0">
                <a:solidFill>
                  <a:schemeClr val="tx1"/>
                </a:solidFill>
              </a:rPr>
              <a:t>Eukaryotic Cells – Table 3.7 (1)</a:t>
            </a:r>
            <a:endParaRPr lang="en-GB" dirty="0"/>
          </a:p>
        </p:txBody>
      </p:sp>
      <p:sp>
        <p:nvSpPr>
          <p:cNvPr id="8" name="Content Placeholder 7">
            <a:extLst>
              <a:ext uri="{FF2B5EF4-FFF2-40B4-BE49-F238E27FC236}">
                <a16:creationId xmlns:a16="http://schemas.microsoft.com/office/drawing/2014/main" id="{CE3B81C0-B9CC-4A2C-9F0D-16410E47C4BE}"/>
              </a:ext>
            </a:extLst>
          </p:cNvPr>
          <p:cNvSpPr>
            <a:spLocks noGrp="1"/>
          </p:cNvSpPr>
          <p:nvPr>
            <p:ph sz="quarter" idx="19"/>
          </p:nvPr>
        </p:nvSpPr>
        <p:spPr>
          <a:xfrm>
            <a:off x="381009" y="914400"/>
            <a:ext cx="8465820" cy="348861"/>
          </a:xfrm>
        </p:spPr>
        <p:txBody>
          <a:bodyPr/>
          <a:lstStyle/>
          <a:p>
            <a:pPr marL="0" indent="0">
              <a:buNone/>
            </a:pPr>
            <a:r>
              <a:rPr lang="en-US" sz="1800" b="1" dirty="0"/>
              <a:t>Table 3.7 Comparison of Typical Prokaryotic and Eukaryotic Cell Structures/Functions</a:t>
            </a:r>
          </a:p>
        </p:txBody>
      </p:sp>
      <p:graphicFrame>
        <p:nvGraphicFramePr>
          <p:cNvPr id="13" name="Table Placeholder 12">
            <a:extLst>
              <a:ext uri="{FF2B5EF4-FFF2-40B4-BE49-F238E27FC236}">
                <a16:creationId xmlns:a16="http://schemas.microsoft.com/office/drawing/2014/main" id="{8BA687DB-8373-4704-B27C-129C4CE10A38}"/>
              </a:ext>
            </a:extLst>
          </p:cNvPr>
          <p:cNvGraphicFramePr>
            <a:graphicFrameLocks noGrp="1"/>
          </p:cNvGraphicFramePr>
          <p:nvPr>
            <p:ph type="tbl" sz="quarter" idx="22"/>
            <p:extLst>
              <p:ext uri="{D42A27DB-BD31-4B8C-83A1-F6EECF244321}">
                <p14:modId xmlns:p14="http://schemas.microsoft.com/office/powerpoint/2010/main" val="4004068254"/>
              </p:ext>
            </p:extLst>
          </p:nvPr>
        </p:nvGraphicFramePr>
        <p:xfrm>
          <a:off x="406403" y="1288477"/>
          <a:ext cx="8356598" cy="4838996"/>
        </p:xfrm>
        <a:graphic>
          <a:graphicData uri="http://schemas.openxmlformats.org/drawingml/2006/table">
            <a:tbl>
              <a:tblPr firstRow="1" bandRow="1">
                <a:tableStyleId>{5940675A-B579-460E-94D1-54222C63F5DA}</a:tableStyleId>
              </a:tblPr>
              <a:tblGrid>
                <a:gridCol w="1727197">
                  <a:extLst>
                    <a:ext uri="{9D8B030D-6E8A-4147-A177-3AD203B41FA5}">
                      <a16:colId xmlns:a16="http://schemas.microsoft.com/office/drawing/2014/main" val="2488708276"/>
                    </a:ext>
                  </a:extLst>
                </a:gridCol>
                <a:gridCol w="2895600">
                  <a:extLst>
                    <a:ext uri="{9D8B030D-6E8A-4147-A177-3AD203B41FA5}">
                      <a16:colId xmlns:a16="http://schemas.microsoft.com/office/drawing/2014/main" val="3485061886"/>
                    </a:ext>
                  </a:extLst>
                </a:gridCol>
                <a:gridCol w="3733801">
                  <a:extLst>
                    <a:ext uri="{9D8B030D-6E8A-4147-A177-3AD203B41FA5}">
                      <a16:colId xmlns:a16="http://schemas.microsoft.com/office/drawing/2014/main" val="2867769775"/>
                    </a:ext>
                  </a:extLst>
                </a:gridCol>
              </a:tblGrid>
              <a:tr h="361476">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t>Prokaryotic</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t>Eukaryotic</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2272576"/>
                  </a:ext>
                </a:extLst>
              </a:tr>
              <a:tr h="163607">
                <a:tc>
                  <a:txBody>
                    <a:bodyPr/>
                    <a:lstStyle/>
                    <a:p>
                      <a:r>
                        <a:rPr lang="en-US" sz="1000" b="1" dirty="0"/>
                        <a:t>General Characteristics </a:t>
                      </a:r>
                    </a:p>
                    <a:p>
                      <a:r>
                        <a:rPr lang="en-US" sz="1000" dirty="0"/>
                        <a:t>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Generally 0.3 to 2 micrometers in diameter.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Generally 5 to 50 micrometers in diameter.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357525"/>
                  </a:ext>
                </a:extLst>
              </a:tr>
              <a:tr h="392207">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1000" dirty="0"/>
                        <a:t>Cell Division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0000"/>
                        </a:lnSpc>
                      </a:pPr>
                      <a:r>
                        <a:rPr lang="en-US" sz="1000" b="0" i="0" kern="1200" dirty="0">
                          <a:solidFill>
                            <a:schemeClr val="dk1"/>
                          </a:solidFill>
                          <a:effectLst/>
                          <a:latin typeface="+mn-lt"/>
                          <a:ea typeface="+mn-ea"/>
                          <a:cs typeface="+mn-cs"/>
                        </a:rPr>
                        <a:t>Chromosome replication followed by binary fission.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Chromosome replication and mitosis followed by division.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7229660"/>
                  </a:ext>
                </a:extLst>
              </a:tr>
              <a:tr h="1925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Chromosome</a:t>
                      </a:r>
                      <a:r>
                        <a:rPr lang="en-US" sz="1000" baseline="0" dirty="0"/>
                        <a:t> 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Located in the nucleoid, which is not membrane-bound.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Contained within the membrane-bound nucleus.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5379526"/>
                  </a:ext>
                </a:extLst>
              </a:tr>
              <a:tr h="431574">
                <a:tc>
                  <a:txBody>
                    <a:bodyPr/>
                    <a:lstStyle/>
                    <a:p>
                      <a:pPr>
                        <a:lnSpc>
                          <a:spcPct val="10000"/>
                        </a:lnSpc>
                      </a:pPr>
                      <a:r>
                        <a:rPr lang="en-US" sz="1000" b="1" dirty="0"/>
                        <a:t>Structures</a:t>
                      </a:r>
                    </a:p>
                    <a:p>
                      <a:r>
                        <a:rPr lang="en-US" sz="1000" dirty="0"/>
                        <a:t>Cytoplasmic</a:t>
                      </a:r>
                      <a:r>
                        <a:rPr lang="en-US" sz="1000" baseline="0" dirty="0"/>
                        <a:t> membrane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Relatively symmetrical with respect to the phospholipid content of the bilayers.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Highly asymmetrical; phospholipid composition of outer layer differs significantly from that of inner layer.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8601329"/>
                  </a:ext>
                </a:extLst>
              </a:tr>
              <a:tr h="4644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Cell wall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Composed of peptidoglycan </a:t>
                      </a:r>
                      <a:r>
                        <a:rPr lang="en-US" sz="1000" b="0" i="1" kern="1200" dirty="0">
                          <a:solidFill>
                            <a:schemeClr val="dk1"/>
                          </a:solidFill>
                          <a:effectLst/>
                          <a:latin typeface="+mn-lt"/>
                          <a:ea typeface="+mn-ea"/>
                          <a:cs typeface="+mn-cs"/>
                        </a:rPr>
                        <a:t>(Bacteria);</a:t>
                      </a:r>
                      <a:r>
                        <a:rPr lang="en-US" sz="1000" b="0" i="0" kern="1200" dirty="0">
                          <a:solidFill>
                            <a:schemeClr val="dk1"/>
                          </a:solidFill>
                          <a:effectLst/>
                          <a:latin typeface="+mn-lt"/>
                          <a:ea typeface="+mn-ea"/>
                          <a:cs typeface="+mn-cs"/>
                        </a:rPr>
                        <a:t>Gram-negative bacteria have an outer membrane as well.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Absent in animal cells; composition in other cell types may include chitin, glucans, and </a:t>
                      </a:r>
                      <a:r>
                        <a:rPr lang="en-US" sz="1000" b="0" i="0" kern="1200" dirty="0" err="1">
                          <a:solidFill>
                            <a:schemeClr val="dk1"/>
                          </a:solidFill>
                          <a:effectLst/>
                          <a:latin typeface="+mn-lt"/>
                          <a:ea typeface="+mn-ea"/>
                          <a:cs typeface="+mn-cs"/>
                        </a:rPr>
                        <a:t>mannans</a:t>
                      </a:r>
                      <a:r>
                        <a:rPr lang="en-US" sz="1000" b="0" i="0" kern="1200" dirty="0">
                          <a:solidFill>
                            <a:schemeClr val="dk1"/>
                          </a:solidFill>
                          <a:effectLst/>
                          <a:latin typeface="+mn-lt"/>
                          <a:ea typeface="+mn-ea"/>
                          <a:cs typeface="+mn-cs"/>
                        </a:rPr>
                        <a:t> (fungi), and cellulose (plants).</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5364059"/>
                  </a:ext>
                </a:extLst>
              </a:tr>
              <a:tr h="332411">
                <a:tc>
                  <a:txBody>
                    <a:bodyPr/>
                    <a:lstStyle/>
                    <a:p>
                      <a:r>
                        <a:rPr lang="en-US" sz="1000" baseline="0" dirty="0"/>
                        <a:t>Chromosome</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Single, circular DNA molecule is typical.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Multiple, linear DNA molecules. DNA is wrapped around histones.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2914599"/>
                  </a:ext>
                </a:extLst>
              </a:tr>
              <a:tr h="464499">
                <a:tc>
                  <a:txBody>
                    <a:bodyPr/>
                    <a:lstStyle/>
                    <a:p>
                      <a:r>
                        <a:rPr lang="en-US" sz="1000" baseline="0" dirty="0"/>
                        <a:t>Flagella</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Composed of protein subunits; attached to the cell envelope.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Made up of a 9</a:t>
                      </a:r>
                      <a:r>
                        <a:rPr lang="en-US" sz="1000" b="0" i="0" kern="1200" baseline="0" dirty="0">
                          <a:solidFill>
                            <a:schemeClr val="dk1"/>
                          </a:solidFill>
                          <a:effectLst/>
                          <a:latin typeface="+mn-lt"/>
                          <a:ea typeface="+mn-ea"/>
                          <a:cs typeface="+mn-cs"/>
                        </a:rPr>
                        <a:t> + 2 </a:t>
                      </a:r>
                      <a:r>
                        <a:rPr lang="en-US" sz="1000" b="0" i="0" kern="1200" dirty="0">
                          <a:solidFill>
                            <a:schemeClr val="dk1"/>
                          </a:solidFill>
                          <a:effectLst/>
                          <a:latin typeface="+mn-lt"/>
                          <a:ea typeface="+mn-ea"/>
                          <a:cs typeface="+mn-cs"/>
                        </a:rPr>
                        <a:t>arrangement of microtubules; covered by an extension of the cytoplasmic membrane.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013549"/>
                  </a:ext>
                </a:extLst>
              </a:tr>
              <a:tr h="5881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Membrane-bound organelles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Absent.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Present; includes the nucleus, mitochondria, chloroplasts (only in plant cells), endoplasmic reticulum, Golgi apparatus, lysosomes, and peroxisomes.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57887795"/>
                  </a:ext>
                </a:extLst>
              </a:tr>
              <a:tr h="453621">
                <a:tc>
                  <a:txBody>
                    <a:bodyPr/>
                    <a:lstStyle/>
                    <a:p>
                      <a:r>
                        <a:rPr lang="en-US" sz="1000" baseline="0" dirty="0"/>
                        <a:t>Nucleus</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Absent; DNA resides as an irregular mass forming the nucleoid region.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000" b="0" i="0" kern="1200" dirty="0">
                          <a:solidFill>
                            <a:schemeClr val="dk1"/>
                          </a:solidFill>
                          <a:effectLst/>
                          <a:latin typeface="+mn-lt"/>
                          <a:ea typeface="+mn-ea"/>
                          <a:cs typeface="+mn-cs"/>
                        </a:rPr>
                        <a:t>Present.</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53680873"/>
                  </a:ext>
                </a:extLst>
              </a:tr>
              <a:tr h="558117">
                <a:tc>
                  <a:txBody>
                    <a:bodyPr/>
                    <a:lstStyle/>
                    <a:p>
                      <a:r>
                        <a:rPr lang="en-US" sz="1000" baseline="0" dirty="0"/>
                        <a:t>Ribosomes</a:t>
                      </a:r>
                      <a:endParaRPr lang="en-GB"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70S ribosomes, which are made up of 50S and 30S subunits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80S ribosomes, which are made up of 60S and 40S subunits. Mitochondria and chloroplasts have ribosomes similar to those of bacteria.</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6755920"/>
                  </a:ext>
                </a:extLst>
              </a:tr>
            </a:tbl>
          </a:graphicData>
        </a:graphic>
      </p:graphicFrame>
    </p:spTree>
    <p:extLst>
      <p:ext uri="{BB962C8B-B14F-4D97-AF65-F5344CB8AC3E}">
        <p14:creationId xmlns:p14="http://schemas.microsoft.com/office/powerpoint/2010/main" val="113093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F537-994A-44CB-9690-018A9DD8F499}"/>
              </a:ext>
            </a:extLst>
          </p:cNvPr>
          <p:cNvSpPr>
            <a:spLocks noGrp="1"/>
          </p:cNvSpPr>
          <p:nvPr>
            <p:ph type="title"/>
          </p:nvPr>
        </p:nvSpPr>
        <p:spPr>
          <a:xfrm>
            <a:off x="603095" y="228600"/>
            <a:ext cx="6245475" cy="609600"/>
          </a:xfrm>
        </p:spPr>
        <p:txBody>
          <a:bodyPr/>
          <a:lstStyle/>
          <a:p>
            <a:r>
              <a:rPr lang="en-US" altLang="en-US" b="1" dirty="0">
                <a:solidFill>
                  <a:schemeClr val="tx1"/>
                </a:solidFill>
              </a:rPr>
              <a:t>Eukaryotic Cells – Table 3.7 (2)</a:t>
            </a:r>
            <a:endParaRPr lang="en-GB" dirty="0"/>
          </a:p>
        </p:txBody>
      </p:sp>
      <p:sp>
        <p:nvSpPr>
          <p:cNvPr id="7" name="Content Placeholder 6">
            <a:extLst>
              <a:ext uri="{FF2B5EF4-FFF2-40B4-BE49-F238E27FC236}">
                <a16:creationId xmlns:a16="http://schemas.microsoft.com/office/drawing/2014/main" id="{21E10FED-481D-4B8E-82A5-ED561A39FB00}"/>
              </a:ext>
            </a:extLst>
          </p:cNvPr>
          <p:cNvSpPr>
            <a:spLocks noGrp="1"/>
          </p:cNvSpPr>
          <p:nvPr>
            <p:ph sz="quarter" idx="19"/>
          </p:nvPr>
        </p:nvSpPr>
        <p:spPr>
          <a:xfrm>
            <a:off x="380655" y="1143000"/>
            <a:ext cx="8465820" cy="317146"/>
          </a:xfrm>
        </p:spPr>
        <p:txBody>
          <a:bodyPr/>
          <a:lstStyle/>
          <a:p>
            <a:pPr marL="0" indent="0">
              <a:buNone/>
            </a:pPr>
            <a:r>
              <a:rPr lang="en-US" sz="1800" b="1" dirty="0"/>
              <a:t>Table 3.7 Comparison of Typical Prokaryotic and Eukaryotic Cell Structures/Functions</a:t>
            </a:r>
          </a:p>
        </p:txBody>
      </p:sp>
      <p:graphicFrame>
        <p:nvGraphicFramePr>
          <p:cNvPr id="13" name="Table Placeholder 12">
            <a:extLst>
              <a:ext uri="{FF2B5EF4-FFF2-40B4-BE49-F238E27FC236}">
                <a16:creationId xmlns:a16="http://schemas.microsoft.com/office/drawing/2014/main" id="{ADF8A5B3-27E7-439F-ABE6-D4EC3889C34A}"/>
              </a:ext>
            </a:extLst>
          </p:cNvPr>
          <p:cNvGraphicFramePr>
            <a:graphicFrameLocks noGrp="1"/>
          </p:cNvGraphicFramePr>
          <p:nvPr>
            <p:ph type="tbl" sz="quarter" idx="22"/>
            <p:extLst>
              <p:ext uri="{D42A27DB-BD31-4B8C-83A1-F6EECF244321}">
                <p14:modId xmlns:p14="http://schemas.microsoft.com/office/powerpoint/2010/main" val="3966721692"/>
              </p:ext>
            </p:extLst>
          </p:nvPr>
        </p:nvGraphicFramePr>
        <p:xfrm>
          <a:off x="380655" y="1513309"/>
          <a:ext cx="8382000" cy="4323611"/>
        </p:xfrm>
        <a:graphic>
          <a:graphicData uri="http://schemas.openxmlformats.org/drawingml/2006/table">
            <a:tbl>
              <a:tblPr firstRow="1" bandRow="1">
                <a:tableStyleId>{5940675A-B579-460E-94D1-54222C63F5DA}</a:tableStyleId>
              </a:tblPr>
              <a:tblGrid>
                <a:gridCol w="1669410">
                  <a:extLst>
                    <a:ext uri="{9D8B030D-6E8A-4147-A177-3AD203B41FA5}">
                      <a16:colId xmlns:a16="http://schemas.microsoft.com/office/drawing/2014/main" val="1493490148"/>
                    </a:ext>
                  </a:extLst>
                </a:gridCol>
                <a:gridCol w="3034667">
                  <a:extLst>
                    <a:ext uri="{9D8B030D-6E8A-4147-A177-3AD203B41FA5}">
                      <a16:colId xmlns:a16="http://schemas.microsoft.com/office/drawing/2014/main" val="2808369133"/>
                    </a:ext>
                  </a:extLst>
                </a:gridCol>
                <a:gridCol w="3677923">
                  <a:extLst>
                    <a:ext uri="{9D8B030D-6E8A-4147-A177-3AD203B41FA5}">
                      <a16:colId xmlns:a16="http://schemas.microsoft.com/office/drawing/2014/main" val="2823092944"/>
                    </a:ext>
                  </a:extLst>
                </a:gridCol>
              </a:tblGrid>
              <a:tr h="406680">
                <a:tc>
                  <a:txBody>
                    <a:bodyPr/>
                    <a:lstStyle/>
                    <a:p>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Prokaryotic</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dirty="0"/>
                        <a:t>Eukaryotic</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1859923"/>
                  </a:ext>
                </a:extLst>
              </a:tr>
              <a:tr h="316463">
                <a:tc>
                  <a:txBody>
                    <a:bodyPr/>
                    <a:lstStyle/>
                    <a:p>
                      <a:r>
                        <a:rPr lang="en-US" sz="1100" b="1" dirty="0"/>
                        <a:t>Functions</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4793469"/>
                  </a:ext>
                </a:extLst>
              </a:tr>
              <a:tr h="6816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Degradation</a:t>
                      </a:r>
                      <a:r>
                        <a:rPr lang="en-US" sz="1100" baseline="0" dirty="0"/>
                        <a:t> of extracellular substances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Enzymes are secreted that degrade macromolecules outside the cell. The resulting small molecules are transported into the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Macromolecules can be brought into the cell by endocytosis. Lysosomes carry digestive enzymes.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3559757"/>
                  </a:ext>
                </a:extLst>
              </a:tr>
              <a:tr h="857847">
                <a:tc>
                  <a:txBody>
                    <a:bodyPr/>
                    <a:lstStyle/>
                    <a:p>
                      <a:r>
                        <a:rPr lang="en-US" sz="1100" baseline="0" dirty="0"/>
                        <a:t>Motility</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Generally involves flagella, which are composed of protein subunits. Flagella rotate like propellers.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Involves cilia and flagella, which are made up of a 9</a:t>
                      </a:r>
                      <a:r>
                        <a:rPr lang="en-US" sz="1100" b="0" i="0" kern="1200" baseline="0" dirty="0">
                          <a:solidFill>
                            <a:schemeClr val="dk1"/>
                          </a:solidFill>
                          <a:effectLst/>
                          <a:latin typeface="+mn-lt"/>
                          <a:ea typeface="+mn-ea"/>
                          <a:cs typeface="+mn-cs"/>
                        </a:rPr>
                        <a:t> + 2 </a:t>
                      </a:r>
                      <a:r>
                        <a:rPr lang="en-US" sz="1100" b="0" i="0" kern="1200" dirty="0">
                          <a:solidFill>
                            <a:schemeClr val="dk1"/>
                          </a:solidFill>
                          <a:effectLst/>
                          <a:latin typeface="+mn-lt"/>
                          <a:ea typeface="+mn-ea"/>
                          <a:cs typeface="+mn-cs"/>
                        </a:rPr>
                        <a:t>arrangement of microtubules. Cilia move in synchrony; flagella propel a cell with a whip-like motion or thrash back and forth to pull a cell forward.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0991783"/>
                  </a:ext>
                </a:extLst>
              </a:tr>
              <a:tr h="10007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t>Protein secretion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Secretion systems transport proteins across the cytoplasmic membrane.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ts val="12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Secreted proteins are moved to the lumen of the rough endoplasmic reticulum as they are being synthesized. From there, they are transported to the Golgi apparatus for processing and packaging. Ultimately, vesicles deliver them to the outside of the cell by the process of exocytosis.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9519284"/>
                  </a:ext>
                </a:extLst>
              </a:tr>
              <a:tr h="6171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t>Strength and rigidity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Peptidoglycan-containing cell wall </a:t>
                      </a:r>
                      <a:r>
                        <a:rPr lang="en-US" sz="1100" b="0" i="1" kern="1200" dirty="0">
                          <a:solidFill>
                            <a:schemeClr val="dk1"/>
                          </a:solidFill>
                          <a:effectLst/>
                          <a:latin typeface="+mn-lt"/>
                          <a:ea typeface="+mn-ea"/>
                          <a:cs typeface="+mn-cs"/>
                        </a:rPr>
                        <a:t>(Bacteria).</a:t>
                      </a:r>
                      <a:r>
                        <a:rPr lang="en-US" sz="1100" b="0" i="0" kern="1200" dirty="0">
                          <a:solidFill>
                            <a:schemeClr val="dk1"/>
                          </a:solidFill>
                          <a:effectLst/>
                          <a:latin typeface="+mn-lt"/>
                          <a:ea typeface="+mn-ea"/>
                          <a:cs typeface="+mn-cs"/>
                        </a:rPr>
                        <a:t> Cytoskeletal 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Cytoskeleton composed of microtubules, intermediate filaments, and microfilaments. Some have a cell wall; some have sterols in the membrane.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3279953"/>
                  </a:ext>
                </a:extLst>
              </a:tr>
              <a:tr h="443049">
                <a:tc>
                  <a:txBody>
                    <a:bodyPr/>
                    <a:lstStyle/>
                    <a:p>
                      <a:r>
                        <a:rPr lang="en-US" sz="1100" baseline="0" dirty="0"/>
                        <a:t>Transport</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b="0" i="0" kern="1200" dirty="0">
                          <a:solidFill>
                            <a:schemeClr val="dk1"/>
                          </a:solidFill>
                          <a:effectLst/>
                          <a:latin typeface="+mn-lt"/>
                          <a:ea typeface="+mn-ea"/>
                          <a:cs typeface="+mn-cs"/>
                        </a:rPr>
                        <a:t>Primarily active transport. Group translocation </a:t>
                      </a:r>
                      <a:r>
                        <a:rPr lang="en-US" sz="1100" b="0" i="1" kern="1200" dirty="0">
                          <a:solidFill>
                            <a:schemeClr val="dk1"/>
                          </a:solidFill>
                          <a:effectLst/>
                          <a:latin typeface="+mn-lt"/>
                          <a:ea typeface="+mn-ea"/>
                          <a:cs typeface="+mn-cs"/>
                        </a:rPr>
                        <a:t>(Bacteria).</a:t>
                      </a:r>
                      <a:endParaRPr lang="en-GB"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Facilitated diffusion and active transport. Ion channels.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269480"/>
                  </a:ext>
                </a:extLst>
              </a:tr>
            </a:tbl>
          </a:graphicData>
        </a:graphic>
      </p:graphicFrame>
    </p:spTree>
    <p:extLst>
      <p:ext uri="{BB962C8B-B14F-4D97-AF65-F5344CB8AC3E}">
        <p14:creationId xmlns:p14="http://schemas.microsoft.com/office/powerpoint/2010/main" val="170245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5C404-84BC-4CE7-AE26-B49F7B16B5F1}"/>
              </a:ext>
            </a:extLst>
          </p:cNvPr>
          <p:cNvSpPr>
            <a:spLocks noGrp="1"/>
          </p:cNvSpPr>
          <p:nvPr>
            <p:ph type="title"/>
          </p:nvPr>
        </p:nvSpPr>
        <p:spPr>
          <a:xfrm>
            <a:off x="307614" y="228600"/>
            <a:ext cx="8528773" cy="609600"/>
          </a:xfrm>
        </p:spPr>
        <p:txBody>
          <a:bodyPr/>
          <a:lstStyle/>
          <a:p>
            <a:r>
              <a:rPr lang="en-US" altLang="en-US" b="1" dirty="0">
                <a:solidFill>
                  <a:schemeClr val="tx1"/>
                </a:solidFill>
              </a:rPr>
              <a:t>Cytoplasmic Membrane of Eukaryotic Cells</a:t>
            </a:r>
            <a:endParaRPr lang="en-GB" dirty="0"/>
          </a:p>
        </p:txBody>
      </p:sp>
      <p:sp>
        <p:nvSpPr>
          <p:cNvPr id="2" name="Content Placeholder 1"/>
          <p:cNvSpPr>
            <a:spLocks noGrp="1"/>
          </p:cNvSpPr>
          <p:nvPr>
            <p:ph idx="1"/>
          </p:nvPr>
        </p:nvSpPr>
        <p:spPr>
          <a:xfrm>
            <a:off x="457200" y="990600"/>
            <a:ext cx="5439259" cy="2289894"/>
          </a:xfrm>
        </p:spPr>
        <p:txBody>
          <a:bodyPr/>
          <a:lstStyle/>
          <a:p>
            <a:pPr>
              <a:lnSpc>
                <a:spcPct val="90000"/>
              </a:lnSpc>
            </a:pPr>
            <a:r>
              <a:rPr lang="en-US" altLang="en-US" sz="1800" dirty="0"/>
              <a:t>Cytoplasmic membrane similar to prokaryotic cells</a:t>
            </a:r>
          </a:p>
          <a:p>
            <a:pPr>
              <a:lnSpc>
                <a:spcPct val="90000"/>
              </a:lnSpc>
            </a:pPr>
            <a:r>
              <a:rPr lang="en-US" altLang="en-US" sz="1800" dirty="0"/>
              <a:t>Phospholipid bilayer embedded with proteins</a:t>
            </a:r>
          </a:p>
          <a:p>
            <a:pPr lvl="1">
              <a:lnSpc>
                <a:spcPct val="90000"/>
              </a:lnSpc>
            </a:pPr>
            <a:r>
              <a:rPr lang="en-US" altLang="en-US" sz="1600" dirty="0"/>
              <a:t>Layer facing cytoplasm differs from that facing outside</a:t>
            </a:r>
          </a:p>
          <a:p>
            <a:pPr lvl="1">
              <a:lnSpc>
                <a:spcPct val="90000"/>
              </a:lnSpc>
            </a:pPr>
            <a:r>
              <a:rPr lang="en-US" altLang="en-US" sz="1600" dirty="0"/>
              <a:t>Proteins in outer layer serve as </a:t>
            </a:r>
            <a:r>
              <a:rPr lang="en-US" altLang="en-US" sz="1600" u="sng" dirty="0"/>
              <a:t>receptors</a:t>
            </a:r>
          </a:p>
          <a:p>
            <a:pPr lvl="2">
              <a:lnSpc>
                <a:spcPct val="90000"/>
              </a:lnSpc>
            </a:pPr>
            <a:r>
              <a:rPr lang="en-US" altLang="en-US" sz="1600" dirty="0"/>
              <a:t>Bind specific molecule called a </a:t>
            </a:r>
            <a:r>
              <a:rPr lang="en-US" altLang="en-US" sz="1600" u="sng" dirty="0"/>
              <a:t>ligand</a:t>
            </a:r>
          </a:p>
          <a:p>
            <a:pPr lvl="2">
              <a:lnSpc>
                <a:spcPct val="90000"/>
              </a:lnSpc>
            </a:pPr>
            <a:r>
              <a:rPr lang="en-US" altLang="en-US" sz="1600" dirty="0"/>
              <a:t>Important in cell communication</a:t>
            </a:r>
          </a:p>
        </p:txBody>
      </p:sp>
      <p:sp>
        <p:nvSpPr>
          <p:cNvPr id="10" name="Content Placeholder 9">
            <a:extLst>
              <a:ext uri="{FF2B5EF4-FFF2-40B4-BE49-F238E27FC236}">
                <a16:creationId xmlns:a16="http://schemas.microsoft.com/office/drawing/2014/main" id="{15C07AE6-9D47-4AED-85B3-8FAE26BF2761}"/>
              </a:ext>
            </a:extLst>
          </p:cNvPr>
          <p:cNvSpPr>
            <a:spLocks noGrp="1"/>
          </p:cNvSpPr>
          <p:nvPr>
            <p:ph sz="quarter" idx="21"/>
          </p:nvPr>
        </p:nvSpPr>
        <p:spPr>
          <a:xfrm>
            <a:off x="456541" y="3280494"/>
            <a:ext cx="5195455" cy="1177636"/>
          </a:xfrm>
        </p:spPr>
        <p:txBody>
          <a:bodyPr/>
          <a:lstStyle/>
          <a:p>
            <a:pPr marL="0" indent="0">
              <a:lnSpc>
                <a:spcPct val="90000"/>
              </a:lnSpc>
              <a:spcAft>
                <a:spcPts val="800"/>
              </a:spcAft>
              <a:buNone/>
            </a:pPr>
            <a:r>
              <a:rPr lang="en-US" altLang="en-US" sz="1800" dirty="0"/>
              <a:t>Membranes of many eukaryotes contain sterols</a:t>
            </a:r>
          </a:p>
          <a:p>
            <a:pPr lvl="1">
              <a:lnSpc>
                <a:spcPct val="90000"/>
              </a:lnSpc>
              <a:spcAft>
                <a:spcPts val="800"/>
              </a:spcAft>
              <a:buFont typeface="Arial" panose="020B0604020202020204" pitchFamily="34" charset="0"/>
              <a:buChar char="•"/>
            </a:pPr>
            <a:r>
              <a:rPr lang="en-US" altLang="en-US" sz="1600" dirty="0"/>
              <a:t>Provide strength to otherwise fluid structure</a:t>
            </a:r>
          </a:p>
          <a:p>
            <a:pPr lvl="2">
              <a:lnSpc>
                <a:spcPct val="90000"/>
              </a:lnSpc>
              <a:spcAft>
                <a:spcPts val="800"/>
              </a:spcAft>
            </a:pPr>
            <a:r>
              <a:rPr lang="en-US" altLang="en-US" sz="1600" dirty="0"/>
              <a:t>Cholesterol in mammals, ergosterol in fungi</a:t>
            </a:r>
          </a:p>
        </p:txBody>
      </p:sp>
      <p:sp>
        <p:nvSpPr>
          <p:cNvPr id="9" name="Content Placeholder 8">
            <a:extLst>
              <a:ext uri="{FF2B5EF4-FFF2-40B4-BE49-F238E27FC236}">
                <a16:creationId xmlns:a16="http://schemas.microsoft.com/office/drawing/2014/main" id="{47A09F9C-BDCD-49BB-97EA-D82EB15C960D}"/>
              </a:ext>
            </a:extLst>
          </p:cNvPr>
          <p:cNvSpPr>
            <a:spLocks noGrp="1"/>
          </p:cNvSpPr>
          <p:nvPr>
            <p:ph sz="quarter" idx="20"/>
          </p:nvPr>
        </p:nvSpPr>
        <p:spPr>
          <a:xfrm>
            <a:off x="456541" y="4420026"/>
            <a:ext cx="5439918" cy="702305"/>
          </a:xfrm>
        </p:spPr>
        <p:txBody>
          <a:bodyPr/>
          <a:lstStyle/>
          <a:p>
            <a:pPr marL="0" indent="0">
              <a:lnSpc>
                <a:spcPct val="90000"/>
              </a:lnSpc>
              <a:spcAft>
                <a:spcPts val="800"/>
              </a:spcAft>
              <a:buNone/>
            </a:pPr>
            <a:r>
              <a:rPr lang="en-US" altLang="en-US" sz="1800" dirty="0"/>
              <a:t>Lipid rafts: allow cell to detect, respond to signals</a:t>
            </a:r>
          </a:p>
          <a:p>
            <a:pPr lvl="1">
              <a:lnSpc>
                <a:spcPct val="90000"/>
              </a:lnSpc>
              <a:spcAft>
                <a:spcPts val="800"/>
              </a:spcAft>
              <a:buFont typeface="Arial" panose="020B0604020202020204" pitchFamily="34" charset="0"/>
              <a:buChar char="•"/>
            </a:pPr>
            <a:r>
              <a:rPr lang="en-US" altLang="en-US" sz="1600" dirty="0"/>
              <a:t>Many viruses use to enter, exit cells</a:t>
            </a:r>
          </a:p>
        </p:txBody>
      </p:sp>
      <p:sp>
        <p:nvSpPr>
          <p:cNvPr id="8" name="Content Placeholder 7">
            <a:extLst>
              <a:ext uri="{FF2B5EF4-FFF2-40B4-BE49-F238E27FC236}">
                <a16:creationId xmlns:a16="http://schemas.microsoft.com/office/drawing/2014/main" id="{0FC81B2E-5C6A-44C3-A933-A4341313FCC4}"/>
              </a:ext>
            </a:extLst>
          </p:cNvPr>
          <p:cNvSpPr>
            <a:spLocks noGrp="1"/>
          </p:cNvSpPr>
          <p:nvPr>
            <p:ph sz="quarter" idx="19"/>
          </p:nvPr>
        </p:nvSpPr>
        <p:spPr>
          <a:xfrm>
            <a:off x="456541" y="5197534"/>
            <a:ext cx="6996545" cy="692727"/>
          </a:xfrm>
        </p:spPr>
        <p:txBody>
          <a:bodyPr/>
          <a:lstStyle/>
          <a:p>
            <a:pPr marL="0" indent="0">
              <a:lnSpc>
                <a:spcPct val="90000"/>
              </a:lnSpc>
              <a:spcAft>
                <a:spcPts val="800"/>
              </a:spcAft>
              <a:buNone/>
            </a:pPr>
            <a:r>
              <a:rPr lang="en-US" altLang="en-US" sz="1800" dirty="0"/>
              <a:t>Electrochemical gradient maintained by sodium or proton pumps</a:t>
            </a:r>
          </a:p>
          <a:p>
            <a:pPr lvl="1">
              <a:lnSpc>
                <a:spcPct val="90000"/>
              </a:lnSpc>
              <a:spcAft>
                <a:spcPts val="800"/>
              </a:spcAft>
              <a:buFont typeface="Arial" panose="020B0604020202020204" pitchFamily="34" charset="0"/>
              <a:buChar char="•"/>
            </a:pPr>
            <a:r>
              <a:rPr lang="en-US" altLang="en-US" sz="1600" dirty="0"/>
              <a:t>Membrane not involved in ATP synthesis; performed in mitochondria</a:t>
            </a:r>
          </a:p>
        </p:txBody>
      </p:sp>
    </p:spTree>
    <p:extLst>
      <p:ext uri="{BB962C8B-B14F-4D97-AF65-F5344CB8AC3E}">
        <p14:creationId xmlns:p14="http://schemas.microsoft.com/office/powerpoint/2010/main" val="2833614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7B29B1-AB8E-42AA-96B5-040AC2FF3F69}"/>
              </a:ext>
            </a:extLst>
          </p:cNvPr>
          <p:cNvSpPr>
            <a:spLocks noGrp="1"/>
          </p:cNvSpPr>
          <p:nvPr>
            <p:ph type="title"/>
          </p:nvPr>
        </p:nvSpPr>
        <p:spPr>
          <a:xfrm>
            <a:off x="221899" y="228600"/>
            <a:ext cx="8700202" cy="609600"/>
          </a:xfrm>
        </p:spPr>
        <p:txBody>
          <a:bodyPr/>
          <a:lstStyle/>
          <a:p>
            <a:r>
              <a:rPr lang="en-US" altLang="en-US" b="1" dirty="0">
                <a:solidFill>
                  <a:schemeClr val="tx1"/>
                </a:solidFill>
              </a:rPr>
              <a:t>Principles of Light Microscopy – Figure 3.3</a:t>
            </a:r>
            <a:endParaRPr lang="en-GB" dirty="0"/>
          </a:p>
        </p:txBody>
      </p:sp>
      <p:sp>
        <p:nvSpPr>
          <p:cNvPr id="21506" name="Content Placeholder 2"/>
          <p:cNvSpPr>
            <a:spLocks noGrp="1"/>
          </p:cNvSpPr>
          <p:nvPr>
            <p:ph idx="1"/>
          </p:nvPr>
        </p:nvSpPr>
        <p:spPr>
          <a:xfrm>
            <a:off x="457200" y="990600"/>
            <a:ext cx="8229600" cy="1752600"/>
          </a:xfrm>
        </p:spPr>
        <p:txBody>
          <a:bodyPr/>
          <a:lstStyle/>
          <a:p>
            <a:r>
              <a:rPr lang="en-US" altLang="en-US" u="sng" dirty="0"/>
              <a:t>Contrast</a:t>
            </a:r>
            <a:r>
              <a:rPr lang="en-US" altLang="en-US" dirty="0"/>
              <a:t> determines how easily cells can be seen</a:t>
            </a:r>
          </a:p>
          <a:p>
            <a:pPr lvl="1"/>
            <a:r>
              <a:rPr lang="en-US" altLang="en-US" dirty="0"/>
              <a:t>Transparent bacteria lack contrast, difficult to see against colorless background</a:t>
            </a:r>
          </a:p>
          <a:p>
            <a:pPr lvl="1"/>
            <a:r>
              <a:rPr lang="en-US" altLang="en-US" dirty="0"/>
              <a:t>Stains increase contrast but kill microbes</a:t>
            </a:r>
          </a:p>
        </p:txBody>
      </p:sp>
      <p:pic>
        <p:nvPicPr>
          <p:cNvPr id="4" name="Picture 3" descr="Light illuminates the field evenly, producing a bright background. It is difficult to see the transparent edges of the organism."/>
          <p:cNvPicPr>
            <a:picLocks noChangeAspect="1"/>
          </p:cNvPicPr>
          <p:nvPr/>
        </p:nvPicPr>
        <p:blipFill rotWithShape="1">
          <a:blip r:embed="rId2" cstate="print">
            <a:extLst>
              <a:ext uri="{28A0092B-C50C-407E-A947-70E740481C1C}">
                <a14:useLocalDpi xmlns:a14="http://schemas.microsoft.com/office/drawing/2010/main" val="0"/>
              </a:ext>
            </a:extLst>
          </a:blip>
          <a:srcRect t="1881" b="1964"/>
          <a:stretch/>
        </p:blipFill>
        <p:spPr>
          <a:xfrm>
            <a:off x="2514600" y="2971800"/>
            <a:ext cx="4495800" cy="3291287"/>
          </a:xfrm>
          <a:prstGeom prst="rect">
            <a:avLst/>
          </a:prstGeom>
        </p:spPr>
      </p:pic>
      <p:sp>
        <p:nvSpPr>
          <p:cNvPr id="2" name="Text Placeholder 1">
            <a:extLst>
              <a:ext uri="{FF2B5EF4-FFF2-40B4-BE49-F238E27FC236}">
                <a16:creationId xmlns:a16="http://schemas.microsoft.com/office/drawing/2014/main" id="{FCB32D8B-FFC1-45CD-8FAF-20D2DCEC9207}"/>
              </a:ext>
            </a:extLst>
          </p:cNvPr>
          <p:cNvSpPr>
            <a:spLocks noGrp="1"/>
          </p:cNvSpPr>
          <p:nvPr>
            <p:ph type="body" sz="quarter" idx="11"/>
          </p:nvPr>
        </p:nvSpPr>
        <p:spPr>
          <a:xfrm>
            <a:off x="6629400" y="6705600"/>
            <a:ext cx="2514600" cy="152400"/>
          </a:xfrm>
        </p:spPr>
        <p:txBody>
          <a:bodyPr/>
          <a:lstStyle/>
          <a:p>
            <a:r>
              <a:rPr lang="en-US" dirty="0">
                <a:solidFill>
                  <a:schemeClr val="tx1"/>
                </a:solidFill>
              </a:rPr>
              <a:t>© McGraw-Hill Education/Lisa Burgess, photographer </a:t>
            </a:r>
          </a:p>
        </p:txBody>
      </p:sp>
    </p:spTree>
    <p:extLst>
      <p:ext uri="{BB962C8B-B14F-4D97-AF65-F5344CB8AC3E}">
        <p14:creationId xmlns:p14="http://schemas.microsoft.com/office/powerpoint/2010/main" val="2875470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43CE29-4440-4EA6-9986-40C82F7A4DF6}"/>
              </a:ext>
            </a:extLst>
          </p:cNvPr>
          <p:cNvSpPr>
            <a:spLocks noGrp="1"/>
          </p:cNvSpPr>
          <p:nvPr>
            <p:ph type="title"/>
          </p:nvPr>
        </p:nvSpPr>
        <p:spPr>
          <a:xfrm>
            <a:off x="415637" y="228600"/>
            <a:ext cx="8312727" cy="533400"/>
          </a:xfrm>
        </p:spPr>
        <p:txBody>
          <a:bodyPr/>
          <a:lstStyle/>
          <a:p>
            <a:r>
              <a:rPr lang="en-US" altLang="en-US" sz="2800" b="1" dirty="0">
                <a:solidFill>
                  <a:schemeClr val="tx1"/>
                </a:solidFill>
              </a:rPr>
              <a:t>Transfer of Molecules Across Cytoplasmic Membrane</a:t>
            </a:r>
            <a:endParaRPr lang="en-GB" sz="2800" dirty="0"/>
          </a:p>
        </p:txBody>
      </p:sp>
      <p:sp>
        <p:nvSpPr>
          <p:cNvPr id="2" name="Content Placeholder 1"/>
          <p:cNvSpPr>
            <a:spLocks noGrp="1"/>
          </p:cNvSpPr>
          <p:nvPr>
            <p:ph idx="1"/>
          </p:nvPr>
        </p:nvSpPr>
        <p:spPr>
          <a:xfrm>
            <a:off x="457200" y="990600"/>
            <a:ext cx="8229600" cy="1981200"/>
          </a:xfrm>
        </p:spPr>
        <p:txBody>
          <a:bodyPr/>
          <a:lstStyle/>
          <a:p>
            <a:r>
              <a:rPr lang="en-US" altLang="en-US" dirty="0"/>
              <a:t>Aquaporins: water passage</a:t>
            </a:r>
          </a:p>
          <a:p>
            <a:r>
              <a:rPr lang="en-US" altLang="en-US" u="sng" dirty="0"/>
              <a:t>Channels</a:t>
            </a:r>
            <a:r>
              <a:rPr lang="en-US" altLang="en-US" dirty="0"/>
              <a:t>: small gated pores, allow small molecules or ions to diffuse</a:t>
            </a:r>
          </a:p>
          <a:p>
            <a:r>
              <a:rPr lang="en-US" altLang="en-US" u="sng" dirty="0"/>
              <a:t>Carriers</a:t>
            </a:r>
            <a:r>
              <a:rPr lang="en-US" altLang="en-US" dirty="0"/>
              <a:t>: facilitated diffusion, active transport</a:t>
            </a:r>
          </a:p>
        </p:txBody>
      </p:sp>
    </p:spTree>
    <p:extLst>
      <p:ext uri="{BB962C8B-B14F-4D97-AF65-F5344CB8AC3E}">
        <p14:creationId xmlns:p14="http://schemas.microsoft.com/office/powerpoint/2010/main" val="3249196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DEE03-ACBC-47D2-A2F7-DFFD98C12B67}"/>
              </a:ext>
            </a:extLst>
          </p:cNvPr>
          <p:cNvSpPr>
            <a:spLocks noGrp="1"/>
          </p:cNvSpPr>
          <p:nvPr>
            <p:ph type="title"/>
          </p:nvPr>
        </p:nvSpPr>
        <p:spPr>
          <a:xfrm>
            <a:off x="787573" y="228600"/>
            <a:ext cx="7568854" cy="914400"/>
          </a:xfrm>
        </p:spPr>
        <p:txBody>
          <a:bodyPr/>
          <a:lstStyle/>
          <a:p>
            <a:r>
              <a:rPr lang="en-US" altLang="en-US" sz="2800" b="1" dirty="0">
                <a:solidFill>
                  <a:schemeClr val="tx1"/>
                </a:solidFill>
              </a:rPr>
              <a:t>Transfer of Molecules Across Cytoplasmic Membrane – Figure 3.49</a:t>
            </a:r>
            <a:endParaRPr lang="en-GB" sz="2800" dirty="0"/>
          </a:p>
        </p:txBody>
      </p:sp>
      <p:sp>
        <p:nvSpPr>
          <p:cNvPr id="2" name="Content Placeholder 1"/>
          <p:cNvSpPr>
            <a:spLocks noGrp="1"/>
          </p:cNvSpPr>
          <p:nvPr>
            <p:ph idx="1"/>
          </p:nvPr>
        </p:nvSpPr>
        <p:spPr>
          <a:xfrm>
            <a:off x="457200" y="1372744"/>
            <a:ext cx="8229600" cy="1627130"/>
          </a:xfrm>
        </p:spPr>
        <p:txBody>
          <a:bodyPr/>
          <a:lstStyle/>
          <a:p>
            <a:r>
              <a:rPr lang="en-US" altLang="en-US" u="sng" dirty="0"/>
              <a:t>Endocytosis</a:t>
            </a:r>
            <a:r>
              <a:rPr lang="en-US" altLang="en-US" dirty="0"/>
              <a:t>: cell takes up material from surrounding environment by forming invaginations in cytoplasmic membrane</a:t>
            </a:r>
          </a:p>
          <a:p>
            <a:r>
              <a:rPr lang="en-US" altLang="en-US" dirty="0"/>
              <a:t>Exocytosis: internal vesicles fuse with the cytoplasmic membrane and release their contents</a:t>
            </a:r>
          </a:p>
        </p:txBody>
      </p:sp>
      <p:pic>
        <p:nvPicPr>
          <p:cNvPr id="9" name="Picture 8" descr="Endosomes and phagosomes fuse with lysosomes; material is degraded, packaged in exosomes, and released from cell.">
            <a:extLst>
              <a:ext uri="{FF2B5EF4-FFF2-40B4-BE49-F238E27FC236}">
                <a16:creationId xmlns:a16="http://schemas.microsoft.com/office/drawing/2014/main" id="{BFEEC726-60E8-4CE3-A434-970F154943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63"/>
          <a:stretch/>
        </p:blipFill>
        <p:spPr>
          <a:xfrm>
            <a:off x="1103300" y="3159283"/>
            <a:ext cx="6934200" cy="3089117"/>
          </a:xfrm>
          <a:prstGeom prst="rect">
            <a:avLst/>
          </a:prstGeom>
        </p:spPr>
      </p:pic>
      <p:sp>
        <p:nvSpPr>
          <p:cNvPr id="8" name="Content Placeholder 11">
            <a:extLst>
              <a:ext uri="{FF2B5EF4-FFF2-40B4-BE49-F238E27FC236}">
                <a16:creationId xmlns:a16="http://schemas.microsoft.com/office/drawing/2014/main" id="{9F1B51F5-28DD-4E28-A381-3C20EBD590E8}"/>
              </a:ext>
            </a:extLst>
          </p:cNvPr>
          <p:cNvSpPr>
            <a:spLocks noGrp="1"/>
          </p:cNvSpPr>
          <p:nvPr>
            <p:ph sz="quarter" idx="22"/>
          </p:nvPr>
        </p:nvSpPr>
        <p:spPr>
          <a:xfrm>
            <a:off x="2971800" y="6477000"/>
            <a:ext cx="6008697" cy="290258"/>
          </a:xfrm>
          <a:prstGeom prst="rect">
            <a:avLst/>
          </a:prstGeom>
        </p:spPr>
        <p:txBody>
          <a:bodyPr/>
          <a:lstStyle/>
          <a:p>
            <a:pPr marL="0" lvl="0" indent="0">
              <a:buNone/>
            </a:pPr>
            <a:r>
              <a:rPr lang="en-US" sz="1200" dirty="0">
                <a:hlinkClick r:id="" action="ppaction://noaction"/>
              </a:rPr>
              <a:t>Jump to </a:t>
            </a:r>
            <a:r>
              <a:rPr lang="en-US" altLang="en-US" sz="1200" dirty="0">
                <a:hlinkClick r:id="" action="ppaction://noaction"/>
              </a:rPr>
              <a:t>Transfer of Molecules Across Cytoplasmic Membrane – Figure 3.49</a:t>
            </a:r>
            <a:r>
              <a:rPr lang="en-US" sz="1200" dirty="0">
                <a:hlinkClick r:id="" action="ppaction://noaction"/>
              </a:rPr>
              <a:t> Long Description</a:t>
            </a:r>
            <a:endParaRPr lang="en-GB" sz="1200" dirty="0"/>
          </a:p>
        </p:txBody>
      </p:sp>
    </p:spTree>
    <p:extLst>
      <p:ext uri="{BB962C8B-B14F-4D97-AF65-F5344CB8AC3E}">
        <p14:creationId xmlns:p14="http://schemas.microsoft.com/office/powerpoint/2010/main" val="1323676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BCEE7-0E17-4780-A920-AF48363C17DE}"/>
              </a:ext>
            </a:extLst>
          </p:cNvPr>
          <p:cNvSpPr>
            <a:spLocks noGrp="1"/>
          </p:cNvSpPr>
          <p:nvPr>
            <p:ph type="title"/>
          </p:nvPr>
        </p:nvSpPr>
        <p:spPr>
          <a:xfrm>
            <a:off x="538883" y="228600"/>
            <a:ext cx="8543912" cy="609600"/>
          </a:xfrm>
        </p:spPr>
        <p:txBody>
          <a:bodyPr/>
          <a:lstStyle/>
          <a:p>
            <a:r>
              <a:rPr lang="en-US" altLang="en-US" sz="2800" b="1" dirty="0">
                <a:solidFill>
                  <a:schemeClr val="tx1"/>
                </a:solidFill>
              </a:rPr>
              <a:t>Transfer of Molecules Across Cytoplasmic Membrane (1)</a:t>
            </a:r>
            <a:endParaRPr lang="en-GB" sz="2800" dirty="0"/>
          </a:p>
        </p:txBody>
      </p:sp>
      <p:sp>
        <p:nvSpPr>
          <p:cNvPr id="2" name="Content Placeholder 1"/>
          <p:cNvSpPr>
            <a:spLocks noGrp="1"/>
          </p:cNvSpPr>
          <p:nvPr>
            <p:ph idx="1"/>
          </p:nvPr>
        </p:nvSpPr>
        <p:spPr>
          <a:xfrm>
            <a:off x="457200" y="990600"/>
            <a:ext cx="8229600" cy="1676400"/>
          </a:xfrm>
        </p:spPr>
        <p:txBody>
          <a:bodyPr/>
          <a:lstStyle/>
          <a:p>
            <a:r>
              <a:rPr lang="en-US" altLang="en-US" u="sng" dirty="0"/>
              <a:t>Pinocytosis</a:t>
            </a:r>
            <a:r>
              <a:rPr lang="en-US" altLang="en-US" dirty="0"/>
              <a:t> most common in animal cells</a:t>
            </a:r>
          </a:p>
          <a:p>
            <a:pPr marL="512763" lvl="1" indent="230188"/>
            <a:r>
              <a:rPr lang="en-US" altLang="en-US" sz="2200" dirty="0"/>
              <a:t>Forms </a:t>
            </a:r>
            <a:r>
              <a:rPr lang="en-US" altLang="en-US" sz="2200" u="sng" dirty="0"/>
              <a:t>endosome</a:t>
            </a:r>
            <a:r>
              <a:rPr lang="en-US" altLang="en-US" sz="2200" dirty="0"/>
              <a:t>, which fuses to lysosomes</a:t>
            </a:r>
          </a:p>
          <a:p>
            <a:pPr marL="512763" lvl="1" indent="230188"/>
            <a:r>
              <a:rPr lang="en-US" altLang="en-US" sz="2200" dirty="0"/>
              <a:t>Material degraded in </a:t>
            </a:r>
            <a:r>
              <a:rPr lang="en-US" altLang="en-US" sz="2200" u="sng" dirty="0" err="1"/>
              <a:t>endolysosome</a:t>
            </a:r>
            <a:endParaRPr lang="en-US" altLang="en-US" sz="2200" u="sng" dirty="0"/>
          </a:p>
        </p:txBody>
      </p:sp>
      <p:sp>
        <p:nvSpPr>
          <p:cNvPr id="7" name="Content Placeholder 6">
            <a:extLst>
              <a:ext uri="{FF2B5EF4-FFF2-40B4-BE49-F238E27FC236}">
                <a16:creationId xmlns:a16="http://schemas.microsoft.com/office/drawing/2014/main" id="{4073D547-CD9E-4B81-ABC2-22DF26514D1F}"/>
              </a:ext>
            </a:extLst>
          </p:cNvPr>
          <p:cNvSpPr>
            <a:spLocks noGrp="1"/>
          </p:cNvSpPr>
          <p:nvPr>
            <p:ph sz="quarter" idx="18"/>
          </p:nvPr>
        </p:nvSpPr>
        <p:spPr>
          <a:xfrm>
            <a:off x="457200" y="3044178"/>
            <a:ext cx="8077200" cy="990600"/>
          </a:xfrm>
        </p:spPr>
        <p:txBody>
          <a:bodyPr/>
          <a:lstStyle/>
          <a:p>
            <a:pPr marL="0" indent="0">
              <a:spcAft>
                <a:spcPts val="800"/>
              </a:spcAft>
              <a:buNone/>
            </a:pPr>
            <a:r>
              <a:rPr lang="en-US" altLang="en-US" sz="2400" u="sng" dirty="0"/>
              <a:t>Receptor-mediated endocytosis </a:t>
            </a:r>
            <a:r>
              <a:rPr lang="en-US" altLang="en-US" sz="2400" dirty="0"/>
              <a:t>allows cell to take up specific</a:t>
            </a:r>
            <a:r>
              <a:rPr lang="en-US" altLang="en-US" sz="2400" u="sng" dirty="0"/>
              <a:t> </a:t>
            </a:r>
            <a:r>
              <a:rPr lang="en-US" altLang="en-US" sz="2500" dirty="0"/>
              <a:t>extracellular ligands that bind to surface receptors</a:t>
            </a:r>
          </a:p>
        </p:txBody>
      </p:sp>
      <p:sp>
        <p:nvSpPr>
          <p:cNvPr id="12" name="Content Placeholder 11">
            <a:extLst>
              <a:ext uri="{FF2B5EF4-FFF2-40B4-BE49-F238E27FC236}">
                <a16:creationId xmlns:a16="http://schemas.microsoft.com/office/drawing/2014/main" id="{67F43FA1-7B6E-4043-B9AF-9D219D81E87A}"/>
              </a:ext>
            </a:extLst>
          </p:cNvPr>
          <p:cNvSpPr>
            <a:spLocks noGrp="1"/>
          </p:cNvSpPr>
          <p:nvPr>
            <p:ph sz="quarter" idx="23"/>
          </p:nvPr>
        </p:nvSpPr>
        <p:spPr>
          <a:xfrm>
            <a:off x="457200" y="4511496"/>
            <a:ext cx="8458200" cy="1793906"/>
          </a:xfrm>
        </p:spPr>
        <p:txBody>
          <a:bodyPr/>
          <a:lstStyle/>
          <a:p>
            <a:pPr marL="0" indent="0">
              <a:spcAft>
                <a:spcPts val="800"/>
              </a:spcAft>
              <a:buNone/>
            </a:pPr>
            <a:r>
              <a:rPr lang="en-US" altLang="en-US" sz="2400" u="sng" dirty="0"/>
              <a:t>Phagocytosis</a:t>
            </a:r>
            <a:r>
              <a:rPr lang="en-US" altLang="en-US" sz="2400" dirty="0"/>
              <a:t> used by protozoa, phagocytes to engulf</a:t>
            </a:r>
          </a:p>
          <a:p>
            <a:pPr lvl="1">
              <a:spcAft>
                <a:spcPts val="800"/>
              </a:spcAft>
              <a:buFont typeface="Arial" panose="020B0604020202020204" pitchFamily="34" charset="0"/>
              <a:buChar char="•"/>
            </a:pPr>
            <a:r>
              <a:rPr lang="en-US" altLang="en-US" sz="2200" u="sng" dirty="0"/>
              <a:t>Pseudopods</a:t>
            </a:r>
            <a:r>
              <a:rPr lang="en-US" altLang="en-US" sz="2200" dirty="0"/>
              <a:t> surround, bring material into </a:t>
            </a:r>
            <a:r>
              <a:rPr lang="en-US" altLang="en-US" sz="2200" u="sng" dirty="0"/>
              <a:t>phagosome</a:t>
            </a:r>
          </a:p>
          <a:p>
            <a:pPr lvl="1">
              <a:spcAft>
                <a:spcPts val="800"/>
              </a:spcAft>
              <a:buFont typeface="Arial" panose="020B0604020202020204" pitchFamily="34" charset="0"/>
              <a:buChar char="•"/>
            </a:pPr>
            <a:r>
              <a:rPr lang="en-US" altLang="en-US" sz="2200" dirty="0"/>
              <a:t>Phagosome fuses with lysosome </a:t>
            </a:r>
            <a:r>
              <a:rPr lang="en-US" altLang="en-US" sz="2200" dirty="0">
                <a:sym typeface="Wingdings" panose="05000000000000000000" pitchFamily="2" charset="2"/>
              </a:rPr>
              <a:t>to form </a:t>
            </a:r>
            <a:r>
              <a:rPr lang="en-US" altLang="en-US" sz="2200" u="sng" dirty="0">
                <a:sym typeface="Wingdings" panose="05000000000000000000" pitchFamily="2" charset="2"/>
              </a:rPr>
              <a:t>phagolysosome</a:t>
            </a:r>
            <a:br>
              <a:rPr lang="en-US" altLang="en-US" sz="2200" u="sng" dirty="0">
                <a:sym typeface="Wingdings" panose="05000000000000000000" pitchFamily="2" charset="2"/>
              </a:rPr>
            </a:br>
            <a:r>
              <a:rPr lang="en-US" altLang="en-US" sz="2200" dirty="0">
                <a:sym typeface="Wingdings" panose="05000000000000000000" pitchFamily="2" charset="2"/>
              </a:rPr>
              <a:t>where material is degraded</a:t>
            </a:r>
          </a:p>
        </p:txBody>
      </p:sp>
    </p:spTree>
    <p:extLst>
      <p:ext uri="{BB962C8B-B14F-4D97-AF65-F5344CB8AC3E}">
        <p14:creationId xmlns:p14="http://schemas.microsoft.com/office/powerpoint/2010/main" val="2834701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11467-2330-4086-A977-716E461B8796}"/>
              </a:ext>
            </a:extLst>
          </p:cNvPr>
          <p:cNvSpPr>
            <a:spLocks noGrp="1"/>
          </p:cNvSpPr>
          <p:nvPr>
            <p:ph type="title"/>
          </p:nvPr>
        </p:nvSpPr>
        <p:spPr>
          <a:xfrm>
            <a:off x="289695" y="228600"/>
            <a:ext cx="8564611" cy="609600"/>
          </a:xfrm>
        </p:spPr>
        <p:txBody>
          <a:bodyPr/>
          <a:lstStyle/>
          <a:p>
            <a:r>
              <a:rPr lang="en-US" altLang="en-US" sz="2800" b="1" dirty="0">
                <a:solidFill>
                  <a:schemeClr val="tx1"/>
                </a:solidFill>
              </a:rPr>
              <a:t>Transfer of Molecules Across Cytoplasmic Membrane (2)</a:t>
            </a:r>
            <a:endParaRPr lang="en-GB" sz="2800" dirty="0"/>
          </a:p>
        </p:txBody>
      </p:sp>
      <p:sp>
        <p:nvSpPr>
          <p:cNvPr id="2" name="Content Placeholder 1"/>
          <p:cNvSpPr>
            <a:spLocks noGrp="1"/>
          </p:cNvSpPr>
          <p:nvPr>
            <p:ph idx="1"/>
          </p:nvPr>
        </p:nvSpPr>
        <p:spPr>
          <a:xfrm>
            <a:off x="457200" y="990600"/>
            <a:ext cx="8229600" cy="3733800"/>
          </a:xfrm>
        </p:spPr>
        <p:txBody>
          <a:bodyPr/>
          <a:lstStyle/>
          <a:p>
            <a:r>
              <a:rPr lang="en-US" altLang="en-US" dirty="0"/>
              <a:t>Secretion</a:t>
            </a:r>
          </a:p>
          <a:p>
            <a:pPr lvl="1"/>
            <a:r>
              <a:rPr lang="en-US" altLang="en-US" sz="2200" dirty="0"/>
              <a:t>Secreted proteins carry a signal sequence that acts as a tag</a:t>
            </a:r>
          </a:p>
          <a:p>
            <a:pPr lvl="1"/>
            <a:r>
              <a:rPr lang="en-US" altLang="en-US" sz="2200" dirty="0"/>
              <a:t>Ribosomes synthesizing protein with a signal sequence attach to endoplasmic reticulum (ER)</a:t>
            </a:r>
          </a:p>
          <a:p>
            <a:pPr lvl="2"/>
            <a:r>
              <a:rPr lang="en-US" altLang="en-US" sz="2000" dirty="0"/>
              <a:t>Protein enters lumen of ER</a:t>
            </a:r>
          </a:p>
          <a:p>
            <a:pPr lvl="2"/>
            <a:r>
              <a:rPr lang="en-US" altLang="en-US" sz="2000" dirty="0"/>
              <a:t>Membrane of ER buds off and binds to cytoplasmic membrane, releasing protein outside the cell</a:t>
            </a:r>
          </a:p>
          <a:p>
            <a:pPr lvl="1"/>
            <a:r>
              <a:rPr lang="en-US" altLang="en-US" sz="2200" dirty="0"/>
              <a:t>Proteins going to other organelles have specific tags</a:t>
            </a:r>
            <a:endParaRPr lang="en-US" sz="2200" dirty="0"/>
          </a:p>
        </p:txBody>
      </p:sp>
    </p:spTree>
    <p:extLst>
      <p:ext uri="{BB962C8B-B14F-4D97-AF65-F5344CB8AC3E}">
        <p14:creationId xmlns:p14="http://schemas.microsoft.com/office/powerpoint/2010/main" val="1526539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D080B7-D842-4ADC-8285-02C411EA35D6}"/>
              </a:ext>
            </a:extLst>
          </p:cNvPr>
          <p:cNvSpPr>
            <a:spLocks noGrp="1"/>
          </p:cNvSpPr>
          <p:nvPr>
            <p:ph type="title"/>
          </p:nvPr>
        </p:nvSpPr>
        <p:spPr>
          <a:xfrm>
            <a:off x="415637" y="228600"/>
            <a:ext cx="8312727" cy="609600"/>
          </a:xfrm>
        </p:spPr>
        <p:txBody>
          <a:bodyPr/>
          <a:lstStyle/>
          <a:p>
            <a:r>
              <a:rPr lang="en-US" altLang="en-US" b="1" dirty="0">
                <a:solidFill>
                  <a:schemeClr val="tx1"/>
                </a:solidFill>
              </a:rPr>
              <a:t>Protein Structures Within Eukaryotic Cells</a:t>
            </a:r>
            <a:endParaRPr lang="en-GB" dirty="0"/>
          </a:p>
        </p:txBody>
      </p:sp>
      <p:sp>
        <p:nvSpPr>
          <p:cNvPr id="2" name="Content Placeholder 1"/>
          <p:cNvSpPr>
            <a:spLocks noGrp="1"/>
          </p:cNvSpPr>
          <p:nvPr>
            <p:ph idx="1"/>
          </p:nvPr>
        </p:nvSpPr>
        <p:spPr>
          <a:xfrm>
            <a:off x="457200" y="990600"/>
            <a:ext cx="8229600" cy="1905000"/>
          </a:xfrm>
        </p:spPr>
        <p:txBody>
          <a:bodyPr/>
          <a:lstStyle/>
          <a:p>
            <a:r>
              <a:rPr lang="en-US" altLang="en-US" u="sng" dirty="0"/>
              <a:t>Ribosomes</a:t>
            </a:r>
            <a:r>
              <a:rPr lang="en-US" altLang="en-US" dirty="0"/>
              <a:t>: protein synthesis</a:t>
            </a:r>
          </a:p>
          <a:p>
            <a:pPr lvl="1"/>
            <a:r>
              <a:rPr lang="en-US" altLang="en-US" dirty="0"/>
              <a:t>Eukaryotic ribosome is 80S, made up of 60S and 40S subunits</a:t>
            </a:r>
          </a:p>
          <a:p>
            <a:pPr lvl="2"/>
            <a:r>
              <a:rPr lang="en-US" altLang="en-US" dirty="0"/>
              <a:t>Prokaryotic ribosomes are 70S</a:t>
            </a:r>
          </a:p>
          <a:p>
            <a:pPr lvl="2"/>
            <a:r>
              <a:rPr lang="en-US" altLang="en-US" dirty="0"/>
              <a:t>Antibacterial medications typically do not interfere with 80S ribosome</a:t>
            </a:r>
          </a:p>
        </p:txBody>
      </p:sp>
    </p:spTree>
    <p:extLst>
      <p:ext uri="{BB962C8B-B14F-4D97-AF65-F5344CB8AC3E}">
        <p14:creationId xmlns:p14="http://schemas.microsoft.com/office/powerpoint/2010/main" val="2049747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9A70A8-F683-408F-A01C-32FEF92943B3}"/>
              </a:ext>
            </a:extLst>
          </p:cNvPr>
          <p:cNvSpPr>
            <a:spLocks noGrp="1"/>
          </p:cNvSpPr>
          <p:nvPr>
            <p:ph type="title"/>
          </p:nvPr>
        </p:nvSpPr>
        <p:spPr>
          <a:xfrm>
            <a:off x="415637" y="228600"/>
            <a:ext cx="8312727" cy="979932"/>
          </a:xfrm>
        </p:spPr>
        <p:txBody>
          <a:bodyPr/>
          <a:lstStyle/>
          <a:p>
            <a:r>
              <a:rPr lang="en-US" altLang="en-US" sz="3200" b="1" dirty="0">
                <a:solidFill>
                  <a:schemeClr val="tx1"/>
                </a:solidFill>
              </a:rPr>
              <a:t>Protein Structures Within Eukaryotic Cells – Figure 3.50</a:t>
            </a:r>
            <a:endParaRPr lang="en-GB" sz="3200" dirty="0"/>
          </a:p>
        </p:txBody>
      </p:sp>
      <p:sp>
        <p:nvSpPr>
          <p:cNvPr id="2" name="Content Placeholder 1"/>
          <p:cNvSpPr>
            <a:spLocks noGrp="1"/>
          </p:cNvSpPr>
          <p:nvPr>
            <p:ph idx="1"/>
          </p:nvPr>
        </p:nvSpPr>
        <p:spPr>
          <a:xfrm>
            <a:off x="457200" y="1294019"/>
            <a:ext cx="4800599" cy="4838871"/>
          </a:xfrm>
        </p:spPr>
        <p:txBody>
          <a:bodyPr/>
          <a:lstStyle/>
          <a:p>
            <a:pPr>
              <a:lnSpc>
                <a:spcPct val="90000"/>
              </a:lnSpc>
            </a:pPr>
            <a:r>
              <a:rPr lang="en-US" altLang="en-US" u="sng" dirty="0"/>
              <a:t>Cytoskeleton</a:t>
            </a:r>
            <a:r>
              <a:rPr lang="en-US" altLang="en-US" dirty="0"/>
              <a:t>: cell framework</a:t>
            </a:r>
          </a:p>
          <a:p>
            <a:pPr lvl="1">
              <a:lnSpc>
                <a:spcPct val="90000"/>
              </a:lnSpc>
            </a:pPr>
            <a:r>
              <a:rPr lang="en-US" altLang="en-US" u="sng" dirty="0"/>
              <a:t>Actin filaments</a:t>
            </a:r>
            <a:r>
              <a:rPr lang="en-US" altLang="en-US" dirty="0"/>
              <a:t> (microfilaments) allow movement</a:t>
            </a:r>
          </a:p>
          <a:p>
            <a:pPr lvl="2">
              <a:lnSpc>
                <a:spcPct val="90000"/>
              </a:lnSpc>
            </a:pPr>
            <a:r>
              <a:rPr lang="en-US" altLang="en-US" dirty="0"/>
              <a:t>Polymers of actin polymerize and depolymerize</a:t>
            </a:r>
          </a:p>
          <a:p>
            <a:pPr lvl="1">
              <a:lnSpc>
                <a:spcPct val="90000"/>
              </a:lnSpc>
            </a:pPr>
            <a:r>
              <a:rPr lang="en-US" altLang="en-US" u="sng" dirty="0"/>
              <a:t>Microtubules</a:t>
            </a:r>
            <a:r>
              <a:rPr lang="en-US" altLang="en-US" dirty="0"/>
              <a:t> are thickest component</a:t>
            </a:r>
          </a:p>
          <a:p>
            <a:pPr lvl="2">
              <a:lnSpc>
                <a:spcPct val="90000"/>
              </a:lnSpc>
            </a:pPr>
            <a:r>
              <a:rPr lang="en-US" altLang="en-US" dirty="0"/>
              <a:t>Long, hollow structures made of tubulin</a:t>
            </a:r>
          </a:p>
          <a:p>
            <a:pPr lvl="2">
              <a:lnSpc>
                <a:spcPct val="90000"/>
              </a:lnSpc>
            </a:pPr>
            <a:r>
              <a:rPr lang="en-US" altLang="en-US" dirty="0"/>
              <a:t>Found in mitotic spindles, cilia, flagella</a:t>
            </a:r>
          </a:p>
          <a:p>
            <a:pPr lvl="2">
              <a:lnSpc>
                <a:spcPct val="90000"/>
              </a:lnSpc>
            </a:pPr>
            <a:r>
              <a:rPr lang="en-US" altLang="en-US" dirty="0"/>
              <a:t>Framework for organelle and vesicle movement</a:t>
            </a:r>
          </a:p>
          <a:p>
            <a:pPr lvl="1">
              <a:lnSpc>
                <a:spcPct val="90000"/>
              </a:lnSpc>
            </a:pPr>
            <a:r>
              <a:rPr lang="en-US" altLang="en-US" u="sng" dirty="0"/>
              <a:t>Intermediate filaments</a:t>
            </a:r>
            <a:r>
              <a:rPr lang="en-US" altLang="en-US" dirty="0"/>
              <a:t> provide mechanical support</a:t>
            </a:r>
          </a:p>
        </p:txBody>
      </p:sp>
      <p:sp>
        <p:nvSpPr>
          <p:cNvPr id="33" name="Content Placeholder 32">
            <a:extLst>
              <a:ext uri="{FF2B5EF4-FFF2-40B4-BE49-F238E27FC236}">
                <a16:creationId xmlns:a16="http://schemas.microsoft.com/office/drawing/2014/main" id="{E3FFDD44-E129-4C79-96CC-3EAE4D1C37E8}"/>
              </a:ext>
            </a:extLst>
          </p:cNvPr>
          <p:cNvSpPr>
            <a:spLocks noGrp="1"/>
          </p:cNvSpPr>
          <p:nvPr>
            <p:ph sz="quarter" idx="33"/>
          </p:nvPr>
        </p:nvSpPr>
        <p:spPr>
          <a:xfrm>
            <a:off x="5441155" y="4076700"/>
            <a:ext cx="973933" cy="190959"/>
          </a:xfrm>
        </p:spPr>
        <p:txBody>
          <a:bodyPr/>
          <a:lstStyle/>
          <a:p>
            <a:pPr marL="0" indent="-85725">
              <a:buFont typeface="+mj-lt"/>
              <a:buAutoNum type="alphaLcParenR"/>
            </a:pPr>
            <a:r>
              <a:rPr lang="en-GB" sz="830" b="1" dirty="0"/>
              <a:t> Actin filament</a:t>
            </a:r>
          </a:p>
        </p:txBody>
      </p:sp>
      <p:pic>
        <p:nvPicPr>
          <p:cNvPr id="10" name="Picture 9">
            <a:extLst>
              <a:ext uri="{FF2B5EF4-FFF2-40B4-BE49-F238E27FC236}">
                <a16:creationId xmlns:a16="http://schemas.microsoft.com/office/drawing/2014/main" id="{16EA28D0-F183-4688-B29A-77193E616A2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6" b="44165"/>
          <a:stretch/>
        </p:blipFill>
        <p:spPr>
          <a:xfrm>
            <a:off x="5486400" y="1447800"/>
            <a:ext cx="3297709" cy="2667000"/>
          </a:xfrm>
          <a:prstGeom prst="rect">
            <a:avLst/>
          </a:prstGeom>
        </p:spPr>
      </p:pic>
      <p:sp>
        <p:nvSpPr>
          <p:cNvPr id="32" name="Content Placeholder 31">
            <a:extLst>
              <a:ext uri="{FF2B5EF4-FFF2-40B4-BE49-F238E27FC236}">
                <a16:creationId xmlns:a16="http://schemas.microsoft.com/office/drawing/2014/main" id="{370CBA03-D98C-4946-8526-8AFF907B7A4B}"/>
              </a:ext>
            </a:extLst>
          </p:cNvPr>
          <p:cNvSpPr>
            <a:spLocks noGrp="1"/>
          </p:cNvSpPr>
          <p:nvPr>
            <p:ph sz="quarter" idx="32"/>
          </p:nvPr>
        </p:nvSpPr>
        <p:spPr>
          <a:xfrm>
            <a:off x="5438775" y="5069685"/>
            <a:ext cx="838200" cy="209210"/>
          </a:xfrm>
        </p:spPr>
        <p:txBody>
          <a:bodyPr/>
          <a:lstStyle/>
          <a:p>
            <a:pPr marL="0" indent="-76200">
              <a:buFont typeface="+mj-lt"/>
              <a:buAutoNum type="alphaLcParenR" startAt="2"/>
            </a:pPr>
            <a:r>
              <a:rPr lang="en-GB" sz="820" b="1" dirty="0"/>
              <a:t> Microtubule</a:t>
            </a:r>
          </a:p>
        </p:txBody>
      </p:sp>
      <p:pic>
        <p:nvPicPr>
          <p:cNvPr id="11" name="Picture 10">
            <a:extLst>
              <a:ext uri="{FF2B5EF4-FFF2-40B4-BE49-F238E27FC236}">
                <a16:creationId xmlns:a16="http://schemas.microsoft.com/office/drawing/2014/main" id="{F4B4469F-81B3-4712-9409-ACF11A44C71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896" b="24272"/>
          <a:stretch/>
        </p:blipFill>
        <p:spPr>
          <a:xfrm>
            <a:off x="5486400" y="4267200"/>
            <a:ext cx="3297709" cy="838200"/>
          </a:xfrm>
          <a:prstGeom prst="rect">
            <a:avLst/>
          </a:prstGeom>
        </p:spPr>
      </p:pic>
      <p:sp>
        <p:nvSpPr>
          <p:cNvPr id="30" name="Content Placeholder 29">
            <a:extLst>
              <a:ext uri="{FF2B5EF4-FFF2-40B4-BE49-F238E27FC236}">
                <a16:creationId xmlns:a16="http://schemas.microsoft.com/office/drawing/2014/main" id="{E5874A40-9342-4666-9353-13E55DDBB79A}"/>
              </a:ext>
            </a:extLst>
          </p:cNvPr>
          <p:cNvSpPr>
            <a:spLocks noGrp="1"/>
          </p:cNvSpPr>
          <p:nvPr>
            <p:ph sz="quarter" idx="30"/>
          </p:nvPr>
        </p:nvSpPr>
        <p:spPr>
          <a:xfrm>
            <a:off x="5445917" y="6145769"/>
            <a:ext cx="1272419" cy="219212"/>
          </a:xfrm>
        </p:spPr>
        <p:txBody>
          <a:bodyPr/>
          <a:lstStyle/>
          <a:p>
            <a:pPr marL="0" indent="-66675">
              <a:buFont typeface="+mj-lt"/>
              <a:buAutoNum type="alphaLcParenR" startAt="3"/>
            </a:pPr>
            <a:r>
              <a:rPr lang="en-GB" sz="820" b="1" dirty="0"/>
              <a:t> Intermediate filament</a:t>
            </a:r>
          </a:p>
        </p:txBody>
      </p:sp>
      <p:pic>
        <p:nvPicPr>
          <p:cNvPr id="12" name="Picture 11">
            <a:extLst>
              <a:ext uri="{FF2B5EF4-FFF2-40B4-BE49-F238E27FC236}">
                <a16:creationId xmlns:a16="http://schemas.microsoft.com/office/drawing/2014/main" id="{92E09C00-D109-450B-AB5D-48B53D132B6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789" b="2848"/>
          <a:stretch/>
        </p:blipFill>
        <p:spPr>
          <a:xfrm>
            <a:off x="5486400" y="5257800"/>
            <a:ext cx="3297709" cy="914400"/>
          </a:xfrm>
          <a:prstGeom prst="rect">
            <a:avLst/>
          </a:prstGeom>
        </p:spPr>
      </p:pic>
    </p:spTree>
    <p:extLst>
      <p:ext uri="{BB962C8B-B14F-4D97-AF65-F5344CB8AC3E}">
        <p14:creationId xmlns:p14="http://schemas.microsoft.com/office/powerpoint/2010/main" val="1360829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71951-A8C2-409B-9E0D-AE918F19025C}"/>
              </a:ext>
            </a:extLst>
          </p:cNvPr>
          <p:cNvSpPr>
            <a:spLocks noGrp="1"/>
          </p:cNvSpPr>
          <p:nvPr>
            <p:ph type="title"/>
          </p:nvPr>
        </p:nvSpPr>
        <p:spPr>
          <a:xfrm>
            <a:off x="415637" y="228600"/>
            <a:ext cx="8312727" cy="609600"/>
          </a:xfrm>
        </p:spPr>
        <p:txBody>
          <a:bodyPr/>
          <a:lstStyle/>
          <a:p>
            <a:r>
              <a:rPr lang="en-US" altLang="en-US" b="1" dirty="0">
                <a:solidFill>
                  <a:schemeClr val="tx1"/>
                </a:solidFill>
              </a:rPr>
              <a:t>Perspective 3.1 Pathogens Hijacking Actin</a:t>
            </a:r>
            <a:endParaRPr lang="en-GB" dirty="0"/>
          </a:p>
        </p:txBody>
      </p:sp>
      <p:sp>
        <p:nvSpPr>
          <p:cNvPr id="2" name="Content Placeholder 1"/>
          <p:cNvSpPr>
            <a:spLocks noGrp="1"/>
          </p:cNvSpPr>
          <p:nvPr>
            <p:ph idx="1"/>
          </p:nvPr>
        </p:nvSpPr>
        <p:spPr>
          <a:xfrm>
            <a:off x="457200" y="990600"/>
            <a:ext cx="8229600" cy="762000"/>
          </a:xfrm>
        </p:spPr>
        <p:txBody>
          <a:bodyPr/>
          <a:lstStyle/>
          <a:p>
            <a:r>
              <a:rPr lang="en-US" altLang="en-US" dirty="0"/>
              <a:t>Some pathogens control polymerization and depolymerization of host cell’s actin</a:t>
            </a:r>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83" b="2840"/>
          <a:stretch/>
        </p:blipFill>
        <p:spPr>
          <a:xfrm>
            <a:off x="1003916" y="1886048"/>
            <a:ext cx="2646516" cy="2304952"/>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69" b="2110"/>
          <a:stretch/>
        </p:blipFill>
        <p:spPr>
          <a:xfrm>
            <a:off x="4751031" y="1539005"/>
            <a:ext cx="3173769" cy="2195259"/>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39" b="1560"/>
          <a:stretch/>
        </p:blipFill>
        <p:spPr>
          <a:xfrm>
            <a:off x="3962400" y="4114800"/>
            <a:ext cx="2631398" cy="2267782"/>
          </a:xfrm>
          <a:prstGeom prst="rect">
            <a:avLst/>
          </a:prstGeom>
        </p:spPr>
      </p:pic>
      <p:sp>
        <p:nvSpPr>
          <p:cNvPr id="13" name="Text Placeholder 12"/>
          <p:cNvSpPr>
            <a:spLocks noGrp="1"/>
          </p:cNvSpPr>
          <p:nvPr>
            <p:ph type="body" sz="quarter" idx="11"/>
          </p:nvPr>
        </p:nvSpPr>
        <p:spPr>
          <a:xfrm>
            <a:off x="4343400" y="6705600"/>
            <a:ext cx="4800600" cy="152400"/>
          </a:xfrm>
        </p:spPr>
        <p:txBody>
          <a:bodyPr/>
          <a:lstStyle/>
          <a:p>
            <a:r>
              <a:rPr lang="en-US" dirty="0"/>
              <a:t>Top left: © Mark A. Jepson, University of Bristol; Top right: © Pascale F. Cossart; Bottom: © SPL/Science Source </a:t>
            </a:r>
          </a:p>
        </p:txBody>
      </p:sp>
    </p:spTree>
    <p:extLst>
      <p:ext uri="{BB962C8B-B14F-4D97-AF65-F5344CB8AC3E}">
        <p14:creationId xmlns:p14="http://schemas.microsoft.com/office/powerpoint/2010/main" val="3511110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F939BA-4482-4C15-8495-C9186AEA8FE7}"/>
              </a:ext>
            </a:extLst>
          </p:cNvPr>
          <p:cNvSpPr>
            <a:spLocks noGrp="1"/>
          </p:cNvSpPr>
          <p:nvPr>
            <p:ph type="title"/>
          </p:nvPr>
        </p:nvSpPr>
        <p:spPr>
          <a:xfrm>
            <a:off x="90087" y="228599"/>
            <a:ext cx="8963827" cy="541421"/>
          </a:xfrm>
        </p:spPr>
        <p:txBody>
          <a:bodyPr/>
          <a:lstStyle/>
          <a:p>
            <a:r>
              <a:rPr lang="en-US" altLang="en-US" sz="3000" b="1" dirty="0">
                <a:solidFill>
                  <a:schemeClr val="tx1"/>
                </a:solidFill>
              </a:rPr>
              <a:t>Protein Structures Within Eukaryotic Cells – Figure 3.51 </a:t>
            </a:r>
            <a:endParaRPr lang="en-GB" sz="3000" dirty="0"/>
          </a:p>
        </p:txBody>
      </p:sp>
      <p:sp>
        <p:nvSpPr>
          <p:cNvPr id="2" name="Content Placeholder 1"/>
          <p:cNvSpPr>
            <a:spLocks noGrp="1"/>
          </p:cNvSpPr>
          <p:nvPr>
            <p:ph idx="1"/>
          </p:nvPr>
        </p:nvSpPr>
        <p:spPr>
          <a:xfrm>
            <a:off x="457200" y="990600"/>
            <a:ext cx="4876800" cy="4724400"/>
          </a:xfrm>
        </p:spPr>
        <p:txBody>
          <a:bodyPr/>
          <a:lstStyle/>
          <a:p>
            <a:r>
              <a:rPr lang="en-US" altLang="en-US" u="sng" dirty="0"/>
              <a:t>Flagella</a:t>
            </a:r>
            <a:r>
              <a:rPr lang="en-US" altLang="en-US" dirty="0"/>
              <a:t> and </a:t>
            </a:r>
            <a:r>
              <a:rPr lang="en-US" altLang="en-US" u="sng" dirty="0"/>
              <a:t>cilia</a:t>
            </a:r>
            <a:r>
              <a:rPr lang="en-US" altLang="en-US" dirty="0"/>
              <a:t> function in motility</a:t>
            </a:r>
          </a:p>
          <a:p>
            <a:pPr lvl="1"/>
            <a:r>
              <a:rPr lang="en-US" altLang="en-US" dirty="0"/>
              <a:t>Covered by extensions of cytoplasmic membrane</a:t>
            </a:r>
          </a:p>
          <a:p>
            <a:pPr lvl="1"/>
            <a:r>
              <a:rPr lang="en-US" altLang="en-US" dirty="0"/>
              <a:t>Composed of microtubules in 9 + 2 arrangement</a:t>
            </a:r>
          </a:p>
          <a:p>
            <a:pPr lvl="1"/>
            <a:r>
              <a:rPr lang="en-US" altLang="en-US" dirty="0"/>
              <a:t>Eukaryotic flagella are very different from prokaryotic flagella</a:t>
            </a:r>
          </a:p>
          <a:p>
            <a:pPr lvl="2"/>
            <a:r>
              <a:rPr lang="en-US" altLang="en-US" dirty="0"/>
              <a:t>Propel cell or pull it forward</a:t>
            </a:r>
          </a:p>
          <a:p>
            <a:pPr lvl="1"/>
            <a:r>
              <a:rPr lang="en-US" altLang="en-US" dirty="0"/>
              <a:t>Cilia are shorter than flagella, move synchronously</a:t>
            </a:r>
          </a:p>
          <a:p>
            <a:pPr lvl="2"/>
            <a:r>
              <a:rPr lang="en-US" altLang="en-US" dirty="0"/>
              <a:t>Can move cell forward or move material past stationary cells</a:t>
            </a:r>
          </a:p>
        </p:txBody>
      </p:sp>
      <p:pic>
        <p:nvPicPr>
          <p:cNvPr id="5" name="Picture 4" descr="Microtubules in flagella are in 9 pairs in a circular pattern under the cytoplasmic membrane. Microtubules in basal bodies are arranged in 9 triplets.&#10;"/>
          <p:cNvPicPr>
            <a:picLocks noChangeAspect="1"/>
          </p:cNvPicPr>
          <p:nvPr/>
        </p:nvPicPr>
        <p:blipFill rotWithShape="1">
          <a:blip r:embed="rId3" cstate="print">
            <a:extLst>
              <a:ext uri="{28A0092B-C50C-407E-A947-70E740481C1C}">
                <a14:useLocalDpi xmlns:a14="http://schemas.microsoft.com/office/drawing/2010/main" val="0"/>
              </a:ext>
            </a:extLst>
          </a:blip>
          <a:srcRect t="1691"/>
          <a:stretch/>
        </p:blipFill>
        <p:spPr>
          <a:xfrm>
            <a:off x="5181600" y="2014063"/>
            <a:ext cx="3675888" cy="3043575"/>
          </a:xfrm>
          <a:prstGeom prst="rect">
            <a:avLst/>
          </a:prstGeom>
        </p:spPr>
      </p:pic>
    </p:spTree>
    <p:extLst>
      <p:ext uri="{BB962C8B-B14F-4D97-AF65-F5344CB8AC3E}">
        <p14:creationId xmlns:p14="http://schemas.microsoft.com/office/powerpoint/2010/main" val="3635547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1915B8-0869-428E-8EC8-7A8486E32F1C}"/>
              </a:ext>
            </a:extLst>
          </p:cNvPr>
          <p:cNvSpPr>
            <a:spLocks noGrp="1"/>
          </p:cNvSpPr>
          <p:nvPr>
            <p:ph type="title"/>
          </p:nvPr>
        </p:nvSpPr>
        <p:spPr>
          <a:xfrm>
            <a:off x="307614" y="228600"/>
            <a:ext cx="8528773" cy="609600"/>
          </a:xfrm>
        </p:spPr>
        <p:txBody>
          <a:bodyPr/>
          <a:lstStyle/>
          <a:p>
            <a:r>
              <a:rPr lang="en-US" altLang="en-US" b="1" dirty="0">
                <a:solidFill>
                  <a:schemeClr val="tx1"/>
                </a:solidFill>
              </a:rPr>
              <a:t>Membrane-Bound Organelles – Figure 3.52</a:t>
            </a:r>
            <a:endParaRPr lang="en-GB" dirty="0"/>
          </a:p>
        </p:txBody>
      </p:sp>
      <p:sp>
        <p:nvSpPr>
          <p:cNvPr id="2" name="Content Placeholder 1"/>
          <p:cNvSpPr>
            <a:spLocks noGrp="1"/>
          </p:cNvSpPr>
          <p:nvPr>
            <p:ph idx="1"/>
          </p:nvPr>
        </p:nvSpPr>
        <p:spPr>
          <a:xfrm>
            <a:off x="457200" y="990600"/>
            <a:ext cx="8229600" cy="1873438"/>
          </a:xfrm>
        </p:spPr>
        <p:txBody>
          <a:bodyPr/>
          <a:lstStyle/>
          <a:p>
            <a:r>
              <a:rPr lang="en-US" altLang="en-US" u="sng" dirty="0"/>
              <a:t>Nucleus</a:t>
            </a:r>
            <a:r>
              <a:rPr lang="en-US" altLang="en-US" dirty="0"/>
              <a:t> contains the genetic information</a:t>
            </a:r>
          </a:p>
          <a:p>
            <a:pPr lvl="1"/>
            <a:r>
              <a:rPr lang="en-US" altLang="en-US" dirty="0"/>
              <a:t>Surrounded by two phospholipid bilayer membranes</a:t>
            </a:r>
          </a:p>
          <a:p>
            <a:pPr lvl="1"/>
            <a:r>
              <a:rPr lang="en-US" altLang="en-US" dirty="0"/>
              <a:t>Nuclear pores allow large molecules to pass</a:t>
            </a:r>
          </a:p>
          <a:p>
            <a:pPr lvl="1"/>
            <a:r>
              <a:rPr lang="en-US" altLang="en-US" dirty="0"/>
              <a:t>Nucleolus is region where ribosomal RNAs synthesized</a:t>
            </a:r>
          </a:p>
        </p:txBody>
      </p:sp>
      <p:pic>
        <p:nvPicPr>
          <p:cNvPr id="4" name="Picture 3" descr="The double membrane surrounding the nucleus is called the nuclear envelope."/>
          <p:cNvPicPr>
            <a:picLocks noChangeAspect="1"/>
          </p:cNvPicPr>
          <p:nvPr/>
        </p:nvPicPr>
        <p:blipFill rotWithShape="1">
          <a:blip r:embed="rId3" cstate="print">
            <a:extLst>
              <a:ext uri="{28A0092B-C50C-407E-A947-70E740481C1C}">
                <a14:useLocalDpi xmlns:a14="http://schemas.microsoft.com/office/drawing/2010/main" val="0"/>
              </a:ext>
            </a:extLst>
          </a:blip>
          <a:srcRect t="2767" b="2767"/>
          <a:stretch/>
        </p:blipFill>
        <p:spPr>
          <a:xfrm>
            <a:off x="1258070" y="2864038"/>
            <a:ext cx="6624660" cy="3589212"/>
          </a:xfrm>
          <a:prstGeom prst="rect">
            <a:avLst/>
          </a:prstGeom>
        </p:spPr>
      </p:pic>
      <p:sp>
        <p:nvSpPr>
          <p:cNvPr id="6" name="Text Placeholder 5">
            <a:extLst>
              <a:ext uri="{FF2B5EF4-FFF2-40B4-BE49-F238E27FC236}">
                <a16:creationId xmlns:a16="http://schemas.microsoft.com/office/drawing/2014/main" id="{304F2D82-21F1-4A59-960C-74AA68A2F8C1}"/>
              </a:ext>
            </a:extLst>
          </p:cNvPr>
          <p:cNvSpPr>
            <a:spLocks noGrp="1"/>
          </p:cNvSpPr>
          <p:nvPr>
            <p:ph type="body" sz="quarter" idx="11"/>
          </p:nvPr>
        </p:nvSpPr>
        <p:spPr>
          <a:xfrm>
            <a:off x="7010400" y="6705600"/>
            <a:ext cx="2133600" cy="152400"/>
          </a:xfrm>
        </p:spPr>
        <p:txBody>
          <a:bodyPr/>
          <a:lstStyle/>
          <a:p>
            <a:r>
              <a:rPr lang="en-US" altLang="en-US" dirty="0"/>
              <a:t>b: © </a:t>
            </a:r>
            <a:r>
              <a:rPr lang="en-US" altLang="en-US" dirty="0" err="1"/>
              <a:t>Biophoto</a:t>
            </a:r>
            <a:r>
              <a:rPr lang="en-US" altLang="en-US" dirty="0"/>
              <a:t> Associates/Science Source</a:t>
            </a:r>
          </a:p>
        </p:txBody>
      </p:sp>
    </p:spTree>
    <p:extLst>
      <p:ext uri="{BB962C8B-B14F-4D97-AF65-F5344CB8AC3E}">
        <p14:creationId xmlns:p14="http://schemas.microsoft.com/office/powerpoint/2010/main" val="192840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02920-2EC6-4E97-9B16-5870932A4897}"/>
              </a:ext>
            </a:extLst>
          </p:cNvPr>
          <p:cNvSpPr>
            <a:spLocks noGrp="1"/>
          </p:cNvSpPr>
          <p:nvPr>
            <p:ph type="title"/>
          </p:nvPr>
        </p:nvSpPr>
        <p:spPr>
          <a:xfrm>
            <a:off x="264970" y="228600"/>
            <a:ext cx="8614061" cy="609600"/>
          </a:xfrm>
        </p:spPr>
        <p:txBody>
          <a:bodyPr/>
          <a:lstStyle/>
          <a:p>
            <a:r>
              <a:rPr lang="en-US" altLang="en-US" b="1" dirty="0">
                <a:solidFill>
                  <a:schemeClr val="tx1"/>
                </a:solidFill>
              </a:rPr>
              <a:t>Membrane-Bound Organelles – Figure 3.53</a:t>
            </a:r>
            <a:endParaRPr lang="en-GB" dirty="0"/>
          </a:p>
        </p:txBody>
      </p:sp>
      <p:sp>
        <p:nvSpPr>
          <p:cNvPr id="2" name="Content Placeholder 1"/>
          <p:cNvSpPr>
            <a:spLocks noGrp="1"/>
          </p:cNvSpPr>
          <p:nvPr>
            <p:ph idx="1"/>
          </p:nvPr>
        </p:nvSpPr>
        <p:spPr>
          <a:xfrm>
            <a:off x="457200" y="990600"/>
            <a:ext cx="8229600" cy="2209800"/>
          </a:xfrm>
        </p:spPr>
        <p:txBody>
          <a:bodyPr/>
          <a:lstStyle/>
          <a:p>
            <a:r>
              <a:rPr lang="en-US" altLang="en-US" u="sng" dirty="0"/>
              <a:t>Mitochondria</a:t>
            </a:r>
            <a:r>
              <a:rPr lang="en-US" altLang="en-US" dirty="0"/>
              <a:t> generate ATP</a:t>
            </a:r>
          </a:p>
          <a:p>
            <a:pPr lvl="1"/>
            <a:r>
              <a:rPr lang="en-US" altLang="en-US" dirty="0"/>
              <a:t>Bounded by two phospholipid bilayers</a:t>
            </a:r>
          </a:p>
          <a:p>
            <a:pPr lvl="1"/>
            <a:r>
              <a:rPr lang="en-US" altLang="en-US" dirty="0"/>
              <a:t>Inner membrane forms folds (cristae), increasing surface area for ATP generation </a:t>
            </a:r>
          </a:p>
          <a:p>
            <a:pPr lvl="1"/>
            <a:r>
              <a:rPr lang="en-US" altLang="en-US" dirty="0"/>
              <a:t>Mitochondrial matrix contains DNA, 70S ribosomes</a:t>
            </a:r>
          </a:p>
        </p:txBody>
      </p:sp>
      <p:pic>
        <p:nvPicPr>
          <p:cNvPr id="7" name="Picture 6" descr="An intermembrane space is found between the inner membrane and the outer membrane. The matrix is surrounded by the inner membrane.">
            <a:extLst>
              <a:ext uri="{FF2B5EF4-FFF2-40B4-BE49-F238E27FC236}">
                <a16:creationId xmlns:a16="http://schemas.microsoft.com/office/drawing/2014/main" id="{41CEF796-1EA4-40FF-B6B2-5A86F1AD2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703" y="3352801"/>
            <a:ext cx="6593395" cy="2895600"/>
          </a:xfrm>
          <a:prstGeom prst="rect">
            <a:avLst/>
          </a:prstGeom>
        </p:spPr>
      </p:pic>
      <p:sp>
        <p:nvSpPr>
          <p:cNvPr id="6" name="Text Placeholder 5">
            <a:extLst>
              <a:ext uri="{FF2B5EF4-FFF2-40B4-BE49-F238E27FC236}">
                <a16:creationId xmlns:a16="http://schemas.microsoft.com/office/drawing/2014/main" id="{A2BD0952-BE21-4AF8-9825-BB7B24AEF3CE}"/>
              </a:ext>
            </a:extLst>
          </p:cNvPr>
          <p:cNvSpPr>
            <a:spLocks noGrp="1"/>
          </p:cNvSpPr>
          <p:nvPr>
            <p:ph type="body" sz="quarter" idx="11"/>
          </p:nvPr>
        </p:nvSpPr>
        <p:spPr>
          <a:xfrm>
            <a:off x="7391400" y="6705600"/>
            <a:ext cx="1752600" cy="152400"/>
          </a:xfrm>
        </p:spPr>
        <p:txBody>
          <a:bodyPr/>
          <a:lstStyle/>
          <a:p>
            <a:r>
              <a:rPr lang="en-US" altLang="en-US" dirty="0"/>
              <a:t>b: © Keith Porter/Science Source</a:t>
            </a:r>
          </a:p>
        </p:txBody>
      </p:sp>
    </p:spTree>
    <p:extLst>
      <p:ext uri="{BB962C8B-B14F-4D97-AF65-F5344CB8AC3E}">
        <p14:creationId xmlns:p14="http://schemas.microsoft.com/office/powerpoint/2010/main" val="229422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FIRST, BREAK, LAST slides ">
  <a:themeElements>
    <a:clrScheme name="Custom 3">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FIRST, BREAK, LAST slides">
  <a:themeElements>
    <a:clrScheme name="Custom 4">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in BODY/MAIN CONTENT">
  <a:themeElements>
    <a:clrScheme name="Custom 5">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d bar footer BODY/MAIN CONTENT">
  <a:themeElements>
    <a:clrScheme name="Custom 6">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LAIN Section Divider, Quotes, Callouts">
  <a:themeElements>
    <a:clrScheme name="Custom 7">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D FOOTER Section Divider, Quotes, Callouts">
  <a:themeElements>
    <a:clrScheme name="Custom 8">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UE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lain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Red Bar Footer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3460</TotalTime>
  <Words>7886</Words>
  <Application>Microsoft Office PowerPoint</Application>
  <PresentationFormat>On-screen Show (4:3)</PresentationFormat>
  <Paragraphs>1060</Paragraphs>
  <Slides>104</Slides>
  <Notes>97</Notes>
  <HiddenSlides>0</HiddenSlides>
  <MMClips>0</MMClips>
  <ScaleCrop>false</ScaleCrop>
  <HeadingPairs>
    <vt:vector size="4" baseType="variant">
      <vt:variant>
        <vt:lpstr>Theme</vt:lpstr>
      </vt:variant>
      <vt:variant>
        <vt:i4>10</vt:i4>
      </vt:variant>
      <vt:variant>
        <vt:lpstr>Slide Titles</vt:lpstr>
      </vt:variant>
      <vt:variant>
        <vt:i4>104</vt:i4>
      </vt:variant>
    </vt:vector>
  </HeadingPairs>
  <TitlesOfParts>
    <vt:vector size="114" baseType="lpstr">
      <vt:lpstr>FIRST, BREAK, LAST slides </vt:lpstr>
      <vt:lpstr>Alternate FIRST, BREAK, LAST slides</vt:lpstr>
      <vt:lpstr>Plain BODY/MAIN CONTENT</vt:lpstr>
      <vt:lpstr>Red bar footer BODY/MAIN CONTENT</vt:lpstr>
      <vt:lpstr>PLAIN Section Divider, Quotes, Callouts</vt:lpstr>
      <vt:lpstr>RED FOOTER Section Divider, Quotes, Callouts</vt:lpstr>
      <vt:lpstr>BLUE Section Divider, Quotes, Callouts</vt:lpstr>
      <vt:lpstr>Plain_APPENDIX</vt:lpstr>
      <vt:lpstr>Red Bar Footer_APPENDIX</vt:lpstr>
      <vt:lpstr>2_Office Theme</vt:lpstr>
      <vt:lpstr>Chapter 03 Lecture Outline</vt:lpstr>
      <vt:lpstr>A Glimpse of History</vt:lpstr>
      <vt:lpstr>Microscopy and Cell Structure</vt:lpstr>
      <vt:lpstr>Microscopes</vt:lpstr>
      <vt:lpstr>Principles of Light Microscopy (1)</vt:lpstr>
      <vt:lpstr>Principles of Light Microscopy – Figure 3.1</vt:lpstr>
      <vt:lpstr>Principles of Light Microscopy (3)</vt:lpstr>
      <vt:lpstr>Principles of Light Microscopy – Figure 3.2</vt:lpstr>
      <vt:lpstr>Principles of Light Microscopy – Figure 3.3</vt:lpstr>
      <vt:lpstr>Light Microscopes That Increase Contrast – Figure 3.4</vt:lpstr>
      <vt:lpstr>Light Microscopes That Increase Contrast – Figure 3.5</vt:lpstr>
      <vt:lpstr>Light Microscopes That Increase Contrast – Figure 3.6</vt:lpstr>
      <vt:lpstr>Light Microscopes That Detect Fluorescence – Figure 3.7</vt:lpstr>
      <vt:lpstr>Light Microscopes That Detect Fluorescence – Figure 3.8 </vt:lpstr>
      <vt:lpstr>Light Microscopes That Detect Fluorescence (1)</vt:lpstr>
      <vt:lpstr>Light Microscopes That Detect Fluorescence (2)</vt:lpstr>
      <vt:lpstr>Light Microscopes That Detect Fluorescence – Figure 3.9</vt:lpstr>
      <vt:lpstr>Electron Microscopes – Figure 3.10 </vt:lpstr>
      <vt:lpstr>Electron Microscopes (1)</vt:lpstr>
      <vt:lpstr>Electron Microscopes (2)</vt:lpstr>
      <vt:lpstr>Electron Microscopes – Figure 3.11</vt:lpstr>
      <vt:lpstr>Electron Microscopes – Figure 3.12 </vt:lpstr>
      <vt:lpstr>Scanning Probe Microscopes – Figure 3.13</vt:lpstr>
      <vt:lpstr>Summary of Microscopic Instruments – Table 3.1 (1)</vt:lpstr>
      <vt:lpstr>Summary of Microscopic Instruments – Table 3.1 (2)</vt:lpstr>
      <vt:lpstr>Summary of Microscopic Instruments – Table 3.1 (3)</vt:lpstr>
      <vt:lpstr>Preparing Specimens for Light Microscopy – Figure 3.14 </vt:lpstr>
      <vt:lpstr>Preparing Specimens for Light Microscopy – Table 3.2</vt:lpstr>
      <vt:lpstr>Simple Staining</vt:lpstr>
      <vt:lpstr>Differential Staining</vt:lpstr>
      <vt:lpstr>Gram Stain – Figure 3.15a</vt:lpstr>
      <vt:lpstr>Differential Staining – Figure 3.15</vt:lpstr>
      <vt:lpstr>Acid-Fast Stain – Figure 3.16 </vt:lpstr>
      <vt:lpstr>Special Stains to Observe Cell Structures – Figure 3.17 </vt:lpstr>
      <vt:lpstr>Special Stains to Observe Cell Structures – Figure 3.18 </vt:lpstr>
      <vt:lpstr>Special Stains to Observe Cell Structures – Figure 3.19</vt:lpstr>
      <vt:lpstr>Special Stains to Observe Cell Structures – Figure 3.20 </vt:lpstr>
      <vt:lpstr>Morphology of Prokaryotic Cells: Shapes – Figure 3.21a to b</vt:lpstr>
      <vt:lpstr>Morphology of Prokaryotic Cells: Shapes – Figures 3.21c-e and 3.22</vt:lpstr>
      <vt:lpstr>Morphology of Prokaryotic Cells: Arrangements – Figure 3.23</vt:lpstr>
      <vt:lpstr>Multicellular Associations</vt:lpstr>
      <vt:lpstr>Prokaryotic Cells</vt:lpstr>
      <vt:lpstr>Prokaryotic Cells – Figure 3.24</vt:lpstr>
      <vt:lpstr>Prokaryotic Cells – Table 3.3 (1)</vt:lpstr>
      <vt:lpstr>Prokaryotic Cells – Table 3.3 (2)</vt:lpstr>
      <vt:lpstr>The Cytoplasmic Membrane – Figure 3.25</vt:lpstr>
      <vt:lpstr>The Cytoplasmic Membrane</vt:lpstr>
      <vt:lpstr>Permeability of Cytoplasmic Membrane – Figure 3.26</vt:lpstr>
      <vt:lpstr>Permeability of Cytoplasmic Membrane</vt:lpstr>
      <vt:lpstr>Permeability of Cytoplasmic Membrane – Figure 3.27 (1)</vt:lpstr>
      <vt:lpstr>Permeability of Cytoplasmic Membrane – Figure 3.27 (2)</vt:lpstr>
      <vt:lpstr>Cytoplasmic Membrane in Energy Transformation – Figure 3.28 </vt:lpstr>
      <vt:lpstr>Transport of Small Molecules Across Cytoplasmic Membrane – Figure 3.29 </vt:lpstr>
      <vt:lpstr>Transport of Small Molecules Across Cytoplasmic Membrane - Figure 3.30 (1)</vt:lpstr>
      <vt:lpstr>Transport of Small Molecules Across Cytoplasmic Membrane - Figure 3.30 (2)</vt:lpstr>
      <vt:lpstr>Transport of Small Molecules Across Cytoplasmic Membrane - Figure 3.30 (3)</vt:lpstr>
      <vt:lpstr>Transport of Small Molecules Across Cytoplasmic Membrane – Table 3.4</vt:lpstr>
      <vt:lpstr>Transport of Small Molecules Across Cytoplasmic Membrane – Figure 3.31</vt:lpstr>
      <vt:lpstr>The Cell Wall of Prokaryotic Cells</vt:lpstr>
      <vt:lpstr>The Cell Wall of Prokaryotic Cells – Table 3.5</vt:lpstr>
      <vt:lpstr>Peptidoglycan – Figure 3.32</vt:lpstr>
      <vt:lpstr>The Gram-Positive Cell Wall – Figure 3.33</vt:lpstr>
      <vt:lpstr>The Gram-Negative Cell Wall – Figure 3.34</vt:lpstr>
      <vt:lpstr>The Gram-Negative Cell Wall (1)</vt:lpstr>
      <vt:lpstr>The Gram-Negative Cell Wall (2)</vt:lpstr>
      <vt:lpstr>Antibacterial Substances That Target Peptidoglycan</vt:lpstr>
      <vt:lpstr>Cell Wall Type and the Gram Stain</vt:lpstr>
      <vt:lpstr>Cell Wall Type and the Gram Stain – Figure 3.35</vt:lpstr>
      <vt:lpstr>Bacteria That Lack a Cell Wall – Figure 3.36</vt:lpstr>
      <vt:lpstr>Cell Walls of Archaea</vt:lpstr>
      <vt:lpstr>Capsules and Slime Layers – Figure 3.37</vt:lpstr>
      <vt:lpstr>Flagella – Figure 3.38</vt:lpstr>
      <vt:lpstr>Flagella – Figure 3.39</vt:lpstr>
      <vt:lpstr>Chemotaxis – Figure 3.40</vt:lpstr>
      <vt:lpstr>Chemotaxis – Figure 3.41</vt:lpstr>
      <vt:lpstr>Pili – Figure 3.42</vt:lpstr>
      <vt:lpstr>Internal Components of Prokaryotic Cells – Figure 3.43</vt:lpstr>
      <vt:lpstr>Internal Components of Prokaryotic Cells – Figure 3.44</vt:lpstr>
      <vt:lpstr>Internal Components of Prokaryotic Cells</vt:lpstr>
      <vt:lpstr>Endospores – Figure 3.45</vt:lpstr>
      <vt:lpstr>Endospores</vt:lpstr>
      <vt:lpstr>Endospores – Figure 3.46</vt:lpstr>
      <vt:lpstr>Eukaryotic Cells – Figure 3.47c</vt:lpstr>
      <vt:lpstr>Eukaryotic Cells – Figure 3.48</vt:lpstr>
      <vt:lpstr>Eukaryotic Cells – Figure 3.47a to b</vt:lpstr>
      <vt:lpstr>Eukaryotic Cells – Table 3.6 </vt:lpstr>
      <vt:lpstr>Eukaryotic Cells – Table 3.7 (1)</vt:lpstr>
      <vt:lpstr>Eukaryotic Cells – Table 3.7 (2)</vt:lpstr>
      <vt:lpstr>Cytoplasmic Membrane of Eukaryotic Cells</vt:lpstr>
      <vt:lpstr>Transfer of Molecules Across Cytoplasmic Membrane</vt:lpstr>
      <vt:lpstr>Transfer of Molecules Across Cytoplasmic Membrane – Figure 3.49</vt:lpstr>
      <vt:lpstr>Transfer of Molecules Across Cytoplasmic Membrane (1)</vt:lpstr>
      <vt:lpstr>Transfer of Molecules Across Cytoplasmic Membrane (2)</vt:lpstr>
      <vt:lpstr>Protein Structures Within Eukaryotic Cells</vt:lpstr>
      <vt:lpstr>Protein Structures Within Eukaryotic Cells – Figure 3.50</vt:lpstr>
      <vt:lpstr>Perspective 3.1 Pathogens Hijacking Actin</vt:lpstr>
      <vt:lpstr>Protein Structures Within Eukaryotic Cells – Figure 3.51 </vt:lpstr>
      <vt:lpstr>Membrane-Bound Organelles – Figure 3.52</vt:lpstr>
      <vt:lpstr>Membrane-Bound Organelles – Figure 3.53</vt:lpstr>
      <vt:lpstr>Membrane-Bound Organelles – Figure 3.54</vt:lpstr>
      <vt:lpstr>Membrane-Bound Organelles (1)</vt:lpstr>
      <vt:lpstr>Membrane-Bound Organelles – Figure 3.55</vt:lpstr>
      <vt:lpstr>Membrane-Bound Organelles – Figure 3.56</vt:lpstr>
      <vt:lpstr>Membrane-Bound Organelles (2)</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03</dc:title>
  <dc:creator>LeConte, Lisa</dc:creator>
  <cp:lastModifiedBy>Unknown User</cp:lastModifiedBy>
  <cp:revision>2048</cp:revision>
  <dcterms:created xsi:type="dcterms:W3CDTF">2017-11-30T01:31:28Z</dcterms:created>
  <dcterms:modified xsi:type="dcterms:W3CDTF">2021-02-05T12:45:05Z</dcterms:modified>
</cp:coreProperties>
</file>