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976" r:id="rId4"/>
    <p:sldMasterId id="2147483780" r:id="rId5"/>
    <p:sldMasterId id="2147483838" r:id="rId6"/>
    <p:sldMasterId id="2147483713" r:id="rId7"/>
    <p:sldMasterId id="2147483674" r:id="rId8"/>
    <p:sldMasterId id="2147483897" r:id="rId9"/>
    <p:sldMasterId id="2147483960" r:id="rId10"/>
  </p:sldMasterIdLst>
  <p:notesMasterIdLst>
    <p:notesMasterId r:id="rId64"/>
  </p:notesMasterIdLst>
  <p:handoutMasterIdLst>
    <p:handoutMasterId r:id="rId65"/>
  </p:handoutMasterIdLst>
  <p:sldIdLst>
    <p:sldId id="281" r:id="rId11"/>
    <p:sldId id="282" r:id="rId12"/>
    <p:sldId id="283" r:id="rId13"/>
    <p:sldId id="284" r:id="rId14"/>
    <p:sldId id="337" r:id="rId15"/>
    <p:sldId id="286" r:id="rId16"/>
    <p:sldId id="287" r:id="rId17"/>
    <p:sldId id="332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33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CED9DB"/>
    <a:srgbClr val="39858E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592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21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2D46B1B9-B798-4C50-B0F5-50EF78B4D14E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778F2E-CBCA-4E42-ABFB-6F19446A8D3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5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19E7C9-B8A9-404B-9B68-EEE842CBF3F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36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58B0BF-7168-4473-9C52-912CC9B8C2E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0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DF1074-C917-4389-BFF0-0F50555616F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94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8E9CEE-A942-430B-9044-17CA762A183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8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802030-71D9-4E23-AD8F-B4063ACD892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1570199-FE71-4F34-92E3-7C167AE5671B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6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5BC082-7E81-4B5A-893F-C7CBCC1BF16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1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BD4FAA-9EE1-434B-A4F1-CE54DB3A178B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8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12F42-B29E-4128-AF86-2CB4BDADFBA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103D9-E1A2-4652-971B-18A0DCF7950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26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8216B2-43EB-40DB-922C-66A43FD795A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6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79550D-9607-41EF-937B-D032FE75F49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9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34DAC2-C337-431C-8808-1253D9375BD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2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156589-7E7B-451D-8C22-4C6CA623E7E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30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58E224-4D0B-427B-9C15-46ED1C1342F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1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C7A66B-C424-4C35-8CE2-7C2D7A3511C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04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4A56BB-7400-4FEE-B85C-E583D08167A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5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05595-43AA-42C6-AA60-7EBEBA22205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26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264941-A83C-49B5-A592-C371E41F6B2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85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7EFAB-1129-4254-8D19-8A858625179E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69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D0E695-DFF5-4422-9B11-D96168B1280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12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49474E-3ACE-46E1-A476-A2CC780ADA8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82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8E22C9-1997-438F-812D-5CCE5654D48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322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6148FC-2DCB-45D0-B2D7-0BD8BEE67C3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96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0615D6-A186-477F-BB98-1F5E20786C7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13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DF7152-E527-4482-BE51-F18FE6CD076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31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B93A1E-2B2E-4ADD-B36D-9D03B06FC42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22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B3160C-BD38-4D71-BEBE-A354D317789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30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15AE72-B358-4749-A5E3-B35900D3645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60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391D61-3950-4428-917E-2D49039D9974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12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4A960E-7BA1-4359-80B1-39F5FCA1610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07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ADFD62-04AF-4F4A-A006-477C3741253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04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02B9C7-48D6-41D8-95F1-95F5095DED2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42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128712-9604-46A7-9A10-318D731F2126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811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3F1BC-DC57-43CF-B6E2-2D57E24EB91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0054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CB38FE-DDDD-4181-A06D-8ACAE16D3052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1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A5F4D6-CEA3-4442-AE84-B5A2639C65D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91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137BDE-FFFF-4ED1-BADC-162EDAF7BA5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1751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992E2F-BD95-47B5-BF27-4FDF99009E5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69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D3384F-CE73-42A7-AF80-DD26A96DB63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955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196CBB-3099-4CD6-A8EA-980BBDFB6F1D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418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170F17-A921-417D-98BC-A986FB03816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35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ADFD62-04AF-4F4A-A006-477C3741253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8119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92118A-655C-4D4B-9C5F-09FEF702E3A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40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C870CB-DF11-418D-A688-9509C33A6F1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94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B75448-149C-4145-AF09-861F55FDBAE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1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F9DC0B-2647-4466-83E2-56A3B13F69E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7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61E69F-1380-4E83-86BA-4C1D2E25E91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82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8A9ADF-8A19-4B69-A711-BE85378FD0E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8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0797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E27C-7BF3-489C-B834-07A93CC9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46147-9DDB-4FA8-A286-08B4B6BF6F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57400"/>
            <a:ext cx="441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D9114-D66E-497E-8035-E2E00E63EC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895600"/>
            <a:ext cx="441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8E3F37-5CCD-44D4-924F-1940E1C709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3657600"/>
            <a:ext cx="441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572645-A9F6-4765-8BD7-BCDBB29924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419600"/>
            <a:ext cx="441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8848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24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1040C-A213-49A2-9AE0-83004ECD4ED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66800" y="4343400"/>
            <a:ext cx="4114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11040C-A213-49A2-9AE0-83004ECD4ED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19200" y="4495800"/>
            <a:ext cx="4114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11040C-A213-49A2-9AE0-83004ECD4E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4648200"/>
            <a:ext cx="4114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1040C-A213-49A2-9AE0-83004ECD4ED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66800" y="4343400"/>
            <a:ext cx="4114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E0773-8800-4BB5-A61F-96D22A7345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47800" y="2971800"/>
            <a:ext cx="6781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C2E891-EBC2-40A5-A351-632A19562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0" y="3657600"/>
            <a:ext cx="561109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E921241-0D2B-45B6-B0D2-CEF96BABD98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11995" y="5510212"/>
            <a:ext cx="5610225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6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3DF86-5726-4BBA-823C-7BF6C0EA197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26670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64642-79DD-4466-A4DF-B3705D1388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" y="3200400"/>
            <a:ext cx="6477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2D58C7-CF16-4CE9-8ED2-C017018769A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9668" y="386245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DCAB0F-4240-4042-B3FF-9F7E83A37E3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" y="4419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8FF5AC-6402-40D0-A84F-4030047A437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125" y="4976813"/>
            <a:ext cx="6858000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CBBD93-F15E-4C6E-858F-CCE4BB2BD0F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0307" y="5433950"/>
            <a:ext cx="7696200" cy="50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Mastear</a:t>
            </a:r>
            <a:r>
              <a:rPr lang="en-US" dirty="0"/>
              <a:t> text styles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EDAF021-EDAA-407F-9322-B3A2EDA1511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3900" y="6019769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1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32516-8CDD-4EB7-81FB-9C737FECA4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2895600"/>
            <a:ext cx="7239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28CF951-364D-437E-B9F1-20DF514B2BE1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838200" y="3714391"/>
            <a:ext cx="2133600" cy="137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8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86573-0461-4911-8FA7-A0BE370A4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200400"/>
            <a:ext cx="6477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47CF6F-22F2-4D5C-9871-1347BA4272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3400" y="4038600"/>
            <a:ext cx="7620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294A7A90-9A42-4E64-8895-36843F0E078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572000" y="1371600"/>
            <a:ext cx="3581400" cy="251460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D8DEA-206B-46DA-913E-2109872535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90600" y="5181600"/>
            <a:ext cx="6248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86573-0461-4911-8FA7-A0BE370A4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200400"/>
            <a:ext cx="6477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47CF6F-22F2-4D5C-9871-1347BA4272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3400" y="4038600"/>
            <a:ext cx="7620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294A7A90-9A42-4E64-8895-36843F0E078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572000" y="1371600"/>
            <a:ext cx="3581400" cy="251460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D8DEA-206B-46DA-913E-2109872535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90600" y="5181600"/>
            <a:ext cx="6248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1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B676B-89E5-45A4-8D3E-D53D61EB7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5730" y="4361548"/>
            <a:ext cx="7315200" cy="51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5713C3-1F49-4FA4-BE0A-3923F808BA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5105400"/>
            <a:ext cx="20574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21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B676B-89E5-45A4-8D3E-D53D61EB7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5730" y="4361548"/>
            <a:ext cx="7315200" cy="51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5713C3-1F49-4FA4-BE0A-3923F808BA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5105400"/>
            <a:ext cx="20574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72EB72-8A2D-40EF-874C-3EF3F3D2B1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667000" y="3124200"/>
            <a:ext cx="6019800" cy="515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37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AFA4C-6657-43B1-A356-2925388D33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9486" y="3298247"/>
            <a:ext cx="5255514" cy="416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907B1C-D802-47A6-AA22-5EA44E4524D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6865" y="3771900"/>
            <a:ext cx="5675313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F400C8-8DFB-448D-AD8F-D9E23431B8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185253"/>
            <a:ext cx="5256213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E55B92-D733-4EC2-8F8E-C9184BB2354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800600"/>
            <a:ext cx="5675313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276600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29E2E8-DEEB-4C17-B0E2-273003EFAF4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4084517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35B75-64BF-4A7E-8FD6-7099E737AA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876800"/>
            <a:ext cx="6096000" cy="838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63600" y="3276600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3600" y="3292234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200" y="3292234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6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276600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29E2E8-DEEB-4C17-B0E2-273003EFAF4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4084517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35B75-64BF-4A7E-8FD6-7099E737AA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876800"/>
            <a:ext cx="6096000" cy="838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AA4B0D9-AB5A-4C55-858B-B00870C0DABE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1524000" y="2743200"/>
            <a:ext cx="2208213" cy="134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985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92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3DF86-5726-4BBA-823C-7BF6C0EA197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26670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64642-79DD-4466-A4DF-B3705D1388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" y="3200400"/>
            <a:ext cx="6477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2D58C7-CF16-4CE9-8ED2-C017018769A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9668" y="386245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DCAB0F-4240-4042-B3FF-9F7E83A37E3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" y="4419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8FF5AC-6402-40D0-A84F-4030047A437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125" y="4976813"/>
            <a:ext cx="6858000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CBBD93-F15E-4C6E-858F-CCE4BB2BD0F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0307" y="5433950"/>
            <a:ext cx="7696200" cy="50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Mastear</a:t>
            </a:r>
            <a:r>
              <a:rPr lang="en-US" dirty="0"/>
              <a:t> text styles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EDAF021-EDAA-407F-9322-B3A2EDA1511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3900" y="6019769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3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32516-8CDD-4EB7-81FB-9C737FECA4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2895600"/>
            <a:ext cx="7239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28CF951-364D-437E-B9F1-20DF514B2BE1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838200" y="3714391"/>
            <a:ext cx="2133600" cy="137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8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55BD-688E-46DE-8A72-0C459333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C33370-88C5-4485-B65A-83CF403127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981200"/>
            <a:ext cx="78867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246173-5601-468D-8E73-70564CF139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0600" y="5791200"/>
            <a:ext cx="371475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86573-0461-4911-8FA7-A0BE370A4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000" y="3200400"/>
            <a:ext cx="6477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47CF6F-22F2-4D5C-9871-1347BA4272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3400" y="4038600"/>
            <a:ext cx="7620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294A7A90-9A42-4E64-8895-36843F0E078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572000" y="1371600"/>
            <a:ext cx="3581400" cy="251460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D8DEA-206B-46DA-913E-2109872535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90600" y="5181600"/>
            <a:ext cx="6248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B676B-89E5-45A4-8D3E-D53D61EB7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5730" y="4361548"/>
            <a:ext cx="7315200" cy="51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5713C3-1F49-4FA4-BE0A-3923F808BA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5105400"/>
            <a:ext cx="20574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28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AFA4C-6657-43B1-A356-2925388D33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9486" y="3298247"/>
            <a:ext cx="5255514" cy="416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907B1C-D802-47A6-AA22-5EA44E4524D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6865" y="3771900"/>
            <a:ext cx="5675313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F400C8-8DFB-448D-AD8F-D9E23431B8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4185253"/>
            <a:ext cx="5256213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E55B92-D733-4EC2-8F8E-C9184BB2354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800600"/>
            <a:ext cx="5675313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7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FF4-98FE-4CF5-BE5A-65BCF02C4C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0" y="3276600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29E2E8-DEEB-4C17-B0E2-273003EFAF4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4084517"/>
            <a:ext cx="609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35B75-64BF-4A7E-8FD6-7099E737AA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876800"/>
            <a:ext cx="6096000" cy="838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9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33148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AA4B0D9-AB5A-4C55-858B-B00870C0DABE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1524000" y="2743200"/>
            <a:ext cx="2208213" cy="134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131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6283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98345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3275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12716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04527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21425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0060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6101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8" r:id="rId9"/>
    <p:sldLayoutId id="21474839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95" r:id="rId2"/>
    <p:sldLayoutId id="2147483975" r:id="rId3"/>
    <p:sldLayoutId id="2147483974" r:id="rId4"/>
    <p:sldLayoutId id="2147483973" r:id="rId5"/>
    <p:sldLayoutId id="2147483998" r:id="rId6"/>
    <p:sldLayoutId id="2147483972" r:id="rId7"/>
    <p:sldLayoutId id="2147483997" r:id="rId8"/>
    <p:sldLayoutId id="2147483971" r:id="rId9"/>
    <p:sldLayoutId id="2147483969" r:id="rId10"/>
    <p:sldLayoutId id="2147483996" r:id="rId11"/>
    <p:sldLayoutId id="2147483896" r:id="rId12"/>
    <p:sldLayoutId id="2147483970" r:id="rId13"/>
    <p:sldLayoutId id="2147483965" r:id="rId14"/>
    <p:sldLayoutId id="2147483753" r:id="rId15"/>
    <p:sldLayoutId id="2147483908" r:id="rId16"/>
    <p:sldLayoutId id="2147483950" r:id="rId17"/>
    <p:sldLayoutId id="2147483757" r:id="rId18"/>
    <p:sldLayoutId id="2147483877" r:id="rId19"/>
    <p:sldLayoutId id="2147483761" r:id="rId20"/>
    <p:sldLayoutId id="2147483800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7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94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B39F-572F-4E98-A9C5-F0FA1957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2138217"/>
            <a:ext cx="3679205" cy="1205058"/>
          </a:xfrm>
        </p:spPr>
        <p:txBody>
          <a:bodyPr/>
          <a:lstStyle/>
          <a:p>
            <a:r>
              <a:rPr lang="en-US" altLang="en-US" sz="3600" b="1" dirty="0"/>
              <a:t>Chapter 12 Lecture Outline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53B1-3F9B-4F77-89C7-B20853D0A8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3657600"/>
            <a:ext cx="4572000" cy="440826"/>
          </a:xfrm>
        </p:spPr>
        <p:txBody>
          <a:bodyPr/>
          <a:lstStyle/>
          <a:p>
            <a:pPr algn="ctr"/>
            <a:r>
              <a:rPr lang="en-US" altLang="en-US" sz="1100" b="1" dirty="0"/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47E7D-FE62-4893-87C3-5AD6DBC6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Structure of Fungi – Figure 12.4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077200" cy="33126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Most fungi are multicellular molds; composed of thread-like </a:t>
            </a:r>
            <a:r>
              <a:rPr lang="en-US" altLang="en-US" sz="2800" u="sng" dirty="0">
                <a:latin typeface="+mj-lt"/>
              </a:rPr>
              <a:t>hyphae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Visible mass of hyphae is a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mycelium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Tips of hyphae grow rapidly in direction of food source, pores in septa between cells allow movement along hyphae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High surface-to-volume ratio aids nutrient absorption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Enzymes repel other hyphae; spread throughout food source </a:t>
            </a:r>
          </a:p>
        </p:txBody>
      </p:sp>
      <p:pic>
        <p:nvPicPr>
          <p:cNvPr id="4" name="Picture 3" descr="Hyphae intertwine to form a myceliu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00" y="4450709"/>
            <a:ext cx="7239000" cy="1996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84B418-491E-40D5-BDD7-8C2FDECC34C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34838" y="6662928"/>
            <a:ext cx="3128212" cy="180592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©McGraw-Hill Education/Steven P. Lynch</a:t>
            </a:r>
          </a:p>
        </p:txBody>
      </p:sp>
    </p:spTree>
    <p:extLst>
      <p:ext uri="{BB962C8B-B14F-4D97-AF65-F5344CB8AC3E}">
        <p14:creationId xmlns:p14="http://schemas.microsoft.com/office/powerpoint/2010/main" val="32439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C5CC5-D57D-4BC4-AC0C-B09773B9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27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Structure of Fungi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68AAC7-9C87-4966-BD63-73DBCF11C5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3972" y="997856"/>
            <a:ext cx="7376160" cy="19739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Fungi most successful in moist environments</a:t>
            </a:r>
          </a:p>
          <a:p>
            <a:pPr marL="295275" lvl="1" indent="-295275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52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Some have specialized hyphae</a:t>
            </a:r>
          </a:p>
          <a:p>
            <a:pPr marL="542925" lvl="2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146175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Parasitic fungi: </a:t>
            </a:r>
            <a:r>
              <a:rPr lang="en-US" altLang="en-US" sz="2200" u="sng" dirty="0">
                <a:cs typeface="Lucida Sans Unicode" panose="020B0602030504020204" pitchFamily="34" charset="0"/>
              </a:rPr>
              <a:t>haustoria</a:t>
            </a:r>
            <a:r>
              <a:rPr lang="en-US" altLang="en-US" sz="2200" dirty="0">
                <a:cs typeface="Lucida Sans Unicode" panose="020B0602030504020204" pitchFamily="34" charset="0"/>
              </a:rPr>
              <a:t> protrude into host cells</a:t>
            </a:r>
          </a:p>
          <a:p>
            <a:pPr marL="542925" lvl="2" indent="-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146175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Saprophytic fungi: rhizoids may anchor to substrate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BFF3D5-AE8C-4B96-AA8A-E5B22BF980C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2672" y="3146619"/>
            <a:ext cx="7850328" cy="23675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/>
              <a:t>Dimorphic fungi</a:t>
            </a:r>
            <a:r>
              <a:rPr lang="en-US" altLang="en-US" sz="2800" dirty="0"/>
              <a:t> can grow as single yeast cells or multicellular hyphae</a:t>
            </a:r>
          </a:p>
          <a:p>
            <a:pPr marL="295275" lvl="1" indent="-2952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33350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cs typeface="Lucida Sans Unicode" panose="020B0602030504020204" pitchFamily="34" charset="0"/>
              </a:rPr>
              <a:t>Histoplasma capsulatum</a:t>
            </a:r>
            <a:r>
              <a:rPr lang="en-US" altLang="en-US" sz="2200" dirty="0">
                <a:cs typeface="Lucida Sans Unicode" panose="020B0602030504020204" pitchFamily="34" charset="0"/>
              </a:rPr>
              <a:t> is a mold in soil; reproductive spores easily airborne </a:t>
            </a:r>
          </a:p>
          <a:p>
            <a:pPr marL="295275" lvl="1" indent="-295275">
              <a:spcBef>
                <a:spcPts val="60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>
                <a:tab pos="133350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Develop into yeast form when inhaled; cause disease</a:t>
            </a:r>
            <a:r>
              <a:rPr lang="en-US" altLang="en-US" dirty="0"/>
              <a:t> </a:t>
            </a:r>
            <a:endParaRPr lang="en-US" altLang="en-US" sz="2200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BFEE6E-99F3-47DB-BA14-3EFA94CA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Fungal Habitats</a:t>
            </a:r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4069CBF-1008-4FF1-A826-820021A9C7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990600"/>
            <a:ext cx="7376160" cy="11044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dirty="0"/>
              <a:t>Fungi mostly terrestrial, but found everywhere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cs typeface="Lucida Sans Unicode" panose="020B0602030504020204" pitchFamily="34" charset="0"/>
              </a:rPr>
              <a:t>Thermal pools, volcanic craters, high salt environments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17350B0-B25C-4B94-8BFC-00A0ADB8648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2086716"/>
            <a:ext cx="7376160" cy="9903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dirty="0"/>
              <a:t>Some widespread; others grow on a specific plant</a:t>
            </a:r>
          </a:p>
          <a:p>
            <a:pPr marL="296863" lvl="1" indent="-2968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cs typeface="Lucida Sans Unicode" panose="020B0602030504020204" pitchFamily="34" charset="0"/>
              </a:rPr>
              <a:t>Group degrades many compounds, even plastics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3F3EBD7-18FD-4950-A1B1-5B4A4E4C07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00" y="3185081"/>
            <a:ext cx="7376160" cy="34588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dirty="0"/>
              <a:t>Grow in salts, sugars, acids that inhibit bacteria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dirty="0"/>
              <a:t>Most prefer 20 degrees Celcius to 35 degrees Celcius but easily survive lower temperatures; some grow below freezing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dirty="0"/>
              <a:t>Most are aerobic </a:t>
            </a:r>
          </a:p>
          <a:p>
            <a:pPr marL="266700" lvl="1" indent="-2667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912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cs typeface="Lucida Sans Unicode" panose="020B0602030504020204" pitchFamily="34" charset="0"/>
              </a:rPr>
              <a:t>Some yeasts are facultative anaerobes; produce ethanol</a:t>
            </a:r>
          </a:p>
          <a:p>
            <a:pPr marL="266700" lvl="1" indent="-2667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912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cs typeface="Lucida Sans Unicode" panose="020B0602030504020204" pitchFamily="34" charset="0"/>
              </a:rPr>
              <a:t>Some obligate anaerobes live in rumen of cows</a:t>
            </a:r>
            <a:r>
              <a:rPr lang="en-US" altLang="en-US" dirty="0"/>
              <a:t> </a:t>
            </a:r>
            <a:endParaRPr lang="en-US" altLang="en-US" sz="2200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3C090-22A6-48F0-9325-ACDAD3A0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Symbiotic Relationships of Fungi – Figure 12.5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652" y="990600"/>
            <a:ext cx="7742903" cy="30480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>
                <a:latin typeface="+mj-lt"/>
              </a:rPr>
              <a:t>Lichens</a:t>
            </a:r>
            <a:r>
              <a:rPr lang="en-US" altLang="en-US" sz="2800" dirty="0">
                <a:latin typeface="+mj-lt"/>
              </a:rPr>
              <a:t> are association of fungus and </a:t>
            </a:r>
            <a:r>
              <a:rPr lang="en-US" altLang="en-US" sz="2800" dirty="0" err="1">
                <a:latin typeface="+mj-lt"/>
              </a:rPr>
              <a:t>photosynthesizer</a:t>
            </a:r>
            <a:r>
              <a:rPr lang="en-US" altLang="en-US" sz="2800" dirty="0">
                <a:latin typeface="+mj-lt"/>
              </a:rPr>
              <a:t> (alga or cyanobacterium)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Fungus protects, absorbs water and minerals; photosynthetic member provides organic nutrients</a:t>
            </a:r>
          </a:p>
          <a:p>
            <a:pPr marL="285750" lvl="1">
              <a:spcBef>
                <a:spcPts val="600"/>
              </a:spcBef>
              <a:spcAft>
                <a:spcPts val="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Grow in ecosystems where neither partner alone could survive, for example, sub-Arctic tundra, bare rock</a:t>
            </a:r>
          </a:p>
          <a:p>
            <a:pPr marL="285750" lvl="1">
              <a:spcBef>
                <a:spcPts val="600"/>
              </a:spcBef>
              <a:spcAft>
                <a:spcPts val="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Good indicator of air quality</a:t>
            </a:r>
          </a:p>
        </p:txBody>
      </p:sp>
      <p:pic>
        <p:nvPicPr>
          <p:cNvPr id="26628" name="Picture 5" descr="A lichen includes photosynthetic cells intertwined within the hyphae of a fungal partne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 bwMode="auto">
          <a:xfrm>
            <a:off x="1295400" y="4038601"/>
            <a:ext cx="6019800" cy="24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A553C-9BAB-4F29-A52C-D12E6645072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86184" y="6658053"/>
            <a:ext cx="1752600" cy="199947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b: ©</a:t>
            </a:r>
            <a:r>
              <a:rPr lang="en-US" altLang="en-US" sz="800" dirty="0" err="1">
                <a:cs typeface="Lucida Sans Unicode" panose="020B0602030504020204" pitchFamily="34" charset="0"/>
              </a:rPr>
              <a:t>Núria</a:t>
            </a:r>
            <a:r>
              <a:rPr lang="en-US" altLang="en-US" sz="800" dirty="0">
                <a:cs typeface="Lucida Sans Unicode" panose="020B0602030504020204" pitchFamily="34" charset="0"/>
              </a:rPr>
              <a:t> Talavera/Getty Images </a:t>
            </a:r>
          </a:p>
        </p:txBody>
      </p:sp>
    </p:spTree>
    <p:extLst>
      <p:ext uri="{BB962C8B-B14F-4D97-AF65-F5344CB8AC3E}">
        <p14:creationId xmlns:p14="http://schemas.microsoft.com/office/powerpoint/2010/main" val="4390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7C46B67-1BDE-46EA-A0F0-B005FDA4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745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Symbiotic Relationships of Fungi – Figure 12.6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>
                <a:latin typeface="+mj-lt"/>
              </a:rPr>
              <a:t>Mycorrhizas</a:t>
            </a:r>
            <a:r>
              <a:rPr lang="en-US" altLang="en-US" sz="2800" dirty="0">
                <a:latin typeface="+mj-lt"/>
              </a:rPr>
              <a:t>: beneficial association with plant roots</a:t>
            </a:r>
          </a:p>
          <a:p>
            <a:pPr marL="363538" lvl="1" indent="-363538">
              <a:spcBef>
                <a:spcPts val="0"/>
              </a:spcBef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High surface area of hyphae increases plant’s absorption of water and minerals </a:t>
            </a:r>
          </a:p>
          <a:p>
            <a:pPr marL="363538" lvl="1" indent="-363538">
              <a:spcBef>
                <a:spcPts val="600"/>
              </a:spcBef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Fungi supply nitrogen, phosphorus from breakdown of organic material in soil</a:t>
            </a:r>
          </a:p>
          <a:p>
            <a:pPr marL="363538" lvl="1" indent="-363538">
              <a:spcBef>
                <a:spcPts val="600"/>
              </a:spcBef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Plant supplies fungus with organic compounds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846EAD-ADAA-4B5C-B610-530D1E8492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3800098"/>
            <a:ext cx="4114800" cy="1860632"/>
          </a:xfrm>
        </p:spPr>
        <p:txBody>
          <a:bodyPr/>
          <a:lstStyle/>
          <a:p>
            <a:pPr marL="363538" lvl="1" indent="-363538">
              <a:spcBef>
                <a:spcPts val="60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Estimated 80% of vascular plants have mycorrhizas</a:t>
            </a:r>
          </a:p>
          <a:p>
            <a:pPr marL="363538" lvl="1" indent="-363538">
              <a:spcBef>
                <a:spcPts val="600"/>
              </a:spcBef>
              <a:spcAft>
                <a:spcPts val="1400"/>
              </a:spcAft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Plants grow better; most orchids require mycorrhizas</a:t>
            </a:r>
          </a:p>
        </p:txBody>
      </p:sp>
      <p:pic>
        <p:nvPicPr>
          <p:cNvPr id="2867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4636"/>
          <a:stretch>
            <a:fillRect/>
          </a:stretch>
        </p:blipFill>
        <p:spPr bwMode="auto">
          <a:xfrm>
            <a:off x="4953000" y="3886200"/>
            <a:ext cx="360130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15C60B-F4F1-4BCF-BA82-6D5FF9531CB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23432" y="6660429"/>
            <a:ext cx="936086" cy="197571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©Ellen Larsson</a:t>
            </a:r>
          </a:p>
        </p:txBody>
      </p:sp>
    </p:spTree>
    <p:extLst>
      <p:ext uri="{BB962C8B-B14F-4D97-AF65-F5344CB8AC3E}">
        <p14:creationId xmlns:p14="http://schemas.microsoft.com/office/powerpoint/2010/main" val="18675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C059D6-C6D8-4D3A-A3E5-D3B66D97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Symbiotic Relationships of Fungi – Figure 12.7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620000" cy="27811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Certain insects depend on fungi</a:t>
            </a:r>
          </a:p>
          <a:p>
            <a:pPr marL="285750" lvl="1">
              <a:spcBef>
                <a:spcPts val="0"/>
              </a:spcBef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Leaf-cutter ants farm fungal gardens</a:t>
            </a:r>
          </a:p>
          <a:p>
            <a:pPr marL="519113" lvl="2">
              <a:spcBef>
                <a:spcPts val="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Ants cannot eat often poisonous tropical vegetation</a:t>
            </a:r>
          </a:p>
          <a:p>
            <a:pPr marL="51911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Instead, chop plants into bits, add mycelium</a:t>
            </a:r>
          </a:p>
          <a:p>
            <a:pPr marL="51911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Fungi grow, digest plant material, produce reproductive structures eaten by ant</a:t>
            </a:r>
          </a:p>
        </p:txBody>
      </p:sp>
      <p:pic>
        <p:nvPicPr>
          <p:cNvPr id="3072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1751000" y="4057596"/>
            <a:ext cx="563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E2F6C-821E-4D45-9C86-2E5DDBBB24A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43372" y="6663433"/>
            <a:ext cx="1417321" cy="195825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©Glenn Oakley/Getty Images</a:t>
            </a:r>
          </a:p>
        </p:txBody>
      </p:sp>
    </p:spTree>
    <p:extLst>
      <p:ext uri="{BB962C8B-B14F-4D97-AF65-F5344CB8AC3E}">
        <p14:creationId xmlns:p14="http://schemas.microsoft.com/office/powerpoint/2010/main" val="39142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4953C9-7117-4261-8569-A6B1166D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Reproduction in Fungi – Figure 12.8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D987D-30CE-403E-86F0-943525920D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8030" y="997528"/>
            <a:ext cx="8229600" cy="17570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Asexual and sexual forms</a:t>
            </a:r>
          </a:p>
          <a:p>
            <a:pPr marL="290513" lvl="1" indent="-2905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850" algn="l"/>
                <a:tab pos="5143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Asexual forms grow pure cultures in laboratory</a:t>
            </a:r>
          </a:p>
          <a:p>
            <a:pPr marL="290513" lvl="1" indent="-290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0850" algn="l"/>
                <a:tab pos="5143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Some forms “discovered” and named twice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26A76D-87E0-4756-A350-614E979F42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5664" y="2629076"/>
            <a:ext cx="7766622" cy="11632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Reproductive structures important in identification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Mushrooms: contain sexual structures of basidiomycetes</a:t>
            </a:r>
          </a:p>
        </p:txBody>
      </p:sp>
      <p:pic>
        <p:nvPicPr>
          <p:cNvPr id="4" name="Picture 3" descr="Underground mycelium gives rise to fruiting bodies called mushrooms. Dense hyphae protect spores produced by gills under the c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62" y="3891025"/>
            <a:ext cx="5629275" cy="25622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BC7161-B0BC-45BB-8198-3D1C3ADFE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024231" y="6661091"/>
            <a:ext cx="2136611" cy="196909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 ©Paulina </a:t>
            </a:r>
            <a:r>
              <a:rPr lang="en-US" altLang="en-US" sz="800" dirty="0" err="1">
                <a:cs typeface="Lucida Sans Unicode" panose="020B0602030504020204" pitchFamily="34" charset="0"/>
              </a:rPr>
              <a:t>Lenting</a:t>
            </a:r>
            <a:r>
              <a:rPr lang="en-US" altLang="en-US" sz="800" dirty="0">
                <a:cs typeface="Lucida Sans Unicode" panose="020B0602030504020204" pitchFamily="34" charset="0"/>
              </a:rPr>
              <a:t>-Smulders/ Getty Images</a:t>
            </a:r>
          </a:p>
        </p:txBody>
      </p:sp>
    </p:spTree>
    <p:extLst>
      <p:ext uri="{BB962C8B-B14F-4D97-AF65-F5344CB8AC3E}">
        <p14:creationId xmlns:p14="http://schemas.microsoft.com/office/powerpoint/2010/main" val="3723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B7C3F3-75EE-4C19-8E5E-C003422F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49" y="235526"/>
            <a:ext cx="6354771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Reproduction in Fungi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223" y="990600"/>
            <a:ext cx="7481455" cy="2286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>
                <a:latin typeface="+mj-lt"/>
              </a:rPr>
              <a:t>Asexual spores called </a:t>
            </a:r>
            <a:r>
              <a:rPr lang="en-US" altLang="en-US" u="sng" dirty="0">
                <a:latin typeface="+mj-lt"/>
              </a:rPr>
              <a:t>conidia</a:t>
            </a:r>
            <a:r>
              <a:rPr lang="en-US" altLang="en-US" dirty="0">
                <a:latin typeface="+mj-lt"/>
              </a:rPr>
              <a:t> (sporangiospores in </a:t>
            </a:r>
            <a:r>
              <a:rPr lang="en-US" altLang="en-US" dirty="0" err="1">
                <a:latin typeface="+mj-lt"/>
              </a:rPr>
              <a:t>zygomycetes</a:t>
            </a:r>
            <a:r>
              <a:rPr lang="en-US" altLang="en-US" dirty="0">
                <a:latin typeface="+mj-lt"/>
              </a:rPr>
              <a:t>)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Numerous; easily carried by wind or water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Resistant to drying and other conditions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Germinate; grow hyphae in direction of food 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C4858-44DB-4BB3-AA23-A78DD50E92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223" y="3397660"/>
            <a:ext cx="6096000" cy="685800"/>
          </a:xfrm>
        </p:spPr>
        <p:txBody>
          <a:bodyPr/>
          <a:lstStyle/>
          <a:p>
            <a:r>
              <a:rPr lang="en-US" altLang="en-US" sz="2400" dirty="0"/>
              <a:t>Molds also reproduce by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040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E6EF1C-D195-4C50-BDA1-EE75E952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Reproduction in Fungi – Figure 12.9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2971800" cy="914400"/>
          </a:xfrm>
        </p:spPr>
        <p:txBody>
          <a:bodyPr/>
          <a:lstStyle/>
          <a:p>
            <a:r>
              <a:rPr lang="en-US" altLang="en-US" dirty="0"/>
              <a:t>Yeast cells reproduce by mitosis or budding </a:t>
            </a:r>
          </a:p>
        </p:txBody>
      </p:sp>
      <p:pic>
        <p:nvPicPr>
          <p:cNvPr id="36868" name="Picture 2" descr="The nucleus divides by mitosis. One point of the wall softens and a nucleus moves into the bud via microtubules. The bud breaks off; forms a new ce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"/>
          <a:stretch>
            <a:fillRect/>
          </a:stretch>
        </p:blipFill>
        <p:spPr bwMode="auto">
          <a:xfrm>
            <a:off x="4191000" y="1102042"/>
            <a:ext cx="33242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1BFE7-4D8B-408A-AF3A-4DF4324C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0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Reproduction in Fungi (2)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00100" y="990600"/>
                <a:ext cx="7429500" cy="32766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500"/>
                  </a:spcAft>
                  <a:tabLst>
                    <a:tab pos="338138" algn="l"/>
                    <a:tab pos="450850" algn="l"/>
                    <a:tab pos="908050" algn="l"/>
                    <a:tab pos="1365250" algn="l"/>
                    <a:tab pos="1822450" algn="l"/>
                    <a:tab pos="2279650" algn="l"/>
                    <a:tab pos="2736850" algn="l"/>
                    <a:tab pos="3194050" algn="l"/>
                    <a:tab pos="3651250" algn="l"/>
                    <a:tab pos="4108450" algn="l"/>
                    <a:tab pos="4565650" algn="l"/>
                    <a:tab pos="5022850" algn="l"/>
                    <a:tab pos="5480050" algn="l"/>
                    <a:tab pos="5937250" algn="l"/>
                    <a:tab pos="6394450" algn="l"/>
                    <a:tab pos="6851650" algn="l"/>
                    <a:tab pos="7308850" algn="l"/>
                    <a:tab pos="7766050" algn="l"/>
                    <a:tab pos="8223250" algn="l"/>
                    <a:tab pos="8680450" algn="l"/>
                    <a:tab pos="9137650" algn="l"/>
                  </a:tabLst>
                </a:pPr>
                <a:r>
                  <a:rPr lang="en-US" altLang="en-US" dirty="0">
                    <a:latin typeface="+mj-lt"/>
                  </a:rPr>
                  <a:t>Most fungal cells are not motile</a:t>
                </a:r>
              </a:p>
              <a:p>
                <a:pPr marL="285750" lvl="1">
                  <a:spcBef>
                    <a:spcPts val="0"/>
                  </a:spcBef>
                  <a:spcAft>
                    <a:spcPts val="0"/>
                  </a:spcAft>
                  <a:tabLst>
                    <a:tab pos="338138" algn="l"/>
                    <a:tab pos="450850" algn="l"/>
                    <a:tab pos="908050" algn="l"/>
                    <a:tab pos="1365250" algn="l"/>
                    <a:tab pos="1822450" algn="l"/>
                    <a:tab pos="2279650" algn="l"/>
                    <a:tab pos="2736850" algn="l"/>
                    <a:tab pos="3194050" algn="l"/>
                    <a:tab pos="3651250" algn="l"/>
                    <a:tab pos="4108450" algn="l"/>
                    <a:tab pos="4565650" algn="l"/>
                    <a:tab pos="5022850" algn="l"/>
                    <a:tab pos="5480050" algn="l"/>
                    <a:tab pos="5937250" algn="l"/>
                    <a:tab pos="6394450" algn="l"/>
                    <a:tab pos="6851650" algn="l"/>
                    <a:tab pos="7308850" algn="l"/>
                    <a:tab pos="7766050" algn="l"/>
                    <a:tab pos="8223250" algn="l"/>
                    <a:tab pos="8680450" algn="l"/>
                    <a:tab pos="9137650" algn="l"/>
                  </a:tabLst>
                </a:pPr>
                <a:r>
                  <a:rPr lang="en-US" altLang="en-US" sz="2200" dirty="0">
                    <a:latin typeface="+mj-lt"/>
                  </a:rPr>
                  <a:t>Sexual reproduction results when hyphae from two mating types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(+, −) grow toward one another</a:t>
                </a:r>
              </a:p>
              <a:p>
                <a:pPr marL="285750" lvl="1">
                  <a:tabLst>
                    <a:tab pos="338138" algn="l"/>
                    <a:tab pos="450850" algn="l"/>
                    <a:tab pos="908050" algn="l"/>
                    <a:tab pos="1365250" algn="l"/>
                    <a:tab pos="1822450" algn="l"/>
                    <a:tab pos="2279650" algn="l"/>
                    <a:tab pos="2736850" algn="l"/>
                    <a:tab pos="3194050" algn="l"/>
                    <a:tab pos="3651250" algn="l"/>
                    <a:tab pos="4108450" algn="l"/>
                    <a:tab pos="4565650" algn="l"/>
                    <a:tab pos="5022850" algn="l"/>
                    <a:tab pos="5480050" algn="l"/>
                    <a:tab pos="5937250" algn="l"/>
                    <a:tab pos="6394450" algn="l"/>
                    <a:tab pos="6851650" algn="l"/>
                    <a:tab pos="7308850" algn="l"/>
                    <a:tab pos="7766050" algn="l"/>
                    <a:tab pos="8223250" algn="l"/>
                    <a:tab pos="8680450" algn="l"/>
                    <a:tab pos="9137650" algn="l"/>
                  </a:tabLst>
                </a:pPr>
                <a:r>
                  <a:rPr lang="en-US" altLang="en-US" sz="2200" dirty="0">
                    <a:latin typeface="+mj-lt"/>
                  </a:rPr>
                  <a:t>Fusion of hyphae yields dikaryon (two nuclei)</a:t>
                </a:r>
              </a:p>
              <a:p>
                <a:pPr marL="285750" lvl="1">
                  <a:tabLst>
                    <a:tab pos="338138" algn="l"/>
                    <a:tab pos="450850" algn="l"/>
                    <a:tab pos="908050" algn="l"/>
                    <a:tab pos="1365250" algn="l"/>
                    <a:tab pos="1822450" algn="l"/>
                    <a:tab pos="2279650" algn="l"/>
                    <a:tab pos="2736850" algn="l"/>
                    <a:tab pos="3194050" algn="l"/>
                    <a:tab pos="3651250" algn="l"/>
                    <a:tab pos="4108450" algn="l"/>
                    <a:tab pos="4565650" algn="l"/>
                    <a:tab pos="5022850" algn="l"/>
                    <a:tab pos="5480050" algn="l"/>
                    <a:tab pos="5937250" algn="l"/>
                    <a:tab pos="6394450" algn="l"/>
                    <a:tab pos="6851650" algn="l"/>
                    <a:tab pos="7308850" algn="l"/>
                    <a:tab pos="7766050" algn="l"/>
                    <a:tab pos="8223250" algn="l"/>
                    <a:tab pos="8680450" algn="l"/>
                    <a:tab pos="9137650" algn="l"/>
                  </a:tabLst>
                </a:pPr>
                <a:r>
                  <a:rPr lang="en-US" altLang="en-US" sz="2200" dirty="0">
                    <a:latin typeface="+mj-lt"/>
                  </a:rPr>
                  <a:t>Nuclei fuse, undergo meiosis, form haploid spores</a:t>
                </a:r>
              </a:p>
              <a:p>
                <a:pPr marL="504825" lvl="2">
                  <a:spcBef>
                    <a:spcPts val="0"/>
                  </a:spcBef>
                  <a:spcAft>
                    <a:spcPts val="0"/>
                  </a:spcAft>
                  <a:tabLst>
                    <a:tab pos="338138" algn="l"/>
                    <a:tab pos="450850" algn="l"/>
                    <a:tab pos="908050" algn="l"/>
                    <a:tab pos="1365250" algn="l"/>
                    <a:tab pos="1822450" algn="l"/>
                    <a:tab pos="2279650" algn="l"/>
                    <a:tab pos="2736850" algn="l"/>
                    <a:tab pos="3194050" algn="l"/>
                    <a:tab pos="3651250" algn="l"/>
                    <a:tab pos="4108450" algn="l"/>
                    <a:tab pos="4565650" algn="l"/>
                    <a:tab pos="5022850" algn="l"/>
                    <a:tab pos="5480050" algn="l"/>
                    <a:tab pos="5937250" algn="l"/>
                    <a:tab pos="6394450" algn="l"/>
                    <a:tab pos="6851650" algn="l"/>
                    <a:tab pos="7308850" algn="l"/>
                    <a:tab pos="7766050" algn="l"/>
                    <a:tab pos="8223250" algn="l"/>
                    <a:tab pos="8680450" algn="l"/>
                    <a:tab pos="9137650" algn="l"/>
                  </a:tabLst>
                </a:pPr>
                <a:r>
                  <a:rPr lang="en-US" altLang="en-US" sz="2000" dirty="0">
                    <a:latin typeface="+mj-lt"/>
                  </a:rPr>
                  <a:t>Fungal spores are not the same as bacterial endospores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100" y="990600"/>
                <a:ext cx="7429500" cy="3276600"/>
              </a:xfrm>
              <a:blipFill>
                <a:blip r:embed="rId3"/>
                <a:stretch>
                  <a:fillRect l="-1231" t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8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56FC-29F2-4963-8F2E-6144AA89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Glimpse of History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000534"/>
            <a:ext cx="77724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Irish Potato Famine (1845 to 1847)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Water mold </a:t>
            </a:r>
            <a:r>
              <a:rPr lang="en-US" altLang="en-US" sz="2400" i="1" dirty="0">
                <a:latin typeface="+mj-lt"/>
                <a:cs typeface="Lucida Sans Unicode" panose="020B0602030504020204" pitchFamily="34" charset="0"/>
              </a:rPr>
              <a:t>Phytophthora </a:t>
            </a:r>
            <a:r>
              <a:rPr lang="en-US" altLang="en-US" sz="2400" i="1" dirty="0" err="1">
                <a:latin typeface="+mj-lt"/>
                <a:cs typeface="Lucida Sans Unicode" panose="020B0602030504020204" pitchFamily="34" charset="0"/>
              </a:rPr>
              <a:t>infestans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ruined crop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Estimated 1.5 million people died during famine; more than 1 million moved; Ireland’s population fell by 25%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Easy to grow, nearly complete food source that could be stored for months led to dependence on single food source 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Infection transmitted by spores that can persist in soil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 2009, genomes of potato and </a:t>
            </a:r>
            <a:r>
              <a:rPr lang="en-US" altLang="en-US" sz="2400" i="1" dirty="0">
                <a:latin typeface="+mj-lt"/>
                <a:cs typeface="Lucida Sans Unicode" panose="020B0602030504020204" pitchFamily="34" charset="0"/>
              </a:rPr>
              <a:t>P. </a:t>
            </a:r>
            <a:r>
              <a:rPr lang="en-US" altLang="en-US" sz="2400" i="1" dirty="0" err="1">
                <a:latin typeface="+mj-lt"/>
                <a:cs typeface="Lucida Sans Unicode" panose="020B0602030504020204" pitchFamily="34" charset="0"/>
              </a:rPr>
              <a:t>infestans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sequenced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Potato blight results in nearly $10 billion/year in </a:t>
            </a:r>
            <a:r>
              <a:rPr lang="en-US" altLang="en-US" sz="2400" dirty="0" err="1">
                <a:latin typeface="+mj-lt"/>
                <a:cs typeface="Lucida Sans Unicode" panose="020B0602030504020204" pitchFamily="34" charset="0"/>
              </a:rPr>
              <a:t>losse</a:t>
            </a:r>
            <a:endParaRPr lang="en-US" altLang="en-US" sz="2400" dirty="0">
              <a:latin typeface="+mj-lt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596EE6-CCFC-4F8B-9090-AE27158A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Economic Importance of Fungi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7663542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Antimicrobial medicines (for example, penicillin)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Yeasts genetically engineered to produce molecules like human insulin, hepatitis B vaccine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Useful tools for study of eukaryotic cells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i="1" dirty="0"/>
              <a:t>Saccharomyces cerevisiae</a:t>
            </a:r>
            <a:r>
              <a:rPr lang="en-US" altLang="en-US" dirty="0"/>
              <a:t> (brewer’s or baker’s yeast) used in production of wine, beer, bread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Other species used in cheese making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Greatest spoilers of food; tons thrown away each year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Plant diseases cost billions of dollars (Dutch elm disease, coffee rust)</a:t>
            </a:r>
          </a:p>
        </p:txBody>
      </p:sp>
    </p:spTree>
    <p:extLst>
      <p:ext uri="{BB962C8B-B14F-4D97-AF65-F5344CB8AC3E}">
        <p14:creationId xmlns:p14="http://schemas.microsoft.com/office/powerpoint/2010/main" val="3852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2884A63-0283-40CA-AA58-516DDAC7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628"/>
            <a:ext cx="9144000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Table 12.2 Some Medically Important Fungal Diseases </a:t>
            </a:r>
            <a:endParaRPr lang="en-IN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002D43-53FB-4795-80FC-73479DC0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7620000" cy="2743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Relatively few infect humans, but many produce important antimicrobials; net impact likely positive</a:t>
            </a:r>
          </a:p>
          <a:p>
            <a:pPr marL="279400" lvl="1" indent="-279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6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Some common (athlete’s foot, jock itch); serious diseases rare (for example, cryptococcal meningitis)</a:t>
            </a:r>
          </a:p>
          <a:p>
            <a:pPr marL="279400" lvl="1" indent="-2794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76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Serious disease in immunocompromised patients</a:t>
            </a:r>
          </a:p>
          <a:p>
            <a:pPr marL="279400" lvl="1" indent="-2794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76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Human illnesses caused in three ways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3E22-A7B0-4B8D-A2CE-D35F1C3D98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8358" y="3768148"/>
            <a:ext cx="4336026" cy="2083210"/>
          </a:xfrm>
        </p:spPr>
        <p:txBody>
          <a:bodyPr/>
          <a:lstStyle/>
          <a:p>
            <a:pPr marL="527050" lvl="2" indent="-2286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338138" algn="l"/>
                <a:tab pos="495300" algn="l"/>
                <a:tab pos="101600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Hypersensitivity reaction: allergy or asthma</a:t>
            </a:r>
          </a:p>
          <a:p>
            <a:pPr marL="527050" lvl="2" indent="-2286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95300" algn="l"/>
                <a:tab pos="101600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Fungus grows on/in body; causes </a:t>
            </a:r>
            <a:r>
              <a:rPr lang="en-US" altLang="en-US" sz="2200" u="sng" dirty="0">
                <a:cs typeface="Lucida Sans Unicode" panose="020B0602030504020204" pitchFamily="34" charset="0"/>
              </a:rPr>
              <a:t>mycosis</a:t>
            </a:r>
            <a:r>
              <a:rPr lang="en-US" altLang="en-US" sz="2200" dirty="0">
                <a:cs typeface="Lucida Sans Unicode" panose="020B0602030504020204" pitchFamily="34" charset="0"/>
              </a:rPr>
              <a:t> (disease)</a:t>
            </a:r>
          </a:p>
          <a:p>
            <a:pPr marL="546100" lvl="2" indent="-2476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338138" algn="l"/>
                <a:tab pos="495300" algn="l"/>
                <a:tab pos="101600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Intoxication</a:t>
            </a:r>
            <a:endParaRPr lang="en-US" sz="2200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1FDCDFAB-62D4-401C-B1C6-0DEFD302942A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935641844"/>
              </p:ext>
            </p:extLst>
          </p:nvPr>
        </p:nvGraphicFramePr>
        <p:xfrm>
          <a:off x="4953000" y="3763297"/>
          <a:ext cx="3733800" cy="213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7799016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841467706"/>
                    </a:ext>
                  </a:extLst>
                </a:gridCol>
              </a:tblGrid>
              <a:tr h="240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Disease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Causative Agent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01000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Candidial skin infection 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Candida albicans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108596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Coccidioidomycosis 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Coccidioides immitis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684064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Cryptococcal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/>
                        <a:t>Cryptococcus</a:t>
                      </a:r>
                      <a:r>
                        <a:rPr lang="en-US" sz="1000" i="1" baseline="0" dirty="0"/>
                        <a:t> neoformans or 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098223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meningoencephalitis 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C. </a:t>
                      </a:r>
                      <a:r>
                        <a:rPr lang="en-US" sz="1000" i="1" baseline="0" dirty="0" err="1"/>
                        <a:t>gattiii</a:t>
                      </a:r>
                      <a:endParaRPr lang="en-US" sz="1000" i="1" baseline="0" dirty="0"/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571403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Histoplasmosis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Histoplasma capsalatum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941316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r>
                        <a:rPr lang="en-US" sz="1000" dirty="0"/>
                        <a:t>Pneumocystis pneumonia</a:t>
                      </a:r>
                      <a:endParaRPr lang="en-IN" sz="1000" dirty="0"/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Pneumocystis jirovecii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076363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Sporotrichosis 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Sporothrix schenckii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585072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Tinea versicolor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Malassezia furfur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415978"/>
                  </a:ext>
                </a:extLst>
              </a:tr>
              <a:tr h="197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Vulvovaginal candidiasis</a:t>
                      </a:r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baseline="0" dirty="0"/>
                        <a:t>Candida albicans</a:t>
                      </a:r>
                      <a:endParaRPr lang="en-US" sz="1000" i="1" dirty="0"/>
                    </a:p>
                  </a:txBody>
                  <a:tcPr marL="55707" marR="55707" marT="28388" marB="283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40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A1149DB-DEB6-4C04-99AF-F72C2F44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Medical Importance of Fungi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F3E82-609B-468A-A287-B4F0BEEA2D7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1756" y="990600"/>
            <a:ext cx="8229600" cy="129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/>
              <a:t>Fungal spores everywhere, up to altitudes over 7 miles; air contains </a:t>
            </a:r>
            <a:r>
              <a:rPr lang="en-US" altLang="en-US" sz="2400" i="0" dirty="0">
                <a:latin typeface="+mj-lt"/>
              </a:rPr>
              <a:t>&gt;10,000 cells/</a:t>
            </a:r>
            <a:r>
              <a:rPr lang="en-US" altLang="en-US" sz="2400" b="0" i="0" dirty="0">
                <a:latin typeface="+mj-lt"/>
              </a:rPr>
              <a:t>cubic </a:t>
            </a:r>
            <a:r>
              <a:rPr lang="en-IN" altLang="en-US" sz="2400" i="0" dirty="0">
                <a:latin typeface="+mj-lt"/>
              </a:rPr>
              <a:t>m</a:t>
            </a:r>
            <a:r>
              <a:rPr lang="en-US" altLang="en-US" sz="2400" b="0" i="0" dirty="0" err="1">
                <a:latin typeface="+mj-lt"/>
              </a:rPr>
              <a:t>eter</a:t>
            </a:r>
            <a:r>
              <a:rPr lang="en-IN" altLang="en-US" sz="2400" b="0" i="0" dirty="0">
                <a:latin typeface="+mj-lt"/>
              </a:rPr>
              <a:t> </a:t>
            </a:r>
            <a:endParaRPr lang="en-US" altLang="en-US" sz="2400" baseline="30000" dirty="0"/>
          </a:p>
          <a:p>
            <a:pPr marL="284400" lvl="1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May trigger allergy or asthma attack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715423-E370-4244-9F0E-E48B79B7D0D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1624" y="2318573"/>
            <a:ext cx="7841673" cy="16847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/>
              <a:t>Mycoses often named after causative agent or affected body part</a:t>
            </a:r>
          </a:p>
          <a:p>
            <a:pPr marL="284400" lvl="1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Cutaneous mycoses caused by skin-invading molds called dermatophytes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652405-0B81-4890-82E4-03B846AF2B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8683" y="4003369"/>
            <a:ext cx="7841673" cy="26766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/>
              <a:t>Some fungi produce toxins </a:t>
            </a:r>
          </a:p>
          <a:p>
            <a:pPr marL="284400" lvl="1" indent="-28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381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cs typeface="Lucida Sans Unicode" panose="020B0602030504020204" pitchFamily="34" charset="0"/>
              </a:rPr>
              <a:t>Aflatoxins</a:t>
            </a:r>
            <a:r>
              <a:rPr lang="en-US" altLang="en-US" dirty="0">
                <a:cs typeface="Lucida Sans Unicode" panose="020B0602030504020204" pitchFamily="34" charset="0"/>
              </a:rPr>
              <a:t> produced by </a:t>
            </a:r>
            <a:r>
              <a:rPr lang="en-US" altLang="en-US" i="1" dirty="0">
                <a:cs typeface="Lucida Sans Unicode" panose="020B0602030504020204" pitchFamily="34" charset="0"/>
              </a:rPr>
              <a:t>Aspergillus</a:t>
            </a:r>
            <a:r>
              <a:rPr lang="en-US" altLang="en-US" dirty="0">
                <a:cs typeface="Lucida Sans Unicode" panose="020B0602030504020204" pitchFamily="34" charset="0"/>
              </a:rPr>
              <a:t> species; found in grains, peanuts; carcinogenic</a:t>
            </a:r>
          </a:p>
          <a:p>
            <a:pPr marL="284400" lvl="1" indent="-284400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381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Rye mold </a:t>
            </a:r>
            <a:r>
              <a:rPr lang="en-US" altLang="en-US" i="1" dirty="0" err="1">
                <a:cs typeface="Lucida Sans Unicode" panose="020B0602030504020204" pitchFamily="34" charset="0"/>
              </a:rPr>
              <a:t>Claviceps</a:t>
            </a:r>
            <a:r>
              <a:rPr lang="en-US" altLang="en-US" i="1" dirty="0">
                <a:cs typeface="Lucida Sans Unicode" panose="020B0602030504020204" pitchFamily="34" charset="0"/>
              </a:rPr>
              <a:t> </a:t>
            </a:r>
            <a:r>
              <a:rPr lang="en-US" altLang="en-US" i="1" dirty="0" err="1">
                <a:cs typeface="Lucida Sans Unicode" panose="020B0602030504020204" pitchFamily="34" charset="0"/>
              </a:rPr>
              <a:t>purpurea</a:t>
            </a:r>
            <a:r>
              <a:rPr lang="en-US" altLang="en-US" dirty="0">
                <a:cs typeface="Lucida Sans Unicode" panose="020B0602030504020204" pitchFamily="34" charset="0"/>
              </a:rPr>
              <a:t> (</a:t>
            </a:r>
            <a:r>
              <a:rPr lang="en-US" altLang="en-US" u="sng" dirty="0">
                <a:cs typeface="Lucida Sans Unicode" panose="020B0602030504020204" pitchFamily="34" charset="0"/>
              </a:rPr>
              <a:t>ergot</a:t>
            </a:r>
            <a:r>
              <a:rPr lang="en-US" altLang="en-US" dirty="0">
                <a:cs typeface="Lucida Sans Unicode" panose="020B0602030504020204" pitchFamily="34" charset="0"/>
              </a:rPr>
              <a:t>) produces hallucinogenic toxin, purified drug ergotamine</a:t>
            </a:r>
            <a:r>
              <a:rPr lang="en-US" altLang="en-US" sz="2400" dirty="0">
                <a:cs typeface="Lucida Sans Unicode" panose="020B0602030504020204" pitchFamily="34" charset="0"/>
              </a:rPr>
              <a:t> </a:t>
            </a:r>
            <a:endParaRPr lang="en-US" altLang="en-US" dirty="0">
              <a:cs typeface="Lucida Sans Unicode" panose="020B0602030504020204" pitchFamily="34" charset="0"/>
            </a:endParaRPr>
          </a:p>
          <a:p>
            <a:pPr marL="284400" lvl="1" indent="-284400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381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i="1" dirty="0">
                <a:cs typeface="Lucida Sans Unicode" panose="020B0602030504020204" pitchFamily="34" charset="0"/>
              </a:rPr>
              <a:t>Amanita</a:t>
            </a:r>
            <a:r>
              <a:rPr lang="en-US" altLang="en-US" dirty="0">
                <a:cs typeface="Lucida Sans Unicode" panose="020B0602030504020204" pitchFamily="34" charset="0"/>
              </a:rPr>
              <a:t> species produce toxins that cause fatal liver damage</a:t>
            </a:r>
          </a:p>
        </p:txBody>
      </p:sp>
    </p:spTree>
    <p:extLst>
      <p:ext uri="{BB962C8B-B14F-4D97-AF65-F5344CB8AC3E}">
        <p14:creationId xmlns:p14="http://schemas.microsoft.com/office/powerpoint/2010/main" val="13098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086FA-F97B-4677-98AF-D2A853A1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827" y="214745"/>
            <a:ext cx="4692318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Algae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>
                <a:latin typeface="+mj-lt"/>
              </a:rPr>
              <a:t>Algae</a:t>
            </a:r>
            <a:r>
              <a:rPr lang="en-US" altLang="en-US" sz="2800" dirty="0">
                <a:latin typeface="+mj-lt"/>
              </a:rPr>
              <a:t>: simple photosynthetic eukaryotes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Differ from plants by lack of organized vascular system; simple reproductive structures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Most are aquatic; microscopic or macroscopic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Contain pigments that absorb radiant energy</a:t>
            </a:r>
          </a:p>
        </p:txBody>
      </p:sp>
    </p:spTree>
    <p:extLst>
      <p:ext uri="{BB962C8B-B14F-4D97-AF65-F5344CB8AC3E}">
        <p14:creationId xmlns:p14="http://schemas.microsoft.com/office/powerpoint/2010/main" val="33730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Table 12.3 Characteristics of Major Groups of Algae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8C0288B7-83A9-4687-9C8C-B1CEA4E9C3A3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1250906478"/>
              </p:ext>
            </p:extLst>
          </p:nvPr>
        </p:nvGraphicFramePr>
        <p:xfrm>
          <a:off x="580075" y="1239983"/>
          <a:ext cx="8203707" cy="4322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525">
                  <a:extLst>
                    <a:ext uri="{9D8B030D-6E8A-4147-A177-3AD203B41FA5}">
                      <a16:colId xmlns:a16="http://schemas.microsoft.com/office/drawing/2014/main" val="19270360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635586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032342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04927474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869644250"/>
                    </a:ext>
                  </a:extLst>
                </a:gridCol>
              </a:tblGrid>
              <a:tr h="505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Group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Usual Habitat 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/>
                        <a:t>Principal</a:t>
                      </a:r>
                      <a:r>
                        <a:rPr lang="en-US" sz="1500" b="1" baseline="0" dirty="0"/>
                        <a:t> Pigments (in addition to chlorophyll </a:t>
                      </a:r>
                      <a:r>
                        <a:rPr lang="en-US" sz="1500" b="1" i="1" baseline="0" dirty="0"/>
                        <a:t>a</a:t>
                      </a:r>
                      <a:r>
                        <a:rPr lang="en-US" sz="1500" b="1" baseline="0" dirty="0"/>
                        <a:t>)</a:t>
                      </a:r>
                      <a:endParaRPr lang="en-IN" sz="1500" b="1" dirty="0"/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Storage Product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Cell Wall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499515"/>
                  </a:ext>
                </a:extLst>
              </a:tr>
              <a:tr h="5056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Brown algae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Salt water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Xanthophylls, especially fucoxanthin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Starch-like carbohydrates; mannitol; fats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Cellulose and pectin;</a:t>
                      </a:r>
                      <a:r>
                        <a:rPr lang="en-US" sz="1200" baseline="0" dirty="0"/>
                        <a:t> alginic acid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63914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Diatoms, golden brown algae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Fresh</a:t>
                      </a:r>
                      <a:r>
                        <a:rPr lang="en-US" sz="1200" baseline="0" dirty="0"/>
                        <a:t> water; salt water; soil; higher plants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Carotenes 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Starch-like carbohydrates 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Pectin, often containing silica or calcium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902975"/>
                  </a:ext>
                </a:extLst>
              </a:tr>
              <a:tr h="4350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Dinoflagellates</a:t>
                      </a:r>
                      <a:endParaRPr lang="en-IN" sz="1200" dirty="0"/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Mostly salt water but common in fresh water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Carotenes; xanthophylls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Starch; oils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Cellulose and pectin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6729430"/>
                  </a:ext>
                </a:extLst>
              </a:tr>
              <a:tr h="4433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Euglenids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Fresh water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Chlorophyll </a:t>
                      </a:r>
                      <a:r>
                        <a:rPr lang="en-US" sz="1200" i="1" dirty="0"/>
                        <a:t>b</a:t>
                      </a:r>
                      <a:r>
                        <a:rPr lang="en-US" sz="1200" dirty="0"/>
                        <a:t>; carotenes; xanthophylls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Fats;</a:t>
                      </a:r>
                      <a:r>
                        <a:rPr lang="en-US" sz="1200" baseline="0" dirty="0"/>
                        <a:t> starch-like carbohydrates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Lacking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149266"/>
                  </a:ext>
                </a:extLst>
              </a:tr>
              <a:tr h="6982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Green algae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Fresh water; salt water, soil; tree bark; lichens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Chlorophyll </a:t>
                      </a:r>
                      <a:r>
                        <a:rPr lang="en-US" sz="1200" i="1" dirty="0"/>
                        <a:t>b</a:t>
                      </a:r>
                      <a:r>
                        <a:rPr lang="en-US" sz="1200" dirty="0"/>
                        <a:t>; carotenes; xanthophylls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Starch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Cellulose and pectin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4586361"/>
                  </a:ext>
                </a:extLst>
              </a:tr>
              <a:tr h="8659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Red algae, corallines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Mostly salt water, several genera in fresh water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Phycobilins</a:t>
                      </a:r>
                      <a:r>
                        <a:rPr lang="en-US" sz="1200" dirty="0"/>
                        <a:t>; </a:t>
                      </a:r>
                      <a:r>
                        <a:rPr lang="en-US" sz="1200" dirty="0" err="1"/>
                        <a:t>carotenese</a:t>
                      </a:r>
                      <a:r>
                        <a:rPr lang="en-US" sz="1200" dirty="0"/>
                        <a:t>, xanthophylls</a:t>
                      </a:r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Starch-like carbohydrates</a:t>
                      </a:r>
                      <a:endParaRPr lang="en-US" sz="1200" dirty="0"/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Cellulose and pectin; agar; carrageenan</a:t>
                      </a:r>
                      <a:endParaRPr lang="en-US" sz="1200" dirty="0"/>
                    </a:p>
                  </a:txBody>
                  <a:tcPr marL="100584" marR="100584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39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53CE9-5835-4D8F-9C4D-2D0EAC79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14086"/>
            <a:ext cx="516155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Algae (2)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Algae are diverse group of protists</a:t>
            </a:r>
          </a:p>
          <a:p>
            <a:pPr marL="285750" lvl="1">
              <a:spcBef>
                <a:spcPts val="0"/>
              </a:spcBef>
              <a:spcAft>
                <a:spcPts val="10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Other organisms depend upon them for food</a:t>
            </a:r>
          </a:p>
          <a:p>
            <a:pPr marL="285750" lvl="1">
              <a:spcBef>
                <a:spcPts val="0"/>
              </a:spcBef>
              <a:spcAft>
                <a:spcPts val="10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All contain chloroplasts and chlorophyll </a:t>
            </a:r>
            <a:r>
              <a:rPr lang="en-US" altLang="en-US" sz="2400" i="1" dirty="0">
                <a:latin typeface="+mj-lt"/>
                <a:cs typeface="Lucida Sans Unicode" panose="020B0602030504020204" pitchFamily="34" charset="0"/>
              </a:rPr>
              <a:t>a</a:t>
            </a:r>
            <a:endParaRPr lang="en-US" altLang="en-US" sz="2400" dirty="0">
              <a:latin typeface="+mj-lt"/>
              <a:cs typeface="Lucida Sans Unicode" panose="020B0602030504020204" pitchFamily="34" charset="0"/>
            </a:endParaRPr>
          </a:p>
          <a:p>
            <a:pPr marL="517525" lvl="2">
              <a:spcBef>
                <a:spcPts val="600"/>
              </a:spcBef>
              <a:spcAft>
                <a:spcPts val="1000"/>
              </a:spcAft>
              <a:tabLst>
                <a:tab pos="338138" algn="l"/>
                <a:tab pos="4270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May contain other pigments that extend range </a:t>
            </a:r>
            <a:br>
              <a:rPr lang="en-US" altLang="en-US" sz="24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of light waves used for photosynthesis</a:t>
            </a:r>
          </a:p>
          <a:p>
            <a:pPr marL="285750" lvl="1">
              <a:spcBef>
                <a:spcPts val="0"/>
              </a:spcBef>
              <a:spcAft>
                <a:spcPts val="10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Rigid cell walls mostly cellulose</a:t>
            </a:r>
          </a:p>
          <a:p>
            <a:pPr marL="517525" lvl="2">
              <a:spcBef>
                <a:spcPts val="600"/>
              </a:spcBef>
              <a:spcAft>
                <a:spcPts val="1000"/>
              </a:spcAft>
              <a:tabLst>
                <a:tab pos="338138" algn="l"/>
                <a:tab pos="4270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Red algae also have agar (used in growth media)</a:t>
            </a:r>
          </a:p>
          <a:p>
            <a:pPr marL="517525" lvl="2">
              <a:spcBef>
                <a:spcPts val="600"/>
              </a:spcBef>
              <a:spcAft>
                <a:spcPts val="1000"/>
              </a:spcAft>
              <a:tabLst>
                <a:tab pos="338138" algn="l"/>
                <a:tab pos="4270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Brown algae also have alginic acid (used in ice cream and cosmetics)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Not unified group; appear along evolutionary continuum based upon ribosomal RNA sequences</a:t>
            </a:r>
          </a:p>
        </p:txBody>
      </p:sp>
    </p:spTree>
    <p:extLst>
      <p:ext uri="{BB962C8B-B14F-4D97-AF65-F5344CB8AC3E}">
        <p14:creationId xmlns:p14="http://schemas.microsoft.com/office/powerpoint/2010/main" val="29125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CFC9A0-EA35-412C-9F2C-7792BE8B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Algae – Figure 12.10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E8981-B345-4985-8784-83263405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77" y="990599"/>
            <a:ext cx="7830067" cy="35185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/>
              <a:t>Microscopic Algae</a:t>
            </a:r>
          </a:p>
          <a:p>
            <a:pPr marL="284400" lvl="1" indent="-28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Single cells propelled by flagella or free floating; or growth in long chains or filaments</a:t>
            </a:r>
          </a:p>
          <a:p>
            <a:pPr marL="284400" lvl="1" indent="-28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Unicellular algae include diatoms, some green algae, dinoflagellates, euglenids, a few red algae</a:t>
            </a:r>
          </a:p>
          <a:p>
            <a:pPr marL="284400" lvl="1" indent="-28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Relatively large absorptive surface</a:t>
            </a:r>
          </a:p>
          <a:p>
            <a:pPr marL="284400" lvl="1" indent="-28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Some (for example, </a:t>
            </a:r>
            <a:r>
              <a:rPr lang="en-US" altLang="en-US" sz="2200" i="1" dirty="0">
                <a:cs typeface="Lucida Sans Unicode" panose="020B0602030504020204" pitchFamily="34" charset="0"/>
              </a:rPr>
              <a:t>Volvox</a:t>
            </a:r>
            <a:r>
              <a:rPr lang="en-US" altLang="en-US" sz="2200" dirty="0">
                <a:cs typeface="Lucida Sans Unicode" panose="020B0602030504020204" pitchFamily="34" charset="0"/>
              </a:rPr>
              <a:t>) </a:t>
            </a:r>
            <a:br>
              <a:rPr lang="en-US" altLang="en-US" sz="2200" dirty="0">
                <a:cs typeface="Lucida Sans Unicode" panose="020B0602030504020204" pitchFamily="34" charset="0"/>
              </a:rPr>
            </a:br>
            <a:r>
              <a:rPr lang="en-US" altLang="en-US" sz="2200" dirty="0">
                <a:cs typeface="Lucida Sans Unicode" panose="020B0602030504020204" pitchFamily="34" charset="0"/>
              </a:rPr>
              <a:t>form colonies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2A862-EB50-4BCF-A658-CDD73A6D1D7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8358" y="4509149"/>
            <a:ext cx="2971800" cy="2152335"/>
          </a:xfrm>
        </p:spPr>
        <p:txBody>
          <a:bodyPr/>
          <a:lstStyle/>
          <a:p>
            <a:pPr marL="284163" lvl="1" indent="-265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892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Diatoms incorporate silicon dioxide into cell walls</a:t>
            </a:r>
          </a:p>
          <a:p>
            <a:pPr marL="520700" lvl="2" indent="-215900">
              <a:spcBef>
                <a:spcPts val="480"/>
              </a:spcBef>
              <a:spcAft>
                <a:spcPts val="600"/>
              </a:spcAft>
              <a:buFontTx/>
              <a:buChar char="•"/>
              <a:tabLst>
                <a:tab pos="338138" algn="l"/>
                <a:tab pos="7239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u="sng" dirty="0">
                <a:cs typeface="Lucida Sans Unicode" panose="020B0602030504020204" pitchFamily="34" charset="0"/>
              </a:rPr>
              <a:t>Diatomaceous earth</a:t>
            </a:r>
          </a:p>
          <a:p>
            <a:pPr marL="520700" lvl="2" indent="-215900">
              <a:spcBef>
                <a:spcPts val="480"/>
              </a:spcBef>
              <a:spcAft>
                <a:spcPts val="300"/>
              </a:spcAft>
              <a:buFontTx/>
              <a:buChar char="•"/>
              <a:tabLst>
                <a:tab pos="338138" algn="l"/>
                <a:tab pos="7239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cs typeface="Lucida Sans Unicode" panose="020B0602030504020204" pitchFamily="34" charset="0"/>
              </a:rPr>
              <a:t>Crude oil, natural gas</a:t>
            </a:r>
            <a:endParaRPr lang="en-US" sz="1800" dirty="0"/>
          </a:p>
        </p:txBody>
      </p:sp>
      <p:pic>
        <p:nvPicPr>
          <p:cNvPr id="5120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4086"/>
          <a:stretch/>
        </p:blipFill>
        <p:spPr bwMode="auto">
          <a:xfrm>
            <a:off x="5333999" y="3429000"/>
            <a:ext cx="342275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B4D951-4326-4399-94E0-A7FD27603B3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52460" y="6629632"/>
            <a:ext cx="892327" cy="175028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©Stephen </a:t>
            </a:r>
            <a:r>
              <a:rPr lang="en-US" sz="800" dirty="0" err="1">
                <a:solidFill>
                  <a:srgbClr val="6A6A6A"/>
                </a:solidFill>
              </a:rPr>
              <a:t>Durr</a:t>
            </a:r>
            <a:endParaRPr lang="en-US" sz="800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3A29-35BB-4795-A87A-6192BB21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Algae – Figure 12.11</a:t>
            </a:r>
            <a:endParaRPr lang="en-IN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CA463AE-2905-4BDD-9E65-028102AF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7467600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Macroscopic Algae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Multicellular brown algae, green algae, red algae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Some (like kelp) possess holdfast; used for anchoring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Stalk (stipe) usually has attached </a:t>
            </a:r>
            <a:r>
              <a:rPr lang="en-US" altLang="en-US" sz="2400" dirty="0" err="1">
                <a:latin typeface="+mj-lt"/>
                <a:cs typeface="Lucida Sans Unicode" panose="020B0602030504020204" pitchFamily="34" charset="0"/>
              </a:rPr>
              <a:t>leaflike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structures</a:t>
            </a:r>
          </a:p>
          <a:p>
            <a:pPr marL="525463" lvl="2">
              <a:spcBef>
                <a:spcPts val="0"/>
              </a:spcBef>
              <a:spcAft>
                <a:spcPts val="300"/>
              </a:spcAft>
              <a:tabLst>
                <a:tab pos="338138" algn="l"/>
                <a:tab pos="6556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Blades are main site of photosynthesis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Bladders help blades float for maximum sun exposure</a:t>
            </a:r>
          </a:p>
        </p:txBody>
      </p:sp>
      <p:pic>
        <p:nvPicPr>
          <p:cNvPr id="5325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4076"/>
          <a:stretch/>
        </p:blipFill>
        <p:spPr bwMode="auto">
          <a:xfrm>
            <a:off x="1219200" y="3694875"/>
            <a:ext cx="6477000" cy="28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0193C-EE8D-47C0-A755-F6FC0CC1E4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8768" y="6661906"/>
            <a:ext cx="2843829" cy="164175"/>
          </a:xfrm>
        </p:spPr>
        <p:txBody>
          <a:bodyPr/>
          <a:lstStyle/>
          <a:p>
            <a:pPr algn="r">
              <a:spcBef>
                <a:spcPts val="700"/>
              </a:spcBef>
              <a:buClr>
                <a:srgbClr val="D02621"/>
              </a:buCl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a: ©Martha Nester; b: ©Steven P. Lynch; c: ©Dan Ippolito</a:t>
            </a:r>
          </a:p>
        </p:txBody>
      </p:sp>
    </p:spTree>
    <p:extLst>
      <p:ext uri="{BB962C8B-B14F-4D97-AF65-F5344CB8AC3E}">
        <p14:creationId xmlns:p14="http://schemas.microsoft.com/office/powerpoint/2010/main" val="37132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9ADFEF-3573-4FEC-AA1D-5013D8BC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165" y="214745"/>
            <a:ext cx="3877949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Algae (3)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3A155-526F-48EF-89BA-684942032C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990781"/>
            <a:ext cx="7924800" cy="114281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Algal habitats: fresh and salt water; moist soil</a:t>
            </a:r>
          </a:p>
          <a:p>
            <a:pPr marL="282575" lvl="1" indent="-28257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0850" algn="l"/>
                <a:tab pos="457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Major producers of</a:t>
            </a:r>
            <a:endParaRPr lang="en-US" altLang="en-US" sz="2400" baseline="-25000" dirty="0">
              <a:cs typeface="Lucida Sans Unicode" panose="020B0602030504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594079-526E-48E0-8DEA-713BB60337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4724400"/>
            <a:ext cx="6705600" cy="1956668"/>
          </a:xfrm>
        </p:spPr>
        <p:txBody>
          <a:bodyPr/>
          <a:lstStyle/>
          <a:p>
            <a:pPr>
              <a:spcBef>
                <a:spcPts val="70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Algal reproduction is varied</a:t>
            </a:r>
          </a:p>
          <a:p>
            <a:pPr marL="288925" lvl="1" indent="-2889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Asexually by fragmentation</a:t>
            </a:r>
          </a:p>
          <a:p>
            <a:pPr marL="288925" lvl="1" indent="-288925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Alternation between haploid, diploid generation</a:t>
            </a:r>
          </a:p>
          <a:p>
            <a:pPr marL="533400" lvl="2" indent="-2206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Generations may look similar or different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23"/>
          </p:nvPr>
        </p:nvSpPr>
        <p:spPr>
          <a:xfrm>
            <a:off x="914400" y="2133600"/>
            <a:ext cx="7620000" cy="2590800"/>
          </a:xfrm>
        </p:spPr>
        <p:txBody>
          <a:bodyPr/>
          <a:lstStyle/>
          <a:p>
            <a:pPr marL="282575" lvl="1" indent="-282575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0850" algn="l"/>
                <a:tab pos="457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Algae with different pigments live at different depths</a:t>
            </a:r>
          </a:p>
          <a:p>
            <a:pPr marL="282575" lvl="1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0850" algn="l"/>
                <a:tab pos="4572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Plankton float near surface; unicellular algae comprise significant portion of </a:t>
            </a:r>
            <a:r>
              <a:rPr lang="en-US" altLang="en-US" sz="2400" u="sng" dirty="0">
                <a:cs typeface="Lucida Sans Unicode" panose="020B0602030504020204" pitchFamily="34" charset="0"/>
              </a:rPr>
              <a:t>phytoplankton</a:t>
            </a:r>
          </a:p>
          <a:p>
            <a:pPr marL="514350" lvl="2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Form base of food chain</a:t>
            </a:r>
          </a:p>
          <a:p>
            <a:pPr marL="514350" lvl="2" indent="-233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Microscopic heterotrophs in </a:t>
            </a:r>
            <a:r>
              <a:rPr lang="en-US" altLang="en-US" sz="2200" u="sng" dirty="0">
                <a:cs typeface="Lucida Sans Unicode" panose="020B0602030504020204" pitchFamily="34" charset="0"/>
              </a:rPr>
              <a:t>zooplankton</a:t>
            </a:r>
            <a:r>
              <a:rPr lang="en-US" altLang="en-US" sz="2200" dirty="0">
                <a:cs typeface="Lucida Sans Unicode" panose="020B0602030504020204" pitchFamily="34" charset="0"/>
              </a:rPr>
              <a:t> graze upon phytoplankton; both become food for other organisms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11299"/>
              </p:ext>
            </p:extLst>
          </p:nvPr>
        </p:nvGraphicFramePr>
        <p:xfrm>
          <a:off x="3731094" y="1663865"/>
          <a:ext cx="2443688" cy="40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1371600" imgH="228600" progId="Equation.DSMT4">
                  <p:embed/>
                </p:oleObj>
              </mc:Choice>
              <mc:Fallback>
                <p:oleObj name="Equation" r:id="rId4" imgW="13716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1094" y="1663865"/>
                        <a:ext cx="2443688" cy="40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5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59EFA8-FCCE-4E89-B505-3F9D0032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Medical Importance of Algae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>
                <a:latin typeface="+mj-lt"/>
              </a:rPr>
              <a:t>Do not directly cause human disease, but may do so indirectly via toxins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>
                <a:latin typeface="+mj-lt"/>
              </a:rPr>
              <a:t>Algal blooms from upwelling of nutrients and warmer temperatures, fertilizer runoff, untreated sewage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Algal blooms of dinoflagellates: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red tides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1C5D6-F7C0-4624-A5C6-4FF31555727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3451568"/>
            <a:ext cx="7924800" cy="26043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i="1" dirty="0" err="1"/>
              <a:t>Gonyaulax</a:t>
            </a:r>
            <a:r>
              <a:rPr lang="en-US" altLang="en-US" sz="2600" dirty="0"/>
              <a:t> species produce potent neurotoxins </a:t>
            </a:r>
            <a:r>
              <a:rPr lang="en-US" altLang="en-US" sz="2600" dirty="0" err="1"/>
              <a:t>saxitoxin</a:t>
            </a:r>
            <a:r>
              <a:rPr lang="en-US" altLang="en-US" sz="2600" dirty="0"/>
              <a:t> and gonyautoxin</a:t>
            </a:r>
          </a:p>
          <a:p>
            <a:pPr marL="276225" lvl="1" indent="-2762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Shellfish feed upon </a:t>
            </a:r>
            <a:r>
              <a:rPr lang="en-US" altLang="en-US" sz="2400" i="1" dirty="0" err="1">
                <a:cs typeface="Lucida Sans Unicode" panose="020B0602030504020204" pitchFamily="34" charset="0"/>
              </a:rPr>
              <a:t>Gonyaulax</a:t>
            </a:r>
            <a:r>
              <a:rPr lang="en-US" altLang="en-US" sz="2400" dirty="0">
                <a:cs typeface="Lucida Sans Unicode" panose="020B0602030504020204" pitchFamily="34" charset="0"/>
              </a:rPr>
              <a:t> without harm, but accumulate neurotoxin in tissues</a:t>
            </a:r>
          </a:p>
          <a:p>
            <a:pPr marL="276225" lvl="1" indent="-276225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Humans consuming can suffer paralytic shellfish poisoning; cooking does not destroy</a:t>
            </a:r>
          </a:p>
        </p:txBody>
      </p:sp>
    </p:spTree>
    <p:extLst>
      <p:ext uri="{BB962C8B-B14F-4D97-AF65-F5344CB8AC3E}">
        <p14:creationId xmlns:p14="http://schemas.microsoft.com/office/powerpoint/2010/main" val="505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388FF69-E699-4E19-910E-439C854C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Microscopic Eukaryotes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Informal groups of microscopic eukaryotes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  <a:cs typeface="Lucida Sans Unicode" panose="020B0602030504020204" pitchFamily="34" charset="0"/>
              </a:rPr>
              <a:t>Algae</a:t>
            </a: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: simple autotrophs (photosynthesizers)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  <a:cs typeface="Lucida Sans Unicode" panose="020B0602030504020204" pitchFamily="34" charset="0"/>
              </a:rPr>
              <a:t>Fungi</a:t>
            </a: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: heterotrophic organisms; chitin in cell wall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  <a:cs typeface="Lucida Sans Unicode" panose="020B0602030504020204" pitchFamily="34" charset="0"/>
              </a:rPr>
              <a:t>Protozoa</a:t>
            </a: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: unicellular heterotrophs that are not fungi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  <a:cs typeface="Lucida Sans Unicode" panose="020B0602030504020204" pitchFamily="34" charset="0"/>
              </a:rPr>
              <a:t>Protists</a:t>
            </a: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: microscopic eukaryotes that are not fungi, plants, animals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FFCDC0-7ED4-4402-AC09-A140B90A7F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3529198"/>
            <a:ext cx="3048000" cy="110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292100" lvl="1" indent="-2921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Multicellular organisms:</a:t>
            </a:r>
          </a:p>
          <a:p>
            <a:pPr marL="522000" lvl="2" indent="-230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39052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cs typeface="Lucida Sans Unicode" panose="020B0602030504020204" pitchFamily="34" charset="0"/>
              </a:rPr>
              <a:t>Certain arthropods that transmit disease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01E1C10-D570-44CA-94C7-3354FBB48B3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00" y="4677715"/>
            <a:ext cx="4191000" cy="15515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marL="522000" lvl="2" indent="-2304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Worms</a:t>
            </a:r>
          </a:p>
          <a:p>
            <a:pPr marL="769938" lvl="3" indent="-2270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cs typeface="Lucida Sans Unicode" panose="020B0602030504020204" pitchFamily="34" charset="0"/>
              </a:rPr>
              <a:t>Involved in human disease</a:t>
            </a:r>
          </a:p>
          <a:p>
            <a:pPr marL="769938" lvl="3" indent="-227013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cs typeface="Lucida Sans Unicode" panose="020B0602030504020204" pitchFamily="34" charset="0"/>
              </a:rPr>
              <a:t>Carried or transmitted in microscopic forms</a:t>
            </a:r>
          </a:p>
        </p:txBody>
      </p:sp>
      <p:pic>
        <p:nvPicPr>
          <p:cNvPr id="4" name="Picture 3" descr="Ring form of the protozoan that causes malaria is visible within red blood cell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71900"/>
            <a:ext cx="2988261" cy="2495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01FA2-281B-4E2A-B190-C231D267D0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65795" y="6663352"/>
            <a:ext cx="1772970" cy="194648"/>
          </a:xfrm>
        </p:spPr>
        <p:txBody>
          <a:bodyPr/>
          <a:lstStyle/>
          <a:p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©</a:t>
            </a:r>
            <a:r>
              <a:rPr lang="en-US" altLang="en-US" sz="800" dirty="0" err="1">
                <a:solidFill>
                  <a:srgbClr val="6A6A6A"/>
                </a:solidFill>
                <a:cs typeface="Lucida Sans Unicode" panose="020B0602030504020204" pitchFamily="34" charset="0"/>
              </a:rPr>
              <a:t>Biophoto</a:t>
            </a: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 Associates/Science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4348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EC258-0F42-4FE2-8ABB-3A0DA9C8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14745"/>
            <a:ext cx="516155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Protozoa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u="sng" dirty="0"/>
              <a:t>Protozoa</a:t>
            </a:r>
            <a:r>
              <a:rPr lang="en-US" altLang="en-US" sz="2600" dirty="0"/>
              <a:t> means “animal-like”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Term has little meaning in terms of evolutionary relatedness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Unicellular heterotrophic organisms that are not fungi, slime molds, or water molds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Protozoa are </a:t>
            </a:r>
            <a:r>
              <a:rPr lang="en-US" altLang="en-US" sz="2200" u="sng" dirty="0">
                <a:latin typeface="Arial" panose="020B0604020202020204" pitchFamily="34" charset="0"/>
                <a:cs typeface="Lucida Sans Unicode" panose="020B0602030504020204" pitchFamily="34" charset="0"/>
              </a:rPr>
              <a:t>protists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Historically grouped primarily by means of locomotion; DNA sequences indicate that such groups may not be closely related</a:t>
            </a:r>
          </a:p>
        </p:txBody>
      </p:sp>
    </p:spTree>
    <p:extLst>
      <p:ext uri="{BB962C8B-B14F-4D97-AF65-F5344CB8AC3E}">
        <p14:creationId xmlns:p14="http://schemas.microsoft.com/office/powerpoint/2010/main" val="15271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98F8F-7A49-4537-90DB-04B4A8C8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Protozoa – Figure 12.12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657600" cy="1371600"/>
          </a:xfrm>
        </p:spPr>
        <p:txBody>
          <a:bodyPr/>
          <a:lstStyle/>
          <a:p>
            <a:r>
              <a:rPr lang="en-US" altLang="en-US" dirty="0"/>
              <a:t>Protozoa are not a unified</a:t>
            </a:r>
            <a:br>
              <a:rPr lang="en-US" altLang="en-US" dirty="0"/>
            </a:br>
            <a:r>
              <a:rPr lang="en-US" altLang="en-US" dirty="0"/>
              <a:t>group based upon DNA </a:t>
            </a:r>
            <a:br>
              <a:rPr lang="en-US" altLang="en-US" dirty="0"/>
            </a:br>
            <a:r>
              <a:rPr lang="en-US" altLang="en-US" dirty="0"/>
              <a:t>sequences coding for rRNA</a:t>
            </a:r>
          </a:p>
        </p:txBody>
      </p:sp>
      <p:pic>
        <p:nvPicPr>
          <p:cNvPr id="4" name="Picture 3" descr="There are five major classification groups. SAR includes Stramenopila, Alveolata, and Rhizaria. Land plants, fungi and animals are non-protist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838200"/>
            <a:ext cx="3233487" cy="57150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A9B3721-2C4F-481A-84F3-3C1F90F5BDA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34351" y="6532079"/>
            <a:ext cx="4114800" cy="281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>
                <a:hlinkClick r:id="" action="ppaction://noaction"/>
              </a:rPr>
              <a:t>Jump to Protozoa – Figure 12.12 </a:t>
            </a:r>
            <a:r>
              <a:rPr lang="en-US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F4F20-46DF-4CCB-998C-4DA7D31C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75" y="214086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Types of Protozoa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>
                <a:latin typeface="+mj-lt"/>
              </a:rPr>
              <a:t>Apicomplexans</a:t>
            </a:r>
            <a:r>
              <a:rPr lang="en-US" altLang="en-US" sz="2800" dirty="0">
                <a:latin typeface="+mj-lt"/>
              </a:rPr>
              <a:t>: parasites with apical complex at one end; helps penetrate membrane of host cells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Many have complex life cycles, alternate between sexual and asexual forms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Plasmodium 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causes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 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malaria, one of most significant infectious diseases in world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Other human pathogens include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Toxoplasma gondii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,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Cryptosporidium parvum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, and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Cyclospora cayetanensis</a:t>
            </a:r>
          </a:p>
        </p:txBody>
      </p:sp>
    </p:spTree>
    <p:extLst>
      <p:ext uri="{BB962C8B-B14F-4D97-AF65-F5344CB8AC3E}">
        <p14:creationId xmlns:p14="http://schemas.microsoft.com/office/powerpoint/2010/main" val="25402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B7C2-CFD7-4D7E-96D6-4EEC1410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95" y="221675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Types of Protozoa (2)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2" y="990600"/>
            <a:ext cx="7543800" cy="152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u="sng" dirty="0">
                <a:latin typeface="+mj-lt"/>
              </a:rPr>
              <a:t>Diplomonads</a:t>
            </a:r>
            <a:r>
              <a:rPr lang="en-US" altLang="en-US" sz="2600" dirty="0">
                <a:latin typeface="+mj-lt"/>
              </a:rPr>
              <a:t> and </a:t>
            </a:r>
            <a:r>
              <a:rPr lang="en-US" altLang="en-US" sz="2600" u="sng" dirty="0" err="1">
                <a:latin typeface="+mj-lt"/>
              </a:rPr>
              <a:t>parabasalids</a:t>
            </a:r>
            <a:r>
              <a:rPr lang="en-US" altLang="en-US" sz="2600" dirty="0">
                <a:latin typeface="+mj-lt"/>
              </a:rPr>
              <a:t>: flagellated protists lacking mitochondria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Diplomonads reside in stagnant water low in</a:t>
            </a:r>
            <a:endParaRPr lang="en-US" altLang="en-US" sz="2200" dirty="0">
              <a:latin typeface="+mj-lt"/>
              <a:cs typeface="Lucida Sans Unicode" panose="020B0602030504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06468"/>
              </p:ext>
            </p:extLst>
          </p:nvPr>
        </p:nvGraphicFramePr>
        <p:xfrm>
          <a:off x="6849454" y="2006838"/>
          <a:ext cx="9064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9454" y="2006838"/>
                        <a:ext cx="90646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2"/>
          <p:cNvSpPr>
            <a:spLocks noGrp="1"/>
          </p:cNvSpPr>
          <p:nvPr>
            <p:ph sz="quarter" idx="20"/>
          </p:nvPr>
        </p:nvSpPr>
        <p:spPr>
          <a:xfrm>
            <a:off x="917712" y="2362200"/>
            <a:ext cx="7543800" cy="4267200"/>
          </a:xfrm>
        </p:spPr>
        <p:txBody>
          <a:bodyPr/>
          <a:lstStyle/>
          <a:p>
            <a:pPr marL="285750" lvl="1">
              <a:spcBef>
                <a:spcPts val="0"/>
              </a:spcBef>
              <a:spcAft>
                <a:spcPts val="4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anaerobic conditions inside hosts</a:t>
            </a:r>
          </a:p>
          <a:p>
            <a:pPr marL="857250" lvl="2" indent="-342900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cs typeface="Lucida Sans Unicode" panose="020B0602030504020204" pitchFamily="34" charset="0"/>
              </a:rPr>
              <a:t>Giardia </a:t>
            </a:r>
            <a:r>
              <a:rPr lang="en-US" altLang="en-US" sz="2200" i="1" dirty="0" err="1">
                <a:cs typeface="Lucida Sans Unicode" panose="020B0602030504020204" pitchFamily="34" charset="0"/>
              </a:rPr>
              <a:t>lamblia</a:t>
            </a:r>
            <a:r>
              <a:rPr lang="en-US" altLang="en-US" sz="2200" dirty="0">
                <a:cs typeface="Lucida Sans Unicode" panose="020B0602030504020204" pitchFamily="34" charset="0"/>
              </a:rPr>
              <a:t> causes diarrhea in campers</a:t>
            </a:r>
          </a:p>
          <a:p>
            <a:pPr marL="857250" lvl="2" indent="-342900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Typically have two nuclei</a:t>
            </a:r>
          </a:p>
          <a:p>
            <a:pPr marL="857250" lvl="2" indent="-342900">
              <a:spcBef>
                <a:spcPts val="30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Reproduces asexually</a:t>
            </a:r>
          </a:p>
          <a:p>
            <a:pPr marL="6286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 err="1">
                <a:cs typeface="Lucida Sans Unicode" panose="020B0602030504020204" pitchFamily="34" charset="0"/>
              </a:rPr>
              <a:t>Parabasalids</a:t>
            </a:r>
            <a:r>
              <a:rPr lang="en-US" altLang="en-US" sz="2400" dirty="0">
                <a:cs typeface="Lucida Sans Unicode" panose="020B0602030504020204" pitchFamily="34" charset="0"/>
              </a:rPr>
              <a:t> live within host (in termites they digest cellulose)</a:t>
            </a:r>
          </a:p>
          <a:p>
            <a:pPr marL="865188" lvl="2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Others may cause disease (</a:t>
            </a:r>
            <a:r>
              <a:rPr lang="en-US" altLang="en-US" sz="2200" i="1" dirty="0">
                <a:cs typeface="Lucida Sans Unicode" panose="020B0602030504020204" pitchFamily="34" charset="0"/>
              </a:rPr>
              <a:t>Trichomonas </a:t>
            </a:r>
            <a:r>
              <a:rPr lang="en-US" altLang="en-US" sz="2200" i="1" dirty="0" err="1">
                <a:cs typeface="Lucida Sans Unicode" panose="020B0602030504020204" pitchFamily="34" charset="0"/>
              </a:rPr>
              <a:t>vaginalis</a:t>
            </a:r>
            <a:r>
              <a:rPr lang="en-US" altLang="en-US" sz="2200" dirty="0">
                <a:cs typeface="Lucida Sans Unicode" panose="020B0602030504020204" pitchFamily="34" charset="0"/>
              </a:rPr>
              <a:t>)</a:t>
            </a:r>
          </a:p>
          <a:p>
            <a:pPr marL="865188" lvl="2" indent="-34290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 err="1">
                <a:cs typeface="Lucida Sans Unicode" panose="020B0602030504020204" pitchFamily="34" charset="0"/>
              </a:rPr>
              <a:t>Hydrogenosome</a:t>
            </a:r>
            <a:r>
              <a:rPr lang="en-US" altLang="en-US" sz="2200" dirty="0">
                <a:cs typeface="Lucida Sans Unicode" panose="020B0602030504020204" pitchFamily="34" charset="0"/>
              </a:rPr>
              <a:t> produces some ATP while generating hydrogen</a:t>
            </a:r>
          </a:p>
          <a:p>
            <a:pPr marL="865188" lvl="2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A few </a:t>
            </a:r>
            <a:r>
              <a:rPr lang="en-US" altLang="en-US" sz="2200" dirty="0" err="1">
                <a:cs typeface="Lucida Sans Unicode" panose="020B0602030504020204" pitchFamily="34" charset="0"/>
              </a:rPr>
              <a:t>parabasalids</a:t>
            </a:r>
            <a:r>
              <a:rPr lang="en-US" altLang="en-US" sz="2200" dirty="0">
                <a:cs typeface="Lucida Sans Unicode" panose="020B0602030504020204" pitchFamily="34" charset="0"/>
              </a:rPr>
              <a:t> also reproduce sexually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A792-B92B-49BC-A5AC-D129C07C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14745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Types of Protozoa (3)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 err="1">
                <a:latin typeface="+mj-lt"/>
              </a:rPr>
              <a:t>Kinetoplastids</a:t>
            </a:r>
            <a:r>
              <a:rPr lang="en-US" altLang="en-US" sz="2800" dirty="0">
                <a:latin typeface="+mj-lt"/>
              </a:rPr>
              <a:t> have a d</a:t>
            </a:r>
            <a:r>
              <a:rPr lang="en-US" altLang="en-US" sz="2600" dirty="0">
                <a:latin typeface="+mj-lt"/>
              </a:rPr>
              <a:t>istinctive mass of DNA made of interlocking rings in their large single mitochondrion 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May be a useful target for medications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Includes some human pathogens</a:t>
            </a:r>
          </a:p>
          <a:p>
            <a:pPr marL="542925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Trypanosoma </a:t>
            </a: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brucei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(African sleeping sickness; trypanosomiasis)</a:t>
            </a:r>
          </a:p>
          <a:p>
            <a:pPr marL="542925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Trypanosoma </a:t>
            </a: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cruzi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(Chagas’ disease)</a:t>
            </a:r>
          </a:p>
          <a:p>
            <a:pPr marL="542925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Leishmania species 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(leishmaniasis)</a:t>
            </a:r>
          </a:p>
        </p:txBody>
      </p:sp>
    </p:spTree>
    <p:extLst>
      <p:ext uri="{BB962C8B-B14F-4D97-AF65-F5344CB8AC3E}">
        <p14:creationId xmlns:p14="http://schemas.microsoft.com/office/powerpoint/2010/main" val="29296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78B97D7-9A85-4E24-9279-13E6623F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Types of Protozoa – Figure 12.13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88" y="990599"/>
            <a:ext cx="7460976" cy="35601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 err="1">
                <a:latin typeface="+mj-lt"/>
              </a:rPr>
              <a:t>Loboseans</a:t>
            </a:r>
            <a:r>
              <a:rPr lang="en-US" altLang="en-US" dirty="0">
                <a:latin typeface="+mj-lt"/>
              </a:rPr>
              <a:t> and </a:t>
            </a:r>
            <a:r>
              <a:rPr lang="en-US" altLang="en-US" u="sng" dirty="0" err="1">
                <a:latin typeface="+mj-lt"/>
              </a:rPr>
              <a:t>heteroloboseans</a:t>
            </a:r>
            <a:r>
              <a:rPr lang="en-US" altLang="en-US" dirty="0">
                <a:latin typeface="+mj-lt"/>
              </a:rPr>
              <a:t> both have </a:t>
            </a:r>
            <a:r>
              <a:rPr lang="en-US" altLang="en-US" dirty="0" err="1">
                <a:latin typeface="+mj-lt"/>
              </a:rPr>
              <a:t>ameboid</a:t>
            </a:r>
            <a:r>
              <a:rPr lang="en-US" altLang="en-US" dirty="0">
                <a:latin typeface="+mj-lt"/>
              </a:rPr>
              <a:t> (flexible) body forms, but are only distantly related to one another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Loboseans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extend, retract pseudopodia</a:t>
            </a:r>
          </a:p>
          <a:p>
            <a:pPr marL="514350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Engulf food particles by phagocytosis</a:t>
            </a:r>
          </a:p>
          <a:p>
            <a:pPr marL="514350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i="1" dirty="0">
                <a:latin typeface="+mj-lt"/>
                <a:cs typeface="Lucida Sans Unicode" panose="020B0602030504020204" pitchFamily="34" charset="0"/>
              </a:rPr>
              <a:t>Entamoeba </a:t>
            </a:r>
            <a:r>
              <a:rPr lang="en-US" altLang="en-US" sz="2000" i="1" dirty="0" err="1">
                <a:latin typeface="+mj-lt"/>
                <a:cs typeface="Lucida Sans Unicode" panose="020B0602030504020204" pitchFamily="34" charset="0"/>
              </a:rPr>
              <a:t>histolytica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 causes diarrhea in humans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Heteroloboseans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also form flagellated cells</a:t>
            </a:r>
          </a:p>
          <a:p>
            <a:pPr marL="514350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i="1" dirty="0" err="1">
                <a:latin typeface="+mj-lt"/>
                <a:cs typeface="Lucida Sans Unicode" panose="020B0602030504020204" pitchFamily="34" charset="0"/>
              </a:rPr>
              <a:t>Naegleria</a:t>
            </a:r>
            <a:r>
              <a:rPr lang="en-US" altLang="en-US" sz="2000" i="1" dirty="0">
                <a:latin typeface="+mj-lt"/>
                <a:cs typeface="Lucida Sans Unicode" panose="020B0602030504020204" pitchFamily="34" charset="0"/>
              </a:rPr>
              <a:t> </a:t>
            </a:r>
            <a:r>
              <a:rPr lang="en-US" altLang="en-US" sz="2000" i="1" dirty="0" err="1">
                <a:latin typeface="+mj-lt"/>
                <a:cs typeface="Lucida Sans Unicode" panose="020B0602030504020204" pitchFamily="34" charset="0"/>
              </a:rPr>
              <a:t>fowleri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 swims in water; assumes </a:t>
            </a:r>
            <a:r>
              <a:rPr lang="en-US" altLang="en-US" sz="2000" dirty="0" err="1">
                <a:latin typeface="+mj-lt"/>
                <a:cs typeface="Lucida Sans Unicode" panose="020B0602030504020204" pitchFamily="34" charset="0"/>
              </a:rPr>
              <a:t>ameboid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 form upon entering human body, eats host brain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Under adverse conditions, a cyst is form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14" y="4598921"/>
            <a:ext cx="5906171" cy="205485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CD480-108F-4DD1-8DDB-D8C8E6F922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6863" y="6659880"/>
            <a:ext cx="2843829" cy="180592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a: Source: Dr. George Healy/ CDC; b: Source: CDC; c: Source: CDC</a:t>
            </a:r>
          </a:p>
        </p:txBody>
      </p:sp>
    </p:spTree>
    <p:extLst>
      <p:ext uri="{BB962C8B-B14F-4D97-AF65-F5344CB8AC3E}">
        <p14:creationId xmlns:p14="http://schemas.microsoft.com/office/powerpoint/2010/main" val="408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793B51-56AE-4EE5-BD8B-02B4470D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055" y="214745"/>
            <a:ext cx="4265744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Protozoa (2)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004E0-9B45-48EE-BB85-4F53E38D61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985069"/>
            <a:ext cx="7543800" cy="23300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Structure of Protozoa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97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No cellulose or chitinous cell walls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97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Foraminifera secrete hard calcium carbonate shell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97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Traditionally grouped by locomotor structures: cilia, flagella, pseudopodia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8A31B-8FF6-4932-9AD8-B052E6119DF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7712" y="3228135"/>
            <a:ext cx="7769088" cy="31512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Protozoan Habitats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22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Majority are free living aquatic organisms; also found in soil or in or on plants and animals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222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Essential decomposers in many ecosystems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222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Some are parasitic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222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Zooplankton (food source) in marine environments</a:t>
            </a:r>
          </a:p>
          <a:p>
            <a:pPr marL="285750" lvl="1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222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Eat large numbers of bacteria and algae</a:t>
            </a:r>
          </a:p>
        </p:txBody>
      </p:sp>
    </p:spTree>
    <p:extLst>
      <p:ext uri="{BB962C8B-B14F-4D97-AF65-F5344CB8AC3E}">
        <p14:creationId xmlns:p14="http://schemas.microsoft.com/office/powerpoint/2010/main" val="2450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FF4BC40-2C64-439F-8F18-33D171E1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Protozoan Reproduction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0C19E-A1E6-4A91-B03C-A87DE80F5CA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0760" y="993660"/>
            <a:ext cx="7781404" cy="2435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Many have complex life cycles with more than one habitat or host</a:t>
            </a:r>
          </a:p>
          <a:p>
            <a:pPr marL="288925" lvl="1" indent="-28892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9687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May exist as </a:t>
            </a:r>
            <a:r>
              <a:rPr lang="en-US" altLang="en-US" sz="2400" u="sng" dirty="0">
                <a:cs typeface="Lucida Sans Unicode" panose="020B0602030504020204" pitchFamily="34" charset="0"/>
              </a:rPr>
              <a:t>trophozoite</a:t>
            </a:r>
            <a:r>
              <a:rPr lang="en-US" altLang="en-US" sz="2400" dirty="0">
                <a:cs typeface="Lucida Sans Unicode" panose="020B0602030504020204" pitchFamily="34" charset="0"/>
              </a:rPr>
              <a:t> (vegetative or feeding form) or </a:t>
            </a:r>
            <a:r>
              <a:rPr lang="en-US" altLang="en-US" sz="2400" u="sng" dirty="0">
                <a:cs typeface="Lucida Sans Unicode" panose="020B0602030504020204" pitchFamily="34" charset="0"/>
              </a:rPr>
              <a:t>cyst</a:t>
            </a:r>
            <a:r>
              <a:rPr lang="en-US" altLang="en-US" sz="2400" dirty="0">
                <a:cs typeface="Lucida Sans Unicode" panose="020B0602030504020204" pitchFamily="34" charset="0"/>
              </a:rPr>
              <a:t> (resting form)</a:t>
            </a:r>
          </a:p>
          <a:p>
            <a:pPr marL="563563" lvl="2" indent="-220663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Environmental conditions such as lack of nutrients or low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649FB4-8B1F-4082-B57D-FD9C8B1EB4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4876800"/>
            <a:ext cx="7924800" cy="11584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Asexual and sexual reproduction both common</a:t>
            </a:r>
          </a:p>
          <a:p>
            <a:pPr marL="288000" lvl="1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Binary fission, also </a:t>
            </a:r>
            <a:r>
              <a:rPr lang="en-US" altLang="en-US" sz="2200" u="sng" dirty="0">
                <a:cs typeface="Lucida Sans Unicode" panose="020B0602030504020204" pitchFamily="34" charset="0"/>
              </a:rPr>
              <a:t>schizogony</a:t>
            </a:r>
            <a:r>
              <a:rPr lang="en-US" altLang="en-US" sz="2200" dirty="0">
                <a:cs typeface="Lucida Sans Unicode" panose="020B0602030504020204" pitchFamily="34" charset="0"/>
              </a:rPr>
              <a:t> (multiple fission)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9"/>
          </p:nvPr>
        </p:nvSpPr>
        <p:spPr>
          <a:xfrm>
            <a:off x="910760" y="3370374"/>
            <a:ext cx="7781404" cy="1277826"/>
          </a:xfrm>
        </p:spPr>
        <p:txBody>
          <a:bodyPr/>
          <a:lstStyle/>
          <a:p>
            <a:pPr marL="573088" lvl="2">
              <a:spcBef>
                <a:spcPts val="600"/>
              </a:spcBef>
              <a:spcAft>
                <a:spcPts val="8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can trigger cyst formation</a:t>
            </a:r>
          </a:p>
          <a:p>
            <a:pPr marL="563563" lvl="2" indent="-220663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Some cysts have cell wall; helps protect during host transfer and from stomach acid (</a:t>
            </a:r>
            <a:r>
              <a:rPr lang="en-US" altLang="en-US" sz="2200" i="1" dirty="0">
                <a:cs typeface="Lucida Sans Unicode" panose="020B0602030504020204" pitchFamily="34" charset="0"/>
              </a:rPr>
              <a:t>Cryptosporidium</a:t>
            </a:r>
            <a:r>
              <a:rPr lang="en-US" altLang="en-US" sz="2200" dirty="0">
                <a:cs typeface="Lucida Sans Unicode" panose="020B0602030504020204" pitchFamily="34" charset="0"/>
              </a:rPr>
              <a:t>, </a:t>
            </a:r>
            <a:r>
              <a:rPr lang="en-US" altLang="en-US" sz="2200" i="1" dirty="0" err="1">
                <a:cs typeface="Lucida Sans Unicode" panose="020B0602030504020204" pitchFamily="34" charset="0"/>
              </a:rPr>
              <a:t>Entamoeba</a:t>
            </a:r>
            <a:r>
              <a:rPr lang="en-US" altLang="en-US" sz="2200" dirty="0">
                <a:cs typeface="Lucida Sans Unicode" panose="020B0602030504020204" pitchFamily="34" charset="0"/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4959"/>
              </p:ext>
            </p:extLst>
          </p:nvPr>
        </p:nvGraphicFramePr>
        <p:xfrm>
          <a:off x="8068654" y="2973625"/>
          <a:ext cx="361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8654" y="2973625"/>
                        <a:ext cx="3619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915FD2-CB96-4DCA-B5B3-F8A9105D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12.4 Protozoa of Medical Importance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D5D04-3470-4C89-BC38-F9FFC1E5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5021"/>
            <a:ext cx="7543800" cy="25293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Majority do not cause disease, but protozoan pathogens have significant world health impact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Approximately </a:t>
            </a:r>
            <a:r>
              <a:rPr lang="en-US" altLang="en-US" sz="2200" dirty="0">
                <a:cs typeface="Lucida Sans Unicode" panose="020B0602030504020204" pitchFamily="34" charset="0"/>
              </a:rPr>
              <a:t>214 million had malaria in 2015; approximately 438,000 deaths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Amebiasis (amebic dysentery) affects approximately 50 million/year, kills approximately 100,000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802B-04B5-4CC5-BC06-D1C7E34089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2262" y="3581400"/>
            <a:ext cx="3581400" cy="2667000"/>
          </a:xfrm>
        </p:spPr>
        <p:txBody>
          <a:bodyPr/>
          <a:lstStyle/>
          <a:p>
            <a:pPr marL="261938" lvl="1" indent="-261938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cs typeface="Lucida Sans Unicode" panose="020B0602030504020204" pitchFamily="34" charset="0"/>
              </a:rPr>
              <a:t>Cryptosporidium, Giardia</a:t>
            </a:r>
            <a:r>
              <a:rPr lang="en-US" altLang="en-US" sz="2200" dirty="0">
                <a:cs typeface="Lucida Sans Unicode" panose="020B0602030504020204" pitchFamily="34" charset="0"/>
              </a:rPr>
              <a:t> among leading causes of diarrhea worldwide</a:t>
            </a:r>
          </a:p>
          <a:p>
            <a:pPr marL="261938" lvl="1" indent="-261938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Trypanosomes (sleeping sickness) have made some regions of Africa uninhabitable for centuries</a:t>
            </a:r>
            <a:endParaRPr lang="en-US" sz="2200" dirty="0"/>
          </a:p>
        </p:txBody>
      </p:sp>
      <p:graphicFrame>
        <p:nvGraphicFramePr>
          <p:cNvPr id="14" name="Table Placeholder 13">
            <a:extLst>
              <a:ext uri="{FF2B5EF4-FFF2-40B4-BE49-F238E27FC236}">
                <a16:creationId xmlns:a16="http://schemas.microsoft.com/office/drawing/2014/main" id="{FAA85A41-628D-4FC0-A94E-88BD110EA0A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52090741"/>
              </p:ext>
            </p:extLst>
          </p:nvPr>
        </p:nvGraphicFramePr>
        <p:xfrm>
          <a:off x="5486400" y="3467101"/>
          <a:ext cx="3581400" cy="3271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39852715"/>
                    </a:ext>
                  </a:extLst>
                </a:gridCol>
                <a:gridCol w="1052452">
                  <a:extLst>
                    <a:ext uri="{9D8B030D-6E8A-4147-A177-3AD203B41FA5}">
                      <a16:colId xmlns:a16="http://schemas.microsoft.com/office/drawing/2014/main" val="178173810"/>
                    </a:ext>
                  </a:extLst>
                </a:gridCol>
                <a:gridCol w="1385948">
                  <a:extLst>
                    <a:ext uri="{9D8B030D-6E8A-4147-A177-3AD203B41FA5}">
                      <a16:colId xmlns:a16="http://schemas.microsoft.com/office/drawing/2014/main" val="1355029686"/>
                    </a:ext>
                  </a:extLst>
                </a:gridCol>
              </a:tblGrid>
              <a:tr h="8555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rRNA Classification</a:t>
                      </a:r>
                    </a:p>
                  </a:txBody>
                  <a:tcPr marL="51241" marR="51241" marT="41564" marB="41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Genus of Disease-Causing Protozoan </a:t>
                      </a:r>
                    </a:p>
                  </a:txBody>
                  <a:tcPr marL="51241" marR="51241" marT="41564" marB="41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Disease Caused by Protozoan</a:t>
                      </a:r>
                    </a:p>
                  </a:txBody>
                  <a:tcPr marL="51241" marR="51241" marT="41564" marB="41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26628"/>
                  </a:ext>
                </a:extLst>
              </a:tr>
              <a:tr h="8066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Apicomplexan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/>
                        <a:t>Plasmodium</a:t>
                      </a:r>
                    </a:p>
                    <a:p>
                      <a:r>
                        <a:rPr lang="en-US" sz="1100" i="1" dirty="0"/>
                        <a:t>Toxoplasma</a:t>
                      </a:r>
                    </a:p>
                    <a:p>
                      <a:r>
                        <a:rPr lang="en-US" sz="1100" i="1" dirty="0"/>
                        <a:t>Cryptosporidium</a:t>
                      </a:r>
                    </a:p>
                    <a:p>
                      <a:r>
                        <a:rPr lang="en-US" sz="1100" i="1" dirty="0"/>
                        <a:t>Cyclospora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Malaria</a:t>
                      </a:r>
                    </a:p>
                    <a:p>
                      <a:r>
                        <a:rPr lang="en-US" sz="1100" b="1" dirty="0"/>
                        <a:t>Toxoplasmosis</a:t>
                      </a:r>
                    </a:p>
                    <a:p>
                      <a:r>
                        <a:rPr lang="en-US" sz="1100" b="1" dirty="0"/>
                        <a:t>Cryptosporidiosis</a:t>
                      </a:r>
                    </a:p>
                    <a:p>
                      <a:r>
                        <a:rPr lang="en-US" sz="1100" b="1" dirty="0" err="1"/>
                        <a:t>Cyclosporiasis</a:t>
                      </a:r>
                      <a:endParaRPr lang="en-US" sz="1100" b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601970"/>
                  </a:ext>
                </a:extLst>
              </a:tr>
              <a:tr h="245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Diplomonad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Giardia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Giardiasis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936646"/>
                  </a:ext>
                </a:extLst>
              </a:tr>
              <a:tr h="408817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Heterolobosean</a:t>
                      </a:r>
                      <a:endParaRPr lang="en-IN" sz="1100" b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Naegleria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Primary amebic meningoencephalitis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348739"/>
                  </a:ext>
                </a:extLst>
              </a:tr>
              <a:tr h="408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Kinetoplastid</a:t>
                      </a:r>
                      <a:endParaRPr lang="en-US" sz="1100" b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Trypanosoma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African sleeping sickness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337393"/>
                  </a:ext>
                </a:extLst>
              </a:tr>
              <a:tr h="245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Lobosean</a:t>
                      </a:r>
                      <a:endParaRPr lang="en-US" sz="1100" b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err="1"/>
                        <a:t>Entameoba</a:t>
                      </a:r>
                      <a:endParaRPr lang="en-US" sz="1100" i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Amebiasis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607506"/>
                  </a:ext>
                </a:extLst>
              </a:tr>
              <a:tr h="245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Parabasalid</a:t>
                      </a:r>
                      <a:endParaRPr lang="en-US" sz="1100" b="1" dirty="0"/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Trichomonas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Trichomoniasis</a:t>
                      </a:r>
                    </a:p>
                  </a:txBody>
                  <a:tcPr marL="51241" marR="51241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1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4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CD3BA-7D3A-4441-A6C7-27345398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Slime Molds and Water Molds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712" y="990600"/>
            <a:ext cx="7921488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These protists were once considered types of fungi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May look, act like fungi, but at cellular and molecular levels are completely unrelated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Fungi and water molds are good examples of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convergent evolution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: organisms develop similar characteristics independently as they adapt to similar environments</a:t>
            </a:r>
          </a:p>
        </p:txBody>
      </p:sp>
    </p:spTree>
    <p:extLst>
      <p:ext uri="{BB962C8B-B14F-4D97-AF65-F5344CB8AC3E}">
        <p14:creationId xmlns:p14="http://schemas.microsoft.com/office/powerpoint/2010/main" val="42244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81957-7609-4A85-9D6C-7696CDC5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Microscopic Eukaryotes – Figure 12.1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1708" y="990600"/>
            <a:ext cx="7775092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Eukaryotes differ from prokaryotes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Nucleus; membrane-bound organelles; no peptidoglycan; usually well-developed cytoskeleton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May be haploid and/or diploid; complex life cycles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Asexual reproduction via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mitosis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108BB-511C-45E1-96C4-CBD05125A5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3593691"/>
            <a:ext cx="4572000" cy="2533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282575" lvl="1" indent="-282575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8425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Sexual reproduction via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meiosis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</a:t>
            </a:r>
          </a:p>
          <a:p>
            <a:pPr marL="549275" lvl="2" indent="-236538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latin typeface="+mj-lt"/>
                <a:cs typeface="Lucida Sans Unicode" panose="020B0602030504020204" pitchFamily="34" charset="0"/>
              </a:rPr>
              <a:t>Diploid cells produce haploid cells</a:t>
            </a:r>
          </a:p>
          <a:p>
            <a:pPr marL="549275" lvl="2" indent="-236538"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latin typeface="+mj-lt"/>
                <a:cs typeface="Lucida Sans Unicode" panose="020B0602030504020204" pitchFamily="34" charset="0"/>
              </a:rPr>
              <a:t>Can develop into haploid organisms or </a:t>
            </a:r>
            <a:r>
              <a:rPr lang="en-US" altLang="en-US" sz="1800" u="sng" dirty="0">
                <a:latin typeface="+mj-lt"/>
                <a:cs typeface="Lucida Sans Unicode" panose="020B0602030504020204" pitchFamily="34" charset="0"/>
              </a:rPr>
              <a:t>gametes</a:t>
            </a:r>
            <a:r>
              <a:rPr lang="en-US" altLang="en-US" sz="1800" dirty="0">
                <a:latin typeface="+mj-lt"/>
                <a:cs typeface="Lucida Sans Unicode" panose="020B0602030504020204" pitchFamily="34" charset="0"/>
              </a:rPr>
              <a:t> (sex cells) </a:t>
            </a:r>
          </a:p>
          <a:p>
            <a:pPr marL="549275" lvl="2" indent="-236538"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1800" dirty="0">
                <a:latin typeface="+mj-lt"/>
                <a:cs typeface="Lucida Sans Unicode" panose="020B0602030504020204" pitchFamily="34" charset="0"/>
              </a:rPr>
              <a:t>Fusion of two gametes forms diploid cell; recombination of genetic material</a:t>
            </a:r>
          </a:p>
        </p:txBody>
      </p:sp>
      <p:pic>
        <p:nvPicPr>
          <p:cNvPr id="10244" name="Picture 5" descr="Organisms may be haploid or diploid. Both may undergo mitosis. Diploid organisms may also undergo meios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55" y="3200400"/>
            <a:ext cx="274204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F7A3AB-8896-43F5-A8CC-027143B753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3035" y="6324600"/>
            <a:ext cx="4210965" cy="344104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Jump to Microscopic Eukaryotes – Figure 12.1 </a:t>
            </a:r>
            <a:r>
              <a:rPr lang="en-US" sz="1200" dirty="0">
                <a:cs typeface="Arial" panose="020B0604020202020204" pitchFamily="34" charset="0"/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63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5EDC9-A231-44DD-8033-F27F0F1C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Slime Molds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444" y="990600"/>
            <a:ext cx="77724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u="sng" dirty="0">
                <a:latin typeface="+mj-lt"/>
              </a:rPr>
              <a:t>Slime molds</a:t>
            </a:r>
            <a:r>
              <a:rPr lang="en-US" altLang="en-US" dirty="0">
                <a:latin typeface="+mj-lt"/>
              </a:rPr>
              <a:t>: composed of ameboid cells; live on soil, leaf litter, decaying vegetation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Ingest organic matter by phagocytosis</a:t>
            </a:r>
          </a:p>
          <a:p>
            <a:pPr marL="285750" lvl="1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Important link in food chain: ingest microorganisms, serve as food for larger predators</a:t>
            </a:r>
          </a:p>
          <a:p>
            <a:pPr marL="285750" lvl="1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u="sng" dirty="0">
                <a:latin typeface="+mj-lt"/>
              </a:rPr>
              <a:t>Cellular slime molds</a:t>
            </a:r>
            <a:r>
              <a:rPr lang="en-US" altLang="en-US" sz="2200" dirty="0">
                <a:latin typeface="+mj-lt"/>
              </a:rPr>
              <a:t>: vegetative form is single cells</a:t>
            </a:r>
          </a:p>
          <a:p>
            <a:pPr marL="520700" lvl="2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When food is low, aggregrate into mass called a slug; some cells differentiate into spores</a:t>
            </a:r>
          </a:p>
          <a:p>
            <a:pPr marL="520700" lvl="2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i="1" dirty="0">
                <a:latin typeface="+mj-lt"/>
              </a:rPr>
              <a:t>Dictyostelium discoideum</a:t>
            </a:r>
            <a:r>
              <a:rPr lang="en-US" altLang="en-US" sz="2000" dirty="0">
                <a:latin typeface="+mj-lt"/>
              </a:rPr>
              <a:t> is model organism</a:t>
            </a:r>
          </a:p>
          <a:p>
            <a:pPr marL="285750" lvl="1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u="sng" dirty="0">
                <a:latin typeface="+mj-lt"/>
              </a:rPr>
              <a:t>Plasmodial slime molds</a:t>
            </a:r>
            <a:r>
              <a:rPr lang="en-US" altLang="en-US" sz="2200" dirty="0">
                <a:latin typeface="+mj-lt"/>
              </a:rPr>
              <a:t>: cells fuse forming diploid multi-nucleated </a:t>
            </a:r>
            <a:r>
              <a:rPr lang="en-US" altLang="en-US" sz="2200" u="sng" dirty="0">
                <a:latin typeface="+mj-lt"/>
              </a:rPr>
              <a:t>plasmodium</a:t>
            </a:r>
            <a:r>
              <a:rPr lang="en-US" altLang="en-US" sz="2200" dirty="0">
                <a:latin typeface="+mj-lt"/>
              </a:rPr>
              <a:t> that ingests organic material</a:t>
            </a:r>
          </a:p>
          <a:p>
            <a:pPr marL="520700" lvl="2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When food is low, forms spore-bearing bodies</a:t>
            </a:r>
          </a:p>
          <a:p>
            <a:pPr marL="520700" lvl="2">
              <a:spcBef>
                <a:spcPts val="528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Haploid spores fuse to form diploid plasmodium</a:t>
            </a:r>
          </a:p>
        </p:txBody>
      </p:sp>
    </p:spTree>
    <p:extLst>
      <p:ext uri="{BB962C8B-B14F-4D97-AF65-F5344CB8AC3E}">
        <p14:creationId xmlns:p14="http://schemas.microsoft.com/office/powerpoint/2010/main" val="36205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8C9E859-1255-4D03-8282-6A0FAEF9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Slime Molds – Figure 12.14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54874E-B8FF-4ACB-87DB-90082136B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"/>
          <a:stretch/>
        </p:blipFill>
        <p:spPr>
          <a:xfrm>
            <a:off x="829056" y="1600200"/>
            <a:ext cx="7324344" cy="377952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16ED15-5B1D-46B7-800A-5E27D3F1E1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71747" y="6664136"/>
            <a:ext cx="2966995" cy="212914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a: ©Ray Simons/Science; Source; b: ©Laurie Knight/Getty Images </a:t>
            </a:r>
          </a:p>
        </p:txBody>
      </p:sp>
    </p:spTree>
    <p:extLst>
      <p:ext uri="{BB962C8B-B14F-4D97-AF65-F5344CB8AC3E}">
        <p14:creationId xmlns:p14="http://schemas.microsoft.com/office/powerpoint/2010/main" val="16232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F0174-5663-4BC7-85A9-6477FA61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055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Water Molds – Figure 12.15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2819400"/>
          </a:xfrm>
        </p:spPr>
        <p:txBody>
          <a:bodyPr/>
          <a:lstStyle/>
          <a:p>
            <a:pPr marL="3175">
              <a:spcBef>
                <a:spcPts val="0"/>
              </a:spcBef>
              <a:spcAft>
                <a:spcPts val="150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600" u="sng" dirty="0">
                <a:latin typeface="+mj-lt"/>
              </a:rPr>
              <a:t>Water molds</a:t>
            </a:r>
            <a:r>
              <a:rPr lang="en-US" altLang="en-US" sz="2600" dirty="0">
                <a:latin typeface="+mj-lt"/>
              </a:rPr>
              <a:t> (oomycetes) form masses of white threads on decaying material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300" dirty="0">
                <a:latin typeface="+mj-lt"/>
                <a:cs typeface="Lucida Sans Unicode" panose="020B0602030504020204" pitchFamily="34" charset="0"/>
              </a:rPr>
              <a:t>Secrete digestive enzymes onto substrate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300" dirty="0">
                <a:latin typeface="+mj-lt"/>
                <a:cs typeface="Lucida Sans Unicode" panose="020B0602030504020204" pitchFamily="34" charset="0"/>
              </a:rPr>
              <a:t>Cytoplasm in filaments continuous with many nuclei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300" dirty="0">
                <a:latin typeface="+mj-lt"/>
                <a:cs typeface="Lucida Sans Unicode" panose="020B0602030504020204" pitchFamily="34" charset="0"/>
              </a:rPr>
              <a:t>Cellulose in cell walls (not chitin)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300" dirty="0">
                <a:latin typeface="+mj-lt"/>
                <a:cs typeface="Lucida Sans Unicode" panose="020B0602030504020204" pitchFamily="34" charset="0"/>
              </a:rPr>
              <a:t>Lack chloroplasts; reproductive cells are flagellated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BCAC7-AEC0-4B84-ACA8-70727E9B48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1700" y="3810000"/>
            <a:ext cx="3695700" cy="1866900"/>
          </a:xfrm>
        </p:spPr>
        <p:txBody>
          <a:bodyPr/>
          <a:lstStyle/>
          <a:p>
            <a:pPr marL="295275" lvl="1" indent="-295275">
              <a:lnSpc>
                <a:spcPct val="13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300" dirty="0">
                <a:cs typeface="Lucida Sans Unicode" panose="020B0602030504020204" pitchFamily="34" charset="0"/>
              </a:rPr>
              <a:t>Important food crop diseases include downy mildew of grapes, potato blight</a:t>
            </a:r>
          </a:p>
        </p:txBody>
      </p:sp>
      <p:pic>
        <p:nvPicPr>
          <p:cNvPr id="8397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848"/>
          <a:stretch/>
        </p:blipFill>
        <p:spPr bwMode="auto">
          <a:xfrm>
            <a:off x="4724400" y="3962400"/>
            <a:ext cx="3200400" cy="225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6B261-A027-41F6-BCC9-9D83C1AF0C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07152" y="6659880"/>
            <a:ext cx="1658335" cy="213662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 ©Noble Proctor/ Science Source</a:t>
            </a:r>
          </a:p>
        </p:txBody>
      </p:sp>
    </p:spTree>
    <p:extLst>
      <p:ext uri="{BB962C8B-B14F-4D97-AF65-F5344CB8AC3E}">
        <p14:creationId xmlns:p14="http://schemas.microsoft.com/office/powerpoint/2010/main" val="2730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203890-850F-4A61-A0A8-9EDA782E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88" y="228600"/>
            <a:ext cx="7557025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756" y="990600"/>
            <a:ext cx="7885044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u="sng" dirty="0">
                <a:latin typeface="+mj-lt"/>
              </a:rPr>
              <a:t>Helminths </a:t>
            </a:r>
            <a:r>
              <a:rPr lang="en-US" altLang="en-US" sz="2600" dirty="0">
                <a:latin typeface="+mj-lt"/>
              </a:rPr>
              <a:t>are animals; often identified by microscopic eggs </a:t>
            </a:r>
          </a:p>
          <a:p>
            <a:pPr marL="285750" lvl="1">
              <a:spcBef>
                <a:spcPts val="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>
                <a:latin typeface="+mj-lt"/>
              </a:rPr>
              <a:t>Include </a:t>
            </a:r>
            <a:r>
              <a:rPr lang="en-US" altLang="en-US" sz="2400" u="sng" dirty="0">
                <a:latin typeface="+mj-lt"/>
              </a:rPr>
              <a:t>roundworms</a:t>
            </a:r>
            <a:r>
              <a:rPr lang="en-US" altLang="en-US" sz="2400" dirty="0">
                <a:latin typeface="+mj-lt"/>
              </a:rPr>
              <a:t> (nematodes), and </a:t>
            </a:r>
            <a:r>
              <a:rPr lang="en-US" altLang="en-US" sz="2400" u="sng" dirty="0">
                <a:latin typeface="+mj-lt"/>
              </a:rPr>
              <a:t>flatworms</a:t>
            </a:r>
            <a:r>
              <a:rPr lang="en-US" altLang="en-US" sz="2400" dirty="0">
                <a:latin typeface="+mj-lt"/>
              </a:rPr>
              <a:t> (tapeworms: cestodes; flukes: trematodes)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>
                <a:latin typeface="+mj-lt"/>
              </a:rPr>
              <a:t>Some invade host tissue, rob host of nutrients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>
                <a:latin typeface="+mj-lt"/>
              </a:rPr>
              <a:t>Largely controlled in industrialized nations; infect hundreds of millions in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39868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C78C75A-23BF-4D6F-9080-3A8FC9B6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217055"/>
            <a:ext cx="8312727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(2)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1B00D9-1118-4245-9541-0B8FE61098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990600"/>
            <a:ext cx="7772400" cy="190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/>
              <a:t>Helminths may have complex life cycle with one or more </a:t>
            </a:r>
            <a:r>
              <a:rPr lang="en-US" altLang="en-US" sz="2600" u="sng" dirty="0"/>
              <a:t>intermediate hosts </a:t>
            </a:r>
            <a:r>
              <a:rPr lang="en-US" altLang="en-US" sz="2600" dirty="0"/>
              <a:t>that house an immature stage</a:t>
            </a:r>
          </a:p>
          <a:p>
            <a:pPr marL="276225" lvl="1" indent="-276225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587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Snails are intermediate host for fluke </a:t>
            </a:r>
            <a:r>
              <a:rPr lang="en-US" altLang="en-US" sz="2400" i="1" dirty="0">
                <a:cs typeface="Lucida Sans Unicode" panose="020B0602030504020204" pitchFamily="34" charset="0"/>
              </a:rPr>
              <a:t>Schistosoma </a:t>
            </a:r>
            <a:r>
              <a:rPr lang="en-US" altLang="en-US" sz="2400" i="1" dirty="0" err="1">
                <a:cs typeface="Lucida Sans Unicode" panose="020B0602030504020204" pitchFamily="34" charset="0"/>
              </a:rPr>
              <a:t>mansoni</a:t>
            </a:r>
            <a:r>
              <a:rPr lang="en-US" altLang="en-US" sz="2400" dirty="0">
                <a:cs typeface="Lucida Sans Unicode" panose="020B0602030504020204" pitchFamily="34" charset="0"/>
              </a:rPr>
              <a:t> (schistosomiasis)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1320F5-29AE-4C5A-969D-EC3ED0D6F08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2895599"/>
            <a:ext cx="6400800" cy="10668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/>
              <a:t>Reproduction takes place in a </a:t>
            </a:r>
            <a:r>
              <a:rPr lang="en-US" altLang="en-US" sz="2600" u="sng" dirty="0"/>
              <a:t>definitive host</a:t>
            </a:r>
          </a:p>
          <a:p>
            <a:pPr marL="292100" lvl="1" indent="-29210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190500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Humans are definitive host for </a:t>
            </a:r>
            <a:r>
              <a:rPr lang="en-US" altLang="en-US" sz="2400" i="1" dirty="0">
                <a:cs typeface="Lucida Sans Unicode" panose="020B0602030504020204" pitchFamily="34" charset="0"/>
              </a:rPr>
              <a:t>Schistosoma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6429FC-3397-4300-A419-E50D649F1B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00" y="4028855"/>
            <a:ext cx="7467600" cy="19764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dirty="0"/>
              <a:t>Humans may become accidental or </a:t>
            </a:r>
            <a:r>
              <a:rPr lang="en-US" altLang="en-US" sz="2600" u="sng" dirty="0"/>
              <a:t>dead-end host</a:t>
            </a:r>
            <a:r>
              <a:rPr lang="en-US" altLang="en-US" sz="2600" dirty="0"/>
              <a:t> if infected by parasite that normally completes its life cycle in another host</a:t>
            </a:r>
          </a:p>
          <a:p>
            <a:pPr marL="288925" lvl="1" indent="-2889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“Swimmer’s itch” caused by larval flukes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1E241F-F299-4EE8-8DA4-3DEEC18C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88" y="228600"/>
            <a:ext cx="7557025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(3)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6629400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/>
              <a:t>Helminths enter body in number of ways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/>
              <a:t>Hookworm larvae live in soil, burrow through skin</a:t>
            </a:r>
          </a:p>
          <a:p>
            <a:pPr marL="533400" lvl="2"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Multiply in digestive tract, eliminated with feces</a:t>
            </a:r>
          </a:p>
          <a:p>
            <a:pPr marL="533400" lvl="2"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Poor sanitation, bare feet aid in transmission</a:t>
            </a:r>
          </a:p>
          <a:p>
            <a:pPr marL="533400" lvl="2"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Approximately 740 million individuals infected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088C17-5239-4A4A-A88E-B2D68BD3CD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9044" y="3193506"/>
            <a:ext cx="4951156" cy="2209800"/>
          </a:xfrm>
        </p:spPr>
        <p:txBody>
          <a:bodyPr/>
          <a:lstStyle/>
          <a:p>
            <a:pPr marL="274638" lvl="1" indent="-2667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/>
              <a:t>Some helminths eaten with food</a:t>
            </a:r>
          </a:p>
          <a:p>
            <a:pPr marL="541338" lvl="2" indent="-236538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/>
              <a:t>Nematode larvae </a:t>
            </a:r>
            <a:r>
              <a:rPr lang="en-US" altLang="en-US" i="1" dirty="0"/>
              <a:t>Trichinella spiralis</a:t>
            </a:r>
            <a:r>
              <a:rPr lang="en-US" altLang="en-US" dirty="0"/>
              <a:t> ingested in animal flesh, especially undercooked pork</a:t>
            </a:r>
          </a:p>
          <a:p>
            <a:pPr marL="541338" lvl="2" indent="-236538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/>
              <a:t>Pinworm eggs (</a:t>
            </a:r>
            <a:r>
              <a:rPr lang="en-US" altLang="en-US" i="1" dirty="0"/>
              <a:t>Enterobius vermicularis</a:t>
            </a:r>
            <a:r>
              <a:rPr lang="en-US" altLang="en-US" dirty="0"/>
              <a:t>) ingested on food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54268-E7E9-487F-BEDE-A15E7990B7A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5366903"/>
            <a:ext cx="7879080" cy="1343777"/>
          </a:xfrm>
        </p:spPr>
        <p:txBody>
          <a:bodyPr/>
          <a:lstStyle/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333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/>
              <a:t>Some transmitted through insect bites</a:t>
            </a:r>
          </a:p>
          <a:p>
            <a:pPr marL="536575" lvl="2" indent="-23177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  <a:tab pos="908050" algn="l"/>
                <a:tab pos="1365250" algn="l"/>
                <a:tab pos="1789113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i="1" dirty="0" err="1"/>
              <a:t>Wuchereria</a:t>
            </a:r>
            <a:r>
              <a:rPr lang="en-US" altLang="en-US" i="1" dirty="0"/>
              <a:t> </a:t>
            </a:r>
            <a:r>
              <a:rPr lang="en-US" altLang="en-US" i="1" dirty="0" err="1"/>
              <a:t>bancrofti</a:t>
            </a:r>
            <a:r>
              <a:rPr lang="en-US" altLang="en-US" dirty="0"/>
              <a:t> transmitted by mosquitoes (elephantiasis)</a:t>
            </a:r>
          </a:p>
          <a:p>
            <a:pPr marL="536575" lvl="2" indent="-231775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  <a:tab pos="908050" algn="l"/>
                <a:tab pos="1365250" algn="l"/>
                <a:tab pos="1789113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i="1" dirty="0" err="1"/>
              <a:t>Onchocerca</a:t>
            </a:r>
            <a:r>
              <a:rPr lang="en-US" altLang="en-US" i="1" dirty="0"/>
              <a:t> volvulus</a:t>
            </a:r>
            <a:r>
              <a:rPr lang="en-US" altLang="en-US" dirty="0"/>
              <a:t> transmitted by flies (river blindness)</a:t>
            </a:r>
          </a:p>
        </p:txBody>
      </p:sp>
      <p:pic>
        <p:nvPicPr>
          <p:cNvPr id="4" name="Picture 3" descr="Elephantiasis in legs causes swelling due to buildup of fluid has occurred as a result of adult worms living in the lymphatic vessels leading from the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89" y="2895600"/>
            <a:ext cx="2571822" cy="232886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E50B0D-2E92-43FA-8DB2-3D82FACE45C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00572" y="6661150"/>
            <a:ext cx="957685" cy="220724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39142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E1D0069-6918-4648-9511-7F1108C0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"/>
            <a:ext cx="9144000" cy="58674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Table 12.5 Nematodes, Cestadoes, and Trematodes</a:t>
            </a:r>
            <a:endParaRPr lang="en-IN" sz="3200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48AE3475-1F2F-4D01-938F-83EB6AE2F1D8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400564435"/>
              </p:ext>
            </p:extLst>
          </p:nvPr>
        </p:nvGraphicFramePr>
        <p:xfrm>
          <a:off x="520553" y="1259840"/>
          <a:ext cx="8078799" cy="532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933">
                  <a:extLst>
                    <a:ext uri="{9D8B030D-6E8A-4147-A177-3AD203B41FA5}">
                      <a16:colId xmlns:a16="http://schemas.microsoft.com/office/drawing/2014/main" val="3918492249"/>
                    </a:ext>
                  </a:extLst>
                </a:gridCol>
                <a:gridCol w="1271867">
                  <a:extLst>
                    <a:ext uri="{9D8B030D-6E8A-4147-A177-3AD203B41FA5}">
                      <a16:colId xmlns:a16="http://schemas.microsoft.com/office/drawing/2014/main" val="3409245859"/>
                    </a:ext>
                  </a:extLst>
                </a:gridCol>
                <a:gridCol w="4113999">
                  <a:extLst>
                    <a:ext uri="{9D8B030D-6E8A-4147-A177-3AD203B41FA5}">
                      <a16:colId xmlns:a16="http://schemas.microsoft.com/office/drawing/2014/main" val="170349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Infectious Agents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Disease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25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Nematodes (roundworms)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13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/>
                        <a:t>Ascaria</a:t>
                      </a:r>
                      <a:r>
                        <a:rPr lang="en-US" sz="1100" dirty="0"/>
                        <a:t> (</a:t>
                      </a:r>
                      <a:r>
                        <a:rPr lang="en-US" sz="1100" i="1" dirty="0"/>
                        <a:t>Ascaris lumbricoides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Ascariasis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Abdominal pain, vomiting, intestinal blockage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908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Filaria (</a:t>
                      </a:r>
                      <a:r>
                        <a:rPr lang="en-US" sz="1100" i="1" dirty="0" err="1"/>
                        <a:t>Wuchereria</a:t>
                      </a:r>
                      <a:r>
                        <a:rPr lang="en-US" sz="1100" i="1" dirty="0"/>
                        <a:t> </a:t>
                      </a:r>
                      <a:r>
                        <a:rPr lang="en-US" sz="1100" i="1" dirty="0" err="1"/>
                        <a:t>bancrofti</a:t>
                      </a:r>
                      <a:r>
                        <a:rPr lang="en-US" sz="1100" dirty="0"/>
                        <a:t> and </a:t>
                      </a:r>
                      <a:r>
                        <a:rPr lang="en-US" sz="1100" i="1" dirty="0" err="1"/>
                        <a:t>Brugia</a:t>
                      </a:r>
                      <a:r>
                        <a:rPr lang="en-US" sz="1100" i="1" dirty="0"/>
                        <a:t> </a:t>
                      </a:r>
                      <a:r>
                        <a:rPr lang="en-US" sz="1100" i="1" dirty="0" err="1"/>
                        <a:t>malayi</a:t>
                      </a:r>
                      <a:r>
                        <a:rPr lang="en-US" sz="1100" dirty="0"/>
                        <a:t>)</a:t>
                      </a:r>
                      <a:endParaRPr lang="en-US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Filariasis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Fever, swelling of lymphatic structures, genitals, and extremities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0248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Hookworm (</a:t>
                      </a:r>
                      <a:r>
                        <a:rPr lang="en-US" sz="1100" i="1" dirty="0" err="1"/>
                        <a:t>Necator</a:t>
                      </a:r>
                      <a:r>
                        <a:rPr lang="en-US" sz="1100" i="1" dirty="0"/>
                        <a:t> </a:t>
                      </a:r>
                      <a:r>
                        <a:rPr lang="en-US" sz="1100" i="1" dirty="0" err="1"/>
                        <a:t>americanus</a:t>
                      </a:r>
                      <a:r>
                        <a:rPr lang="en-US" sz="1100" i="1" dirty="0"/>
                        <a:t> and </a:t>
                      </a:r>
                      <a:r>
                        <a:rPr lang="en-US" sz="1100" i="1" dirty="0" err="1"/>
                        <a:t>Ancylostoma</a:t>
                      </a:r>
                      <a:r>
                        <a:rPr lang="en-US" sz="1100" i="1" dirty="0"/>
                        <a:t> duodenale</a:t>
                      </a:r>
                      <a:r>
                        <a:rPr lang="en-US" sz="11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Hookworm</a:t>
                      </a:r>
                      <a:r>
                        <a:rPr lang="en-US" sz="1100" baseline="0" dirty="0"/>
                        <a:t> disease</a:t>
                      </a:r>
                      <a:endParaRPr lang="en-US" sz="11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Anemia, weakness, fatigue, physical and intellectual disability in children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30709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Pinworm (</a:t>
                      </a:r>
                      <a:r>
                        <a:rPr lang="en-US" sz="1100" i="1" dirty="0"/>
                        <a:t>Enterobius vermicularis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Enterobiasis</a:t>
                      </a:r>
                      <a:r>
                        <a:rPr lang="en-US" sz="1100" dirty="0"/>
                        <a:t>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Anal itching, restlessness, irritability, nervousness, poor sleep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812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Threadworm (</a:t>
                      </a:r>
                      <a:r>
                        <a:rPr lang="en-US" sz="1100" i="1" dirty="0" err="1"/>
                        <a:t>Strongyloides</a:t>
                      </a:r>
                      <a:r>
                        <a:rPr lang="en-US" sz="1100" i="1" dirty="0"/>
                        <a:t> </a:t>
                      </a:r>
                      <a:r>
                        <a:rPr lang="en-US" sz="1100" i="1" dirty="0" err="1"/>
                        <a:t>stercoralis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Strongyloidiasis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Skin rash at site of penetration, cough, abdominal pain, weight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0865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Trichinella (</a:t>
                      </a:r>
                      <a:r>
                        <a:rPr lang="en-US" sz="1100" i="1" dirty="0"/>
                        <a:t>Trichinella spiralis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Trichinellosis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Fever, swelling of upper eyelids, muscle soreness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6307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Whipworm (</a:t>
                      </a:r>
                      <a:r>
                        <a:rPr lang="en-US" sz="1100" i="1" dirty="0"/>
                        <a:t>Trichuris </a:t>
                      </a:r>
                      <a:r>
                        <a:rPr lang="en-US" sz="1100" i="1" dirty="0" err="1"/>
                        <a:t>trichiura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Trichuriasis</a:t>
                      </a:r>
                      <a:r>
                        <a:rPr lang="en-US" sz="1100" dirty="0"/>
                        <a:t>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Abdominal pain, bloody stools, weight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912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Cestodes (tapeworms)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814059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100" dirty="0"/>
                        <a:t>Beef tapeworm (</a:t>
                      </a:r>
                      <a:r>
                        <a:rPr lang="en-US" sz="1100" i="1" dirty="0"/>
                        <a:t>Taenia </a:t>
                      </a:r>
                      <a:r>
                        <a:rPr lang="en-US" sz="1100" i="1" dirty="0" err="1"/>
                        <a:t>saginata</a:t>
                      </a:r>
                      <a:r>
                        <a:rPr lang="en-US" sz="1100" dirty="0"/>
                        <a:t>)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Tapeworm disease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Few or no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3342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Fish tapeworm (</a:t>
                      </a:r>
                      <a:r>
                        <a:rPr lang="en-US" sz="1100" i="1" dirty="0"/>
                        <a:t>Diphyllobothrium latum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Tapeworm disease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Few</a:t>
                      </a:r>
                      <a:r>
                        <a:rPr lang="en-US" sz="1100" baseline="0" dirty="0"/>
                        <a:t> or no symptoms, sometimes anemia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209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Pork tapeworm (</a:t>
                      </a:r>
                      <a:r>
                        <a:rPr lang="en-US" sz="1100" i="1" dirty="0"/>
                        <a:t>Taenia </a:t>
                      </a:r>
                      <a:r>
                        <a:rPr lang="en-US" sz="1100" i="1" dirty="0" err="1"/>
                        <a:t>solium</a:t>
                      </a:r>
                      <a:r>
                        <a:rPr lang="en-US" sz="11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Tapeworm disease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Few or no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957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Cysticercosis </a:t>
                      </a:r>
                      <a:endParaRPr lang="en-US" sz="11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Variable symptoms depending on location and number of eggs that form larval cysts (</a:t>
                      </a:r>
                      <a:r>
                        <a:rPr lang="en-US" sz="1100" dirty="0" err="1"/>
                        <a:t>cysticerci</a:t>
                      </a:r>
                      <a:r>
                        <a:rPr lang="en-US" sz="1100" dirty="0"/>
                        <a:t>) in the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80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Trematodes (flukes)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74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Blood fluke (Schistosoma species)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Schistosomiasis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Liver damage, malnutrition, weakness, and accumulation of fluid in the abdominal cavity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628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Cercaria that infect birds and other animals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Swimmer’s itch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Inflammation of the skin, itching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10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6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D82675-EAF3-42B6-9572-B336D9B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75" y="228600"/>
            <a:ext cx="7557025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4" y="990600"/>
            <a:ext cx="7854796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</a:rPr>
              <a:t>Roundworms</a:t>
            </a:r>
            <a:r>
              <a:rPr lang="en-US" altLang="en-US" dirty="0">
                <a:latin typeface="+mj-lt"/>
              </a:rPr>
              <a:t> or </a:t>
            </a:r>
            <a:r>
              <a:rPr lang="en-US" altLang="en-US" u="sng" dirty="0">
                <a:latin typeface="+mj-lt"/>
              </a:rPr>
              <a:t>nematodes</a:t>
            </a:r>
            <a:r>
              <a:rPr lang="en-US" altLang="en-US" dirty="0">
                <a:latin typeface="+mj-lt"/>
              </a:rPr>
              <a:t> have a cylindrical, tapered body with a digestive tract that extends from mouth to anus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Caenorhabditis </a:t>
            </a: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elegans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is model eukaryotic organism</a:t>
            </a:r>
          </a:p>
          <a:p>
            <a:pPr marL="522288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Genome sequenced; all 959 cells identified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Many nematodes free-living in soil, water; some are parasites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Ascaris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 </a:t>
            </a: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lumbricoides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causes ascariasis, most common roundworm disease</a:t>
            </a:r>
          </a:p>
          <a:p>
            <a:pPr marL="522288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Females may exceed 30 centimeters long; release 200,000 eggs per day that are eliminated in feces</a:t>
            </a:r>
          </a:p>
          <a:p>
            <a:pPr marL="522288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Ingested eggs release immature worms that burrow into bloodstream </a:t>
            </a:r>
          </a:p>
          <a:p>
            <a:pPr marL="522288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When worms reach lungs, they are coughed up and swallowed; produce eggs when reach intestine</a:t>
            </a:r>
          </a:p>
          <a:p>
            <a:pPr marL="522288" lvl="2">
              <a:spcBef>
                <a:spcPts val="600"/>
              </a:spcBef>
              <a:spcAft>
                <a:spcPts val="2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Worms feed on nutrients passing through digestive tract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8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6C73574-6FFC-4CB9-AF06-EC5C30A9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Multicellular Parasites: Helminths – Figure 12.17</a:t>
            </a:r>
            <a:endParaRPr lang="en-IN" sz="3200" dirty="0"/>
          </a:p>
        </p:txBody>
      </p:sp>
      <p:pic>
        <p:nvPicPr>
          <p:cNvPr id="4" name="Picture 3" descr="Eggs released from adult worms in the intestine are passed in the feces and may contaminate soil.">
            <a:extLst>
              <a:ext uri="{FF2B5EF4-FFF2-40B4-BE49-F238E27FC236}">
                <a16:creationId xmlns:a16="http://schemas.microsoft.com/office/drawing/2014/main" id="{2CFF6831-89AD-43BC-9E78-640A34A62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4" y="1295400"/>
            <a:ext cx="8010144" cy="48768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A0CFEEF-F400-4887-80A4-C50A83BC97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282" y="1407577"/>
            <a:ext cx="2247117" cy="470972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IN" sz="1100" dirty="0"/>
              <a:t>Worm eggs from contaminated soil are ingested.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03DA81-2AB2-416C-B32B-E9899A56BBF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9212" y="3742690"/>
            <a:ext cx="1785538" cy="737616"/>
          </a:xfrm>
        </p:spPr>
        <p:txBody>
          <a:bodyPr/>
          <a:lstStyle/>
          <a:p>
            <a:pPr marL="171450" indent="-171450">
              <a:lnSpc>
                <a:spcPts val="1000"/>
              </a:lnSpc>
              <a:buFont typeface="+mj-lt"/>
              <a:buAutoNum type="arabicPeriod" startAt="2"/>
            </a:pPr>
            <a:r>
              <a:rPr lang="en-IN" sz="1100" dirty="0"/>
              <a:t>Ingested eggs hatch; larvae penetrate intestinal capillaries and are carried to lungs.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55A6869-7E9F-4EE1-B1B3-3D461ECA155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045" y="2256120"/>
            <a:ext cx="1724575" cy="736325"/>
          </a:xfrm>
        </p:spPr>
        <p:txBody>
          <a:bodyPr/>
          <a:lstStyle/>
          <a:p>
            <a:pPr marL="203200" indent="-203200">
              <a:lnSpc>
                <a:spcPts val="1000"/>
              </a:lnSpc>
              <a:buFont typeface="+mj-lt"/>
              <a:buAutoNum type="arabicPeriod" startAt="3"/>
            </a:pPr>
            <a:r>
              <a:rPr lang="en-IN" sz="1050" dirty="0"/>
              <a:t>Larvae enter the lungs from capillaries and can then be coughed up and swallowed.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CC63A84-D4A6-4C31-A8B7-F6E994F37CA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2162" y="4903374"/>
            <a:ext cx="2483811" cy="400050"/>
          </a:xfrm>
        </p:spPr>
        <p:txBody>
          <a:bodyPr/>
          <a:lstStyle/>
          <a:p>
            <a:pPr marL="198438" indent="-198438">
              <a:buFont typeface="+mj-lt"/>
              <a:buAutoNum type="arabicPeriod" startAt="4"/>
            </a:pPr>
            <a:r>
              <a:rPr lang="en-IN" sz="1100" dirty="0"/>
              <a:t>In the intestine, mature larvae develop into adult worms.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3721F59-BD3C-4897-B4E1-38356FA50D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33800" y="5607050"/>
            <a:ext cx="2403686" cy="509587"/>
          </a:xfrm>
        </p:spPr>
        <p:txBody>
          <a:bodyPr/>
          <a:lstStyle/>
          <a:p>
            <a:pPr marL="190500" indent="-190500">
              <a:buFont typeface="+mj-lt"/>
              <a:buAutoNum type="arabicPeriod" startAt="5"/>
            </a:pPr>
            <a:r>
              <a:rPr lang="en-IN" sz="1100" dirty="0"/>
              <a:t>Eggs released from adult worms are passed in the </a:t>
            </a:r>
            <a:r>
              <a:rPr lang="en-IN" sz="1100" dirty="0" err="1"/>
              <a:t>feces</a:t>
            </a:r>
            <a:r>
              <a:rPr lang="en-IN" sz="1100" dirty="0"/>
              <a:t>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FAF761D-68EA-453B-97C1-D6AF501B04D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802191" y="6657759"/>
            <a:ext cx="4344304" cy="216115"/>
          </a:xfrm>
        </p:spPr>
        <p:txBody>
          <a:bodyPr/>
          <a:lstStyle/>
          <a:p>
            <a:pPr algn="r"/>
            <a:r>
              <a:rPr lang="en-US" sz="800" dirty="0">
                <a:solidFill>
                  <a:srgbClr val="6A6A6A"/>
                </a:solidFill>
              </a:rPr>
              <a:t> (eggs): ©McGraw-Hill Education/Lisa Burgess; (worms): ©McGraw-Hill Education/Lisa Burgess</a:t>
            </a:r>
          </a:p>
        </p:txBody>
      </p:sp>
    </p:spTree>
    <p:extLst>
      <p:ext uri="{BB962C8B-B14F-4D97-AF65-F5344CB8AC3E}">
        <p14:creationId xmlns:p14="http://schemas.microsoft.com/office/powerpoint/2010/main" val="24333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E8A90D-33C9-4F76-BCFC-8662821D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75" y="228600"/>
            <a:ext cx="7557025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(5)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712" y="990600"/>
            <a:ext cx="8229600" cy="2948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600" u="sng" dirty="0"/>
              <a:t>Tapeworms</a:t>
            </a:r>
            <a:r>
              <a:rPr lang="en-US" altLang="en-US" sz="2600" dirty="0"/>
              <a:t> or </a:t>
            </a:r>
            <a:r>
              <a:rPr lang="en-US" altLang="en-US" sz="2600" u="sng" dirty="0" err="1"/>
              <a:t>cestodes</a:t>
            </a:r>
            <a:r>
              <a:rPr lang="en-US" altLang="en-US" sz="2600" dirty="0"/>
              <a:t> have flat, ribbon-shaped bodies; absorb nutrients across body surface</a:t>
            </a:r>
          </a:p>
          <a:p>
            <a:pPr marL="285750" lvl="1">
              <a:spcBef>
                <a:spcPts val="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Head end (</a:t>
            </a:r>
            <a:r>
              <a:rPr lang="en-US" altLang="en-US" sz="2200" u="sng" dirty="0" err="1">
                <a:latin typeface="Arial" panose="020B0604020202020204" pitchFamily="34" charset="0"/>
                <a:cs typeface="Lucida Sans Unicode" panose="020B0602030504020204" pitchFamily="34" charset="0"/>
              </a:rPr>
              <a:t>scolex</a:t>
            </a: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) attaches to intestines of host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Segments (</a:t>
            </a:r>
            <a:r>
              <a:rPr lang="en-US" altLang="en-US" sz="2200" u="sng" dirty="0" err="1">
                <a:latin typeface="Arial" panose="020B0604020202020204" pitchFamily="34" charset="0"/>
                <a:cs typeface="Lucida Sans Unicode" panose="020B0602030504020204" pitchFamily="34" charset="0"/>
              </a:rPr>
              <a:t>proglottids</a:t>
            </a: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) contain male, female structures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 err="1">
                <a:latin typeface="Arial" panose="020B0604020202020204" pitchFamily="34" charset="0"/>
                <a:cs typeface="Lucida Sans Unicode" panose="020B0602030504020204" pitchFamily="34" charset="0"/>
              </a:rPr>
              <a:t>Proglottids</a:t>
            </a: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 contain eggs; eliminated in feces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cs typeface="Lucida Sans Unicode" panose="020B0602030504020204" pitchFamily="34" charset="0"/>
              </a:rPr>
              <a:t>Humans can get larvae in undercooked meat</a:t>
            </a:r>
          </a:p>
        </p:txBody>
      </p:sp>
      <p:pic>
        <p:nvPicPr>
          <p:cNvPr id="98308" name="Picture 5" descr="Tapeworms attach to intestinal wall by hooklets and suckers. Many proglottids are in series behind head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1293800" y="4191000"/>
            <a:ext cx="6553200" cy="22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6A345-831D-48F1-B6ED-28D2F320DC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590972" y="6658560"/>
            <a:ext cx="1550542" cy="176580"/>
          </a:xfrm>
        </p:spPr>
        <p:txBody>
          <a:bodyPr/>
          <a:lstStyle/>
          <a:p>
            <a:pPr algn="r"/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 ©Eye of Science/Science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9209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81957-7609-4A85-9D6C-7696CDC5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Fungi – Figure 12.2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561" y="990599"/>
            <a:ext cx="8229599" cy="30831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/>
              <a:t>Fungi (singular: </a:t>
            </a:r>
            <a:r>
              <a:rPr lang="en-US" altLang="en-US" u="sng" dirty="0"/>
              <a:t>fungus</a:t>
            </a:r>
            <a:r>
              <a:rPr lang="en-US" altLang="en-US" dirty="0"/>
              <a:t>): molds, yeasts, mushrooms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u="sng" dirty="0">
                <a:cs typeface="Lucida Sans Unicode" panose="020B0602030504020204" pitchFamily="34" charset="0"/>
              </a:rPr>
              <a:t>Mycology</a:t>
            </a:r>
            <a:r>
              <a:rPr lang="en-US" altLang="en-US" sz="2200" dirty="0">
                <a:cs typeface="Lucida Sans Unicode" panose="020B0602030504020204" pitchFamily="34" charset="0"/>
              </a:rPr>
              <a:t> is study of fungi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Molds, yeasts, mushrooms: refer to morphological forms, not classification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u="sng" dirty="0">
                <a:cs typeface="Lucida Sans Unicode" panose="020B0602030504020204" pitchFamily="34" charset="0"/>
              </a:rPr>
              <a:t>Yeasts</a:t>
            </a:r>
            <a:r>
              <a:rPr lang="en-US" altLang="en-US" sz="2200" dirty="0">
                <a:cs typeface="Lucida Sans Unicode" panose="020B0602030504020204" pitchFamily="34" charset="0"/>
              </a:rPr>
              <a:t>: single-celled fungi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u="sng" dirty="0">
                <a:cs typeface="Lucida Sans Unicode" panose="020B0602030504020204" pitchFamily="34" charset="0"/>
              </a:rPr>
              <a:t>Molds</a:t>
            </a:r>
            <a:r>
              <a:rPr lang="en-US" altLang="en-US" sz="2200" dirty="0">
                <a:cs typeface="Lucida Sans Unicode" panose="020B0602030504020204" pitchFamily="34" charset="0"/>
              </a:rPr>
              <a:t>: filamentous fungi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u="sng" dirty="0">
                <a:cs typeface="Lucida Sans Unicode" panose="020B0602030504020204" pitchFamily="34" charset="0"/>
              </a:rPr>
              <a:t>Mushrooms</a:t>
            </a:r>
            <a:r>
              <a:rPr lang="en-US" altLang="en-US" sz="2200" dirty="0">
                <a:cs typeface="Lucida Sans Unicode" panose="020B0602030504020204" pitchFamily="34" charset="0"/>
              </a:rPr>
              <a:t>: reproductive structures of certain fungi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7D44E-76CF-441B-8498-15C199631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6"/>
          <a:stretch/>
        </p:blipFill>
        <p:spPr>
          <a:xfrm>
            <a:off x="1685103" y="4073743"/>
            <a:ext cx="5770593" cy="237950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108BB-511C-45E1-96C4-CBD05125A5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96170" y="6657975"/>
            <a:ext cx="4046697" cy="21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>
              <a:spcBef>
                <a:spcPts val="700"/>
              </a:spcBef>
              <a:buClr>
                <a:srgbClr val="D02621"/>
              </a:buCl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a: Source: Dr. </a:t>
            </a:r>
            <a:r>
              <a:rPr lang="en-US" altLang="en-US" sz="800" dirty="0" err="1">
                <a:solidFill>
                  <a:srgbClr val="6A6A6A"/>
                </a:solidFill>
                <a:cs typeface="Lucida Sans Unicode" panose="020B0602030504020204" pitchFamily="34" charset="0"/>
              </a:rPr>
              <a:t>Godon</a:t>
            </a: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 </a:t>
            </a:r>
            <a:r>
              <a:rPr lang="en-US" altLang="en-US" sz="800" dirty="0" err="1">
                <a:solidFill>
                  <a:srgbClr val="6A6A6A"/>
                </a:solidFill>
                <a:cs typeface="Lucida Sans Unicode" panose="020B0602030504020204" pitchFamily="34" charset="0"/>
              </a:rPr>
              <a:t>Roberstad</a:t>
            </a: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/CDC; b: ©Martha Nester; c: ©Jorgen </a:t>
            </a:r>
            <a:r>
              <a:rPr lang="en-US" altLang="en-US" sz="800" dirty="0" err="1">
                <a:solidFill>
                  <a:srgbClr val="6A6A6A"/>
                </a:solidFill>
                <a:cs typeface="Lucida Sans Unicode" panose="020B0602030504020204" pitchFamily="34" charset="0"/>
              </a:rPr>
              <a:t>Bausager</a:t>
            </a:r>
            <a:r>
              <a:rPr lang="en-US" altLang="en-US" sz="800" dirty="0">
                <a:solidFill>
                  <a:srgbClr val="6A6A6A"/>
                </a:solidFill>
                <a:cs typeface="Lucida Sans Unicode" panose="020B0602030504020204" pitchFamily="34" charset="0"/>
              </a:rPr>
              <a:t>/Getty Images</a:t>
            </a:r>
          </a:p>
        </p:txBody>
      </p:sp>
    </p:spTree>
    <p:extLst>
      <p:ext uri="{BB962C8B-B14F-4D97-AF65-F5344CB8AC3E}">
        <p14:creationId xmlns:p14="http://schemas.microsoft.com/office/powerpoint/2010/main" val="33660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65884-C146-4E8A-9B4E-0C57B829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(6)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756" y="990600"/>
            <a:ext cx="7504044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u="sng" dirty="0">
                <a:latin typeface="+mj-lt"/>
              </a:rPr>
              <a:t>Flukes</a:t>
            </a:r>
            <a:r>
              <a:rPr lang="en-US" altLang="en-US" dirty="0">
                <a:latin typeface="+mj-lt"/>
              </a:rPr>
              <a:t> or </a:t>
            </a:r>
            <a:r>
              <a:rPr lang="en-US" altLang="en-US" u="sng" dirty="0">
                <a:latin typeface="+mj-lt"/>
              </a:rPr>
              <a:t>trematodes</a:t>
            </a:r>
            <a:r>
              <a:rPr lang="en-US" altLang="en-US" dirty="0">
                <a:latin typeface="+mj-lt"/>
              </a:rPr>
              <a:t> have flat leaf shape with suckers to attach or move along a surface</a:t>
            </a:r>
          </a:p>
          <a:p>
            <a:pPr marL="285750" lvl="1">
              <a:spcBef>
                <a:spcPts val="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Mouth, but no anus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Complex life cycle with at least two hosts</a:t>
            </a:r>
          </a:p>
          <a:p>
            <a:pPr marL="533400" lvl="2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Snail is intermediate host</a:t>
            </a:r>
          </a:p>
          <a:p>
            <a:pPr marL="533400" lvl="2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Mammal or other vertebrate is definitive host</a:t>
            </a:r>
          </a:p>
          <a:p>
            <a:pPr marL="285750" lvl="1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>
                <a:latin typeface="+mj-lt"/>
              </a:rPr>
              <a:t>Tissue flukes are hermaphroditic; blood flukes have separate sexes</a:t>
            </a:r>
          </a:p>
          <a:p>
            <a:pPr marL="533400" lvl="2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>
                <a:latin typeface="+mj-lt"/>
              </a:rPr>
              <a:t>Schistosomes (blood flukes) cause devastating disease – schistosomiasis</a:t>
            </a:r>
            <a:r>
              <a:rPr lang="en-US" altLang="en-US" sz="1800" baseline="0" dirty="0">
                <a:latin typeface="+mj-lt"/>
              </a:rPr>
              <a:t> 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EBF53-84A3-43F8-8077-4593BD9A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88" y="228600"/>
            <a:ext cx="7557025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Multicellular Parasites: Helminths (7)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756" y="990600"/>
            <a:ext cx="7888356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latin typeface="+mj-lt"/>
              </a:rPr>
              <a:t>Schistosomiasis requires snail host; releases larval form called </a:t>
            </a:r>
            <a:r>
              <a:rPr lang="en-US" altLang="en-US" dirty="0" err="1">
                <a:latin typeface="+mj-lt"/>
              </a:rPr>
              <a:t>cercaria</a:t>
            </a:r>
            <a:endParaRPr lang="en-US" altLang="en-US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 err="1">
                <a:latin typeface="+mj-lt"/>
              </a:rPr>
              <a:t>Cercaria</a:t>
            </a:r>
            <a:r>
              <a:rPr lang="en-US" altLang="en-US" dirty="0">
                <a:latin typeface="+mj-lt"/>
              </a:rPr>
              <a:t> burrow through human skin and mature in blood vessels where females lay eggs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latin typeface="+mj-lt"/>
              </a:rPr>
              <a:t>Causes inflammation that can rupture vessel and release eggs into intestines or urinary bladder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latin typeface="+mj-lt"/>
              </a:rPr>
              <a:t>Eggs leave human host and hatch; ciliated larvae infect snail to continue life cycle</a:t>
            </a: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latin typeface="+mj-lt"/>
              </a:rPr>
              <a:t>Eggs that are not released continue inflammatory response and damage tissues</a:t>
            </a:r>
          </a:p>
        </p:txBody>
      </p:sp>
    </p:spTree>
    <p:extLst>
      <p:ext uri="{BB962C8B-B14F-4D97-AF65-F5344CB8AC3E}">
        <p14:creationId xmlns:p14="http://schemas.microsoft.com/office/powerpoint/2010/main" val="27510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90D733-78F6-4099-87FA-C5FD6B40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055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Arthropods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86094"/>
            <a:ext cx="75438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u="sng" dirty="0">
                <a:latin typeface="+mj-lt"/>
              </a:rPr>
              <a:t>Arthropods</a:t>
            </a:r>
            <a:r>
              <a:rPr lang="en-US" altLang="en-US" sz="2800" dirty="0">
                <a:latin typeface="+mj-lt"/>
              </a:rPr>
              <a:t>: insects and arachnids</a:t>
            </a:r>
          </a:p>
          <a:p>
            <a:pPr marL="285750" lvl="1">
              <a:spcBef>
                <a:spcPts val="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Serve as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vectors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that can transmit infectious agents</a:t>
            </a:r>
          </a:p>
          <a:p>
            <a:pPr marL="55086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Mechanical vector transfers pathogen from one surface to another</a:t>
            </a:r>
          </a:p>
          <a:p>
            <a:pPr marL="55086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Biological vector is essential part of life cycle (for example,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Plasmodium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that causes malaria in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Anopheles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mosquito)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Incidence of disease can be decreased by controlling vectors or hosts </a:t>
            </a:r>
          </a:p>
          <a:p>
            <a:pPr marL="55086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For example, plague controlled by eliminating rat populations carrying </a:t>
            </a:r>
            <a:r>
              <a:rPr lang="en-US" altLang="en-US" sz="2200" i="1" dirty="0">
                <a:latin typeface="+mj-lt"/>
                <a:cs typeface="Lucida Sans Unicode" panose="020B0602030504020204" pitchFamily="34" charset="0"/>
              </a:rPr>
              <a:t>Yersinia </a:t>
            </a:r>
            <a:r>
              <a:rPr lang="en-US" altLang="en-US" sz="2200" i="1" dirty="0" err="1">
                <a:latin typeface="+mj-lt"/>
                <a:cs typeface="Lucida Sans Unicode" panose="020B0602030504020204" pitchFamily="34" charset="0"/>
              </a:rPr>
              <a:t>pestis</a:t>
            </a:r>
            <a:endParaRPr lang="en-US" altLang="en-US" sz="2200" i="1" dirty="0">
              <a:latin typeface="+mj-lt"/>
              <a:cs typeface="Lucida Sans Unicode" panose="020B0602030504020204" pitchFamily="34" charset="0"/>
            </a:endParaRP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Some cause disease directly</a:t>
            </a:r>
          </a:p>
          <a:p>
            <a:pPr marL="550863" lvl="2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Pubic lice,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dist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mites, “chiggers,” scabies</a:t>
            </a:r>
          </a:p>
        </p:txBody>
      </p:sp>
    </p:spTree>
    <p:extLst>
      <p:ext uri="{BB962C8B-B14F-4D97-AF65-F5344CB8AC3E}">
        <p14:creationId xmlns:p14="http://schemas.microsoft.com/office/powerpoint/2010/main" val="41759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91C9A92-E51B-4B68-9BFA-E1053485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00"/>
            <a:ext cx="9144000" cy="7007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Table 12.6 Some Arthropods That Transmit Infectious Agents</a:t>
            </a:r>
            <a:endParaRPr lang="en-IN" sz="2800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C85D02FA-BF77-4D6E-8885-03C0F4639298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827124507"/>
              </p:ext>
            </p:extLst>
          </p:nvPr>
        </p:nvGraphicFramePr>
        <p:xfrm>
          <a:off x="585698" y="1336290"/>
          <a:ext cx="7924800" cy="455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702">
                  <a:extLst>
                    <a:ext uri="{9D8B030D-6E8A-4147-A177-3AD203B41FA5}">
                      <a16:colId xmlns:a16="http://schemas.microsoft.com/office/drawing/2014/main" val="126600406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73811989"/>
                    </a:ext>
                  </a:extLst>
                </a:gridCol>
                <a:gridCol w="4090898">
                  <a:extLst>
                    <a:ext uri="{9D8B030D-6E8A-4147-A177-3AD203B41FA5}">
                      <a16:colId xmlns:a16="http://schemas.microsoft.com/office/drawing/2014/main" val="378659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Arthropod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Infectious Agent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Disease and Characteristic 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500735"/>
                  </a:ext>
                </a:extLst>
              </a:tr>
              <a:tr h="1216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Insects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1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828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Black fly (</a:t>
                      </a:r>
                      <a:r>
                        <a:rPr lang="en-US" sz="1150" i="1" dirty="0" err="1"/>
                        <a:t>Simulium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 err="1"/>
                        <a:t>Onchocercus</a:t>
                      </a:r>
                      <a:r>
                        <a:rPr lang="en-US" sz="1150" i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Onchocerciasis (river blindness)—rash, itching, visual impairment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047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Flea (</a:t>
                      </a:r>
                      <a:r>
                        <a:rPr lang="en-US" sz="1150" i="1" dirty="0" err="1"/>
                        <a:t>Xenopsylla</a:t>
                      </a:r>
                      <a:r>
                        <a:rPr lang="en-US" sz="1150" i="1" dirty="0"/>
                        <a:t> </a:t>
                      </a:r>
                      <a:r>
                        <a:rPr lang="en-US" sz="1150" i="1" dirty="0" err="1"/>
                        <a:t>cheopis</a:t>
                      </a:r>
                      <a:r>
                        <a:rPr lang="en-US" sz="115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Yersinia pestis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Plague—fever, headache, confusion, enlarged lymph nodes, skin hemorrhage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888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Louse (</a:t>
                      </a:r>
                      <a:r>
                        <a:rPr lang="en-US" sz="1150" i="1" dirty="0" err="1"/>
                        <a:t>Pediculus</a:t>
                      </a:r>
                      <a:r>
                        <a:rPr lang="en-US" sz="1150" i="1" dirty="0"/>
                        <a:t> </a:t>
                      </a:r>
                      <a:r>
                        <a:rPr lang="en-US" sz="1150" i="1" dirty="0" err="1"/>
                        <a:t>humanus</a:t>
                      </a:r>
                      <a:r>
                        <a:rPr lang="en-US" sz="115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Rickettsia prowazekii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Typhus—fever, hemorrhage, rash, confusion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99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Mosquito (</a:t>
                      </a:r>
                      <a:r>
                        <a:rPr lang="en-US" sz="1150" i="1" dirty="0" err="1"/>
                        <a:t>Aedes</a:t>
                      </a:r>
                      <a:r>
                        <a:rPr lang="en-US" sz="1150" dirty="0"/>
                        <a:t> species)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0" dirty="0"/>
                        <a:t>Flavivirus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Yellow fever—fever, vomiting, jaundice, bleeding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4250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Mosquito (</a:t>
                      </a:r>
                      <a:r>
                        <a:rPr lang="en-US" sz="1150" i="1" dirty="0" err="1"/>
                        <a:t>Aedes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i="0" dirty="0"/>
                        <a:t>Flavivirus</a:t>
                      </a:r>
                      <a:endParaRPr lang="en-IN" sz="115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Dengue fever—high fever; headache; joint, muscle, and bone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563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Mosquito (</a:t>
                      </a:r>
                      <a:r>
                        <a:rPr lang="en-US" sz="1150" i="1" dirty="0"/>
                        <a:t>Anopheles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Plasmodium </a:t>
                      </a:r>
                      <a:r>
                        <a:rPr lang="en-US" sz="1150" i="0" dirty="0"/>
                        <a:t>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Malaria—chills, bouts of recurring fever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8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Mosquito (</a:t>
                      </a:r>
                      <a:r>
                        <a:rPr lang="en-US" sz="1150" i="1" dirty="0"/>
                        <a:t>Culex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 err="1"/>
                        <a:t>Togavirus</a:t>
                      </a:r>
                      <a:r>
                        <a:rPr lang="en-US" sz="1150" i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dirty="0"/>
                        <a:t>Viral encephalitis—fever, nausea, convulsions, coma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3976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Sand fly (</a:t>
                      </a:r>
                      <a:r>
                        <a:rPr lang="en-US" sz="1150" i="1" dirty="0" err="1"/>
                        <a:t>Phlebotomus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Leishmania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Leishmaniasis—ulcers, nosebleeds, diarrhea, fever, cough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66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Tsetse fly (</a:t>
                      </a:r>
                      <a:r>
                        <a:rPr lang="en-US" sz="1150" i="1" dirty="0" err="1"/>
                        <a:t>Glossina</a:t>
                      </a:r>
                      <a:r>
                        <a:rPr lang="en-US" sz="1150" dirty="0"/>
                        <a:t> species)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Trypanosomes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African sleeping sickness—sleepiness, headache, coma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9517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Arachnids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1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1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713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Tick (</a:t>
                      </a:r>
                      <a:r>
                        <a:rPr lang="en-US" sz="1150" i="1" dirty="0" err="1"/>
                        <a:t>Dermacentor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Rickettsia </a:t>
                      </a:r>
                      <a:r>
                        <a:rPr lang="en-US" sz="1150" i="1" dirty="0" err="1"/>
                        <a:t>rickettsia</a:t>
                      </a:r>
                      <a:endParaRPr lang="en-US" sz="115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Rocky Mountain spotted fever—fever, hemorrhagic rash, confusion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94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Tick (</a:t>
                      </a:r>
                      <a:r>
                        <a:rPr lang="en-US" sz="1150" i="1" dirty="0" err="1"/>
                        <a:t>Ixodes</a:t>
                      </a:r>
                      <a:r>
                        <a:rPr lang="en-US" sz="1150" dirty="0"/>
                        <a:t> species)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i="1" dirty="0"/>
                        <a:t>Borrelia burgdorferi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Lyme disease—fever, rash, joint pain, nervous system impairment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41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8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7507E1-7D47-4DE1-83CC-AEACD8AF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84" y="214086"/>
            <a:ext cx="3204916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Fungi (1)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472" y="990600"/>
            <a:ext cx="7613072" cy="91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Fungi: cell wall contains chitin; fungal membranes typically contain ergosterol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361FF-2359-433A-BD4A-B4BFC906FF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6894" y="1941369"/>
            <a:ext cx="7613072" cy="194483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Secrete enzymes to break up large molecules</a:t>
            </a:r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Along with bacteria, fungi are main decomposers </a:t>
            </a:r>
          </a:p>
          <a:p>
            <a:pPr marL="504000" lvl="2" indent="-230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38138" algn="l"/>
                <a:tab pos="65722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Can degrade cellulose and lignin (wood)</a:t>
            </a:r>
          </a:p>
          <a:p>
            <a:pPr marL="504000" lvl="2" indent="-23040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38138" algn="l"/>
                <a:tab pos="657225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Release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9BE3D-F948-449C-BD01-01BA594AF1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71647" y="4400703"/>
            <a:ext cx="7376160" cy="106680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Some act as parasites of living tissue</a:t>
            </a:r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8138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Few infect humans; plant infections common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AE00CC-4E63-4BF5-8B07-9CE71BC81B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92461" y="5469640"/>
            <a:ext cx="6096000" cy="11156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/>
              <a:t>Some fungi form symbiotic relationships</a:t>
            </a:r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Lichens</a:t>
            </a:r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3"/>
          </p:nvPr>
        </p:nvSpPr>
        <p:spPr>
          <a:xfrm>
            <a:off x="892460" y="3935388"/>
            <a:ext cx="7260939" cy="473689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u="sng" dirty="0">
                <a:cs typeface="Lucida Sans Unicode" panose="020B0602030504020204" pitchFamily="34" charset="0"/>
              </a:rPr>
              <a:t>Saprophytic</a:t>
            </a:r>
            <a:r>
              <a:rPr lang="en-US" altLang="en-US" sz="2400" dirty="0">
                <a:cs typeface="Lucida Sans Unicode" panose="020B0602030504020204" pitchFamily="34" charset="0"/>
              </a:rPr>
              <a:t>: nutrients from dead or decaying matter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/>
          </p:nvPr>
        </p:nvSpPr>
        <p:spPr>
          <a:xfrm>
            <a:off x="3049896" y="3461096"/>
            <a:ext cx="3657600" cy="457200"/>
          </a:xfrm>
        </p:spPr>
        <p:txBody>
          <a:bodyPr/>
          <a:lstStyle/>
          <a:p>
            <a:pPr marL="0" lvl="2"/>
            <a:r>
              <a:rPr lang="en-US" altLang="en-US" sz="2200" dirty="0">
                <a:cs typeface="Lucida Sans Unicode" panose="020B0602030504020204" pitchFamily="34" charset="0"/>
              </a:rPr>
              <a:t>nitrogen compounds into soils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25508"/>
              </p:ext>
            </p:extLst>
          </p:nvPr>
        </p:nvGraphicFramePr>
        <p:xfrm>
          <a:off x="2394956" y="3488108"/>
          <a:ext cx="6207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355320" imgH="228600" progId="Equation.DSMT4">
                  <p:embed/>
                </p:oleObj>
              </mc:Choice>
              <mc:Fallback>
                <p:oleObj name="Equation" r:id="rId4" imgW="35532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4956" y="3488108"/>
                        <a:ext cx="62071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4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F7747-5116-4B65-A34A-2CBF4C2B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51" y="217055"/>
            <a:ext cx="3877949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Fungi (2)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060" y="990600"/>
            <a:ext cx="7384472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800" dirty="0">
                <a:latin typeface="+mj-lt"/>
              </a:rPr>
              <a:t>Classification of fungi in state of flux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Approximately 100,000 recognized species; 100 fungal genomes sequenced</a:t>
            </a:r>
          </a:p>
          <a:p>
            <a:pPr marL="285750" lvl="1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Likely over 1.5 million species in nature</a:t>
            </a:r>
          </a:p>
        </p:txBody>
      </p:sp>
    </p:spTree>
    <p:extLst>
      <p:ext uri="{BB962C8B-B14F-4D97-AF65-F5344CB8AC3E}">
        <p14:creationId xmlns:p14="http://schemas.microsoft.com/office/powerpoint/2010/main" val="542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Table 12.1 Characteristics of Major Groups of Fungi</a:t>
            </a:r>
          </a:p>
        </p:txBody>
      </p:sp>
      <p:graphicFrame>
        <p:nvGraphicFramePr>
          <p:cNvPr id="18" name="Table Placeholder 17">
            <a:extLst>
              <a:ext uri="{FF2B5EF4-FFF2-40B4-BE49-F238E27FC236}">
                <a16:creationId xmlns:a16="http://schemas.microsoft.com/office/drawing/2014/main" id="{EBEB6382-BC50-41CD-939C-025C317C8AB9}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340619046"/>
              </p:ext>
            </p:extLst>
          </p:nvPr>
        </p:nvGraphicFramePr>
        <p:xfrm>
          <a:off x="616529" y="840972"/>
          <a:ext cx="8077200" cy="5506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271">
                  <a:extLst>
                    <a:ext uri="{9D8B030D-6E8A-4147-A177-3AD203B41FA5}">
                      <a16:colId xmlns:a16="http://schemas.microsoft.com/office/drawing/2014/main" val="1491915638"/>
                    </a:ext>
                  </a:extLst>
                </a:gridCol>
                <a:gridCol w="1149929">
                  <a:extLst>
                    <a:ext uri="{9D8B030D-6E8A-4147-A177-3AD203B41FA5}">
                      <a16:colId xmlns:a16="http://schemas.microsoft.com/office/drawing/2014/main" val="40843987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078467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900091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19967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50690816"/>
                    </a:ext>
                  </a:extLst>
                </a:gridCol>
              </a:tblGrid>
              <a:tr h="6830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Group and Representative Member(s)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Appearance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Usual Habitat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Some Distinguishing Characteristics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Asexual Reproduction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Sexual Reproduction</a:t>
                      </a:r>
                      <a:r>
                        <a:rPr lang="en-IN" sz="1300" b="1" baseline="0" dirty="0"/>
                        <a:t> </a:t>
                      </a:r>
                      <a:endParaRPr lang="en-US" sz="13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7117852"/>
                  </a:ext>
                </a:extLst>
              </a:tr>
              <a:tr h="12289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Ascomycetes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i="1" dirty="0"/>
                        <a:t>Neurospora</a:t>
                      </a:r>
                      <a:r>
                        <a:rPr lang="en-US" sz="1200" dirty="0"/>
                        <a:t>, </a:t>
                      </a:r>
                      <a:r>
                        <a:rPr lang="en-US" sz="1200" i="1" dirty="0"/>
                        <a:t>Saccharomyces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i="1" dirty="0"/>
                        <a:t>cerevisiae</a:t>
                      </a:r>
                      <a:r>
                        <a:rPr lang="en-US" sz="1200" dirty="0"/>
                        <a:t> (baker’s yeast), </a:t>
                      </a:r>
                      <a:r>
                        <a:rPr lang="en-US" sz="1200" i="1" dirty="0"/>
                        <a:t>Penicillium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i="1" dirty="0"/>
                        <a:t>Aspergillus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Terrestrial, on fruit and other organic materials</a:t>
                      </a:r>
                      <a:r>
                        <a:rPr lang="en-IN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Unicellular and multicellular; multicellular forms have septate hyphae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Budding is common; conidia are produced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Involves the formation of an ascus (sac) on specialized hyphae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093574"/>
                  </a:ext>
                </a:extLst>
              </a:tr>
              <a:tr h="12289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Basidiomycetes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i="1" dirty="0" err="1"/>
                        <a:t>Agaricus</a:t>
                      </a:r>
                      <a:r>
                        <a:rPr lang="en-US" sz="1200" i="1" dirty="0"/>
                        <a:t> </a:t>
                      </a:r>
                      <a:r>
                        <a:rPr lang="en-US" sz="1200" i="1" dirty="0" err="1"/>
                        <a:t>campestris</a:t>
                      </a:r>
                      <a:r>
                        <a:rPr lang="en-US" sz="1200" i="1" dirty="0"/>
                        <a:t> </a:t>
                      </a:r>
                      <a:r>
                        <a:rPr lang="en-US" sz="1200" dirty="0"/>
                        <a:t>(meadow mushroom), </a:t>
                      </a:r>
                      <a:r>
                        <a:rPr lang="en-US" sz="1200" i="1" dirty="0"/>
                        <a:t>Cryptococcus</a:t>
                      </a:r>
                      <a:r>
                        <a:rPr lang="en-US" sz="1200" dirty="0"/>
                        <a:t> </a:t>
                      </a:r>
                      <a:r>
                        <a:rPr lang="en-US" sz="1200" i="1" dirty="0"/>
                        <a:t>neoformans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Terrestrial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Some unicellular; multicellular forms have septate hyphae; group includes mushrooms, smuts, rusts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Commonly absent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Produce basidiospores that are borne on club-shaped structures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392620"/>
                  </a:ext>
                </a:extLst>
              </a:tr>
              <a:tr h="1228961"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Zygomycetes </a:t>
                      </a:r>
                    </a:p>
                    <a:p>
                      <a:r>
                        <a:rPr lang="en-US" sz="1200" i="1" dirty="0"/>
                        <a:t>Rhizopus </a:t>
                      </a:r>
                      <a:r>
                        <a:rPr lang="en-US" sz="1200" i="1" dirty="0" err="1"/>
                        <a:t>stolonifer</a:t>
                      </a:r>
                      <a:r>
                        <a:rPr lang="en-US" sz="1200" i="1" dirty="0"/>
                        <a:t> </a:t>
                      </a:r>
                      <a:r>
                        <a:rPr lang="en-US" sz="1200" dirty="0"/>
                        <a:t>(black bread mold)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Terrestrial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Multicellular; hyphae generally lack septa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Sporangiospores develop in sporangia on the tips of aerial hyphae</a:t>
                      </a:r>
                      <a:r>
                        <a:rPr lang="en-IN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Sexual spores known</a:t>
                      </a:r>
                      <a:r>
                        <a:rPr lang="en-US" sz="1200" baseline="0" dirty="0"/>
                        <a:t> as zygospores can remain dormant in adverse environments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4612002"/>
                  </a:ext>
                </a:extLst>
              </a:tr>
              <a:tr h="11334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/>
                        <a:t>Chytridiomycete</a:t>
                      </a:r>
                      <a:r>
                        <a:rPr lang="en-US" sz="1200" i="1" dirty="0"/>
                        <a:t> </a:t>
                      </a:r>
                      <a:r>
                        <a:rPr lang="en-US" sz="1200" i="1" dirty="0" err="1"/>
                        <a:t>Batrachochytrium</a:t>
                      </a:r>
                      <a:r>
                        <a:rPr lang="en-US" sz="1200" i="1" dirty="0"/>
                        <a:t> </a:t>
                      </a:r>
                      <a:r>
                        <a:rPr lang="en-US" sz="1200" i="1" dirty="0" err="1"/>
                        <a:t>dendrobatidis</a:t>
                      </a:r>
                      <a:r>
                        <a:rPr lang="en-IN" sz="1200" i="1" baseline="0" dirty="0"/>
                        <a:t> </a:t>
                      </a:r>
                      <a:endParaRPr lang="en-US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Aquatic, guts of herbivores, parasitic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Most are unicellular but some are multicellular; motile reproductive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Motile zoospores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Flagellated gametes in male and female</a:t>
                      </a:r>
                      <a:r>
                        <a:rPr lang="en-IN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27881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5" b="76213"/>
          <a:stretch/>
        </p:blipFill>
        <p:spPr>
          <a:xfrm>
            <a:off x="2362198" y="1689475"/>
            <a:ext cx="914400" cy="94519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60" b="52110"/>
          <a:stretch/>
        </p:blipFill>
        <p:spPr>
          <a:xfrm>
            <a:off x="2268201" y="2807335"/>
            <a:ext cx="1038225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89" b="26781"/>
          <a:stretch/>
        </p:blipFill>
        <p:spPr>
          <a:xfrm>
            <a:off x="2261346" y="4025424"/>
            <a:ext cx="103822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19"/>
          <a:stretch/>
        </p:blipFill>
        <p:spPr>
          <a:xfrm>
            <a:off x="2261345" y="5257800"/>
            <a:ext cx="1038225" cy="9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7AE11B-32F3-4CFC-85CC-DD35456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86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Types of Fungi – Figure 12.3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756" y="993912"/>
            <a:ext cx="8058198" cy="13682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u="sng" dirty="0">
                <a:latin typeface="+mj-lt"/>
              </a:rPr>
              <a:t>Ascomycetes</a:t>
            </a:r>
            <a:r>
              <a:rPr lang="en-US" altLang="en-US" dirty="0">
                <a:latin typeface="+mj-lt"/>
              </a:rPr>
              <a:t> (sac fungi) include approximately 75% of known fungi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i="1" dirty="0">
                <a:latin typeface="+mj-lt"/>
                <a:cs typeface="Lucida Sans Unicode" panose="020B0602030504020204" pitchFamily="34" charset="0"/>
              </a:rPr>
              <a:t>Penicillium</a:t>
            </a: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; pathogens – Dutch elm disease; morels and truffles; lichens</a:t>
            </a:r>
            <a:r>
              <a:rPr lang="en-US" altLang="en-US" dirty="0">
                <a:latin typeface="+mj-lt"/>
              </a:rPr>
              <a:t> </a:t>
            </a:r>
            <a:endParaRPr lang="en-US" altLang="en-US" dirty="0"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EC352-B833-4DA2-8ABC-68E59D7068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9893" y="2335866"/>
            <a:ext cx="7790829" cy="9828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u="sng" dirty="0"/>
              <a:t>Basidiomycetes</a:t>
            </a:r>
            <a:r>
              <a:rPr lang="en-US" altLang="en-US" sz="2400" dirty="0"/>
              <a:t> (club fungi) reproduce with mushrooms</a:t>
            </a:r>
          </a:p>
          <a:p>
            <a:pPr marL="2857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850" algn="l"/>
                <a:tab pos="5334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Plant parasites (smuts, rusts)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726EA9-5932-495B-BFA7-7F91FFCBD33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0578" y="3357502"/>
            <a:ext cx="6335778" cy="9783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u="sng" dirty="0"/>
              <a:t>Zygomycetes</a:t>
            </a:r>
            <a:r>
              <a:rPr lang="en-US" altLang="en-US" sz="2400" dirty="0"/>
              <a:t> include black bread mold </a:t>
            </a:r>
            <a:r>
              <a:rPr lang="en-US" altLang="en-US" sz="2400" i="1" dirty="0"/>
              <a:t>Rhizopus</a:t>
            </a:r>
          </a:p>
          <a:p>
            <a:pPr marL="288925" lvl="1" indent="-2889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850" algn="l"/>
                <a:tab pos="49530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Reproductive structures called sporangia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977574-2E5E-4B3A-972C-83B412421B2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0499" y="4394870"/>
            <a:ext cx="5315379" cy="23924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30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sz="2400" u="sng" dirty="0"/>
              <a:t>Chytrids</a:t>
            </a:r>
            <a:r>
              <a:rPr lang="en-US" altLang="en-US" sz="2400" dirty="0"/>
              <a:t> usually live in water; some in mammalian gut</a:t>
            </a:r>
          </a:p>
          <a:p>
            <a:pPr marL="284400" lvl="1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i="1" dirty="0" err="1">
                <a:cs typeface="Lucida Sans Unicode" panose="020B0602030504020204" pitchFamily="34" charset="0"/>
              </a:rPr>
              <a:t>Batrachochytrium</a:t>
            </a:r>
            <a:r>
              <a:rPr lang="en-US" altLang="en-US" i="1" dirty="0">
                <a:cs typeface="Lucida Sans Unicode" panose="020B0602030504020204" pitchFamily="34" charset="0"/>
              </a:rPr>
              <a:t> </a:t>
            </a:r>
            <a:r>
              <a:rPr lang="en-US" altLang="en-US" i="1" dirty="0" err="1">
                <a:cs typeface="Lucida Sans Unicode" panose="020B0602030504020204" pitchFamily="34" charset="0"/>
              </a:rPr>
              <a:t>dendrobatidis</a:t>
            </a:r>
            <a:r>
              <a:rPr lang="en-US" altLang="en-US" dirty="0">
                <a:cs typeface="Lucida Sans Unicode" panose="020B0602030504020204" pitchFamily="34" charset="0"/>
              </a:rPr>
              <a:t> </a:t>
            </a:r>
            <a:br>
              <a:rPr lang="en-US" altLang="en-US" dirty="0">
                <a:cs typeface="Lucida Sans Unicode" panose="020B0602030504020204" pitchFamily="34" charset="0"/>
              </a:rPr>
            </a:br>
            <a:r>
              <a:rPr lang="en-US" altLang="en-US" dirty="0">
                <a:cs typeface="Lucida Sans Unicode" panose="020B0602030504020204" pitchFamily="34" charset="0"/>
              </a:rPr>
              <a:t>infects frogs</a:t>
            </a:r>
          </a:p>
          <a:p>
            <a:pPr marL="284400" lvl="1" indent="-284400">
              <a:spcBef>
                <a:spcPts val="60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altLang="en-US" dirty="0">
                <a:cs typeface="Lucida Sans Unicode" panose="020B0602030504020204" pitchFamily="34" charset="0"/>
              </a:rPr>
              <a:t>Only fungi with motile forms: </a:t>
            </a:r>
            <a:br>
              <a:rPr lang="en-US" altLang="en-US" dirty="0">
                <a:cs typeface="Lucida Sans Unicode" panose="020B0602030504020204" pitchFamily="34" charset="0"/>
              </a:rPr>
            </a:br>
            <a:r>
              <a:rPr lang="en-US" altLang="en-US" dirty="0">
                <a:cs typeface="Lucida Sans Unicode" panose="020B0602030504020204" pitchFamily="34" charset="0"/>
              </a:rPr>
              <a:t>reproductive cells have flagella</a:t>
            </a:r>
          </a:p>
        </p:txBody>
      </p:sp>
      <p:pic>
        <p:nvPicPr>
          <p:cNvPr id="4" name="Picture 3" descr="Black bread mold has thread-like hyphae tipped with  black sporangia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45" y="3962400"/>
            <a:ext cx="3089509" cy="239553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A370ED-5E02-4AF8-B662-74C81C0CF92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08488" y="6658993"/>
            <a:ext cx="1836420" cy="180592"/>
          </a:xfrm>
        </p:spPr>
        <p:txBody>
          <a:bodyPr/>
          <a:lstStyle/>
          <a:p>
            <a:pPr algn="r"/>
            <a:r>
              <a:rPr lang="en-US" altLang="en-US" sz="800" dirty="0">
                <a:cs typeface="Lucida Sans Unicode" panose="020B0602030504020204" pitchFamily="34" charset="0"/>
              </a:rPr>
              <a:t> ©McGraw-Hill Education/Lisa Burgess</a:t>
            </a:r>
          </a:p>
        </p:txBody>
      </p:sp>
    </p:spTree>
    <p:extLst>
      <p:ext uri="{BB962C8B-B14F-4D97-AF65-F5344CB8AC3E}">
        <p14:creationId xmlns:p14="http://schemas.microsoft.com/office/powerpoint/2010/main" val="12645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lain BODY/MAIN CONTENT">
  <a:themeElements>
    <a:clrScheme name="Custom 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2629</TotalTime>
  <Words>4095</Words>
  <Application>Microsoft Office PowerPoint</Application>
  <PresentationFormat>On-screen Show (4:3)</PresentationFormat>
  <Paragraphs>631</Paragraphs>
  <Slides>53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FIRST, BREAK, LAST slides </vt:lpstr>
      <vt:lpstr>Alternate FIRST, BREAK, LAST slides</vt:lpstr>
      <vt:lpstr>Plain BODY/MAIN CONTENT</vt:lpstr>
      <vt:lpstr>1_Plain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12 Lecture Outline</vt:lpstr>
      <vt:lpstr>A Glimpse of History</vt:lpstr>
      <vt:lpstr>Microscopic Eukaryotes</vt:lpstr>
      <vt:lpstr>Microscopic Eukaryotes – Figure 12.1</vt:lpstr>
      <vt:lpstr>Fungi – Figure 12.2</vt:lpstr>
      <vt:lpstr>Fungi (1)</vt:lpstr>
      <vt:lpstr>Fungi (2)</vt:lpstr>
      <vt:lpstr>Table 12.1 Characteristics of Major Groups of Fungi</vt:lpstr>
      <vt:lpstr>Types of Fungi – Figure 12.3</vt:lpstr>
      <vt:lpstr>Structure of Fungi – Figure 12.4</vt:lpstr>
      <vt:lpstr>Structure of Fungi</vt:lpstr>
      <vt:lpstr>Fungal Habitats</vt:lpstr>
      <vt:lpstr>Symbiotic Relationships of Fungi – Figure 12.5</vt:lpstr>
      <vt:lpstr>Symbiotic Relationships of Fungi – Figure 12.6</vt:lpstr>
      <vt:lpstr>Symbiotic Relationships of Fungi – Figure 12.7</vt:lpstr>
      <vt:lpstr>Reproduction in Fungi – Figure 12.8</vt:lpstr>
      <vt:lpstr>Reproduction in Fungi (1)</vt:lpstr>
      <vt:lpstr>Reproduction in Fungi – Figure 12.9</vt:lpstr>
      <vt:lpstr>Reproduction in Fungi (2)</vt:lpstr>
      <vt:lpstr>Economic Importance of Fungi</vt:lpstr>
      <vt:lpstr>Table 12.2 Some Medically Important Fungal Diseases </vt:lpstr>
      <vt:lpstr>Medical Importance of Fungi</vt:lpstr>
      <vt:lpstr>Algae (1)</vt:lpstr>
      <vt:lpstr>Table 12.3 Characteristics of Major Groups of Algae</vt:lpstr>
      <vt:lpstr>Algae (2)</vt:lpstr>
      <vt:lpstr>Algae – Figure 12.10</vt:lpstr>
      <vt:lpstr>Algae – Figure 12.11</vt:lpstr>
      <vt:lpstr>Algae (3)</vt:lpstr>
      <vt:lpstr>Medical Importance of Algae</vt:lpstr>
      <vt:lpstr>Protozoa (1)</vt:lpstr>
      <vt:lpstr>Protozoa – Figure 12.12</vt:lpstr>
      <vt:lpstr>Types of Protozoa (1)</vt:lpstr>
      <vt:lpstr>Types of Protozoa (2)</vt:lpstr>
      <vt:lpstr>Types of Protozoa (3)</vt:lpstr>
      <vt:lpstr>Types of Protozoa – Figure 12.13</vt:lpstr>
      <vt:lpstr>Protozoa (2)</vt:lpstr>
      <vt:lpstr>Protozoan Reproduction</vt:lpstr>
      <vt:lpstr>Table 12.4 Protozoa of Medical Importance</vt:lpstr>
      <vt:lpstr>Slime Molds and Water Molds</vt:lpstr>
      <vt:lpstr>Slime Molds</vt:lpstr>
      <vt:lpstr>Slime Molds – Figure 12.14</vt:lpstr>
      <vt:lpstr>Water Molds – Figure 12.15</vt:lpstr>
      <vt:lpstr>Multicellular Parasites: Helminths (1)</vt:lpstr>
      <vt:lpstr>Multicellular Parasites: Helminths (2)</vt:lpstr>
      <vt:lpstr>Multicellular Parasites: Helminths (3)</vt:lpstr>
      <vt:lpstr>Table 12.5 Nematodes, Cestadoes, and Trematodes</vt:lpstr>
      <vt:lpstr>Multicellular Parasites: Helminths (4)</vt:lpstr>
      <vt:lpstr>Multicellular Parasites: Helminths – Figure 12.17</vt:lpstr>
      <vt:lpstr>Multicellular Parasites: Helminths (5)</vt:lpstr>
      <vt:lpstr>Multicellular Parasites: Helminths (6)</vt:lpstr>
      <vt:lpstr>Multicellular Parasites: Helminths (7)</vt:lpstr>
      <vt:lpstr>Arthropods</vt:lpstr>
      <vt:lpstr>Table 12.6 Some Arthropods That Transmit Infectious Agents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LeConte, Lisa</dc:creator>
  <cp:lastModifiedBy>Unknown User</cp:lastModifiedBy>
  <cp:revision>258</cp:revision>
  <dcterms:created xsi:type="dcterms:W3CDTF">2018-02-23T00:55:55Z</dcterms:created>
  <dcterms:modified xsi:type="dcterms:W3CDTF">2021-03-08T16:23:23Z</dcterms:modified>
</cp:coreProperties>
</file>