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  <p:sldMasterId id="2147483971" r:id="rId10"/>
    <p:sldMasterId id="2147483982" r:id="rId11"/>
  </p:sldMasterIdLst>
  <p:notesMasterIdLst>
    <p:notesMasterId r:id="rId72"/>
  </p:notesMasterIdLst>
  <p:handoutMasterIdLst>
    <p:handoutMasterId r:id="rId73"/>
  </p:handoutMasterIdLst>
  <p:sldIdLst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337" r:id="rId23"/>
    <p:sldId id="292" r:id="rId24"/>
    <p:sldId id="293" r:id="rId25"/>
    <p:sldId id="338" r:id="rId26"/>
    <p:sldId id="294" r:id="rId27"/>
    <p:sldId id="295" r:id="rId28"/>
    <p:sldId id="296" r:id="rId29"/>
    <p:sldId id="297" r:id="rId30"/>
    <p:sldId id="298" r:id="rId31"/>
    <p:sldId id="341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39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40" r:id="rId69"/>
    <p:sldId id="335" r:id="rId70"/>
    <p:sldId id="33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605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09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en-US" altLang="en-US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8A63AC78-AD1D-411E-B74E-F2272433EF8D}" type="slidenum"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0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AF3764-4117-4D0A-B0C1-36257EE716D7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9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3C0EF7-F466-409C-A640-55EDE5C83C2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6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BAF513-228D-4328-AAF0-181A30C723C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8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1D2FCA-7210-4850-A5BD-22AAFB2EEC4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67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8122E-9DB1-41DB-848F-8415D1FE6A1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083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08A1A4-4592-4B43-86D8-2E1CC3E04D4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67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250852-DB30-4B1F-AE66-BA90745F55F4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55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12E21B-051F-46E5-9F8E-EE6857ED509D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352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08A1A4-4592-4B43-86D8-2E1CC3E04D4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5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F68011-3DF1-4DEB-A1DC-E6358CB89450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944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ED140A-E02D-4F5D-99A8-B52648B9868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435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E64054-041D-4563-86A8-3D0BD629346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5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EE2B2-2E38-44D2-955D-7A4690DB43A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45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EF443-16D5-4D73-A110-886D5336D55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00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58B499-D9FC-46A8-BEB3-F28A9E0905B7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618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694EF6-D1BD-408E-B088-082BCA608EC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18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523DDE-5867-4418-86E8-161BC003FEA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296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D773C9-46E0-48A7-9D22-9167FC6BE17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73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E239CD-34EA-479A-B45D-854AD7E40719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33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9221EE-5547-4684-A70F-5654D064060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88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39B2E9-241E-4DE2-BF08-404AAC72A5C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03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35FBC2-4E36-4D4C-B3C0-128879A25BA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54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EC7C43-CF78-46E9-BC7A-6086018E936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77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DFBDD3-7256-44BB-8203-7FC49A05628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379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91BEE6-A66D-4E9E-8DC2-79E7EFAD0A2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05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F7D419-7278-434B-A322-A18F85BD7A88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575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298C51C-382C-40FF-844B-F2B214276372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3610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A63B23-692A-4DDE-968B-C6A314AA9A2C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02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72465B8-F245-4E56-84D6-B6A0A34D0F3A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557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133B7F-E889-4AE0-BE82-4158F0E1656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336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556C1B-F831-4226-B3BD-99C24A0F051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7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BC7F0AE-86E4-4496-BF58-2B93A54A16A0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2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2C4E3E-9B08-4061-93F8-B11AC92243A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29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801A9-065B-4973-88D0-76AD021F2052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04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85A77E-926A-4A0E-8918-C623FE0AAD46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017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587B2B-C81B-40D2-8153-3F086F7943B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77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DDF1B0-1947-409D-9ADF-DA76BF4B242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536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7CC97E-AC04-49FF-8DCD-FE51B602A2BC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46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3CF3A3-0DEF-4D7D-8955-68305B8D22D5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2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64BAB4-2816-43DD-B51F-C112E1BA9C0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49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D16D9-AD76-443E-8C29-5028F304371B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5825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144AFF-C017-45B7-8B1F-61B4CEADA1F8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8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457A4C-2780-4A8A-BD6A-F0C5EA6D807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560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C824FF-B1F6-467B-9FA7-716C1D60E394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902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463730-A65D-4DD9-B56C-CDDB0D7B0D2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80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3310DC-8918-48BC-B43D-E849AAD1AFEF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984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C640C9-C28A-469D-A9B6-2AF75CE7F211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559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8EEB4F-FCE7-4428-B938-DD0579D7446C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423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9DC37A-DDDC-42AE-A385-F1D17F2736AA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33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2F1C7E-D5FF-4B78-89A3-661957390C49}" type="slidenum">
              <a:rPr lang="en-US" altLang="en-US" b="0">
                <a:latin typeface="Arial" panose="020B0604020202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b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1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1C5749-D4FE-45B9-9BA8-09722D0467FD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00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A3A7BA-FF8A-45D5-9AD7-71F478C533A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63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4E6C39-8337-4948-A83A-6AC55C438CDE}" type="slidenum">
              <a:rPr lang="en-US" altLang="en-US">
                <a:latin typeface="Arial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4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5FD8-11F0-4027-B858-E2894EA1E1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2200" y="1524000"/>
            <a:ext cx="1524000" cy="1295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E4FA96-42B5-46DF-AA82-F58CCA90D6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524000"/>
            <a:ext cx="990600" cy="990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8BA9F-A7A1-4D94-9B94-417AFE0A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5201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61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E7801-D433-4ECA-B618-6A4A00C10D9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52600" y="4267200"/>
            <a:ext cx="28194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40D0DA-70E1-4CBC-A10F-B38A1E4BC4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57600" y="1600200"/>
            <a:ext cx="11430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D064B5-CDD4-4D53-82C2-F99C205F24F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00600" y="1547813"/>
            <a:ext cx="874713" cy="50958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7D73ED-59D6-4E70-A0F2-9B8E2D7676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57600" y="2057400"/>
            <a:ext cx="11430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83880A-55C8-44D7-A966-DA05135B41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00600" y="2057400"/>
            <a:ext cx="874713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16329A-9816-4DA7-936F-72521D313C4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57600" y="2667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9FC65ED-A8D3-43C7-A5F6-6100087E08B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4800" y="4114800"/>
            <a:ext cx="12954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BCD94D-C2D1-4FDF-9B03-22393719C2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800" y="3505200"/>
            <a:ext cx="1143000" cy="5572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4E3D0DE-9D06-4C94-B149-BDFC7D375E1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52400" y="2895600"/>
            <a:ext cx="1295400" cy="5572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A44BC6C-B393-4F91-A6B7-FF547509C98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52400" y="2538413"/>
            <a:ext cx="1295400" cy="304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C34A7D-C429-4B2F-BAD3-0890FDAF939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52400" y="2057400"/>
            <a:ext cx="1295400" cy="381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459AB43-5723-4004-BA16-C8CD447EA54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514600" y="1905000"/>
            <a:ext cx="609600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7F1FC9B-61BA-4BB7-B1EA-CAE1B789B2F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05600" y="1524000"/>
            <a:ext cx="874713" cy="1014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052FEDC5-7339-4F7F-BD4B-1841C3303A2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627313" y="1371600"/>
            <a:ext cx="8382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907086B-1B13-4427-8010-203FAD9A769A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84313" y="1524000"/>
            <a:ext cx="1106487" cy="121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AE2D7A38-CF7D-4E45-9CF3-B7AD34957B0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80113" y="3200400"/>
            <a:ext cx="1143000" cy="1014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F53D4AE-D20C-43A4-9F6D-AABB79D4293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2249488" y="3148013"/>
            <a:ext cx="914400" cy="738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5BACA9DC-9B04-4B14-94EE-83AA431E1D9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486400" y="4267200"/>
            <a:ext cx="381000" cy="104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581B158A-F493-4C92-8F28-21DCFEB03A1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04800" y="457200"/>
            <a:ext cx="14478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E3432E2-7F58-4C35-8CC8-F78424D44ED6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057400" y="176213"/>
            <a:ext cx="1066800" cy="66198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E7801-D433-4ECA-B618-6A4A00C10D9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52600" y="4267200"/>
            <a:ext cx="28194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40D0DA-70E1-4CBC-A10F-B38A1E4BC4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57600" y="1600200"/>
            <a:ext cx="11430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D064B5-CDD4-4D53-82C2-F99C205F24F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00600" y="1547813"/>
            <a:ext cx="874713" cy="50958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7D73ED-59D6-4E70-A0F2-9B8E2D7676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57600" y="2057400"/>
            <a:ext cx="11430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83880A-55C8-44D7-A966-DA05135B41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00600" y="2057400"/>
            <a:ext cx="874713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16329A-9816-4DA7-936F-72521D313C4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57600" y="2667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9FC65ED-A8D3-43C7-A5F6-6100087E08B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4800" y="4114800"/>
            <a:ext cx="12954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BCD94D-C2D1-4FDF-9B03-22393719C2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800" y="3505200"/>
            <a:ext cx="1143000" cy="5572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4E3D0DE-9D06-4C94-B149-BDFC7D375E1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52400" y="2895600"/>
            <a:ext cx="1295400" cy="5572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A44BC6C-B393-4F91-A6B7-FF547509C98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52400" y="2538413"/>
            <a:ext cx="1295400" cy="304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C34A7D-C429-4B2F-BAD3-0890FDAF939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52400" y="2057400"/>
            <a:ext cx="1295400" cy="381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459AB43-5723-4004-BA16-C8CD447EA54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514600" y="1905000"/>
            <a:ext cx="609600" cy="533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7F1FC9B-61BA-4BB7-B1EA-CAE1B789B2F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05600" y="1524001"/>
            <a:ext cx="874713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052FEDC5-7339-4F7F-BD4B-1841C3303A2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627313" y="1371600"/>
            <a:ext cx="838200" cy="685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907086B-1B13-4427-8010-203FAD9A769A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84313" y="1524000"/>
            <a:ext cx="1106487" cy="1219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AE2D7A38-CF7D-4E45-9CF3-B7AD34957B0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571456" y="2233551"/>
            <a:ext cx="1143000" cy="1014413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F53D4AE-D20C-43A4-9F6D-AABB79D4293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2249488" y="3148013"/>
            <a:ext cx="914400" cy="73818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5BACA9DC-9B04-4B14-94EE-83AA431E1D9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705600" y="3316069"/>
            <a:ext cx="762000" cy="104298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581B158A-F493-4C92-8F28-21DCFEB03A1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04800" y="457200"/>
            <a:ext cx="14478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E3432E2-7F58-4C35-8CC8-F78424D44ED6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057400" y="176213"/>
            <a:ext cx="1066800" cy="66198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09E75-1BD6-41C9-96CD-28D998F4FCD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05600" y="4378325"/>
            <a:ext cx="874713" cy="650875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3B51FB-58B3-44BF-B53E-C939189A4AF0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6705600" y="823252"/>
            <a:ext cx="914400" cy="62454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F0337A8-FCEF-4484-AE8E-28FC3D8D5AA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772400" y="762000"/>
            <a:ext cx="646113" cy="66198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C6B4623-C37B-4256-A5C8-86673DB6F85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772400" y="1423988"/>
            <a:ext cx="609600" cy="481012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6BCA0B9-5F6F-48F1-A828-26AED6957B63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7732713" y="1957388"/>
            <a:ext cx="874712" cy="709612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8028B05-FD69-4797-A9EC-A2E08A30D435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866063" y="2719388"/>
            <a:ext cx="741362" cy="52863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D20E9E4-CED3-46B0-8B8A-29F52E51B2D0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377825" y="4876800"/>
            <a:ext cx="1222375" cy="661988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53DF8EC2-2D3E-47C3-8425-06D0B0A31876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377825" y="5586413"/>
            <a:ext cx="1222375" cy="714375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814DCBB9-95C5-4D42-98E2-203C0F9A77DD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600200" y="5586413"/>
            <a:ext cx="1295400" cy="762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E7801-D433-4ECA-B618-6A4A00C10D9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52600" y="4267200"/>
            <a:ext cx="28194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8CFFAB6-0BC8-4B3A-8DD2-30B824865329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990600" y="2590800"/>
            <a:ext cx="1752600" cy="106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76F2C5-D50B-4017-B5A4-1440184D56B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2400" y="1371600"/>
            <a:ext cx="1447800" cy="609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9DB02B-72B6-49CA-BD26-2FA3EC55564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114800" y="990600"/>
            <a:ext cx="1752600" cy="838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E7801-D433-4ECA-B618-6A4A00C10D9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52600" y="4267200"/>
            <a:ext cx="2819400" cy="13716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68E7D2-8DE5-4C0D-97B1-1E4982DA87F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05400" y="1295400"/>
            <a:ext cx="1371600" cy="1066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C3ECAC-639E-4377-BA08-B5F98C8814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2895600"/>
            <a:ext cx="914400" cy="381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588562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65167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02818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26394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537785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5123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43062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2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065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82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707D-27CA-4555-B975-A44BD561A9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1611-0906-49D5-9819-24380E81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221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39CC-7613-4CEB-9139-9FF2DE8AB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AE0F-8E9A-4EAE-9D3E-DE7C46B6EE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335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05-5D13-4CCB-AA73-4F440B4C7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2699-F1D0-42CE-94A7-90EFA8974C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588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AED-0767-4276-9505-E8A5E59FF8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8820-342E-45E3-BDCD-08293E0EC3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158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653C-3B23-4F45-B229-18D35D6F91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3568-6F50-4815-B8A2-49A4628B1D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7093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9F59-1275-4E68-A61E-FF494BDC9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8874-CBCD-4B44-B9BD-C263990046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019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B0B3-291C-489B-9BE9-21AD2FCEE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F79B-2324-41DC-B64B-36CD645E67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080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F1FB-1C7D-4046-8ABB-0076909781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F363-A621-40E1-83E2-0AF5336C0E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F3B4-09DD-42EF-8D70-30264CC40F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F4DA-1F16-4210-AD28-4B64C2583B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297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BFF1-DDC4-47D3-BEEC-4FA48F33F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BE18-BE9D-42EE-B1B5-4037037473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743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8622-37D2-41B8-9197-E69C31EA9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9DB4C-F703-4F89-9853-EBAA0DF48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092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80" r:id="rId8"/>
    <p:sldLayoutId id="21474839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313" y="162401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366751A-A416-4409-BAE7-585237D36219}" type="datetimeFigureOut">
              <a:rPr 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1" hangingPunct="1">
                <a:defRPr/>
              </a:pPr>
              <a:t>3/8/21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9A0DD863-DCFD-4E68-B59F-3997954ED6BF}" type="slidenum">
              <a:rPr lang="en-US" altLang="en-US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70" r:id="rId2"/>
    <p:sldLayoutId id="2147483969" r:id="rId3"/>
    <p:sldLayoutId id="2147483968" r:id="rId4"/>
    <p:sldLayoutId id="2147483896" r:id="rId5"/>
    <p:sldLayoutId id="2147483965" r:id="rId6"/>
    <p:sldLayoutId id="2147483753" r:id="rId7"/>
    <p:sldLayoutId id="2147483908" r:id="rId8"/>
    <p:sldLayoutId id="2147483950" r:id="rId9"/>
    <p:sldLayoutId id="2147483757" r:id="rId10"/>
    <p:sldLayoutId id="2147483877" r:id="rId11"/>
    <p:sldLayoutId id="2147483761" r:id="rId12"/>
    <p:sldLayoutId id="214748380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2.wmf"/><Relationship Id="rId18" Type="http://schemas.openxmlformats.org/officeDocument/2006/relationships/image" Target="../media/image66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wmf"/><Relationship Id="rId14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012EB0-F413-4B49-92BA-37FBEF390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00" y="2129178"/>
            <a:ext cx="3679205" cy="1205057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altLang="en-US" sz="3600" b="1" dirty="0">
                <a:solidFill>
                  <a:prstClr val="black"/>
                </a:solidFill>
                <a:ea typeface="+mn-ea"/>
                <a:cs typeface="+mn-cs"/>
              </a:rPr>
              <a:t>Chapter 13 Lecture 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1E254-BA81-4042-B25D-BF7279549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765" y="3657600"/>
            <a:ext cx="4348150" cy="549376"/>
          </a:xfrm>
          <a:prstGeom prst="rect">
            <a:avLst/>
          </a:prstGeo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100" dirty="0">
                <a:solidFill>
                  <a:prstClr val="black"/>
                </a:solidFill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57B4BD16-E286-43C9-8E6E-9E3C8F2A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013"/>
            <a:ext cx="9144000" cy="554182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Table 13.1 Classification of Some Human Viruses (1)</a:t>
            </a:r>
            <a:endParaRPr lang="en-US" dirty="0"/>
          </a:p>
        </p:txBody>
      </p:sp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122A1BC8-4FB9-4D3C-911B-73C618615A8F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308323886"/>
              </p:ext>
            </p:extLst>
          </p:nvPr>
        </p:nvGraphicFramePr>
        <p:xfrm>
          <a:off x="552502" y="1295400"/>
          <a:ext cx="8210498" cy="5358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912">
                  <a:extLst>
                    <a:ext uri="{9D8B030D-6E8A-4147-A177-3AD203B41FA5}">
                      <a16:colId xmlns:a16="http://schemas.microsoft.com/office/drawing/2014/main" val="4054536129"/>
                    </a:ext>
                  </a:extLst>
                </a:gridCol>
                <a:gridCol w="1166372">
                  <a:extLst>
                    <a:ext uri="{9D8B030D-6E8A-4147-A177-3AD203B41FA5}">
                      <a16:colId xmlns:a16="http://schemas.microsoft.com/office/drawing/2014/main" val="144008898"/>
                    </a:ext>
                  </a:extLst>
                </a:gridCol>
                <a:gridCol w="1244130">
                  <a:extLst>
                    <a:ext uri="{9D8B030D-6E8A-4147-A177-3AD203B41FA5}">
                      <a16:colId xmlns:a16="http://schemas.microsoft.com/office/drawing/2014/main" val="1413846994"/>
                    </a:ext>
                  </a:extLst>
                </a:gridCol>
                <a:gridCol w="1598884">
                  <a:extLst>
                    <a:ext uri="{9D8B030D-6E8A-4147-A177-3AD203B41FA5}">
                      <a16:colId xmlns:a16="http://schemas.microsoft.com/office/drawing/2014/main" val="27530103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6914655"/>
                    </a:ext>
                  </a:extLst>
                </a:gridCol>
              </a:tblGrid>
              <a:tr h="5232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Nucleic Acid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Outer Covering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Family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Drawing or Virion (Not to Scale)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Representative Member (and Disease Caused)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27583637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marL="142875" indent="-142875"/>
                      <a:r>
                        <a:rPr lang="en-US" sz="1200" b="1" dirty="0"/>
                        <a:t>DNA Viruses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55780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141288" indent="6350">
                        <a:tabLst/>
                      </a:pPr>
                      <a:r>
                        <a:rPr lang="en-US" sz="1200" b="0" dirty="0"/>
                        <a:t>Double-stranded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</a:pPr>
                      <a:r>
                        <a:rPr lang="en-US" sz="1200" dirty="0"/>
                        <a:t>Non-enveloped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Papillomaviridae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papillomaviruses (some types cause warts; others cause cancers)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71004"/>
                  </a:ext>
                </a:extLst>
              </a:tr>
              <a:tr h="807365">
                <a:tc>
                  <a:txBody>
                    <a:bodyPr/>
                    <a:lstStyle/>
                    <a:p>
                      <a:pPr marL="141288" indent="6350">
                        <a:tabLst/>
                      </a:pPr>
                      <a:r>
                        <a:rPr lang="en-US" sz="1200" b="0" dirty="0"/>
                        <a:t>Double-stranded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</a:pPr>
                      <a:r>
                        <a:rPr lang="en-US" sz="1200" dirty="0"/>
                        <a:t>Non-enveloped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Polyomaviridae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Merkel cell polyomavirus (Merkel skin cancer)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60020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141288" indent="6350"/>
                      <a:r>
                        <a:rPr lang="en-US" sz="1200" b="0" dirty="0"/>
                        <a:t>Double-stranded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Adenoviridae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adenoviruses (respiratory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05718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133350" indent="0"/>
                      <a:r>
                        <a:rPr lang="en-US" sz="1200" b="0" dirty="0"/>
                        <a:t>Double-stranded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Herpesviridae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Herpes zoster virus (chickenpox); herpes simplex viruses (cold sores, genital herpes)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91911"/>
                  </a:ext>
                </a:extLst>
              </a:tr>
              <a:tr h="766876">
                <a:tc>
                  <a:txBody>
                    <a:bodyPr/>
                    <a:lstStyle/>
                    <a:p>
                      <a:pPr marL="133350" indent="0"/>
                      <a:r>
                        <a:rPr lang="en-US" sz="1200" b="0" dirty="0"/>
                        <a:t>Double-stranded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Poxviridae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Smallpox virus (smallpox)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86113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174625" indent="-38100"/>
                      <a:r>
                        <a:rPr lang="en-US" sz="1200" b="0" dirty="0"/>
                        <a:t>Single-stranded</a:t>
                      </a:r>
                    </a:p>
                    <a:p>
                      <a:pPr marL="174625" indent="-38100"/>
                      <a:r>
                        <a:rPr lang="en-US" sz="1200" b="0" dirty="0"/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Parvoviridae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parvovirus B19 (fifth disease)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1638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42"/>
          <a:stretch/>
        </p:blipFill>
        <p:spPr>
          <a:xfrm>
            <a:off x="4800600" y="2209800"/>
            <a:ext cx="464390" cy="368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10C3A-DEA9-4AA0-A1C6-721148073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72"/>
          <a:stretch/>
        </p:blipFill>
        <p:spPr>
          <a:xfrm>
            <a:off x="4772261" y="3076574"/>
            <a:ext cx="464390" cy="344643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52" y="3877549"/>
            <a:ext cx="488881" cy="499173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56" y="4632416"/>
            <a:ext cx="523568" cy="45720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400" y="5242029"/>
            <a:ext cx="970912" cy="657388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742" y="6134654"/>
            <a:ext cx="41790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71630A9-491B-4ED3-80CB-B3132957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6" y="229013"/>
            <a:ext cx="7557025" cy="554182"/>
          </a:xfrm>
        </p:spPr>
        <p:txBody>
          <a:bodyPr/>
          <a:lstStyle/>
          <a:p>
            <a:r>
              <a:rPr lang="en-US" altLang="en-US" sz="2600" b="1" dirty="0">
                <a:solidFill>
                  <a:prstClr val="black"/>
                </a:solidFill>
              </a:rPr>
              <a:t>Table 13.1 Classification of Some Human Viruses (2)</a:t>
            </a:r>
            <a:endParaRPr lang="en-US" dirty="0"/>
          </a:p>
        </p:txBody>
      </p:sp>
      <p:graphicFrame>
        <p:nvGraphicFramePr>
          <p:cNvPr id="19" name="Table Placeholder 18">
            <a:extLst>
              <a:ext uri="{FF2B5EF4-FFF2-40B4-BE49-F238E27FC236}">
                <a16:creationId xmlns:a16="http://schemas.microsoft.com/office/drawing/2014/main" id="{77A909F1-3EF0-416E-9CDC-CD85C971A034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4278138508"/>
              </p:ext>
            </p:extLst>
          </p:nvPr>
        </p:nvGraphicFramePr>
        <p:xfrm>
          <a:off x="531800" y="1295400"/>
          <a:ext cx="8077200" cy="4719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200">
                  <a:extLst>
                    <a:ext uri="{9D8B030D-6E8A-4147-A177-3AD203B41FA5}">
                      <a16:colId xmlns:a16="http://schemas.microsoft.com/office/drawing/2014/main" val="9882187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5603057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659585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6524078"/>
                    </a:ext>
                  </a:extLst>
                </a:gridCol>
                <a:gridCol w="2970200">
                  <a:extLst>
                    <a:ext uri="{9D8B030D-6E8A-4147-A177-3AD203B41FA5}">
                      <a16:colId xmlns:a16="http://schemas.microsoft.com/office/drawing/2014/main" val="3652062362"/>
                    </a:ext>
                  </a:extLst>
                </a:gridCol>
              </a:tblGrid>
              <a:tr h="543098">
                <a:tc>
                  <a:txBody>
                    <a:bodyPr/>
                    <a:lstStyle/>
                    <a:p>
                      <a:r>
                        <a:rPr lang="en-US" sz="1400" b="1" dirty="0"/>
                        <a:t>Nucleic Acid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Outer Covering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Family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Drawing or Virion (Not to Scale)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Representative Member (and Disease Caused)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12702264"/>
                  </a:ext>
                </a:extLst>
              </a:tr>
              <a:tr h="447502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RNA Viruses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7282"/>
                  </a:ext>
                </a:extLst>
              </a:tr>
              <a:tr h="699986">
                <a:tc>
                  <a:txBody>
                    <a:bodyPr/>
                    <a:lstStyle/>
                    <a:p>
                      <a:pPr marL="231775" marR="0" lvl="0" indent="-1143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Double-stranded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Non-enveloped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Human rotaviruses (diarrheal disease)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43673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marL="136525" indent="0"/>
                      <a:r>
                        <a:rPr lang="en-US" sz="1200" b="0" dirty="0"/>
                        <a:t>Single-stranded (plus strand)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Non-enveloped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Picornaviridae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Polioviruses (poliomyelitis); rhinovirus (colds); hepatitis A virus (hepatitis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36151"/>
                  </a:ext>
                </a:extLst>
              </a:tr>
              <a:tr h="559558">
                <a:tc>
                  <a:txBody>
                    <a:bodyPr/>
                    <a:lstStyle/>
                    <a:p>
                      <a:pPr marL="1333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(plus strand)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Non-enveloped</a:t>
                      </a:r>
                      <a:endParaRPr kumimoji="0" 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Caliciviridae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Norovirus (gastroenteritis)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69629"/>
                  </a:ext>
                </a:extLst>
              </a:tr>
              <a:tr h="545911">
                <a:tc>
                  <a:txBody>
                    <a:bodyPr/>
                    <a:lstStyle/>
                    <a:p>
                      <a:pPr marL="127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(plus strand)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Togaviridae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Rubella virus (rubella); Chikungunya virus (Chikungunya fever)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44371"/>
                  </a:ext>
                </a:extLst>
              </a:tr>
              <a:tr h="736979">
                <a:tc>
                  <a:txBody>
                    <a:bodyPr/>
                    <a:lstStyle/>
                    <a:p>
                      <a:pPr marL="1301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(plus strand)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Flaviviridae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Yellow fever virus (yellow fever); dengue virus (dengue fever); hepatitis C virus (hepatitis C); Zika virus (Zika virus disease)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79137"/>
                  </a:ext>
                </a:extLst>
              </a:tr>
              <a:tr h="620684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(plus strand)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Coronaviridae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Severe acute respiratory syndrome coronavirus (SARS), Middle East respiratory syndrome coronavirus (MERS)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258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3" y="2451852"/>
            <a:ext cx="378645" cy="364621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330" y="3062456"/>
            <a:ext cx="449507" cy="377265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693" y="3659253"/>
            <a:ext cx="357188" cy="382108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385" y="4154377"/>
            <a:ext cx="472452" cy="415185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188" y="4923090"/>
            <a:ext cx="438150" cy="394335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905" y="5466123"/>
            <a:ext cx="484219" cy="4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519D07D-2239-4E5F-9141-4547C2F5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6" y="228600"/>
            <a:ext cx="7557025" cy="393999"/>
          </a:xfrm>
        </p:spPr>
        <p:txBody>
          <a:bodyPr/>
          <a:lstStyle/>
          <a:p>
            <a:r>
              <a:rPr lang="en-US" altLang="en-US" sz="2600" b="1" dirty="0">
                <a:solidFill>
                  <a:prstClr val="black"/>
                </a:solidFill>
              </a:rPr>
              <a:t>Table 13.1 Classification of Some Human Viruses (3)</a:t>
            </a:r>
            <a:endParaRPr lang="en-US" dirty="0"/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98113157-C748-497A-8A18-165D3CD19724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919384273"/>
              </p:ext>
            </p:extLst>
          </p:nvPr>
        </p:nvGraphicFramePr>
        <p:xfrm>
          <a:off x="552503" y="838200"/>
          <a:ext cx="8058098" cy="5864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712">
                  <a:extLst>
                    <a:ext uri="{9D8B030D-6E8A-4147-A177-3AD203B41FA5}">
                      <a16:colId xmlns:a16="http://schemas.microsoft.com/office/drawing/2014/main" val="481387179"/>
                    </a:ext>
                  </a:extLst>
                </a:gridCol>
                <a:gridCol w="840192">
                  <a:extLst>
                    <a:ext uri="{9D8B030D-6E8A-4147-A177-3AD203B41FA5}">
                      <a16:colId xmlns:a16="http://schemas.microsoft.com/office/drawing/2014/main" val="2082533915"/>
                    </a:ext>
                  </a:extLst>
                </a:gridCol>
                <a:gridCol w="1222097">
                  <a:extLst>
                    <a:ext uri="{9D8B030D-6E8A-4147-A177-3AD203B41FA5}">
                      <a16:colId xmlns:a16="http://schemas.microsoft.com/office/drawing/2014/main" val="4174413168"/>
                    </a:ext>
                  </a:extLst>
                </a:gridCol>
                <a:gridCol w="1504227">
                  <a:extLst>
                    <a:ext uri="{9D8B030D-6E8A-4147-A177-3AD203B41FA5}">
                      <a16:colId xmlns:a16="http://schemas.microsoft.com/office/drawing/2014/main" val="3284922992"/>
                    </a:ext>
                  </a:extLst>
                </a:gridCol>
                <a:gridCol w="3135870">
                  <a:extLst>
                    <a:ext uri="{9D8B030D-6E8A-4147-A177-3AD203B41FA5}">
                      <a16:colId xmlns:a16="http://schemas.microsoft.com/office/drawing/2014/main" val="125118404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Nucleic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Outer Covering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  <a:p>
                      <a:r>
                        <a:rPr lang="en-US" sz="1400" b="1"/>
                        <a:t>Family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Drawing or Virion (Not to Scale)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Representative Member (and Disease Caused)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75416"/>
                  </a:ext>
                </a:extLst>
              </a:tr>
              <a:tr h="657240">
                <a:tc>
                  <a:txBody>
                    <a:bodyPr/>
                    <a:lstStyle/>
                    <a:p>
                      <a:pPr marL="104775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(minus strand)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Rhabdoviridae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Rabies virus (rabies)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000971"/>
                  </a:ext>
                </a:extLst>
              </a:tr>
              <a:tr h="635826">
                <a:tc>
                  <a:txBody>
                    <a:bodyPr/>
                    <a:lstStyle/>
                    <a:p>
                      <a:pPr marL="104775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(minus strand)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Filoviridae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Ebola virus (Ebola virus disease)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6517"/>
                  </a:ext>
                </a:extLst>
              </a:tr>
              <a:tr h="662318">
                <a:tc>
                  <a:txBody>
                    <a:bodyPr/>
                    <a:lstStyle/>
                    <a:p>
                      <a:pPr marL="109538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(minus strand)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Paramyxoviridae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Mumps virus (mumps); measles virus (measles)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38999"/>
                  </a:ext>
                </a:extLst>
              </a:tr>
              <a:tr h="574456">
                <a:tc>
                  <a:txBody>
                    <a:bodyPr/>
                    <a:lstStyle/>
                    <a:p>
                      <a:pPr marL="109538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(minus strand)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Orthomyxoviridae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Influenza virus (influenza)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1988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09538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(minus strand)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Bunyaviridae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Hantavirus (hantavirus pulmonary syndrome)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136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9538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Single-stranded (minus strand)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Arenaviridae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Lassa virus (Lassa fever)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731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Reverse Transcribing 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02008"/>
                  </a:ext>
                </a:extLst>
              </a:tr>
              <a:tr h="662318">
                <a:tc>
                  <a:txBody>
                    <a:bodyPr/>
                    <a:lstStyle/>
                    <a:p>
                      <a:pPr marL="1095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Hepadnaviridae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Hepatitis B virus (hepatitis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6194"/>
                  </a:ext>
                </a:extLst>
              </a:tr>
              <a:tr h="630640">
                <a:tc>
                  <a:txBody>
                    <a:bodyPr/>
                    <a:lstStyle/>
                    <a:p>
                      <a:pPr marL="114300" indent="0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Retroviridae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immunodeficiency virus (AIDS)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1640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1434152"/>
            <a:ext cx="566208" cy="381000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342" y="2122964"/>
            <a:ext cx="533400" cy="385233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467" y="2748888"/>
            <a:ext cx="447676" cy="414338"/>
          </a:xfrm>
          <a:prstGeom prst="rect">
            <a:avLst/>
          </a:prstGeom>
        </p:spPr>
      </p:pic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703" y="3379258"/>
            <a:ext cx="363203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467" y="3916897"/>
            <a:ext cx="405456" cy="42862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976" y="4430321"/>
            <a:ext cx="461794" cy="474446"/>
          </a:xfrm>
          <a:prstGeom prst="rect">
            <a:avLst/>
          </a:prstGeom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6315" y="5466881"/>
            <a:ext cx="559760" cy="552490"/>
          </a:xfrm>
          <a:prstGeom prst="rect">
            <a:avLst/>
          </a:prstGeom>
        </p:spPr>
      </p:pic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633" y="6097669"/>
            <a:ext cx="507576" cy="5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45AA6C-E6FA-41B2-86EA-B53AFD20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926" y="214952"/>
            <a:ext cx="3877949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Viral Taxonomy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580" y="990600"/>
            <a:ext cx="7696200" cy="28017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600" dirty="0">
                <a:latin typeface="+mj-lt"/>
              </a:rPr>
              <a:t>Virus families end in suffix -</a:t>
            </a:r>
            <a:r>
              <a:rPr lang="en-US" sz="2600" i="1" dirty="0" err="1">
                <a:latin typeface="+mj-lt"/>
              </a:rPr>
              <a:t>viridae</a:t>
            </a:r>
            <a:endParaRPr lang="en-US" sz="2600" i="1" dirty="0">
              <a:latin typeface="+mj-lt"/>
            </a:endParaRP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200" dirty="0">
                <a:latin typeface="+mj-lt"/>
              </a:rPr>
              <a:t>Names follow no consistent pattern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200" dirty="0">
                <a:latin typeface="+mj-lt"/>
              </a:rPr>
              <a:t>Some indicate appearance (for example, </a:t>
            </a:r>
            <a:r>
              <a:rPr lang="en-US" sz="2200" i="1" dirty="0" err="1">
                <a:latin typeface="+mj-lt"/>
              </a:rPr>
              <a:t>Coronaviridae</a:t>
            </a:r>
            <a:r>
              <a:rPr lang="en-US" sz="2200" dirty="0">
                <a:latin typeface="+mj-lt"/>
              </a:rPr>
              <a:t> from </a:t>
            </a:r>
            <a:r>
              <a:rPr lang="en-US" sz="2200" i="1" dirty="0">
                <a:latin typeface="+mj-lt"/>
              </a:rPr>
              <a:t>corona</a:t>
            </a:r>
            <a:r>
              <a:rPr lang="en-US" sz="2200" dirty="0">
                <a:latin typeface="+mj-lt"/>
              </a:rPr>
              <a:t>, meaning “crown”)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200" dirty="0">
                <a:latin typeface="+mj-lt"/>
              </a:rPr>
              <a:t>Others named for geographic area from which first isolated (for example, </a:t>
            </a:r>
            <a:r>
              <a:rPr lang="en-US" sz="2200" i="1" dirty="0" err="1">
                <a:latin typeface="+mj-lt"/>
              </a:rPr>
              <a:t>Bunyaviridae</a:t>
            </a:r>
            <a:r>
              <a:rPr lang="en-US" sz="2200" dirty="0">
                <a:latin typeface="+mj-lt"/>
              </a:rPr>
              <a:t> from Bunyamwera in Uganda, Africa)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F9F31A-58F5-4910-B29E-E51AFF71E9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228" y="3792372"/>
            <a:ext cx="7010400" cy="2057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Genus ends in -</a:t>
            </a:r>
            <a:r>
              <a:rPr lang="en-US" sz="2600" i="1" dirty="0">
                <a:solidFill>
                  <a:prstClr val="black"/>
                </a:solidFill>
              </a:rPr>
              <a:t>virus</a:t>
            </a:r>
            <a:r>
              <a:rPr lang="en-US" sz="2600" dirty="0">
                <a:solidFill>
                  <a:prstClr val="black"/>
                </a:solidFill>
              </a:rPr>
              <a:t> (for example, </a:t>
            </a:r>
            <a:r>
              <a:rPr lang="en-US" sz="2600" i="1" dirty="0">
                <a:solidFill>
                  <a:prstClr val="black"/>
                </a:solidFill>
              </a:rPr>
              <a:t>Enterovirus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Species name often name of disease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200" dirty="0">
                <a:solidFill>
                  <a:prstClr val="black"/>
                </a:solidFill>
              </a:rPr>
              <a:t>For example, </a:t>
            </a:r>
            <a:r>
              <a:rPr lang="en-US" sz="2200" i="1" dirty="0">
                <a:solidFill>
                  <a:prstClr val="black"/>
                </a:solidFill>
              </a:rPr>
              <a:t>poliovirus</a:t>
            </a:r>
            <a:r>
              <a:rPr lang="en-US" sz="2200" dirty="0">
                <a:solidFill>
                  <a:prstClr val="black"/>
                </a:solidFill>
              </a:rPr>
              <a:t> causes poliomyelitis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sz="2200" dirty="0">
                <a:solidFill>
                  <a:prstClr val="black"/>
                </a:solidFill>
              </a:rPr>
              <a:t>Viruses commonly referred to only by species name</a:t>
            </a:r>
          </a:p>
        </p:txBody>
      </p:sp>
    </p:spTree>
    <p:extLst>
      <p:ext uri="{BB962C8B-B14F-4D97-AF65-F5344CB8AC3E}">
        <p14:creationId xmlns:p14="http://schemas.microsoft.com/office/powerpoint/2010/main" val="17348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20C2C0-333B-468C-B484-DD904B8E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07" y="214952"/>
            <a:ext cx="3877949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Viral Taxonomy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816" y="990600"/>
            <a:ext cx="7540384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Viruses often referred to informally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Groups of unrelated viruses sharing routes of infection</a:t>
            </a:r>
          </a:p>
          <a:p>
            <a:pPr marL="504825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Oral-fecal route: enteric viruses</a:t>
            </a:r>
          </a:p>
          <a:p>
            <a:pPr marL="504825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Respiratory route: respiratory viruses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Zoonotic viruses cause </a:t>
            </a:r>
            <a:r>
              <a:rPr lang="en-US" altLang="en-US" sz="2400" dirty="0" err="1">
                <a:latin typeface="+mj-lt"/>
                <a:cs typeface="Lucida Sans Unicode" panose="020B0602030504020204" pitchFamily="34" charset="0"/>
              </a:rPr>
              <a:t>zoonoses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(animal to human)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Arboviruses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(from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ar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thropod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bo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rne) are spread by arthropods; often can infect widely different species</a:t>
            </a:r>
          </a:p>
          <a:p>
            <a:pPr marL="504825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Cause diseases such as yellow fever, dengue fever, West Nile encephalitis, La Crosse encephalitis</a:t>
            </a:r>
          </a:p>
        </p:txBody>
      </p:sp>
    </p:spTree>
    <p:extLst>
      <p:ext uri="{BB962C8B-B14F-4D97-AF65-F5344CB8AC3E}">
        <p14:creationId xmlns:p14="http://schemas.microsoft.com/office/powerpoint/2010/main" val="32763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3000" b="1" dirty="0">
                <a:solidFill>
                  <a:schemeClr val="tx1"/>
                </a:solidFill>
              </a:rPr>
              <a:t>Table 13.2 Grouping of Human Viruses Based on Route of Transmission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D17E849C-2A97-4656-8B8B-9CBE909F195A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683599206"/>
              </p:ext>
            </p:extLst>
          </p:nvPr>
        </p:nvGraphicFramePr>
        <p:xfrm>
          <a:off x="569900" y="1371600"/>
          <a:ext cx="8001000" cy="3881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500">
                  <a:extLst>
                    <a:ext uri="{9D8B030D-6E8A-4147-A177-3AD203B41FA5}">
                      <a16:colId xmlns:a16="http://schemas.microsoft.com/office/drawing/2014/main" val="418550209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06527385"/>
                    </a:ext>
                  </a:extLst>
                </a:gridCol>
                <a:gridCol w="3313100">
                  <a:extLst>
                    <a:ext uri="{9D8B030D-6E8A-4147-A177-3AD203B41FA5}">
                      <a16:colId xmlns:a16="http://schemas.microsoft.com/office/drawing/2014/main" val="32553786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Virus</a:t>
                      </a:r>
                      <a:r>
                        <a:rPr lang="en-US" b="1" baseline="0" dirty="0"/>
                        <a:t> Group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Mechanism of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Common Viruses Transmitted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82505"/>
                  </a:ext>
                </a:extLst>
              </a:tr>
              <a:tr h="746533">
                <a:tc>
                  <a:txBody>
                    <a:bodyPr/>
                    <a:lstStyle/>
                    <a:p>
                      <a:r>
                        <a:rPr lang="en-US" sz="1800" dirty="0"/>
                        <a:t>Enteric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Fecal-oral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Enteroviruses (polio); noroviruses; rotaviruses (diarrhea)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96552"/>
                  </a:ext>
                </a:extLst>
              </a:tr>
              <a:tr h="716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Respiratory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Respiratory or salivary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Influenza; measles; rhinoviruses (colds)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72125"/>
                  </a:ext>
                </a:extLst>
              </a:tr>
              <a:tr h="7301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Sexually transmitted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Sexual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Herpes simplex virus type 2 (genital herpes);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99619"/>
                  </a:ext>
                </a:extLst>
              </a:tr>
              <a:tr h="7176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Zoonotic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Vector (such as arthropods)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West Nile encephalitis; Zika virus disease, dengue fever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2577"/>
                  </a:ext>
                </a:extLst>
              </a:tr>
              <a:tr h="6053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Zoonotic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Animal to human directly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Rabies; cowpox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07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A4B201-A7D3-46BC-9C96-7111D08F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96" y="214952"/>
            <a:ext cx="3525408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Bacteriophages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144937-6EFB-4E3C-9550-85C06F7556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7581" y="990600"/>
            <a:ext cx="7772400" cy="2438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Three general types of bacteriophages based on relationship with host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Lytic (virulent) phages</a:t>
            </a:r>
          </a:p>
          <a:p>
            <a:pPr marL="285750" lvl="1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Temperate phages</a:t>
            </a:r>
          </a:p>
          <a:p>
            <a:pPr marL="285750" lvl="1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Filamentous phages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32912-C686-42B4-93E4-E00119B48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7581" y="3518848"/>
            <a:ext cx="7772400" cy="28819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General strategies for phage replication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Productive infection</a:t>
            </a:r>
          </a:p>
          <a:p>
            <a:pPr marL="531813" lvl="2">
              <a:spcBef>
                <a:spcPts val="55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New viral particles are produced</a:t>
            </a:r>
          </a:p>
          <a:p>
            <a:pPr marL="285750" lvl="1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Latent state</a:t>
            </a:r>
          </a:p>
          <a:p>
            <a:pPr marL="531813" lvl="2">
              <a:spcBef>
                <a:spcPts val="55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Viral genome remains silent within cell, but is replicated along with host cell genome</a:t>
            </a:r>
          </a:p>
        </p:txBody>
      </p:sp>
    </p:spTree>
    <p:extLst>
      <p:ext uri="{BB962C8B-B14F-4D97-AF65-F5344CB8AC3E}">
        <p14:creationId xmlns:p14="http://schemas.microsoft.com/office/powerpoint/2010/main" val="15224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FD11E3-830F-4C65-A0DA-61A879D4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14952"/>
            <a:ext cx="5677705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Bacteriophages – Figure 13.4</a:t>
            </a:r>
            <a:endParaRPr lang="en-US" dirty="0"/>
          </a:p>
        </p:txBody>
      </p:sp>
      <p:pic>
        <p:nvPicPr>
          <p:cNvPr id="12" name="Picture 11" descr="Viruses cause productive infections, in which more virus is released, or a latent state, in which viral nucleic acid remains in the host cell.">
            <a:extLst>
              <a:ext uri="{FF2B5EF4-FFF2-40B4-BE49-F238E27FC236}">
                <a16:creationId xmlns:a16="http://schemas.microsoft.com/office/drawing/2014/main" id="{17825DBA-B3A7-4350-BD62-9182A5C53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5557" r="15833" b="5779"/>
          <a:stretch/>
        </p:blipFill>
        <p:spPr>
          <a:xfrm>
            <a:off x="1524000" y="1066800"/>
            <a:ext cx="6172200" cy="53948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45B07-A470-4C11-8B49-3DEB905AD4E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57800" y="6461647"/>
            <a:ext cx="3657600" cy="257601"/>
          </a:xfrm>
        </p:spPr>
        <p:txBody>
          <a:bodyPr/>
          <a:lstStyle/>
          <a:p>
            <a:pPr marL="0" indent="0" algn="r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sz="1200" dirty="0">
                <a:solidFill>
                  <a:prstClr val="black"/>
                </a:solidFill>
                <a:hlinkClick r:id="" action="ppaction://noaction"/>
              </a:rPr>
              <a:t>Bacteriophages – Figure 13.4 </a:t>
            </a:r>
            <a:r>
              <a:rPr lang="en-US" sz="1200" dirty="0">
                <a:hlinkClick r:id="" action="ppaction://noaction"/>
              </a:rPr>
              <a:t>Long Description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81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043CF-500D-4A75-81E6-EFA3D123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91" y="214952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Lytic Phage Infections – Figure 13.5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990600"/>
            <a:ext cx="4667533" cy="5615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latin typeface="+mj-lt"/>
              </a:rPr>
              <a:t>Lytic</a:t>
            </a:r>
            <a:r>
              <a:rPr lang="en-US" altLang="en-US" sz="2800" dirty="0">
                <a:latin typeface="+mj-lt"/>
              </a:rPr>
              <a:t> or </a:t>
            </a:r>
            <a:r>
              <a:rPr lang="en-US" altLang="en-US" sz="2800" u="sng" dirty="0">
                <a:latin typeface="+mj-lt"/>
              </a:rPr>
              <a:t>virulent phages</a:t>
            </a:r>
            <a:r>
              <a:rPr lang="en-US" altLang="en-US" sz="2800" dirty="0">
                <a:latin typeface="+mj-lt"/>
              </a:rPr>
              <a:t> exit host by lysing the cell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Productive infection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: new viral particles formed 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T4 phage (dsDNA) is model; entire process takes approximately 30 minutes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Infection cycle is five step process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Attachment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Genome entry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Synthesis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Assembly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Release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114C5BD-C226-411B-BC70-01833BAD2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76" y="927090"/>
            <a:ext cx="3048000" cy="570585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0BDA52-AF55-432D-B754-D7E0BC9DDA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858873" y="903916"/>
            <a:ext cx="804386" cy="152400"/>
          </a:xfrm>
        </p:spPr>
        <p:txBody>
          <a:bodyPr/>
          <a:lstStyle/>
          <a:p>
            <a:pPr marL="138113" indent="-138113">
              <a:buFont typeface="+mj-lt"/>
              <a:buAutoNum type="arabicPeriod"/>
            </a:pPr>
            <a:r>
              <a:rPr lang="en-US" sz="650" b="1" dirty="0"/>
              <a:t>Attachment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D1AEC1-C16A-410D-88A7-480AB7CF92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18400" y="1090465"/>
            <a:ext cx="939799" cy="381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" dirty="0"/>
              <a:t>Phage attaches to specific receptors on the </a:t>
            </a:r>
            <a:r>
              <a:rPr lang="en-US" sz="700" i="1" dirty="0"/>
              <a:t>E. coli</a:t>
            </a:r>
            <a:r>
              <a:rPr lang="en-US" sz="700" dirty="0"/>
              <a:t> cell wall.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1F183-940D-418D-A88A-D9ECC17846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62440" y="2058670"/>
            <a:ext cx="1087000" cy="185345"/>
          </a:xfrm>
        </p:spPr>
        <p:txBody>
          <a:bodyPr/>
          <a:lstStyle/>
          <a:p>
            <a:pPr marL="144463" indent="-144463">
              <a:buFont typeface="+mj-lt"/>
              <a:buAutoNum type="arabicPeriod" startAt="2"/>
            </a:pPr>
            <a:r>
              <a:rPr lang="en-US" sz="650" b="1" dirty="0"/>
              <a:t>Genome Entry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AB6ABF-55C9-4B6C-8D40-8338238ECE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515185" y="2130557"/>
            <a:ext cx="990600" cy="53088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" dirty="0"/>
              <a:t>The tail contracts and phage DNA is injected into the bacterial cell, leaving the phage coat outside.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203B5-5B8D-427A-8160-365EC01266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57875" y="3105150"/>
            <a:ext cx="695325" cy="152400"/>
          </a:xfrm>
        </p:spPr>
        <p:txBody>
          <a:bodyPr/>
          <a:lstStyle/>
          <a:p>
            <a:pPr marL="138113" indent="-138113">
              <a:buFont typeface="+mj-lt"/>
              <a:buAutoNum type="arabicPeriod" startAt="3"/>
              <a:tabLst>
                <a:tab pos="157163" algn="l"/>
              </a:tabLst>
            </a:pPr>
            <a:r>
              <a:rPr lang="en-US" sz="650" b="1" dirty="0"/>
              <a:t>Synthesis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704759A-BB1B-4418-8A08-B14CF0234F5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515185" y="3097065"/>
            <a:ext cx="1152526" cy="67652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" dirty="0"/>
              <a:t>Phage genome is trans-</a:t>
            </a:r>
            <a:r>
              <a:rPr lang="en-US" sz="700" dirty="0" err="1"/>
              <a:t>cribed</a:t>
            </a:r>
            <a:r>
              <a:rPr lang="en-US" sz="700" dirty="0"/>
              <a:t> and phage proteins synthesized. Phage DNA is replicated, other virion components are made, and host DNA is degraded.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70DD73-E8B6-4B24-8A74-1328AFEA4F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857875" y="4024800"/>
            <a:ext cx="657185" cy="162370"/>
          </a:xfrm>
        </p:spPr>
        <p:txBody>
          <a:bodyPr/>
          <a:lstStyle/>
          <a:p>
            <a:pPr marL="130175" indent="-130175">
              <a:buFont typeface="+mj-lt"/>
              <a:buAutoNum type="arabicPeriod" startAt="4"/>
            </a:pPr>
            <a:r>
              <a:rPr lang="en-US" sz="650" b="1" dirty="0"/>
              <a:t>Assembly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968BAAC-483C-4122-AC35-A8FC0D37283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518472" y="4111775"/>
            <a:ext cx="1227819" cy="36194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" dirty="0"/>
              <a:t>Phage components are assembled into mature virions.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C31DDB-4712-44B7-A8B0-1E39D54A99E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61050" y="5594350"/>
            <a:ext cx="685800" cy="152400"/>
          </a:xfrm>
        </p:spPr>
        <p:txBody>
          <a:bodyPr/>
          <a:lstStyle/>
          <a:p>
            <a:pPr marL="120650" indent="-120650">
              <a:buFont typeface="+mj-lt"/>
              <a:buAutoNum type="arabicPeriod" startAt="5"/>
            </a:pPr>
            <a:r>
              <a:rPr lang="en-US" sz="650" b="1" dirty="0"/>
              <a:t>Release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C153A63-D577-409C-B815-B6713A4B90B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26655" y="5732315"/>
            <a:ext cx="1144905" cy="381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" dirty="0"/>
              <a:t>The bacterial cell lyses and many new infectious virions are released.</a:t>
            </a:r>
          </a:p>
        </p:txBody>
      </p:sp>
    </p:spTree>
    <p:extLst>
      <p:ext uri="{BB962C8B-B14F-4D97-AF65-F5344CB8AC3E}">
        <p14:creationId xmlns:p14="http://schemas.microsoft.com/office/powerpoint/2010/main" val="14797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1DE5C-94C9-4377-AAE4-BE41C8DD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Lytic Phage Infections – Figure 13.5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914400"/>
            <a:ext cx="4850783" cy="56159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Infection Cycle</a:t>
            </a:r>
            <a:r>
              <a:rPr lang="en-US" altLang="en-US" dirty="0">
                <a:latin typeface="+mj-lt"/>
              </a:rPr>
              <a:t> 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Attachment</a:t>
            </a:r>
          </a:p>
          <a:p>
            <a:pPr marL="504825" lvl="2" indent="-217488">
              <a:spcBef>
                <a:spcPts val="55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Phage attaches to receptors</a:t>
            </a:r>
          </a:p>
          <a:p>
            <a:pPr marL="736600" lvl="3">
              <a:spcBef>
                <a:spcPts val="5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Receptors are molecules that typically perform other functions</a:t>
            </a:r>
          </a:p>
          <a:p>
            <a:pPr marL="736600" lvl="3">
              <a:spcBef>
                <a:spcPts val="5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Cells that lack specific receptor </a:t>
            </a:r>
            <a:br>
              <a:rPr lang="en-US" altLang="en-US" sz="2000" dirty="0">
                <a:latin typeface="+mj-lt"/>
                <a:cs typeface="Lucida Sans Unicode" panose="020B0602030504020204" pitchFamily="34" charset="0"/>
              </a:rPr>
            </a:b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are resistant to infection by that phage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Genome entry</a:t>
            </a:r>
          </a:p>
          <a:p>
            <a:pPr marL="504825" lvl="2">
              <a:spcBef>
                <a:spcPts val="55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T4 lysozyme degrades cell wall</a:t>
            </a:r>
          </a:p>
          <a:p>
            <a:pPr marL="504825" lvl="2">
              <a:spcBef>
                <a:spcPts val="55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Tail contracts, injects genome</a:t>
            </a:r>
            <a:br>
              <a:rPr lang="en-US" altLang="en-US" sz="2200" dirty="0">
                <a:latin typeface="+mj-lt"/>
                <a:cs typeface="Lucida Sans Unicode" panose="020B0602030504020204" pitchFamily="34" charset="0"/>
              </a:rPr>
            </a:b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through cell wall and membrane</a:t>
            </a:r>
          </a:p>
          <a:p>
            <a:pPr marL="504825" lvl="2">
              <a:spcBef>
                <a:spcPts val="55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Capsid remains outside the cell</a:t>
            </a:r>
          </a:p>
        </p:txBody>
      </p:sp>
      <p:pic>
        <p:nvPicPr>
          <p:cNvPr id="37" name="Picture 36" descr="An illustration shows the process of lytic phage infections.">
            <a:extLst>
              <a:ext uri="{FF2B5EF4-FFF2-40B4-BE49-F238E27FC236}">
                <a16:creationId xmlns:a16="http://schemas.microsoft.com/office/drawing/2014/main" id="{F3CD678A-FC53-4FDC-9EA0-11254DB8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292" y="2346693"/>
            <a:ext cx="3471508" cy="2755165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AD80D0B-911F-4DE9-8991-7FD04ECC8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4000" y="6477000"/>
            <a:ext cx="5791200" cy="22860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Lytic Phage Infections – Figure 13.5 (2)</a:t>
            </a:r>
            <a:r>
              <a:rPr lang="en-US" sz="1200" dirty="0">
                <a:hlinkClick r:id="" action="ppaction://noaction"/>
              </a:rPr>
              <a:t> Long Description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2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8C0116-0A21-415A-84D1-6906EA80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841" y="214952"/>
            <a:ext cx="4692318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 Glimpse of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952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600" dirty="0">
                <a:latin typeface="+mj-lt"/>
              </a:rPr>
              <a:t>Tobacco mosaic disease (1890s) 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Many microorganisms were identified as infectious agents, but this was caused by an unusual agent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D. M.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Iwanowsky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,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Martinus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Beijerinck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determined it caused by “filterable virus” too small to be seen with light microscope, passed through filters for bacteria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F. W.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Twort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and F.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d’Herelle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discovered “filterable virus” that destroyed bacteria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Virus means “poison”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Viruses have many features more characteristic of complex chemicals (for example, still infective following precipitation from ethyl alcohol suspension or crystallization)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3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5B04D-F1C7-4534-8A48-CE23E425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2905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Lytic Phage Infections – Figure 13.5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032750" cy="13478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>
                <a:latin typeface="+mj-lt"/>
              </a:rPr>
              <a:t>Infection Cycle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</a:rPr>
              <a:t>Synthesis of phage proteins and genome</a:t>
            </a:r>
          </a:p>
          <a:p>
            <a:pPr marL="5318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Early proteins translated within minutes; nuclease degrades host DNA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5FF50B-BDEE-45C0-AE86-06957E5D8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250" y="2419412"/>
            <a:ext cx="4944638" cy="1343088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solidFill>
                  <a:prstClr val="black"/>
                </a:solidFill>
              </a:rPr>
              <a:t>Phage genome synthesized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solidFill>
                  <a:prstClr val="black"/>
                </a:solidFill>
              </a:rPr>
              <a:t>Late proteins are structural proteins (capsid, tail); produced toward end of cycle</a:t>
            </a:r>
          </a:p>
        </p:txBody>
      </p:sp>
      <p:pic>
        <p:nvPicPr>
          <p:cNvPr id="22" name="Picture 21" descr="An illustration shows the process of lytic phage infections.">
            <a:extLst>
              <a:ext uri="{FF2B5EF4-FFF2-40B4-BE49-F238E27FC236}">
                <a16:creationId xmlns:a16="http://schemas.microsoft.com/office/drawing/2014/main" id="{D3DCDAED-EAFD-481C-A86B-71DD0F2C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888" y="2691650"/>
            <a:ext cx="3258967" cy="3432149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DBC3105-8763-4933-ADC7-9CDA275274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3000" y="6477000"/>
            <a:ext cx="6934200" cy="228601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Lytic Phage Infections – Figure 13.5 (3)</a:t>
            </a:r>
            <a:r>
              <a:rPr lang="en-US" sz="1200" dirty="0">
                <a:hlinkClick r:id="" action="ppaction://noaction"/>
              </a:rPr>
              <a:t> Long Description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17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043CF-500D-4A75-81E6-EFA3D123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91" y="214952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Lytic Phage Infections – Figure 13.5 (4)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990600"/>
            <a:ext cx="4667533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/>
              <a:t>Infection cycle</a:t>
            </a:r>
            <a:r>
              <a:rPr lang="en-US" altLang="en-US" dirty="0"/>
              <a:t> 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Assembly (maturation)</a:t>
            </a:r>
          </a:p>
          <a:p>
            <a:pPr marL="5080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Some components assemble spontaneously, others require protein scaffolds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cs typeface="Lucida Sans Unicode" panose="020B0602030504020204" pitchFamily="34" charset="0"/>
              </a:rPr>
              <a:t>Release</a:t>
            </a:r>
          </a:p>
          <a:p>
            <a:pPr marL="5080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Lysozyme produced late in infection; digests cell wall</a:t>
            </a:r>
          </a:p>
          <a:p>
            <a:pPr marL="5080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cs typeface="Lucida Sans Unicode" panose="020B0602030504020204" pitchFamily="34" charset="0"/>
              </a:rPr>
              <a:t>Cell lyses, releases phage</a:t>
            </a:r>
          </a:p>
          <a:p>
            <a:pPr marL="5080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u="sng" dirty="0">
                <a:cs typeface="Lucida Sans Unicode" panose="020B0602030504020204" pitchFamily="34" charset="0"/>
              </a:rPr>
              <a:t>Burst size</a:t>
            </a:r>
            <a:r>
              <a:rPr lang="en-US" altLang="en-US" sz="2200" dirty="0">
                <a:cs typeface="Lucida Sans Unicode" panose="020B0602030504020204" pitchFamily="34" charset="0"/>
              </a:rPr>
              <a:t> of T4 is approximately 200</a:t>
            </a:r>
          </a:p>
        </p:txBody>
      </p:sp>
      <p:pic>
        <p:nvPicPr>
          <p:cNvPr id="18" name="Picture 17" descr="Phage components are assembled into mature virions.">
            <a:extLst>
              <a:ext uri="{FF2B5EF4-FFF2-40B4-BE49-F238E27FC236}">
                <a16:creationId xmlns:a16="http://schemas.microsoft.com/office/drawing/2014/main" id="{8310ECF4-4CA1-4940-9D0B-B3001083D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67" y="990600"/>
            <a:ext cx="2932772" cy="54864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0BDA52-AF55-432D-B754-D7E0BC9DDA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34050" y="973766"/>
            <a:ext cx="804386" cy="152400"/>
          </a:xfrm>
        </p:spPr>
        <p:txBody>
          <a:bodyPr/>
          <a:lstStyle/>
          <a:p>
            <a:pPr marL="138113" indent="-138113">
              <a:buFont typeface="+mj-lt"/>
              <a:buAutoNum type="arabicPeriod"/>
            </a:pPr>
            <a:r>
              <a:rPr lang="en-US" sz="650" b="1" dirty="0"/>
              <a:t>Attachment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D1AEC1-C16A-410D-88A7-480AB7CF92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24725" y="1228725"/>
            <a:ext cx="939799" cy="3810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" dirty="0"/>
              <a:t>Phage attaches to specific receptors on the </a:t>
            </a:r>
            <a:r>
              <a:rPr lang="en-US" sz="700" i="1" dirty="0"/>
              <a:t>E. coli</a:t>
            </a:r>
            <a:r>
              <a:rPr lang="en-US" sz="700" dirty="0"/>
              <a:t> cell wall.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1F183-940D-418D-A88A-D9ECC17846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37225" y="2084070"/>
            <a:ext cx="1087000" cy="185345"/>
          </a:xfrm>
        </p:spPr>
        <p:txBody>
          <a:bodyPr/>
          <a:lstStyle/>
          <a:p>
            <a:pPr marL="144463" indent="-144463">
              <a:buFont typeface="+mj-lt"/>
              <a:buAutoNum type="arabicPeriod" startAt="2"/>
            </a:pPr>
            <a:r>
              <a:rPr lang="en-US" sz="650" b="1" dirty="0"/>
              <a:t>Genome Entry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AB6ABF-55C9-4B6C-8D40-8338238ECE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34250" y="2246592"/>
            <a:ext cx="990600" cy="53088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00" dirty="0"/>
              <a:t>The tail contracts and phage DNA is injected into the bacterial cell, leaving the phage coat outside.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203B5-5B8D-427A-8160-365EC01266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34050" y="3076575"/>
            <a:ext cx="695325" cy="152400"/>
          </a:xfrm>
        </p:spPr>
        <p:txBody>
          <a:bodyPr/>
          <a:lstStyle/>
          <a:p>
            <a:pPr marL="138113" indent="-138113">
              <a:buFont typeface="+mj-lt"/>
              <a:buAutoNum type="arabicPeriod" startAt="3"/>
              <a:tabLst>
                <a:tab pos="157163" algn="l"/>
              </a:tabLst>
            </a:pPr>
            <a:r>
              <a:rPr lang="en-US" sz="650" b="1" dirty="0"/>
              <a:t>Synthesis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704759A-BB1B-4418-8A08-B14CF0234F5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34250" y="3185473"/>
            <a:ext cx="1152526" cy="67652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00" dirty="0"/>
              <a:t>Phage genome is trans-</a:t>
            </a:r>
            <a:r>
              <a:rPr lang="en-US" sz="700" dirty="0" err="1"/>
              <a:t>cribed</a:t>
            </a:r>
            <a:r>
              <a:rPr lang="en-US" sz="700" dirty="0"/>
              <a:t> and phage proteins synthesized. Phage DNA is replicated, other virion components are made, and host DNA is degraded.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70DD73-E8B6-4B24-8A74-1328AFEA4F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37225" y="3965575"/>
            <a:ext cx="657185" cy="162370"/>
          </a:xfrm>
        </p:spPr>
        <p:txBody>
          <a:bodyPr/>
          <a:lstStyle/>
          <a:p>
            <a:pPr marL="130175" indent="-130175">
              <a:buFont typeface="+mj-lt"/>
              <a:buAutoNum type="arabicPeriod" startAt="4"/>
            </a:pPr>
            <a:r>
              <a:rPr lang="en-US" sz="650" b="1" dirty="0"/>
              <a:t>Assembly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968BAAC-483C-4122-AC35-A8FC0D37283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24725" y="4152900"/>
            <a:ext cx="1063167" cy="361949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00" dirty="0"/>
              <a:t>Phage components are assembled into mature virions.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C31DDB-4712-44B7-A8B0-1E39D54A99E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744210" y="5472430"/>
            <a:ext cx="685800" cy="152400"/>
          </a:xfrm>
        </p:spPr>
        <p:txBody>
          <a:bodyPr/>
          <a:lstStyle/>
          <a:p>
            <a:pPr marL="120650" indent="-120650">
              <a:buFont typeface="+mj-lt"/>
              <a:buAutoNum type="arabicPeriod" startAt="5"/>
            </a:pPr>
            <a:r>
              <a:rPr lang="en-US" sz="650" b="1" dirty="0"/>
              <a:t>Release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C153A63-D577-409C-B815-B6713A4B90B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22820" y="5715000"/>
            <a:ext cx="1144905" cy="3810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00" dirty="0"/>
              <a:t>The bacterial cell lyses and many new infectious virions are released.</a:t>
            </a:r>
          </a:p>
        </p:txBody>
      </p:sp>
    </p:spTree>
    <p:extLst>
      <p:ext uri="{BB962C8B-B14F-4D97-AF65-F5344CB8AC3E}">
        <p14:creationId xmlns:p14="http://schemas.microsoft.com/office/powerpoint/2010/main" val="33582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7A6CEF-0026-4EFD-AC08-22BD802A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14952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Temperate Phage Infections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0088" y="990600"/>
            <a:ext cx="7766712" cy="4700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800" u="sng" dirty="0">
                <a:latin typeface="+mj-lt"/>
              </a:rPr>
              <a:t>Temperate phages</a:t>
            </a:r>
            <a:r>
              <a:rPr lang="en-US" altLang="en-US" sz="2800" dirty="0">
                <a:latin typeface="+mj-lt"/>
              </a:rPr>
              <a:t> can direct a </a:t>
            </a:r>
            <a:r>
              <a:rPr lang="en-US" altLang="en-US" sz="2800" u="sng" dirty="0">
                <a:latin typeface="+mj-lt"/>
              </a:rPr>
              <a:t>lytic infection</a:t>
            </a:r>
            <a:r>
              <a:rPr lang="en-US" altLang="en-US" sz="2800" dirty="0">
                <a:latin typeface="+mj-lt"/>
              </a:rPr>
              <a:t> or incorporate their DNA into host cell genome (</a:t>
            </a:r>
            <a:r>
              <a:rPr lang="en-US" altLang="en-US" sz="2800" u="sng" dirty="0">
                <a:latin typeface="+mj-lt"/>
              </a:rPr>
              <a:t>lysogenic infection</a:t>
            </a:r>
            <a:r>
              <a:rPr lang="en-US" altLang="en-US" sz="2800" dirty="0">
                <a:latin typeface="+mj-lt"/>
              </a:rPr>
              <a:t>)</a:t>
            </a:r>
          </a:p>
          <a:p>
            <a:pPr marL="285750" lvl="1">
              <a:spcBef>
                <a:spcPts val="0"/>
              </a:spcBef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Infected cell is </a:t>
            </a:r>
            <a:r>
              <a:rPr lang="en-US" altLang="en-US" sz="2400" u="sng" dirty="0" err="1">
                <a:latin typeface="+mj-lt"/>
                <a:cs typeface="Lucida Sans Unicode" panose="020B0602030504020204" pitchFamily="34" charset="0"/>
              </a:rPr>
              <a:t>lysogen</a:t>
            </a:r>
            <a:endParaRPr lang="en-US" altLang="en-US" sz="2400" u="sng" dirty="0">
              <a:latin typeface="+mj-lt"/>
              <a:cs typeface="Lucida Sans Unicode" panose="020B0602030504020204" pitchFamily="34" charset="0"/>
            </a:endParaRPr>
          </a:p>
          <a:p>
            <a:pPr marL="285750" lvl="1">
              <a:spcBef>
                <a:spcPts val="600"/>
              </a:spcBef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Integrated phage DNA is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prophage</a:t>
            </a:r>
          </a:p>
          <a:p>
            <a:pPr marL="531813" lvl="2">
              <a:spcBef>
                <a:spcPts val="550"/>
              </a:spcBef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When the cell divides, the prophage is replicated</a:t>
            </a:r>
          </a:p>
          <a:p>
            <a:pPr marL="531813" lvl="2">
              <a:spcBef>
                <a:spcPts val="550"/>
              </a:spcBef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Prophage can begin process of lytic infection</a:t>
            </a:r>
          </a:p>
          <a:p>
            <a:pPr marL="285750" lvl="1">
              <a:spcBef>
                <a:spcPts val="600"/>
              </a:spcBef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Metabolic state of host cell can influence type of infection</a:t>
            </a:r>
          </a:p>
          <a:p>
            <a:pPr marL="285750" lvl="1">
              <a:spcBef>
                <a:spcPts val="600"/>
              </a:spcBef>
              <a:tabLst>
                <a:tab pos="8255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Lambda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466627"/>
              </p:ext>
            </p:extLst>
          </p:nvPr>
        </p:nvGraphicFramePr>
        <p:xfrm>
          <a:off x="2381357" y="5124142"/>
          <a:ext cx="2184272" cy="46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180800" imgH="253800" progId="Equation.DSMT4">
                  <p:embed/>
                </p:oleObj>
              </mc:Choice>
              <mc:Fallback>
                <p:oleObj name="Equation" r:id="rId4" imgW="118080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357" y="5124142"/>
                        <a:ext cx="2184272" cy="468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94F48DA-455D-49C1-A275-54804687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Temperate Phage Infections – Figure 13.6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579" y="990600"/>
            <a:ext cx="8229600" cy="14935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600" dirty="0">
                <a:latin typeface="+mj-lt"/>
              </a:rPr>
              <a:t>Phage-encoded enzyme integrase inserts phage DNA at specific site on host chromosome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Prophage replicates along with host chromosome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AD795A-BB24-4C3A-B2F0-07038E07D0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7579" y="2484123"/>
            <a:ext cx="3740621" cy="2316477"/>
          </a:xfrm>
        </p:spPr>
        <p:txBody>
          <a:bodyPr/>
          <a:lstStyle/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Can be excised by phage encoded enzyme, resulting in lytic infection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A phage-encoded </a:t>
            </a:r>
            <a:r>
              <a:rPr lang="en-US" altLang="en-US" sz="22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repressor</a:t>
            </a: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 </a:t>
            </a:r>
            <a:b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</a:b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prevents excision, maintains </a:t>
            </a:r>
            <a:b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</a:b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lysogenic state</a:t>
            </a:r>
          </a:p>
        </p:txBody>
      </p:sp>
      <p:pic>
        <p:nvPicPr>
          <p:cNvPr id="44036" name="Picture 4" descr="Phage λ inserts its DNA into host cell and may cause lytic infection or lysogenic infection. Integrated DNA may be excised and cause lytic infecti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>
            <a:fillRect/>
          </a:stretch>
        </p:blipFill>
        <p:spPr bwMode="auto">
          <a:xfrm>
            <a:off x="4953000" y="2514600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DFF0866-06FF-4F9D-8FC8-E139E34145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6400800"/>
            <a:ext cx="4572000" cy="242248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schemeClr val="tx1"/>
                </a:solidFill>
                <a:hlinkClick r:id="" action="ppaction://noaction"/>
              </a:rPr>
              <a:t>Temperate Phage Infections – Figure 13.6 (1) </a:t>
            </a:r>
            <a:r>
              <a:rPr lang="en-US" sz="1200" dirty="0">
                <a:solidFill>
                  <a:schemeClr val="tx1"/>
                </a:solidFill>
                <a:hlinkClick r:id="" action="ppaction://noaction"/>
              </a:rPr>
              <a:t>Long Description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22533E1-7D74-404F-9043-D8649ADE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Temperate Phage Infections – Figure 13.6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396" y="990600"/>
            <a:ext cx="8229600" cy="1811400"/>
          </a:xfrm>
        </p:spPr>
        <p:txBody>
          <a:bodyPr/>
          <a:lstStyle/>
          <a:p>
            <a:pPr indent="2290763"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341563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>
                <a:latin typeface="+mj-lt"/>
              </a:rPr>
              <a:t>DNA excised from chromosome only about once per 10,000 divisions of </a:t>
            </a:r>
            <a:r>
              <a:rPr lang="en-US" altLang="en-US" dirty="0" err="1">
                <a:latin typeface="+mj-lt"/>
              </a:rPr>
              <a:t>lysogen</a:t>
            </a:r>
            <a:endParaRPr lang="en-US" altLang="en-US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>
                <a:latin typeface="+mj-lt"/>
              </a:rPr>
              <a:t>If DNA damaged (for example, UV light exposure), SOS repair system turns on, activates a protease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9215D3-0CA9-489F-90F5-546B040481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8396" y="2743200"/>
            <a:ext cx="3773604" cy="2133599"/>
          </a:xfrm>
        </p:spPr>
        <p:txBody>
          <a:bodyPr/>
          <a:lstStyle/>
          <a:p>
            <a:pPr marL="282575" lvl="1" indent="-28257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Protease destroys repressor, allows prophage to be excised, enter lytic cycle</a:t>
            </a:r>
          </a:p>
          <a:p>
            <a:pPr marL="282575" lvl="1" indent="-282575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Called </a:t>
            </a:r>
            <a:r>
              <a:rPr lang="en-US" altLang="en-US" sz="22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phage induction</a:t>
            </a: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; allows phage escape damaged host</a:t>
            </a:r>
          </a:p>
        </p:txBody>
      </p:sp>
      <p:pic>
        <p:nvPicPr>
          <p:cNvPr id="46084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>
            <a:fillRect/>
          </a:stretch>
        </p:blipFill>
        <p:spPr bwMode="auto">
          <a:xfrm>
            <a:off x="4953000" y="2802000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62969"/>
              </p:ext>
            </p:extLst>
          </p:nvPr>
        </p:nvGraphicFramePr>
        <p:xfrm>
          <a:off x="909396" y="999736"/>
          <a:ext cx="2279181" cy="45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5" imgW="1282680" imgH="253800" progId="Equation.DSMT4">
                  <p:embed/>
                </p:oleObj>
              </mc:Choice>
              <mc:Fallback>
                <p:oleObj name="Equation" r:id="rId5" imgW="128268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396" y="999736"/>
                        <a:ext cx="2279181" cy="45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7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9567FDE-13A4-4465-BFD3-E2E13C3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64825"/>
            <a:ext cx="7557025" cy="9144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13.3 Some Properties Encoded by Prophage (Lysogenic Conversion)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397" y="990600"/>
            <a:ext cx="7893312" cy="15649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 err="1">
                <a:latin typeface="+mj-lt"/>
              </a:rPr>
              <a:t>Lysogen</a:t>
            </a:r>
            <a:r>
              <a:rPr lang="en-US" altLang="en-US" dirty="0">
                <a:latin typeface="+mj-lt"/>
              </a:rPr>
              <a:t> is immune to superinfection (infection by same phage)</a:t>
            </a:r>
            <a:endParaRPr lang="en-US" altLang="en-US" u="sng" dirty="0">
              <a:latin typeface="+mj-lt"/>
            </a:endParaRPr>
          </a:p>
          <a:p>
            <a:pPr marL="285750" lvl="1">
              <a:spcBef>
                <a:spcPts val="0"/>
              </a:spcBef>
              <a:spcAft>
                <a:spcPts val="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Repressor maintaining integrated prophage also binds to operator on incoming phage DNA, prevents gene expression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166A4F-363E-46E4-ADD1-2810A6BD6AB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2451" y="2610136"/>
            <a:ext cx="7557025" cy="15649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 err="1">
                <a:solidFill>
                  <a:prstClr val="black"/>
                </a:solidFill>
              </a:rPr>
              <a:t>Lysogen</a:t>
            </a:r>
            <a:r>
              <a:rPr lang="en-US" altLang="en-US" sz="2400" dirty="0">
                <a:solidFill>
                  <a:prstClr val="black"/>
                </a:solidFill>
              </a:rPr>
              <a:t> may show change in phenotype due to prophage DNA – called </a:t>
            </a:r>
            <a:r>
              <a:rPr lang="en-US" altLang="en-US" sz="2400" u="sng" dirty="0">
                <a:solidFill>
                  <a:prstClr val="black"/>
                </a:solidFill>
              </a:rPr>
              <a:t>lysogenic conversion</a:t>
            </a:r>
          </a:p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Toxins encoded by phage genes; only strains carrying prophage produce the toxins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C3DD34DE-574D-4120-BC76-93B5B96659D1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921960660"/>
              </p:ext>
            </p:extLst>
          </p:nvPr>
        </p:nvGraphicFramePr>
        <p:xfrm>
          <a:off x="722300" y="4300184"/>
          <a:ext cx="822960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375">
                  <a:extLst>
                    <a:ext uri="{9D8B030D-6E8A-4147-A177-3AD203B41FA5}">
                      <a16:colId xmlns:a16="http://schemas.microsoft.com/office/drawing/2014/main" val="989629793"/>
                    </a:ext>
                  </a:extLst>
                </a:gridCol>
                <a:gridCol w="2834508">
                  <a:extLst>
                    <a:ext uri="{9D8B030D-6E8A-4147-A177-3AD203B41FA5}">
                      <a16:colId xmlns:a16="http://schemas.microsoft.com/office/drawing/2014/main" val="4200093518"/>
                    </a:ext>
                  </a:extLst>
                </a:gridCol>
                <a:gridCol w="3070718">
                  <a:extLst>
                    <a:ext uri="{9D8B030D-6E8A-4147-A177-3AD203B41FA5}">
                      <a16:colId xmlns:a16="http://schemas.microsoft.com/office/drawing/2014/main" val="3879104210"/>
                    </a:ext>
                  </a:extLst>
                </a:gridCol>
              </a:tblGrid>
              <a:tr h="319035">
                <a:tc>
                  <a:txBody>
                    <a:bodyPr/>
                    <a:lstStyle/>
                    <a:p>
                      <a:r>
                        <a:rPr lang="en-US" sz="1600" b="1" dirty="0"/>
                        <a:t>Microorganism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Medical Importance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Property Encoded by Phage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49365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Clostridium botulinum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Causes botulism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Botulinum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07772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Corynebacterium diphtheria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Causes diphtheria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Diptheria</a:t>
                      </a:r>
                      <a:r>
                        <a:rPr lang="en-US" sz="1400" dirty="0"/>
                        <a:t>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43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Escherichia coli </a:t>
                      </a:r>
                      <a:r>
                        <a:rPr lang="en-US" sz="1400" i="0" dirty="0"/>
                        <a:t>O157:H7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Causes hemolytic uremic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Shiga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40909"/>
                  </a:ext>
                </a:extLst>
              </a:tr>
              <a:tr h="4930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Salmonella enterica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Causes food poisoning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Modification of lipopolysaccharide of outer membrane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14130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Streptococcus pyogenes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Causes scarlet fever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Streptococcal pyrogenic exotoxins(SPEs)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757398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Vibrio cholerae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Causes cholera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Cholera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6A6436-76EF-4805-9669-3E6F22A0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Filamentous Phage Infections – Figure 13.7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42672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Filamentous Phages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Single-stranded DNA phages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Look like long fibers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Cause productive infections</a:t>
            </a:r>
          </a:p>
          <a:p>
            <a:pPr marL="53975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Host cells not killed, but grow more slowly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M13 phage is model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Attaches to protein on F pilus of </a:t>
            </a:r>
            <a:r>
              <a:rPr lang="en-US" altLang="en-US" sz="2400" i="1" dirty="0">
                <a:latin typeface="+mj-lt"/>
                <a:cs typeface="Lucida Sans Unicode" panose="020B0602030504020204" pitchFamily="34" charset="0"/>
              </a:rPr>
              <a:t>E. coli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Single-stranded DNA </a:t>
            </a:r>
            <a:br>
              <a:rPr lang="en-US" altLang="en-US" sz="2400" dirty="0">
                <a:latin typeface="+mj-lt"/>
                <a:cs typeface="Lucida Sans Unicode" panose="020B0602030504020204" pitchFamily="34" charset="0"/>
              </a:rPr>
            </a:b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genome enters cytoplasm</a:t>
            </a:r>
          </a:p>
        </p:txBody>
      </p:sp>
      <p:pic>
        <p:nvPicPr>
          <p:cNvPr id="50180" name="Picture 5" descr="As phage DNA replicates, capsomeres are embedded in host cell membrane. Phage gains capsid as nucleic acid extrudes through membran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/>
          <a:stretch>
            <a:fillRect/>
          </a:stretch>
        </p:blipFill>
        <p:spPr bwMode="auto">
          <a:xfrm>
            <a:off x="5181600" y="1752600"/>
            <a:ext cx="39624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43D1FA-777D-48F2-AB8E-9711103E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848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Filamentous Phage Infections – Figure 13.8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877" y="990600"/>
            <a:ext cx="4566523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</a:rPr>
              <a:t>Filamentous Phages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DNA polymerase of host cell synthesizes complementary strand</a:t>
            </a:r>
          </a:p>
          <a:p>
            <a:pPr marL="520700" lvl="2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Called replicative form (RF); one strand used as template for synthesis of mRNA, copies of genome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M13 particles assembled </a:t>
            </a:r>
            <a:br>
              <a:rPr lang="en-US" altLang="en-US" sz="2200" dirty="0">
                <a:latin typeface="+mj-lt"/>
                <a:cs typeface="Lucida Sans Unicode" panose="020B0602030504020204" pitchFamily="34" charset="0"/>
              </a:rPr>
            </a:b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in process of extrusion</a:t>
            </a:r>
          </a:p>
          <a:p>
            <a:pPr marL="520700" lvl="2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M13 phage coat protein molecules inserted into cytoplasmic membrane</a:t>
            </a:r>
          </a:p>
          <a:p>
            <a:pPr marL="520700" lvl="2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Other proteins form pores</a:t>
            </a:r>
          </a:p>
          <a:p>
            <a:pPr marL="520700" lvl="2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As phage DNA secreted through pores, coat proteins coat the DNA, form </a:t>
            </a:r>
            <a:r>
              <a:rPr lang="en-US" altLang="en-US" sz="2000" dirty="0" err="1">
                <a:latin typeface="+mj-lt"/>
                <a:cs typeface="Lucida Sans Unicode" panose="020B0602030504020204" pitchFamily="34" charset="0"/>
              </a:rPr>
              <a:t>nucleocapsids</a:t>
            </a:r>
            <a:endParaRPr lang="en-US" sz="2000" dirty="0">
              <a:latin typeface="+mj-lt"/>
            </a:endParaRPr>
          </a:p>
        </p:txBody>
      </p:sp>
      <p:pic>
        <p:nvPicPr>
          <p:cNvPr id="52228" name="Picture 5" descr="(+) strand DNA acts as genome; (-) strand DNA transcribed into mRNA that is translated into phage coat  protein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>
            <a:fillRect/>
          </a:stretch>
        </p:blipFill>
        <p:spPr bwMode="auto">
          <a:xfrm>
            <a:off x="5676747" y="2128954"/>
            <a:ext cx="316653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CA5C01-BDCF-4AF7-8866-30676000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Bacteriophages in Horizontal Gene Transfer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766712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latin typeface="+mj-lt"/>
              </a:rPr>
              <a:t>Generalized Transduction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Results from packaging error during phage assembly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Some phages degrade host chromosome; fragments can be mistakenly packaged into phage head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These phages cannot direct phage replication cycle</a:t>
            </a:r>
          </a:p>
          <a:p>
            <a:pPr marL="490538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Called 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transducing particles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Following release, transducing particles can bind to new host, inject DNA</a:t>
            </a:r>
          </a:p>
          <a:p>
            <a:pPr marL="490538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DNA may integrate via homologous recombination, replacing host DNA</a:t>
            </a:r>
          </a:p>
          <a:p>
            <a:pPr marL="490538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Any gene from donor cell can be transferred</a:t>
            </a:r>
          </a:p>
        </p:txBody>
      </p:sp>
    </p:spTree>
    <p:extLst>
      <p:ext uri="{BB962C8B-B14F-4D97-AF65-F5344CB8AC3E}">
        <p14:creationId xmlns:p14="http://schemas.microsoft.com/office/powerpoint/2010/main" val="12823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422A2-79FA-4844-9853-4583AC52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Bacteriophages in Horizontal Gene Transfer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625" y="990600"/>
            <a:ext cx="5146254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latin typeface="+mj-lt"/>
              </a:rPr>
              <a:t>Specialized Transduction</a:t>
            </a:r>
          </a:p>
          <a:p>
            <a:pPr marL="285750" lvl="1">
              <a:spcBef>
                <a:spcPts val="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Excision mistake during transition from lysogenic to lytic cycle of temperate phage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Short piece of bacterial DNA removed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Excised DNA incorporated into phage heads; defective particles released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Can bind to new host, inject DNA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Bacterial genes may integrate via homologous recombination</a:t>
            </a:r>
          </a:p>
          <a:p>
            <a:pPr marL="285750" lvl="1">
              <a:spcBef>
                <a:spcPts val="600"/>
              </a:spcBef>
              <a:spcAft>
                <a:spcPts val="4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Only bacterial genes adjacent to integrated phage DNA transferred</a:t>
            </a:r>
          </a:p>
        </p:txBody>
      </p:sp>
      <p:pic>
        <p:nvPicPr>
          <p:cNvPr id="6" name="Picture 5" descr="The bacterial DNA in a defective phage can be injected into a new host, but cannot cause a productive infection.">
            <a:extLst>
              <a:ext uri="{FF2B5EF4-FFF2-40B4-BE49-F238E27FC236}">
                <a16:creationId xmlns:a16="http://schemas.microsoft.com/office/drawing/2014/main" id="{4E3FBF07-2BAA-4590-8AE3-B01397BE5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5" y="990600"/>
            <a:ext cx="2731008" cy="54864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65DFBB-A418-472F-897D-A5504DBCE0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16774" y="1023937"/>
            <a:ext cx="209400" cy="1786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600" b="1" dirty="0"/>
              <a:t>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8C712E5-D0A7-43F2-9C91-2B609477E9B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326311" y="1348740"/>
            <a:ext cx="819469" cy="30862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600" dirty="0"/>
              <a:t> A temperate phage injects its DNA into a bacterial host.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0C60FC-4520-4408-8B6A-1CB10C12F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23772" y="2058931"/>
            <a:ext cx="205578" cy="17626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600" b="1" dirty="0"/>
              <a:t> 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3CD2421-097F-467C-AA15-ACE90C738CE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7335515" y="2152638"/>
            <a:ext cx="1019972" cy="308622"/>
          </a:xfrm>
        </p:spPr>
        <p:txBody>
          <a:bodyPr/>
          <a:lstStyle/>
          <a:p>
            <a:pPr marL="0" indent="0">
              <a:buNone/>
            </a:pPr>
            <a:r>
              <a:rPr lang="en-US" sz="600" dirty="0"/>
              <a:t>The phage DNA integrates into the host cell DNA to become a prophage.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CC1CC9-317F-4AEA-B49C-2E8F9B4F02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54879" y="2846020"/>
            <a:ext cx="130021" cy="1765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600" b="1" dirty="0"/>
              <a:t>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D78B51FD-DB96-4F5B-ADC2-CFA098E8A7E9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325360" y="2847340"/>
            <a:ext cx="1209040" cy="57865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" dirty="0"/>
              <a:t>When the prophage is excised from the bacterial chromosome, a mistake is made; some bacterial DNA flanking the phage DNA is taken and a piece of the phage DNA is left behind.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604DC5-B3C1-49E9-BA0B-EE88CD9EF17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26150" y="3659838"/>
            <a:ext cx="186889" cy="21366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600" b="1" dirty="0"/>
              <a:t>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9C0A97B-9A8F-475A-9809-31FCAB7F3B2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33931" y="3754376"/>
            <a:ext cx="1113630" cy="50964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" dirty="0"/>
              <a:t>Replication and assembly produces defective phage particles that carry certain bacterial DNA in place of some phage DNA.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284EBB9-C584-4230-B7CE-9BD27EC49F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2275" y="4724463"/>
            <a:ext cx="115488" cy="99950"/>
          </a:xfrm>
        </p:spPr>
        <p:txBody>
          <a:bodyPr/>
          <a:lstStyle/>
          <a:p>
            <a:pPr marL="228600" indent="-228600" algn="l">
              <a:buFont typeface="+mj-lt"/>
              <a:buAutoNum type="arabicPeriod" startAt="5"/>
            </a:pPr>
            <a:r>
              <a:rPr lang="en-US" sz="600" b="1" dirty="0"/>
              <a:t>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2D61A26-AD10-43EA-9AAB-C46CAB7C7B98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31949" y="4807200"/>
            <a:ext cx="1232931" cy="445294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" dirty="0"/>
              <a:t>The DNA of the defective phage is injected into the new host but cannot cause a productive infection.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C82C7AE-543C-42B5-A17C-655D25DE2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9751" y="5636894"/>
            <a:ext cx="190557" cy="114500"/>
          </a:xfrm>
        </p:spPr>
        <p:txBody>
          <a:bodyPr/>
          <a:lstStyle/>
          <a:p>
            <a:pPr marL="228600" indent="-228600" algn="l">
              <a:buFont typeface="+mj-lt"/>
              <a:buAutoNum type="arabicPeriod" startAt="6"/>
            </a:pPr>
            <a:r>
              <a:rPr lang="en-US" sz="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556A97F-2F54-4F2C-B353-B8B5C7CFB18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328175" y="5599565"/>
            <a:ext cx="1160505" cy="49643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" dirty="0"/>
              <a:t>The bacterial DNA integrates into the host genome via homologous recombination; it can now be replicated along with the rest of the host DNA.</a:t>
            </a:r>
          </a:p>
        </p:txBody>
      </p:sp>
    </p:spTree>
    <p:extLst>
      <p:ext uri="{BB962C8B-B14F-4D97-AF65-F5344CB8AC3E}">
        <p14:creationId xmlns:p14="http://schemas.microsoft.com/office/powerpoint/2010/main" val="42308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E290E-0942-42BE-BB17-DB2F86C8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44" y="214745"/>
            <a:ext cx="8312728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Viruses: Obligate Intracellular Parasites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813964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600" dirty="0">
                <a:latin typeface="+mj-lt"/>
              </a:rPr>
              <a:t>Viruses are genetic information </a:t>
            </a:r>
            <a:r>
              <a:rPr lang="en-US" altLang="en-US" sz="2600" dirty="0">
                <a:latin typeface="+mj-lt"/>
                <a:cs typeface="Arial" panose="020B0604020202020204" pitchFamily="34" charset="0"/>
              </a:rPr>
              <a:t>—</a:t>
            </a:r>
            <a:r>
              <a:rPr lang="en-US" altLang="en-US" sz="2600" dirty="0">
                <a:latin typeface="+mj-lt"/>
              </a:rPr>
              <a:t> DNA or </a:t>
            </a:r>
            <a:br>
              <a:rPr lang="en-US" altLang="en-US" sz="2600" dirty="0">
                <a:latin typeface="+mj-lt"/>
              </a:rPr>
            </a:br>
            <a:r>
              <a:rPr lang="en-US" altLang="en-US" sz="2600" dirty="0">
                <a:latin typeface="+mj-lt"/>
              </a:rPr>
              <a:t>RNA </a:t>
            </a:r>
            <a:r>
              <a:rPr lang="en-US" altLang="en-US" sz="2600" dirty="0">
                <a:latin typeface="+mj-lt"/>
                <a:cs typeface="Arial" panose="020B0604020202020204" pitchFamily="34" charset="0"/>
              </a:rPr>
              <a:t>—</a:t>
            </a:r>
            <a:r>
              <a:rPr lang="en-US" altLang="en-US" sz="2600" dirty="0">
                <a:latin typeface="+mj-lt"/>
              </a:rPr>
              <a:t> contained within protective protein coat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Inert particles: no metabolism, replication, motility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Genome hijacks host cell’s replication machinery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Inert outside cells; inside, direct activities of cell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Infectious agents, not organisms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Viruses require live organisms as hosts; cannot be grown in pure culture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Cannot be seen with light microscopy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Classified generally based on type of cell they infect: eukaryotic or prokaryotic</a:t>
            </a:r>
          </a:p>
        </p:txBody>
      </p:sp>
    </p:spTree>
    <p:extLst>
      <p:ext uri="{BB962C8B-B14F-4D97-AF65-F5344CB8AC3E}">
        <p14:creationId xmlns:p14="http://schemas.microsoft.com/office/powerpoint/2010/main" val="17918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307EC3-65C9-4132-8718-DAF85917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63455"/>
            <a:ext cx="8312727" cy="458002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Methods Used to Study Bacteriophages – Figure 13.10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2FC62E-2AA1-4CEE-9FFF-3A8C79C4D6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0103" y="990600"/>
            <a:ext cx="7162801" cy="16764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Viruses multiply only inside living cells; must cultivate suitable host cells to grow viruses</a:t>
            </a:r>
          </a:p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solidFill>
                  <a:prstClr val="black"/>
                </a:solidFill>
              </a:rPr>
              <a:t>Plaque assays</a:t>
            </a:r>
            <a:r>
              <a:rPr lang="en-US" altLang="en-US" sz="2400" dirty="0">
                <a:solidFill>
                  <a:prstClr val="black"/>
                </a:solidFill>
              </a:rPr>
              <a:t> used to count phage particles in samples: sewage, seawater, soil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EEAFCE-E09A-4B6D-AE4D-4AEEEF6F7B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0103" y="2819400"/>
            <a:ext cx="4953000" cy="2895600"/>
          </a:xfrm>
        </p:spPr>
        <p:txBody>
          <a:bodyPr/>
          <a:lstStyle/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Soft agar inoculated with bacterial host and phage-containing specimen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Bacterial lawn forms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Zones of clearing from bacterial lysis are </a:t>
            </a:r>
            <a:r>
              <a:rPr lang="en-US" altLang="en-US" sz="22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plaques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Plaque-forming unit (PFU) represents single phage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3C724-623B-450D-96EB-0741A4A138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0104" y="5770420"/>
            <a:ext cx="7162800" cy="782780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Counting plaques yields the </a:t>
            </a:r>
            <a:r>
              <a:rPr lang="en-US" altLang="en-US" sz="22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titer</a:t>
            </a:r>
            <a:r>
              <a:rPr lang="en-US" altLang="en-US" sz="2200" dirty="0">
                <a:solidFill>
                  <a:prstClr val="black"/>
                </a:solidFill>
                <a:cs typeface="Lucida Sans Unicode" panose="020B0602030504020204" pitchFamily="34" charset="0"/>
              </a:rPr>
              <a:t>, which is concentration of phage in the original sample</a:t>
            </a:r>
            <a:endParaRPr lang="en-US" altLang="en-US" sz="2200" u="sng" dirty="0">
              <a:solidFill>
                <a:prstClr val="black"/>
              </a:solidFill>
              <a:cs typeface="Lucida Sans Unicode" panose="020B0602030504020204" pitchFamily="34" charset="0"/>
            </a:endParaRPr>
          </a:p>
        </p:txBody>
      </p:sp>
      <p:pic>
        <p:nvPicPr>
          <p:cNvPr id="583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b="4206"/>
          <a:stretch/>
        </p:blipFill>
        <p:spPr bwMode="auto">
          <a:xfrm>
            <a:off x="5701558" y="3352800"/>
            <a:ext cx="305291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1FC5F5-614D-4BAD-840E-7A807F69F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1400" y="6705600"/>
            <a:ext cx="1752600" cy="152400"/>
          </a:xfrm>
        </p:spPr>
        <p:txBody>
          <a:bodyPr/>
          <a:lstStyle/>
          <a:p>
            <a:pPr lvl="0">
              <a:spcBef>
                <a:spcPts val="700"/>
              </a:spcBef>
              <a:buClr>
                <a:srgbClr val="D02621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 ©McGraw-Hill Education/Lisa Burgess </a:t>
            </a:r>
          </a:p>
        </p:txBody>
      </p:sp>
    </p:spTree>
    <p:extLst>
      <p:ext uri="{BB962C8B-B14F-4D97-AF65-F5344CB8AC3E}">
        <p14:creationId xmlns:p14="http://schemas.microsoft.com/office/powerpoint/2010/main" val="12717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697676-9A10-4B51-AAB9-483202E2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84" y="214952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633648" cy="55000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Attachment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Viruses bind to receptors on host cell surface, usually glycoproteins on cytoplasmic membrane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Often more than one receptor attachment is required (for example, HIV binds to two)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Normal function of receptor molecule unrelated to viral infection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Particular viruses must attach to specific receptor; limits cell types and tissues a virus can infect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Most viruses infect a single species (dogs do not contract measles from humans), but that is not always true (rabies virus infects dogs and humans) </a:t>
            </a:r>
          </a:p>
        </p:txBody>
      </p:sp>
    </p:spTree>
    <p:extLst>
      <p:ext uri="{BB962C8B-B14F-4D97-AF65-F5344CB8AC3E}">
        <p14:creationId xmlns:p14="http://schemas.microsoft.com/office/powerpoint/2010/main" val="23938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DA064C-FF32-4278-8B88-F583D2C8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242248"/>
            <a:ext cx="7557025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Animal Virus Replication – Figure 13.11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63304"/>
            <a:ext cx="77724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spcAft>
                <a:spcPts val="1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Penetration and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uncoating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</a:t>
            </a:r>
          </a:p>
          <a:p>
            <a:pPr marL="496888" lvl="2">
              <a:spcBef>
                <a:spcPts val="550"/>
              </a:spcBef>
              <a:spcAft>
                <a:spcPts val="1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Enveloped viruses enter by fusion or endocytosis</a:t>
            </a:r>
          </a:p>
          <a:p>
            <a:pPr marL="496888" lvl="2">
              <a:spcBef>
                <a:spcPts val="550"/>
              </a:spcBef>
              <a:spcAft>
                <a:spcPts val="1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Non-enveloped viruses cannot fuse</a:t>
            </a:r>
          </a:p>
          <a:p>
            <a:pPr marL="496888" lvl="2">
              <a:spcBef>
                <a:spcPts val="550"/>
              </a:spcBef>
              <a:spcAft>
                <a:spcPts val="1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Entire virion enters cell; nucleic acid separates from protein coat in process of </a:t>
            </a:r>
            <a:r>
              <a:rPr lang="en-US" altLang="en-US" sz="2000" u="sng" dirty="0">
                <a:latin typeface="+mj-lt"/>
                <a:cs typeface="Lucida Sans Unicode" panose="020B0602030504020204" pitchFamily="34" charset="0"/>
              </a:rPr>
              <a:t>uncoating</a:t>
            </a:r>
          </a:p>
        </p:txBody>
      </p:sp>
      <p:pic>
        <p:nvPicPr>
          <p:cNvPr id="62468" name="Picture 5" descr="Enveloped viruses may enter a host cell by membrane fusion or by endocytos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"/>
          <a:stretch>
            <a:fillRect/>
          </a:stretch>
        </p:blipFill>
        <p:spPr bwMode="auto">
          <a:xfrm>
            <a:off x="2245500" y="3357752"/>
            <a:ext cx="4649800" cy="324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25554207-664D-4F22-8A60-41C39DD7899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94832" y="6543586"/>
            <a:ext cx="4267200" cy="239869"/>
          </a:xfrm>
        </p:spPr>
        <p:txBody>
          <a:bodyPr/>
          <a:lstStyle/>
          <a:p>
            <a:pPr marL="0" indent="0" algn="r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Animal Virus Replication – Figure 13.11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78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F8ECF7-26C6-4967-8219-9DB46678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03" y="214952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0866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Synthesis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Expression of viral genes to produce viral structural and catalytic genes (for example, capsid proteins, enzymes required for replication)</a:t>
            </a:r>
          </a:p>
          <a:p>
            <a:pPr marL="736600" lvl="3">
              <a:spcBef>
                <a:spcPts val="500"/>
              </a:spcBef>
              <a:spcAft>
                <a:spcPts val="500"/>
              </a:spcAft>
              <a:tabLst>
                <a:tab pos="7366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Often synthesized as polyprotein that is cleaved by viral proteases (a target site of antiviral medications)</a:t>
            </a:r>
          </a:p>
          <a:p>
            <a:pPr marL="504825" lvl="2">
              <a:spcBef>
                <a:spcPts val="55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Synthesis of multiple copies of genome</a:t>
            </a:r>
          </a:p>
          <a:p>
            <a:pPr marL="736600" lvl="3">
              <a:spcBef>
                <a:spcPts val="500"/>
              </a:spcBef>
              <a:spcAft>
                <a:spcPts val="500"/>
              </a:spcAft>
              <a:tabLst>
                <a:tab pos="736600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Three general replication strategies depending on type of genome of virus</a:t>
            </a:r>
          </a:p>
          <a:p>
            <a:pPr marL="955675" lvl="4">
              <a:spcBef>
                <a:spcPts val="50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DNA viruses</a:t>
            </a:r>
          </a:p>
          <a:p>
            <a:pPr marL="955675" lvl="4">
              <a:spcBef>
                <a:spcPts val="50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RNA viruses</a:t>
            </a:r>
          </a:p>
          <a:p>
            <a:pPr marL="955675" lvl="4">
              <a:spcBef>
                <a:spcPts val="50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Reverse transcribing viruses</a:t>
            </a:r>
          </a:p>
        </p:txBody>
      </p:sp>
    </p:spTree>
    <p:extLst>
      <p:ext uri="{BB962C8B-B14F-4D97-AF65-F5344CB8AC3E}">
        <p14:creationId xmlns:p14="http://schemas.microsoft.com/office/powerpoint/2010/main" val="19282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792F24-A2E8-4C68-BD4C-6AAE9790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14952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– Figure 13.12a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256" y="990600"/>
            <a:ext cx="7584744" cy="32289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</a:rPr>
              <a:t>Five-step infection cycle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Replication of dsDNA viruses</a:t>
            </a:r>
          </a:p>
          <a:p>
            <a:pPr marL="519113" lvl="2">
              <a:lnSpc>
                <a:spcPct val="90000"/>
              </a:lnSpc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dsDNA (+/</a:t>
            </a:r>
            <a:r>
              <a:rPr lang="en-US" altLang="en-US" sz="2000" dirty="0">
                <a:cs typeface="Lucida Sans Unicode" panose="020B0602030504020204" pitchFamily="34" charset="0"/>
              </a:rPr>
              <a:t> −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) is replicated to form viral genome</a:t>
            </a:r>
          </a:p>
          <a:p>
            <a:pPr marL="519113" lvl="2">
              <a:lnSpc>
                <a:spcPct val="90000"/>
              </a:lnSpc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(−) strand transcribed to produce mRNA; translated to make viral proteins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Replication of ssDNA viruses</a:t>
            </a:r>
          </a:p>
          <a:p>
            <a:pPr marL="519113" lvl="2">
              <a:lnSpc>
                <a:spcPct val="90000"/>
              </a:lnSpc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Complement to ssDNA synthesized first; then acts as template to produce more copies of viral genome</a:t>
            </a:r>
          </a:p>
          <a:p>
            <a:pPr marL="519113" lvl="2">
              <a:lnSpc>
                <a:spcPct val="90000"/>
              </a:lnSpc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cs typeface="Lucida Sans Unicode" panose="020B0602030504020204" pitchFamily="34" charset="0"/>
              </a:rPr>
              <a:t>(−) 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strand transcribed to produce mRNA</a:t>
            </a:r>
          </a:p>
        </p:txBody>
      </p:sp>
      <p:pic>
        <p:nvPicPr>
          <p:cNvPr id="6656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b="66776"/>
          <a:stretch>
            <a:fillRect/>
          </a:stretch>
        </p:blipFill>
        <p:spPr bwMode="auto">
          <a:xfrm>
            <a:off x="2474900" y="4307500"/>
            <a:ext cx="4191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3E76C4-0B2B-43F8-9A4C-54CB43C8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1" y="216848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Replication of RNA viruses</a:t>
            </a:r>
          </a:p>
          <a:p>
            <a:pPr marL="5334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Majority are single-stranded; replicate in cytoplasm</a:t>
            </a:r>
          </a:p>
          <a:p>
            <a:pPr marL="5334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Require virally encoded RNA-dependent RNA polymerase (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replicase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)</a:t>
            </a:r>
            <a:endParaRPr lang="en-US" altLang="en-US" sz="2200" u="sng" dirty="0">
              <a:latin typeface="+mj-lt"/>
              <a:cs typeface="Lucida Sans Unicode" panose="020B0602030504020204" pitchFamily="34" charset="0"/>
            </a:endParaRPr>
          </a:p>
          <a:p>
            <a:pPr marL="762000" lvl="3" indent="-215900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Allows use of RNA template to make new strand of RNA</a:t>
            </a:r>
          </a:p>
          <a:p>
            <a:pPr marL="5334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Replication strategy varies with viral genome</a:t>
            </a:r>
          </a:p>
          <a:p>
            <a:pPr marL="762000" lvl="3" indent="-215900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(+) ssRNA genome also serves as mRNA</a:t>
            </a:r>
          </a:p>
          <a:p>
            <a:pPr marL="762000" lvl="3" indent="-215900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(</a:t>
            </a:r>
            <a:r>
              <a:rPr lang="en-US" altLang="en-US" sz="2000" dirty="0">
                <a:cs typeface="Lucida Sans Unicode" panose="020B0602030504020204" pitchFamily="34" charset="0"/>
              </a:rPr>
              <a:t>−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)ssRNA genome is complement to mRNA</a:t>
            </a:r>
          </a:p>
          <a:p>
            <a:pPr marL="762000" lvl="3" indent="-215900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cs typeface="Lucida Sans Unicode" panose="020B0602030504020204" pitchFamily="34" charset="0"/>
              </a:rPr>
              <a:t>(+/ −) 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dsRNA genome contains both</a:t>
            </a:r>
          </a:p>
        </p:txBody>
      </p:sp>
    </p:spTree>
    <p:extLst>
      <p:ext uri="{BB962C8B-B14F-4D97-AF65-F5344CB8AC3E}">
        <p14:creationId xmlns:p14="http://schemas.microsoft.com/office/powerpoint/2010/main" val="16381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16F2D1-8EE6-4B9B-A059-21BDE4FA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– Figure 13.12b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944" y="990600"/>
            <a:ext cx="7807656" cy="3200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</a:rPr>
              <a:t>Replication of (+) ssRNA viruses</a:t>
            </a: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Viral RNA binds to ribosome; produces viral </a:t>
            </a:r>
            <a:r>
              <a:rPr lang="en-US" altLang="en-US" sz="2000" dirty="0" err="1">
                <a:latin typeface="+mj-lt"/>
              </a:rPr>
              <a:t>replicase</a:t>
            </a:r>
            <a:endParaRPr lang="en-US" altLang="en-US" sz="2000" dirty="0">
              <a:latin typeface="+mj-lt"/>
            </a:endParaRP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Viral </a:t>
            </a:r>
            <a:r>
              <a:rPr lang="en-US" altLang="en-US" sz="2000" dirty="0" err="1">
                <a:latin typeface="+mj-lt"/>
              </a:rPr>
              <a:t>replicase</a:t>
            </a:r>
            <a:r>
              <a:rPr lang="en-US" altLang="en-US" sz="2000" dirty="0">
                <a:latin typeface="+mj-lt"/>
              </a:rPr>
              <a:t> produces multiple copies of complementary (</a:t>
            </a:r>
            <a:r>
              <a:rPr lang="en-US" altLang="en-US" sz="2000" dirty="0">
                <a:cs typeface="Lucida Sans Unicode" panose="020B0602030504020204" pitchFamily="34" charset="0"/>
              </a:rPr>
              <a:t>−</a:t>
            </a:r>
            <a:r>
              <a:rPr lang="en-US" altLang="en-US" sz="2000" dirty="0">
                <a:latin typeface="+mj-lt"/>
              </a:rPr>
              <a:t>)</a:t>
            </a: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RNA strand</a:t>
            </a: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These act as templates to produce more </a:t>
            </a:r>
            <a:r>
              <a:rPr lang="en-US" altLang="en-US" sz="2000" dirty="0"/>
              <a:t>(+) </a:t>
            </a:r>
            <a:r>
              <a:rPr lang="en-US" altLang="en-US" sz="2000" dirty="0">
                <a:latin typeface="+mj-lt"/>
              </a:rPr>
              <a:t>strands</a:t>
            </a:r>
          </a:p>
          <a:p>
            <a:pPr marL="723900" lvl="3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1800" dirty="0">
                <a:latin typeface="+mj-lt"/>
              </a:rPr>
              <a:t>Can serve as viral genome or be translated to produce viral proteins</a:t>
            </a:r>
          </a:p>
        </p:txBody>
      </p:sp>
      <p:pic>
        <p:nvPicPr>
          <p:cNvPr id="7066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1" b="49545"/>
          <a:stretch>
            <a:fillRect/>
          </a:stretch>
        </p:blipFill>
        <p:spPr bwMode="auto">
          <a:xfrm>
            <a:off x="1370000" y="44196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2A7F6D-1798-413C-819A-AD5B1D39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768"/>
            <a:ext cx="9144000" cy="67056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Animal Virus Replication – Figure 13.12b </a:t>
            </a:r>
            <a:r>
              <a:rPr lang="en-US" altLang="en-US" b="1" dirty="0">
                <a:solidFill>
                  <a:prstClr val="black"/>
                </a:solidFill>
              </a:rPr>
              <a:t>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734300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Five-step infection cycle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Replication of (</a:t>
            </a:r>
            <a:r>
              <a:rPr lang="en-US" altLang="en-US" dirty="0">
                <a:cs typeface="Lucida Sans Unicode" panose="020B0602030504020204" pitchFamily="34" charset="0"/>
              </a:rPr>
              <a:t>−</a:t>
            </a:r>
            <a:r>
              <a:rPr lang="en-US" altLang="en-US" dirty="0"/>
              <a:t>) ssRNA viruses</a:t>
            </a:r>
          </a:p>
          <a:p>
            <a:pPr marL="533400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Viral RNA and </a:t>
            </a:r>
            <a:r>
              <a:rPr lang="en-US" altLang="en-US" dirty="0" err="1"/>
              <a:t>replicase</a:t>
            </a:r>
            <a:r>
              <a:rPr lang="en-US" altLang="en-US" dirty="0"/>
              <a:t> both enter host cell to make complementary (+) RNA strand</a:t>
            </a:r>
          </a:p>
          <a:p>
            <a:pPr marL="533400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(+) RNA strand can serve as mRNA to make viral proteins</a:t>
            </a:r>
          </a:p>
          <a:p>
            <a:pPr marL="533400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Multiple copies of complementary (</a:t>
            </a:r>
            <a:r>
              <a:rPr lang="en-US" altLang="en-US" dirty="0">
                <a:cs typeface="Lucida Sans Unicode" panose="020B0602030504020204" pitchFamily="34" charset="0"/>
              </a:rPr>
              <a:t>−</a:t>
            </a:r>
            <a:r>
              <a:rPr lang="en-US" altLang="en-US" dirty="0"/>
              <a:t>) RNA strand produced to serve as viral genome</a:t>
            </a:r>
          </a:p>
        </p:txBody>
      </p:sp>
      <p:pic>
        <p:nvPicPr>
          <p:cNvPr id="72708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6" b="36133"/>
          <a:stretch>
            <a:fillRect/>
          </a:stretch>
        </p:blipFill>
        <p:spPr bwMode="auto">
          <a:xfrm>
            <a:off x="1331900" y="4114800"/>
            <a:ext cx="6477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9EDB6E-8A70-42F4-BDAB-A8040A78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– Figure 13.12b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358" y="990600"/>
            <a:ext cx="7620000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Five-step infection cycle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Replication of dsRNA viruses</a:t>
            </a: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 err="1"/>
              <a:t>Replicase</a:t>
            </a:r>
            <a:r>
              <a:rPr lang="en-US" altLang="en-US" dirty="0"/>
              <a:t> enters host cell with dsRNA because host cell cannot translate dsRNA</a:t>
            </a: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 err="1"/>
              <a:t>Replicase</a:t>
            </a:r>
            <a:r>
              <a:rPr lang="en-US" altLang="en-US" dirty="0"/>
              <a:t> uses (</a:t>
            </a:r>
            <a:r>
              <a:rPr lang="en-US" altLang="en-US" dirty="0">
                <a:cs typeface="Lucida Sans Unicode" panose="020B0602030504020204" pitchFamily="34" charset="0"/>
              </a:rPr>
              <a:t>−</a:t>
            </a:r>
            <a:r>
              <a:rPr lang="en-US" altLang="en-US" dirty="0"/>
              <a:t>) RNA strand to produce (</a:t>
            </a:r>
            <a:r>
              <a:rPr lang="en-US" altLang="en-US" dirty="0">
                <a:cs typeface="Lucida Sans Unicode" panose="020B0602030504020204" pitchFamily="34" charset="0"/>
              </a:rPr>
              <a:t>+</a:t>
            </a:r>
            <a:r>
              <a:rPr lang="en-US" altLang="en-US" dirty="0"/>
              <a:t>) RNA strand</a:t>
            </a:r>
          </a:p>
          <a:p>
            <a:pPr marL="51911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(</a:t>
            </a:r>
            <a:r>
              <a:rPr lang="en-US" altLang="en-US" dirty="0">
                <a:cs typeface="Lucida Sans Unicode" panose="020B0602030504020204" pitchFamily="34" charset="0"/>
              </a:rPr>
              <a:t>+</a:t>
            </a:r>
            <a:r>
              <a:rPr lang="en-US" altLang="en-US" dirty="0"/>
              <a:t>) RNA strand can serve as mRNA to make viral proteins</a:t>
            </a:r>
            <a:endParaRPr lang="en-US" dirty="0"/>
          </a:p>
        </p:txBody>
      </p:sp>
      <p:pic>
        <p:nvPicPr>
          <p:cNvPr id="74756" name="Picture 6" descr="Synthesis of complementary (-) ssRNA from (+) ssRNA produces the dsRNA viral genom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7" b="21031"/>
          <a:stretch>
            <a:fillRect/>
          </a:stretch>
        </p:blipFill>
        <p:spPr bwMode="auto">
          <a:xfrm>
            <a:off x="1370000" y="4158042"/>
            <a:ext cx="6400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2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FF10C5-3C0A-4770-A649-B036C1A1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4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(4)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216" y="990600"/>
            <a:ext cx="7397088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Five-step infection cycle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/>
              <a:t>Replication of RNA viruses</a:t>
            </a:r>
          </a:p>
          <a:p>
            <a:pPr marL="504825" lvl="2" indent="-217488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 err="1"/>
              <a:t>Replicase</a:t>
            </a:r>
            <a:r>
              <a:rPr lang="en-US" altLang="en-US" sz="2000" dirty="0"/>
              <a:t> lacks proofreading ability</a:t>
            </a:r>
          </a:p>
          <a:p>
            <a:pPr marL="736600" lvl="3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1800" dirty="0"/>
              <a:t>Generates mutations during replication</a:t>
            </a:r>
          </a:p>
          <a:p>
            <a:pPr marL="736600" lvl="3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1800" dirty="0"/>
              <a:t>Results in antigenic variation called </a:t>
            </a:r>
            <a:r>
              <a:rPr lang="en-US" altLang="en-US" sz="1800" u="sng" dirty="0"/>
              <a:t>antigenic drift</a:t>
            </a:r>
          </a:p>
          <a:p>
            <a:pPr marL="736600" lvl="3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1800" dirty="0"/>
              <a:t>Mutations in surface proteins may not be recognized by immune system</a:t>
            </a:r>
          </a:p>
          <a:p>
            <a:pPr marL="504825" lvl="2" indent="-217488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/>
              <a:t>Some RNA viruses have segmented genomes</a:t>
            </a:r>
          </a:p>
          <a:p>
            <a:pPr marL="736600" lvl="3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1800" dirty="0"/>
              <a:t>When two different viruses or strains infect a host, new viral particles may contain segments from each virus</a:t>
            </a:r>
          </a:p>
          <a:p>
            <a:pPr marL="736600" lvl="3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1800" dirty="0"/>
              <a:t>New subtype results from this </a:t>
            </a:r>
            <a:r>
              <a:rPr lang="en-US" altLang="en-US" sz="1800" dirty="0" err="1"/>
              <a:t>reassortment</a:t>
            </a:r>
            <a:r>
              <a:rPr lang="en-US" altLang="en-US" sz="1800" dirty="0"/>
              <a:t> – process called </a:t>
            </a:r>
            <a:r>
              <a:rPr lang="en-US" altLang="en-US" sz="1800" u="sng" dirty="0"/>
              <a:t>antigenic shift</a:t>
            </a:r>
          </a:p>
        </p:txBody>
      </p:sp>
    </p:spTree>
    <p:extLst>
      <p:ext uri="{BB962C8B-B14F-4D97-AF65-F5344CB8AC3E}">
        <p14:creationId xmlns:p14="http://schemas.microsoft.com/office/powerpoint/2010/main" val="3084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286202-1AEA-4BA1-A499-F6421EF5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35" y="228600"/>
            <a:ext cx="8312727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Viruses: Obligate Intracellular Parasites (2)</a:t>
            </a:r>
            <a:endParaRPr lang="en-US" dirty="0"/>
          </a:p>
        </p:txBody>
      </p: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4872C59B-EFAE-4763-BB61-8FF3820712D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06765" y="987054"/>
            <a:ext cx="6356035" cy="83833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solidFill>
                  <a:prstClr val="black"/>
                </a:solidFill>
              </a:rPr>
              <a:t>Viruses are genetic information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—</a:t>
            </a:r>
            <a:r>
              <a:rPr lang="en-US" altLang="en-US" sz="2400" dirty="0">
                <a:solidFill>
                  <a:prstClr val="black"/>
                </a:solidFill>
              </a:rPr>
              <a:t> DNA or RNA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—</a:t>
            </a:r>
            <a:r>
              <a:rPr lang="en-US" altLang="en-US" sz="2400" dirty="0">
                <a:solidFill>
                  <a:prstClr val="black"/>
                </a:solidFill>
              </a:rPr>
              <a:t> contained within protective protein coat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9035" y="1905002"/>
            <a:ext cx="7829997" cy="1676400"/>
          </a:xfrm>
        </p:spPr>
        <p:txBody>
          <a:bodyPr/>
          <a:lstStyle/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</a:rPr>
              <a:t>Viruses that infect bacteria are called </a:t>
            </a:r>
            <a:r>
              <a:rPr lang="en-US" altLang="en-US" sz="2200" u="sng" dirty="0">
                <a:latin typeface="+mj-lt"/>
              </a:rPr>
              <a:t>bacteriophages</a:t>
            </a:r>
            <a:r>
              <a:rPr lang="en-US" altLang="en-US" sz="2200" dirty="0">
                <a:latin typeface="+mj-lt"/>
              </a:rPr>
              <a:t>, or </a:t>
            </a:r>
            <a:r>
              <a:rPr lang="en-US" altLang="en-US" sz="2200" u="sng" dirty="0">
                <a:latin typeface="+mj-lt"/>
              </a:rPr>
              <a:t>phages</a:t>
            </a:r>
          </a:p>
          <a:p>
            <a:pPr marL="51276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Easy to grow in the lab as a good model for how animal viruses interact with their hosts</a:t>
            </a:r>
          </a:p>
          <a:p>
            <a:pPr marL="512763" lvl="2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latin typeface="+mj-lt"/>
              </a:rPr>
              <a:t>Vehicle for horizontal gene transfer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E48327E-8D8C-4667-AB94-7369B29DB6A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080655" y="3605854"/>
            <a:ext cx="3200400" cy="1028700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000" dirty="0">
                <a:solidFill>
                  <a:prstClr val="black"/>
                </a:solidFill>
              </a:rPr>
              <a:t>Their ability to kill bacteria is important ecologically and medically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14290FF8-1F55-444C-970D-86EB2DE14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b="2498"/>
          <a:stretch/>
        </p:blipFill>
        <p:spPr bwMode="auto">
          <a:xfrm>
            <a:off x="5674888" y="3124200"/>
            <a:ext cx="269428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479398F5-DF73-44B5-9487-568C1676A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72400" y="6705600"/>
            <a:ext cx="1371600" cy="152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 ©AMI Images/Science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278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CDD199-F112-4082-A807-E3F74AF0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14952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– Figure 13.12c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606352" cy="365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600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Replication of reverse-transcribing viruses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Encode </a:t>
            </a:r>
            <a:r>
              <a:rPr lang="en-US" altLang="en-US" sz="2000" u="sng" dirty="0">
                <a:latin typeface="+mj-lt"/>
                <a:cs typeface="Lucida Sans Unicode" panose="020B0602030504020204" pitchFamily="34" charset="0"/>
              </a:rPr>
              <a:t>reverse transcriptase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: makes DNA from RNA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u="sng" dirty="0">
                <a:latin typeface="+mj-lt"/>
                <a:cs typeface="Lucida Sans Unicode" panose="020B0602030504020204" pitchFamily="34" charset="0"/>
              </a:rPr>
              <a:t>Retroviruses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 have </a:t>
            </a:r>
            <a:r>
              <a:rPr lang="en-US" altLang="en-US" sz="2000" dirty="0"/>
              <a:t>(</a:t>
            </a:r>
            <a:r>
              <a:rPr lang="en-US" altLang="en-US" sz="2000" dirty="0">
                <a:cs typeface="Lucida Sans Unicode" panose="020B0602030504020204" pitchFamily="34" charset="0"/>
              </a:rPr>
              <a:t>+</a:t>
            </a:r>
            <a:r>
              <a:rPr lang="en-US" altLang="en-US" sz="2000" dirty="0"/>
              <a:t>) 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ssRNA genome (such as HIV)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Reverse transcriptase enters the cell and synthesizes a single DNA strand from RNA template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Complementary DNA strand synthesized; dsDNA integrated into host cell chromosome</a:t>
            </a:r>
          </a:p>
          <a:p>
            <a:pPr marL="5318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Can be transcribed to produce new viral genome, mRNA</a:t>
            </a:r>
          </a:p>
        </p:txBody>
      </p:sp>
      <p:pic>
        <p:nvPicPr>
          <p:cNvPr id="7885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6"/>
          <a:stretch>
            <a:fillRect/>
          </a:stretch>
        </p:blipFill>
        <p:spPr bwMode="auto">
          <a:xfrm>
            <a:off x="1828800" y="4729162"/>
            <a:ext cx="54864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7AF94F-0584-408F-A72E-AA31F544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66" y="214952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(5)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Five-step infection cycle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Assembly and maturation</a:t>
            </a:r>
          </a:p>
          <a:p>
            <a:pPr marL="504825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Spontaneous self-assembly when viral nucleic acid and capsid proteins accumulate in host cell</a:t>
            </a:r>
          </a:p>
          <a:p>
            <a:pPr marL="504825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Site of assembly varies with virus type and affects release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Release</a:t>
            </a:r>
          </a:p>
          <a:p>
            <a:pPr marL="504825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Most enveloped viruses leave via 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budding</a:t>
            </a:r>
          </a:p>
          <a:p>
            <a:pPr marL="736600" lvl="3">
              <a:spcBef>
                <a:spcPts val="5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Viral protein spikes insert into host cell membrane; matrix proteins accumulate; </a:t>
            </a:r>
            <a:r>
              <a:rPr lang="en-US" altLang="en-US" sz="2000" dirty="0" err="1">
                <a:latin typeface="+mj-lt"/>
                <a:cs typeface="Lucida Sans Unicode" panose="020B0602030504020204" pitchFamily="34" charset="0"/>
              </a:rPr>
              <a:t>nucleocapsids</a:t>
            </a: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 extruded</a:t>
            </a:r>
          </a:p>
          <a:p>
            <a:pPr marL="736600" lvl="3">
              <a:spcBef>
                <a:spcPts val="5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Covered with matrix protein and lipid envelope</a:t>
            </a:r>
          </a:p>
          <a:p>
            <a:pPr marL="736600" lvl="3">
              <a:spcBef>
                <a:spcPts val="5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Some obtain envelope from organelles</a:t>
            </a:r>
          </a:p>
          <a:p>
            <a:pPr marL="504825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Non-enveloped viruses released when host cell dies, often by 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apoptosis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initiated by virus or host</a:t>
            </a:r>
          </a:p>
        </p:txBody>
      </p:sp>
    </p:spTree>
    <p:extLst>
      <p:ext uri="{BB962C8B-B14F-4D97-AF65-F5344CB8AC3E}">
        <p14:creationId xmlns:p14="http://schemas.microsoft.com/office/powerpoint/2010/main" val="22865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ECA5E0E0-2741-405D-9B60-9F807AB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Animal Virus Replication – Figure 13.13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A0ABF-9E17-486A-AB09-887EB9BE2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0" y="970799"/>
            <a:ext cx="6175248" cy="549249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2E499-E09B-47E2-B7E3-52E48B4926E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53701" y="2285999"/>
            <a:ext cx="1408574" cy="533400"/>
          </a:xfrm>
        </p:spPr>
        <p:txBody>
          <a:bodyPr/>
          <a:lstStyle/>
          <a:p>
            <a:pPr marL="104775" indent="-104775">
              <a:lnSpc>
                <a:spcPct val="90000"/>
              </a:lnSpc>
              <a:buFont typeface="+mj-lt"/>
              <a:buAutoNum type="arabicPeriod"/>
            </a:pPr>
            <a:r>
              <a:rPr lang="en-US" sz="730" dirty="0"/>
              <a:t>Viral proteins that will become envelope spikes insert into host cytoplasmic membrane.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5F2EA7-3534-41B9-9F26-EB6251F0251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14100" y="2079688"/>
            <a:ext cx="1257863" cy="381001"/>
          </a:xfrm>
        </p:spPr>
        <p:txBody>
          <a:bodyPr/>
          <a:lstStyle/>
          <a:p>
            <a:pPr marL="95250" indent="-95250">
              <a:buFont typeface="+mj-lt"/>
              <a:buAutoNum type="arabicPeriod" startAt="2"/>
            </a:pPr>
            <a:r>
              <a:rPr lang="en-US" sz="730" dirty="0"/>
              <a:t>Viral matrix protein coats inside of cytoplasmic membrane.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A3C03C-52A8-4C30-9DA6-250CB6DD21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11529" y="1881084"/>
            <a:ext cx="1869044" cy="414442"/>
          </a:xfrm>
        </p:spPr>
        <p:txBody>
          <a:bodyPr/>
          <a:lstStyle/>
          <a:p>
            <a:pPr marL="101600" indent="-101600">
              <a:buFont typeface="+mj-lt"/>
              <a:buAutoNum type="arabicPeriod" startAt="3"/>
            </a:pPr>
            <a:r>
              <a:rPr lang="en-US" sz="730" dirty="0"/>
              <a:t>Nucleocapsid extrudes from the host cell, becoming coated with matrix proteins and envelope with protein spikes.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70B46B-71F1-4270-9F37-62464D7E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099" y="2313052"/>
            <a:ext cx="835515" cy="263459"/>
          </a:xfrm>
        </p:spPr>
        <p:txBody>
          <a:bodyPr/>
          <a:lstStyle/>
          <a:p>
            <a:pPr marL="114300" indent="-114300">
              <a:buFont typeface="+mj-lt"/>
              <a:buAutoNum type="arabicPeriod" startAt="4"/>
            </a:pPr>
            <a:r>
              <a:rPr lang="en-US" sz="730" dirty="0"/>
              <a:t>New virus is released.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140" y="6705600"/>
            <a:ext cx="2308860" cy="152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 b: ©Dennis Kunkel Microscopy/SPL/ Science Source </a:t>
            </a:r>
          </a:p>
        </p:txBody>
      </p:sp>
    </p:spTree>
    <p:extLst>
      <p:ext uri="{BB962C8B-B14F-4D97-AF65-F5344CB8AC3E}">
        <p14:creationId xmlns:p14="http://schemas.microsoft.com/office/powerpoint/2010/main" val="16721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6EA91-D882-4511-B5B9-04168360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0" y="214952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Categories of Animal Virus Infections (1)</a:t>
            </a:r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6F054F5-FA5B-4799-8D5C-B00E4D391C1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14407" y="990599"/>
            <a:ext cx="7391400" cy="210496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solidFill>
                  <a:prstClr val="black"/>
                </a:solidFill>
              </a:rPr>
              <a:t>Acute Infections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Rapid onset; short duration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Burst of virions released from infected host cell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Immune system gradually eliminates virus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92BCFC4D-0A67-4D33-8BAA-D7B3BF88E66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15348" y="3244002"/>
            <a:ext cx="4916487" cy="170899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solidFill>
                  <a:prstClr val="black"/>
                </a:solidFill>
              </a:rPr>
              <a:t>Persistent Infections</a:t>
            </a:r>
            <a:endParaRPr lang="en-US" altLang="en-US" sz="2800" dirty="0">
              <a:solidFill>
                <a:prstClr val="black"/>
              </a:solidFill>
            </a:endParaRP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Continue for years or lifetime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May or may not have symptoms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BCD53EAF-614F-446A-8DEF-0D060FDD21D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21336" y="4939145"/>
            <a:ext cx="7239000" cy="533400"/>
          </a:xfrm>
        </p:spPr>
        <p:txBody>
          <a:bodyPr/>
          <a:lstStyle/>
          <a:p>
            <a:pPr marL="0" lvl="0" indent="0">
              <a:spcBef>
                <a:spcPts val="700"/>
              </a:spcBef>
              <a:spcAft>
                <a:spcPts val="8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Some viruses exhibit both (for example, HIV)</a:t>
            </a:r>
          </a:p>
        </p:txBody>
      </p:sp>
    </p:spTree>
    <p:extLst>
      <p:ext uri="{BB962C8B-B14F-4D97-AF65-F5344CB8AC3E}">
        <p14:creationId xmlns:p14="http://schemas.microsoft.com/office/powerpoint/2010/main" val="32235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B7112-BECF-43E6-8BA8-7C9276B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76" y="214952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Categories of Animal Virus Infections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88" y="990600"/>
            <a:ext cx="7385712" cy="289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Persistent infections may be chronic or latent</a:t>
            </a:r>
          </a:p>
          <a:p>
            <a:pPr marL="228600" lvl="2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Chronic infections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: continuous production of low levels of virus particles</a:t>
            </a:r>
          </a:p>
          <a:p>
            <a:pPr marL="450850" lvl="3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Carriers may lack symptoms, but still transmit virus</a:t>
            </a:r>
          </a:p>
          <a:p>
            <a:pPr marL="228600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Latent infections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: viral genome remains silent in host cell; can reactivate to cause productive infection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1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6D97B-119E-4DC8-AD37-39262D25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Table 13.4 Examples of Persistent Infections</a:t>
            </a:r>
            <a:endParaRPr lang="en-US" dirty="0"/>
          </a:p>
        </p:txBody>
      </p:sp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C3455038-BEE2-45E9-A415-A8589AEDC0EF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261887240"/>
              </p:ext>
            </p:extLst>
          </p:nvPr>
        </p:nvGraphicFramePr>
        <p:xfrm>
          <a:off x="646098" y="1143000"/>
          <a:ext cx="7848600" cy="4961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902">
                  <a:extLst>
                    <a:ext uri="{9D8B030D-6E8A-4147-A177-3AD203B41FA5}">
                      <a16:colId xmlns:a16="http://schemas.microsoft.com/office/drawing/2014/main" val="7732041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4023610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500486819"/>
                    </a:ext>
                  </a:extLst>
                </a:gridCol>
                <a:gridCol w="2551098">
                  <a:extLst>
                    <a:ext uri="{9D8B030D-6E8A-4147-A177-3AD203B41FA5}">
                      <a16:colId xmlns:a16="http://schemas.microsoft.com/office/drawing/2014/main" val="2482386996"/>
                    </a:ext>
                  </a:extLst>
                </a:gridCol>
              </a:tblGrid>
              <a:tr h="373074">
                <a:tc>
                  <a:txBody>
                    <a:bodyPr/>
                    <a:lstStyle/>
                    <a:p>
                      <a:r>
                        <a:rPr lang="en-US" sz="1600" b="1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Cells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55194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Cytomegalovirus (CMV; Herpesviridae family)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Salivary glands, kidney epithelium, leukocytes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CMV pneumonia, eye infections, congenital CMV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254099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Epstein-Barr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Latent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 cells, which are involved in antibody</a:t>
                      </a:r>
                      <a:r>
                        <a:rPr lang="en-US" sz="1200" baseline="0" dirty="0"/>
                        <a:t> p</a:t>
                      </a:r>
                      <a:r>
                        <a:rPr lang="en-US" sz="1200" dirty="0"/>
                        <a:t>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Mononucleosis, Burkitt’s lymphoma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867178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Hepatitis B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Hepatocytes (liver cells)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Hepatitis,</a:t>
                      </a:r>
                      <a:r>
                        <a:rPr lang="en-US" sz="1200" baseline="0" dirty="0"/>
                        <a:t> cirrhosis, hepatocellular 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322323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Hepatitis C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Chronic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Hepatocytes (liver cells)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Hepatitis,</a:t>
                      </a:r>
                      <a:r>
                        <a:rPr lang="en-US" sz="1200" baseline="0" dirty="0"/>
                        <a:t> cirrhosis, hepatocellular 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12152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Herpes simplex virus 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Neurons</a:t>
                      </a:r>
                      <a:r>
                        <a:rPr lang="en-US" sz="1200" baseline="0" dirty="0"/>
                        <a:t> of sensory ganglia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Primary oral herpes and recurrent herpes simplex (cold sores)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1178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Herpes simplex virus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Neurons of sensory ganglia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Genital herpes and recurrent genital herpes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79663"/>
                  </a:ext>
                </a:extLst>
              </a:tr>
              <a:tr h="7396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immunodeficiency virus (HIV)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Chronic: Activated helper T cells, macrophages Latent: Memory helper 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34332"/>
                  </a:ext>
                </a:extLst>
              </a:tr>
              <a:tr h="54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Varicella zoster (Herpesviridae family)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Satellite cells of sensory ganglia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Chickenpox and shingles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71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2A17000-BAE0-4C5F-A317-FDBDCB47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248"/>
            <a:ext cx="9144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Categories of Animal Virus Infections – Figure 13.14</a:t>
            </a:r>
            <a:endParaRPr lang="en-US" dirty="0"/>
          </a:p>
        </p:txBody>
      </p:sp>
      <p:pic>
        <p:nvPicPr>
          <p:cNvPr id="7" name="Picture 6" descr="Influenza is an acute infection. Hepatitis B is a persistent chronic infection. Cold sores are a persistent latent infectio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50" y="838200"/>
            <a:ext cx="6210300" cy="5648325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0BB07D9-4EC7-494B-B81D-83F8A746BDAB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3965447" y="6489724"/>
            <a:ext cx="5026153" cy="298402"/>
          </a:xfrm>
        </p:spPr>
        <p:txBody>
          <a:bodyPr/>
          <a:lstStyle/>
          <a:p>
            <a:pPr marL="0" indent="0" algn="r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Categories of Animal Virus Infections – Figure 13.14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34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F80DC70-D886-48AA-9F2F-CFC6EB62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248"/>
            <a:ext cx="9144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Categories of Animal Virus Infections – Figure 13.15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93" y="990600"/>
            <a:ext cx="41910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latin typeface="+mj-lt"/>
              </a:rPr>
              <a:t>Latent infections</a:t>
            </a:r>
            <a:endParaRPr lang="en-US" altLang="en-US" sz="2800" dirty="0">
              <a:latin typeface="+mj-lt"/>
            </a:endParaRP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Silent viral genome is called a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provirus</a:t>
            </a:r>
            <a:endParaRPr lang="en-US" altLang="en-US" sz="2400" dirty="0">
              <a:latin typeface="+mj-lt"/>
              <a:cs typeface="Lucida Sans Unicode" panose="020B0602030504020204" pitchFamily="34" charset="0"/>
            </a:endParaRP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Provirus integrates into host chromosome or replicates separately, much like a plasmid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Cannot be eliminated; can later be reactivated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Examples are varicella zoster virus (VSV) and herpes simplex type 1 virus (HSV-1)</a:t>
            </a:r>
          </a:p>
        </p:txBody>
      </p:sp>
      <p:pic>
        <p:nvPicPr>
          <p:cNvPr id="17" name="Picture 16" descr="After initial infection, HSV-1 becomes latent, but may be reactivated to cause cold sores again.">
            <a:extLst>
              <a:ext uri="{FF2B5EF4-FFF2-40B4-BE49-F238E27FC236}">
                <a16:creationId xmlns:a16="http://schemas.microsoft.com/office/drawing/2014/main" id="{66F6B0D5-10A7-4074-B83D-64CF85FB0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4" y="1217184"/>
            <a:ext cx="3861794" cy="510746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B81D9-98F6-417B-9AA0-F197A852F6F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38725" y="3600450"/>
            <a:ext cx="2819400" cy="228600"/>
          </a:xfrm>
        </p:spPr>
        <p:txBody>
          <a:bodyPr/>
          <a:lstStyle/>
          <a:p>
            <a:pPr marL="114300" indent="-114300">
              <a:buFont typeface="+mj-lt"/>
              <a:buAutoNum type="alphaLcParenR"/>
            </a:pPr>
            <a:r>
              <a:rPr lang="en-US" sz="880" b="1" dirty="0"/>
              <a:t> Virus becomes latent after initial infection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F33809-82EF-4FD4-9454-A432C00EA5A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46650" y="6039883"/>
            <a:ext cx="1601800" cy="171449"/>
          </a:xfrm>
        </p:spPr>
        <p:txBody>
          <a:bodyPr/>
          <a:lstStyle/>
          <a:p>
            <a:pPr marL="133350" indent="-133350">
              <a:buFont typeface="+mj-lt"/>
              <a:buAutoNum type="alphaLcParenR" startAt="2"/>
            </a:pPr>
            <a:r>
              <a:rPr lang="en-US" sz="880" b="1" dirty="0"/>
              <a:t>Activation of latent virus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74E69A-48EB-413E-BA64-4D2AF942D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0" y="6553200"/>
            <a:ext cx="4953000" cy="194967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hlinkClick r:id="" action="ppaction://noaction"/>
              </a:rPr>
              <a:t>Jump to Long Description </a:t>
            </a:r>
            <a:r>
              <a:rPr lang="en-US" altLang="en-US" sz="1200" dirty="0">
                <a:solidFill>
                  <a:schemeClr val="tx1"/>
                </a:solidFill>
                <a:hlinkClick r:id="" action="ppaction://noaction"/>
              </a:rPr>
              <a:t>Categories of Animal Virus Infections – Figure 13.15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4CF622-3B3D-4E56-9254-477D1710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14952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Viruses and Human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2128" y="990600"/>
            <a:ext cx="8003272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600" dirty="0">
                <a:latin typeface="+mj-lt"/>
              </a:rPr>
              <a:t>Tumor is abnormal growth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Cancerous or malignant can metastasize; benign do not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Proto-oncogenes stimulate cell growth and division; tumor suppressor genes inhibit growth division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Mutations in these genes cause abnormal and/or uncontrolled growth</a:t>
            </a:r>
          </a:p>
          <a:p>
            <a:pPr marL="5191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Usually multiple changes at different sites required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Oncogene is 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proto-oncogene that has been changed to promote uncontrolled growth</a:t>
            </a:r>
          </a:p>
          <a:p>
            <a:pPr marL="5191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Insertion of provirus may disrupt proto-oncogene</a:t>
            </a:r>
          </a:p>
          <a:p>
            <a:pPr marL="5191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Chronic infection may damage DNA (inflammation)</a:t>
            </a:r>
          </a:p>
          <a:p>
            <a:pPr marL="51911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Virus may carry an oncogene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Human papillomaviruses (HPVs) associated with cancer</a:t>
            </a:r>
          </a:p>
        </p:txBody>
      </p:sp>
    </p:spTree>
    <p:extLst>
      <p:ext uri="{BB962C8B-B14F-4D97-AF65-F5344CB8AC3E}">
        <p14:creationId xmlns:p14="http://schemas.microsoft.com/office/powerpoint/2010/main" val="6366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2CC970-626A-4BB6-A274-0374828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21143"/>
            <a:ext cx="8312727" cy="1079945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Table 13.5 Viruses Associated with Cancers in Humans</a:t>
            </a:r>
            <a:endParaRPr lang="en-US" dirty="0"/>
          </a:p>
        </p:txBody>
      </p:sp>
      <p:graphicFrame>
        <p:nvGraphicFramePr>
          <p:cNvPr id="20" name="Table Placeholder 19">
            <a:extLst>
              <a:ext uri="{FF2B5EF4-FFF2-40B4-BE49-F238E27FC236}">
                <a16:creationId xmlns:a16="http://schemas.microsoft.com/office/drawing/2014/main" id="{539921E5-D696-4822-821E-2F518D1C73D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921654130"/>
              </p:ext>
            </p:extLst>
          </p:nvPr>
        </p:nvGraphicFramePr>
        <p:xfrm>
          <a:off x="722301" y="1828800"/>
          <a:ext cx="7696200" cy="3177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900">
                  <a:extLst>
                    <a:ext uri="{9D8B030D-6E8A-4147-A177-3AD203B41FA5}">
                      <a16:colId xmlns:a16="http://schemas.microsoft.com/office/drawing/2014/main" val="2290689454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1670193505"/>
                    </a:ext>
                  </a:extLst>
                </a:gridCol>
                <a:gridCol w="3541701">
                  <a:extLst>
                    <a:ext uri="{9D8B030D-6E8A-4147-A177-3AD203B41FA5}">
                      <a16:colId xmlns:a16="http://schemas.microsoft.com/office/drawing/2014/main" val="1617334783"/>
                    </a:ext>
                  </a:extLst>
                </a:gridCol>
              </a:tblGrid>
              <a:tr h="381450">
                <a:tc>
                  <a:txBody>
                    <a:bodyPr/>
                    <a:lstStyle/>
                    <a:p>
                      <a:r>
                        <a:rPr lang="en-US" b="1" dirty="0"/>
                        <a:t>Virus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Type of Nucleic Acid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Kind of Tumor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1146524101"/>
                  </a:ext>
                </a:extLst>
              </a:tr>
              <a:tr h="5782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Epstein-Barr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DNA</a:t>
                      </a:r>
                      <a:endParaRPr lang="en-US" sz="13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Burkitt’s lymphoma; nasopharyngeal carcinoma; B-cell lymphoma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114056192"/>
                  </a:ext>
                </a:extLst>
              </a:tr>
              <a:tr h="411930">
                <a:tc>
                  <a:txBody>
                    <a:bodyPr/>
                    <a:lstStyle/>
                    <a:p>
                      <a:r>
                        <a:rPr lang="en-US" sz="1300" dirty="0"/>
                        <a:t>Hepatitis</a:t>
                      </a:r>
                      <a:r>
                        <a:rPr lang="en-US" sz="1300" baseline="0" dirty="0"/>
                        <a:t> B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DNA</a:t>
                      </a:r>
                      <a:endParaRPr lang="en-US" sz="13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Hepatocellular carcinoma 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136434569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herpesvirus type 8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DNA</a:t>
                      </a:r>
                      <a:endParaRPr lang="en-US" sz="13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Kaposi’s sarcoma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48556678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papillomaviruses (HPVs)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DNA</a:t>
                      </a:r>
                      <a:endParaRPr lang="en-US" sz="13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 kinds of tumors, caused by different HPV types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685797490"/>
                  </a:ext>
                </a:extLst>
              </a:tr>
              <a:tr h="421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Hepatitis C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RNA</a:t>
                      </a:r>
                      <a:endParaRPr lang="en-US" sz="1300" dirty="0"/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Hepatocellular carcinoma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3913777091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HTVL-1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RNA (retrovirus)</a:t>
                      </a:r>
                    </a:p>
                  </a:txBody>
                  <a:tcPr marL="97777" marR="9777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Adult T-cell leukemia (rare)</a:t>
                      </a:r>
                    </a:p>
                  </a:txBody>
                  <a:tcPr marL="97777" marR="97777"/>
                </a:tc>
                <a:extLst>
                  <a:ext uri="{0D108BD9-81ED-4DB2-BD59-A6C34878D82A}">
                    <a16:rowId xmlns:a16="http://schemas.microsoft.com/office/drawing/2014/main" val="365437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0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5929D7-8E3D-41B6-884F-1CBA436E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48" y="214745"/>
            <a:ext cx="5677705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Focus Your Perspective 13.1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838200"/>
            <a:ext cx="8077200" cy="37961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Viruses notable for small size</a:t>
            </a:r>
          </a:p>
          <a:p>
            <a:pPr marL="285750" lvl="1">
              <a:spcBef>
                <a:spcPts val="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Smallest viruses are approximately 10 nanometer in diameter</a:t>
            </a:r>
          </a:p>
          <a:p>
            <a:pPr marL="285750" lvl="1">
              <a:spcBef>
                <a:spcPts val="6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Largest viruses are </a:t>
            </a:r>
            <a:r>
              <a:rPr lang="en-US" altLang="en-US" sz="2400" dirty="0">
                <a:cs typeface="Lucida Sans Unicode" panose="020B0602030504020204" pitchFamily="34" charset="0"/>
              </a:rPr>
              <a:t>approximately 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800 </a:t>
            </a:r>
            <a:r>
              <a:rPr lang="en-US" altLang="en-US" sz="2400" dirty="0">
                <a:cs typeface="Lucida Sans Unicode" panose="020B0602030504020204" pitchFamily="34" charset="0"/>
              </a:rPr>
              <a:t>nanometer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(</a:t>
            </a:r>
            <a:r>
              <a:rPr lang="en-US" altLang="en-US" sz="2400" i="1" dirty="0" err="1">
                <a:latin typeface="+mj-lt"/>
                <a:cs typeface="Lucida Sans Unicode" panose="020B0602030504020204" pitchFamily="34" charset="0"/>
              </a:rPr>
              <a:t>Megaviridae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)</a:t>
            </a:r>
          </a:p>
          <a:p>
            <a:pPr marL="51276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Mimivirus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carries about 1.2 million base pairs in its genome, but has no ribosomes</a:t>
            </a:r>
          </a:p>
          <a:p>
            <a:pPr marL="747713" lvl="3">
              <a:spcBef>
                <a:spcPts val="50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latin typeface="+mj-lt"/>
                <a:cs typeface="Lucida Sans Unicode" panose="020B0602030504020204" pitchFamily="34" charset="0"/>
              </a:rPr>
              <a:t>Sputnik is a parasite of </a:t>
            </a:r>
            <a:r>
              <a:rPr lang="en-US" altLang="en-US" sz="2000" dirty="0" err="1">
                <a:latin typeface="+mj-lt"/>
                <a:cs typeface="Lucida Sans Unicode" panose="020B0602030504020204" pitchFamily="34" charset="0"/>
              </a:rPr>
              <a:t>mimivirus</a:t>
            </a:r>
            <a:endParaRPr lang="en-US" altLang="en-US" sz="2000" dirty="0">
              <a:latin typeface="+mj-lt"/>
              <a:cs typeface="Lucida Sans Unicode" panose="020B0602030504020204" pitchFamily="34" charset="0"/>
            </a:endParaRPr>
          </a:p>
          <a:p>
            <a:pPr marL="512763" lvl="2">
              <a:spcBef>
                <a:spcPts val="550"/>
              </a:spcBef>
              <a:spcAft>
                <a:spcPts val="2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Pandoraviruses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were discovered in 2013; genome twice the size of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mimivirus</a:t>
            </a:r>
            <a:endParaRPr lang="en-US" altLang="en-US" sz="2200" dirty="0">
              <a:latin typeface="+mj-lt"/>
              <a:cs typeface="Lucida Sans Unicode" panose="020B0602030504020204" pitchFamily="34" charset="0"/>
            </a:endParaRPr>
          </a:p>
        </p:txBody>
      </p:sp>
      <p:pic>
        <p:nvPicPr>
          <p:cNvPr id="12292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2631"/>
          <a:stretch/>
        </p:blipFill>
        <p:spPr bwMode="auto">
          <a:xfrm>
            <a:off x="2286000" y="4620490"/>
            <a:ext cx="43132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0972E1-F868-45BD-9944-A8BF9772A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4800" y="6705600"/>
            <a:ext cx="1219200" cy="152400"/>
          </a:xfrm>
        </p:spPr>
        <p:txBody>
          <a:bodyPr/>
          <a:lstStyle/>
          <a:p>
            <a:pPr marL="0" lvl="2" indent="0" algn="r">
              <a:spcBef>
                <a:spcPts val="550"/>
              </a:spcBef>
              <a:buClr>
                <a:srgbClr val="808080"/>
              </a:buClr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800" dirty="0">
                <a:cs typeface="Lucida Sans Unicode" panose="020B0602030504020204" pitchFamily="34" charset="0"/>
              </a:rPr>
              <a:t>©Dr. </a:t>
            </a:r>
            <a:r>
              <a:rPr lang="en-US" altLang="en-US" sz="800" dirty="0" err="1">
                <a:cs typeface="Lucida Sans Unicode" panose="020B0602030504020204" pitchFamily="34" charset="0"/>
              </a:rPr>
              <a:t>Raoult</a:t>
            </a:r>
            <a:r>
              <a:rPr lang="en-US" altLang="en-US" sz="800" dirty="0">
                <a:cs typeface="Lucida Sans Unicode" panose="020B0602030504020204" pitchFamily="34" charset="0"/>
              </a:rPr>
              <a:t>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1602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A9679D8A-086D-4AD6-ADDE-9C03B178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14952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Viruses and Human Tumors – Figure 13.16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8040" y="990600"/>
            <a:ext cx="7770800" cy="15043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Infection may lead to latent infections, productive infections, or virus-induced tumors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Virus-induced tumors are rare; most result from mutations</a:t>
            </a:r>
          </a:p>
        </p:txBody>
      </p:sp>
      <p:pic>
        <p:nvPicPr>
          <p:cNvPr id="54" name="Picture 8" descr="Virus may integrate into host DNA, form a plasmid, or replicate in the host cell.">
            <a:extLst>
              <a:ext uri="{FF2B5EF4-FFF2-40B4-BE49-F238E27FC236}">
                <a16:creationId xmlns:a16="http://schemas.microsoft.com/office/drawing/2014/main" id="{71E29C18-658A-485E-AD26-EBD7ED69A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b="17596"/>
          <a:stretch/>
        </p:blipFill>
        <p:spPr bwMode="auto">
          <a:xfrm>
            <a:off x="912800" y="2590800"/>
            <a:ext cx="7315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1D3B90EC-1F08-49B3-A748-B2A5107A66C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19175" y="5441333"/>
            <a:ext cx="1065662" cy="6985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" b="1" dirty="0"/>
              <a:t>Tumor</a:t>
            </a:r>
            <a:br>
              <a:rPr lang="en-US" sz="900" b="1" dirty="0"/>
            </a:br>
            <a:r>
              <a:rPr lang="en-US" sz="900" dirty="0"/>
              <a:t>Normal cells are transformed into tumor cells.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3C4860F-03B5-429F-B5DF-6824714A8E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47900" y="5448300"/>
            <a:ext cx="1209675" cy="65563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" b="1" dirty="0"/>
              <a:t>Latent infection</a:t>
            </a:r>
            <a:br>
              <a:rPr lang="en-US" sz="900" dirty="0"/>
            </a:br>
            <a:r>
              <a:rPr lang="en-US" sz="900" dirty="0"/>
              <a:t>Viral DNA replicates as part of the chromosome without harming the host.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E3263392-58DC-4499-AC0D-1F38A022BC0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57138" y="5454033"/>
            <a:ext cx="1219200" cy="533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" b="1" dirty="0"/>
              <a:t>Tumor</a:t>
            </a:r>
            <a:br>
              <a:rPr lang="en-US" sz="900" b="1" dirty="0"/>
            </a:br>
            <a:r>
              <a:rPr lang="en-US" sz="900" dirty="0"/>
              <a:t>Normal cells are transformed into tumor cells.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AD5EC86D-6B62-43EE-8BB5-6A737B27CC9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62500" y="5454033"/>
            <a:ext cx="1209675" cy="609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" b="1" dirty="0"/>
              <a:t>Latent infection</a:t>
            </a:r>
            <a:br>
              <a:rPr lang="en-US" sz="900" b="1" dirty="0"/>
            </a:br>
            <a:r>
              <a:rPr lang="en-US" sz="900" dirty="0"/>
              <a:t>Viral DNA replicates as a plasmid without harming the host.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22EBBA1B-2705-42F6-BB9F-CDE6427D215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09462" y="5438775"/>
            <a:ext cx="1219200" cy="457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" b="1" dirty="0"/>
              <a:t>Productive infection</a:t>
            </a:r>
            <a:br>
              <a:rPr lang="en-US" sz="900" b="1" dirty="0"/>
            </a:br>
            <a:r>
              <a:rPr lang="en-US" sz="900" dirty="0"/>
              <a:t>New virions released when host cell lyses.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6FB7DD3-73AA-4BA9-9238-44AFFADCF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038975" y="5448300"/>
            <a:ext cx="1219200" cy="457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" b="1" dirty="0"/>
              <a:t>Productive infection </a:t>
            </a:r>
            <a:r>
              <a:rPr lang="en-US" sz="900" dirty="0"/>
              <a:t>New virions released by budding.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1A3ADAF-B525-459F-9002-856F2391921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9600" y="6477000"/>
            <a:ext cx="4509448" cy="228600"/>
          </a:xfrm>
        </p:spPr>
        <p:txBody>
          <a:bodyPr/>
          <a:lstStyle/>
          <a:p>
            <a:pPr marL="0" indent="0" algn="r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Viruses and Human Tumors – Figure 13.16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 </a:t>
            </a:r>
            <a:r>
              <a:rPr lang="en-US" sz="1200" dirty="0">
                <a:hlinkClick r:id="" action="ppaction://noaction"/>
              </a:rPr>
              <a:t>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78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1584B751-D42D-4DB1-BCC7-8DE6A68A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544"/>
            <a:ext cx="9144000" cy="57342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Cultivating and Quantitating Animal Viruses – Figure 13.17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6883" y="990807"/>
            <a:ext cx="7301341" cy="2548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Viruses must be grown in appropriate host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Once done by inoculating live animals; or preparing embryonated (fertilized) chicken eggs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Cell culture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or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tissue culture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now commonly used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Process animal tissues to obtain primary cultures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1D5C8F0-C47B-4305-A5AF-7B58309AC07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6882" y="3602393"/>
            <a:ext cx="2805541" cy="2737258"/>
          </a:xfrm>
        </p:spPr>
        <p:txBody>
          <a:bodyPr/>
          <a:lstStyle/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Cells divide slowly and only a limited number of times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Tumor cells often used, multiply indefinitely</a:t>
            </a:r>
          </a:p>
        </p:txBody>
      </p:sp>
      <p:pic>
        <p:nvPicPr>
          <p:cNvPr id="4" name="Picture 3" descr="Tissues incubated with trypsin to separate cells. In a flask with growth medium, cells settle on the bottom and grow into a single layer.">
            <a:extLst>
              <a:ext uri="{FF2B5EF4-FFF2-40B4-BE49-F238E27FC236}">
                <a16:creationId xmlns:a16="http://schemas.microsoft.com/office/drawing/2014/main" id="{0370590E-C7CD-4B7C-AA9F-05CE37867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3962400"/>
            <a:ext cx="5257801" cy="22860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2CC140-81CE-4344-B589-87F5F3F3E57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29024" y="4248154"/>
            <a:ext cx="1247776" cy="354774"/>
          </a:xfrm>
        </p:spPr>
        <p:txBody>
          <a:bodyPr/>
          <a:lstStyle/>
          <a:p>
            <a:pPr marL="109538" indent="-10953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630" dirty="0"/>
              <a:t>Cut tissue into small pieces and incubate with a protease (trypsin) to separate cells.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691E8B8-D98E-4488-8C30-4C383185984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38549" y="4805363"/>
            <a:ext cx="1085851" cy="228600"/>
          </a:xfrm>
        </p:spPr>
        <p:txBody>
          <a:bodyPr/>
          <a:lstStyle/>
          <a:p>
            <a:pPr marL="95250" indent="-95250">
              <a:spcBef>
                <a:spcPts val="0"/>
              </a:spcBef>
              <a:buFont typeface="+mj-lt"/>
              <a:buAutoNum type="arabicPeriod" startAt="2"/>
            </a:pPr>
            <a:r>
              <a:rPr lang="en-US" sz="630" dirty="0">
                <a:solidFill>
                  <a:srgbClr val="000000"/>
                </a:solidFill>
              </a:rPr>
              <a:t>Place cells into flask with growth medium.</a:t>
            </a:r>
            <a:endParaRPr lang="en-US" sz="63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A09B0-8878-4D3A-B930-B6DBF8E1A9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33788" y="5234810"/>
            <a:ext cx="1295400" cy="304800"/>
          </a:xfrm>
        </p:spPr>
        <p:txBody>
          <a:bodyPr/>
          <a:lstStyle/>
          <a:p>
            <a:pPr marL="100013" indent="-100013">
              <a:lnSpc>
                <a:spcPct val="9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630" dirty="0"/>
              <a:t>Allow cells to settle on bottom of flask and grow into a single layer (a monolayer).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28026-01D4-4667-A0A0-46636E241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1800" y="6705600"/>
            <a:ext cx="2362200" cy="152400"/>
          </a:xfrm>
        </p:spPr>
        <p:txBody>
          <a:bodyPr/>
          <a:lstStyle/>
          <a:p>
            <a:r>
              <a:rPr lang="fr-FR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Source: Dr. Cecil Fox/National Cancer Institute (NCI) </a:t>
            </a:r>
            <a:endParaRPr lang="en-US" altLang="en-US" dirty="0">
              <a:solidFill>
                <a:schemeClr val="tx1"/>
              </a:solidFill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D6E2A-C822-464D-89E7-1E1102EF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544"/>
            <a:ext cx="9144000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Cultivating and Quantitating Animal Viruses – Figure 13.18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1007" y="990600"/>
            <a:ext cx="3965793" cy="46890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Effects of Viral Replication of Cell Cultures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Many viruses cause distinct morphological alterations called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cytopathic effect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Cells may change shape, detach from surface, lyse, fuse into giant multinuclear cell (syncytium), or form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inclusion body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(site of viral replication)</a:t>
            </a:r>
          </a:p>
        </p:txBody>
      </p:sp>
      <p:pic>
        <p:nvPicPr>
          <p:cNvPr id="100356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12972"/>
          <a:stretch/>
        </p:blipFill>
        <p:spPr bwMode="auto">
          <a:xfrm>
            <a:off x="5181600" y="1297258"/>
            <a:ext cx="3429000" cy="45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11B666-71CF-4168-9F33-9A6A261859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63012" y="6278880"/>
            <a:ext cx="6403848" cy="152400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en-US" sz="800" dirty="0">
                <a:cs typeface="Lucida Sans Unicode" panose="020B0602030504020204" pitchFamily="34" charset="0"/>
              </a:rPr>
              <a:t>a: Modified from “The Genome Sequence of Lone Star Virus, a Highly Divergent </a:t>
            </a:r>
            <a:r>
              <a:rPr lang="en-US" altLang="en-US" sz="800" dirty="0" err="1">
                <a:cs typeface="Lucida Sans Unicode" panose="020B0602030504020204" pitchFamily="34" charset="0"/>
              </a:rPr>
              <a:t>Bunyavirus</a:t>
            </a:r>
            <a:r>
              <a:rPr lang="en-US" altLang="en-US" sz="800" dirty="0">
                <a:cs typeface="Lucida Sans Unicode" panose="020B0602030504020204" pitchFamily="34" charset="0"/>
              </a:rPr>
              <a:t> Found in the </a:t>
            </a:r>
            <a:r>
              <a:rPr lang="en-US" altLang="en-US" sz="800" dirty="0" err="1">
                <a:cs typeface="Lucida Sans Unicode" panose="020B0602030504020204" pitchFamily="34" charset="0"/>
              </a:rPr>
              <a:t>Amblyomma</a:t>
            </a:r>
            <a:r>
              <a:rPr lang="en-US" altLang="en-US" sz="800" dirty="0">
                <a:cs typeface="Lucida Sans Unicode" panose="020B0602030504020204" pitchFamily="34" charset="0"/>
              </a:rPr>
              <a:t> </a:t>
            </a:r>
            <a:r>
              <a:rPr lang="en-US" altLang="en-US" sz="800" dirty="0" err="1">
                <a:cs typeface="Lucida Sans Unicode" panose="020B0602030504020204" pitchFamily="34" charset="0"/>
              </a:rPr>
              <a:t>americanum</a:t>
            </a:r>
            <a:r>
              <a:rPr lang="en-US" altLang="en-US" sz="800" dirty="0">
                <a:cs typeface="Lucida Sans Unicode" panose="020B0602030504020204" pitchFamily="34" charset="0"/>
              </a:rPr>
              <a:t> Tick,”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5AF6BD3-285E-493D-853D-CF9E9F6517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171700" y="6400800"/>
            <a:ext cx="6995089" cy="182416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buClr>
                <a:srgbClr val="D02621"/>
              </a:buClr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800" dirty="0">
                <a:cs typeface="Lucida Sans Unicode" panose="020B0602030504020204" pitchFamily="34" charset="0"/>
              </a:rPr>
              <a:t>PLOS ONE, April 2013, Volume 8, Issue 4, e62083, with permission from University of California, San Francisco, and the Centers for Disease Control and Prevention;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4E205A8-A373-4EE8-BCB5-0A1AA42A788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37560" y="6522720"/>
            <a:ext cx="5867400" cy="152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800" dirty="0">
                <a:cs typeface="Lucida Sans Unicode" panose="020B0602030504020204" pitchFamily="34" charset="0"/>
              </a:rPr>
              <a:t>b: Modified from “The Genome Sequence of Lone Star Virus, a Highly Divergent </a:t>
            </a:r>
            <a:r>
              <a:rPr lang="en-US" altLang="en-US" sz="800" dirty="0" err="1">
                <a:cs typeface="Lucida Sans Unicode" panose="020B0602030504020204" pitchFamily="34" charset="0"/>
              </a:rPr>
              <a:t>Bunyavirus</a:t>
            </a:r>
            <a:r>
              <a:rPr lang="en-US" altLang="en-US" sz="800" dirty="0">
                <a:cs typeface="Lucida Sans Unicode" panose="020B0602030504020204" pitchFamily="34" charset="0"/>
              </a:rPr>
              <a:t> Found in the </a:t>
            </a:r>
            <a:r>
              <a:rPr lang="en-US" altLang="en-US" sz="800" dirty="0" err="1">
                <a:cs typeface="Lucida Sans Unicode" panose="020B0602030504020204" pitchFamily="34" charset="0"/>
              </a:rPr>
              <a:t>Amblyomma</a:t>
            </a:r>
            <a:r>
              <a:rPr lang="en-US" altLang="en-US" sz="800" dirty="0">
                <a:cs typeface="Lucida Sans Unicode" panose="020B0602030504020204" pitchFamily="34" charset="0"/>
              </a:rPr>
              <a:t> </a:t>
            </a:r>
            <a:r>
              <a:rPr lang="en-US" altLang="en-US" sz="800" dirty="0" err="1">
                <a:cs typeface="Lucida Sans Unicode" panose="020B0602030504020204" pitchFamily="34" charset="0"/>
              </a:rPr>
              <a:t>americanum</a:t>
            </a:r>
            <a:r>
              <a:rPr lang="en-US" altLang="en-US" sz="800" dirty="0">
                <a:cs typeface="Lucida Sans Unicode" panose="020B0602030504020204" pitchFamily="34" charset="0"/>
              </a:rPr>
              <a:t> Tick,”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C7D4F9E-8820-4849-815E-DF2D37A2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6682276"/>
            <a:ext cx="6781800" cy="15240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D02621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PLOS ONE, April 2013, Volume 8, Issue 4, e62083, with permission from University of California, San Francisco, and the Centers for Disease</a:t>
            </a:r>
            <a:r>
              <a:rPr lang="en-US" altLang="en-US" baseline="0" dirty="0">
                <a:solidFill>
                  <a:schemeClr val="tx1"/>
                </a:solidFill>
                <a:cs typeface="Lucida Sans Unicode" panose="020B0602030504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39878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FCA015-96DB-4AF3-89E7-0EF47FF2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165"/>
            <a:ext cx="9144000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Cultivating and Quantitating Animal Viruses – Figure 13.19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6934200" cy="29009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Quantitating Animal Viruses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Plaque assay using monolayer of tissue culture cells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Direct count via electron microscopy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Quantal assay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: dilutions of virus given to hosts</a:t>
            </a:r>
          </a:p>
          <a:p>
            <a:pPr marL="498475" lvl="2" indent="-200025">
              <a:spcBef>
                <a:spcPts val="55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Titer is dilution at which 50% of hosts are infected </a:t>
            </a:r>
            <a:br>
              <a:rPr lang="en-US" altLang="en-US" sz="2200" dirty="0">
                <a:latin typeface="+mj-lt"/>
                <a:cs typeface="Lucida Sans Unicode" panose="020B0602030504020204" pitchFamily="34" charset="0"/>
              </a:rPr>
            </a:b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(</a:t>
            </a:r>
            <a:r>
              <a:rPr lang="en-US" altLang="en-US" sz="2200" u="sng" dirty="0">
                <a:latin typeface="+mj-lt"/>
                <a:cs typeface="Lucida Sans Unicode" panose="020B0602030504020204" pitchFamily="34" charset="0"/>
              </a:rPr>
              <a:t>ID</a:t>
            </a:r>
            <a:r>
              <a:rPr lang="en-US" altLang="en-US" sz="2200" u="sng" baseline="-25000" dirty="0">
                <a:latin typeface="+mj-lt"/>
                <a:cs typeface="Lucida Sans Unicode" panose="020B0602030504020204" pitchFamily="34" charset="0"/>
              </a:rPr>
              <a:t>50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– infective dose) or killed (</a:t>
            </a:r>
            <a:r>
              <a:rPr lang="en-US" altLang="en-US" sz="2200" u="sng" dirty="0">
                <a:cs typeface="Lucida Sans Unicode" panose="020B0602030504020204" pitchFamily="34" charset="0"/>
              </a:rPr>
              <a:t>LD</a:t>
            </a:r>
            <a:r>
              <a:rPr lang="en-US" altLang="en-US" sz="2200" u="sng" baseline="-25000" dirty="0">
                <a:cs typeface="Lucida Sans Unicode" panose="020B0602030504020204" pitchFamily="34" charset="0"/>
              </a:rPr>
              <a:t>50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– lethal dose) </a:t>
            </a:r>
          </a:p>
        </p:txBody>
      </p:sp>
      <p:pic>
        <p:nvPicPr>
          <p:cNvPr id="102404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2370"/>
          <a:stretch/>
        </p:blipFill>
        <p:spPr bwMode="auto">
          <a:xfrm>
            <a:off x="2932100" y="3891595"/>
            <a:ext cx="3276600" cy="26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53C7DA-6A61-45AF-A299-EC96129E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Cultivating and Quantitating Animal Viruses – Figure 13.20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5" y="990600"/>
            <a:ext cx="3927765" cy="4091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>
                <a:latin typeface="+mj-lt"/>
              </a:rPr>
              <a:t>Quantitating Animal Viruses</a:t>
            </a:r>
          </a:p>
          <a:p>
            <a:pPr marL="285750" lvl="1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u="sng" dirty="0">
                <a:latin typeface="+mj-lt"/>
              </a:rPr>
              <a:t>Hemagglutination</a:t>
            </a:r>
            <a:r>
              <a:rPr lang="en-US" altLang="en-US" sz="2200" dirty="0">
                <a:latin typeface="+mj-lt"/>
              </a:rPr>
              <a:t>: some viruses cause red blood cells to agglutinate (clump)</a:t>
            </a:r>
          </a:p>
          <a:p>
            <a:pPr marL="285750" lvl="1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</a:rPr>
              <a:t>Mix virus with dilutions of red blood cells </a:t>
            </a:r>
          </a:p>
          <a:p>
            <a:pPr marL="285750" lvl="1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200" dirty="0">
                <a:latin typeface="+mj-lt"/>
              </a:rPr>
              <a:t>Highest dilution with maximum agglutination is titer of the virus</a:t>
            </a:r>
          </a:p>
        </p:txBody>
      </p:sp>
      <p:pic>
        <p:nvPicPr>
          <p:cNvPr id="10445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/>
          <a:stretch>
            <a:fillRect/>
          </a:stretch>
        </p:blipFill>
        <p:spPr bwMode="auto">
          <a:xfrm>
            <a:off x="4581551" y="2133600"/>
            <a:ext cx="34464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8E70F3-621C-46E2-BA5E-99B93B02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214745"/>
            <a:ext cx="8312727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Plant Viruses – Figures 13.21 and 13.22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1329" y="990600"/>
            <a:ext cx="4137098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600" dirty="0">
                <a:latin typeface="+mj-lt"/>
              </a:rPr>
              <a:t>Plant viruses are economically important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Do not attach to cell receptors; enter via wounds in cell wall, spread through cell openings (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plasmodesmata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)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Plants rarely recover, lack specific immunity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Transmitted by soil; humans; insects; contaminated seeds, tubers, pollen; grafting</a:t>
            </a:r>
          </a:p>
          <a:p>
            <a:pPr marL="285750" lvl="1">
              <a:spcBef>
                <a:spcPts val="600"/>
              </a:spcBef>
              <a:spcAft>
                <a:spcPts val="3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Difficult to eliminate</a:t>
            </a:r>
            <a:endParaRPr lang="en-US" sz="2200" dirty="0">
              <a:latin typeface="+mj-lt"/>
            </a:endParaRPr>
          </a:p>
        </p:txBody>
      </p:sp>
      <p:pic>
        <p:nvPicPr>
          <p:cNvPr id="10650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b="2377"/>
          <a:stretch/>
        </p:blipFill>
        <p:spPr bwMode="auto">
          <a:xfrm>
            <a:off x="5015264" y="1020337"/>
            <a:ext cx="184273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" b="6210"/>
          <a:stretch/>
        </p:blipFill>
        <p:spPr bwMode="auto">
          <a:xfrm>
            <a:off x="6880302" y="4343400"/>
            <a:ext cx="20907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91179B-894A-4644-805D-5BF022A63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7200" y="6705600"/>
            <a:ext cx="4876800" cy="152400"/>
          </a:xfrm>
        </p:spPr>
        <p:txBody>
          <a:bodyPr/>
          <a:lstStyle/>
          <a:p>
            <a:pPr lvl="0">
              <a:spcBef>
                <a:spcPts val="700"/>
              </a:spcBef>
              <a:buClr>
                <a:srgbClr val="D02621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a: ©Nigel </a:t>
            </a:r>
            <a:r>
              <a:rPr lang="en-US" altLang="en-US" dirty="0" err="1">
                <a:solidFill>
                  <a:schemeClr val="tx1"/>
                </a:solidFill>
                <a:cs typeface="Lucida Sans Unicode" panose="020B0602030504020204" pitchFamily="34" charset="0"/>
              </a:rPr>
              <a:t>Cattlin</a:t>
            </a: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/</a:t>
            </a:r>
            <a:r>
              <a:rPr lang="en-US" altLang="en-US" dirty="0" err="1">
                <a:solidFill>
                  <a:schemeClr val="tx1"/>
                </a:solidFill>
                <a:cs typeface="Lucida Sans Unicode" panose="020B0602030504020204" pitchFamily="34" charset="0"/>
              </a:rPr>
              <a:t>Alamy</a:t>
            </a: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 Stock Photo; b: ©Nigel </a:t>
            </a:r>
            <a:r>
              <a:rPr lang="en-US" altLang="en-US" dirty="0" err="1">
                <a:solidFill>
                  <a:schemeClr val="tx1"/>
                </a:solidFill>
                <a:cs typeface="Lucida Sans Unicode" panose="020B0602030504020204" pitchFamily="34" charset="0"/>
              </a:rPr>
              <a:t>Cattlin</a:t>
            </a: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/Science Source; bottom: ©Dr. Jeremy Burgess/Science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1977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F14CFC-26FB-46E0-B0C1-6CE0C435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745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Other Infectious Agents: </a:t>
            </a:r>
            <a:r>
              <a:rPr lang="en-US" altLang="en-US" b="1" dirty="0" err="1">
                <a:solidFill>
                  <a:prstClr val="black"/>
                </a:solidFill>
              </a:rPr>
              <a:t>Viroids</a:t>
            </a:r>
            <a:r>
              <a:rPr lang="en-US" altLang="en-US" b="1" dirty="0">
                <a:solidFill>
                  <a:prstClr val="black"/>
                </a:solidFill>
              </a:rPr>
              <a:t> and Prions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4" y="990600"/>
            <a:ext cx="7606142" cy="3124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 err="1">
                <a:latin typeface="+mj-lt"/>
              </a:rPr>
              <a:t>Viroids</a:t>
            </a:r>
            <a:r>
              <a:rPr lang="en-US" altLang="en-US" sz="2800" dirty="0">
                <a:latin typeface="+mj-lt"/>
              </a:rPr>
              <a:t> are small single-stranded RNA molecules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Thus far only found in plants; enter through wound sites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Many questions remain: </a:t>
            </a:r>
          </a:p>
          <a:p>
            <a:pPr marL="512763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How do they replicate?</a:t>
            </a:r>
          </a:p>
          <a:p>
            <a:pPr marL="512763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How do they cause disease?</a:t>
            </a:r>
          </a:p>
          <a:p>
            <a:pPr marL="512763" lvl="2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How did they originate?</a:t>
            </a:r>
          </a:p>
        </p:txBody>
      </p:sp>
    </p:spTree>
    <p:extLst>
      <p:ext uri="{BB962C8B-B14F-4D97-AF65-F5344CB8AC3E}">
        <p14:creationId xmlns:p14="http://schemas.microsoft.com/office/powerpoint/2010/main" val="2046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F2CAE-535B-4879-ACC7-5163A734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2"/>
            <a:ext cx="914400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Other Infectious Agents: </a:t>
            </a:r>
            <a:r>
              <a:rPr lang="en-US" altLang="en-US" b="1" dirty="0" err="1">
                <a:solidFill>
                  <a:prstClr val="black"/>
                </a:solidFill>
              </a:rPr>
              <a:t>Viroids</a:t>
            </a:r>
            <a:r>
              <a:rPr lang="en-US" altLang="en-US" b="1" dirty="0">
                <a:solidFill>
                  <a:prstClr val="black"/>
                </a:solidFill>
              </a:rPr>
              <a:t> and Prions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8030" y="990600"/>
            <a:ext cx="6549570" cy="60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u="sng" dirty="0">
                <a:latin typeface="+mj-lt"/>
              </a:rPr>
              <a:t>Prions</a:t>
            </a:r>
            <a:r>
              <a:rPr lang="en-US" altLang="en-US" sz="2800" dirty="0">
                <a:latin typeface="+mj-lt"/>
              </a:rPr>
              <a:t> are </a:t>
            </a:r>
            <a:r>
              <a:rPr lang="en-US" altLang="en-US" sz="2800" u="sng" dirty="0">
                <a:latin typeface="+mj-lt"/>
              </a:rPr>
              <a:t>pro</a:t>
            </a:r>
            <a:r>
              <a:rPr lang="en-US" altLang="en-US" sz="2800" dirty="0">
                <a:latin typeface="+mj-lt"/>
              </a:rPr>
              <a:t>teinaceous </a:t>
            </a:r>
            <a:r>
              <a:rPr lang="en-US" altLang="en-US" sz="2800" u="sng" dirty="0">
                <a:latin typeface="+mj-lt"/>
              </a:rPr>
              <a:t>in</a:t>
            </a:r>
            <a:r>
              <a:rPr lang="en-US" altLang="en-US" sz="2800" dirty="0">
                <a:latin typeface="+mj-lt"/>
              </a:rPr>
              <a:t>fectious agents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C6DB0-96E6-42D6-882D-BB7D0A0507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8030" y="1586552"/>
            <a:ext cx="4114800" cy="738250"/>
          </a:xfrm>
        </p:spPr>
        <p:txBody>
          <a:bodyPr/>
          <a:lstStyle/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Composed solely of protein; no nucleic acids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361789-04F8-467E-9525-218503164A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0773" y="2502023"/>
            <a:ext cx="7543800" cy="1043050"/>
          </a:xfrm>
        </p:spPr>
        <p:txBody>
          <a:bodyPr/>
          <a:lstStyle/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Linked to slow, fatal human diseases; animal diseases</a:t>
            </a:r>
          </a:p>
          <a:p>
            <a:pPr marL="285750" lvl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Usually transmitted only within a species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E91DA17-9A56-4547-A317-25B0BA330DC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90173" y="3566020"/>
            <a:ext cx="5638799" cy="659575"/>
          </a:xfrm>
        </p:spPr>
        <p:txBody>
          <a:bodyPr/>
          <a:lstStyle/>
          <a:p>
            <a:pPr marL="228600" lvl="2">
              <a:spcBef>
                <a:spcPts val="55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47663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Mad cow disease killed more than 170 people in England</a:t>
            </a:r>
          </a:p>
        </p:txBody>
      </p:sp>
    </p:spTree>
    <p:extLst>
      <p:ext uri="{BB962C8B-B14F-4D97-AF65-F5344CB8AC3E}">
        <p14:creationId xmlns:p14="http://schemas.microsoft.com/office/powerpoint/2010/main" val="31771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13.6 Prion Diseases</a:t>
            </a:r>
          </a:p>
        </p:txBody>
      </p:sp>
      <p:graphicFrame>
        <p:nvGraphicFramePr>
          <p:cNvPr id="19" name="Table Placeholder 18">
            <a:extLst>
              <a:ext uri="{FF2B5EF4-FFF2-40B4-BE49-F238E27FC236}">
                <a16:creationId xmlns:a16="http://schemas.microsoft.com/office/drawing/2014/main" id="{185AB309-39C8-4FA5-B5CF-E2A01E6D6943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4268707337"/>
              </p:ext>
            </p:extLst>
          </p:nvPr>
        </p:nvGraphicFramePr>
        <p:xfrm>
          <a:off x="874700" y="914401"/>
          <a:ext cx="7391400" cy="550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2500">
                  <a:extLst>
                    <a:ext uri="{9D8B030D-6E8A-4147-A177-3AD203B41FA5}">
                      <a16:colId xmlns:a16="http://schemas.microsoft.com/office/drawing/2014/main" val="231094311"/>
                    </a:ext>
                  </a:extLst>
                </a:gridCol>
                <a:gridCol w="3998900">
                  <a:extLst>
                    <a:ext uri="{9D8B030D-6E8A-4147-A177-3AD203B41FA5}">
                      <a16:colId xmlns:a16="http://schemas.microsoft.com/office/drawing/2014/main" val="909399649"/>
                    </a:ext>
                  </a:extLst>
                </a:gridCol>
              </a:tblGrid>
              <a:tr h="373966">
                <a:tc>
                  <a:txBody>
                    <a:bodyPr/>
                    <a:lstStyle/>
                    <a:p>
                      <a:r>
                        <a:rPr lang="en-US" b="1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06260"/>
                  </a:ext>
                </a:extLst>
              </a:tr>
              <a:tr h="433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Sheep and goats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2844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Bovine Spongiform</a:t>
                      </a:r>
                      <a:r>
                        <a:rPr lang="en-US" sz="1400" baseline="0" dirty="0"/>
                        <a:t> encephalopathy (mad cow disease)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455"/>
                  </a:ext>
                </a:extLst>
              </a:tr>
              <a:tr h="4392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Chronic wasting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Deer and elk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71202"/>
                  </a:ext>
                </a:extLst>
              </a:tr>
              <a:tr h="4392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Transmissible mink </a:t>
                      </a:r>
                      <a:r>
                        <a:rPr lang="en-US" sz="1400" baseline="0" dirty="0" err="1"/>
                        <a:t>encephalophaty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Ranched mink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98137"/>
                  </a:ext>
                </a:extLst>
              </a:tr>
              <a:tr h="4017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Exotic ungulate encephalopathy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Antelope in South 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37554"/>
                  </a:ext>
                </a:extLst>
              </a:tr>
              <a:tr h="4392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Feline spongiform encephalopathy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340480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Kuru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Humans (transmitted</a:t>
                      </a:r>
                      <a:r>
                        <a:rPr lang="en-US" sz="1400" baseline="0" dirty="0"/>
                        <a:t> by cannibalism)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083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Variant Creutzfeldt-Jakob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Humans (transmitted by consumption of contaminated beef)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675126"/>
                  </a:ext>
                </a:extLst>
              </a:tr>
              <a:tr h="4392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Creutzfeldt-Jakob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Humans (inherited)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05220"/>
                  </a:ext>
                </a:extLst>
              </a:tr>
              <a:tr h="421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Gertsmann-Sträussler-Scheinker</a:t>
                      </a:r>
                      <a:r>
                        <a:rPr lang="en-US" sz="1400" baseline="0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Humans (inherited)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65754"/>
                  </a:ext>
                </a:extLst>
              </a:tr>
              <a:tr h="4392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Fatal familial insomnia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Humans (inherited)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429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8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A32024-F316-491A-BCB0-829FFC63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8" y="37527"/>
            <a:ext cx="7557025" cy="935915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Other Infectious Agents: </a:t>
            </a:r>
            <a:r>
              <a:rPr lang="en-US" altLang="en-US" sz="3000" b="1" dirty="0" err="1">
                <a:solidFill>
                  <a:prstClr val="black"/>
                </a:solidFill>
              </a:rPr>
              <a:t>Viroids</a:t>
            </a:r>
            <a:r>
              <a:rPr lang="en-US" altLang="en-US" sz="3000" b="1" dirty="0">
                <a:solidFill>
                  <a:prstClr val="black"/>
                </a:solidFill>
              </a:rPr>
              <a:t> and Prions – Figure 13.23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360" y="1219200"/>
            <a:ext cx="4114274" cy="47244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Prion proteins accumulate in neural tissue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Neurons die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Tissues develop holes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Brain function deteriorates 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Characteristic appearance gives rise to general term for all prion diseases: </a:t>
            </a:r>
            <a:r>
              <a:rPr lang="en-US" altLang="en-US" sz="2400" u="sng" dirty="0">
                <a:latin typeface="+mj-lt"/>
                <a:cs typeface="Lucida Sans Unicode" panose="020B0602030504020204" pitchFamily="34" charset="0"/>
              </a:rPr>
              <a:t>transmissible spongiform encephalopathies</a:t>
            </a: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11264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b="1735"/>
          <a:stretch/>
        </p:blipFill>
        <p:spPr bwMode="auto">
          <a:xfrm>
            <a:off x="5036634" y="1316915"/>
            <a:ext cx="3581400" cy="46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B227A-E490-440C-A7C3-F94054C84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6705600"/>
            <a:ext cx="2895600" cy="99950"/>
          </a:xfrm>
        </p:spPr>
        <p:txBody>
          <a:bodyPr/>
          <a:lstStyle/>
          <a:p>
            <a:pPr lvl="0">
              <a:spcBef>
                <a:spcPts val="700"/>
              </a:spcBef>
              <a:buClr>
                <a:srgbClr val="D02621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a: ©M. Abbey/Science Source; b: Source: Teresa Hammett/CDC </a:t>
            </a:r>
          </a:p>
        </p:txBody>
      </p:sp>
    </p:spTree>
    <p:extLst>
      <p:ext uri="{BB962C8B-B14F-4D97-AF65-F5344CB8AC3E}">
        <p14:creationId xmlns:p14="http://schemas.microsoft.com/office/powerpoint/2010/main" val="22334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423033-5124-4B94-B8A4-BF6FF530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852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General Characteristics of Viruses – Figure 13.1</a:t>
            </a:r>
            <a:endParaRPr lang="en-US" dirty="0"/>
          </a:p>
        </p:txBody>
      </p:sp>
      <p:pic>
        <p:nvPicPr>
          <p:cNvPr id="14339" name="Picture 6" descr="Viruses are smaller than prokaryotic and eukaryotic cell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/>
          <a:stretch>
            <a:fillRect/>
          </a:stretch>
        </p:blipFill>
        <p:spPr bwMode="auto">
          <a:xfrm>
            <a:off x="1484300" y="1059494"/>
            <a:ext cx="6172200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56260D-C8D7-4137-8FCC-C23D1575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6482704"/>
            <a:ext cx="4732579" cy="276632"/>
          </a:xfrm>
        </p:spPr>
        <p:txBody>
          <a:bodyPr/>
          <a:lstStyle/>
          <a:p>
            <a:pPr algn="r"/>
            <a:r>
              <a:rPr lang="en-US" sz="1200" dirty="0">
                <a:hlinkClick r:id="" action="ppaction://noaction"/>
              </a:rPr>
              <a:t>Jump to General Characteristics of Viruses – Figure 13.1 Long Description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87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97AA0DDE-958A-4417-843F-1082C330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23" y="35256"/>
            <a:ext cx="8280400" cy="892516"/>
          </a:xfrm>
        </p:spPr>
        <p:txBody>
          <a:bodyPr/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Other Infectious Agents: </a:t>
            </a:r>
            <a:r>
              <a:rPr lang="en-US" altLang="en-US" sz="3000" b="1" dirty="0" err="1">
                <a:solidFill>
                  <a:prstClr val="black"/>
                </a:solidFill>
              </a:rPr>
              <a:t>Viroids</a:t>
            </a:r>
            <a:r>
              <a:rPr lang="en-US" altLang="en-US" sz="3000" b="1" dirty="0">
                <a:solidFill>
                  <a:prstClr val="black"/>
                </a:solidFill>
              </a:rPr>
              <a:t> and Prions – Figure 13.24</a:t>
            </a:r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897BFB0-601E-43C7-8C36-F48CF04A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46" y="990600"/>
            <a:ext cx="5978854" cy="5334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</a:rPr>
              <a:t>Cells produce normal form of neuronal protein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257235"/>
              </p:ext>
            </p:extLst>
          </p:nvPr>
        </p:nvGraphicFramePr>
        <p:xfrm>
          <a:off x="6705600" y="990600"/>
          <a:ext cx="755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469800" imgH="279360" progId="Equation.DSMT4">
                  <p:embed/>
                </p:oleObj>
              </mc:Choice>
              <mc:Fallback>
                <p:oleObj name="Equation" r:id="rId4" imgW="469800" imgH="279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990600"/>
                        <a:ext cx="755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EA59C6-09D3-4F0C-B7A8-79C99F5F74C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2948" y="1552696"/>
            <a:ext cx="3733800" cy="44118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Infectious prion proteins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02230"/>
              </p:ext>
            </p:extLst>
          </p:nvPr>
        </p:nvGraphicFramePr>
        <p:xfrm>
          <a:off x="880530" y="1962587"/>
          <a:ext cx="885303" cy="48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507960" imgH="279360" progId="Equation.DSMT4">
                  <p:embed/>
                </p:oleObj>
              </mc:Choice>
              <mc:Fallback>
                <p:oleObj name="Equation" r:id="rId6" imgW="507960" imgH="2793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0530" y="1962587"/>
                        <a:ext cx="885303" cy="486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7"/>
          <p:cNvSpPr>
            <a:spLocks noGrp="1"/>
          </p:cNvSpPr>
          <p:nvPr>
            <p:ph sz="quarter" idx="30"/>
          </p:nvPr>
        </p:nvSpPr>
        <p:spPr>
          <a:xfrm>
            <a:off x="802947" y="2369343"/>
            <a:ext cx="3786834" cy="1014413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8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Resistant to proteases</a:t>
            </a:r>
          </a:p>
          <a:p>
            <a:pPr marL="0" lvl="1" indent="0">
              <a:spcBef>
                <a:spcPts val="600"/>
              </a:spcBef>
              <a:spcAft>
                <a:spcPts val="8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  <a:cs typeface="Lucida Sans Unicode" panose="020B0602030504020204" pitchFamily="34" charset="0"/>
              </a:rPr>
              <a:t>Insoluble, forms aggregates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694B0BD-2FBC-4B50-82EA-41A274F1B31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02947" y="3569601"/>
            <a:ext cx="1787853" cy="43961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Appears that</a:t>
            </a:r>
            <a:endParaRPr lang="en-US" altLang="en-US" sz="2400" baseline="33000" dirty="0">
              <a:solidFill>
                <a:prstClr val="black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79353"/>
              </p:ext>
            </p:extLst>
          </p:nvPr>
        </p:nvGraphicFramePr>
        <p:xfrm>
          <a:off x="2551100" y="3586235"/>
          <a:ext cx="1664942" cy="42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1100" y="3586235"/>
                        <a:ext cx="1664942" cy="42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8"/>
          <p:cNvSpPr>
            <a:spLocks noGrp="1"/>
          </p:cNvSpPr>
          <p:nvPr>
            <p:ph sz="quarter" idx="31"/>
          </p:nvPr>
        </p:nvSpPr>
        <p:spPr>
          <a:xfrm>
            <a:off x="798512" y="3941885"/>
            <a:ext cx="1411288" cy="40151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folding of</a:t>
            </a:r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89844"/>
              </p:ext>
            </p:extLst>
          </p:nvPr>
        </p:nvGraphicFramePr>
        <p:xfrm>
          <a:off x="2209800" y="3962400"/>
          <a:ext cx="20875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09800" y="3962400"/>
                        <a:ext cx="208756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67761"/>
              </p:ext>
            </p:extLst>
          </p:nvPr>
        </p:nvGraphicFramePr>
        <p:xfrm>
          <a:off x="838200" y="4349750"/>
          <a:ext cx="9620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520560" imgH="203040" progId="Equation.DSMT4">
                  <p:embed/>
                </p:oleObj>
              </mc:Choice>
              <mc:Fallback>
                <p:oleObj name="Equation" r:id="rId12" imgW="52056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4349750"/>
                        <a:ext cx="9620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7"/>
          <p:cNvSpPr>
            <a:spLocks noGrp="1"/>
          </p:cNvSpPr>
          <p:nvPr>
            <p:ph sz="quarter" idx="20"/>
          </p:nvPr>
        </p:nvSpPr>
        <p:spPr>
          <a:xfrm>
            <a:off x="802946" y="4898708"/>
            <a:ext cx="3311854" cy="89249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Prions resistant to heat and chemical treatments</a:t>
            </a:r>
          </a:p>
        </p:txBody>
      </p:sp>
      <p:pic>
        <p:nvPicPr>
          <p:cNvPr id="34" name="Picture 33" descr="Abnormal prion proteins interact with normal prion proteins, converting them into an abnormal form.">
            <a:extLst>
              <a:ext uri="{FF2B5EF4-FFF2-40B4-BE49-F238E27FC236}">
                <a16:creationId xmlns:a16="http://schemas.microsoft.com/office/drawing/2014/main" id="{8A4DE31A-A887-46C6-BC6C-6B4805A8D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40" y="1524001"/>
            <a:ext cx="3322320" cy="4929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05F0F8-193F-47A1-A09A-FE0DA21F6705}"/>
                  </a:ext>
                </a:extLst>
              </p:cNvPr>
              <p:cNvSpPr>
                <a:spLocks noGrp="1"/>
              </p:cNvSpPr>
              <p:nvPr>
                <p:ph sz="quarter" idx="21"/>
              </p:nvPr>
            </p:nvSpPr>
            <p:spPr>
              <a:xfrm>
                <a:off x="6991349" y="1565787"/>
                <a:ext cx="920751" cy="644932"/>
              </a:xfrm>
            </p:spPr>
            <p:txBody>
              <a:bodyPr/>
              <a:lstStyle/>
              <a:p>
                <a:pPr marL="107950" indent="-1079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700" dirty="0"/>
                  <a:t> Both normal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7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PrP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en-US" sz="7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700" dirty="0"/>
                  <a:t> and abnormal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7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PrP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en-US" sz="7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SC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700" dirty="0"/>
                  <a:t> proteins are present.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05F0F8-193F-47A1-A09A-FE0DA21F6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1"/>
              </p:nvPr>
            </p:nvSpPr>
            <p:spPr>
              <a:xfrm>
                <a:off x="6991349" y="1565787"/>
                <a:ext cx="920751" cy="644932"/>
              </a:xfrm>
              <a:blipFill>
                <a:blip r:embed="rId1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DCFDE20-B2D0-4C9B-9C5F-B78C14E518E1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6999287" y="2572283"/>
                <a:ext cx="912813" cy="304267"/>
              </a:xfrm>
            </p:spPr>
            <p:txBody>
              <a:bodyPr/>
              <a:lstStyle/>
              <a:p>
                <a:pPr marL="101600" indent="-101600"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sz="75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p>
                    </m:sSup>
                  </m:oMath>
                </a14:m>
                <a:r>
                  <a:rPr lang="en-US" sz="750" dirty="0"/>
                  <a:t> interacts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75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DCFDE20-B2D0-4C9B-9C5F-B78C14E51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6999287" y="2572283"/>
                <a:ext cx="912813" cy="304267"/>
              </a:xfr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286203D-D978-4054-B0E7-0299D159DA4E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7004050" y="3512666"/>
                <a:ext cx="882332" cy="400804"/>
              </a:xfrm>
            </p:spPr>
            <p:txBody>
              <a:bodyPr/>
              <a:lstStyle/>
              <a:p>
                <a:pPr marL="114300" indent="-114300">
                  <a:spcBef>
                    <a:spcPts val="0"/>
                  </a:spcBef>
                  <a:buFont typeface="+mj-lt"/>
                  <a:buAutoNum type="arabicPeriod" startAt="3"/>
                </a:pPr>
                <a:r>
                  <a:rPr lang="en-US" altLang="en-US" sz="7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altLang="en-US" sz="750" baseline="33000" dirty="0"/>
                  <a:t> </a:t>
                </a:r>
                <a:r>
                  <a:rPr lang="en-US" sz="750" dirty="0"/>
                  <a:t>is converted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p>
                    </m:sSup>
                  </m:oMath>
                </a14:m>
                <a:r>
                  <a:rPr lang="en-US" sz="750" dirty="0"/>
                  <a:t>.</a:t>
                </a:r>
                <a:endParaRPr lang="en-US" altLang="en-US" sz="75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286203D-D978-4054-B0E7-0299D159D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7004050" y="3512666"/>
                <a:ext cx="882332" cy="400804"/>
              </a:xfrm>
              <a:blipFill>
                <a:blip r:embed="rId1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11B0E8BA-BC26-44E7-89E6-3BD1C1CF8BD9}"/>
                  </a:ext>
                </a:extLst>
              </p:cNvPr>
              <p:cNvSpPr>
                <a:spLocks noGrp="1"/>
              </p:cNvSpPr>
              <p:nvPr>
                <p:ph sz="quarter" idx="35"/>
              </p:nvPr>
            </p:nvSpPr>
            <p:spPr>
              <a:xfrm>
                <a:off x="6998017" y="4377214"/>
                <a:ext cx="882333" cy="521494"/>
              </a:xfrm>
            </p:spPr>
            <p:txBody>
              <a:bodyPr/>
              <a:lstStyle/>
              <a:p>
                <a:pPr marL="123825" indent="-123825">
                  <a:spcBef>
                    <a:spcPts val="0"/>
                  </a:spcBef>
                  <a:buFont typeface="+mj-lt"/>
                  <a:buAutoNum type="arabicPeriod" startAt="4"/>
                </a:pPr>
                <a:r>
                  <a:rPr lang="en-US" sz="750" dirty="0"/>
                  <a:t>Conversion continues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7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</m:sup>
                    </m:sSup>
                  </m:oMath>
                </a14:m>
                <a:r>
                  <a:rPr lang="en-US" altLang="en-US" sz="750" dirty="0"/>
                  <a:t> accumulates.</a:t>
                </a: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11B0E8BA-BC26-44E7-89E6-3BD1C1CF8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5"/>
              </p:nvPr>
            </p:nvSpPr>
            <p:spPr>
              <a:xfrm>
                <a:off x="6998017" y="4377214"/>
                <a:ext cx="882333" cy="521494"/>
              </a:xfrm>
              <a:blipFill>
                <a:blip r:embed="rId18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A8169CA-F216-4F0B-9C50-C845E914D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0350" y="6705600"/>
            <a:ext cx="1263650" cy="152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©Dr. </a:t>
            </a:r>
            <a:r>
              <a:rPr lang="en-US" altLang="en-US" dirty="0" err="1">
                <a:solidFill>
                  <a:schemeClr val="tx1"/>
                </a:solidFill>
              </a:rPr>
              <a:t>Raoult</a:t>
            </a:r>
            <a:r>
              <a:rPr lang="en-US" altLang="en-US" dirty="0">
                <a:solidFill>
                  <a:schemeClr val="tx1"/>
                </a:solidFill>
              </a:rPr>
              <a:t>/Science Source </a:t>
            </a:r>
          </a:p>
        </p:txBody>
      </p:sp>
    </p:spTree>
    <p:extLst>
      <p:ext uri="{BB962C8B-B14F-4D97-AF65-F5344CB8AC3E}">
        <p14:creationId xmlns:p14="http://schemas.microsoft.com/office/powerpoint/2010/main" val="3666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7E42EE2-1D33-4C2A-B6AA-7DDC8D6B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63" y="214745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Viral Architecture – Figure 13.2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8229600" cy="161049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u="sng" dirty="0">
                <a:latin typeface="+mj-lt"/>
              </a:rPr>
              <a:t>Virion</a:t>
            </a:r>
            <a:r>
              <a:rPr lang="en-US" altLang="en-US" dirty="0">
                <a:latin typeface="+mj-lt"/>
              </a:rPr>
              <a:t> (viral particle) is nucleic acid surrounded by a </a:t>
            </a:r>
            <a:r>
              <a:rPr lang="en-US" altLang="en-US" u="sng" dirty="0">
                <a:latin typeface="+mj-lt"/>
              </a:rPr>
              <a:t>capsid</a:t>
            </a:r>
            <a:r>
              <a:rPr lang="en-US" altLang="en-US" dirty="0">
                <a:latin typeface="+mj-lt"/>
              </a:rPr>
              <a:t> (protein coat)</a:t>
            </a:r>
            <a:endParaRPr lang="en-US" altLang="en-US" u="sng" dirty="0">
              <a:latin typeface="+mj-lt"/>
            </a:endParaRPr>
          </a:p>
          <a:p>
            <a:pPr marL="285750"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Capsid composed of simple identical subunits called </a:t>
            </a:r>
            <a:r>
              <a:rPr lang="en-US" altLang="en-US" dirty="0" err="1">
                <a:latin typeface="+mj-lt"/>
                <a:cs typeface="Lucida Sans Unicode" panose="020B0602030504020204" pitchFamily="34" charset="0"/>
              </a:rPr>
              <a:t>capsomeres</a:t>
            </a:r>
            <a:endParaRPr lang="en-US" altLang="en-US" dirty="0">
              <a:latin typeface="+mj-lt"/>
              <a:cs typeface="Lucida Sans Unicode" panose="020B0602030504020204" pitchFamily="34" charset="0"/>
            </a:endParaRPr>
          </a:p>
          <a:p>
            <a:pPr marL="285750"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latin typeface="+mj-lt"/>
                <a:cs typeface="Lucida Sans Unicode" panose="020B0602030504020204" pitchFamily="34" charset="0"/>
              </a:rPr>
              <a:t>Capsid plus nucleic acids called </a:t>
            </a:r>
            <a:r>
              <a:rPr lang="en-US" altLang="en-US" u="sng" dirty="0">
                <a:latin typeface="+mj-lt"/>
                <a:cs typeface="Lucida Sans Unicode" panose="020B0602030504020204" pitchFamily="34" charset="0"/>
              </a:rPr>
              <a:t>nucleocapsid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DB7448-6BF0-4188-BC61-74CD59BFF4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92200" y="2616200"/>
            <a:ext cx="4140200" cy="838200"/>
          </a:xfrm>
        </p:spPr>
        <p:txBody>
          <a:bodyPr/>
          <a:lstStyle/>
          <a:p>
            <a:pPr marL="342900" lvl="2" indent="-342900">
              <a:lnSpc>
                <a:spcPct val="90000"/>
              </a:lnSpc>
              <a:spcBef>
                <a:spcPts val="55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solidFill>
                  <a:prstClr val="black"/>
                </a:solidFill>
                <a:cs typeface="Lucida Sans Unicode" panose="020B0602030504020204" pitchFamily="34" charset="0"/>
              </a:rPr>
              <a:t>Nucleic acid is either DNA or RNA; may be circular or linear, single-stranded or double-stranded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C4FAD-FCA4-49C7-BCBF-5C43BF4842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700" y="3632200"/>
            <a:ext cx="4188915" cy="2565400"/>
          </a:xfrm>
        </p:spPr>
        <p:txBody>
          <a:bodyPr/>
          <a:lstStyle/>
          <a:p>
            <a:pPr marL="285750"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Enveloped viruses</a:t>
            </a:r>
            <a:r>
              <a:rPr lang="en-US" altLang="en-US" sz="2000" dirty="0">
                <a:solidFill>
                  <a:prstClr val="black"/>
                </a:solidFill>
                <a:cs typeface="Lucida Sans Unicode" panose="020B0602030504020204" pitchFamily="34" charset="0"/>
              </a:rPr>
              <a:t> are surrounded by lipid bilayer obtained from host cell</a:t>
            </a:r>
          </a:p>
          <a:p>
            <a:pPr marL="609600" lvl="2" indent="-330200">
              <a:lnSpc>
                <a:spcPct val="90000"/>
              </a:lnSpc>
              <a:spcBef>
                <a:spcPts val="55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dirty="0">
                <a:solidFill>
                  <a:prstClr val="black"/>
                </a:solidFill>
                <a:cs typeface="Lucida Sans Unicode" panose="020B0602030504020204" pitchFamily="34" charset="0"/>
              </a:rPr>
              <a:t>Matrix protein between nucleocapsid and envelope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Non-enveloped (naked) viruses</a:t>
            </a:r>
            <a:r>
              <a:rPr lang="en-US" altLang="en-US" sz="2000" u="sng" baseline="0" dirty="0">
                <a:solidFill>
                  <a:prstClr val="black"/>
                </a:solidFill>
                <a:cs typeface="Lucida Sans Unicode" panose="020B0602030504020204" pitchFamily="34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cs typeface="Lucida Sans Unicode" panose="020B0602030504020204" pitchFamily="34" charset="0"/>
              </a:rPr>
              <a:t>are more resistant to disinfectants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000" u="sng" dirty="0">
                <a:solidFill>
                  <a:prstClr val="black"/>
                </a:solidFill>
                <a:cs typeface="Lucida Sans Unicode" panose="020B0602030504020204" pitchFamily="34" charset="0"/>
              </a:rPr>
              <a:t>Spikes</a:t>
            </a:r>
            <a:r>
              <a:rPr lang="en-US" altLang="en-US" sz="2000" dirty="0">
                <a:solidFill>
                  <a:prstClr val="black"/>
                </a:solidFill>
                <a:cs typeface="Lucida Sans Unicode" panose="020B0602030504020204" pitchFamily="34" charset="0"/>
              </a:rPr>
              <a:t> attach to receptor sites on host cells; phages attach by tail fibers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B3F85C-8BD2-4D59-B461-7F74683A963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10200" y="4070925"/>
            <a:ext cx="1371600" cy="174431"/>
          </a:xfrm>
        </p:spPr>
        <p:txBody>
          <a:bodyPr/>
          <a:lstStyle/>
          <a:p>
            <a:pPr marL="120650" indent="-120650">
              <a:buFont typeface="+mj-lt"/>
              <a:buAutoNum type="alphaLcParenR"/>
            </a:pPr>
            <a:r>
              <a:rPr lang="en-US" sz="800" b="1" dirty="0"/>
              <a:t>Non-enveloped virus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8F0BD-FCC3-4BAF-B2ED-430CCFB0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6"/>
          <a:stretch/>
        </p:blipFill>
        <p:spPr>
          <a:xfrm>
            <a:off x="5431536" y="2664969"/>
            <a:ext cx="3255264" cy="145598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78BF2-E56D-45E1-8FA4-8EFDA96FA74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12618" y="6032500"/>
            <a:ext cx="988182" cy="168495"/>
          </a:xfrm>
        </p:spPr>
        <p:txBody>
          <a:bodyPr/>
          <a:lstStyle/>
          <a:p>
            <a:pPr marL="120650" lvl="0" indent="-120650">
              <a:buFont typeface="+mj-lt"/>
              <a:buAutoNum type="alphaLcParenR" startAt="2"/>
            </a:pPr>
            <a:r>
              <a:rPr lang="en-US" sz="800" b="1" dirty="0">
                <a:solidFill>
                  <a:prstClr val="black"/>
                </a:solidFill>
              </a:rPr>
              <a:t>Enveloped virus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E1F9D-D8C5-4969-8D14-CBAC91CB0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0" b="2319"/>
          <a:stretch/>
        </p:blipFill>
        <p:spPr>
          <a:xfrm>
            <a:off x="5410200" y="4333875"/>
            <a:ext cx="3255264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991C37-B3DD-43D5-91A0-EEA73121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63" y="214952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Viral Architecture – Figure 13.3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0088" y="990600"/>
            <a:ext cx="336076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800" dirty="0">
                <a:latin typeface="+mj-lt"/>
              </a:rPr>
              <a:t>Three shapes:</a:t>
            </a:r>
          </a:p>
          <a:p>
            <a:pPr marL="285750" lvl="1">
              <a:spcBef>
                <a:spcPts val="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Icosahedral</a:t>
            </a:r>
          </a:p>
          <a:p>
            <a:pPr marL="546100" lvl="2" indent="-246063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20 flat triangles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Helical</a:t>
            </a:r>
          </a:p>
          <a:p>
            <a:pPr marL="546100" lvl="2" indent="-246063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Capsomeres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arranged in helix</a:t>
            </a:r>
          </a:p>
          <a:p>
            <a:pPr marL="285750" lvl="1">
              <a:spcBef>
                <a:spcPts val="6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400" dirty="0">
                <a:latin typeface="+mj-lt"/>
                <a:cs typeface="Lucida Sans Unicode" panose="020B0602030504020204" pitchFamily="34" charset="0"/>
              </a:rPr>
              <a:t>Complex</a:t>
            </a:r>
          </a:p>
          <a:p>
            <a:pPr marL="546100" lvl="2" indent="-246063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Phage</a:t>
            </a:r>
          </a:p>
          <a:p>
            <a:pPr marL="546100" lvl="2" indent="-246063">
              <a:spcBef>
                <a:spcPts val="5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Icosahedral </a:t>
            </a:r>
            <a:r>
              <a:rPr lang="en-US" altLang="en-US" sz="2200" dirty="0" err="1">
                <a:latin typeface="+mj-lt"/>
                <a:cs typeface="Lucida Sans Unicode" panose="020B0602030504020204" pitchFamily="34" charset="0"/>
              </a:rPr>
              <a:t>nucelocapsid</a:t>
            </a:r>
            <a:r>
              <a:rPr lang="en-US" altLang="en-US" sz="2200" dirty="0">
                <a:latin typeface="+mj-lt"/>
                <a:cs typeface="Lucida Sans Unicode" panose="020B0602030504020204" pitchFamily="34" charset="0"/>
              </a:rPr>
              <a:t> (head) and helical protein (tail) </a:t>
            </a:r>
          </a:p>
        </p:txBody>
      </p:sp>
      <p:pic>
        <p:nvPicPr>
          <p:cNvPr id="18436" name="Picture 7" descr="A phage attaches to its host by tail fibers and a tail spike attached to a base plat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" b="1721"/>
          <a:stretch/>
        </p:blipFill>
        <p:spPr bwMode="auto">
          <a:xfrm>
            <a:off x="4419600" y="914400"/>
            <a:ext cx="4341813" cy="56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30B2E7-48E4-4C3D-BDDC-258DC994B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0" y="6702224"/>
            <a:ext cx="4191000" cy="146453"/>
          </a:xfrm>
        </p:spPr>
        <p:txBody>
          <a:bodyPr/>
          <a:lstStyle/>
          <a:p>
            <a:pPr lvl="0">
              <a:spcBef>
                <a:spcPts val="700"/>
              </a:spcBef>
              <a:buClr>
                <a:srgbClr val="D02621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 a: ©Eye of Science/Science Source; b: ©Science Source; c: ©</a:t>
            </a:r>
            <a:r>
              <a:rPr lang="en-US" altLang="en-US" dirty="0" err="1">
                <a:solidFill>
                  <a:schemeClr val="tx1"/>
                </a:solidFill>
                <a:cs typeface="Lucida Sans Unicode" panose="020B0602030504020204" pitchFamily="34" charset="0"/>
              </a:rPr>
              <a:t>Biophoto</a:t>
            </a:r>
            <a:r>
              <a:rPr lang="en-US" altLang="en-US" dirty="0">
                <a:solidFill>
                  <a:schemeClr val="tx1"/>
                </a:solidFill>
                <a:cs typeface="Lucida Sans Unicode" panose="020B0602030504020204" pitchFamily="34" charset="0"/>
              </a:rPr>
              <a:t> Associates/ Science Source </a:t>
            </a:r>
          </a:p>
        </p:txBody>
      </p:sp>
    </p:spTree>
    <p:extLst>
      <p:ext uri="{BB962C8B-B14F-4D97-AF65-F5344CB8AC3E}">
        <p14:creationId xmlns:p14="http://schemas.microsoft.com/office/powerpoint/2010/main" val="26476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EC10E9A-22AA-45A6-9313-1421BA30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42" y="214952"/>
            <a:ext cx="320491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Viral Taxonomy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363" y="990600"/>
            <a:ext cx="7883437" cy="123639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dirty="0"/>
              <a:t>International Committee on Taxonomy of Viruses (ICTV) keeps online database and publishes features, classification, nomenclature of viruses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17E7FB-BF85-44FF-B7E6-5F942E4287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3363" y="2259274"/>
            <a:ext cx="5534885" cy="141489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solidFill>
                  <a:prstClr val="black"/>
                </a:solidFill>
              </a:rPr>
              <a:t>2015 report: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solidFill>
                  <a:prstClr val="black"/>
                </a:solidFill>
              </a:rPr>
              <a:t>&gt;</a:t>
            </a:r>
            <a:r>
              <a:rPr lang="en-US" altLang="en-US" sz="2200" dirty="0">
                <a:solidFill>
                  <a:prstClr val="black"/>
                </a:solidFill>
              </a:rPr>
              <a:t>6,000 viruses → 3,704 species → 609 genera → 27 subfamilies → 111 families →7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C4631-7F29-4398-A83C-9CBC427525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3" y="3845256"/>
            <a:ext cx="7883437" cy="17173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solidFill>
                  <a:prstClr val="black"/>
                </a:solidFill>
              </a:rPr>
              <a:t>Key characteristics include genome structure (nucleic acid and </a:t>
            </a:r>
            <a:r>
              <a:rPr lang="en-US" altLang="en-US" sz="2400" dirty="0" err="1">
                <a:solidFill>
                  <a:prstClr val="black"/>
                </a:solidFill>
              </a:rPr>
              <a:t>strandedness</a:t>
            </a:r>
            <a:r>
              <a:rPr lang="en-US" altLang="en-US" sz="2400" dirty="0">
                <a:solidFill>
                  <a:prstClr val="black"/>
                </a:solidFill>
              </a:rPr>
              <a:t>) and hosts infected</a:t>
            </a:r>
          </a:p>
          <a:p>
            <a:pPr marL="0" lvl="0" indent="0">
              <a:spcBef>
                <a:spcPts val="0"/>
              </a:spcBef>
              <a:spcAft>
                <a:spcPts val="1500"/>
              </a:spcAft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US" altLang="en-US" sz="2400" dirty="0">
                <a:solidFill>
                  <a:prstClr val="black"/>
                </a:solidFill>
              </a:rPr>
              <a:t>Other characteristics (for example, viral shape, disease symptoms) also considered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28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1786</TotalTime>
  <Words>5356</Words>
  <Application>Microsoft Office PowerPoint</Application>
  <PresentationFormat>On-screen Show (4:3)</PresentationFormat>
  <Paragraphs>751</Paragraphs>
  <Slides>60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1_Alternate FIRST, BREAK, LAST slides</vt:lpstr>
      <vt:lpstr>2_Office Theme</vt:lpstr>
      <vt:lpstr>Chapter 13 Lecture Outline</vt:lpstr>
      <vt:lpstr>A Glimpse of History</vt:lpstr>
      <vt:lpstr>Viruses: Obligate Intracellular Parasites (1)</vt:lpstr>
      <vt:lpstr>Viruses: Obligate Intracellular Parasites (2)</vt:lpstr>
      <vt:lpstr>Focus Your Perspective 13.1</vt:lpstr>
      <vt:lpstr>General Characteristics of Viruses – Figure 13.1</vt:lpstr>
      <vt:lpstr>Viral Architecture – Figure 13.2</vt:lpstr>
      <vt:lpstr>Viral Architecture – Figure 13.3</vt:lpstr>
      <vt:lpstr>Viral Taxonomy</vt:lpstr>
      <vt:lpstr>Table 13.1 Classification of Some Human Viruses (1)</vt:lpstr>
      <vt:lpstr>Table 13.1 Classification of Some Human Viruses (2)</vt:lpstr>
      <vt:lpstr>Table 13.1 Classification of Some Human Viruses (3)</vt:lpstr>
      <vt:lpstr>Viral Taxonomy (1)</vt:lpstr>
      <vt:lpstr>Viral Taxonomy (2)</vt:lpstr>
      <vt:lpstr>Table 13.2 Grouping of Human Viruses Based on Route of Transmission</vt:lpstr>
      <vt:lpstr>Bacteriophages</vt:lpstr>
      <vt:lpstr>Bacteriophages – Figure 13.4</vt:lpstr>
      <vt:lpstr>Lytic Phage Infections – Figure 13.5 (1)</vt:lpstr>
      <vt:lpstr>Lytic Phage Infections – Figure 13.5 (2)</vt:lpstr>
      <vt:lpstr>Lytic Phage Infections – Figure 13.5 (3)</vt:lpstr>
      <vt:lpstr>Lytic Phage Infections – Figure 13.5 (4)</vt:lpstr>
      <vt:lpstr>Temperate Phage Infections</vt:lpstr>
      <vt:lpstr>Temperate Phage Infections – Figure 13.6 (1)</vt:lpstr>
      <vt:lpstr>Temperate Phage Infections – Figure 13.6 (2)</vt:lpstr>
      <vt:lpstr>Table 13.3 Some Properties Encoded by Prophage (Lysogenic Conversion)</vt:lpstr>
      <vt:lpstr>Filamentous Phage Infections – Figure 13.7</vt:lpstr>
      <vt:lpstr>Filamentous Phage Infections – Figure 13.8</vt:lpstr>
      <vt:lpstr>Bacteriophages in Horizontal Gene Transfer (1)</vt:lpstr>
      <vt:lpstr>Bacteriophages in Horizontal Gene Transfer (2)</vt:lpstr>
      <vt:lpstr>Methods Used to Study Bacteriophages – Figure 13.10</vt:lpstr>
      <vt:lpstr>Animal Virus Replication (1)</vt:lpstr>
      <vt:lpstr>Animal Virus Replication – Figure 13.11</vt:lpstr>
      <vt:lpstr>Animal Virus Replication (2)</vt:lpstr>
      <vt:lpstr>Animal Virus Replication – Figure 13.12a</vt:lpstr>
      <vt:lpstr>Animal Virus Replication (3)</vt:lpstr>
      <vt:lpstr>Animal Virus Replication – Figure 13.12b (1)</vt:lpstr>
      <vt:lpstr>Animal Virus Replication – Figure 13.12b (2)</vt:lpstr>
      <vt:lpstr>Animal Virus Replication – Figure 13.12b (3)</vt:lpstr>
      <vt:lpstr>Animal Virus Replication (4)</vt:lpstr>
      <vt:lpstr>Animal Virus Replication – Figure 13.12c</vt:lpstr>
      <vt:lpstr>Animal Virus Replication (5)</vt:lpstr>
      <vt:lpstr>Animal Virus Replication – Figure 13.13</vt:lpstr>
      <vt:lpstr>Categories of Animal Virus Infections (1)</vt:lpstr>
      <vt:lpstr>Categories of Animal Virus Infections (2)</vt:lpstr>
      <vt:lpstr>Table 13.4 Examples of Persistent Infections</vt:lpstr>
      <vt:lpstr>Categories of Animal Virus Infections – Figure 13.14</vt:lpstr>
      <vt:lpstr>Categories of Animal Virus Infections – Figure 13.15</vt:lpstr>
      <vt:lpstr>Viruses and Human Tumors</vt:lpstr>
      <vt:lpstr>Table 13.5 Viruses Associated with Cancers in Humans</vt:lpstr>
      <vt:lpstr>Viruses and Human Tumors – Figure 13.16</vt:lpstr>
      <vt:lpstr>Cultivating and Quantitating Animal Viruses – Figure 13.17</vt:lpstr>
      <vt:lpstr>Cultivating and Quantitating Animal Viruses – Figure 13.18</vt:lpstr>
      <vt:lpstr>Cultivating and Quantitating Animal Viruses – Figure 13.19</vt:lpstr>
      <vt:lpstr>Cultivating and Quantitating Animal Viruses – Figure 13.20</vt:lpstr>
      <vt:lpstr>Plant Viruses – Figures 13.21 and 13.22</vt:lpstr>
      <vt:lpstr>Other Infectious Agents: Viroids and Prions (1)</vt:lpstr>
      <vt:lpstr>Other Infectious Agents: Viroids and Prions (2)</vt:lpstr>
      <vt:lpstr>Table 13.6 Prion Diseases</vt:lpstr>
      <vt:lpstr>Other Infectious Agents: Viroids and Prions – Figure 13.23</vt:lpstr>
      <vt:lpstr>Other Infectious Agents: Viroids and Prions – Figure 13.24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LeConte, Lisa</dc:creator>
  <cp:lastModifiedBy>Unknown User</cp:lastModifiedBy>
  <cp:revision>172</cp:revision>
  <dcterms:created xsi:type="dcterms:W3CDTF">2018-02-23T01:12:48Z</dcterms:created>
  <dcterms:modified xsi:type="dcterms:W3CDTF">2021-03-08T16:26:22Z</dcterms:modified>
</cp:coreProperties>
</file>