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6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7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8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859" r:id="rId2"/>
    <p:sldMasterId id="2147483744" r:id="rId3"/>
    <p:sldMasterId id="2147483780" r:id="rId4"/>
    <p:sldMasterId id="2147483838" r:id="rId5"/>
    <p:sldMasterId id="2147483713" r:id="rId6"/>
    <p:sldMasterId id="2147483674" r:id="rId7"/>
    <p:sldMasterId id="2147483897" r:id="rId8"/>
    <p:sldMasterId id="2147483960" r:id="rId9"/>
  </p:sldMasterIdLst>
  <p:notesMasterIdLst>
    <p:notesMasterId r:id="rId55"/>
  </p:notesMasterIdLst>
  <p:handoutMasterIdLst>
    <p:handoutMasterId r:id="rId56"/>
  </p:handoutMasterIdLst>
  <p:sldIdLst>
    <p:sldId id="281" r:id="rId10"/>
    <p:sldId id="282" r:id="rId11"/>
    <p:sldId id="283" r:id="rId12"/>
    <p:sldId id="284" r:id="rId13"/>
    <p:sldId id="285" r:id="rId14"/>
    <p:sldId id="287" r:id="rId15"/>
    <p:sldId id="288" r:id="rId16"/>
    <p:sldId id="289" r:id="rId17"/>
    <p:sldId id="290" r:id="rId18"/>
    <p:sldId id="291" r:id="rId19"/>
    <p:sldId id="292" r:id="rId20"/>
    <p:sldId id="293" r:id="rId21"/>
    <p:sldId id="294" r:id="rId22"/>
    <p:sldId id="295" r:id="rId23"/>
    <p:sldId id="296" r:id="rId24"/>
    <p:sldId id="297" r:id="rId25"/>
    <p:sldId id="298" r:id="rId26"/>
    <p:sldId id="299" r:id="rId27"/>
    <p:sldId id="300" r:id="rId28"/>
    <p:sldId id="301" r:id="rId29"/>
    <p:sldId id="302" r:id="rId30"/>
    <p:sldId id="303" r:id="rId31"/>
    <p:sldId id="304" r:id="rId32"/>
    <p:sldId id="305" r:id="rId33"/>
    <p:sldId id="306" r:id="rId34"/>
    <p:sldId id="307" r:id="rId35"/>
    <p:sldId id="308" r:id="rId36"/>
    <p:sldId id="309" r:id="rId37"/>
    <p:sldId id="310" r:id="rId38"/>
    <p:sldId id="311" r:id="rId39"/>
    <p:sldId id="330" r:id="rId40"/>
    <p:sldId id="312" r:id="rId41"/>
    <p:sldId id="313" r:id="rId42"/>
    <p:sldId id="314" r:id="rId43"/>
    <p:sldId id="315" r:id="rId44"/>
    <p:sldId id="316" r:id="rId45"/>
    <p:sldId id="317" r:id="rId46"/>
    <p:sldId id="318" r:id="rId47"/>
    <p:sldId id="319" r:id="rId48"/>
    <p:sldId id="320" r:id="rId49"/>
    <p:sldId id="321" r:id="rId50"/>
    <p:sldId id="322" r:id="rId51"/>
    <p:sldId id="323" r:id="rId52"/>
    <p:sldId id="324" r:id="rId53"/>
    <p:sldId id="325" r:id="rId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08">
          <p15:clr>
            <a:srgbClr val="A4A3A4"/>
          </p15:clr>
        </p15:guide>
        <p15:guide id="2" orient="horz" pos="3600">
          <p15:clr>
            <a:srgbClr val="A4A3A4"/>
          </p15:clr>
        </p15:guide>
        <p15:guide id="3" orient="horz" pos="912" userDrawn="1">
          <p15:clr>
            <a:srgbClr val="A4A3A4"/>
          </p15:clr>
        </p15:guide>
        <p15:guide id="4" orient="horz" pos="3360">
          <p15:clr>
            <a:srgbClr val="A4A3A4"/>
          </p15:clr>
        </p15:guide>
        <p15:guide id="5" pos="5616">
          <p15:clr>
            <a:srgbClr val="A4A3A4"/>
          </p15:clr>
        </p15:guide>
        <p15:guide id="6" pos="43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0000"/>
    <a:srgbClr val="6A6A6A"/>
    <a:srgbClr val="6C6C6C"/>
    <a:srgbClr val="E66618"/>
    <a:srgbClr val="3070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74" autoAdjust="0"/>
    <p:restoredTop sz="94249" autoAdjust="0"/>
  </p:normalViewPr>
  <p:slideViewPr>
    <p:cSldViewPr>
      <p:cViewPr varScale="1">
        <p:scale>
          <a:sx n="64" d="100"/>
          <a:sy n="64" d="100"/>
        </p:scale>
        <p:origin x="936" y="78"/>
      </p:cViewPr>
      <p:guideLst>
        <p:guide orient="horz" pos="3408"/>
        <p:guide orient="horz" pos="3600"/>
        <p:guide orient="horz" pos="912"/>
        <p:guide orient="horz" pos="3360"/>
        <p:guide pos="5616"/>
        <p:guide pos="4320"/>
      </p:guideLst>
    </p:cSldViewPr>
  </p:slideViewPr>
  <p:outlineViewPr>
    <p:cViewPr>
      <p:scale>
        <a:sx n="33" d="100"/>
        <a:sy n="33" d="100"/>
      </p:scale>
      <p:origin x="0" y="-6108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slide" Target="slides/slide41.xml"/><Relationship Id="rId55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slide" Target="slides/slide44.xml"/><Relationship Id="rId58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handoutMaster" Target="handoutMasters/handout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59" Type="http://schemas.openxmlformats.org/officeDocument/2006/relationships/theme" Target="theme/theme1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54" Type="http://schemas.openxmlformats.org/officeDocument/2006/relationships/slide" Target="slides/slide4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presProps" Target="presProps.xml"/><Relationship Id="rId10" Type="http://schemas.openxmlformats.org/officeDocument/2006/relationships/slide" Target="slides/slide1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slide" Target="slides/slide43.xml"/><Relationship Id="rId6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24CCBF-31CF-4FCA-A5B4-50142834420A}" type="datetimeFigureOut">
              <a:rPr lang="en-US" smtClean="0"/>
              <a:t>2/11/21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895618-5249-4F12-80E4-2F3A0FD18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1105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4B720-C9F6-4BFC-BC5C-B1B8D70204DA}" type="datetimeFigureOut">
              <a:rPr lang="en-US" smtClean="0"/>
              <a:t>2/11/21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003D02-7E89-4EBF-B123-9C334E1BFE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904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fld id="{A57D4118-06BD-4C2D-9484-FC5C003D9589}" type="slidenum">
              <a:rPr lang="en-US" altLang="en-US" sz="1200">
                <a:solidFill>
                  <a:schemeClr val="tx1"/>
                </a:solidFill>
              </a:rPr>
              <a:pPr/>
              <a:t>1</a:t>
            </a:fld>
            <a:endParaRPr lang="en-US" alt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4010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957223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045034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530779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26996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129773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423092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240926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109405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287493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83315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fld id="{BEEEC90F-12CD-4272-B469-7EE54ED87F74}" type="slidenum">
              <a:rPr lang="en-US" altLang="en-US" sz="1200">
                <a:solidFill>
                  <a:schemeClr val="tx1"/>
                </a:solidFill>
              </a:rPr>
              <a:pPr/>
              <a:t>2</a:t>
            </a:fld>
            <a:endParaRPr lang="en-US" alt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4499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666734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762878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098994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268569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807565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5884936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2896169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2159352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6737655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231779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fld id="{B84FAD0F-59C5-465C-B1C7-D50A1EDC5555}" type="slidenum">
              <a:rPr lang="en-US" altLang="en-US" sz="1200">
                <a:solidFill>
                  <a:schemeClr val="tx1"/>
                </a:solidFill>
              </a:rPr>
              <a:pPr/>
              <a:t>3</a:t>
            </a:fld>
            <a:endParaRPr lang="en-US" alt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53260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8900430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0158600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5000738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4149865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7878287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8504794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7417177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4826965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8244127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878271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fld id="{1B0277D5-8A2C-47D9-8AAF-F5B63E1F471F}" type="slidenum">
              <a:rPr lang="en-US" altLang="en-US" sz="1200">
                <a:solidFill>
                  <a:schemeClr val="tx1"/>
                </a:solidFill>
              </a:rPr>
              <a:pPr/>
              <a:t>4</a:t>
            </a:fld>
            <a:endParaRPr lang="en-US" alt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76383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6471200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9330118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5908740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6531488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335037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fld id="{FAA175D1-61FF-4793-BFFA-132A143A4F2E}" type="slidenum">
              <a:rPr lang="en-US" altLang="en-US" sz="1200">
                <a:solidFill>
                  <a:schemeClr val="tx1"/>
                </a:solidFill>
              </a:rPr>
              <a:pPr/>
              <a:t>5</a:t>
            </a:fld>
            <a:endParaRPr lang="en-US" alt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8840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fld id="{E0160580-E4B9-49A9-93EB-628C6D29E566}" type="slidenum">
              <a:rPr lang="en-US" altLang="en-US" sz="1200">
                <a:solidFill>
                  <a:schemeClr val="tx1"/>
                </a:solidFill>
              </a:rPr>
              <a:pPr/>
              <a:t>6</a:t>
            </a:fld>
            <a:endParaRPr lang="en-US" alt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3717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379224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881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07786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Tagline-Gray BG, Title &amp; Subtitl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0" y="32766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49530" y="3429000"/>
            <a:ext cx="5615940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9530" y="4114800"/>
            <a:ext cx="5615940" cy="6858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1pPr>
            <a:lvl2pPr marL="4572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2pPr>
            <a:lvl3pPr marL="9144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3pPr>
            <a:lvl4pPr marL="13716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4pPr>
            <a:lvl5pPr marL="18288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422066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15602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Tagline-Gray BG, Title Only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49530" y="3581400"/>
            <a:ext cx="5615940" cy="1371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4770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069168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Tagline-Gray BG, Title Only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342900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3436620" y="3581400"/>
            <a:ext cx="5699760" cy="1371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4770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4076172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Tagline-SimpleTitle&amp;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0" y="2130426"/>
            <a:ext cx="9144000" cy="1470025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1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6A6A6A"/>
                </a:solidFill>
                <a:latin typeface="ArumSans Regular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4770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42355271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Tagline-Text abov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685800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600" b="1" cap="all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"/>
          <p:cNvSpPr>
            <a:spLocks noGrp="1"/>
          </p:cNvSpPr>
          <p:nvPr>
            <p:ph type="body" idx="1"/>
          </p:nvPr>
        </p:nvSpPr>
        <p:spPr>
          <a:xfrm>
            <a:off x="685800" y="2906714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rgbClr val="6A6A6A"/>
                </a:solidFill>
                <a:latin typeface="ArumSans Regular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4770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2294791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Tagline-Title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685800" y="2775099"/>
            <a:ext cx="7772400" cy="1362075"/>
          </a:xfrm>
          <a:prstGeom prst="rect">
            <a:avLst/>
          </a:prstGeom>
        </p:spPr>
        <p:txBody>
          <a:bodyPr anchor="b" anchorCtr="0"/>
          <a:lstStyle>
            <a:lvl1pPr algn="l">
              <a:spcBef>
                <a:spcPts val="480"/>
              </a:spcBef>
              <a:defRPr sz="3600" b="1" cap="all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"/>
          <p:cNvSpPr>
            <a:spLocks noGrp="1"/>
          </p:cNvSpPr>
          <p:nvPr>
            <p:ph type="body" idx="1"/>
          </p:nvPr>
        </p:nvSpPr>
        <p:spPr>
          <a:xfrm>
            <a:off x="685800" y="4138613"/>
            <a:ext cx="7772400" cy="1500187"/>
          </a:xfrm>
          <a:prstGeom prst="rect">
            <a:avLst/>
          </a:prstGeo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>
                <a:solidFill>
                  <a:srgbClr val="6A6A6A"/>
                </a:solidFill>
                <a:latin typeface="ArumSans Regular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4770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6955695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809671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0C2CA-282D-4471-BB7C-0922E8054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7E1E8B-6B68-4DEA-9663-CC667ACE6F0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371600" y="2452938"/>
            <a:ext cx="4191000" cy="3519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57200" indent="0">
              <a:buNone/>
              <a:defRPr sz="1500"/>
            </a:lvl2pPr>
            <a:lvl3pPr marL="914400" indent="0">
              <a:buNone/>
              <a:defRPr sz="1500"/>
            </a:lvl3pPr>
            <a:lvl4pPr marL="1371600" indent="0">
              <a:buNone/>
              <a:defRPr sz="1500"/>
            </a:lvl4pPr>
            <a:lvl5pPr marL="1828800" indent="0">
              <a:buNone/>
              <a:defRPr sz="15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4EBE47-745C-4446-9BEF-D4D7A692A48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371600" y="3350262"/>
            <a:ext cx="5562600" cy="4765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57200" indent="0">
              <a:buNone/>
              <a:defRPr sz="1500"/>
            </a:lvl2pPr>
            <a:lvl3pPr marL="914400" indent="0">
              <a:buNone/>
              <a:defRPr sz="1500"/>
            </a:lvl3pPr>
            <a:lvl4pPr marL="1371600" indent="0">
              <a:buNone/>
              <a:defRPr sz="1500"/>
            </a:lvl4pPr>
            <a:lvl5pPr marL="1828800" indent="0">
              <a:buNone/>
              <a:defRPr sz="15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7408886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380047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56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143000" indent="-22860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00200" indent="-22860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057400" indent="-22860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Jump Link"/>
          <p:cNvSpPr>
            <a:spLocks noGrp="1"/>
          </p:cNvSpPr>
          <p:nvPr>
            <p:ph type="body" sz="quarter" idx="17" hasCustomPrompt="1"/>
          </p:nvPr>
        </p:nvSpPr>
        <p:spPr>
          <a:xfrm>
            <a:off x="3465912" y="660565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801041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oBar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1478910"/>
            <a:ext cx="8229600" cy="2133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143000" indent="-22860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00200" indent="-22860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057400" indent="-22860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Jump Link"/>
          <p:cNvSpPr>
            <a:spLocks noGrp="1"/>
          </p:cNvSpPr>
          <p:nvPr>
            <p:ph type="body" sz="quarter" idx="17" hasCustomPrompt="1"/>
          </p:nvPr>
        </p:nvSpPr>
        <p:spPr>
          <a:xfrm>
            <a:off x="3465912" y="660565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CCD4CAB-AACF-40DB-99E0-41B24DFD7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050" y="46470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able Placeholder 6">
            <a:extLst>
              <a:ext uri="{FF2B5EF4-FFF2-40B4-BE49-F238E27FC236}">
                <a16:creationId xmlns:a16="http://schemas.microsoft.com/office/drawing/2014/main" id="{88C485A9-D25E-4E38-B12D-6361DE7B0600}"/>
              </a:ext>
            </a:extLst>
          </p:cNvPr>
          <p:cNvSpPr>
            <a:spLocks noGrp="1"/>
          </p:cNvSpPr>
          <p:nvPr>
            <p:ph type="tbl" sz="quarter" idx="18"/>
          </p:nvPr>
        </p:nvSpPr>
        <p:spPr>
          <a:xfrm>
            <a:off x="2362200" y="3962400"/>
            <a:ext cx="2057400" cy="661988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3171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Tagline-Gray BG, Title &amp; Subtitl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342900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3436620" y="3581400"/>
            <a:ext cx="5699760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36620" y="4260273"/>
            <a:ext cx="5699760" cy="69272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1pPr>
            <a:lvl2pPr marL="4572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2pPr>
            <a:lvl3pPr marL="9144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3pPr>
            <a:lvl4pPr marL="13716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4pPr>
            <a:lvl5pPr marL="18288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422066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4806866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Bar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20574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143000" indent="-22860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00200" indent="-22860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057400" indent="-22860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Jump Link"/>
          <p:cNvSpPr>
            <a:spLocks noGrp="1"/>
          </p:cNvSpPr>
          <p:nvPr>
            <p:ph type="body" sz="quarter" idx="17" hasCustomPrompt="1"/>
          </p:nvPr>
        </p:nvSpPr>
        <p:spPr>
          <a:xfrm>
            <a:off x="3465912" y="660565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089660-9CF0-49B4-A73F-7AD6D5C77981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1143000" y="3538145"/>
            <a:ext cx="3429000" cy="3480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57200" indent="0">
              <a:buNone/>
              <a:defRPr sz="1500"/>
            </a:lvl2pPr>
            <a:lvl3pPr marL="914400" indent="0">
              <a:buNone/>
              <a:defRPr sz="1500"/>
            </a:lvl3pPr>
            <a:lvl4pPr marL="1371600" indent="0">
              <a:buNone/>
              <a:defRPr sz="1500"/>
            </a:lvl4pPr>
            <a:lvl5pPr marL="1828800" indent="0">
              <a:buNone/>
              <a:defRPr sz="15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656A2B7-F35F-49C7-A7B6-9D2CAD4821F0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1143000" y="4497041"/>
            <a:ext cx="4038600" cy="3118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57200" indent="0">
              <a:buNone/>
              <a:defRPr sz="1500"/>
            </a:lvl2pPr>
            <a:lvl3pPr marL="914400" indent="0">
              <a:buNone/>
              <a:defRPr sz="1500"/>
            </a:lvl3pPr>
            <a:lvl4pPr marL="1371600" indent="0">
              <a:buNone/>
              <a:defRPr sz="1500"/>
            </a:lvl4pPr>
            <a:lvl5pPr marL="1828800" indent="0">
              <a:buNone/>
              <a:defRPr sz="15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79783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NoBar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20574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143000" indent="-22860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00200" indent="-22860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057400" indent="-22860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Jump Link"/>
          <p:cNvSpPr>
            <a:spLocks noGrp="1"/>
          </p:cNvSpPr>
          <p:nvPr>
            <p:ph type="body" sz="quarter" idx="17" hasCustomPrompt="1"/>
          </p:nvPr>
        </p:nvSpPr>
        <p:spPr>
          <a:xfrm>
            <a:off x="3465912" y="660565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089660-9CF0-49B4-A73F-7AD6D5C77981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09600" y="3200400"/>
            <a:ext cx="3429000" cy="3480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57200" indent="0">
              <a:buNone/>
              <a:defRPr sz="1500"/>
            </a:lvl2pPr>
            <a:lvl3pPr marL="914400" indent="0">
              <a:buNone/>
              <a:defRPr sz="1500"/>
            </a:lvl3pPr>
            <a:lvl4pPr marL="1371600" indent="0">
              <a:buNone/>
              <a:defRPr sz="1500"/>
            </a:lvl4pPr>
            <a:lvl5pPr marL="1828800" indent="0">
              <a:buNone/>
              <a:defRPr sz="15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656A2B7-F35F-49C7-A7B6-9D2CAD4821F0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31800" y="3739473"/>
            <a:ext cx="4038600" cy="3118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57200" indent="0">
              <a:buNone/>
              <a:defRPr sz="1500"/>
            </a:lvl2pPr>
            <a:lvl3pPr marL="914400" indent="0">
              <a:buNone/>
              <a:defRPr sz="1500"/>
            </a:lvl3pPr>
            <a:lvl4pPr marL="1371600" indent="0">
              <a:buNone/>
              <a:defRPr sz="1500"/>
            </a:lvl4pPr>
            <a:lvl5pPr marL="1828800" indent="0">
              <a:buNone/>
              <a:defRPr sz="15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8A84AF4-F41C-4BDE-8690-65B50F723F28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533400" y="4191000"/>
            <a:ext cx="4038600" cy="5857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C6C8F9E4-0058-4C1D-97F4-D0D73C1AD812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609600" y="4953000"/>
            <a:ext cx="3960813" cy="649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19327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Six Content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39762"/>
          </a:xfrm>
          <a:prstGeom prst="rect">
            <a:avLst/>
          </a:prstGeom>
        </p:spPr>
        <p:txBody>
          <a:bodyPr/>
          <a:lstStyle>
            <a:lvl1pPr>
              <a:defRPr lang="en-US" sz="360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" name="Content Placeholder 1"/>
          <p:cNvSpPr>
            <a:spLocks noGrp="1"/>
          </p:cNvSpPr>
          <p:nvPr>
            <p:ph sz="quarter" idx="12"/>
          </p:nvPr>
        </p:nvSpPr>
        <p:spPr>
          <a:xfrm>
            <a:off x="533400" y="1066800"/>
            <a:ext cx="8153400" cy="8382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33400" y="2011680"/>
            <a:ext cx="8153400" cy="7620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4"/>
          </p:nvPr>
        </p:nvSpPr>
        <p:spPr>
          <a:xfrm>
            <a:off x="533400" y="2880360"/>
            <a:ext cx="8153400" cy="6858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4"/>
          <p:cNvSpPr>
            <a:spLocks noGrp="1"/>
          </p:cNvSpPr>
          <p:nvPr>
            <p:ph sz="quarter" idx="15"/>
          </p:nvPr>
        </p:nvSpPr>
        <p:spPr>
          <a:xfrm>
            <a:off x="533400" y="3672840"/>
            <a:ext cx="8153400" cy="8382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5"/>
          <p:cNvSpPr>
            <a:spLocks noGrp="1"/>
          </p:cNvSpPr>
          <p:nvPr>
            <p:ph sz="quarter" idx="10"/>
          </p:nvPr>
        </p:nvSpPr>
        <p:spPr>
          <a:xfrm>
            <a:off x="533400" y="4617720"/>
            <a:ext cx="8153400" cy="9144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6"/>
          <p:cNvSpPr>
            <a:spLocks noGrp="1"/>
          </p:cNvSpPr>
          <p:nvPr>
            <p:ph sz="quarter" idx="11"/>
          </p:nvPr>
        </p:nvSpPr>
        <p:spPr>
          <a:xfrm>
            <a:off x="533400" y="5638800"/>
            <a:ext cx="8153400" cy="7620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Jump Link"/>
          <p:cNvSpPr>
            <a:spLocks noGrp="1"/>
          </p:cNvSpPr>
          <p:nvPr>
            <p:ph type="body" sz="quarter" idx="17" hasCustomPrompt="1"/>
          </p:nvPr>
        </p:nvSpPr>
        <p:spPr>
          <a:xfrm>
            <a:off x="3465912" y="652945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1" name="Photo Credit"/>
          <p:cNvSpPr>
            <a:spLocks noGrp="1"/>
          </p:cNvSpPr>
          <p:nvPr>
            <p:ph type="body" sz="quarter" idx="16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5620235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12 Content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39762"/>
          </a:xfrm>
          <a:prstGeom prst="rect">
            <a:avLst/>
          </a:prstGeom>
        </p:spPr>
        <p:txBody>
          <a:bodyPr/>
          <a:lstStyle>
            <a:lvl1pPr>
              <a:defRPr lang="en-US" sz="360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" name="Content Placeholder 1"/>
          <p:cNvSpPr>
            <a:spLocks noGrp="1"/>
          </p:cNvSpPr>
          <p:nvPr>
            <p:ph sz="quarter" idx="12"/>
          </p:nvPr>
        </p:nvSpPr>
        <p:spPr>
          <a:xfrm>
            <a:off x="159416" y="1066800"/>
            <a:ext cx="4114800" cy="82296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159416" y="1981200"/>
            <a:ext cx="4114800" cy="82296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4"/>
          </p:nvPr>
        </p:nvSpPr>
        <p:spPr>
          <a:xfrm>
            <a:off x="159416" y="2895600"/>
            <a:ext cx="4114800" cy="82296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4"/>
          <p:cNvSpPr>
            <a:spLocks noGrp="1"/>
          </p:cNvSpPr>
          <p:nvPr>
            <p:ph sz="quarter" idx="15"/>
          </p:nvPr>
        </p:nvSpPr>
        <p:spPr>
          <a:xfrm>
            <a:off x="159416" y="3810000"/>
            <a:ext cx="4114800" cy="82296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5"/>
          <p:cNvSpPr>
            <a:spLocks noGrp="1"/>
          </p:cNvSpPr>
          <p:nvPr>
            <p:ph sz="quarter" idx="10"/>
          </p:nvPr>
        </p:nvSpPr>
        <p:spPr>
          <a:xfrm>
            <a:off x="159416" y="4724400"/>
            <a:ext cx="4114800" cy="82296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6"/>
          <p:cNvSpPr>
            <a:spLocks noGrp="1"/>
          </p:cNvSpPr>
          <p:nvPr>
            <p:ph sz="quarter" idx="11"/>
          </p:nvPr>
        </p:nvSpPr>
        <p:spPr>
          <a:xfrm>
            <a:off x="159416" y="5638800"/>
            <a:ext cx="4114800" cy="82296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7"/>
          <p:cNvSpPr>
            <a:spLocks noGrp="1"/>
          </p:cNvSpPr>
          <p:nvPr>
            <p:ph sz="quarter" idx="18"/>
          </p:nvPr>
        </p:nvSpPr>
        <p:spPr>
          <a:xfrm>
            <a:off x="4800600" y="1066800"/>
            <a:ext cx="4114800" cy="822960"/>
          </a:xfrm>
          <a:prstGeom prst="rect">
            <a:avLst/>
          </a:prstGeom>
        </p:spPr>
        <p:txBody>
          <a:bodyPr/>
          <a:lstStyle>
            <a:lvl1pPr>
              <a:defRPr lang="en-US" sz="2400" smtClean="0"/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pPr marL="0" lv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 dirty="0"/>
              <a:t>Click to edit Master text styles</a:t>
            </a:r>
          </a:p>
          <a:p>
            <a:pPr marL="800100" lvl="1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/>
              <a:t>Second level</a:t>
            </a:r>
          </a:p>
          <a:p>
            <a:pPr marL="1200150" lvl="2" indent="-285750">
              <a:spcAft>
                <a:spcPts val="800"/>
              </a:spcAft>
              <a:buFont typeface="Arial" panose="020B0604020202020204" pitchFamily="34" charset="0"/>
            </a:pPr>
            <a:r>
              <a:rPr lang="en-US" dirty="0"/>
              <a:t>Third level</a:t>
            </a:r>
          </a:p>
          <a:p>
            <a:pPr marL="1657350" lvl="3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marL="2114550" lvl="4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/>
              <a:t>Fifth level</a:t>
            </a:r>
          </a:p>
        </p:txBody>
      </p:sp>
      <p:sp>
        <p:nvSpPr>
          <p:cNvPr id="19" name="Content Placeholder 8"/>
          <p:cNvSpPr>
            <a:spLocks noGrp="1"/>
          </p:cNvSpPr>
          <p:nvPr>
            <p:ph sz="quarter" idx="19"/>
          </p:nvPr>
        </p:nvSpPr>
        <p:spPr>
          <a:xfrm>
            <a:off x="4800600" y="1981200"/>
            <a:ext cx="4114800" cy="822960"/>
          </a:xfrm>
          <a:prstGeom prst="rect">
            <a:avLst/>
          </a:prstGeom>
        </p:spPr>
        <p:txBody>
          <a:bodyPr/>
          <a:lstStyle>
            <a:lvl1pPr>
              <a:defRPr lang="en-US" sz="2400" smtClean="0"/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pPr marL="0" lv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800100" lvl="1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1200150" lvl="2" indent="-285750">
              <a:spcAft>
                <a:spcPts val="800"/>
              </a:spcAft>
              <a:buFont typeface="Arial" panose="020B0604020202020204" pitchFamily="34" charset="0"/>
            </a:pPr>
            <a:r>
              <a:rPr lang="en-US"/>
              <a:t>Third level</a:t>
            </a:r>
          </a:p>
          <a:p>
            <a:pPr marL="1657350" lvl="3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2114550" lvl="4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</a:p>
        </p:txBody>
      </p:sp>
      <p:sp>
        <p:nvSpPr>
          <p:cNvPr id="21" name="Content Placeholder 9"/>
          <p:cNvSpPr>
            <a:spLocks noGrp="1"/>
          </p:cNvSpPr>
          <p:nvPr>
            <p:ph sz="quarter" idx="20"/>
          </p:nvPr>
        </p:nvSpPr>
        <p:spPr>
          <a:xfrm>
            <a:off x="4800600" y="2895600"/>
            <a:ext cx="4114800" cy="822960"/>
          </a:xfrm>
          <a:prstGeom prst="rect">
            <a:avLst/>
          </a:prstGeom>
        </p:spPr>
        <p:txBody>
          <a:bodyPr/>
          <a:lstStyle>
            <a:lvl1pPr>
              <a:defRPr lang="en-US" sz="2400" smtClean="0"/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pPr marL="0" lv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800100" lvl="1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1200150" lvl="2" indent="-285750">
              <a:spcAft>
                <a:spcPts val="800"/>
              </a:spcAft>
              <a:buFont typeface="Arial" panose="020B0604020202020204" pitchFamily="34" charset="0"/>
            </a:pPr>
            <a:r>
              <a:rPr lang="en-US"/>
              <a:t>Third level</a:t>
            </a:r>
          </a:p>
          <a:p>
            <a:pPr marL="1657350" lvl="3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2114550" lvl="4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</a:p>
        </p:txBody>
      </p:sp>
      <p:sp>
        <p:nvSpPr>
          <p:cNvPr id="23" name="Content Placeholder 10"/>
          <p:cNvSpPr>
            <a:spLocks noGrp="1"/>
          </p:cNvSpPr>
          <p:nvPr>
            <p:ph sz="quarter" idx="21"/>
          </p:nvPr>
        </p:nvSpPr>
        <p:spPr>
          <a:xfrm>
            <a:off x="4800600" y="3810000"/>
            <a:ext cx="4114800" cy="822960"/>
          </a:xfrm>
          <a:prstGeom prst="rect">
            <a:avLst/>
          </a:prstGeom>
        </p:spPr>
        <p:txBody>
          <a:bodyPr/>
          <a:lstStyle>
            <a:lvl1pPr>
              <a:defRPr lang="en-US" sz="2400" smtClean="0"/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pPr marL="0" lv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800100" lvl="1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1200150" lvl="2" indent="-285750">
              <a:spcAft>
                <a:spcPts val="800"/>
              </a:spcAft>
              <a:buFont typeface="Arial" panose="020B0604020202020204" pitchFamily="34" charset="0"/>
            </a:pPr>
            <a:r>
              <a:rPr lang="en-US"/>
              <a:t>Third level</a:t>
            </a:r>
          </a:p>
          <a:p>
            <a:pPr marL="1657350" lvl="3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2114550" lvl="4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</a:p>
        </p:txBody>
      </p:sp>
      <p:sp>
        <p:nvSpPr>
          <p:cNvPr id="25" name="Content Placeholder 11"/>
          <p:cNvSpPr>
            <a:spLocks noGrp="1"/>
          </p:cNvSpPr>
          <p:nvPr>
            <p:ph sz="quarter" idx="22"/>
          </p:nvPr>
        </p:nvSpPr>
        <p:spPr>
          <a:xfrm>
            <a:off x="4800600" y="4724400"/>
            <a:ext cx="4114800" cy="822960"/>
          </a:xfrm>
          <a:prstGeom prst="rect">
            <a:avLst/>
          </a:prstGeom>
        </p:spPr>
        <p:txBody>
          <a:bodyPr/>
          <a:lstStyle>
            <a:lvl1pPr>
              <a:defRPr lang="en-US" sz="2400" smtClean="0"/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pPr marL="0" lv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800100" lvl="1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1200150" lvl="2" indent="-285750">
              <a:spcAft>
                <a:spcPts val="800"/>
              </a:spcAft>
              <a:buFont typeface="Arial" panose="020B0604020202020204" pitchFamily="34" charset="0"/>
            </a:pPr>
            <a:r>
              <a:rPr lang="en-US"/>
              <a:t>Third level</a:t>
            </a:r>
          </a:p>
          <a:p>
            <a:pPr marL="1657350" lvl="3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2114550" lvl="4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</a:p>
        </p:txBody>
      </p:sp>
      <p:sp>
        <p:nvSpPr>
          <p:cNvPr id="27" name="Content Placeholder 12"/>
          <p:cNvSpPr>
            <a:spLocks noGrp="1"/>
          </p:cNvSpPr>
          <p:nvPr>
            <p:ph sz="quarter" idx="23"/>
          </p:nvPr>
        </p:nvSpPr>
        <p:spPr>
          <a:xfrm>
            <a:off x="4800600" y="5638800"/>
            <a:ext cx="4114800" cy="822960"/>
          </a:xfrm>
          <a:prstGeom prst="rect">
            <a:avLst/>
          </a:prstGeom>
        </p:spPr>
        <p:txBody>
          <a:bodyPr/>
          <a:lstStyle>
            <a:lvl1pPr>
              <a:defRPr lang="en-US" sz="2400" smtClean="0"/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pPr marL="0" lv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800100" lvl="1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1200150" lvl="2" indent="-285750">
              <a:spcAft>
                <a:spcPts val="800"/>
              </a:spcAft>
              <a:buFont typeface="Arial" panose="020B0604020202020204" pitchFamily="34" charset="0"/>
            </a:pPr>
            <a:r>
              <a:rPr lang="en-US"/>
              <a:t>Third level</a:t>
            </a:r>
          </a:p>
          <a:p>
            <a:pPr marL="1657350" lvl="3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2114550" lvl="4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</a:p>
        </p:txBody>
      </p:sp>
      <p:sp>
        <p:nvSpPr>
          <p:cNvPr id="13" name="Jump Link"/>
          <p:cNvSpPr>
            <a:spLocks noGrp="1"/>
          </p:cNvSpPr>
          <p:nvPr>
            <p:ph type="body" sz="quarter" idx="17" hasCustomPrompt="1"/>
          </p:nvPr>
        </p:nvSpPr>
        <p:spPr>
          <a:xfrm>
            <a:off x="3467512" y="652945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1" name="Photo Credit"/>
          <p:cNvSpPr>
            <a:spLocks noGrp="1"/>
          </p:cNvSpPr>
          <p:nvPr>
            <p:ph type="body" sz="quarter" idx="16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9805406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Title"/>
          <p:cNvSpPr>
            <a:spLocks noGrp="1"/>
          </p:cNvSpPr>
          <p:nvPr>
            <p:ph type="title"/>
          </p:nvPr>
        </p:nvSpPr>
        <p:spPr>
          <a:xfrm>
            <a:off x="-1" y="228600"/>
            <a:ext cx="9144001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sz="half" idx="1"/>
          </p:nvPr>
        </p:nvSpPr>
        <p:spPr>
          <a:xfrm>
            <a:off x="457200" y="914400"/>
            <a:ext cx="4038600" cy="561594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038600" cy="561594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Jump Link"/>
          <p:cNvSpPr>
            <a:spLocks noGrp="1"/>
          </p:cNvSpPr>
          <p:nvPr>
            <p:ph type="body" sz="quarter" idx="17" hasCustomPrompt="1"/>
          </p:nvPr>
        </p:nvSpPr>
        <p:spPr>
          <a:xfrm>
            <a:off x="3465912" y="655320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0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1187976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Two-Up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Title"/>
          <p:cNvSpPr>
            <a:spLocks noGrp="1"/>
          </p:cNvSpPr>
          <p:nvPr>
            <p:ph type="title"/>
          </p:nvPr>
        </p:nvSpPr>
        <p:spPr>
          <a:xfrm>
            <a:off x="-20713" y="228600"/>
            <a:ext cx="9185426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Header 1"/>
          <p:cNvSpPr>
            <a:spLocks noGrp="1"/>
          </p:cNvSpPr>
          <p:nvPr>
            <p:ph type="body" idx="1"/>
          </p:nvPr>
        </p:nvSpPr>
        <p:spPr>
          <a:xfrm>
            <a:off x="455612" y="960438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sz="half" idx="2"/>
          </p:nvPr>
        </p:nvSpPr>
        <p:spPr>
          <a:xfrm>
            <a:off x="457201" y="1600200"/>
            <a:ext cx="4040188" cy="4912202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Header 2"/>
          <p:cNvSpPr>
            <a:spLocks noGrp="1"/>
          </p:cNvSpPr>
          <p:nvPr>
            <p:ph type="body" sz="quarter" idx="3"/>
          </p:nvPr>
        </p:nvSpPr>
        <p:spPr>
          <a:xfrm>
            <a:off x="4645026" y="960438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4"/>
          </p:nvPr>
        </p:nvSpPr>
        <p:spPr>
          <a:xfrm>
            <a:off x="4645026" y="1600200"/>
            <a:ext cx="4041775" cy="4912202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Jump Link"/>
          <p:cNvSpPr>
            <a:spLocks noGrp="1"/>
          </p:cNvSpPr>
          <p:nvPr>
            <p:ph type="body" sz="quarter" idx="17" hasCustomPrompt="1"/>
          </p:nvPr>
        </p:nvSpPr>
        <p:spPr>
          <a:xfrm>
            <a:off x="3465912" y="655320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2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8740734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4-up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Title"/>
          <p:cNvSpPr>
            <a:spLocks noGrp="1"/>
          </p:cNvSpPr>
          <p:nvPr>
            <p:ph type="title"/>
          </p:nvPr>
        </p:nvSpPr>
        <p:spPr>
          <a:xfrm>
            <a:off x="-20713" y="228600"/>
            <a:ext cx="9185426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Header 1"/>
          <p:cNvSpPr>
            <a:spLocks noGrp="1"/>
          </p:cNvSpPr>
          <p:nvPr>
            <p:ph type="body" idx="1"/>
          </p:nvPr>
        </p:nvSpPr>
        <p:spPr>
          <a:xfrm>
            <a:off x="457201" y="960438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sz="half" idx="2"/>
          </p:nvPr>
        </p:nvSpPr>
        <p:spPr>
          <a:xfrm>
            <a:off x="457201" y="1600200"/>
            <a:ext cx="4040188" cy="175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0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Header 2"/>
          <p:cNvSpPr>
            <a:spLocks noGrp="1"/>
          </p:cNvSpPr>
          <p:nvPr>
            <p:ph type="body" sz="quarter" idx="3"/>
          </p:nvPr>
        </p:nvSpPr>
        <p:spPr>
          <a:xfrm>
            <a:off x="4645026" y="960438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4"/>
          </p:nvPr>
        </p:nvSpPr>
        <p:spPr>
          <a:xfrm>
            <a:off x="4645026" y="1600200"/>
            <a:ext cx="4041775" cy="175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0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Header 3"/>
          <p:cNvSpPr>
            <a:spLocks noGrp="1"/>
          </p:cNvSpPr>
          <p:nvPr>
            <p:ph type="body" sz="quarter" idx="12"/>
          </p:nvPr>
        </p:nvSpPr>
        <p:spPr>
          <a:xfrm>
            <a:off x="457200" y="3581400"/>
            <a:ext cx="4038600" cy="609600"/>
          </a:xfrm>
          <a:prstGeom prst="rect">
            <a:avLst/>
          </a:prstGeom>
        </p:spPr>
        <p:txBody>
          <a:bodyPr anchor="b"/>
          <a:lstStyle>
            <a:lvl1pPr>
              <a:defRPr 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14"/>
          </p:nvPr>
        </p:nvSpPr>
        <p:spPr>
          <a:xfrm>
            <a:off x="457200" y="4191000"/>
            <a:ext cx="4040188" cy="175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0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Header 4"/>
          <p:cNvSpPr>
            <a:spLocks noGrp="1"/>
          </p:cNvSpPr>
          <p:nvPr>
            <p:ph type="body" sz="quarter" idx="13"/>
          </p:nvPr>
        </p:nvSpPr>
        <p:spPr>
          <a:xfrm>
            <a:off x="4648200" y="3581400"/>
            <a:ext cx="4038600" cy="609600"/>
          </a:xfrm>
          <a:prstGeom prst="rect">
            <a:avLst/>
          </a:prstGeom>
        </p:spPr>
        <p:txBody>
          <a:bodyPr anchor="b"/>
          <a:lstStyle>
            <a:lvl1pPr>
              <a:defRPr 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5" name="Content Placeholder 4"/>
          <p:cNvSpPr>
            <a:spLocks noGrp="1"/>
          </p:cNvSpPr>
          <p:nvPr>
            <p:ph sz="quarter" idx="15"/>
          </p:nvPr>
        </p:nvSpPr>
        <p:spPr>
          <a:xfrm>
            <a:off x="4645025" y="4191000"/>
            <a:ext cx="4041775" cy="175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0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Jump Link"/>
          <p:cNvSpPr>
            <a:spLocks noGrp="1"/>
          </p:cNvSpPr>
          <p:nvPr>
            <p:ph type="body" sz="quarter" idx="17" hasCustomPrompt="1"/>
          </p:nvPr>
        </p:nvSpPr>
        <p:spPr>
          <a:xfrm>
            <a:off x="3465912" y="601980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5873770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Content with Left Side-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457201" y="304800"/>
            <a:ext cx="3008313" cy="838200"/>
          </a:xfrm>
          <a:prstGeom prst="rect">
            <a:avLst/>
          </a:prstGeom>
        </p:spPr>
        <p:txBody>
          <a:bodyPr anchor="b"/>
          <a:lstStyle>
            <a:lvl1pPr algn="l">
              <a:defRPr sz="18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1"/>
          <p:cNvSpPr>
            <a:spLocks noGrp="1"/>
          </p:cNvSpPr>
          <p:nvPr>
            <p:ph type="body" sz="half" idx="2"/>
          </p:nvPr>
        </p:nvSpPr>
        <p:spPr>
          <a:xfrm>
            <a:off x="457201" y="1143000"/>
            <a:ext cx="3008313" cy="533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3575050" y="304800"/>
            <a:ext cx="5111751" cy="6179819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Jump Link"/>
          <p:cNvSpPr>
            <a:spLocks noGrp="1"/>
          </p:cNvSpPr>
          <p:nvPr>
            <p:ph type="body" sz="quarter" idx="13" hasCustomPrompt="1"/>
          </p:nvPr>
        </p:nvSpPr>
        <p:spPr>
          <a:xfrm>
            <a:off x="4999894" y="6488875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8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9750495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Content with Right Side-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5678487" y="304800"/>
            <a:ext cx="3008313" cy="838200"/>
          </a:xfrm>
          <a:prstGeom prst="rect">
            <a:avLst/>
          </a:prstGeom>
        </p:spPr>
        <p:txBody>
          <a:bodyPr anchor="b"/>
          <a:lstStyle>
            <a:lvl1pPr algn="l">
              <a:defRPr sz="18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1"/>
          <p:cNvSpPr>
            <a:spLocks noGrp="1"/>
          </p:cNvSpPr>
          <p:nvPr>
            <p:ph type="body" sz="half" idx="2"/>
          </p:nvPr>
        </p:nvSpPr>
        <p:spPr>
          <a:xfrm>
            <a:off x="5678487" y="1143000"/>
            <a:ext cx="3008313" cy="533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304800"/>
            <a:ext cx="5111751" cy="6179819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Jump Link"/>
          <p:cNvSpPr>
            <a:spLocks noGrp="1"/>
          </p:cNvSpPr>
          <p:nvPr>
            <p:ph type="body" sz="quarter" idx="12" hasCustomPrompt="1"/>
          </p:nvPr>
        </p:nvSpPr>
        <p:spPr>
          <a:xfrm>
            <a:off x="1908587" y="6488875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4910042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1828800" y="5253037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1"/>
          <p:cNvSpPr>
            <a:spLocks noGrp="1"/>
          </p:cNvSpPr>
          <p:nvPr>
            <p:ph type="body" sz="half" idx="2"/>
          </p:nvPr>
        </p:nvSpPr>
        <p:spPr>
          <a:xfrm>
            <a:off x="1828800" y="5895975"/>
            <a:ext cx="5486400" cy="60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1"/>
          <p:cNvSpPr>
            <a:spLocks noGrp="1"/>
          </p:cNvSpPr>
          <p:nvPr>
            <p:ph type="pic" idx="1"/>
          </p:nvPr>
        </p:nvSpPr>
        <p:spPr>
          <a:xfrm>
            <a:off x="1028700" y="128650"/>
            <a:ext cx="7086600" cy="49446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8" name="Jump Link"/>
          <p:cNvSpPr>
            <a:spLocks noGrp="1"/>
          </p:cNvSpPr>
          <p:nvPr>
            <p:ph type="body" sz="quarter" idx="12" hasCustomPrompt="1"/>
          </p:nvPr>
        </p:nvSpPr>
        <p:spPr>
          <a:xfrm>
            <a:off x="3357063" y="5105400"/>
            <a:ext cx="2429874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32661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Tagline-Gray BG, Title-Only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49530" y="3581400"/>
            <a:ext cx="5615940" cy="1371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422066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336828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Title an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-2251" y="228600"/>
            <a:ext cx="9172252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Media Placeholder 1"/>
          <p:cNvSpPr>
            <a:spLocks noGrp="1"/>
          </p:cNvSpPr>
          <p:nvPr>
            <p:ph type="media" sz="quarter" idx="11"/>
          </p:nvPr>
        </p:nvSpPr>
        <p:spPr>
          <a:xfrm>
            <a:off x="0" y="1066799"/>
            <a:ext cx="9144000" cy="53159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Video Credit"/>
          <p:cNvSpPr>
            <a:spLocks noGrp="1"/>
          </p:cNvSpPr>
          <p:nvPr>
            <p:ph type="body" sz="quarter" idx="12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Video Credit Here</a:t>
            </a:r>
          </a:p>
        </p:txBody>
      </p:sp>
    </p:spTree>
    <p:extLst>
      <p:ext uri="{BB962C8B-B14F-4D97-AF65-F5344CB8AC3E}">
        <p14:creationId xmlns:p14="http://schemas.microsoft.com/office/powerpoint/2010/main" val="1987417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28">
          <p15:clr>
            <a:srgbClr val="FBAE40"/>
          </p15:clr>
        </p15:guide>
        <p15:guide id="3" pos="5136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Bar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56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Jump Link"/>
          <p:cNvSpPr>
            <a:spLocks noGrp="1"/>
          </p:cNvSpPr>
          <p:nvPr>
            <p:ph type="body" sz="quarter" idx="12" hasCustomPrompt="1"/>
          </p:nvPr>
        </p:nvSpPr>
        <p:spPr>
          <a:xfrm>
            <a:off x="3467512" y="655320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862655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Bar-Six Content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39762"/>
          </a:xfrm>
          <a:prstGeom prst="rect">
            <a:avLst/>
          </a:prstGeom>
        </p:spPr>
        <p:txBody>
          <a:bodyPr/>
          <a:lstStyle>
            <a:lvl1pPr>
              <a:defRPr lang="en-US" sz="360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" name="Content Placeholder 1"/>
          <p:cNvSpPr>
            <a:spLocks noGrp="1"/>
          </p:cNvSpPr>
          <p:nvPr>
            <p:ph sz="quarter" idx="12"/>
          </p:nvPr>
        </p:nvSpPr>
        <p:spPr>
          <a:xfrm>
            <a:off x="533400" y="1066800"/>
            <a:ext cx="8153400" cy="8382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33400" y="2011680"/>
            <a:ext cx="8153400" cy="7620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4"/>
          </p:nvPr>
        </p:nvSpPr>
        <p:spPr>
          <a:xfrm>
            <a:off x="533400" y="2880360"/>
            <a:ext cx="8153400" cy="6858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4"/>
          <p:cNvSpPr>
            <a:spLocks noGrp="1"/>
          </p:cNvSpPr>
          <p:nvPr>
            <p:ph sz="quarter" idx="15"/>
          </p:nvPr>
        </p:nvSpPr>
        <p:spPr>
          <a:xfrm>
            <a:off x="533400" y="3672840"/>
            <a:ext cx="8153400" cy="8382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5"/>
          <p:cNvSpPr>
            <a:spLocks noGrp="1"/>
          </p:cNvSpPr>
          <p:nvPr>
            <p:ph sz="quarter" idx="10"/>
          </p:nvPr>
        </p:nvSpPr>
        <p:spPr>
          <a:xfrm>
            <a:off x="533400" y="4617720"/>
            <a:ext cx="8153400" cy="9144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6"/>
          <p:cNvSpPr>
            <a:spLocks noGrp="1"/>
          </p:cNvSpPr>
          <p:nvPr>
            <p:ph sz="quarter" idx="11"/>
          </p:nvPr>
        </p:nvSpPr>
        <p:spPr>
          <a:xfrm>
            <a:off x="533400" y="5638800"/>
            <a:ext cx="8153400" cy="7620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Jump Link"/>
          <p:cNvSpPr>
            <a:spLocks noGrp="1"/>
          </p:cNvSpPr>
          <p:nvPr>
            <p:ph type="body" sz="quarter" idx="17" hasCustomPrompt="1"/>
          </p:nvPr>
        </p:nvSpPr>
        <p:spPr>
          <a:xfrm>
            <a:off x="3467512" y="652945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1" name="Photo Credit"/>
          <p:cNvSpPr>
            <a:spLocks noGrp="1"/>
          </p:cNvSpPr>
          <p:nvPr>
            <p:ph type="body" sz="quarter" idx="16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9624449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Bar-12 Content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39762"/>
          </a:xfrm>
          <a:prstGeom prst="rect">
            <a:avLst/>
          </a:prstGeom>
        </p:spPr>
        <p:txBody>
          <a:bodyPr/>
          <a:lstStyle>
            <a:lvl1pPr>
              <a:defRPr lang="en-US" sz="360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" name="Content Placeholder 1"/>
          <p:cNvSpPr>
            <a:spLocks noGrp="1"/>
          </p:cNvSpPr>
          <p:nvPr>
            <p:ph sz="quarter" idx="12"/>
          </p:nvPr>
        </p:nvSpPr>
        <p:spPr>
          <a:xfrm>
            <a:off x="159416" y="1066800"/>
            <a:ext cx="4114800" cy="82296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159416" y="1981200"/>
            <a:ext cx="4114800" cy="82296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4"/>
          </p:nvPr>
        </p:nvSpPr>
        <p:spPr>
          <a:xfrm>
            <a:off x="159416" y="2895600"/>
            <a:ext cx="4114800" cy="82296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4"/>
          <p:cNvSpPr>
            <a:spLocks noGrp="1"/>
          </p:cNvSpPr>
          <p:nvPr>
            <p:ph sz="quarter" idx="15"/>
          </p:nvPr>
        </p:nvSpPr>
        <p:spPr>
          <a:xfrm>
            <a:off x="159416" y="3810000"/>
            <a:ext cx="4114800" cy="82296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5"/>
          <p:cNvSpPr>
            <a:spLocks noGrp="1"/>
          </p:cNvSpPr>
          <p:nvPr>
            <p:ph sz="quarter" idx="10"/>
          </p:nvPr>
        </p:nvSpPr>
        <p:spPr>
          <a:xfrm>
            <a:off x="159416" y="4724400"/>
            <a:ext cx="4114800" cy="82296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6"/>
          <p:cNvSpPr>
            <a:spLocks noGrp="1"/>
          </p:cNvSpPr>
          <p:nvPr>
            <p:ph sz="quarter" idx="11"/>
          </p:nvPr>
        </p:nvSpPr>
        <p:spPr>
          <a:xfrm>
            <a:off x="159416" y="5638800"/>
            <a:ext cx="4114800" cy="82296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7"/>
          <p:cNvSpPr>
            <a:spLocks noGrp="1"/>
          </p:cNvSpPr>
          <p:nvPr>
            <p:ph sz="quarter" idx="18"/>
          </p:nvPr>
        </p:nvSpPr>
        <p:spPr>
          <a:xfrm>
            <a:off x="4800600" y="1066800"/>
            <a:ext cx="4114800" cy="822960"/>
          </a:xfrm>
          <a:prstGeom prst="rect">
            <a:avLst/>
          </a:prstGeom>
        </p:spPr>
        <p:txBody>
          <a:bodyPr/>
          <a:lstStyle>
            <a:lvl1pPr>
              <a:defRPr lang="en-US" sz="2400" smtClean="0"/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pPr marL="0" lv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 dirty="0"/>
              <a:t>Click to edit Master text styles</a:t>
            </a:r>
          </a:p>
          <a:p>
            <a:pPr marL="800100" lvl="1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/>
              <a:t>Second level</a:t>
            </a:r>
          </a:p>
          <a:p>
            <a:pPr marL="1200150" lvl="2" indent="-285750">
              <a:spcAft>
                <a:spcPts val="800"/>
              </a:spcAft>
              <a:buFont typeface="Arial" panose="020B0604020202020204" pitchFamily="34" charset="0"/>
            </a:pPr>
            <a:r>
              <a:rPr lang="en-US" dirty="0"/>
              <a:t>Third level</a:t>
            </a:r>
          </a:p>
          <a:p>
            <a:pPr marL="1657350" lvl="3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marL="2114550" lvl="4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/>
              <a:t>Fifth level</a:t>
            </a:r>
          </a:p>
        </p:txBody>
      </p:sp>
      <p:sp>
        <p:nvSpPr>
          <p:cNvPr id="19" name="Content Placeholder 8"/>
          <p:cNvSpPr>
            <a:spLocks noGrp="1"/>
          </p:cNvSpPr>
          <p:nvPr>
            <p:ph sz="quarter" idx="19"/>
          </p:nvPr>
        </p:nvSpPr>
        <p:spPr>
          <a:xfrm>
            <a:off x="4800600" y="1981200"/>
            <a:ext cx="4114800" cy="822960"/>
          </a:xfrm>
          <a:prstGeom prst="rect">
            <a:avLst/>
          </a:prstGeom>
        </p:spPr>
        <p:txBody>
          <a:bodyPr/>
          <a:lstStyle>
            <a:lvl1pPr>
              <a:defRPr lang="en-US" sz="2400" smtClean="0"/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pPr marL="0" lv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800100" lvl="1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1200150" lvl="2" indent="-285750">
              <a:spcAft>
                <a:spcPts val="800"/>
              </a:spcAft>
              <a:buFont typeface="Arial" panose="020B0604020202020204" pitchFamily="34" charset="0"/>
            </a:pPr>
            <a:r>
              <a:rPr lang="en-US"/>
              <a:t>Third level</a:t>
            </a:r>
          </a:p>
          <a:p>
            <a:pPr marL="1657350" lvl="3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2114550" lvl="4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</a:p>
        </p:txBody>
      </p:sp>
      <p:sp>
        <p:nvSpPr>
          <p:cNvPr id="21" name="Content Placeholder 9"/>
          <p:cNvSpPr>
            <a:spLocks noGrp="1"/>
          </p:cNvSpPr>
          <p:nvPr>
            <p:ph sz="quarter" idx="20"/>
          </p:nvPr>
        </p:nvSpPr>
        <p:spPr>
          <a:xfrm>
            <a:off x="4800600" y="2895600"/>
            <a:ext cx="4114800" cy="822960"/>
          </a:xfrm>
          <a:prstGeom prst="rect">
            <a:avLst/>
          </a:prstGeom>
        </p:spPr>
        <p:txBody>
          <a:bodyPr/>
          <a:lstStyle>
            <a:lvl1pPr>
              <a:defRPr lang="en-US" sz="2400" smtClean="0"/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pPr marL="0" lv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800100" lvl="1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1200150" lvl="2" indent="-285750">
              <a:spcAft>
                <a:spcPts val="800"/>
              </a:spcAft>
              <a:buFont typeface="Arial" panose="020B0604020202020204" pitchFamily="34" charset="0"/>
            </a:pPr>
            <a:r>
              <a:rPr lang="en-US"/>
              <a:t>Third level</a:t>
            </a:r>
          </a:p>
          <a:p>
            <a:pPr marL="1657350" lvl="3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2114550" lvl="4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</a:p>
        </p:txBody>
      </p:sp>
      <p:sp>
        <p:nvSpPr>
          <p:cNvPr id="23" name="Content Placeholder 10"/>
          <p:cNvSpPr>
            <a:spLocks noGrp="1"/>
          </p:cNvSpPr>
          <p:nvPr>
            <p:ph sz="quarter" idx="21"/>
          </p:nvPr>
        </p:nvSpPr>
        <p:spPr>
          <a:xfrm>
            <a:off x="4800600" y="3810000"/>
            <a:ext cx="4114800" cy="822960"/>
          </a:xfrm>
          <a:prstGeom prst="rect">
            <a:avLst/>
          </a:prstGeom>
        </p:spPr>
        <p:txBody>
          <a:bodyPr/>
          <a:lstStyle>
            <a:lvl1pPr>
              <a:defRPr lang="en-US" sz="2400" smtClean="0"/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pPr marL="0" lv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800100" lvl="1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1200150" lvl="2" indent="-285750">
              <a:spcAft>
                <a:spcPts val="800"/>
              </a:spcAft>
              <a:buFont typeface="Arial" panose="020B0604020202020204" pitchFamily="34" charset="0"/>
            </a:pPr>
            <a:r>
              <a:rPr lang="en-US"/>
              <a:t>Third level</a:t>
            </a:r>
          </a:p>
          <a:p>
            <a:pPr marL="1657350" lvl="3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2114550" lvl="4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</a:p>
        </p:txBody>
      </p:sp>
      <p:sp>
        <p:nvSpPr>
          <p:cNvPr id="25" name="Content Placeholder 11"/>
          <p:cNvSpPr>
            <a:spLocks noGrp="1"/>
          </p:cNvSpPr>
          <p:nvPr>
            <p:ph sz="quarter" idx="22"/>
          </p:nvPr>
        </p:nvSpPr>
        <p:spPr>
          <a:xfrm>
            <a:off x="4800600" y="4724400"/>
            <a:ext cx="4114800" cy="822960"/>
          </a:xfrm>
          <a:prstGeom prst="rect">
            <a:avLst/>
          </a:prstGeom>
        </p:spPr>
        <p:txBody>
          <a:bodyPr/>
          <a:lstStyle>
            <a:lvl1pPr>
              <a:defRPr lang="en-US" sz="2400" smtClean="0"/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pPr marL="0" lv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800100" lvl="1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1200150" lvl="2" indent="-285750">
              <a:spcAft>
                <a:spcPts val="800"/>
              </a:spcAft>
              <a:buFont typeface="Arial" panose="020B0604020202020204" pitchFamily="34" charset="0"/>
            </a:pPr>
            <a:r>
              <a:rPr lang="en-US"/>
              <a:t>Third level</a:t>
            </a:r>
          </a:p>
          <a:p>
            <a:pPr marL="1657350" lvl="3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2114550" lvl="4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</a:p>
        </p:txBody>
      </p:sp>
      <p:sp>
        <p:nvSpPr>
          <p:cNvPr id="27" name="Content Placeholder 12"/>
          <p:cNvSpPr>
            <a:spLocks noGrp="1"/>
          </p:cNvSpPr>
          <p:nvPr>
            <p:ph sz="quarter" idx="23"/>
          </p:nvPr>
        </p:nvSpPr>
        <p:spPr>
          <a:xfrm>
            <a:off x="4800600" y="5638800"/>
            <a:ext cx="4114800" cy="822960"/>
          </a:xfrm>
          <a:prstGeom prst="rect">
            <a:avLst/>
          </a:prstGeom>
        </p:spPr>
        <p:txBody>
          <a:bodyPr/>
          <a:lstStyle>
            <a:lvl1pPr>
              <a:defRPr lang="en-US" sz="2400" smtClean="0"/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pPr marL="0" lv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800100" lvl="1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1200150" lvl="2" indent="-285750">
              <a:spcAft>
                <a:spcPts val="800"/>
              </a:spcAft>
              <a:buFont typeface="Arial" panose="020B0604020202020204" pitchFamily="34" charset="0"/>
            </a:pPr>
            <a:r>
              <a:rPr lang="en-US"/>
              <a:t>Third level</a:t>
            </a:r>
          </a:p>
          <a:p>
            <a:pPr marL="1657350" lvl="3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2114550" lvl="4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</a:p>
        </p:txBody>
      </p:sp>
      <p:sp>
        <p:nvSpPr>
          <p:cNvPr id="13" name="Jump Link"/>
          <p:cNvSpPr>
            <a:spLocks noGrp="1"/>
          </p:cNvSpPr>
          <p:nvPr>
            <p:ph type="body" sz="quarter" idx="17" hasCustomPrompt="1"/>
          </p:nvPr>
        </p:nvSpPr>
        <p:spPr>
          <a:xfrm>
            <a:off x="3357063" y="6529450"/>
            <a:ext cx="2429874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1" name="Photo Credit"/>
          <p:cNvSpPr>
            <a:spLocks noGrp="1"/>
          </p:cNvSpPr>
          <p:nvPr>
            <p:ph type="body" sz="quarter" idx="16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778188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Bar-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Title"/>
          <p:cNvSpPr>
            <a:spLocks noGrp="1"/>
          </p:cNvSpPr>
          <p:nvPr>
            <p:ph type="title"/>
          </p:nvPr>
        </p:nvSpPr>
        <p:spPr>
          <a:xfrm>
            <a:off x="-1" y="228600"/>
            <a:ext cx="9144001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sz="half" idx="1"/>
          </p:nvPr>
        </p:nvSpPr>
        <p:spPr>
          <a:xfrm>
            <a:off x="457200" y="914400"/>
            <a:ext cx="4038600" cy="561594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038600" cy="561594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Jump Link"/>
          <p:cNvSpPr>
            <a:spLocks noGrp="1"/>
          </p:cNvSpPr>
          <p:nvPr>
            <p:ph type="body" sz="quarter" idx="12" hasCustomPrompt="1"/>
          </p:nvPr>
        </p:nvSpPr>
        <p:spPr>
          <a:xfrm>
            <a:off x="3357063" y="6529450"/>
            <a:ext cx="2429874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0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3194019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Bar-Two-Up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Title"/>
          <p:cNvSpPr>
            <a:spLocks noGrp="1"/>
          </p:cNvSpPr>
          <p:nvPr>
            <p:ph type="title"/>
          </p:nvPr>
        </p:nvSpPr>
        <p:spPr>
          <a:xfrm>
            <a:off x="-20713" y="228600"/>
            <a:ext cx="9185426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Header 1"/>
          <p:cNvSpPr>
            <a:spLocks noGrp="1"/>
          </p:cNvSpPr>
          <p:nvPr>
            <p:ph type="body" idx="1"/>
          </p:nvPr>
        </p:nvSpPr>
        <p:spPr>
          <a:xfrm>
            <a:off x="457201" y="960438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sz="half" idx="2"/>
          </p:nvPr>
        </p:nvSpPr>
        <p:spPr>
          <a:xfrm>
            <a:off x="457201" y="1600200"/>
            <a:ext cx="4040188" cy="4912202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Header 2"/>
          <p:cNvSpPr>
            <a:spLocks noGrp="1"/>
          </p:cNvSpPr>
          <p:nvPr>
            <p:ph type="body" sz="quarter" idx="3"/>
          </p:nvPr>
        </p:nvSpPr>
        <p:spPr>
          <a:xfrm>
            <a:off x="4645026" y="960438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4"/>
          </p:nvPr>
        </p:nvSpPr>
        <p:spPr>
          <a:xfrm>
            <a:off x="4645026" y="1600200"/>
            <a:ext cx="4041775" cy="4912202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Jump Link"/>
          <p:cNvSpPr>
            <a:spLocks noGrp="1"/>
          </p:cNvSpPr>
          <p:nvPr>
            <p:ph type="body" sz="quarter" idx="12" hasCustomPrompt="1"/>
          </p:nvPr>
        </p:nvSpPr>
        <p:spPr>
          <a:xfrm>
            <a:off x="3273243" y="6529450"/>
            <a:ext cx="2429874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2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7505567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Bar-4-up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Title"/>
          <p:cNvSpPr>
            <a:spLocks noGrp="1"/>
          </p:cNvSpPr>
          <p:nvPr>
            <p:ph type="title"/>
          </p:nvPr>
        </p:nvSpPr>
        <p:spPr>
          <a:xfrm>
            <a:off x="-20713" y="228600"/>
            <a:ext cx="9185426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Header 1"/>
          <p:cNvSpPr>
            <a:spLocks noGrp="1"/>
          </p:cNvSpPr>
          <p:nvPr>
            <p:ph type="body" idx="1"/>
          </p:nvPr>
        </p:nvSpPr>
        <p:spPr>
          <a:xfrm>
            <a:off x="457201" y="960438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sz="half" idx="2"/>
          </p:nvPr>
        </p:nvSpPr>
        <p:spPr>
          <a:xfrm>
            <a:off x="457201" y="1600200"/>
            <a:ext cx="4040188" cy="175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0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Header 2"/>
          <p:cNvSpPr>
            <a:spLocks noGrp="1"/>
          </p:cNvSpPr>
          <p:nvPr>
            <p:ph type="body" sz="quarter" idx="3"/>
          </p:nvPr>
        </p:nvSpPr>
        <p:spPr>
          <a:xfrm>
            <a:off x="4645026" y="960438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4"/>
          </p:nvPr>
        </p:nvSpPr>
        <p:spPr>
          <a:xfrm>
            <a:off x="4645026" y="1600200"/>
            <a:ext cx="4041775" cy="175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0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Header 3"/>
          <p:cNvSpPr>
            <a:spLocks noGrp="1"/>
          </p:cNvSpPr>
          <p:nvPr>
            <p:ph type="body" sz="quarter" idx="12"/>
          </p:nvPr>
        </p:nvSpPr>
        <p:spPr>
          <a:xfrm>
            <a:off x="457200" y="3581400"/>
            <a:ext cx="4038600" cy="609600"/>
          </a:xfrm>
          <a:prstGeom prst="rect">
            <a:avLst/>
          </a:prstGeom>
        </p:spPr>
        <p:txBody>
          <a:bodyPr anchor="b"/>
          <a:lstStyle>
            <a:lvl1pPr>
              <a:defRPr 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14"/>
          </p:nvPr>
        </p:nvSpPr>
        <p:spPr>
          <a:xfrm>
            <a:off x="457200" y="4191000"/>
            <a:ext cx="4040188" cy="175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0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Header 4"/>
          <p:cNvSpPr>
            <a:spLocks noGrp="1"/>
          </p:cNvSpPr>
          <p:nvPr>
            <p:ph type="body" sz="quarter" idx="13"/>
          </p:nvPr>
        </p:nvSpPr>
        <p:spPr>
          <a:xfrm>
            <a:off x="4648200" y="3581400"/>
            <a:ext cx="4038600" cy="609600"/>
          </a:xfrm>
          <a:prstGeom prst="rect">
            <a:avLst/>
          </a:prstGeom>
        </p:spPr>
        <p:txBody>
          <a:bodyPr anchor="b"/>
          <a:lstStyle>
            <a:lvl1pPr>
              <a:defRPr 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5" name="Content Placeholder 4"/>
          <p:cNvSpPr>
            <a:spLocks noGrp="1"/>
          </p:cNvSpPr>
          <p:nvPr>
            <p:ph sz="quarter" idx="15"/>
          </p:nvPr>
        </p:nvSpPr>
        <p:spPr>
          <a:xfrm>
            <a:off x="4645025" y="4191000"/>
            <a:ext cx="4041775" cy="175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0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Jump Link"/>
          <p:cNvSpPr>
            <a:spLocks noGrp="1"/>
          </p:cNvSpPr>
          <p:nvPr>
            <p:ph type="body" sz="quarter" idx="16" hasCustomPrompt="1"/>
          </p:nvPr>
        </p:nvSpPr>
        <p:spPr>
          <a:xfrm>
            <a:off x="3357063" y="5996050"/>
            <a:ext cx="2429874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402079248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Bar-Content with Left Side-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457201" y="304800"/>
            <a:ext cx="3008313" cy="838200"/>
          </a:xfrm>
          <a:prstGeom prst="rect">
            <a:avLst/>
          </a:prstGeom>
        </p:spPr>
        <p:txBody>
          <a:bodyPr anchor="b"/>
          <a:lstStyle>
            <a:lvl1pPr algn="l">
              <a:defRPr sz="18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1"/>
          <p:cNvSpPr>
            <a:spLocks noGrp="1"/>
          </p:cNvSpPr>
          <p:nvPr>
            <p:ph type="body" sz="half" idx="2"/>
          </p:nvPr>
        </p:nvSpPr>
        <p:spPr>
          <a:xfrm>
            <a:off x="457201" y="1143000"/>
            <a:ext cx="3008313" cy="533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3575050" y="304800"/>
            <a:ext cx="5111751" cy="6179819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Jump Link"/>
          <p:cNvSpPr>
            <a:spLocks noGrp="1"/>
          </p:cNvSpPr>
          <p:nvPr>
            <p:ph type="body" sz="quarter" idx="12" hasCustomPrompt="1"/>
          </p:nvPr>
        </p:nvSpPr>
        <p:spPr>
          <a:xfrm>
            <a:off x="5026437" y="652945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8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4853900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Bar-Content with Right Side-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5678487" y="304800"/>
            <a:ext cx="3008313" cy="838200"/>
          </a:xfrm>
          <a:prstGeom prst="rect">
            <a:avLst/>
          </a:prstGeom>
        </p:spPr>
        <p:txBody>
          <a:bodyPr anchor="b"/>
          <a:lstStyle>
            <a:lvl1pPr algn="l">
              <a:defRPr sz="18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1"/>
          <p:cNvSpPr>
            <a:spLocks noGrp="1"/>
          </p:cNvSpPr>
          <p:nvPr>
            <p:ph type="body" sz="half" idx="2"/>
          </p:nvPr>
        </p:nvSpPr>
        <p:spPr>
          <a:xfrm>
            <a:off x="5678487" y="1143000"/>
            <a:ext cx="3008313" cy="533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304800"/>
            <a:ext cx="5111751" cy="6179819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Jump Link"/>
          <p:cNvSpPr>
            <a:spLocks noGrp="1"/>
          </p:cNvSpPr>
          <p:nvPr>
            <p:ph type="body" sz="quarter" idx="12" hasCustomPrompt="1"/>
          </p:nvPr>
        </p:nvSpPr>
        <p:spPr>
          <a:xfrm>
            <a:off x="1908587" y="652945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91643512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Bar-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1828800" y="5253037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1"/>
          <p:cNvSpPr>
            <a:spLocks noGrp="1"/>
          </p:cNvSpPr>
          <p:nvPr>
            <p:ph type="body" sz="half" idx="2"/>
          </p:nvPr>
        </p:nvSpPr>
        <p:spPr>
          <a:xfrm>
            <a:off x="1828800" y="5895975"/>
            <a:ext cx="5486400" cy="60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1"/>
          <p:cNvSpPr>
            <a:spLocks noGrp="1"/>
          </p:cNvSpPr>
          <p:nvPr>
            <p:ph type="pic" idx="1"/>
          </p:nvPr>
        </p:nvSpPr>
        <p:spPr>
          <a:xfrm>
            <a:off x="1028700" y="128650"/>
            <a:ext cx="7086600" cy="49446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7" name="Jump Link"/>
          <p:cNvSpPr>
            <a:spLocks noGrp="1"/>
          </p:cNvSpPr>
          <p:nvPr>
            <p:ph type="body" sz="quarter" idx="16" hasCustomPrompt="1"/>
          </p:nvPr>
        </p:nvSpPr>
        <p:spPr>
          <a:xfrm>
            <a:off x="3467512" y="508165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157950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Tagline-Gray BG, Title-Only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342900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3436620" y="3581400"/>
            <a:ext cx="5699760" cy="1371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422066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8335032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Bar-Title an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-2251" y="228600"/>
            <a:ext cx="9172252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1"/>
          </p:nvPr>
        </p:nvSpPr>
        <p:spPr>
          <a:xfrm>
            <a:off x="0" y="1066799"/>
            <a:ext cx="9144000" cy="53159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Video Credit"/>
          <p:cNvSpPr>
            <a:spLocks noGrp="1"/>
          </p:cNvSpPr>
          <p:nvPr>
            <p:ph type="body" sz="quarter" idx="12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Video Credit Here</a:t>
            </a:r>
          </a:p>
        </p:txBody>
      </p:sp>
    </p:spTree>
    <p:extLst>
      <p:ext uri="{BB962C8B-B14F-4D97-AF65-F5344CB8AC3E}">
        <p14:creationId xmlns:p14="http://schemas.microsoft.com/office/powerpoint/2010/main" val="246929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28">
          <p15:clr>
            <a:srgbClr val="FBAE40"/>
          </p15:clr>
        </p15:guide>
        <p15:guide id="3" pos="5136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Tagline-Gray BG, Title &amp; Subtitl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0" y="32766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228600" y="3429000"/>
            <a:ext cx="5105400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28600" y="4114800"/>
            <a:ext cx="510540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1pPr>
            <a:lvl2pPr marL="4572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2pPr>
            <a:lvl3pPr marL="9144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3pPr>
            <a:lvl4pPr marL="13716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4pPr>
            <a:lvl5pPr marL="18288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40049732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Tagline-Gray BG, Title &amp; Subtitl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342900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3733800" y="3581400"/>
            <a:ext cx="5181600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733800" y="4260273"/>
            <a:ext cx="5181600" cy="69272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1pPr>
            <a:lvl2pPr marL="4572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2pPr>
            <a:lvl3pPr marL="9144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3pPr>
            <a:lvl4pPr marL="13716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4pPr>
            <a:lvl5pPr marL="18288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38481487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Tagline-Gray BG, Title Only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228600" y="3581400"/>
            <a:ext cx="5105400" cy="1371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0691689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Tagline-Gray BG, Title Only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342900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3733800" y="3581400"/>
            <a:ext cx="5181600" cy="1371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40761728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agline-SimpleTitle&amp;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0" y="2130426"/>
            <a:ext cx="9144000" cy="1470025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1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6A6A6A"/>
                </a:solidFill>
                <a:latin typeface="ArumSans Regular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423552719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agline-Text abov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685800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600" b="1" cap="all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"/>
          <p:cNvSpPr>
            <a:spLocks noGrp="1"/>
          </p:cNvSpPr>
          <p:nvPr>
            <p:ph type="body" idx="1"/>
          </p:nvPr>
        </p:nvSpPr>
        <p:spPr>
          <a:xfrm>
            <a:off x="685800" y="2906714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rgbClr val="6A6A6A"/>
                </a:solidFill>
                <a:latin typeface="ArumSans Regular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22947916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agline-Title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685800" y="2775099"/>
            <a:ext cx="7772400" cy="1362075"/>
          </a:xfrm>
          <a:prstGeom prst="rect">
            <a:avLst/>
          </a:prstGeom>
        </p:spPr>
        <p:txBody>
          <a:bodyPr anchor="b" anchorCtr="0"/>
          <a:lstStyle>
            <a:lvl1pPr algn="l">
              <a:spcBef>
                <a:spcPts val="480"/>
              </a:spcBef>
              <a:defRPr sz="3600" b="1" cap="all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"/>
          <p:cNvSpPr>
            <a:spLocks noGrp="1"/>
          </p:cNvSpPr>
          <p:nvPr>
            <p:ph type="body" idx="1"/>
          </p:nvPr>
        </p:nvSpPr>
        <p:spPr>
          <a:xfrm>
            <a:off x="685800" y="4138613"/>
            <a:ext cx="7772400" cy="1500187"/>
          </a:xfrm>
          <a:prstGeom prst="rect">
            <a:avLst/>
          </a:prstGeo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>
                <a:solidFill>
                  <a:srgbClr val="6A6A6A"/>
                </a:solidFill>
                <a:latin typeface="ArumSans Regular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69556950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RedBar-Gray BG, Title &amp; Subtitle Left1_Title &amp; Subtitl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0" y="32766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228600" y="3429000"/>
            <a:ext cx="5105400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28600" y="4114800"/>
            <a:ext cx="510540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1pPr>
            <a:lvl2pPr marL="4572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2pPr>
            <a:lvl3pPr marL="9144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3pPr>
            <a:lvl4pPr marL="13716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4pPr>
            <a:lvl5pPr marL="18288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400497328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RedBar-Gray BG, Title &amp; Subtitle Left1_Title &amp; Subtitl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342900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3733800" y="3581400"/>
            <a:ext cx="5181600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733800" y="4260273"/>
            <a:ext cx="5181600" cy="69272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1pPr>
            <a:lvl2pPr marL="4572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2pPr>
            <a:lvl3pPr marL="9144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3pPr>
            <a:lvl4pPr marL="13716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4pPr>
            <a:lvl5pPr marL="18288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384814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Tagline-SimpleTitle&amp;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0" y="2130426"/>
            <a:ext cx="9144000" cy="1470025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6A6A6A"/>
                </a:solidFill>
                <a:latin typeface="ArumSans Regular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422066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8599204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RedBar-Gray BG, Title Only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228600" y="3581400"/>
            <a:ext cx="5105400" cy="1371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06916897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RedBar-Gray BG, Title Only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342900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3733800" y="3581400"/>
            <a:ext cx="5181600" cy="1371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40761728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RedBar-SimpleTitle&amp;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0" y="2130426"/>
            <a:ext cx="9144000" cy="1470025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6A6A6A"/>
                </a:solidFill>
                <a:latin typeface="ArumSans Regular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423552719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RedBar-Text abov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685800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600" b="1" cap="all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906714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rgbClr val="6A6A6A"/>
                </a:solidFill>
                <a:latin typeface="ArumSans Regular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22947916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RedBar-Title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685800" y="2775099"/>
            <a:ext cx="7772400" cy="1362075"/>
          </a:xfrm>
          <a:prstGeom prst="rect">
            <a:avLst/>
          </a:prstGeom>
        </p:spPr>
        <p:txBody>
          <a:bodyPr anchor="b" anchorCtr="0"/>
          <a:lstStyle>
            <a:lvl1pPr algn="l">
              <a:spcBef>
                <a:spcPts val="480"/>
              </a:spcBef>
              <a:defRPr sz="3600" b="1" cap="all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"/>
          <p:cNvSpPr>
            <a:spLocks noGrp="1"/>
          </p:cNvSpPr>
          <p:nvPr>
            <p:ph type="body" idx="1"/>
          </p:nvPr>
        </p:nvSpPr>
        <p:spPr>
          <a:xfrm>
            <a:off x="685800" y="4138613"/>
            <a:ext cx="7772400" cy="1500187"/>
          </a:xfrm>
          <a:prstGeom prst="rect">
            <a:avLst/>
          </a:prstGeo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>
                <a:solidFill>
                  <a:srgbClr val="6A6A6A"/>
                </a:solidFill>
                <a:latin typeface="ArumSans Regular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69556950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Slide Title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1066800" y="1524000"/>
            <a:ext cx="7048500" cy="1470025"/>
          </a:xfrm>
          <a:prstGeom prst="rect">
            <a:avLst/>
          </a:prstGeom>
        </p:spPr>
        <p:txBody>
          <a:bodyPr/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1"/>
          <p:cNvSpPr>
            <a:spLocks noGrp="1"/>
          </p:cNvSpPr>
          <p:nvPr>
            <p:ph type="subTitle" idx="1"/>
          </p:nvPr>
        </p:nvSpPr>
        <p:spPr>
          <a:xfrm>
            <a:off x="1066800" y="29718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8872374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lue Slide Text abov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722313" y="2643186"/>
            <a:ext cx="7202487" cy="1362075"/>
          </a:xfrm>
          <a:prstGeom prst="rect">
            <a:avLst/>
          </a:prstGeom>
        </p:spPr>
        <p:txBody>
          <a:bodyPr anchor="t"/>
          <a:lstStyle>
            <a:lvl1pPr algn="l">
              <a:defRPr sz="4400" b="1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"/>
          <p:cNvSpPr>
            <a:spLocks noGrp="1"/>
          </p:cNvSpPr>
          <p:nvPr>
            <p:ph type="body" idx="1"/>
          </p:nvPr>
        </p:nvSpPr>
        <p:spPr>
          <a:xfrm>
            <a:off x="722313" y="1143000"/>
            <a:ext cx="7202487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531504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_Appendix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457200" y="1066800"/>
            <a:ext cx="8229600" cy="556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4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Jump Link"/>
          <p:cNvSpPr>
            <a:spLocks noGrp="1"/>
          </p:cNvSpPr>
          <p:nvPr>
            <p:ph type="body" sz="quarter" idx="11" hasCustomPrompt="1"/>
          </p:nvPr>
        </p:nvSpPr>
        <p:spPr>
          <a:xfrm>
            <a:off x="3356610" y="6629400"/>
            <a:ext cx="2430780" cy="152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 baseline="0">
                <a:solidFill>
                  <a:srgbClr val="6A6A6A"/>
                </a:solidFill>
              </a:defRPr>
            </a:lvl1pPr>
          </a:lstStyle>
          <a:p>
            <a:pPr lvl="0"/>
            <a:r>
              <a:rPr lang="en-US" dirty="0"/>
              <a:t>Add “Return to previous slide.”</a:t>
            </a:r>
          </a:p>
        </p:txBody>
      </p:sp>
    </p:spTree>
    <p:extLst>
      <p:ext uri="{BB962C8B-B14F-4D97-AF65-F5344CB8AC3E}">
        <p14:creationId xmlns:p14="http://schemas.microsoft.com/office/powerpoint/2010/main" val="701755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_Appendix_2-up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Title"/>
          <p:cNvSpPr>
            <a:spLocks noGrp="1"/>
          </p:cNvSpPr>
          <p:nvPr>
            <p:ph type="title"/>
          </p:nvPr>
        </p:nvSpPr>
        <p:spPr>
          <a:xfrm>
            <a:off x="-20713" y="228600"/>
            <a:ext cx="9185426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Header 1"/>
          <p:cNvSpPr>
            <a:spLocks noGrp="1"/>
          </p:cNvSpPr>
          <p:nvPr>
            <p:ph type="body" idx="1"/>
          </p:nvPr>
        </p:nvSpPr>
        <p:spPr>
          <a:xfrm>
            <a:off x="457201" y="960438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457200" y="1600200"/>
            <a:ext cx="4038600" cy="4800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Header 2"/>
          <p:cNvSpPr>
            <a:spLocks noGrp="1"/>
          </p:cNvSpPr>
          <p:nvPr>
            <p:ph type="body" sz="quarter" idx="3"/>
          </p:nvPr>
        </p:nvSpPr>
        <p:spPr>
          <a:xfrm>
            <a:off x="4645026" y="960438"/>
            <a:ext cx="4117974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648200" y="1600200"/>
            <a:ext cx="4114800" cy="4800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Jump Link"/>
          <p:cNvSpPr>
            <a:spLocks noGrp="1"/>
          </p:cNvSpPr>
          <p:nvPr>
            <p:ph type="body" sz="quarter" idx="11" hasCustomPrompt="1"/>
          </p:nvPr>
        </p:nvSpPr>
        <p:spPr>
          <a:xfrm>
            <a:off x="3356610" y="6477000"/>
            <a:ext cx="2430780" cy="152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 baseline="0">
                <a:solidFill>
                  <a:srgbClr val="6A6A6A"/>
                </a:solidFill>
              </a:defRPr>
            </a:lvl1pPr>
          </a:lstStyle>
          <a:p>
            <a:pPr lvl="0"/>
            <a:r>
              <a:rPr lang="en-US" dirty="0"/>
              <a:t>Add “Return to previous slide.”</a:t>
            </a:r>
          </a:p>
        </p:txBody>
      </p:sp>
    </p:spTree>
    <p:extLst>
      <p:ext uri="{BB962C8B-B14F-4D97-AF65-F5344CB8AC3E}">
        <p14:creationId xmlns:p14="http://schemas.microsoft.com/office/powerpoint/2010/main" val="394921454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_Appendix_4-up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Title"/>
          <p:cNvSpPr>
            <a:spLocks noGrp="1"/>
          </p:cNvSpPr>
          <p:nvPr>
            <p:ph type="title"/>
          </p:nvPr>
        </p:nvSpPr>
        <p:spPr>
          <a:xfrm>
            <a:off x="-20713" y="228600"/>
            <a:ext cx="9185426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Header 1"/>
          <p:cNvSpPr>
            <a:spLocks noGrp="1"/>
          </p:cNvSpPr>
          <p:nvPr>
            <p:ph type="body" idx="1"/>
          </p:nvPr>
        </p:nvSpPr>
        <p:spPr>
          <a:xfrm>
            <a:off x="457201" y="960438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457200" y="1600200"/>
            <a:ext cx="4038600" cy="19812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Header 2"/>
          <p:cNvSpPr>
            <a:spLocks noGrp="1"/>
          </p:cNvSpPr>
          <p:nvPr>
            <p:ph type="body" sz="quarter" idx="3"/>
          </p:nvPr>
        </p:nvSpPr>
        <p:spPr>
          <a:xfrm>
            <a:off x="4645026" y="960438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4648200" y="1600200"/>
            <a:ext cx="4038600" cy="19812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Header 3"/>
          <p:cNvSpPr>
            <a:spLocks noGrp="1"/>
          </p:cNvSpPr>
          <p:nvPr>
            <p:ph type="body" sz="quarter" idx="12"/>
          </p:nvPr>
        </p:nvSpPr>
        <p:spPr>
          <a:xfrm>
            <a:off x="457200" y="3733800"/>
            <a:ext cx="4038600" cy="609600"/>
          </a:xfrm>
          <a:prstGeom prst="rect">
            <a:avLst/>
          </a:prstGeom>
        </p:spPr>
        <p:txBody>
          <a:bodyPr anchor="b"/>
          <a:lstStyle>
            <a:lvl1pPr>
              <a:def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457200" y="4343400"/>
            <a:ext cx="4038600" cy="2133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Header 4"/>
          <p:cNvSpPr>
            <a:spLocks noGrp="1"/>
          </p:cNvSpPr>
          <p:nvPr>
            <p:ph type="body" sz="quarter" idx="13"/>
          </p:nvPr>
        </p:nvSpPr>
        <p:spPr>
          <a:xfrm>
            <a:off x="4648200" y="3733800"/>
            <a:ext cx="4038600" cy="609600"/>
          </a:xfrm>
          <a:prstGeom prst="rect">
            <a:avLst/>
          </a:prstGeom>
        </p:spPr>
        <p:txBody>
          <a:bodyPr anchor="b"/>
          <a:lstStyle>
            <a:lvl1pPr>
              <a:def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27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648200" y="4343400"/>
            <a:ext cx="4038600" cy="2133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Jump Link"/>
          <p:cNvSpPr>
            <a:spLocks noGrp="1"/>
          </p:cNvSpPr>
          <p:nvPr>
            <p:ph type="body" sz="quarter" idx="11" hasCustomPrompt="1"/>
          </p:nvPr>
        </p:nvSpPr>
        <p:spPr>
          <a:xfrm>
            <a:off x="3356610" y="6477000"/>
            <a:ext cx="2430780" cy="152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 baseline="0">
                <a:solidFill>
                  <a:srgbClr val="6A6A6A"/>
                </a:solidFill>
              </a:defRPr>
            </a:lvl1pPr>
          </a:lstStyle>
          <a:p>
            <a:pPr lvl="0"/>
            <a:r>
              <a:rPr lang="en-US" dirty="0"/>
              <a:t>Add “Return to previous slide.”</a:t>
            </a:r>
          </a:p>
        </p:txBody>
      </p:sp>
    </p:spTree>
    <p:extLst>
      <p:ext uri="{BB962C8B-B14F-4D97-AF65-F5344CB8AC3E}">
        <p14:creationId xmlns:p14="http://schemas.microsoft.com/office/powerpoint/2010/main" val="3656260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Tagline-Text abov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685800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600" b="1" cap="all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1"/>
          <p:cNvSpPr>
            <a:spLocks noGrp="1"/>
          </p:cNvSpPr>
          <p:nvPr>
            <p:ph type="body" idx="1"/>
          </p:nvPr>
        </p:nvSpPr>
        <p:spPr>
          <a:xfrm>
            <a:off x="685800" y="2906714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rgbClr val="6A6A6A"/>
                </a:solidFill>
                <a:latin typeface="ArumSans Regular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422066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07556411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Bar Footer_Appendix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Jump Link"/>
          <p:cNvSpPr>
            <a:spLocks noGrp="1"/>
          </p:cNvSpPr>
          <p:nvPr>
            <p:ph type="body" sz="quarter" idx="11" hasCustomPrompt="1"/>
          </p:nvPr>
        </p:nvSpPr>
        <p:spPr>
          <a:xfrm>
            <a:off x="3356610" y="6477000"/>
            <a:ext cx="2430780" cy="152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 baseline="0">
                <a:solidFill>
                  <a:srgbClr val="6A6A6A"/>
                </a:solidFill>
              </a:defRPr>
            </a:lvl1pPr>
          </a:lstStyle>
          <a:p>
            <a:pPr lvl="0"/>
            <a:r>
              <a:rPr lang="en-US" dirty="0"/>
              <a:t>Add “Return to previous slide.”</a:t>
            </a:r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457200" y="990600"/>
            <a:ext cx="8229600" cy="54102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4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8369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Bar Footer_Appendix_2-up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Title"/>
          <p:cNvSpPr>
            <a:spLocks noGrp="1"/>
          </p:cNvSpPr>
          <p:nvPr>
            <p:ph type="title"/>
          </p:nvPr>
        </p:nvSpPr>
        <p:spPr>
          <a:xfrm>
            <a:off x="-20713" y="228600"/>
            <a:ext cx="9185426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Header 1"/>
          <p:cNvSpPr>
            <a:spLocks noGrp="1"/>
          </p:cNvSpPr>
          <p:nvPr>
            <p:ph type="body" idx="1"/>
          </p:nvPr>
        </p:nvSpPr>
        <p:spPr>
          <a:xfrm>
            <a:off x="457201" y="960438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457200" y="1600200"/>
            <a:ext cx="4038600" cy="4800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Header 2"/>
          <p:cNvSpPr>
            <a:spLocks noGrp="1"/>
          </p:cNvSpPr>
          <p:nvPr>
            <p:ph type="body" sz="quarter" idx="3"/>
          </p:nvPr>
        </p:nvSpPr>
        <p:spPr>
          <a:xfrm>
            <a:off x="4645026" y="960438"/>
            <a:ext cx="4117974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648200" y="1600200"/>
            <a:ext cx="4114800" cy="4800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Jump link"/>
          <p:cNvSpPr>
            <a:spLocks noGrp="1"/>
          </p:cNvSpPr>
          <p:nvPr>
            <p:ph type="body" sz="quarter" idx="13" hasCustomPrompt="1"/>
          </p:nvPr>
        </p:nvSpPr>
        <p:spPr>
          <a:xfrm>
            <a:off x="3356610" y="6477000"/>
            <a:ext cx="2430780" cy="152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 baseline="0">
                <a:solidFill>
                  <a:srgbClr val="6A6A6A"/>
                </a:solidFill>
              </a:defRPr>
            </a:lvl1pPr>
          </a:lstStyle>
          <a:p>
            <a:pPr lvl="0"/>
            <a:r>
              <a:rPr lang="en-US" dirty="0"/>
              <a:t>Add “Return to previous slide.”</a:t>
            </a:r>
          </a:p>
        </p:txBody>
      </p:sp>
    </p:spTree>
    <p:extLst>
      <p:ext uri="{BB962C8B-B14F-4D97-AF65-F5344CB8AC3E}">
        <p14:creationId xmlns:p14="http://schemas.microsoft.com/office/powerpoint/2010/main" val="109974784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Bar Footer_Appendix_4-up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Title"/>
          <p:cNvSpPr>
            <a:spLocks noGrp="1"/>
          </p:cNvSpPr>
          <p:nvPr>
            <p:ph type="title"/>
          </p:nvPr>
        </p:nvSpPr>
        <p:spPr>
          <a:xfrm>
            <a:off x="-20713" y="228600"/>
            <a:ext cx="9185426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Header 1"/>
          <p:cNvSpPr>
            <a:spLocks noGrp="1"/>
          </p:cNvSpPr>
          <p:nvPr>
            <p:ph type="body" idx="1"/>
          </p:nvPr>
        </p:nvSpPr>
        <p:spPr>
          <a:xfrm>
            <a:off x="457201" y="960438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457200" y="1600200"/>
            <a:ext cx="4038600" cy="19812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Header 2"/>
          <p:cNvSpPr>
            <a:spLocks noGrp="1"/>
          </p:cNvSpPr>
          <p:nvPr>
            <p:ph type="body" sz="quarter" idx="3"/>
          </p:nvPr>
        </p:nvSpPr>
        <p:spPr>
          <a:xfrm>
            <a:off x="4645026" y="960438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4648200" y="1600200"/>
            <a:ext cx="4038600" cy="19812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Header 3"/>
          <p:cNvSpPr>
            <a:spLocks noGrp="1"/>
          </p:cNvSpPr>
          <p:nvPr>
            <p:ph type="body" sz="quarter" idx="12"/>
          </p:nvPr>
        </p:nvSpPr>
        <p:spPr>
          <a:xfrm>
            <a:off x="457200" y="3657600"/>
            <a:ext cx="4038600" cy="609600"/>
          </a:xfrm>
          <a:prstGeom prst="rect">
            <a:avLst/>
          </a:prstGeom>
        </p:spPr>
        <p:txBody>
          <a:bodyPr anchor="b"/>
          <a:lstStyle>
            <a:lvl1pPr>
              <a:def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457200" y="4267200"/>
            <a:ext cx="4038600" cy="2133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Header 4"/>
          <p:cNvSpPr>
            <a:spLocks noGrp="1"/>
          </p:cNvSpPr>
          <p:nvPr>
            <p:ph type="body" sz="quarter" idx="13"/>
          </p:nvPr>
        </p:nvSpPr>
        <p:spPr>
          <a:xfrm>
            <a:off x="4648200" y="3657600"/>
            <a:ext cx="4038600" cy="609600"/>
          </a:xfrm>
          <a:prstGeom prst="rect">
            <a:avLst/>
          </a:prstGeom>
        </p:spPr>
        <p:txBody>
          <a:bodyPr anchor="b"/>
          <a:lstStyle>
            <a:lvl1pPr>
              <a:def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27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648200" y="4267200"/>
            <a:ext cx="4038600" cy="2133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Jump Link"/>
          <p:cNvSpPr>
            <a:spLocks noGrp="1"/>
          </p:cNvSpPr>
          <p:nvPr>
            <p:ph type="body" sz="quarter" idx="11" hasCustomPrompt="1"/>
          </p:nvPr>
        </p:nvSpPr>
        <p:spPr>
          <a:xfrm>
            <a:off x="3356610" y="6477000"/>
            <a:ext cx="2430780" cy="152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 baseline="0">
                <a:solidFill>
                  <a:srgbClr val="6A6A6A"/>
                </a:solidFill>
              </a:defRPr>
            </a:lvl1pPr>
          </a:lstStyle>
          <a:p>
            <a:pPr lvl="0"/>
            <a:r>
              <a:rPr lang="en-US" dirty="0"/>
              <a:t>Add “Return to previous slide.”</a:t>
            </a:r>
          </a:p>
        </p:txBody>
      </p:sp>
    </p:spTree>
    <p:extLst>
      <p:ext uri="{BB962C8B-B14F-4D97-AF65-F5344CB8AC3E}">
        <p14:creationId xmlns:p14="http://schemas.microsoft.com/office/powerpoint/2010/main" val="3112378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Tagline-Title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685800" y="2775099"/>
            <a:ext cx="7772400" cy="1362075"/>
          </a:xfrm>
          <a:prstGeom prst="rect">
            <a:avLst/>
          </a:prstGeom>
        </p:spPr>
        <p:txBody>
          <a:bodyPr anchor="b" anchorCtr="0"/>
          <a:lstStyle>
            <a:lvl1pPr algn="l">
              <a:spcBef>
                <a:spcPts val="480"/>
              </a:spcBef>
              <a:defRPr sz="3600" b="1" cap="all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1"/>
          <p:cNvSpPr>
            <a:spLocks noGrp="1"/>
          </p:cNvSpPr>
          <p:nvPr>
            <p:ph type="body" idx="1"/>
          </p:nvPr>
        </p:nvSpPr>
        <p:spPr>
          <a:xfrm>
            <a:off x="685800" y="4138613"/>
            <a:ext cx="7772400" cy="1500187"/>
          </a:xfrm>
          <a:prstGeom prst="rect">
            <a:avLst/>
          </a:prstGeo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>
                <a:solidFill>
                  <a:srgbClr val="6A6A6A"/>
                </a:solidFill>
                <a:latin typeface="ArumSans Regular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422066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307410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Tagline-Gray BG, Title &amp; Subtitl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0" y="32766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49530" y="3429000"/>
            <a:ext cx="5615940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9530" y="4114800"/>
            <a:ext cx="561594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1pPr>
            <a:lvl2pPr marL="4572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2pPr>
            <a:lvl3pPr marL="9144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3pPr>
            <a:lvl4pPr marL="13716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4pPr>
            <a:lvl5pPr marL="18288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4770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4004973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Tagline-Gray BG, Title &amp; Subtitl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342900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3436620" y="3581400"/>
            <a:ext cx="5699760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36620" y="4260273"/>
            <a:ext cx="5699760" cy="69272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1pPr>
            <a:lvl2pPr marL="4572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2pPr>
            <a:lvl3pPr marL="9144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3pPr>
            <a:lvl4pPr marL="13716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4pPr>
            <a:lvl5pPr marL="18288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4770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384814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image" Target="../media/image3.gif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2.xml"/><Relationship Id="rId4" Type="http://schemas.openxmlformats.org/officeDocument/2006/relationships/slideLayout" Target="../slideLayouts/slideLayout51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4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9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2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MH Logo" descr="Logo: McGraw-Hill Education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62000" cy="762000"/>
          </a:xfrm>
          <a:prstGeom prst="rect">
            <a:avLst/>
          </a:prstGeom>
        </p:spPr>
      </p:pic>
      <p:sp>
        <p:nvSpPr>
          <p:cNvPr id="13" name="Red Bar"/>
          <p:cNvSpPr/>
          <p:nvPr userDrawn="1"/>
        </p:nvSpPr>
        <p:spPr>
          <a:xfrm>
            <a:off x="0" y="6248400"/>
            <a:ext cx="9144000" cy="503767"/>
          </a:xfrm>
          <a:prstGeom prst="rect">
            <a:avLst/>
          </a:prstGeom>
          <a:solidFill>
            <a:srgbClr val="C30C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12" name="MH Tagline" descr="Tagline: Because learning changes everything.™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1" y="6351925"/>
            <a:ext cx="3223119" cy="27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235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33" r:id="rId5"/>
    <p:sldLayoutId id="2147483734" r:id="rId6"/>
    <p:sldLayoutId id="2147483914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marR="0" indent="0" algn="r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MH Logo" descr="Logo: McGraw-Hill Education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62000" cy="762000"/>
          </a:xfrm>
          <a:prstGeom prst="rect">
            <a:avLst/>
          </a:prstGeom>
        </p:spPr>
      </p:pic>
      <p:pic>
        <p:nvPicPr>
          <p:cNvPr id="2" name="MH Tagline" descr="Tag line: Because learning changes everything™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7775"/>
            <a:ext cx="3371850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950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18" r:id="rId4"/>
    <p:sldLayoutId id="2147483919" r:id="rId5"/>
    <p:sldLayoutId id="2147483920" r:id="rId6"/>
    <p:sldLayoutId id="2147483921" r:id="rId7"/>
    <p:sldLayoutId id="2147483966" r:id="rId8"/>
    <p:sldLayoutId id="2147483968" r:id="rId9"/>
    <p:sldLayoutId id="2147483967" r:id="rId10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pyright" descr="©McGraw-Hill Education"/>
          <p:cNvSpPr txBox="1">
            <a:spLocks/>
          </p:cNvSpPr>
          <p:nvPr userDrawn="1"/>
        </p:nvSpPr>
        <p:spPr>
          <a:xfrm>
            <a:off x="0" y="6705600"/>
            <a:ext cx="1371600" cy="152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3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©McGraw-Hill Education</a:t>
            </a:r>
          </a:p>
        </p:txBody>
      </p:sp>
    </p:spTree>
    <p:extLst>
      <p:ext uri="{BB962C8B-B14F-4D97-AF65-F5344CB8AC3E}">
        <p14:creationId xmlns:p14="http://schemas.microsoft.com/office/powerpoint/2010/main" val="1192571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970" r:id="rId2"/>
    <p:sldLayoutId id="2147483969" r:id="rId3"/>
    <p:sldLayoutId id="2147483971" r:id="rId4"/>
    <p:sldLayoutId id="2147483896" r:id="rId5"/>
    <p:sldLayoutId id="2147483965" r:id="rId6"/>
    <p:sldLayoutId id="2147483753" r:id="rId7"/>
    <p:sldLayoutId id="2147483908" r:id="rId8"/>
    <p:sldLayoutId id="2147483950" r:id="rId9"/>
    <p:sldLayoutId id="2147483757" r:id="rId10"/>
    <p:sldLayoutId id="2147483877" r:id="rId11"/>
    <p:sldLayoutId id="2147483761" r:id="rId12"/>
    <p:sldLayoutId id="2147483800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d Bar"/>
          <p:cNvSpPr/>
          <p:nvPr userDrawn="1"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AC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0" name="Copyright" descr="©McGraw-Hill Education&#10;"/>
          <p:cNvSpPr txBox="1">
            <a:spLocks/>
          </p:cNvSpPr>
          <p:nvPr userDrawn="1"/>
        </p:nvSpPr>
        <p:spPr>
          <a:xfrm>
            <a:off x="0" y="6705600"/>
            <a:ext cx="1371600" cy="152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32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©McGraw-Hill Education</a:t>
            </a:r>
          </a:p>
        </p:txBody>
      </p:sp>
    </p:spTree>
    <p:extLst>
      <p:ext uri="{BB962C8B-B14F-4D97-AF65-F5344CB8AC3E}">
        <p14:creationId xmlns:p14="http://schemas.microsoft.com/office/powerpoint/2010/main" val="1283304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64" r:id="rId3"/>
    <p:sldLayoutId id="2147483953" r:id="rId4"/>
    <p:sldLayoutId id="2147483954" r:id="rId5"/>
    <p:sldLayoutId id="2147483955" r:id="rId6"/>
    <p:sldLayoutId id="2147483956" r:id="rId7"/>
    <p:sldLayoutId id="2147483957" r:id="rId8"/>
    <p:sldLayoutId id="2147483958" r:id="rId9"/>
    <p:sldLayoutId id="2147483959" r:id="rId10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pyright" descr="©McGraw-Hill Education&#10;"/>
          <p:cNvSpPr txBox="1"/>
          <p:nvPr userDrawn="1"/>
        </p:nvSpPr>
        <p:spPr>
          <a:xfrm>
            <a:off x="0" y="6642556"/>
            <a:ext cx="1295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6A6A6A"/>
                </a:solidFill>
              </a:rPr>
              <a:t>©McGraw-Hill Education</a:t>
            </a:r>
          </a:p>
        </p:txBody>
      </p:sp>
    </p:spTree>
    <p:extLst>
      <p:ext uri="{BB962C8B-B14F-4D97-AF65-F5344CB8AC3E}">
        <p14:creationId xmlns:p14="http://schemas.microsoft.com/office/powerpoint/2010/main" val="857642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</p:sldLayoutIdLst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Vectipede Rg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Vectipede Rg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Vectipede Rg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ctipede Rg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Vectipede Rg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Vectipede Rg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d bar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C30C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5" name="Copyright" descr="©McGraw-Hill Education."/>
          <p:cNvSpPr txBox="1"/>
          <p:nvPr userDrawn="1"/>
        </p:nvSpPr>
        <p:spPr>
          <a:xfrm>
            <a:off x="0" y="6629400"/>
            <a:ext cx="1828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©McGraw-Hill Education</a:t>
            </a:r>
          </a:p>
        </p:txBody>
      </p:sp>
    </p:spTree>
    <p:extLst>
      <p:ext uri="{BB962C8B-B14F-4D97-AF65-F5344CB8AC3E}">
        <p14:creationId xmlns:p14="http://schemas.microsoft.com/office/powerpoint/2010/main" val="520106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</p:sldLayoutIdLst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Vectipede Rg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Vectipede Rg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Vectipede Rg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ctipede Rg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Vectipede Rg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Vectipede Rg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0707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MH BG Image"/>
          <p:cNvPicPr>
            <a:picLocks noChangeAspect="1"/>
          </p:cNvPicPr>
          <p:nvPr userDrawn="1"/>
        </p:nvPicPr>
        <p:blipFill rotWithShape="1">
          <a:blip r:embed="rId4" cstate="screen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8644" b="27282"/>
          <a:stretch/>
        </p:blipFill>
        <p:spPr>
          <a:xfrm>
            <a:off x="461821" y="1943668"/>
            <a:ext cx="8682180" cy="4914333"/>
          </a:xfrm>
          <a:prstGeom prst="rect">
            <a:avLst/>
          </a:prstGeom>
        </p:spPr>
      </p:pic>
      <p:sp>
        <p:nvSpPr>
          <p:cNvPr id="8" name="Copyright" descr="©McGraw-Hill Education"/>
          <p:cNvSpPr txBox="1"/>
          <p:nvPr userDrawn="1"/>
        </p:nvSpPr>
        <p:spPr>
          <a:xfrm>
            <a:off x="0" y="6629400"/>
            <a:ext cx="1828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©McGraw-Hill Education</a:t>
            </a:r>
          </a:p>
        </p:txBody>
      </p:sp>
    </p:spTree>
    <p:extLst>
      <p:ext uri="{BB962C8B-B14F-4D97-AF65-F5344CB8AC3E}">
        <p14:creationId xmlns:p14="http://schemas.microsoft.com/office/powerpoint/2010/main" val="263611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769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pyright" descr="©McGraw-Hill Education"/>
          <p:cNvSpPr txBox="1">
            <a:spLocks/>
          </p:cNvSpPr>
          <p:nvPr userDrawn="1"/>
        </p:nvSpPr>
        <p:spPr>
          <a:xfrm>
            <a:off x="0" y="6705600"/>
            <a:ext cx="1371600" cy="152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3200" kern="1200" dirty="0">
                <a:solidFill>
                  <a:srgbClr val="6A6A6A"/>
                </a:solidFill>
                <a:effectLst/>
                <a:latin typeface="+mn-lt"/>
                <a:ea typeface="+mn-ea"/>
                <a:cs typeface="+mn-cs"/>
              </a:rPr>
              <a:t>©McGraw-Hill Education</a:t>
            </a:r>
          </a:p>
        </p:txBody>
      </p:sp>
    </p:spTree>
    <p:extLst>
      <p:ext uri="{BB962C8B-B14F-4D97-AF65-F5344CB8AC3E}">
        <p14:creationId xmlns:p14="http://schemas.microsoft.com/office/powerpoint/2010/main" val="782738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6" r:id="rId2"/>
    <p:sldLayoutId id="2147483755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d Bar"/>
          <p:cNvSpPr/>
          <p:nvPr userDrawn="1"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C30C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1" name="Copyright" descr="©McGraw-Hill Education"/>
          <p:cNvSpPr txBox="1">
            <a:spLocks/>
          </p:cNvSpPr>
          <p:nvPr userDrawn="1"/>
        </p:nvSpPr>
        <p:spPr>
          <a:xfrm>
            <a:off x="0" y="6705600"/>
            <a:ext cx="1371600" cy="152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32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©McGraw-Hill Education</a:t>
            </a:r>
          </a:p>
        </p:txBody>
      </p:sp>
    </p:spTree>
    <p:extLst>
      <p:ext uri="{BB962C8B-B14F-4D97-AF65-F5344CB8AC3E}">
        <p14:creationId xmlns:p14="http://schemas.microsoft.com/office/powerpoint/2010/main" val="2366522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0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0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D8D31-D345-4F7F-AB85-CF9C8CB47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813" y="2133600"/>
            <a:ext cx="4047126" cy="1095506"/>
          </a:xfrm>
        </p:spPr>
        <p:txBody>
          <a:bodyPr/>
          <a:lstStyle/>
          <a:p>
            <a:r>
              <a:rPr lang="en-US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Chapter 05 Lecture Outline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1697D9-6028-4A68-BD31-2AC3A7ABB8D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-21774" y="3657600"/>
            <a:ext cx="4610100" cy="430213"/>
          </a:xfrm>
        </p:spPr>
        <p:txBody>
          <a:bodyPr/>
          <a:lstStyle/>
          <a:p>
            <a:pPr algn="ctr"/>
            <a:r>
              <a:rPr lang="en-US" alt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See separate PowerPoint slides for all figures and tables pre-inserted into PowerPoint without notes.</a:t>
            </a:r>
          </a:p>
        </p:txBody>
      </p:sp>
      <p:pic>
        <p:nvPicPr>
          <p:cNvPr id="6" name="Picture 5" descr="Book cover 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609600"/>
            <a:ext cx="4572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391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21506353-249A-4DB0-95E8-1552439DC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1475" y="228600"/>
            <a:ext cx="5161550" cy="609600"/>
          </a:xfrm>
        </p:spPr>
        <p:txBody>
          <a:bodyPr/>
          <a:lstStyle/>
          <a:p>
            <a:r>
              <a:rPr lang="en-US" altLang="en-US" b="1" dirty="0">
                <a:solidFill>
                  <a:schemeClr val="tx1"/>
                </a:solidFill>
              </a:rPr>
              <a:t>Approaches to Control (5)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00103" y="990600"/>
            <a:ext cx="7772400" cy="48768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altLang="en-US" dirty="0"/>
              <a:t>Microbiology Laboratories</a:t>
            </a:r>
          </a:p>
          <a:p>
            <a:pPr marL="285750" lvl="1">
              <a:spcBef>
                <a:spcPts val="0"/>
              </a:spcBef>
            </a:pPr>
            <a:r>
              <a:rPr lang="en-US" altLang="en-US" dirty="0"/>
              <a:t>Routinely work with microbial cultures</a:t>
            </a:r>
          </a:p>
          <a:p>
            <a:pPr marL="285750" lvl="1">
              <a:spcBef>
                <a:spcPts val="480"/>
              </a:spcBef>
            </a:pPr>
            <a:r>
              <a:rPr lang="en-US" altLang="en-US" dirty="0"/>
              <a:t>Use rigorous methods of control</a:t>
            </a:r>
          </a:p>
          <a:p>
            <a:pPr marL="285750" lvl="1">
              <a:spcBef>
                <a:spcPts val="480"/>
              </a:spcBef>
            </a:pPr>
            <a:r>
              <a:rPr lang="en-US" altLang="en-US" dirty="0"/>
              <a:t>Must eliminate microbial contamination to both experimental samples and environment</a:t>
            </a:r>
          </a:p>
          <a:p>
            <a:pPr marL="522288" lvl="2">
              <a:spcBef>
                <a:spcPts val="432"/>
              </a:spcBef>
            </a:pPr>
            <a:r>
              <a:rPr lang="en-US" altLang="en-US" dirty="0"/>
              <a:t>Careful treatment both before work (use sterile materials) and after work (sterilize cultures, waste)</a:t>
            </a:r>
          </a:p>
          <a:p>
            <a:pPr marL="522288" lvl="2">
              <a:spcBef>
                <a:spcPts val="432"/>
              </a:spcBef>
            </a:pPr>
            <a:r>
              <a:rPr lang="en-US" altLang="en-US" u="sng" dirty="0"/>
              <a:t>Aseptic technique</a:t>
            </a:r>
            <a:r>
              <a:rPr lang="en-US" altLang="en-US" dirty="0"/>
              <a:t> used to prevent contamination of samples, workers, environment</a:t>
            </a:r>
          </a:p>
          <a:p>
            <a:pPr marL="285750" lvl="1">
              <a:spcBef>
                <a:spcPts val="480"/>
              </a:spcBef>
            </a:pPr>
            <a:r>
              <a:rPr lang="en-US" altLang="en-US" dirty="0"/>
              <a:t>CDC guidelines for labs working with microorganisms</a:t>
            </a:r>
          </a:p>
          <a:p>
            <a:pPr marL="512763" lvl="2">
              <a:spcBef>
                <a:spcPts val="432"/>
              </a:spcBef>
            </a:pPr>
            <a:r>
              <a:rPr lang="en-US" altLang="en-US" dirty="0"/>
              <a:t>Biosafety levels range from BSL-1 (microbes not known to cause disease) to BSL-4 (lethal pathogens for which no vaccine or treatment exists)</a:t>
            </a:r>
          </a:p>
        </p:txBody>
      </p:sp>
    </p:spTree>
    <p:extLst>
      <p:ext uri="{BB962C8B-B14F-4D97-AF65-F5344CB8AC3E}">
        <p14:creationId xmlns:p14="http://schemas.microsoft.com/office/powerpoint/2010/main" val="3713068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A2F9F5E9-1AEB-416F-B8AE-E57E5C36B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1474" y="228600"/>
            <a:ext cx="5161550" cy="609600"/>
          </a:xfrm>
        </p:spPr>
        <p:txBody>
          <a:bodyPr/>
          <a:lstStyle/>
          <a:p>
            <a:r>
              <a:rPr lang="en-US" altLang="en-US" b="1" dirty="0">
                <a:solidFill>
                  <a:schemeClr val="tx1"/>
                </a:solidFill>
              </a:rPr>
              <a:t>Approaches to Control (6)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05542" y="990600"/>
            <a:ext cx="7576458" cy="42672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altLang="en-US" dirty="0"/>
              <a:t>Food and Food Production Facilities</a:t>
            </a:r>
          </a:p>
          <a:p>
            <a:pPr marL="285750" lvl="1">
              <a:spcBef>
                <a:spcPts val="0"/>
              </a:spcBef>
            </a:pPr>
            <a:r>
              <a:rPr lang="en-US" altLang="en-US" dirty="0"/>
              <a:t>Perishables retain quality longer when contaminating microbes destroyed, removed, inhibited</a:t>
            </a:r>
          </a:p>
          <a:p>
            <a:pPr marL="522288" lvl="2">
              <a:spcBef>
                <a:spcPts val="432"/>
              </a:spcBef>
            </a:pPr>
            <a:r>
              <a:rPr lang="en-US" altLang="en-US" dirty="0"/>
              <a:t>Heat treatment most common and reliable mechanism</a:t>
            </a:r>
          </a:p>
          <a:p>
            <a:pPr marL="766763" lvl="3">
              <a:spcBef>
                <a:spcPts val="408"/>
              </a:spcBef>
            </a:pPr>
            <a:r>
              <a:rPr lang="en-US" altLang="en-US" sz="1700" dirty="0"/>
              <a:t>Can alter flavor, appearance of products</a:t>
            </a:r>
          </a:p>
          <a:p>
            <a:pPr marL="522288" lvl="2"/>
            <a:r>
              <a:rPr lang="en-US" altLang="en-US" dirty="0"/>
              <a:t>Irradiation and high pressure used to treat certain foods without altering it</a:t>
            </a:r>
          </a:p>
          <a:p>
            <a:pPr marL="522288" lvl="2"/>
            <a:r>
              <a:rPr lang="en-US" altLang="en-US" dirty="0"/>
              <a:t>Chemical additives can prevent spoilage; regulated by FDA due to risk of toxicity</a:t>
            </a:r>
          </a:p>
          <a:p>
            <a:pPr marL="285750" lvl="1"/>
            <a:r>
              <a:rPr lang="en-US" altLang="en-US" dirty="0"/>
              <a:t>Food-processing facilities must keep surfaces and machinery clean and relatively free of microorganisms</a:t>
            </a:r>
          </a:p>
        </p:txBody>
      </p:sp>
    </p:spTree>
    <p:extLst>
      <p:ext uri="{BB962C8B-B14F-4D97-AF65-F5344CB8AC3E}">
        <p14:creationId xmlns:p14="http://schemas.microsoft.com/office/powerpoint/2010/main" val="1609819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6565D4F-96ED-44E5-A9A7-1E48B829D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1470" y="228600"/>
            <a:ext cx="5161550" cy="609600"/>
          </a:xfrm>
        </p:spPr>
        <p:txBody>
          <a:bodyPr/>
          <a:lstStyle/>
          <a:p>
            <a:r>
              <a:rPr lang="en-US" altLang="en-US" b="1" dirty="0">
                <a:solidFill>
                  <a:schemeClr val="tx1"/>
                </a:solidFill>
              </a:rPr>
              <a:t>Approaches to Control (7)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05542" y="990600"/>
            <a:ext cx="7805058" cy="41910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altLang="en-US" dirty="0">
                <a:latin typeface="+mj-lt"/>
              </a:rPr>
              <a:t>Water Treatment Facilities</a:t>
            </a:r>
          </a:p>
          <a:p>
            <a:pPr marL="285750" lvl="1">
              <a:spcBef>
                <a:spcPts val="0"/>
              </a:spcBef>
            </a:pPr>
            <a:r>
              <a:rPr lang="en-US" altLang="en-US" dirty="0">
                <a:latin typeface="+mj-lt"/>
              </a:rPr>
              <a:t>Ensure drinking water free of pathogens</a:t>
            </a:r>
          </a:p>
          <a:p>
            <a:pPr marL="285750" lvl="1">
              <a:spcBef>
                <a:spcPts val="480"/>
              </a:spcBef>
            </a:pPr>
            <a:r>
              <a:rPr lang="en-US" altLang="en-US" dirty="0">
                <a:latin typeface="+mj-lt"/>
              </a:rPr>
              <a:t>Chlorine traditionally used to disinfect water</a:t>
            </a:r>
          </a:p>
          <a:p>
            <a:pPr marL="512763" lvl="2">
              <a:spcBef>
                <a:spcPts val="432"/>
              </a:spcBef>
            </a:pPr>
            <a:r>
              <a:rPr lang="en-US" altLang="en-US" dirty="0">
                <a:latin typeface="+mj-lt"/>
              </a:rPr>
              <a:t>Can react with naturally occurring chemicals</a:t>
            </a:r>
          </a:p>
          <a:p>
            <a:pPr marL="735013" lvl="3">
              <a:spcBef>
                <a:spcPts val="384"/>
              </a:spcBef>
            </a:pPr>
            <a:r>
              <a:rPr lang="en-US" altLang="en-US" dirty="0">
                <a:latin typeface="+mj-lt"/>
              </a:rPr>
              <a:t>Form </a:t>
            </a:r>
            <a:r>
              <a:rPr lang="en-US" altLang="en-US" u="sng" dirty="0">
                <a:latin typeface="+mj-lt"/>
              </a:rPr>
              <a:t>disinfection by-products (DBPs)</a:t>
            </a:r>
          </a:p>
          <a:p>
            <a:pPr marL="735013" lvl="3">
              <a:spcBef>
                <a:spcPts val="384"/>
              </a:spcBef>
            </a:pPr>
            <a:r>
              <a:rPr lang="en-US" altLang="en-US" dirty="0">
                <a:latin typeface="+mj-lt"/>
              </a:rPr>
              <a:t>Some DBPs linked to long-term health risks</a:t>
            </a:r>
          </a:p>
          <a:p>
            <a:pPr marL="512763" lvl="2"/>
            <a:r>
              <a:rPr lang="en-US" altLang="en-US" dirty="0">
                <a:latin typeface="+mj-lt"/>
              </a:rPr>
              <a:t>Some organisms resistant to chemical disinfectants</a:t>
            </a:r>
          </a:p>
          <a:p>
            <a:pPr marL="735013" lvl="3">
              <a:spcBef>
                <a:spcPts val="384"/>
              </a:spcBef>
            </a:pPr>
            <a:r>
              <a:rPr lang="en-US" altLang="en-US" i="1" dirty="0">
                <a:latin typeface="+mj-lt"/>
              </a:rPr>
              <a:t>Cryptosporidium parvum</a:t>
            </a:r>
            <a:r>
              <a:rPr lang="en-US" altLang="en-US" dirty="0">
                <a:latin typeface="+mj-lt"/>
              </a:rPr>
              <a:t> (causes diarrhea)</a:t>
            </a:r>
          </a:p>
          <a:p>
            <a:pPr marL="512763" lvl="2"/>
            <a:r>
              <a:rPr lang="en-US" altLang="en-US" dirty="0">
                <a:latin typeface="+mj-lt"/>
              </a:rPr>
              <a:t>Regulations require facilities to minimize DBPs and </a:t>
            </a:r>
            <a:r>
              <a:rPr lang="en-US" altLang="en-US" i="1" dirty="0">
                <a:latin typeface="+mj-lt"/>
              </a:rPr>
              <a:t>C. parvum</a:t>
            </a:r>
            <a:r>
              <a:rPr lang="en-US" altLang="en-US" dirty="0">
                <a:latin typeface="+mj-lt"/>
              </a:rPr>
              <a:t> in treated water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1EE7E07-99CD-457F-AEC3-512C562A8677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05542" y="5228559"/>
            <a:ext cx="8040288" cy="1224377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altLang="en-US" sz="2400" dirty="0"/>
              <a:t>Other industries</a:t>
            </a:r>
          </a:p>
          <a:p>
            <a:pPr marL="288925" lvl="1" indent="-288925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2000" dirty="0"/>
              <a:t>Pharmaceuticals, cosmetics, deodorants must not carry microbial contamination</a:t>
            </a:r>
          </a:p>
        </p:txBody>
      </p:sp>
    </p:spTree>
    <p:extLst>
      <p:ext uri="{BB962C8B-B14F-4D97-AF65-F5344CB8AC3E}">
        <p14:creationId xmlns:p14="http://schemas.microsoft.com/office/powerpoint/2010/main" val="2761481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E356314-778A-49A0-B3CB-F74F6D144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148" y="234045"/>
            <a:ext cx="8068252" cy="609600"/>
          </a:xfrm>
        </p:spPr>
        <p:txBody>
          <a:bodyPr/>
          <a:lstStyle/>
          <a:p>
            <a:r>
              <a:rPr lang="en-US" altLang="en-US" b="1" dirty="0">
                <a:solidFill>
                  <a:schemeClr val="tx1"/>
                </a:solidFill>
              </a:rPr>
              <a:t>Selecting an Antimicrobial Procedure (1)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94658" y="990600"/>
            <a:ext cx="6019800" cy="9906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altLang="en-US" dirty="0"/>
              <a:t>Selection of effective procedure is complicated</a:t>
            </a:r>
          </a:p>
          <a:p>
            <a:pPr marL="285750" lvl="1">
              <a:spcBef>
                <a:spcPts val="0"/>
              </a:spcBef>
            </a:pPr>
            <a:r>
              <a:rPr lang="en-US" altLang="en-US" dirty="0"/>
              <a:t>Ideal method does not exist; e</a:t>
            </a:r>
            <a:r>
              <a:rPr lang="en-US" altLang="en-US" sz="2500" dirty="0"/>
              <a:t>ach has drawbacks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2DC0EED-8FAA-465E-BE3D-C9043B29164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794658" y="2193758"/>
            <a:ext cx="4876800" cy="2329255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altLang="en-US" sz="2400" dirty="0"/>
              <a:t>Choice depends on numerous factors</a:t>
            </a:r>
          </a:p>
          <a:p>
            <a:pPr marL="342900" lvl="1" indent="-34290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2000" dirty="0"/>
              <a:t>Type and number of microbes</a:t>
            </a:r>
          </a:p>
          <a:p>
            <a:pPr marL="342900" lvl="1" indent="-342900">
              <a:spcBef>
                <a:spcPts val="48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2000" dirty="0"/>
              <a:t>Environmental conditions</a:t>
            </a:r>
          </a:p>
          <a:p>
            <a:pPr marL="342900" lvl="1" indent="-342900">
              <a:spcBef>
                <a:spcPts val="48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2000" dirty="0"/>
              <a:t>Risk of infection</a:t>
            </a:r>
          </a:p>
          <a:p>
            <a:pPr marL="342900" lvl="1" indent="-342900">
              <a:spcBef>
                <a:spcPts val="48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2000" dirty="0"/>
              <a:t>Composition of item to be treated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19469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5BB2CDE4-2365-4C1F-B4C6-1F3982444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888" y="228600"/>
            <a:ext cx="8312728" cy="609600"/>
          </a:xfrm>
        </p:spPr>
        <p:txBody>
          <a:bodyPr/>
          <a:lstStyle/>
          <a:p>
            <a:r>
              <a:rPr lang="en-US" altLang="en-US" b="1" dirty="0">
                <a:solidFill>
                  <a:schemeClr val="tx1"/>
                </a:solidFill>
              </a:rPr>
              <a:t>Selecting an Antimicrobial Procedure (2)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94164" y="990600"/>
            <a:ext cx="7961912" cy="41910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altLang="en-US" dirty="0"/>
              <a:t>Type of Microbes</a:t>
            </a:r>
          </a:p>
          <a:p>
            <a:pPr marL="285750" lvl="1">
              <a:spcBef>
                <a:spcPts val="0"/>
              </a:spcBef>
            </a:pPr>
            <a:r>
              <a:rPr lang="en-US" altLang="en-US" dirty="0"/>
              <a:t>Multiple highly resistant microbes</a:t>
            </a:r>
          </a:p>
          <a:p>
            <a:pPr marL="539750" lvl="2">
              <a:spcBef>
                <a:spcPts val="432"/>
              </a:spcBef>
            </a:pPr>
            <a:r>
              <a:rPr lang="en-US" altLang="en-US" u="sng" dirty="0"/>
              <a:t>Bacterial endospores</a:t>
            </a:r>
            <a:r>
              <a:rPr lang="en-US" altLang="en-US" dirty="0"/>
              <a:t>: most resistant; only extreme heat or chemical treatment destroys them</a:t>
            </a:r>
          </a:p>
          <a:p>
            <a:pPr marL="539750" lvl="2">
              <a:spcBef>
                <a:spcPts val="432"/>
              </a:spcBef>
            </a:pPr>
            <a:r>
              <a:rPr lang="en-US" altLang="en-US" u="sng" dirty="0"/>
              <a:t>Protozoan cysts and oocysts</a:t>
            </a:r>
            <a:r>
              <a:rPr lang="en-US" altLang="en-US" dirty="0"/>
              <a:t>: resistant to disinfectants; excreted in feces; causes diarrheal disease if ingested; destroyed by boiling</a:t>
            </a:r>
          </a:p>
          <a:p>
            <a:pPr marL="539750" lvl="2">
              <a:spcBef>
                <a:spcPts val="432"/>
              </a:spcBef>
            </a:pPr>
            <a:r>
              <a:rPr lang="en-US" altLang="en-US" i="1" u="sng" dirty="0"/>
              <a:t>Mycobacterium</a:t>
            </a:r>
            <a:r>
              <a:rPr lang="en-US" altLang="en-US" u="sng" dirty="0"/>
              <a:t> species</a:t>
            </a:r>
            <a:r>
              <a:rPr lang="en-US" altLang="en-US" dirty="0"/>
              <a:t>: waxy cell walls makes resistant to many chemical treatments</a:t>
            </a:r>
          </a:p>
          <a:p>
            <a:pPr marL="539750" lvl="2">
              <a:spcBef>
                <a:spcPts val="432"/>
              </a:spcBef>
            </a:pPr>
            <a:r>
              <a:rPr lang="en-US" altLang="en-US" i="1" u="sng" dirty="0"/>
              <a:t>Pseudomonas </a:t>
            </a:r>
            <a:r>
              <a:rPr lang="en-US" altLang="en-US" u="sng" dirty="0"/>
              <a:t>species</a:t>
            </a:r>
            <a:r>
              <a:rPr lang="en-US" altLang="en-US" dirty="0"/>
              <a:t>: resistant to and can actually grow in some disinfectants</a:t>
            </a:r>
          </a:p>
          <a:p>
            <a:pPr marL="539750" lvl="2">
              <a:spcBef>
                <a:spcPts val="432"/>
              </a:spcBef>
            </a:pPr>
            <a:r>
              <a:rPr lang="en-US" altLang="en-US" u="sng" dirty="0"/>
              <a:t>Non-enveloped viruses</a:t>
            </a:r>
            <a:r>
              <a:rPr lang="en-US" altLang="en-US" dirty="0"/>
              <a:t>: lack lipid envelope; more resistant to disinfectants</a:t>
            </a:r>
          </a:p>
        </p:txBody>
      </p:sp>
    </p:spTree>
    <p:extLst>
      <p:ext uri="{BB962C8B-B14F-4D97-AF65-F5344CB8AC3E}">
        <p14:creationId xmlns:p14="http://schemas.microsoft.com/office/powerpoint/2010/main" val="3747015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1AE6405B-A0B0-42B2-AEC9-A1EAB14AD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503802"/>
          </a:xfrm>
        </p:spPr>
        <p:txBody>
          <a:bodyPr/>
          <a:lstStyle/>
          <a:p>
            <a:r>
              <a:rPr lang="en-US" altLang="en-US" sz="3200" b="1" dirty="0">
                <a:solidFill>
                  <a:schemeClr val="tx1"/>
                </a:solidFill>
              </a:rPr>
              <a:t>Selecting an Antimicrobial Procedure – Figure 5.3</a:t>
            </a:r>
            <a:endParaRPr lang="en-GB" sz="32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96635" y="990600"/>
            <a:ext cx="7737766" cy="19812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altLang="en-US" dirty="0"/>
              <a:t>Number of Microorganisms</a:t>
            </a:r>
          </a:p>
          <a:p>
            <a:pPr marL="285750" lvl="1">
              <a:spcBef>
                <a:spcPts val="0"/>
              </a:spcBef>
            </a:pPr>
            <a:r>
              <a:rPr lang="en-US" altLang="en-US" dirty="0"/>
              <a:t>Only a fraction of population dies during given time interval so it takes more time to kill a large population than a small one</a:t>
            </a:r>
          </a:p>
          <a:p>
            <a:pPr marL="285750" lvl="1">
              <a:spcBef>
                <a:spcPts val="480"/>
              </a:spcBef>
            </a:pPr>
            <a:r>
              <a:rPr lang="en-US" altLang="en-US" dirty="0"/>
              <a:t>Removing some organisms by washing reduces time needed to sterilize or disinfect a product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BCEBDC4-505B-47CF-AD3D-A3258767E6F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86690" y="3151905"/>
            <a:ext cx="2971800" cy="14478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marL="285750" lvl="1">
              <a:spcBef>
                <a:spcPts val="48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2000" u="sng" dirty="0">
                <a:solidFill>
                  <a:prstClr val="black"/>
                </a:solidFill>
              </a:rPr>
              <a:t>Decimal reduction time</a:t>
            </a:r>
            <a:r>
              <a:rPr lang="en-US" altLang="en-US" sz="2000" dirty="0">
                <a:solidFill>
                  <a:prstClr val="black"/>
                </a:solidFill>
              </a:rPr>
              <a:t> </a:t>
            </a:r>
            <a:r>
              <a:rPr lang="en-US" altLang="en-US" sz="2000" u="sng" dirty="0">
                <a:solidFill>
                  <a:prstClr val="black"/>
                </a:solidFill>
              </a:rPr>
              <a:t>(D value)</a:t>
            </a:r>
            <a:r>
              <a:rPr lang="en-US" altLang="en-US" sz="2000" dirty="0">
                <a:solidFill>
                  <a:prstClr val="black"/>
                </a:solidFill>
              </a:rPr>
              <a:t> is time required </a:t>
            </a:r>
            <a:br>
              <a:rPr lang="en-US" altLang="en-US" sz="2000" dirty="0">
                <a:solidFill>
                  <a:prstClr val="black"/>
                </a:solidFill>
              </a:rPr>
            </a:br>
            <a:r>
              <a:rPr lang="en-US" altLang="en-US" sz="2000" dirty="0">
                <a:solidFill>
                  <a:prstClr val="black"/>
                </a:solidFill>
              </a:rPr>
              <a:t>to kill 90% of population </a:t>
            </a:r>
            <a:br>
              <a:rPr lang="en-US" altLang="en-US" sz="2000" dirty="0">
                <a:solidFill>
                  <a:prstClr val="black"/>
                </a:solidFill>
              </a:rPr>
            </a:br>
            <a:r>
              <a:rPr lang="en-US" altLang="en-US" sz="2000" dirty="0">
                <a:solidFill>
                  <a:prstClr val="black"/>
                </a:solidFill>
              </a:rPr>
              <a:t>under specific conditions</a:t>
            </a:r>
          </a:p>
        </p:txBody>
      </p:sp>
      <p:pic>
        <p:nvPicPr>
          <p:cNvPr id="5" name="Picture 4" descr="If the D value is 5 minutes, a population of 10,000 (104) organisms would be reduced to one (100) organism after 4 D values, or 20 minutes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8000" y="2971800"/>
            <a:ext cx="4268800" cy="3361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528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60F2908-F7DF-44D4-963E-AA76931B7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342" y="228600"/>
            <a:ext cx="8312728" cy="609600"/>
          </a:xfrm>
        </p:spPr>
        <p:txBody>
          <a:bodyPr/>
          <a:lstStyle/>
          <a:p>
            <a:r>
              <a:rPr lang="en-US" altLang="en-US" b="1" dirty="0">
                <a:solidFill>
                  <a:schemeClr val="tx1"/>
                </a:solidFill>
              </a:rPr>
              <a:t>Selecting an Antimicrobial Procedure (3)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05543" y="988126"/>
            <a:ext cx="7696200" cy="4041074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altLang="en-US" dirty="0"/>
              <a:t>Environmental Conditions</a:t>
            </a:r>
          </a:p>
          <a:p>
            <a:pPr marL="285750" lvl="1">
              <a:spcBef>
                <a:spcPts val="0"/>
              </a:spcBef>
            </a:pPr>
            <a:r>
              <a:rPr lang="en-US" altLang="en-US" dirty="0"/>
              <a:t>Dirt, grease, body fluids can interfere with heat penetration, action of chemicals</a:t>
            </a:r>
          </a:p>
          <a:p>
            <a:pPr marL="512763" lvl="2">
              <a:spcBef>
                <a:spcPts val="432"/>
              </a:spcBef>
            </a:pPr>
            <a:r>
              <a:rPr lang="en-US" altLang="en-US" dirty="0"/>
              <a:t>Important to thoroughly clean items</a:t>
            </a:r>
          </a:p>
          <a:p>
            <a:pPr marL="285750" lvl="1"/>
            <a:r>
              <a:rPr lang="en-US" altLang="en-US" dirty="0"/>
              <a:t>Microorganisms in biofilm are more resistant to disinfectants</a:t>
            </a:r>
          </a:p>
          <a:p>
            <a:pPr marL="285750" lvl="1"/>
            <a:r>
              <a:rPr lang="en-US" altLang="en-US" dirty="0"/>
              <a:t>Temperature and pH can influence effectiveness</a:t>
            </a:r>
          </a:p>
          <a:p>
            <a:pPr marL="527050" lvl="2" indent="-238125">
              <a:spcBef>
                <a:spcPts val="432"/>
              </a:spcBef>
            </a:pPr>
            <a:r>
              <a:rPr lang="en-US" altLang="en-US" dirty="0"/>
              <a:t>For example, sodium hypochlorite (household bleach) solution can kill suspension of </a:t>
            </a:r>
            <a:r>
              <a:rPr lang="en-US" altLang="en-US" i="1" dirty="0"/>
              <a:t>M. tuberculosis </a:t>
            </a:r>
            <a:r>
              <a:rPr lang="en-US" altLang="en-US" dirty="0"/>
              <a:t>at 55 degrees Celsius in half the time as at 50 degrees Celsius </a:t>
            </a:r>
          </a:p>
          <a:p>
            <a:pPr marL="527050" lvl="2" indent="-238125">
              <a:spcBef>
                <a:spcPts val="432"/>
              </a:spcBef>
            </a:pPr>
            <a:r>
              <a:rPr lang="en-US" altLang="en-US" dirty="0"/>
              <a:t>Even more effective at low pH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370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CED4F86C-E0B2-45EF-926E-6761CB203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414" y="228600"/>
            <a:ext cx="8312728" cy="609600"/>
          </a:xfrm>
        </p:spPr>
        <p:txBody>
          <a:bodyPr/>
          <a:lstStyle/>
          <a:p>
            <a:r>
              <a:rPr lang="en-US" altLang="en-US" b="1" dirty="0">
                <a:solidFill>
                  <a:schemeClr val="tx1"/>
                </a:solidFill>
              </a:rPr>
              <a:t>Selecting an Antimicrobial Procedure (4)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97132" y="990600"/>
            <a:ext cx="7772400" cy="56388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1500"/>
              </a:spcAft>
            </a:pPr>
            <a:r>
              <a:rPr lang="en-US" altLang="en-US" dirty="0"/>
              <a:t>Risk for Infection</a:t>
            </a:r>
          </a:p>
          <a:p>
            <a:pPr marL="285750" lvl="1">
              <a:lnSpc>
                <a:spcPct val="90000"/>
              </a:lnSpc>
              <a:spcBef>
                <a:spcPts val="0"/>
              </a:spcBef>
            </a:pPr>
            <a:r>
              <a:rPr lang="en-US" altLang="en-US" dirty="0"/>
              <a:t>Medical instruments categorized according to risk for transmitting infectious agents</a:t>
            </a:r>
          </a:p>
          <a:p>
            <a:pPr marL="285750" lvl="1">
              <a:lnSpc>
                <a:spcPct val="90000"/>
              </a:lnSpc>
              <a:spcBef>
                <a:spcPts val="480"/>
              </a:spcBef>
            </a:pPr>
            <a:r>
              <a:rPr lang="en-US" altLang="en-US" u="sng" dirty="0"/>
              <a:t>Critical items</a:t>
            </a:r>
            <a:r>
              <a:rPr lang="en-US" altLang="en-US" dirty="0"/>
              <a:t> come into contact with body tissues</a:t>
            </a:r>
          </a:p>
          <a:p>
            <a:pPr marL="512763" lvl="2">
              <a:lnSpc>
                <a:spcPct val="90000"/>
              </a:lnSpc>
              <a:spcBef>
                <a:spcPts val="432"/>
              </a:spcBef>
            </a:pPr>
            <a:r>
              <a:rPr lang="en-US" altLang="en-US" dirty="0"/>
              <a:t>Must be sterile</a:t>
            </a:r>
          </a:p>
          <a:p>
            <a:pPr marL="512763" lvl="2">
              <a:lnSpc>
                <a:spcPct val="90000"/>
              </a:lnSpc>
              <a:spcBef>
                <a:spcPts val="432"/>
              </a:spcBef>
            </a:pPr>
            <a:r>
              <a:rPr lang="en-US" altLang="en-US" dirty="0"/>
              <a:t>Include needles and scalpels</a:t>
            </a:r>
          </a:p>
          <a:p>
            <a:pPr marL="285750" lvl="1">
              <a:lnSpc>
                <a:spcPct val="90000"/>
              </a:lnSpc>
              <a:spcBef>
                <a:spcPts val="432"/>
              </a:spcBef>
            </a:pPr>
            <a:r>
              <a:rPr lang="en-US" altLang="en-US" u="sng" dirty="0"/>
              <a:t>Semicritical instruments</a:t>
            </a:r>
            <a:r>
              <a:rPr lang="en-US" altLang="en-US" dirty="0"/>
              <a:t> contact mucous membranes but do not penetrate body tissues</a:t>
            </a:r>
          </a:p>
          <a:p>
            <a:pPr marL="498475" lvl="2">
              <a:lnSpc>
                <a:spcPct val="90000"/>
              </a:lnSpc>
              <a:spcBef>
                <a:spcPts val="432"/>
              </a:spcBef>
            </a:pPr>
            <a:r>
              <a:rPr lang="en-US" altLang="en-US" dirty="0"/>
              <a:t>Must be free of viruses and vegetative bacteria</a:t>
            </a:r>
          </a:p>
          <a:p>
            <a:pPr marL="498475" lvl="2">
              <a:lnSpc>
                <a:spcPct val="90000"/>
              </a:lnSpc>
              <a:spcBef>
                <a:spcPts val="432"/>
              </a:spcBef>
            </a:pPr>
            <a:r>
              <a:rPr lang="en-US" altLang="en-US" dirty="0"/>
              <a:t>Any endospores blocked by mucous membranes</a:t>
            </a:r>
          </a:p>
          <a:p>
            <a:pPr marL="498475" lvl="2">
              <a:lnSpc>
                <a:spcPct val="90000"/>
              </a:lnSpc>
              <a:spcBef>
                <a:spcPts val="432"/>
              </a:spcBef>
            </a:pPr>
            <a:r>
              <a:rPr lang="en-US" altLang="en-US" dirty="0"/>
              <a:t>Includes endoscopes and endotracheal tubes</a:t>
            </a:r>
          </a:p>
          <a:p>
            <a:pPr marL="285750" lvl="1">
              <a:lnSpc>
                <a:spcPct val="90000"/>
              </a:lnSpc>
            </a:pPr>
            <a:r>
              <a:rPr lang="en-US" altLang="en-US" u="sng" dirty="0"/>
              <a:t>Non-critical instruments and surfaces</a:t>
            </a:r>
            <a:r>
              <a:rPr lang="en-US" altLang="en-US" dirty="0"/>
              <a:t> contact unbroken skin only</a:t>
            </a:r>
          </a:p>
          <a:p>
            <a:pPr marL="498475" lvl="2">
              <a:lnSpc>
                <a:spcPct val="90000"/>
              </a:lnSpc>
              <a:spcBef>
                <a:spcPts val="432"/>
              </a:spcBef>
            </a:pPr>
            <a:r>
              <a:rPr lang="en-US" altLang="en-US" dirty="0"/>
              <a:t>Low risk of transmission</a:t>
            </a:r>
          </a:p>
          <a:p>
            <a:pPr marL="498475" lvl="2">
              <a:lnSpc>
                <a:spcPct val="90000"/>
              </a:lnSpc>
              <a:spcBef>
                <a:spcPts val="432"/>
              </a:spcBef>
            </a:pPr>
            <a:r>
              <a:rPr lang="en-US" altLang="en-US" dirty="0"/>
              <a:t>Countertops, stethoscopes, blood pressure cuffs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95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D6973911-0912-46F4-BFB0-FC17E357B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414" y="228600"/>
            <a:ext cx="8312728" cy="609600"/>
          </a:xfrm>
        </p:spPr>
        <p:txBody>
          <a:bodyPr/>
          <a:lstStyle/>
          <a:p>
            <a:r>
              <a:rPr lang="en-US" altLang="en-US" b="1" dirty="0">
                <a:solidFill>
                  <a:schemeClr val="tx1"/>
                </a:solidFill>
              </a:rPr>
              <a:t>Selecting an Antimicrobial Procedure (5)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94791" y="999010"/>
            <a:ext cx="7601063" cy="2894117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altLang="en-US" dirty="0"/>
              <a:t>Composition of the Item</a:t>
            </a:r>
          </a:p>
          <a:p>
            <a:pPr marL="285750" lvl="1">
              <a:spcBef>
                <a:spcPts val="480"/>
              </a:spcBef>
            </a:pPr>
            <a:r>
              <a:rPr lang="en-US" altLang="en-US" dirty="0"/>
              <a:t>Some sterilization and disinfection methods inappropriate for certain items</a:t>
            </a:r>
          </a:p>
          <a:p>
            <a:pPr marL="506413" lvl="2">
              <a:spcBef>
                <a:spcPts val="432"/>
              </a:spcBef>
            </a:pPr>
            <a:r>
              <a:rPr lang="en-US" altLang="en-US" dirty="0"/>
              <a:t>Heat can damage plastics and other materials</a:t>
            </a:r>
          </a:p>
          <a:p>
            <a:pPr marL="506413" lvl="2">
              <a:spcBef>
                <a:spcPts val="432"/>
              </a:spcBef>
            </a:pPr>
            <a:r>
              <a:rPr lang="en-US" altLang="en-US" dirty="0"/>
              <a:t>Irradiation provides alternative, but damages some types of plastic</a:t>
            </a:r>
          </a:p>
          <a:p>
            <a:pPr marL="506413" lvl="2">
              <a:spcBef>
                <a:spcPts val="432"/>
              </a:spcBef>
            </a:pPr>
            <a:r>
              <a:rPr lang="en-US" altLang="en-US" dirty="0"/>
              <a:t>Moist heat, liquid chemical disinfectants cannot be used to treat moisture-sensitive material</a:t>
            </a:r>
          </a:p>
        </p:txBody>
      </p:sp>
    </p:spTree>
    <p:extLst>
      <p:ext uri="{BB962C8B-B14F-4D97-AF65-F5344CB8AC3E}">
        <p14:creationId xmlns:p14="http://schemas.microsoft.com/office/powerpoint/2010/main" val="3558655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AF9BC2C-756B-4625-B1AC-C15113253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942" y="228600"/>
            <a:ext cx="8763000" cy="609600"/>
          </a:xfrm>
        </p:spPr>
        <p:txBody>
          <a:bodyPr/>
          <a:lstStyle/>
          <a:p>
            <a:r>
              <a:rPr lang="en-US" altLang="en-US" sz="3200" b="1" dirty="0">
                <a:solidFill>
                  <a:schemeClr val="tx1"/>
                </a:solidFill>
              </a:rPr>
              <a:t>Using Heat to Destroy Microorganisms and Viruses</a:t>
            </a:r>
            <a:endParaRPr lang="en-GB" sz="32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00106" y="990600"/>
            <a:ext cx="6057893" cy="1480458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altLang="en-US" dirty="0"/>
              <a:t>Heat treatment useful for microbial control</a:t>
            </a:r>
          </a:p>
          <a:p>
            <a:pPr marL="285750" lvl="1">
              <a:spcBef>
                <a:spcPts val="0"/>
              </a:spcBef>
            </a:pPr>
            <a:r>
              <a:rPr lang="en-US" altLang="en-US" dirty="0"/>
              <a:t>Reliable, safe, relatively fast, inexpensive, non-toxic</a:t>
            </a:r>
          </a:p>
          <a:p>
            <a:pPr marL="285750" lvl="1">
              <a:spcBef>
                <a:spcPts val="480"/>
              </a:spcBef>
            </a:pPr>
            <a:r>
              <a:rPr lang="en-US" altLang="en-US" dirty="0"/>
              <a:t>Can be used to sterilize or disinfect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C03D93-1359-4DB5-9489-1311B2856099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05542" y="2484913"/>
            <a:ext cx="7620000" cy="3701142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altLang="en-US" sz="2400" dirty="0"/>
              <a:t>Moist heat: irreversibly denatures proteins</a:t>
            </a:r>
          </a:p>
          <a:p>
            <a:pPr marL="282575" lvl="1" indent="-282575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2000" u="sng" dirty="0"/>
              <a:t>Boiling</a:t>
            </a:r>
            <a:r>
              <a:rPr lang="en-US" altLang="en-US" sz="2000" dirty="0"/>
              <a:t> destroys most microorganisms and viruses</a:t>
            </a:r>
          </a:p>
          <a:p>
            <a:pPr marL="512763" lvl="2" indent="-2286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prstClr val="black"/>
                </a:solidFill>
              </a:rPr>
              <a:t>Does not sterilize: endospores can survive</a:t>
            </a:r>
          </a:p>
          <a:p>
            <a:pPr marL="285750" lvl="1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2000" u="sng" dirty="0"/>
              <a:t>Pasteurization</a:t>
            </a:r>
            <a:r>
              <a:rPr lang="en-US" altLang="en-US" sz="2000" dirty="0"/>
              <a:t> destroys heat-sensitive pathogens, spoilage organisms</a:t>
            </a:r>
          </a:p>
          <a:p>
            <a:pPr marL="512763" lvl="2" indent="-228600">
              <a:spcBef>
                <a:spcPts val="432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1800" u="sng" dirty="0"/>
              <a:t>High-temperature–short-time (HTST) method</a:t>
            </a:r>
            <a:r>
              <a:rPr lang="en-US" altLang="en-US" sz="1800" dirty="0"/>
              <a:t>: Milk - 72 degrees Celsius for 15 seconds; ice cream - 82 degrees Celsius for 20 seconds</a:t>
            </a:r>
          </a:p>
          <a:p>
            <a:pPr marL="512763" lvl="2" indent="-228600">
              <a:spcBef>
                <a:spcPts val="432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1800" u="sng" dirty="0"/>
              <a:t>Ultra-high-temperature (UHT) method</a:t>
            </a:r>
            <a:r>
              <a:rPr lang="en-US" altLang="en-US" sz="1800" dirty="0"/>
              <a:t>: shelf-stable boxed juice and milk; known as “ultra-pasteurization”</a:t>
            </a:r>
          </a:p>
          <a:p>
            <a:pPr marL="738188" lvl="3" indent="-234950">
              <a:spcBef>
                <a:spcPts val="384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1600" dirty="0"/>
              <a:t>Milk - 140 degrees Celsius </a:t>
            </a:r>
            <a:r>
              <a:rPr lang="en-US" altLang="en-US" sz="1600" dirty="0">
                <a:cs typeface="Arial" panose="020B0604020202020204" pitchFamily="34" charset="0"/>
              </a:rPr>
              <a:t>for a few seconds, then rapidly cooled</a:t>
            </a:r>
            <a:endParaRPr lang="en-US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479322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3CDAB75-4491-4AD0-91EC-3D2DCC562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9128" y="228600"/>
            <a:ext cx="4265744" cy="609600"/>
          </a:xfrm>
        </p:spPr>
        <p:txBody>
          <a:bodyPr/>
          <a:lstStyle/>
          <a:p>
            <a:r>
              <a:rPr lang="en-US" altLang="en-US" b="1" dirty="0">
                <a:solidFill>
                  <a:schemeClr val="tx1"/>
                </a:solidFill>
              </a:rPr>
              <a:t>A Glimpse of History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94658" y="990600"/>
            <a:ext cx="7781306" cy="38862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altLang="en-US" dirty="0"/>
              <a:t>British physician Joseph Lister (1827 to 1912) revolutionized surgery: introduced methods to prevent infection of wounds</a:t>
            </a:r>
          </a:p>
          <a:p>
            <a:pPr marL="285750" lvl="1">
              <a:spcBef>
                <a:spcPts val="0"/>
              </a:spcBef>
            </a:pPr>
            <a:r>
              <a:rPr lang="en-US" altLang="en-US" dirty="0"/>
              <a:t>Impressed with Pasteur’s work, he wondered if ‘minute organisms’ might be responsible for infections</a:t>
            </a:r>
          </a:p>
          <a:p>
            <a:pPr marL="285750" lvl="1">
              <a:spcBef>
                <a:spcPts val="480"/>
              </a:spcBef>
            </a:pPr>
            <a:r>
              <a:rPr lang="en-US" altLang="en-US" dirty="0"/>
              <a:t>Applied carbolic acid (phenol) directly onto damaged tissues, where it prevented infections</a:t>
            </a:r>
          </a:p>
          <a:p>
            <a:pPr marL="285750" lvl="1">
              <a:spcBef>
                <a:spcPts val="480"/>
              </a:spcBef>
            </a:pPr>
            <a:r>
              <a:rPr lang="en-US" altLang="en-US" dirty="0"/>
              <a:t>Improved methods further by sterilizing instruments and maintaining clean operating environment</a:t>
            </a:r>
          </a:p>
          <a:p>
            <a:pPr marL="285750" lvl="1">
              <a:spcBef>
                <a:spcPts val="480"/>
              </a:spcBef>
            </a:pPr>
            <a:r>
              <a:rPr lang="en-US" altLang="en-US" dirty="0"/>
              <a:t>Oral antiseptic Listerine named for him in 1879 when it was introduced as a surgical antiseptic</a:t>
            </a:r>
          </a:p>
        </p:txBody>
      </p:sp>
    </p:spTree>
    <p:extLst>
      <p:ext uri="{BB962C8B-B14F-4D97-AF65-F5344CB8AC3E}">
        <p14:creationId xmlns:p14="http://schemas.microsoft.com/office/powerpoint/2010/main" val="54197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17375ABB-1B47-4D16-853A-8A5D26FD3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416365"/>
          </a:xfrm>
        </p:spPr>
        <p:txBody>
          <a:bodyPr/>
          <a:lstStyle/>
          <a:p>
            <a:r>
              <a:rPr lang="en-US" altLang="en-US" sz="2600" b="1" dirty="0">
                <a:solidFill>
                  <a:schemeClr val="tx1"/>
                </a:solidFill>
              </a:rPr>
              <a:t>Using Heat to Destroy Microorganisms and Viruses – Figure 5.4</a:t>
            </a:r>
            <a:endParaRPr lang="en-GB" sz="2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96634" y="990600"/>
            <a:ext cx="6366166" cy="41148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altLang="en-US" dirty="0"/>
              <a:t>Sterilization Using Pressurized Steam</a:t>
            </a:r>
          </a:p>
          <a:p>
            <a:pPr marL="285750" lvl="1">
              <a:spcBef>
                <a:spcPts val="0"/>
              </a:spcBef>
            </a:pPr>
            <a:r>
              <a:rPr lang="en-US" altLang="en-US" u="sng" dirty="0"/>
              <a:t>Autoclave</a:t>
            </a:r>
            <a:r>
              <a:rPr lang="en-US" altLang="en-US" dirty="0"/>
              <a:t> used to sterilize using pressurized steam</a:t>
            </a:r>
          </a:p>
          <a:p>
            <a:pPr marL="490538" lvl="2">
              <a:spcBef>
                <a:spcPts val="432"/>
              </a:spcBef>
            </a:pPr>
            <a:r>
              <a:rPr lang="en-US" altLang="en-US" dirty="0"/>
              <a:t>Increased pressure raises temperature; kills endospores</a:t>
            </a:r>
          </a:p>
          <a:p>
            <a:pPr marL="490538" lvl="2">
              <a:spcBef>
                <a:spcPts val="432"/>
              </a:spcBef>
            </a:pPr>
            <a:r>
              <a:rPr lang="en-US" altLang="en-US" dirty="0"/>
              <a:t>Sterilization typically at 121 degrees Celsius and 15 pound per square inch in 15 minutes</a:t>
            </a:r>
          </a:p>
          <a:p>
            <a:pPr marL="706438" lvl="3">
              <a:spcBef>
                <a:spcPts val="384"/>
              </a:spcBef>
              <a:tabLst>
                <a:tab pos="457200" algn="l"/>
              </a:tabLst>
            </a:pPr>
            <a:r>
              <a:rPr lang="en-US" altLang="en-US" dirty="0"/>
              <a:t>Longer for larger volumes</a:t>
            </a:r>
          </a:p>
          <a:p>
            <a:pPr marL="473075" lvl="2"/>
            <a:r>
              <a:rPr lang="en-US" altLang="en-US" dirty="0"/>
              <a:t>Flash sterilization at higher</a:t>
            </a:r>
          </a:p>
          <a:p>
            <a:pPr marL="473075" lvl="2">
              <a:spcBef>
                <a:spcPct val="0"/>
              </a:spcBef>
              <a:buNone/>
            </a:pPr>
            <a:r>
              <a:rPr lang="en-US" altLang="en-US" dirty="0"/>
              <a:t>	temperature can be used</a:t>
            </a:r>
          </a:p>
          <a:p>
            <a:pPr marL="490538" lvl="2"/>
            <a:r>
              <a:rPr lang="en-US" altLang="en-US" dirty="0"/>
              <a:t>Prions thought destroyed</a:t>
            </a:r>
          </a:p>
          <a:p>
            <a:pPr marL="490538" lvl="2">
              <a:spcBef>
                <a:spcPct val="0"/>
              </a:spcBef>
              <a:buNone/>
            </a:pPr>
            <a:r>
              <a:rPr lang="en-US" altLang="en-US" dirty="0"/>
              <a:t>	at 132 degrees Celsius for 1 hour</a:t>
            </a:r>
          </a:p>
        </p:txBody>
      </p:sp>
      <p:pic>
        <p:nvPicPr>
          <p:cNvPr id="5" name="Picture 4" descr="Steam travels in a jacket around the chamber. It then enters the autoclave, displacing air out through a port in the bottom of the chamber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259" y="2971800"/>
            <a:ext cx="3844227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656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F631509E-0BF4-49F8-8F29-840EDCCE5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7798"/>
            <a:ext cx="9144000" cy="458002"/>
          </a:xfrm>
        </p:spPr>
        <p:txBody>
          <a:bodyPr/>
          <a:lstStyle/>
          <a:p>
            <a:r>
              <a:rPr lang="en-US" altLang="en-US" sz="2600" b="1" dirty="0">
                <a:solidFill>
                  <a:schemeClr val="tx1"/>
                </a:solidFill>
              </a:rPr>
              <a:t>Using Heat to Destroy Microorganisms and Viruses – Figure 5.5</a:t>
            </a:r>
            <a:endParaRPr lang="en-GB" sz="2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00100" y="990600"/>
            <a:ext cx="7620000" cy="29718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altLang="en-US" dirty="0"/>
              <a:t>Sterilization Using Pressurized Steam</a:t>
            </a:r>
          </a:p>
          <a:p>
            <a:pPr marL="285750" lvl="1">
              <a:spcBef>
                <a:spcPts val="0"/>
              </a:spcBef>
            </a:pPr>
            <a:r>
              <a:rPr lang="en-US" altLang="en-US" u="sng" dirty="0"/>
              <a:t>Autoclave</a:t>
            </a:r>
            <a:r>
              <a:rPr lang="en-US" altLang="en-US" dirty="0"/>
              <a:t> used to sterilize using pressurized steam</a:t>
            </a:r>
          </a:p>
          <a:p>
            <a:pPr marL="514350" lvl="2">
              <a:spcBef>
                <a:spcPts val="432"/>
              </a:spcBef>
            </a:pPr>
            <a:r>
              <a:rPr lang="en-US" altLang="en-US" dirty="0"/>
              <a:t>To be effective, steam must enter item and displace air</a:t>
            </a:r>
          </a:p>
          <a:p>
            <a:pPr marL="738188" lvl="3" indent="-225425">
              <a:spcBef>
                <a:spcPts val="384"/>
              </a:spcBef>
            </a:pPr>
            <a:r>
              <a:rPr lang="en-US" altLang="en-US" dirty="0"/>
              <a:t>Place long, thin containers on their sides</a:t>
            </a:r>
          </a:p>
          <a:p>
            <a:pPr marL="738188" lvl="3" indent="-225425">
              <a:spcBef>
                <a:spcPts val="384"/>
              </a:spcBef>
            </a:pPr>
            <a:r>
              <a:rPr lang="en-US" altLang="en-US" dirty="0"/>
              <a:t>Do not close containers tightly</a:t>
            </a:r>
          </a:p>
          <a:p>
            <a:pPr marL="512763" lvl="2" indent="-223838"/>
            <a:r>
              <a:rPr lang="en-US" altLang="en-US" dirty="0"/>
              <a:t>Tape with a heat-sensitive indicator can confirm heating</a:t>
            </a:r>
          </a:p>
          <a:p>
            <a:pPr marL="512763" lvl="2" indent="-223838"/>
            <a:r>
              <a:rPr lang="en-US" altLang="en-US" dirty="0"/>
              <a:t>Biological indicators can confirm lack of microbial growth after autoclaving</a:t>
            </a:r>
          </a:p>
        </p:txBody>
      </p:sp>
      <p:pic>
        <p:nvPicPr>
          <p:cNvPr id="5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9650" y="4115443"/>
            <a:ext cx="4381500" cy="2352675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A45CC15-0172-4B8B-B824-A2AE24146308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7970520" y="6663390"/>
            <a:ext cx="1219200" cy="171750"/>
          </a:xfrm>
        </p:spPr>
        <p:txBody>
          <a:bodyPr/>
          <a:lstStyle/>
          <a:p>
            <a:pPr algn="r"/>
            <a:r>
              <a:rPr lang="en-US" altLang="en-US" sz="800" dirty="0"/>
              <a:t> (a&amp;b): ©Evans Roberts</a:t>
            </a:r>
          </a:p>
        </p:txBody>
      </p:sp>
    </p:spTree>
    <p:extLst>
      <p:ext uri="{BB962C8B-B14F-4D97-AF65-F5344CB8AC3E}">
        <p14:creationId xmlns:p14="http://schemas.microsoft.com/office/powerpoint/2010/main" val="4244617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DBDD833D-7F55-4DBD-835D-EAFDFB940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586" y="0"/>
            <a:ext cx="8713820" cy="981768"/>
          </a:xfrm>
        </p:spPr>
        <p:txBody>
          <a:bodyPr/>
          <a:lstStyle/>
          <a:p>
            <a:r>
              <a:rPr lang="en-US" altLang="en-US" sz="3200" b="1" dirty="0">
                <a:solidFill>
                  <a:schemeClr val="tx1"/>
                </a:solidFill>
              </a:rPr>
              <a:t>Using Heat to Destroy Microorganisms and Viruses (1)</a:t>
            </a:r>
            <a:endParaRPr lang="en-GB" sz="32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00100" y="990600"/>
            <a:ext cx="7696200" cy="19050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altLang="en-US" dirty="0"/>
              <a:t>Commercial Canning Process</a:t>
            </a:r>
          </a:p>
          <a:p>
            <a:pPr marL="285750" lvl="1">
              <a:spcBef>
                <a:spcPts val="0"/>
              </a:spcBef>
            </a:pPr>
            <a:r>
              <a:rPr lang="en-US" altLang="en-US" dirty="0"/>
              <a:t>Uses industrial-sized autoclave called retort</a:t>
            </a:r>
            <a:endParaRPr lang="en-US" altLang="en-US" u="sng" dirty="0"/>
          </a:p>
          <a:p>
            <a:pPr marL="285750" lvl="1">
              <a:spcBef>
                <a:spcPts val="480"/>
              </a:spcBef>
            </a:pPr>
            <a:r>
              <a:rPr lang="en-US" altLang="en-US" dirty="0"/>
              <a:t>Designed to destroy </a:t>
            </a:r>
            <a:r>
              <a:rPr lang="en-US" altLang="en-US" i="1" dirty="0"/>
              <a:t>Clostridium botulinum</a:t>
            </a:r>
            <a:r>
              <a:rPr lang="en-US" altLang="en-US" dirty="0"/>
              <a:t> endospores</a:t>
            </a:r>
          </a:p>
          <a:p>
            <a:pPr marL="527050" lvl="2">
              <a:spcBef>
                <a:spcPts val="432"/>
              </a:spcBef>
              <a:tabLst>
                <a:tab pos="290513" algn="l"/>
              </a:tabLst>
            </a:pPr>
            <a:r>
              <a:rPr lang="en-US" altLang="en-US" dirty="0"/>
              <a:t>Reduce 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7451385"/>
              </p:ext>
            </p:extLst>
          </p:nvPr>
        </p:nvGraphicFramePr>
        <p:xfrm>
          <a:off x="2212756" y="2492399"/>
          <a:ext cx="390476" cy="2975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Equation" r:id="rId4" imgW="266400" imgH="203040" progId="Equation.DSMT4">
                  <p:embed/>
                </p:oleObj>
              </mc:Choice>
              <mc:Fallback>
                <p:oleObj name="Equation" r:id="rId4" imgW="266400" imgH="20304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12756" y="2492399"/>
                        <a:ext cx="390476" cy="2975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2590800" y="2455118"/>
            <a:ext cx="5905500" cy="366178"/>
          </a:xfrm>
        </p:spPr>
        <p:txBody>
          <a:bodyPr/>
          <a:lstStyle/>
          <a:p>
            <a:pPr marL="0" lvl="2" indent="0">
              <a:spcBef>
                <a:spcPts val="0"/>
              </a:spcBef>
              <a:spcAft>
                <a:spcPts val="1500"/>
              </a:spcAft>
              <a:buNone/>
            </a:pPr>
            <a:r>
              <a:rPr lang="en-US" altLang="en-US" dirty="0"/>
              <a:t>endospores to only 1 (a 12 D process) </a:t>
            </a:r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800100" y="2895600"/>
            <a:ext cx="7696200" cy="2752032"/>
          </a:xfrm>
        </p:spPr>
        <p:txBody>
          <a:bodyPr/>
          <a:lstStyle/>
          <a:p>
            <a:pPr marL="527050" lvl="2">
              <a:spcBef>
                <a:spcPts val="432"/>
              </a:spcBef>
              <a:tabLst>
                <a:tab pos="290513" algn="l"/>
              </a:tabLst>
            </a:pPr>
            <a:r>
              <a:rPr lang="en-US" altLang="en-US" dirty="0"/>
              <a:t>Virtually impossible to have that many endospores</a:t>
            </a:r>
          </a:p>
          <a:p>
            <a:pPr marL="285750" lvl="1"/>
            <a:r>
              <a:rPr lang="en-US" altLang="en-US" dirty="0"/>
              <a:t>Critical because endospores could germinate in canned foods; cells grow in low-acid anaerobic conditions and produce botulinum toxin</a:t>
            </a:r>
          </a:p>
          <a:p>
            <a:pPr marL="285750" lvl="1"/>
            <a:r>
              <a:rPr lang="en-US" altLang="en-US" dirty="0"/>
              <a:t>Canned food </a:t>
            </a:r>
            <a:r>
              <a:rPr lang="en-US" altLang="en-US" u="sng" dirty="0"/>
              <a:t>commercially sterile</a:t>
            </a:r>
          </a:p>
          <a:p>
            <a:pPr marL="533400" lvl="2">
              <a:spcBef>
                <a:spcPts val="432"/>
              </a:spcBef>
            </a:pPr>
            <a:r>
              <a:rPr lang="en-US" altLang="en-US" dirty="0"/>
              <a:t>Endospores of some thermophiles may survive</a:t>
            </a:r>
          </a:p>
          <a:p>
            <a:pPr marL="533400" lvl="2">
              <a:spcBef>
                <a:spcPts val="432"/>
              </a:spcBef>
            </a:pPr>
            <a:r>
              <a:rPr lang="en-US" altLang="en-US" dirty="0"/>
              <a:t>Usually not a concern; only grow at temperatures well above normal storage</a:t>
            </a:r>
          </a:p>
          <a:p>
            <a:pPr>
              <a:spcBef>
                <a:spcPts val="0"/>
              </a:spcBef>
              <a:spcAft>
                <a:spcPts val="1500"/>
              </a:spcAft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8833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D192315C-7A50-418F-9BE2-E788A14E3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398" y="63055"/>
            <a:ext cx="8787204" cy="1079945"/>
          </a:xfrm>
        </p:spPr>
        <p:txBody>
          <a:bodyPr/>
          <a:lstStyle/>
          <a:p>
            <a:r>
              <a:rPr lang="en-US" altLang="en-US" sz="3200" b="1" dirty="0">
                <a:solidFill>
                  <a:schemeClr val="tx1"/>
                </a:solidFill>
              </a:rPr>
              <a:t>Using Heat to Destroy Microorganisms and Viruses (2)</a:t>
            </a:r>
            <a:endParaRPr lang="en-GB" sz="32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00100" y="990600"/>
            <a:ext cx="7962900" cy="44196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altLang="en-US" dirty="0"/>
              <a:t>Dry heat</a:t>
            </a:r>
          </a:p>
          <a:p>
            <a:pPr marL="285750" lvl="1">
              <a:spcBef>
                <a:spcPts val="0"/>
              </a:spcBef>
            </a:pPr>
            <a:r>
              <a:rPr lang="en-US" altLang="en-US" dirty="0"/>
              <a:t>Less effective than moist heat; longer times, higher temperatures necessary</a:t>
            </a:r>
          </a:p>
          <a:p>
            <a:pPr marL="512763" lvl="2">
              <a:spcBef>
                <a:spcPts val="432"/>
              </a:spcBef>
            </a:pPr>
            <a:r>
              <a:rPr lang="en-US" altLang="en-US" dirty="0"/>
              <a:t>200 degrees Celsius for 90 minutes versus 121 degrees Celsius for 15 minutes</a:t>
            </a:r>
          </a:p>
          <a:p>
            <a:pPr marL="512763" lvl="2">
              <a:spcBef>
                <a:spcPts val="432"/>
              </a:spcBef>
            </a:pPr>
            <a:r>
              <a:rPr lang="en-US" altLang="en-US" dirty="0"/>
              <a:t>Hot air ovens destroy cell components, denature proteins</a:t>
            </a:r>
          </a:p>
          <a:p>
            <a:pPr marL="512763" lvl="2">
              <a:spcBef>
                <a:spcPts val="432"/>
              </a:spcBef>
            </a:pPr>
            <a:r>
              <a:rPr lang="en-US" altLang="en-US" dirty="0"/>
              <a:t>Used for glass, powders, oils, dry materials</a:t>
            </a:r>
          </a:p>
          <a:p>
            <a:pPr marL="285750" lvl="1"/>
            <a:r>
              <a:rPr lang="en-US" altLang="en-US" dirty="0"/>
              <a:t>Incineration is a method of dry heat sterilization</a:t>
            </a:r>
          </a:p>
          <a:p>
            <a:pPr marL="512763" lvl="2">
              <a:spcBef>
                <a:spcPts val="432"/>
              </a:spcBef>
            </a:pPr>
            <a:r>
              <a:rPr lang="en-US" altLang="en-US" dirty="0"/>
              <a:t>Burns cells to ashes</a:t>
            </a:r>
          </a:p>
          <a:p>
            <a:pPr marL="512763" lvl="2">
              <a:spcBef>
                <a:spcPts val="432"/>
              </a:spcBef>
            </a:pPr>
            <a:r>
              <a:rPr lang="en-US" altLang="en-US" dirty="0"/>
              <a:t>Laboratory inoculation loop sterilized by flaming</a:t>
            </a:r>
          </a:p>
          <a:p>
            <a:pPr marL="512763" lvl="2">
              <a:spcBef>
                <a:spcPts val="432"/>
              </a:spcBef>
            </a:pPr>
            <a:r>
              <a:rPr lang="en-US" altLang="en-US" dirty="0"/>
              <a:t>Used to destroy medical waste and animal carcasses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317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A709B159-350A-4260-B502-EF24DCA7B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68" y="225238"/>
            <a:ext cx="9053465" cy="811378"/>
          </a:xfrm>
        </p:spPr>
        <p:txBody>
          <a:bodyPr/>
          <a:lstStyle/>
          <a:p>
            <a:r>
              <a:rPr lang="en-US" altLang="en-US" sz="2600" b="1" dirty="0">
                <a:solidFill>
                  <a:schemeClr val="tx1"/>
                </a:solidFill>
              </a:rPr>
              <a:t>Using Other Physical Methods to Remove or Destroy Microbes – Figure 5.6</a:t>
            </a:r>
            <a:endParaRPr lang="en-GB" sz="2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3358" y="992414"/>
            <a:ext cx="8113700" cy="4112985"/>
          </a:xfrm>
        </p:spPr>
        <p:txBody>
          <a:bodyPr/>
          <a:lstStyle/>
          <a:p>
            <a:r>
              <a:rPr lang="en-US" altLang="en-US" dirty="0"/>
              <a:t>Filtration used extensively to remove organisms from heat-sensitive fluids</a:t>
            </a:r>
          </a:p>
          <a:p>
            <a:pPr lvl="1"/>
            <a:r>
              <a:rPr lang="en-US" altLang="en-US" sz="2500" u="sng" dirty="0">
                <a:solidFill>
                  <a:prstClr val="black"/>
                </a:solidFill>
              </a:rPr>
              <a:t>Membrane filters</a:t>
            </a:r>
            <a:r>
              <a:rPr lang="en-US" altLang="en-US" sz="2500" dirty="0">
                <a:solidFill>
                  <a:prstClr val="black"/>
                </a:solidFill>
              </a:rPr>
              <a:t> or </a:t>
            </a:r>
            <a:r>
              <a:rPr lang="en-US" altLang="en-US" sz="2500" u="sng" dirty="0">
                <a:solidFill>
                  <a:prstClr val="black"/>
                </a:solidFill>
              </a:rPr>
              <a:t>microfilters</a:t>
            </a:r>
            <a:endParaRPr lang="en-US" altLang="en-US" sz="2500" dirty="0">
              <a:solidFill>
                <a:prstClr val="black"/>
              </a:solidFill>
            </a:endParaRPr>
          </a:p>
          <a:p>
            <a:pPr lvl="2"/>
            <a:r>
              <a:rPr lang="en-US" altLang="en-US" dirty="0">
                <a:solidFill>
                  <a:prstClr val="black"/>
                </a:solidFill>
              </a:rPr>
              <a:t>Small pore size (0.2 </a:t>
            </a:r>
            <a:r>
              <a:rPr lang="en-US" altLang="en-US" dirty="0">
                <a:solidFill>
                  <a:prstClr val="black"/>
                </a:solidFill>
                <a:cs typeface="Arial" panose="020B0604020202020204" pitchFamily="34" charset="0"/>
              </a:rPr>
              <a:t>micro</a:t>
            </a:r>
            <a:r>
              <a:rPr lang="en-US" altLang="en-US" dirty="0">
                <a:solidFill>
                  <a:prstClr val="black"/>
                </a:solidFill>
              </a:rPr>
              <a:t>meter) to remove bacteria</a:t>
            </a:r>
          </a:p>
          <a:p>
            <a:pPr lvl="2"/>
            <a:r>
              <a:rPr lang="en-US" altLang="en-US" dirty="0">
                <a:solidFill>
                  <a:prstClr val="black"/>
                </a:solidFill>
              </a:rPr>
              <a:t>Vacuum used to move fluid through filter</a:t>
            </a:r>
          </a:p>
          <a:p>
            <a:pPr lvl="1"/>
            <a:r>
              <a:rPr lang="en-US" altLang="en-US" sz="2500" u="sng" dirty="0">
                <a:solidFill>
                  <a:prstClr val="black"/>
                </a:solidFill>
              </a:rPr>
              <a:t>Depth filters</a:t>
            </a:r>
          </a:p>
          <a:p>
            <a:pPr lvl="2"/>
            <a:r>
              <a:rPr lang="en-US" altLang="en-US" dirty="0">
                <a:solidFill>
                  <a:prstClr val="black"/>
                </a:solidFill>
              </a:rPr>
              <a:t>Thick porous filtration</a:t>
            </a:r>
          </a:p>
          <a:p>
            <a:pPr lvl="2">
              <a:spcBef>
                <a:spcPct val="0"/>
              </a:spcBef>
              <a:buNone/>
            </a:pPr>
            <a:r>
              <a:rPr lang="en-US" altLang="en-US" dirty="0">
                <a:solidFill>
                  <a:prstClr val="black"/>
                </a:solidFill>
              </a:rPr>
              <a:t>	material (for example, cellulose)</a:t>
            </a:r>
          </a:p>
          <a:p>
            <a:pPr lvl="2"/>
            <a:r>
              <a:rPr lang="en-US" altLang="en-US" dirty="0">
                <a:solidFill>
                  <a:prstClr val="black"/>
                </a:solidFill>
              </a:rPr>
              <a:t>Electrical charges trap cells</a:t>
            </a:r>
          </a:p>
        </p:txBody>
      </p:sp>
      <p:pic>
        <p:nvPicPr>
          <p:cNvPr id="4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939"/>
          <a:stretch/>
        </p:blipFill>
        <p:spPr>
          <a:xfrm>
            <a:off x="4838700" y="3371850"/>
            <a:ext cx="4000500" cy="3105150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9B2B0B9-99D6-4A01-9B74-62FDEF8435B7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806314" y="6662450"/>
            <a:ext cx="3337686" cy="212995"/>
          </a:xfrm>
        </p:spPr>
        <p:txBody>
          <a:bodyPr/>
          <a:lstStyle/>
          <a:p>
            <a:pPr algn="r"/>
            <a:r>
              <a:rPr lang="en-US" altLang="en-US" sz="800" dirty="0"/>
              <a:t>Source: Margaret Williams, PhD; Claressa Lucas, PhD; Tatiana Travis, BS/CDC</a:t>
            </a:r>
          </a:p>
        </p:txBody>
      </p:sp>
    </p:spTree>
    <p:extLst>
      <p:ext uri="{BB962C8B-B14F-4D97-AF65-F5344CB8AC3E}">
        <p14:creationId xmlns:p14="http://schemas.microsoft.com/office/powerpoint/2010/main" val="2533743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A29443A1-DBFD-45A3-B6F5-065DB43ED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398" y="234622"/>
            <a:ext cx="8787204" cy="892516"/>
          </a:xfrm>
        </p:spPr>
        <p:txBody>
          <a:bodyPr/>
          <a:lstStyle/>
          <a:p>
            <a:r>
              <a:rPr lang="en-US" altLang="en-US" sz="2600" b="1" dirty="0">
                <a:solidFill>
                  <a:schemeClr val="tx1"/>
                </a:solidFill>
              </a:rPr>
              <a:t>Using Other Physical Methods to Remove or Destroy Microbes (1)</a:t>
            </a:r>
            <a:endParaRPr lang="en-GB" sz="2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00109" y="990600"/>
            <a:ext cx="7886691" cy="22098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altLang="en-US" dirty="0"/>
              <a:t>Filtration of air</a:t>
            </a:r>
          </a:p>
          <a:p>
            <a:pPr marL="285750" lvl="1">
              <a:spcBef>
                <a:spcPts val="0"/>
              </a:spcBef>
            </a:pPr>
            <a:r>
              <a:rPr lang="en-US" altLang="en-US" u="sng" dirty="0"/>
              <a:t>High-efficiency particulate air (HEPA) filters</a:t>
            </a:r>
            <a:r>
              <a:rPr lang="en-US" altLang="en-US" dirty="0"/>
              <a:t> remove nearly all microbes over 0.3 </a:t>
            </a:r>
            <a:r>
              <a:rPr lang="en-US" altLang="en-US" dirty="0">
                <a:cs typeface="Arial" panose="020B0604020202020204" pitchFamily="34" charset="0"/>
              </a:rPr>
              <a:t>micrometer</a:t>
            </a:r>
            <a:r>
              <a:rPr lang="en-US" altLang="en-US" dirty="0"/>
              <a:t> from air</a:t>
            </a:r>
          </a:p>
          <a:p>
            <a:pPr marL="538163" lvl="2">
              <a:spcBef>
                <a:spcPts val="432"/>
              </a:spcBef>
            </a:pPr>
            <a:r>
              <a:rPr lang="en-US" altLang="en-US" dirty="0"/>
              <a:t>Specialized hospital rooms</a:t>
            </a:r>
          </a:p>
          <a:p>
            <a:pPr marL="538163" lvl="2">
              <a:spcBef>
                <a:spcPts val="432"/>
              </a:spcBef>
            </a:pPr>
            <a:r>
              <a:rPr lang="en-US" altLang="en-US" dirty="0"/>
              <a:t>Biological safety cabinets</a:t>
            </a:r>
          </a:p>
        </p:txBody>
      </p:sp>
    </p:spTree>
    <p:extLst>
      <p:ext uri="{BB962C8B-B14F-4D97-AF65-F5344CB8AC3E}">
        <p14:creationId xmlns:p14="http://schemas.microsoft.com/office/powerpoint/2010/main" val="739579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D66AAE96-76B3-44FB-9B5A-A9FEF5A09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445" y="228600"/>
            <a:ext cx="9144000" cy="838200"/>
          </a:xfrm>
        </p:spPr>
        <p:txBody>
          <a:bodyPr/>
          <a:lstStyle/>
          <a:p>
            <a:r>
              <a:rPr lang="en-US" altLang="en-US" sz="2600" b="1" dirty="0">
                <a:solidFill>
                  <a:schemeClr val="tx1"/>
                </a:solidFill>
              </a:rPr>
              <a:t>Using Other Physical Methods to Remove or Destroy Microbes – Figure 5.7</a:t>
            </a:r>
            <a:endParaRPr lang="en-GB" sz="2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94658" y="990600"/>
            <a:ext cx="7086600" cy="2507673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altLang="en-US" dirty="0"/>
              <a:t>Irradiation</a:t>
            </a:r>
          </a:p>
          <a:p>
            <a:pPr marL="285750" lvl="1">
              <a:spcBef>
                <a:spcPts val="0"/>
              </a:spcBef>
            </a:pPr>
            <a:r>
              <a:rPr lang="en-US" altLang="en-US" u="sng" dirty="0"/>
              <a:t>Electromagnetic radiation</a:t>
            </a:r>
            <a:r>
              <a:rPr lang="en-US" altLang="en-US" dirty="0"/>
              <a:t>: radio waves, microwaves, visible and ultraviolet light, X rays, and gamma rays</a:t>
            </a:r>
          </a:p>
          <a:p>
            <a:pPr marL="506413" lvl="2">
              <a:spcBef>
                <a:spcPts val="432"/>
              </a:spcBef>
            </a:pPr>
            <a:r>
              <a:rPr lang="en-US" altLang="en-US" dirty="0"/>
              <a:t>Energy travels in waves</a:t>
            </a:r>
          </a:p>
          <a:p>
            <a:pPr marL="506413" lvl="2">
              <a:spcBef>
                <a:spcPts val="432"/>
              </a:spcBef>
            </a:pPr>
            <a:r>
              <a:rPr lang="en-US" altLang="en-US" dirty="0"/>
              <a:t>Wavelength inversely proportional to frequency</a:t>
            </a:r>
          </a:p>
          <a:p>
            <a:pPr marL="506413" lvl="2">
              <a:spcBef>
                <a:spcPts val="432"/>
              </a:spcBef>
            </a:pPr>
            <a:r>
              <a:rPr lang="en-US" altLang="en-US" dirty="0"/>
              <a:t>High frequency has more energy than low frequency</a:t>
            </a:r>
          </a:p>
        </p:txBody>
      </p:sp>
      <p:pic>
        <p:nvPicPr>
          <p:cNvPr id="58372" name="Picture 5" descr="Ionizing radiation includes the shortest rays, which are gamma rays and x rays. Some UV light is bactericidal. Radio waves are the longest waves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551139"/>
            <a:ext cx="4419600" cy="303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8307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F38D3A40-9198-4AA0-947A-46766921C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762000"/>
          </a:xfrm>
        </p:spPr>
        <p:txBody>
          <a:bodyPr/>
          <a:lstStyle/>
          <a:p>
            <a:r>
              <a:rPr lang="en-US" altLang="en-US" sz="2600" b="1" dirty="0">
                <a:solidFill>
                  <a:schemeClr val="tx1"/>
                </a:solidFill>
              </a:rPr>
              <a:t>Using Other Physical Methods to Remove or Destroy Microbes – Figure 5.8</a:t>
            </a:r>
            <a:endParaRPr lang="en-GB" sz="2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94905" y="1143000"/>
            <a:ext cx="7772400" cy="41910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altLang="en-US" dirty="0"/>
              <a:t>Ionizing radiation (gamma rays, X rays) directly destroys DNA and damages cytoplasmic membranes</a:t>
            </a:r>
          </a:p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altLang="en-US" dirty="0"/>
              <a:t>Also reacts with O</a:t>
            </a:r>
            <a:r>
              <a:rPr lang="en-US" altLang="en-US" baseline="-25000" dirty="0"/>
              <a:t>2</a:t>
            </a:r>
            <a:r>
              <a:rPr lang="en-US" altLang="en-US" dirty="0"/>
              <a:t> to produce reactive oxygen species </a:t>
            </a:r>
          </a:p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altLang="en-US" dirty="0"/>
              <a:t>High energy gamma-rays</a:t>
            </a:r>
          </a:p>
          <a:p>
            <a:pPr marL="285750" lvl="1">
              <a:spcBef>
                <a:spcPts val="0"/>
              </a:spcBef>
            </a:pPr>
            <a:r>
              <a:rPr lang="en-US" altLang="en-US" sz="2200" dirty="0"/>
              <a:t>Used to sterilize heat-sensitive materials</a:t>
            </a:r>
          </a:p>
          <a:p>
            <a:pPr marL="285750" lvl="1"/>
            <a:r>
              <a:rPr lang="en-US" altLang="en-US" sz="2200" dirty="0"/>
              <a:t>Generally used after packaging</a:t>
            </a:r>
          </a:p>
          <a:p>
            <a:pPr marL="285750" lvl="1"/>
            <a:r>
              <a:rPr lang="en-US" altLang="en-US" sz="2200" dirty="0"/>
              <a:t>Approved for use on a variety of </a:t>
            </a:r>
            <a:br>
              <a:rPr lang="en-US" altLang="en-US" sz="2200" dirty="0"/>
            </a:br>
            <a:r>
              <a:rPr lang="en-US" altLang="en-US" sz="2200" dirty="0"/>
              <a:t>foods, but some consumers </a:t>
            </a:r>
            <a:br>
              <a:rPr lang="en-US" altLang="en-US" sz="2200" dirty="0"/>
            </a:br>
            <a:r>
              <a:rPr lang="en-US" altLang="en-US" sz="2200" dirty="0"/>
              <a:t>refuse irradiated products</a:t>
            </a:r>
          </a:p>
        </p:txBody>
      </p:sp>
      <p:pic>
        <p:nvPicPr>
          <p:cNvPr id="4" name="Picture 3" descr="Radura symbol shown on carton of strawberries  to indicate that it has been irradiate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3025" y="3733800"/>
            <a:ext cx="3762375" cy="2447925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EFB468D-02B4-4A35-A8CB-1510F306394C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7753895" y="6661150"/>
            <a:ext cx="1415505" cy="176029"/>
          </a:xfrm>
        </p:spPr>
        <p:txBody>
          <a:bodyPr/>
          <a:lstStyle/>
          <a:p>
            <a:pPr algn="r"/>
            <a:r>
              <a:rPr lang="en-US" altLang="en-US" sz="800" dirty="0"/>
              <a:t>©H. S. Photos/Science Source </a:t>
            </a:r>
          </a:p>
        </p:txBody>
      </p:sp>
    </p:spTree>
    <p:extLst>
      <p:ext uri="{BB962C8B-B14F-4D97-AF65-F5344CB8AC3E}">
        <p14:creationId xmlns:p14="http://schemas.microsoft.com/office/powerpoint/2010/main" val="2558244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847702FB-C30A-42CE-8A13-3586704DE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798" y="235736"/>
            <a:ext cx="8787204" cy="892516"/>
          </a:xfrm>
        </p:spPr>
        <p:txBody>
          <a:bodyPr/>
          <a:lstStyle/>
          <a:p>
            <a:r>
              <a:rPr lang="en-US" altLang="en-US" sz="2600" b="1" dirty="0">
                <a:solidFill>
                  <a:schemeClr val="tx1"/>
                </a:solidFill>
              </a:rPr>
              <a:t>Using Other Physical Methods to Remove or Destroy Microbes (2)</a:t>
            </a:r>
            <a:endParaRPr lang="en-GB" sz="2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00100" y="990600"/>
            <a:ext cx="6134100" cy="34671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1500"/>
              </a:spcAft>
            </a:pPr>
            <a:r>
              <a:rPr lang="en-US" altLang="en-US" dirty="0"/>
              <a:t>Ultraviolet radiation destroys microbes directly</a:t>
            </a:r>
          </a:p>
          <a:p>
            <a:pPr marL="285750" lvl="2" indent="-285750">
              <a:lnSpc>
                <a:spcPct val="90000"/>
              </a:lnSpc>
              <a:spcBef>
                <a:spcPts val="0"/>
              </a:spcBef>
            </a:pPr>
            <a:r>
              <a:rPr lang="en-US" altLang="en-US" sz="2000" dirty="0"/>
              <a:t>Damages DNA</a:t>
            </a:r>
          </a:p>
          <a:p>
            <a:pPr marL="285750" lvl="2" indent="-285750">
              <a:lnSpc>
                <a:spcPct val="90000"/>
              </a:lnSpc>
              <a:spcBef>
                <a:spcPts val="480"/>
              </a:spcBef>
            </a:pPr>
            <a:r>
              <a:rPr lang="en-US" altLang="en-US" sz="2000" dirty="0"/>
              <a:t>Used to destroy microbes in air, water, and on surfaces</a:t>
            </a:r>
          </a:p>
          <a:p>
            <a:pPr marL="285750" lvl="2" indent="-285750">
              <a:lnSpc>
                <a:spcPct val="90000"/>
              </a:lnSpc>
              <a:spcBef>
                <a:spcPts val="480"/>
              </a:spcBef>
            </a:pPr>
            <a:r>
              <a:rPr lang="en-US" altLang="en-US" sz="2000" dirty="0"/>
              <a:t>Poor penetrating power</a:t>
            </a:r>
          </a:p>
          <a:p>
            <a:pPr marL="514350" lvl="3">
              <a:lnSpc>
                <a:spcPct val="90000"/>
              </a:lnSpc>
              <a:spcBef>
                <a:spcPts val="432"/>
              </a:spcBef>
            </a:pPr>
            <a:r>
              <a:rPr lang="en-US" altLang="en-US" sz="1800" dirty="0"/>
              <a:t>Thin films or coverings can limit effect</a:t>
            </a:r>
          </a:p>
          <a:p>
            <a:pPr marL="514350" lvl="3">
              <a:lnSpc>
                <a:spcPct val="90000"/>
              </a:lnSpc>
              <a:spcBef>
                <a:spcPts val="432"/>
              </a:spcBef>
            </a:pPr>
            <a:r>
              <a:rPr lang="en-US" altLang="en-US" sz="1800" dirty="0"/>
              <a:t>Cannot kill microbes in solids or turbid liquids</a:t>
            </a:r>
          </a:p>
          <a:p>
            <a:pPr marL="514350" lvl="3">
              <a:lnSpc>
                <a:spcPct val="90000"/>
              </a:lnSpc>
              <a:spcBef>
                <a:spcPts val="432"/>
              </a:spcBef>
            </a:pPr>
            <a:r>
              <a:rPr lang="en-US" altLang="en-US" sz="1800" dirty="0"/>
              <a:t>Most glass and plastic block rays</a:t>
            </a:r>
          </a:p>
          <a:p>
            <a:pPr marL="285750" lvl="2" indent="-285750">
              <a:lnSpc>
                <a:spcPct val="90000"/>
              </a:lnSpc>
            </a:pPr>
            <a:r>
              <a:rPr lang="en-US" altLang="en-US" sz="2000" dirty="0"/>
              <a:t>Must be carefully used since damaging to skin, eyes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E6B430-4CD1-4562-94A3-5419F404EDA5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01700" y="4607595"/>
            <a:ext cx="7656500" cy="1259805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1500"/>
              </a:spcAft>
            </a:pPr>
            <a:r>
              <a:rPr lang="en-US" altLang="en-US" sz="2400" dirty="0"/>
              <a:t>Microwaves do not affect microorganisms, but the heat they generate can be lethal</a:t>
            </a:r>
          </a:p>
          <a:p>
            <a:pPr marL="277813" lvl="1" indent="-277813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en-US" sz="2000" dirty="0"/>
              <a:t>Microwave ovens heat food unevenly, so cells can survive</a:t>
            </a:r>
          </a:p>
        </p:txBody>
      </p:sp>
    </p:spTree>
    <p:extLst>
      <p:ext uri="{BB962C8B-B14F-4D97-AF65-F5344CB8AC3E}">
        <p14:creationId xmlns:p14="http://schemas.microsoft.com/office/powerpoint/2010/main" val="1326053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DD4F4B43-5D2C-4B4A-A2FE-CE88857EC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398" y="152400"/>
            <a:ext cx="8787204" cy="892516"/>
          </a:xfrm>
        </p:spPr>
        <p:txBody>
          <a:bodyPr/>
          <a:lstStyle/>
          <a:p>
            <a:r>
              <a:rPr lang="en-US" altLang="en-US" sz="2600" b="1" dirty="0">
                <a:solidFill>
                  <a:schemeClr val="tx1"/>
                </a:solidFill>
              </a:rPr>
              <a:t>Using Other Physical Methods to Remove or Destroy Microbes (3)</a:t>
            </a:r>
            <a:endParaRPr lang="en-GB" sz="2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00100" y="990600"/>
            <a:ext cx="7505700" cy="25908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altLang="en-US" dirty="0"/>
              <a:t>High Pressure Processing (HPP)</a:t>
            </a:r>
          </a:p>
          <a:p>
            <a:pPr marL="285750" lvl="1">
              <a:spcBef>
                <a:spcPts val="0"/>
              </a:spcBef>
            </a:pPr>
            <a:r>
              <a:rPr lang="en-US" altLang="en-US" dirty="0"/>
              <a:t>Decreases number of microorganisms in commercial food products like fruit juice and guacamole</a:t>
            </a:r>
          </a:p>
          <a:p>
            <a:pPr marL="533400" lvl="2">
              <a:spcBef>
                <a:spcPts val="432"/>
              </a:spcBef>
            </a:pPr>
            <a:r>
              <a:rPr lang="en-US" altLang="en-US" dirty="0"/>
              <a:t>Employs high pressure up to 120,000 pound per square inch </a:t>
            </a:r>
          </a:p>
          <a:p>
            <a:pPr marL="533400" lvl="2">
              <a:spcBef>
                <a:spcPts val="432"/>
              </a:spcBef>
            </a:pPr>
            <a:r>
              <a:rPr lang="en-US" altLang="en-US" dirty="0"/>
              <a:t>Destroys microbes by denaturing proteins and altering cell permeability</a:t>
            </a:r>
          </a:p>
          <a:p>
            <a:pPr marL="533400" lvl="2">
              <a:spcBef>
                <a:spcPts val="432"/>
              </a:spcBef>
            </a:pPr>
            <a:r>
              <a:rPr lang="en-US" altLang="en-US" dirty="0"/>
              <a:t>Products maintain color, flavor associated with fresh food</a:t>
            </a:r>
          </a:p>
        </p:txBody>
      </p:sp>
    </p:spTree>
    <p:extLst>
      <p:ext uri="{BB962C8B-B14F-4D97-AF65-F5344CB8AC3E}">
        <p14:creationId xmlns:p14="http://schemas.microsoft.com/office/powerpoint/2010/main" val="2282320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DB4576F-93A1-4423-BF3C-44F8B7715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8218" y="228600"/>
            <a:ext cx="2622466" cy="609600"/>
          </a:xfrm>
        </p:spPr>
        <p:txBody>
          <a:bodyPr/>
          <a:lstStyle/>
          <a:p>
            <a:r>
              <a:rPr lang="en-US" altLang="en-US" b="1" dirty="0">
                <a:solidFill>
                  <a:schemeClr val="tx1"/>
                </a:solidFill>
              </a:rPr>
              <a:t>Introduction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7239000" cy="222365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altLang="en-US" dirty="0"/>
              <a:t>Until late 19</a:t>
            </a:r>
            <a:r>
              <a:rPr lang="en-US" altLang="en-US" baseline="30000" dirty="0"/>
              <a:t>th</a:t>
            </a:r>
            <a:r>
              <a:rPr lang="en-US" altLang="en-US" dirty="0"/>
              <a:t> century, patients undergoing even minor surgeries were at great risk of developing fatal infections</a:t>
            </a:r>
          </a:p>
          <a:p>
            <a:pPr marL="285750" lvl="1">
              <a:spcBef>
                <a:spcPts val="0"/>
              </a:spcBef>
            </a:pPr>
            <a:r>
              <a:rPr lang="en-US" altLang="en-US" dirty="0"/>
              <a:t>Physicians did not know their hands could pass diseases from one patient to the next</a:t>
            </a:r>
          </a:p>
          <a:p>
            <a:pPr marL="285750" lvl="1">
              <a:spcBef>
                <a:spcPts val="480"/>
              </a:spcBef>
            </a:pPr>
            <a:r>
              <a:rPr lang="en-US" altLang="en-US" dirty="0"/>
              <a:t>Did not understand airborne microbes could infect open wounds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6391759-3CFF-4B3F-9417-7A87CB3A58C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7255" y="3214250"/>
            <a:ext cx="3315888" cy="9381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marL="285750" lvl="1">
              <a:spcBef>
                <a:spcPts val="48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prstClr val="black"/>
                </a:solidFill>
              </a:rPr>
              <a:t>Modern hospitals use strict procedures to avoid microbial contamination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AAB4C5B-B750-4100-A0DD-F2FFC37335F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62643" y="4262903"/>
            <a:ext cx="3429000" cy="854529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altLang="en-US" sz="2400" dirty="0"/>
              <a:t>Microbial growth reduces quality of many goods</a:t>
            </a:r>
          </a:p>
        </p:txBody>
      </p:sp>
      <p:pic>
        <p:nvPicPr>
          <p:cNvPr id="9220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9" b="2762"/>
          <a:stretch>
            <a:fillRect/>
          </a:stretch>
        </p:blipFill>
        <p:spPr bwMode="auto">
          <a:xfrm>
            <a:off x="4876799" y="3382536"/>
            <a:ext cx="3507233" cy="256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42AE0A8-BB47-424C-A1E8-C0C7BA8D9ACB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7829548" y="6659907"/>
            <a:ext cx="1360272" cy="174286"/>
          </a:xfrm>
        </p:spPr>
        <p:txBody>
          <a:bodyPr/>
          <a:lstStyle/>
          <a:p>
            <a:pPr algn="r"/>
            <a:r>
              <a:rPr lang="en-US" altLang="en-US" sz="800" dirty="0"/>
              <a:t>©Arthur Tilley/Getty Images</a:t>
            </a:r>
          </a:p>
        </p:txBody>
      </p:sp>
    </p:spTree>
    <p:extLst>
      <p:ext uri="{BB962C8B-B14F-4D97-AF65-F5344CB8AC3E}">
        <p14:creationId xmlns:p14="http://schemas.microsoft.com/office/powerpoint/2010/main" val="559807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2F21B16-0D90-4A78-8D7B-7CD18213A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715" y="237760"/>
            <a:ext cx="8675370" cy="905377"/>
          </a:xfrm>
        </p:spPr>
        <p:txBody>
          <a:bodyPr/>
          <a:lstStyle/>
          <a:p>
            <a:r>
              <a:rPr lang="en-US" altLang="en-US" sz="2600" b="1" dirty="0"/>
              <a:t>Table 5.1 Physical Methods Used to Destroy Microorganisms and Viruses (1)</a:t>
            </a:r>
            <a:endParaRPr lang="en-GB" sz="2600" dirty="0"/>
          </a:p>
        </p:txBody>
      </p:sp>
      <p:graphicFrame>
        <p:nvGraphicFramePr>
          <p:cNvPr id="9" name="Table Placeholder 8">
            <a:extLst>
              <a:ext uri="{FF2B5EF4-FFF2-40B4-BE49-F238E27FC236}">
                <a16:creationId xmlns:a16="http://schemas.microsoft.com/office/drawing/2014/main" id="{4B6E0422-D551-45CC-B0E7-16671302B158}"/>
              </a:ext>
            </a:extLst>
          </p:cNvPr>
          <p:cNvGraphicFramePr>
            <a:graphicFrameLocks noGrp="1"/>
          </p:cNvGraphicFramePr>
          <p:nvPr>
            <p:ph type="tbl" sz="quarter" idx="18"/>
            <p:extLst>
              <p:ext uri="{D42A27DB-BD31-4B8C-83A1-F6EECF244321}">
                <p14:modId xmlns:p14="http://schemas.microsoft.com/office/powerpoint/2010/main" val="3842896553"/>
              </p:ext>
            </p:extLst>
          </p:nvPr>
        </p:nvGraphicFramePr>
        <p:xfrm>
          <a:off x="762000" y="1295400"/>
          <a:ext cx="7772400" cy="536333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2326031746"/>
                    </a:ext>
                  </a:extLst>
                </a:gridCol>
                <a:gridCol w="3214861">
                  <a:extLst>
                    <a:ext uri="{9D8B030D-6E8A-4147-A177-3AD203B41FA5}">
                      <a16:colId xmlns:a16="http://schemas.microsoft.com/office/drawing/2014/main" val="3573227789"/>
                    </a:ext>
                  </a:extLst>
                </a:gridCol>
                <a:gridCol w="3262139">
                  <a:extLst>
                    <a:ext uri="{9D8B030D-6E8A-4147-A177-3AD203B41FA5}">
                      <a16:colId xmlns:a16="http://schemas.microsoft.com/office/drawing/2014/main" val="2024639756"/>
                    </a:ext>
                  </a:extLst>
                </a:gridCol>
              </a:tblGrid>
              <a:tr h="437037">
                <a:tc>
                  <a:txBody>
                    <a:bodyPr/>
                    <a:lstStyle/>
                    <a:p>
                      <a:r>
                        <a:rPr lang="en-US" sz="1800" b="1" dirty="0"/>
                        <a:t>Method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Characteristic</a:t>
                      </a:r>
                      <a:r>
                        <a:rPr lang="en-US" sz="1800" b="1" baseline="0" dirty="0"/>
                        <a:t> </a:t>
                      </a:r>
                      <a:endParaRPr lang="en-US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Use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09234378"/>
                  </a:ext>
                </a:extLst>
              </a:tr>
              <a:tr h="53717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/>
                        <a:t>Moist Heat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Denatures proteins. Relatively fast, reliable, safe, and inexpensive.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87477830"/>
                  </a:ext>
                </a:extLst>
              </a:tr>
              <a:tr h="591113">
                <a:tc>
                  <a:txBody>
                    <a:bodyPr/>
                    <a:lstStyle/>
                    <a:p>
                      <a:pPr marL="0" indent="138113"/>
                      <a:r>
                        <a:rPr lang="en-US" sz="1200" dirty="0"/>
                        <a:t>Boiling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Boiling for 5 minutes destroys most microorganisms and viruses; a notable exception is endospores.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Boiling for at least 5 minutes can be used to treat drinking water.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71969275"/>
                  </a:ext>
                </a:extLst>
              </a:tr>
              <a:tr h="759180">
                <a:tc>
                  <a:txBody>
                    <a:bodyPr/>
                    <a:lstStyle/>
                    <a:p>
                      <a:pPr marL="0" marR="0" lvl="0" indent="138113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Pasteurization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Significantly decreases the numbers of heat-sensitive microorganisms, including spoilage microbes and pathogens (except endospore formers).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Milk is pasteurized by heating it to 72 degrees Celsius for 15 seconds. Juices are also routinely pasteurized.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90983179"/>
                  </a:ext>
                </a:extLst>
              </a:tr>
              <a:tr h="927887">
                <a:tc>
                  <a:txBody>
                    <a:bodyPr/>
                    <a:lstStyle/>
                    <a:p>
                      <a:pPr marL="125413" indent="0"/>
                      <a:r>
                        <a:rPr lang="en-US" sz="1200" baseline="0" dirty="0"/>
                        <a:t>Pressurized steam (autoclaving)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Typical treatment is 121 degrees Celsius/15 pound per square inch for 15 minutes or longer, a process that destroys endospores.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Widely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dirty="0"/>
                        <a:t>used to sterilize microbiological media, laboratory glassware, surgical instruments, and other items that steam can penetrate. The canning process renders foods commercially sterile.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86676511"/>
                  </a:ext>
                </a:extLst>
              </a:tr>
              <a:tr h="43703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/>
                        <a:t>Dry Heat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Destroys cell components and denatures proteins.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5990659"/>
                  </a:ext>
                </a:extLst>
              </a:tr>
              <a:tr h="626705">
                <a:tc>
                  <a:txBody>
                    <a:bodyPr/>
                    <a:lstStyle/>
                    <a:p>
                      <a:pPr marL="0" indent="125413"/>
                      <a:r>
                        <a:rPr lang="en-US" sz="1200" dirty="0"/>
                        <a:t>Incineration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Burns cell components to ashes.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Flaming of wire inoculating loops. Also used to destroy medical wastes and contaminated animal carcasses.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87333315"/>
                  </a:ext>
                </a:extLst>
              </a:tr>
              <a:tr h="521172">
                <a:tc>
                  <a:txBody>
                    <a:bodyPr/>
                    <a:lstStyle/>
                    <a:p>
                      <a:pPr marL="0" indent="125413"/>
                      <a:r>
                        <a:rPr lang="en-US" sz="1200" baseline="0" dirty="0"/>
                        <a:t>Dry heat ovens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Less efficient than moist heat, requiring longer times and higher temperatures.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Laboratory</a:t>
                      </a:r>
                      <a:r>
                        <a:rPr lang="en-US" sz="1200" baseline="0" dirty="0"/>
                        <a:t> glassware is sterilized by heating at 160 </a:t>
                      </a:r>
                      <a:r>
                        <a:rPr lang="en-US" sz="1200" dirty="0"/>
                        <a:t>degrees Celsius </a:t>
                      </a:r>
                      <a:r>
                        <a:rPr lang="en-US" sz="1200" baseline="0" dirty="0"/>
                        <a:t>to 170 </a:t>
                      </a:r>
                      <a:r>
                        <a:rPr lang="en-US" sz="1200" dirty="0"/>
                        <a:t>degrees Celsius </a:t>
                      </a:r>
                      <a:r>
                        <a:rPr lang="en-US" sz="1200" baseline="0" dirty="0"/>
                        <a:t>for 2 to 3 hours. Oils and dry materials are also sterilized in ovens.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242156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2842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69DB45A-537E-481D-B2D7-EF6292B2A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71" y="231593"/>
            <a:ext cx="9027494" cy="821920"/>
          </a:xfrm>
        </p:spPr>
        <p:txBody>
          <a:bodyPr/>
          <a:lstStyle/>
          <a:p>
            <a:r>
              <a:rPr lang="en-US" altLang="en-US" sz="2300" b="1" dirty="0"/>
              <a:t>Table 5.1 Physical Methods Used to Destroy Microorganisms and Viruses (2) </a:t>
            </a:r>
            <a:endParaRPr lang="en-GB" sz="2300" dirty="0"/>
          </a:p>
        </p:txBody>
      </p:sp>
      <p:graphicFrame>
        <p:nvGraphicFramePr>
          <p:cNvPr id="7" name="Table Placeholder 6">
            <a:extLst>
              <a:ext uri="{FF2B5EF4-FFF2-40B4-BE49-F238E27FC236}">
                <a16:creationId xmlns:a16="http://schemas.microsoft.com/office/drawing/2014/main" id="{232895F0-734E-419F-A574-5E5B5136A876}"/>
              </a:ext>
            </a:extLst>
          </p:cNvPr>
          <p:cNvGraphicFramePr>
            <a:graphicFrameLocks noGrp="1"/>
          </p:cNvGraphicFramePr>
          <p:nvPr>
            <p:ph type="tbl" sz="quarter" idx="18"/>
            <p:extLst>
              <p:ext uri="{D42A27DB-BD31-4B8C-83A1-F6EECF244321}">
                <p14:modId xmlns:p14="http://schemas.microsoft.com/office/powerpoint/2010/main" val="118908681"/>
              </p:ext>
            </p:extLst>
          </p:nvPr>
        </p:nvGraphicFramePr>
        <p:xfrm>
          <a:off x="333735" y="1146869"/>
          <a:ext cx="8637813" cy="5486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46413">
                  <a:extLst>
                    <a:ext uri="{9D8B030D-6E8A-4147-A177-3AD203B41FA5}">
                      <a16:colId xmlns:a16="http://schemas.microsoft.com/office/drawing/2014/main" val="1871185266"/>
                    </a:ext>
                  </a:extLst>
                </a:gridCol>
                <a:gridCol w="3962400">
                  <a:extLst>
                    <a:ext uri="{9D8B030D-6E8A-4147-A177-3AD203B41FA5}">
                      <a16:colId xmlns:a16="http://schemas.microsoft.com/office/drawing/2014/main" val="4089292400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83727327"/>
                    </a:ext>
                  </a:extLst>
                </a:gridCol>
              </a:tblGrid>
              <a:tr h="264704">
                <a:tc>
                  <a:txBody>
                    <a:bodyPr/>
                    <a:lstStyle/>
                    <a:p>
                      <a:r>
                        <a:rPr lang="en-US" sz="1800" b="1" dirty="0"/>
                        <a:t>Method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Characteristic</a:t>
                      </a:r>
                      <a:r>
                        <a:rPr lang="en-US" sz="1800" b="1" baseline="0" dirty="0"/>
                        <a:t> </a:t>
                      </a:r>
                      <a:endParaRPr lang="en-US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Use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71304322"/>
                  </a:ext>
                </a:extLst>
              </a:tr>
              <a:tr h="37499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/>
                        <a:t>Filtration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Filter retains microbes while letting the suspending fluid or air pass through small holes.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98058967"/>
                  </a:ext>
                </a:extLst>
              </a:tr>
              <a:tr h="374998">
                <a:tc>
                  <a:txBody>
                    <a:bodyPr/>
                    <a:lstStyle/>
                    <a:p>
                      <a:pPr marL="125413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Filtration of fluids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Various pore sizes are available; 0.2 micro</a:t>
                      </a:r>
                      <a:r>
                        <a:rPr lang="en-US" sz="1400" baseline="0" dirty="0"/>
                        <a:t>meter</a:t>
                      </a:r>
                      <a:r>
                        <a:rPr lang="en-US" sz="1400" dirty="0"/>
                        <a:t> is commonly used to remove bacteria.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Used for beer and wine, and to sterilize some heat-sensitive medications.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745251"/>
                  </a:ext>
                </a:extLst>
              </a:tr>
              <a:tr h="683819">
                <a:tc>
                  <a:txBody>
                    <a:bodyPr/>
                    <a:lstStyle/>
                    <a:p>
                      <a:pPr marL="125413" indent="0"/>
                      <a:r>
                        <a:rPr lang="en-US" sz="1400" baseline="0" dirty="0"/>
                        <a:t>Filtration of air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HEPA filters are used to remove microbes that have a diameter of 0.3 micro</a:t>
                      </a:r>
                      <a:r>
                        <a:rPr lang="en-US" sz="1400" baseline="0" dirty="0"/>
                        <a:t>meter</a:t>
                      </a:r>
                      <a:r>
                        <a:rPr lang="en-US" sz="1400" dirty="0"/>
                        <a:t> or greater.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Used in biological safety cabinets, specialized hospital rooms, and airplanes. Also used in some vacuum cleaners and home air purification units.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47972373"/>
                  </a:ext>
                </a:extLst>
              </a:tr>
              <a:tr h="37499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/>
                        <a:t>Irradiation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Type of cell damage depends on the wavelength of the radiation.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5271202"/>
                  </a:ext>
                </a:extLst>
              </a:tr>
              <a:tr h="992641">
                <a:tc>
                  <a:txBody>
                    <a:bodyPr/>
                    <a:lstStyle/>
                    <a:p>
                      <a:pPr marL="125413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Ionizing radiation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Destroys DNA and possibly damages cytoplasmic membranes. Produces reactive molecules that damage other cell components. Items can be sterilized even after packaging.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Used to sterilize heat-sensitive materials including medical equipment, disposable surgical supplies, and drugs such as penicillin. Also used to destroy microbes in spices, herbs, and approved types of produce and meats.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92300290"/>
                  </a:ext>
                </a:extLst>
              </a:tr>
              <a:tr h="374998">
                <a:tc>
                  <a:txBody>
                    <a:bodyPr/>
                    <a:lstStyle/>
                    <a:p>
                      <a:pPr marL="125413" indent="0"/>
                      <a:r>
                        <a:rPr lang="en-US" sz="1400" dirty="0"/>
                        <a:t>Ultraviolet radiation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Damages DNA. Penetrates poorly.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Used to destroy microbes in the air and drinking water, and to disinfect surfaces.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53665529"/>
                  </a:ext>
                </a:extLst>
              </a:tr>
              <a:tr h="52940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/>
                        <a:t>High Pressure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Treatments up to 120,000 pound per square inch may denature proteins and alter the permeability of the cell. Products retain color, flavor, and nutrients.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Used to extend the shelf life of certain food products such</a:t>
                      </a:r>
                      <a:r>
                        <a:rPr lang="en-US" sz="1400" baseline="0" dirty="0"/>
                        <a:t> as guacamole.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073107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139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C2691325-F415-4D35-A6A6-0A7B83632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008" y="117752"/>
            <a:ext cx="8528773" cy="892516"/>
          </a:xfrm>
        </p:spPr>
        <p:txBody>
          <a:bodyPr/>
          <a:lstStyle/>
          <a:p>
            <a:r>
              <a:rPr lang="en-US" altLang="en-US" sz="2800" b="1" dirty="0">
                <a:solidFill>
                  <a:schemeClr val="tx1"/>
                </a:solidFill>
              </a:rPr>
              <a:t>Using Chemicals to Destroy Microorganisms and Viruses (1)</a:t>
            </a:r>
            <a:endParaRPr lang="en-GB" sz="28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05542" y="990600"/>
            <a:ext cx="7162800" cy="54102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altLang="en-US" dirty="0"/>
              <a:t>Effectiveness of Germicidal Chemicals</a:t>
            </a:r>
          </a:p>
          <a:p>
            <a:pPr marL="285750" lvl="1">
              <a:spcBef>
                <a:spcPts val="0"/>
              </a:spcBef>
              <a:spcAft>
                <a:spcPts val="500"/>
              </a:spcAft>
            </a:pPr>
            <a:r>
              <a:rPr lang="en-US" altLang="en-US" u="sng" dirty="0"/>
              <a:t>Sterilants</a:t>
            </a:r>
            <a:r>
              <a:rPr lang="en-US" altLang="en-US" dirty="0"/>
              <a:t> destroy all microbes; also called sporocides</a:t>
            </a:r>
          </a:p>
          <a:p>
            <a:pPr marL="538163" lvl="2">
              <a:spcBef>
                <a:spcPts val="480"/>
              </a:spcBef>
              <a:spcAft>
                <a:spcPts val="500"/>
              </a:spcAft>
            </a:pPr>
            <a:r>
              <a:rPr lang="en-US" altLang="en-US" sz="2000" dirty="0"/>
              <a:t>Heat-sensitive critical instruments</a:t>
            </a:r>
          </a:p>
          <a:p>
            <a:pPr marL="285750" lvl="1">
              <a:spcBef>
                <a:spcPts val="480"/>
              </a:spcBef>
              <a:spcAft>
                <a:spcPts val="500"/>
              </a:spcAft>
            </a:pPr>
            <a:r>
              <a:rPr lang="en-US" altLang="en-US" u="sng" dirty="0"/>
              <a:t>High-level disinfectants</a:t>
            </a:r>
            <a:r>
              <a:rPr lang="en-US" altLang="en-US" dirty="0"/>
              <a:t> destroy viruses, vegetative cells</a:t>
            </a:r>
          </a:p>
          <a:p>
            <a:pPr marL="538163" lvl="2">
              <a:spcBef>
                <a:spcPts val="480"/>
              </a:spcBef>
              <a:spcAft>
                <a:spcPts val="500"/>
              </a:spcAft>
            </a:pPr>
            <a:r>
              <a:rPr lang="en-US" altLang="en-US" sz="2000" dirty="0"/>
              <a:t>Do not reliably kill endospores</a:t>
            </a:r>
          </a:p>
          <a:p>
            <a:pPr marL="538163" lvl="2">
              <a:spcBef>
                <a:spcPts val="480"/>
              </a:spcBef>
              <a:spcAft>
                <a:spcPts val="500"/>
              </a:spcAft>
            </a:pPr>
            <a:r>
              <a:rPr lang="en-US" altLang="en-US" sz="2000" dirty="0"/>
              <a:t>Semi-critical instruments</a:t>
            </a:r>
          </a:p>
          <a:p>
            <a:pPr marL="285750" lvl="1">
              <a:spcBef>
                <a:spcPts val="480"/>
              </a:spcBef>
              <a:spcAft>
                <a:spcPts val="500"/>
              </a:spcAft>
            </a:pPr>
            <a:r>
              <a:rPr lang="en-US" altLang="en-US" u="sng" dirty="0"/>
              <a:t>Intermediate-level disinfectants</a:t>
            </a:r>
            <a:r>
              <a:rPr lang="en-US" altLang="en-US" dirty="0"/>
              <a:t> destroy vegetative bacteria, mycobacteria, fungi, and most viruses</a:t>
            </a:r>
          </a:p>
          <a:p>
            <a:pPr marL="538163" lvl="2">
              <a:spcBef>
                <a:spcPts val="480"/>
              </a:spcBef>
              <a:spcAft>
                <a:spcPts val="500"/>
              </a:spcAft>
            </a:pPr>
            <a:r>
              <a:rPr lang="en-US" altLang="en-US" sz="2000" dirty="0"/>
              <a:t>Disinfect non-critical instruments</a:t>
            </a:r>
          </a:p>
          <a:p>
            <a:pPr marL="285750" lvl="1">
              <a:spcBef>
                <a:spcPts val="480"/>
              </a:spcBef>
              <a:spcAft>
                <a:spcPts val="500"/>
              </a:spcAft>
            </a:pPr>
            <a:r>
              <a:rPr lang="en-US" altLang="en-US" u="sng" dirty="0"/>
              <a:t>Low-level disinfectants</a:t>
            </a:r>
            <a:r>
              <a:rPr lang="en-US" altLang="en-US" dirty="0"/>
              <a:t> destroy fungi, vegetative bacteria except mycobacteria, and enveloped viruses</a:t>
            </a:r>
          </a:p>
          <a:p>
            <a:pPr marL="538163" lvl="2">
              <a:spcBef>
                <a:spcPts val="480"/>
              </a:spcBef>
              <a:spcAft>
                <a:spcPts val="500"/>
              </a:spcAft>
            </a:pPr>
            <a:r>
              <a:rPr lang="en-US" altLang="en-US" sz="2000" dirty="0"/>
              <a:t>Do not kill endospores, non-enveloped viruses</a:t>
            </a:r>
          </a:p>
          <a:p>
            <a:pPr marL="538163" lvl="2">
              <a:spcBef>
                <a:spcPts val="480"/>
              </a:spcBef>
              <a:spcAft>
                <a:spcPts val="500"/>
              </a:spcAft>
            </a:pPr>
            <a:r>
              <a:rPr lang="en-US" altLang="en-US" sz="2000" dirty="0"/>
              <a:t>Disinfect furniture, floors, walls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755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A38D60F2-E4EF-4359-A26D-21B38159F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296" y="123150"/>
            <a:ext cx="8458756" cy="869910"/>
          </a:xfrm>
        </p:spPr>
        <p:txBody>
          <a:bodyPr/>
          <a:lstStyle/>
          <a:p>
            <a:r>
              <a:rPr lang="en-US" altLang="en-US" sz="2800" b="1" dirty="0">
                <a:solidFill>
                  <a:schemeClr val="tx1"/>
                </a:solidFill>
              </a:rPr>
              <a:t>Using Chemicals to Destroy Microorganisms and Viruses (2)</a:t>
            </a:r>
            <a:endParaRPr lang="en-GB" sz="28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94658" y="999010"/>
            <a:ext cx="7543800" cy="2277589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altLang="en-US" dirty="0"/>
              <a:t>Effectiveness of Germicidal Chemicals</a:t>
            </a:r>
          </a:p>
          <a:p>
            <a:pPr marL="285750" lvl="1">
              <a:spcBef>
                <a:spcPts val="0"/>
              </a:spcBef>
            </a:pPr>
            <a:r>
              <a:rPr lang="en-US" altLang="en-US" dirty="0"/>
              <a:t>Regulated by FDA or EPA</a:t>
            </a:r>
          </a:p>
          <a:p>
            <a:pPr marL="285750" lvl="1">
              <a:spcBef>
                <a:spcPts val="480"/>
              </a:spcBef>
            </a:pPr>
            <a:r>
              <a:rPr lang="en-US" altLang="en-US" dirty="0"/>
              <a:t>Follow instructions regarding dilution, temperature, and duration of time needed for effectiveness</a:t>
            </a:r>
          </a:p>
          <a:p>
            <a:pPr marL="285750" lvl="1">
              <a:spcBef>
                <a:spcPts val="480"/>
              </a:spcBef>
            </a:pPr>
            <a:r>
              <a:rPr lang="en-US" altLang="en-US" dirty="0"/>
              <a:t>Clean objects before treatment with germicide</a:t>
            </a:r>
          </a:p>
        </p:txBody>
      </p:sp>
    </p:spTree>
    <p:extLst>
      <p:ext uri="{BB962C8B-B14F-4D97-AF65-F5344CB8AC3E}">
        <p14:creationId xmlns:p14="http://schemas.microsoft.com/office/powerpoint/2010/main" val="44389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06C10FFD-5DD7-4CE6-A7A2-8342F5880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98" y="228600"/>
            <a:ext cx="8915400" cy="416365"/>
          </a:xfrm>
        </p:spPr>
        <p:txBody>
          <a:bodyPr/>
          <a:lstStyle/>
          <a:p>
            <a:r>
              <a:rPr lang="en-US" altLang="en-US" sz="2400" b="1" dirty="0">
                <a:solidFill>
                  <a:schemeClr val="tx1"/>
                </a:solidFill>
              </a:rPr>
              <a:t>Using Chemicals to Destroy Microorganisms and Viruses – Figure 5.9</a:t>
            </a:r>
            <a:endParaRPr lang="en-GB" sz="24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00097" y="990600"/>
            <a:ext cx="6019800" cy="56388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altLang="en-US" dirty="0"/>
              <a:t>Selecting the Appropriate Germicidal Chemical</a:t>
            </a:r>
          </a:p>
          <a:p>
            <a:pPr marL="285750" lvl="1">
              <a:spcBef>
                <a:spcPts val="0"/>
              </a:spcBef>
            </a:pPr>
            <a:r>
              <a:rPr lang="en-US" altLang="en-US" dirty="0"/>
              <a:t>Toxicity: benefits must be weighed against risk of use</a:t>
            </a:r>
          </a:p>
          <a:p>
            <a:pPr marL="285750" lvl="1">
              <a:spcBef>
                <a:spcPts val="480"/>
              </a:spcBef>
            </a:pPr>
            <a:r>
              <a:rPr lang="en-US" altLang="en-US" dirty="0"/>
              <a:t>Activity in presence of organic material</a:t>
            </a:r>
          </a:p>
          <a:p>
            <a:pPr marL="285750" lvl="1">
              <a:spcBef>
                <a:spcPts val="480"/>
              </a:spcBef>
            </a:pPr>
            <a:r>
              <a:rPr lang="en-US" altLang="en-US" dirty="0"/>
              <a:t>Compatibility with material being treated</a:t>
            </a:r>
          </a:p>
          <a:p>
            <a:pPr marL="506413" lvl="2">
              <a:spcBef>
                <a:spcPts val="432"/>
              </a:spcBef>
            </a:pPr>
            <a:r>
              <a:rPr lang="en-US" altLang="en-US" dirty="0"/>
              <a:t>Liquids cannot be used on electrical equipment</a:t>
            </a:r>
          </a:p>
          <a:p>
            <a:pPr marL="285750" lvl="1"/>
            <a:r>
              <a:rPr lang="en-US" altLang="en-US" dirty="0"/>
              <a:t>Residues - can be toxic or corrosive</a:t>
            </a:r>
          </a:p>
          <a:p>
            <a:pPr marL="285750" lvl="1"/>
            <a:r>
              <a:rPr lang="en-US" altLang="en-US" dirty="0"/>
              <a:t>Cost and availability</a:t>
            </a:r>
          </a:p>
          <a:p>
            <a:pPr marL="285750" lvl="1"/>
            <a:r>
              <a:rPr lang="en-US" altLang="en-US" dirty="0"/>
              <a:t>Storage and stability</a:t>
            </a:r>
          </a:p>
          <a:p>
            <a:pPr marL="506413" lvl="2">
              <a:spcBef>
                <a:spcPts val="432"/>
              </a:spcBef>
            </a:pPr>
            <a:r>
              <a:rPr lang="en-US" altLang="en-US" dirty="0"/>
              <a:t>Concentrated stock </a:t>
            </a:r>
            <a:br>
              <a:rPr lang="en-US" altLang="en-US" dirty="0"/>
            </a:br>
            <a:r>
              <a:rPr lang="en-US" altLang="en-US" dirty="0"/>
              <a:t>decreases storage space</a:t>
            </a:r>
          </a:p>
          <a:p>
            <a:pPr marL="285750" lvl="1"/>
            <a:r>
              <a:rPr lang="en-US" altLang="en-US" dirty="0"/>
              <a:t>Environmental risk</a:t>
            </a:r>
          </a:p>
          <a:p>
            <a:pPr marL="506413" lvl="2">
              <a:spcBef>
                <a:spcPts val="432"/>
              </a:spcBef>
            </a:pPr>
            <a:r>
              <a:rPr lang="en-US" altLang="en-US" dirty="0"/>
              <a:t>Agent may need to be </a:t>
            </a:r>
            <a:br>
              <a:rPr lang="en-US" altLang="en-US" dirty="0"/>
            </a:br>
            <a:r>
              <a:rPr lang="en-US" altLang="en-US" dirty="0"/>
              <a:t>neutralized before disposal</a:t>
            </a:r>
            <a:endParaRPr lang="en-US" dirty="0"/>
          </a:p>
        </p:txBody>
      </p:sp>
      <p:pic>
        <p:nvPicPr>
          <p:cNvPr id="7" name="Picture 6" descr="Safer Choice label shown on product meaning the ingredients have been tested to assure that they pose the least concern to health and the environment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743200"/>
            <a:ext cx="2523573" cy="3552825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49F14D8-1F30-4B8F-9E33-AA55F00EB75A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7505974" y="6665457"/>
            <a:ext cx="1638026" cy="165330"/>
          </a:xfrm>
        </p:spPr>
        <p:txBody>
          <a:bodyPr/>
          <a:lstStyle/>
          <a:p>
            <a:pPr algn="r"/>
            <a:r>
              <a:rPr lang="en-US" altLang="en-US" sz="800" dirty="0"/>
              <a:t> ©H. S. Photos/Alamy Stock Photo</a:t>
            </a:r>
          </a:p>
        </p:txBody>
      </p:sp>
    </p:spTree>
    <p:extLst>
      <p:ext uri="{BB962C8B-B14F-4D97-AF65-F5344CB8AC3E}">
        <p14:creationId xmlns:p14="http://schemas.microsoft.com/office/powerpoint/2010/main" val="4228431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5CE149F-D66E-4C03-9EEE-C3001D292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3693" y="226125"/>
            <a:ext cx="6870024" cy="554182"/>
          </a:xfrm>
        </p:spPr>
        <p:txBody>
          <a:bodyPr/>
          <a:lstStyle/>
          <a:p>
            <a:r>
              <a:rPr lang="en-US" altLang="en-US" b="1" dirty="0">
                <a:solidFill>
                  <a:schemeClr val="tx1"/>
                </a:solidFill>
              </a:rPr>
              <a:t>Classes of Germicidal Chemicals (1)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00109" y="990600"/>
            <a:ext cx="8001000" cy="52578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altLang="en-US" dirty="0"/>
              <a:t>Alcohols</a:t>
            </a:r>
          </a:p>
          <a:p>
            <a:pPr marL="285750" lvl="1">
              <a:spcBef>
                <a:spcPts val="0"/>
              </a:spcBef>
            </a:pPr>
            <a:r>
              <a:rPr lang="en-US" altLang="en-US" dirty="0"/>
              <a:t>60 to 80% aqueous solutions of ethyl or isopropyl alcohol</a:t>
            </a:r>
          </a:p>
          <a:p>
            <a:pPr marL="512763" lvl="2">
              <a:spcBef>
                <a:spcPts val="432"/>
              </a:spcBef>
            </a:pPr>
            <a:r>
              <a:rPr lang="en-US" altLang="en-US" dirty="0"/>
              <a:t>Kills vegetative bacteria and fungi</a:t>
            </a:r>
          </a:p>
          <a:p>
            <a:pPr marL="512763" lvl="2">
              <a:spcBef>
                <a:spcPts val="432"/>
              </a:spcBef>
            </a:pPr>
            <a:r>
              <a:rPr lang="en-US" altLang="en-US" dirty="0"/>
              <a:t>Not reliable against endospores, non-enveloped viruses</a:t>
            </a:r>
          </a:p>
          <a:p>
            <a:pPr marL="285750" lvl="1"/>
            <a:r>
              <a:rPr lang="en-US" altLang="en-US" dirty="0"/>
              <a:t>Denatures essential proteins, damages membranes</a:t>
            </a:r>
          </a:p>
          <a:p>
            <a:pPr marL="512763" lvl="2">
              <a:spcBef>
                <a:spcPts val="432"/>
              </a:spcBef>
            </a:pPr>
            <a:r>
              <a:rPr lang="en-US" altLang="en-US" dirty="0"/>
              <a:t>Proteins more soluble in water; pure alcohol less effective</a:t>
            </a:r>
          </a:p>
          <a:p>
            <a:pPr marL="285750" lvl="1"/>
            <a:r>
              <a:rPr lang="en-US" altLang="en-US" dirty="0"/>
              <a:t>Commonly used as antiseptic and disinfectant; non-toxic, inexpensive, no residue</a:t>
            </a:r>
          </a:p>
          <a:p>
            <a:pPr marL="285750" lvl="1"/>
            <a:r>
              <a:rPr lang="en-US" altLang="en-US" dirty="0"/>
              <a:t>Limitations</a:t>
            </a:r>
          </a:p>
          <a:p>
            <a:pPr marL="512763" lvl="2">
              <a:spcBef>
                <a:spcPts val="432"/>
              </a:spcBef>
            </a:pPr>
            <a:r>
              <a:rPr lang="en-US" altLang="en-US" dirty="0"/>
              <a:t>Evaporates quickly, limiting contact time</a:t>
            </a:r>
          </a:p>
          <a:p>
            <a:pPr marL="512763" lvl="2">
              <a:spcBef>
                <a:spcPts val="432"/>
              </a:spcBef>
            </a:pPr>
            <a:r>
              <a:rPr lang="en-US" altLang="en-US" dirty="0"/>
              <a:t>Can damage rubber, some plastics, and others</a:t>
            </a:r>
          </a:p>
          <a:p>
            <a:pPr marL="285750" lvl="1"/>
            <a:r>
              <a:rPr lang="en-US" altLang="en-US" dirty="0"/>
              <a:t>Tincture: antimicrobial chemical dissolved in alcohol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716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83301791-7A05-40B5-8A0B-02D976F35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800" y="226125"/>
            <a:ext cx="6870024" cy="554182"/>
          </a:xfrm>
        </p:spPr>
        <p:txBody>
          <a:bodyPr/>
          <a:lstStyle/>
          <a:p>
            <a:r>
              <a:rPr lang="en-US" altLang="en-US" b="1" dirty="0">
                <a:solidFill>
                  <a:schemeClr val="tx1"/>
                </a:solidFill>
              </a:rPr>
              <a:t>Classes of Germicidal Chemicals (2)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05542" y="990600"/>
            <a:ext cx="7924800" cy="54102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altLang="en-US" dirty="0"/>
              <a:t>Aldehydes</a:t>
            </a:r>
          </a:p>
          <a:p>
            <a:pPr marL="285750" lvl="1">
              <a:spcBef>
                <a:spcPts val="0"/>
              </a:spcBef>
              <a:spcAft>
                <a:spcPts val="600"/>
              </a:spcAft>
            </a:pPr>
            <a:r>
              <a:rPr lang="en-US" altLang="en-US" dirty="0"/>
              <a:t>Includes glutaraldehyde, formaldehyde, and </a:t>
            </a:r>
            <a:r>
              <a:rPr lang="en-US" altLang="en-US" i="1" dirty="0"/>
              <a:t>ortho</a:t>
            </a:r>
            <a:r>
              <a:rPr lang="en-US" altLang="en-US" dirty="0"/>
              <a:t>-phthalaldehyde (OPA)</a:t>
            </a:r>
          </a:p>
          <a:p>
            <a:pPr marL="285750" lvl="1">
              <a:spcBef>
                <a:spcPts val="480"/>
              </a:spcBef>
              <a:spcAft>
                <a:spcPts val="600"/>
              </a:spcAft>
            </a:pPr>
            <a:r>
              <a:rPr lang="en-US" altLang="en-US" dirty="0"/>
              <a:t>Inactivates proteins and nucleic acids</a:t>
            </a:r>
          </a:p>
          <a:p>
            <a:pPr marL="285750" lvl="1">
              <a:spcBef>
                <a:spcPts val="480"/>
              </a:spcBef>
              <a:spcAft>
                <a:spcPts val="600"/>
              </a:spcAft>
            </a:pPr>
            <a:r>
              <a:rPr lang="en-US" altLang="en-US" dirty="0"/>
              <a:t>2% alkaline glutaraldehyde common sterilant</a:t>
            </a:r>
          </a:p>
          <a:p>
            <a:pPr marL="522288" lvl="2">
              <a:spcBef>
                <a:spcPts val="432"/>
              </a:spcBef>
              <a:spcAft>
                <a:spcPts val="600"/>
              </a:spcAft>
            </a:pPr>
            <a:r>
              <a:rPr lang="en-US" altLang="en-US" dirty="0"/>
              <a:t>Immersion of medical items for 10 to 12 hours</a:t>
            </a:r>
          </a:p>
          <a:p>
            <a:pPr marL="522288" lvl="2">
              <a:spcBef>
                <a:spcPts val="432"/>
              </a:spcBef>
              <a:spcAft>
                <a:spcPts val="600"/>
              </a:spcAft>
            </a:pPr>
            <a:r>
              <a:rPr lang="en-US" altLang="en-US" dirty="0"/>
              <a:t>Toxic; requires thorough rinsing after use</a:t>
            </a:r>
          </a:p>
          <a:p>
            <a:pPr marL="285750" lvl="1">
              <a:spcAft>
                <a:spcPts val="600"/>
              </a:spcAft>
            </a:pPr>
            <a:r>
              <a:rPr lang="en-US" altLang="en-US" i="1" dirty="0"/>
              <a:t>Ortho</a:t>
            </a:r>
            <a:r>
              <a:rPr lang="en-US" altLang="en-US" dirty="0"/>
              <a:t>-phthalaldehyde less toxic, but turns skin gray</a:t>
            </a:r>
          </a:p>
          <a:p>
            <a:pPr marL="285750" lvl="1">
              <a:spcAft>
                <a:spcPts val="600"/>
              </a:spcAft>
            </a:pPr>
            <a:r>
              <a:rPr lang="en-US" altLang="en-US" dirty="0"/>
              <a:t>Formaldehyde used as gas or as formalin (37% solution)</a:t>
            </a:r>
          </a:p>
          <a:p>
            <a:pPr marL="522288" lvl="2">
              <a:spcBef>
                <a:spcPts val="432"/>
              </a:spcBef>
              <a:spcAft>
                <a:spcPts val="600"/>
              </a:spcAft>
            </a:pPr>
            <a:r>
              <a:rPr lang="en-US" altLang="en-US" dirty="0"/>
              <a:t>Effective germicide that kills most microbes quickly</a:t>
            </a:r>
          </a:p>
          <a:p>
            <a:pPr marL="522288" lvl="2">
              <a:spcBef>
                <a:spcPts val="432"/>
              </a:spcBef>
              <a:spcAft>
                <a:spcPts val="600"/>
              </a:spcAft>
            </a:pPr>
            <a:r>
              <a:rPr lang="en-US" altLang="en-US" dirty="0"/>
              <a:t>Used to kill bacteria and inactivate viruses for vaccines</a:t>
            </a:r>
          </a:p>
          <a:p>
            <a:pPr marL="522288" lvl="2">
              <a:spcBef>
                <a:spcPts val="432"/>
              </a:spcBef>
              <a:spcAft>
                <a:spcPts val="600"/>
              </a:spcAft>
            </a:pPr>
            <a:r>
              <a:rPr lang="en-US" altLang="en-US" dirty="0"/>
              <a:t>Used to preserve specimens</a:t>
            </a:r>
          </a:p>
          <a:p>
            <a:pPr marL="522288" lvl="2">
              <a:spcBef>
                <a:spcPts val="432"/>
              </a:spcBef>
              <a:spcAft>
                <a:spcPts val="600"/>
              </a:spcAft>
            </a:pPr>
            <a:r>
              <a:rPr lang="en-US" altLang="en-US" dirty="0"/>
              <a:t>Probable carcinogen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882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B05B357-B524-44E4-9FD1-50653E488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1222" y="228600"/>
            <a:ext cx="6870023" cy="609600"/>
          </a:xfrm>
        </p:spPr>
        <p:txBody>
          <a:bodyPr/>
          <a:lstStyle/>
          <a:p>
            <a:r>
              <a:rPr lang="en-US" altLang="en-US" b="1" dirty="0">
                <a:solidFill>
                  <a:schemeClr val="tx1"/>
                </a:solidFill>
              </a:rPr>
              <a:t>Classes of Germicidal Chemicals (3)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05542" y="990600"/>
            <a:ext cx="7043058" cy="32004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altLang="en-US" dirty="0"/>
              <a:t>Biguanides</a:t>
            </a:r>
          </a:p>
          <a:p>
            <a:pPr marL="285750" lvl="1">
              <a:spcBef>
                <a:spcPts val="0"/>
              </a:spcBef>
            </a:pPr>
            <a:r>
              <a:rPr lang="en-US" altLang="en-US" dirty="0"/>
              <a:t>Chlorhexidine most effective</a:t>
            </a:r>
          </a:p>
          <a:p>
            <a:pPr marL="512763" lvl="2">
              <a:spcBef>
                <a:spcPts val="432"/>
              </a:spcBef>
              <a:tabLst>
                <a:tab pos="346075" algn="l"/>
              </a:tabLst>
            </a:pPr>
            <a:r>
              <a:rPr lang="en-US" altLang="en-US" dirty="0"/>
              <a:t>Extensive use as antiseptics</a:t>
            </a:r>
          </a:p>
          <a:p>
            <a:pPr marL="512763" lvl="2">
              <a:spcBef>
                <a:spcPts val="432"/>
              </a:spcBef>
            </a:pPr>
            <a:r>
              <a:rPr lang="en-US" altLang="en-US" dirty="0"/>
              <a:t>Stays on skin, mucous membranes</a:t>
            </a:r>
          </a:p>
          <a:p>
            <a:pPr marL="512763" lvl="2">
              <a:spcBef>
                <a:spcPts val="432"/>
              </a:spcBef>
            </a:pPr>
            <a:r>
              <a:rPr lang="en-US" altLang="en-US" dirty="0"/>
              <a:t>Relatively low toxicity</a:t>
            </a:r>
          </a:p>
          <a:p>
            <a:pPr marL="512763" lvl="2">
              <a:spcBef>
                <a:spcPts val="432"/>
              </a:spcBef>
            </a:pPr>
            <a:r>
              <a:rPr lang="en-US" altLang="en-US" dirty="0"/>
              <a:t>Destroys vegetative bacteria, fungi, some enveloped viruses</a:t>
            </a:r>
          </a:p>
          <a:p>
            <a:pPr marL="512763" lvl="2">
              <a:spcBef>
                <a:spcPts val="432"/>
              </a:spcBef>
            </a:pPr>
            <a:r>
              <a:rPr lang="en-US" altLang="en-US" dirty="0"/>
              <a:t>Common in many products: skin cream, mouthwash</a:t>
            </a:r>
          </a:p>
        </p:txBody>
      </p:sp>
    </p:spTree>
    <p:extLst>
      <p:ext uri="{BB962C8B-B14F-4D97-AF65-F5344CB8AC3E}">
        <p14:creationId xmlns:p14="http://schemas.microsoft.com/office/powerpoint/2010/main" val="4275223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011ADFDC-8CEE-4769-86AD-2068DD41C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2106" y="228600"/>
            <a:ext cx="6870023" cy="609600"/>
          </a:xfrm>
        </p:spPr>
        <p:txBody>
          <a:bodyPr/>
          <a:lstStyle/>
          <a:p>
            <a:r>
              <a:rPr lang="en-US" altLang="en-US" b="1" dirty="0">
                <a:solidFill>
                  <a:schemeClr val="tx1"/>
                </a:solidFill>
              </a:rPr>
              <a:t>Classes of Germicidal Chemicals (4)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05542" y="990600"/>
            <a:ext cx="7543800" cy="49530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altLang="en-US" dirty="0"/>
              <a:t>Ethylene oxide</a:t>
            </a:r>
          </a:p>
          <a:p>
            <a:pPr marL="285750" lvl="1">
              <a:spcBef>
                <a:spcPts val="0"/>
              </a:spcBef>
            </a:pPr>
            <a:r>
              <a:rPr lang="en-US" altLang="en-US" dirty="0"/>
              <a:t>Gaseous sterilant for heat- or moisture-sensitive items</a:t>
            </a:r>
          </a:p>
          <a:p>
            <a:pPr marL="285750" lvl="1">
              <a:spcBef>
                <a:spcPts val="480"/>
              </a:spcBef>
            </a:pPr>
            <a:r>
              <a:rPr lang="en-US" altLang="en-US" dirty="0"/>
              <a:t>Reacts with proteins to destroy microbes, including endospores and viruses</a:t>
            </a:r>
          </a:p>
          <a:p>
            <a:pPr marL="285750" lvl="1">
              <a:spcBef>
                <a:spcPts val="480"/>
              </a:spcBef>
            </a:pPr>
            <a:r>
              <a:rPr lang="en-US" altLang="en-US" dirty="0"/>
              <a:t>Penetrates fabrics, equipment, implantable devices</a:t>
            </a:r>
          </a:p>
          <a:p>
            <a:pPr marL="538163" lvl="2">
              <a:spcBef>
                <a:spcPts val="432"/>
              </a:spcBef>
            </a:pPr>
            <a:r>
              <a:rPr lang="en-US" altLang="en-US" dirty="0"/>
              <a:t>Mattresses, electrical equipment, artificial hips</a:t>
            </a:r>
          </a:p>
          <a:p>
            <a:pPr marL="285750" lvl="1"/>
            <a:r>
              <a:rPr lang="en-US" altLang="en-US" dirty="0"/>
              <a:t>Used for many disposable laboratory items</a:t>
            </a:r>
          </a:p>
          <a:p>
            <a:pPr marL="538163" lvl="2">
              <a:spcBef>
                <a:spcPts val="432"/>
              </a:spcBef>
            </a:pPr>
            <a:r>
              <a:rPr lang="en-US" altLang="en-US" dirty="0"/>
              <a:t>Petri dishes, pipettes</a:t>
            </a:r>
          </a:p>
          <a:p>
            <a:pPr marL="285750" lvl="1"/>
            <a:r>
              <a:rPr lang="en-US" altLang="en-US" dirty="0"/>
              <a:t>Applied in special chamber resembling autoclave</a:t>
            </a:r>
          </a:p>
          <a:p>
            <a:pPr marL="285750" lvl="1"/>
            <a:r>
              <a:rPr lang="en-US" altLang="en-US" dirty="0"/>
              <a:t>Limitations: explosive, toxic, potentially carcinogenic</a:t>
            </a:r>
          </a:p>
          <a:p>
            <a:pPr marL="538163" lvl="2">
              <a:spcBef>
                <a:spcPts val="432"/>
              </a:spcBef>
            </a:pPr>
            <a:r>
              <a:rPr lang="en-US" altLang="en-US" dirty="0"/>
              <a:t>Must be eliminated by heated forced air for 8 to 12 hours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893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8871B66-E9E0-4962-B800-3AE2A9A02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742" y="228600"/>
            <a:ext cx="8915400" cy="609600"/>
          </a:xfrm>
        </p:spPr>
        <p:txBody>
          <a:bodyPr/>
          <a:lstStyle/>
          <a:p>
            <a:r>
              <a:rPr lang="en-US" altLang="en-US" b="1" dirty="0">
                <a:solidFill>
                  <a:schemeClr val="tx1"/>
                </a:solidFill>
              </a:rPr>
              <a:t>Classes of Germicidal Chemicals – Figure 5.10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94658" y="997525"/>
            <a:ext cx="8229600" cy="5174676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altLang="en-US" dirty="0"/>
              <a:t>Halogens: react with proteins, cellular components</a:t>
            </a:r>
          </a:p>
          <a:p>
            <a:pPr marL="285750" lvl="1">
              <a:spcBef>
                <a:spcPts val="0"/>
              </a:spcBef>
            </a:pPr>
            <a:r>
              <a:rPr lang="en-US" altLang="en-US" dirty="0"/>
              <a:t>Chlorine: Destroys all microorganisms and viruses</a:t>
            </a:r>
          </a:p>
          <a:p>
            <a:pPr marL="522288" lvl="2">
              <a:spcBef>
                <a:spcPts val="480"/>
              </a:spcBef>
            </a:pPr>
            <a:r>
              <a:rPr lang="en-US" altLang="en-US" sz="2000" dirty="0"/>
              <a:t>Used as disinfectant</a:t>
            </a:r>
          </a:p>
          <a:p>
            <a:pPr marL="522288" lvl="2">
              <a:spcBef>
                <a:spcPts val="480"/>
              </a:spcBef>
            </a:pPr>
            <a:r>
              <a:rPr lang="en-US" altLang="en-US" sz="2000" dirty="0"/>
              <a:t>Caustic to skin and mucous membranes</a:t>
            </a:r>
          </a:p>
          <a:p>
            <a:pPr marL="522288" lvl="2">
              <a:spcBef>
                <a:spcPts val="480"/>
              </a:spcBef>
            </a:pPr>
            <a:r>
              <a:rPr lang="en-US" altLang="en-US" sz="2000" dirty="0"/>
              <a:t>1:100 dilution of household bleach effective</a:t>
            </a:r>
          </a:p>
          <a:p>
            <a:pPr marL="522288" lvl="2">
              <a:spcBef>
                <a:spcPts val="480"/>
              </a:spcBef>
            </a:pPr>
            <a:r>
              <a:rPr lang="en-US" altLang="en-US" sz="2000" dirty="0"/>
              <a:t>Very low levels disinfect drinking water</a:t>
            </a:r>
          </a:p>
          <a:p>
            <a:pPr marL="735013" lvl="3">
              <a:spcBef>
                <a:spcPts val="432"/>
              </a:spcBef>
            </a:pPr>
            <a:r>
              <a:rPr lang="en-US" altLang="en-US" sz="1800" i="1" dirty="0"/>
              <a:t>Cryptosporidium</a:t>
            </a:r>
            <a:r>
              <a:rPr lang="en-US" altLang="en-US" sz="1800" dirty="0"/>
              <a:t> oocysts, </a:t>
            </a:r>
            <a:r>
              <a:rPr lang="en-US" altLang="en-US" sz="1800" i="1" dirty="0"/>
              <a:t>Giardia</a:t>
            </a:r>
            <a:r>
              <a:rPr lang="en-US" altLang="en-US" sz="1800" dirty="0"/>
              <a:t> cysts survive</a:t>
            </a:r>
          </a:p>
          <a:p>
            <a:pPr marL="522288" lvl="2">
              <a:spcBef>
                <a:spcPts val="480"/>
              </a:spcBef>
            </a:pPr>
            <a:r>
              <a:rPr lang="en-US" altLang="en-US" sz="2000" dirty="0"/>
              <a:t>Can react with organic compounds in water </a:t>
            </a:r>
          </a:p>
          <a:p>
            <a:pPr marL="735013" lvl="3">
              <a:spcBef>
                <a:spcPts val="480"/>
              </a:spcBef>
            </a:pPr>
            <a:r>
              <a:rPr lang="en-US" altLang="en-US" sz="2000" dirty="0"/>
              <a:t>Disrupts germicidal activity</a:t>
            </a:r>
          </a:p>
          <a:p>
            <a:pPr marL="735013" lvl="3">
              <a:spcBef>
                <a:spcPts val="480"/>
              </a:spcBef>
            </a:pPr>
            <a:r>
              <a:rPr lang="en-US" altLang="en-US" sz="2000" dirty="0"/>
              <a:t>Can produce potential carcinogens </a:t>
            </a:r>
          </a:p>
          <a:p>
            <a:pPr marL="522288" lvl="2">
              <a:spcBef>
                <a:spcPts val="480"/>
              </a:spcBef>
            </a:pPr>
            <a:r>
              <a:rPr lang="en-US" altLang="en-US" sz="2000" dirty="0"/>
              <a:t>Chlorine dioxide (ClO</a:t>
            </a:r>
            <a:r>
              <a:rPr lang="en-US" altLang="en-US" sz="2000" baseline="-25000" dirty="0"/>
              <a:t>2</a:t>
            </a:r>
            <a:r>
              <a:rPr lang="en-US" altLang="en-US" sz="2000" dirty="0"/>
              <a:t>) used as disinfectant and sterilant</a:t>
            </a:r>
          </a:p>
        </p:txBody>
      </p:sp>
      <p:pic>
        <p:nvPicPr>
          <p:cNvPr id="82948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6" b="1571"/>
          <a:stretch/>
        </p:blipFill>
        <p:spPr bwMode="auto">
          <a:xfrm>
            <a:off x="6705600" y="1752600"/>
            <a:ext cx="1698625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6CD30BB-214B-454E-844D-1D7CF6A6606D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585858" y="6653122"/>
            <a:ext cx="2576259" cy="196468"/>
          </a:xfrm>
        </p:spPr>
        <p:txBody>
          <a:bodyPr/>
          <a:lstStyle/>
          <a:p>
            <a:pPr algn="r"/>
            <a:r>
              <a:rPr lang="en-US" altLang="en-US" sz="800" dirty="0"/>
              <a:t> ©McGraw-Hill Education/ Jill Braaten, photographer </a:t>
            </a:r>
          </a:p>
        </p:txBody>
      </p:sp>
    </p:spTree>
    <p:extLst>
      <p:ext uri="{BB962C8B-B14F-4D97-AF65-F5344CB8AC3E}">
        <p14:creationId xmlns:p14="http://schemas.microsoft.com/office/powerpoint/2010/main" val="532981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C7D4F578-B6EC-458F-8EC7-07AD0ECEB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6050" y="228600"/>
            <a:ext cx="5161550" cy="609600"/>
          </a:xfrm>
        </p:spPr>
        <p:txBody>
          <a:bodyPr/>
          <a:lstStyle/>
          <a:p>
            <a:r>
              <a:rPr lang="en-US" altLang="en-US" b="1" dirty="0">
                <a:solidFill>
                  <a:schemeClr val="tx1"/>
                </a:solidFill>
              </a:rPr>
              <a:t>Approaches to Control (1)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97132" y="990600"/>
            <a:ext cx="7696200" cy="50292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altLang="en-US" dirty="0"/>
              <a:t>Principles of Control</a:t>
            </a:r>
          </a:p>
          <a:p>
            <a:pPr marL="285750" lvl="1">
              <a:spcBef>
                <a:spcPts val="0"/>
              </a:spcBef>
            </a:pPr>
            <a:r>
              <a:rPr lang="en-US" altLang="en-US" u="sng" dirty="0"/>
              <a:t>Sterilization</a:t>
            </a:r>
            <a:r>
              <a:rPr lang="en-US" altLang="en-US" dirty="0"/>
              <a:t>: removal or destruction of all microorganisms and viruses</a:t>
            </a:r>
          </a:p>
          <a:p>
            <a:pPr marL="512763" lvl="2">
              <a:spcBef>
                <a:spcPts val="480"/>
              </a:spcBef>
            </a:pPr>
            <a:r>
              <a:rPr lang="en-US" altLang="en-US" u="sng" dirty="0"/>
              <a:t>Sterile</a:t>
            </a:r>
            <a:r>
              <a:rPr lang="en-US" altLang="en-US" dirty="0"/>
              <a:t> item is free of microbes including endospores, but does not consider prions</a:t>
            </a:r>
          </a:p>
          <a:p>
            <a:pPr marL="285750" lvl="1"/>
            <a:r>
              <a:rPr lang="en-US" altLang="en-US" u="sng" dirty="0"/>
              <a:t>Disinfection</a:t>
            </a:r>
            <a:r>
              <a:rPr lang="en-US" altLang="en-US" dirty="0"/>
              <a:t>: elimination of most or all pathogens</a:t>
            </a:r>
          </a:p>
          <a:p>
            <a:pPr marL="512763" lvl="2"/>
            <a:r>
              <a:rPr lang="en-US" altLang="en-US" dirty="0"/>
              <a:t>Some viable microbes may remain</a:t>
            </a:r>
          </a:p>
          <a:p>
            <a:pPr marL="512763" lvl="2"/>
            <a:r>
              <a:rPr lang="en-US" altLang="en-US" u="sng" dirty="0"/>
              <a:t>Disinfectants</a:t>
            </a:r>
            <a:r>
              <a:rPr lang="en-US" altLang="en-US" dirty="0"/>
              <a:t>: chemicals used on inanimate objects</a:t>
            </a:r>
          </a:p>
          <a:p>
            <a:pPr marL="747713" lvl="3"/>
            <a:r>
              <a:rPr lang="en-US" altLang="en-US" dirty="0"/>
              <a:t>Often called </a:t>
            </a:r>
            <a:r>
              <a:rPr lang="en-US" altLang="en-US" u="sng" dirty="0"/>
              <a:t>germicides</a:t>
            </a:r>
          </a:p>
          <a:p>
            <a:pPr marL="979488" lvl="4"/>
            <a:r>
              <a:rPr lang="en-US" altLang="en-US" u="sng" dirty="0"/>
              <a:t>Bactericides</a:t>
            </a:r>
            <a:r>
              <a:rPr lang="en-US" altLang="en-US" dirty="0"/>
              <a:t> kill bacteria</a:t>
            </a:r>
          </a:p>
          <a:p>
            <a:pPr marL="979488" lvl="4"/>
            <a:r>
              <a:rPr lang="en-US" altLang="en-US" u="sng" dirty="0"/>
              <a:t>Fungicides</a:t>
            </a:r>
            <a:r>
              <a:rPr lang="en-US" altLang="en-US" dirty="0"/>
              <a:t> kill fungi</a:t>
            </a:r>
          </a:p>
          <a:p>
            <a:pPr marL="979488" lvl="4"/>
            <a:r>
              <a:rPr lang="en-US" altLang="en-US" u="sng" dirty="0"/>
              <a:t>Virucides</a:t>
            </a:r>
            <a:r>
              <a:rPr lang="en-US" altLang="en-US" dirty="0"/>
              <a:t> inactivate viruses</a:t>
            </a:r>
          </a:p>
          <a:p>
            <a:pPr marL="512763" lvl="2"/>
            <a:r>
              <a:rPr lang="en-US" altLang="en-US" u="sng" dirty="0"/>
              <a:t>Antiseptics</a:t>
            </a:r>
            <a:r>
              <a:rPr lang="en-US" altLang="en-US" dirty="0"/>
              <a:t>: chemicals used on living tissues</a:t>
            </a:r>
          </a:p>
        </p:txBody>
      </p:sp>
    </p:spTree>
    <p:extLst>
      <p:ext uri="{BB962C8B-B14F-4D97-AF65-F5344CB8AC3E}">
        <p14:creationId xmlns:p14="http://schemas.microsoft.com/office/powerpoint/2010/main" val="255519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F307939C-3775-4FBA-A518-99197D120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4827" y="228600"/>
            <a:ext cx="6870023" cy="609600"/>
          </a:xfrm>
        </p:spPr>
        <p:txBody>
          <a:bodyPr/>
          <a:lstStyle/>
          <a:p>
            <a:r>
              <a:rPr lang="en-US" altLang="en-US" b="1" dirty="0">
                <a:solidFill>
                  <a:schemeClr val="tx1"/>
                </a:solidFill>
              </a:rPr>
              <a:t>Classes of Germicidal Chemicals (5)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00100" y="990600"/>
            <a:ext cx="6477000" cy="34290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altLang="en-US" dirty="0"/>
              <a:t>Halogens: react with proteins, cellular components</a:t>
            </a:r>
          </a:p>
          <a:p>
            <a:pPr marL="285750" lvl="1">
              <a:spcBef>
                <a:spcPts val="480"/>
              </a:spcBef>
            </a:pPr>
            <a:r>
              <a:rPr lang="en-US" altLang="en-US" dirty="0"/>
              <a:t>Iodine: Kills vegetative cells, unreliable on endospores</a:t>
            </a:r>
          </a:p>
          <a:p>
            <a:pPr marL="514350" lvl="2">
              <a:spcBef>
                <a:spcPts val="480"/>
              </a:spcBef>
            </a:pPr>
            <a:r>
              <a:rPr lang="en-US" altLang="en-US" sz="2000" dirty="0"/>
              <a:t>Used as tincture (in alcohol)</a:t>
            </a:r>
          </a:p>
          <a:p>
            <a:pPr marL="514350" lvl="2">
              <a:spcBef>
                <a:spcPts val="480"/>
              </a:spcBef>
            </a:pPr>
            <a:r>
              <a:rPr lang="en-US" altLang="en-US" sz="2000" dirty="0"/>
              <a:t>Used as iodophore</a:t>
            </a:r>
          </a:p>
          <a:p>
            <a:pPr marL="735013" lvl="3">
              <a:spcBef>
                <a:spcPts val="480"/>
              </a:spcBef>
            </a:pPr>
            <a:r>
              <a:rPr lang="en-US" altLang="en-US" sz="2000" dirty="0"/>
              <a:t>Iodine slowly released from carrier molecule</a:t>
            </a:r>
          </a:p>
          <a:p>
            <a:pPr marL="735013" lvl="3">
              <a:spcBef>
                <a:spcPts val="480"/>
              </a:spcBef>
            </a:pPr>
            <a:r>
              <a:rPr lang="en-US" altLang="en-US" sz="2000" dirty="0"/>
              <a:t>Less irritating</a:t>
            </a:r>
          </a:p>
          <a:p>
            <a:pPr marL="514350" lvl="2">
              <a:spcBef>
                <a:spcPts val="480"/>
              </a:spcBef>
            </a:pPr>
            <a:r>
              <a:rPr lang="en-US" altLang="en-US" sz="2000" i="1" dirty="0"/>
              <a:t>Pseudomonas </a:t>
            </a:r>
            <a:r>
              <a:rPr lang="en-US" altLang="en-US" sz="2000" dirty="0"/>
              <a:t>species can survive in stock solution</a:t>
            </a:r>
          </a:p>
        </p:txBody>
      </p:sp>
    </p:spTree>
    <p:extLst>
      <p:ext uri="{BB962C8B-B14F-4D97-AF65-F5344CB8AC3E}">
        <p14:creationId xmlns:p14="http://schemas.microsoft.com/office/powerpoint/2010/main" val="1074627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DA28DC96-CF2C-45E3-8D11-2DBB4C913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4827" y="228600"/>
            <a:ext cx="6870023" cy="609600"/>
          </a:xfrm>
        </p:spPr>
        <p:txBody>
          <a:bodyPr/>
          <a:lstStyle/>
          <a:p>
            <a:r>
              <a:rPr lang="en-US" altLang="en-US" b="1" dirty="0">
                <a:solidFill>
                  <a:schemeClr val="tx1"/>
                </a:solidFill>
              </a:rPr>
              <a:t>Classes of Germicidal Chemicals (6)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00100" y="990600"/>
            <a:ext cx="7962900" cy="44196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altLang="en-US" dirty="0"/>
              <a:t>Metal Compounds</a:t>
            </a:r>
          </a:p>
          <a:p>
            <a:pPr marL="285750" lvl="1">
              <a:spcBef>
                <a:spcPts val="0"/>
              </a:spcBef>
            </a:pPr>
            <a:r>
              <a:rPr lang="en-US" altLang="en-US" dirty="0"/>
              <a:t>Combine with sulfhydryl groups (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altLang="en-US" dirty="0"/>
              <a:t>SH) of proteins</a:t>
            </a:r>
          </a:p>
          <a:p>
            <a:pPr marL="285750" lvl="1"/>
            <a:r>
              <a:rPr lang="en-US" altLang="en-US" dirty="0"/>
              <a:t>High concentrations too toxic to be used medically</a:t>
            </a:r>
          </a:p>
          <a:p>
            <a:pPr marL="285750" lvl="1"/>
            <a:r>
              <a:rPr lang="en-US" altLang="en-US" dirty="0"/>
              <a:t>Silver used in creams, bandages</a:t>
            </a:r>
          </a:p>
          <a:p>
            <a:pPr marL="285750" lvl="1"/>
            <a:r>
              <a:rPr lang="en-US" altLang="en-US" dirty="0"/>
              <a:t>Antibiotics replaced silver nitrate eye drops once given at birth to prevent </a:t>
            </a:r>
            <a:r>
              <a:rPr lang="en-US" altLang="en-US" i="1" dirty="0"/>
              <a:t>Neisseria gonorrhoeae</a:t>
            </a:r>
            <a:r>
              <a:rPr lang="en-US" altLang="en-US" dirty="0"/>
              <a:t> infections </a:t>
            </a:r>
          </a:p>
          <a:p>
            <a:pPr marL="285750" lvl="1"/>
            <a:r>
              <a:rPr lang="en-US" altLang="en-US" dirty="0"/>
              <a:t>Compounds of mercury, tin, copper, and others once widely used as preservatives</a:t>
            </a:r>
          </a:p>
          <a:p>
            <a:pPr marL="552450" lvl="2">
              <a:spcBef>
                <a:spcPts val="432"/>
              </a:spcBef>
            </a:pPr>
            <a:r>
              <a:rPr lang="en-US" altLang="en-US" dirty="0"/>
              <a:t>Extensive use led to environmental pollution</a:t>
            </a:r>
          </a:p>
          <a:p>
            <a:pPr marL="552450" lvl="2"/>
            <a:r>
              <a:rPr lang="en-US" altLang="en-US" dirty="0"/>
              <a:t>Now strictly regulated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071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4165D67F-08C3-4242-985C-96A3AFF78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4827" y="228600"/>
            <a:ext cx="6870023" cy="609600"/>
          </a:xfrm>
        </p:spPr>
        <p:txBody>
          <a:bodyPr/>
          <a:lstStyle/>
          <a:p>
            <a:r>
              <a:rPr lang="en-US" altLang="en-US" b="1" dirty="0">
                <a:solidFill>
                  <a:schemeClr val="tx1"/>
                </a:solidFill>
              </a:rPr>
              <a:t>Classes of Germicidal Chemicals (7)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00100" y="990600"/>
            <a:ext cx="5334000" cy="30480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altLang="en-US" dirty="0"/>
              <a:t>Ozone (O</a:t>
            </a:r>
            <a:r>
              <a:rPr lang="en-US" altLang="en-US" baseline="-25000" dirty="0"/>
              <a:t>3</a:t>
            </a:r>
            <a:r>
              <a:rPr lang="en-US" altLang="en-US" dirty="0"/>
              <a:t>)</a:t>
            </a:r>
            <a:endParaRPr lang="en-US" altLang="en-US" baseline="-25000" dirty="0"/>
          </a:p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altLang="en-US" dirty="0"/>
              <a:t>Unstable form of oxygen</a:t>
            </a:r>
          </a:p>
          <a:p>
            <a:pPr marL="285750" lvl="1">
              <a:spcBef>
                <a:spcPts val="0"/>
              </a:spcBef>
            </a:pPr>
            <a:r>
              <a:rPr lang="en-US" altLang="en-US" sz="2200" dirty="0"/>
              <a:t>Decomposes quickly, so generated on-site</a:t>
            </a:r>
          </a:p>
          <a:p>
            <a:pPr marL="285750" lvl="1">
              <a:spcBef>
                <a:spcPts val="528"/>
              </a:spcBef>
            </a:pPr>
            <a:r>
              <a:rPr lang="en-US" altLang="en-US" sz="2200" dirty="0"/>
              <a:t>Powerful oxidizing agent</a:t>
            </a:r>
          </a:p>
          <a:p>
            <a:pPr marL="285750" lvl="1">
              <a:spcBef>
                <a:spcPts val="528"/>
              </a:spcBef>
            </a:pPr>
            <a:r>
              <a:rPr lang="en-US" altLang="en-US" sz="2200" dirty="0"/>
              <a:t>Used as alternative to chlorine</a:t>
            </a:r>
          </a:p>
          <a:p>
            <a:pPr marL="514350" lvl="2">
              <a:spcBef>
                <a:spcPts val="480"/>
              </a:spcBef>
            </a:pPr>
            <a:r>
              <a:rPr lang="en-US" altLang="en-US" sz="2000" dirty="0"/>
              <a:t>Disinfectant for drinking and wastewater</a:t>
            </a:r>
          </a:p>
        </p:txBody>
      </p:sp>
    </p:spTree>
    <p:extLst>
      <p:ext uri="{BB962C8B-B14F-4D97-AF65-F5344CB8AC3E}">
        <p14:creationId xmlns:p14="http://schemas.microsoft.com/office/powerpoint/2010/main" val="3317116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481FBC18-D791-41B3-8090-0FC9478C3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2106" y="228600"/>
            <a:ext cx="6870023" cy="609600"/>
          </a:xfrm>
        </p:spPr>
        <p:txBody>
          <a:bodyPr/>
          <a:lstStyle/>
          <a:p>
            <a:r>
              <a:rPr lang="en-US" altLang="en-US" b="1" dirty="0">
                <a:solidFill>
                  <a:schemeClr val="tx1"/>
                </a:solidFill>
              </a:rPr>
              <a:t>Classes of Germicidal Chemicals (8)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00100" y="990600"/>
            <a:ext cx="7239000" cy="56388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altLang="en-US" dirty="0"/>
              <a:t>Peroxygens: powerful oxidizers used as sterilants</a:t>
            </a:r>
          </a:p>
          <a:p>
            <a:pPr marL="285750" lvl="1">
              <a:spcBef>
                <a:spcPts val="0"/>
              </a:spcBef>
            </a:pPr>
            <a:r>
              <a:rPr lang="en-US" altLang="en-US" dirty="0"/>
              <a:t>Readily biodegradable, no residue</a:t>
            </a:r>
          </a:p>
          <a:p>
            <a:pPr marL="285750" lvl="1"/>
            <a:r>
              <a:rPr lang="en-US" altLang="en-US" dirty="0"/>
              <a:t>Less toxic than ethylene oxide, glutaraldehyde</a:t>
            </a:r>
          </a:p>
          <a:p>
            <a:pPr marL="285750" lvl="1"/>
            <a:r>
              <a:rPr lang="en-US" altLang="en-US" dirty="0"/>
              <a:t>Hydrogen peroxide: effectiveness depends on surface</a:t>
            </a:r>
          </a:p>
          <a:p>
            <a:pPr marL="538163" lvl="2">
              <a:spcBef>
                <a:spcPts val="432"/>
              </a:spcBef>
            </a:pPr>
            <a:r>
              <a:rPr lang="en-US" altLang="en-US" dirty="0"/>
              <a:t>Aerobic cells (humans) produce enzyme catalase</a:t>
            </a:r>
          </a:p>
          <a:p>
            <a:pPr marL="800100" lvl="3"/>
            <a:r>
              <a:rPr lang="en-US" altLang="en-US" dirty="0"/>
              <a:t>Breaks down H</a:t>
            </a:r>
            <a:r>
              <a:rPr lang="en-US" altLang="en-US" baseline="-25000" dirty="0"/>
              <a:t>2</a:t>
            </a:r>
            <a:r>
              <a:rPr lang="en-US" altLang="en-US" dirty="0"/>
              <a:t>O</a:t>
            </a:r>
            <a:r>
              <a:rPr lang="en-US" altLang="en-US" baseline="-25000" dirty="0"/>
              <a:t>2</a:t>
            </a:r>
            <a:r>
              <a:rPr lang="en-US" altLang="en-US" dirty="0"/>
              <a:t> to O</a:t>
            </a:r>
            <a:r>
              <a:rPr lang="en-US" altLang="en-US" baseline="-25000" dirty="0"/>
              <a:t>2</a:t>
            </a:r>
            <a:r>
              <a:rPr lang="en-US" altLang="en-US" dirty="0"/>
              <a:t> + H</a:t>
            </a:r>
            <a:r>
              <a:rPr lang="en-US" altLang="en-US" baseline="-25000" dirty="0"/>
              <a:t>2</a:t>
            </a:r>
            <a:r>
              <a:rPr lang="en-US" altLang="en-US" dirty="0"/>
              <a:t>O</a:t>
            </a:r>
          </a:p>
          <a:p>
            <a:pPr marL="538163" lvl="2">
              <a:spcBef>
                <a:spcPts val="432"/>
              </a:spcBef>
            </a:pPr>
            <a:r>
              <a:rPr lang="en-US" altLang="en-US" dirty="0"/>
              <a:t>More effective on inanimate object</a:t>
            </a:r>
          </a:p>
          <a:p>
            <a:pPr marL="538163" lvl="2">
              <a:spcBef>
                <a:spcPts val="432"/>
              </a:spcBef>
            </a:pPr>
            <a:r>
              <a:rPr lang="en-US" altLang="en-US" dirty="0"/>
              <a:t>Doesn’t damage most materials, no residue</a:t>
            </a:r>
          </a:p>
          <a:p>
            <a:pPr marL="538163" lvl="2">
              <a:spcBef>
                <a:spcPts val="432"/>
              </a:spcBef>
            </a:pPr>
            <a:r>
              <a:rPr lang="en-US" altLang="en-US" dirty="0"/>
              <a:t>Hot solutions or vapor-phase used as sterilant</a:t>
            </a:r>
          </a:p>
          <a:p>
            <a:pPr marL="285750" lvl="1"/>
            <a:r>
              <a:rPr lang="en-US" altLang="en-US" dirty="0"/>
              <a:t>Peracetic acid: more potent than H</a:t>
            </a:r>
            <a:r>
              <a:rPr lang="en-US" altLang="en-US" baseline="-25000" dirty="0"/>
              <a:t>2</a:t>
            </a:r>
            <a:r>
              <a:rPr lang="en-US" altLang="en-US" dirty="0"/>
              <a:t>O</a:t>
            </a:r>
            <a:r>
              <a:rPr lang="en-US" altLang="en-US" baseline="-25000" dirty="0"/>
              <a:t>2</a:t>
            </a:r>
          </a:p>
          <a:p>
            <a:pPr marL="538163" lvl="2">
              <a:spcBef>
                <a:spcPts val="432"/>
              </a:spcBef>
            </a:pPr>
            <a:r>
              <a:rPr lang="en-US" altLang="en-US" dirty="0"/>
              <a:t>Sterilizes in less than 1 hour</a:t>
            </a:r>
          </a:p>
          <a:p>
            <a:pPr marL="538163" lvl="2">
              <a:spcBef>
                <a:spcPts val="432"/>
              </a:spcBef>
            </a:pPr>
            <a:r>
              <a:rPr lang="en-US" altLang="en-US" dirty="0"/>
              <a:t>Effective in presence of organic compounds, no residue, used on wide range of materials</a:t>
            </a:r>
          </a:p>
        </p:txBody>
      </p:sp>
    </p:spTree>
    <p:extLst>
      <p:ext uri="{BB962C8B-B14F-4D97-AF65-F5344CB8AC3E}">
        <p14:creationId xmlns:p14="http://schemas.microsoft.com/office/powerpoint/2010/main" val="651089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E7B95ACF-7429-43AC-B3BF-A2C565ED2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4827" y="228600"/>
            <a:ext cx="6870023" cy="609600"/>
          </a:xfrm>
        </p:spPr>
        <p:txBody>
          <a:bodyPr/>
          <a:lstStyle/>
          <a:p>
            <a:r>
              <a:rPr lang="en-US" altLang="en-US" b="1" dirty="0">
                <a:solidFill>
                  <a:schemeClr val="tx1"/>
                </a:solidFill>
              </a:rPr>
              <a:t>Classes of Germicidal Chemicals (9)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00100" y="990600"/>
            <a:ext cx="7696200" cy="47244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altLang="en-US" dirty="0"/>
              <a:t>Phenolic Compounds (Phenolics)</a:t>
            </a:r>
          </a:p>
          <a:p>
            <a:pPr marL="285750" lvl="1">
              <a:spcBef>
                <a:spcPts val="0"/>
              </a:spcBef>
            </a:pPr>
            <a:r>
              <a:rPr lang="en-US" altLang="en-US" dirty="0"/>
              <a:t>Phenol (carboic acid) one of earliest disinfectants</a:t>
            </a:r>
          </a:p>
          <a:p>
            <a:pPr marL="533400" lvl="2">
              <a:spcBef>
                <a:spcPts val="432"/>
              </a:spcBef>
            </a:pPr>
            <a:r>
              <a:rPr lang="en-US" altLang="en-US" dirty="0"/>
              <a:t>Has unpleasant odor, irritates skin</a:t>
            </a:r>
          </a:p>
          <a:p>
            <a:pPr marL="285750" lvl="1"/>
            <a:r>
              <a:rPr lang="en-US" altLang="en-US" dirty="0"/>
              <a:t>Destroy cytoplasmic membranes, denature proteins</a:t>
            </a:r>
          </a:p>
          <a:p>
            <a:pPr marL="285750" lvl="1"/>
            <a:r>
              <a:rPr lang="en-US" altLang="en-US" dirty="0"/>
              <a:t>Phenolics kill most vegetative bacteria; not reliable on all virus groups</a:t>
            </a:r>
          </a:p>
          <a:p>
            <a:pPr marL="285750" lvl="1"/>
            <a:r>
              <a:rPr lang="en-US" altLang="en-US" dirty="0"/>
              <a:t>Wide activity range, reasonable cost, remain effective in presence of detergents and organic contaminants</a:t>
            </a:r>
          </a:p>
          <a:p>
            <a:pPr marL="533400" lvl="2">
              <a:spcBef>
                <a:spcPts val="432"/>
              </a:spcBef>
            </a:pPr>
            <a:r>
              <a:rPr lang="en-US" altLang="en-US" dirty="0"/>
              <a:t>Leave antimicrobial residue</a:t>
            </a:r>
          </a:p>
          <a:p>
            <a:pPr marL="285750" lvl="1"/>
            <a:r>
              <a:rPr lang="en-US" altLang="en-US" dirty="0"/>
              <a:t>Hexachlorophene and triclosan have been widely used in medical and personal care products </a:t>
            </a:r>
          </a:p>
          <a:p>
            <a:pPr marL="533400" lvl="2">
              <a:spcBef>
                <a:spcPts val="432"/>
              </a:spcBef>
            </a:pPr>
            <a:r>
              <a:rPr lang="en-US" altLang="en-US" dirty="0"/>
              <a:t>FDA recently limited some use of triclosan</a:t>
            </a:r>
          </a:p>
        </p:txBody>
      </p:sp>
    </p:spTree>
    <p:extLst>
      <p:ext uri="{BB962C8B-B14F-4D97-AF65-F5344CB8AC3E}">
        <p14:creationId xmlns:p14="http://schemas.microsoft.com/office/powerpoint/2010/main" val="2360883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5A639CBC-5B2A-4F09-B800-2C57B84D3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1641" y="228600"/>
            <a:ext cx="7557025" cy="609600"/>
          </a:xfrm>
        </p:spPr>
        <p:txBody>
          <a:bodyPr/>
          <a:lstStyle/>
          <a:p>
            <a:r>
              <a:rPr lang="en-US" altLang="en-US" b="1" dirty="0">
                <a:solidFill>
                  <a:schemeClr val="tx1"/>
                </a:solidFill>
              </a:rPr>
              <a:t>Classes of Germicidal Chemicals (10)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00100" y="990600"/>
            <a:ext cx="7924800" cy="49530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altLang="en-US" dirty="0"/>
              <a:t>Quaternary Ammonium Compounds (Quats)</a:t>
            </a:r>
          </a:p>
          <a:p>
            <a:pPr marL="285750" lvl="1">
              <a:spcBef>
                <a:spcPts val="0"/>
              </a:spcBef>
            </a:pPr>
            <a:r>
              <a:rPr lang="en-US" altLang="en-US" dirty="0"/>
              <a:t>Cationic detergents</a:t>
            </a:r>
          </a:p>
          <a:p>
            <a:pPr marL="285750" lvl="1">
              <a:spcBef>
                <a:spcPts val="480"/>
              </a:spcBef>
            </a:pPr>
            <a:r>
              <a:rPr lang="en-US" altLang="en-US" dirty="0"/>
              <a:t>Low toxicity, disinfection of food preparation surfaces</a:t>
            </a:r>
          </a:p>
          <a:p>
            <a:pPr marL="285750" lvl="1">
              <a:spcBef>
                <a:spcPts val="480"/>
              </a:spcBef>
            </a:pPr>
            <a:r>
              <a:rPr lang="en-US" altLang="en-US" dirty="0"/>
              <a:t>Charged hydrophilic and uncharged hydrophobic regions</a:t>
            </a:r>
          </a:p>
          <a:p>
            <a:pPr marL="552450" lvl="2">
              <a:spcBef>
                <a:spcPts val="432"/>
              </a:spcBef>
            </a:pPr>
            <a:r>
              <a:rPr lang="en-US" altLang="en-US" dirty="0"/>
              <a:t>Reduces surface tension of liquids</a:t>
            </a:r>
          </a:p>
          <a:p>
            <a:pPr marL="552450" lvl="2">
              <a:spcBef>
                <a:spcPts val="432"/>
              </a:spcBef>
            </a:pPr>
            <a:r>
              <a:rPr lang="en-US" altLang="en-US" dirty="0"/>
              <a:t>Aids in removal of dirt, organic matter, organisms</a:t>
            </a:r>
          </a:p>
          <a:p>
            <a:pPr marL="285750" lvl="1">
              <a:spcBef>
                <a:spcPts val="480"/>
              </a:spcBef>
            </a:pPr>
            <a:r>
              <a:rPr lang="en-US" altLang="en-US" dirty="0"/>
              <a:t>Positive charges of quats attracted to negative charges of cell surface</a:t>
            </a:r>
          </a:p>
          <a:p>
            <a:pPr marL="552450" lvl="2">
              <a:spcBef>
                <a:spcPts val="432"/>
              </a:spcBef>
            </a:pPr>
            <a:r>
              <a:rPr lang="en-US" altLang="en-US" dirty="0"/>
              <a:t>React with membrane and destroys vegetative bacteria and enveloped viruses</a:t>
            </a:r>
          </a:p>
          <a:p>
            <a:pPr marL="285750" lvl="1">
              <a:spcBef>
                <a:spcPts val="480"/>
              </a:spcBef>
            </a:pPr>
            <a:r>
              <a:rPr lang="en-US" altLang="en-US" sz="2200" dirty="0"/>
              <a:t>Found in many personal care products</a:t>
            </a:r>
          </a:p>
          <a:p>
            <a:pPr marL="285750" lvl="1">
              <a:spcBef>
                <a:spcPts val="480"/>
              </a:spcBef>
            </a:pPr>
            <a:r>
              <a:rPr lang="en-US" altLang="en-US" sz="2200" i="1" dirty="0"/>
              <a:t>Pseudomonas </a:t>
            </a:r>
            <a:r>
              <a:rPr lang="en-US" altLang="en-US" sz="2200" dirty="0"/>
              <a:t>resists, can grow in solutions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058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E1CC8FCD-D7A2-4D6A-B294-5FFB16CD7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136" y="228600"/>
            <a:ext cx="5161550" cy="609600"/>
          </a:xfrm>
        </p:spPr>
        <p:txBody>
          <a:bodyPr/>
          <a:lstStyle/>
          <a:p>
            <a:r>
              <a:rPr lang="en-US" altLang="en-US" b="1" dirty="0">
                <a:solidFill>
                  <a:schemeClr val="tx1"/>
                </a:solidFill>
              </a:rPr>
              <a:t>Approaches to Control (2)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02871" y="987534"/>
            <a:ext cx="6781800" cy="838200"/>
          </a:xfrm>
        </p:spPr>
        <p:txBody>
          <a:bodyPr/>
          <a:lstStyle/>
          <a:p>
            <a:pPr marL="0" lvl="1" indent="0">
              <a:spcBef>
                <a:spcPts val="0"/>
              </a:spcBef>
              <a:spcAft>
                <a:spcPts val="1500"/>
              </a:spcAft>
              <a:buNone/>
            </a:pPr>
            <a:r>
              <a:rPr lang="en-US" altLang="en-US" u="sng" dirty="0"/>
              <a:t>Decontamination</a:t>
            </a:r>
            <a:r>
              <a:rPr lang="en-US" altLang="en-US" dirty="0"/>
              <a:t>: reduces number of pathogens to a safe level</a:t>
            </a:r>
          </a:p>
          <a:p>
            <a:pPr marL="228600" lvl="2">
              <a:spcBef>
                <a:spcPts val="0"/>
              </a:spcBef>
            </a:pPr>
            <a:r>
              <a:rPr lang="en-US" altLang="en-US" dirty="0"/>
              <a:t>Washing, use of heat, or chemicals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9763010-EA3C-44CF-B07E-B7297F0607B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1202871" y="1980970"/>
            <a:ext cx="6781800" cy="1219200"/>
          </a:xfrm>
        </p:spPr>
        <p:txBody>
          <a:bodyPr/>
          <a:lstStyle/>
          <a:p>
            <a:pPr marL="0" lvl="1">
              <a:spcBef>
                <a:spcPts val="0"/>
              </a:spcBef>
              <a:spcAft>
                <a:spcPts val="1500"/>
              </a:spcAft>
            </a:pPr>
            <a:r>
              <a:rPr lang="en-US" altLang="en-US" sz="2000" u="sng" dirty="0"/>
              <a:t>Sanitization</a:t>
            </a:r>
            <a:r>
              <a:rPr lang="en-US" altLang="en-US" sz="2000" dirty="0"/>
              <a:t>: substantially reduces microbial population to meet accepted health standards that minimize spread of disease</a:t>
            </a:r>
          </a:p>
          <a:p>
            <a:pPr marL="285750" lvl="2" indent="-28575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1800" dirty="0"/>
              <a:t>Not a specific level of control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60D670-BEF0-4A79-AB99-8824EED2BB75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1202871" y="3276600"/>
            <a:ext cx="6935800" cy="1365928"/>
          </a:xfrm>
        </p:spPr>
        <p:txBody>
          <a:bodyPr/>
          <a:lstStyle/>
          <a:p>
            <a:pPr marL="0" lvl="1">
              <a:spcBef>
                <a:spcPts val="0"/>
              </a:spcBef>
              <a:spcAft>
                <a:spcPts val="1500"/>
              </a:spcAft>
            </a:pPr>
            <a:r>
              <a:rPr lang="en-US" altLang="en-US" sz="2000" u="sng" dirty="0"/>
              <a:t>Preservation</a:t>
            </a:r>
            <a:r>
              <a:rPr lang="en-US" altLang="en-US" sz="2000" dirty="0"/>
              <a:t>: process of delaying spoilage of perishable products</a:t>
            </a:r>
          </a:p>
          <a:p>
            <a:pPr marL="285750" lvl="2" indent="-28575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1800" dirty="0"/>
              <a:t>Adjust conditions of storage to slow growth</a:t>
            </a:r>
          </a:p>
          <a:p>
            <a:pPr marL="285750" lvl="2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1800" dirty="0"/>
              <a:t>Add </a:t>
            </a:r>
            <a:r>
              <a:rPr lang="en-US" altLang="en-US" sz="1800" u="sng" dirty="0"/>
              <a:t>bacteriostatic</a:t>
            </a:r>
            <a:r>
              <a:rPr lang="en-US" altLang="en-US" sz="1800" dirty="0"/>
              <a:t> (growth-inhibiting) preservatives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D3AE7B2-0EFF-4FF2-8AEE-1747BCB60F48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1202871" y="4724400"/>
            <a:ext cx="7407729" cy="8382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altLang="en-US" sz="2000" u="sng" dirty="0"/>
              <a:t>Pasteurization</a:t>
            </a:r>
            <a:r>
              <a:rPr lang="en-US" altLang="en-US" sz="2000" dirty="0"/>
              <a:t>: brief heating to reduce number of spoilage organisms, destroy pathogens without changing characteristics of product</a:t>
            </a:r>
          </a:p>
        </p:txBody>
      </p:sp>
    </p:spTree>
    <p:extLst>
      <p:ext uri="{BB962C8B-B14F-4D97-AF65-F5344CB8AC3E}">
        <p14:creationId xmlns:p14="http://schemas.microsoft.com/office/powerpoint/2010/main" val="1810214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FE65ED8-5B31-47C0-B4A9-6D68EE084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989" y="228600"/>
            <a:ext cx="6870023" cy="609600"/>
          </a:xfrm>
        </p:spPr>
        <p:txBody>
          <a:bodyPr/>
          <a:lstStyle/>
          <a:p>
            <a:r>
              <a:rPr lang="en-US" altLang="en-US" b="1" dirty="0">
                <a:solidFill>
                  <a:schemeClr val="tx1"/>
                </a:solidFill>
              </a:rPr>
              <a:t>Approaches to Control – Figure 5.1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1755" y="838200"/>
            <a:ext cx="8229600" cy="609600"/>
          </a:xfrm>
        </p:spPr>
        <p:txBody>
          <a:bodyPr/>
          <a:lstStyle/>
          <a:p>
            <a:r>
              <a:rPr lang="en-US" altLang="en-US" sz="2000" dirty="0"/>
              <a:t>Situational considerations: Microbial control methods depend upon situation and level of control required</a:t>
            </a:r>
          </a:p>
        </p:txBody>
      </p:sp>
      <p:pic>
        <p:nvPicPr>
          <p:cNvPr id="4" name="Picture 3" descr="Levels of microbial control differ in home life;  food production facilities;  water treatment facilities;  hospitals; and other industries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8588" y="1524000"/>
            <a:ext cx="5757224" cy="4953000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F09095-6E8B-40CB-9DD7-0D474EE13209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2009274" y="6663872"/>
            <a:ext cx="7121767" cy="194128"/>
          </a:xfrm>
        </p:spPr>
        <p:txBody>
          <a:bodyPr/>
          <a:lstStyle/>
          <a:p>
            <a:r>
              <a:rPr lang="en-US" altLang="en-US" sz="800" dirty="0"/>
              <a:t> a: ©Anna Bryukhanova/Getty Images; b: ©Don Tremain/Getty Images; c: ©Marka/Alamy Stock Photo; d: ©Ryan McVay/Getty Images; e: ©Javier Larrea/Getty Images</a:t>
            </a:r>
          </a:p>
        </p:txBody>
      </p:sp>
    </p:spTree>
    <p:extLst>
      <p:ext uri="{BB962C8B-B14F-4D97-AF65-F5344CB8AC3E}">
        <p14:creationId xmlns:p14="http://schemas.microsoft.com/office/powerpoint/2010/main" val="3462787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BD92ED5-2DA3-4A26-9AE7-47EC5BBCD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6050" y="228600"/>
            <a:ext cx="5161550" cy="609600"/>
          </a:xfrm>
        </p:spPr>
        <p:txBody>
          <a:bodyPr/>
          <a:lstStyle/>
          <a:p>
            <a:r>
              <a:rPr lang="en-US" altLang="en-US" b="1" dirty="0">
                <a:solidFill>
                  <a:schemeClr val="tx1"/>
                </a:solidFill>
              </a:rPr>
              <a:t>Approaches to Control (3)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00101" y="990600"/>
            <a:ext cx="7772400" cy="35814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altLang="en-US" dirty="0"/>
              <a:t>Daily Life</a:t>
            </a:r>
          </a:p>
          <a:p>
            <a:pPr marL="285750" lvl="1">
              <a:spcBef>
                <a:spcPts val="0"/>
              </a:spcBef>
            </a:pPr>
            <a:r>
              <a:rPr lang="en-US" altLang="en-US" dirty="0"/>
              <a:t>Washing and scrubbing with soaps and detergents achieves routine control</a:t>
            </a:r>
          </a:p>
          <a:p>
            <a:pPr marL="512763" lvl="2">
              <a:spcBef>
                <a:spcPts val="432"/>
              </a:spcBef>
            </a:pPr>
            <a:r>
              <a:rPr lang="en-US" altLang="en-US" dirty="0"/>
              <a:t>Soap aids in mechanical removal of organisms</a:t>
            </a:r>
          </a:p>
          <a:p>
            <a:pPr marL="512763" lvl="2">
              <a:spcBef>
                <a:spcPts val="432"/>
              </a:spcBef>
            </a:pPr>
            <a:r>
              <a:rPr lang="en-US" altLang="en-US" dirty="0"/>
              <a:t>Beneficial skin microbiota reside deeper on underlying layers of skin, hair follicles</a:t>
            </a:r>
          </a:p>
          <a:p>
            <a:pPr marL="735013" lvl="3">
              <a:spcBef>
                <a:spcPts val="408"/>
              </a:spcBef>
            </a:pPr>
            <a:r>
              <a:rPr lang="en-US" altLang="en-US" sz="1700" dirty="0"/>
              <a:t>Not adversely affected by regular washing</a:t>
            </a:r>
          </a:p>
          <a:p>
            <a:pPr marL="285750" lvl="1"/>
            <a:r>
              <a:rPr lang="en-US" altLang="en-US" dirty="0"/>
              <a:t>Other control methods used in daily life include cooking foods, cleaning surfaces, and refrigeration</a:t>
            </a:r>
          </a:p>
        </p:txBody>
      </p:sp>
    </p:spTree>
    <p:extLst>
      <p:ext uri="{BB962C8B-B14F-4D97-AF65-F5344CB8AC3E}">
        <p14:creationId xmlns:p14="http://schemas.microsoft.com/office/powerpoint/2010/main" val="1934362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221871EF-C6D7-4CEB-A60A-2BD96BD5F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6050" y="228600"/>
            <a:ext cx="5161550" cy="609600"/>
          </a:xfrm>
        </p:spPr>
        <p:txBody>
          <a:bodyPr/>
          <a:lstStyle/>
          <a:p>
            <a:r>
              <a:rPr lang="en-US" altLang="en-US" b="1" dirty="0">
                <a:solidFill>
                  <a:schemeClr val="tx1"/>
                </a:solidFill>
              </a:rPr>
              <a:t>Approaches to Control (4)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03069" y="990600"/>
            <a:ext cx="7848600" cy="30480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altLang="en-US" dirty="0"/>
              <a:t>Hospitals and Other Healthcare Facilities</a:t>
            </a:r>
          </a:p>
          <a:p>
            <a:pPr marL="285750" lvl="1">
              <a:spcBef>
                <a:spcPts val="0"/>
              </a:spcBef>
            </a:pPr>
            <a:r>
              <a:rPr lang="en-US" altLang="en-US" dirty="0"/>
              <a:t>Minimizing microbial population very important due to danger of </a:t>
            </a:r>
            <a:r>
              <a:rPr lang="en-US" altLang="en-US" u="sng" dirty="0"/>
              <a:t>healthcare-associated infections (HAIs)</a:t>
            </a:r>
          </a:p>
          <a:p>
            <a:pPr marL="285750" lvl="1">
              <a:spcBef>
                <a:spcPts val="480"/>
              </a:spcBef>
            </a:pPr>
            <a:r>
              <a:rPr lang="en-US" altLang="en-US" dirty="0"/>
              <a:t>Weakened patients more susceptible to infection; may undergo invasive procedures (surgery)</a:t>
            </a:r>
          </a:p>
          <a:p>
            <a:pPr marL="285750" lvl="1">
              <a:spcBef>
                <a:spcPts val="480"/>
              </a:spcBef>
            </a:pPr>
            <a:r>
              <a:rPr lang="en-US" altLang="en-US" dirty="0"/>
              <a:t>Pathogens more likely found in hospital setting</a:t>
            </a:r>
          </a:p>
          <a:p>
            <a:pPr marL="506413" lvl="2">
              <a:spcBef>
                <a:spcPts val="432"/>
              </a:spcBef>
            </a:pPr>
            <a:r>
              <a:rPr lang="en-US" altLang="en-US" dirty="0"/>
              <a:t>Feces, urine, respiratory droplets, bodily secretions</a:t>
            </a:r>
          </a:p>
        </p:txBody>
      </p:sp>
    </p:spTree>
    <p:extLst>
      <p:ext uri="{BB962C8B-B14F-4D97-AF65-F5344CB8AC3E}">
        <p14:creationId xmlns:p14="http://schemas.microsoft.com/office/powerpoint/2010/main" val="3858655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EA68D5B5-4DAA-4AFA-A23A-00DDB51D7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989" y="228600"/>
            <a:ext cx="6870023" cy="609600"/>
          </a:xfrm>
        </p:spPr>
        <p:txBody>
          <a:bodyPr/>
          <a:lstStyle/>
          <a:p>
            <a:r>
              <a:rPr lang="en-US" altLang="en-US" b="1" dirty="0">
                <a:solidFill>
                  <a:schemeClr val="tx1"/>
                </a:solidFill>
              </a:rPr>
              <a:t>Approaches to Control – Figure 5.2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94658" y="990600"/>
            <a:ext cx="7848600" cy="32766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altLang="en-US" dirty="0"/>
              <a:t>Hospitals and Other Healthcare Facilities</a:t>
            </a:r>
          </a:p>
          <a:p>
            <a:pPr marL="285750" lvl="1">
              <a:spcBef>
                <a:spcPts val="0"/>
              </a:spcBef>
            </a:pPr>
            <a:r>
              <a:rPr lang="en-US" altLang="en-US" dirty="0"/>
              <a:t>Special care must be taken to control microorganisms in operating rooms</a:t>
            </a:r>
          </a:p>
          <a:p>
            <a:pPr marL="285750" lvl="1">
              <a:spcBef>
                <a:spcPts val="480"/>
              </a:spcBef>
            </a:pPr>
            <a:r>
              <a:rPr lang="en-US" altLang="en-US" dirty="0"/>
              <a:t>Instruments must be sterilized to avoid introducing infection to deep tissues during surgery</a:t>
            </a:r>
          </a:p>
          <a:p>
            <a:pPr marL="285750" lvl="1">
              <a:spcBef>
                <a:spcPts val="480"/>
              </a:spcBef>
            </a:pPr>
            <a:r>
              <a:rPr lang="en-US" altLang="en-US" dirty="0"/>
              <a:t>Prions are a relatively </a:t>
            </a:r>
            <a:br>
              <a:rPr lang="en-US" altLang="en-US" dirty="0"/>
            </a:br>
            <a:r>
              <a:rPr lang="en-US" altLang="en-US" dirty="0"/>
              <a:t>new concern; difficult </a:t>
            </a:r>
            <a:br>
              <a:rPr lang="en-US" altLang="en-US" dirty="0"/>
            </a:br>
            <a:r>
              <a:rPr lang="en-US" altLang="en-US" dirty="0"/>
              <a:t>to destroy</a:t>
            </a:r>
          </a:p>
        </p:txBody>
      </p:sp>
      <p:pic>
        <p:nvPicPr>
          <p:cNvPr id="23556" name="Picture 2" descr="Contamination is indicated on floor and fixtures of operating room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8"/>
          <a:stretch>
            <a:fillRect/>
          </a:stretch>
        </p:blipFill>
        <p:spPr bwMode="auto">
          <a:xfrm>
            <a:off x="4343400" y="2971800"/>
            <a:ext cx="4117975" cy="300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003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FIRST, BREAK, LAST slides ">
  <a:themeElements>
    <a:clrScheme name="MHHE Branding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39858E"/>
      </a:hlink>
      <a:folHlink>
        <a:srgbClr val="3985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lternate FIRST, BREAK, LAST slides">
  <a:themeElements>
    <a:clrScheme name="MHHE Branding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39858E"/>
      </a:hlink>
      <a:folHlink>
        <a:srgbClr val="3985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Plain BODY/MAIN CONTENT">
  <a:themeElements>
    <a:clrScheme name="MHHE Branding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39858E"/>
      </a:hlink>
      <a:folHlink>
        <a:srgbClr val="3985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Red bar footer BODY/MAIN CONTENT">
  <a:themeElements>
    <a:clrScheme name="MHHE Branding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39858E"/>
      </a:hlink>
      <a:folHlink>
        <a:srgbClr val="3985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PLAIN Section Divider, Quotes, Callouts">
  <a:themeElements>
    <a:clrScheme name="MHHE Branding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39858E"/>
      </a:hlink>
      <a:folHlink>
        <a:srgbClr val="3985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RED FOOTER Section Divider, Quotes, Callouts">
  <a:themeElements>
    <a:clrScheme name="MHHE Branding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39858E"/>
      </a:hlink>
      <a:folHlink>
        <a:srgbClr val="3985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BLUE Section Divider, Quotes, Callouts">
  <a:themeElements>
    <a:clrScheme name="MHHE Branding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39858E"/>
      </a:hlink>
      <a:folHlink>
        <a:srgbClr val="3985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Plain_APPENDIX">
  <a:themeElements>
    <a:clrScheme name="MHHE Branding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39858E"/>
      </a:hlink>
      <a:folHlink>
        <a:srgbClr val="3985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Red Bar Footer_APPENDIX">
  <a:themeElements>
    <a:clrScheme name="MHHE Branding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39858E"/>
      </a:hlink>
      <a:folHlink>
        <a:srgbClr val="3985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2104</TotalTime>
  <Words>4102</Words>
  <Application>Microsoft Office PowerPoint</Application>
  <PresentationFormat>On-screen Show (4:3)</PresentationFormat>
  <Paragraphs>497</Paragraphs>
  <Slides>45</Slides>
  <Notes>44</Notes>
  <HiddenSlides>0</HiddenSlides>
  <MMClips>0</MMClips>
  <ScaleCrop>false</ScaleCrop>
  <HeadingPairs>
    <vt:vector size="4" baseType="variant">
      <vt:variant>
        <vt:lpstr>Theme</vt:lpstr>
      </vt:variant>
      <vt:variant>
        <vt:i4>9</vt:i4>
      </vt:variant>
      <vt:variant>
        <vt:lpstr>Slide Titles</vt:lpstr>
      </vt:variant>
      <vt:variant>
        <vt:i4>45</vt:i4>
      </vt:variant>
    </vt:vector>
  </HeadingPairs>
  <TitlesOfParts>
    <vt:vector size="54" baseType="lpstr">
      <vt:lpstr>FIRST, BREAK, LAST slides </vt:lpstr>
      <vt:lpstr>Alternate FIRST, BREAK, LAST slides</vt:lpstr>
      <vt:lpstr>Plain BODY/MAIN CONTENT</vt:lpstr>
      <vt:lpstr>Red bar footer BODY/MAIN CONTENT</vt:lpstr>
      <vt:lpstr>PLAIN Section Divider, Quotes, Callouts</vt:lpstr>
      <vt:lpstr>RED FOOTER Section Divider, Quotes, Callouts</vt:lpstr>
      <vt:lpstr>BLUE Section Divider, Quotes, Callouts</vt:lpstr>
      <vt:lpstr>Plain_APPENDIX</vt:lpstr>
      <vt:lpstr>Red Bar Footer_APPENDIX</vt:lpstr>
      <vt:lpstr>Chapter 05 Lecture Outline</vt:lpstr>
      <vt:lpstr>A Glimpse of History</vt:lpstr>
      <vt:lpstr>Introduction</vt:lpstr>
      <vt:lpstr>Approaches to Control (1)</vt:lpstr>
      <vt:lpstr>Approaches to Control (2)</vt:lpstr>
      <vt:lpstr>Approaches to Control – Figure 5.1</vt:lpstr>
      <vt:lpstr>Approaches to Control (3)</vt:lpstr>
      <vt:lpstr>Approaches to Control (4)</vt:lpstr>
      <vt:lpstr>Approaches to Control – Figure 5.2</vt:lpstr>
      <vt:lpstr>Approaches to Control (5)</vt:lpstr>
      <vt:lpstr>Approaches to Control (6)</vt:lpstr>
      <vt:lpstr>Approaches to Control (7)</vt:lpstr>
      <vt:lpstr>Selecting an Antimicrobial Procedure (1)</vt:lpstr>
      <vt:lpstr>Selecting an Antimicrobial Procedure (2)</vt:lpstr>
      <vt:lpstr>Selecting an Antimicrobial Procedure – Figure 5.3</vt:lpstr>
      <vt:lpstr>Selecting an Antimicrobial Procedure (3)</vt:lpstr>
      <vt:lpstr>Selecting an Antimicrobial Procedure (4)</vt:lpstr>
      <vt:lpstr>Selecting an Antimicrobial Procedure (5)</vt:lpstr>
      <vt:lpstr>Using Heat to Destroy Microorganisms and Viruses</vt:lpstr>
      <vt:lpstr>Using Heat to Destroy Microorganisms and Viruses – Figure 5.4</vt:lpstr>
      <vt:lpstr>Using Heat to Destroy Microorganisms and Viruses – Figure 5.5</vt:lpstr>
      <vt:lpstr>Using Heat to Destroy Microorganisms and Viruses (1)</vt:lpstr>
      <vt:lpstr>Using Heat to Destroy Microorganisms and Viruses (2)</vt:lpstr>
      <vt:lpstr>Using Other Physical Methods to Remove or Destroy Microbes – Figure 5.6</vt:lpstr>
      <vt:lpstr>Using Other Physical Methods to Remove or Destroy Microbes (1)</vt:lpstr>
      <vt:lpstr>Using Other Physical Methods to Remove or Destroy Microbes – Figure 5.7</vt:lpstr>
      <vt:lpstr>Using Other Physical Methods to Remove or Destroy Microbes – Figure 5.8</vt:lpstr>
      <vt:lpstr>Using Other Physical Methods to Remove or Destroy Microbes (2)</vt:lpstr>
      <vt:lpstr>Using Other Physical Methods to Remove or Destroy Microbes (3)</vt:lpstr>
      <vt:lpstr>Table 5.1 Physical Methods Used to Destroy Microorganisms and Viruses (1)</vt:lpstr>
      <vt:lpstr>Table 5.1 Physical Methods Used to Destroy Microorganisms and Viruses (2) </vt:lpstr>
      <vt:lpstr>Using Chemicals to Destroy Microorganisms and Viruses (1)</vt:lpstr>
      <vt:lpstr>Using Chemicals to Destroy Microorganisms and Viruses (2)</vt:lpstr>
      <vt:lpstr>Using Chemicals to Destroy Microorganisms and Viruses – Figure 5.9</vt:lpstr>
      <vt:lpstr>Classes of Germicidal Chemicals (1)</vt:lpstr>
      <vt:lpstr>Classes of Germicidal Chemicals (2)</vt:lpstr>
      <vt:lpstr>Classes of Germicidal Chemicals (3)</vt:lpstr>
      <vt:lpstr>Classes of Germicidal Chemicals (4)</vt:lpstr>
      <vt:lpstr>Classes of Germicidal Chemicals – Figure 5.10</vt:lpstr>
      <vt:lpstr>Classes of Germicidal Chemicals (5)</vt:lpstr>
      <vt:lpstr>Classes of Germicidal Chemicals (6)</vt:lpstr>
      <vt:lpstr>Classes of Germicidal Chemicals (7)</vt:lpstr>
      <vt:lpstr>Classes of Germicidal Chemicals (8)</vt:lpstr>
      <vt:lpstr>Classes of Germicidal Chemicals (9)</vt:lpstr>
      <vt:lpstr>Classes of Germicidal Chemicals (10)</vt:lpstr>
    </vt:vector>
  </TitlesOfParts>
  <Company>The McGraw-Hill Companies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05</dc:title>
  <dc:creator>LeConte, Lisa</dc:creator>
  <cp:lastModifiedBy>Unknown User</cp:lastModifiedBy>
  <cp:revision>202</cp:revision>
  <dcterms:created xsi:type="dcterms:W3CDTF">2018-02-20T17:07:41Z</dcterms:created>
  <dcterms:modified xsi:type="dcterms:W3CDTF">2021-02-11T18:37:35Z</dcterms:modified>
</cp:coreProperties>
</file>