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8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0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859" r:id="rId2"/>
    <p:sldMasterId id="2147483744" r:id="rId3"/>
    <p:sldMasterId id="2147483780" r:id="rId4"/>
    <p:sldMasterId id="2147483838" r:id="rId5"/>
    <p:sldMasterId id="2147483713" r:id="rId6"/>
    <p:sldMasterId id="2147483674" r:id="rId7"/>
    <p:sldMasterId id="2147483897" r:id="rId8"/>
    <p:sldMasterId id="2147483960" r:id="rId9"/>
    <p:sldMasterId id="2147483972" r:id="rId10"/>
    <p:sldMasterId id="2147483990" r:id="rId11"/>
  </p:sldMasterIdLst>
  <p:notesMasterIdLst>
    <p:notesMasterId r:id="rId59"/>
  </p:notesMasterIdLst>
  <p:handoutMasterIdLst>
    <p:handoutMasterId r:id="rId60"/>
  </p:handoutMasterIdLst>
  <p:sldIdLst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27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8">
          <p15:clr>
            <a:srgbClr val="A4A3A4"/>
          </p15:clr>
        </p15:guide>
        <p15:guide id="2" orient="horz" pos="3600">
          <p15:clr>
            <a:srgbClr val="A4A3A4"/>
          </p15:clr>
        </p15:guide>
        <p15:guide id="3" orient="horz" pos="912" userDrawn="1">
          <p15:clr>
            <a:srgbClr val="A4A3A4"/>
          </p15:clr>
        </p15:guide>
        <p15:guide id="4" orient="horz" pos="3360">
          <p15:clr>
            <a:srgbClr val="A4A3A4"/>
          </p15:clr>
        </p15:guide>
        <p15:guide id="5" pos="5616">
          <p15:clr>
            <a:srgbClr val="A4A3A4"/>
          </p15:clr>
        </p15:guide>
        <p15:guide id="6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6A6A6A"/>
    <a:srgbClr val="000000"/>
    <a:srgbClr val="E66618"/>
    <a:srgbClr val="307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94249" autoAdjust="0"/>
  </p:normalViewPr>
  <p:slideViewPr>
    <p:cSldViewPr>
      <p:cViewPr varScale="1">
        <p:scale>
          <a:sx n="64" d="100"/>
          <a:sy n="64" d="100"/>
        </p:scale>
        <p:origin x="1788" y="72"/>
      </p:cViewPr>
      <p:guideLst>
        <p:guide orient="horz" pos="3408"/>
        <p:guide orient="horz" pos="3600"/>
        <p:guide orient="horz" pos="912"/>
        <p:guide orient="horz" pos="3360"/>
        <p:guide pos="5616"/>
        <p:guide pos="4320"/>
      </p:guideLst>
    </p:cSldViewPr>
  </p:slideViewPr>
  <p:outlineViewPr>
    <p:cViewPr>
      <p:scale>
        <a:sx n="33" d="100"/>
        <a:sy n="33" d="100"/>
      </p:scale>
      <p:origin x="0" y="-507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4CCBF-31CF-4FCA-A5B4-50142834420A}" type="datetimeFigureOut">
              <a:rPr lang="en-US" smtClean="0"/>
              <a:t>2/11/21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95618-5249-4F12-80E4-2F3A0FD18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10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B720-C9F6-4BFC-BC5C-B1B8D70204DA}" type="datetimeFigureOut">
              <a:rPr lang="en-US" smtClean="0"/>
              <a:t>2/11/21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03D02-7E89-4EBF-B123-9C334E1B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0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CCB96062-BCF6-4496-B003-45CDBF114979}" type="slidenum">
              <a:rPr lang="en-US" altLang="en-US" sz="1200" smtClean="0">
                <a:solidFill>
                  <a:schemeClr val="tx1"/>
                </a:solidFill>
              </a:rPr>
              <a:pPr/>
              <a:t>1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68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134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720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8DC5C509-8794-465D-B4E1-4BF80947E2AE}" type="slidenum">
              <a:rPr lang="en-US" altLang="en-US" sz="1200" smtClean="0">
                <a:solidFill>
                  <a:schemeClr val="tx1"/>
                </a:solidFill>
              </a:rPr>
              <a:pPr/>
              <a:t>12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5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122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488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10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299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097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103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767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63B02B24-39E2-4F9E-ADE4-C52831ABB1FC}" type="slidenum">
              <a:rPr lang="en-US" altLang="en-US" sz="1200" smtClean="0">
                <a:solidFill>
                  <a:schemeClr val="tx1"/>
                </a:solidFill>
              </a:rPr>
              <a:pPr/>
              <a:t>2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201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968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913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0759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3888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8836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15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6548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6131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120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6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1274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6747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5385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5471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2874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7181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197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2560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4470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3362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053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5491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4818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4636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0314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704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456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342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499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647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941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1560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30875-4219-4C5A-B37A-B6FDB5F90B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71800" y="2819400"/>
            <a:ext cx="2514600" cy="13716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F0EF3E-B41D-4CE3-97AB-33A51747464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914400"/>
            <a:ext cx="2895600" cy="9906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F86442F-14E5-4194-A69E-F0E3E0A04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507128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7821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4478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AC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0104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AC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B2B535-AFC6-4A05-9F3F-100172CF5BD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447800" y="4648200"/>
            <a:ext cx="1219200" cy="9906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424353-58E2-4ED6-AB28-4F6467D7D70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2895600"/>
            <a:ext cx="685800" cy="6858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E09635E-593E-499B-9274-C772A8B9B1A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0" y="4114800"/>
            <a:ext cx="685800" cy="5334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6FCCE73-BE5C-412A-97D5-6227B72FC39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6200" y="2209800"/>
            <a:ext cx="990600" cy="5334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EA3A622-1F59-4CC5-81AC-FD08A721A3D2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76200" y="1219200"/>
            <a:ext cx="609600" cy="4572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33921F0-FF06-4891-AF59-91FEDA63789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419600" y="3733800"/>
            <a:ext cx="838200" cy="6096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18F0703D-637C-4E3E-9170-27C51DCF0E2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572000" y="2209800"/>
            <a:ext cx="533400" cy="5334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5E607DFC-0DFC-4BB1-9FDD-081D32A55B2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114800" y="5181600"/>
            <a:ext cx="6858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adit</a:t>
            </a:r>
            <a:r>
              <a:rPr lang="en-US" dirty="0"/>
              <a:t>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A8AC452A-731F-4804-9050-1EEA27516D03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495800" y="1371600"/>
            <a:ext cx="990600" cy="8382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6FB1B781-2A98-4E94-9A4F-087AC932D4A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638800" y="3048000"/>
            <a:ext cx="609600" cy="6858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71A765F0-2CBF-4A74-8542-ED0810DE785B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486400" y="4648200"/>
            <a:ext cx="685800" cy="9906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E76CA978-A773-43E6-8996-AD7BEF2B9C18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410200" y="19050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480686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AC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8161B-BAC5-4031-9123-2C99335549F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581400" y="2362200"/>
            <a:ext cx="3810000" cy="1524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033C2A-0FC8-4143-AF96-770420D976E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28600" y="2133600"/>
            <a:ext cx="1524000" cy="10668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9F709A5-B582-44E5-817D-D1FFB53A2AC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28600" y="4343400"/>
            <a:ext cx="1676400" cy="10668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1F153C3-4D6A-40C9-82EC-122785A7BFB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0" y="990600"/>
            <a:ext cx="1371600" cy="9906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83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AC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8161B-BAC5-4031-9123-2C99335549F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581400" y="2362200"/>
            <a:ext cx="3810000" cy="1524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033C2A-0FC8-4143-AF96-770420D976E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28600" y="2133600"/>
            <a:ext cx="1524000" cy="10668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9F709A5-B582-44E5-817D-D1FFB53A2AC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28600" y="4343400"/>
            <a:ext cx="1676400" cy="10668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1F153C3-4D6A-40C9-82EC-122785A7BFB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0" y="990600"/>
            <a:ext cx="1371600" cy="9906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4F32DC3C-83E4-4BDF-91B9-CC5CD9BAFE3E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>
          <a:xfrm>
            <a:off x="4724400" y="1981200"/>
            <a:ext cx="1752600" cy="381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rgbClr val="AC000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62023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rgbClr val="AC000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980540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AC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118797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AC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5612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874073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AC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0198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587377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4999894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975049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91004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510540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3266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3682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1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19874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4675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6265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62444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35706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778188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19401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27324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7505567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357063" y="59960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207924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502643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853900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164351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467512" y="5081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15795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833503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692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5992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066800" y="1524000"/>
            <a:ext cx="7048500" cy="1470025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066800" y="2971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7237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Slide 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722313" y="2643186"/>
            <a:ext cx="7202487" cy="1362075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722313" y="1143000"/>
            <a:ext cx="72024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3150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0668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6294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7017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9492145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65626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755641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3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10997478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1123782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BE90853-2DAC-432E-A9D9-B2859D4D3B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2019 McGraw-Hill Education. All rights reserved. No reproduction or distribution without the prior written consent of McGraw-Hill Education. </a:t>
            </a:r>
          </a:p>
        </p:txBody>
      </p:sp>
    </p:spTree>
    <p:extLst>
      <p:ext uri="{BB962C8B-B14F-4D97-AF65-F5344CB8AC3E}">
        <p14:creationId xmlns:p14="http://schemas.microsoft.com/office/powerpoint/2010/main" val="1076464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7C839FFA-02DD-4A92-A54F-A7BC8C2DA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119" y="1366043"/>
            <a:ext cx="4191000" cy="2443961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pPr marL="0" indent="0" eaLnBrk="1" hangingPunct="1"/>
            <a:endParaRPr lang="en-US" dirty="0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1349788D-AEAB-476D-8A2E-D7D1CAD73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3119" y="4144780"/>
            <a:ext cx="4191000" cy="665155"/>
          </a:xfrm>
        </p:spPr>
        <p:txBody>
          <a:bodyPr/>
          <a:lstStyle>
            <a:lvl1pPr marL="0" indent="0" algn="ctr">
              <a:buNone/>
              <a:defRPr sz="3600" b="1"/>
            </a:lvl1pPr>
          </a:lstStyle>
          <a:p>
            <a:r>
              <a:rPr lang="en-US" dirty="0"/>
              <a:t>Lecture Outline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0461FD48-7A3B-49C2-A040-E99C12D6F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675"/>
            <a:ext cx="9747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F7009FF7-9950-4106-B6EA-40E5BE0446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581624" y="4724111"/>
            <a:ext cx="4293989" cy="665155"/>
          </a:xfr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1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See separate PowerPoint slides for all figures and tables pre-inserted into PowerPoint without notes.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AD78BF-F613-4B2F-8942-E042C9B9DFE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2019 McGraw-Hill Education. All rights reserved. No reproduction or distribution without the prior written consent of McGraw-Hill Education. </a:t>
            </a:r>
          </a:p>
        </p:txBody>
      </p:sp>
    </p:spTree>
    <p:extLst>
      <p:ext uri="{BB962C8B-B14F-4D97-AF65-F5344CB8AC3E}">
        <p14:creationId xmlns:p14="http://schemas.microsoft.com/office/powerpoint/2010/main" val="26726959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E15D25-2AC5-41FE-8300-088502EB1C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2019 McGraw-Hill Education. All rights reserved. No reproduction or distribution without the prior written consent of McGraw-Hill Education. </a:t>
            </a:r>
          </a:p>
        </p:txBody>
      </p:sp>
    </p:spTree>
    <p:extLst>
      <p:ext uri="{BB962C8B-B14F-4D97-AF65-F5344CB8AC3E}">
        <p14:creationId xmlns:p14="http://schemas.microsoft.com/office/powerpoint/2010/main" val="6837301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E15D25-2AC5-41FE-8300-088502EB1C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2019 McGraw-Hill Education. All rights reserved. No reproduction or distribution without the prior written consent of McGraw-Hill Education.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503D03-94B3-4BA7-ABF1-2F0E2FB094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81600" y="1676400"/>
            <a:ext cx="1828800" cy="1219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A79B01-C79E-411C-9B3C-00F69D14323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10400" y="1676400"/>
            <a:ext cx="1447800" cy="685800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019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EC619-F39D-40E9-8368-488E8378F0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2019 McGraw-Hill Education. All rights reserved. No reproduction or distribution without the prior written consent of McGraw-Hill Education.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46CCFF-4046-471D-84D4-8DB924A36F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248399"/>
            <a:ext cx="1905000" cy="355601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fig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2F78E-1062-4CB3-8ED6-FB2DC59826E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362200" y="2362200"/>
            <a:ext cx="1905000" cy="12192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A85644-5C96-45D3-8A6C-EA8543C126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143000"/>
            <a:ext cx="1066800" cy="9144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0394554-F6DF-471E-AF8B-DA9FEC27757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81400" y="1524000"/>
            <a:ext cx="2133600" cy="838200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2302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EC619-F39D-40E9-8368-488E8378F0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2019 McGraw-Hill Education. All rights reserved. No reproduction or distribution without the prior written consent of McGraw-Hill Education.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46CCFF-4046-471D-84D4-8DB924A36F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248399"/>
            <a:ext cx="1905000" cy="355601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fig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2F78E-1062-4CB3-8ED6-FB2DC59826E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362200" y="2362200"/>
            <a:ext cx="1905000" cy="12192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A85644-5C96-45D3-8A6C-EA8543C126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143000"/>
            <a:ext cx="1066800" cy="9144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0394554-F6DF-471E-AF8B-DA9FEC27757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81400" y="1524000"/>
            <a:ext cx="2133600" cy="8382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F2B9AB-B3F9-49BD-883B-1812978397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5800" y="3733800"/>
            <a:ext cx="2362200" cy="13462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4631080-B771-4872-8084-28A637D3325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581400" y="4826000"/>
            <a:ext cx="3733800" cy="12192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5E722F9-6D89-42DA-A93B-5FB4F91DC50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181600" y="2514600"/>
            <a:ext cx="2286000" cy="1066800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3019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EC619-F39D-40E9-8368-488E8378F0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2019 McGraw-Hill Education. All rights reserved. No reproduction or distribution without the prior written consent of McGraw-Hill Education. </a:t>
            </a:r>
          </a:p>
        </p:txBody>
      </p:sp>
    </p:spTree>
    <p:extLst>
      <p:ext uri="{BB962C8B-B14F-4D97-AF65-F5344CB8AC3E}">
        <p14:creationId xmlns:p14="http://schemas.microsoft.com/office/powerpoint/2010/main" val="46044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074104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457200" y="1752600"/>
            <a:ext cx="8229600" cy="3886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C3944F-1F10-42F2-BC77-B27AA348634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2019 McGraw-Hill Education. All rights reserved. No reproduction or distribution without the prior written consent of McGraw-Hill Education. </a:t>
            </a:r>
          </a:p>
        </p:txBody>
      </p:sp>
    </p:spTree>
    <p:extLst>
      <p:ext uri="{BB962C8B-B14F-4D97-AF65-F5344CB8AC3E}">
        <p14:creationId xmlns:p14="http://schemas.microsoft.com/office/powerpoint/2010/main" val="8928175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90409FB-3A52-4460-B437-0C587BFD36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2019 McGraw-Hill Education. All rights reserved. No reproduction or distribution without the prior written consent of McGraw-Hill Education. </a:t>
            </a:r>
          </a:p>
        </p:txBody>
      </p:sp>
    </p:spTree>
    <p:extLst>
      <p:ext uri="{BB962C8B-B14F-4D97-AF65-F5344CB8AC3E}">
        <p14:creationId xmlns:p14="http://schemas.microsoft.com/office/powerpoint/2010/main" val="39338303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5E0BC6-3EBE-4C90-AC86-CDEF411116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2019 McGraw-Hill Education. All rights reserved. No reproduction or distribution without the prior written consent of McGraw-Hill Education. </a:t>
            </a:r>
          </a:p>
        </p:txBody>
      </p:sp>
    </p:spTree>
    <p:extLst>
      <p:ext uri="{BB962C8B-B14F-4D97-AF65-F5344CB8AC3E}">
        <p14:creationId xmlns:p14="http://schemas.microsoft.com/office/powerpoint/2010/main" val="35455876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B8C71AC-8096-4D76-B93E-B3C389CAE2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2019 McGraw-Hill Education. All rights reserved. No reproduction or distribution without the prior written consent of McGraw-Hill Education. </a:t>
            </a:r>
          </a:p>
        </p:txBody>
      </p:sp>
    </p:spTree>
    <p:extLst>
      <p:ext uri="{BB962C8B-B14F-4D97-AF65-F5344CB8AC3E}">
        <p14:creationId xmlns:p14="http://schemas.microsoft.com/office/powerpoint/2010/main" val="42128171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04AD9-AA1B-44BB-9594-0F9FA70342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2019 McGraw-Hill Education. All rights reserved. No reproduction or distribution without the prior written consent of McGraw-Hill Education. </a:t>
            </a:r>
          </a:p>
        </p:txBody>
      </p:sp>
    </p:spTree>
    <p:extLst>
      <p:ext uri="{BB962C8B-B14F-4D97-AF65-F5344CB8AC3E}">
        <p14:creationId xmlns:p14="http://schemas.microsoft.com/office/powerpoint/2010/main" val="26359750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B5742F-3E42-481C-A3CD-238E24124D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2019 McGraw-Hill Education. All rights reserved. No reproduction or distribution without the prior written consent of McGraw-Hill Education. </a:t>
            </a:r>
          </a:p>
        </p:txBody>
      </p:sp>
    </p:spTree>
    <p:extLst>
      <p:ext uri="{BB962C8B-B14F-4D97-AF65-F5344CB8AC3E}">
        <p14:creationId xmlns:p14="http://schemas.microsoft.com/office/powerpoint/2010/main" val="10842809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BEFB90-D65B-429B-9AAA-53A2B224B8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2019 McGraw-Hill Education. All rights reserved. No reproduction or distribution without the prior written consent of McGraw-Hill Education. </a:t>
            </a:r>
          </a:p>
        </p:txBody>
      </p:sp>
    </p:spTree>
    <p:extLst>
      <p:ext uri="{BB962C8B-B14F-4D97-AF65-F5344CB8AC3E}">
        <p14:creationId xmlns:p14="http://schemas.microsoft.com/office/powerpoint/2010/main" val="37339364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30C6712-F826-420C-AEF0-F9B4EED98C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2019 McGraw-Hill Education. All rights reserved. No reproduction or distribution without the prior written consent of McGraw-Hill Education. </a:t>
            </a:r>
          </a:p>
        </p:txBody>
      </p:sp>
    </p:spTree>
    <p:extLst>
      <p:ext uri="{BB962C8B-B14F-4D97-AF65-F5344CB8AC3E}">
        <p14:creationId xmlns:p14="http://schemas.microsoft.com/office/powerpoint/2010/main" val="33132708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A2859C7-8786-430C-A367-7FF56CCA03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2019 McGraw-Hill Education. All rights reserved. No reproduction or distribution without the prior written consent of McGraw-Hill Education. </a:t>
            </a:r>
          </a:p>
        </p:txBody>
      </p:sp>
    </p:spTree>
    <p:extLst>
      <p:ext uri="{BB962C8B-B14F-4D97-AF65-F5344CB8AC3E}">
        <p14:creationId xmlns:p14="http://schemas.microsoft.com/office/powerpoint/2010/main" val="7762249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9583EF-8D5A-400A-B8F6-1713A23B5F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2019 McGraw-Hill Education. All rights reserved. No reproduction or distribution without the prior written consent of McGraw-Hill Education. </a:t>
            </a:r>
          </a:p>
        </p:txBody>
      </p:sp>
    </p:spTree>
    <p:extLst>
      <p:ext uri="{BB962C8B-B14F-4D97-AF65-F5344CB8AC3E}">
        <p14:creationId xmlns:p14="http://schemas.microsoft.com/office/powerpoint/2010/main" val="360697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62000" y="2362200"/>
            <a:ext cx="8001000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943600" y="5791200"/>
            <a:ext cx="304800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796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707D-27CA-4555-B975-A44BD561A9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41611-0906-49D5-9819-24380E81E6B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23077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639CC-7613-4CEB-9139-9FF2DE8ABD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FAE0F-8E9A-4EAE-9D3E-DE7C46B6EE3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02000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CEF05-5D13-4CCB-AA73-4F440B4C76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32699-F1D0-42CE-94A7-90EFA8974C5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12323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50AED-0767-4276-9505-E8A5E59FF8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58820-342E-45E3-BDCD-08293E0EC3B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50311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2653C-3B23-4F45-B229-18D35D6F91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83568-6F50-4815-B8A2-49A4628B1DC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20932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9F59-1275-4E68-A61E-FF494BDC92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08874-CBCD-4B44-B9BD-C2639900467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63481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EB0B3-291C-489B-9BE9-21AD2FCEEC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7F79B-2324-41DC-B64B-36CD645E67A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84009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EF1FB-1C7D-4046-8ABB-0076909781E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2F363-A621-40E1-83E2-0AF5336C0E6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07392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EF3B4-09DD-42EF-8D70-30264CC40F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AF4DA-1F16-4210-AD28-4B64C2583B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111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6BFF1-DDC4-47D3-BEEC-4FA48F33F5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1BE18-BE9D-42EE-B1B5-40370374732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66375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88622-37D2-41B8-9197-E69C31EA9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9DB4C-F703-4F89-9853-EBAA0DF4804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892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sp>
        <p:nvSpPr>
          <p:cNvPr id="13" name="Red Bar"/>
          <p:cNvSpPr/>
          <p:nvPr userDrawn="1"/>
        </p:nvSpPr>
        <p:spPr>
          <a:xfrm>
            <a:off x="0" y="6248400"/>
            <a:ext cx="9144000" cy="503767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2" name="MH Tagline" descr="Tagline: Because learning changes everything.™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" y="6351925"/>
            <a:ext cx="3223119" cy="2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3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33" r:id="rId5"/>
    <p:sldLayoutId id="2147483734" r:id="rId6"/>
    <p:sldLayoutId id="214748391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055" name="Slide Number Placeholder 4"/>
          <p:cNvSpPr txBox="1">
            <a:spLocks noGrp="1"/>
          </p:cNvSpPr>
          <p:nvPr userDrawn="1"/>
        </p:nvSpPr>
        <p:spPr bwMode="auto">
          <a:xfrm>
            <a:off x="8305800" y="65532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b="0" dirty="0"/>
              <a:t>33-</a:t>
            </a:r>
            <a:fld id="{09D67C3D-E418-4495-9CF4-BE6DFEA2F4F9}" type="slidenum">
              <a:rPr lang="en-US" altLang="en-US" b="0" smtClean="0"/>
              <a:pPr algn="r"/>
              <a:t>‹#›</a:t>
            </a:fld>
            <a:endParaRPr lang="en-US" altLang="en-US" b="0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826851D-1632-49FE-AC21-60677DDFBB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04001"/>
            <a:ext cx="9144000" cy="253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Copyright © 2019 McGraw-Hill Education. All rights reserved. No reproduction or distribution without the prior written consent of McGraw-Hill Education.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452F6C-E2FD-4549-8A2A-9BCE153CFC94}"/>
              </a:ext>
            </a:extLst>
          </p:cNvPr>
          <p:cNvSpPr txBox="1"/>
          <p:nvPr userDrawn="1"/>
        </p:nvSpPr>
        <p:spPr>
          <a:xfrm>
            <a:off x="651165" y="6599665"/>
            <a:ext cx="7924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Copyright © 2019 McGraw-Hill Education. 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98946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ts val="12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ts val="12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4313" y="162401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C366751A-A416-4409-BAE7-585237D36219}" type="datetimeFigureOut">
              <a:rPr lang="en-US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eaLnBrk="1" hangingPunct="1">
                <a:defRPr/>
              </a:pPr>
              <a:t>2/11/21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eaLnBrk="1" hangingPunct="1"/>
            <a:fld id="{9A0DD863-DCFD-4E68-B59F-3997954ED6BF}" type="slidenum">
              <a:rPr lang="en-US" altLang="en-US"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55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pic>
        <p:nvPicPr>
          <p:cNvPr id="2" name="MH Tagline" descr="Tag line: Because learning changes everything™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775"/>
            <a:ext cx="33718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66" r:id="rId8"/>
    <p:sldLayoutId id="2147483967" r:id="rId9"/>
    <p:sldLayoutId id="2147483968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119257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971" r:id="rId2"/>
    <p:sldLayoutId id="2147483969" r:id="rId3"/>
    <p:sldLayoutId id="2147483970" r:id="rId4"/>
    <p:sldLayoutId id="2147483896" r:id="rId5"/>
    <p:sldLayoutId id="2147483965" r:id="rId6"/>
    <p:sldLayoutId id="2147483753" r:id="rId7"/>
    <p:sldLayoutId id="2147483908" r:id="rId8"/>
    <p:sldLayoutId id="2147483950" r:id="rId9"/>
    <p:sldLayoutId id="2147483757" r:id="rId10"/>
    <p:sldLayoutId id="2147483877" r:id="rId11"/>
    <p:sldLayoutId id="2147483761" r:id="rId12"/>
    <p:sldLayoutId id="2147483800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Copyright" descr="©McGraw-Hill Education&#10;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12833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64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descr="©McGraw-Hill Education&#10;"/>
          <p:cNvSpPr txBox="1"/>
          <p:nvPr userDrawn="1"/>
        </p:nvSpPr>
        <p:spPr>
          <a:xfrm>
            <a:off x="0" y="6642556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6A6A6A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85764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pyright" descr="©McGraw-Hill Education.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5201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7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MH BG Image"/>
          <p:cNvPicPr>
            <a:picLocks noChangeAspect="1"/>
          </p:cNvPicPr>
          <p:nvPr userDrawn="1"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644" b="27282"/>
          <a:stretch/>
        </p:blipFill>
        <p:spPr>
          <a:xfrm>
            <a:off x="461821" y="1943668"/>
            <a:ext cx="8682180" cy="4914333"/>
          </a:xfrm>
          <a:prstGeom prst="rect">
            <a:avLst/>
          </a:prstGeom>
        </p:spPr>
      </p:pic>
      <p:sp>
        <p:nvSpPr>
          <p:cNvPr id="8" name="Copyright" descr="©McGraw-Hill Education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6361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6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78273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6" r:id="rId2"/>
    <p:sldLayoutId id="21474837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36652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>
            <a:extLst>
              <a:ext uri="{FF2B5EF4-FFF2-40B4-BE49-F238E27FC236}">
                <a16:creationId xmlns:a16="http://schemas.microsoft.com/office/drawing/2014/main" id="{1B24E93F-0F66-4142-A303-BF1BDBE6A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15" y="2132604"/>
            <a:ext cx="3596075" cy="1095506"/>
          </a:xfrm>
          <a:prstGeom prst="rect">
            <a:avLst/>
          </a:prstGeom>
        </p:spPr>
        <p:txBody>
          <a:bodyPr/>
          <a:lstStyle/>
          <a:p>
            <a:pPr lvl="0" defTabSz="914400">
              <a:spcBef>
                <a:spcPts val="0"/>
              </a:spcBef>
            </a:pPr>
            <a:r>
              <a:rPr lang="en-US" altLang="en-US" sz="36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Chapter 01 Lecture Outline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1276E-C619-46A5-BE23-700325E015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2400" y="3650670"/>
            <a:ext cx="4267200" cy="397305"/>
          </a:xfrm>
        </p:spPr>
        <p:txBody>
          <a:bodyPr/>
          <a:lstStyle/>
          <a:p>
            <a:pPr marL="0" lvl="0" indent="0" algn="ctr" defTabSz="914400">
              <a:spcBef>
                <a:spcPct val="50000"/>
              </a:spcBef>
              <a:buNone/>
            </a:pPr>
            <a:r>
              <a:rPr lang="en-US" alt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separate PowerPoint slides for all figures and tables pre-inserted into PowerPoint without notes.</a:t>
            </a:r>
          </a:p>
        </p:txBody>
      </p:sp>
      <p:pic>
        <p:nvPicPr>
          <p:cNvPr id="5" name="Picture 4" descr="Book cover image">
            <a:extLst>
              <a:ext uri="{FF2B5EF4-FFF2-40B4-BE49-F238E27FC236}">
                <a16:creationId xmlns:a16="http://schemas.microsoft.com/office/drawing/2014/main" id="{3E33E541-8320-4F3D-82E0-DC3BD52CA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9600"/>
            <a:ext cx="457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3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020AC6D-512D-4926-8575-CFE353111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The Dispute Over Spontaneous Generation (6)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469408"/>
          </a:xfrm>
        </p:spPr>
        <p:txBody>
          <a:bodyPr/>
          <a:lstStyle/>
          <a:p>
            <a:r>
              <a:rPr lang="en-US" altLang="en-US" sz="2600" dirty="0"/>
              <a:t>In same year (1876), German botanist Ferdinand Cohn discovered </a:t>
            </a:r>
            <a:r>
              <a:rPr lang="en-US" altLang="en-US" sz="2600" u="sng" dirty="0"/>
              <a:t>endospores</a:t>
            </a:r>
          </a:p>
          <a:p>
            <a:pPr marL="747713" lvl="1"/>
            <a:r>
              <a:rPr lang="en-US" altLang="en-US" sz="2200" dirty="0"/>
              <a:t>Heat-resistant form of bacteria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BBC2325-AEC6-480E-B961-148D52B11A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2888" y="2487718"/>
            <a:ext cx="8223912" cy="2188192"/>
          </a:xfrm>
        </p:spPr>
        <p:txBody>
          <a:bodyPr/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en-US" sz="2600" dirty="0"/>
              <a:t>Extreme heat resistance of endospores explains differences between Pasteur’s results and those of other investigators</a:t>
            </a:r>
          </a:p>
          <a:p>
            <a:pPr marL="747713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200" dirty="0"/>
              <a:t>Pasteur used broths made with sugar or yeast extract</a:t>
            </a:r>
          </a:p>
          <a:p>
            <a:pPr marL="747713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200" dirty="0"/>
              <a:t>Highlights importance of reproducing all conditions as closely as possible when conducting research</a:t>
            </a:r>
          </a:p>
        </p:txBody>
      </p:sp>
    </p:spTree>
    <p:extLst>
      <p:ext uri="{BB962C8B-B14F-4D97-AF65-F5344CB8AC3E}">
        <p14:creationId xmlns:p14="http://schemas.microsoft.com/office/powerpoint/2010/main" val="391281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F4D8C5-2285-42AA-9F4B-20406F0E6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89" y="228600"/>
            <a:ext cx="6870023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The Golden Age of Microbiology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 dirty="0"/>
              <a:t>As spontaneous generation was disproved, the Golden Age of Microbiology was born.</a:t>
            </a:r>
          </a:p>
          <a:p>
            <a:r>
              <a:rPr lang="en-US" altLang="en-US" sz="2600" dirty="0"/>
              <a:t>The principle that microorganisms cause diseases is called the Germ Theory of Disease.</a:t>
            </a:r>
          </a:p>
        </p:txBody>
      </p:sp>
    </p:spTree>
    <p:extLst>
      <p:ext uri="{BB962C8B-B14F-4D97-AF65-F5344CB8AC3E}">
        <p14:creationId xmlns:p14="http://schemas.microsoft.com/office/powerpoint/2010/main" val="384616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1BA181-4185-4219-9477-AC9859BD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The Golden Age of Microbiology - Figure 1.3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B5E842-ECA1-4D1C-9525-3B5371EBA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2590800" cy="2209800"/>
          </a:xfrm>
        </p:spPr>
        <p:txBody>
          <a:bodyPr/>
          <a:lstStyle/>
          <a:p>
            <a:pPr lvl="0" defTabSz="914400"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/>
              <a:t>Some major milestones in microbiology in relation to other historical events</a:t>
            </a:r>
          </a:p>
        </p:txBody>
      </p:sp>
      <p:pic>
        <p:nvPicPr>
          <p:cNvPr id="27652" name="Picture 2" descr="Curved line from 1650 to 2000, with the approximate years 1855 to 1915 shown in gold to indicate the Golden Age of Microbiolog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"/>
          <a:stretch>
            <a:fillRect/>
          </a:stretch>
        </p:blipFill>
        <p:spPr bwMode="auto">
          <a:xfrm>
            <a:off x="4572001" y="1143001"/>
            <a:ext cx="4191000" cy="535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33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The Scientific Method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073137"/>
          </a:xfrm>
        </p:spPr>
        <p:txBody>
          <a:bodyPr/>
          <a:lstStyle/>
          <a:p>
            <a:r>
              <a:rPr lang="en-US" altLang="en-US" sz="2600" dirty="0"/>
              <a:t>The </a:t>
            </a:r>
            <a:r>
              <a:rPr lang="en-US" altLang="en-US" sz="2600" u="sng" dirty="0"/>
              <a:t>scientific method</a:t>
            </a:r>
            <a:r>
              <a:rPr lang="en-US" altLang="en-US" sz="2600" dirty="0"/>
              <a:t> describes the process of science</a:t>
            </a:r>
          </a:p>
          <a:p>
            <a:pPr lvl="1"/>
            <a:r>
              <a:rPr lang="en-US" altLang="en-US" sz="2200" dirty="0"/>
              <a:t>Make an observation and ask a question about it</a:t>
            </a:r>
          </a:p>
          <a:p>
            <a:pPr lvl="1"/>
            <a:r>
              <a:rPr lang="en-US" altLang="en-US" sz="2200" dirty="0"/>
              <a:t>Develop a testable explanation called a </a:t>
            </a:r>
            <a:r>
              <a:rPr lang="en-US" altLang="en-US" sz="2200" u="sng" dirty="0"/>
              <a:t>hypothesis</a:t>
            </a:r>
          </a:p>
          <a:p>
            <a:pPr lvl="1"/>
            <a:r>
              <a:rPr lang="en-US" altLang="en-US" sz="2200" dirty="0"/>
              <a:t>Design experiments to test the hypothesis</a:t>
            </a:r>
          </a:p>
          <a:p>
            <a:pPr lvl="2"/>
            <a:r>
              <a:rPr lang="en-US" altLang="en-US" sz="2000" dirty="0"/>
              <a:t>Include a </a:t>
            </a:r>
            <a:r>
              <a:rPr lang="en-US" altLang="en-US" sz="2000" u="sng" dirty="0"/>
              <a:t>control</a:t>
            </a:r>
            <a:r>
              <a:rPr lang="en-US" altLang="en-US" sz="2000" dirty="0"/>
              <a:t> to help rule out alternative explanations</a:t>
            </a:r>
          </a:p>
          <a:p>
            <a:pPr lvl="1"/>
            <a:r>
              <a:rPr lang="en-US" altLang="en-US" sz="2200" dirty="0"/>
              <a:t>Do the experiment, collect and analyze data</a:t>
            </a:r>
          </a:p>
          <a:p>
            <a:pPr lvl="1"/>
            <a:r>
              <a:rPr lang="en-US" altLang="en-US" sz="2200" dirty="0"/>
              <a:t>Draw a conclusion</a:t>
            </a:r>
          </a:p>
          <a:p>
            <a:pPr lvl="1"/>
            <a:r>
              <a:rPr lang="en-US" altLang="en-US" sz="2200" dirty="0"/>
              <a:t>Communicate methods, results, and 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3E991E-94C6-47D2-A04B-0DECA9F4C09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200" y="5063737"/>
            <a:ext cx="7785483" cy="782054"/>
          </a:xfrm>
        </p:spPr>
        <p:txBody>
          <a:bodyPr/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en-US" sz="2600" dirty="0"/>
              <a:t>A scientific </a:t>
            </a:r>
            <a:r>
              <a:rPr lang="en-US" altLang="en-US" sz="2600" u="sng" dirty="0"/>
              <a:t>theory</a:t>
            </a:r>
            <a:r>
              <a:rPr lang="en-US" altLang="en-US" sz="2600" dirty="0"/>
              <a:t> is an explanation supported by a large amount of evidence. </a:t>
            </a:r>
          </a:p>
        </p:txBody>
      </p:sp>
    </p:spTree>
    <p:extLst>
      <p:ext uri="{BB962C8B-B14F-4D97-AF65-F5344CB8AC3E}">
        <p14:creationId xmlns:p14="http://schemas.microsoft.com/office/powerpoint/2010/main" val="377621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C35A97-1C0B-490B-BFA9-75AA6DFFB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148" y="229013"/>
            <a:ext cx="5677705" cy="554182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The Human Microbiome 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0010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 dirty="0"/>
              <a:t>Human body carries enormous population of microorganisms called the </a:t>
            </a:r>
            <a:r>
              <a:rPr lang="en-US" altLang="en-US" sz="2600" u="sng" dirty="0"/>
              <a:t>normal microbiota</a:t>
            </a:r>
          </a:p>
          <a:p>
            <a:pPr>
              <a:lnSpc>
                <a:spcPct val="90000"/>
              </a:lnSpc>
            </a:pPr>
            <a:r>
              <a:rPr lang="en-US" altLang="en-US" sz="2600" dirty="0"/>
              <a:t>Play essential role in human health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Prevent disease by competing with disease-causing microbes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Aid in digestion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Promote development of immune system</a:t>
            </a:r>
          </a:p>
          <a:p>
            <a:pPr lvl="2">
              <a:lnSpc>
                <a:spcPct val="90000"/>
              </a:lnSpc>
            </a:pPr>
            <a:r>
              <a:rPr lang="en-US" altLang="en-US" sz="2200" dirty="0"/>
              <a:t>May decrease allergies, asthma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May affect brain chemistry and body weight</a:t>
            </a:r>
          </a:p>
        </p:txBody>
      </p:sp>
    </p:spTree>
    <p:extLst>
      <p:ext uri="{BB962C8B-B14F-4D97-AF65-F5344CB8AC3E}">
        <p14:creationId xmlns:p14="http://schemas.microsoft.com/office/powerpoint/2010/main" val="251015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78C6F82-2F17-4BA0-8F2D-D15F83ED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The Human Microbiome (2)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7467600" cy="165820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u="sng" dirty="0"/>
              <a:t>Human Microbiome Project</a:t>
            </a:r>
          </a:p>
          <a:p>
            <a:pPr marL="747713" lvl="1">
              <a:lnSpc>
                <a:spcPct val="90000"/>
              </a:lnSpc>
            </a:pPr>
            <a:r>
              <a:rPr lang="en-US" altLang="en-US" dirty="0"/>
              <a:t>Started in 2007</a:t>
            </a:r>
          </a:p>
          <a:p>
            <a:pPr marL="747713" lvl="1">
              <a:lnSpc>
                <a:spcPct val="90000"/>
              </a:lnSpc>
            </a:pPr>
            <a:r>
              <a:rPr lang="en-US" altLang="en-US" dirty="0"/>
              <a:t>DNA sequencing studies to characterize microbial communities that inhabit the human body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3EF6E3-C0B1-470E-83B6-CE01CFA43B1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1512" y="2648806"/>
            <a:ext cx="6858000" cy="1313594"/>
          </a:xfrm>
        </p:spPr>
        <p:txBody>
          <a:bodyPr/>
          <a:lstStyle/>
          <a:p>
            <a:pPr marL="0" lvl="0"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en-US" altLang="en-US" sz="2400" u="sng" dirty="0"/>
              <a:t>Microbiome</a:t>
            </a:r>
          </a:p>
          <a:p>
            <a:pPr marL="747713" lvl="1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Total genetic content of the microbial community</a:t>
            </a:r>
          </a:p>
          <a:p>
            <a:pPr marL="747713" lvl="1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The microbial community itself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C355AC5-7264-488A-AC41-D1D070BD749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00" y="4024576"/>
            <a:ext cx="8229600" cy="1930400"/>
          </a:xfrm>
        </p:spPr>
        <p:txBody>
          <a:bodyPr/>
          <a:lstStyle/>
          <a:p>
            <a:pPr marL="0" lvl="0"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en-US" altLang="en-US" sz="2400" dirty="0"/>
              <a:t>Less than 1% of microbes can be cultured; others are characterized by DNA sequencing</a:t>
            </a:r>
          </a:p>
          <a:p>
            <a:pPr marL="0" lvl="0"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en-US" altLang="en-US" sz="2400" dirty="0"/>
              <a:t>Some consider the human body a superorganism in which our own cells interact with our normal microbiota to form a single cooperative unit</a:t>
            </a:r>
          </a:p>
        </p:txBody>
      </p:sp>
    </p:spTree>
    <p:extLst>
      <p:ext uri="{BB962C8B-B14F-4D97-AF65-F5344CB8AC3E}">
        <p14:creationId xmlns:p14="http://schemas.microsoft.com/office/powerpoint/2010/main" val="99370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Microorganisms in the Environment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848600" cy="3048000"/>
          </a:xfrm>
        </p:spPr>
        <p:txBody>
          <a:bodyPr/>
          <a:lstStyle/>
          <a:p>
            <a:r>
              <a:rPr lang="en-US" altLang="en-US" sz="2600" dirty="0"/>
              <a:t>Recycling of nutrients</a:t>
            </a:r>
          </a:p>
          <a:p>
            <a:r>
              <a:rPr lang="en-US" altLang="en-US" sz="2600" dirty="0"/>
              <a:t>Oxygen production through photosynthesis</a:t>
            </a:r>
          </a:p>
          <a:p>
            <a:r>
              <a:rPr lang="en-US" altLang="en-US" sz="2600" dirty="0"/>
              <a:t>Nitrogen fixation</a:t>
            </a:r>
          </a:p>
          <a:p>
            <a:r>
              <a:rPr lang="en-US" altLang="en-US" sz="2600" dirty="0"/>
              <a:t>Decomposers of material</a:t>
            </a:r>
          </a:p>
          <a:p>
            <a:pPr lvl="1"/>
            <a:r>
              <a:rPr lang="en-US" altLang="en-US" sz="2200" dirty="0"/>
              <a:t>Cellulose degraded in the environment and in the digestive tracts of ruminants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A8FF5-8EE2-4D56-A916-67360EC2A08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200" y="4133929"/>
            <a:ext cx="5715000" cy="1524000"/>
          </a:xfrm>
        </p:spPr>
        <p:txBody>
          <a:bodyPr/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en-US" sz="2600" u="sng" dirty="0"/>
              <a:t>National Microbiome Initiative (NMI)</a:t>
            </a:r>
          </a:p>
          <a:p>
            <a:pPr marL="738188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200" dirty="0"/>
              <a:t>Started in 2016 </a:t>
            </a:r>
          </a:p>
          <a:p>
            <a:pPr marL="738188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200" dirty="0"/>
              <a:t>Expands scope of microbiome research</a:t>
            </a:r>
          </a:p>
        </p:txBody>
      </p:sp>
    </p:spTree>
    <p:extLst>
      <p:ext uri="{BB962C8B-B14F-4D97-AF65-F5344CB8AC3E}">
        <p14:creationId xmlns:p14="http://schemas.microsoft.com/office/powerpoint/2010/main" val="92186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B82877D-829E-42BE-ABD3-66D5E908F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Commercial Benefits of Microorganisms 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084696"/>
          </a:xfrm>
        </p:spPr>
        <p:txBody>
          <a:bodyPr/>
          <a:lstStyle/>
          <a:p>
            <a:r>
              <a:rPr lang="en-US" altLang="en-US" sz="2600" dirty="0"/>
              <a:t>Food production</a:t>
            </a:r>
          </a:p>
          <a:p>
            <a:pPr marL="747713" lvl="1"/>
            <a:r>
              <a:rPr lang="en-US" altLang="en-US" sz="2200" dirty="0"/>
              <a:t>Baking bread using yeast</a:t>
            </a:r>
          </a:p>
          <a:p>
            <a:pPr marL="747713" lvl="1"/>
            <a:r>
              <a:rPr lang="en-US" altLang="en-US" sz="2200" dirty="0"/>
              <a:t>Fermentation of grains to produce beer</a:t>
            </a:r>
          </a:p>
          <a:p>
            <a:pPr marL="747713" lvl="1"/>
            <a:r>
              <a:rPr lang="en-US" altLang="en-US" sz="2200" dirty="0"/>
              <a:t>Fermentation of milk </a:t>
            </a:r>
            <a:r>
              <a:rPr lang="en-US" altLang="en-US" sz="2200" dirty="0">
                <a:sym typeface="Wingdings" panose="05000000000000000000" pitchFamily="2" charset="2"/>
              </a:rPr>
              <a:t>→ yogurt, cheeses, buttermilk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145BBF-745E-4FEC-B442-2E595FFDF2E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200" y="3089151"/>
            <a:ext cx="7549488" cy="2334904"/>
          </a:xfrm>
        </p:spPr>
        <p:txBody>
          <a:bodyPr/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en-US" sz="2600" dirty="0"/>
              <a:t>Biodegradation</a:t>
            </a:r>
          </a:p>
          <a:p>
            <a:pPr marL="747713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200" dirty="0"/>
              <a:t>Degrade environmental pollutants</a:t>
            </a:r>
          </a:p>
          <a:p>
            <a:pPr marL="747713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200" dirty="0"/>
              <a:t>Lessen damage from oil spills</a:t>
            </a:r>
          </a:p>
          <a:p>
            <a:pPr marL="747713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200" u="sng" dirty="0"/>
              <a:t>Bioremediation</a:t>
            </a:r>
            <a:r>
              <a:rPr lang="en-US" altLang="en-US" sz="2200" dirty="0"/>
              <a:t>: use of microorganisms to hasten decay of pollutants</a:t>
            </a:r>
          </a:p>
        </p:txBody>
      </p:sp>
    </p:spTree>
    <p:extLst>
      <p:ext uri="{BB962C8B-B14F-4D97-AF65-F5344CB8AC3E}">
        <p14:creationId xmlns:p14="http://schemas.microsoft.com/office/powerpoint/2010/main" val="86688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EF3B80-0F75-47EF-AD6A-FFC0F61CD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Commercial Benefits of Microorganisms (2)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7239000" cy="4038600"/>
          </a:xfrm>
        </p:spPr>
        <p:txBody>
          <a:bodyPr/>
          <a:lstStyle/>
          <a:p>
            <a:r>
              <a:rPr lang="en-US" altLang="en-US" sz="2600" dirty="0"/>
              <a:t>Bacteria synthesize commercially valuable products</a:t>
            </a:r>
          </a:p>
          <a:p>
            <a:pPr lvl="1"/>
            <a:r>
              <a:rPr lang="en-US" altLang="en-US" sz="2200" dirty="0"/>
              <a:t>Antibiotics (treatment of diseases)</a:t>
            </a:r>
          </a:p>
          <a:p>
            <a:pPr lvl="1"/>
            <a:r>
              <a:rPr lang="en-US" altLang="en-US" sz="2200" dirty="0"/>
              <a:t>Ethanol (biofuel)</a:t>
            </a:r>
          </a:p>
          <a:p>
            <a:pPr lvl="1"/>
            <a:r>
              <a:rPr lang="en-US" altLang="en-US" sz="2200" dirty="0"/>
              <a:t>Hydrogen gas and certain oils (possible biofuels)</a:t>
            </a:r>
          </a:p>
          <a:p>
            <a:pPr lvl="1"/>
            <a:r>
              <a:rPr lang="en-US" altLang="en-US" sz="2200" dirty="0"/>
              <a:t>Amino acids (dietary supplements)</a:t>
            </a:r>
          </a:p>
          <a:p>
            <a:pPr lvl="1"/>
            <a:r>
              <a:rPr lang="en-US" altLang="en-US" sz="2200" dirty="0"/>
              <a:t>Insect toxins (insecticides)</a:t>
            </a:r>
          </a:p>
          <a:p>
            <a:pPr lvl="1"/>
            <a:r>
              <a:rPr lang="en-US" altLang="en-US" sz="2200" dirty="0"/>
              <a:t>Cellulose (headphones)</a:t>
            </a:r>
          </a:p>
          <a:p>
            <a:pPr lvl="1"/>
            <a:r>
              <a:rPr lang="en-US" altLang="en-US" sz="2200" dirty="0"/>
              <a:t>Hydroxybutyric acid (disposable diapers and plastics)</a:t>
            </a:r>
          </a:p>
        </p:txBody>
      </p:sp>
    </p:spTree>
    <p:extLst>
      <p:ext uri="{BB962C8B-B14F-4D97-AF65-F5344CB8AC3E}">
        <p14:creationId xmlns:p14="http://schemas.microsoft.com/office/powerpoint/2010/main" val="15011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C84A585-38A8-4318-980C-978E06274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Commercial Benefits of Microorganisms (3)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001000" cy="1406856"/>
          </a:xfrm>
        </p:spPr>
        <p:txBody>
          <a:bodyPr/>
          <a:lstStyle/>
          <a:p>
            <a:r>
              <a:rPr lang="en-US" altLang="en-US" sz="2600" u="sng" dirty="0"/>
              <a:t>Biotechnology</a:t>
            </a:r>
          </a:p>
          <a:p>
            <a:pPr marL="747713" lvl="1"/>
            <a:r>
              <a:rPr lang="en-US" altLang="en-US" sz="2200" dirty="0"/>
              <a:t>Use of microbiological and biochemical techniques to solve practical problems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E9947E-62B0-4085-92D4-0BBC0DF7543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62888" y="2425373"/>
            <a:ext cx="8214360" cy="1828800"/>
          </a:xfrm>
        </p:spPr>
        <p:txBody>
          <a:bodyPr/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en-US" sz="2600" u="sng" dirty="0">
                <a:solidFill>
                  <a:prstClr val="black"/>
                </a:solidFill>
              </a:rPr>
              <a:t>Genetic engineering</a:t>
            </a:r>
          </a:p>
          <a:p>
            <a:pPr marL="747713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prstClr val="black"/>
                </a:solidFill>
              </a:rPr>
              <a:t>Production of medications by certain microorganisms, such as insulin for treatment of diabetes</a:t>
            </a:r>
          </a:p>
          <a:p>
            <a:pPr marL="747713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prstClr val="black"/>
                </a:solidFill>
              </a:rPr>
              <a:t>Production of plants with desirable qualities</a:t>
            </a:r>
          </a:p>
        </p:txBody>
      </p:sp>
    </p:spTree>
    <p:extLst>
      <p:ext uri="{BB962C8B-B14F-4D97-AF65-F5344CB8AC3E}">
        <p14:creationId xmlns:p14="http://schemas.microsoft.com/office/powerpoint/2010/main" val="126131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F2CD5C1-09C7-4C85-8E08-35637ABDF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128" y="228599"/>
            <a:ext cx="4265744" cy="554182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A Glimpse of History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3E2B9C5-CA10-461D-B533-B9E3ABE1812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00" y="990600"/>
            <a:ext cx="4752109" cy="2438400"/>
          </a:xfrm>
        </p:spPr>
        <p:txBody>
          <a:bodyPr/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en-US" sz="2400" dirty="0"/>
              <a:t>Science of microbiology born in 1674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en-US" altLang="en-US" sz="2400" dirty="0"/>
              <a:t>Antony van Leeuwenhoek </a:t>
            </a:r>
          </a:p>
          <a:p>
            <a:pPr marL="738188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Made simple magnifying glass</a:t>
            </a:r>
          </a:p>
          <a:p>
            <a:pPr marL="738188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Studied lake water</a:t>
            </a:r>
          </a:p>
          <a:p>
            <a:pPr marL="738188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Observed ‘animalcules’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3E3FD-D9D4-40EA-934A-CC77B1A5F4C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200" y="3480748"/>
            <a:ext cx="3952317" cy="2438400"/>
          </a:xfrm>
        </p:spPr>
        <p:txBody>
          <a:bodyPr/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Robert Hooke</a:t>
            </a:r>
          </a:p>
          <a:p>
            <a:pPr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Also credited with discovery </a:t>
            </a:r>
            <a:br>
              <a:rPr lang="en-US" altLang="en-US" sz="2000" dirty="0">
                <a:solidFill>
                  <a:prstClr val="black"/>
                </a:solidFill>
              </a:rPr>
            </a:br>
            <a:r>
              <a:rPr lang="en-US" altLang="en-US" sz="2000" dirty="0">
                <a:solidFill>
                  <a:prstClr val="black"/>
                </a:solidFill>
              </a:rPr>
              <a:t>of microbes</a:t>
            </a:r>
          </a:p>
          <a:p>
            <a:pPr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Described ‘microscopical</a:t>
            </a:r>
          </a:p>
          <a:p>
            <a:pPr lvl="1"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en-US" sz="2000" dirty="0">
                <a:solidFill>
                  <a:prstClr val="black"/>
                </a:solidFill>
              </a:rPr>
              <a:t>	mushroom’ (common bread</a:t>
            </a:r>
          </a:p>
          <a:p>
            <a:pPr lvl="1"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en-US" sz="2000" dirty="0">
                <a:solidFill>
                  <a:prstClr val="black"/>
                </a:solidFill>
              </a:rPr>
              <a:t>	mold) in 1665</a:t>
            </a:r>
          </a:p>
        </p:txBody>
      </p:sp>
      <p:pic>
        <p:nvPicPr>
          <p:cNvPr id="7172" name="Picture 2" descr="Diagram of a short rod, a short rod with dotted lines that show its path of movement, and various long ro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" b="3354"/>
          <a:stretch/>
        </p:blipFill>
        <p:spPr bwMode="auto">
          <a:xfrm>
            <a:off x="4953000" y="1881394"/>
            <a:ext cx="3952317" cy="378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077200" y="6705600"/>
            <a:ext cx="1066800" cy="152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© INTERFOTO/</a:t>
            </a:r>
            <a:r>
              <a:rPr lang="en-US" dirty="0" err="1">
                <a:solidFill>
                  <a:schemeClr val="tx1"/>
                </a:solidFill>
              </a:rPr>
              <a:t>Alamy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7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E153EFF-5F8F-4D2A-83FB-32D4D3F39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Microbes as Research Tools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819400"/>
          </a:xfrm>
        </p:spPr>
        <p:txBody>
          <a:bodyPr/>
          <a:lstStyle/>
          <a:p>
            <a:r>
              <a:rPr lang="en-US" altLang="en-US" sz="2600" dirty="0"/>
              <a:t>Model organisms have same fundamental metabolic and genetic properties as higher life forms</a:t>
            </a:r>
          </a:p>
          <a:p>
            <a:pPr lvl="1"/>
            <a:r>
              <a:rPr lang="en-US" altLang="en-US" sz="2200" dirty="0"/>
              <a:t>All cells composed of same chemical elements</a:t>
            </a:r>
          </a:p>
          <a:p>
            <a:pPr lvl="1"/>
            <a:r>
              <a:rPr lang="en-US" altLang="en-US" sz="2200" dirty="0"/>
              <a:t>Synthesize cell structures by similar mechanisms</a:t>
            </a:r>
          </a:p>
          <a:p>
            <a:pPr lvl="1"/>
            <a:r>
              <a:rPr lang="en-US" altLang="en-US" sz="2200" dirty="0"/>
              <a:t>Duplicate DNA</a:t>
            </a:r>
          </a:p>
          <a:p>
            <a:pPr lvl="1"/>
            <a:r>
              <a:rPr lang="en-US" altLang="en-US" sz="2200" dirty="0"/>
              <a:t>Degrade foods via same metabolic pathways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8D884A-16C6-4CC1-9BE6-12DAEEF0CEE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7200" y="3989903"/>
            <a:ext cx="7467600" cy="1434152"/>
          </a:xfrm>
        </p:spPr>
        <p:txBody>
          <a:bodyPr/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en-US" sz="2400" dirty="0"/>
              <a:t>“</a:t>
            </a:r>
            <a:r>
              <a:rPr lang="en-US" altLang="en-US" sz="2600" dirty="0"/>
              <a:t>What is true of elephants is also true of bacteria, and bacteria are much easier to study” (Jacques Monod)</a:t>
            </a:r>
          </a:p>
          <a:p>
            <a:pPr marL="738188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200" dirty="0"/>
              <a:t>Grow very quickly on inexpensive growth media</a:t>
            </a:r>
          </a:p>
        </p:txBody>
      </p:sp>
    </p:spTree>
    <p:extLst>
      <p:ext uri="{BB962C8B-B14F-4D97-AF65-F5344CB8AC3E}">
        <p14:creationId xmlns:p14="http://schemas.microsoft.com/office/powerpoint/2010/main" val="155811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02C8CD-3ECC-4A1E-9EDF-D8B0C92ED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225" y="229013"/>
            <a:ext cx="5161550" cy="554182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Microbes and Disease 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7924800" cy="3429000"/>
          </a:xfrm>
        </p:spPr>
        <p:txBody>
          <a:bodyPr/>
          <a:lstStyle/>
          <a:p>
            <a:r>
              <a:rPr lang="en-US" altLang="en-US" sz="2600" dirty="0"/>
              <a:t>Most microorganisms are beneficial or not harmful</a:t>
            </a:r>
          </a:p>
          <a:p>
            <a:r>
              <a:rPr lang="en-US" altLang="en-US" sz="2600" dirty="0"/>
              <a:t>Some are </a:t>
            </a:r>
            <a:r>
              <a:rPr lang="en-US" altLang="en-US" sz="2600" u="sng" dirty="0"/>
              <a:t>pathogens </a:t>
            </a:r>
            <a:r>
              <a:rPr lang="en-US" altLang="en-US" sz="2600" dirty="0"/>
              <a:t>that can cause disease</a:t>
            </a:r>
          </a:p>
          <a:p>
            <a:pPr lvl="1"/>
            <a:r>
              <a:rPr lang="en-US" altLang="en-US" sz="2200" dirty="0"/>
              <a:t>Damage to body tissues</a:t>
            </a:r>
          </a:p>
          <a:p>
            <a:pPr lvl="2"/>
            <a:r>
              <a:rPr lang="en-US" altLang="en-US" sz="2000" dirty="0"/>
              <a:t>Result of pathogen’s growth and products</a:t>
            </a:r>
          </a:p>
          <a:p>
            <a:pPr lvl="2"/>
            <a:r>
              <a:rPr lang="en-US" altLang="en-US" sz="2000" dirty="0"/>
              <a:t>Result of body’s defense mechanisms</a:t>
            </a:r>
          </a:p>
          <a:p>
            <a:pPr lvl="1"/>
            <a:r>
              <a:rPr lang="en-US" altLang="en-US" sz="2200" dirty="0"/>
              <a:t>Influenza in 1918 to 1919 killed more Americans than died in WWI, WWII, Korean, Vietnam, and Iraq wars combined</a:t>
            </a:r>
          </a:p>
        </p:txBody>
      </p:sp>
    </p:spTree>
    <p:extLst>
      <p:ext uri="{BB962C8B-B14F-4D97-AF65-F5344CB8AC3E}">
        <p14:creationId xmlns:p14="http://schemas.microsoft.com/office/powerpoint/2010/main" val="55127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E8CC961-D8AB-4596-9421-D5A0E0725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89" y="228600"/>
            <a:ext cx="6870023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Microbes and Disease - Figure 1.4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834391"/>
          </a:xfrm>
        </p:spPr>
        <p:txBody>
          <a:bodyPr/>
          <a:lstStyle/>
          <a:p>
            <a:r>
              <a:rPr lang="en-US" altLang="en-US" dirty="0"/>
              <a:t>Modern sanitation, vaccination, and antibiotic treatments have reduced incidence of infectious diseases</a:t>
            </a:r>
          </a:p>
        </p:txBody>
      </p:sp>
      <p:pic>
        <p:nvPicPr>
          <p:cNvPr id="6" name="Picture 5" descr="The yearly death rate per 100,000 from infectious diseases decreased greatly between the years 1900 and 200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"/>
          <a:stretch/>
        </p:blipFill>
        <p:spPr>
          <a:xfrm>
            <a:off x="1551682" y="1977391"/>
            <a:ext cx="5743726" cy="442340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320CCBE-575D-4755-BF38-679772D52DE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50203" y="6478193"/>
            <a:ext cx="3998181" cy="201301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hlinkClick r:id="" action="ppaction://noaction"/>
              </a:rPr>
              <a:t>Jump to </a:t>
            </a:r>
            <a:r>
              <a:rPr lang="en-US" altLang="en-US" sz="1200" dirty="0">
                <a:hlinkClick r:id="" action="ppaction://noaction"/>
              </a:rPr>
              <a:t>Microbes and Disease - Figure 1.4 </a:t>
            </a:r>
            <a:r>
              <a:rPr lang="en-US" sz="1200" dirty="0">
                <a:hlinkClick r:id="" action="ppaction://noaction"/>
              </a:rPr>
              <a:t>Long Description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419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1B39FD0B-5323-433C-A900-5CB6135B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225" y="228600"/>
            <a:ext cx="516155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Microbes and Disease (2)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0869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Smallpox eradicated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Once killed </a:t>
            </a:r>
            <a:r>
              <a:rPr lang="en-US" altLang="en-US" dirty="0"/>
              <a:t>one-third </a:t>
            </a:r>
            <a:r>
              <a:rPr lang="en-US" altLang="en-US" dirty="0">
                <a:solidFill>
                  <a:schemeClr val="tx1"/>
                </a:solidFill>
              </a:rPr>
              <a:t>of victims; left others blind or scarred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Devastated unexposed populations, such as native inhabitants of Americas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No reported cases since 1977, but laboratory stocks of virus remain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CC8306-4416-4782-B4CD-B75A4CB9589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198" y="3091423"/>
            <a:ext cx="8382001" cy="2256432"/>
          </a:xfrm>
        </p:spPr>
        <p:txBody>
          <a:bodyPr/>
          <a:lstStyle/>
          <a:p>
            <a:pPr marL="0" lvl="0"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en-US" altLang="en-US" sz="2400" dirty="0"/>
              <a:t>Plague deaths less than 100 per year</a:t>
            </a:r>
          </a:p>
          <a:p>
            <a:pPr lvl="1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Killed one-third of population of Europe (approximately 25 million people) between 1347 to 1351</a:t>
            </a:r>
          </a:p>
          <a:p>
            <a:pPr lvl="1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Control of rodent populations and human respiratory secretions to prevent spread</a:t>
            </a:r>
          </a:p>
          <a:p>
            <a:pPr lvl="1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Antibiotics for treatment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40822E-F888-41D1-8379-652F303E9B6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00" y="5439328"/>
            <a:ext cx="5105400" cy="420112"/>
          </a:xfrm>
        </p:spPr>
        <p:txBody>
          <a:bodyPr/>
          <a:lstStyle/>
          <a:p>
            <a:pPr marL="0" lvl="0"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en-US" altLang="en-US" sz="2400" dirty="0"/>
              <a:t>Polio nearly eliminated by vaccination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797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FFFFEA-0603-4B7B-ACA9-29EA3449F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148" y="228600"/>
            <a:ext cx="5677705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Microbes and Disease (3)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990600"/>
            <a:ext cx="6953653" cy="281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 dirty="0"/>
              <a:t>Infectious disease in non-human populations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Irish potato famine in 1800s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English foot-and-mouth disease in 2001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Nearly 4 million pigs, sheep, and cattle destroyed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“Wheat Blast” in 2016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Over 35,000 acres of wheat crops lost</a:t>
            </a:r>
          </a:p>
        </p:txBody>
      </p:sp>
    </p:spTree>
    <p:extLst>
      <p:ext uri="{BB962C8B-B14F-4D97-AF65-F5344CB8AC3E}">
        <p14:creationId xmlns:p14="http://schemas.microsoft.com/office/powerpoint/2010/main" val="317353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B8311F-C58E-44F0-8D45-141CBA5B2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225" y="228600"/>
            <a:ext cx="516155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Microbes and Disease (4)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79248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u="sng" dirty="0"/>
              <a:t>Emerging infectious disease (EID)</a:t>
            </a:r>
            <a:r>
              <a:rPr lang="en-US" altLang="en-US" dirty="0"/>
              <a:t>: one that has become more common in last 35 years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Newly recognized diseases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Ebola virus disease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Congenital Zika syndrome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Middle East respiratory syndrome (MERS)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Influenza (certain types)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Lyme disease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AIDS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Hantavirus pulmonary syndrome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Mad cow disease (bovine spongiform encephalopathy)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Diseases that have become more common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Malaria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Tuberculosis </a:t>
            </a:r>
          </a:p>
        </p:txBody>
      </p:sp>
    </p:spTree>
    <p:extLst>
      <p:ext uri="{BB962C8B-B14F-4D97-AF65-F5344CB8AC3E}">
        <p14:creationId xmlns:p14="http://schemas.microsoft.com/office/powerpoint/2010/main" val="377168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4E9688-BA90-457E-93D8-82FE24D5D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89" y="228600"/>
            <a:ext cx="6870023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Microbes and Disease - Figure 1.5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World map shows locations and dates of emerging disease occurrences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"/>
          <a:stretch/>
        </p:blipFill>
        <p:spPr>
          <a:xfrm>
            <a:off x="416348" y="1179576"/>
            <a:ext cx="8308103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6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F2012B-3B83-4F02-AEDF-696FAA8DD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225" y="228600"/>
            <a:ext cx="516155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Microbes and Disease (5)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001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 dirty="0"/>
              <a:t>Emerging infectious disease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Disease agents evolve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Infect new host (HIV-1)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Cause different types of damage to host (</a:t>
            </a:r>
            <a:r>
              <a:rPr lang="en-US" altLang="en-US" sz="2000" i="1" dirty="0"/>
              <a:t>E. coli</a:t>
            </a:r>
            <a:r>
              <a:rPr lang="en-US" altLang="en-US" sz="2000" dirty="0"/>
              <a:t> O104:H4)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Become resistant to antibiotics (tuberculosis, malaria)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Changes in society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Mobile populations can carry pathogens around globe</a:t>
            </a:r>
          </a:p>
          <a:p>
            <a:pPr lvl="3">
              <a:lnSpc>
                <a:spcPct val="90000"/>
              </a:lnSpc>
            </a:pPr>
            <a:r>
              <a:rPr lang="en-US" altLang="en-US" sz="1800" dirty="0"/>
              <a:t>Diseases such as malaria and cholera have largely been eliminated from developed countries, but still exist in many parts of the world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Expansion into rural areas allows closer contact with organisms that people have not encountered previously</a:t>
            </a:r>
          </a:p>
        </p:txBody>
      </p:sp>
    </p:spTree>
    <p:extLst>
      <p:ext uri="{BB962C8B-B14F-4D97-AF65-F5344CB8AC3E}">
        <p14:creationId xmlns:p14="http://schemas.microsoft.com/office/powerpoint/2010/main" val="143883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C66A24-2073-4173-91D5-19271B93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225" y="228600"/>
            <a:ext cx="516155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Microbes and Disease (6)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3124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 dirty="0"/>
              <a:t>Decades of vaccination have controlled many common diseases in developed countries</a:t>
            </a:r>
          </a:p>
          <a:p>
            <a:pPr>
              <a:lnSpc>
                <a:spcPct val="90000"/>
              </a:lnSpc>
            </a:pPr>
            <a:r>
              <a:rPr lang="en-US" altLang="en-US" sz="2600" dirty="0"/>
              <a:t>Lack of first-hand knowledge of the dangers of diseases can lead people to fear vaccines more than the diseases they prevent</a:t>
            </a:r>
          </a:p>
          <a:p>
            <a:pPr marL="738188" lvl="1">
              <a:lnSpc>
                <a:spcPct val="90000"/>
              </a:lnSpc>
            </a:pPr>
            <a:r>
              <a:rPr lang="en-US" altLang="en-US" sz="2200" dirty="0"/>
              <a:t>Diseases such as measles, mumps, and whooping cough are nearly eliminated from developed countries, but could become common again with declining vaccination rates</a:t>
            </a:r>
          </a:p>
        </p:txBody>
      </p:sp>
    </p:spTree>
    <p:extLst>
      <p:ext uri="{BB962C8B-B14F-4D97-AF65-F5344CB8AC3E}">
        <p14:creationId xmlns:p14="http://schemas.microsoft.com/office/powerpoint/2010/main" val="1109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9F635D-1FF2-4E12-A1FD-66877800C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225" y="228600"/>
            <a:ext cx="516155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Microbes and Disease (7)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001000" cy="205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000" dirty="0"/>
              <a:t>Chronic diseases may be caused by pathogens</a:t>
            </a:r>
          </a:p>
          <a:p>
            <a:pPr marL="738188" lvl="1">
              <a:lnSpc>
                <a:spcPct val="90000"/>
              </a:lnSpc>
            </a:pPr>
            <a:r>
              <a:rPr lang="en-US" altLang="en-US" sz="2800" dirty="0"/>
              <a:t>Stomach ulcers caused by </a:t>
            </a:r>
            <a:r>
              <a:rPr lang="en-US" altLang="en-US" sz="2800" i="1" dirty="0"/>
              <a:t>Helicobacter pylori</a:t>
            </a:r>
          </a:p>
          <a:p>
            <a:pPr marL="738188" lvl="1">
              <a:lnSpc>
                <a:spcPct val="90000"/>
              </a:lnSpc>
            </a:pPr>
            <a:r>
              <a:rPr lang="en-US" altLang="en-US" sz="2800" dirty="0"/>
              <a:t>Cervical cancer caused by human papilloma virus (HPV)</a:t>
            </a:r>
          </a:p>
        </p:txBody>
      </p:sp>
    </p:spTree>
    <p:extLst>
      <p:ext uri="{BB962C8B-B14F-4D97-AF65-F5344CB8AC3E}">
        <p14:creationId xmlns:p14="http://schemas.microsoft.com/office/powerpoint/2010/main" val="307962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30E07A-1C9F-4CB9-A10C-B558C87E8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Humans and the Microbial World - Figure 1.1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9AFA194-B1AC-44AC-A69C-00D9DF82644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4990" y="990600"/>
            <a:ext cx="4080774" cy="2438400"/>
          </a:xfrm>
        </p:spPr>
        <p:txBody>
          <a:bodyPr/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en-US" sz="2400" u="sng" dirty="0"/>
              <a:t>Microorganisms</a:t>
            </a:r>
            <a:r>
              <a:rPr lang="en-US" altLang="en-US" sz="2400" dirty="0"/>
              <a:t> are organisms </a:t>
            </a:r>
            <a:br>
              <a:rPr lang="en-US" altLang="en-US" sz="2400" dirty="0"/>
            </a:br>
            <a:r>
              <a:rPr lang="en-US" altLang="en-US" sz="2400" dirty="0"/>
              <a:t>too small to be seen with the </a:t>
            </a:r>
            <a:br>
              <a:rPr lang="en-US" altLang="en-US" sz="2400" dirty="0"/>
            </a:br>
            <a:r>
              <a:rPr lang="en-US" altLang="en-US" sz="2400" dirty="0"/>
              <a:t>naked eye.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en-US" altLang="en-US" sz="2400" dirty="0"/>
              <a:t>The term </a:t>
            </a:r>
            <a:r>
              <a:rPr lang="en-US" altLang="en-US" sz="2400" u="sng" dirty="0"/>
              <a:t>microbes</a:t>
            </a:r>
            <a:r>
              <a:rPr lang="en-US" altLang="en-US" sz="2400" dirty="0"/>
              <a:t> includes </a:t>
            </a:r>
            <a:br>
              <a:rPr lang="en-US" altLang="en-US" sz="2400" dirty="0"/>
            </a:br>
            <a:r>
              <a:rPr lang="en-US" altLang="en-US" sz="2400" dirty="0"/>
              <a:t>acellular members of the </a:t>
            </a:r>
            <a:br>
              <a:rPr lang="en-US" altLang="en-US" sz="2400" dirty="0"/>
            </a:br>
            <a:r>
              <a:rPr lang="en-US" altLang="en-US" sz="2400" dirty="0"/>
              <a:t>microbial world.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FA215C-86FC-4E0C-A8D5-3AC37F6EA7D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8203" y="3532910"/>
            <a:ext cx="8131615" cy="2209800"/>
          </a:xfrm>
        </p:spPr>
        <p:txBody>
          <a:bodyPr/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en-US" sz="2400" dirty="0"/>
              <a:t>Microorganisms are the foundation for all life on Earth.</a:t>
            </a:r>
          </a:p>
          <a:p>
            <a:pPr marL="738188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Have existed for approximately 3.5 billion years</a:t>
            </a:r>
          </a:p>
          <a:p>
            <a:pPr marL="738188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Plants, animals, modern microorganisms all evolved from ancestral bacteria</a:t>
            </a:r>
          </a:p>
          <a:p>
            <a:pPr marL="738188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Our life depends on their activities</a:t>
            </a:r>
          </a:p>
        </p:txBody>
      </p:sp>
      <p:pic>
        <p:nvPicPr>
          <p:cNvPr id="8" name="Picture 7" descr="Photo of a small metal device laying on a corner of a book's page. 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7" b="4208"/>
          <a:stretch/>
        </p:blipFill>
        <p:spPr>
          <a:xfrm>
            <a:off x="4535764" y="1219200"/>
            <a:ext cx="4209570" cy="206254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8FF551-0871-4470-AC8C-AE3AC95E86F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362512" y="6659880"/>
            <a:ext cx="1767840" cy="198120"/>
          </a:xfrm>
        </p:spPr>
        <p:txBody>
          <a:bodyPr/>
          <a:lstStyle/>
          <a:p>
            <a:pPr marL="0" lvl="0" indent="0" algn="r">
              <a:buNone/>
            </a:pPr>
            <a:r>
              <a:rPr lang="en-US" altLang="en-US" sz="800" dirty="0"/>
              <a:t>© Tetra Images/</a:t>
            </a:r>
            <a:r>
              <a:rPr lang="en-US" altLang="en-US" sz="800" dirty="0" err="1"/>
              <a:t>Alamy</a:t>
            </a:r>
            <a:r>
              <a:rPr lang="en-US" altLang="en-US" sz="800" dirty="0"/>
              <a:t> Stock Photo</a:t>
            </a:r>
          </a:p>
        </p:txBody>
      </p:sp>
    </p:spTree>
    <p:extLst>
      <p:ext uri="{BB962C8B-B14F-4D97-AF65-F5344CB8AC3E}">
        <p14:creationId xmlns:p14="http://schemas.microsoft.com/office/powerpoint/2010/main" val="345764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9C35B5E-2B5D-4256-8555-59CA8CAB3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89" y="228600"/>
            <a:ext cx="6870023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Members of the Microbial World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2438400"/>
          </a:xfrm>
        </p:spPr>
        <p:txBody>
          <a:bodyPr/>
          <a:lstStyle/>
          <a:p>
            <a:r>
              <a:rPr lang="en-US" altLang="en-US" sz="2600" dirty="0"/>
              <a:t>Huge variety of microbes that occupy every conceivable environment on Earth</a:t>
            </a:r>
          </a:p>
          <a:p>
            <a:r>
              <a:rPr lang="en-US" altLang="en-US" sz="2600" dirty="0"/>
              <a:t>Two basic cell structures</a:t>
            </a:r>
          </a:p>
          <a:p>
            <a:pPr marL="738188" lvl="1">
              <a:tabLst>
                <a:tab pos="801688" algn="l"/>
              </a:tabLst>
            </a:pPr>
            <a:r>
              <a:rPr lang="en-US" altLang="en-US" u="sng" dirty="0"/>
              <a:t>Prokaryotic</a:t>
            </a:r>
            <a:r>
              <a:rPr lang="en-US" altLang="en-US" dirty="0"/>
              <a:t> cells do not have a membrane-bound nucleus</a:t>
            </a:r>
          </a:p>
          <a:p>
            <a:pPr marL="738188" lvl="1">
              <a:tabLst>
                <a:tab pos="801688" algn="l"/>
              </a:tabLst>
            </a:pPr>
            <a:r>
              <a:rPr lang="en-US" altLang="en-US" u="sng" dirty="0"/>
              <a:t>Eukaryotic</a:t>
            </a:r>
            <a:r>
              <a:rPr lang="en-US" altLang="en-US" dirty="0"/>
              <a:t> cells have a membrane-bound nucleus and organelles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050160-B363-43B5-A681-35D2263CAAB2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00" y="3489009"/>
            <a:ext cx="8390382" cy="1858846"/>
          </a:xfrm>
        </p:spPr>
        <p:txBody>
          <a:bodyPr/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en-US" sz="2600" dirty="0"/>
              <a:t>All living things can be classified into one of three </a:t>
            </a:r>
            <a:r>
              <a:rPr lang="en-US" altLang="en-US" sz="2600" u="sng" dirty="0"/>
              <a:t>domains</a:t>
            </a:r>
          </a:p>
          <a:p>
            <a:pPr marL="738188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/>
              <a:t>Bacteria </a:t>
            </a:r>
            <a:r>
              <a:rPr lang="en-US" altLang="en-US" sz="2000" dirty="0"/>
              <a:t>(</a:t>
            </a:r>
            <a:r>
              <a:rPr lang="en-US" altLang="en-US" sz="2000" u="sng" dirty="0"/>
              <a:t>prokaryotes</a:t>
            </a:r>
            <a:r>
              <a:rPr lang="en-US" altLang="en-US" sz="2000" dirty="0"/>
              <a:t>)</a:t>
            </a:r>
            <a:endParaRPr lang="en-US" altLang="en-US" sz="2000" i="1" dirty="0"/>
          </a:p>
          <a:p>
            <a:pPr marL="738188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/>
              <a:t>Archaea </a:t>
            </a:r>
            <a:r>
              <a:rPr lang="en-US" altLang="en-US" sz="2000" dirty="0"/>
              <a:t>(prokaryotes)</a:t>
            </a:r>
            <a:endParaRPr lang="en-US" altLang="en-US" sz="2000" i="1" dirty="0"/>
          </a:p>
          <a:p>
            <a:pPr marL="738188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/>
              <a:t>Eukarya </a:t>
            </a:r>
            <a:r>
              <a:rPr lang="en-US" altLang="en-US" sz="2000" dirty="0"/>
              <a:t>(</a:t>
            </a:r>
            <a:r>
              <a:rPr lang="en-US" altLang="en-US" sz="2000" u="sng" dirty="0"/>
              <a:t>eukaryotes</a:t>
            </a:r>
            <a:r>
              <a:rPr lang="en-US" altLang="en-US" sz="2000" dirty="0"/>
              <a:t>)</a:t>
            </a:r>
            <a:endParaRPr lang="en-US" alt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237201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2DDB3246-D1D8-42F3-94BD-BBE900E6C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Members of the Microbial World – Table 1.1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67682080-7803-40FE-AFF4-E996AE16834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914400" y="1371599"/>
            <a:ext cx="5791200" cy="373041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800" b="1" dirty="0"/>
              <a:t>Table 1.1 Characteristics of Members of the Three Domains</a:t>
            </a:r>
          </a:p>
        </p:txBody>
      </p:sp>
      <p:graphicFrame>
        <p:nvGraphicFramePr>
          <p:cNvPr id="22" name="Table Placeholder 21">
            <a:extLst>
              <a:ext uri="{FF2B5EF4-FFF2-40B4-BE49-F238E27FC236}">
                <a16:creationId xmlns:a16="http://schemas.microsoft.com/office/drawing/2014/main" id="{5CE16443-078E-4391-8F15-5F8D9B9AE476}"/>
              </a:ext>
            </a:extLst>
          </p:cNvPr>
          <p:cNvGraphicFramePr>
            <a:graphicFrameLocks noGrp="1"/>
          </p:cNvGraphicFramePr>
          <p:nvPr>
            <p:ph type="tbl" sz="quarter" idx="22"/>
            <p:extLst>
              <p:ext uri="{D42A27DB-BD31-4B8C-83A1-F6EECF244321}">
                <p14:modId xmlns:p14="http://schemas.microsoft.com/office/powerpoint/2010/main" val="3085705085"/>
              </p:ext>
            </p:extLst>
          </p:nvPr>
        </p:nvGraphicFramePr>
        <p:xfrm>
          <a:off x="912800" y="1744641"/>
          <a:ext cx="7850200" cy="37448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2550">
                  <a:extLst>
                    <a:ext uri="{9D8B030D-6E8A-4147-A177-3AD203B41FA5}">
                      <a16:colId xmlns:a16="http://schemas.microsoft.com/office/drawing/2014/main" val="3264884085"/>
                    </a:ext>
                  </a:extLst>
                </a:gridCol>
                <a:gridCol w="1962550">
                  <a:extLst>
                    <a:ext uri="{9D8B030D-6E8A-4147-A177-3AD203B41FA5}">
                      <a16:colId xmlns:a16="http://schemas.microsoft.com/office/drawing/2014/main" val="3402311098"/>
                    </a:ext>
                  </a:extLst>
                </a:gridCol>
                <a:gridCol w="1962550">
                  <a:extLst>
                    <a:ext uri="{9D8B030D-6E8A-4147-A177-3AD203B41FA5}">
                      <a16:colId xmlns:a16="http://schemas.microsoft.com/office/drawing/2014/main" val="1304875279"/>
                    </a:ext>
                  </a:extLst>
                </a:gridCol>
                <a:gridCol w="1962550">
                  <a:extLst>
                    <a:ext uri="{9D8B030D-6E8A-4147-A177-3AD203B41FA5}">
                      <a16:colId xmlns:a16="http://schemas.microsoft.com/office/drawing/2014/main" val="1716089817"/>
                    </a:ext>
                  </a:extLst>
                </a:gridCol>
              </a:tblGrid>
              <a:tr h="366438">
                <a:tc>
                  <a:txBody>
                    <a:bodyPr/>
                    <a:lstStyle/>
                    <a:p>
                      <a:r>
                        <a:rPr lang="en-US" sz="1600" b="1" dirty="0"/>
                        <a:t>Characteristic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Bacteria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Archaea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Eukarya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272483"/>
                  </a:ext>
                </a:extLst>
              </a:tr>
              <a:tr h="371685">
                <a:tc>
                  <a:txBody>
                    <a:bodyPr/>
                    <a:lstStyle/>
                    <a:p>
                      <a:r>
                        <a:rPr lang="en-US" sz="1600" b="1" i="1" dirty="0"/>
                        <a:t>Cell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Prokaryotic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Prokaryotic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Eukaryotic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640534"/>
                  </a:ext>
                </a:extLst>
              </a:tr>
              <a:tr h="565236">
                <a:tc>
                  <a:txBody>
                    <a:bodyPr/>
                    <a:lstStyle/>
                    <a:p>
                      <a:r>
                        <a:rPr lang="en-US" sz="1600" b="1" i="1" dirty="0"/>
                        <a:t>Number of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Unicellular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Unicellular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Unicellular or multicellular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710370"/>
                  </a:ext>
                </a:extLst>
              </a:tr>
              <a:tr h="558888">
                <a:tc>
                  <a:txBody>
                    <a:bodyPr/>
                    <a:lstStyle/>
                    <a:p>
                      <a:r>
                        <a:rPr lang="en-US" sz="1600" b="1" i="1" dirty="0"/>
                        <a:t>Membrane-bound organelles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997414"/>
                  </a:ext>
                </a:extLst>
              </a:tr>
              <a:tr h="794209">
                <a:tc>
                  <a:txBody>
                    <a:bodyPr/>
                    <a:lstStyle/>
                    <a:p>
                      <a:r>
                        <a:rPr lang="en-US" sz="1600" b="1" i="1" dirty="0"/>
                        <a:t>Ribosomal RNA sequences unique to the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81665"/>
                  </a:ext>
                </a:extLst>
              </a:tr>
              <a:tr h="558888">
                <a:tc>
                  <a:txBody>
                    <a:bodyPr/>
                    <a:lstStyle/>
                    <a:p>
                      <a:r>
                        <a:rPr lang="en-US" sz="1600" b="1" i="1" dirty="0"/>
                        <a:t>Peptidoglycan in cell 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787396"/>
                  </a:ext>
                </a:extLst>
              </a:tr>
              <a:tr h="446376">
                <a:tc>
                  <a:txBody>
                    <a:bodyPr/>
                    <a:lstStyle/>
                    <a:p>
                      <a:r>
                        <a:rPr lang="en-US" sz="1600" b="1" i="1" dirty="0"/>
                        <a:t>Typical size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 to 2 micrometers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0.3</a:t>
                      </a:r>
                      <a:r>
                        <a:rPr lang="en-US" sz="1600" dirty="0"/>
                        <a:t> to </a:t>
                      </a:r>
                      <a:r>
                        <a:rPr lang="el-GR" sz="1600" dirty="0"/>
                        <a:t>2 </a:t>
                      </a:r>
                      <a:r>
                        <a:rPr lang="en-US" sz="1600" dirty="0"/>
                        <a:t>micrometers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5</a:t>
                      </a:r>
                      <a:r>
                        <a:rPr lang="en-US" sz="1600" dirty="0"/>
                        <a:t> to </a:t>
                      </a:r>
                      <a:r>
                        <a:rPr lang="el-GR" sz="1600" dirty="0"/>
                        <a:t>50 </a:t>
                      </a:r>
                      <a:r>
                        <a:rPr lang="en-US" sz="1600" dirty="0"/>
                        <a:t>micrometers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187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45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6049B9-B4B6-4B90-AA11-E06F9A85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128" y="228600"/>
            <a:ext cx="4265744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Scientific Names 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7391400" cy="2743200"/>
          </a:xfrm>
        </p:spPr>
        <p:txBody>
          <a:bodyPr/>
          <a:lstStyle/>
          <a:p>
            <a:r>
              <a:rPr lang="en-US" altLang="en-US" sz="2600" dirty="0"/>
              <a:t>Binomial System of Nomenclature: two words</a:t>
            </a:r>
          </a:p>
          <a:p>
            <a:pPr lvl="1"/>
            <a:r>
              <a:rPr lang="en-US" altLang="en-US" sz="2400" u="sng" dirty="0"/>
              <a:t>Genus</a:t>
            </a:r>
            <a:r>
              <a:rPr lang="en-US" altLang="en-US" sz="2400" dirty="0"/>
              <a:t> (capitalized)</a:t>
            </a:r>
          </a:p>
          <a:p>
            <a:pPr lvl="1"/>
            <a:r>
              <a:rPr lang="en-US" altLang="en-US" sz="2400" dirty="0"/>
              <a:t>Specific epithet, or </a:t>
            </a:r>
            <a:r>
              <a:rPr lang="en-US" altLang="en-US" sz="2400" u="sng" dirty="0"/>
              <a:t>species</a:t>
            </a:r>
            <a:r>
              <a:rPr lang="en-US" altLang="en-US" sz="2400" dirty="0"/>
              <a:t> name (not capitalized)</a:t>
            </a:r>
          </a:p>
          <a:p>
            <a:pPr lvl="1"/>
            <a:r>
              <a:rPr lang="en-US" altLang="en-US" sz="2400" dirty="0"/>
              <a:t>Genus and species are italicized or underlined</a:t>
            </a:r>
          </a:p>
          <a:p>
            <a:pPr lvl="1"/>
            <a:r>
              <a:rPr lang="en-US" altLang="en-US" sz="2400" dirty="0"/>
              <a:t>Genus may be abbreviated (</a:t>
            </a:r>
            <a:r>
              <a:rPr lang="en-US" altLang="en-US" sz="2400" i="1" dirty="0"/>
              <a:t>E. coli</a:t>
            </a:r>
            <a:r>
              <a:rPr lang="en-US" alt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971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42550237-F139-49C4-B7C6-631D17963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148" y="228600"/>
            <a:ext cx="5677705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Scientific Names – Table 1.2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8E49A2-566E-48ED-A5E9-AD8C40CB725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93760" y="1137312"/>
            <a:ext cx="4876800" cy="3048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800" b="1" dirty="0"/>
              <a:t>Table 1.2 Origin of Various Scientific Names</a:t>
            </a:r>
          </a:p>
        </p:txBody>
      </p:sp>
      <p:graphicFrame>
        <p:nvGraphicFramePr>
          <p:cNvPr id="15" name="Table Placeholder 14">
            <a:extLst>
              <a:ext uri="{FF2B5EF4-FFF2-40B4-BE49-F238E27FC236}">
                <a16:creationId xmlns:a16="http://schemas.microsoft.com/office/drawing/2014/main" id="{D9A0A840-360B-44B5-8442-9345320B067A}"/>
              </a:ext>
            </a:extLst>
          </p:cNvPr>
          <p:cNvGraphicFramePr>
            <a:graphicFrameLocks noGrp="1"/>
          </p:cNvGraphicFramePr>
          <p:nvPr>
            <p:ph type="tbl" sz="quarter" idx="22"/>
            <p:extLst>
              <p:ext uri="{D42A27DB-BD31-4B8C-83A1-F6EECF244321}">
                <p14:modId xmlns:p14="http://schemas.microsoft.com/office/powerpoint/2010/main" val="1545686559"/>
              </p:ext>
            </p:extLst>
          </p:nvPr>
        </p:nvGraphicFramePr>
        <p:xfrm>
          <a:off x="693760" y="1524000"/>
          <a:ext cx="7762842" cy="4396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3640">
                  <a:extLst>
                    <a:ext uri="{9D8B030D-6E8A-4147-A177-3AD203B41FA5}">
                      <a16:colId xmlns:a16="http://schemas.microsoft.com/office/drawing/2014/main" val="3038412395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1179887818"/>
                    </a:ext>
                  </a:extLst>
                </a:gridCol>
                <a:gridCol w="3427402">
                  <a:extLst>
                    <a:ext uri="{9D8B030D-6E8A-4147-A177-3AD203B41FA5}">
                      <a16:colId xmlns:a16="http://schemas.microsoft.com/office/drawing/2014/main" val="289963857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Genus Derivation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Species Derivation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565700"/>
                  </a:ext>
                </a:extLst>
              </a:tr>
              <a:tr h="733980">
                <a:tc>
                  <a:txBody>
                    <a:bodyPr/>
                    <a:lstStyle/>
                    <a:p>
                      <a:r>
                        <a:rPr lang="en-US" sz="1400" b="1" i="1" dirty="0"/>
                        <a:t>Escherichia coli</a:t>
                      </a:r>
                      <a:r>
                        <a:rPr lang="en-US" sz="1400" b="1" dirty="0"/>
                        <a:t> (bacterium)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Honors Theodor </a:t>
                      </a:r>
                      <a:r>
                        <a:rPr lang="en-US" sz="1400" dirty="0" err="1"/>
                        <a:t>Escherich</a:t>
                      </a:r>
                      <a:r>
                        <a:rPr lang="en-US" sz="1400" dirty="0"/>
                        <a:t>, the scientist who discovered the bacterium.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Derived from the word “colon,” the body site inhabited by the bacterium.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418646"/>
                  </a:ext>
                </a:extLst>
              </a:tr>
              <a:tr h="733980">
                <a:tc>
                  <a:txBody>
                    <a:bodyPr/>
                    <a:lstStyle/>
                    <a:p>
                      <a:r>
                        <a:rPr lang="en-US" sz="1400" b="1" i="1" dirty="0" err="1"/>
                        <a:t>Haemophilus</a:t>
                      </a:r>
                      <a:r>
                        <a:rPr lang="en-US" sz="1400" b="1" i="1" dirty="0"/>
                        <a:t> </a:t>
                      </a:r>
                      <a:r>
                        <a:rPr lang="en-US" sz="1400" b="1" i="1" dirty="0" err="1"/>
                        <a:t>influenzae</a:t>
                      </a:r>
                      <a:r>
                        <a:rPr lang="en-US" sz="1400" b="1" dirty="0"/>
                        <a:t> (bacterium)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Derived from </a:t>
                      </a:r>
                      <a:r>
                        <a:rPr lang="en-US" sz="1400" i="1" dirty="0" err="1"/>
                        <a:t>haemo</a:t>
                      </a:r>
                      <a:r>
                        <a:rPr lang="en-US" sz="1400" dirty="0"/>
                        <a:t> (blood) and </a:t>
                      </a:r>
                      <a:r>
                        <a:rPr lang="en-US" sz="1400" i="1" dirty="0" err="1"/>
                        <a:t>phil</a:t>
                      </a:r>
                      <a:r>
                        <a:rPr lang="en-US" sz="1400" dirty="0"/>
                        <a:t> (loving), reflecting that the bacterium requires certain components of blood for growth.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Derived from the word “influenza,” the disease mistakenly thought to be caused by the bacterium; we now know that influenza is caused by a virus.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277752"/>
                  </a:ext>
                </a:extLst>
              </a:tr>
              <a:tr h="733980">
                <a:tc>
                  <a:txBody>
                    <a:bodyPr/>
                    <a:lstStyle/>
                    <a:p>
                      <a:r>
                        <a:rPr lang="en-US" sz="1400" b="1" i="1" dirty="0"/>
                        <a:t>Saccharomyces </a:t>
                      </a:r>
                      <a:r>
                        <a:rPr lang="en-US" sz="1400" b="1" i="1" dirty="0" err="1"/>
                        <a:t>cereviseae</a:t>
                      </a:r>
                      <a:r>
                        <a:rPr lang="en-US" sz="1400" b="1" dirty="0"/>
                        <a:t> (fungus)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Derived from </a:t>
                      </a:r>
                      <a:r>
                        <a:rPr lang="en-US" sz="1400" i="1" dirty="0" err="1"/>
                        <a:t>haemo</a:t>
                      </a:r>
                      <a:r>
                        <a:rPr lang="en-US" sz="1400" dirty="0"/>
                        <a:t> (blood) and </a:t>
                      </a:r>
                      <a:r>
                        <a:rPr lang="en-US" sz="1400" i="1" dirty="0" err="1"/>
                        <a:t>phil</a:t>
                      </a:r>
                      <a:r>
                        <a:rPr lang="en-US" sz="1400" dirty="0"/>
                        <a:t> (loving), reflecting that the bacterium requires certain components of blood for growth.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Derived from </a:t>
                      </a:r>
                      <a:r>
                        <a:rPr lang="en-US" sz="1400" i="1" dirty="0" err="1"/>
                        <a:t>cerevisia</a:t>
                      </a:r>
                      <a:r>
                        <a:rPr lang="en-US" sz="1400" dirty="0"/>
                        <a:t> (beer), reflecting that the fungus (a yeast) is used to make beer.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107896"/>
                  </a:ext>
                </a:extLst>
              </a:tr>
              <a:tr h="733980">
                <a:tc>
                  <a:txBody>
                    <a:bodyPr/>
                    <a:lstStyle/>
                    <a:p>
                      <a:r>
                        <a:rPr lang="en-US" sz="1400" b="1" i="1" dirty="0" err="1"/>
                        <a:t>Shigella</a:t>
                      </a:r>
                      <a:r>
                        <a:rPr lang="en-US" sz="1400" b="1" i="1" dirty="0"/>
                        <a:t> </a:t>
                      </a:r>
                      <a:r>
                        <a:rPr lang="en-US" sz="1400" b="1" i="1" dirty="0" err="1"/>
                        <a:t>dysenteriae</a:t>
                      </a:r>
                      <a:r>
                        <a:rPr lang="en-US" sz="1400" b="1" dirty="0"/>
                        <a:t> (bacterium)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Honors Kiyoshi Shiga, the scientist who discovered the bacterium.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Derived from the word “dysentery,” the disease caused by the bacterium.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592613"/>
                  </a:ext>
                </a:extLst>
              </a:tr>
              <a:tr h="733980">
                <a:tc>
                  <a:txBody>
                    <a:bodyPr/>
                    <a:lstStyle/>
                    <a:p>
                      <a:r>
                        <a:rPr lang="en-US" sz="1400" b="1" i="1" dirty="0"/>
                        <a:t>Staphylococcus aureus</a:t>
                      </a:r>
                      <a:r>
                        <a:rPr lang="en-US" sz="1400" b="1" dirty="0"/>
                        <a:t> (bacterium)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Derived from </a:t>
                      </a:r>
                      <a:r>
                        <a:rPr lang="en-US" sz="1400" i="1" dirty="0" err="1"/>
                        <a:t>staphylo</a:t>
                      </a:r>
                      <a:r>
                        <a:rPr lang="en-US" sz="1400" dirty="0"/>
                        <a:t> (bunch of grapes) and </a:t>
                      </a:r>
                      <a:r>
                        <a:rPr lang="en-US" sz="1400" i="1" dirty="0" err="1"/>
                        <a:t>kokkus</a:t>
                      </a:r>
                      <a:r>
                        <a:rPr lang="en-US" sz="1400" dirty="0"/>
                        <a:t> (berry), reflecting the grouping and shape of the cells.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term </a:t>
                      </a:r>
                      <a:r>
                        <a:rPr lang="en-US" sz="1400" i="1" dirty="0"/>
                        <a:t>aureus</a:t>
                      </a:r>
                      <a:r>
                        <a:rPr lang="en-US" sz="1400" dirty="0"/>
                        <a:t> (golden) indicates the common color of visible masses of the cells.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906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0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C7E411E-10CC-4F84-A325-F08EB8D72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128" y="228600"/>
            <a:ext cx="4265744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Scientific Names (2)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001000" cy="1983472"/>
          </a:xfrm>
        </p:spPr>
        <p:txBody>
          <a:bodyPr/>
          <a:lstStyle/>
          <a:p>
            <a:r>
              <a:rPr lang="en-US" altLang="en-US" sz="2600" dirty="0"/>
              <a:t>Name often reflects characteristic of organism or honors a scientist who worked with it</a:t>
            </a:r>
          </a:p>
          <a:p>
            <a:pPr marL="747713" lvl="1"/>
            <a:r>
              <a:rPr lang="en-US" altLang="en-US" sz="2200" i="1" dirty="0"/>
              <a:t>Escherichia </a:t>
            </a:r>
            <a:r>
              <a:rPr lang="en-US" altLang="en-US" sz="2200" dirty="0"/>
              <a:t>(honors Theodor </a:t>
            </a:r>
            <a:r>
              <a:rPr lang="en-US" altLang="en-US" sz="2200" dirty="0" err="1"/>
              <a:t>Escherich</a:t>
            </a:r>
            <a:r>
              <a:rPr lang="en-US" altLang="en-US" sz="2200" dirty="0"/>
              <a:t>) </a:t>
            </a:r>
          </a:p>
          <a:p>
            <a:pPr marL="747713" lvl="1"/>
            <a:r>
              <a:rPr lang="en-US" altLang="en-US" sz="2200" i="1" dirty="0"/>
              <a:t>coli </a:t>
            </a:r>
            <a:r>
              <a:rPr lang="en-US" altLang="en-US" sz="2200" dirty="0"/>
              <a:t>(indicates the colon, where the bacteria live)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A4B17-A3E2-42F9-87AA-0157C01B7BE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200" y="2974072"/>
            <a:ext cx="7696200" cy="2664728"/>
          </a:xfrm>
        </p:spPr>
        <p:txBody>
          <a:bodyPr/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en-US" sz="2600" dirty="0"/>
              <a:t>Members of a species with important minor differences may be indicated with a strain designation (</a:t>
            </a:r>
            <a:r>
              <a:rPr lang="en-US" altLang="en-US" sz="2600" i="1" dirty="0"/>
              <a:t>E. coli </a:t>
            </a:r>
            <a:r>
              <a:rPr lang="en-US" altLang="en-US" sz="2600" dirty="0"/>
              <a:t>K12)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en-US" altLang="en-US" sz="2600" dirty="0"/>
              <a:t>Informal names that resemble genus names are not italicized</a:t>
            </a:r>
          </a:p>
          <a:p>
            <a:pPr marL="747713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200" dirty="0"/>
              <a:t>Members of the genus </a:t>
            </a:r>
            <a:r>
              <a:rPr lang="en-US" altLang="en-US" sz="2200" i="1" dirty="0"/>
              <a:t>Staphylococcus</a:t>
            </a:r>
            <a:r>
              <a:rPr lang="en-US" altLang="en-US" sz="2200" dirty="0"/>
              <a:t> are often called staphylococci</a:t>
            </a:r>
          </a:p>
        </p:txBody>
      </p:sp>
    </p:spTree>
    <p:extLst>
      <p:ext uri="{BB962C8B-B14F-4D97-AF65-F5344CB8AC3E}">
        <p14:creationId xmlns:p14="http://schemas.microsoft.com/office/powerpoint/2010/main" val="30326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EFB5667-B36F-4CFF-94DC-F0579937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Members of the Microbial World - Figure 1.6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Organization of members of the microbial worl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"/>
          <a:stretch/>
        </p:blipFill>
        <p:spPr>
          <a:xfrm>
            <a:off x="322049" y="1664525"/>
            <a:ext cx="8496701" cy="41148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6E0242-9CA6-4FA7-BBB9-A266AAE1EDB2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419600" y="6199496"/>
            <a:ext cx="4572000" cy="201304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hlinkClick r:id="" action="ppaction://noaction"/>
              </a:rPr>
              <a:t>Jump to </a:t>
            </a:r>
            <a:r>
              <a:rPr lang="en-US" altLang="en-US" sz="1200" dirty="0">
                <a:hlinkClick r:id="" action="ppaction://noaction"/>
              </a:rPr>
              <a:t>Members of the Microbial World - Figure 1.6 L</a:t>
            </a:r>
            <a:r>
              <a:rPr lang="en-US" sz="1200" dirty="0">
                <a:hlinkClick r:id="" action="ppaction://noaction"/>
              </a:rPr>
              <a:t>ong Description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3452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D5CF0BD2-2F4A-41F3-AD33-B6272B96D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228600"/>
            <a:ext cx="8312728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Sizes in the Microbial World - Figure 1.7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8" name="Picture 27" descr="Relative sizes of molecules, non-living agents, and organisms">
            <a:extLst>
              <a:ext uri="{FF2B5EF4-FFF2-40B4-BE49-F238E27FC236}">
                <a16:creationId xmlns:a16="http://schemas.microsoft.com/office/drawing/2014/main" id="{66D1CE47-38D0-4838-AB6D-74C764D06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1" y="1083621"/>
            <a:ext cx="8375073" cy="4949952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7680DDE-7C33-46B2-8FE9-3D024523F277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1444170" y="4889697"/>
            <a:ext cx="2809875" cy="353291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030" dirty="0"/>
              <a:t>The basic unit of length is the meter (m), and all other units are fractions of a meter.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A92F85CC-2E3F-40E6-97AC-288A04CA9924}"/>
                  </a:ext>
                </a:extLst>
              </p:cNvPr>
              <p:cNvSpPr>
                <a:spLocks noGrp="1"/>
              </p:cNvSpPr>
              <p:nvPr>
                <p:ph sz="quarter" idx="27"/>
              </p:nvPr>
            </p:nvSpPr>
            <p:spPr>
              <a:xfrm>
                <a:off x="1476195" y="5325340"/>
                <a:ext cx="3276600" cy="587375"/>
              </a:xfrm>
            </p:spPr>
            <p:txBody>
              <a:bodyPr/>
              <a:lstStyle/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nanometer</m:t>
                      </m:r>
                      <m:r>
                        <a:rPr lang="en-US" sz="1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nm</m:t>
                          </m:r>
                        </m:e>
                      </m:d>
                      <m:r>
                        <a:rPr lang="en-US" sz="1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meter</m:t>
                      </m:r>
                      <m:r>
                        <a:rPr lang="en-US" sz="1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=0.000000001 </m:t>
                      </m:r>
                      <m:r>
                        <m:rPr>
                          <m:sty m:val="p"/>
                        </m:rPr>
                        <a:rPr lang="en-US" sz="1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meter</m:t>
                      </m:r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micrometer</m:t>
                      </m:r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μm</m:t>
                          </m:r>
                        </m:e>
                      </m:d>
                      <m:r>
                        <a:rPr lang="en-US" sz="1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meter</m:t>
                      </m:r>
                      <m:r>
                        <a:rPr lang="en-US" sz="1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=0.000001 </m:t>
                      </m:r>
                      <m:r>
                        <m:rPr>
                          <m:sty m:val="p"/>
                        </m:rPr>
                        <a:rPr lang="en-US" sz="1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meter</m:t>
                      </m:r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millimeter</m:t>
                      </m:r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mm</m:t>
                          </m:r>
                        </m:e>
                      </m:d>
                      <m:r>
                        <a:rPr lang="en-US" sz="1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meter</m:t>
                      </m:r>
                      <m:r>
                        <a:rPr lang="en-US" sz="1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=0.001 </m:t>
                      </m:r>
                      <m:r>
                        <m:rPr>
                          <m:sty m:val="p"/>
                        </m:rPr>
                        <a:rPr lang="en-US" sz="1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meter</m:t>
                      </m:r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sz="1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meter</m:t>
                      </m:r>
                      <m:r>
                        <a:rPr lang="en-US" sz="1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=39.4 </m:t>
                      </m:r>
                      <m:r>
                        <m:rPr>
                          <m:sty m:val="p"/>
                        </m:rPr>
                        <a:rPr lang="en-US" sz="1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inches</m:t>
                      </m:r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A92F85CC-2E3F-40E6-97AC-288A04CA9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7"/>
              </p:nvPr>
            </p:nvSpPr>
            <p:spPr>
              <a:xfrm>
                <a:off x="1476195" y="5325340"/>
                <a:ext cx="3276600" cy="587375"/>
              </a:xfrm>
              <a:blipFill>
                <a:blip r:embed="rId4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5A9A39E-0A0E-4D3A-A078-802B65FADA5F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4821375" y="4885800"/>
            <a:ext cx="2809875" cy="353291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030" dirty="0"/>
              <a:t>These units of measurement correspond to units in an older but still widely used convention.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52B4E5BC-F362-45B7-8719-12C422DC7FA3}"/>
                  </a:ext>
                </a:extLst>
              </p:cNvPr>
              <p:cNvSpPr>
                <a:spLocks noGrp="1"/>
              </p:cNvSpPr>
              <p:nvPr>
                <p:ph sz="quarter" idx="25"/>
              </p:nvPr>
            </p:nvSpPr>
            <p:spPr>
              <a:xfrm>
                <a:off x="4956630" y="5329670"/>
                <a:ext cx="1893750" cy="393700"/>
              </a:xfrm>
            </p:spPr>
            <p:txBody>
              <a:bodyPr/>
              <a:lstStyle/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03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sz="103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angstrom</m:t>
                      </m:r>
                      <m:d>
                        <m:dPr>
                          <m:ctrlPr>
                            <a:rPr lang="en-US" sz="103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3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Å</m:t>
                          </m:r>
                        </m:e>
                      </m:d>
                      <m:r>
                        <a:rPr lang="en-US" sz="103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03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3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03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03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meter</m:t>
                      </m:r>
                    </m:oMath>
                  </m:oMathPara>
                </a14:m>
                <a:endParaRPr lang="en-US" sz="103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03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sz="103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micron</m:t>
                      </m:r>
                      <m:d>
                        <m:dPr>
                          <m:ctrlPr>
                            <a:rPr lang="en-US" sz="103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03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</m:e>
                      </m:d>
                      <m:r>
                        <a:rPr lang="en-US" sz="103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03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3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03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en-US" sz="103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03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meter</m:t>
                      </m:r>
                    </m:oMath>
                  </m:oMathPara>
                </a14:m>
                <a:endParaRPr lang="en-US" sz="103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52B4E5BC-F362-45B7-8719-12C422DC7F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5"/>
              </p:nvPr>
            </p:nvSpPr>
            <p:spPr>
              <a:xfrm>
                <a:off x="4956630" y="5329670"/>
                <a:ext cx="1893750" cy="393700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C73346-1ABC-4E3B-8E8F-2F3AD01B5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375" y="6466092"/>
            <a:ext cx="4243620" cy="391908"/>
          </a:xfrm>
        </p:spPr>
        <p:txBody>
          <a:bodyPr/>
          <a:lstStyle/>
          <a:p>
            <a:r>
              <a:rPr lang="en-US" sz="1200" dirty="0">
                <a:hlinkClick r:id="" action="ppaction://noaction"/>
              </a:rPr>
              <a:t>Jump to </a:t>
            </a:r>
            <a:r>
              <a:rPr lang="en-US" altLang="en-US" sz="1200" dirty="0">
                <a:hlinkClick r:id="" action="ppaction://noaction"/>
              </a:rPr>
              <a:t>Sizes in the Microbial World - Figure 1.7 L</a:t>
            </a:r>
            <a:r>
              <a:rPr lang="en-US" sz="1200" dirty="0">
                <a:hlinkClick r:id="" action="ppaction://noaction"/>
              </a:rPr>
              <a:t>ong Description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816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216F46-87D4-412B-A50F-F24A10DC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000" y="228600"/>
            <a:ext cx="1990001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Bacteria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7696200" cy="3429000"/>
          </a:xfrm>
        </p:spPr>
        <p:txBody>
          <a:bodyPr/>
          <a:lstStyle/>
          <a:p>
            <a:r>
              <a:rPr lang="en-US" altLang="en-US" sz="2600" dirty="0"/>
              <a:t>Bacteria: single-celled prokaryotes</a:t>
            </a:r>
          </a:p>
          <a:p>
            <a:pPr lvl="1"/>
            <a:r>
              <a:rPr lang="en-US" altLang="en-US" sz="2200" dirty="0"/>
              <a:t>Most have specific shapes (cylindrical, spherical, spiral)</a:t>
            </a:r>
          </a:p>
          <a:p>
            <a:pPr lvl="1"/>
            <a:r>
              <a:rPr lang="en-US" altLang="en-US" sz="2200" dirty="0"/>
              <a:t>Rigid cell wall contains peptidoglycan (unique to bacteria)</a:t>
            </a:r>
          </a:p>
          <a:p>
            <a:pPr lvl="1"/>
            <a:r>
              <a:rPr lang="en-US" altLang="en-US" sz="2200" dirty="0"/>
              <a:t>Many move using flagella</a:t>
            </a:r>
          </a:p>
          <a:p>
            <a:pPr lvl="1"/>
            <a:r>
              <a:rPr lang="en-US" altLang="en-US" sz="2200" dirty="0"/>
              <a:t>Multiply via binary fission</a:t>
            </a:r>
          </a:p>
          <a:p>
            <a:pPr lvl="1"/>
            <a:r>
              <a:rPr lang="en-US" altLang="en-US" sz="2200" dirty="0"/>
              <a:t>Obtain energy from a wide variety of sources; some are photosynthetic</a:t>
            </a:r>
          </a:p>
        </p:txBody>
      </p:sp>
    </p:spTree>
    <p:extLst>
      <p:ext uri="{BB962C8B-B14F-4D97-AF65-F5344CB8AC3E}">
        <p14:creationId xmlns:p14="http://schemas.microsoft.com/office/powerpoint/2010/main" val="223863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E6DFDE2-1A57-4651-85E3-14A9B2AEE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000" y="228600"/>
            <a:ext cx="1990001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Archaea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404243"/>
          </a:xfrm>
        </p:spPr>
        <p:txBody>
          <a:bodyPr/>
          <a:lstStyle/>
          <a:p>
            <a:r>
              <a:rPr lang="en-US" altLang="en-US" sz="2600" dirty="0"/>
              <a:t>Archaea: single-celled prokaryotes similar in size, shape, and properties to bacteria</a:t>
            </a:r>
          </a:p>
          <a:p>
            <a:r>
              <a:rPr lang="en-US" altLang="en-US" sz="2600" dirty="0"/>
              <a:t>Major differences in chemical composition</a:t>
            </a:r>
          </a:p>
          <a:p>
            <a:pPr marL="738188" lvl="1"/>
            <a:r>
              <a:rPr lang="en-US" altLang="en-US" sz="2200" dirty="0"/>
              <a:t>Cell walls lack peptidoglycan</a:t>
            </a:r>
          </a:p>
          <a:p>
            <a:pPr marL="738188" lvl="1"/>
            <a:r>
              <a:rPr lang="en-US" altLang="en-US" sz="2200" dirty="0"/>
              <a:t>Ribosomal RNA sequences different</a:t>
            </a:r>
            <a:endParaRPr lang="en-US" altLang="en-US" sz="2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F7F37B-5159-4D3B-8047-94DE7E5EBD1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2888" y="3561098"/>
            <a:ext cx="5410200" cy="946285"/>
          </a:xfrm>
        </p:spPr>
        <p:txBody>
          <a:bodyPr/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en-US" sz="2600" dirty="0"/>
              <a:t>Many are extremophiles</a:t>
            </a:r>
          </a:p>
          <a:p>
            <a:pPr marL="690563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200" dirty="0"/>
              <a:t>High salt concentration, temperature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5B97326-BFC1-4173-899F-BFDC58DBD4C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7200" y="4637146"/>
            <a:ext cx="6553200" cy="452427"/>
          </a:xfrm>
        </p:spPr>
        <p:txBody>
          <a:bodyPr/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en-US" sz="2600" dirty="0"/>
              <a:t>Many are common in moderate environments</a:t>
            </a:r>
          </a:p>
        </p:txBody>
      </p:sp>
    </p:spTree>
    <p:extLst>
      <p:ext uri="{BB962C8B-B14F-4D97-AF65-F5344CB8AC3E}">
        <p14:creationId xmlns:p14="http://schemas.microsoft.com/office/powerpoint/2010/main" val="359207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B60FD88-7D8E-4A48-A3BA-AD857EB3C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128" y="235525"/>
            <a:ext cx="4265744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Eukarya – Table 1.3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91080F0-1967-4B3B-9D51-7988DF4F4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197"/>
            <a:ext cx="8077200" cy="1676400"/>
          </a:xfrm>
        </p:spPr>
        <p:txBody>
          <a:bodyPr/>
          <a:lstStyle/>
          <a:p>
            <a:r>
              <a:rPr lang="en-US" altLang="en-US" dirty="0"/>
              <a:t>Eukarya: single-celled or multicellular eukaryotes</a:t>
            </a:r>
          </a:p>
          <a:p>
            <a:pPr lvl="1"/>
            <a:r>
              <a:rPr lang="en-US" altLang="en-US" dirty="0"/>
              <a:t>Eukaryotes studied by microbiologists include fungi, algae, protozoa, and helminths (worms)</a:t>
            </a:r>
          </a:p>
          <a:p>
            <a:pPr lvl="2"/>
            <a:r>
              <a:rPr lang="en-US" altLang="en-US" sz="2400" dirty="0"/>
              <a:t>Algae and protozoa also referred to as </a:t>
            </a:r>
            <a:r>
              <a:rPr lang="en-US" altLang="en-US" sz="2400" u="sng" dirty="0"/>
              <a:t>protists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F12A1B8F-8957-40F7-A925-F18CF5BD8AD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69140" y="2667000"/>
            <a:ext cx="5888182" cy="3048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800" b="1" dirty="0"/>
              <a:t>Table 1.3 Eukaryotic Organisms Studied by Microbiologists</a:t>
            </a:r>
          </a:p>
        </p:txBody>
      </p:sp>
      <p:graphicFrame>
        <p:nvGraphicFramePr>
          <p:cNvPr id="23" name="Table Placeholder 22">
            <a:extLst>
              <a:ext uri="{FF2B5EF4-FFF2-40B4-BE49-F238E27FC236}">
                <a16:creationId xmlns:a16="http://schemas.microsoft.com/office/drawing/2014/main" id="{57C7CDDC-1F6E-4D50-A392-E2D6F05C7161}"/>
              </a:ext>
            </a:extLst>
          </p:cNvPr>
          <p:cNvGraphicFramePr>
            <a:graphicFrameLocks noGrp="1"/>
          </p:cNvGraphicFramePr>
          <p:nvPr>
            <p:ph type="tbl" sz="quarter" idx="22"/>
            <p:extLst>
              <p:ext uri="{D42A27DB-BD31-4B8C-83A1-F6EECF244321}">
                <p14:modId xmlns:p14="http://schemas.microsoft.com/office/powerpoint/2010/main" val="1110696554"/>
              </p:ext>
            </p:extLst>
          </p:nvPr>
        </p:nvGraphicFramePr>
        <p:xfrm>
          <a:off x="1369140" y="3048000"/>
          <a:ext cx="6096000" cy="33726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0521">
                  <a:extLst>
                    <a:ext uri="{9D8B030D-6E8A-4147-A177-3AD203B41FA5}">
                      <a16:colId xmlns:a16="http://schemas.microsoft.com/office/drawing/2014/main" val="1409794036"/>
                    </a:ext>
                  </a:extLst>
                </a:gridCol>
                <a:gridCol w="4265479">
                  <a:extLst>
                    <a:ext uri="{9D8B030D-6E8A-4147-A177-3AD203B41FA5}">
                      <a16:colId xmlns:a16="http://schemas.microsoft.com/office/drawing/2014/main" val="3108394839"/>
                    </a:ext>
                  </a:extLst>
                </a:gridCol>
              </a:tblGrid>
              <a:tr h="29579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Organism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Characteristics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599626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Fungi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 organic material for energy. Size range from microscopic (yeasts) to macroscopic (molds and mushrooms).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67105"/>
                  </a:ext>
                </a:extLst>
              </a:tr>
              <a:tr h="85606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Algae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 sunlight for energy. Size range from microscopic (single-celled algae) to macroscopic (multicellular algae).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195254"/>
                  </a:ext>
                </a:extLst>
              </a:tr>
              <a:tr h="64204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Protozoa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 organic material for energy. Single-celled microscopic organisms.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342009"/>
                  </a:ext>
                </a:extLst>
              </a:tr>
              <a:tr h="71517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Helminths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 organic material for energy. Adult worms are typically macroscopic and often quite large, but their eggs and larval forms are microscopic.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582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36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48F751-EF9F-4B85-BD11-BB07F6AF6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The Dispute Over Spontaneous Generation 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1981200"/>
          </a:xfrm>
        </p:spPr>
        <p:txBody>
          <a:bodyPr/>
          <a:lstStyle/>
          <a:p>
            <a:r>
              <a:rPr lang="en-US" altLang="en-US" sz="2800" u="sng" dirty="0"/>
              <a:t>Spontaneous Generation</a:t>
            </a:r>
          </a:p>
          <a:p>
            <a:pPr marL="738188" lvl="1"/>
            <a:r>
              <a:rPr lang="en-US" altLang="en-US" sz="2400" dirty="0"/>
              <a:t>Belief that life arises spontaneously from non-living material</a:t>
            </a:r>
          </a:p>
          <a:p>
            <a:pPr marL="738188" lvl="1"/>
            <a:r>
              <a:rPr lang="en-US" altLang="en-US" sz="2400" dirty="0"/>
              <a:t>Took over 200 years and many experiments to refute</a:t>
            </a:r>
          </a:p>
        </p:txBody>
      </p:sp>
    </p:spTree>
    <p:extLst>
      <p:ext uri="{BB962C8B-B14F-4D97-AF65-F5344CB8AC3E}">
        <p14:creationId xmlns:p14="http://schemas.microsoft.com/office/powerpoint/2010/main" val="21618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35207A9-215F-4133-A391-9B096279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128" y="228600"/>
            <a:ext cx="4265744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Eukarya - Figure 1.8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200400"/>
          </a:xfrm>
        </p:spPr>
        <p:txBody>
          <a:bodyPr/>
          <a:lstStyle/>
          <a:p>
            <a:r>
              <a:rPr lang="en-US" altLang="en-US" u="sng" dirty="0"/>
              <a:t>Fungi:</a:t>
            </a:r>
            <a:r>
              <a:rPr lang="en-US" altLang="en-US" dirty="0"/>
              <a:t> diverse group ranging from single-celled yeasts to multicellular molds</a:t>
            </a:r>
          </a:p>
          <a:p>
            <a:pPr marL="738188" lvl="1"/>
            <a:r>
              <a:rPr lang="en-US" altLang="en-US" dirty="0"/>
              <a:t>Filamentous molds spread by release of microscopic spores (conidia)</a:t>
            </a:r>
          </a:p>
          <a:p>
            <a:pPr marL="738188" lvl="1"/>
            <a:r>
              <a:rPr lang="en-US" altLang="en-US" dirty="0"/>
              <a:t>Mushroom: macroscopic reproductive structure characteristic of some fungi</a:t>
            </a:r>
          </a:p>
          <a:p>
            <a:pPr marL="738188" lvl="1"/>
            <a:r>
              <a:rPr lang="en-US" altLang="en-US" dirty="0"/>
              <a:t>Secrete enzymes onto organic </a:t>
            </a:r>
            <a:br>
              <a:rPr lang="en-US" altLang="en-US" dirty="0"/>
            </a:br>
            <a:r>
              <a:rPr lang="en-US" altLang="en-US" dirty="0"/>
              <a:t>materials, and then take </a:t>
            </a:r>
            <a:br>
              <a:rPr lang="en-US" altLang="en-US" dirty="0"/>
            </a:br>
            <a:r>
              <a:rPr lang="en-US" altLang="en-US" dirty="0"/>
              <a:t>in the released nutrients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" b="3157"/>
          <a:stretch/>
        </p:blipFill>
        <p:spPr>
          <a:xfrm>
            <a:off x="4495800" y="3188676"/>
            <a:ext cx="4572000" cy="2739547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F3EC91D-5325-420C-8348-DB527A6E915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67637" y="6663774"/>
            <a:ext cx="2995937" cy="203751"/>
          </a:xfrm>
        </p:spPr>
        <p:txBody>
          <a:bodyPr/>
          <a:lstStyle/>
          <a:p>
            <a:pPr marL="0" lvl="0" indent="0" algn="r">
              <a:buNone/>
            </a:pPr>
            <a:r>
              <a:rPr lang="en-US" altLang="en-US" sz="800" dirty="0"/>
              <a:t>a: Source: Janice Haney Carr/CDC; b: Source: Robert Simmons/CDC</a:t>
            </a:r>
          </a:p>
        </p:txBody>
      </p:sp>
    </p:spTree>
    <p:extLst>
      <p:ext uri="{BB962C8B-B14F-4D97-AF65-F5344CB8AC3E}">
        <p14:creationId xmlns:p14="http://schemas.microsoft.com/office/powerpoint/2010/main" val="301466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D4FD9D-A23A-4DC0-8BF3-DD83246EF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128" y="228600"/>
            <a:ext cx="4265744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Eukarya - Figure 1.9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2667000"/>
          </a:xfrm>
        </p:spPr>
        <p:txBody>
          <a:bodyPr/>
          <a:lstStyle/>
          <a:p>
            <a:r>
              <a:rPr lang="en-US" altLang="en-US" u="sng" dirty="0"/>
              <a:t>Algae:</a:t>
            </a:r>
            <a:r>
              <a:rPr lang="en-US" altLang="en-US" dirty="0"/>
              <a:t> diverse group of photosynthetic eukaryotes</a:t>
            </a:r>
          </a:p>
          <a:p>
            <a:pPr lvl="1"/>
            <a:r>
              <a:rPr lang="en-US" altLang="en-US" dirty="0"/>
              <a:t>Single-celled or multicellular</a:t>
            </a:r>
          </a:p>
          <a:p>
            <a:pPr lvl="1"/>
            <a:r>
              <a:rPr lang="en-US" altLang="en-US" dirty="0"/>
              <a:t>Chloroplasts contain chlorophyll or other pigments that give characteristic colors</a:t>
            </a:r>
          </a:p>
          <a:p>
            <a:pPr lvl="1"/>
            <a:r>
              <a:rPr lang="en-US" altLang="en-US" dirty="0"/>
              <a:t>Usually live near surface of water or in moist habitat</a:t>
            </a:r>
          </a:p>
          <a:p>
            <a:pPr lvl="1"/>
            <a:r>
              <a:rPr lang="en-US" altLang="en-US" dirty="0"/>
              <a:t>Rigid cell walls and flagella distinct from those of prokaryotes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2" b="2328"/>
          <a:stretch/>
        </p:blipFill>
        <p:spPr>
          <a:xfrm>
            <a:off x="2923878" y="3771900"/>
            <a:ext cx="3293043" cy="251657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E92A203-B655-41D5-9646-03A999F5F83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638925" y="6657975"/>
            <a:ext cx="2514600" cy="152400"/>
          </a:xfrm>
        </p:spPr>
        <p:txBody>
          <a:bodyPr/>
          <a:lstStyle/>
          <a:p>
            <a:pPr marL="0" lvl="0" indent="0" algn="r">
              <a:buNone/>
            </a:pPr>
            <a:r>
              <a:rPr lang="en-US" altLang="en-US" sz="800" dirty="0"/>
              <a:t>© McGraw-Hill Education/Lisa Burgess, photographer</a:t>
            </a:r>
          </a:p>
        </p:txBody>
      </p:sp>
    </p:spTree>
    <p:extLst>
      <p:ext uri="{BB962C8B-B14F-4D97-AF65-F5344CB8AC3E}">
        <p14:creationId xmlns:p14="http://schemas.microsoft.com/office/powerpoint/2010/main" val="35205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F4966E1F-04F1-477C-9173-8DF211ABB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128" y="228600"/>
            <a:ext cx="4265744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Eukarya - Figure 1.10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6534852" cy="3104576"/>
          </a:xfrm>
        </p:spPr>
        <p:txBody>
          <a:bodyPr/>
          <a:lstStyle/>
          <a:p>
            <a:r>
              <a:rPr lang="en-US" altLang="en-US" u="sng" dirty="0"/>
              <a:t>Protozoa</a:t>
            </a:r>
            <a:r>
              <a:rPr lang="en-US" altLang="en-US" dirty="0"/>
              <a:t>: diverse group of single-celled eukaryotes</a:t>
            </a:r>
          </a:p>
          <a:p>
            <a:pPr lvl="1"/>
            <a:r>
              <a:rPr lang="en-US" altLang="en-US" dirty="0"/>
              <a:t>Complex, larger than prokaryotes</a:t>
            </a:r>
          </a:p>
          <a:p>
            <a:pPr lvl="1"/>
            <a:r>
              <a:rPr lang="en-US" altLang="en-US" dirty="0"/>
              <a:t>Most ingest organic compounds</a:t>
            </a:r>
          </a:p>
          <a:p>
            <a:pPr lvl="1"/>
            <a:r>
              <a:rPr lang="en-US" altLang="en-US" dirty="0"/>
              <a:t>No rigid cell wall</a:t>
            </a:r>
          </a:p>
          <a:p>
            <a:pPr lvl="1"/>
            <a:r>
              <a:rPr lang="en-US" altLang="en-US" dirty="0"/>
              <a:t>Most are motile</a:t>
            </a:r>
          </a:p>
          <a:p>
            <a:pPr lvl="1"/>
            <a:r>
              <a:rPr lang="en-US" altLang="en-US" dirty="0"/>
              <a:t>Energy from ingested</a:t>
            </a:r>
            <a:br>
              <a:rPr lang="en-US" altLang="en-US" dirty="0"/>
            </a:br>
            <a:r>
              <a:rPr lang="en-US" altLang="en-US" dirty="0"/>
              <a:t>organic material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4" b="2342"/>
          <a:stretch/>
        </p:blipFill>
        <p:spPr>
          <a:xfrm>
            <a:off x="4210812" y="2717800"/>
            <a:ext cx="4475988" cy="310457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2D4EE2-74BB-48A9-BB94-A9E0E923C3B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92052" y="6652061"/>
            <a:ext cx="2150645" cy="205939"/>
          </a:xfrm>
        </p:spPr>
        <p:txBody>
          <a:bodyPr/>
          <a:lstStyle/>
          <a:p>
            <a:pPr marL="0" lvl="0" indent="0" algn="r">
              <a:buNone/>
            </a:pPr>
            <a:r>
              <a:rPr lang="en-US" altLang="en-US" sz="800" dirty="0"/>
              <a:t>© Melba Photo Agency/</a:t>
            </a:r>
            <a:r>
              <a:rPr lang="en-US" altLang="en-US" sz="800" dirty="0" err="1"/>
              <a:t>Alamy</a:t>
            </a:r>
            <a:r>
              <a:rPr lang="en-US" altLang="en-US" sz="800" dirty="0"/>
              <a:t> Stock Photo</a:t>
            </a:r>
          </a:p>
        </p:txBody>
      </p:sp>
    </p:spTree>
    <p:extLst>
      <p:ext uri="{BB962C8B-B14F-4D97-AF65-F5344CB8AC3E}">
        <p14:creationId xmlns:p14="http://schemas.microsoft.com/office/powerpoint/2010/main" val="266700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C7E496-E627-408F-8B9B-F61DF8347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500" y="228600"/>
            <a:ext cx="2189001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Eukarya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895600"/>
          </a:xfrm>
        </p:spPr>
        <p:txBody>
          <a:bodyPr/>
          <a:lstStyle/>
          <a:p>
            <a:r>
              <a:rPr lang="en-US" altLang="en-US" sz="2600" dirty="0"/>
              <a:t>Parasitic </a:t>
            </a:r>
            <a:r>
              <a:rPr lang="en-US" altLang="en-US" sz="2600" u="sng" dirty="0"/>
              <a:t>helminths</a:t>
            </a:r>
            <a:r>
              <a:rPr lang="en-US" altLang="en-US" sz="2600" b="1" dirty="0"/>
              <a:t> </a:t>
            </a:r>
            <a:r>
              <a:rPr lang="en-US" altLang="en-US" sz="2600" dirty="0"/>
              <a:t>are worms that live at the expense of a host.</a:t>
            </a:r>
          </a:p>
          <a:p>
            <a:r>
              <a:rPr lang="en-US" altLang="en-US" sz="2600" dirty="0"/>
              <a:t>Adult worms can usually be seen with the naked eye, but microbiologists study their eggs and larvae, which are microscopic.</a:t>
            </a:r>
          </a:p>
          <a:p>
            <a:r>
              <a:rPr lang="en-US" altLang="en-US" sz="2600" dirty="0"/>
              <a:t>Helminths include roundworms, tapeworms, and flukes.</a:t>
            </a:r>
          </a:p>
        </p:txBody>
      </p:sp>
    </p:spTree>
    <p:extLst>
      <p:ext uri="{BB962C8B-B14F-4D97-AF65-F5344CB8AC3E}">
        <p14:creationId xmlns:p14="http://schemas.microsoft.com/office/powerpoint/2010/main" val="137351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A642423-CC94-4997-8BC3-710BB0757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7" y="228600"/>
            <a:ext cx="8312727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Acellular Infectious Agents – Table 1.4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7161200" cy="1049233"/>
          </a:xfrm>
        </p:spPr>
        <p:txBody>
          <a:bodyPr/>
          <a:lstStyle/>
          <a:p>
            <a:r>
              <a:rPr lang="en-US" altLang="en-US" dirty="0"/>
              <a:t>Viruses, </a:t>
            </a:r>
            <a:r>
              <a:rPr lang="en-US" altLang="en-US" dirty="0" err="1"/>
              <a:t>viroids</a:t>
            </a:r>
            <a:r>
              <a:rPr lang="en-US" altLang="en-US" dirty="0"/>
              <a:t>, prions</a:t>
            </a:r>
          </a:p>
          <a:p>
            <a:r>
              <a:rPr lang="en-US" altLang="en-US" dirty="0"/>
              <a:t>Not composed of cells, so they are considered non-living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D7368B52-62A0-4493-A85E-37558577D2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34690" y="2237200"/>
            <a:ext cx="3657600" cy="345865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en-US" sz="1800" b="1" dirty="0"/>
              <a:t>Table 1.4 Acellular Infectious Agents</a:t>
            </a:r>
          </a:p>
        </p:txBody>
      </p:sp>
      <p:graphicFrame>
        <p:nvGraphicFramePr>
          <p:cNvPr id="2" name="Table Placeholder 1">
            <a:extLst>
              <a:ext uri="{FF2B5EF4-FFF2-40B4-BE49-F238E27FC236}">
                <a16:creationId xmlns:a16="http://schemas.microsoft.com/office/drawing/2014/main" id="{8C346D12-C6A2-4220-A83E-EA6028E9B57B}"/>
              </a:ext>
            </a:extLst>
          </p:cNvPr>
          <p:cNvGraphicFramePr>
            <a:graphicFrameLocks noGrp="1"/>
          </p:cNvGraphicFramePr>
          <p:nvPr>
            <p:ph type="tbl" sz="quarter" idx="22"/>
            <p:extLst>
              <p:ext uri="{D42A27DB-BD31-4B8C-83A1-F6EECF244321}">
                <p14:modId xmlns:p14="http://schemas.microsoft.com/office/powerpoint/2010/main" val="881744472"/>
              </p:ext>
            </p:extLst>
          </p:nvPr>
        </p:nvGraphicFramePr>
        <p:xfrm>
          <a:off x="1522400" y="2590801"/>
          <a:ext cx="6096000" cy="31417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7000">
                  <a:extLst>
                    <a:ext uri="{9D8B030D-6E8A-4147-A177-3AD203B41FA5}">
                      <a16:colId xmlns:a16="http://schemas.microsoft.com/office/drawing/2014/main" val="2116738827"/>
                    </a:ext>
                  </a:extLst>
                </a:gridCol>
                <a:gridCol w="4799000">
                  <a:extLst>
                    <a:ext uri="{9D8B030D-6E8A-4147-A177-3AD203B41FA5}">
                      <a16:colId xmlns:a16="http://schemas.microsoft.com/office/drawing/2014/main" val="3630253135"/>
                    </a:ext>
                  </a:extLst>
                </a:gridCol>
              </a:tblGrid>
              <a:tr h="33166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Agent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Characteristic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279651"/>
                  </a:ext>
                </a:extLst>
              </a:tr>
              <a:tr h="99496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Viruses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Consist of either DNA or RNA, surrounded by a protein coat. Obligate intracellular agents that use the machinery and nutrients of host cells to replicate.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697253"/>
                  </a:ext>
                </a:extLst>
              </a:tr>
              <a:tr h="98856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/>
                        <a:t>Viroids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Consist only of RNA; no protein coat. Obligate intracellular agents that use the machinery and nutrients of host cells to replicate.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510403"/>
                  </a:ext>
                </a:extLst>
              </a:tr>
              <a:tr h="814088">
                <a:tc>
                  <a:txBody>
                    <a:bodyPr/>
                    <a:lstStyle/>
                    <a:p>
                      <a:r>
                        <a:rPr lang="en-US" sz="1600" b="1" dirty="0"/>
                        <a:t>Prions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Consist only of protein; no DNA or RNA. Misfolded versions of normal cellular proteins that cause the normal versions to </a:t>
                      </a:r>
                      <a:r>
                        <a:rPr lang="en-US" sz="1600" dirty="0" err="1"/>
                        <a:t>misfold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807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66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C8DB2AE-7A94-4346-832A-CE1801380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7" y="228600"/>
            <a:ext cx="8312727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Acellular Infectious Agents - Figure 1.11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198"/>
            <a:ext cx="6629400" cy="5257801"/>
          </a:xfrm>
        </p:spPr>
        <p:txBody>
          <a:bodyPr/>
          <a:lstStyle/>
          <a:p>
            <a:r>
              <a:rPr lang="en-US" altLang="en-US" sz="2600" u="sng" dirty="0"/>
              <a:t>Viruses</a:t>
            </a:r>
          </a:p>
          <a:p>
            <a:pPr lvl="1"/>
            <a:r>
              <a:rPr lang="en-US" altLang="en-US" sz="2200" dirty="0"/>
              <a:t>Nucleic acid packaged in protein coat</a:t>
            </a:r>
          </a:p>
          <a:p>
            <a:pPr lvl="1"/>
            <a:r>
              <a:rPr lang="en-US" altLang="en-US" sz="2200" dirty="0"/>
              <a:t>Infect living cells, referred to as </a:t>
            </a:r>
            <a:r>
              <a:rPr lang="en-US" altLang="en-US" sz="2200" u="sng" dirty="0"/>
              <a:t>hosts</a:t>
            </a:r>
          </a:p>
          <a:p>
            <a:pPr lvl="1"/>
            <a:r>
              <a:rPr lang="en-US" altLang="en-US" sz="2200" dirty="0"/>
              <a:t>Obligate intracellular agents</a:t>
            </a:r>
          </a:p>
          <a:p>
            <a:pPr lvl="2"/>
            <a:r>
              <a:rPr lang="en-US" altLang="en-US" sz="2000" dirty="0"/>
              <a:t>Multiply using host cell machinery and nutrients</a:t>
            </a:r>
          </a:p>
          <a:p>
            <a:pPr lvl="2"/>
            <a:r>
              <a:rPr lang="en-US" altLang="en-US" sz="2000" dirty="0"/>
              <a:t>Inactive outside of host</a:t>
            </a:r>
          </a:p>
          <a:p>
            <a:pPr lvl="1"/>
            <a:r>
              <a:rPr lang="en-US" altLang="en-US" sz="2200" dirty="0"/>
              <a:t>All forms of life can be infected by different types</a:t>
            </a:r>
          </a:p>
          <a:p>
            <a:pPr lvl="2"/>
            <a:r>
              <a:rPr lang="en-US" altLang="en-US" sz="2000" dirty="0"/>
              <a:t>May kill host cell</a:t>
            </a:r>
          </a:p>
          <a:p>
            <a:pPr lvl="2"/>
            <a:r>
              <a:rPr lang="en-US" altLang="en-US" sz="2000" dirty="0"/>
              <a:t>May remain within host cell and</a:t>
            </a:r>
            <a:br>
              <a:rPr lang="en-US" altLang="en-US" sz="2000" dirty="0"/>
            </a:br>
            <a:r>
              <a:rPr lang="en-US" altLang="en-US" sz="2000" dirty="0"/>
              <a:t>replicate viral genetic information</a:t>
            </a:r>
            <a:br>
              <a:rPr lang="en-US" altLang="en-US" sz="2000" dirty="0"/>
            </a:br>
            <a:r>
              <a:rPr lang="en-US" altLang="en-US" sz="2000" dirty="0"/>
              <a:t>as host cell multiplies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" b="2684"/>
          <a:stretch/>
        </p:blipFill>
        <p:spPr>
          <a:xfrm>
            <a:off x="6009676" y="4348456"/>
            <a:ext cx="2611047" cy="220474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77B28F4-4821-4D59-B88C-DADE16CFA19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713220" y="6657802"/>
            <a:ext cx="2438400" cy="147344"/>
          </a:xfrm>
        </p:spPr>
        <p:txBody>
          <a:bodyPr/>
          <a:lstStyle/>
          <a:p>
            <a:pPr marL="0" lvl="0" indent="0" algn="r">
              <a:buNone/>
            </a:pPr>
            <a:r>
              <a:rPr lang="en-US" altLang="en-US" sz="800" dirty="0"/>
              <a:t>Source: Cynthia A. Goldsmith and Thomas Rowe/CDC</a:t>
            </a:r>
          </a:p>
        </p:txBody>
      </p:sp>
    </p:spTree>
    <p:extLst>
      <p:ext uri="{BB962C8B-B14F-4D97-AF65-F5344CB8AC3E}">
        <p14:creationId xmlns:p14="http://schemas.microsoft.com/office/powerpoint/2010/main" val="389544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92110D-9306-47A8-A2E5-2CD3ECFDF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148" y="228600"/>
            <a:ext cx="5677705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Acellular Infectious Agents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6400800" cy="2743200"/>
          </a:xfrm>
        </p:spPr>
        <p:txBody>
          <a:bodyPr/>
          <a:lstStyle/>
          <a:p>
            <a:r>
              <a:rPr lang="en-US" altLang="en-US" sz="2800" u="sng" dirty="0" err="1"/>
              <a:t>Viroids</a:t>
            </a:r>
            <a:endParaRPr lang="en-US" altLang="en-US" sz="2800" u="sng" dirty="0"/>
          </a:p>
          <a:p>
            <a:pPr lvl="1"/>
            <a:r>
              <a:rPr lang="en-US" altLang="en-US" sz="2400" dirty="0"/>
              <a:t>Consist only of a single short piece of RNA</a:t>
            </a:r>
          </a:p>
          <a:p>
            <a:pPr lvl="1"/>
            <a:r>
              <a:rPr lang="en-US" altLang="en-US" sz="2400" dirty="0"/>
              <a:t>Obligate intracellular agents</a:t>
            </a:r>
          </a:p>
          <a:p>
            <a:pPr lvl="1"/>
            <a:r>
              <a:rPr lang="en-US" altLang="en-US" sz="2400" dirty="0"/>
              <a:t>Cause plant diseases</a:t>
            </a:r>
          </a:p>
          <a:p>
            <a:pPr lvl="1"/>
            <a:r>
              <a:rPr lang="en-US" altLang="en-US" sz="2400" dirty="0"/>
              <a:t>No evidence they cause disease in humans</a:t>
            </a:r>
          </a:p>
        </p:txBody>
      </p:sp>
    </p:spTree>
    <p:extLst>
      <p:ext uri="{BB962C8B-B14F-4D97-AF65-F5344CB8AC3E}">
        <p14:creationId xmlns:p14="http://schemas.microsoft.com/office/powerpoint/2010/main" val="141128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61CDEFF-2487-4114-B922-3B2DC7B78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7" y="228600"/>
            <a:ext cx="8312727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Acellular Infectious Agents - Figure 1.12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7391400" cy="3886200"/>
          </a:xfrm>
        </p:spPr>
        <p:txBody>
          <a:bodyPr/>
          <a:lstStyle/>
          <a:p>
            <a:r>
              <a:rPr lang="en-US" altLang="en-US" u="sng" dirty="0"/>
              <a:t>Prions</a:t>
            </a:r>
          </a:p>
          <a:p>
            <a:pPr lvl="1"/>
            <a:r>
              <a:rPr lang="en-US" altLang="en-US" dirty="0"/>
              <a:t>Infectious proteins: misfolded versions of normal cellular proteins found in the brain</a:t>
            </a:r>
          </a:p>
          <a:p>
            <a:pPr lvl="1"/>
            <a:r>
              <a:rPr lang="en-US" altLang="en-US" dirty="0"/>
              <a:t>Misfolded version in contact with normal version causes it to also </a:t>
            </a:r>
            <a:r>
              <a:rPr lang="en-US" altLang="en-US" dirty="0" err="1"/>
              <a:t>misfold</a:t>
            </a:r>
            <a:endParaRPr lang="en-US" altLang="en-US" dirty="0"/>
          </a:p>
          <a:p>
            <a:pPr lvl="2"/>
            <a:r>
              <a:rPr lang="en-US" altLang="en-US" dirty="0"/>
              <a:t>Abnormal proteins form fibrils</a:t>
            </a:r>
          </a:p>
          <a:p>
            <a:pPr lvl="2"/>
            <a:r>
              <a:rPr lang="en-US" altLang="en-US" dirty="0"/>
              <a:t>Cells die leaving spaces in brain</a:t>
            </a:r>
            <a:br>
              <a:rPr lang="en-US" altLang="en-US" dirty="0"/>
            </a:br>
            <a:r>
              <a:rPr lang="en-US" altLang="en-US" dirty="0"/>
              <a:t>(spongiform encephalopathy)</a:t>
            </a:r>
          </a:p>
          <a:p>
            <a:pPr lvl="2"/>
            <a:r>
              <a:rPr lang="en-US" altLang="en-US" dirty="0"/>
              <a:t>Resistant to usual sterilization</a:t>
            </a:r>
            <a:br>
              <a:rPr lang="en-US" altLang="en-US" dirty="0"/>
            </a:br>
            <a:r>
              <a:rPr lang="en-US" altLang="en-US" dirty="0"/>
              <a:t>procedures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" b="2318"/>
          <a:stretch/>
        </p:blipFill>
        <p:spPr>
          <a:xfrm>
            <a:off x="4737873" y="3022839"/>
            <a:ext cx="3942989" cy="24894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55298-5E07-4D91-97AB-0F838F78E15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494239" y="6659892"/>
            <a:ext cx="1649761" cy="184255"/>
          </a:xfrm>
        </p:spPr>
        <p:txBody>
          <a:bodyPr/>
          <a:lstStyle/>
          <a:p>
            <a:pPr marL="0" lvl="0" indent="0" algn="r">
              <a:buNone/>
            </a:pPr>
            <a:r>
              <a:rPr lang="en-US" altLang="en-US" sz="800" dirty="0"/>
              <a:t>© EM Unit, VLA./Science Source</a:t>
            </a:r>
          </a:p>
        </p:txBody>
      </p:sp>
    </p:spTree>
    <p:extLst>
      <p:ext uri="{BB962C8B-B14F-4D97-AF65-F5344CB8AC3E}">
        <p14:creationId xmlns:p14="http://schemas.microsoft.com/office/powerpoint/2010/main" val="129627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5AFEB7-E97D-4630-8225-709738F3D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The Dispute Over Spontaneous Generation (2)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505200"/>
          </a:xfrm>
        </p:spPr>
        <p:txBody>
          <a:bodyPr/>
          <a:lstStyle/>
          <a:p>
            <a:r>
              <a:rPr lang="en-US" altLang="en-US" sz="2800" dirty="0"/>
              <a:t>Italian biologist and physician Francesco </a:t>
            </a:r>
            <a:r>
              <a:rPr lang="en-US" altLang="en-US" sz="2800" dirty="0" err="1"/>
              <a:t>Redi</a:t>
            </a:r>
            <a:r>
              <a:rPr lang="en-US" altLang="en-US" sz="2800" dirty="0"/>
              <a:t> demonstrated worms on rotting meat came from eggs of flies landing on meat (1668)</a:t>
            </a:r>
          </a:p>
          <a:p>
            <a:pPr marL="738188" lvl="1"/>
            <a:r>
              <a:rPr lang="en-US" altLang="en-US" sz="2400" dirty="0"/>
              <a:t>Placed meat in two jars</a:t>
            </a:r>
          </a:p>
          <a:p>
            <a:pPr marL="738188" lvl="1"/>
            <a:r>
              <a:rPr lang="en-US" altLang="en-US" sz="2400" dirty="0"/>
              <a:t>Covered one jar with gauze</a:t>
            </a:r>
          </a:p>
          <a:p>
            <a:pPr marL="738188" lvl="1"/>
            <a:r>
              <a:rPr lang="en-US" altLang="en-US" sz="2400" dirty="0"/>
              <a:t>Gauze prevented flies from depositing eggs</a:t>
            </a:r>
          </a:p>
          <a:p>
            <a:pPr marL="738188" lvl="1"/>
            <a:r>
              <a:rPr lang="en-US" altLang="en-US" sz="2400" dirty="0"/>
              <a:t>No eggs →no worms</a:t>
            </a:r>
          </a:p>
        </p:txBody>
      </p:sp>
    </p:spTree>
    <p:extLst>
      <p:ext uri="{BB962C8B-B14F-4D97-AF65-F5344CB8AC3E}">
        <p14:creationId xmlns:p14="http://schemas.microsoft.com/office/powerpoint/2010/main" val="238086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21FB088-5CD3-4D1C-B15A-C92D1ED27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The Dispute Over Spontaneous Generation (3)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819400"/>
          </a:xfrm>
        </p:spPr>
        <p:txBody>
          <a:bodyPr/>
          <a:lstStyle/>
          <a:p>
            <a:r>
              <a:rPr lang="en-US" altLang="en-US" dirty="0"/>
              <a:t>Multiple contributions helped define question</a:t>
            </a:r>
          </a:p>
          <a:p>
            <a:r>
              <a:rPr lang="en-US" altLang="en-US" dirty="0"/>
              <a:t>In 1749, John Needham demonstrated boiled broths still produced microorganisms</a:t>
            </a:r>
          </a:p>
          <a:p>
            <a:r>
              <a:rPr lang="en-US" altLang="en-US" dirty="0"/>
              <a:t>In 1776, Father </a:t>
            </a:r>
            <a:r>
              <a:rPr lang="en-US" altLang="en-US" dirty="0" err="1"/>
              <a:t>Spallanzani</a:t>
            </a:r>
            <a:r>
              <a:rPr lang="en-US" altLang="en-US" dirty="0"/>
              <a:t> contradicted Needham’s results</a:t>
            </a:r>
          </a:p>
          <a:p>
            <a:pPr marL="738188" lvl="1"/>
            <a:r>
              <a:rPr lang="en-US" altLang="en-US" sz="2200" dirty="0"/>
              <a:t>Boiled broths longer; sealed flasks by melting necks</a:t>
            </a:r>
          </a:p>
          <a:p>
            <a:pPr marL="738188" lvl="1"/>
            <a:r>
              <a:rPr lang="en-US" altLang="en-US" sz="2200" dirty="0"/>
              <a:t>Broths remained sterile unless neck cracked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C63A0DC-421D-4FA9-97A7-AB6C9FC5573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9472" y="3980255"/>
            <a:ext cx="7846327" cy="1318489"/>
          </a:xfrm>
        </p:spPr>
        <p:txBody>
          <a:bodyPr/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en-US" sz="2400" dirty="0"/>
              <a:t>Controversy remained</a:t>
            </a:r>
          </a:p>
          <a:p>
            <a:pPr marL="738188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200" dirty="0"/>
              <a:t>Some argued heating destroyed “vital force” necessary for spontaneous generation</a:t>
            </a:r>
          </a:p>
        </p:txBody>
      </p:sp>
    </p:spTree>
    <p:extLst>
      <p:ext uri="{BB962C8B-B14F-4D97-AF65-F5344CB8AC3E}">
        <p14:creationId xmlns:p14="http://schemas.microsoft.com/office/powerpoint/2010/main" val="116593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90B70D-4ECE-4298-B9E5-F55CD2447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The Dispute Over Spontaneous Generation (4)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971800"/>
          </a:xfrm>
        </p:spPr>
        <p:txBody>
          <a:bodyPr/>
          <a:lstStyle/>
          <a:p>
            <a:r>
              <a:rPr lang="en-US" altLang="en-US" sz="2600" dirty="0"/>
              <a:t>French chemist Louis Pasteur demonstrated air is filled with microorganisms</a:t>
            </a:r>
          </a:p>
          <a:p>
            <a:r>
              <a:rPr lang="en-US" altLang="en-US" sz="2600" dirty="0"/>
              <a:t>Filtered air through cotton plug</a:t>
            </a:r>
          </a:p>
          <a:p>
            <a:pPr marL="738188" lvl="1"/>
            <a:r>
              <a:rPr lang="en-US" altLang="en-US" sz="2200" dirty="0"/>
              <a:t>Observed trapped microorganisms</a:t>
            </a:r>
          </a:p>
          <a:p>
            <a:pPr marL="738188" lvl="1"/>
            <a:r>
              <a:rPr lang="en-US" altLang="en-US" sz="2200" dirty="0"/>
              <a:t>Many looked identical to those found in broths</a:t>
            </a:r>
          </a:p>
          <a:p>
            <a:pPr marL="738188" lvl="1"/>
            <a:r>
              <a:rPr lang="en-US" altLang="en-US" sz="2200" dirty="0"/>
              <a:t>Plug in sterilized broth gave rise to microorganisms</a:t>
            </a:r>
          </a:p>
        </p:txBody>
      </p:sp>
    </p:spTree>
    <p:extLst>
      <p:ext uri="{BB962C8B-B14F-4D97-AF65-F5344CB8AC3E}">
        <p14:creationId xmlns:p14="http://schemas.microsoft.com/office/powerpoint/2010/main" val="22138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B19FBFE1-5BE0-4088-8194-2A9D89FB5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599"/>
            <a:ext cx="9144000" cy="554182"/>
          </a:xfrm>
        </p:spPr>
        <p:txBody>
          <a:bodyPr/>
          <a:lstStyle/>
          <a:p>
            <a:r>
              <a:rPr lang="en-US" altLang="en-US" sz="3000" b="1" dirty="0">
                <a:solidFill>
                  <a:schemeClr val="tx1"/>
                </a:solidFill>
              </a:rPr>
              <a:t>The Dispute Over Spontaneous Generation - Figure 1.2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7391400" cy="1905000"/>
          </a:xfrm>
        </p:spPr>
        <p:txBody>
          <a:bodyPr/>
          <a:lstStyle/>
          <a:p>
            <a:r>
              <a:rPr lang="en-US" altLang="en-US" sz="2000" dirty="0"/>
              <a:t>Pasteur constructed swan-necked flasks</a:t>
            </a:r>
          </a:p>
          <a:p>
            <a:pPr marL="738188" lvl="1"/>
            <a:r>
              <a:rPr lang="en-US" altLang="en-US" sz="1800" dirty="0"/>
              <a:t>Boiled infusions remained sterile despite opening to air</a:t>
            </a:r>
          </a:p>
          <a:p>
            <a:pPr marL="738188" lvl="1"/>
            <a:r>
              <a:rPr lang="en-US" altLang="en-US" sz="1800" dirty="0"/>
              <a:t>Microorganisms from air settled in bends of flasks</a:t>
            </a:r>
          </a:p>
          <a:p>
            <a:pPr marL="738188" lvl="1"/>
            <a:r>
              <a:rPr lang="en-US" altLang="en-US" sz="1800" dirty="0"/>
              <a:t>Ended arguments that unheated air or broths contained “vital force” necessary for spontaneous generation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EC9C5D-A40F-4E54-98AE-2ED5F30BB4E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60829" y="3028249"/>
            <a:ext cx="8077200" cy="400751"/>
          </a:xfrm>
        </p:spPr>
        <p:txBody>
          <a:bodyPr/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en-US" sz="2000" u="sng" dirty="0"/>
              <a:t>Biogenesis</a:t>
            </a:r>
            <a:r>
              <a:rPr lang="en-US" altLang="en-US" sz="2000" dirty="0"/>
              <a:t> describes the production of living things from other living things</a:t>
            </a:r>
          </a:p>
        </p:txBody>
      </p:sp>
      <p:pic>
        <p:nvPicPr>
          <p:cNvPr id="36" name="Picture 35" descr="If the flask is tipped, the microorganisms trapped in the neck reach the sterile broth and grow.">
            <a:extLst>
              <a:ext uri="{FF2B5EF4-FFF2-40B4-BE49-F238E27FC236}">
                <a16:creationId xmlns:a16="http://schemas.microsoft.com/office/drawing/2014/main" id="{AAAF407C-3F47-4811-AAA6-7F437F9F58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17" y="3810000"/>
            <a:ext cx="8077200" cy="252984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CE1C54F-65F5-4D2E-AFDB-B048BD73E202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6451" y="5618336"/>
            <a:ext cx="284384" cy="24279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1000" b="1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0F64D0-C15A-4119-9695-A2B4D6357E1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28675" y="5626435"/>
            <a:ext cx="1066800" cy="288591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000" dirty="0"/>
              <a:t>Broth sterilized-air escapes.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89D6FE3-4AB4-42FA-A18C-421EED2B3483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156336" y="5581707"/>
            <a:ext cx="273718" cy="273718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1200" b="1" dirty="0"/>
              <a:t>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B510FC4-6447-4816-ABA8-255F8A34B0A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381250" y="5633857"/>
            <a:ext cx="990600" cy="462143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000" dirty="0"/>
              <a:t>Broth allowed to cool slowly- air enters.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F0F9256-DA64-4256-9B67-140812533DAA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768270" y="5606867"/>
            <a:ext cx="167640" cy="29210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1000" b="1" dirty="0"/>
              <a:t>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E6D24A8-D14C-4B02-929E-30B87E6C498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962400" y="5627074"/>
            <a:ext cx="1143000" cy="324031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000" dirty="0"/>
              <a:t>Broth stays sterile indefinitely.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D8B75C1-1BB4-46D5-9991-3F621A8FAE01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367129" y="5592936"/>
            <a:ext cx="260856" cy="242796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1000" b="1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589CAC-4B6E-4A9A-99C3-666B2664470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91175" y="5633821"/>
            <a:ext cx="1447800" cy="554182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000" dirty="0"/>
              <a:t>Flask tilted so that</a:t>
            </a:r>
            <a:br>
              <a:rPr lang="en-US" sz="1000" dirty="0"/>
            </a:br>
            <a:r>
              <a:rPr lang="en-US" sz="1000" dirty="0"/>
              <a:t>the sterile broth comes in contact with micro-organisms from air.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A5FB27D-8441-4C2C-A575-ED48573F9A52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29565" y="5603575"/>
            <a:ext cx="266700" cy="266700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1000" b="1" dirty="0"/>
              <a:t> 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7187B1B-5DB8-4DE4-800E-6C0E7A29A3E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429500" y="5629275"/>
            <a:ext cx="1143000" cy="3048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000" dirty="0"/>
              <a:t>Microorganisms multiply in broth.</a:t>
            </a:r>
          </a:p>
        </p:txBody>
      </p:sp>
    </p:spTree>
    <p:extLst>
      <p:ext uri="{BB962C8B-B14F-4D97-AF65-F5344CB8AC3E}">
        <p14:creationId xmlns:p14="http://schemas.microsoft.com/office/powerpoint/2010/main" val="58050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426703-CC0E-4E01-8451-455F270EC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The Dispute Over Spontaneous Generation (5)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72000"/>
          </a:xfrm>
        </p:spPr>
        <p:txBody>
          <a:bodyPr/>
          <a:lstStyle/>
          <a:p>
            <a:r>
              <a:rPr lang="en-US" altLang="en-US" sz="2600" dirty="0"/>
              <a:t>Pasteur’s results not fully reproducible</a:t>
            </a:r>
          </a:p>
          <a:p>
            <a:r>
              <a:rPr lang="en-US" altLang="en-US" sz="2600" dirty="0"/>
              <a:t>English physicist John Tyndall explained conflicting data and showed Pasteur correct</a:t>
            </a:r>
          </a:p>
          <a:p>
            <a:pPr lvl="1"/>
            <a:r>
              <a:rPr lang="en-US" altLang="en-US" sz="2200" dirty="0"/>
              <a:t>Sterilizing broths required different times</a:t>
            </a:r>
          </a:p>
          <a:p>
            <a:pPr lvl="2"/>
            <a:r>
              <a:rPr lang="en-US" altLang="en-US" sz="2200" dirty="0"/>
              <a:t>Some sterilized in 5 minutes; others not sterilized </a:t>
            </a:r>
            <a:br>
              <a:rPr lang="en-US" altLang="en-US" sz="2200" dirty="0"/>
            </a:br>
            <a:r>
              <a:rPr lang="en-US" altLang="en-US" sz="2200" dirty="0"/>
              <a:t>after 5 hours!</a:t>
            </a:r>
          </a:p>
          <a:p>
            <a:pPr lvl="1"/>
            <a:r>
              <a:rPr lang="en-US" altLang="en-US" sz="2200" dirty="0"/>
              <a:t>Realized broths made from hay contained heat-resistant microbes</a:t>
            </a:r>
          </a:p>
          <a:p>
            <a:pPr lvl="2"/>
            <a:r>
              <a:rPr lang="en-US" altLang="en-US" sz="2200" dirty="0"/>
              <a:t>Labs that could not reproduce Pasteur’s results used broths made from hay</a:t>
            </a:r>
          </a:p>
        </p:txBody>
      </p:sp>
    </p:spTree>
    <p:extLst>
      <p:ext uri="{BB962C8B-B14F-4D97-AF65-F5344CB8AC3E}">
        <p14:creationId xmlns:p14="http://schemas.microsoft.com/office/powerpoint/2010/main" val="32482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FIRST, BREAK, LAST slides 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Default Design">
  <a:themeElements>
    <a:clrScheme name="Custom 1">
      <a:dk1>
        <a:srgbClr val="000000"/>
      </a:dk1>
      <a:lt1>
        <a:srgbClr val="FFFFFF"/>
      </a:lt1>
      <a:dk2>
        <a:srgbClr val="333399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7030A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339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ternate FIRST, BREAK, LAST slide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lain BODY/MAIN CONTENT">
  <a:themeElements>
    <a:clrScheme name="Custom 1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0206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Red bar footer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LAIN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ED FOOTER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UE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Plain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Red Bar Footer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918</TotalTime>
  <Words>2936</Words>
  <Application>Microsoft Office PowerPoint</Application>
  <PresentationFormat>On-screen Show (4:3)</PresentationFormat>
  <Paragraphs>397</Paragraphs>
  <Slides>47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FIRST, BREAK, LAST slides </vt:lpstr>
      <vt:lpstr>Alternate FIRST, BREAK, LAST slides</vt:lpstr>
      <vt:lpstr>Plain BODY/MAIN CONTENT</vt:lpstr>
      <vt:lpstr>Red bar footer BODY/MAIN CONTENT</vt:lpstr>
      <vt:lpstr>PLAIN Section Divider, Quotes, Callouts</vt:lpstr>
      <vt:lpstr>RED FOOTER Section Divider, Quotes, Callouts</vt:lpstr>
      <vt:lpstr>BLUE Section Divider, Quotes, Callouts</vt:lpstr>
      <vt:lpstr>Plain_APPENDIX</vt:lpstr>
      <vt:lpstr>Red Bar Footer_APPENDIX</vt:lpstr>
      <vt:lpstr>1_Default Design</vt:lpstr>
      <vt:lpstr>2_Office Theme</vt:lpstr>
      <vt:lpstr>Chapter 01 Lecture Outline</vt:lpstr>
      <vt:lpstr>A Glimpse of History</vt:lpstr>
      <vt:lpstr>Humans and the Microbial World - Figure 1.1 </vt:lpstr>
      <vt:lpstr>The Dispute Over Spontaneous Generation (1)</vt:lpstr>
      <vt:lpstr>The Dispute Over Spontaneous Generation (2)</vt:lpstr>
      <vt:lpstr>The Dispute Over Spontaneous Generation (3)</vt:lpstr>
      <vt:lpstr>The Dispute Over Spontaneous Generation (4)</vt:lpstr>
      <vt:lpstr>The Dispute Over Spontaneous Generation - Figure 1.2</vt:lpstr>
      <vt:lpstr>The Dispute Over Spontaneous Generation (5)</vt:lpstr>
      <vt:lpstr>The Dispute Over Spontaneous Generation (6)</vt:lpstr>
      <vt:lpstr>The Golden Age of Microbiology</vt:lpstr>
      <vt:lpstr>The Golden Age of Microbiology - Figure 1.3 </vt:lpstr>
      <vt:lpstr>The Scientific Method</vt:lpstr>
      <vt:lpstr>The Human Microbiome (1)</vt:lpstr>
      <vt:lpstr>The Human Microbiome (2)</vt:lpstr>
      <vt:lpstr>Microorganisms in the Environment</vt:lpstr>
      <vt:lpstr>Commercial Benefits of Microorganisms (1)</vt:lpstr>
      <vt:lpstr>Commercial Benefits of Microorganisms (2)</vt:lpstr>
      <vt:lpstr>Commercial Benefits of Microorganisms (3)</vt:lpstr>
      <vt:lpstr>Microbes as Research Tools</vt:lpstr>
      <vt:lpstr>Microbes and Disease (1)</vt:lpstr>
      <vt:lpstr>Microbes and Disease - Figure 1.4 </vt:lpstr>
      <vt:lpstr>Microbes and Disease (2)</vt:lpstr>
      <vt:lpstr>Microbes and Disease (3)</vt:lpstr>
      <vt:lpstr>Microbes and Disease (4)</vt:lpstr>
      <vt:lpstr>Microbes and Disease - Figure 1.5 </vt:lpstr>
      <vt:lpstr>Microbes and Disease (5)</vt:lpstr>
      <vt:lpstr>Microbes and Disease (6)</vt:lpstr>
      <vt:lpstr>Microbes and Disease (7)</vt:lpstr>
      <vt:lpstr>Members of the Microbial World</vt:lpstr>
      <vt:lpstr>Members of the Microbial World – Table 1.1</vt:lpstr>
      <vt:lpstr>Scientific Names (1)</vt:lpstr>
      <vt:lpstr>Scientific Names – Table 1.2</vt:lpstr>
      <vt:lpstr>Scientific Names (2)</vt:lpstr>
      <vt:lpstr>Members of the Microbial World - Figure 1.6 </vt:lpstr>
      <vt:lpstr>Sizes in the Microbial World - Figure 1.7 </vt:lpstr>
      <vt:lpstr>Bacteria</vt:lpstr>
      <vt:lpstr>Archaea</vt:lpstr>
      <vt:lpstr>Eukarya – Table 1.3</vt:lpstr>
      <vt:lpstr>Eukarya - Figure 1.8 </vt:lpstr>
      <vt:lpstr>Eukarya - Figure 1.9 </vt:lpstr>
      <vt:lpstr>Eukarya - Figure 1.10</vt:lpstr>
      <vt:lpstr>Eukarya</vt:lpstr>
      <vt:lpstr>Acellular Infectious Agents – Table 1.4 </vt:lpstr>
      <vt:lpstr>Acellular Infectious Agents - Figure 1.11 </vt:lpstr>
      <vt:lpstr>Acellular Infectious Agents</vt:lpstr>
      <vt:lpstr>Acellular Infectious Agents - Figure 1.12 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01</dc:title>
  <dc:creator>LeConte, Lisa</dc:creator>
  <cp:lastModifiedBy>Unknown User</cp:lastModifiedBy>
  <cp:revision>113</cp:revision>
  <dcterms:created xsi:type="dcterms:W3CDTF">2017-11-29T18:58:31Z</dcterms:created>
  <dcterms:modified xsi:type="dcterms:W3CDTF">2021-02-11T18:29:33Z</dcterms:modified>
</cp:coreProperties>
</file>