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133"/>
  </p:notesMasterIdLst>
  <p:handoutMasterIdLst>
    <p:handoutMasterId r:id="rId134"/>
  </p:handoutMasterIdLst>
  <p:sldIdLst>
    <p:sldId id="281" r:id="rId10"/>
    <p:sldId id="282" r:id="rId11"/>
    <p:sldId id="283" r:id="rId12"/>
    <p:sldId id="284" r:id="rId13"/>
    <p:sldId id="285" r:id="rId14"/>
    <p:sldId id="286" r:id="rId15"/>
    <p:sldId id="398"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99"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400" r:id="rId107"/>
    <p:sldId id="377" r:id="rId108"/>
    <p:sldId id="378" r:id="rId109"/>
    <p:sldId id="379" r:id="rId110"/>
    <p:sldId id="380" r:id="rId111"/>
    <p:sldId id="401" r:id="rId112"/>
    <p:sldId id="381" r:id="rId113"/>
    <p:sldId id="382" r:id="rId114"/>
    <p:sldId id="383" r:id="rId115"/>
    <p:sldId id="384" r:id="rId116"/>
    <p:sldId id="402" r:id="rId117"/>
    <p:sldId id="385" r:id="rId118"/>
    <p:sldId id="386" r:id="rId119"/>
    <p:sldId id="387" r:id="rId120"/>
    <p:sldId id="388" r:id="rId121"/>
    <p:sldId id="403" r:id="rId122"/>
    <p:sldId id="389" r:id="rId123"/>
    <p:sldId id="390" r:id="rId124"/>
    <p:sldId id="391" r:id="rId125"/>
    <p:sldId id="392" r:id="rId126"/>
    <p:sldId id="393" r:id="rId127"/>
    <p:sldId id="404" r:id="rId128"/>
    <p:sldId id="394" r:id="rId129"/>
    <p:sldId id="395" r:id="rId130"/>
    <p:sldId id="396" r:id="rId131"/>
    <p:sldId id="397"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077"/>
    <a:srgbClr val="6A6A6A"/>
    <a:srgbClr val="E6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06" autoAdjust="0"/>
    <p:restoredTop sz="94291" autoAdjust="0"/>
  </p:normalViewPr>
  <p:slideViewPr>
    <p:cSldViewPr>
      <p:cViewPr varScale="1">
        <p:scale>
          <a:sx n="64" d="100"/>
          <a:sy n="64" d="100"/>
        </p:scale>
        <p:origin x="294" y="66"/>
      </p:cViewPr>
      <p:guideLst>
        <p:guide orient="horz" pos="3408"/>
        <p:guide orient="horz" pos="3600"/>
        <p:guide orient="horz" pos="912"/>
        <p:guide orient="horz" pos="3360"/>
        <p:guide pos="5616"/>
        <p:guide pos="4320"/>
      </p:guideLst>
    </p:cSldViewPr>
  </p:slideViewPr>
  <p:outlineViewPr>
    <p:cViewPr>
      <p:scale>
        <a:sx n="33" d="100"/>
        <a:sy n="33" d="100"/>
      </p:scale>
      <p:origin x="0" y="-13432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handoutMaster" Target="handoutMasters/handoutMaster1.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presProps" Target="presProp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4/7/21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4/7/21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buClr>
                <a:srgbClr val="000000"/>
              </a:buClr>
              <a:buSzPct val="100000"/>
              <a:buFont typeface="Times New Roman" panose="02020603050405020304" pitchFamily="18" charset="0"/>
              <a:buNone/>
            </a:pPr>
            <a:fld id="{774A2A0E-E3B4-4C30-B879-1DA779C26429}" type="slidenum">
              <a:rPr lang="en-US" altLang="en-US" sz="1200">
                <a:solidFill>
                  <a:schemeClr val="tx1"/>
                </a:solidFill>
              </a:rPr>
              <a:pPr algn="r" eaLnBrk="1" hangingPunct="1">
                <a:buClr>
                  <a:srgbClr val="000000"/>
                </a:buClr>
                <a:buSzPct val="100000"/>
                <a:buFont typeface="Times New Roman" panose="02020603050405020304" pitchFamily="18" charset="0"/>
                <a:buNone/>
              </a:pPr>
              <a:t>1</a:t>
            </a:fld>
            <a:endParaRPr lang="en-US" altLang="en-US" sz="1200">
              <a:solidFill>
                <a:schemeClr val="tx1"/>
              </a:solidFill>
            </a:endParaRPr>
          </a:p>
        </p:txBody>
      </p:sp>
    </p:spTree>
    <p:extLst>
      <p:ext uri="{BB962C8B-B14F-4D97-AF65-F5344CB8AC3E}">
        <p14:creationId xmlns:p14="http://schemas.microsoft.com/office/powerpoint/2010/main" val="7450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26A19F3-D03D-4D87-B1EF-4F63C70E40A2}"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11</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2729714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D5C78DA-3578-4DA6-9AA5-859CF4D5A412}" type="slidenum">
              <a:rPr lang="en-US" altLang="en-US">
                <a:latin typeface="Arial" panose="020B0604020202020204" pitchFamily="34" charset="0"/>
                <a:ea typeface="ヒラギノ角ゴ Pro W3"/>
              </a:rPr>
              <a:pPr>
                <a:spcBef>
                  <a:spcPct val="0"/>
                </a:spcBef>
                <a:buClrTx/>
                <a:buFontTx/>
                <a:buNone/>
              </a:pPr>
              <a:t>110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346429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709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24813D6-AA8A-4896-9CC1-FCCE5E501829}"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111</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6147755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91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9294A1D-6BC0-4A8F-AB67-AD6203BE6D43}" type="slidenum">
              <a:rPr lang="en-US" altLang="en-US">
                <a:latin typeface="Arial" panose="020B0604020202020204" pitchFamily="34" charset="0"/>
                <a:ea typeface="ヒラギノ角ゴ Pro W3"/>
              </a:rPr>
              <a:pPr>
                <a:spcBef>
                  <a:spcPct val="0"/>
                </a:spcBef>
                <a:buClrTx/>
                <a:buFontTx/>
                <a:buNone/>
              </a:pPr>
              <a:t>112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090722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11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238D923-81A9-43AC-9800-E9909F0429B5}" type="slidenum">
              <a:rPr lang="en-US" altLang="en-US">
                <a:latin typeface="Arial" panose="020B0604020202020204" pitchFamily="34" charset="0"/>
                <a:ea typeface="ヒラギノ角ゴ Pro W3"/>
              </a:rPr>
              <a:pPr>
                <a:spcBef>
                  <a:spcPct val="0"/>
                </a:spcBef>
                <a:buClrTx/>
                <a:buFontTx/>
                <a:buNone/>
              </a:pPr>
              <a:t>114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8266686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323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0FF037-8BE8-4F5F-8621-05E264F8FBD4}"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115</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3131388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2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15482B-D948-42CE-8D5F-01376A106808}" type="slidenum">
              <a:rPr lang="en-US" altLang="en-US">
                <a:latin typeface="Arial" panose="020B0604020202020204" pitchFamily="34" charset="0"/>
                <a:ea typeface="ヒラギノ角ゴ Pro W3"/>
              </a:rPr>
              <a:pPr>
                <a:spcBef>
                  <a:spcPct val="0"/>
                </a:spcBef>
                <a:buClrTx/>
                <a:buFontTx/>
                <a:buNone/>
              </a:pPr>
              <a:t>116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135084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73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B801DDD-A39C-4C2A-A6B1-52251E1737E2}" type="slidenum">
              <a:rPr lang="en-US" altLang="en-US">
                <a:latin typeface="Arial" panose="020B0604020202020204" pitchFamily="34" charset="0"/>
                <a:ea typeface="ヒラギノ角ゴ Pro W3"/>
              </a:rPr>
              <a:pPr>
                <a:spcBef>
                  <a:spcPct val="0"/>
                </a:spcBef>
                <a:buClrTx/>
                <a:buFontTx/>
                <a:buNone/>
              </a:pPr>
              <a:t>117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60753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93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0F8C7F3-5BA8-4588-BEC5-DAB2856D679C}" type="slidenum">
              <a:rPr lang="en-US" altLang="en-US">
                <a:latin typeface="Arial" panose="020B0604020202020204" pitchFamily="34" charset="0"/>
                <a:ea typeface="ヒラギノ角ゴ Pro W3"/>
              </a:rPr>
              <a:pPr>
                <a:spcBef>
                  <a:spcPct val="0"/>
                </a:spcBef>
                <a:buClrTx/>
                <a:buFontTx/>
                <a:buNone/>
              </a:pPr>
              <a:t>118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93294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863175-264D-4668-AF00-B688EB7E7512}" type="slidenum">
              <a:rPr lang="en-US" altLang="en-US">
                <a:latin typeface="Arial" panose="020B0604020202020204" pitchFamily="34" charset="0"/>
                <a:ea typeface="ヒラギノ角ゴ Pro W3"/>
              </a:rPr>
              <a:pPr>
                <a:spcBef>
                  <a:spcPct val="0"/>
                </a:spcBef>
                <a:buClrTx/>
                <a:buFontTx/>
                <a:buNone/>
              </a:pPr>
              <a:t>12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96164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7BC4A0D-82CA-4211-B4C2-120386086050}" type="slidenum">
              <a:rPr lang="en-US" altLang="en-US">
                <a:latin typeface="Arial" panose="020B0604020202020204" pitchFamily="34" charset="0"/>
                <a:ea typeface="ヒラギノ角ゴ Pro W3"/>
              </a:rPr>
              <a:pPr>
                <a:spcBef>
                  <a:spcPct val="0"/>
                </a:spcBef>
                <a:buClrTx/>
                <a:buFontTx/>
                <a:buNone/>
              </a:pPr>
              <a:t>13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452480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E735751-16EF-4BF3-A4FC-B1A5A8050508}" type="slidenum">
              <a:rPr lang="en-US" altLang="en-US">
                <a:latin typeface="Arial" panose="020B0604020202020204" pitchFamily="34" charset="0"/>
                <a:ea typeface="ヒラギノ角ゴ Pro W3"/>
              </a:rPr>
              <a:pPr>
                <a:spcBef>
                  <a:spcPct val="0"/>
                </a:spcBef>
                <a:buClrTx/>
                <a:buFontTx/>
                <a:buNone/>
              </a:pPr>
              <a:t>14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70120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D3111F8-038B-4C14-89C4-6B1072798318}" type="slidenum">
              <a:rPr lang="en-US" altLang="en-US">
                <a:latin typeface="Arial" panose="020B0604020202020204" pitchFamily="34" charset="0"/>
                <a:ea typeface="ヒラギノ角ゴ Pro W3"/>
              </a:rPr>
              <a:pPr>
                <a:spcBef>
                  <a:spcPct val="0"/>
                </a:spcBef>
                <a:buClrTx/>
                <a:buFontTx/>
                <a:buNone/>
              </a:pPr>
              <a:t>15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13830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41B9DA6-E65B-46B1-9E55-7098CAF84A0D}" type="slidenum">
              <a:rPr lang="en-US" altLang="en-US">
                <a:latin typeface="Arial" panose="020B0604020202020204" pitchFamily="34" charset="0"/>
                <a:ea typeface="ヒラギノ角ゴ Pro W3"/>
              </a:rPr>
              <a:pPr>
                <a:spcBef>
                  <a:spcPct val="0"/>
                </a:spcBef>
                <a:buClrTx/>
                <a:buFontTx/>
                <a:buNone/>
              </a:pPr>
              <a:t>16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06996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87CA9DE-0C05-49AB-9624-107F55A57E8C}" type="slidenum">
              <a:rPr lang="en-US" altLang="en-US">
                <a:latin typeface="Arial" panose="020B0604020202020204" pitchFamily="34" charset="0"/>
                <a:ea typeface="ヒラギノ角ゴ Pro W3"/>
              </a:rPr>
              <a:pPr>
                <a:spcBef>
                  <a:spcPct val="0"/>
                </a:spcBef>
                <a:buClrTx/>
                <a:buFontTx/>
                <a:buNone/>
              </a:pPr>
              <a:t>17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90386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9C7F033-053B-4864-8DF9-BE77E7DA2BB4}"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18</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92777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25151A2-9F56-4AFB-9FD5-FA55FD937A6A}" type="slidenum">
              <a:rPr lang="en-US" altLang="en-US">
                <a:latin typeface="Arial" panose="020B0604020202020204" pitchFamily="34" charset="0"/>
                <a:ea typeface="ヒラギノ角ゴ Pro W3"/>
              </a:rPr>
              <a:pPr>
                <a:spcBef>
                  <a:spcPct val="0"/>
                </a:spcBef>
                <a:buClrTx/>
                <a:buFontTx/>
                <a:buNone/>
              </a:pPr>
              <a:t>19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789890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319D6E2-1B3C-44AC-8E64-E28956879692}" type="slidenum">
              <a:rPr lang="en-US" altLang="en-US">
                <a:latin typeface="Arial" panose="020B0604020202020204" pitchFamily="34" charset="0"/>
                <a:ea typeface="ヒラギノ角ゴ Pro W3"/>
              </a:rPr>
              <a:pPr>
                <a:spcBef>
                  <a:spcPct val="0"/>
                </a:spcBef>
                <a:buClrTx/>
                <a:buFontTx/>
                <a:buNone/>
              </a:pPr>
              <a:t>20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95507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0F42927-098E-4461-AA60-F254E0040AC1}" type="slidenum">
              <a:rPr lang="en-US" altLang="en-US">
                <a:latin typeface="Arial" panose="020B0604020202020204" pitchFamily="34" charset="0"/>
                <a:ea typeface="ヒラギノ角ゴ Pro W3"/>
              </a:rPr>
              <a:pPr>
                <a:spcBef>
                  <a:spcPct val="0"/>
                </a:spcBef>
                <a:buClrTx/>
                <a:buFontTx/>
                <a:buNone/>
              </a:pPr>
              <a:t>2</a:t>
            </a:fld>
            <a:endParaRPr lang="en-US" altLang="en-US">
              <a:latin typeface="Arial" panose="020B0604020202020204" pitchFamily="34" charset="0"/>
              <a:ea typeface="ヒラギノ角ゴ Pro W3"/>
            </a:endParaRPr>
          </a:p>
        </p:txBody>
      </p:sp>
      <p:sp>
        <p:nvSpPr>
          <p:cNvPr id="717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717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Tree>
    <p:extLst>
      <p:ext uri="{BB962C8B-B14F-4D97-AF65-F5344CB8AC3E}">
        <p14:creationId xmlns:p14="http://schemas.microsoft.com/office/powerpoint/2010/main" val="1519066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A8B451-C723-4ADC-B907-ED705BECE172}" type="slidenum">
              <a:rPr lang="en-US" altLang="en-US">
                <a:latin typeface="Arial" panose="020B0604020202020204" pitchFamily="34" charset="0"/>
                <a:ea typeface="ヒラギノ角ゴ Pro W3"/>
              </a:rPr>
              <a:pPr>
                <a:spcBef>
                  <a:spcPct val="0"/>
                </a:spcBef>
                <a:buClrTx/>
                <a:buFontTx/>
                <a:buNone/>
              </a:pPr>
              <a:t>21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0655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A9F8F02-91FF-4389-9BD1-79744EA80533}" type="slidenum">
              <a:rPr lang="en-US" altLang="en-US">
                <a:latin typeface="Arial" panose="020B0604020202020204" pitchFamily="34" charset="0"/>
                <a:ea typeface="ヒラギノ角ゴ Pro W3"/>
              </a:rPr>
              <a:pPr>
                <a:spcBef>
                  <a:spcPct val="0"/>
                </a:spcBef>
                <a:buClrTx/>
                <a:buFontTx/>
                <a:buNone/>
              </a:pPr>
              <a:t>22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53176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F383500-E96A-435D-B4F4-C823BCA709C6}" type="slidenum">
              <a:rPr lang="en-US" altLang="en-US">
                <a:latin typeface="Arial" panose="020B0604020202020204" pitchFamily="34" charset="0"/>
                <a:ea typeface="ヒラギノ角ゴ Pro W3"/>
              </a:rPr>
              <a:pPr>
                <a:spcBef>
                  <a:spcPct val="0"/>
                </a:spcBef>
                <a:buClrTx/>
                <a:buFontTx/>
                <a:buNone/>
              </a:pPr>
              <a:t>23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617731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424969A-19E6-4FE7-AE95-6458B0C2FCAB}" type="slidenum">
              <a:rPr lang="en-US" altLang="en-US">
                <a:latin typeface="Arial" panose="020B0604020202020204" pitchFamily="34" charset="0"/>
                <a:ea typeface="ヒラギノ角ゴ Pro W3"/>
              </a:rPr>
              <a:pPr>
                <a:spcBef>
                  <a:spcPct val="0"/>
                </a:spcBef>
                <a:buClrTx/>
                <a:buFontTx/>
                <a:buNone/>
              </a:pPr>
              <a:t>24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415459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906C16C-A4BF-4022-86B0-7A243F90FCEC}" type="slidenum">
              <a:rPr lang="en-US" altLang="en-US">
                <a:latin typeface="Arial" panose="020B0604020202020204" pitchFamily="34" charset="0"/>
                <a:ea typeface="ヒラギノ角ゴ Pro W3"/>
              </a:rPr>
              <a:pPr>
                <a:spcBef>
                  <a:spcPct val="0"/>
                </a:spcBef>
                <a:buClrTx/>
                <a:buFontTx/>
                <a:buNone/>
              </a:pPr>
              <a:t>25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837737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DFE7C1-9088-4F61-9960-ECF752A6687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26</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5672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3727C4E-431B-44EE-85A6-33A3E2686DB6}" type="slidenum">
              <a:rPr lang="en-US" altLang="en-US">
                <a:latin typeface="Arial" panose="020B0604020202020204" pitchFamily="34" charset="0"/>
                <a:ea typeface="ヒラギノ角ゴ Pro W3"/>
              </a:rPr>
              <a:pPr>
                <a:spcBef>
                  <a:spcPct val="0"/>
                </a:spcBef>
                <a:buClrTx/>
                <a:buFontTx/>
                <a:buNone/>
              </a:pPr>
              <a:t>27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372439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B6BB9F5-A1F8-4E0B-80A4-C488310F09C0}" type="slidenum">
              <a:rPr lang="en-US" altLang="en-US">
                <a:latin typeface="Arial" panose="020B0604020202020204" pitchFamily="34" charset="0"/>
                <a:ea typeface="ヒラギノ角ゴ Pro W3"/>
              </a:rPr>
              <a:pPr>
                <a:spcBef>
                  <a:spcPct val="0"/>
                </a:spcBef>
                <a:buClrTx/>
                <a:buFontTx/>
                <a:buNone/>
              </a:pPr>
              <a:t>28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67989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75620E-21D6-4AF0-B6E6-8D5F8E60B62F}" type="slidenum">
              <a:rPr lang="en-US" altLang="en-US">
                <a:latin typeface="Arial" panose="020B0604020202020204" pitchFamily="34" charset="0"/>
                <a:ea typeface="ヒラギノ角ゴ Pro W3"/>
              </a:rPr>
              <a:pPr>
                <a:spcBef>
                  <a:spcPct val="0"/>
                </a:spcBef>
                <a:buClrTx/>
                <a:buFontTx/>
                <a:buNone/>
              </a:pPr>
              <a:t>29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39554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6EC069-3D40-45F4-93DB-D61482F287C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30</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07077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42A7B1-4AAF-4466-B4CB-934A52E8801B}" type="slidenum">
              <a:rPr lang="en-US" altLang="en-US">
                <a:latin typeface="Arial" panose="020B0604020202020204" pitchFamily="34" charset="0"/>
                <a:ea typeface="ヒラギノ角ゴ Pro W3"/>
              </a:rPr>
              <a:pPr>
                <a:spcBef>
                  <a:spcPct val="0"/>
                </a:spcBef>
                <a:buClrTx/>
                <a:buFontTx/>
                <a:buNone/>
              </a:pPr>
              <a:t>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13331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1800168-B5BA-4F5E-A126-A170034D4C93}" type="slidenum">
              <a:rPr lang="en-US" altLang="en-US">
                <a:latin typeface="Arial" panose="020B0604020202020204" pitchFamily="34" charset="0"/>
                <a:ea typeface="ヒラギノ角ゴ Pro W3"/>
              </a:rPr>
              <a:pPr>
                <a:spcBef>
                  <a:spcPct val="0"/>
                </a:spcBef>
                <a:buClrTx/>
                <a:buFontTx/>
                <a:buNone/>
              </a:pPr>
              <a:t>31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05964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05181A-B29E-46CA-A477-EAC153C7FA6E}" type="slidenum">
              <a:rPr lang="en-US" altLang="en-US">
                <a:latin typeface="Arial" panose="020B0604020202020204" pitchFamily="34" charset="0"/>
                <a:ea typeface="ヒラギノ角ゴ Pro W3"/>
              </a:rPr>
              <a:pPr>
                <a:spcBef>
                  <a:spcPct val="0"/>
                </a:spcBef>
                <a:buClrTx/>
                <a:buFontTx/>
                <a:buNone/>
              </a:pPr>
              <a:t>32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998937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5746004-0E73-4F2E-A3A5-48BB46E02350}" type="slidenum">
              <a:rPr lang="en-US" altLang="en-US">
                <a:latin typeface="Arial" panose="020B0604020202020204" pitchFamily="34" charset="0"/>
                <a:ea typeface="ヒラギノ角ゴ Pro W3"/>
              </a:rPr>
              <a:pPr>
                <a:spcBef>
                  <a:spcPct val="0"/>
                </a:spcBef>
                <a:buClrTx/>
                <a:buFontTx/>
                <a:buNone/>
              </a:pPr>
              <a:t>33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393840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4D7E79E-B230-4A26-9766-7FCD3D97EEE7}" type="slidenum">
              <a:rPr lang="en-US" altLang="en-US">
                <a:latin typeface="Arial" panose="020B0604020202020204" pitchFamily="34" charset="0"/>
                <a:ea typeface="ヒラギノ角ゴ Pro W3"/>
              </a:rPr>
              <a:pPr>
                <a:spcBef>
                  <a:spcPct val="0"/>
                </a:spcBef>
                <a:buClrTx/>
                <a:buFontTx/>
                <a:buNone/>
              </a:pPr>
              <a:t>34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34730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3A709B2-6932-4D1B-A6A8-79BD3B7C5BD9}" type="slidenum">
              <a:rPr lang="en-US" altLang="en-US">
                <a:latin typeface="Arial" panose="020B0604020202020204" pitchFamily="34" charset="0"/>
                <a:ea typeface="ヒラギノ角ゴ Pro W3"/>
              </a:rPr>
              <a:pPr>
                <a:spcBef>
                  <a:spcPct val="0"/>
                </a:spcBef>
                <a:buClrTx/>
                <a:buFontTx/>
                <a:buNone/>
              </a:pPr>
              <a:t>35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397894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A9D6860-07D1-40E0-9A60-3161FDBB85C6}" type="slidenum">
              <a:rPr lang="en-US" altLang="en-US">
                <a:latin typeface="Arial" panose="020B0604020202020204" pitchFamily="34" charset="0"/>
                <a:ea typeface="ヒラギノ角ゴ Pro W3"/>
              </a:rPr>
              <a:pPr>
                <a:spcBef>
                  <a:spcPct val="0"/>
                </a:spcBef>
                <a:buClrTx/>
                <a:buFontTx/>
                <a:buNone/>
              </a:pPr>
              <a:t>36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507004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8542736-2F16-419E-83AD-FCD2EB86C85F}" type="slidenum">
              <a:rPr lang="en-US" altLang="en-US">
                <a:latin typeface="Arial" panose="020B0604020202020204" pitchFamily="34" charset="0"/>
                <a:ea typeface="ヒラギノ角ゴ Pro W3"/>
              </a:rPr>
              <a:pPr>
                <a:spcBef>
                  <a:spcPct val="0"/>
                </a:spcBef>
                <a:buClrTx/>
                <a:buFontTx/>
                <a:buNone/>
              </a:pPr>
              <a:t>37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851696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6970366-CB27-4AA3-A4D9-3F405F0F3754}" type="slidenum">
              <a:rPr lang="en-US" altLang="en-US">
                <a:latin typeface="Arial" panose="020B0604020202020204" pitchFamily="34" charset="0"/>
                <a:ea typeface="ヒラギノ角ゴ Pro W3"/>
              </a:rPr>
              <a:pPr>
                <a:spcBef>
                  <a:spcPct val="0"/>
                </a:spcBef>
                <a:buClrTx/>
                <a:buFontTx/>
                <a:buNone/>
              </a:pPr>
              <a:t>38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831443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A1C97A5-A414-411E-95B7-8A297F67F4B2}" type="slidenum">
              <a:rPr lang="en-US" altLang="en-US">
                <a:latin typeface="Arial" panose="020B0604020202020204" pitchFamily="34" charset="0"/>
                <a:ea typeface="ヒラギノ角ゴ Pro W3"/>
              </a:rPr>
              <a:pPr>
                <a:spcBef>
                  <a:spcPct val="0"/>
                </a:spcBef>
                <a:buClrTx/>
                <a:buFontTx/>
                <a:buNone/>
              </a:pPr>
              <a:t>44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584080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5CBDD9F-43FC-4E54-8B7A-54BC86A69DCD}" type="slidenum">
              <a:rPr lang="en-US" altLang="en-US">
                <a:latin typeface="Arial" panose="020B0604020202020204" pitchFamily="34" charset="0"/>
                <a:ea typeface="ヒラギノ角ゴ Pro W3"/>
              </a:rPr>
              <a:pPr>
                <a:spcBef>
                  <a:spcPct val="0"/>
                </a:spcBef>
                <a:buClrTx/>
                <a:buFontTx/>
                <a:buNone/>
              </a:pPr>
              <a:t>45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51836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6FBAF5D-0541-4819-A05A-0FC06D54926F}" type="slidenum">
              <a:rPr lang="en-US" altLang="en-US">
                <a:latin typeface="Arial" panose="020B0604020202020204" pitchFamily="34" charset="0"/>
                <a:ea typeface="ヒラギノ角ゴ Pro W3"/>
              </a:rPr>
              <a:pPr>
                <a:spcBef>
                  <a:spcPct val="0"/>
                </a:spcBef>
                <a:buClrTx/>
                <a:buFontTx/>
                <a:buNone/>
              </a:pPr>
              <a:t>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91184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F0D3462-E77E-42BB-99A6-9B0EB7B18AFA}" type="slidenum">
              <a:rPr lang="en-US" altLang="en-US">
                <a:latin typeface="Arial" panose="020B0604020202020204" pitchFamily="34" charset="0"/>
                <a:ea typeface="ヒラギノ角ゴ Pro W3"/>
              </a:rPr>
              <a:pPr>
                <a:spcBef>
                  <a:spcPct val="0"/>
                </a:spcBef>
                <a:buClrTx/>
                <a:buFontTx/>
                <a:buNone/>
              </a:pPr>
              <a:t>46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507693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AA8DCB0-9DCE-4324-B773-5CA94C159E74}" type="slidenum">
              <a:rPr lang="en-US" altLang="en-US">
                <a:latin typeface="Arial" panose="020B0604020202020204" pitchFamily="34" charset="0"/>
                <a:ea typeface="ヒラギノ角ゴ Pro W3"/>
              </a:rPr>
              <a:pPr>
                <a:spcBef>
                  <a:spcPct val="0"/>
                </a:spcBef>
                <a:buClrTx/>
                <a:buFontTx/>
                <a:buNone/>
              </a:pPr>
              <a:t>47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184471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8DFB1AF-0320-4D58-831D-FF469074AB06}"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48</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433474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939251-861D-4CE0-94EB-CAC346B58FCE}" type="slidenum">
              <a:rPr lang="en-US" altLang="en-US">
                <a:latin typeface="Arial" panose="020B0604020202020204" pitchFamily="34" charset="0"/>
                <a:ea typeface="ヒラギノ角ゴ Pro W3"/>
              </a:rPr>
              <a:pPr>
                <a:spcBef>
                  <a:spcPct val="0"/>
                </a:spcBef>
                <a:buClrTx/>
                <a:buFontTx/>
                <a:buNone/>
              </a:pPr>
              <a:t>49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832549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285AD4C-D6CF-47B4-83AE-E2FE954D5509}" type="slidenum">
              <a:rPr lang="en-US" altLang="en-US">
                <a:latin typeface="Arial" panose="020B0604020202020204" pitchFamily="34" charset="0"/>
                <a:ea typeface="ヒラギノ角ゴ Pro W3"/>
              </a:rPr>
              <a:pPr>
                <a:spcBef>
                  <a:spcPct val="0"/>
                </a:spcBef>
                <a:buClrTx/>
                <a:buFontTx/>
                <a:buNone/>
              </a:pPr>
              <a:t>50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760415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96DE501-60F6-4F28-A777-D4237FAC5848}" type="slidenum">
              <a:rPr lang="en-US" altLang="en-US">
                <a:latin typeface="Arial" panose="020B0604020202020204" pitchFamily="34" charset="0"/>
                <a:ea typeface="ヒラギノ角ゴ Pro W3"/>
              </a:rPr>
              <a:pPr>
                <a:spcBef>
                  <a:spcPct val="0"/>
                </a:spcBef>
                <a:buClrTx/>
                <a:buFontTx/>
                <a:buNone/>
              </a:pPr>
              <a:t>51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948693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C5762EF-ADE4-47D9-B125-4F0A5D3AAB5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52</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063905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112BAC0-970B-4DB1-81C1-824CF4E55BE2}" type="slidenum">
              <a:rPr lang="en-US" altLang="en-US">
                <a:latin typeface="Arial" panose="020B0604020202020204" pitchFamily="34" charset="0"/>
                <a:ea typeface="ヒラギノ角ゴ Pro W3"/>
              </a:rPr>
              <a:pPr>
                <a:spcBef>
                  <a:spcPct val="0"/>
                </a:spcBef>
                <a:buClrTx/>
                <a:buFontTx/>
                <a:buNone/>
              </a:pPr>
              <a:t>53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566117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584529-408A-423C-BCFE-EFD2A9EBF58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54</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62846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F0F7215-F4A8-4CAF-8AA8-040D1E266CCA}" type="slidenum">
              <a:rPr lang="en-US" altLang="en-US">
                <a:latin typeface="Arial" panose="020B0604020202020204" pitchFamily="34" charset="0"/>
                <a:ea typeface="ヒラギノ角ゴ Pro W3"/>
              </a:rPr>
              <a:pPr>
                <a:spcBef>
                  <a:spcPct val="0"/>
                </a:spcBef>
                <a:buClrTx/>
                <a:buFontTx/>
                <a:buNone/>
              </a:pPr>
              <a:t>55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74911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6E5C90C-D8D6-4A8F-A3BB-84FC4209529D}" type="slidenum">
              <a:rPr lang="en-US" altLang="en-US">
                <a:latin typeface="Arial" panose="020B0604020202020204" pitchFamily="34" charset="0"/>
                <a:ea typeface="ヒラギノ角ゴ Pro W3"/>
              </a:rPr>
              <a:pPr>
                <a:spcBef>
                  <a:spcPct val="0"/>
                </a:spcBef>
                <a:buClrTx/>
                <a:buFontTx/>
                <a:buNone/>
              </a:pPr>
              <a:t>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47572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8F829F4-B242-4067-8300-DA7AC666EA9C}" type="slidenum">
              <a:rPr lang="en-US" altLang="en-US">
                <a:latin typeface="Arial" panose="020B0604020202020204" pitchFamily="34" charset="0"/>
                <a:ea typeface="ヒラギノ角ゴ Pro W3"/>
              </a:rPr>
              <a:pPr>
                <a:spcBef>
                  <a:spcPct val="0"/>
                </a:spcBef>
                <a:buClrTx/>
                <a:buFontTx/>
                <a:buNone/>
              </a:pPr>
              <a:t>56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842297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46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766F35-8997-4851-8445-A5C017C225C8}" type="slidenum">
              <a:rPr lang="en-US" altLang="en-US">
                <a:latin typeface="Arial" panose="020B0604020202020204" pitchFamily="34" charset="0"/>
                <a:ea typeface="ヒラギノ角ゴ Pro W3"/>
              </a:rPr>
              <a:pPr>
                <a:spcBef>
                  <a:spcPct val="0"/>
                </a:spcBef>
                <a:buClrTx/>
                <a:buFontTx/>
                <a:buNone/>
              </a:pPr>
              <a:t>57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723610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50D7C20-801E-47F2-9A18-906F7B9D0B10}" type="slidenum">
              <a:rPr lang="en-US" altLang="en-US">
                <a:latin typeface="Arial" panose="020B0604020202020204" pitchFamily="34" charset="0"/>
                <a:ea typeface="ヒラギノ角ゴ Pro W3"/>
              </a:rPr>
              <a:pPr>
                <a:spcBef>
                  <a:spcPct val="0"/>
                </a:spcBef>
                <a:buClrTx/>
                <a:buFontTx/>
                <a:buNone/>
              </a:pPr>
              <a:t>58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867088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0D51B1C-CAB6-4B87-BFCE-B122780ACD41}"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59</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6286397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C63043-9D04-46DE-8F4A-DCDB7F8BC172}" type="slidenum">
              <a:rPr lang="en-US" altLang="en-US">
                <a:latin typeface="Arial" panose="020B0604020202020204" pitchFamily="34" charset="0"/>
                <a:ea typeface="ヒラギノ角ゴ Pro W3"/>
              </a:rPr>
              <a:pPr>
                <a:spcBef>
                  <a:spcPct val="0"/>
                </a:spcBef>
                <a:buClrTx/>
                <a:buFontTx/>
                <a:buNone/>
              </a:pPr>
              <a:t>60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91047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8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018BCB7-4B9A-4947-8398-0EF1537DE044}" type="slidenum">
              <a:rPr lang="en-US" altLang="en-US">
                <a:latin typeface="Arial" panose="020B0604020202020204" pitchFamily="34" charset="0"/>
                <a:ea typeface="ヒラギノ角ゴ Pro W3"/>
              </a:rPr>
              <a:pPr>
                <a:spcBef>
                  <a:spcPct val="0"/>
                </a:spcBef>
                <a:buClrTx/>
                <a:buFontTx/>
                <a:buNone/>
              </a:pPr>
              <a:t>61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750968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A695DB2-29E5-4A66-8577-B321E9CF3092}" type="slidenum">
              <a:rPr lang="en-US" altLang="en-US">
                <a:latin typeface="Arial" panose="020B0604020202020204" pitchFamily="34" charset="0"/>
                <a:ea typeface="ヒラギノ角ゴ Pro W3"/>
              </a:rPr>
              <a:pPr>
                <a:spcBef>
                  <a:spcPct val="0"/>
                </a:spcBef>
                <a:buClrTx/>
                <a:buFontTx/>
                <a:buNone/>
              </a:pPr>
              <a:t>62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973001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D9E0327-95D6-4843-AC17-D32984A19081}" type="slidenum">
              <a:rPr lang="en-US" altLang="en-US">
                <a:latin typeface="Arial" panose="020B0604020202020204" pitchFamily="34" charset="0"/>
                <a:ea typeface="ヒラギノ角ゴ Pro W3"/>
              </a:rPr>
              <a:pPr>
                <a:spcBef>
                  <a:spcPct val="0"/>
                </a:spcBef>
                <a:buClrTx/>
                <a:buFontTx/>
                <a:buNone/>
              </a:pPr>
              <a:t>63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853473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9CA0BC8-DD91-4286-A605-3DBC0A668C61}"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64</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45269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552AC72-E0A5-49B0-869D-FBCE6B7CA37D}" type="slidenum">
              <a:rPr lang="en-US" altLang="en-US">
                <a:latin typeface="Arial" panose="020B0604020202020204" pitchFamily="34" charset="0"/>
                <a:ea typeface="ヒラギノ角ゴ Pro W3"/>
              </a:rPr>
              <a:pPr>
                <a:spcBef>
                  <a:spcPct val="0"/>
                </a:spcBef>
                <a:buClrTx/>
                <a:buFontTx/>
                <a:buNone/>
              </a:pPr>
              <a:t>65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64439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108E794-0011-4954-B97D-56A5A133AB3C}" type="slidenum">
              <a:rPr lang="en-US" altLang="en-US">
                <a:latin typeface="Arial" panose="020B0604020202020204" pitchFamily="34" charset="0"/>
                <a:ea typeface="ヒラギノ角ゴ Pro W3"/>
              </a:rPr>
              <a:pPr>
                <a:spcBef>
                  <a:spcPct val="0"/>
                </a:spcBef>
                <a:buClrTx/>
                <a:buFontTx/>
                <a:buNone/>
              </a:pPr>
              <a:t>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073845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1D30DCB-31DD-46A5-963E-18BE120B6A6F}" type="slidenum">
              <a:rPr lang="en-US" altLang="en-US">
                <a:latin typeface="Arial" panose="020B0604020202020204" pitchFamily="34" charset="0"/>
                <a:ea typeface="ヒラギノ角ゴ Pro W3"/>
              </a:rPr>
              <a:pPr>
                <a:spcBef>
                  <a:spcPct val="0"/>
                </a:spcBef>
                <a:buClrTx/>
                <a:buFontTx/>
                <a:buNone/>
              </a:pPr>
              <a:t>66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8641939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2ADB13-A3EF-457A-909A-AC78EDBFA299}" type="slidenum">
              <a:rPr lang="en-US" altLang="en-US">
                <a:latin typeface="Arial" panose="020B0604020202020204" pitchFamily="34" charset="0"/>
                <a:ea typeface="ヒラギノ角ゴ Pro W3"/>
              </a:rPr>
              <a:pPr>
                <a:spcBef>
                  <a:spcPct val="0"/>
                </a:spcBef>
                <a:buClrTx/>
                <a:buFontTx/>
                <a:buNone/>
              </a:pPr>
              <a:t>67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0753251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E1FFEB0-3245-4203-BA2E-EE37B25FD252}" type="slidenum">
              <a:rPr lang="en-US" altLang="en-US">
                <a:latin typeface="Arial" panose="020B0604020202020204" pitchFamily="34" charset="0"/>
                <a:ea typeface="ヒラギノ角ゴ Pro W3"/>
              </a:rPr>
              <a:pPr>
                <a:spcBef>
                  <a:spcPct val="0"/>
                </a:spcBef>
                <a:buClrTx/>
                <a:buFontTx/>
                <a:buNone/>
              </a:pPr>
              <a:t>68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300525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D242DA-58AF-4524-846D-35E219D090A2}" type="slidenum">
              <a:rPr lang="en-US" altLang="en-US">
                <a:latin typeface="Arial" panose="020B0604020202020204" pitchFamily="34" charset="0"/>
                <a:ea typeface="ヒラギノ角ゴ Pro W3"/>
              </a:rPr>
              <a:pPr>
                <a:spcBef>
                  <a:spcPct val="0"/>
                </a:spcBef>
                <a:buClrTx/>
                <a:buFontTx/>
                <a:buNone/>
              </a:pPr>
              <a:t>69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0810468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E2BEA08-7ECB-4DE5-BEF9-6570D4A17DE8}" type="slidenum">
              <a:rPr lang="en-US" altLang="en-US">
                <a:latin typeface="Arial" panose="020B0604020202020204" pitchFamily="34" charset="0"/>
                <a:ea typeface="ヒラギノ角ゴ Pro W3"/>
              </a:rPr>
              <a:pPr>
                <a:spcBef>
                  <a:spcPct val="0"/>
                </a:spcBef>
                <a:buClrTx/>
                <a:buFontTx/>
                <a:buNone/>
              </a:pPr>
              <a:t>70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0199974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513FE9D-0175-4C00-B17C-95B9A0A9C4D6}" type="slidenum">
              <a:rPr lang="en-US" altLang="en-US">
                <a:latin typeface="Arial" panose="020B0604020202020204" pitchFamily="34" charset="0"/>
                <a:ea typeface="ヒラギノ角ゴ Pro W3"/>
              </a:rPr>
              <a:pPr>
                <a:spcBef>
                  <a:spcPct val="0"/>
                </a:spcBef>
                <a:buClrTx/>
                <a:buFontTx/>
                <a:buNone/>
              </a:pPr>
              <a:t>71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094156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3E61018-E74D-451E-827F-9808679D6CDA}" type="slidenum">
              <a:rPr lang="en-US" altLang="en-US">
                <a:latin typeface="Arial" panose="020B0604020202020204" pitchFamily="34" charset="0"/>
                <a:ea typeface="ヒラギノ角ゴ Pro W3"/>
              </a:rPr>
              <a:pPr>
                <a:spcBef>
                  <a:spcPct val="0"/>
                </a:spcBef>
                <a:buClrTx/>
                <a:buFontTx/>
                <a:buNone/>
              </a:pPr>
              <a:t>72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072009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B452A0D-E080-4FF9-8165-F42798594402}" type="slidenum">
              <a:rPr lang="en-US" altLang="en-US">
                <a:latin typeface="Arial" panose="020B0604020202020204" pitchFamily="34" charset="0"/>
                <a:ea typeface="ヒラギノ角ゴ Pro W3"/>
              </a:rPr>
              <a:pPr>
                <a:spcBef>
                  <a:spcPct val="0"/>
                </a:spcBef>
                <a:buClrTx/>
                <a:buFontTx/>
                <a:buNone/>
              </a:pPr>
              <a:t>73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655202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9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E3A3AA4-5751-4505-BD96-88CAD1B704CC}" type="slidenum">
              <a:rPr lang="en-US" altLang="en-US">
                <a:latin typeface="Arial" panose="020B0604020202020204" pitchFamily="34" charset="0"/>
                <a:ea typeface="ヒラギノ角ゴ Pro W3"/>
              </a:rPr>
              <a:pPr>
                <a:spcBef>
                  <a:spcPct val="0"/>
                </a:spcBef>
                <a:buClrTx/>
                <a:buFontTx/>
                <a:buNone/>
              </a:pPr>
              <a:t>74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1608144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1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0FB1214-F4D1-4EDB-A587-F97CD8F1AD0A}" type="slidenum">
              <a:rPr lang="en-US" altLang="en-US">
                <a:latin typeface="Arial" panose="020B0604020202020204" pitchFamily="34" charset="0"/>
                <a:ea typeface="ヒラギノ角ゴ Pro W3"/>
              </a:rPr>
              <a:pPr>
                <a:spcBef>
                  <a:spcPct val="0"/>
                </a:spcBef>
                <a:buClrTx/>
                <a:buFontTx/>
                <a:buNone/>
              </a:pPr>
              <a:t>75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25400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7701385-3DAA-47F4-89B7-0733FC4495B1}" type="slidenum">
              <a:rPr lang="en-US" altLang="en-US">
                <a:latin typeface="Arial" panose="020B0604020202020204" pitchFamily="34" charset="0"/>
                <a:ea typeface="ヒラギノ角ゴ Pro W3"/>
              </a:rPr>
              <a:pPr>
                <a:spcBef>
                  <a:spcPct val="0"/>
                </a:spcBef>
                <a:buClrTx/>
                <a:buFontTx/>
                <a:buNone/>
              </a:pPr>
              <a:t>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9676868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3BAB16-5978-439F-8210-D57B68B7373E}" type="slidenum">
              <a:rPr lang="en-US" altLang="en-US">
                <a:latin typeface="Arial" panose="020B0604020202020204" pitchFamily="34" charset="0"/>
                <a:ea typeface="ヒラギノ角ゴ Pro W3"/>
              </a:rPr>
              <a:pPr>
                <a:spcBef>
                  <a:spcPct val="0"/>
                </a:spcBef>
                <a:buClrTx/>
                <a:buFontTx/>
                <a:buNone/>
              </a:pPr>
              <a:t>76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920397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84559E0-012C-458B-B13F-0CEC9FAE2FEB}" type="slidenum">
              <a:rPr lang="en-US" altLang="en-US">
                <a:latin typeface="Arial" panose="020B0604020202020204" pitchFamily="34" charset="0"/>
                <a:ea typeface="ヒラギノ角ゴ Pro W3"/>
              </a:rPr>
              <a:pPr>
                <a:spcBef>
                  <a:spcPct val="0"/>
                </a:spcBef>
                <a:buClrTx/>
                <a:buFontTx/>
                <a:buNone/>
              </a:pPr>
              <a:t>77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83223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770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1A026A1-7DDD-4019-BCCB-D4071C2A988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78</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5850886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9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99B82AF-46E2-4DF6-82CA-28E2621FC2D9}" type="slidenum">
              <a:rPr lang="en-US" altLang="en-US">
                <a:latin typeface="Arial" panose="020B0604020202020204" pitchFamily="34" charset="0"/>
                <a:ea typeface="ヒラギノ角ゴ Pro W3"/>
              </a:rPr>
              <a:pPr>
                <a:spcBef>
                  <a:spcPct val="0"/>
                </a:spcBef>
                <a:buClrTx/>
                <a:buFontTx/>
                <a:buNone/>
              </a:pPr>
              <a:t>79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2624625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179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A71ADF6-C2D4-47CC-A749-BE1EAEE32BB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80</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5821504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4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8A332A6-4823-49B4-9EB1-0C191C3F72E3}"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82</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930221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589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8384DB2-BC56-40EA-97AD-AAE5CF840246}"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83</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156102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794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1707B4-8FA5-43B2-AA0B-9EFFF3AB38C6}"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84</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7254066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998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FCB8762-370B-4DA4-9489-A15B23F8C2A5}"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85</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896135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203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999303-2362-47E9-918F-4DB3FEBDAFE9}"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86</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082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FAF4ED3-52F5-474A-ADF4-A6751D5E0478}" type="slidenum">
              <a:rPr lang="en-US" altLang="en-US">
                <a:latin typeface="Arial" panose="020B0604020202020204" pitchFamily="34" charset="0"/>
                <a:ea typeface="ヒラギノ角ゴ Pro W3"/>
              </a:rPr>
              <a:pPr>
                <a:spcBef>
                  <a:spcPct val="0"/>
                </a:spcBef>
                <a:buClrTx/>
                <a:buFontTx/>
                <a:buNone/>
              </a:pPr>
              <a:t>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239047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39800D6-35A7-4882-88D8-908342184173}" type="slidenum">
              <a:rPr lang="en-US" altLang="en-US">
                <a:latin typeface="Arial" panose="020B0604020202020204" pitchFamily="34" charset="0"/>
                <a:ea typeface="ヒラギノ角ゴ Pro W3"/>
              </a:rPr>
              <a:pPr>
                <a:spcBef>
                  <a:spcPct val="0"/>
                </a:spcBef>
                <a:buClrTx/>
                <a:buFontTx/>
                <a:buNone/>
              </a:pPr>
              <a:t>87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0743255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6618521-473C-439D-8291-DE51D3AC3460}" type="slidenum">
              <a:rPr lang="en-US" altLang="en-US">
                <a:latin typeface="Arial" panose="020B0604020202020204" pitchFamily="34" charset="0"/>
                <a:ea typeface="ヒラギノ角ゴ Pro W3"/>
              </a:rPr>
              <a:pPr>
                <a:spcBef>
                  <a:spcPct val="0"/>
                </a:spcBef>
                <a:buClrTx/>
                <a:buFontTx/>
                <a:buNone/>
              </a:pPr>
              <a:t>88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794609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2BE0F91-5AE4-44CA-ADB4-0C9428251997}" type="slidenum">
              <a:rPr lang="en-US" altLang="en-US">
                <a:latin typeface="Arial" panose="020B0604020202020204" pitchFamily="34" charset="0"/>
                <a:ea typeface="ヒラギノ角ゴ Pro W3"/>
              </a:rPr>
              <a:pPr>
                <a:spcBef>
                  <a:spcPct val="0"/>
                </a:spcBef>
                <a:buClrTx/>
                <a:buFontTx/>
                <a:buNone/>
              </a:pPr>
              <a:t>89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01860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0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805C30B-F8FE-4D7D-BB66-378FB308D381}" type="slidenum">
              <a:rPr lang="en-US" altLang="en-US">
                <a:latin typeface="Arial" panose="020B0604020202020204" pitchFamily="34" charset="0"/>
                <a:ea typeface="ヒラギノ角ゴ Pro W3"/>
              </a:rPr>
              <a:pPr>
                <a:spcBef>
                  <a:spcPct val="0"/>
                </a:spcBef>
                <a:buClrTx/>
                <a:buFontTx/>
                <a:buNone/>
              </a:pPr>
              <a:t>90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5141632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2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5E8835-CCEC-4D45-B32A-F685D935BBFE}" type="slidenum">
              <a:rPr lang="en-US" altLang="en-US">
                <a:latin typeface="Arial" panose="020B0604020202020204" pitchFamily="34" charset="0"/>
                <a:ea typeface="ヒラギノ角ゴ Pro W3"/>
              </a:rPr>
              <a:pPr>
                <a:spcBef>
                  <a:spcPct val="0"/>
                </a:spcBef>
                <a:buClrTx/>
                <a:buFontTx/>
                <a:buNone/>
              </a:pPr>
              <a:t>91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167265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EA46898-7C7F-4DB9-8A61-8AAA15C95D9F}" type="slidenum">
              <a:rPr lang="en-US" altLang="en-US">
                <a:latin typeface="Arial" panose="020B0604020202020204" pitchFamily="34" charset="0"/>
                <a:ea typeface="ヒラギノ角ゴ Pro W3"/>
              </a:rPr>
              <a:pPr>
                <a:spcBef>
                  <a:spcPct val="0"/>
                </a:spcBef>
                <a:buClrTx/>
                <a:buFontTx/>
                <a:buNone/>
              </a:pPr>
              <a:t>92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144413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6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D18693E-1E6A-4445-B18C-B35015DF9B9E}" type="slidenum">
              <a:rPr lang="en-US" altLang="en-US">
                <a:latin typeface="Arial" panose="020B0604020202020204" pitchFamily="34" charset="0"/>
                <a:ea typeface="ヒラギノ角ゴ Pro W3"/>
              </a:rPr>
              <a:pPr>
                <a:spcBef>
                  <a:spcPct val="0"/>
                </a:spcBef>
                <a:buClrTx/>
                <a:buFontTx/>
                <a:buNone/>
              </a:pPr>
              <a:t>93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9615233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842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05CFFF4-9C59-4E52-A5CA-84BFFBCEE0B5}"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94</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5135268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0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07F1268-2999-448F-BA18-55E6A4AE70C2}" type="slidenum">
              <a:rPr lang="en-US" altLang="en-US">
                <a:latin typeface="Arial" panose="020B0604020202020204" pitchFamily="34" charset="0"/>
                <a:ea typeface="ヒラギノ角ゴ Pro W3"/>
              </a:rPr>
              <a:pPr>
                <a:spcBef>
                  <a:spcPct val="0"/>
                </a:spcBef>
                <a:buClrTx/>
                <a:buFontTx/>
                <a:buNone/>
              </a:pPr>
              <a:t>95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7648602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2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8CDCCD9-5B51-440C-85B2-8A6199385EF6}" type="slidenum">
              <a:rPr lang="en-US" altLang="en-US">
                <a:latin typeface="Arial" panose="020B0604020202020204" pitchFamily="34" charset="0"/>
                <a:ea typeface="ヒラギノ角ゴ Pro W3"/>
              </a:rPr>
              <a:pPr>
                <a:spcBef>
                  <a:spcPct val="0"/>
                </a:spcBef>
                <a:buClrTx/>
                <a:buFontTx/>
                <a:buNone/>
              </a:pPr>
              <a:t>96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71180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22298CB-B9A2-4B28-AD64-D908B17EFACA}" type="slidenum">
              <a:rPr lang="en-US" altLang="en-US">
                <a:latin typeface="Arial" panose="020B0604020202020204" pitchFamily="34" charset="0"/>
                <a:ea typeface="ヒラギノ角ゴ Pro W3"/>
              </a:rPr>
              <a:pPr>
                <a:spcBef>
                  <a:spcPct val="0"/>
                </a:spcBef>
                <a:buClrTx/>
                <a:buFontTx/>
                <a:buNone/>
              </a:pPr>
              <a:t>10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549097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068192A-8560-486F-BE6F-B225A2ED8916}" type="slidenum">
              <a:rPr lang="en-US" altLang="en-US">
                <a:latin typeface="Arial" panose="020B0604020202020204" pitchFamily="34" charset="0"/>
                <a:ea typeface="ヒラギノ角ゴ Pro W3"/>
              </a:rPr>
              <a:pPr>
                <a:spcBef>
                  <a:spcPct val="0"/>
                </a:spcBef>
                <a:buClrTx/>
                <a:buFontTx/>
                <a:buNone/>
              </a:pPr>
              <a:t>97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2939392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66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6D31BBE-F8F1-4A59-92C2-B45E150C9D43}" type="slidenum">
              <a:rPr lang="en-US" altLang="en-US">
                <a:latin typeface="Arial" panose="020B0604020202020204" pitchFamily="34" charset="0"/>
                <a:ea typeface="ヒラギノ角ゴ Pro W3"/>
              </a:rPr>
              <a:pPr>
                <a:spcBef>
                  <a:spcPct val="0"/>
                </a:spcBef>
                <a:buClrTx/>
                <a:buFontTx/>
                <a:buNone/>
              </a:pPr>
              <a:t>99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7055231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8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1E9832C-33C1-45A4-B9FC-FAF47E85DF64}" type="slidenum">
              <a:rPr lang="en-US" altLang="en-US">
                <a:latin typeface="Arial" panose="020B0604020202020204" pitchFamily="34" charset="0"/>
                <a:ea typeface="ヒラギノ角ゴ Pro W3"/>
              </a:rPr>
              <a:pPr>
                <a:spcBef>
                  <a:spcPct val="0"/>
                </a:spcBef>
                <a:buClrTx/>
                <a:buFontTx/>
                <a:buNone/>
              </a:pPr>
              <a:t>100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733693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07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381DED2-6785-4517-B240-3A5E99A0540A}" type="slidenum">
              <a:rPr lang="en-US" altLang="en-US">
                <a:latin typeface="Arial" panose="020B0604020202020204" pitchFamily="34" charset="0"/>
                <a:ea typeface="ヒラギノ角ゴ Pro W3"/>
              </a:rPr>
              <a:pPr>
                <a:spcBef>
                  <a:spcPct val="0"/>
                </a:spcBef>
                <a:buClrTx/>
                <a:buFontTx/>
                <a:buNone/>
              </a:pPr>
              <a:t>101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8352850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27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C9CA716-B356-40A6-B272-69B847456F8B}" type="slidenum">
              <a:rPr lang="en-US" altLang="en-US">
                <a:latin typeface="Arial" panose="020B0604020202020204" pitchFamily="34" charset="0"/>
                <a:ea typeface="ヒラギノ角ゴ Pro W3"/>
              </a:rPr>
              <a:pPr>
                <a:spcBef>
                  <a:spcPct val="0"/>
                </a:spcBef>
                <a:buClrTx/>
                <a:buFontTx/>
                <a:buNone/>
              </a:pPr>
              <a:t>102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847849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0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9AF290-9EAA-4EA0-8A8C-06730B186C93}"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104</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2808344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685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5C54F24-48BE-4ED1-B5D5-6071A364AB36}"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105</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5899981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890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2B9C81-52CF-454A-BFBC-8B9BD888D2C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106</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8161498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094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5CF6EF1-BEFC-461F-8DDD-0A8ABEAD2C29}"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107</a:t>
            </a:fld>
            <a:endParaRPr lang="en-US" altLang="en-US">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8073047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29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BD7422-ED27-4316-A2B5-2C6493CEFDC1}" type="slidenum">
              <a:rPr lang="en-US" altLang="en-US">
                <a:latin typeface="Arial" panose="020B0604020202020204" pitchFamily="34" charset="0"/>
                <a:ea typeface="ヒラギノ角ゴ Pro W3"/>
              </a:rPr>
              <a:pPr>
                <a:spcBef>
                  <a:spcPct val="0"/>
                </a:spcBef>
                <a:buClrTx/>
                <a:buFontTx/>
                <a:buNone/>
              </a:pPr>
              <a:t>109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00543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DA38-41D6-472E-A461-F820E89373A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IN"/>
          </a:p>
        </p:txBody>
      </p:sp>
      <p:sp>
        <p:nvSpPr>
          <p:cNvPr id="4" name="Content Placeholder 3">
            <a:extLst>
              <a:ext uri="{FF2B5EF4-FFF2-40B4-BE49-F238E27FC236}">
                <a16:creationId xmlns:a16="http://schemas.microsoft.com/office/drawing/2014/main" id="{87326696-B84A-4007-ACEF-5F8051810CC7}"/>
              </a:ext>
            </a:extLst>
          </p:cNvPr>
          <p:cNvSpPr>
            <a:spLocks noGrp="1"/>
          </p:cNvSpPr>
          <p:nvPr>
            <p:ph sz="quarter" idx="10"/>
          </p:nvPr>
        </p:nvSpPr>
        <p:spPr>
          <a:xfrm>
            <a:off x="1447800" y="2362200"/>
            <a:ext cx="2057400" cy="1066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CB0CB8A8-76FE-42DF-AE07-4A2E23CF9324}"/>
              </a:ext>
            </a:extLst>
          </p:cNvPr>
          <p:cNvSpPr>
            <a:spLocks noGrp="1"/>
          </p:cNvSpPr>
          <p:nvPr>
            <p:ph sz="quarter" idx="11"/>
          </p:nvPr>
        </p:nvSpPr>
        <p:spPr>
          <a:xfrm>
            <a:off x="4572000" y="2590800"/>
            <a:ext cx="13716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9874143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747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p:cNvSpPr>
            <a:spLocks noGrp="1"/>
          </p:cNvSpPr>
          <p:nvPr>
            <p:ph sz="quarter" idx="18"/>
          </p:nvPr>
        </p:nvSpPr>
        <p:spPr>
          <a:xfrm>
            <a:off x="2133600" y="3657600"/>
            <a:ext cx="1524000" cy="1219200"/>
          </a:xfrm>
          <a:prstGeom prst="rect">
            <a:avLst/>
          </a:prstGeo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levelcc</a:t>
            </a:r>
            <a:endParaRPr lang="en-GB" dirty="0"/>
          </a:p>
        </p:txBody>
      </p:sp>
      <p:sp>
        <p:nvSpPr>
          <p:cNvPr id="11" name="Content Placeholder 10"/>
          <p:cNvSpPr>
            <a:spLocks noGrp="1"/>
          </p:cNvSpPr>
          <p:nvPr>
            <p:ph sz="quarter" idx="19"/>
          </p:nvPr>
        </p:nvSpPr>
        <p:spPr>
          <a:xfrm>
            <a:off x="5105400" y="3200400"/>
            <a:ext cx="1143000" cy="144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20"/>
          </p:nvPr>
        </p:nvSpPr>
        <p:spPr>
          <a:xfrm>
            <a:off x="2895600" y="3124200"/>
            <a:ext cx="1371600" cy="68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p:cNvSpPr>
            <a:spLocks noGrp="1"/>
          </p:cNvSpPr>
          <p:nvPr>
            <p:ph type="tbl" sz="quarter" idx="21"/>
          </p:nvPr>
        </p:nvSpPr>
        <p:spPr>
          <a:xfrm>
            <a:off x="5029200" y="1828800"/>
            <a:ext cx="1828800" cy="1371600"/>
          </a:xfrm>
          <a:prstGeom prst="rect">
            <a:avLst/>
          </a:prstGeom>
        </p:spPr>
        <p:txBody>
          <a:bodyPr/>
          <a:lstStyle/>
          <a:p>
            <a:endParaRPr lang="en-GB"/>
          </a:p>
        </p:txBody>
      </p:sp>
      <p:sp>
        <p:nvSpPr>
          <p:cNvPr id="5" name="Content Placeholder 4">
            <a:extLst>
              <a:ext uri="{FF2B5EF4-FFF2-40B4-BE49-F238E27FC236}">
                <a16:creationId xmlns:a16="http://schemas.microsoft.com/office/drawing/2014/main" id="{9F8E885C-FE88-4562-AEC1-71522D91DC5F}"/>
              </a:ext>
            </a:extLst>
          </p:cNvPr>
          <p:cNvSpPr>
            <a:spLocks noGrp="1"/>
          </p:cNvSpPr>
          <p:nvPr>
            <p:ph sz="quarter" idx="22"/>
          </p:nvPr>
        </p:nvSpPr>
        <p:spPr>
          <a:xfrm>
            <a:off x="3124200" y="1981200"/>
            <a:ext cx="1905000" cy="1371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a:extLst>
              <a:ext uri="{FF2B5EF4-FFF2-40B4-BE49-F238E27FC236}">
                <a16:creationId xmlns:a16="http://schemas.microsoft.com/office/drawing/2014/main" id="{CE8394D3-88E9-45BE-B384-19E4650D6C68}"/>
              </a:ext>
            </a:extLst>
          </p:cNvPr>
          <p:cNvSpPr>
            <a:spLocks noGrp="1"/>
          </p:cNvSpPr>
          <p:nvPr>
            <p:ph sz="quarter" idx="23"/>
          </p:nvPr>
        </p:nvSpPr>
        <p:spPr>
          <a:xfrm>
            <a:off x="1752600" y="2286000"/>
            <a:ext cx="533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983C4EF0-123E-48D4-A2A8-FB68C3294A4C}"/>
              </a:ext>
            </a:extLst>
          </p:cNvPr>
          <p:cNvSpPr>
            <a:spLocks noGrp="1"/>
          </p:cNvSpPr>
          <p:nvPr>
            <p:ph sz="quarter" idx="24"/>
          </p:nvPr>
        </p:nvSpPr>
        <p:spPr>
          <a:xfrm>
            <a:off x="7696200" y="1981200"/>
            <a:ext cx="1066800" cy="1143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a:extLst>
              <a:ext uri="{FF2B5EF4-FFF2-40B4-BE49-F238E27FC236}">
                <a16:creationId xmlns:a16="http://schemas.microsoft.com/office/drawing/2014/main" id="{E38DDAA0-8E86-4772-BC9D-8E3EB4D2519E}"/>
              </a:ext>
            </a:extLst>
          </p:cNvPr>
          <p:cNvSpPr>
            <a:spLocks noGrp="1"/>
          </p:cNvSpPr>
          <p:nvPr>
            <p:ph sz="quarter" idx="25"/>
          </p:nvPr>
        </p:nvSpPr>
        <p:spPr>
          <a:xfrm>
            <a:off x="7086600" y="3810000"/>
            <a:ext cx="609600" cy="838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Content Placeholder 17">
            <a:extLst>
              <a:ext uri="{FF2B5EF4-FFF2-40B4-BE49-F238E27FC236}">
                <a16:creationId xmlns:a16="http://schemas.microsoft.com/office/drawing/2014/main" id="{45E41523-251D-4287-A85B-8E5F61C6914D}"/>
              </a:ext>
            </a:extLst>
          </p:cNvPr>
          <p:cNvSpPr>
            <a:spLocks noGrp="1"/>
          </p:cNvSpPr>
          <p:nvPr>
            <p:ph sz="quarter" idx="26"/>
          </p:nvPr>
        </p:nvSpPr>
        <p:spPr>
          <a:xfrm>
            <a:off x="457200" y="3124200"/>
            <a:ext cx="16764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Table Placeholder 4"/>
          <p:cNvSpPr>
            <a:spLocks noGrp="1"/>
          </p:cNvSpPr>
          <p:nvPr>
            <p:ph type="tbl" sz="quarter" idx="18"/>
          </p:nvPr>
        </p:nvSpPr>
        <p:spPr>
          <a:xfrm>
            <a:off x="3810000" y="2438400"/>
            <a:ext cx="1865313" cy="1371600"/>
          </a:xfrm>
          <a:prstGeom prst="rect">
            <a:avLst/>
          </a:prstGeom>
        </p:spPr>
        <p:txBody>
          <a:bodyPr/>
          <a:lstStyle/>
          <a:p>
            <a:endParaRPr lang="en-GB"/>
          </a:p>
        </p:txBody>
      </p:sp>
    </p:spTree>
    <p:extLst>
      <p:ext uri="{BB962C8B-B14F-4D97-AF65-F5344CB8AC3E}">
        <p14:creationId xmlns:p14="http://schemas.microsoft.com/office/powerpoint/2010/main" val="256202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EEDA-D0E8-4459-8DE8-A60CFAEE29DB}"/>
              </a:ext>
            </a:extLst>
          </p:cNvPr>
          <p:cNvSpPr>
            <a:spLocks noGrp="1"/>
          </p:cNvSpPr>
          <p:nvPr>
            <p:ph type="title"/>
          </p:nvPr>
        </p:nvSpPr>
        <p:spPr>
          <a:xfrm>
            <a:off x="628650" y="365125"/>
            <a:ext cx="7886700" cy="1325563"/>
          </a:xfrm>
          <a:prstGeom prst="rect">
            <a:avLst/>
          </a:prstGeom>
        </p:spPr>
        <p:txBody>
          <a:bodyPr/>
          <a:lstStyle>
            <a:lvl1pPr>
              <a:defRPr sz="3600"/>
            </a:lvl1pPr>
          </a:lstStyle>
          <a:p>
            <a:r>
              <a:rPr lang="en-US"/>
              <a:t>Click to edit Master title style</a:t>
            </a:r>
            <a:endParaRPr lang="en-IN"/>
          </a:p>
        </p:txBody>
      </p:sp>
      <p:sp>
        <p:nvSpPr>
          <p:cNvPr id="12" name="Content Placeholder 11">
            <a:extLst>
              <a:ext uri="{FF2B5EF4-FFF2-40B4-BE49-F238E27FC236}">
                <a16:creationId xmlns:a16="http://schemas.microsoft.com/office/drawing/2014/main" id="{0F0FE456-2385-4C56-8E4E-1068CC76FBED}"/>
              </a:ext>
            </a:extLst>
          </p:cNvPr>
          <p:cNvSpPr>
            <a:spLocks noGrp="1"/>
          </p:cNvSpPr>
          <p:nvPr>
            <p:ph sz="quarter" idx="10"/>
          </p:nvPr>
        </p:nvSpPr>
        <p:spPr>
          <a:xfrm>
            <a:off x="609600" y="2133600"/>
            <a:ext cx="7924800" cy="33528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Content Placeholder 14">
            <a:extLst>
              <a:ext uri="{FF2B5EF4-FFF2-40B4-BE49-F238E27FC236}">
                <a16:creationId xmlns:a16="http://schemas.microsoft.com/office/drawing/2014/main" id="{5F78CE4E-9359-4892-AFD1-317427CB3FF5}"/>
              </a:ext>
            </a:extLst>
          </p:cNvPr>
          <p:cNvSpPr>
            <a:spLocks noGrp="1"/>
          </p:cNvSpPr>
          <p:nvPr>
            <p:ph sz="quarter" idx="11"/>
          </p:nvPr>
        </p:nvSpPr>
        <p:spPr>
          <a:xfrm>
            <a:off x="4572000" y="5715000"/>
            <a:ext cx="3943350" cy="533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59486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6" r:id="rId8"/>
    <p:sldLayoutId id="21474839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8" r:id="rId2"/>
    <p:sldLayoutId id="2147483952" r:id="rId3"/>
    <p:sldLayoutId id="2147483964"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46.wmf"/></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4.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7.xml"/><Relationship Id="rId1" Type="http://schemas.openxmlformats.org/officeDocument/2006/relationships/vmlDrawing" Target="../drawings/vmlDrawing4.vml"/><Relationship Id="rId5" Type="http://schemas.openxmlformats.org/officeDocument/2006/relationships/image" Target="../media/image39.wmf"/><Relationship Id="rId4" Type="http://schemas.openxmlformats.org/officeDocument/2006/relationships/oleObject" Target="../embeddings/oleObject5.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941E-1758-488F-BADB-38849C596724}"/>
              </a:ext>
            </a:extLst>
          </p:cNvPr>
          <p:cNvSpPr>
            <a:spLocks noGrp="1"/>
          </p:cNvSpPr>
          <p:nvPr>
            <p:ph type="title"/>
          </p:nvPr>
        </p:nvSpPr>
        <p:spPr>
          <a:xfrm>
            <a:off x="467286" y="2130331"/>
            <a:ext cx="3638550" cy="1325563"/>
          </a:xfrm>
          <a:prstGeom prst="rect">
            <a:avLst/>
          </a:prstGeom>
        </p:spPr>
        <p:txBody>
          <a:bodyPr/>
          <a:lstStyle/>
          <a:p>
            <a:pPr defTabSz="914400">
              <a:spcBef>
                <a:spcPts val="0"/>
              </a:spcBef>
              <a:defRPr/>
            </a:pPr>
            <a:r>
              <a:rPr lang="en-US" altLang="en-US" sz="3600" b="1" kern="0" dirty="0">
                <a:solidFill>
                  <a:srgbClr val="000000"/>
                </a:solidFill>
                <a:latin typeface="+mn-lt"/>
                <a:ea typeface="+mn-ea"/>
                <a:cs typeface="Lucida Sans Unicode" panose="020B0602030504020204" pitchFamily="34" charset="0"/>
              </a:rPr>
              <a:t>Chapter 21 Lecture Outline</a:t>
            </a:r>
          </a:p>
        </p:txBody>
      </p:sp>
      <p:sp>
        <p:nvSpPr>
          <p:cNvPr id="7" name="Content Placeholder 3">
            <a:extLst>
              <a:ext uri="{FF2B5EF4-FFF2-40B4-BE49-F238E27FC236}">
                <a16:creationId xmlns:a16="http://schemas.microsoft.com/office/drawing/2014/main" id="{C0B85484-6ECF-4A65-8FB7-89FC34CBA93F}"/>
              </a:ext>
            </a:extLst>
          </p:cNvPr>
          <p:cNvSpPr>
            <a:spLocks noGrp="1"/>
          </p:cNvSpPr>
          <p:nvPr>
            <p:ph sz="quarter" idx="10"/>
          </p:nvPr>
        </p:nvSpPr>
        <p:spPr>
          <a:xfrm>
            <a:off x="37681" y="3657600"/>
            <a:ext cx="4495800" cy="457200"/>
          </a:xfrm>
          <a:prstGeom prst="rect">
            <a:avLst/>
          </a:prstGeom>
        </p:spPr>
        <p:txBody>
          <a:bodyPr/>
          <a:lstStyle/>
          <a:p>
            <a:pPr marL="0" indent="0" algn="ctr" defTabSz="914400">
              <a:spcBef>
                <a:spcPct val="50000"/>
              </a:spcBef>
              <a:buNone/>
              <a:defRPr/>
            </a:pPr>
            <a:r>
              <a:rPr lang="en-US" altLang="en-US" sz="1100" b="1" kern="0" dirty="0">
                <a:solidFill>
                  <a:srgbClr val="000000"/>
                </a:solidFill>
                <a:cs typeface="Lucida Sans Unicode" panose="020B0602030504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3902153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703" y="228600"/>
            <a:ext cx="7632595" cy="914400"/>
          </a:xfrm>
        </p:spPr>
        <p:txBody>
          <a:bodyPr/>
          <a:lstStyle/>
          <a:p>
            <a:r>
              <a:rPr lang="en-US" altLang="en-US" sz="2800" b="1" dirty="0">
                <a:solidFill>
                  <a:schemeClr val="tx1"/>
                </a:solidFill>
              </a:rPr>
              <a:t>Bacterial Infections of Upper Respiratory System – Figure 21.2</a:t>
            </a:r>
            <a:endParaRPr lang="en-GB" sz="2800" b="1" dirty="0">
              <a:solidFill>
                <a:schemeClr val="tx1"/>
              </a:solidFill>
            </a:endParaRPr>
          </a:p>
        </p:txBody>
      </p:sp>
      <p:sp>
        <p:nvSpPr>
          <p:cNvPr id="2" name="Content Placeholder 1"/>
          <p:cNvSpPr>
            <a:spLocks noGrp="1"/>
          </p:cNvSpPr>
          <p:nvPr>
            <p:ph idx="1"/>
          </p:nvPr>
        </p:nvSpPr>
        <p:spPr>
          <a:xfrm>
            <a:off x="806037" y="1281754"/>
            <a:ext cx="7347363" cy="3268344"/>
          </a:xfrm>
        </p:spPr>
        <p:txBody>
          <a:bodyPr/>
          <a:lstStyle/>
          <a:p>
            <a:pPr>
              <a:spcBef>
                <a:spcPts val="0"/>
              </a:spcBef>
              <a:spcAft>
                <a:spcPts val="1500"/>
              </a:spcAft>
            </a:pPr>
            <a:r>
              <a:rPr lang="en-US" altLang="en-US" dirty="0"/>
              <a:t>Pink eye, earache, and sinus infections</a:t>
            </a:r>
          </a:p>
          <a:p>
            <a:pPr marL="285750" lvl="1">
              <a:spcBef>
                <a:spcPts val="0"/>
              </a:spcBef>
            </a:pPr>
            <a:r>
              <a:rPr lang="en-US" altLang="en-US" dirty="0"/>
              <a:t>Common, often occur together, often from same agent</a:t>
            </a:r>
          </a:p>
          <a:p>
            <a:pPr marL="285750" lvl="1"/>
            <a:r>
              <a:rPr lang="en-US" altLang="en-US" i="1" dirty="0"/>
              <a:t>Signs and symptoms</a:t>
            </a:r>
          </a:p>
          <a:p>
            <a:pPr marL="498475" lvl="2"/>
            <a:r>
              <a:rPr lang="en-US" altLang="en-US" u="sng" dirty="0"/>
              <a:t>Conjunctivitis</a:t>
            </a:r>
            <a:r>
              <a:rPr lang="en-US" altLang="en-US" dirty="0"/>
              <a:t> (“pink eye”): tears, redness, swollen eyelids, sensitivity to bright light, pus</a:t>
            </a:r>
          </a:p>
          <a:p>
            <a:pPr marL="498475" lvl="2"/>
            <a:r>
              <a:rPr lang="en-US" altLang="en-US" u="sng" dirty="0"/>
              <a:t>Otitis media</a:t>
            </a:r>
            <a:r>
              <a:rPr lang="en-US" altLang="en-US" dirty="0"/>
              <a:t>: severe earache; pain often causes vomiting</a:t>
            </a:r>
          </a:p>
          <a:p>
            <a:pPr marL="498475" lvl="2"/>
            <a:r>
              <a:rPr lang="en-US" altLang="en-US" dirty="0"/>
              <a:t>Sinusitis: facial pain, pressure; headache, malaise, thick green nasal discharge may develop</a:t>
            </a:r>
          </a:p>
        </p:txBody>
      </p:sp>
      <p:pic>
        <p:nvPicPr>
          <p:cNvPr id="20484"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59" b="3984"/>
          <a:stretch/>
        </p:blipFill>
        <p:spPr bwMode="auto">
          <a:xfrm>
            <a:off x="4570400" y="4339272"/>
            <a:ext cx="310169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1"/>
          </p:nvPr>
        </p:nvSpPr>
        <p:spPr>
          <a:xfrm>
            <a:off x="7467600" y="6705600"/>
            <a:ext cx="1676400" cy="152400"/>
          </a:xfrm>
        </p:spPr>
        <p:txBody>
          <a:bodyPr/>
          <a:lstStyle/>
          <a:p>
            <a:r>
              <a:rPr lang="en-US" altLang="en-US" dirty="0"/>
              <a:t>©Dr. P. </a:t>
            </a:r>
            <a:r>
              <a:rPr lang="en-US" altLang="en-US" dirty="0" err="1"/>
              <a:t>Marazzi</a:t>
            </a:r>
            <a:r>
              <a:rPr lang="en-US" altLang="en-US" dirty="0"/>
              <a:t>/Science Source</a:t>
            </a:r>
          </a:p>
        </p:txBody>
      </p:sp>
    </p:spTree>
    <p:extLst>
      <p:ext uri="{BB962C8B-B14F-4D97-AF65-F5344CB8AC3E}">
        <p14:creationId xmlns:p14="http://schemas.microsoft.com/office/powerpoint/2010/main" val="335515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4D0CFF-F0CD-4974-8865-7B5A44BDDC3E}"/>
              </a:ext>
            </a:extLst>
          </p:cNvPr>
          <p:cNvSpPr>
            <a:spLocks noGrp="1"/>
          </p:cNvSpPr>
          <p:nvPr>
            <p:ph type="title"/>
          </p:nvPr>
        </p:nvSpPr>
        <p:spPr>
          <a:xfrm>
            <a:off x="19131" y="228600"/>
            <a:ext cx="9105738" cy="609600"/>
          </a:xfrm>
        </p:spPr>
        <p:txBody>
          <a:bodyPr/>
          <a:lstStyle/>
          <a:p>
            <a:r>
              <a:rPr lang="en-US" altLang="en-US" sz="3200" b="1" dirty="0">
                <a:solidFill>
                  <a:schemeClr val="tx1"/>
                </a:solidFill>
              </a:rPr>
              <a:t>Viral Infections of the Lower Respiratory System (10)</a:t>
            </a:r>
            <a:endParaRPr lang="en-IN" sz="3200" b="1" dirty="0">
              <a:solidFill>
                <a:schemeClr val="tx1"/>
              </a:solidFill>
            </a:endParaRPr>
          </a:p>
        </p:txBody>
      </p:sp>
      <p:sp>
        <p:nvSpPr>
          <p:cNvPr id="2" name="Content Placeholder 1"/>
          <p:cNvSpPr>
            <a:spLocks noGrp="1"/>
          </p:cNvSpPr>
          <p:nvPr>
            <p:ph idx="1"/>
          </p:nvPr>
        </p:nvSpPr>
        <p:spPr>
          <a:xfrm>
            <a:off x="805541" y="990600"/>
            <a:ext cx="7574184" cy="4343400"/>
          </a:xfrm>
        </p:spPr>
        <p:txBody>
          <a:bodyPr/>
          <a:lstStyle/>
          <a:p>
            <a:pPr>
              <a:spcAft>
                <a:spcPts val="1500"/>
              </a:spcAft>
            </a:pPr>
            <a:r>
              <a:rPr lang="en-US" altLang="en-US" dirty="0"/>
              <a:t>Hantavirus pulmonary syndrome</a:t>
            </a:r>
          </a:p>
          <a:p>
            <a:pPr marL="285750" lvl="1">
              <a:spcBef>
                <a:spcPts val="0"/>
              </a:spcBef>
            </a:pPr>
            <a:r>
              <a:rPr lang="en-US" altLang="en-US" i="1" dirty="0"/>
              <a:t>Pathogenesis</a:t>
            </a:r>
            <a:r>
              <a:rPr lang="en-US" altLang="en-US" dirty="0"/>
              <a:t> </a:t>
            </a:r>
          </a:p>
          <a:p>
            <a:pPr marL="504825" lvl="2"/>
            <a:r>
              <a:rPr lang="en-US" altLang="en-US" dirty="0"/>
              <a:t>Virus enters by inhalation of dust contaminated with urine, feces, saliva of infected rodents</a:t>
            </a:r>
          </a:p>
          <a:p>
            <a:pPr marL="504825" lvl="2"/>
            <a:r>
              <a:rPr lang="en-US" altLang="en-US" dirty="0"/>
              <a:t>Enters circulation, is carried throughout body; infects cells lining capillaries</a:t>
            </a:r>
          </a:p>
          <a:p>
            <a:pPr marL="504825" lvl="2"/>
            <a:r>
              <a:rPr lang="en-US" altLang="en-US" dirty="0"/>
              <a:t>Inflammatory response to viral antigen causes capillaries to leak fluid into lungs, suffocating patient, causing blood pressure to fall</a:t>
            </a:r>
          </a:p>
          <a:p>
            <a:pPr marL="504825" lvl="2"/>
            <a:r>
              <a:rPr lang="en-US" altLang="en-US" dirty="0"/>
              <a:t>Shock and death occur in more than 30% of cases</a:t>
            </a:r>
          </a:p>
          <a:p>
            <a:pPr marL="504825" lvl="2"/>
            <a:r>
              <a:rPr lang="en-US" altLang="en-US" dirty="0"/>
              <a:t>Few mature infectious virions enter air passages of lungs, so person-to-person transmission is rare</a:t>
            </a:r>
          </a:p>
        </p:txBody>
      </p:sp>
    </p:spTree>
    <p:extLst>
      <p:ext uri="{BB962C8B-B14F-4D97-AF65-F5344CB8AC3E}">
        <p14:creationId xmlns:p14="http://schemas.microsoft.com/office/powerpoint/2010/main" val="27794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354666-DCAD-4AFA-8DCA-38660A7EF0E0}"/>
              </a:ext>
            </a:extLst>
          </p:cNvPr>
          <p:cNvSpPr>
            <a:spLocks noGrp="1"/>
          </p:cNvSpPr>
          <p:nvPr>
            <p:ph type="title"/>
          </p:nvPr>
        </p:nvSpPr>
        <p:spPr>
          <a:xfrm>
            <a:off x="264970" y="228600"/>
            <a:ext cx="8614061" cy="990600"/>
          </a:xfrm>
        </p:spPr>
        <p:txBody>
          <a:bodyPr/>
          <a:lstStyle/>
          <a:p>
            <a:r>
              <a:rPr lang="en-US" altLang="en-US" sz="3200" b="1" dirty="0">
                <a:solidFill>
                  <a:schemeClr val="tx1"/>
                </a:solidFill>
              </a:rPr>
              <a:t>Viral Infections of the Lower Respiratory System –Figure 21.26</a:t>
            </a:r>
            <a:endParaRPr lang="en-IN" sz="3200" b="1" dirty="0">
              <a:solidFill>
                <a:schemeClr val="tx1"/>
              </a:solidFill>
            </a:endParaRPr>
          </a:p>
        </p:txBody>
      </p:sp>
      <p:sp>
        <p:nvSpPr>
          <p:cNvPr id="2" name="Content Placeholder 1"/>
          <p:cNvSpPr>
            <a:spLocks noGrp="1"/>
          </p:cNvSpPr>
          <p:nvPr>
            <p:ph idx="1"/>
          </p:nvPr>
        </p:nvSpPr>
        <p:spPr>
          <a:xfrm>
            <a:off x="805542" y="1295400"/>
            <a:ext cx="7620000" cy="1981200"/>
          </a:xfrm>
        </p:spPr>
        <p:txBody>
          <a:bodyPr/>
          <a:lstStyle/>
          <a:p>
            <a:pPr>
              <a:spcAft>
                <a:spcPts val="1500"/>
              </a:spcAft>
            </a:pPr>
            <a:r>
              <a:rPr lang="en-US" altLang="en-US" dirty="0"/>
              <a:t>Hantavirus pulmonary syndrome</a:t>
            </a:r>
          </a:p>
          <a:p>
            <a:pPr marL="285750" lvl="1">
              <a:spcBef>
                <a:spcPts val="0"/>
              </a:spcBef>
            </a:pPr>
            <a:r>
              <a:rPr lang="en-US" altLang="en-US" i="1" dirty="0"/>
              <a:t>Epidemiology</a:t>
            </a:r>
            <a:r>
              <a:rPr lang="en-US" altLang="en-US" dirty="0"/>
              <a:t>: zoonosis; considered emerging disease</a:t>
            </a:r>
          </a:p>
          <a:p>
            <a:pPr marL="498475" lvl="2"/>
            <a:r>
              <a:rPr lang="en-US" altLang="en-US" dirty="0"/>
              <a:t>Associated with increases in mouse populations in poor communities with substandard housing</a:t>
            </a:r>
          </a:p>
          <a:p>
            <a:pPr marL="720725" lvl="3"/>
            <a:r>
              <a:rPr lang="en-US" altLang="en-US" dirty="0"/>
              <a:t>Complex ecological factors influence mouse population</a:t>
            </a:r>
          </a:p>
        </p:txBody>
      </p:sp>
      <p:pic>
        <p:nvPicPr>
          <p:cNvPr id="199684" name="Picture 5" descr="Hantavirus pulmonary syndrome in the U.S. is rare every year (less than 50 cases), but it has a high fatality rate (may approach 40%)."/>
          <p:cNvPicPr>
            <a:picLocks noChangeAspect="1" noChangeArrowheads="1"/>
          </p:cNvPicPr>
          <p:nvPr/>
        </p:nvPicPr>
        <p:blipFill>
          <a:blip r:embed="rId3" cstate="print">
            <a:extLst>
              <a:ext uri="{28A0092B-C50C-407E-A947-70E740481C1C}">
                <a14:useLocalDpi xmlns:a14="http://schemas.microsoft.com/office/drawing/2010/main" val="0"/>
              </a:ext>
            </a:extLst>
          </a:blip>
          <a:srcRect t="2000"/>
          <a:stretch>
            <a:fillRect/>
          </a:stretch>
        </p:blipFill>
        <p:spPr bwMode="auto">
          <a:xfrm>
            <a:off x="2808757" y="3441700"/>
            <a:ext cx="3523286"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06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EC67E-B95F-4EF8-AA6E-7664EA9B8D1F}"/>
              </a:ext>
            </a:extLst>
          </p:cNvPr>
          <p:cNvSpPr>
            <a:spLocks noGrp="1"/>
          </p:cNvSpPr>
          <p:nvPr>
            <p:ph type="title"/>
          </p:nvPr>
        </p:nvSpPr>
        <p:spPr>
          <a:xfrm>
            <a:off x="391639" y="228600"/>
            <a:ext cx="8360723" cy="609600"/>
          </a:xfrm>
        </p:spPr>
        <p:txBody>
          <a:bodyPr/>
          <a:lstStyle/>
          <a:p>
            <a:r>
              <a:rPr lang="en-US" altLang="en-US" sz="2800" dirty="0"/>
              <a:t>21.5. Viral Infections of the Lower Respiratory System</a:t>
            </a:r>
            <a:endParaRPr lang="en-IN" sz="2800" dirty="0"/>
          </a:p>
        </p:txBody>
      </p:sp>
      <p:sp>
        <p:nvSpPr>
          <p:cNvPr id="2" name="Content Placeholder 1"/>
          <p:cNvSpPr>
            <a:spLocks noGrp="1"/>
          </p:cNvSpPr>
          <p:nvPr>
            <p:ph idx="1"/>
          </p:nvPr>
        </p:nvSpPr>
        <p:spPr>
          <a:xfrm>
            <a:off x="803565" y="990600"/>
            <a:ext cx="6781800" cy="2743200"/>
          </a:xfrm>
        </p:spPr>
        <p:txBody>
          <a:bodyPr/>
          <a:lstStyle/>
          <a:p>
            <a:pPr>
              <a:spcAft>
                <a:spcPts val="1500"/>
              </a:spcAft>
            </a:pPr>
            <a:r>
              <a:rPr lang="en-US" altLang="en-US" dirty="0"/>
              <a:t>Hantavirus pulmonary syndrome</a:t>
            </a:r>
          </a:p>
          <a:p>
            <a:pPr marL="285750" lvl="1">
              <a:spcBef>
                <a:spcPts val="0"/>
              </a:spcBef>
            </a:pPr>
            <a:r>
              <a:rPr lang="en-US" altLang="en-US" sz="2200" i="1" dirty="0"/>
              <a:t>Treatment and prevention</a:t>
            </a:r>
            <a:r>
              <a:rPr lang="en-US" altLang="en-US" sz="2200" dirty="0"/>
              <a:t>: no proven treatment</a:t>
            </a:r>
          </a:p>
          <a:p>
            <a:pPr marL="527050" lvl="2"/>
            <a:r>
              <a:rPr lang="en-US" altLang="en-US" sz="2000" dirty="0"/>
              <a:t>Prevention based on minimizing exposure to rodents and contaminated dust</a:t>
            </a:r>
          </a:p>
          <a:p>
            <a:pPr marL="762000" lvl="3"/>
            <a:r>
              <a:rPr lang="en-US" altLang="en-US" sz="1800" dirty="0"/>
              <a:t>Mouse-proofing buildings, keeping food in containers</a:t>
            </a:r>
          </a:p>
          <a:p>
            <a:pPr marL="762000" lvl="3"/>
            <a:r>
              <a:rPr lang="en-US" altLang="en-US" sz="1800" dirty="0"/>
              <a:t>Use of mops rather than brooms or vacuums</a:t>
            </a:r>
            <a:endParaRPr lang="en-US" sz="1800" dirty="0"/>
          </a:p>
        </p:txBody>
      </p:sp>
    </p:spTree>
    <p:extLst>
      <p:ext uri="{BB962C8B-B14F-4D97-AF65-F5344CB8AC3E}">
        <p14:creationId xmlns:p14="http://schemas.microsoft.com/office/powerpoint/2010/main" val="315899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62" y="228600"/>
            <a:ext cx="8875076" cy="639762"/>
          </a:xfrm>
        </p:spPr>
        <p:txBody>
          <a:bodyPr/>
          <a:lstStyle/>
          <a:p>
            <a:r>
              <a:rPr lang="en-US" b="1" dirty="0">
                <a:solidFill>
                  <a:schemeClr val="tx1"/>
                </a:solidFill>
              </a:rPr>
              <a:t>Table 21.14 Hantavirus Pulmonary Syndrome</a:t>
            </a:r>
          </a:p>
        </p:txBody>
      </p:sp>
      <p:graphicFrame>
        <p:nvGraphicFramePr>
          <p:cNvPr id="3" name="Table Placeholder 2">
            <a:extLst>
              <a:ext uri="{FF2B5EF4-FFF2-40B4-BE49-F238E27FC236}">
                <a16:creationId xmlns:a16="http://schemas.microsoft.com/office/drawing/2014/main" id="{B6456122-3842-41D5-98AB-E4568F8D0178}"/>
              </a:ext>
            </a:extLst>
          </p:cNvPr>
          <p:cNvGraphicFramePr>
            <a:graphicFrameLocks noGrp="1"/>
          </p:cNvGraphicFramePr>
          <p:nvPr>
            <p:ph type="tbl" sz="quarter" idx="18"/>
            <p:extLst>
              <p:ext uri="{D42A27DB-BD31-4B8C-83A1-F6EECF244321}">
                <p14:modId xmlns:p14="http://schemas.microsoft.com/office/powerpoint/2010/main" val="340253814"/>
              </p:ext>
            </p:extLst>
          </p:nvPr>
        </p:nvGraphicFramePr>
        <p:xfrm>
          <a:off x="1524000" y="1794165"/>
          <a:ext cx="6094800" cy="3828010"/>
        </p:xfrm>
        <a:graphic>
          <a:graphicData uri="http://schemas.openxmlformats.org/drawingml/2006/table">
            <a:tbl>
              <a:tblPr firstRow="1" bandRow="1">
                <a:tableStyleId>{5940675A-B579-460E-94D1-54222C63F5DA}</a:tableStyleId>
              </a:tblPr>
              <a:tblGrid>
                <a:gridCol w="1898073">
                  <a:extLst>
                    <a:ext uri="{9D8B030D-6E8A-4147-A177-3AD203B41FA5}">
                      <a16:colId xmlns:a16="http://schemas.microsoft.com/office/drawing/2014/main" val="1168811382"/>
                    </a:ext>
                  </a:extLst>
                </a:gridCol>
                <a:gridCol w="4196727">
                  <a:extLst>
                    <a:ext uri="{9D8B030D-6E8A-4147-A177-3AD203B41FA5}">
                      <a16:colId xmlns:a16="http://schemas.microsoft.com/office/drawing/2014/main" val="43699138"/>
                    </a:ext>
                  </a:extLst>
                </a:gridCol>
              </a:tblGrid>
              <a:tr h="519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Fever, muscle aches, vomiting, diarrhea, cough, shortness of breath, shock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9814780"/>
                  </a:ext>
                </a:extLst>
              </a:tr>
              <a:tr h="4017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3 days to 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2740214"/>
                  </a:ext>
                </a:extLst>
              </a:tr>
              <a:tr h="642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Sin Nombre and related hantaviruses; enveloped viruses with segmented single-stranded RNA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9065096"/>
                  </a:ext>
                </a:extLst>
              </a:tr>
              <a:tr h="562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Viral antigen localizes in capillary walls in the lungs; inflammation.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2970544"/>
                  </a:ext>
                </a:extLst>
              </a:tr>
              <a:tr h="8174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Zoonotic disease; epidemics associated with increases in mouse populations near housing; generally no person-to-person spread.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256307"/>
                  </a:ext>
                </a:extLst>
              </a:tr>
              <a:tr h="642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no antiviral treatment. Prevention: avoiding contact with rodents; sealing access to houses, food supplies; good ventilation; avoiding dust; using disinfectants in cleaning rodent-contaminated areas.</a:t>
                      </a:r>
                      <a:endParaRPr lang="en-US" sz="13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710039"/>
                  </a:ext>
                </a:extLst>
              </a:tr>
            </a:tbl>
          </a:graphicData>
        </a:graphic>
      </p:graphicFrame>
    </p:spTree>
    <p:extLst>
      <p:ext uri="{BB962C8B-B14F-4D97-AF65-F5344CB8AC3E}">
        <p14:creationId xmlns:p14="http://schemas.microsoft.com/office/powerpoint/2010/main" val="12028754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98127-81A9-4A54-A47E-34F87668E74D}"/>
              </a:ext>
            </a:extLst>
          </p:cNvPr>
          <p:cNvSpPr>
            <a:spLocks noGrp="1"/>
          </p:cNvSpPr>
          <p:nvPr>
            <p:ph type="title"/>
          </p:nvPr>
        </p:nvSpPr>
        <p:spPr>
          <a:xfrm>
            <a:off x="19131" y="228600"/>
            <a:ext cx="9105738" cy="609600"/>
          </a:xfrm>
        </p:spPr>
        <p:txBody>
          <a:bodyPr/>
          <a:lstStyle/>
          <a:p>
            <a:r>
              <a:rPr lang="en-US" altLang="en-US" sz="3200" b="1" dirty="0">
                <a:solidFill>
                  <a:schemeClr val="tx1"/>
                </a:solidFill>
              </a:rPr>
              <a:t>Viral Infections of the Lower Respiratory System (11)</a:t>
            </a:r>
            <a:endParaRPr lang="en-IN" sz="3200" b="1" dirty="0">
              <a:solidFill>
                <a:schemeClr val="tx1"/>
              </a:solidFill>
            </a:endParaRPr>
          </a:p>
        </p:txBody>
      </p:sp>
      <p:sp>
        <p:nvSpPr>
          <p:cNvPr id="2" name="Content Placeholder 1"/>
          <p:cNvSpPr>
            <a:spLocks noGrp="1"/>
          </p:cNvSpPr>
          <p:nvPr>
            <p:ph idx="1"/>
          </p:nvPr>
        </p:nvSpPr>
        <p:spPr>
          <a:xfrm>
            <a:off x="803567" y="990600"/>
            <a:ext cx="7426033" cy="3429000"/>
          </a:xfrm>
        </p:spPr>
        <p:txBody>
          <a:bodyPr/>
          <a:lstStyle/>
          <a:p>
            <a:pPr>
              <a:spcAft>
                <a:spcPts val="1500"/>
              </a:spcAft>
            </a:pPr>
            <a:r>
              <a:rPr lang="en-US" altLang="en-US" dirty="0"/>
              <a:t>SARS and MERS</a:t>
            </a:r>
          </a:p>
          <a:p>
            <a:pPr marL="285750" lvl="1">
              <a:spcBef>
                <a:spcPts val="0"/>
              </a:spcBef>
            </a:pPr>
            <a:r>
              <a:rPr lang="en-US" altLang="en-US" dirty="0"/>
              <a:t>Two novel coronaviruses caused new diseases</a:t>
            </a:r>
          </a:p>
          <a:p>
            <a:pPr marL="512763" lvl="2"/>
            <a:r>
              <a:rPr lang="en-US" altLang="en-US" dirty="0"/>
              <a:t>Severe acute respiratory syndrome (SARS) seen in 2003 involved 27 countries resulting in over 8000 cases and 800 deaths</a:t>
            </a:r>
          </a:p>
          <a:p>
            <a:pPr marL="735013" lvl="3"/>
            <a:r>
              <a:rPr lang="en-US" altLang="en-US" dirty="0"/>
              <a:t>No new cases reported since 2004</a:t>
            </a:r>
          </a:p>
          <a:p>
            <a:pPr marL="735013" lvl="3"/>
            <a:r>
              <a:rPr lang="en-US" altLang="en-US" dirty="0"/>
              <a:t>Reminder that a disease can emerge in one part of the world and spread rapidly across the globe</a:t>
            </a:r>
          </a:p>
          <a:p>
            <a:pPr marL="512763" lvl="2"/>
            <a:r>
              <a:rPr lang="en-US" altLang="en-US" dirty="0"/>
              <a:t>Middle East respiratory syndrome (MERS) seen in 2012 involved more than 25 countries by 2016 resulting in over 1800 cases and 600 deaths</a:t>
            </a:r>
          </a:p>
        </p:txBody>
      </p:sp>
    </p:spTree>
    <p:extLst>
      <p:ext uri="{BB962C8B-B14F-4D97-AF65-F5344CB8AC3E}">
        <p14:creationId xmlns:p14="http://schemas.microsoft.com/office/powerpoint/2010/main" val="145871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2F560D-C685-4C38-9436-2032B95B520F}"/>
              </a:ext>
            </a:extLst>
          </p:cNvPr>
          <p:cNvSpPr>
            <a:spLocks noGrp="1"/>
          </p:cNvSpPr>
          <p:nvPr>
            <p:ph type="title"/>
          </p:nvPr>
        </p:nvSpPr>
        <p:spPr>
          <a:xfrm>
            <a:off x="733669" y="228600"/>
            <a:ext cx="7676663" cy="914400"/>
          </a:xfrm>
        </p:spPr>
        <p:txBody>
          <a:bodyPr/>
          <a:lstStyle/>
          <a:p>
            <a:r>
              <a:rPr lang="en-US" altLang="en-US" sz="2800" b="1" dirty="0">
                <a:solidFill>
                  <a:schemeClr val="tx1"/>
                </a:solidFill>
              </a:rPr>
              <a:t>Viral Infections of the Lower Respiratory System – Figure 21.27</a:t>
            </a:r>
            <a:endParaRPr lang="en-IN" sz="2800" b="1" dirty="0">
              <a:solidFill>
                <a:schemeClr val="tx1"/>
              </a:solidFill>
            </a:endParaRPr>
          </a:p>
        </p:txBody>
      </p:sp>
      <p:sp>
        <p:nvSpPr>
          <p:cNvPr id="2" name="Content Placeholder 1"/>
          <p:cNvSpPr>
            <a:spLocks noGrp="1"/>
          </p:cNvSpPr>
          <p:nvPr>
            <p:ph idx="1"/>
          </p:nvPr>
        </p:nvSpPr>
        <p:spPr>
          <a:xfrm>
            <a:off x="803564" y="1530930"/>
            <a:ext cx="7502235" cy="2140525"/>
          </a:xfrm>
        </p:spPr>
        <p:txBody>
          <a:bodyPr/>
          <a:lstStyle/>
          <a:p>
            <a:pPr>
              <a:spcAft>
                <a:spcPts val="1500"/>
              </a:spcAft>
            </a:pPr>
            <a:r>
              <a:rPr lang="en-US" altLang="en-US" dirty="0"/>
              <a:t>SARS and MERS</a:t>
            </a:r>
          </a:p>
          <a:p>
            <a:pPr marL="285750" lvl="1">
              <a:spcBef>
                <a:spcPts val="0"/>
              </a:spcBef>
            </a:pPr>
            <a:r>
              <a:rPr lang="en-US" altLang="en-US" i="1" dirty="0"/>
              <a:t>Signs and symptoms</a:t>
            </a:r>
          </a:p>
          <a:p>
            <a:pPr marL="498475" lvl="2"/>
            <a:r>
              <a:rPr lang="en-US" altLang="en-US" dirty="0"/>
              <a:t>Typical flu-like symptoms of fever, malaise, muscle aches, non-productive cough, shortness of breath (incubation period 2 to 7 days)</a:t>
            </a:r>
          </a:p>
          <a:p>
            <a:pPr marL="498475" lvl="2"/>
            <a:r>
              <a:rPr lang="en-US" altLang="en-US" dirty="0"/>
              <a:t>Many develop pneumonia</a:t>
            </a:r>
          </a:p>
        </p:txBody>
      </p:sp>
      <p:sp>
        <p:nvSpPr>
          <p:cNvPr id="10" name="Content Placeholder 9">
            <a:extLst>
              <a:ext uri="{FF2B5EF4-FFF2-40B4-BE49-F238E27FC236}">
                <a16:creationId xmlns:a16="http://schemas.microsoft.com/office/drawing/2014/main" id="{34B630C9-FCCA-4150-9AAE-EA408C132275}"/>
              </a:ext>
            </a:extLst>
          </p:cNvPr>
          <p:cNvSpPr>
            <a:spLocks noGrp="1"/>
          </p:cNvSpPr>
          <p:nvPr>
            <p:ph sz="quarter" idx="18"/>
          </p:nvPr>
        </p:nvSpPr>
        <p:spPr>
          <a:xfrm>
            <a:off x="803565" y="3671455"/>
            <a:ext cx="3442855" cy="2667000"/>
          </a:xfrm>
        </p:spPr>
        <p:txBody>
          <a:bodyPr/>
          <a:lstStyle/>
          <a:p>
            <a:pPr marL="285750" lvl="1">
              <a:spcAft>
                <a:spcPts val="800"/>
              </a:spcAft>
              <a:buFont typeface="Arial" panose="020B0604020202020204" pitchFamily="34" charset="0"/>
              <a:buChar char="•"/>
            </a:pPr>
            <a:r>
              <a:rPr lang="en-US" altLang="en-US" sz="2000" i="1" dirty="0">
                <a:solidFill>
                  <a:prstClr val="black"/>
                </a:solidFill>
              </a:rPr>
              <a:t>Causative agents</a:t>
            </a:r>
          </a:p>
          <a:p>
            <a:pPr marL="498475" lvl="2">
              <a:spcAft>
                <a:spcPts val="800"/>
              </a:spcAft>
              <a:buFont typeface="Arial" panose="020B0604020202020204" pitchFamily="34" charset="0"/>
              <a:buChar char="•"/>
            </a:pPr>
            <a:r>
              <a:rPr lang="en-US" altLang="en-US" sz="1800" dirty="0">
                <a:solidFill>
                  <a:prstClr val="black"/>
                </a:solidFill>
              </a:rPr>
              <a:t>SARS coronavirus (SARS-</a:t>
            </a:r>
            <a:r>
              <a:rPr lang="en-US" altLang="en-US" sz="1800" dirty="0" err="1">
                <a:solidFill>
                  <a:prstClr val="black"/>
                </a:solidFill>
              </a:rPr>
              <a:t>CoV</a:t>
            </a:r>
            <a:r>
              <a:rPr lang="en-US" altLang="en-US" sz="1800" dirty="0">
                <a:solidFill>
                  <a:prstClr val="black"/>
                </a:solidFill>
              </a:rPr>
              <a:t>) and MERS coronavirus (MERS-</a:t>
            </a:r>
            <a:r>
              <a:rPr lang="en-US" altLang="en-US" sz="1800" dirty="0" err="1">
                <a:solidFill>
                  <a:prstClr val="black"/>
                </a:solidFill>
              </a:rPr>
              <a:t>CoV</a:t>
            </a:r>
            <a:r>
              <a:rPr lang="en-US" altLang="en-US" sz="1800" dirty="0">
                <a:solidFill>
                  <a:prstClr val="black"/>
                </a:solidFill>
              </a:rPr>
              <a:t>) of </a:t>
            </a:r>
            <a:r>
              <a:rPr lang="en-US" altLang="en-US" sz="1800" i="1" dirty="0">
                <a:solidFill>
                  <a:prstClr val="black"/>
                </a:solidFill>
              </a:rPr>
              <a:t>Coronaviridae</a:t>
            </a:r>
          </a:p>
          <a:p>
            <a:pPr marL="498475" lvl="2">
              <a:spcAft>
                <a:spcPts val="800"/>
              </a:spcAft>
              <a:buFont typeface="Arial" panose="020B0604020202020204" pitchFamily="34" charset="0"/>
              <a:buChar char="•"/>
            </a:pPr>
            <a:r>
              <a:rPr lang="en-US" altLang="en-US" sz="1800" dirty="0">
                <a:solidFill>
                  <a:prstClr val="black"/>
                </a:solidFill>
              </a:rPr>
              <a:t>Enveloped, single-stranded RNA viruses with spikes on surface, giving crown-like appearance</a:t>
            </a:r>
          </a:p>
        </p:txBody>
      </p:sp>
      <p:pic>
        <p:nvPicPr>
          <p:cNvPr id="205828"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50" b="2446"/>
          <a:stretch/>
        </p:blipFill>
        <p:spPr bwMode="auto">
          <a:xfrm>
            <a:off x="5105400" y="3276600"/>
            <a:ext cx="297973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C296DDAF-4842-40F0-B8FA-FC1673516EAF}"/>
              </a:ext>
            </a:extLst>
          </p:cNvPr>
          <p:cNvSpPr>
            <a:spLocks noGrp="1"/>
          </p:cNvSpPr>
          <p:nvPr>
            <p:ph type="body" sz="quarter" idx="11"/>
          </p:nvPr>
        </p:nvSpPr>
        <p:spPr>
          <a:xfrm>
            <a:off x="8305800" y="6705600"/>
            <a:ext cx="838200" cy="152400"/>
          </a:xfrm>
        </p:spPr>
        <p:txBody>
          <a:bodyPr/>
          <a:lstStyle/>
          <a:p>
            <a:r>
              <a:rPr lang="en-US" dirty="0"/>
              <a:t> Source: NIAID</a:t>
            </a:r>
            <a:endParaRPr lang="en-US" altLang="en-US" dirty="0"/>
          </a:p>
        </p:txBody>
      </p:sp>
    </p:spTree>
    <p:extLst>
      <p:ext uri="{BB962C8B-B14F-4D97-AF65-F5344CB8AC3E}">
        <p14:creationId xmlns:p14="http://schemas.microsoft.com/office/powerpoint/2010/main" val="288897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20B227-B4F8-49D6-924D-2F689AA87243}"/>
              </a:ext>
            </a:extLst>
          </p:cNvPr>
          <p:cNvSpPr>
            <a:spLocks noGrp="1"/>
          </p:cNvSpPr>
          <p:nvPr>
            <p:ph type="title"/>
          </p:nvPr>
        </p:nvSpPr>
        <p:spPr>
          <a:xfrm>
            <a:off x="19132" y="228600"/>
            <a:ext cx="9105737" cy="609600"/>
          </a:xfrm>
        </p:spPr>
        <p:txBody>
          <a:bodyPr/>
          <a:lstStyle/>
          <a:p>
            <a:r>
              <a:rPr lang="en-US" altLang="en-US" sz="3200" b="1" dirty="0">
                <a:solidFill>
                  <a:schemeClr val="tx1"/>
                </a:solidFill>
              </a:rPr>
              <a:t>Viral Infections of the Lower Respiratory System (12)</a:t>
            </a:r>
            <a:endParaRPr lang="en-IN" sz="3200" b="1" dirty="0">
              <a:solidFill>
                <a:schemeClr val="tx1"/>
              </a:solidFill>
            </a:endParaRPr>
          </a:p>
        </p:txBody>
      </p:sp>
      <p:sp>
        <p:nvSpPr>
          <p:cNvPr id="2" name="Content Placeholder 1"/>
          <p:cNvSpPr>
            <a:spLocks noGrp="1"/>
          </p:cNvSpPr>
          <p:nvPr>
            <p:ph idx="1"/>
          </p:nvPr>
        </p:nvSpPr>
        <p:spPr>
          <a:xfrm>
            <a:off x="803565" y="990600"/>
            <a:ext cx="7620000" cy="4724400"/>
          </a:xfrm>
        </p:spPr>
        <p:txBody>
          <a:bodyPr/>
          <a:lstStyle/>
          <a:p>
            <a:pPr>
              <a:spcAft>
                <a:spcPts val="1500"/>
              </a:spcAft>
            </a:pPr>
            <a:r>
              <a:rPr lang="en-US" altLang="en-US" dirty="0"/>
              <a:t>SARS and MERS</a:t>
            </a:r>
          </a:p>
          <a:p>
            <a:pPr marL="285750" lvl="1">
              <a:spcBef>
                <a:spcPts val="0"/>
              </a:spcBef>
            </a:pPr>
            <a:r>
              <a:rPr lang="en-US" altLang="en-US" i="1" dirty="0"/>
              <a:t>Pathogenesis</a:t>
            </a:r>
          </a:p>
          <a:p>
            <a:pPr marL="484188" lvl="2"/>
            <a:r>
              <a:rPr lang="en-US" altLang="en-US" dirty="0"/>
              <a:t>Infect cells in lower respiratory tract and</a:t>
            </a:r>
            <a:r>
              <a:rPr lang="en-US" altLang="en-US" i="1" dirty="0"/>
              <a:t> </a:t>
            </a:r>
            <a:r>
              <a:rPr lang="en-US" altLang="en-US" dirty="0"/>
              <a:t>replicate genome within virus-induced vesicles that hide them from host responses</a:t>
            </a:r>
          </a:p>
          <a:p>
            <a:pPr marL="484188" lvl="2"/>
            <a:r>
              <a:rPr lang="en-US" altLang="en-US" dirty="0"/>
              <a:t>Damages cells and strong immune response</a:t>
            </a:r>
          </a:p>
          <a:p>
            <a:pPr marL="720725" lvl="3"/>
            <a:r>
              <a:rPr lang="en-US" altLang="en-US" dirty="0"/>
              <a:t>Cytokine storm</a:t>
            </a:r>
          </a:p>
          <a:p>
            <a:pPr marL="285750" lvl="1"/>
            <a:r>
              <a:rPr lang="en-US" altLang="en-US" i="1" dirty="0"/>
              <a:t>Epidemiology:</a:t>
            </a:r>
            <a:r>
              <a:rPr lang="en-US" altLang="en-US" dirty="0"/>
              <a:t> zoonotic viruses; likely originated in bats</a:t>
            </a:r>
          </a:p>
          <a:p>
            <a:pPr marL="484188" lvl="2"/>
            <a:r>
              <a:rPr lang="en-US" altLang="en-US" dirty="0"/>
              <a:t>Transmitted by respiratory droplets during close person-to-person contact</a:t>
            </a:r>
          </a:p>
          <a:p>
            <a:pPr marL="484188" lvl="2"/>
            <a:r>
              <a:rPr lang="en-US" altLang="en-US" dirty="0"/>
              <a:t>Some are “super-spreaders”</a:t>
            </a:r>
          </a:p>
          <a:p>
            <a:pPr marL="484188" lvl="2"/>
            <a:r>
              <a:rPr lang="en-US" altLang="en-US" dirty="0"/>
              <a:t>Spread in healthcare settings; MERS primarily affects patients rather than staff</a:t>
            </a:r>
          </a:p>
        </p:txBody>
      </p:sp>
    </p:spTree>
    <p:extLst>
      <p:ext uri="{BB962C8B-B14F-4D97-AF65-F5344CB8AC3E}">
        <p14:creationId xmlns:p14="http://schemas.microsoft.com/office/powerpoint/2010/main" val="80800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DD28B2-7612-4DDB-B8EF-170AC5E38BFB}"/>
              </a:ext>
            </a:extLst>
          </p:cNvPr>
          <p:cNvSpPr>
            <a:spLocks noGrp="1"/>
          </p:cNvSpPr>
          <p:nvPr>
            <p:ph type="title"/>
          </p:nvPr>
        </p:nvSpPr>
        <p:spPr>
          <a:xfrm>
            <a:off x="19132" y="228600"/>
            <a:ext cx="9105737" cy="609600"/>
          </a:xfrm>
        </p:spPr>
        <p:txBody>
          <a:bodyPr/>
          <a:lstStyle/>
          <a:p>
            <a:r>
              <a:rPr lang="en-US" altLang="en-US" sz="3200" b="1" dirty="0">
                <a:solidFill>
                  <a:schemeClr val="tx1"/>
                </a:solidFill>
              </a:rPr>
              <a:t>Viral Infections of the Lower Respiratory System (13)</a:t>
            </a:r>
            <a:endParaRPr lang="en-IN" sz="3200" b="1" dirty="0">
              <a:solidFill>
                <a:schemeClr val="tx1"/>
              </a:solidFill>
            </a:endParaRPr>
          </a:p>
        </p:txBody>
      </p:sp>
      <p:sp>
        <p:nvSpPr>
          <p:cNvPr id="2" name="Content Placeholder 1"/>
          <p:cNvSpPr>
            <a:spLocks noGrp="1"/>
          </p:cNvSpPr>
          <p:nvPr>
            <p:ph idx="1"/>
          </p:nvPr>
        </p:nvSpPr>
        <p:spPr>
          <a:xfrm>
            <a:off x="803565" y="990600"/>
            <a:ext cx="7045035" cy="1905000"/>
          </a:xfrm>
        </p:spPr>
        <p:txBody>
          <a:bodyPr/>
          <a:lstStyle/>
          <a:p>
            <a:pPr>
              <a:spcAft>
                <a:spcPts val="1500"/>
              </a:spcAft>
            </a:pPr>
            <a:r>
              <a:rPr lang="en-US" altLang="en-US" dirty="0"/>
              <a:t>SARS and MERS</a:t>
            </a:r>
          </a:p>
          <a:p>
            <a:pPr marL="285750" lvl="1">
              <a:spcBef>
                <a:spcPts val="0"/>
              </a:spcBef>
            </a:pPr>
            <a:r>
              <a:rPr lang="en-US" altLang="en-US" i="1" dirty="0"/>
              <a:t>Treatment and prevention: </a:t>
            </a:r>
            <a:r>
              <a:rPr lang="en-US" altLang="en-US" dirty="0"/>
              <a:t>no specific treatments</a:t>
            </a:r>
          </a:p>
          <a:p>
            <a:pPr marL="512763" lvl="2"/>
            <a:r>
              <a:rPr lang="en-US" altLang="en-US" dirty="0"/>
              <a:t>Experimental medications for severe cases</a:t>
            </a:r>
          </a:p>
          <a:p>
            <a:pPr marL="512763" lvl="2"/>
            <a:r>
              <a:rPr lang="en-US" altLang="en-US" dirty="0"/>
              <a:t>Mechanical ventilator may aid in breathing</a:t>
            </a:r>
          </a:p>
        </p:txBody>
      </p:sp>
      <p:sp>
        <p:nvSpPr>
          <p:cNvPr id="13" name="Content Placeholder 12">
            <a:extLst>
              <a:ext uri="{FF2B5EF4-FFF2-40B4-BE49-F238E27FC236}">
                <a16:creationId xmlns:a16="http://schemas.microsoft.com/office/drawing/2014/main" id="{61A11F0E-02B3-4BBF-8B55-49814097038E}"/>
              </a:ext>
            </a:extLst>
          </p:cNvPr>
          <p:cNvSpPr>
            <a:spLocks noGrp="1"/>
          </p:cNvSpPr>
          <p:nvPr>
            <p:ph sz="quarter" idx="18"/>
          </p:nvPr>
        </p:nvSpPr>
        <p:spPr>
          <a:xfrm>
            <a:off x="1087585" y="2867890"/>
            <a:ext cx="3103415" cy="1641765"/>
          </a:xfrm>
        </p:spPr>
        <p:txBody>
          <a:bodyPr/>
          <a:lstStyle/>
          <a:p>
            <a:pPr marL="228600" lvl="2">
              <a:spcAft>
                <a:spcPts val="800"/>
              </a:spcAft>
              <a:buFont typeface="Arial" panose="020B0604020202020204" pitchFamily="34" charset="0"/>
              <a:buChar char="•"/>
            </a:pPr>
            <a:r>
              <a:rPr lang="en-US" altLang="en-US" sz="1800" dirty="0">
                <a:solidFill>
                  <a:prstClr val="black"/>
                </a:solidFill>
              </a:rPr>
              <a:t>Typical prevention measures like handwashing, avoiding crowds</a:t>
            </a:r>
          </a:p>
          <a:p>
            <a:pPr marL="228600" lvl="2">
              <a:spcAft>
                <a:spcPts val="800"/>
              </a:spcAft>
              <a:buFont typeface="Arial" panose="020B0604020202020204" pitchFamily="34" charset="0"/>
              <a:buChar char="•"/>
            </a:pPr>
            <a:r>
              <a:rPr lang="en-US" altLang="en-US" sz="1800" dirty="0">
                <a:solidFill>
                  <a:prstClr val="black"/>
                </a:solidFill>
              </a:rPr>
              <a:t>Research to develop MERS-</a:t>
            </a:r>
            <a:r>
              <a:rPr lang="en-US" altLang="en-US" sz="1800" dirty="0" err="1">
                <a:solidFill>
                  <a:prstClr val="black"/>
                </a:solidFill>
              </a:rPr>
              <a:t>CoV</a:t>
            </a:r>
            <a:r>
              <a:rPr lang="en-US" altLang="en-US" sz="1800" dirty="0">
                <a:solidFill>
                  <a:prstClr val="black"/>
                </a:solidFill>
              </a:rPr>
              <a:t> vaccine</a:t>
            </a:r>
            <a:endParaRPr lang="en-US" sz="1800" dirty="0">
              <a:solidFill>
                <a:prstClr val="black"/>
              </a:solidFill>
            </a:endParaRPr>
          </a:p>
        </p:txBody>
      </p:sp>
    </p:spTree>
    <p:extLst>
      <p:ext uri="{BB962C8B-B14F-4D97-AF65-F5344CB8AC3E}">
        <p14:creationId xmlns:p14="http://schemas.microsoft.com/office/powerpoint/2010/main" val="3307295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48" y="228600"/>
            <a:ext cx="5677705" cy="639762"/>
          </a:xfrm>
        </p:spPr>
        <p:txBody>
          <a:bodyPr/>
          <a:lstStyle/>
          <a:p>
            <a:r>
              <a:rPr lang="en-US" b="1" dirty="0">
                <a:solidFill>
                  <a:schemeClr val="tx1"/>
                </a:solidFill>
              </a:rPr>
              <a:t>Table 21.15 SARS and MERS</a:t>
            </a:r>
          </a:p>
        </p:txBody>
      </p:sp>
      <p:graphicFrame>
        <p:nvGraphicFramePr>
          <p:cNvPr id="3" name="Table Placeholder 2">
            <a:extLst>
              <a:ext uri="{FF2B5EF4-FFF2-40B4-BE49-F238E27FC236}">
                <a16:creationId xmlns:a16="http://schemas.microsoft.com/office/drawing/2014/main" id="{208FBDAA-01A3-4173-AC1E-F7D67E10F23A}"/>
              </a:ext>
            </a:extLst>
          </p:cNvPr>
          <p:cNvGraphicFramePr>
            <a:graphicFrameLocks noGrp="1"/>
          </p:cNvGraphicFramePr>
          <p:nvPr>
            <p:ph type="tbl" sz="quarter" idx="18"/>
            <p:extLst>
              <p:ext uri="{D42A27DB-BD31-4B8C-83A1-F6EECF244321}">
                <p14:modId xmlns:p14="http://schemas.microsoft.com/office/powerpoint/2010/main" val="3632955230"/>
              </p:ext>
            </p:extLst>
          </p:nvPr>
        </p:nvGraphicFramePr>
        <p:xfrm>
          <a:off x="1525200" y="1766455"/>
          <a:ext cx="6094800" cy="3212345"/>
        </p:xfrm>
        <a:graphic>
          <a:graphicData uri="http://schemas.openxmlformats.org/drawingml/2006/table">
            <a:tbl>
              <a:tblPr firstRow="1" bandRow="1">
                <a:tableStyleId>{5940675A-B579-460E-94D1-54222C63F5DA}</a:tableStyleId>
              </a:tblPr>
              <a:tblGrid>
                <a:gridCol w="1903800">
                  <a:extLst>
                    <a:ext uri="{9D8B030D-6E8A-4147-A177-3AD203B41FA5}">
                      <a16:colId xmlns:a16="http://schemas.microsoft.com/office/drawing/2014/main" val="1964145615"/>
                    </a:ext>
                  </a:extLst>
                </a:gridCol>
                <a:gridCol w="4191000">
                  <a:extLst>
                    <a:ext uri="{9D8B030D-6E8A-4147-A177-3AD203B41FA5}">
                      <a16:colId xmlns:a16="http://schemas.microsoft.com/office/drawing/2014/main" val="795883536"/>
                    </a:ext>
                  </a:extLst>
                </a:gridCol>
              </a:tblGrid>
              <a:tr h="6719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Fever, muscle aches, cough; eventual respiratory distress or pneumonia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0223310"/>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3648286"/>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Coronaviruses: SARS-</a:t>
                      </a:r>
                      <a:r>
                        <a:rPr lang="en-US" sz="1400" dirty="0" err="1"/>
                        <a:t>CoV</a:t>
                      </a:r>
                      <a:r>
                        <a:rPr lang="en-US" sz="1400" dirty="0"/>
                        <a:t> and MERS-</a:t>
                      </a:r>
                      <a:r>
                        <a:rPr lang="en-US" sz="1400" dirty="0" err="1"/>
                        <a:t>CoV</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4154683"/>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Alveolar damage, inflammation, fluid accumulation; cytokine storm may damage tissue.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9675933"/>
                  </a:ext>
                </a:extLst>
              </a:tr>
              <a:tr h="58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Zoonotic viruses; spread by respiratory droplets; seen in healthcare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1443354"/>
                  </a:ext>
                </a:extLst>
              </a:tr>
              <a:tr h="58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a:t>
                      </a:r>
                      <a:r>
                        <a:rPr lang="en-US" sz="1400" baseline="0" dirty="0"/>
                        <a:t> and prevention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supportive therapy. Prevention: no vaccine.</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4478310"/>
                  </a:ext>
                </a:extLst>
              </a:tr>
            </a:tbl>
          </a:graphicData>
        </a:graphic>
      </p:graphicFrame>
    </p:spTree>
    <p:extLst>
      <p:ext uri="{BB962C8B-B14F-4D97-AF65-F5344CB8AC3E}">
        <p14:creationId xmlns:p14="http://schemas.microsoft.com/office/powerpoint/2010/main" val="376643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ABE6BC-D2EF-4544-9470-C154FC77D16B}"/>
              </a:ext>
            </a:extLst>
          </p:cNvPr>
          <p:cNvSpPr>
            <a:spLocks noGrp="1"/>
          </p:cNvSpPr>
          <p:nvPr>
            <p:ph type="title"/>
          </p:nvPr>
        </p:nvSpPr>
        <p:spPr>
          <a:xfrm>
            <a:off x="1449632" y="228600"/>
            <a:ext cx="6870023" cy="609600"/>
          </a:xfrm>
        </p:spPr>
        <p:txBody>
          <a:bodyPr/>
          <a:lstStyle/>
          <a:p>
            <a:r>
              <a:rPr lang="en-US" altLang="en-US" b="1" dirty="0">
                <a:solidFill>
                  <a:schemeClr val="tx1"/>
                </a:solidFill>
              </a:rPr>
              <a:t>Fungal Infections of the Lung (1)</a:t>
            </a:r>
            <a:endParaRPr lang="en-IN" b="1" dirty="0">
              <a:solidFill>
                <a:schemeClr val="tx1"/>
              </a:solidFill>
            </a:endParaRPr>
          </a:p>
        </p:txBody>
      </p:sp>
      <p:sp>
        <p:nvSpPr>
          <p:cNvPr id="2" name="Content Placeholder 1"/>
          <p:cNvSpPr>
            <a:spLocks noGrp="1"/>
          </p:cNvSpPr>
          <p:nvPr>
            <p:ph idx="1"/>
          </p:nvPr>
        </p:nvSpPr>
        <p:spPr>
          <a:xfrm>
            <a:off x="803565" y="990600"/>
            <a:ext cx="7620000" cy="4191000"/>
          </a:xfrm>
        </p:spPr>
        <p:txBody>
          <a:bodyPr/>
          <a:lstStyle/>
          <a:p>
            <a:pPr>
              <a:spcAft>
                <a:spcPts val="1500"/>
              </a:spcAft>
            </a:pPr>
            <a:r>
              <a:rPr lang="en-US" altLang="en-US" dirty="0"/>
              <a:t>Coccidioidomycosis (“valley fever”)</a:t>
            </a:r>
          </a:p>
          <a:p>
            <a:pPr marL="285750" lvl="1">
              <a:spcBef>
                <a:spcPts val="0"/>
              </a:spcBef>
            </a:pPr>
            <a:r>
              <a:rPr lang="en-US" altLang="en-US" dirty="0"/>
              <a:t>In U.S. mainly in southwest</a:t>
            </a:r>
          </a:p>
          <a:p>
            <a:pPr marL="285750" lvl="1"/>
            <a:r>
              <a:rPr lang="en-US" altLang="en-US" dirty="0"/>
              <a:t>People exposed to dust and soil (for example, farm workers) most likely to be infected</a:t>
            </a:r>
          </a:p>
          <a:p>
            <a:pPr marL="285750" lvl="1"/>
            <a:r>
              <a:rPr lang="en-US" altLang="en-US" dirty="0"/>
              <a:t>Only approximately 40% develop symptoms</a:t>
            </a:r>
          </a:p>
          <a:p>
            <a:pPr marL="285750" lvl="1"/>
            <a:r>
              <a:rPr lang="en-US" altLang="en-US" i="1" dirty="0"/>
              <a:t>Signs and symptoms</a:t>
            </a:r>
            <a:r>
              <a:rPr lang="en-US" altLang="en-US" dirty="0"/>
              <a:t>: Fever, cough, chest pain, loss of appetite and weight are common</a:t>
            </a:r>
          </a:p>
          <a:p>
            <a:pPr marL="512763" lvl="2"/>
            <a:r>
              <a:rPr lang="en-US" altLang="en-US" dirty="0"/>
              <a:t>Other signs and symptoms include joint pain, rash, painful nodules</a:t>
            </a:r>
          </a:p>
          <a:p>
            <a:pPr marL="512763" lvl="2"/>
            <a:r>
              <a:rPr lang="en-US" altLang="en-US" dirty="0"/>
              <a:t>Most recover spontaneously within a month; small percentage develop chronic disease</a:t>
            </a:r>
          </a:p>
        </p:txBody>
      </p:sp>
    </p:spTree>
    <p:extLst>
      <p:ext uri="{BB962C8B-B14F-4D97-AF65-F5344CB8AC3E}">
        <p14:creationId xmlns:p14="http://schemas.microsoft.com/office/powerpoint/2010/main" val="2117993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15" y="228600"/>
            <a:ext cx="8444330" cy="609600"/>
          </a:xfrm>
        </p:spPr>
        <p:txBody>
          <a:bodyPr/>
          <a:lstStyle/>
          <a:p>
            <a:r>
              <a:rPr lang="en-US" altLang="en-US" sz="3000" b="1" dirty="0">
                <a:solidFill>
                  <a:schemeClr val="tx1"/>
                </a:solidFill>
              </a:rPr>
              <a:t>Bacterial Infections of Upper Respiratory System (1)</a:t>
            </a:r>
            <a:endParaRPr lang="en-GB" sz="3000" b="1" dirty="0">
              <a:solidFill>
                <a:schemeClr val="tx1"/>
              </a:solidFill>
            </a:endParaRPr>
          </a:p>
        </p:txBody>
      </p:sp>
      <p:sp>
        <p:nvSpPr>
          <p:cNvPr id="2" name="Content Placeholder 1"/>
          <p:cNvSpPr>
            <a:spLocks noGrp="1"/>
          </p:cNvSpPr>
          <p:nvPr>
            <p:ph idx="1"/>
          </p:nvPr>
        </p:nvSpPr>
        <p:spPr>
          <a:xfrm>
            <a:off x="796634" y="990600"/>
            <a:ext cx="7509166" cy="5638800"/>
          </a:xfrm>
        </p:spPr>
        <p:txBody>
          <a:bodyPr/>
          <a:lstStyle/>
          <a:p>
            <a:pPr>
              <a:spcBef>
                <a:spcPts val="0"/>
              </a:spcBef>
              <a:spcAft>
                <a:spcPts val="1500"/>
              </a:spcAft>
            </a:pPr>
            <a:r>
              <a:rPr lang="en-US" altLang="en-US" dirty="0"/>
              <a:t>Pink eye, earache, and sinus infections</a:t>
            </a:r>
          </a:p>
          <a:p>
            <a:pPr marL="285750" lvl="1">
              <a:spcBef>
                <a:spcPts val="0"/>
              </a:spcBef>
            </a:pPr>
            <a:r>
              <a:rPr lang="en-US" altLang="en-US" i="1" dirty="0"/>
              <a:t>Causative agents</a:t>
            </a:r>
          </a:p>
          <a:p>
            <a:pPr marL="512763" lvl="2"/>
            <a:r>
              <a:rPr lang="en-US" altLang="en-US" i="1" dirty="0"/>
              <a:t>Haemophilus influenzae</a:t>
            </a:r>
            <a:r>
              <a:rPr lang="en-US" altLang="en-US" dirty="0"/>
              <a:t> (Gram-negative rod) and </a:t>
            </a:r>
            <a:r>
              <a:rPr lang="en-US" altLang="en-US" i="1" dirty="0"/>
              <a:t>Streptococcus pneumoniae</a:t>
            </a:r>
            <a:r>
              <a:rPr lang="en-US" altLang="en-US" dirty="0"/>
              <a:t> (Gram-positive encapsulated diplococcus) are common causes; others also cause</a:t>
            </a:r>
          </a:p>
          <a:p>
            <a:pPr marL="735013" lvl="3"/>
            <a:r>
              <a:rPr lang="en-US" altLang="en-US" sz="2000" dirty="0"/>
              <a:t>Strains that infect conjunctiva have adhesins</a:t>
            </a:r>
          </a:p>
          <a:p>
            <a:pPr marL="512763" lvl="2">
              <a:spcBef>
                <a:spcPct val="0"/>
              </a:spcBef>
            </a:pPr>
            <a:r>
              <a:rPr lang="en-US" altLang="en-US" dirty="0"/>
              <a:t>Approximately one third of otitis media, sinusitis caused by respiratory viruses</a:t>
            </a:r>
          </a:p>
          <a:p>
            <a:pPr marL="285750" lvl="1">
              <a:spcBef>
                <a:spcPct val="0"/>
              </a:spcBef>
            </a:pPr>
            <a:r>
              <a:rPr lang="en-US" altLang="en-US" i="1" dirty="0"/>
              <a:t>Pathogenesis</a:t>
            </a:r>
            <a:r>
              <a:rPr lang="en-US" altLang="en-US" dirty="0"/>
              <a:t> of conjunctivitis</a:t>
            </a:r>
          </a:p>
          <a:p>
            <a:pPr marL="512763" lvl="2"/>
            <a:r>
              <a:rPr lang="en-US" altLang="en-US" dirty="0"/>
              <a:t>Organisms likely from airborne respiratory droplets or contaminated hands</a:t>
            </a:r>
          </a:p>
          <a:p>
            <a:pPr marL="512763" lvl="2"/>
            <a:r>
              <a:rPr lang="en-US" altLang="en-US" dirty="0"/>
              <a:t>Resist destruction by lysozyme</a:t>
            </a:r>
          </a:p>
          <a:p>
            <a:pPr marL="512763" lvl="2"/>
            <a:r>
              <a:rPr lang="en-US" altLang="en-US" dirty="0"/>
              <a:t>Attachment sometimes aided by degradation of mucin (protective component of epithelial surface mucous)</a:t>
            </a:r>
          </a:p>
          <a:p>
            <a:pPr marL="512763" lvl="2"/>
            <a:r>
              <a:rPr lang="en-US" altLang="en-US" dirty="0"/>
              <a:t>Release tissue-damaging enzymes and sometimes toxins</a:t>
            </a:r>
          </a:p>
        </p:txBody>
      </p:sp>
    </p:spTree>
    <p:extLst>
      <p:ext uri="{BB962C8B-B14F-4D97-AF65-F5344CB8AC3E}">
        <p14:creationId xmlns:p14="http://schemas.microsoft.com/office/powerpoint/2010/main" val="289921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B83D4-F11E-4C03-9A7B-004C83BD8C2A}"/>
              </a:ext>
            </a:extLst>
          </p:cNvPr>
          <p:cNvSpPr>
            <a:spLocks noGrp="1"/>
          </p:cNvSpPr>
          <p:nvPr>
            <p:ph type="title"/>
          </p:nvPr>
        </p:nvSpPr>
        <p:spPr>
          <a:xfrm>
            <a:off x="474008" y="228600"/>
            <a:ext cx="8195984" cy="609600"/>
          </a:xfrm>
        </p:spPr>
        <p:txBody>
          <a:bodyPr/>
          <a:lstStyle/>
          <a:p>
            <a:r>
              <a:rPr lang="en-US" altLang="en-US" sz="3200" b="1" dirty="0">
                <a:solidFill>
                  <a:schemeClr val="tx1"/>
                </a:solidFill>
              </a:rPr>
              <a:t>Fungal Infections of the Lung – Figure 21.28</a:t>
            </a:r>
            <a:endParaRPr lang="en-IN" sz="3200" b="1" dirty="0">
              <a:solidFill>
                <a:schemeClr val="tx1"/>
              </a:solidFill>
            </a:endParaRPr>
          </a:p>
        </p:txBody>
      </p:sp>
      <p:sp>
        <p:nvSpPr>
          <p:cNvPr id="2" name="Content Placeholder 1"/>
          <p:cNvSpPr>
            <a:spLocks noGrp="1"/>
          </p:cNvSpPr>
          <p:nvPr>
            <p:ph idx="1"/>
          </p:nvPr>
        </p:nvSpPr>
        <p:spPr>
          <a:xfrm>
            <a:off x="803565" y="1219200"/>
            <a:ext cx="4343400" cy="2389910"/>
          </a:xfrm>
        </p:spPr>
        <p:txBody>
          <a:bodyPr/>
          <a:lstStyle/>
          <a:p>
            <a:pPr>
              <a:spcAft>
                <a:spcPts val="1500"/>
              </a:spcAft>
            </a:pPr>
            <a:r>
              <a:rPr lang="en-US" altLang="en-US" dirty="0"/>
              <a:t>Coccidioidomycosis</a:t>
            </a:r>
          </a:p>
          <a:p>
            <a:pPr marL="285750" lvl="1">
              <a:spcBef>
                <a:spcPts val="0"/>
              </a:spcBef>
            </a:pPr>
            <a:r>
              <a:rPr lang="en-US" altLang="en-US" i="1" dirty="0"/>
              <a:t>Causative agent</a:t>
            </a:r>
            <a:r>
              <a:rPr lang="en-US" altLang="en-US" dirty="0"/>
              <a:t>: </a:t>
            </a:r>
            <a:r>
              <a:rPr lang="en-US" altLang="en-US" i="1" dirty="0"/>
              <a:t>Coccidioides immitis</a:t>
            </a:r>
          </a:p>
          <a:p>
            <a:pPr marL="512763" lvl="2">
              <a:lnSpc>
                <a:spcPct val="110000"/>
              </a:lnSpc>
            </a:pPr>
            <a:r>
              <a:rPr lang="en-US" altLang="en-US" dirty="0"/>
              <a:t>Dimorphic fungus that grows in soil as mold</a:t>
            </a:r>
          </a:p>
          <a:p>
            <a:pPr marL="512763" lvl="2">
              <a:lnSpc>
                <a:spcPct val="110000"/>
              </a:lnSpc>
              <a:spcBef>
                <a:spcPct val="0"/>
              </a:spcBef>
            </a:pPr>
            <a:r>
              <a:rPr lang="en-US" altLang="en-US" dirty="0"/>
              <a:t>Hyphae produce highly infectious arthroconidia that are inhaled</a:t>
            </a:r>
          </a:p>
        </p:txBody>
      </p:sp>
      <p:sp>
        <p:nvSpPr>
          <p:cNvPr id="10" name="Content Placeholder 9">
            <a:extLst>
              <a:ext uri="{FF2B5EF4-FFF2-40B4-BE49-F238E27FC236}">
                <a16:creationId xmlns:a16="http://schemas.microsoft.com/office/drawing/2014/main" id="{AA6B1F6E-03F8-4576-B415-76D64ED3A1EB}"/>
              </a:ext>
            </a:extLst>
          </p:cNvPr>
          <p:cNvSpPr>
            <a:spLocks noGrp="1"/>
          </p:cNvSpPr>
          <p:nvPr>
            <p:ph sz="quarter" idx="18"/>
          </p:nvPr>
        </p:nvSpPr>
        <p:spPr>
          <a:xfrm>
            <a:off x="1080660" y="3609110"/>
            <a:ext cx="3318160" cy="2029690"/>
          </a:xfrm>
        </p:spPr>
        <p:txBody>
          <a:bodyPr/>
          <a:lstStyle/>
          <a:p>
            <a:pPr marL="228600" lvl="2">
              <a:spcBef>
                <a:spcPct val="0"/>
              </a:spcBef>
              <a:spcAft>
                <a:spcPts val="800"/>
              </a:spcAft>
              <a:buFont typeface="Arial" panose="020B0604020202020204" pitchFamily="34" charset="0"/>
              <a:buChar char="•"/>
            </a:pPr>
            <a:r>
              <a:rPr lang="en-US" altLang="en-US" sz="1800" dirty="0">
                <a:solidFill>
                  <a:prstClr val="black"/>
                </a:solidFill>
              </a:rPr>
              <a:t>Develop into thick-walled spherules that contain several hundred small cells called endospores</a:t>
            </a:r>
          </a:p>
          <a:p>
            <a:pPr marL="442913" lvl="3">
              <a:spcBef>
                <a:spcPct val="0"/>
              </a:spcBef>
              <a:spcAft>
                <a:spcPts val="800"/>
              </a:spcAft>
              <a:buFont typeface="Arial" panose="020B0604020202020204" pitchFamily="34" charset="0"/>
              <a:buChar char="•"/>
            </a:pPr>
            <a:r>
              <a:rPr lang="en-US" altLang="en-US" sz="1600" dirty="0">
                <a:solidFill>
                  <a:prstClr val="black"/>
                </a:solidFill>
              </a:rPr>
              <a:t>Not the same as bacterial endospores</a:t>
            </a:r>
            <a:endParaRPr lang="en-US" sz="1600" dirty="0">
              <a:solidFill>
                <a:prstClr val="black"/>
              </a:solidFill>
            </a:endParaRPr>
          </a:p>
        </p:txBody>
      </p:sp>
      <p:pic>
        <p:nvPicPr>
          <p:cNvPr id="214020"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3" b="1838"/>
          <a:stretch/>
        </p:blipFill>
        <p:spPr bwMode="auto">
          <a:xfrm>
            <a:off x="5486400" y="1371600"/>
            <a:ext cx="308951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a:extLst>
              <a:ext uri="{FF2B5EF4-FFF2-40B4-BE49-F238E27FC236}">
                <a16:creationId xmlns:a16="http://schemas.microsoft.com/office/drawing/2014/main" id="{9D00987C-013C-4DCB-B56A-3FDECAF71848}"/>
              </a:ext>
            </a:extLst>
          </p:cNvPr>
          <p:cNvSpPr>
            <a:spLocks noGrp="1"/>
          </p:cNvSpPr>
          <p:nvPr>
            <p:ph type="body" sz="quarter" idx="11"/>
          </p:nvPr>
        </p:nvSpPr>
        <p:spPr>
          <a:xfrm>
            <a:off x="6054480" y="6705600"/>
            <a:ext cx="3089520" cy="152400"/>
          </a:xfrm>
        </p:spPr>
        <p:txBody>
          <a:bodyPr/>
          <a:lstStyle/>
          <a:p>
            <a:r>
              <a:rPr lang="en-US" dirty="0"/>
              <a:t>a: ©Michael Abbey/Science Source; b: Source: Dr. Lucille K. Georg/CDC</a:t>
            </a:r>
            <a:endParaRPr lang="en-US" altLang="en-US" dirty="0"/>
          </a:p>
        </p:txBody>
      </p:sp>
    </p:spTree>
    <p:extLst>
      <p:ext uri="{BB962C8B-B14F-4D97-AF65-F5344CB8AC3E}">
        <p14:creationId xmlns:p14="http://schemas.microsoft.com/office/powerpoint/2010/main" val="1352041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04A687-12D2-4E5D-9E43-34DAA3F88340}"/>
              </a:ext>
            </a:extLst>
          </p:cNvPr>
          <p:cNvSpPr>
            <a:spLocks noGrp="1"/>
          </p:cNvSpPr>
          <p:nvPr>
            <p:ph type="title"/>
          </p:nvPr>
        </p:nvSpPr>
        <p:spPr>
          <a:xfrm>
            <a:off x="1449632" y="228600"/>
            <a:ext cx="6870023" cy="609600"/>
          </a:xfrm>
        </p:spPr>
        <p:txBody>
          <a:bodyPr/>
          <a:lstStyle/>
          <a:p>
            <a:r>
              <a:rPr lang="en-US" altLang="en-US" b="1" dirty="0">
                <a:solidFill>
                  <a:schemeClr val="tx1"/>
                </a:solidFill>
              </a:rPr>
              <a:t>Fungal Infections of the Lung (2)</a:t>
            </a:r>
            <a:endParaRPr lang="en-IN" b="1" dirty="0">
              <a:solidFill>
                <a:schemeClr val="tx1"/>
              </a:solidFill>
            </a:endParaRPr>
          </a:p>
        </p:txBody>
      </p:sp>
      <p:sp>
        <p:nvSpPr>
          <p:cNvPr id="2" name="Content Placeholder 1"/>
          <p:cNvSpPr>
            <a:spLocks noGrp="1"/>
          </p:cNvSpPr>
          <p:nvPr>
            <p:ph idx="1"/>
          </p:nvPr>
        </p:nvSpPr>
        <p:spPr>
          <a:xfrm>
            <a:off x="803565" y="990600"/>
            <a:ext cx="7543800" cy="3886200"/>
          </a:xfrm>
        </p:spPr>
        <p:txBody>
          <a:bodyPr/>
          <a:lstStyle/>
          <a:p>
            <a:pPr>
              <a:spcAft>
                <a:spcPts val="1500"/>
              </a:spcAft>
            </a:pPr>
            <a:r>
              <a:rPr lang="en-US" altLang="en-US" dirty="0"/>
              <a:t>Coccidioidomycosis</a:t>
            </a:r>
          </a:p>
          <a:p>
            <a:pPr marL="285750" lvl="1">
              <a:spcBef>
                <a:spcPts val="0"/>
              </a:spcBef>
            </a:pPr>
            <a:r>
              <a:rPr lang="en-US" altLang="en-US" i="1" dirty="0"/>
              <a:t>Pathogenesis</a:t>
            </a:r>
            <a:r>
              <a:rPr lang="en-US" altLang="en-US" dirty="0"/>
              <a:t>: arthroconidia inhaled</a:t>
            </a:r>
          </a:p>
          <a:p>
            <a:pPr marL="498475" lvl="2"/>
            <a:r>
              <a:rPr lang="en-US" altLang="en-US" dirty="0"/>
              <a:t>Endospores released when spherules rupture; endospores develop into more endospore-containing spherules </a:t>
            </a:r>
          </a:p>
          <a:p>
            <a:pPr marL="498475" lvl="2"/>
            <a:r>
              <a:rPr lang="en-US" altLang="en-US" dirty="0"/>
              <a:t>Each cycle provokes damaging inflammatory response</a:t>
            </a:r>
          </a:p>
          <a:p>
            <a:pPr marL="498475" lvl="2"/>
            <a:r>
              <a:rPr lang="en-US" altLang="en-US" dirty="0"/>
              <a:t>Usually eliminated but caseous necrosis occasionally occurs, resulting in lung cavities</a:t>
            </a:r>
          </a:p>
          <a:p>
            <a:pPr marL="498475" lvl="2"/>
            <a:r>
              <a:rPr lang="en-US" altLang="en-US" dirty="0"/>
              <a:t>Infection may spread in bloodstream; occurs more often in those with immunodeficiencies </a:t>
            </a:r>
          </a:p>
          <a:p>
            <a:pPr marL="735013" lvl="3">
              <a:spcBef>
                <a:spcPct val="0"/>
              </a:spcBef>
            </a:pPr>
            <a:r>
              <a:rPr lang="en-US" altLang="en-US" dirty="0"/>
              <a:t>Fatal without treatment</a:t>
            </a:r>
          </a:p>
        </p:txBody>
      </p:sp>
    </p:spTree>
    <p:extLst>
      <p:ext uri="{BB962C8B-B14F-4D97-AF65-F5344CB8AC3E}">
        <p14:creationId xmlns:p14="http://schemas.microsoft.com/office/powerpoint/2010/main" val="245231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3AB305-3B8D-47E8-8AC3-A9888B799235}"/>
              </a:ext>
            </a:extLst>
          </p:cNvPr>
          <p:cNvSpPr>
            <a:spLocks noGrp="1"/>
          </p:cNvSpPr>
          <p:nvPr>
            <p:ph type="title"/>
          </p:nvPr>
        </p:nvSpPr>
        <p:spPr>
          <a:xfrm>
            <a:off x="1448067" y="228600"/>
            <a:ext cx="6870024" cy="609600"/>
          </a:xfrm>
        </p:spPr>
        <p:txBody>
          <a:bodyPr/>
          <a:lstStyle/>
          <a:p>
            <a:r>
              <a:rPr lang="en-US" altLang="en-US" b="1" dirty="0">
                <a:solidFill>
                  <a:schemeClr val="tx1"/>
                </a:solidFill>
              </a:rPr>
              <a:t>Fungal Infections of the Lung (3)</a:t>
            </a:r>
            <a:endParaRPr lang="en-IN" b="1" dirty="0">
              <a:solidFill>
                <a:schemeClr val="tx1"/>
              </a:solidFill>
            </a:endParaRPr>
          </a:p>
        </p:txBody>
      </p:sp>
      <p:sp>
        <p:nvSpPr>
          <p:cNvPr id="2" name="Content Placeholder 1"/>
          <p:cNvSpPr>
            <a:spLocks noGrp="1"/>
          </p:cNvSpPr>
          <p:nvPr>
            <p:ph idx="1"/>
          </p:nvPr>
        </p:nvSpPr>
        <p:spPr>
          <a:xfrm>
            <a:off x="803565" y="990600"/>
            <a:ext cx="6096000" cy="2286000"/>
          </a:xfrm>
        </p:spPr>
        <p:txBody>
          <a:bodyPr/>
          <a:lstStyle/>
          <a:p>
            <a:pPr>
              <a:spcAft>
                <a:spcPts val="1500"/>
              </a:spcAft>
            </a:pPr>
            <a:r>
              <a:rPr lang="en-US" altLang="en-US" dirty="0"/>
              <a:t>Coccidioidomycosis</a:t>
            </a:r>
          </a:p>
          <a:p>
            <a:pPr marL="285750" lvl="1">
              <a:spcBef>
                <a:spcPts val="0"/>
              </a:spcBef>
            </a:pPr>
            <a:r>
              <a:rPr lang="en-US" altLang="en-US" i="1" dirty="0"/>
              <a:t>Epidemiology</a:t>
            </a:r>
            <a:r>
              <a:rPr lang="en-US" altLang="en-US" dirty="0"/>
              <a:t>: semi-arid areas of Western Hemisphere</a:t>
            </a:r>
          </a:p>
          <a:p>
            <a:pPr marL="512763" lvl="2"/>
            <a:r>
              <a:rPr lang="en-US" altLang="en-US" dirty="0"/>
              <a:t>Infections occur during hot, dry, dusty seasons</a:t>
            </a:r>
          </a:p>
          <a:p>
            <a:pPr marL="512763" lvl="2"/>
            <a:r>
              <a:rPr lang="en-US" altLang="en-US" dirty="0"/>
              <a:t>Dust from earthquakes can result in epidemics</a:t>
            </a:r>
          </a:p>
          <a:p>
            <a:pPr marL="512763" lvl="2"/>
            <a:r>
              <a:rPr lang="en-US" altLang="en-US" dirty="0"/>
              <a:t>Can be contracted by traveling through endemic area</a:t>
            </a:r>
          </a:p>
        </p:txBody>
      </p:sp>
      <p:sp>
        <p:nvSpPr>
          <p:cNvPr id="12" name="Content Placeholder 11">
            <a:extLst>
              <a:ext uri="{FF2B5EF4-FFF2-40B4-BE49-F238E27FC236}">
                <a16:creationId xmlns:a16="http://schemas.microsoft.com/office/drawing/2014/main" id="{88B876E4-5809-433C-8DDA-464FCE695F63}"/>
              </a:ext>
            </a:extLst>
          </p:cNvPr>
          <p:cNvSpPr>
            <a:spLocks noGrp="1"/>
          </p:cNvSpPr>
          <p:nvPr>
            <p:ph sz="quarter" idx="18"/>
          </p:nvPr>
        </p:nvSpPr>
        <p:spPr>
          <a:xfrm>
            <a:off x="803565" y="3276600"/>
            <a:ext cx="3235035" cy="3124200"/>
          </a:xfrm>
        </p:spPr>
        <p:txBody>
          <a:bodyPr/>
          <a:lstStyle/>
          <a:p>
            <a:pPr marL="285750" lvl="1">
              <a:spcAft>
                <a:spcPts val="800"/>
              </a:spcAft>
              <a:buFont typeface="Arial" panose="020B0604020202020204" pitchFamily="34" charset="0"/>
              <a:buChar char="•"/>
            </a:pPr>
            <a:r>
              <a:rPr lang="en-US" altLang="en-US" sz="2000" i="1" dirty="0">
                <a:solidFill>
                  <a:prstClr val="black"/>
                </a:solidFill>
              </a:rPr>
              <a:t>Treatment and prevention</a:t>
            </a:r>
            <a:r>
              <a:rPr lang="en-US" altLang="en-US" sz="2000" dirty="0">
                <a:solidFill>
                  <a:prstClr val="black"/>
                </a:solidFill>
              </a:rPr>
              <a:t>: </a:t>
            </a:r>
          </a:p>
          <a:p>
            <a:pPr marL="527050" lvl="2">
              <a:lnSpc>
                <a:spcPts val="2800"/>
              </a:lnSpc>
              <a:spcAft>
                <a:spcPts val="800"/>
              </a:spcAft>
              <a:buFont typeface="Arial" panose="020B0604020202020204" pitchFamily="34" charset="0"/>
              <a:buChar char="•"/>
            </a:pPr>
            <a:r>
              <a:rPr lang="en-US" altLang="en-US" sz="1800" dirty="0">
                <a:solidFill>
                  <a:prstClr val="black"/>
                </a:solidFill>
              </a:rPr>
              <a:t>Approved medications given for a long time</a:t>
            </a:r>
          </a:p>
          <a:p>
            <a:pPr marL="527050" lvl="2">
              <a:spcAft>
                <a:spcPts val="800"/>
              </a:spcAft>
              <a:buFont typeface="Arial" panose="020B0604020202020204" pitchFamily="34" charset="0"/>
              <a:buChar char="•"/>
            </a:pPr>
            <a:r>
              <a:rPr lang="en-US" altLang="en-US" sz="1800" dirty="0">
                <a:solidFill>
                  <a:prstClr val="black"/>
                </a:solidFill>
              </a:rPr>
              <a:t>Disseminated disease can reactivate months or years later</a:t>
            </a:r>
          </a:p>
          <a:p>
            <a:pPr marL="527050" lvl="2">
              <a:lnSpc>
                <a:spcPts val="2800"/>
              </a:lnSpc>
              <a:spcAft>
                <a:spcPts val="800"/>
              </a:spcAft>
              <a:buFont typeface="Arial" panose="020B0604020202020204" pitchFamily="34" charset="0"/>
              <a:buChar char="•"/>
            </a:pPr>
            <a:r>
              <a:rPr lang="en-US" altLang="en-US" sz="1800" dirty="0">
                <a:solidFill>
                  <a:prstClr val="black"/>
                </a:solidFill>
              </a:rPr>
              <a:t>Prevention includes dust avoidance and control</a:t>
            </a:r>
            <a:endParaRPr lang="en-US" sz="1800" dirty="0">
              <a:solidFill>
                <a:prstClr val="black"/>
              </a:solidFill>
            </a:endParaRPr>
          </a:p>
        </p:txBody>
      </p:sp>
    </p:spTree>
    <p:extLst>
      <p:ext uri="{BB962C8B-B14F-4D97-AF65-F5344CB8AC3E}">
        <p14:creationId xmlns:p14="http://schemas.microsoft.com/office/powerpoint/2010/main" val="87982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99" y="228600"/>
            <a:ext cx="8700202" cy="639762"/>
          </a:xfrm>
        </p:spPr>
        <p:txBody>
          <a:bodyPr/>
          <a:lstStyle/>
          <a:p>
            <a:r>
              <a:rPr lang="en-US" sz="3200" b="1" dirty="0">
                <a:solidFill>
                  <a:schemeClr val="tx1"/>
                </a:solidFill>
              </a:rPr>
              <a:t>Table 21.16 Coccidioidomycosis (“Valley Fever”)</a:t>
            </a:r>
          </a:p>
        </p:txBody>
      </p:sp>
      <p:graphicFrame>
        <p:nvGraphicFramePr>
          <p:cNvPr id="3" name="Table Placeholder 2">
            <a:extLst>
              <a:ext uri="{FF2B5EF4-FFF2-40B4-BE49-F238E27FC236}">
                <a16:creationId xmlns:a16="http://schemas.microsoft.com/office/drawing/2014/main" id="{6912FBF7-ED6A-4E3E-BCA6-958D3F141FCE}"/>
              </a:ext>
            </a:extLst>
          </p:cNvPr>
          <p:cNvGraphicFramePr>
            <a:graphicFrameLocks noGrp="1"/>
          </p:cNvGraphicFramePr>
          <p:nvPr>
            <p:ph type="tbl" sz="quarter" idx="18"/>
            <p:extLst>
              <p:ext uri="{D42A27DB-BD31-4B8C-83A1-F6EECF244321}">
                <p14:modId xmlns:p14="http://schemas.microsoft.com/office/powerpoint/2010/main" val="3257329563"/>
              </p:ext>
            </p:extLst>
          </p:nvPr>
        </p:nvGraphicFramePr>
        <p:xfrm>
          <a:off x="1094510" y="1676400"/>
          <a:ext cx="6933600" cy="3574473"/>
        </p:xfrm>
        <a:graphic>
          <a:graphicData uri="http://schemas.openxmlformats.org/drawingml/2006/table">
            <a:tbl>
              <a:tblPr firstRow="1" bandRow="1">
                <a:tableStyleId>{5940675A-B579-460E-94D1-54222C63F5DA}</a:tableStyleId>
              </a:tblPr>
              <a:tblGrid>
                <a:gridCol w="1648690">
                  <a:extLst>
                    <a:ext uri="{9D8B030D-6E8A-4147-A177-3AD203B41FA5}">
                      <a16:colId xmlns:a16="http://schemas.microsoft.com/office/drawing/2014/main" val="2347775532"/>
                    </a:ext>
                  </a:extLst>
                </a:gridCol>
                <a:gridCol w="5284910">
                  <a:extLst>
                    <a:ext uri="{9D8B030D-6E8A-4147-A177-3AD203B41FA5}">
                      <a16:colId xmlns:a16="http://schemas.microsoft.com/office/drawing/2014/main" val="606019142"/>
                    </a:ext>
                  </a:extLst>
                </a:gridCol>
              </a:tblGrid>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Fever, cough, chest pain, loss of appetite and weight; less frequently, painful nodules on extremities, pain in joints; skin, mucous membranes, brain, and internal organs sometimes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1390292"/>
                  </a:ext>
                </a:extLst>
              </a:tr>
              <a:tr h="4017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2 days to 3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3249114"/>
                  </a:ext>
                </a:extLst>
              </a:tr>
              <a:tr h="429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i="1" dirty="0"/>
                        <a:t>Coccidioides immitis, </a:t>
                      </a:r>
                      <a:r>
                        <a:rPr lang="en-US" sz="1300" dirty="0"/>
                        <a:t>a dimorphic fungus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3487311"/>
                  </a:ext>
                </a:extLst>
              </a:tr>
              <a:tr h="990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300" dirty="0"/>
                        <a:t>Inhaled arthroconidia develop into spherules that mature and rupture to release endospores, each of which then develops into another spherule; inflammatory response damages tissue; hypersensitivity to fungal antigens causes painful nodules and joint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031498"/>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Occurs only in certain semi-arid regions of the Western Hemisphere.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8266388"/>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antifungal medications. Prevention: dust control methods such as grass planting and watering.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7344807"/>
                  </a:ext>
                </a:extLst>
              </a:tr>
            </a:tbl>
          </a:graphicData>
        </a:graphic>
      </p:graphicFrame>
    </p:spTree>
    <p:extLst>
      <p:ext uri="{BB962C8B-B14F-4D97-AF65-F5344CB8AC3E}">
        <p14:creationId xmlns:p14="http://schemas.microsoft.com/office/powerpoint/2010/main" val="42876835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837104-2331-442B-8864-8829596EF9A5}"/>
              </a:ext>
            </a:extLst>
          </p:cNvPr>
          <p:cNvSpPr>
            <a:spLocks noGrp="1"/>
          </p:cNvSpPr>
          <p:nvPr>
            <p:ph type="title"/>
          </p:nvPr>
        </p:nvSpPr>
        <p:spPr>
          <a:xfrm>
            <a:off x="1448068" y="228600"/>
            <a:ext cx="6870023" cy="609600"/>
          </a:xfrm>
        </p:spPr>
        <p:txBody>
          <a:bodyPr/>
          <a:lstStyle/>
          <a:p>
            <a:r>
              <a:rPr lang="en-US" altLang="en-US" b="1" dirty="0">
                <a:solidFill>
                  <a:schemeClr val="tx1"/>
                </a:solidFill>
              </a:rPr>
              <a:t>Fungal Infections of the Lung (4)</a:t>
            </a:r>
            <a:endParaRPr lang="en-IN" b="1" dirty="0">
              <a:solidFill>
                <a:schemeClr val="tx1"/>
              </a:solidFill>
            </a:endParaRPr>
          </a:p>
        </p:txBody>
      </p:sp>
      <p:sp>
        <p:nvSpPr>
          <p:cNvPr id="2" name="Content Placeholder 1"/>
          <p:cNvSpPr>
            <a:spLocks noGrp="1"/>
          </p:cNvSpPr>
          <p:nvPr>
            <p:ph idx="1"/>
          </p:nvPr>
        </p:nvSpPr>
        <p:spPr>
          <a:xfrm>
            <a:off x="803565" y="990600"/>
            <a:ext cx="5943600" cy="3276600"/>
          </a:xfrm>
        </p:spPr>
        <p:txBody>
          <a:bodyPr/>
          <a:lstStyle/>
          <a:p>
            <a:pPr>
              <a:spcAft>
                <a:spcPts val="1500"/>
              </a:spcAft>
            </a:pPr>
            <a:r>
              <a:rPr lang="en-US" altLang="en-US" dirty="0"/>
              <a:t>Histoplasmosis (“Spelunker’s Disease”)</a:t>
            </a:r>
          </a:p>
          <a:p>
            <a:pPr marL="285750" lvl="1">
              <a:spcBef>
                <a:spcPts val="0"/>
              </a:spcBef>
            </a:pPr>
            <a:r>
              <a:rPr lang="en-US" altLang="en-US" dirty="0"/>
              <a:t>Usually benign; occasionally mimics tuberculosis</a:t>
            </a:r>
          </a:p>
          <a:p>
            <a:pPr marL="512763" lvl="2"/>
            <a:r>
              <a:rPr lang="en-US" altLang="en-US" dirty="0"/>
              <a:t>Serious forms suggest underlying immunodeficiency</a:t>
            </a:r>
          </a:p>
          <a:p>
            <a:pPr marL="285750" lvl="1"/>
            <a:r>
              <a:rPr lang="en-US" altLang="en-US" i="1" dirty="0"/>
              <a:t>Signs and symptoms</a:t>
            </a:r>
            <a:r>
              <a:rPr lang="en-US" altLang="en-US" dirty="0"/>
              <a:t>: most infections asymptomatic</a:t>
            </a:r>
          </a:p>
          <a:p>
            <a:pPr marL="512763" lvl="2"/>
            <a:r>
              <a:rPr lang="en-US" altLang="en-US" dirty="0"/>
              <a:t>Fever, cough, chest pain most common</a:t>
            </a:r>
          </a:p>
          <a:p>
            <a:pPr marL="512763" lvl="2"/>
            <a:r>
              <a:rPr lang="en-US" altLang="en-US" dirty="0"/>
              <a:t>Sometimes shortness of breath</a:t>
            </a:r>
          </a:p>
          <a:p>
            <a:pPr marL="512763" lvl="2"/>
            <a:r>
              <a:rPr lang="en-US" altLang="en-US" dirty="0"/>
              <a:t>Mouth sores may develop, especially in children</a:t>
            </a:r>
          </a:p>
        </p:txBody>
      </p:sp>
    </p:spTree>
    <p:extLst>
      <p:ext uri="{BB962C8B-B14F-4D97-AF65-F5344CB8AC3E}">
        <p14:creationId xmlns:p14="http://schemas.microsoft.com/office/powerpoint/2010/main" val="77310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0187BF-FB8F-4AD0-AA5B-8DEE4ACCF8BA}"/>
              </a:ext>
            </a:extLst>
          </p:cNvPr>
          <p:cNvSpPr>
            <a:spLocks noGrp="1"/>
          </p:cNvSpPr>
          <p:nvPr>
            <p:ph type="title"/>
          </p:nvPr>
        </p:nvSpPr>
        <p:spPr>
          <a:xfrm>
            <a:off x="349835" y="228600"/>
            <a:ext cx="8444330" cy="609600"/>
          </a:xfrm>
        </p:spPr>
        <p:txBody>
          <a:bodyPr/>
          <a:lstStyle/>
          <a:p>
            <a:r>
              <a:rPr lang="en-US" altLang="en-US" b="1" dirty="0">
                <a:solidFill>
                  <a:schemeClr val="tx1"/>
                </a:solidFill>
              </a:rPr>
              <a:t>Fungal Infections of the Lung – Figure 21.29</a:t>
            </a:r>
            <a:endParaRPr lang="en-IN" b="1" dirty="0">
              <a:solidFill>
                <a:schemeClr val="tx1"/>
              </a:solidFill>
            </a:endParaRPr>
          </a:p>
        </p:txBody>
      </p:sp>
      <p:sp>
        <p:nvSpPr>
          <p:cNvPr id="2" name="Content Placeholder 1"/>
          <p:cNvSpPr>
            <a:spLocks noGrp="1"/>
          </p:cNvSpPr>
          <p:nvPr>
            <p:ph idx="1"/>
          </p:nvPr>
        </p:nvSpPr>
        <p:spPr>
          <a:xfrm>
            <a:off x="803565" y="990600"/>
            <a:ext cx="6172200" cy="1447800"/>
          </a:xfrm>
        </p:spPr>
        <p:txBody>
          <a:bodyPr/>
          <a:lstStyle/>
          <a:p>
            <a:pPr>
              <a:spcAft>
                <a:spcPts val="1500"/>
              </a:spcAft>
            </a:pPr>
            <a:r>
              <a:rPr lang="en-US" altLang="en-US" dirty="0"/>
              <a:t>Histoplasmosis (“Spelunker’s Disease”)</a:t>
            </a:r>
          </a:p>
          <a:p>
            <a:pPr marL="285750" lvl="1">
              <a:spcBef>
                <a:spcPts val="0"/>
              </a:spcBef>
            </a:pPr>
            <a:r>
              <a:rPr lang="en-US" altLang="en-US" i="1" dirty="0"/>
              <a:t>Causative agent</a:t>
            </a:r>
            <a:r>
              <a:rPr lang="en-US" altLang="en-US" dirty="0"/>
              <a:t>: dimorphic </a:t>
            </a:r>
            <a:r>
              <a:rPr lang="en-US" altLang="en-US" i="1" dirty="0"/>
              <a:t>Histoplasma capsulatum</a:t>
            </a:r>
          </a:p>
          <a:p>
            <a:pPr marL="512763" lvl="2"/>
            <a:r>
              <a:rPr lang="en-US" altLang="en-US" dirty="0"/>
              <a:t>Grows in soils contaminated by bird or bat droppings</a:t>
            </a:r>
          </a:p>
        </p:txBody>
      </p:sp>
      <p:sp>
        <p:nvSpPr>
          <p:cNvPr id="10" name="Content Placeholder 9">
            <a:extLst>
              <a:ext uri="{FF2B5EF4-FFF2-40B4-BE49-F238E27FC236}">
                <a16:creationId xmlns:a16="http://schemas.microsoft.com/office/drawing/2014/main" id="{26E16F17-ED1F-4C25-826E-C3E7EC187697}"/>
              </a:ext>
            </a:extLst>
          </p:cNvPr>
          <p:cNvSpPr>
            <a:spLocks noGrp="1"/>
          </p:cNvSpPr>
          <p:nvPr>
            <p:ph sz="quarter" idx="18"/>
          </p:nvPr>
        </p:nvSpPr>
        <p:spPr>
          <a:xfrm>
            <a:off x="1087584" y="2438400"/>
            <a:ext cx="3401289" cy="2438400"/>
          </a:xfrm>
        </p:spPr>
        <p:txBody>
          <a:bodyPr/>
          <a:lstStyle/>
          <a:p>
            <a:pPr marL="228600" lvl="2">
              <a:spcAft>
                <a:spcPts val="800"/>
              </a:spcAft>
              <a:buFont typeface="Arial" panose="020B0604020202020204" pitchFamily="34" charset="0"/>
              <a:buChar char="•"/>
            </a:pPr>
            <a:r>
              <a:rPr lang="en-US" altLang="en-US" sz="1800" dirty="0">
                <a:solidFill>
                  <a:prstClr val="black"/>
                </a:solidFill>
              </a:rPr>
              <a:t>Grows within host macrophages as tiny oval yeast</a:t>
            </a:r>
          </a:p>
          <a:p>
            <a:pPr marL="228600" lvl="2">
              <a:spcAft>
                <a:spcPts val="800"/>
              </a:spcAft>
              <a:buFont typeface="Arial" panose="020B0604020202020204" pitchFamily="34" charset="0"/>
              <a:buChar char="•"/>
            </a:pPr>
            <a:r>
              <a:rPr lang="en-US" altLang="en-US" sz="1800" dirty="0">
                <a:solidFill>
                  <a:prstClr val="black"/>
                </a:solidFill>
              </a:rPr>
              <a:t>Mold form produces macroconidia (with numerous projecting knobs) and tiny</a:t>
            </a:r>
            <a:r>
              <a:rPr lang="en-US" altLang="en-US" sz="1800" spc="200" dirty="0">
                <a:solidFill>
                  <a:prstClr val="black"/>
                </a:solidFill>
              </a:rPr>
              <a:t> </a:t>
            </a:r>
            <a:r>
              <a:rPr lang="en-US" altLang="en-US" sz="1800" dirty="0">
                <a:solidFill>
                  <a:prstClr val="black"/>
                </a:solidFill>
              </a:rPr>
              <a:t>pear-shaped or spherical microconidia</a:t>
            </a:r>
          </a:p>
        </p:txBody>
      </p:sp>
      <p:pic>
        <p:nvPicPr>
          <p:cNvPr id="222212"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57" b="3437"/>
          <a:stretch/>
        </p:blipFill>
        <p:spPr bwMode="auto">
          <a:xfrm>
            <a:off x="5029200" y="2470442"/>
            <a:ext cx="3276600" cy="397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42F236F2-A9D4-4330-BD77-CEF105A52A01}"/>
              </a:ext>
            </a:extLst>
          </p:cNvPr>
          <p:cNvSpPr>
            <a:spLocks noGrp="1"/>
          </p:cNvSpPr>
          <p:nvPr>
            <p:ph type="body" sz="quarter" idx="11"/>
          </p:nvPr>
        </p:nvSpPr>
        <p:spPr>
          <a:xfrm>
            <a:off x="7391400" y="6705600"/>
            <a:ext cx="1752600" cy="152400"/>
          </a:xfrm>
        </p:spPr>
        <p:txBody>
          <a:bodyPr/>
          <a:lstStyle/>
          <a:p>
            <a:r>
              <a:rPr lang="en-US" dirty="0"/>
              <a:t> a: ©Evans Roberts; b: ©Evans Roberts</a:t>
            </a:r>
            <a:endParaRPr lang="en-US" altLang="en-US" dirty="0"/>
          </a:p>
        </p:txBody>
      </p:sp>
    </p:spTree>
    <p:extLst>
      <p:ext uri="{BB962C8B-B14F-4D97-AF65-F5344CB8AC3E}">
        <p14:creationId xmlns:p14="http://schemas.microsoft.com/office/powerpoint/2010/main" val="194547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2BBF0-C534-432C-987A-90E27B6E49A4}"/>
              </a:ext>
            </a:extLst>
          </p:cNvPr>
          <p:cNvSpPr>
            <a:spLocks noGrp="1"/>
          </p:cNvSpPr>
          <p:nvPr>
            <p:ph type="title"/>
          </p:nvPr>
        </p:nvSpPr>
        <p:spPr>
          <a:xfrm>
            <a:off x="1449632" y="228600"/>
            <a:ext cx="6870023" cy="609600"/>
          </a:xfrm>
        </p:spPr>
        <p:txBody>
          <a:bodyPr/>
          <a:lstStyle/>
          <a:p>
            <a:r>
              <a:rPr lang="en-US" altLang="en-US" b="1" dirty="0">
                <a:solidFill>
                  <a:schemeClr val="tx1"/>
                </a:solidFill>
              </a:rPr>
              <a:t>Fungal Infections of the Lung (5)</a:t>
            </a:r>
            <a:endParaRPr lang="en-IN" b="1" dirty="0">
              <a:solidFill>
                <a:schemeClr val="tx1"/>
              </a:solidFill>
            </a:endParaRPr>
          </a:p>
        </p:txBody>
      </p:sp>
      <p:sp>
        <p:nvSpPr>
          <p:cNvPr id="2" name="Content Placeholder 1"/>
          <p:cNvSpPr>
            <a:spLocks noGrp="1"/>
          </p:cNvSpPr>
          <p:nvPr>
            <p:ph idx="1"/>
          </p:nvPr>
        </p:nvSpPr>
        <p:spPr>
          <a:xfrm>
            <a:off x="803565" y="990600"/>
            <a:ext cx="6629400" cy="3429000"/>
          </a:xfrm>
        </p:spPr>
        <p:txBody>
          <a:bodyPr/>
          <a:lstStyle/>
          <a:p>
            <a:pPr>
              <a:spcAft>
                <a:spcPts val="1500"/>
              </a:spcAft>
            </a:pPr>
            <a:r>
              <a:rPr lang="en-US" altLang="en-US" dirty="0"/>
              <a:t>Histoplasmosis</a:t>
            </a:r>
          </a:p>
          <a:p>
            <a:pPr marL="285750" lvl="1">
              <a:spcBef>
                <a:spcPts val="0"/>
              </a:spcBef>
            </a:pPr>
            <a:r>
              <a:rPr lang="en-US" altLang="en-US" i="1" dirty="0"/>
              <a:t>Pathogenesis</a:t>
            </a:r>
            <a:r>
              <a:rPr lang="en-US" altLang="en-US" dirty="0"/>
              <a:t> </a:t>
            </a:r>
          </a:p>
          <a:p>
            <a:pPr marL="512763" lvl="2"/>
            <a:r>
              <a:rPr lang="en-US" altLang="en-US" dirty="0"/>
              <a:t>Inhaled microconidia taken up by macrophages</a:t>
            </a:r>
          </a:p>
          <a:p>
            <a:pPr marL="512763" lvl="2"/>
            <a:r>
              <a:rPr lang="en-US" altLang="en-US" dirty="0"/>
              <a:t>Fungus develops into yeast form, multiplies within phagocytes</a:t>
            </a:r>
          </a:p>
          <a:p>
            <a:pPr marL="512763" lvl="2"/>
            <a:r>
              <a:rPr lang="en-US" altLang="en-US" dirty="0"/>
              <a:t>Granulomas develop; resemble those of TB</a:t>
            </a:r>
          </a:p>
          <a:p>
            <a:pPr marL="512763" lvl="2"/>
            <a:r>
              <a:rPr lang="en-US" altLang="en-US" dirty="0"/>
              <a:t>Lesions eventually replaced with scar tissue; many calcify</a:t>
            </a:r>
          </a:p>
          <a:p>
            <a:pPr marL="512763" lvl="2"/>
            <a:r>
              <a:rPr lang="en-US" altLang="en-US" dirty="0"/>
              <a:t>Disease spreads throughout body in rare cases, particularly in immunodeficient</a:t>
            </a:r>
          </a:p>
        </p:txBody>
      </p:sp>
    </p:spTree>
    <p:extLst>
      <p:ext uri="{BB962C8B-B14F-4D97-AF65-F5344CB8AC3E}">
        <p14:creationId xmlns:p14="http://schemas.microsoft.com/office/powerpoint/2010/main" val="13127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57BC1A-A78E-4A54-B764-D88B0684F02B}"/>
              </a:ext>
            </a:extLst>
          </p:cNvPr>
          <p:cNvSpPr>
            <a:spLocks noGrp="1"/>
          </p:cNvSpPr>
          <p:nvPr>
            <p:ph type="title"/>
          </p:nvPr>
        </p:nvSpPr>
        <p:spPr>
          <a:xfrm>
            <a:off x="307614" y="228600"/>
            <a:ext cx="8528773" cy="609600"/>
          </a:xfrm>
        </p:spPr>
        <p:txBody>
          <a:bodyPr/>
          <a:lstStyle/>
          <a:p>
            <a:r>
              <a:rPr lang="en-US" altLang="en-US" b="1" dirty="0">
                <a:solidFill>
                  <a:schemeClr val="tx1"/>
                </a:solidFill>
              </a:rPr>
              <a:t>Fungal Infections of the Lung – Figure 21.30</a:t>
            </a:r>
            <a:endParaRPr lang="en-IN" b="1" dirty="0">
              <a:solidFill>
                <a:schemeClr val="tx1"/>
              </a:solidFill>
            </a:endParaRPr>
          </a:p>
        </p:txBody>
      </p:sp>
      <p:sp>
        <p:nvSpPr>
          <p:cNvPr id="2" name="Content Placeholder 1"/>
          <p:cNvSpPr>
            <a:spLocks noGrp="1"/>
          </p:cNvSpPr>
          <p:nvPr>
            <p:ph idx="1"/>
          </p:nvPr>
        </p:nvSpPr>
        <p:spPr>
          <a:xfrm>
            <a:off x="803565" y="990600"/>
            <a:ext cx="7086600" cy="2438400"/>
          </a:xfrm>
        </p:spPr>
        <p:txBody>
          <a:bodyPr/>
          <a:lstStyle/>
          <a:p>
            <a:pPr>
              <a:spcAft>
                <a:spcPts val="1500"/>
              </a:spcAft>
            </a:pPr>
            <a:r>
              <a:rPr lang="en-US" altLang="en-US" dirty="0"/>
              <a:t>Histoplasmosis</a:t>
            </a:r>
          </a:p>
          <a:p>
            <a:pPr marL="285750" lvl="1">
              <a:spcBef>
                <a:spcPts val="0"/>
              </a:spcBef>
            </a:pPr>
            <a:r>
              <a:rPr lang="en-US" altLang="en-US" i="1" dirty="0"/>
              <a:t>Epidemiology</a:t>
            </a:r>
            <a:r>
              <a:rPr lang="en-US" altLang="en-US" dirty="0"/>
              <a:t>: found in U.S., also tropical and temperate zones scattered around the world</a:t>
            </a:r>
          </a:p>
          <a:p>
            <a:pPr marL="498475" lvl="2"/>
            <a:r>
              <a:rPr lang="en-US" altLang="en-US" dirty="0"/>
              <a:t>Cave explorers at risk due to bat droppings in many caves</a:t>
            </a:r>
          </a:p>
          <a:p>
            <a:pPr marL="498475" lvl="2"/>
            <a:r>
              <a:rPr lang="en-US" altLang="en-US" dirty="0"/>
              <a:t>Skin tests reveal millions in Mississippi and Ohio River drainage area, South Atlantic states have been infected</a:t>
            </a:r>
          </a:p>
        </p:txBody>
      </p:sp>
      <p:pic>
        <p:nvPicPr>
          <p:cNvPr id="226308" name="Picture 5" descr="Map of geographic distribution shows that histoplasmosis is not seen west of Kansas."/>
          <p:cNvPicPr>
            <a:picLocks noChangeAspect="1" noChangeArrowheads="1"/>
          </p:cNvPicPr>
          <p:nvPr/>
        </p:nvPicPr>
        <p:blipFill>
          <a:blip r:embed="rId3" cstate="print">
            <a:extLst>
              <a:ext uri="{28A0092B-C50C-407E-A947-70E740481C1C}">
                <a14:useLocalDpi xmlns:a14="http://schemas.microsoft.com/office/drawing/2010/main" val="0"/>
              </a:ext>
            </a:extLst>
          </a:blip>
          <a:srcRect t="6236"/>
          <a:stretch>
            <a:fillRect/>
          </a:stretch>
        </p:blipFill>
        <p:spPr bwMode="auto">
          <a:xfrm>
            <a:off x="2055800" y="3505200"/>
            <a:ext cx="5029200"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79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B90D95-3938-400B-87D4-758FA209A71A}"/>
              </a:ext>
            </a:extLst>
          </p:cNvPr>
          <p:cNvSpPr>
            <a:spLocks noGrp="1"/>
          </p:cNvSpPr>
          <p:nvPr>
            <p:ph type="title"/>
          </p:nvPr>
        </p:nvSpPr>
        <p:spPr>
          <a:xfrm>
            <a:off x="1243674" y="228600"/>
            <a:ext cx="7273520" cy="609600"/>
          </a:xfrm>
        </p:spPr>
        <p:txBody>
          <a:bodyPr/>
          <a:lstStyle/>
          <a:p>
            <a:r>
              <a:rPr lang="en-US" altLang="en-US" b="1" dirty="0">
                <a:solidFill>
                  <a:schemeClr val="tx1"/>
                </a:solidFill>
              </a:rPr>
              <a:t>Fungal Infections of the Lung (6)</a:t>
            </a:r>
            <a:endParaRPr lang="en-IN" b="1" dirty="0">
              <a:solidFill>
                <a:schemeClr val="tx1"/>
              </a:solidFill>
            </a:endParaRPr>
          </a:p>
        </p:txBody>
      </p:sp>
      <p:sp>
        <p:nvSpPr>
          <p:cNvPr id="2" name="Content Placeholder 1"/>
          <p:cNvSpPr>
            <a:spLocks noGrp="1"/>
          </p:cNvSpPr>
          <p:nvPr>
            <p:ph idx="1"/>
          </p:nvPr>
        </p:nvSpPr>
        <p:spPr>
          <a:xfrm>
            <a:off x="796635" y="990600"/>
            <a:ext cx="7391400" cy="2057400"/>
          </a:xfrm>
        </p:spPr>
        <p:txBody>
          <a:bodyPr/>
          <a:lstStyle/>
          <a:p>
            <a:pPr>
              <a:spcAft>
                <a:spcPts val="1500"/>
              </a:spcAft>
            </a:pPr>
            <a:r>
              <a:rPr lang="en-US" altLang="en-US" dirty="0"/>
              <a:t>Histoplasmosis</a:t>
            </a:r>
          </a:p>
          <a:p>
            <a:pPr marL="285750" lvl="1">
              <a:spcBef>
                <a:spcPts val="0"/>
              </a:spcBef>
            </a:pPr>
            <a:r>
              <a:rPr lang="en-US" altLang="en-US" i="1" dirty="0"/>
              <a:t>Treatment and prevention</a:t>
            </a:r>
            <a:r>
              <a:rPr lang="en-US" altLang="en-US" dirty="0"/>
              <a:t>: similar to coccidioidomycosis</a:t>
            </a:r>
          </a:p>
          <a:p>
            <a:pPr marL="498475" lvl="2"/>
            <a:r>
              <a:rPr lang="en-US" altLang="en-US" dirty="0"/>
              <a:t>Anti-</a:t>
            </a:r>
            <a:r>
              <a:rPr lang="en-US" altLang="en-US" dirty="0" err="1"/>
              <a:t>fungals</a:t>
            </a:r>
            <a:r>
              <a:rPr lang="en-US" altLang="en-US" dirty="0"/>
              <a:t> have potentially serious side effects</a:t>
            </a:r>
          </a:p>
          <a:p>
            <a:pPr marL="498475" lvl="2"/>
            <a:r>
              <a:rPr lang="en-US" altLang="en-US" dirty="0"/>
              <a:t>No proven preventive methods other than avoiding areas where soil is heavily enriched with bat and bird droppings</a:t>
            </a:r>
          </a:p>
        </p:txBody>
      </p:sp>
    </p:spTree>
    <p:extLst>
      <p:ext uri="{BB962C8B-B14F-4D97-AF65-F5344CB8AC3E}">
        <p14:creationId xmlns:p14="http://schemas.microsoft.com/office/powerpoint/2010/main" val="387065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Table 21.17 Histoplasmosis (“Spelunker’s Disease”)</a:t>
            </a:r>
          </a:p>
        </p:txBody>
      </p:sp>
      <p:graphicFrame>
        <p:nvGraphicFramePr>
          <p:cNvPr id="3" name="Table Placeholder 2">
            <a:extLst>
              <a:ext uri="{FF2B5EF4-FFF2-40B4-BE49-F238E27FC236}">
                <a16:creationId xmlns:a16="http://schemas.microsoft.com/office/drawing/2014/main" id="{066BF1B8-F05D-4148-B677-9132302EFD40}"/>
              </a:ext>
            </a:extLst>
          </p:cNvPr>
          <p:cNvGraphicFramePr>
            <a:graphicFrameLocks noGrp="1"/>
          </p:cNvGraphicFramePr>
          <p:nvPr>
            <p:ph type="tbl" sz="quarter" idx="18"/>
            <p:extLst>
              <p:ext uri="{D42A27DB-BD31-4B8C-83A1-F6EECF244321}">
                <p14:modId xmlns:p14="http://schemas.microsoft.com/office/powerpoint/2010/main" val="3449489945"/>
              </p:ext>
            </p:extLst>
          </p:nvPr>
        </p:nvGraphicFramePr>
        <p:xfrm>
          <a:off x="1524000" y="1780310"/>
          <a:ext cx="6094800" cy="373909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766652874"/>
                    </a:ext>
                  </a:extLst>
                </a:gridCol>
                <a:gridCol w="4570800">
                  <a:extLst>
                    <a:ext uri="{9D8B030D-6E8A-4147-A177-3AD203B41FA5}">
                      <a16:colId xmlns:a16="http://schemas.microsoft.com/office/drawing/2014/main" val="3228518498"/>
                    </a:ext>
                  </a:extLst>
                </a:gridCol>
              </a:tblGrid>
              <a:tr h="5472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Mild respiratory symptoms; less frequently, fever, chest pain, cough, chronic mouth sores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9374493"/>
                  </a:ext>
                </a:extLst>
              </a:tr>
              <a:tr h="387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5 to 8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3584697"/>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300" i="1" dirty="0"/>
                        <a:t>Histoplasma capsulatum</a:t>
                      </a:r>
                      <a:r>
                        <a:rPr lang="pt-BR" sz="1300" dirty="0"/>
                        <a:t>, a dimorphic fungus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5864736"/>
                  </a:ext>
                </a:extLst>
              </a:tr>
              <a:tr h="7481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Microconidia inhaled, change to yeast phase, multiply in macrophages; granulomas form; disease spreads throughout the body in people with AIDS or other immunodeficiencies.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8919712"/>
                  </a:ext>
                </a:extLst>
              </a:tr>
              <a:tr h="955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The fungus grows in soil contaminated by bird or bat droppings, especially in Ohio and Mississippi River valleys, and in the southeast United States. Found in many other countries. Spelunkers are at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3942060"/>
                  </a:ext>
                </a:extLst>
              </a:tr>
              <a:tr h="642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antifungal medications. Prevention: avoiding soils contaminated with bird or bat droppings.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127010"/>
                  </a:ext>
                </a:extLst>
              </a:tr>
            </a:tbl>
          </a:graphicData>
        </a:graphic>
      </p:graphicFrame>
    </p:spTree>
    <p:extLst>
      <p:ext uri="{BB962C8B-B14F-4D97-AF65-F5344CB8AC3E}">
        <p14:creationId xmlns:p14="http://schemas.microsoft.com/office/powerpoint/2010/main" val="282652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899" y="311822"/>
            <a:ext cx="8700202" cy="503802"/>
          </a:xfrm>
        </p:spPr>
        <p:txBody>
          <a:bodyPr/>
          <a:lstStyle/>
          <a:p>
            <a:r>
              <a:rPr lang="en-US" altLang="en-US" sz="2600" b="1" dirty="0">
                <a:solidFill>
                  <a:schemeClr val="tx1"/>
                </a:solidFill>
              </a:rPr>
              <a:t>Bacterial Infections of Upper Respiratory System – Figure 21.3 </a:t>
            </a:r>
            <a:endParaRPr lang="en-GB" sz="2600" b="1" dirty="0">
              <a:solidFill>
                <a:schemeClr val="tx1"/>
              </a:solidFill>
            </a:endParaRPr>
          </a:p>
        </p:txBody>
      </p:sp>
      <p:sp>
        <p:nvSpPr>
          <p:cNvPr id="2" name="Content Placeholder 1"/>
          <p:cNvSpPr>
            <a:spLocks noGrp="1"/>
          </p:cNvSpPr>
          <p:nvPr>
            <p:ph idx="1"/>
          </p:nvPr>
        </p:nvSpPr>
        <p:spPr>
          <a:xfrm>
            <a:off x="802341" y="990600"/>
            <a:ext cx="7239000" cy="1676400"/>
          </a:xfrm>
        </p:spPr>
        <p:txBody>
          <a:bodyPr/>
          <a:lstStyle/>
          <a:p>
            <a:pPr>
              <a:spcBef>
                <a:spcPts val="0"/>
              </a:spcBef>
              <a:spcAft>
                <a:spcPts val="1500"/>
              </a:spcAft>
            </a:pPr>
            <a:r>
              <a:rPr lang="en-US" altLang="en-US" dirty="0"/>
              <a:t>Pink eye, earache, and sinus infections</a:t>
            </a:r>
          </a:p>
          <a:p>
            <a:pPr marL="285750" lvl="1">
              <a:spcBef>
                <a:spcPts val="0"/>
              </a:spcBef>
            </a:pPr>
            <a:r>
              <a:rPr lang="en-US" altLang="en-US" i="1" dirty="0"/>
              <a:t>Pathogenesis</a:t>
            </a:r>
            <a:r>
              <a:rPr lang="en-US" altLang="en-US" dirty="0"/>
              <a:t> of otitis media, sinusitis</a:t>
            </a:r>
          </a:p>
          <a:p>
            <a:pPr marL="527050" lvl="2" indent="-236538"/>
            <a:r>
              <a:rPr lang="en-US" altLang="en-US" dirty="0"/>
              <a:t>Usually preceded by infection of nasal cavity and pharynx that spreads through Eustachian tube</a:t>
            </a:r>
          </a:p>
        </p:txBody>
      </p:sp>
      <p:sp>
        <p:nvSpPr>
          <p:cNvPr id="9" name="Content Placeholder 6"/>
          <p:cNvSpPr>
            <a:spLocks noGrp="1"/>
          </p:cNvSpPr>
          <p:nvPr>
            <p:ph sz="quarter" idx="18"/>
          </p:nvPr>
        </p:nvSpPr>
        <p:spPr>
          <a:xfrm>
            <a:off x="1084731" y="2694714"/>
            <a:ext cx="3222809" cy="3553686"/>
          </a:xfrm>
          <a:prstGeom prst="rect">
            <a:avLst/>
          </a:prstGeom>
        </p:spPr>
        <p:txBody>
          <a:bodyPr/>
          <a:lstStyle/>
          <a:p>
            <a:pPr marL="228600" lvl="2">
              <a:lnSpc>
                <a:spcPts val="2800"/>
              </a:lnSpc>
              <a:spcAft>
                <a:spcPts val="800"/>
              </a:spcAft>
              <a:buFont typeface="Arial" panose="020B0604020202020204" pitchFamily="34" charset="0"/>
              <a:buChar char="•"/>
            </a:pPr>
            <a:r>
              <a:rPr lang="en-US" altLang="en-US" sz="1800" dirty="0">
                <a:solidFill>
                  <a:prstClr val="black"/>
                </a:solidFill>
              </a:rPr>
              <a:t>Infection damages ciliated cells, results in inflammation and swelling, prevents movement of secretions</a:t>
            </a:r>
          </a:p>
          <a:p>
            <a:pPr marL="457200" lvl="3">
              <a:lnSpc>
                <a:spcPts val="2800"/>
              </a:lnSpc>
              <a:spcAft>
                <a:spcPts val="800"/>
              </a:spcAft>
              <a:buFont typeface="Arial" panose="020B0604020202020204" pitchFamily="34" charset="0"/>
              <a:buChar char="•"/>
            </a:pPr>
            <a:r>
              <a:rPr lang="en-US" altLang="en-US" sz="1600" dirty="0">
                <a:solidFill>
                  <a:prstClr val="black"/>
                </a:solidFill>
              </a:rPr>
              <a:t>Fluid, pus collect behind eardrum, cause pressure</a:t>
            </a:r>
          </a:p>
          <a:p>
            <a:pPr marL="457200" lvl="3">
              <a:spcAft>
                <a:spcPts val="800"/>
              </a:spcAft>
              <a:buFont typeface="Arial" panose="020B0604020202020204" pitchFamily="34" charset="0"/>
              <a:buChar char="•"/>
            </a:pPr>
            <a:r>
              <a:rPr lang="en-US" altLang="en-US" sz="1600" dirty="0">
                <a:solidFill>
                  <a:prstClr val="black"/>
                </a:solidFill>
              </a:rPr>
              <a:t>Eardrum may burst</a:t>
            </a:r>
          </a:p>
          <a:p>
            <a:pPr marL="228600" lvl="2">
              <a:spcAft>
                <a:spcPts val="800"/>
              </a:spcAft>
              <a:buFont typeface="Arial" panose="020B0604020202020204" pitchFamily="34" charset="0"/>
              <a:buChar char="•"/>
            </a:pPr>
            <a:r>
              <a:rPr lang="en-US" altLang="en-US" sz="1800" dirty="0">
                <a:solidFill>
                  <a:prstClr val="black"/>
                </a:solidFill>
              </a:rPr>
              <a:t>Biofilm may lead to chronic </a:t>
            </a:r>
            <a:br>
              <a:rPr lang="en-US" altLang="en-US" sz="1800" dirty="0">
                <a:solidFill>
                  <a:prstClr val="black"/>
                </a:solidFill>
              </a:rPr>
            </a:br>
            <a:r>
              <a:rPr lang="en-US" altLang="en-US" sz="1800" dirty="0">
                <a:solidFill>
                  <a:prstClr val="black"/>
                </a:solidFill>
              </a:rPr>
              <a:t>infections</a:t>
            </a:r>
          </a:p>
        </p:txBody>
      </p:sp>
      <p:pic>
        <p:nvPicPr>
          <p:cNvPr id="24580" name="Picture 5" descr="A ventilation tube placed in the eardrum can equalize middle ear pressure."/>
          <p:cNvPicPr>
            <a:picLocks noChangeAspect="1" noChangeArrowheads="1"/>
          </p:cNvPicPr>
          <p:nvPr/>
        </p:nvPicPr>
        <p:blipFill>
          <a:blip r:embed="rId3" cstate="print">
            <a:extLst>
              <a:ext uri="{28A0092B-C50C-407E-A947-70E740481C1C}">
                <a14:useLocalDpi xmlns:a14="http://schemas.microsoft.com/office/drawing/2010/main" val="0"/>
              </a:ext>
            </a:extLst>
          </a:blip>
          <a:srcRect t="1944"/>
          <a:stretch>
            <a:fillRect/>
          </a:stretch>
        </p:blipFill>
        <p:spPr bwMode="auto">
          <a:xfrm>
            <a:off x="4912679" y="2743200"/>
            <a:ext cx="377412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390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ACD05-E22A-4D1A-882B-19E1A0A5B4D4}"/>
              </a:ext>
            </a:extLst>
          </p:cNvPr>
          <p:cNvSpPr>
            <a:spLocks noGrp="1"/>
          </p:cNvSpPr>
          <p:nvPr>
            <p:ph type="title"/>
          </p:nvPr>
        </p:nvSpPr>
        <p:spPr>
          <a:xfrm>
            <a:off x="1448068" y="228600"/>
            <a:ext cx="6870023" cy="609600"/>
          </a:xfrm>
        </p:spPr>
        <p:txBody>
          <a:bodyPr/>
          <a:lstStyle/>
          <a:p>
            <a:r>
              <a:rPr lang="en-US" altLang="en-US" b="1" dirty="0">
                <a:solidFill>
                  <a:schemeClr val="tx1"/>
                </a:solidFill>
              </a:rPr>
              <a:t>Fungal Infections of the Lung (7)</a:t>
            </a:r>
            <a:endParaRPr lang="en-IN" b="1" dirty="0">
              <a:solidFill>
                <a:schemeClr val="tx1"/>
              </a:solidFill>
            </a:endParaRPr>
          </a:p>
        </p:txBody>
      </p:sp>
      <p:sp>
        <p:nvSpPr>
          <p:cNvPr id="230403" name="Content Placeholder 2"/>
          <p:cNvSpPr>
            <a:spLocks noGrp="1"/>
          </p:cNvSpPr>
          <p:nvPr>
            <p:ph idx="1"/>
          </p:nvPr>
        </p:nvSpPr>
        <p:spPr>
          <a:xfrm>
            <a:off x="803565" y="990600"/>
            <a:ext cx="7772399" cy="4495800"/>
          </a:xfrm>
        </p:spPr>
        <p:txBody>
          <a:bodyPr/>
          <a:lstStyle/>
          <a:p>
            <a:pPr>
              <a:spcAft>
                <a:spcPts val="1500"/>
              </a:spcAft>
            </a:pPr>
            <a:r>
              <a:rPr lang="en-US" altLang="en-US" i="1" dirty="0"/>
              <a:t>Pneumocystis</a:t>
            </a:r>
            <a:r>
              <a:rPr lang="en-US" altLang="en-US" dirty="0"/>
              <a:t> pneumonia (PCP)</a:t>
            </a:r>
          </a:p>
          <a:p>
            <a:pPr marL="285750" lvl="1">
              <a:spcBef>
                <a:spcPts val="0"/>
              </a:spcBef>
            </a:pPr>
            <a:r>
              <a:rPr lang="en-US" altLang="en-US" dirty="0"/>
              <a:t>Severe infectious lung disease recognized after WW II in Europe when it killed malnourished premature infants</a:t>
            </a:r>
          </a:p>
          <a:p>
            <a:pPr marL="285750" lvl="1"/>
            <a:r>
              <a:rPr lang="en-US" altLang="en-US" dirty="0"/>
              <a:t>Common opportunistic infection in AIDS patients who are not receiving preventive care</a:t>
            </a:r>
          </a:p>
          <a:p>
            <a:pPr marL="285750" lvl="1"/>
            <a:r>
              <a:rPr lang="en-US" altLang="en-US" i="1" dirty="0"/>
              <a:t>Signs and symptoms</a:t>
            </a:r>
          </a:p>
          <a:p>
            <a:pPr marL="498475" lvl="2"/>
            <a:r>
              <a:rPr lang="en-US" altLang="en-US" dirty="0"/>
              <a:t>Many have latent infection controlled by immune system; disease appears in immunocompromised</a:t>
            </a:r>
          </a:p>
          <a:p>
            <a:pPr marL="498475" lvl="2"/>
            <a:r>
              <a:rPr lang="en-US" altLang="en-US" dirty="0"/>
              <a:t>Symptoms appear slowly after incubation of 4 to 6 weeks</a:t>
            </a:r>
          </a:p>
          <a:p>
            <a:pPr marL="498475" lvl="2"/>
            <a:r>
              <a:rPr lang="en-US" altLang="en-US" dirty="0"/>
              <a:t>Shortness of breath, low/no fever, non-productive cough</a:t>
            </a:r>
          </a:p>
          <a:p>
            <a:pPr marL="498475" lvl="2"/>
            <a:r>
              <a:rPr lang="en-US" altLang="en-US" dirty="0"/>
              <a:t>Bluish skin. mucus membranes as disease progresses</a:t>
            </a:r>
          </a:p>
        </p:txBody>
      </p:sp>
    </p:spTree>
    <p:extLst>
      <p:ext uri="{BB962C8B-B14F-4D97-AF65-F5344CB8AC3E}">
        <p14:creationId xmlns:p14="http://schemas.microsoft.com/office/powerpoint/2010/main" val="337411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221899" y="228600"/>
            <a:ext cx="8700202" cy="609600"/>
          </a:xfrm>
        </p:spPr>
        <p:txBody>
          <a:bodyPr/>
          <a:lstStyle/>
          <a:p>
            <a:r>
              <a:rPr lang="en-US" altLang="en-US" b="1" dirty="0">
                <a:solidFill>
                  <a:schemeClr val="tx1"/>
                </a:solidFill>
              </a:rPr>
              <a:t>Fungal Infections of the Lung – Figure 21.31</a:t>
            </a:r>
          </a:p>
        </p:txBody>
      </p:sp>
      <p:sp>
        <p:nvSpPr>
          <p:cNvPr id="231427" name="Content Placeholder 2"/>
          <p:cNvSpPr>
            <a:spLocks noGrp="1"/>
          </p:cNvSpPr>
          <p:nvPr>
            <p:ph idx="1"/>
          </p:nvPr>
        </p:nvSpPr>
        <p:spPr>
          <a:xfrm>
            <a:off x="805542" y="990600"/>
            <a:ext cx="6477000" cy="1371600"/>
          </a:xfrm>
        </p:spPr>
        <p:txBody>
          <a:bodyPr/>
          <a:lstStyle/>
          <a:p>
            <a:pPr>
              <a:spcAft>
                <a:spcPts val="1500"/>
              </a:spcAft>
            </a:pPr>
            <a:r>
              <a:rPr lang="en-US" altLang="en-US" i="1" dirty="0"/>
              <a:t>Pneumocystis</a:t>
            </a:r>
            <a:r>
              <a:rPr lang="en-US" altLang="en-US" dirty="0"/>
              <a:t> pneumonia (PCP)</a:t>
            </a:r>
          </a:p>
          <a:p>
            <a:pPr marL="285750" lvl="1">
              <a:spcBef>
                <a:spcPts val="0"/>
              </a:spcBef>
            </a:pPr>
            <a:r>
              <a:rPr lang="en-US" altLang="en-US" i="1" dirty="0"/>
              <a:t>Causative agent: Pneumocystis </a:t>
            </a:r>
            <a:r>
              <a:rPr lang="en-US" altLang="en-US" i="1" dirty="0" err="1"/>
              <a:t>jiroveci</a:t>
            </a:r>
            <a:r>
              <a:rPr lang="en-US" altLang="en-US" sz="2000" dirty="0"/>
              <a:t> </a:t>
            </a:r>
          </a:p>
          <a:p>
            <a:pPr marL="512763" lvl="2"/>
            <a:r>
              <a:rPr lang="en-US" altLang="en-US" dirty="0"/>
              <a:t>Once known as </a:t>
            </a:r>
            <a:r>
              <a:rPr lang="en-US" altLang="en-US" i="1" dirty="0"/>
              <a:t>P. carinii</a:t>
            </a:r>
            <a:r>
              <a:rPr lang="en-US" altLang="en-US" dirty="0"/>
              <a:t>, explaining acronym PCP</a:t>
            </a:r>
            <a:endParaRPr lang="en-US" altLang="en-US" i="1" dirty="0"/>
          </a:p>
        </p:txBody>
      </p:sp>
      <p:sp>
        <p:nvSpPr>
          <p:cNvPr id="4" name="Content Placeholder 3">
            <a:extLst>
              <a:ext uri="{FF2B5EF4-FFF2-40B4-BE49-F238E27FC236}">
                <a16:creationId xmlns:a16="http://schemas.microsoft.com/office/drawing/2014/main" id="{B6B7AB41-E5D9-40C0-A371-5411EF6E47B8}"/>
              </a:ext>
            </a:extLst>
          </p:cNvPr>
          <p:cNvSpPr>
            <a:spLocks noGrp="1"/>
          </p:cNvSpPr>
          <p:nvPr>
            <p:ph sz="quarter" idx="18"/>
          </p:nvPr>
        </p:nvSpPr>
        <p:spPr>
          <a:xfrm>
            <a:off x="1082052" y="2408670"/>
            <a:ext cx="3185148" cy="2087131"/>
          </a:xfrm>
        </p:spPr>
        <p:txBody>
          <a:bodyPr/>
          <a:lstStyle/>
          <a:p>
            <a:pPr marL="228600" lvl="2">
              <a:spcAft>
                <a:spcPts val="800"/>
              </a:spcAft>
              <a:buFont typeface="Arial" panose="020B0604020202020204" pitchFamily="34" charset="0"/>
              <a:buChar char="•"/>
            </a:pPr>
            <a:r>
              <a:rPr lang="en-US" altLang="en-US" sz="1800" dirty="0">
                <a:solidFill>
                  <a:prstClr val="black"/>
                </a:solidFill>
              </a:rPr>
              <a:t>Tiny yeast-like fungus</a:t>
            </a:r>
          </a:p>
          <a:p>
            <a:pPr marL="228600" lvl="2">
              <a:spcAft>
                <a:spcPts val="800"/>
              </a:spcAft>
              <a:buFont typeface="Arial" panose="020B0604020202020204" pitchFamily="34" charset="0"/>
              <a:buChar char="•"/>
            </a:pPr>
            <a:r>
              <a:rPr lang="en-US" altLang="en-US" sz="1800" dirty="0">
                <a:solidFill>
                  <a:prstClr val="black"/>
                </a:solidFill>
              </a:rPr>
              <a:t>Different cell wall makes it resistant to many anti-fungal medications</a:t>
            </a:r>
          </a:p>
          <a:p>
            <a:pPr marL="228600" lvl="2">
              <a:spcAft>
                <a:spcPts val="800"/>
              </a:spcAft>
              <a:buFont typeface="Arial" panose="020B0604020202020204" pitchFamily="34" charset="0"/>
              <a:buChar char="•"/>
            </a:pPr>
            <a:r>
              <a:rPr lang="en-US" altLang="en-US" sz="1800" dirty="0">
                <a:solidFill>
                  <a:prstClr val="black"/>
                </a:solidFill>
              </a:rPr>
              <a:t>Forms cysts with characteristic appearance</a:t>
            </a:r>
          </a:p>
        </p:txBody>
      </p:sp>
      <p:pic>
        <p:nvPicPr>
          <p:cNvPr id="2314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6" t="1867" r="-2326" b="1988"/>
          <a:stretch/>
        </p:blipFill>
        <p:spPr bwMode="auto">
          <a:xfrm>
            <a:off x="4724400" y="2743200"/>
            <a:ext cx="373168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81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a:xfrm>
            <a:off x="1435777" y="228600"/>
            <a:ext cx="6870023" cy="609600"/>
          </a:xfrm>
        </p:spPr>
        <p:txBody>
          <a:bodyPr/>
          <a:lstStyle/>
          <a:p>
            <a:r>
              <a:rPr lang="en-US" altLang="en-US" b="1" dirty="0">
                <a:solidFill>
                  <a:schemeClr val="tx1"/>
                </a:solidFill>
              </a:rPr>
              <a:t>Fungal Infections of the Lung (8)</a:t>
            </a:r>
          </a:p>
        </p:txBody>
      </p:sp>
      <p:sp>
        <p:nvSpPr>
          <p:cNvPr id="232451" name="Content Placeholder 2"/>
          <p:cNvSpPr>
            <a:spLocks noGrp="1"/>
          </p:cNvSpPr>
          <p:nvPr>
            <p:ph idx="1"/>
          </p:nvPr>
        </p:nvSpPr>
        <p:spPr>
          <a:xfrm>
            <a:off x="805542" y="990600"/>
            <a:ext cx="7620000" cy="1722438"/>
          </a:xfrm>
        </p:spPr>
        <p:txBody>
          <a:bodyPr/>
          <a:lstStyle/>
          <a:p>
            <a:pPr>
              <a:spcAft>
                <a:spcPts val="1500"/>
              </a:spcAft>
            </a:pPr>
            <a:r>
              <a:rPr lang="en-US" altLang="en-US" i="1" dirty="0"/>
              <a:t>Pneumocystis</a:t>
            </a:r>
            <a:r>
              <a:rPr lang="en-US" altLang="en-US" dirty="0"/>
              <a:t> pneumonia (PCP)</a:t>
            </a:r>
          </a:p>
          <a:p>
            <a:pPr marL="285750" lvl="1">
              <a:spcBef>
                <a:spcPts val="0"/>
              </a:spcBef>
            </a:pPr>
            <a:r>
              <a:rPr lang="en-US" altLang="en-US" i="1" dirty="0"/>
              <a:t>Pathogenesis: </a:t>
            </a:r>
            <a:r>
              <a:rPr lang="en-US" altLang="en-US" dirty="0"/>
              <a:t>cells inhaled into lung tissue</a:t>
            </a:r>
            <a:r>
              <a:rPr lang="en-US" altLang="en-US" u="sng" dirty="0"/>
              <a:t> </a:t>
            </a:r>
          </a:p>
          <a:p>
            <a:pPr marL="498475" lvl="2"/>
            <a:r>
              <a:rPr lang="en-US" altLang="en-US" dirty="0"/>
              <a:t>Infect alveolar walls; they become thickened and scarred, preventing free passage of</a:t>
            </a:r>
            <a:endParaRPr lang="en-US" altLang="en-US" baseline="-25000" dirty="0"/>
          </a:p>
        </p:txBody>
      </p:sp>
      <p:graphicFrame>
        <p:nvGraphicFramePr>
          <p:cNvPr id="5" name="Object 4"/>
          <p:cNvGraphicFramePr>
            <a:graphicFrameLocks noChangeAspect="1"/>
          </p:cNvGraphicFramePr>
          <p:nvPr>
            <p:extLst>
              <p:ext uri="{D42A27DB-BD31-4B8C-83A1-F6EECF244321}">
                <p14:modId xmlns:p14="http://schemas.microsoft.com/office/powerpoint/2010/main" val="3083726211"/>
              </p:ext>
            </p:extLst>
          </p:nvPr>
        </p:nvGraphicFramePr>
        <p:xfrm>
          <a:off x="2432050" y="2316162"/>
          <a:ext cx="311150" cy="350838"/>
        </p:xfrm>
        <a:graphic>
          <a:graphicData uri="http://schemas.openxmlformats.org/presentationml/2006/ole">
            <mc:AlternateContent xmlns:mc="http://schemas.openxmlformats.org/markup-compatibility/2006">
              <mc:Choice xmlns:v="urn:schemas-microsoft-com:vml" Requires="v">
                <p:oleObj spid="_x0000_s5121" name="Equation" r:id="rId3" imgW="203040" imgH="228600" progId="Equation.DSMT4">
                  <p:embed/>
                </p:oleObj>
              </mc:Choice>
              <mc:Fallback>
                <p:oleObj name="Equation" r:id="rId3" imgW="203040" imgH="228600" progId="Equation.DSMT4">
                  <p:embed/>
                  <p:pic>
                    <p:nvPicPr>
                      <p:cNvPr id="5" name="Object 4"/>
                      <p:cNvPicPr/>
                      <p:nvPr/>
                    </p:nvPicPr>
                    <p:blipFill>
                      <a:blip r:embed="rId4"/>
                      <a:stretch>
                        <a:fillRect/>
                      </a:stretch>
                    </p:blipFill>
                    <p:spPr>
                      <a:xfrm>
                        <a:off x="2432050" y="2316162"/>
                        <a:ext cx="311150" cy="350838"/>
                      </a:xfrm>
                      <a:prstGeom prst="rect">
                        <a:avLst/>
                      </a:prstGeom>
                    </p:spPr>
                  </p:pic>
                </p:oleObj>
              </mc:Fallback>
            </mc:AlternateContent>
          </a:graphicData>
        </a:graphic>
      </p:graphicFrame>
      <p:sp>
        <p:nvSpPr>
          <p:cNvPr id="6" name="Content Placeholder 10"/>
          <p:cNvSpPr>
            <a:spLocks noGrp="1"/>
          </p:cNvSpPr>
          <p:nvPr>
            <p:ph sz="quarter" idx="23"/>
          </p:nvPr>
        </p:nvSpPr>
        <p:spPr>
          <a:xfrm>
            <a:off x="805542" y="2713038"/>
            <a:ext cx="7347858" cy="3288474"/>
          </a:xfrm>
        </p:spPr>
        <p:txBody>
          <a:bodyPr/>
          <a:lstStyle/>
          <a:p>
            <a:pPr marL="283464" lvl="1" indent="-283464">
              <a:spcBef>
                <a:spcPts val="1000"/>
              </a:spcBef>
              <a:buFont typeface="Arial" panose="020B0604020202020204" pitchFamily="34" charset="0"/>
              <a:buChar char="•"/>
            </a:pPr>
            <a:r>
              <a:rPr lang="en-US" altLang="en-US" sz="2400" i="1" dirty="0"/>
              <a:t>Epidemiology: </a:t>
            </a:r>
            <a:r>
              <a:rPr lang="en-US" altLang="en-US" sz="2400" dirty="0"/>
              <a:t>distributed worldwide</a:t>
            </a:r>
          </a:p>
          <a:p>
            <a:pPr marL="502920" lvl="2">
              <a:buFont typeface="Arial" panose="020B0604020202020204" pitchFamily="34" charset="0"/>
              <a:buChar char="•"/>
            </a:pPr>
            <a:r>
              <a:rPr lang="en-US" altLang="en-US" sz="1800" dirty="0"/>
              <a:t>Most children have asymptomatic infection</a:t>
            </a:r>
          </a:p>
          <a:p>
            <a:pPr marL="502920" lvl="2">
              <a:buFont typeface="Arial" panose="020B0604020202020204" pitchFamily="34" charset="0"/>
              <a:buChar char="•"/>
            </a:pPr>
            <a:r>
              <a:rPr lang="en-US" altLang="en-US" sz="1800" dirty="0"/>
              <a:t>Seen in </a:t>
            </a:r>
            <a:r>
              <a:rPr lang="en-US" altLang="en-US" sz="1800" dirty="0" err="1"/>
              <a:t>immunodeficient</a:t>
            </a:r>
            <a:r>
              <a:rPr lang="en-US" altLang="en-US" sz="1800" dirty="0"/>
              <a:t>, infants, elderly </a:t>
            </a:r>
          </a:p>
          <a:p>
            <a:pPr marL="283464" lvl="1" indent="-283464">
              <a:spcBef>
                <a:spcPts val="1000"/>
              </a:spcBef>
              <a:buFont typeface="Arial" panose="020B0604020202020204" pitchFamily="34" charset="0"/>
              <a:buChar char="•"/>
            </a:pPr>
            <a:r>
              <a:rPr lang="en-US" altLang="en-US" sz="2400" i="1" dirty="0"/>
              <a:t>Treatment and prevention</a:t>
            </a:r>
          </a:p>
          <a:p>
            <a:pPr marL="502920" lvl="2">
              <a:buFont typeface="Arial" panose="020B0604020202020204" pitchFamily="34" charset="0"/>
              <a:buChar char="•"/>
            </a:pPr>
            <a:r>
              <a:rPr lang="en-US" altLang="en-US" sz="1800" dirty="0"/>
              <a:t>Treated with co-</a:t>
            </a:r>
            <a:r>
              <a:rPr lang="en-US" altLang="en-US" sz="1800" dirty="0" err="1"/>
              <a:t>trimoxazole</a:t>
            </a:r>
            <a:r>
              <a:rPr lang="en-US" altLang="en-US" sz="1800" dirty="0"/>
              <a:t>; alternative if side effects are not tolerated</a:t>
            </a:r>
          </a:p>
          <a:p>
            <a:pPr marL="502920" lvl="2">
              <a:buFont typeface="Arial" panose="020B0604020202020204" pitchFamily="34" charset="0"/>
              <a:buChar char="•"/>
            </a:pPr>
            <a:r>
              <a:rPr lang="en-US" altLang="en-US" sz="1800" dirty="0"/>
              <a:t>Prophylactic doses given to HIV-infected people</a:t>
            </a:r>
          </a:p>
          <a:p>
            <a:pPr marL="502920" lvl="2">
              <a:buFont typeface="Arial" panose="020B0604020202020204" pitchFamily="34" charset="0"/>
              <a:buChar char="•"/>
            </a:pPr>
            <a:r>
              <a:rPr lang="en-US" altLang="en-US" sz="1800" dirty="0"/>
              <a:t>To prevent PCP, HIV-infected individuals are given medication as soon as they become </a:t>
            </a:r>
            <a:r>
              <a:rPr lang="en-US" altLang="en-US" sz="1800" dirty="0" err="1"/>
              <a:t>immunodeficient</a:t>
            </a:r>
            <a:endParaRPr lang="en-US" altLang="en-US" sz="1800" dirty="0"/>
          </a:p>
        </p:txBody>
      </p:sp>
    </p:spTree>
    <p:extLst>
      <p:ext uri="{BB962C8B-B14F-4D97-AF65-F5344CB8AC3E}">
        <p14:creationId xmlns:p14="http://schemas.microsoft.com/office/powerpoint/2010/main" val="4182536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r>
              <a:rPr lang="en-US" altLang="en-US" b="1" dirty="0">
                <a:solidFill>
                  <a:schemeClr val="tx1"/>
                </a:solidFill>
              </a:rPr>
              <a:t>Table 21.18 Pneumocystis Pneumonia (PCP)</a:t>
            </a:r>
          </a:p>
        </p:txBody>
      </p:sp>
      <mc:AlternateContent xmlns:mc="http://schemas.openxmlformats.org/markup-compatibility/2006" xmlns:a14="http://schemas.microsoft.com/office/drawing/2010/main">
        <mc:Choice Requires="a14">
          <p:graphicFrame>
            <p:nvGraphicFramePr>
              <p:cNvPr id="2" name="Table Placeholder 1">
                <a:extLst>
                  <a:ext uri="{FF2B5EF4-FFF2-40B4-BE49-F238E27FC236}">
                    <a16:creationId xmlns:a16="http://schemas.microsoft.com/office/drawing/2014/main" id="{6CFDB8B0-9E45-4553-9B8C-CDDD336264F2}"/>
                  </a:ext>
                </a:extLst>
              </p:cNvPr>
              <p:cNvGraphicFramePr>
                <a:graphicFrameLocks noGrp="1"/>
              </p:cNvGraphicFramePr>
              <p:nvPr>
                <p:ph type="tbl" sz="quarter" idx="21"/>
                <p:extLst>
                  <p:ext uri="{D42A27DB-BD31-4B8C-83A1-F6EECF244321}">
                    <p14:modId xmlns:p14="http://schemas.microsoft.com/office/powerpoint/2010/main" val="2223495450"/>
                  </p:ext>
                </p:extLst>
              </p:nvPr>
            </p:nvGraphicFramePr>
            <p:xfrm>
              <a:off x="1524000" y="1647372"/>
              <a:ext cx="6094800" cy="3843001"/>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1091376661"/>
                        </a:ext>
                      </a:extLst>
                    </a:gridCol>
                    <a:gridCol w="4113600">
                      <a:extLst>
                        <a:ext uri="{9D8B030D-6E8A-4147-A177-3AD203B41FA5}">
                          <a16:colId xmlns:a16="http://schemas.microsoft.com/office/drawing/2014/main" val="3975822877"/>
                        </a:ext>
                      </a:extLst>
                    </a:gridCol>
                  </a:tblGrid>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Gradual onset, shortness of breath, rapid breathing, non-productive cough, slight or absent fever, and dusky color of skin and mucous membranes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1105717"/>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4 to 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6004121"/>
                      </a:ext>
                    </a:extLst>
                  </a:tr>
                  <a:tr h="5624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Pneumocystis jirovecii (previously known as P. carinii)—a fungus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9073905"/>
                      </a:ext>
                    </a:extLst>
                  </a:tr>
                  <a:tr h="7692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endParaRPr lang="en-IN"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Inhaled fungal cells attach to alveolar walls, causing alveoli to fill with fluid, macrophages, and fungal cells. Alveolar walls thicken, impairing </a:t>
                          </a:r>
                          <a14:m>
                            <m:oMath xmlns:m="http://schemas.openxmlformats.org/officeDocument/2006/math">
                              <m:sSub>
                                <m:sSubPr>
                                  <m:ctrlPr>
                                    <a:rPr lang="en-US" sz="1300" i="1" dirty="0" smtClean="0">
                                      <a:latin typeface="Cambria Math" panose="02040503050406030204" pitchFamily="18" charset="0"/>
                                    </a:rPr>
                                  </m:ctrlPr>
                                </m:sSubPr>
                                <m:e>
                                  <m:r>
                                    <m:rPr>
                                      <m:sty m:val="p"/>
                                    </m:rPr>
                                    <a:rPr lang="en-IN" sz="1300" b="0" i="0" dirty="0" smtClean="0">
                                      <a:latin typeface="Cambria Math" panose="02040503050406030204" pitchFamily="18" charset="0"/>
                                    </a:rPr>
                                    <m:t>O</m:t>
                                  </m:r>
                                </m:e>
                                <m:sub>
                                  <m:r>
                                    <a:rPr lang="en-IN" sz="1300" b="0" i="0" dirty="0" smtClean="0">
                                      <a:latin typeface="Cambria Math" panose="02040503050406030204" pitchFamily="18" charset="0"/>
                                    </a:rPr>
                                    <m:t>2</m:t>
                                  </m:r>
                                </m:sub>
                              </m:sSub>
                            </m:oMath>
                          </a14:m>
                          <a:r>
                            <a:rPr lang="en-US" sz="1300" dirty="0"/>
                            <a:t> exchange.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998160"/>
                      </a:ext>
                    </a:extLst>
                  </a:tr>
                  <a:tr h="7257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Most humans become infected in early childhood—source of human infections is unknown. Epidemics can arise in immunodeficient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5122281"/>
                      </a:ext>
                    </a:extLst>
                  </a:tr>
                  <a:tr h="642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antimicrobial medications. Prevention: prophylactic doses to those with AIDS of the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266944"/>
                      </a:ext>
                    </a:extLst>
                  </a:tr>
                </a:tbl>
              </a:graphicData>
            </a:graphic>
          </p:graphicFrame>
        </mc:Choice>
        <mc:Fallback xmlns="">
          <p:graphicFrame>
            <p:nvGraphicFramePr>
              <p:cNvPr id="2" name="Table Placeholder 1">
                <a:extLst>
                  <a:ext uri="{FF2B5EF4-FFF2-40B4-BE49-F238E27FC236}">
                    <a16:creationId xmlns:a16="http://schemas.microsoft.com/office/drawing/2014/main" id="{6CFDB8B0-9E45-4553-9B8C-CDDD336264F2}"/>
                  </a:ext>
                </a:extLst>
              </p:cNvPr>
              <p:cNvGraphicFramePr>
                <a:graphicFrameLocks noGrp="1"/>
              </p:cNvGraphicFramePr>
              <p:nvPr>
                <p:ph type="tbl" sz="quarter" idx="21"/>
                <p:extLst>
                  <p:ext uri="{D42A27DB-BD31-4B8C-83A1-F6EECF244321}">
                    <p14:modId xmlns:p14="http://schemas.microsoft.com/office/powerpoint/2010/main" val="2223495450"/>
                  </p:ext>
                </p:extLst>
              </p:nvPr>
            </p:nvGraphicFramePr>
            <p:xfrm>
              <a:off x="1524000" y="1647372"/>
              <a:ext cx="6094800" cy="3843001"/>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1091376661"/>
                        </a:ext>
                      </a:extLst>
                    </a:gridCol>
                    <a:gridCol w="4113600">
                      <a:extLst>
                        <a:ext uri="{9D8B030D-6E8A-4147-A177-3AD203B41FA5}">
                          <a16:colId xmlns:a16="http://schemas.microsoft.com/office/drawing/2014/main" val="3975822877"/>
                        </a:ext>
                      </a:extLst>
                    </a:gridCol>
                  </a:tblGrid>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Gradual onset, shortness of breath, rapid breathing, non-productive cough, slight or absent fever, and dusky color of skin and mucous membranes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1105717"/>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4 to 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6004121"/>
                      </a:ext>
                    </a:extLst>
                  </a:tr>
                  <a:tr h="5624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Pneumocystis jirovecii (previously known as P. carinii)—a fungus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9073905"/>
                      </a:ext>
                    </a:extLst>
                  </a:tr>
                  <a:tr h="7692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endParaRPr lang="en-IN"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2"/>
                          <a:stretch>
                            <a:fillRect l="-48444" t="-223016" r="-296" b="-180159"/>
                          </a:stretch>
                        </a:blipFill>
                      </a:tcPr>
                    </a:tc>
                    <a:extLst>
                      <a:ext uri="{0D108BD9-81ED-4DB2-BD59-A6C34878D82A}">
                        <a16:rowId xmlns:a16="http://schemas.microsoft.com/office/drawing/2014/main" val="3084998160"/>
                      </a:ext>
                    </a:extLst>
                  </a:tr>
                  <a:tr h="7257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Most humans become infected in early childhood—source of human infections is unknown. Epidemics can arise in immunodeficient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5122281"/>
                      </a:ext>
                    </a:extLst>
                  </a:tr>
                  <a:tr h="642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antimicrobial medications. Prevention: prophylactic doses to those with AIDS of the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266944"/>
                      </a:ext>
                    </a:extLst>
                  </a:tr>
                </a:tbl>
              </a:graphicData>
            </a:graphic>
          </p:graphicFrame>
        </mc:Fallback>
      </mc:AlternateContent>
    </p:spTree>
    <p:extLst>
      <p:ext uri="{BB962C8B-B14F-4D97-AF65-F5344CB8AC3E}">
        <p14:creationId xmlns:p14="http://schemas.microsoft.com/office/powerpoint/2010/main" val="249430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505" y="228600"/>
            <a:ext cx="8444330" cy="609600"/>
          </a:xfrm>
        </p:spPr>
        <p:txBody>
          <a:bodyPr/>
          <a:lstStyle/>
          <a:p>
            <a:r>
              <a:rPr lang="en-US" altLang="en-US" sz="3000" b="1" dirty="0">
                <a:solidFill>
                  <a:schemeClr val="tx1"/>
                </a:solidFill>
              </a:rPr>
              <a:t>Bacterial Infections of Upper Respiratory System (2)</a:t>
            </a:r>
            <a:endParaRPr lang="en-GB" sz="3000" b="1" dirty="0">
              <a:solidFill>
                <a:schemeClr val="tx1"/>
              </a:solidFill>
            </a:endParaRPr>
          </a:p>
        </p:txBody>
      </p:sp>
      <p:sp>
        <p:nvSpPr>
          <p:cNvPr id="2" name="Content Placeholder 1"/>
          <p:cNvSpPr>
            <a:spLocks noGrp="1"/>
          </p:cNvSpPr>
          <p:nvPr>
            <p:ph idx="1"/>
          </p:nvPr>
        </p:nvSpPr>
        <p:spPr>
          <a:xfrm>
            <a:off x="802341" y="990600"/>
            <a:ext cx="7543800" cy="4572000"/>
          </a:xfrm>
        </p:spPr>
        <p:txBody>
          <a:bodyPr/>
          <a:lstStyle/>
          <a:p>
            <a:pPr>
              <a:spcBef>
                <a:spcPts val="0"/>
              </a:spcBef>
              <a:spcAft>
                <a:spcPts val="1500"/>
              </a:spcAft>
            </a:pPr>
            <a:r>
              <a:rPr lang="en-US" altLang="en-US" dirty="0"/>
              <a:t>Pink eye, earache, and sinus infections</a:t>
            </a:r>
          </a:p>
          <a:p>
            <a:pPr marL="285750" lvl="1">
              <a:spcBef>
                <a:spcPts val="0"/>
              </a:spcBef>
            </a:pPr>
            <a:r>
              <a:rPr lang="en-US" altLang="en-US" i="1" dirty="0"/>
              <a:t>Epidemiology</a:t>
            </a:r>
          </a:p>
          <a:p>
            <a:pPr marL="511175" lvl="2"/>
            <a:r>
              <a:rPr lang="en-US" altLang="en-US" dirty="0"/>
              <a:t>Virulence of bacteria, crowding of potential hosts, presence of respiratory viruses all likely important</a:t>
            </a:r>
          </a:p>
          <a:p>
            <a:pPr marL="738188" lvl="3"/>
            <a:r>
              <a:rPr lang="en-US" altLang="en-US" dirty="0"/>
              <a:t>Preceding or concurrent viral illness is common</a:t>
            </a:r>
          </a:p>
          <a:p>
            <a:pPr marL="738188" lvl="3"/>
            <a:r>
              <a:rPr lang="en-US" altLang="en-US" dirty="0"/>
              <a:t>Virus may damage protective mucociliary mechanisms</a:t>
            </a:r>
          </a:p>
          <a:p>
            <a:pPr marL="511175" lvl="2"/>
            <a:r>
              <a:rPr lang="en-US" altLang="en-US" dirty="0"/>
              <a:t>Otitis media rare in first month of life, but common in early childhood; increased risk from pacifiers beyond age two; older children develop immunity so rare beyond age five</a:t>
            </a:r>
          </a:p>
          <a:p>
            <a:pPr marL="511175" lvl="2"/>
            <a:r>
              <a:rPr lang="en-US" altLang="en-US" dirty="0"/>
              <a:t>Nasal allergies, air pollution, smoking may play role</a:t>
            </a:r>
          </a:p>
          <a:p>
            <a:pPr marL="511175" lvl="2"/>
            <a:r>
              <a:rPr lang="en-US" altLang="en-US" dirty="0"/>
              <a:t>Sinusitis tends to affect adults and older children with more developed sinuses</a:t>
            </a:r>
          </a:p>
        </p:txBody>
      </p:sp>
    </p:spTree>
    <p:extLst>
      <p:ext uri="{BB962C8B-B14F-4D97-AF65-F5344CB8AC3E}">
        <p14:creationId xmlns:p14="http://schemas.microsoft.com/office/powerpoint/2010/main" val="374742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7771" y="228600"/>
            <a:ext cx="8360723" cy="609600"/>
          </a:xfrm>
        </p:spPr>
        <p:txBody>
          <a:bodyPr/>
          <a:lstStyle/>
          <a:p>
            <a:r>
              <a:rPr lang="en-US" altLang="en-US" sz="3000" b="1" dirty="0">
                <a:solidFill>
                  <a:schemeClr val="tx1"/>
                </a:solidFill>
              </a:rPr>
              <a:t>Bacterial Infections of Upper Respiratory System (3)</a:t>
            </a:r>
            <a:endParaRPr lang="en-GB" sz="3000" b="1" dirty="0">
              <a:solidFill>
                <a:schemeClr val="tx1"/>
              </a:solidFill>
            </a:endParaRPr>
          </a:p>
        </p:txBody>
      </p:sp>
      <p:sp>
        <p:nvSpPr>
          <p:cNvPr id="2" name="Content Placeholder 1"/>
          <p:cNvSpPr>
            <a:spLocks noGrp="1"/>
          </p:cNvSpPr>
          <p:nvPr>
            <p:ph idx="1"/>
          </p:nvPr>
        </p:nvSpPr>
        <p:spPr>
          <a:xfrm>
            <a:off x="802341" y="990600"/>
            <a:ext cx="7391400" cy="5105400"/>
          </a:xfrm>
        </p:spPr>
        <p:txBody>
          <a:bodyPr/>
          <a:lstStyle/>
          <a:p>
            <a:pPr>
              <a:spcAft>
                <a:spcPts val="1500"/>
              </a:spcAft>
            </a:pPr>
            <a:r>
              <a:rPr lang="en-US" altLang="en-US" dirty="0"/>
              <a:t>Pink eye, earache, and sinus infections</a:t>
            </a:r>
          </a:p>
          <a:p>
            <a:pPr marL="285750" lvl="1">
              <a:spcBef>
                <a:spcPts val="0"/>
              </a:spcBef>
            </a:pPr>
            <a:r>
              <a:rPr lang="en-US" altLang="en-US" i="1" dirty="0"/>
              <a:t>Treatment and prevention</a:t>
            </a:r>
          </a:p>
          <a:p>
            <a:pPr marL="285750" lvl="1"/>
            <a:r>
              <a:rPr lang="en-US" altLang="en-US" sz="2200" dirty="0"/>
              <a:t>Antibiotics generally effective when properly used</a:t>
            </a:r>
          </a:p>
          <a:p>
            <a:pPr marL="511175" lvl="2"/>
            <a:r>
              <a:rPr lang="en-US" altLang="en-US" dirty="0"/>
              <a:t>Have often been used indiscriminately to treat otitis media</a:t>
            </a:r>
          </a:p>
          <a:p>
            <a:pPr marL="739775" lvl="3"/>
            <a:r>
              <a:rPr lang="en-US" altLang="en-US" dirty="0"/>
              <a:t>Proper use decreases risk of complications (for example, meningitis)</a:t>
            </a:r>
          </a:p>
          <a:p>
            <a:pPr marL="739775" lvl="3"/>
            <a:r>
              <a:rPr lang="en-US" altLang="en-US" dirty="0"/>
              <a:t>Decongestants, antihistamines generally ineffective; can actually reduce immune response</a:t>
            </a:r>
          </a:p>
          <a:p>
            <a:pPr marL="285750" lvl="1"/>
            <a:r>
              <a:rPr lang="en-US" altLang="en-US" sz="2200" dirty="0"/>
              <a:t>Bacterial conjunctivitis highly contagious</a:t>
            </a:r>
          </a:p>
          <a:p>
            <a:pPr marL="511175" lvl="2"/>
            <a:r>
              <a:rPr lang="en-US" altLang="en-US" dirty="0"/>
              <a:t>Preventive measures include handwashing, avoiding touching eyes</a:t>
            </a:r>
          </a:p>
          <a:p>
            <a:pPr marL="285750" lvl="1"/>
            <a:r>
              <a:rPr lang="en-US" altLang="en-US" sz="2200" dirty="0"/>
              <a:t>Preventive measures for otitis media include plastic tubes through eardrums if chronic, influenza vaccine, or removal of adenoids to improve drainage</a:t>
            </a:r>
          </a:p>
        </p:txBody>
      </p:sp>
    </p:spTree>
    <p:extLst>
      <p:ext uri="{BB962C8B-B14F-4D97-AF65-F5344CB8AC3E}">
        <p14:creationId xmlns:p14="http://schemas.microsoft.com/office/powerpoint/2010/main" val="113047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1672" y="228600"/>
            <a:ext cx="7600656" cy="914400"/>
          </a:xfrm>
        </p:spPr>
        <p:txBody>
          <a:bodyPr/>
          <a:lstStyle/>
          <a:p>
            <a:r>
              <a:rPr lang="en-US" altLang="en-US" sz="2800" b="1" dirty="0">
                <a:solidFill>
                  <a:schemeClr val="tx1"/>
                </a:solidFill>
              </a:rPr>
              <a:t>Bacterial Infections of Upper Respiratory System – Figures 21.4 and 21.5 </a:t>
            </a:r>
            <a:endParaRPr lang="en-GB" sz="2800" b="1" dirty="0">
              <a:solidFill>
                <a:schemeClr val="tx1"/>
              </a:solidFill>
            </a:endParaRPr>
          </a:p>
        </p:txBody>
      </p:sp>
      <p:sp>
        <p:nvSpPr>
          <p:cNvPr id="2" name="Content Placeholder 1"/>
          <p:cNvSpPr>
            <a:spLocks noGrp="1"/>
          </p:cNvSpPr>
          <p:nvPr>
            <p:ph idx="1"/>
          </p:nvPr>
        </p:nvSpPr>
        <p:spPr>
          <a:xfrm>
            <a:off x="803565" y="1295399"/>
            <a:ext cx="6781800" cy="2841811"/>
          </a:xfrm>
        </p:spPr>
        <p:txBody>
          <a:bodyPr/>
          <a:lstStyle/>
          <a:p>
            <a:pPr>
              <a:spcAft>
                <a:spcPts val="1500"/>
              </a:spcAft>
            </a:pPr>
            <a:r>
              <a:rPr lang="en-US" altLang="en-US" dirty="0"/>
              <a:t>Streptococcal Pharyngitis (“Strep Throat”)</a:t>
            </a:r>
          </a:p>
          <a:p>
            <a:pPr marL="285750" lvl="1">
              <a:spcBef>
                <a:spcPts val="0"/>
              </a:spcBef>
              <a:spcAft>
                <a:spcPts val="500"/>
              </a:spcAft>
            </a:pPr>
            <a:r>
              <a:rPr lang="en-US" altLang="en-US" i="1" dirty="0"/>
              <a:t>Signs and symptoms</a:t>
            </a:r>
          </a:p>
          <a:p>
            <a:pPr marL="511175" lvl="2">
              <a:spcAft>
                <a:spcPts val="500"/>
              </a:spcAft>
            </a:pPr>
            <a:r>
              <a:rPr lang="en-US" altLang="en-US" dirty="0"/>
              <a:t>Sore throat, difficulty swallowing, fever</a:t>
            </a:r>
          </a:p>
          <a:p>
            <a:pPr marL="511175" lvl="2">
              <a:spcAft>
                <a:spcPts val="500"/>
              </a:spcAft>
            </a:pPr>
            <a:r>
              <a:rPr lang="en-US" altLang="en-US" dirty="0"/>
              <a:t>Throat is red with patches of pus, tiny hemorrhages</a:t>
            </a:r>
          </a:p>
          <a:p>
            <a:pPr marL="511175" lvl="2">
              <a:spcAft>
                <a:spcPts val="500"/>
              </a:spcAft>
            </a:pPr>
            <a:r>
              <a:rPr lang="en-US" altLang="en-US" dirty="0"/>
              <a:t>Most patients recover after about a week; some have mild or no symptoms</a:t>
            </a:r>
          </a:p>
          <a:p>
            <a:pPr marL="285750" lvl="1">
              <a:spcAft>
                <a:spcPts val="500"/>
              </a:spcAft>
            </a:pPr>
            <a:r>
              <a:rPr lang="en-US" altLang="en-US" i="1" dirty="0"/>
              <a:t>Causative agent</a:t>
            </a:r>
            <a:r>
              <a:rPr lang="en-US" altLang="en-US" dirty="0"/>
              <a:t> is </a:t>
            </a:r>
            <a:r>
              <a:rPr lang="en-US" altLang="en-US" i="1" dirty="0"/>
              <a:t>Streptococcus </a:t>
            </a:r>
            <a:r>
              <a:rPr lang="en-US" altLang="en-US" i="1" dirty="0" err="1"/>
              <a:t>pyogenes</a:t>
            </a:r>
            <a:endParaRPr lang="en-US" altLang="en-US" i="1" dirty="0"/>
          </a:p>
        </p:txBody>
      </p:sp>
      <p:sp>
        <p:nvSpPr>
          <p:cNvPr id="15" name="Content Placeholder 1"/>
          <p:cNvSpPr>
            <a:spLocks noGrp="1"/>
          </p:cNvSpPr>
          <p:nvPr>
            <p:ph idx="1"/>
          </p:nvPr>
        </p:nvSpPr>
        <p:spPr>
          <a:xfrm>
            <a:off x="1076989" y="4137211"/>
            <a:ext cx="3276600" cy="1425390"/>
          </a:xfrm>
        </p:spPr>
        <p:txBody>
          <a:bodyPr/>
          <a:lstStyle/>
          <a:p>
            <a:pPr marL="228600" lvl="2">
              <a:spcAft>
                <a:spcPts val="500"/>
              </a:spcAft>
            </a:pPr>
            <a:r>
              <a:rPr lang="en-US" altLang="en-US" dirty="0"/>
              <a:t>Gram-positive; grows in chains</a:t>
            </a:r>
          </a:p>
          <a:p>
            <a:pPr marL="228600" lvl="2">
              <a:spcAft>
                <a:spcPts val="500"/>
              </a:spcAft>
            </a:pPr>
            <a:r>
              <a:rPr lang="el-GR" altLang="en-US" dirty="0">
                <a:cs typeface="Arial" panose="020B0604020202020204" pitchFamily="34" charset="0"/>
              </a:rPr>
              <a:t>β</a:t>
            </a:r>
            <a:r>
              <a:rPr lang="en-US" altLang="en-US" dirty="0"/>
              <a:t>-hemolysis of blood agar</a:t>
            </a:r>
          </a:p>
          <a:p>
            <a:pPr marL="228600" lvl="2">
              <a:lnSpc>
                <a:spcPct val="110000"/>
              </a:lnSpc>
              <a:spcAft>
                <a:spcPts val="500"/>
              </a:spcAft>
            </a:pPr>
            <a:r>
              <a:rPr lang="en-US" altLang="en-US" dirty="0"/>
              <a:t>Group A streptococcus (GAS) from Lancefield grouping</a:t>
            </a:r>
          </a:p>
        </p:txBody>
      </p:sp>
      <p:sp>
        <p:nvSpPr>
          <p:cNvPr id="14" name="Content Placeholder 6"/>
          <p:cNvSpPr>
            <a:spLocks noGrp="1"/>
          </p:cNvSpPr>
          <p:nvPr>
            <p:ph sz="quarter" idx="18"/>
          </p:nvPr>
        </p:nvSpPr>
        <p:spPr>
          <a:xfrm>
            <a:off x="1292142" y="5643281"/>
            <a:ext cx="2344271" cy="1004047"/>
          </a:xfrm>
          <a:prstGeom prst="rect">
            <a:avLst/>
          </a:prstGeom>
        </p:spPr>
        <p:txBody>
          <a:bodyPr/>
          <a:lstStyle>
            <a:lvl5pPr>
              <a:defRPr/>
            </a:lvl5pPr>
          </a:lstStyle>
          <a:p>
            <a:pPr marL="228600" lvl="3">
              <a:lnSpc>
                <a:spcPct val="130000"/>
              </a:lnSpc>
              <a:spcAft>
                <a:spcPts val="500"/>
              </a:spcAft>
              <a:buFont typeface="Arial" panose="020B0604020202020204" pitchFamily="34" charset="0"/>
              <a:buChar char="•"/>
            </a:pPr>
            <a:r>
              <a:rPr lang="en-US" altLang="en-US" sz="1600" dirty="0">
                <a:solidFill>
                  <a:prstClr val="black"/>
                </a:solidFill>
              </a:rPr>
              <a:t>Different strains within GAS distinguished by </a:t>
            </a:r>
            <a:r>
              <a:rPr lang="en-US" altLang="en-US" sz="1600" u="sng" dirty="0">
                <a:solidFill>
                  <a:prstClr val="black"/>
                </a:solidFill>
              </a:rPr>
              <a:t>M protein</a:t>
            </a:r>
            <a:endParaRPr lang="en-US" sz="1600" dirty="0">
              <a:solidFill>
                <a:prstClr val="black"/>
              </a:solidFill>
            </a:endParaRPr>
          </a:p>
        </p:txBody>
      </p:sp>
      <p:pic>
        <p:nvPicPr>
          <p:cNvPr id="30724"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3" b="5297"/>
          <a:stretch/>
        </p:blipFill>
        <p:spPr bwMode="auto">
          <a:xfrm>
            <a:off x="4419600" y="4436973"/>
            <a:ext cx="2743200" cy="150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72" b="2844"/>
          <a:stretch/>
        </p:blipFill>
        <p:spPr bwMode="auto">
          <a:xfrm>
            <a:off x="7315200" y="3429001"/>
            <a:ext cx="1652588" cy="176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1"/>
          </p:nvPr>
        </p:nvSpPr>
        <p:spPr>
          <a:xfrm>
            <a:off x="8229600" y="6705600"/>
            <a:ext cx="914400" cy="152400"/>
          </a:xfrm>
        </p:spPr>
        <p:txBody>
          <a:bodyPr/>
          <a:lstStyle/>
          <a:p>
            <a:r>
              <a:rPr lang="en-US" altLang="en-US" dirty="0"/>
              <a:t>Left: ©Evan Roberts</a:t>
            </a:r>
          </a:p>
        </p:txBody>
      </p:sp>
    </p:spTree>
    <p:extLst>
      <p:ext uri="{BB962C8B-B14F-4D97-AF65-F5344CB8AC3E}">
        <p14:creationId xmlns:p14="http://schemas.microsoft.com/office/powerpoint/2010/main" val="2669439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899" y="228600"/>
            <a:ext cx="8700202" cy="457200"/>
          </a:xfrm>
        </p:spPr>
        <p:txBody>
          <a:bodyPr/>
          <a:lstStyle/>
          <a:p>
            <a:r>
              <a:rPr lang="en-US" altLang="en-US" sz="2600" b="1" dirty="0">
                <a:solidFill>
                  <a:schemeClr val="tx1"/>
                </a:solidFill>
              </a:rPr>
              <a:t>Bacterial Infections of Upper Respiratory System – Figure 21.6</a:t>
            </a:r>
            <a:endParaRPr lang="en-GB" sz="2600" b="1" dirty="0">
              <a:solidFill>
                <a:schemeClr val="tx1"/>
              </a:solidFill>
            </a:endParaRPr>
          </a:p>
        </p:txBody>
      </p:sp>
      <p:sp>
        <p:nvSpPr>
          <p:cNvPr id="2" name="Content Placeholder 1"/>
          <p:cNvSpPr>
            <a:spLocks noGrp="1"/>
          </p:cNvSpPr>
          <p:nvPr>
            <p:ph idx="1"/>
          </p:nvPr>
        </p:nvSpPr>
        <p:spPr>
          <a:xfrm>
            <a:off x="796635" y="990600"/>
            <a:ext cx="7467600" cy="1219200"/>
          </a:xfrm>
        </p:spPr>
        <p:txBody>
          <a:bodyPr/>
          <a:lstStyle/>
          <a:p>
            <a:pPr>
              <a:spcBef>
                <a:spcPts val="0"/>
              </a:spcBef>
              <a:spcAft>
                <a:spcPts val="1500"/>
              </a:spcAft>
            </a:pPr>
            <a:r>
              <a:rPr lang="en-US" altLang="en-US" i="1" dirty="0"/>
              <a:t>Pathogenesis</a:t>
            </a:r>
            <a:r>
              <a:rPr lang="en-US" altLang="en-US" dirty="0"/>
              <a:t> of </a:t>
            </a:r>
            <a:r>
              <a:rPr lang="en-US" altLang="en-US" i="1" dirty="0"/>
              <a:t>Streptococcus pyogenes</a:t>
            </a:r>
          </a:p>
          <a:p>
            <a:pPr marL="285750" lvl="1">
              <a:spcBef>
                <a:spcPts val="0"/>
              </a:spcBef>
            </a:pPr>
            <a:r>
              <a:rPr lang="en-US" altLang="en-US" dirty="0"/>
              <a:t>Structural components of outer cell wall allow evasion of host defenses</a:t>
            </a:r>
          </a:p>
        </p:txBody>
      </p:sp>
      <p:sp>
        <p:nvSpPr>
          <p:cNvPr id="8" name="Content Placeholder 6"/>
          <p:cNvSpPr>
            <a:spLocks noGrp="1"/>
          </p:cNvSpPr>
          <p:nvPr>
            <p:ph sz="quarter" idx="18"/>
          </p:nvPr>
        </p:nvSpPr>
        <p:spPr>
          <a:xfrm>
            <a:off x="1092063" y="2286000"/>
            <a:ext cx="2814917" cy="2438400"/>
          </a:xfrm>
          <a:prstGeom prst="rect">
            <a:avLst/>
          </a:prstGeom>
        </p:spPr>
        <p:txBody>
          <a:bodyPr/>
          <a:lstStyle>
            <a:lvl5pPr>
              <a:defRPr/>
            </a:lvl5pPr>
          </a:lstStyle>
          <a:p>
            <a:pPr marL="228600" lvl="3">
              <a:spcAft>
                <a:spcPts val="800"/>
              </a:spcAft>
              <a:buFont typeface="Arial" panose="020B0604020202020204" pitchFamily="34" charset="0"/>
              <a:buChar char="•"/>
            </a:pPr>
            <a:r>
              <a:rPr lang="en-US" altLang="en-US" sz="1600" dirty="0">
                <a:solidFill>
                  <a:prstClr val="black"/>
                </a:solidFill>
              </a:rPr>
              <a:t>M protein acts as </a:t>
            </a:r>
            <a:r>
              <a:rPr lang="en-US" altLang="en-US" sz="1600" dirty="0" err="1">
                <a:solidFill>
                  <a:prstClr val="black"/>
                </a:solidFill>
              </a:rPr>
              <a:t>adhesin</a:t>
            </a:r>
            <a:r>
              <a:rPr lang="en-US" altLang="en-US" sz="1600" dirty="0">
                <a:solidFill>
                  <a:prstClr val="black"/>
                </a:solidFill>
              </a:rPr>
              <a:t> (80 different types)</a:t>
            </a:r>
          </a:p>
          <a:p>
            <a:pPr marL="457200" lvl="4">
              <a:spcAft>
                <a:spcPts val="800"/>
              </a:spcAft>
              <a:buFont typeface="Arial" panose="020B0604020202020204" pitchFamily="34" charset="0"/>
              <a:buChar char="•"/>
            </a:pPr>
            <a:r>
              <a:rPr lang="en-US" altLang="en-US" sz="1600" dirty="0">
                <a:solidFill>
                  <a:prstClr val="black"/>
                </a:solidFill>
              </a:rPr>
              <a:t>Antibodies that bind to it prevent infection</a:t>
            </a:r>
          </a:p>
          <a:p>
            <a:pPr marL="457200" lvl="4">
              <a:spcAft>
                <a:spcPts val="800"/>
              </a:spcAft>
              <a:buFont typeface="Arial" panose="020B0604020202020204" pitchFamily="34" charset="0"/>
              <a:buChar char="•"/>
            </a:pPr>
            <a:r>
              <a:rPr lang="en-US" altLang="en-US" sz="1600" dirty="0">
                <a:solidFill>
                  <a:prstClr val="black"/>
                </a:solidFill>
              </a:rPr>
              <a:t>Antibodies to one strain do not stop others</a:t>
            </a:r>
          </a:p>
          <a:p>
            <a:pPr marL="228600" lvl="3">
              <a:spcAft>
                <a:spcPts val="800"/>
              </a:spcAft>
              <a:buFont typeface="Arial" panose="020B0604020202020204" pitchFamily="34" charset="0"/>
              <a:buChar char="•"/>
            </a:pPr>
            <a:r>
              <a:rPr lang="en-US" altLang="en-US" sz="1600" dirty="0">
                <a:solidFill>
                  <a:prstClr val="black"/>
                </a:solidFill>
              </a:rPr>
              <a:t>Protein F adheres to fibrin of epithelial cells in throat</a:t>
            </a:r>
          </a:p>
        </p:txBody>
      </p:sp>
      <p:sp>
        <p:nvSpPr>
          <p:cNvPr id="10" name="Content Placeholder 1"/>
          <p:cNvSpPr>
            <a:spLocks noGrp="1"/>
          </p:cNvSpPr>
          <p:nvPr>
            <p:ph idx="1"/>
          </p:nvPr>
        </p:nvSpPr>
        <p:spPr>
          <a:xfrm>
            <a:off x="796635" y="4836459"/>
            <a:ext cx="4069977" cy="1043050"/>
          </a:xfrm>
        </p:spPr>
        <p:txBody>
          <a:bodyPr/>
          <a:lstStyle/>
          <a:p>
            <a:pPr marL="285750" lvl="1"/>
            <a:r>
              <a:rPr lang="en-US" altLang="en-US" dirty="0"/>
              <a:t>DNase, hyaluronidase, proteases degrade intracellular connections; streptokinase breaks blood clots</a:t>
            </a:r>
          </a:p>
        </p:txBody>
      </p:sp>
      <p:pic>
        <p:nvPicPr>
          <p:cNvPr id="32772" name="Picture 9" descr="A capsule, protein F, protein G and M protein contribute to the virulence of this organism."/>
          <p:cNvPicPr>
            <a:picLocks noChangeAspect="1" noChangeArrowheads="1"/>
          </p:cNvPicPr>
          <p:nvPr/>
        </p:nvPicPr>
        <p:blipFill>
          <a:blip r:embed="rId3" cstate="print">
            <a:extLst>
              <a:ext uri="{28A0092B-C50C-407E-A947-70E740481C1C}">
                <a14:useLocalDpi xmlns:a14="http://schemas.microsoft.com/office/drawing/2010/main" val="0"/>
              </a:ext>
            </a:extLst>
          </a:blip>
          <a:srcRect t="2966"/>
          <a:stretch>
            <a:fillRect/>
          </a:stretch>
        </p:blipFill>
        <p:spPr bwMode="auto">
          <a:xfrm>
            <a:off x="5181600" y="2033650"/>
            <a:ext cx="31543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58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987" y="228600"/>
            <a:ext cx="8479813" cy="609600"/>
          </a:xfrm>
        </p:spPr>
        <p:txBody>
          <a:bodyPr/>
          <a:lstStyle/>
          <a:p>
            <a:r>
              <a:rPr lang="en-US" altLang="en-US" sz="3000" b="1" dirty="0">
                <a:solidFill>
                  <a:schemeClr val="tx1"/>
                </a:solidFill>
              </a:rPr>
              <a:t>Bacterial Infections of Upper Respiratory System (4)</a:t>
            </a:r>
            <a:endParaRPr lang="en-GB" sz="3000" b="1" dirty="0">
              <a:solidFill>
                <a:schemeClr val="tx1"/>
              </a:solidFill>
            </a:endParaRPr>
          </a:p>
        </p:txBody>
      </p:sp>
      <p:sp>
        <p:nvSpPr>
          <p:cNvPr id="2" name="Content Placeholder 1"/>
          <p:cNvSpPr>
            <a:spLocks noGrp="1"/>
          </p:cNvSpPr>
          <p:nvPr>
            <p:ph idx="1"/>
          </p:nvPr>
        </p:nvSpPr>
        <p:spPr>
          <a:xfrm>
            <a:off x="797859" y="990600"/>
            <a:ext cx="7620000" cy="4343400"/>
          </a:xfrm>
        </p:spPr>
        <p:txBody>
          <a:bodyPr/>
          <a:lstStyle/>
          <a:p>
            <a:pPr>
              <a:spcAft>
                <a:spcPts val="1500"/>
              </a:spcAft>
            </a:pPr>
            <a:r>
              <a:rPr lang="en-US" altLang="en-US" i="1" dirty="0"/>
              <a:t>Pathogenesis</a:t>
            </a:r>
            <a:r>
              <a:rPr lang="en-US" altLang="en-US" dirty="0"/>
              <a:t> of </a:t>
            </a:r>
            <a:r>
              <a:rPr lang="en-US" altLang="en-US" i="1" dirty="0"/>
              <a:t>Streptococcus pyogenes</a:t>
            </a:r>
          </a:p>
          <a:p>
            <a:pPr marL="285750" lvl="1">
              <a:spcBef>
                <a:spcPts val="0"/>
              </a:spcBef>
            </a:pPr>
            <a:r>
              <a:rPr lang="en-US" altLang="en-US" dirty="0"/>
              <a:t>Avoidance of host immune system</a:t>
            </a:r>
          </a:p>
          <a:p>
            <a:pPr marL="511175" lvl="2"/>
            <a:r>
              <a:rPr lang="en-US" altLang="en-US" dirty="0"/>
              <a:t>Some have hyaluronic acid capsule thought to disguise bacteria from immune system</a:t>
            </a:r>
          </a:p>
          <a:p>
            <a:pPr marL="511175" lvl="2"/>
            <a:r>
              <a:rPr lang="en-US" altLang="en-US" dirty="0"/>
              <a:t>M protein prevents opsonization via C3b</a:t>
            </a:r>
          </a:p>
          <a:p>
            <a:pPr marL="511175" lvl="2"/>
            <a:r>
              <a:rPr lang="en-US" altLang="en-US" dirty="0"/>
              <a:t>Protein G is an Fc receptor; binds Fc portion of IgG, prevents IgG mediated phagocytosis</a:t>
            </a:r>
          </a:p>
          <a:p>
            <a:pPr marL="511175" lvl="2"/>
            <a:r>
              <a:rPr lang="en-US" altLang="en-US" dirty="0"/>
              <a:t>Produces C5a peptidase; destroys C5a responsible for attracting phagocytes to site of infection</a:t>
            </a:r>
          </a:p>
          <a:p>
            <a:pPr marL="511175" lvl="2"/>
            <a:r>
              <a:rPr lang="en-US" altLang="en-US" dirty="0"/>
              <a:t>Streptolysins O and S make holes in membranes of erythrocytes and leukocytes; yields </a:t>
            </a:r>
            <a:r>
              <a:rPr lang="el-GR" altLang="en-US" dirty="0">
                <a:cs typeface="Arial" panose="020B0604020202020204" pitchFamily="34" charset="0"/>
              </a:rPr>
              <a:t>β</a:t>
            </a:r>
            <a:r>
              <a:rPr lang="en-US" altLang="en-US" dirty="0">
                <a:cs typeface="Arial" panose="020B0604020202020204" pitchFamily="34" charset="0"/>
              </a:rPr>
              <a:t>-</a:t>
            </a:r>
            <a:r>
              <a:rPr lang="en-US" altLang="en-US" dirty="0"/>
              <a:t>hemolysis, inhibits immune system</a:t>
            </a:r>
          </a:p>
        </p:txBody>
      </p:sp>
    </p:spTree>
    <p:extLst>
      <p:ext uri="{BB962C8B-B14F-4D97-AF65-F5344CB8AC3E}">
        <p14:creationId xmlns:p14="http://schemas.microsoft.com/office/powerpoint/2010/main" val="3557522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8524" y="228600"/>
            <a:ext cx="8528773" cy="609600"/>
          </a:xfrm>
        </p:spPr>
        <p:txBody>
          <a:bodyPr/>
          <a:lstStyle/>
          <a:p>
            <a:r>
              <a:rPr lang="en-US" altLang="en-US" sz="3000" b="1" dirty="0">
                <a:solidFill>
                  <a:schemeClr val="tx1"/>
                </a:solidFill>
              </a:rPr>
              <a:t>Bacterial Infections of Upper Respiratory System (5)</a:t>
            </a:r>
            <a:endParaRPr lang="en-US" sz="3000" dirty="0"/>
          </a:p>
        </p:txBody>
      </p:sp>
      <p:sp>
        <p:nvSpPr>
          <p:cNvPr id="2" name="Content Placeholder 1"/>
          <p:cNvSpPr>
            <a:spLocks noGrp="1"/>
          </p:cNvSpPr>
          <p:nvPr>
            <p:ph idx="1"/>
          </p:nvPr>
        </p:nvSpPr>
        <p:spPr>
          <a:xfrm>
            <a:off x="802341" y="990600"/>
            <a:ext cx="5334000" cy="990600"/>
          </a:xfrm>
        </p:spPr>
        <p:txBody>
          <a:bodyPr/>
          <a:lstStyle/>
          <a:p>
            <a:pPr>
              <a:spcAft>
                <a:spcPts val="1500"/>
              </a:spcAft>
            </a:pPr>
            <a:r>
              <a:rPr lang="en-US" altLang="en-US" i="1" dirty="0"/>
              <a:t>Pathogenesis</a:t>
            </a:r>
            <a:r>
              <a:rPr lang="en-US" altLang="en-US" dirty="0"/>
              <a:t> of </a:t>
            </a:r>
            <a:r>
              <a:rPr lang="en-US" altLang="en-US" i="1" dirty="0"/>
              <a:t>Streptococcus pyogenes</a:t>
            </a:r>
          </a:p>
          <a:p>
            <a:pPr marL="285750" lvl="1">
              <a:spcBef>
                <a:spcPts val="0"/>
              </a:spcBef>
            </a:pPr>
            <a:r>
              <a:rPr lang="en-US" altLang="en-US" dirty="0"/>
              <a:t>Avoidance of host immune system</a:t>
            </a:r>
          </a:p>
        </p:txBody>
      </p:sp>
      <p:sp>
        <p:nvSpPr>
          <p:cNvPr id="7" name="Content Placeholder 1"/>
          <p:cNvSpPr>
            <a:spLocks noGrp="1"/>
          </p:cNvSpPr>
          <p:nvPr>
            <p:ph idx="1"/>
          </p:nvPr>
        </p:nvSpPr>
        <p:spPr>
          <a:xfrm>
            <a:off x="1068025" y="1981200"/>
            <a:ext cx="2894376" cy="2514600"/>
          </a:xfrm>
        </p:spPr>
        <p:txBody>
          <a:bodyPr/>
          <a:lstStyle/>
          <a:p>
            <a:pPr marL="228600" lvl="2"/>
            <a:r>
              <a:rPr lang="en-US" altLang="en-US" dirty="0"/>
              <a:t>A few strains produce </a:t>
            </a:r>
            <a:r>
              <a:rPr lang="en-US" altLang="en-US" u="sng" dirty="0"/>
              <a:t>streptococcal pyrogenic exotoxins (SPEs)</a:t>
            </a:r>
            <a:r>
              <a:rPr lang="en-US" altLang="en-US" dirty="0"/>
              <a:t> leading to high fever</a:t>
            </a:r>
          </a:p>
          <a:p>
            <a:pPr marL="228600" lvl="2"/>
            <a:r>
              <a:rPr lang="en-US" altLang="en-US" dirty="0"/>
              <a:t>May lead to scarlet fever, streptococcal toxic shock syndrome, or “flesh-eating disease”</a:t>
            </a:r>
          </a:p>
        </p:txBody>
      </p:sp>
      <p:graphicFrame>
        <p:nvGraphicFramePr>
          <p:cNvPr id="11" name="Table Placeholder 10"/>
          <p:cNvGraphicFramePr>
            <a:graphicFrameLocks noGrp="1"/>
          </p:cNvGraphicFramePr>
          <p:nvPr>
            <p:ph type="tbl" sz="quarter" idx="21"/>
            <p:extLst>
              <p:ext uri="{D42A27DB-BD31-4B8C-83A1-F6EECF244321}">
                <p14:modId xmlns:p14="http://schemas.microsoft.com/office/powerpoint/2010/main" val="3110667737"/>
              </p:ext>
            </p:extLst>
          </p:nvPr>
        </p:nvGraphicFramePr>
        <p:xfrm>
          <a:off x="3962401" y="2020725"/>
          <a:ext cx="4952999" cy="4597929"/>
        </p:xfrm>
        <a:graphic>
          <a:graphicData uri="http://schemas.openxmlformats.org/drawingml/2006/table">
            <a:tbl>
              <a:tblPr firstRow="1" bandRow="1">
                <a:tableStyleId>{5940675A-B579-460E-94D1-54222C63F5DA}</a:tableStyleId>
              </a:tblPr>
              <a:tblGrid>
                <a:gridCol w="1667107">
                  <a:extLst>
                    <a:ext uri="{9D8B030D-6E8A-4147-A177-3AD203B41FA5}">
                      <a16:colId xmlns:a16="http://schemas.microsoft.com/office/drawing/2014/main" val="20000"/>
                    </a:ext>
                  </a:extLst>
                </a:gridCol>
                <a:gridCol w="3285892">
                  <a:extLst>
                    <a:ext uri="{9D8B030D-6E8A-4147-A177-3AD203B41FA5}">
                      <a16:colId xmlns:a16="http://schemas.microsoft.com/office/drawing/2014/main" val="20001"/>
                    </a:ext>
                  </a:extLst>
                </a:gridCol>
              </a:tblGrid>
              <a:tr h="317213">
                <a:tc>
                  <a:txBody>
                    <a:bodyPr/>
                    <a:lstStyle/>
                    <a:p>
                      <a:r>
                        <a:rPr lang="en-US" b="1"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137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C5a</a:t>
                      </a:r>
                      <a:r>
                        <a:rPr lang="en-US" sz="1200" dirty="0"/>
                        <a:t> peptidase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Inhibits recruitment of phagocytes by destroying complement component </a:t>
                      </a:r>
                      <a:r>
                        <a:rPr kumimoji="0" lang="en-US" sz="1200" b="0" i="0" u="none" strike="noStrike" kern="1200" cap="none" spc="0" normalizeH="0" baseline="0" noProof="0" dirty="0">
                          <a:ln>
                            <a:noFill/>
                          </a:ln>
                          <a:solidFill>
                            <a:prstClr val="black"/>
                          </a:solidFill>
                          <a:effectLst/>
                          <a:uLnTx/>
                          <a:uFillTx/>
                          <a:latin typeface="+mn-lt"/>
                          <a:ea typeface="+mn-ea"/>
                          <a:cs typeface="+mn-cs"/>
                        </a:rPr>
                        <a:t>C5a</a:t>
                      </a:r>
                    </a:p>
                    <a:p>
                      <a:r>
                        <a:rPr lang="en-US" sz="1200" dirty="0"/>
                        <a:t>Inhibits phagocytosis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51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Hyaluronic acid capsule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Interferes with phagocytosis by causing inactivation of complement component C3b, an opsonin; involved in attachment to host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M protein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Interferes with phagocytosis by causing inactivation of complement component C3b, an opsonin; involved in attachment to host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516">
                <a:tc>
                  <a:txBody>
                    <a:bodyPr/>
                    <a:lstStyle/>
                    <a:p>
                      <a:r>
                        <a:rPr lang="en-US" sz="1200" dirty="0"/>
                        <a:t>Protein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Responsible for attachment to host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Protein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Binds to Fc portion of antibodies, thereby interfering with opsonization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551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Streptococcal pyrogenic exotoxins (SPEs)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Superantigens responsible for scarlet fever, toxic shock, “flesh-eating” fasciitis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7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Streptolysins O and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Lyse leukocytes and erythrocytes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551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Tissue-degrading enzymes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Enhance spread of bacteria by breaking down DNA, proteins, blood clots, tissue, hyaluronic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16908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208" y="228600"/>
            <a:ext cx="8564611" cy="609600"/>
          </a:xfrm>
        </p:spPr>
        <p:txBody>
          <a:bodyPr/>
          <a:lstStyle/>
          <a:p>
            <a:r>
              <a:rPr lang="en-US" altLang="en-US" sz="3000" b="1" dirty="0">
                <a:solidFill>
                  <a:schemeClr val="tx1"/>
                </a:solidFill>
              </a:rPr>
              <a:t>Bacterial Infections of Upper Respiratory System (6)</a:t>
            </a:r>
            <a:endParaRPr lang="en-GB" sz="3000" b="1" dirty="0">
              <a:solidFill>
                <a:schemeClr val="tx1"/>
              </a:solidFill>
            </a:endParaRPr>
          </a:p>
        </p:txBody>
      </p:sp>
      <p:sp>
        <p:nvSpPr>
          <p:cNvPr id="2" name="Content Placeholder 1"/>
          <p:cNvSpPr>
            <a:spLocks noGrp="1"/>
          </p:cNvSpPr>
          <p:nvPr>
            <p:ph idx="1"/>
          </p:nvPr>
        </p:nvSpPr>
        <p:spPr>
          <a:xfrm>
            <a:off x="797858" y="990600"/>
            <a:ext cx="7929047" cy="3276600"/>
          </a:xfrm>
        </p:spPr>
        <p:txBody>
          <a:bodyPr/>
          <a:lstStyle/>
          <a:p>
            <a:pPr>
              <a:spcBef>
                <a:spcPts val="0"/>
              </a:spcBef>
              <a:spcAft>
                <a:spcPts val="1500"/>
              </a:spcAft>
            </a:pPr>
            <a:r>
              <a:rPr lang="en-US" altLang="en-US" i="1" dirty="0"/>
              <a:t>Epidemiology</a:t>
            </a:r>
            <a:r>
              <a:rPr lang="en-US" altLang="en-US" dirty="0"/>
              <a:t> of </a:t>
            </a:r>
            <a:r>
              <a:rPr lang="en-US" altLang="en-US" i="1" dirty="0"/>
              <a:t>Streptococcus pyogenes</a:t>
            </a:r>
          </a:p>
          <a:p>
            <a:pPr marL="285750" lvl="1">
              <a:spcBef>
                <a:spcPts val="0"/>
              </a:spcBef>
            </a:pPr>
            <a:r>
              <a:rPr lang="en-US" altLang="en-US" dirty="0"/>
              <a:t>Naturally only infects humans</a:t>
            </a:r>
          </a:p>
          <a:p>
            <a:pPr marL="285750" lvl="1"/>
            <a:r>
              <a:rPr lang="en-US" altLang="en-US" dirty="0"/>
              <a:t>Spread by respiratory droplets or contaminated food</a:t>
            </a:r>
          </a:p>
          <a:p>
            <a:pPr marL="285750" lvl="1"/>
            <a:r>
              <a:rPr lang="en-US" altLang="en-US" dirty="0"/>
              <a:t>Nasal carriers more likely to spread than pharyngeal</a:t>
            </a:r>
          </a:p>
          <a:p>
            <a:pPr marL="512763" lvl="2"/>
            <a:r>
              <a:rPr lang="en-US" altLang="en-US" dirty="0"/>
              <a:t>Anal carriers uncommon; can be source of healthcare-associated infections</a:t>
            </a:r>
          </a:p>
          <a:p>
            <a:pPr marL="285750" lvl="1"/>
            <a:r>
              <a:rPr lang="en-US" altLang="en-US" dirty="0"/>
              <a:t>Individuals can be asymptomatic carriers for weeks</a:t>
            </a:r>
          </a:p>
          <a:p>
            <a:pPr marL="285750" lvl="1"/>
            <a:r>
              <a:rPr lang="en-US" altLang="en-US" dirty="0"/>
              <a:t>Some long-term carriers; strain usually becomes deficient in M protein</a:t>
            </a:r>
          </a:p>
        </p:txBody>
      </p:sp>
      <p:sp>
        <p:nvSpPr>
          <p:cNvPr id="7" name="Content Placeholder 6"/>
          <p:cNvSpPr>
            <a:spLocks noGrp="1"/>
          </p:cNvSpPr>
          <p:nvPr>
            <p:ph sz="quarter" idx="18"/>
          </p:nvPr>
        </p:nvSpPr>
        <p:spPr>
          <a:xfrm>
            <a:off x="797858" y="4419600"/>
            <a:ext cx="7696201" cy="1600200"/>
          </a:xfrm>
          <a:prstGeom prst="rect">
            <a:avLst/>
          </a:prstGeom>
        </p:spPr>
        <p:txBody>
          <a:bodyPr/>
          <a:lstStyle>
            <a:lvl5pPr>
              <a:defRPr/>
            </a:lvl5pPr>
          </a:lstStyle>
          <a:p>
            <a:pPr marL="0" lvl="0" indent="0">
              <a:spcBef>
                <a:spcPts val="0"/>
              </a:spcBef>
              <a:spcAft>
                <a:spcPts val="1500"/>
              </a:spcAft>
              <a:buNone/>
            </a:pPr>
            <a:r>
              <a:rPr lang="en-US" altLang="en-US" sz="2400" i="1" dirty="0">
                <a:solidFill>
                  <a:prstClr val="black"/>
                </a:solidFill>
              </a:rPr>
              <a:t>Treatment and prevention</a:t>
            </a:r>
          </a:p>
          <a:p>
            <a:pPr marL="285750" lvl="1">
              <a:spcBef>
                <a:spcPts val="0"/>
              </a:spcBef>
              <a:spcAft>
                <a:spcPts val="800"/>
              </a:spcAft>
              <a:buFont typeface="Arial" panose="020B0604020202020204" pitchFamily="34" charset="0"/>
              <a:buChar char="•"/>
            </a:pPr>
            <a:r>
              <a:rPr lang="en-US" altLang="en-US" sz="2000" dirty="0">
                <a:solidFill>
                  <a:prstClr val="black"/>
                </a:solidFill>
              </a:rPr>
              <a:t>Confirmation via diagnostic tests and throat culture</a:t>
            </a:r>
          </a:p>
          <a:p>
            <a:pPr marL="285750" lvl="1">
              <a:spcAft>
                <a:spcPts val="800"/>
              </a:spcAft>
              <a:buFont typeface="Arial" panose="020B0604020202020204" pitchFamily="34" charset="0"/>
              <a:buChar char="•"/>
            </a:pPr>
            <a:r>
              <a:rPr lang="en-US" altLang="en-US" sz="2000" dirty="0">
                <a:solidFill>
                  <a:prstClr val="black"/>
                </a:solidFill>
              </a:rPr>
              <a:t>Treatment with penicillin prevents some post-streptococcal sequelae</a:t>
            </a:r>
          </a:p>
        </p:txBody>
      </p:sp>
    </p:spTree>
    <p:extLst>
      <p:ext uri="{BB962C8B-B14F-4D97-AF65-F5344CB8AC3E}">
        <p14:creationId xmlns:p14="http://schemas.microsoft.com/office/powerpoint/2010/main" val="1950825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9128" y="214086"/>
            <a:ext cx="4265744" cy="6096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tx1"/>
                </a:solidFill>
              </a:rPr>
              <a:t>A Glimpse of History</a:t>
            </a:r>
            <a:endParaRPr lang="en-GB" b="1" dirty="0">
              <a:solidFill>
                <a:schemeClr val="tx1"/>
              </a:solidFill>
            </a:endParaRPr>
          </a:p>
        </p:txBody>
      </p:sp>
      <p:sp>
        <p:nvSpPr>
          <p:cNvPr id="2" name="Content Placeholder 1"/>
          <p:cNvSpPr>
            <a:spLocks noGrp="1"/>
          </p:cNvSpPr>
          <p:nvPr>
            <p:ph idx="1"/>
          </p:nvPr>
        </p:nvSpPr>
        <p:spPr>
          <a:xfrm>
            <a:off x="910770" y="990600"/>
            <a:ext cx="7391400" cy="4648200"/>
          </a:xfrm>
        </p:spPr>
        <p:txBody>
          <a:bodyPr/>
          <a:lstStyle/>
          <a:p>
            <a:pPr>
              <a:spcBef>
                <a:spcPts val="0"/>
              </a:spcBef>
              <a:spcAft>
                <a:spcPts val="15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200" dirty="0">
                <a:latin typeface="+mj-lt"/>
              </a:rPr>
              <a:t>Rebecca Lancefield (1895 to 1981)</a:t>
            </a:r>
          </a:p>
          <a:p>
            <a:pPr marL="285750" lvl="1">
              <a:spcBef>
                <a:spcPts val="0"/>
              </a:spcBef>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latin typeface="+mj-lt"/>
              </a:rPr>
              <a:t>Demonstrated that streptococci can be classified based on cell wall carbohydates; “Lancefield grouping” </a:t>
            </a:r>
          </a:p>
          <a:p>
            <a:pPr marL="536575" lvl="2">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latin typeface="+mj-lt"/>
              </a:rPr>
              <a:t>Streptococci had been previously classified by their type of blood agar hemolysis</a:t>
            </a:r>
          </a:p>
          <a:p>
            <a:pPr marL="285750" lvl="1">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latin typeface="+mj-lt"/>
              </a:rPr>
              <a:t>Recognized that streptococci have antigens on their surface that correlate with disease-causing potential</a:t>
            </a:r>
          </a:p>
          <a:p>
            <a:pPr marL="536575" lvl="2">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latin typeface="+mj-lt"/>
              </a:rPr>
              <a:t>Most strains of </a:t>
            </a:r>
            <a:r>
              <a:rPr lang="el-GR" altLang="en-US" dirty="0">
                <a:latin typeface="+mj-lt"/>
                <a:cs typeface="Arial" panose="020B0604020202020204" pitchFamily="34" charset="0"/>
              </a:rPr>
              <a:t>β</a:t>
            </a:r>
            <a:r>
              <a:rPr lang="en-US" altLang="en-US" dirty="0">
                <a:latin typeface="+mj-lt"/>
                <a:cs typeface="Arial" panose="020B0604020202020204" pitchFamily="34" charset="0"/>
              </a:rPr>
              <a:t>-hemolytic strep </a:t>
            </a:r>
            <a:r>
              <a:rPr lang="en-US" altLang="en-US" dirty="0">
                <a:latin typeface="+mj-lt"/>
              </a:rPr>
              <a:t>from human infections have same “A” cell wall carbohydrate; others differ</a:t>
            </a:r>
          </a:p>
          <a:p>
            <a:pPr marL="762000" lvl="3">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700" dirty="0">
                <a:latin typeface="+mj-lt"/>
              </a:rPr>
              <a:t>Better predictor of pathogenic potential than hemolysis</a:t>
            </a:r>
          </a:p>
          <a:p>
            <a:pPr marL="285750" lvl="1">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latin typeface="+mj-lt"/>
              </a:rPr>
              <a:t>Discovered M protein on </a:t>
            </a:r>
            <a:r>
              <a:rPr lang="en-US" altLang="en-US" i="1" dirty="0">
                <a:latin typeface="+mj-lt"/>
              </a:rPr>
              <a:t>Streptococcus pyogenes</a:t>
            </a:r>
          </a:p>
          <a:p>
            <a:pPr marL="285750" lvl="1">
              <a:spcAft>
                <a:spcPts val="2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latin typeface="+mj-lt"/>
              </a:rPr>
              <a:t>First woman president of American Associate of Immunologists; elected to National Academy of Sciences</a:t>
            </a:r>
          </a:p>
        </p:txBody>
      </p:sp>
    </p:spTree>
    <p:extLst>
      <p:ext uri="{BB962C8B-B14F-4D97-AF65-F5344CB8AC3E}">
        <p14:creationId xmlns:p14="http://schemas.microsoft.com/office/powerpoint/2010/main" val="144750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919" y="228600"/>
            <a:ext cx="8395854" cy="609600"/>
          </a:xfrm>
        </p:spPr>
        <p:txBody>
          <a:bodyPr/>
          <a:lstStyle/>
          <a:p>
            <a:r>
              <a:rPr lang="en-US" altLang="en-US" sz="3000" b="1" dirty="0">
                <a:solidFill>
                  <a:schemeClr val="tx1"/>
                </a:solidFill>
              </a:rPr>
              <a:t>Bacterial Infections of Upper Respiratory System (7)</a:t>
            </a:r>
            <a:endParaRPr lang="en-US" sz="3000" dirty="0"/>
          </a:p>
        </p:txBody>
      </p:sp>
      <p:sp>
        <p:nvSpPr>
          <p:cNvPr id="2" name="Content Placeholder 1"/>
          <p:cNvSpPr>
            <a:spLocks noGrp="1"/>
          </p:cNvSpPr>
          <p:nvPr>
            <p:ph idx="1"/>
          </p:nvPr>
        </p:nvSpPr>
        <p:spPr>
          <a:xfrm>
            <a:off x="802340" y="990600"/>
            <a:ext cx="7808259" cy="5410200"/>
          </a:xfrm>
        </p:spPr>
        <p:txBody>
          <a:bodyPr/>
          <a:lstStyle/>
          <a:p>
            <a:pPr>
              <a:spcBef>
                <a:spcPts val="0"/>
              </a:spcBef>
              <a:spcAft>
                <a:spcPts val="1500"/>
              </a:spcAft>
            </a:pPr>
            <a:r>
              <a:rPr lang="en-US" altLang="en-US" dirty="0"/>
              <a:t>Post-streptococcal sequelae</a:t>
            </a:r>
          </a:p>
          <a:p>
            <a:pPr marL="285750" lvl="1">
              <a:spcBef>
                <a:spcPts val="0"/>
              </a:spcBef>
            </a:pPr>
            <a:r>
              <a:rPr lang="en-US" altLang="en-US" dirty="0"/>
              <a:t>Complications that develop after streptococcal infections</a:t>
            </a:r>
          </a:p>
          <a:p>
            <a:pPr marL="285750" lvl="1"/>
            <a:r>
              <a:rPr lang="en-US" altLang="en-US" dirty="0"/>
              <a:t>Thought to result from immune response</a:t>
            </a:r>
          </a:p>
          <a:p>
            <a:pPr marL="285750" lvl="1"/>
            <a:r>
              <a:rPr lang="en-US" altLang="en-US" dirty="0"/>
              <a:t>Acute </a:t>
            </a:r>
            <a:r>
              <a:rPr lang="en-US" altLang="en-US" u="sng" dirty="0"/>
              <a:t>rheumatic fever</a:t>
            </a:r>
            <a:r>
              <a:rPr lang="en-US" altLang="en-US" dirty="0"/>
              <a:t> can begin approximately 3 weeks after recovery</a:t>
            </a:r>
          </a:p>
          <a:p>
            <a:pPr marL="523875" lvl="2"/>
            <a:r>
              <a:rPr lang="en-US" altLang="en-US" dirty="0"/>
              <a:t>Fever, joint pains, chest pains, rash, nodules under skin</a:t>
            </a:r>
          </a:p>
          <a:p>
            <a:pPr marL="523875" lvl="2"/>
            <a:r>
              <a:rPr lang="en-US" altLang="en-US" dirty="0"/>
              <a:t>Uncontrollable body movements (chorea) can occur</a:t>
            </a:r>
          </a:p>
          <a:p>
            <a:pPr marL="523875" lvl="2"/>
            <a:r>
              <a:rPr lang="en-US" altLang="en-US" dirty="0"/>
              <a:t>Carditis develops in 30 to 50% of patients, can lead to chronic rheumatic heart disease</a:t>
            </a:r>
          </a:p>
          <a:p>
            <a:pPr marL="752475" lvl="3"/>
            <a:r>
              <a:rPr lang="en-US" altLang="en-US" dirty="0"/>
              <a:t>Heart valve damage; infective endocarditis</a:t>
            </a:r>
          </a:p>
          <a:p>
            <a:pPr marL="523875" lvl="2"/>
            <a:r>
              <a:rPr lang="en-US" altLang="en-US" dirty="0"/>
              <a:t>Some MHC class II alleles involved in susceptibility</a:t>
            </a:r>
          </a:p>
          <a:p>
            <a:pPr marL="752475" lvl="3"/>
            <a:r>
              <a:rPr lang="en-US" altLang="en-US" dirty="0"/>
              <a:t>Thought to involve autoimmune response</a:t>
            </a:r>
          </a:p>
          <a:p>
            <a:pPr marL="523875" lvl="2"/>
            <a:r>
              <a:rPr lang="en-US" altLang="en-US" dirty="0"/>
              <a:t>Occurs in up to 3% of severe untreated cases, results in about 10 to 20 million cases per year globally</a:t>
            </a:r>
          </a:p>
        </p:txBody>
      </p:sp>
    </p:spTree>
    <p:extLst>
      <p:ext uri="{BB962C8B-B14F-4D97-AF65-F5344CB8AC3E}">
        <p14:creationId xmlns:p14="http://schemas.microsoft.com/office/powerpoint/2010/main" val="3560879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398" y="228600"/>
            <a:ext cx="8787204" cy="609600"/>
          </a:xfrm>
        </p:spPr>
        <p:txBody>
          <a:bodyPr/>
          <a:lstStyle/>
          <a:p>
            <a:r>
              <a:rPr lang="en-US" altLang="en-US" sz="2600" b="1" dirty="0">
                <a:solidFill>
                  <a:schemeClr val="tx1"/>
                </a:solidFill>
              </a:rPr>
              <a:t>Bacterial Infections of Upper Respiratory System – Figure 21.7</a:t>
            </a:r>
            <a:endParaRPr lang="en-GB" sz="2600" b="1" dirty="0">
              <a:solidFill>
                <a:schemeClr val="tx1"/>
              </a:solidFill>
            </a:endParaRPr>
          </a:p>
        </p:txBody>
      </p:sp>
      <p:sp>
        <p:nvSpPr>
          <p:cNvPr id="8" name="Content Placeholder 1"/>
          <p:cNvSpPr>
            <a:spLocks noGrp="1"/>
          </p:cNvSpPr>
          <p:nvPr>
            <p:ph idx="1"/>
          </p:nvPr>
        </p:nvSpPr>
        <p:spPr>
          <a:xfrm>
            <a:off x="802341" y="999973"/>
            <a:ext cx="5181600" cy="1600200"/>
          </a:xfrm>
        </p:spPr>
        <p:txBody>
          <a:bodyPr/>
          <a:lstStyle/>
          <a:p>
            <a:pPr>
              <a:spcAft>
                <a:spcPts val="1500"/>
              </a:spcAft>
            </a:pPr>
            <a:r>
              <a:rPr lang="en-US" altLang="en-US" dirty="0"/>
              <a:t>Post-streptococcal sequelae</a:t>
            </a:r>
          </a:p>
          <a:p>
            <a:pPr marL="285750" lvl="1">
              <a:spcBef>
                <a:spcPts val="0"/>
              </a:spcBef>
              <a:spcAft>
                <a:spcPts val="400"/>
              </a:spcAft>
            </a:pPr>
            <a:r>
              <a:rPr lang="en-US" altLang="en-US" dirty="0"/>
              <a:t>Acute post-streptococcal glomerulonephritis</a:t>
            </a:r>
          </a:p>
          <a:p>
            <a:pPr marL="511175" lvl="2">
              <a:spcAft>
                <a:spcPts val="400"/>
              </a:spcAft>
            </a:pPr>
            <a:r>
              <a:rPr lang="en-US" altLang="en-US" dirty="0"/>
              <a:t>Fever, fluid retention, high blood pressure; blood and protein in urine</a:t>
            </a:r>
          </a:p>
        </p:txBody>
      </p:sp>
      <p:sp>
        <p:nvSpPr>
          <p:cNvPr id="2" name="Content Placeholder 1"/>
          <p:cNvSpPr>
            <a:spLocks noGrp="1"/>
          </p:cNvSpPr>
          <p:nvPr>
            <p:ph idx="1"/>
          </p:nvPr>
        </p:nvSpPr>
        <p:spPr>
          <a:xfrm>
            <a:off x="1090621" y="2590800"/>
            <a:ext cx="3316712" cy="3733800"/>
          </a:xfrm>
        </p:spPr>
        <p:txBody>
          <a:bodyPr/>
          <a:lstStyle/>
          <a:p>
            <a:pPr marL="228600" lvl="2">
              <a:lnSpc>
                <a:spcPct val="110000"/>
              </a:lnSpc>
              <a:spcAft>
                <a:spcPts val="400"/>
              </a:spcAft>
              <a:tabLst>
                <a:tab pos="0" algn="l"/>
              </a:tabLst>
            </a:pPr>
            <a:r>
              <a:rPr lang="en-US" altLang="en-US" i="1" dirty="0"/>
              <a:t>S. pyogenes</a:t>
            </a:r>
            <a:r>
              <a:rPr lang="en-US" altLang="en-US" dirty="0"/>
              <a:t> generally eliminated before symptoms appear</a:t>
            </a:r>
          </a:p>
          <a:p>
            <a:pPr marL="228600" lvl="2">
              <a:lnSpc>
                <a:spcPct val="110000"/>
              </a:lnSpc>
              <a:spcAft>
                <a:spcPts val="400"/>
              </a:spcAft>
            </a:pPr>
            <a:r>
              <a:rPr lang="en-US" altLang="en-US" dirty="0"/>
              <a:t>Damage to kidneys from inflammatory reaction to streptococcal antigens in kidney glomeruli</a:t>
            </a:r>
          </a:p>
          <a:p>
            <a:pPr marL="228600" lvl="2">
              <a:lnSpc>
                <a:spcPct val="110000"/>
              </a:lnSpc>
              <a:spcAft>
                <a:spcPts val="400"/>
              </a:spcAft>
            </a:pPr>
            <a:r>
              <a:rPr lang="en-US" altLang="en-US" dirty="0"/>
              <a:t>Antibodies bind, activate complement system</a:t>
            </a:r>
          </a:p>
          <a:p>
            <a:pPr marL="228600" lvl="2">
              <a:lnSpc>
                <a:spcPct val="110000"/>
              </a:lnSpc>
              <a:spcAft>
                <a:spcPts val="400"/>
              </a:spcAft>
            </a:pPr>
            <a:r>
              <a:rPr lang="en-US" altLang="en-US" dirty="0"/>
              <a:t>Only a few strains of </a:t>
            </a:r>
            <a:r>
              <a:rPr lang="en-US" altLang="en-US" i="1" dirty="0"/>
              <a:t>S. pyogenes</a:t>
            </a:r>
            <a:r>
              <a:rPr lang="en-US" altLang="en-US" dirty="0"/>
              <a:t> cause this</a:t>
            </a:r>
            <a:endParaRPr lang="en-US" dirty="0"/>
          </a:p>
        </p:txBody>
      </p:sp>
      <p:pic>
        <p:nvPicPr>
          <p:cNvPr id="43012" name="Picture 5" descr="Immune complexes are deposited in the kidney glomeruli, causing an inflammatory respon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5"/>
          <a:stretch/>
        </p:blipFill>
        <p:spPr bwMode="auto">
          <a:xfrm>
            <a:off x="5257800" y="2286000"/>
            <a:ext cx="331671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23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10" y="228600"/>
            <a:ext cx="7876180" cy="716280"/>
          </a:xfrm>
        </p:spPr>
        <p:txBody>
          <a:bodyPr/>
          <a:lstStyle/>
          <a:p>
            <a:r>
              <a:rPr lang="en-US" altLang="en-US" sz="2400" b="1" dirty="0">
                <a:solidFill>
                  <a:schemeClr val="tx1"/>
                </a:solidFill>
              </a:rPr>
              <a:t>Table 21.3 Strep Throat (Streptococcal Pharyngitis) and Post-Streptococcal Sequelae</a:t>
            </a:r>
            <a:endParaRPr lang="en-GB" sz="2400" b="1" dirty="0">
              <a:solidFill>
                <a:schemeClr val="tx1"/>
              </a:solidFill>
            </a:endParaRPr>
          </a:p>
        </p:txBody>
      </p:sp>
      <p:sp>
        <p:nvSpPr>
          <p:cNvPr id="29" name="Content Placeholder 28">
            <a:extLst>
              <a:ext uri="{FF2B5EF4-FFF2-40B4-BE49-F238E27FC236}">
                <a16:creationId xmlns:a16="http://schemas.microsoft.com/office/drawing/2014/main" id="{EAEBB9BE-1968-46AC-AB65-FCF56E26B5A7}"/>
              </a:ext>
            </a:extLst>
          </p:cNvPr>
          <p:cNvSpPr>
            <a:spLocks noGrp="1"/>
          </p:cNvSpPr>
          <p:nvPr>
            <p:ph sz="quarter" idx="18"/>
          </p:nvPr>
        </p:nvSpPr>
        <p:spPr>
          <a:xfrm>
            <a:off x="633910" y="1275904"/>
            <a:ext cx="2091804" cy="5124895"/>
          </a:xfrm>
        </p:spPr>
        <p:txBody>
          <a:bodyPr/>
          <a:lstStyle/>
          <a:p>
            <a:pPr marL="133350" lvl="0" indent="-133350">
              <a:spcBef>
                <a:spcPts val="0"/>
              </a:spcBef>
              <a:spcAft>
                <a:spcPts val="1300"/>
              </a:spcAft>
              <a:buFont typeface="+mj-lt"/>
              <a:buAutoNum type="arabicPeriod"/>
            </a:pPr>
            <a:r>
              <a:rPr lang="en-US" sz="1200" dirty="0">
                <a:solidFill>
                  <a:prstClr val="black"/>
                </a:solidFill>
              </a:rPr>
              <a:t>Streptococcus pyogenes enters by inhalation (nose), or by ingestion (mouth). </a:t>
            </a:r>
          </a:p>
          <a:p>
            <a:pPr marL="133200" lvl="0" indent="-133200">
              <a:spcBef>
                <a:spcPts val="0"/>
              </a:spcBef>
              <a:spcAft>
                <a:spcPts val="1300"/>
              </a:spcAft>
              <a:buFont typeface="+mj-lt"/>
              <a:buAutoNum type="arabicPeriod"/>
            </a:pPr>
            <a:r>
              <a:rPr lang="en-US" sz="1200" dirty="0">
                <a:solidFill>
                  <a:prstClr val="black"/>
                </a:solidFill>
              </a:rPr>
              <a:t>Pharyngitis, fever, enlarged lymph nodes; scarlet fever with strains that produce erythrogenic toxin. Symptoms go away. </a:t>
            </a:r>
          </a:p>
          <a:p>
            <a:pPr marL="133200" lvl="0" indent="-133200">
              <a:spcBef>
                <a:spcPts val="0"/>
              </a:spcBef>
              <a:spcAft>
                <a:spcPts val="1300"/>
              </a:spcAft>
              <a:buFont typeface="+mj-lt"/>
              <a:buAutoNum type="arabicPeriod"/>
            </a:pPr>
            <a:r>
              <a:rPr lang="en-US" sz="1200" dirty="0">
                <a:solidFill>
                  <a:prstClr val="black"/>
                </a:solidFill>
              </a:rPr>
              <a:t>S. pyogenes exits by nose and mouth. Late complications appear: </a:t>
            </a:r>
          </a:p>
          <a:p>
            <a:pPr marL="133200" lvl="0" indent="-133200">
              <a:spcBef>
                <a:spcPts val="0"/>
              </a:spcBef>
              <a:spcAft>
                <a:spcPts val="1300"/>
              </a:spcAft>
              <a:buFont typeface="+mj-lt"/>
              <a:buAutoNum type="arabicPeriod"/>
            </a:pPr>
            <a:r>
              <a:rPr lang="en-US" sz="1200" dirty="0">
                <a:solidFill>
                  <a:prstClr val="black"/>
                </a:solidFill>
              </a:rPr>
              <a:t>Glomerulonephritis </a:t>
            </a:r>
          </a:p>
          <a:p>
            <a:pPr marL="133200" lvl="0" indent="-133200">
              <a:spcBef>
                <a:spcPts val="0"/>
              </a:spcBef>
              <a:spcAft>
                <a:spcPts val="1300"/>
              </a:spcAft>
              <a:buFont typeface="+mj-lt"/>
              <a:buAutoNum type="arabicPeriod"/>
            </a:pPr>
            <a:r>
              <a:rPr lang="en-US" sz="1200" dirty="0">
                <a:solidFill>
                  <a:prstClr val="black"/>
                </a:solidFill>
              </a:rPr>
              <a:t>Rheumatic fever affects heart and joints. </a:t>
            </a:r>
          </a:p>
          <a:p>
            <a:pPr marL="133200" lvl="0" indent="-133200">
              <a:spcBef>
                <a:spcPts val="0"/>
              </a:spcBef>
              <a:spcAft>
                <a:spcPts val="1300"/>
              </a:spcAft>
              <a:buFont typeface="+mj-lt"/>
              <a:buAutoNum type="arabicPeriod"/>
            </a:pPr>
            <a:r>
              <a:rPr lang="en-US" sz="1200" dirty="0">
                <a:solidFill>
                  <a:prstClr val="black"/>
                </a:solidFill>
              </a:rPr>
              <a:t>Rheumatic fever may cause neurological abnormalities resulting in chorea. Complications subside. </a:t>
            </a:r>
          </a:p>
          <a:p>
            <a:pPr marL="133200" lvl="0" indent="-133200">
              <a:spcBef>
                <a:spcPts val="0"/>
              </a:spcBef>
              <a:spcAft>
                <a:spcPts val="1300"/>
              </a:spcAft>
              <a:buFont typeface="+mj-lt"/>
              <a:buAutoNum type="arabicPeriod"/>
            </a:pPr>
            <a:r>
              <a:rPr lang="en-US" sz="1200" dirty="0">
                <a:solidFill>
                  <a:prstClr val="black"/>
                </a:solidFill>
              </a:rPr>
              <a:t>Heart valves damaged by rheumatic fever leak; heart failure develops.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l="2807"/>
          <a:stretch/>
        </p:blipFill>
        <p:spPr>
          <a:xfrm>
            <a:off x="2725714" y="1714500"/>
            <a:ext cx="1770086" cy="4229100"/>
          </a:xfrm>
          <a:prstGeom prst="rect">
            <a:avLst/>
          </a:prstGeom>
        </p:spPr>
      </p:pic>
      <p:graphicFrame>
        <p:nvGraphicFramePr>
          <p:cNvPr id="39" name="Table Placeholder 38">
            <a:extLst>
              <a:ext uri="{FF2B5EF4-FFF2-40B4-BE49-F238E27FC236}">
                <a16:creationId xmlns:a16="http://schemas.microsoft.com/office/drawing/2014/main" id="{E2839E87-D22A-495D-B86B-7B8FD54A913F}"/>
              </a:ext>
            </a:extLst>
          </p:cNvPr>
          <p:cNvGraphicFramePr>
            <a:graphicFrameLocks noGrp="1"/>
          </p:cNvGraphicFramePr>
          <p:nvPr>
            <p:ph type="tbl" sz="quarter" idx="21"/>
            <p:extLst>
              <p:ext uri="{D42A27DB-BD31-4B8C-83A1-F6EECF244321}">
                <p14:modId xmlns:p14="http://schemas.microsoft.com/office/powerpoint/2010/main" val="4284452869"/>
              </p:ext>
            </p:extLst>
          </p:nvPr>
        </p:nvGraphicFramePr>
        <p:xfrm>
          <a:off x="4572000" y="1276349"/>
          <a:ext cx="4267200" cy="4911952"/>
        </p:xfrm>
        <a:graphic>
          <a:graphicData uri="http://schemas.openxmlformats.org/drawingml/2006/table">
            <a:tbl>
              <a:tblPr firstRow="1" bandRow="1">
                <a:tableStyleId>{5940675A-B579-460E-94D1-54222C63F5DA}</a:tableStyleId>
              </a:tblPr>
              <a:tblGrid>
                <a:gridCol w="1492052">
                  <a:extLst>
                    <a:ext uri="{9D8B030D-6E8A-4147-A177-3AD203B41FA5}">
                      <a16:colId xmlns:a16="http://schemas.microsoft.com/office/drawing/2014/main" val="2779199740"/>
                    </a:ext>
                  </a:extLst>
                </a:gridCol>
                <a:gridCol w="2775148">
                  <a:extLst>
                    <a:ext uri="{9D8B030D-6E8A-4147-A177-3AD203B41FA5}">
                      <a16:colId xmlns:a16="http://schemas.microsoft.com/office/drawing/2014/main" val="3160322720"/>
                    </a:ext>
                  </a:extLst>
                </a:gridCol>
              </a:tblGrid>
              <a:tr h="1068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a:t>
                      </a:r>
                      <a:r>
                        <a:rPr lang="en-US" sz="1200" b="0" baseline="0" dirty="0">
                          <a:solidFill>
                            <a:schemeClr val="tx1"/>
                          </a:solidFill>
                        </a:rPr>
                        <a:t>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Sore, red throat, with pus and tiny hemorrhages, enlargement and tenderness of lymph nodes in the neck; occasionally, rheumatic fever and glomerulonephritis as sequelae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802696"/>
                  </a:ext>
                </a:extLst>
              </a:tr>
              <a:tr h="439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2 to 5 days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3775596"/>
                  </a:ext>
                </a:extLst>
              </a:tr>
              <a:tr h="675319">
                <a:tc>
                  <a:txBody>
                    <a:bodyPr/>
                    <a:lstStyle/>
                    <a:p>
                      <a:pPr>
                        <a:spcAft>
                          <a:spcPts val="100"/>
                        </a:spcAft>
                      </a:pPr>
                      <a:r>
                        <a:rPr lang="en-US" sz="1200" b="0" baseline="0" dirty="0">
                          <a:solidFill>
                            <a:schemeClr val="tx1"/>
                          </a:solidFill>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Streptococcus pyogenes, Lancefield group A </a:t>
                      </a:r>
                      <a:r>
                        <a:rPr lang="el-GR" sz="1200" b="0" dirty="0">
                          <a:solidFill>
                            <a:schemeClr val="tx1"/>
                          </a:solidFill>
                        </a:rPr>
                        <a:t>β-</a:t>
                      </a:r>
                      <a:r>
                        <a:rPr lang="en-US" sz="1200" b="0" dirty="0">
                          <a:solidFill>
                            <a:schemeClr val="tx1"/>
                          </a:solidFill>
                        </a:rPr>
                        <a:t>hemolytic streptococci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6747027"/>
                  </a:ext>
                </a:extLst>
              </a:tr>
              <a:tr h="11878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Virulence associated with hyaluronic acid capsule and M protein, both of which inhibit phagocytosis; protein G binds Fc segment of IgG; protein F allows bacteria to attach to mucous membranes; multiple enzymes damage tissues.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3354834"/>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Direct contact and droplet infection; ingestion of contaminated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6834360"/>
                  </a:ext>
                </a:extLst>
              </a:tr>
              <a:tr h="990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appropriate antibiotic. Prevention: avoiding crowds; adequate ventilation; daily penicillin to prevent recurrent infection in those with a history of rheumatic 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4781567"/>
                  </a:ext>
                </a:extLst>
              </a:tr>
            </a:tbl>
          </a:graphicData>
        </a:graphic>
      </p:graphicFrame>
    </p:spTree>
    <p:extLst>
      <p:ext uri="{BB962C8B-B14F-4D97-AF65-F5344CB8AC3E}">
        <p14:creationId xmlns:p14="http://schemas.microsoft.com/office/powerpoint/2010/main" val="14307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CC5BF-2C06-42D7-A69B-97AB0AC0B724}"/>
              </a:ext>
            </a:extLst>
          </p:cNvPr>
          <p:cNvSpPr>
            <a:spLocks noGrp="1"/>
          </p:cNvSpPr>
          <p:nvPr>
            <p:ph type="title"/>
          </p:nvPr>
        </p:nvSpPr>
        <p:spPr>
          <a:xfrm>
            <a:off x="606264" y="228600"/>
            <a:ext cx="8444330" cy="609600"/>
          </a:xfrm>
        </p:spPr>
        <p:txBody>
          <a:bodyPr/>
          <a:lstStyle/>
          <a:p>
            <a:r>
              <a:rPr lang="en-US" altLang="en-US" sz="3000" b="1" dirty="0">
                <a:solidFill>
                  <a:schemeClr val="tx1"/>
                </a:solidFill>
              </a:rPr>
              <a:t>Bacterial Infections of Upper Respiratory System (8)</a:t>
            </a:r>
            <a:endParaRPr lang="en-IN" sz="3000" b="1" dirty="0">
              <a:solidFill>
                <a:schemeClr val="tx1"/>
              </a:solidFill>
            </a:endParaRPr>
          </a:p>
        </p:txBody>
      </p:sp>
      <p:sp>
        <p:nvSpPr>
          <p:cNvPr id="2" name="Content Placeholder 1"/>
          <p:cNvSpPr>
            <a:spLocks noGrp="1"/>
          </p:cNvSpPr>
          <p:nvPr>
            <p:ph idx="1"/>
          </p:nvPr>
        </p:nvSpPr>
        <p:spPr>
          <a:xfrm>
            <a:off x="803565" y="990600"/>
            <a:ext cx="7620000" cy="4343400"/>
          </a:xfrm>
        </p:spPr>
        <p:txBody>
          <a:bodyPr/>
          <a:lstStyle/>
          <a:p>
            <a:pPr>
              <a:spcAft>
                <a:spcPts val="1500"/>
              </a:spcAft>
            </a:pPr>
            <a:r>
              <a:rPr lang="en-US" altLang="en-US" dirty="0"/>
              <a:t>Diphtheria is deadly toxin-mediated disease</a:t>
            </a:r>
          </a:p>
          <a:p>
            <a:pPr marL="285750" lvl="1">
              <a:spcBef>
                <a:spcPts val="0"/>
              </a:spcBef>
            </a:pPr>
            <a:r>
              <a:rPr lang="en-US" altLang="en-US" dirty="0"/>
              <a:t>Rare in U.S. because of immunization, found elsewhere</a:t>
            </a:r>
          </a:p>
          <a:p>
            <a:pPr marL="285750" lvl="1"/>
            <a:r>
              <a:rPr lang="en-US" altLang="en-US" dirty="0"/>
              <a:t>Epidemic (1990 to 1995) began in Russian Federation, spread to all newly independent states of former USSR</a:t>
            </a:r>
          </a:p>
          <a:p>
            <a:pPr marL="527050" lvl="2"/>
            <a:r>
              <a:rPr lang="en-US" altLang="en-US" dirty="0"/>
              <a:t>125,000 cases with 4,000 deaths reported</a:t>
            </a:r>
          </a:p>
          <a:p>
            <a:pPr marL="285750" lvl="1"/>
            <a:r>
              <a:rPr lang="en-US" altLang="en-US" i="1" dirty="0"/>
              <a:t>Signs and symptoms</a:t>
            </a:r>
          </a:p>
          <a:p>
            <a:pPr marL="512763" lvl="2"/>
            <a:r>
              <a:rPr lang="en-US" altLang="en-US" dirty="0"/>
              <a:t>Mild sore throat, slight fever, extreme fatigue, malaise</a:t>
            </a:r>
          </a:p>
          <a:p>
            <a:pPr marL="512763" lvl="2"/>
            <a:r>
              <a:rPr lang="en-US" altLang="en-US" dirty="0"/>
              <a:t>Swelling of neck, formation of </a:t>
            </a:r>
            <a:r>
              <a:rPr lang="en-US" altLang="en-US" u="sng" dirty="0"/>
              <a:t>pseudomembrane</a:t>
            </a:r>
            <a:r>
              <a:rPr lang="en-US" altLang="en-US" dirty="0"/>
              <a:t> on tonsils and throat or in nasal cavity</a:t>
            </a:r>
          </a:p>
          <a:p>
            <a:pPr marL="512763" lvl="2"/>
            <a:r>
              <a:rPr lang="en-US" altLang="en-US" dirty="0"/>
              <a:t>Heart and kidney failure and paralysis may occur later</a:t>
            </a:r>
            <a:endParaRPr lang="en-US" dirty="0"/>
          </a:p>
        </p:txBody>
      </p:sp>
    </p:spTree>
    <p:extLst>
      <p:ext uri="{BB962C8B-B14F-4D97-AF65-F5344CB8AC3E}">
        <p14:creationId xmlns:p14="http://schemas.microsoft.com/office/powerpoint/2010/main" val="3737972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63BE7A-D737-4798-B33B-A9CC0EA92A70}"/>
              </a:ext>
            </a:extLst>
          </p:cNvPr>
          <p:cNvSpPr>
            <a:spLocks noGrp="1"/>
          </p:cNvSpPr>
          <p:nvPr>
            <p:ph type="title"/>
          </p:nvPr>
        </p:nvSpPr>
        <p:spPr>
          <a:xfrm>
            <a:off x="221899" y="228600"/>
            <a:ext cx="8700202" cy="609600"/>
          </a:xfrm>
        </p:spPr>
        <p:txBody>
          <a:bodyPr/>
          <a:lstStyle/>
          <a:p>
            <a:r>
              <a:rPr lang="en-US" altLang="en-US" sz="2600" b="1" dirty="0">
                <a:solidFill>
                  <a:schemeClr val="tx1"/>
                </a:solidFill>
              </a:rPr>
              <a:t>Bacterial Infections of Upper Respiratory System – Figure 21.8</a:t>
            </a:r>
            <a:endParaRPr lang="en-IN" sz="2600" b="1" dirty="0">
              <a:solidFill>
                <a:schemeClr val="tx1"/>
              </a:solidFill>
            </a:endParaRPr>
          </a:p>
        </p:txBody>
      </p:sp>
      <p:sp>
        <p:nvSpPr>
          <p:cNvPr id="2" name="Content Placeholder 1"/>
          <p:cNvSpPr>
            <a:spLocks noGrp="1"/>
          </p:cNvSpPr>
          <p:nvPr>
            <p:ph idx="1"/>
          </p:nvPr>
        </p:nvSpPr>
        <p:spPr>
          <a:xfrm>
            <a:off x="805542" y="990601"/>
            <a:ext cx="7696200" cy="3552371"/>
          </a:xfrm>
        </p:spPr>
        <p:txBody>
          <a:bodyPr/>
          <a:lstStyle/>
          <a:p>
            <a:pPr>
              <a:spcAft>
                <a:spcPts val="1500"/>
              </a:spcAft>
            </a:pPr>
            <a:r>
              <a:rPr lang="en-US" altLang="en-US" dirty="0"/>
              <a:t>Diphtheria</a:t>
            </a:r>
          </a:p>
          <a:p>
            <a:pPr marL="285750" lvl="1">
              <a:spcBef>
                <a:spcPts val="0"/>
              </a:spcBef>
            </a:pPr>
            <a:r>
              <a:rPr lang="en-US" altLang="en-US" i="1" dirty="0"/>
              <a:t>Causative agent</a:t>
            </a:r>
            <a:r>
              <a:rPr lang="en-US" altLang="en-US" dirty="0"/>
              <a:t>: </a:t>
            </a:r>
            <a:r>
              <a:rPr lang="en-US" altLang="en-US" i="1" dirty="0"/>
              <a:t>Corynebacterium diphtheriae</a:t>
            </a:r>
          </a:p>
          <a:p>
            <a:pPr marL="536575" lvl="2"/>
            <a:r>
              <a:rPr lang="en-US" altLang="en-US" dirty="0"/>
              <a:t>Pleomorphic, non-motile, non-spore forming Gram-positive rod that often stains irregularly due to metachromatic granules</a:t>
            </a:r>
          </a:p>
          <a:p>
            <a:pPr marL="536575" lvl="2"/>
            <a:r>
              <a:rPr lang="en-US" altLang="en-US" dirty="0"/>
              <a:t>Club-shaped, often occur side by side in “palisades”</a:t>
            </a:r>
          </a:p>
          <a:p>
            <a:pPr marL="536575" lvl="2"/>
            <a:r>
              <a:rPr lang="en-US" altLang="en-US" dirty="0"/>
              <a:t>Release diphtheria toxin (powerful exotoxin)</a:t>
            </a:r>
          </a:p>
          <a:p>
            <a:pPr marL="754063" lvl="3"/>
            <a:r>
              <a:rPr lang="en-US" altLang="en-US" dirty="0"/>
              <a:t>Gene is carried by specific lysogenic bacteriophage</a:t>
            </a:r>
          </a:p>
          <a:p>
            <a:pPr marL="536575" lvl="2"/>
            <a:r>
              <a:rPr lang="en-US" altLang="en-US" dirty="0"/>
              <a:t>Isolated on selective medium containing potassium-tellurite (inhibits normal microbiota; </a:t>
            </a:r>
            <a:r>
              <a:rPr lang="en-US" altLang="en-US" i="1" dirty="0"/>
              <a:t>C. diphtheriae </a:t>
            </a:r>
            <a:r>
              <a:rPr lang="en-US" altLang="en-US" dirty="0"/>
              <a:t>forms dark colonies)</a:t>
            </a:r>
          </a:p>
        </p:txBody>
      </p:sp>
      <p:sp>
        <p:nvSpPr>
          <p:cNvPr id="22" name="Content Placeholder 21">
            <a:extLst>
              <a:ext uri="{FF2B5EF4-FFF2-40B4-BE49-F238E27FC236}">
                <a16:creationId xmlns:a16="http://schemas.microsoft.com/office/drawing/2014/main" id="{D43E68FC-6156-4A14-9874-CCDB1C327C9E}"/>
              </a:ext>
            </a:extLst>
          </p:cNvPr>
          <p:cNvSpPr>
            <a:spLocks noGrp="1"/>
          </p:cNvSpPr>
          <p:nvPr>
            <p:ph sz="quarter" idx="18"/>
          </p:nvPr>
        </p:nvSpPr>
        <p:spPr>
          <a:xfrm>
            <a:off x="1117856" y="4584537"/>
            <a:ext cx="3110822" cy="410028"/>
          </a:xfrm>
        </p:spPr>
        <p:txBody>
          <a:bodyPr/>
          <a:lstStyle/>
          <a:p>
            <a:pPr marL="228600" lvl="2">
              <a:spcBef>
                <a:spcPct val="0"/>
              </a:spcBef>
              <a:spcAft>
                <a:spcPts val="800"/>
              </a:spcAft>
              <a:buFont typeface="Arial" panose="020B0604020202020204" pitchFamily="34" charset="0"/>
            </a:pPr>
            <a:r>
              <a:rPr lang="en-US" altLang="en-US" sz="1800" dirty="0"/>
              <a:t>Also grown on Loeffler’s</a:t>
            </a:r>
            <a:endParaRPr lang="en-US" sz="1800" dirty="0"/>
          </a:p>
        </p:txBody>
      </p:sp>
      <p:pic>
        <p:nvPicPr>
          <p:cNvPr id="49156"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51" b="1947"/>
          <a:stretch/>
        </p:blipFill>
        <p:spPr bwMode="auto">
          <a:xfrm>
            <a:off x="5029200" y="4612413"/>
            <a:ext cx="2941525" cy="213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3C5460EF-797A-4594-8107-6BF8E7B024FC}"/>
              </a:ext>
            </a:extLst>
          </p:cNvPr>
          <p:cNvSpPr>
            <a:spLocks noGrp="1"/>
          </p:cNvSpPr>
          <p:nvPr>
            <p:ph type="body" sz="quarter" idx="11"/>
          </p:nvPr>
        </p:nvSpPr>
        <p:spPr>
          <a:xfrm>
            <a:off x="8382000" y="6705600"/>
            <a:ext cx="762000" cy="152400"/>
          </a:xfrm>
        </p:spPr>
        <p:txBody>
          <a:bodyPr/>
          <a:lstStyle/>
          <a:p>
            <a:r>
              <a:rPr lang="en-US" altLang="en-US" dirty="0"/>
              <a:t>Source: CDC</a:t>
            </a:r>
          </a:p>
        </p:txBody>
      </p:sp>
    </p:spTree>
    <p:extLst>
      <p:ext uri="{BB962C8B-B14F-4D97-AF65-F5344CB8AC3E}">
        <p14:creationId xmlns:p14="http://schemas.microsoft.com/office/powerpoint/2010/main" val="393280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C280C4-1AEF-4166-B905-2E9DD332C86E}"/>
              </a:ext>
            </a:extLst>
          </p:cNvPr>
          <p:cNvSpPr>
            <a:spLocks noGrp="1"/>
          </p:cNvSpPr>
          <p:nvPr>
            <p:ph type="title"/>
          </p:nvPr>
        </p:nvSpPr>
        <p:spPr>
          <a:xfrm>
            <a:off x="805081" y="228600"/>
            <a:ext cx="8000871" cy="609600"/>
          </a:xfrm>
        </p:spPr>
        <p:txBody>
          <a:bodyPr/>
          <a:lstStyle/>
          <a:p>
            <a:r>
              <a:rPr lang="en-US" altLang="en-US" sz="2800" b="1" dirty="0">
                <a:solidFill>
                  <a:schemeClr val="tx1"/>
                </a:solidFill>
              </a:rPr>
              <a:t>Bacterial Infections of Upper Respiratory System (9)</a:t>
            </a:r>
            <a:endParaRPr lang="en-IN" sz="2800" b="1" dirty="0">
              <a:solidFill>
                <a:schemeClr val="tx1"/>
              </a:solidFill>
            </a:endParaRPr>
          </a:p>
        </p:txBody>
      </p:sp>
      <p:sp>
        <p:nvSpPr>
          <p:cNvPr id="2" name="Content Placeholder 1"/>
          <p:cNvSpPr>
            <a:spLocks noGrp="1"/>
          </p:cNvSpPr>
          <p:nvPr>
            <p:ph idx="1"/>
          </p:nvPr>
        </p:nvSpPr>
        <p:spPr>
          <a:xfrm>
            <a:off x="798632" y="990600"/>
            <a:ext cx="7568854" cy="5029200"/>
          </a:xfrm>
        </p:spPr>
        <p:txBody>
          <a:bodyPr/>
          <a:lstStyle/>
          <a:p>
            <a:pPr>
              <a:spcAft>
                <a:spcPts val="1500"/>
              </a:spcAft>
            </a:pPr>
            <a:r>
              <a:rPr lang="en-US" altLang="en-US" dirty="0"/>
              <a:t>Diphtheria</a:t>
            </a:r>
          </a:p>
          <a:p>
            <a:pPr marL="285750" lvl="1">
              <a:spcBef>
                <a:spcPts val="0"/>
              </a:spcBef>
            </a:pPr>
            <a:r>
              <a:rPr lang="en-US" altLang="en-US" i="1" dirty="0"/>
              <a:t>Pathogenesis</a:t>
            </a:r>
            <a:r>
              <a:rPr lang="en-US" altLang="en-US" dirty="0"/>
              <a:t> </a:t>
            </a:r>
          </a:p>
          <a:p>
            <a:pPr marL="498475" lvl="2"/>
            <a:r>
              <a:rPr lang="en-US" altLang="en-US" dirty="0"/>
              <a:t>Little invasive ability; disease results from potent diphtheria exotoxin absorbed into bloodstream</a:t>
            </a:r>
          </a:p>
          <a:p>
            <a:pPr marL="498475" lvl="2"/>
            <a:r>
              <a:rPr lang="en-US" altLang="en-US" dirty="0"/>
              <a:t>Pseudomembrane made of cells killed by the exotoxin along with blood clots, fibrin, and leukocytes</a:t>
            </a:r>
          </a:p>
          <a:p>
            <a:pPr marL="720725" lvl="3"/>
            <a:r>
              <a:rPr lang="en-US" altLang="en-US" dirty="0"/>
              <a:t>May come loose and obstruct airways </a:t>
            </a:r>
          </a:p>
          <a:p>
            <a:pPr marL="498475" lvl="2"/>
            <a:r>
              <a:rPr lang="en-US" altLang="en-US" dirty="0"/>
              <a:t>A-B exotoxin: B subunit attaches to cell receptors; entire molecule taken up by endocytosis</a:t>
            </a:r>
          </a:p>
          <a:p>
            <a:pPr marL="706438" lvl="3" indent="-207963"/>
            <a:r>
              <a:rPr lang="en-US" altLang="en-US" dirty="0"/>
              <a:t>Cells lacking receptor are unaffected</a:t>
            </a:r>
          </a:p>
          <a:p>
            <a:pPr marL="484188" lvl="2"/>
            <a:r>
              <a:rPr lang="en-US" altLang="en-US" dirty="0"/>
              <a:t>A subunit catalyzes reaction, inactivates elongation factor 2 (EF-2) required for movement of ribosome on mRNA</a:t>
            </a:r>
          </a:p>
          <a:p>
            <a:pPr marL="720725" lvl="3" indent="-207963"/>
            <a:r>
              <a:rPr lang="en-US" altLang="en-US" dirty="0"/>
              <a:t>Protein synthesis stops, cell dies</a:t>
            </a:r>
            <a:endParaRPr lang="en-US" dirty="0"/>
          </a:p>
        </p:txBody>
      </p:sp>
    </p:spTree>
    <p:extLst>
      <p:ext uri="{BB962C8B-B14F-4D97-AF65-F5344CB8AC3E}">
        <p14:creationId xmlns:p14="http://schemas.microsoft.com/office/powerpoint/2010/main" val="2208408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EE5BCD-9566-46B2-AB18-F98198CCDBF5}"/>
              </a:ext>
            </a:extLst>
          </p:cNvPr>
          <p:cNvSpPr>
            <a:spLocks noGrp="1"/>
          </p:cNvSpPr>
          <p:nvPr>
            <p:ph type="title"/>
          </p:nvPr>
        </p:nvSpPr>
        <p:spPr>
          <a:xfrm>
            <a:off x="672901" y="228600"/>
            <a:ext cx="7798198" cy="914400"/>
          </a:xfrm>
        </p:spPr>
        <p:txBody>
          <a:bodyPr/>
          <a:lstStyle/>
          <a:p>
            <a:r>
              <a:rPr lang="en-US" altLang="en-US" sz="2800" b="1" dirty="0">
                <a:solidFill>
                  <a:schemeClr val="tx1"/>
                </a:solidFill>
              </a:rPr>
              <a:t>Bacterial Infections of Upper Respiratory System – Figure 21.9</a:t>
            </a:r>
            <a:endParaRPr lang="en-IN" sz="2800" b="1" dirty="0">
              <a:solidFill>
                <a:schemeClr val="tx1"/>
              </a:solidFill>
            </a:endParaRPr>
          </a:p>
        </p:txBody>
      </p:sp>
      <p:sp>
        <p:nvSpPr>
          <p:cNvPr id="2" name="Content Placeholder 1"/>
          <p:cNvSpPr>
            <a:spLocks noGrp="1"/>
          </p:cNvSpPr>
          <p:nvPr>
            <p:ph idx="1"/>
          </p:nvPr>
        </p:nvSpPr>
        <p:spPr>
          <a:xfrm>
            <a:off x="805542" y="1521813"/>
            <a:ext cx="2133600" cy="914400"/>
          </a:xfrm>
        </p:spPr>
        <p:txBody>
          <a:bodyPr/>
          <a:lstStyle/>
          <a:p>
            <a:pPr>
              <a:spcAft>
                <a:spcPts val="1500"/>
              </a:spcAft>
            </a:pPr>
            <a:r>
              <a:rPr lang="en-US" altLang="en-US" dirty="0"/>
              <a:t>Diphtheria</a:t>
            </a:r>
          </a:p>
          <a:p>
            <a:pPr marL="285750" lvl="1">
              <a:spcBef>
                <a:spcPts val="0"/>
              </a:spcBef>
            </a:pPr>
            <a:r>
              <a:rPr lang="en-US" altLang="en-US" i="1" dirty="0"/>
              <a:t>Pathogenesis</a:t>
            </a:r>
            <a:endParaRPr lang="en-US" altLang="en-US" dirty="0"/>
          </a:p>
        </p:txBody>
      </p:sp>
      <p:pic>
        <p:nvPicPr>
          <p:cNvPr id="4" name="Picture 3" descr="The active subunit of diphtheria AB toxin inactivates a protein in 80S ribosomes, stopping protein synthesis and killing the affected cell.">
            <a:extLst>
              <a:ext uri="{FF2B5EF4-FFF2-40B4-BE49-F238E27FC236}">
                <a16:creationId xmlns:a16="http://schemas.microsoft.com/office/drawing/2014/main" id="{194E25F0-B3E1-44D2-9D44-18DC16834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52" y="3063240"/>
            <a:ext cx="8004048" cy="2499360"/>
          </a:xfrm>
          <a:prstGeom prst="rect">
            <a:avLst/>
          </a:prstGeom>
        </p:spPr>
      </p:pic>
      <p:sp>
        <p:nvSpPr>
          <p:cNvPr id="18" name="Content Placeholder 17">
            <a:extLst>
              <a:ext uri="{FF2B5EF4-FFF2-40B4-BE49-F238E27FC236}">
                <a16:creationId xmlns:a16="http://schemas.microsoft.com/office/drawing/2014/main" id="{44552A09-2F88-46C4-B87B-C0945BAF11FB}"/>
              </a:ext>
            </a:extLst>
          </p:cNvPr>
          <p:cNvSpPr>
            <a:spLocks noGrp="1"/>
          </p:cNvSpPr>
          <p:nvPr>
            <p:ph sz="quarter" idx="18"/>
          </p:nvPr>
        </p:nvSpPr>
        <p:spPr>
          <a:xfrm>
            <a:off x="1698570" y="4026725"/>
            <a:ext cx="1478018" cy="697675"/>
          </a:xfrm>
        </p:spPr>
        <p:txBody>
          <a:bodyPr/>
          <a:lstStyle/>
          <a:p>
            <a:pPr marL="209550" indent="-209550">
              <a:lnSpc>
                <a:spcPct val="90000"/>
              </a:lnSpc>
              <a:buFont typeface="+mj-lt"/>
              <a:buAutoNum type="arabicPeriod"/>
            </a:pPr>
            <a:r>
              <a:rPr lang="en-IN" sz="1000" dirty="0"/>
              <a:t>A-B toxin attaches by B subunit to membrane receptor of susceptible cell.</a:t>
            </a:r>
          </a:p>
        </p:txBody>
      </p:sp>
      <p:sp>
        <p:nvSpPr>
          <p:cNvPr id="20" name="Content Placeholder 19">
            <a:extLst>
              <a:ext uri="{FF2B5EF4-FFF2-40B4-BE49-F238E27FC236}">
                <a16:creationId xmlns:a16="http://schemas.microsoft.com/office/drawing/2014/main" id="{6F039D2D-FA9A-41D8-9627-08E988C86E24}"/>
              </a:ext>
            </a:extLst>
          </p:cNvPr>
          <p:cNvSpPr>
            <a:spLocks noGrp="1"/>
          </p:cNvSpPr>
          <p:nvPr>
            <p:ph sz="quarter" idx="19"/>
          </p:nvPr>
        </p:nvSpPr>
        <p:spPr>
          <a:xfrm>
            <a:off x="3195637" y="4119563"/>
            <a:ext cx="1317171" cy="381000"/>
          </a:xfrm>
        </p:spPr>
        <p:txBody>
          <a:bodyPr/>
          <a:lstStyle/>
          <a:p>
            <a:pPr marL="200025" indent="-200025">
              <a:lnSpc>
                <a:spcPct val="90000"/>
              </a:lnSpc>
              <a:buFont typeface="+mj-lt"/>
              <a:buAutoNum type="arabicPeriod" startAt="2"/>
              <a:tabLst>
                <a:tab pos="357188" algn="l"/>
              </a:tabLst>
            </a:pPr>
            <a:r>
              <a:rPr lang="en-IN" sz="1000" dirty="0"/>
              <a:t>Toxin enters cell by endocytosis.</a:t>
            </a:r>
          </a:p>
        </p:txBody>
      </p:sp>
      <p:sp>
        <p:nvSpPr>
          <p:cNvPr id="22" name="Content Placeholder 21">
            <a:extLst>
              <a:ext uri="{FF2B5EF4-FFF2-40B4-BE49-F238E27FC236}">
                <a16:creationId xmlns:a16="http://schemas.microsoft.com/office/drawing/2014/main" id="{90076571-BC40-4BEA-9F0E-72BDD2E07051}"/>
              </a:ext>
            </a:extLst>
          </p:cNvPr>
          <p:cNvSpPr>
            <a:spLocks noGrp="1"/>
          </p:cNvSpPr>
          <p:nvPr>
            <p:ph sz="quarter" idx="20"/>
          </p:nvPr>
        </p:nvSpPr>
        <p:spPr>
          <a:xfrm>
            <a:off x="4881563" y="3205163"/>
            <a:ext cx="1295400" cy="685800"/>
          </a:xfrm>
        </p:spPr>
        <p:txBody>
          <a:bodyPr/>
          <a:lstStyle/>
          <a:p>
            <a:pPr marL="195263" indent="-195263">
              <a:lnSpc>
                <a:spcPct val="90000"/>
              </a:lnSpc>
              <a:spcBef>
                <a:spcPts val="0"/>
              </a:spcBef>
              <a:buFont typeface="+mj-lt"/>
              <a:buAutoNum type="arabicPeriod" startAt="3"/>
            </a:pPr>
            <a:r>
              <a:rPr lang="en-IN" sz="1000" dirty="0"/>
              <a:t>Toxin subunits separate and A enters the cytoplasm.</a:t>
            </a:r>
          </a:p>
        </p:txBody>
      </p:sp>
      <p:sp>
        <p:nvSpPr>
          <p:cNvPr id="24" name="Content Placeholder 23">
            <a:extLst>
              <a:ext uri="{FF2B5EF4-FFF2-40B4-BE49-F238E27FC236}">
                <a16:creationId xmlns:a16="http://schemas.microsoft.com/office/drawing/2014/main" id="{82CE686F-ACA9-470E-AC8D-E65AB46F7D46}"/>
              </a:ext>
            </a:extLst>
          </p:cNvPr>
          <p:cNvSpPr>
            <a:spLocks noGrp="1"/>
          </p:cNvSpPr>
          <p:nvPr>
            <p:ph sz="quarter" idx="22"/>
          </p:nvPr>
        </p:nvSpPr>
        <p:spPr>
          <a:xfrm>
            <a:off x="6475608" y="3224209"/>
            <a:ext cx="1962150" cy="990600"/>
          </a:xfrm>
        </p:spPr>
        <p:txBody>
          <a:bodyPr/>
          <a:lstStyle/>
          <a:p>
            <a:pPr marL="204788" indent="-204788">
              <a:lnSpc>
                <a:spcPct val="90000"/>
              </a:lnSpc>
              <a:buFont typeface="+mj-lt"/>
              <a:buAutoNum type="arabicPeriod" startAt="4"/>
            </a:pPr>
            <a:r>
              <a:rPr lang="en-IN" sz="1000" dirty="0"/>
              <a:t>The A subunit becomes a functional enzyme that inactivates a protein in the 80S ribosomes, stopping protein synthesis and causing cell death.</a:t>
            </a:r>
          </a:p>
        </p:txBody>
      </p:sp>
    </p:spTree>
    <p:extLst>
      <p:ext uri="{BB962C8B-B14F-4D97-AF65-F5344CB8AC3E}">
        <p14:creationId xmlns:p14="http://schemas.microsoft.com/office/powerpoint/2010/main" val="2619160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AF346-163B-4C63-83C3-A378E9EB6355}"/>
              </a:ext>
            </a:extLst>
          </p:cNvPr>
          <p:cNvSpPr>
            <a:spLocks noGrp="1"/>
          </p:cNvSpPr>
          <p:nvPr>
            <p:ph type="title"/>
          </p:nvPr>
        </p:nvSpPr>
        <p:spPr>
          <a:xfrm>
            <a:off x="614041" y="228600"/>
            <a:ext cx="8528773" cy="609600"/>
          </a:xfrm>
        </p:spPr>
        <p:txBody>
          <a:bodyPr/>
          <a:lstStyle/>
          <a:p>
            <a:r>
              <a:rPr lang="en-US" altLang="en-US" sz="3000" b="1" dirty="0">
                <a:solidFill>
                  <a:schemeClr val="tx1"/>
                </a:solidFill>
              </a:rPr>
              <a:t>Bacterial Infections of Upper Respiratory System (10)</a:t>
            </a:r>
            <a:endParaRPr lang="en-IN" sz="3000" b="1" dirty="0">
              <a:solidFill>
                <a:schemeClr val="tx1"/>
              </a:solidFill>
            </a:endParaRPr>
          </a:p>
        </p:txBody>
      </p:sp>
      <p:sp>
        <p:nvSpPr>
          <p:cNvPr id="2" name="Content Placeholder 1"/>
          <p:cNvSpPr>
            <a:spLocks noGrp="1"/>
          </p:cNvSpPr>
          <p:nvPr>
            <p:ph idx="1"/>
          </p:nvPr>
        </p:nvSpPr>
        <p:spPr>
          <a:xfrm>
            <a:off x="803565" y="990600"/>
            <a:ext cx="7578435" cy="5181600"/>
          </a:xfrm>
        </p:spPr>
        <p:txBody>
          <a:bodyPr/>
          <a:lstStyle/>
          <a:p>
            <a:pPr>
              <a:spcAft>
                <a:spcPts val="1500"/>
              </a:spcAft>
            </a:pPr>
            <a:r>
              <a:rPr lang="en-US" altLang="en-US" dirty="0"/>
              <a:t>Diphtheria</a:t>
            </a:r>
          </a:p>
          <a:p>
            <a:pPr marL="285750" lvl="1">
              <a:spcBef>
                <a:spcPts val="0"/>
              </a:spcBef>
            </a:pPr>
            <a:r>
              <a:rPr lang="en-US" altLang="en-US" i="1" dirty="0"/>
              <a:t>Epidemiology</a:t>
            </a:r>
            <a:r>
              <a:rPr lang="en-US" altLang="en-US" dirty="0"/>
              <a:t>: humans are primary reservoir</a:t>
            </a:r>
          </a:p>
          <a:p>
            <a:pPr marL="539750" lvl="2"/>
            <a:r>
              <a:rPr lang="en-US" altLang="en-US" dirty="0"/>
              <a:t>Spread by air; acquired via inhalation or from fomites</a:t>
            </a:r>
          </a:p>
          <a:p>
            <a:pPr marL="539750" lvl="2"/>
            <a:r>
              <a:rPr lang="en-US" altLang="en-US" dirty="0"/>
              <a:t>Cutaneous diphtheria; chronic ulcers may be source</a:t>
            </a:r>
          </a:p>
          <a:p>
            <a:pPr marL="285750" lvl="1"/>
            <a:r>
              <a:rPr lang="en-US" altLang="en-US" i="1" dirty="0"/>
              <a:t>Treatment and prevention</a:t>
            </a:r>
            <a:r>
              <a:rPr lang="en-US" altLang="en-US" dirty="0"/>
              <a:t> </a:t>
            </a:r>
          </a:p>
          <a:p>
            <a:pPr marL="539750" lvl="2"/>
            <a:r>
              <a:rPr lang="en-US" altLang="en-US" dirty="0"/>
              <a:t>Injection of antiserum to toxin; delaying treatment to wait for culture results can be fatal</a:t>
            </a:r>
          </a:p>
          <a:p>
            <a:pPr marL="539750" lvl="2"/>
            <a:r>
              <a:rPr lang="en-US" altLang="en-US" dirty="0"/>
              <a:t>Antibiotics can clear </a:t>
            </a:r>
            <a:r>
              <a:rPr lang="en-US" altLang="en-US" i="1" dirty="0"/>
              <a:t>C. diphtheriae</a:t>
            </a:r>
            <a:r>
              <a:rPr lang="en-US" altLang="en-US" dirty="0"/>
              <a:t>, but toxins already absorbed are unaffected</a:t>
            </a:r>
          </a:p>
          <a:p>
            <a:pPr marL="539750" lvl="2"/>
            <a:r>
              <a:rPr lang="en-US" altLang="en-US" dirty="0"/>
              <a:t>Even with treatment, approximately 10% mortality</a:t>
            </a:r>
          </a:p>
          <a:p>
            <a:pPr marL="539750" lvl="2"/>
            <a:r>
              <a:rPr lang="en-US" altLang="en-US" dirty="0"/>
              <a:t>Immunization with toxoid very effective; inactivated toxoid included with childhood DTaP vaccination (diphtheria and tetanus toxoids with components of </a:t>
            </a:r>
            <a:r>
              <a:rPr lang="en-US" altLang="en-US" i="1" dirty="0"/>
              <a:t>Bordetella pertussis</a:t>
            </a:r>
            <a:r>
              <a:rPr lang="en-US" altLang="en-US" dirty="0"/>
              <a:t>)</a:t>
            </a:r>
          </a:p>
        </p:txBody>
      </p:sp>
    </p:spTree>
    <p:extLst>
      <p:ext uri="{BB962C8B-B14F-4D97-AF65-F5344CB8AC3E}">
        <p14:creationId xmlns:p14="http://schemas.microsoft.com/office/powerpoint/2010/main" val="2626285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C232F-A9DC-48DB-A2AC-BF6B5E938762}"/>
              </a:ext>
            </a:extLst>
          </p:cNvPr>
          <p:cNvSpPr>
            <a:spLocks noGrp="1"/>
          </p:cNvSpPr>
          <p:nvPr>
            <p:ph type="title"/>
          </p:nvPr>
        </p:nvSpPr>
        <p:spPr>
          <a:xfrm>
            <a:off x="2225841" y="228600"/>
            <a:ext cx="4692318" cy="609600"/>
          </a:xfrm>
        </p:spPr>
        <p:txBody>
          <a:bodyPr/>
          <a:lstStyle/>
          <a:p>
            <a:r>
              <a:rPr lang="en-US" altLang="en-US" b="1" dirty="0">
                <a:solidFill>
                  <a:schemeClr val="tx1"/>
                </a:solidFill>
              </a:rPr>
              <a:t>Table 21.4 Diptheria</a:t>
            </a:r>
            <a:endParaRPr lang="en-IN" b="1" dirty="0">
              <a:solidFill>
                <a:schemeClr val="tx1"/>
              </a:solidFill>
            </a:endParaRPr>
          </a:p>
        </p:txBody>
      </p:sp>
      <p:sp>
        <p:nvSpPr>
          <p:cNvPr id="31" name="Content Placeholder 30">
            <a:extLst>
              <a:ext uri="{FF2B5EF4-FFF2-40B4-BE49-F238E27FC236}">
                <a16:creationId xmlns:a16="http://schemas.microsoft.com/office/drawing/2014/main" id="{30111179-1F18-434F-A82D-423752832A8B}"/>
              </a:ext>
            </a:extLst>
          </p:cNvPr>
          <p:cNvSpPr>
            <a:spLocks noGrp="1"/>
          </p:cNvSpPr>
          <p:nvPr>
            <p:ph sz="quarter" idx="20"/>
          </p:nvPr>
        </p:nvSpPr>
        <p:spPr>
          <a:xfrm>
            <a:off x="562429" y="1219199"/>
            <a:ext cx="1875972" cy="4765765"/>
          </a:xfrm>
        </p:spPr>
        <p:txBody>
          <a:bodyPr/>
          <a:lstStyle/>
          <a:p>
            <a:pPr marL="171450" indent="-171450">
              <a:spcAft>
                <a:spcPts val="1300"/>
              </a:spcAft>
              <a:buFont typeface="+mj-lt"/>
              <a:buAutoNum type="arabicPeriod"/>
            </a:pPr>
            <a:r>
              <a:rPr lang="en-US" sz="1200" dirty="0"/>
              <a:t>Corynebacterium diphtheriae enters by inhalation. </a:t>
            </a:r>
          </a:p>
          <a:p>
            <a:pPr marL="228600" indent="-120650">
              <a:spcAft>
                <a:spcPts val="1300"/>
              </a:spcAft>
              <a:buFont typeface="+mj-lt"/>
              <a:buAutoNum type="arabicPeriod"/>
            </a:pPr>
            <a:r>
              <a:rPr lang="en-US" sz="1200" dirty="0"/>
              <a:t>Infection established in throat. </a:t>
            </a:r>
          </a:p>
          <a:p>
            <a:pPr marL="228600" indent="-120650">
              <a:spcAft>
                <a:spcPts val="1300"/>
              </a:spcAft>
              <a:buFont typeface="+mj-lt"/>
              <a:buAutoNum type="arabicPeriod"/>
            </a:pPr>
            <a:r>
              <a:rPr lang="en-US" sz="1200" dirty="0"/>
              <a:t>Toxin released locally, pseudomembrane forms.</a:t>
            </a:r>
          </a:p>
          <a:p>
            <a:pPr marL="228600" indent="-120650">
              <a:spcAft>
                <a:spcPts val="1300"/>
              </a:spcAft>
              <a:buFont typeface="+mj-lt"/>
              <a:buAutoNum type="arabicPeriod"/>
            </a:pPr>
            <a:r>
              <a:rPr lang="en-US" sz="1200" dirty="0"/>
              <a:t>Circulating toxin may cause paralysis, or damage heart muscle, kidneys, nerves. </a:t>
            </a:r>
          </a:p>
          <a:p>
            <a:pPr marL="228600" indent="-120650">
              <a:spcAft>
                <a:spcPts val="1300"/>
              </a:spcAft>
              <a:buFont typeface="+mj-lt"/>
              <a:buAutoNum type="arabicPeriod"/>
            </a:pPr>
            <a:r>
              <a:rPr lang="en-US" sz="1200" dirty="0"/>
              <a:t>Membrane may come loose and obstruct breathing. </a:t>
            </a:r>
          </a:p>
          <a:p>
            <a:pPr marL="228600" indent="-120650">
              <a:spcAft>
                <a:spcPts val="1300"/>
              </a:spcAft>
              <a:buFont typeface="+mj-lt"/>
              <a:buAutoNum type="arabicPeriod"/>
            </a:pPr>
            <a:r>
              <a:rPr lang="en-US" sz="1200" dirty="0"/>
              <a:t>Exit from body by respiratory secretions</a:t>
            </a:r>
            <a:endParaRPr lang="en-IN" sz="1200"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67000" y="2057400"/>
            <a:ext cx="1752599" cy="3140073"/>
          </a:xfrm>
          <a:prstGeom prst="rect">
            <a:avLst/>
          </a:prstGeom>
        </p:spPr>
      </p:pic>
      <p:graphicFrame>
        <p:nvGraphicFramePr>
          <p:cNvPr id="37" name="Table Placeholder 36">
            <a:extLst>
              <a:ext uri="{FF2B5EF4-FFF2-40B4-BE49-F238E27FC236}">
                <a16:creationId xmlns:a16="http://schemas.microsoft.com/office/drawing/2014/main" id="{1F058626-E54D-481A-B62C-69B131DF0F22}"/>
              </a:ext>
            </a:extLst>
          </p:cNvPr>
          <p:cNvGraphicFramePr>
            <a:graphicFrameLocks noGrp="1"/>
          </p:cNvGraphicFramePr>
          <p:nvPr>
            <p:ph type="tbl" sz="quarter" idx="21"/>
            <p:extLst>
              <p:ext uri="{D42A27DB-BD31-4B8C-83A1-F6EECF244321}">
                <p14:modId xmlns:p14="http://schemas.microsoft.com/office/powerpoint/2010/main" val="2236587401"/>
              </p:ext>
            </p:extLst>
          </p:nvPr>
        </p:nvGraphicFramePr>
        <p:xfrm>
          <a:off x="4484914" y="1204685"/>
          <a:ext cx="4125686" cy="4572000"/>
        </p:xfrm>
        <a:graphic>
          <a:graphicData uri="http://schemas.openxmlformats.org/drawingml/2006/table">
            <a:tbl>
              <a:tblPr firstRow="1" bandRow="1">
                <a:tableStyleId>{5940675A-B579-460E-94D1-54222C63F5DA}</a:tableStyleId>
              </a:tblPr>
              <a:tblGrid>
                <a:gridCol w="1445607">
                  <a:extLst>
                    <a:ext uri="{9D8B030D-6E8A-4147-A177-3AD203B41FA5}">
                      <a16:colId xmlns:a16="http://schemas.microsoft.com/office/drawing/2014/main" val="3812435196"/>
                    </a:ext>
                  </a:extLst>
                </a:gridCol>
                <a:gridCol w="2680079">
                  <a:extLst>
                    <a:ext uri="{9D8B030D-6E8A-4147-A177-3AD203B41FA5}">
                      <a16:colId xmlns:a16="http://schemas.microsoft.com/office/drawing/2014/main" val="1216813927"/>
                    </a:ext>
                  </a:extLst>
                </a:gridCol>
              </a:tblGrid>
              <a:tr h="632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a:t>
                      </a:r>
                      <a:r>
                        <a:rPr lang="en-US" sz="1200" b="0" baseline="0" dirty="0">
                          <a:solidFill>
                            <a:schemeClr val="tx1"/>
                          </a:solidFill>
                        </a:rPr>
                        <a:t>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Sore throat, fever, fatigue, and malaise; pseudomembrane forms on tonsils and throat or in nose; paralysis, heart and kidney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7596862"/>
                  </a:ext>
                </a:extLst>
              </a:tr>
              <a:tr h="210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2 to 6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5640375"/>
                  </a:ext>
                </a:extLst>
              </a:tr>
              <a:tr h="491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Causative agent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Corynebacterium diphtheriae, an A-B toxin–producing, non-spore-forming Gram-positive rod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682619"/>
                  </a:ext>
                </a:extLst>
              </a:tr>
              <a:tr h="1354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200"/>
                        </a:spcAft>
                      </a:pPr>
                      <a:r>
                        <a:rPr lang="en-US" sz="1200" b="0" dirty="0">
                          <a:solidFill>
                            <a:schemeClr val="tx1"/>
                          </a:solidFill>
                        </a:rPr>
                        <a:t>Infection in upper respiratory tract; exotoxin is released and absorbed by bloodstream; toxin kills cells by interfering with protein synthesis; affects cells that have receptors for the toxin—mainly heart, kidney, and nerve tissue.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9782843"/>
                  </a:ext>
                </a:extLst>
              </a:tr>
              <a:tr h="210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Inhalation of infectious droplets; indirect contact with fomites.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215657"/>
                  </a:ext>
                </a:extLst>
              </a:tr>
              <a:tr h="6347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antitoxin; appropriate antibiotic to prevent transmission. Prevention: immunization of infants and children with toxoid; boosters for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038177"/>
                  </a:ext>
                </a:extLst>
              </a:tr>
            </a:tbl>
          </a:graphicData>
        </a:graphic>
      </p:graphicFrame>
    </p:spTree>
    <p:extLst>
      <p:ext uri="{BB962C8B-B14F-4D97-AF65-F5344CB8AC3E}">
        <p14:creationId xmlns:p14="http://schemas.microsoft.com/office/powerpoint/2010/main" val="215697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00435D-F733-4D79-804F-B4345946F7F0}"/>
              </a:ext>
            </a:extLst>
          </p:cNvPr>
          <p:cNvSpPr>
            <a:spLocks noGrp="1"/>
          </p:cNvSpPr>
          <p:nvPr>
            <p:ph type="title"/>
          </p:nvPr>
        </p:nvSpPr>
        <p:spPr>
          <a:xfrm>
            <a:off x="304800" y="228600"/>
            <a:ext cx="8837939" cy="609600"/>
          </a:xfrm>
        </p:spPr>
        <p:txBody>
          <a:bodyPr/>
          <a:lstStyle/>
          <a:p>
            <a:r>
              <a:rPr lang="en-US" altLang="en-US" sz="3200" b="1" dirty="0">
                <a:solidFill>
                  <a:schemeClr val="tx1"/>
                </a:solidFill>
              </a:rPr>
              <a:t>Viral Infections of the Upper Respiratory System (1)</a:t>
            </a:r>
            <a:endParaRPr lang="en-IN" sz="3200" b="1" dirty="0">
              <a:solidFill>
                <a:schemeClr val="tx1"/>
              </a:solidFill>
            </a:endParaRPr>
          </a:p>
        </p:txBody>
      </p:sp>
      <p:sp>
        <p:nvSpPr>
          <p:cNvPr id="2" name="Content Placeholder 1"/>
          <p:cNvSpPr>
            <a:spLocks noGrp="1"/>
          </p:cNvSpPr>
          <p:nvPr>
            <p:ph idx="1"/>
          </p:nvPr>
        </p:nvSpPr>
        <p:spPr>
          <a:xfrm>
            <a:off x="803565" y="990600"/>
            <a:ext cx="7239000" cy="914400"/>
          </a:xfrm>
        </p:spPr>
        <p:txBody>
          <a:bodyPr/>
          <a:lstStyle/>
          <a:p>
            <a:pPr>
              <a:spcAft>
                <a:spcPts val="1500"/>
              </a:spcAft>
            </a:pPr>
            <a:r>
              <a:rPr lang="en-US" altLang="en-US" dirty="0"/>
              <a:t>Viral infections of upper respiratory system are common</a:t>
            </a:r>
          </a:p>
          <a:p>
            <a:pPr marL="285750" lvl="1">
              <a:spcBef>
                <a:spcPts val="0"/>
              </a:spcBef>
            </a:pPr>
            <a:r>
              <a:rPr lang="en-US" altLang="en-US" dirty="0"/>
              <a:t>Average person in U.S. gets two to five per year</a:t>
            </a:r>
          </a:p>
        </p:txBody>
      </p:sp>
      <p:sp>
        <p:nvSpPr>
          <p:cNvPr id="22" name="Content Placeholder 21">
            <a:extLst>
              <a:ext uri="{FF2B5EF4-FFF2-40B4-BE49-F238E27FC236}">
                <a16:creationId xmlns:a16="http://schemas.microsoft.com/office/drawing/2014/main" id="{C0FC3456-3766-430D-800A-BF51023FC4F2}"/>
              </a:ext>
            </a:extLst>
          </p:cNvPr>
          <p:cNvSpPr>
            <a:spLocks noGrp="1"/>
          </p:cNvSpPr>
          <p:nvPr>
            <p:ph sz="quarter" idx="18"/>
          </p:nvPr>
        </p:nvSpPr>
        <p:spPr>
          <a:xfrm>
            <a:off x="803564" y="2092033"/>
            <a:ext cx="5715001" cy="1905000"/>
          </a:xfrm>
        </p:spPr>
        <p:txBody>
          <a:bodyPr/>
          <a:lstStyle/>
          <a:p>
            <a:pPr marL="285750" lvl="1" defTabSz="914400">
              <a:spcBef>
                <a:spcPts val="480"/>
              </a:spcBef>
              <a:spcAft>
                <a:spcPts val="800"/>
              </a:spcAft>
              <a:buFont typeface="Arial" panose="020B0604020202020204" pitchFamily="34" charset="0"/>
              <a:buChar char="•"/>
            </a:pPr>
            <a:r>
              <a:rPr lang="en-US" altLang="en-US" sz="2000" dirty="0">
                <a:solidFill>
                  <a:prstClr val="black"/>
                </a:solidFill>
              </a:rPr>
              <a:t>Hundreds of kinds of viruses involved; symptoms similar</a:t>
            </a:r>
          </a:p>
          <a:p>
            <a:pPr marL="285750" lvl="1" defTabSz="914400">
              <a:spcBef>
                <a:spcPts val="480"/>
              </a:spcBef>
              <a:spcAft>
                <a:spcPts val="800"/>
              </a:spcAft>
              <a:buFont typeface="Arial" panose="020B0604020202020204" pitchFamily="34" charset="0"/>
              <a:buChar char="•"/>
            </a:pPr>
            <a:r>
              <a:rPr lang="en-US" altLang="en-US" sz="2000" dirty="0">
                <a:solidFill>
                  <a:prstClr val="black"/>
                </a:solidFill>
              </a:rPr>
              <a:t>Infections usually subside without treatment or permanent damage, but can impair defenses</a:t>
            </a:r>
          </a:p>
          <a:p>
            <a:pPr marL="512763" lvl="2" defTabSz="914400">
              <a:spcBef>
                <a:spcPts val="480"/>
              </a:spcBef>
              <a:spcAft>
                <a:spcPts val="800"/>
              </a:spcAft>
              <a:buFont typeface="Arial" panose="020B0604020202020204" pitchFamily="34" charset="0"/>
              <a:buChar char="•"/>
            </a:pPr>
            <a:r>
              <a:rPr lang="en-US" altLang="en-US" sz="1800" dirty="0">
                <a:solidFill>
                  <a:prstClr val="black"/>
                </a:solidFill>
              </a:rPr>
              <a:t>Allow for more serious secondary bacterial infections</a:t>
            </a:r>
          </a:p>
        </p:txBody>
      </p:sp>
    </p:spTree>
    <p:extLst>
      <p:ext uri="{BB962C8B-B14F-4D97-AF65-F5344CB8AC3E}">
        <p14:creationId xmlns:p14="http://schemas.microsoft.com/office/powerpoint/2010/main" val="3587394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9263" y="228600"/>
            <a:ext cx="6245475" cy="609600"/>
          </a:xfrm>
        </p:spPr>
        <p:txBody>
          <a:bodyPr/>
          <a:lstStyle/>
          <a:p>
            <a:r>
              <a:rPr lang="en-US" altLang="en-US" b="1" dirty="0">
                <a:solidFill>
                  <a:schemeClr val="tx1"/>
                </a:solidFill>
              </a:rPr>
              <a:t>Respiratory System Infections</a:t>
            </a:r>
            <a:endParaRPr lang="en-GB" b="1" dirty="0">
              <a:solidFill>
                <a:schemeClr val="tx1"/>
              </a:solidFill>
            </a:endParaRPr>
          </a:p>
        </p:txBody>
      </p:sp>
      <p:sp>
        <p:nvSpPr>
          <p:cNvPr id="2" name="Content Placeholder 1"/>
          <p:cNvSpPr>
            <a:spLocks noGrp="1"/>
          </p:cNvSpPr>
          <p:nvPr>
            <p:ph idx="1"/>
          </p:nvPr>
        </p:nvSpPr>
        <p:spPr>
          <a:xfrm>
            <a:off x="457200" y="990600"/>
            <a:ext cx="8077200" cy="2438400"/>
          </a:xfrm>
        </p:spPr>
        <p:txBody>
          <a:bodyPr/>
          <a:lstStyle/>
          <a:p>
            <a:r>
              <a:rPr lang="en-US" altLang="en-US" dirty="0"/>
              <a:t>Enormous variety of respiratory system infections</a:t>
            </a:r>
          </a:p>
          <a:p>
            <a:pPr lvl="1"/>
            <a:r>
              <a:rPr lang="en-US" altLang="en-US" dirty="0">
                <a:solidFill>
                  <a:prstClr val="black"/>
                </a:solidFill>
              </a:rPr>
              <a:t>Illnesses range from trivial to fatal</a:t>
            </a:r>
          </a:p>
          <a:p>
            <a:pPr lvl="1"/>
            <a:r>
              <a:rPr lang="en-US" altLang="en-US" dirty="0">
                <a:solidFill>
                  <a:prstClr val="black"/>
                </a:solidFill>
              </a:rPr>
              <a:t>Divided into infections of upper respiratory tract (head and neck) and lower respiratory tract (chest)</a:t>
            </a:r>
          </a:p>
          <a:p>
            <a:pPr lvl="2"/>
            <a:r>
              <a:rPr lang="en-US" altLang="en-US" dirty="0">
                <a:solidFill>
                  <a:prstClr val="black"/>
                </a:solidFill>
              </a:rPr>
              <a:t>Upper respiratory infections (for example, colds) very common and uncomfortable, but not life-threatening,</a:t>
            </a:r>
            <a:endParaRPr lang="en-US" altLang="en-US" dirty="0"/>
          </a:p>
        </p:txBody>
      </p:sp>
      <p:sp>
        <p:nvSpPr>
          <p:cNvPr id="10" name="Content Placeholder 6"/>
          <p:cNvSpPr>
            <a:spLocks noGrp="1"/>
          </p:cNvSpPr>
          <p:nvPr>
            <p:ph sz="quarter" idx="18"/>
          </p:nvPr>
        </p:nvSpPr>
        <p:spPr>
          <a:xfrm>
            <a:off x="1375228" y="3462971"/>
            <a:ext cx="3044370" cy="1201271"/>
          </a:xfrm>
          <a:prstGeom prst="rect">
            <a:avLst/>
          </a:prstGeom>
        </p:spPr>
        <p:txBody>
          <a:bodyPr/>
          <a:lstStyle/>
          <a:p>
            <a:pPr marL="228600" lvl="2" defTabSz="914400">
              <a:spcBef>
                <a:spcPts val="0"/>
              </a:spcBef>
            </a:pPr>
            <a:r>
              <a:rPr lang="en-US" altLang="en-US" sz="1800" dirty="0">
                <a:solidFill>
                  <a:prstClr val="black"/>
                </a:solidFill>
              </a:rPr>
              <a:t>Lower respiratory infections (for example, pneumonia, tuberculosis) often serious, may be fatal</a:t>
            </a:r>
          </a:p>
        </p:txBody>
      </p:sp>
      <p:pic>
        <p:nvPicPr>
          <p:cNvPr id="8196"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88" b="2743"/>
          <a:stretch/>
        </p:blipFill>
        <p:spPr bwMode="auto">
          <a:xfrm>
            <a:off x="4800600" y="3581400"/>
            <a:ext cx="3581400" cy="240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19"/>
          </p:nvPr>
        </p:nvSpPr>
        <p:spPr>
          <a:xfrm>
            <a:off x="7416800" y="6659282"/>
            <a:ext cx="1752600" cy="156136"/>
          </a:xfrm>
          <a:prstGeom prst="rect">
            <a:avLst/>
          </a:prstGeom>
        </p:spPr>
        <p:txBody>
          <a:bodyPr/>
          <a:lstStyle/>
          <a:p>
            <a:pPr marL="0" indent="0" algn="r">
              <a:buNone/>
            </a:pPr>
            <a:r>
              <a:rPr lang="en-US" altLang="en-US" sz="800" dirty="0">
                <a:solidFill>
                  <a:srgbClr val="6A6A6A"/>
                </a:solidFill>
              </a:rPr>
              <a:t>Source: Heinz F. Eichenwald, MD/CDC </a:t>
            </a:r>
          </a:p>
        </p:txBody>
      </p:sp>
    </p:spTree>
    <p:extLst>
      <p:ext uri="{BB962C8B-B14F-4D97-AF65-F5344CB8AC3E}">
        <p14:creationId xmlns:p14="http://schemas.microsoft.com/office/powerpoint/2010/main" val="278730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837939" cy="609600"/>
          </a:xfrm>
        </p:spPr>
        <p:txBody>
          <a:bodyPr/>
          <a:lstStyle/>
          <a:p>
            <a:r>
              <a:rPr lang="en-US" altLang="en-US" sz="3200" b="1" dirty="0">
                <a:solidFill>
                  <a:schemeClr val="tx1"/>
                </a:solidFill>
              </a:rPr>
              <a:t>Viral Infections of the Upper Respiratory System (2)</a:t>
            </a:r>
            <a:endParaRPr lang="en-US" sz="3200" dirty="0"/>
          </a:p>
        </p:txBody>
      </p:sp>
      <p:sp>
        <p:nvSpPr>
          <p:cNvPr id="2" name="Content Placeholder 1"/>
          <p:cNvSpPr>
            <a:spLocks noGrp="1"/>
          </p:cNvSpPr>
          <p:nvPr>
            <p:ph idx="1"/>
          </p:nvPr>
        </p:nvSpPr>
        <p:spPr>
          <a:xfrm>
            <a:off x="803565" y="990600"/>
            <a:ext cx="6705600" cy="4114800"/>
          </a:xfrm>
        </p:spPr>
        <p:txBody>
          <a:bodyPr/>
          <a:lstStyle/>
          <a:p>
            <a:pPr>
              <a:spcBef>
                <a:spcPts val="0"/>
              </a:spcBef>
              <a:spcAft>
                <a:spcPts val="1500"/>
              </a:spcAft>
            </a:pPr>
            <a:r>
              <a:rPr lang="en-US" altLang="en-US" dirty="0"/>
              <a:t>The common cold </a:t>
            </a:r>
          </a:p>
          <a:p>
            <a:pPr marL="285750" lvl="1">
              <a:spcBef>
                <a:spcPts val="0"/>
              </a:spcBef>
            </a:pPr>
            <a:r>
              <a:rPr lang="en-US" altLang="en-US" dirty="0"/>
              <a:t>Most frequent infectious disease in humans</a:t>
            </a:r>
          </a:p>
          <a:p>
            <a:pPr marL="285750" lvl="1"/>
            <a:r>
              <a:rPr lang="en-US" altLang="en-US" dirty="0"/>
              <a:t>Accounts for over half of upper respiratory tract infections</a:t>
            </a:r>
          </a:p>
          <a:p>
            <a:pPr marL="498475" lvl="2"/>
            <a:r>
              <a:rPr lang="en-US" altLang="en-US" dirty="0"/>
              <a:t>Leading cause of absence from school, work</a:t>
            </a:r>
          </a:p>
          <a:p>
            <a:pPr marL="285750" lvl="1"/>
            <a:r>
              <a:rPr lang="en-US" altLang="en-US" i="1" dirty="0"/>
              <a:t>Signs and symptoms</a:t>
            </a:r>
          </a:p>
          <a:p>
            <a:pPr marL="498475" lvl="2"/>
            <a:r>
              <a:rPr lang="en-US" altLang="en-US" dirty="0"/>
              <a:t>Malaise, sore throat, runny nose, cough, hoarseness</a:t>
            </a:r>
          </a:p>
          <a:p>
            <a:pPr marL="498475" lvl="2"/>
            <a:r>
              <a:rPr lang="en-US" altLang="en-US" dirty="0"/>
              <a:t>Nasal secretions initially watery, may thicken, get cloudy </a:t>
            </a:r>
          </a:p>
          <a:p>
            <a:pPr marL="498475" lvl="2"/>
            <a:r>
              <a:rPr lang="en-US" altLang="en-US" dirty="0"/>
              <a:t>No fever unless secondary bacterial infection occurs</a:t>
            </a:r>
          </a:p>
          <a:p>
            <a:pPr marL="498475" lvl="2"/>
            <a:r>
              <a:rPr lang="en-US" altLang="en-US" dirty="0"/>
              <a:t>Symptoms mostly gone within a week; mild cough may persist</a:t>
            </a:r>
          </a:p>
        </p:txBody>
      </p:sp>
    </p:spTree>
    <p:extLst>
      <p:ext uri="{BB962C8B-B14F-4D97-AF65-F5344CB8AC3E}">
        <p14:creationId xmlns:p14="http://schemas.microsoft.com/office/powerpoint/2010/main" val="56916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202B65-B3A6-411D-A79F-450D9C8563F8}"/>
              </a:ext>
            </a:extLst>
          </p:cNvPr>
          <p:cNvSpPr>
            <a:spLocks noGrp="1"/>
          </p:cNvSpPr>
          <p:nvPr>
            <p:ph type="title"/>
          </p:nvPr>
        </p:nvSpPr>
        <p:spPr>
          <a:xfrm>
            <a:off x="264970" y="228600"/>
            <a:ext cx="8614061" cy="990600"/>
          </a:xfrm>
        </p:spPr>
        <p:txBody>
          <a:bodyPr/>
          <a:lstStyle/>
          <a:p>
            <a:r>
              <a:rPr lang="en-US" altLang="en-US" sz="3200" b="1" dirty="0">
                <a:solidFill>
                  <a:schemeClr val="tx1"/>
                </a:solidFill>
              </a:rPr>
              <a:t>Viral Infections of the Upper Respiratory System –Figure 21.10 </a:t>
            </a:r>
            <a:endParaRPr lang="en-IN" sz="3200" b="1" dirty="0">
              <a:solidFill>
                <a:schemeClr val="tx1"/>
              </a:solidFill>
            </a:endParaRPr>
          </a:p>
        </p:txBody>
      </p:sp>
      <p:sp>
        <p:nvSpPr>
          <p:cNvPr id="2" name="Content Placeholder 1"/>
          <p:cNvSpPr>
            <a:spLocks noGrp="1"/>
          </p:cNvSpPr>
          <p:nvPr>
            <p:ph idx="1"/>
          </p:nvPr>
        </p:nvSpPr>
        <p:spPr>
          <a:xfrm>
            <a:off x="796635" y="1369413"/>
            <a:ext cx="7666130" cy="2233550"/>
          </a:xfrm>
        </p:spPr>
        <p:txBody>
          <a:bodyPr/>
          <a:lstStyle/>
          <a:p>
            <a:pPr>
              <a:spcBef>
                <a:spcPts val="0"/>
              </a:spcBef>
              <a:spcAft>
                <a:spcPts val="1500"/>
              </a:spcAft>
            </a:pPr>
            <a:r>
              <a:rPr lang="en-US" altLang="en-US" dirty="0"/>
              <a:t>The common cold</a:t>
            </a:r>
          </a:p>
          <a:p>
            <a:pPr marL="285750" lvl="1">
              <a:spcBef>
                <a:spcPts val="0"/>
              </a:spcBef>
            </a:pPr>
            <a:r>
              <a:rPr lang="en-US" altLang="en-US" i="1" dirty="0"/>
              <a:t>Causative agents: </a:t>
            </a:r>
            <a:r>
              <a:rPr lang="en-US" altLang="en-US" dirty="0"/>
              <a:t>“cold viruses”</a:t>
            </a:r>
            <a:endParaRPr lang="en-US" altLang="en-US" i="1" dirty="0"/>
          </a:p>
          <a:p>
            <a:pPr marL="498475" lvl="2"/>
            <a:r>
              <a:rPr lang="en-US" altLang="en-US" dirty="0"/>
              <a:t>100 or more types of human rhinoviruses cause approximately 30 to 50%</a:t>
            </a:r>
          </a:p>
          <a:p>
            <a:pPr marL="498475" lvl="2"/>
            <a:r>
              <a:rPr lang="en-US" altLang="en-US" dirty="0"/>
              <a:t>Members of </a:t>
            </a:r>
            <a:r>
              <a:rPr lang="en-US" altLang="en-US" i="1" dirty="0"/>
              <a:t>Picornavirus</a:t>
            </a:r>
            <a:r>
              <a:rPr lang="en-US" altLang="en-US" dirty="0"/>
              <a:t> family (small RNA viruses)</a:t>
            </a:r>
          </a:p>
          <a:p>
            <a:pPr marL="720725" lvl="3"/>
            <a:r>
              <a:rPr lang="en-US" altLang="en-US" dirty="0"/>
              <a:t>Non-enveloped, single-stranded RNA genome</a:t>
            </a:r>
          </a:p>
        </p:txBody>
      </p:sp>
      <p:sp>
        <p:nvSpPr>
          <p:cNvPr id="10" name="Content Placeholder 9">
            <a:extLst>
              <a:ext uri="{FF2B5EF4-FFF2-40B4-BE49-F238E27FC236}">
                <a16:creationId xmlns:a16="http://schemas.microsoft.com/office/drawing/2014/main" id="{B8212944-CBD2-4237-A1AC-72CCB6D646A7}"/>
              </a:ext>
            </a:extLst>
          </p:cNvPr>
          <p:cNvSpPr>
            <a:spLocks noGrp="1"/>
          </p:cNvSpPr>
          <p:nvPr>
            <p:ph sz="quarter" idx="18"/>
          </p:nvPr>
        </p:nvSpPr>
        <p:spPr>
          <a:xfrm>
            <a:off x="1066800" y="3626384"/>
            <a:ext cx="2787877" cy="2758373"/>
          </a:xfrm>
        </p:spPr>
        <p:txBody>
          <a:bodyPr/>
          <a:lstStyle/>
          <a:p>
            <a:pPr marL="228600" lvl="2">
              <a:lnSpc>
                <a:spcPct val="110000"/>
              </a:lnSpc>
              <a:spcAft>
                <a:spcPts val="800"/>
              </a:spcAft>
              <a:buFont typeface="Arial" panose="020B0604020202020204" pitchFamily="34" charset="0"/>
              <a:buChar char="•"/>
            </a:pPr>
            <a:r>
              <a:rPr lang="en-US" altLang="en-US" sz="1800" dirty="0">
                <a:solidFill>
                  <a:prstClr val="black"/>
                </a:solidFill>
              </a:rPr>
              <a:t>Grown in cell culture at 33 degrees Celsius and slightly acid pH</a:t>
            </a:r>
          </a:p>
          <a:p>
            <a:pPr marL="449263" lvl="3">
              <a:spcAft>
                <a:spcPts val="800"/>
              </a:spcAft>
              <a:buFont typeface="Arial" panose="020B0604020202020204" pitchFamily="34" charset="0"/>
              <a:buChar char="•"/>
            </a:pPr>
            <a:r>
              <a:rPr lang="en-US" altLang="en-US" sz="1600" dirty="0">
                <a:solidFill>
                  <a:prstClr val="black"/>
                </a:solidFill>
              </a:rPr>
              <a:t>Inactivated in acid of stomach</a:t>
            </a:r>
          </a:p>
          <a:p>
            <a:pPr marL="228600" lvl="2">
              <a:lnSpc>
                <a:spcPct val="110000"/>
              </a:lnSpc>
              <a:spcAft>
                <a:spcPts val="800"/>
              </a:spcAft>
              <a:buFont typeface="Arial" panose="020B0604020202020204" pitchFamily="34" charset="0"/>
              <a:buChar char="•"/>
            </a:pPr>
            <a:r>
              <a:rPr lang="en-US" altLang="en-US" sz="1800" dirty="0">
                <a:solidFill>
                  <a:prstClr val="black"/>
                </a:solidFill>
              </a:rPr>
              <a:t>Many other viruses, some bacteria produce cold signs and symptoms</a:t>
            </a:r>
          </a:p>
        </p:txBody>
      </p:sp>
      <p:pic>
        <p:nvPicPr>
          <p:cNvPr id="63492"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64" b="3339"/>
          <a:stretch/>
        </p:blipFill>
        <p:spPr bwMode="auto">
          <a:xfrm>
            <a:off x="5674888" y="3605150"/>
            <a:ext cx="2787877" cy="27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2E5E9E63-0639-4041-9194-F9AB171F678D}"/>
              </a:ext>
            </a:extLst>
          </p:cNvPr>
          <p:cNvSpPr>
            <a:spLocks noGrp="1"/>
          </p:cNvSpPr>
          <p:nvPr>
            <p:ph type="body" sz="quarter" idx="11"/>
          </p:nvPr>
        </p:nvSpPr>
        <p:spPr>
          <a:xfrm>
            <a:off x="7391400" y="6705600"/>
            <a:ext cx="1752600" cy="152400"/>
          </a:xfrm>
        </p:spPr>
        <p:txBody>
          <a:bodyPr/>
          <a:lstStyle/>
          <a:p>
            <a:r>
              <a:rPr lang="en-US" dirty="0"/>
              <a:t> ©A.B. Dowsette/SPL/Science Source</a:t>
            </a:r>
            <a:endParaRPr lang="en-US" altLang="en-US" dirty="0"/>
          </a:p>
        </p:txBody>
      </p:sp>
    </p:spTree>
    <p:extLst>
      <p:ext uri="{BB962C8B-B14F-4D97-AF65-F5344CB8AC3E}">
        <p14:creationId xmlns:p14="http://schemas.microsoft.com/office/powerpoint/2010/main" val="827830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FA6217-7FFB-423B-B2E7-4AA867570C72}"/>
              </a:ext>
            </a:extLst>
          </p:cNvPr>
          <p:cNvSpPr>
            <a:spLocks noGrp="1"/>
          </p:cNvSpPr>
          <p:nvPr>
            <p:ph type="title"/>
          </p:nvPr>
        </p:nvSpPr>
        <p:spPr>
          <a:xfrm>
            <a:off x="270165" y="228600"/>
            <a:ext cx="8875076" cy="609600"/>
          </a:xfrm>
        </p:spPr>
        <p:txBody>
          <a:bodyPr/>
          <a:lstStyle/>
          <a:p>
            <a:r>
              <a:rPr lang="en-US" altLang="en-US" sz="3200" b="1" dirty="0">
                <a:solidFill>
                  <a:schemeClr val="tx1"/>
                </a:solidFill>
              </a:rPr>
              <a:t>Viral Infections of the Upper Respiratory System (3)</a:t>
            </a:r>
            <a:endParaRPr lang="en-IN" sz="3200" b="1" dirty="0">
              <a:solidFill>
                <a:schemeClr val="tx1"/>
              </a:solidFill>
            </a:endParaRPr>
          </a:p>
        </p:txBody>
      </p:sp>
      <p:sp>
        <p:nvSpPr>
          <p:cNvPr id="2" name="Content Placeholder 1"/>
          <p:cNvSpPr>
            <a:spLocks noGrp="1"/>
          </p:cNvSpPr>
          <p:nvPr>
            <p:ph idx="1"/>
          </p:nvPr>
        </p:nvSpPr>
        <p:spPr>
          <a:xfrm>
            <a:off x="805542" y="990600"/>
            <a:ext cx="7728858" cy="3886200"/>
          </a:xfrm>
        </p:spPr>
        <p:txBody>
          <a:bodyPr/>
          <a:lstStyle/>
          <a:p>
            <a:pPr>
              <a:spcAft>
                <a:spcPts val="1500"/>
              </a:spcAft>
            </a:pPr>
            <a:r>
              <a:rPr lang="en-US" altLang="en-US" dirty="0"/>
              <a:t>The common cold</a:t>
            </a:r>
          </a:p>
          <a:p>
            <a:pPr marL="285750" lvl="1">
              <a:spcBef>
                <a:spcPts val="0"/>
              </a:spcBef>
            </a:pPr>
            <a:r>
              <a:rPr lang="en-US" altLang="en-US" i="1" dirty="0"/>
              <a:t>Pathogenesis</a:t>
            </a:r>
            <a:r>
              <a:rPr lang="en-US" altLang="en-US" dirty="0"/>
              <a:t> of rhinoviruses</a:t>
            </a:r>
          </a:p>
          <a:p>
            <a:pPr marL="512763" lvl="2"/>
            <a:r>
              <a:rPr lang="en-US" altLang="en-US" dirty="0"/>
              <a:t>Infect epithelial cells lining upper respiratory tract</a:t>
            </a:r>
          </a:p>
          <a:p>
            <a:pPr marL="512763" lvl="2"/>
            <a:r>
              <a:rPr lang="en-US" altLang="en-US" dirty="0"/>
              <a:t>Ciliary motion of infected cells stops; cells may die</a:t>
            </a:r>
          </a:p>
          <a:p>
            <a:pPr marL="512763" lvl="2"/>
            <a:r>
              <a:rPr lang="en-US" altLang="en-US" dirty="0"/>
              <a:t>Damage leads to release of pro-inflammatory cytokines and stimulation of nervous reflexes</a:t>
            </a:r>
          </a:p>
          <a:p>
            <a:pPr marL="735013" lvl="3"/>
            <a:r>
              <a:rPr lang="en-US" altLang="en-US" dirty="0"/>
              <a:t>Increased nasal secretions, tissue swelling, sneezing</a:t>
            </a:r>
          </a:p>
          <a:p>
            <a:pPr marL="512763" lvl="2"/>
            <a:r>
              <a:rPr lang="en-US" altLang="en-US" dirty="0"/>
              <a:t>Infection can spread to ears, sinuses, lower respiratory tract</a:t>
            </a:r>
          </a:p>
          <a:p>
            <a:pPr marL="512763" lvl="2"/>
            <a:r>
              <a:rPr lang="en-US" altLang="en-US" dirty="0"/>
              <a:t>Eventually stopped by immune responses</a:t>
            </a:r>
            <a:endParaRPr lang="en-US" dirty="0"/>
          </a:p>
        </p:txBody>
      </p:sp>
    </p:spTree>
    <p:extLst>
      <p:ext uri="{BB962C8B-B14F-4D97-AF65-F5344CB8AC3E}">
        <p14:creationId xmlns:p14="http://schemas.microsoft.com/office/powerpoint/2010/main" val="349400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891B12-71AC-4814-9DCA-EC206556A07E}"/>
              </a:ext>
            </a:extLst>
          </p:cNvPr>
          <p:cNvSpPr>
            <a:spLocks noGrp="1"/>
          </p:cNvSpPr>
          <p:nvPr>
            <p:ph type="title"/>
          </p:nvPr>
        </p:nvSpPr>
        <p:spPr>
          <a:xfrm>
            <a:off x="304800" y="228600"/>
            <a:ext cx="8837939" cy="609600"/>
          </a:xfrm>
        </p:spPr>
        <p:txBody>
          <a:bodyPr/>
          <a:lstStyle/>
          <a:p>
            <a:r>
              <a:rPr lang="en-US" altLang="en-US" sz="3200" b="1" dirty="0">
                <a:solidFill>
                  <a:schemeClr val="tx1"/>
                </a:solidFill>
              </a:rPr>
              <a:t>Viral Infections of the Upper Respiratory System (4)</a:t>
            </a:r>
            <a:endParaRPr lang="en-IN" sz="3200" b="1" dirty="0">
              <a:solidFill>
                <a:schemeClr val="tx1"/>
              </a:solidFill>
            </a:endParaRPr>
          </a:p>
        </p:txBody>
      </p:sp>
      <p:sp>
        <p:nvSpPr>
          <p:cNvPr id="2" name="Content Placeholder 1"/>
          <p:cNvSpPr>
            <a:spLocks noGrp="1"/>
          </p:cNvSpPr>
          <p:nvPr>
            <p:ph idx="1"/>
          </p:nvPr>
        </p:nvSpPr>
        <p:spPr>
          <a:xfrm>
            <a:off x="805542" y="990600"/>
            <a:ext cx="7424058" cy="4114800"/>
          </a:xfrm>
        </p:spPr>
        <p:txBody>
          <a:bodyPr/>
          <a:lstStyle/>
          <a:p>
            <a:pPr>
              <a:spcAft>
                <a:spcPts val="1500"/>
              </a:spcAft>
            </a:pPr>
            <a:r>
              <a:rPr lang="en-US" altLang="en-US" dirty="0"/>
              <a:t>The common cold</a:t>
            </a:r>
          </a:p>
          <a:p>
            <a:pPr marL="285750" lvl="1">
              <a:spcBef>
                <a:spcPts val="0"/>
              </a:spcBef>
            </a:pPr>
            <a:r>
              <a:rPr lang="en-US" altLang="en-US" i="1" dirty="0"/>
              <a:t>Epidemiology</a:t>
            </a:r>
          </a:p>
          <a:p>
            <a:pPr marL="493713" lvl="2"/>
            <a:r>
              <a:rPr lang="en-US" altLang="en-US" dirty="0"/>
              <a:t>Humans only source; spread by close contact</a:t>
            </a:r>
          </a:p>
          <a:p>
            <a:pPr marL="711200" lvl="3"/>
            <a:r>
              <a:rPr lang="en-US" altLang="en-US" dirty="0"/>
              <a:t>Airborne droplets inhaled; touching eyes, nose</a:t>
            </a:r>
          </a:p>
          <a:p>
            <a:pPr marL="493713" lvl="2"/>
            <a:r>
              <a:rPr lang="en-US" altLang="en-US" dirty="0"/>
              <a:t>Transmission more likely during first 2 to 3 days of infection when virus concentrations in nasal secretions high</a:t>
            </a:r>
          </a:p>
          <a:p>
            <a:pPr marL="711200" lvl="3"/>
            <a:r>
              <a:rPr lang="en-US" altLang="en-US" dirty="0"/>
              <a:t>Levels nearly undetectable by days 4 to 5 although low levels can remain for 2 weeks</a:t>
            </a:r>
          </a:p>
          <a:p>
            <a:pPr marL="493713" lvl="2"/>
            <a:r>
              <a:rPr lang="en-US" altLang="en-US" dirty="0"/>
              <a:t>Only need a few virions to infect</a:t>
            </a:r>
          </a:p>
          <a:p>
            <a:pPr marL="493713" lvl="2"/>
            <a:r>
              <a:rPr lang="en-US" altLang="en-US" dirty="0"/>
              <a:t>Reasonable preventive measures effective, such as handwashing</a:t>
            </a:r>
          </a:p>
        </p:txBody>
      </p:sp>
    </p:spTree>
    <p:extLst>
      <p:ext uri="{BB962C8B-B14F-4D97-AF65-F5344CB8AC3E}">
        <p14:creationId xmlns:p14="http://schemas.microsoft.com/office/powerpoint/2010/main" val="3694417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8D8A28-0D4C-4A89-B1B6-211435522FD1}"/>
              </a:ext>
            </a:extLst>
          </p:cNvPr>
          <p:cNvSpPr>
            <a:spLocks noGrp="1"/>
          </p:cNvSpPr>
          <p:nvPr>
            <p:ph type="title"/>
          </p:nvPr>
        </p:nvSpPr>
        <p:spPr>
          <a:xfrm>
            <a:off x="2153545" y="228600"/>
            <a:ext cx="4836911" cy="491835"/>
          </a:xfrm>
        </p:spPr>
        <p:txBody>
          <a:bodyPr/>
          <a:lstStyle/>
          <a:p>
            <a:r>
              <a:rPr lang="en-US" altLang="en-US" sz="2800" b="1" dirty="0">
                <a:solidFill>
                  <a:schemeClr val="tx1"/>
                </a:solidFill>
              </a:rPr>
              <a:t>Table 21.5 The Common Cold</a:t>
            </a:r>
            <a:endParaRPr lang="en-IN" sz="2800" b="1" dirty="0">
              <a:solidFill>
                <a:schemeClr val="tx1"/>
              </a:solidFill>
            </a:endParaRPr>
          </a:p>
        </p:txBody>
      </p:sp>
      <p:sp>
        <p:nvSpPr>
          <p:cNvPr id="2" name="Content Placeholder 1"/>
          <p:cNvSpPr>
            <a:spLocks noGrp="1"/>
          </p:cNvSpPr>
          <p:nvPr>
            <p:ph idx="1"/>
          </p:nvPr>
        </p:nvSpPr>
        <p:spPr>
          <a:xfrm>
            <a:off x="805542" y="838200"/>
            <a:ext cx="3766458" cy="5638800"/>
          </a:xfrm>
        </p:spPr>
        <p:txBody>
          <a:bodyPr/>
          <a:lstStyle/>
          <a:p>
            <a:pPr>
              <a:spcAft>
                <a:spcPts val="1500"/>
              </a:spcAft>
            </a:pPr>
            <a:r>
              <a:rPr lang="en-US" altLang="en-US" dirty="0"/>
              <a:t>The common cold</a:t>
            </a:r>
          </a:p>
          <a:p>
            <a:pPr marL="285750" lvl="1">
              <a:spcBef>
                <a:spcPts val="0"/>
              </a:spcBef>
              <a:spcAft>
                <a:spcPts val="500"/>
              </a:spcAft>
            </a:pPr>
            <a:r>
              <a:rPr lang="en-US" altLang="en-US" i="1" dirty="0"/>
              <a:t>Treatment and Prevention</a:t>
            </a:r>
          </a:p>
          <a:p>
            <a:pPr marL="536575" lvl="2">
              <a:spcAft>
                <a:spcPts val="500"/>
              </a:spcAft>
            </a:pPr>
            <a:r>
              <a:rPr lang="en-US" altLang="en-US" dirty="0"/>
              <a:t>No proven treatments</a:t>
            </a:r>
          </a:p>
          <a:p>
            <a:pPr marL="776288" lvl="3">
              <a:spcAft>
                <a:spcPts val="500"/>
              </a:spcAft>
            </a:pPr>
            <a:r>
              <a:rPr lang="en-US" altLang="en-US" dirty="0"/>
              <a:t>Viruses not affected by antibiotics, antibacterial medications</a:t>
            </a:r>
          </a:p>
          <a:p>
            <a:pPr marL="776288" lvl="3">
              <a:spcAft>
                <a:spcPts val="500"/>
              </a:spcAft>
            </a:pPr>
            <a:r>
              <a:rPr lang="en-US" altLang="en-US" dirty="0"/>
              <a:t>Analgesics, antipyretics can reduce symptoms, but may prolong symptoms and duration</a:t>
            </a:r>
          </a:p>
          <a:p>
            <a:pPr marL="536575" lvl="2">
              <a:lnSpc>
                <a:spcPts val="2800"/>
              </a:lnSpc>
              <a:spcAft>
                <a:spcPts val="500"/>
              </a:spcAft>
            </a:pPr>
            <a:r>
              <a:rPr lang="en-US" altLang="en-US" dirty="0"/>
              <a:t>Prevention of spread effective: handwashing, avoiding touching face, avoiding crowded places and infected individuals in first few days of symptoms</a:t>
            </a:r>
          </a:p>
          <a:p>
            <a:pPr marL="536575" lvl="2">
              <a:lnSpc>
                <a:spcPct val="110000"/>
              </a:lnSpc>
              <a:spcAft>
                <a:spcPts val="500"/>
              </a:spcAft>
            </a:pPr>
            <a:r>
              <a:rPr lang="en-US" altLang="en-US" dirty="0"/>
              <a:t>No vaccine due to large number of causative viruses</a:t>
            </a:r>
            <a:endParaRPr lang="en-US" dirty="0"/>
          </a:p>
        </p:txBody>
      </p:sp>
      <p:graphicFrame>
        <p:nvGraphicFramePr>
          <p:cNvPr id="23" name="Table Placeholder 22">
            <a:extLst>
              <a:ext uri="{FF2B5EF4-FFF2-40B4-BE49-F238E27FC236}">
                <a16:creationId xmlns:a16="http://schemas.microsoft.com/office/drawing/2014/main" id="{EB43ED41-5471-4030-8408-5FE18907381D}"/>
              </a:ext>
            </a:extLst>
          </p:cNvPr>
          <p:cNvGraphicFramePr>
            <a:graphicFrameLocks noGrp="1"/>
          </p:cNvGraphicFramePr>
          <p:nvPr>
            <p:ph type="tbl" sz="quarter" idx="21"/>
            <p:extLst>
              <p:ext uri="{D42A27DB-BD31-4B8C-83A1-F6EECF244321}">
                <p14:modId xmlns:p14="http://schemas.microsoft.com/office/powerpoint/2010/main" val="2581043089"/>
              </p:ext>
            </p:extLst>
          </p:nvPr>
        </p:nvGraphicFramePr>
        <p:xfrm>
          <a:off x="4951200" y="1767666"/>
          <a:ext cx="3659400" cy="4369899"/>
        </p:xfrm>
        <a:graphic>
          <a:graphicData uri="http://schemas.openxmlformats.org/drawingml/2006/table">
            <a:tbl>
              <a:tblPr firstRow="1" bandRow="1">
                <a:tableStyleId>{5940675A-B579-460E-94D1-54222C63F5DA}</a:tableStyleId>
              </a:tblPr>
              <a:tblGrid>
                <a:gridCol w="1464912">
                  <a:extLst>
                    <a:ext uri="{9D8B030D-6E8A-4147-A177-3AD203B41FA5}">
                      <a16:colId xmlns:a16="http://schemas.microsoft.com/office/drawing/2014/main" val="2216580493"/>
                    </a:ext>
                  </a:extLst>
                </a:gridCol>
                <a:gridCol w="2194488">
                  <a:extLst>
                    <a:ext uri="{9D8B030D-6E8A-4147-A177-3AD203B41FA5}">
                      <a16:colId xmlns:a16="http://schemas.microsoft.com/office/drawing/2014/main" val="2901728981"/>
                    </a:ext>
                  </a:extLst>
                </a:gridCol>
              </a:tblGrid>
              <a:tr h="534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a:t>
                      </a:r>
                      <a:r>
                        <a:rPr lang="en-US" sz="1200" b="0" baseline="0" dirty="0">
                          <a:solidFill>
                            <a:schemeClr val="tx1"/>
                          </a:solidFill>
                        </a:rPr>
                        <a:t>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Malaise, runny nose, sneezing, cough, sore throat, hoarseness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1082430"/>
                  </a:ext>
                </a:extLst>
              </a:tr>
              <a:tr h="3186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 to 2</a:t>
                      </a:r>
                      <a:r>
                        <a:rPr lang="en-US" sz="1200" b="0" baseline="0" dirty="0">
                          <a:solidFill>
                            <a:schemeClr val="tx1"/>
                          </a:solidFill>
                        </a:rPr>
                        <a:t>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0808779"/>
                  </a:ext>
                </a:extLst>
              </a:tr>
              <a:tr h="595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Mainly rhinoviruses—more than 100 types; many other viruses; some bacteria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2704842"/>
                  </a:ext>
                </a:extLst>
              </a:tr>
              <a:tr h="10390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b="0" dirty="0">
                          <a:solidFill>
                            <a:schemeClr val="tx1"/>
                          </a:solidFill>
                        </a:rPr>
                        <a:t>Viruses attach to respiratory epithelium; ciliary action stops, and cells slough; secretion of mucus increases, and inflammatory reaction occurs.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0999697"/>
                  </a:ext>
                </a:extLst>
              </a:tr>
              <a:tr h="8312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Inhalation of infectious droplets; transfer of infectious mucus to nose or eye by contaminated fingers.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385510"/>
                  </a:ext>
                </a:extLst>
              </a:tr>
              <a:tr h="962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no treatment except for control of symptoms. Prevention: handwashing, avoiding people with colds, and keeping hands away from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280662"/>
                  </a:ext>
                </a:extLst>
              </a:tr>
            </a:tbl>
          </a:graphicData>
        </a:graphic>
      </p:graphicFrame>
    </p:spTree>
    <p:extLst>
      <p:ext uri="{BB962C8B-B14F-4D97-AF65-F5344CB8AC3E}">
        <p14:creationId xmlns:p14="http://schemas.microsoft.com/office/powerpoint/2010/main" val="292100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30916E-0C8F-4B29-8FBE-445F4AC8D4BF}"/>
              </a:ext>
            </a:extLst>
          </p:cNvPr>
          <p:cNvSpPr>
            <a:spLocks noGrp="1"/>
          </p:cNvSpPr>
          <p:nvPr>
            <p:ph type="title"/>
          </p:nvPr>
        </p:nvSpPr>
        <p:spPr>
          <a:xfrm>
            <a:off x="304800" y="228600"/>
            <a:ext cx="8837939" cy="609600"/>
          </a:xfrm>
        </p:spPr>
        <p:txBody>
          <a:bodyPr/>
          <a:lstStyle/>
          <a:p>
            <a:r>
              <a:rPr lang="en-US" altLang="en-US" sz="3200" b="1" dirty="0">
                <a:solidFill>
                  <a:schemeClr val="tx1"/>
                </a:solidFill>
              </a:rPr>
              <a:t>Viral Infections of the Upper Respiratory System (5)</a:t>
            </a:r>
            <a:endParaRPr lang="en-IN" sz="3200" b="1" dirty="0">
              <a:solidFill>
                <a:schemeClr val="tx1"/>
              </a:solidFill>
            </a:endParaRPr>
          </a:p>
        </p:txBody>
      </p:sp>
      <p:sp>
        <p:nvSpPr>
          <p:cNvPr id="2" name="Content Placeholder 1"/>
          <p:cNvSpPr>
            <a:spLocks noGrp="1"/>
          </p:cNvSpPr>
          <p:nvPr>
            <p:ph idx="1"/>
          </p:nvPr>
        </p:nvSpPr>
        <p:spPr>
          <a:xfrm>
            <a:off x="803565" y="990600"/>
            <a:ext cx="7315200" cy="4724400"/>
          </a:xfrm>
        </p:spPr>
        <p:txBody>
          <a:bodyPr/>
          <a:lstStyle/>
          <a:p>
            <a:pPr>
              <a:spcAft>
                <a:spcPts val="1500"/>
              </a:spcAft>
            </a:pPr>
            <a:r>
              <a:rPr lang="en-US" altLang="en-US" dirty="0"/>
              <a:t>Adenovirus respiratory tract infections</a:t>
            </a:r>
          </a:p>
          <a:p>
            <a:pPr marL="285750" lvl="1">
              <a:spcBef>
                <a:spcPts val="0"/>
              </a:spcBef>
            </a:pPr>
            <a:r>
              <a:rPr lang="en-US" altLang="en-US" dirty="0"/>
              <a:t>Adenoviruses widespread, cause variety of upper respiratory tract infections characterized by fever</a:t>
            </a:r>
          </a:p>
          <a:p>
            <a:pPr marL="285750" lvl="1"/>
            <a:r>
              <a:rPr lang="en-US" altLang="en-US" i="1" dirty="0"/>
              <a:t>Signs and symptoms</a:t>
            </a:r>
            <a:r>
              <a:rPr lang="en-US" altLang="en-US" dirty="0"/>
              <a:t>: runny nose, fever is typical (unlike common cold), sore throat, pus on pharynx and tonsils</a:t>
            </a:r>
          </a:p>
          <a:p>
            <a:pPr marL="539750" lvl="2"/>
            <a:r>
              <a:rPr lang="en-US" altLang="en-US" dirty="0"/>
              <a:t>Symptoms may be confused with those of strep throat</a:t>
            </a:r>
          </a:p>
          <a:p>
            <a:pPr marL="539750" lvl="2"/>
            <a:r>
              <a:rPr lang="en-US" altLang="en-US" dirty="0"/>
              <a:t>Lymph nodes of neck become large, tender; mild cough</a:t>
            </a:r>
          </a:p>
          <a:p>
            <a:pPr marL="539750" lvl="2"/>
            <a:r>
              <a:rPr lang="en-US" altLang="en-US" dirty="0"/>
              <a:t>Conjunctivitis and diarrhea may occur</a:t>
            </a:r>
          </a:p>
          <a:p>
            <a:pPr marL="539750" lvl="2"/>
            <a:r>
              <a:rPr lang="en-US" altLang="en-US" dirty="0"/>
              <a:t>Patients may develop severe cough and chest pain</a:t>
            </a:r>
          </a:p>
          <a:p>
            <a:pPr marL="776288" lvl="3"/>
            <a:r>
              <a:rPr lang="en-US" altLang="en-US" dirty="0"/>
              <a:t>May be confused with pneumonia </a:t>
            </a:r>
          </a:p>
          <a:p>
            <a:pPr marL="539750" lvl="2"/>
            <a:r>
              <a:rPr lang="en-US" altLang="en-US" dirty="0"/>
              <a:t>Recovery in 1 to 3 weeks</a:t>
            </a:r>
          </a:p>
        </p:txBody>
      </p:sp>
    </p:spTree>
    <p:extLst>
      <p:ext uri="{BB962C8B-B14F-4D97-AF65-F5344CB8AC3E}">
        <p14:creationId xmlns:p14="http://schemas.microsoft.com/office/powerpoint/2010/main" val="124338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1429C-EF3C-453F-AAB1-C1E178F4E89C}"/>
              </a:ext>
            </a:extLst>
          </p:cNvPr>
          <p:cNvSpPr>
            <a:spLocks noGrp="1"/>
          </p:cNvSpPr>
          <p:nvPr>
            <p:ph type="title"/>
          </p:nvPr>
        </p:nvSpPr>
        <p:spPr>
          <a:xfrm>
            <a:off x="304800" y="228600"/>
            <a:ext cx="8837940" cy="609600"/>
          </a:xfrm>
        </p:spPr>
        <p:txBody>
          <a:bodyPr/>
          <a:lstStyle/>
          <a:p>
            <a:r>
              <a:rPr lang="en-US" altLang="en-US" sz="3200" b="1" dirty="0">
                <a:solidFill>
                  <a:schemeClr val="tx1"/>
                </a:solidFill>
              </a:rPr>
              <a:t>Viral Infections of the Upper Respiratory System (6)</a:t>
            </a:r>
            <a:endParaRPr lang="en-IN" sz="3200" b="1" dirty="0">
              <a:solidFill>
                <a:schemeClr val="tx1"/>
              </a:solidFill>
            </a:endParaRPr>
          </a:p>
        </p:txBody>
      </p:sp>
      <p:sp>
        <p:nvSpPr>
          <p:cNvPr id="2" name="Content Placeholder 1"/>
          <p:cNvSpPr>
            <a:spLocks noGrp="1"/>
          </p:cNvSpPr>
          <p:nvPr>
            <p:ph idx="1"/>
          </p:nvPr>
        </p:nvSpPr>
        <p:spPr>
          <a:xfrm>
            <a:off x="803565" y="990600"/>
            <a:ext cx="7620000" cy="5029200"/>
          </a:xfrm>
        </p:spPr>
        <p:txBody>
          <a:bodyPr/>
          <a:lstStyle/>
          <a:p>
            <a:pPr>
              <a:spcAft>
                <a:spcPts val="1500"/>
              </a:spcAft>
            </a:pPr>
            <a:r>
              <a:rPr lang="en-US" altLang="en-US" dirty="0"/>
              <a:t>Adenovirus respiratory tract infections</a:t>
            </a:r>
          </a:p>
          <a:p>
            <a:pPr marL="285750" lvl="1">
              <a:spcBef>
                <a:spcPts val="0"/>
              </a:spcBef>
            </a:pPr>
            <a:r>
              <a:rPr lang="en-US" altLang="en-US" i="1" dirty="0"/>
              <a:t>Causative agent</a:t>
            </a:r>
            <a:r>
              <a:rPr lang="en-US" altLang="en-US" dirty="0"/>
              <a:t>: more than 50 antigenic types of adenoviruses infect humans</a:t>
            </a:r>
          </a:p>
          <a:p>
            <a:pPr marL="512763" lvl="2"/>
            <a:r>
              <a:rPr lang="en-US" altLang="en-US" dirty="0"/>
              <a:t>Non-enveloped, double-stranded DNA</a:t>
            </a:r>
          </a:p>
          <a:p>
            <a:pPr marL="512763" lvl="2"/>
            <a:r>
              <a:rPr lang="en-US" altLang="en-US" dirty="0"/>
              <a:t>Can remain infectious in environment for a long time</a:t>
            </a:r>
          </a:p>
          <a:p>
            <a:pPr marL="512763" lvl="2"/>
            <a:r>
              <a:rPr lang="en-US" altLang="en-US" dirty="0"/>
              <a:t>Resistant to destruction by detergents, alcohol solutions</a:t>
            </a:r>
          </a:p>
          <a:p>
            <a:pPr marL="747713" lvl="3">
              <a:tabLst>
                <a:tab pos="568325" algn="l"/>
              </a:tabLst>
            </a:pPr>
            <a:r>
              <a:rPr lang="en-US" altLang="en-US" dirty="0"/>
              <a:t>Heat, chlorine, other disinfectants effective</a:t>
            </a:r>
          </a:p>
          <a:p>
            <a:pPr marL="285750" lvl="1"/>
            <a:r>
              <a:rPr lang="en-US" altLang="en-US" i="1" dirty="0"/>
              <a:t>Pathogenesis</a:t>
            </a:r>
            <a:r>
              <a:rPr lang="en-US" altLang="en-US" dirty="0"/>
              <a:t>: attach to, infect epithelial cells </a:t>
            </a:r>
          </a:p>
          <a:p>
            <a:pPr marL="512763" lvl="2"/>
            <a:r>
              <a:rPr lang="en-US" altLang="en-US" dirty="0"/>
              <a:t>Avoids host defenses by delaying apoptosis, blocking interferon function, interfering with antigen presentation by MHC class I molecules</a:t>
            </a:r>
          </a:p>
          <a:p>
            <a:pPr marL="512763" lvl="2"/>
            <a:r>
              <a:rPr lang="en-US" altLang="en-US" dirty="0"/>
              <a:t>Following replication, “death protein” causes host cell lysis</a:t>
            </a:r>
          </a:p>
          <a:p>
            <a:pPr marL="512763" lvl="2"/>
            <a:r>
              <a:rPr lang="en-US" altLang="en-US" dirty="0"/>
              <a:t>Severe infections can result in extensive cell destruction</a:t>
            </a:r>
          </a:p>
        </p:txBody>
      </p:sp>
    </p:spTree>
    <p:extLst>
      <p:ext uri="{BB962C8B-B14F-4D97-AF65-F5344CB8AC3E}">
        <p14:creationId xmlns:p14="http://schemas.microsoft.com/office/powerpoint/2010/main" val="117590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06E1BF-8384-4298-88DB-F8466D8164B1}"/>
              </a:ext>
            </a:extLst>
          </p:cNvPr>
          <p:cNvSpPr>
            <a:spLocks noGrp="1"/>
          </p:cNvSpPr>
          <p:nvPr>
            <p:ph type="title"/>
          </p:nvPr>
        </p:nvSpPr>
        <p:spPr>
          <a:xfrm>
            <a:off x="304800" y="228600"/>
            <a:ext cx="8837939" cy="609600"/>
          </a:xfrm>
        </p:spPr>
        <p:txBody>
          <a:bodyPr/>
          <a:lstStyle/>
          <a:p>
            <a:r>
              <a:rPr lang="en-US" altLang="en-US" sz="3200" b="1" dirty="0">
                <a:solidFill>
                  <a:schemeClr val="tx1"/>
                </a:solidFill>
              </a:rPr>
              <a:t>Viral Infections of the Upper Respiratory System (7)</a:t>
            </a:r>
            <a:endParaRPr lang="en-IN" sz="3200" b="1" dirty="0">
              <a:solidFill>
                <a:schemeClr val="tx1"/>
              </a:solidFill>
            </a:endParaRPr>
          </a:p>
        </p:txBody>
      </p:sp>
      <p:sp>
        <p:nvSpPr>
          <p:cNvPr id="2" name="Content Placeholder 1"/>
          <p:cNvSpPr>
            <a:spLocks noGrp="1"/>
          </p:cNvSpPr>
          <p:nvPr>
            <p:ph idx="1"/>
          </p:nvPr>
        </p:nvSpPr>
        <p:spPr>
          <a:xfrm>
            <a:off x="803565" y="990600"/>
            <a:ext cx="7696200" cy="4038600"/>
          </a:xfrm>
        </p:spPr>
        <p:txBody>
          <a:bodyPr/>
          <a:lstStyle/>
          <a:p>
            <a:pPr>
              <a:spcAft>
                <a:spcPts val="1500"/>
              </a:spcAft>
            </a:pPr>
            <a:r>
              <a:rPr lang="en-US" altLang="en-US" dirty="0"/>
              <a:t>Adenovirus respiratory tract infections</a:t>
            </a:r>
          </a:p>
          <a:p>
            <a:pPr marL="285750" lvl="1">
              <a:spcBef>
                <a:spcPts val="0"/>
              </a:spcBef>
            </a:pPr>
            <a:r>
              <a:rPr lang="en-US" altLang="en-US" i="1" dirty="0"/>
              <a:t>Epidemiology:</a:t>
            </a:r>
            <a:r>
              <a:rPr lang="en-US" altLang="en-US" dirty="0"/>
              <a:t> humans are only reservoir</a:t>
            </a:r>
          </a:p>
          <a:p>
            <a:pPr marL="527050" lvl="2"/>
            <a:r>
              <a:rPr lang="en-US" altLang="en-US" dirty="0"/>
              <a:t>Virus can persist in environment; healthcare personnel must take precautions to prevent transmission</a:t>
            </a:r>
          </a:p>
          <a:p>
            <a:pPr marL="527050" lvl="2"/>
            <a:r>
              <a:rPr lang="en-US" altLang="en-US" dirty="0"/>
              <a:t>Commonly infect schoolchildren</a:t>
            </a:r>
          </a:p>
          <a:p>
            <a:pPr marL="527050" lvl="2"/>
            <a:r>
              <a:rPr lang="en-US" altLang="en-US" dirty="0"/>
              <a:t>Can be spread in inadequately chlorinated swimming pools</a:t>
            </a:r>
          </a:p>
          <a:p>
            <a:pPr marL="527050" lvl="2"/>
            <a:r>
              <a:rPr lang="en-US" altLang="en-US" dirty="0"/>
              <a:t>Spread by respiratory droplets; crowded conditions can lead to spread</a:t>
            </a:r>
          </a:p>
          <a:p>
            <a:pPr marL="527050" lvl="2"/>
            <a:r>
              <a:rPr lang="en-US" altLang="en-US" dirty="0"/>
              <a:t>Asymptomatic infections common; fosters spread</a:t>
            </a:r>
          </a:p>
          <a:p>
            <a:pPr marL="527050" lvl="2"/>
            <a:r>
              <a:rPr lang="en-US" altLang="en-US" dirty="0"/>
              <a:t>Viruses shed from respiratory tract, can be eliminated in feces for months</a:t>
            </a:r>
          </a:p>
        </p:txBody>
      </p:sp>
    </p:spTree>
    <p:extLst>
      <p:ext uri="{BB962C8B-B14F-4D97-AF65-F5344CB8AC3E}">
        <p14:creationId xmlns:p14="http://schemas.microsoft.com/office/powerpoint/2010/main" val="2848237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ADD2FE-3926-4B85-B647-2F8AC36A79EA}"/>
              </a:ext>
            </a:extLst>
          </p:cNvPr>
          <p:cNvSpPr>
            <a:spLocks noGrp="1"/>
          </p:cNvSpPr>
          <p:nvPr>
            <p:ph type="title"/>
          </p:nvPr>
        </p:nvSpPr>
        <p:spPr>
          <a:xfrm>
            <a:off x="134462" y="228600"/>
            <a:ext cx="8875076" cy="609600"/>
          </a:xfrm>
        </p:spPr>
        <p:txBody>
          <a:bodyPr/>
          <a:lstStyle/>
          <a:p>
            <a:r>
              <a:rPr lang="en-US" altLang="en-US" sz="3200" b="1" dirty="0">
                <a:solidFill>
                  <a:schemeClr val="tx1"/>
                </a:solidFill>
              </a:rPr>
              <a:t>Table 21.6 Adenovirus Respiratory Tract Infections</a:t>
            </a:r>
            <a:endParaRPr lang="en-IN" sz="3200" b="1" dirty="0">
              <a:solidFill>
                <a:schemeClr val="tx1"/>
              </a:solidFill>
            </a:endParaRPr>
          </a:p>
        </p:txBody>
      </p:sp>
      <p:sp>
        <p:nvSpPr>
          <p:cNvPr id="2" name="Content Placeholder 1"/>
          <p:cNvSpPr>
            <a:spLocks noGrp="1"/>
          </p:cNvSpPr>
          <p:nvPr>
            <p:ph idx="1"/>
          </p:nvPr>
        </p:nvSpPr>
        <p:spPr>
          <a:xfrm>
            <a:off x="803565" y="990600"/>
            <a:ext cx="7467600" cy="1905000"/>
          </a:xfrm>
        </p:spPr>
        <p:txBody>
          <a:bodyPr/>
          <a:lstStyle/>
          <a:p>
            <a:pPr>
              <a:spcAft>
                <a:spcPts val="1500"/>
              </a:spcAft>
            </a:pPr>
            <a:r>
              <a:rPr lang="en-US" altLang="en-US" dirty="0"/>
              <a:t>Adenovirus respiratory tract infections</a:t>
            </a:r>
          </a:p>
          <a:p>
            <a:pPr marL="285750" lvl="1">
              <a:spcBef>
                <a:spcPts val="0"/>
              </a:spcBef>
            </a:pPr>
            <a:r>
              <a:rPr lang="en-US" altLang="en-US" i="1" dirty="0"/>
              <a:t>Treatment and prevention</a:t>
            </a:r>
            <a:r>
              <a:rPr lang="en-US" altLang="en-US" dirty="0"/>
              <a:t>: no specific treatment</a:t>
            </a:r>
          </a:p>
          <a:p>
            <a:pPr marL="539750" lvl="2"/>
            <a:r>
              <a:rPr lang="en-US" altLang="en-US" dirty="0"/>
              <a:t>Most patients recover on own; secondary bacterial infections may occur</a:t>
            </a:r>
          </a:p>
          <a:p>
            <a:pPr marL="539750" lvl="2"/>
            <a:r>
              <a:rPr lang="en-US" altLang="en-US" dirty="0"/>
              <a:t>Attenuated oral vaccine given only to military</a:t>
            </a:r>
            <a:endParaRPr lang="en-US" dirty="0"/>
          </a:p>
        </p:txBody>
      </p:sp>
      <p:graphicFrame>
        <p:nvGraphicFramePr>
          <p:cNvPr id="22" name="Table Placeholder 21">
            <a:extLst>
              <a:ext uri="{FF2B5EF4-FFF2-40B4-BE49-F238E27FC236}">
                <a16:creationId xmlns:a16="http://schemas.microsoft.com/office/drawing/2014/main" id="{BED8FEF0-01C0-442B-A768-5A7EADE806F9}"/>
              </a:ext>
            </a:extLst>
          </p:cNvPr>
          <p:cNvGraphicFramePr>
            <a:graphicFrameLocks noGrp="1"/>
          </p:cNvGraphicFramePr>
          <p:nvPr>
            <p:ph type="tbl" sz="quarter" idx="21"/>
            <p:extLst>
              <p:ext uri="{D42A27DB-BD31-4B8C-83A1-F6EECF244321}">
                <p14:modId xmlns:p14="http://schemas.microsoft.com/office/powerpoint/2010/main" val="483113001"/>
              </p:ext>
            </p:extLst>
          </p:nvPr>
        </p:nvGraphicFramePr>
        <p:xfrm>
          <a:off x="1537455" y="3321655"/>
          <a:ext cx="6094800" cy="3016800"/>
        </p:xfrm>
        <a:graphic>
          <a:graphicData uri="http://schemas.openxmlformats.org/drawingml/2006/table">
            <a:tbl>
              <a:tblPr firstRow="1" bandRow="1">
                <a:tableStyleId>{5940675A-B579-460E-94D1-54222C63F5DA}</a:tableStyleId>
              </a:tblPr>
              <a:tblGrid>
                <a:gridCol w="1427418">
                  <a:extLst>
                    <a:ext uri="{9D8B030D-6E8A-4147-A177-3AD203B41FA5}">
                      <a16:colId xmlns:a16="http://schemas.microsoft.com/office/drawing/2014/main" val="1060344950"/>
                    </a:ext>
                  </a:extLst>
                </a:gridCol>
                <a:gridCol w="4667382">
                  <a:extLst>
                    <a:ext uri="{9D8B030D-6E8A-4147-A177-3AD203B41FA5}">
                      <a16:colId xmlns:a16="http://schemas.microsoft.com/office/drawing/2014/main" val="3208133814"/>
                    </a:ext>
                  </a:extLst>
                </a:gridCol>
              </a:tblGrid>
              <a:tr h="502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Fever, sore throat, cough, swollen lymph nodes of neck, pus on tonsils and throat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1580056"/>
                  </a:ext>
                </a:extLst>
              </a:tr>
              <a:tr h="502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Incubation</a:t>
                      </a:r>
                      <a:r>
                        <a:rPr lang="en-US" sz="1200" b="0" baseline="0" dirty="0">
                          <a:solidFill>
                            <a:schemeClr val="tx1"/>
                          </a:solidFill>
                        </a:rPr>
                        <a:t>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5 to 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5436067"/>
                  </a:ext>
                </a:extLst>
              </a:tr>
              <a:tr h="502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Adenoviruses—more than 50 serotypes— non-enveloped, double-stranded DNA genome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461426"/>
                  </a:ext>
                </a:extLst>
              </a:tr>
              <a:tr h="502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Virus multiplies in host cells; cell destruction and inflammation occur; different serotypes produce different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8897270"/>
                  </a:ext>
                </a:extLst>
              </a:tr>
              <a:tr h="502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Inhalation of infectious droplets; possible spread from gastrointestinal 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7918522"/>
                  </a:ext>
                </a:extLst>
              </a:tr>
              <a:tr h="502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no treatment except for control of symptoms. Prevention: handwashing, avoiding crowds.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048127"/>
                  </a:ext>
                </a:extLst>
              </a:tr>
            </a:tbl>
          </a:graphicData>
        </a:graphic>
      </p:graphicFrame>
    </p:spTree>
    <p:extLst>
      <p:ext uri="{BB962C8B-B14F-4D97-AF65-F5344CB8AC3E}">
        <p14:creationId xmlns:p14="http://schemas.microsoft.com/office/powerpoint/2010/main" val="392732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1D31ED-8FB6-4313-831C-6B776DC54CE9}"/>
              </a:ext>
            </a:extLst>
          </p:cNvPr>
          <p:cNvSpPr>
            <a:spLocks noGrp="1"/>
          </p:cNvSpPr>
          <p:nvPr>
            <p:ph type="title"/>
          </p:nvPr>
        </p:nvSpPr>
        <p:spPr>
          <a:xfrm>
            <a:off x="2302699" y="228600"/>
            <a:ext cx="5161550" cy="609600"/>
          </a:xfrm>
        </p:spPr>
        <p:txBody>
          <a:bodyPr/>
          <a:lstStyle/>
          <a:p>
            <a:r>
              <a:rPr lang="en-US" altLang="en-US" b="1" dirty="0">
                <a:solidFill>
                  <a:schemeClr val="tx1"/>
                </a:solidFill>
              </a:rPr>
              <a:t>Focus on Pneumonia (1)</a:t>
            </a:r>
            <a:endParaRPr lang="en-IN" b="1" dirty="0">
              <a:solidFill>
                <a:schemeClr val="tx1"/>
              </a:solidFill>
            </a:endParaRPr>
          </a:p>
        </p:txBody>
      </p:sp>
      <p:sp>
        <p:nvSpPr>
          <p:cNvPr id="2" name="Content Placeholder 1"/>
          <p:cNvSpPr>
            <a:spLocks noGrp="1"/>
          </p:cNvSpPr>
          <p:nvPr>
            <p:ph idx="1"/>
          </p:nvPr>
        </p:nvSpPr>
        <p:spPr>
          <a:xfrm>
            <a:off x="796635" y="990600"/>
            <a:ext cx="6934200" cy="1981200"/>
          </a:xfrm>
        </p:spPr>
        <p:txBody>
          <a:bodyPr/>
          <a:lstStyle/>
          <a:p>
            <a:pPr>
              <a:spcBef>
                <a:spcPts val="0"/>
              </a:spcBef>
              <a:spcAft>
                <a:spcPts val="1500"/>
              </a:spcAft>
            </a:pPr>
            <a:r>
              <a:rPr lang="en-US" altLang="en-US" dirty="0"/>
              <a:t>Pneumonia is disease of lower respiratory tract</a:t>
            </a:r>
          </a:p>
          <a:p>
            <a:pPr marL="285750" lvl="1">
              <a:spcBef>
                <a:spcPts val="0"/>
              </a:spcBef>
            </a:pPr>
            <a:r>
              <a:rPr lang="en-US" altLang="en-US" dirty="0"/>
              <a:t>Alveoli fill with fluids like pus and blood</a:t>
            </a:r>
          </a:p>
          <a:p>
            <a:pPr marL="285750" lvl="1"/>
            <a:r>
              <a:rPr lang="en-US" altLang="en-US" dirty="0"/>
              <a:t>Inflammatory response to microbial infection</a:t>
            </a:r>
          </a:p>
          <a:p>
            <a:pPr marL="285750" lvl="1"/>
            <a:r>
              <a:rPr lang="en-US" altLang="en-US" dirty="0"/>
              <a:t>Leading cause of death due to infectious disease in the U.S.</a:t>
            </a:r>
          </a:p>
        </p:txBody>
      </p:sp>
    </p:spTree>
    <p:extLst>
      <p:ext uri="{BB962C8B-B14F-4D97-AF65-F5344CB8AC3E}">
        <p14:creationId xmlns:p14="http://schemas.microsoft.com/office/powerpoint/2010/main" val="264731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899" y="228600"/>
            <a:ext cx="8700202" cy="609600"/>
          </a:xfrm>
        </p:spPr>
        <p:txBody>
          <a:bodyPr/>
          <a:lstStyle/>
          <a:p>
            <a:r>
              <a:rPr lang="en-US" altLang="en-US" sz="3400" b="1" dirty="0">
                <a:solidFill>
                  <a:schemeClr val="tx1"/>
                </a:solidFill>
              </a:rPr>
              <a:t>Anatomy, Physiology, and Ecology – Figure 21.1 </a:t>
            </a:r>
            <a:endParaRPr lang="en-GB" sz="3400" b="1" dirty="0">
              <a:solidFill>
                <a:schemeClr val="tx1"/>
              </a:solidFill>
            </a:endParaRPr>
          </a:p>
        </p:txBody>
      </p:sp>
      <p:sp>
        <p:nvSpPr>
          <p:cNvPr id="2" name="Content Placeholder 1"/>
          <p:cNvSpPr>
            <a:spLocks noGrp="1"/>
          </p:cNvSpPr>
          <p:nvPr>
            <p:ph idx="1"/>
          </p:nvPr>
        </p:nvSpPr>
        <p:spPr>
          <a:xfrm>
            <a:off x="803565" y="990600"/>
            <a:ext cx="3581400" cy="954098"/>
          </a:xfrm>
        </p:spPr>
        <p:txBody>
          <a:bodyPr/>
          <a:lstStyle/>
          <a:p>
            <a:pPr>
              <a:spcBef>
                <a:spcPts val="0"/>
              </a:spcBef>
              <a:spcAft>
                <a:spcPts val="1500"/>
              </a:spcAft>
            </a:pPr>
            <a:r>
              <a:rPr lang="en-US" altLang="en-US" dirty="0"/>
              <a:t>Respiratory system</a:t>
            </a:r>
          </a:p>
          <a:p>
            <a:pPr marL="285750" lvl="1">
              <a:spcBef>
                <a:spcPts val="0"/>
              </a:spcBef>
            </a:pPr>
            <a:r>
              <a:rPr lang="en-US" altLang="en-US" dirty="0"/>
              <a:t>Replenishes</a:t>
            </a:r>
            <a:endParaRPr lang="en-US" altLang="en-US" baseline="-25000" dirty="0"/>
          </a:p>
        </p:txBody>
      </p:sp>
      <p:graphicFrame>
        <p:nvGraphicFramePr>
          <p:cNvPr id="3" name="Object 2"/>
          <p:cNvGraphicFramePr>
            <a:graphicFrameLocks noChangeAspect="1"/>
          </p:cNvGraphicFramePr>
          <p:nvPr>
            <p:extLst>
              <p:ext uri="{D42A27DB-BD31-4B8C-83A1-F6EECF244321}">
                <p14:modId xmlns:p14="http://schemas.microsoft.com/office/powerpoint/2010/main" val="3430216327"/>
              </p:ext>
            </p:extLst>
          </p:nvPr>
        </p:nvGraphicFramePr>
        <p:xfrm>
          <a:off x="2446123" y="1594030"/>
          <a:ext cx="311707" cy="350668"/>
        </p:xfrm>
        <a:graphic>
          <a:graphicData uri="http://schemas.openxmlformats.org/presentationml/2006/ole">
            <mc:AlternateContent xmlns:mc="http://schemas.openxmlformats.org/markup-compatibility/2006">
              <mc:Choice xmlns:v="urn:schemas-microsoft-com:vml" Requires="v">
                <p:oleObj spid="_x0000_s1025" name="Equation" r:id="rId4" imgW="203040" imgH="228600" progId="Equation.DSMT4">
                  <p:embed/>
                </p:oleObj>
              </mc:Choice>
              <mc:Fallback>
                <p:oleObj name="Equation" r:id="rId4" imgW="203040" imgH="228600" progId="Equation.DSMT4">
                  <p:embed/>
                  <p:pic>
                    <p:nvPicPr>
                      <p:cNvPr id="3" name="Object 2"/>
                      <p:cNvPicPr/>
                      <p:nvPr/>
                    </p:nvPicPr>
                    <p:blipFill>
                      <a:blip r:embed="rId5"/>
                      <a:stretch>
                        <a:fillRect/>
                      </a:stretch>
                    </p:blipFill>
                    <p:spPr>
                      <a:xfrm>
                        <a:off x="2446123" y="1594030"/>
                        <a:ext cx="311707" cy="350668"/>
                      </a:xfrm>
                      <a:prstGeom prst="rect">
                        <a:avLst/>
                      </a:prstGeom>
                    </p:spPr>
                  </p:pic>
                </p:oleObj>
              </mc:Fallback>
            </mc:AlternateContent>
          </a:graphicData>
        </a:graphic>
      </p:graphicFrame>
      <p:sp>
        <p:nvSpPr>
          <p:cNvPr id="10" name="Content Placeholder 9"/>
          <p:cNvSpPr>
            <a:spLocks noGrp="1"/>
          </p:cNvSpPr>
          <p:nvPr>
            <p:ph sz="quarter" idx="22"/>
          </p:nvPr>
        </p:nvSpPr>
        <p:spPr>
          <a:xfrm>
            <a:off x="803565" y="1981200"/>
            <a:ext cx="1482435" cy="381000"/>
          </a:xfrm>
        </p:spPr>
        <p:txBody>
          <a:bodyPr/>
          <a:lstStyle/>
          <a:p>
            <a:r>
              <a:rPr lang="en-US" altLang="en-US" sz="2000" dirty="0"/>
              <a:t>Releases</a:t>
            </a:r>
            <a:endParaRPr lang="en-US" sz="2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991148505"/>
              </p:ext>
            </p:extLst>
          </p:nvPr>
        </p:nvGraphicFramePr>
        <p:xfrm>
          <a:off x="2200656" y="2032698"/>
          <a:ext cx="466725" cy="350838"/>
        </p:xfrm>
        <a:graphic>
          <a:graphicData uri="http://schemas.openxmlformats.org/presentationml/2006/ole">
            <mc:AlternateContent xmlns:mc="http://schemas.openxmlformats.org/markup-compatibility/2006">
              <mc:Choice xmlns:v="urn:schemas-microsoft-com:vml" Requires="v">
                <p:oleObj spid="_x0000_s1026" name="Equation" r:id="rId6" imgW="304560" imgH="228600" progId="Equation.DSMT4">
                  <p:embed/>
                </p:oleObj>
              </mc:Choice>
              <mc:Fallback>
                <p:oleObj name="Equation" r:id="rId6" imgW="304560" imgH="228600" progId="Equation.DSMT4">
                  <p:embed/>
                  <p:pic>
                    <p:nvPicPr>
                      <p:cNvPr id="11" name="Object 10"/>
                      <p:cNvPicPr/>
                      <p:nvPr/>
                    </p:nvPicPr>
                    <p:blipFill>
                      <a:blip r:embed="rId7"/>
                      <a:stretch>
                        <a:fillRect/>
                      </a:stretch>
                    </p:blipFill>
                    <p:spPr>
                      <a:xfrm>
                        <a:off x="2200656" y="2032698"/>
                        <a:ext cx="466725" cy="350838"/>
                      </a:xfrm>
                      <a:prstGeom prst="rect">
                        <a:avLst/>
                      </a:prstGeom>
                    </p:spPr>
                  </p:pic>
                </p:oleObj>
              </mc:Fallback>
            </mc:AlternateContent>
          </a:graphicData>
        </a:graphic>
      </p:graphicFrame>
      <p:sp>
        <p:nvSpPr>
          <p:cNvPr id="7" name="Content Placeholder 11"/>
          <p:cNvSpPr>
            <a:spLocks noGrp="1"/>
          </p:cNvSpPr>
          <p:nvPr>
            <p:ph sz="quarter" idx="24"/>
          </p:nvPr>
        </p:nvSpPr>
        <p:spPr>
          <a:xfrm>
            <a:off x="803565" y="2431097"/>
            <a:ext cx="3158835" cy="2429256"/>
          </a:xfrm>
        </p:spPr>
        <p:txBody>
          <a:bodyPr/>
          <a:lstStyle/>
          <a:p>
            <a:pPr marL="342900" lvl="1" indent="-342900">
              <a:buFont typeface="Arial" panose="020B0604020202020204" pitchFamily="34" charset="0"/>
              <a:buChar char="•"/>
            </a:pPr>
            <a:r>
              <a:rPr lang="en-US" altLang="en-US" sz="2000" dirty="0"/>
              <a:t>Vocal cords: sounds</a:t>
            </a:r>
          </a:p>
          <a:p>
            <a:pPr marL="342900" lvl="1" indent="-342900">
              <a:buFont typeface="Arial" panose="020B0604020202020204" pitchFamily="34" charset="0"/>
              <a:buChar char="•"/>
            </a:pPr>
            <a:r>
              <a:rPr lang="en-US" altLang="en-US" sz="2000" dirty="0"/>
              <a:t>Nose detects odors</a:t>
            </a:r>
          </a:p>
          <a:p>
            <a:pPr marL="342900" lvl="1" indent="-342900">
              <a:buFont typeface="Arial" panose="020B0604020202020204" pitchFamily="34" charset="0"/>
              <a:buChar char="•"/>
            </a:pPr>
            <a:r>
              <a:rPr lang="en-US" altLang="en-US" sz="2000" dirty="0"/>
              <a:t>Upper and lower respiratory tracts</a:t>
            </a:r>
          </a:p>
          <a:p>
            <a:pPr marL="342900" lvl="1" indent="-342900">
              <a:buFont typeface="Arial" panose="020B0604020202020204" pitchFamily="34" charset="0"/>
              <a:buChar char="•"/>
            </a:pPr>
            <a:r>
              <a:rPr lang="en-US" altLang="en-US" sz="2000" dirty="0"/>
              <a:t>Eyes and ears associated with ducts to nasal cavity, throat</a:t>
            </a:r>
            <a:endParaRPr lang="en-US" sz="2000" dirty="0"/>
          </a:p>
        </p:txBody>
      </p:sp>
      <p:pic>
        <p:nvPicPr>
          <p:cNvPr id="10244" name="Picture 5" descr="The upper respiratory tract is above the larynx (voicebox); the lower respiratory tract is below the larynx."/>
          <p:cNvPicPr>
            <a:picLocks noChangeAspect="1" noChangeArrowheads="1"/>
          </p:cNvPicPr>
          <p:nvPr/>
        </p:nvPicPr>
        <p:blipFill>
          <a:blip r:embed="rId8" cstate="print">
            <a:extLst>
              <a:ext uri="{28A0092B-C50C-407E-A947-70E740481C1C}">
                <a14:useLocalDpi xmlns:a14="http://schemas.microsoft.com/office/drawing/2010/main" val="0"/>
              </a:ext>
            </a:extLst>
          </a:blip>
          <a:srcRect t="2623"/>
          <a:stretch>
            <a:fillRect/>
          </a:stretch>
        </p:blipFill>
        <p:spPr bwMode="auto">
          <a:xfrm>
            <a:off x="4677937" y="814450"/>
            <a:ext cx="414813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a:extLst>
              <a:ext uri="{FF2B5EF4-FFF2-40B4-BE49-F238E27FC236}">
                <a16:creationId xmlns:a16="http://schemas.microsoft.com/office/drawing/2014/main" id="{EB9C9802-5282-40F3-9E02-11619F4B5C6B}"/>
              </a:ext>
            </a:extLst>
          </p:cNvPr>
          <p:cNvSpPr>
            <a:spLocks noGrp="1"/>
          </p:cNvSpPr>
          <p:nvPr>
            <p:ph sz="quarter" idx="18"/>
          </p:nvPr>
        </p:nvSpPr>
        <p:spPr>
          <a:xfrm>
            <a:off x="4404540" y="6513077"/>
            <a:ext cx="4733374" cy="214836"/>
          </a:xfrm>
        </p:spPr>
        <p:txBody>
          <a:bodyPr/>
          <a:lstStyle/>
          <a:p>
            <a:pPr marL="0" indent="0">
              <a:buNone/>
            </a:pPr>
            <a:r>
              <a:rPr lang="en-IN" sz="1200" dirty="0">
                <a:hlinkClick r:id="" action="ppaction://noaction"/>
              </a:rPr>
              <a:t>Jump to </a:t>
            </a:r>
            <a:r>
              <a:rPr lang="en-US" altLang="en-US" sz="1200" dirty="0">
                <a:hlinkClick r:id="" action="ppaction://noaction"/>
              </a:rPr>
              <a:t>Anatomy, Physiology, and Ecology – Figure 21.1 Long Description</a:t>
            </a:r>
            <a:endParaRPr lang="en-IN" sz="1200" dirty="0"/>
          </a:p>
        </p:txBody>
      </p:sp>
    </p:spTree>
    <p:extLst>
      <p:ext uri="{BB962C8B-B14F-4D97-AF65-F5344CB8AC3E}">
        <p14:creationId xmlns:p14="http://schemas.microsoft.com/office/powerpoint/2010/main" val="1958309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A47F6E-CE99-4C6C-9418-31E56C10332B}"/>
              </a:ext>
            </a:extLst>
          </p:cNvPr>
          <p:cNvSpPr>
            <a:spLocks noGrp="1"/>
          </p:cNvSpPr>
          <p:nvPr>
            <p:ph type="title"/>
          </p:nvPr>
        </p:nvSpPr>
        <p:spPr>
          <a:xfrm>
            <a:off x="2288844" y="228600"/>
            <a:ext cx="5161550" cy="609600"/>
          </a:xfrm>
        </p:spPr>
        <p:txBody>
          <a:bodyPr/>
          <a:lstStyle/>
          <a:p>
            <a:r>
              <a:rPr lang="en-US" altLang="en-US" dirty="0">
                <a:solidFill>
                  <a:schemeClr val="tx1"/>
                </a:solidFill>
              </a:rPr>
              <a:t>Focus on Pneumonia (2)</a:t>
            </a:r>
            <a:endParaRPr lang="en-IN" dirty="0">
              <a:solidFill>
                <a:schemeClr val="tx1"/>
              </a:solidFill>
            </a:endParaRPr>
          </a:p>
        </p:txBody>
      </p:sp>
      <p:sp>
        <p:nvSpPr>
          <p:cNvPr id="2" name="Content Placeholder 1"/>
          <p:cNvSpPr>
            <a:spLocks noGrp="1"/>
          </p:cNvSpPr>
          <p:nvPr>
            <p:ph idx="1"/>
          </p:nvPr>
        </p:nvSpPr>
        <p:spPr>
          <a:xfrm>
            <a:off x="803565" y="990600"/>
            <a:ext cx="7772400" cy="3505200"/>
          </a:xfrm>
        </p:spPr>
        <p:txBody>
          <a:bodyPr/>
          <a:lstStyle/>
          <a:p>
            <a:pPr>
              <a:spcAft>
                <a:spcPts val="1500"/>
              </a:spcAft>
            </a:pPr>
            <a:r>
              <a:rPr lang="en-US" altLang="en-US" i="1" dirty="0"/>
              <a:t>Signs and symptoms</a:t>
            </a:r>
          </a:p>
          <a:p>
            <a:pPr marL="285750" lvl="1">
              <a:spcBef>
                <a:spcPts val="0"/>
              </a:spcBef>
            </a:pPr>
            <a:r>
              <a:rPr lang="en-US" altLang="en-US" dirty="0"/>
              <a:t>Cough, chills, shortness of breath, fever, chest pain, sometimes cyanosis due to poor oxygenation</a:t>
            </a:r>
          </a:p>
          <a:p>
            <a:pPr marL="285750" lvl="1"/>
            <a:r>
              <a:rPr lang="en-US" altLang="en-US" dirty="0"/>
              <a:t>Cough is often productive, </a:t>
            </a:r>
            <a:r>
              <a:rPr lang="en-US" altLang="en-US" u="sng" dirty="0"/>
              <a:t>sputum</a:t>
            </a:r>
            <a:r>
              <a:rPr lang="en-US" altLang="en-US" dirty="0"/>
              <a:t> containing pus and blood comes up from lungs</a:t>
            </a:r>
          </a:p>
          <a:p>
            <a:pPr marL="527050" lvl="2"/>
            <a:r>
              <a:rPr lang="en-US" altLang="en-US" dirty="0"/>
              <a:t>May be examined microscopically to identify cause</a:t>
            </a:r>
          </a:p>
          <a:p>
            <a:pPr marL="285750" lvl="1"/>
            <a:r>
              <a:rPr lang="en-US" altLang="en-US" dirty="0"/>
              <a:t>Cracking or bubbling sound with stethoscope</a:t>
            </a:r>
          </a:p>
          <a:p>
            <a:pPr marL="285750" lvl="1"/>
            <a:r>
              <a:rPr lang="en-US" altLang="en-US" dirty="0"/>
              <a:t>White shadows on chest X ray</a:t>
            </a:r>
          </a:p>
        </p:txBody>
      </p:sp>
    </p:spTree>
    <p:extLst>
      <p:ext uri="{BB962C8B-B14F-4D97-AF65-F5344CB8AC3E}">
        <p14:creationId xmlns:p14="http://schemas.microsoft.com/office/powerpoint/2010/main" val="317928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93EDBD-AD55-4005-84D3-4BAEEF392495}"/>
              </a:ext>
            </a:extLst>
          </p:cNvPr>
          <p:cNvSpPr>
            <a:spLocks noGrp="1"/>
          </p:cNvSpPr>
          <p:nvPr>
            <p:ph type="title"/>
          </p:nvPr>
        </p:nvSpPr>
        <p:spPr>
          <a:xfrm>
            <a:off x="2047992" y="228600"/>
            <a:ext cx="5677705" cy="609600"/>
          </a:xfrm>
        </p:spPr>
        <p:txBody>
          <a:bodyPr/>
          <a:lstStyle/>
          <a:p>
            <a:r>
              <a:rPr lang="en-US" altLang="en-US" b="1" dirty="0">
                <a:solidFill>
                  <a:schemeClr val="tx1"/>
                </a:solidFill>
              </a:rPr>
              <a:t>Focus on Pneumonia (3)</a:t>
            </a:r>
            <a:endParaRPr lang="en-IN" b="1" dirty="0">
              <a:solidFill>
                <a:schemeClr val="tx1"/>
              </a:solidFill>
            </a:endParaRPr>
          </a:p>
        </p:txBody>
      </p:sp>
      <p:sp>
        <p:nvSpPr>
          <p:cNvPr id="2" name="Content Placeholder 1"/>
          <p:cNvSpPr>
            <a:spLocks noGrp="1"/>
          </p:cNvSpPr>
          <p:nvPr>
            <p:ph idx="1"/>
          </p:nvPr>
        </p:nvSpPr>
        <p:spPr>
          <a:xfrm>
            <a:off x="803565" y="990600"/>
            <a:ext cx="7543800" cy="3733800"/>
          </a:xfrm>
        </p:spPr>
        <p:txBody>
          <a:bodyPr/>
          <a:lstStyle/>
          <a:p>
            <a:pPr>
              <a:spcAft>
                <a:spcPts val="1500"/>
              </a:spcAft>
            </a:pPr>
            <a:r>
              <a:rPr lang="en-US" altLang="en-US" i="1" dirty="0"/>
              <a:t>Pathogenesis</a:t>
            </a:r>
          </a:p>
          <a:p>
            <a:pPr marL="285750" lvl="1">
              <a:spcBef>
                <a:spcPts val="0"/>
              </a:spcBef>
            </a:pPr>
            <a:r>
              <a:rPr lang="en-US" altLang="en-US" dirty="0"/>
              <a:t>Often caused by opportunists when mucociliary escalator is compromised</a:t>
            </a:r>
          </a:p>
          <a:p>
            <a:pPr marL="285750" lvl="1"/>
            <a:r>
              <a:rPr lang="en-US" altLang="en-US" dirty="0"/>
              <a:t>Causative agent often has capsule that delays phagocytosis by lung macrophages</a:t>
            </a:r>
          </a:p>
          <a:p>
            <a:pPr marL="285750" lvl="1"/>
            <a:r>
              <a:rPr lang="en-US" altLang="en-US" dirty="0"/>
              <a:t>Damaging effects are largely due to inflammatory response</a:t>
            </a:r>
          </a:p>
          <a:p>
            <a:pPr marL="527050" lvl="2"/>
            <a:r>
              <a:rPr lang="en-US" altLang="en-US" dirty="0"/>
              <a:t>Fluids collect in alveoli, along with leukocytes and mucus</a:t>
            </a:r>
          </a:p>
          <a:p>
            <a:pPr marL="762000" lvl="3"/>
            <a:r>
              <a:rPr lang="en-US" altLang="en-US" dirty="0"/>
              <a:t>May cause consolidation, clogged alveoli</a:t>
            </a:r>
          </a:p>
          <a:p>
            <a:pPr marL="527050" lvl="2"/>
            <a:r>
              <a:rPr lang="en-US" altLang="en-US" dirty="0"/>
              <a:t>May affect nerve endings in pleura, causing pain</a:t>
            </a:r>
          </a:p>
        </p:txBody>
      </p:sp>
    </p:spTree>
    <p:extLst>
      <p:ext uri="{BB962C8B-B14F-4D97-AF65-F5344CB8AC3E}">
        <p14:creationId xmlns:p14="http://schemas.microsoft.com/office/powerpoint/2010/main" val="268954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CF0739-0AEE-4C3B-B11F-741EE604921D}"/>
              </a:ext>
            </a:extLst>
          </p:cNvPr>
          <p:cNvSpPr>
            <a:spLocks noGrp="1"/>
          </p:cNvSpPr>
          <p:nvPr>
            <p:ph type="title"/>
          </p:nvPr>
        </p:nvSpPr>
        <p:spPr>
          <a:xfrm>
            <a:off x="2302699" y="228600"/>
            <a:ext cx="5161550" cy="609600"/>
          </a:xfrm>
        </p:spPr>
        <p:txBody>
          <a:bodyPr/>
          <a:lstStyle/>
          <a:p>
            <a:r>
              <a:rPr lang="en-US" altLang="en-US" b="1" dirty="0">
                <a:solidFill>
                  <a:schemeClr val="tx1"/>
                </a:solidFill>
              </a:rPr>
              <a:t>Focus on Pneumonia (4)</a:t>
            </a:r>
            <a:endParaRPr lang="en-IN" b="1" dirty="0">
              <a:solidFill>
                <a:schemeClr val="tx1"/>
              </a:solidFill>
            </a:endParaRPr>
          </a:p>
        </p:txBody>
      </p:sp>
      <p:sp>
        <p:nvSpPr>
          <p:cNvPr id="2" name="Content Placeholder 1"/>
          <p:cNvSpPr>
            <a:spLocks noGrp="1"/>
          </p:cNvSpPr>
          <p:nvPr>
            <p:ph idx="1"/>
          </p:nvPr>
        </p:nvSpPr>
        <p:spPr>
          <a:xfrm>
            <a:off x="803565" y="990600"/>
            <a:ext cx="7620000" cy="2971800"/>
          </a:xfrm>
        </p:spPr>
        <p:txBody>
          <a:bodyPr/>
          <a:lstStyle/>
          <a:p>
            <a:pPr>
              <a:spcAft>
                <a:spcPts val="1500"/>
              </a:spcAft>
            </a:pPr>
            <a:r>
              <a:rPr lang="en-US" altLang="en-US" i="1" dirty="0"/>
              <a:t>Epidemiology</a:t>
            </a:r>
          </a:p>
          <a:p>
            <a:pPr marL="285750" lvl="1"/>
            <a:r>
              <a:rPr lang="en-US" altLang="en-US" dirty="0"/>
              <a:t>Categorized as community-acquired pneumonia (CAP) or healthcare-associated pneumonia (HAP)</a:t>
            </a:r>
          </a:p>
          <a:p>
            <a:pPr marL="285750" lvl="1"/>
            <a:r>
              <a:rPr lang="en-US" altLang="en-US" dirty="0"/>
              <a:t>Some CAPs are contagious, but most come from patient’s own upper respiratory microbiota when throat secretions are inhaled</a:t>
            </a:r>
          </a:p>
          <a:p>
            <a:pPr marL="285750" lvl="1"/>
            <a:r>
              <a:rPr lang="en-US" altLang="en-US" dirty="0"/>
              <a:t>HAPs often arise from normal microbiota</a:t>
            </a:r>
          </a:p>
          <a:p>
            <a:pPr marL="512763" lvl="2"/>
            <a:r>
              <a:rPr lang="en-US" altLang="en-US" dirty="0"/>
              <a:t>Ventilators increase risk</a:t>
            </a:r>
            <a:endParaRPr lang="en-US" dirty="0"/>
          </a:p>
        </p:txBody>
      </p:sp>
    </p:spTree>
    <p:extLst>
      <p:ext uri="{BB962C8B-B14F-4D97-AF65-F5344CB8AC3E}">
        <p14:creationId xmlns:p14="http://schemas.microsoft.com/office/powerpoint/2010/main" val="233412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FDAB48-AEE7-4286-9D3B-05F2F0E4057E}"/>
              </a:ext>
            </a:extLst>
          </p:cNvPr>
          <p:cNvSpPr>
            <a:spLocks noGrp="1"/>
          </p:cNvSpPr>
          <p:nvPr>
            <p:ph type="title"/>
          </p:nvPr>
        </p:nvSpPr>
        <p:spPr>
          <a:xfrm>
            <a:off x="2310440" y="228600"/>
            <a:ext cx="5139954" cy="609600"/>
          </a:xfrm>
        </p:spPr>
        <p:txBody>
          <a:bodyPr/>
          <a:lstStyle/>
          <a:p>
            <a:r>
              <a:rPr lang="en-US" altLang="en-US" b="1" dirty="0">
                <a:solidFill>
                  <a:schemeClr val="tx1"/>
                </a:solidFill>
              </a:rPr>
              <a:t>Focus on Pneumonia (5)</a:t>
            </a:r>
            <a:endParaRPr lang="en-IN" b="1" dirty="0">
              <a:solidFill>
                <a:schemeClr val="tx1"/>
              </a:solidFill>
            </a:endParaRPr>
          </a:p>
        </p:txBody>
      </p:sp>
      <p:sp>
        <p:nvSpPr>
          <p:cNvPr id="2" name="Content Placeholder 1"/>
          <p:cNvSpPr>
            <a:spLocks noGrp="1"/>
          </p:cNvSpPr>
          <p:nvPr>
            <p:ph idx="1"/>
          </p:nvPr>
        </p:nvSpPr>
        <p:spPr>
          <a:xfrm>
            <a:off x="803565" y="990600"/>
            <a:ext cx="7716980" cy="2971800"/>
          </a:xfrm>
        </p:spPr>
        <p:txBody>
          <a:bodyPr/>
          <a:lstStyle/>
          <a:p>
            <a:pPr>
              <a:spcAft>
                <a:spcPts val="1500"/>
              </a:spcAft>
            </a:pPr>
            <a:r>
              <a:rPr lang="en-US" altLang="en-US" i="1" dirty="0"/>
              <a:t>Treatment and prevention</a:t>
            </a:r>
          </a:p>
          <a:p>
            <a:pPr marL="285750" lvl="1">
              <a:spcBef>
                <a:spcPts val="0"/>
              </a:spcBef>
            </a:pPr>
            <a:r>
              <a:rPr lang="en-US" altLang="en-US" dirty="0"/>
              <a:t>Antimicrobial medications useful for bacterial and fungal pneumonias; no effective treatment for viral</a:t>
            </a:r>
          </a:p>
          <a:p>
            <a:pPr marL="498475" lvl="2"/>
            <a:r>
              <a:rPr lang="en-US" altLang="en-US" dirty="0"/>
              <a:t>Many healthcare-associated pneumonias are caused by multi-drug-resistant bacteria</a:t>
            </a:r>
          </a:p>
          <a:p>
            <a:pPr marL="285750" lvl="1"/>
            <a:r>
              <a:rPr lang="en-US" altLang="en-US" dirty="0"/>
              <a:t>Prevention involves avoiding crowds and other respiratory illnesses</a:t>
            </a:r>
          </a:p>
          <a:p>
            <a:pPr marL="498475" lvl="2"/>
            <a:r>
              <a:rPr lang="en-US" altLang="en-US" dirty="0"/>
              <a:t>Vaccines available for pneumococcal disease</a:t>
            </a:r>
          </a:p>
        </p:txBody>
      </p:sp>
    </p:spTree>
    <p:extLst>
      <p:ext uri="{BB962C8B-B14F-4D97-AF65-F5344CB8AC3E}">
        <p14:creationId xmlns:p14="http://schemas.microsoft.com/office/powerpoint/2010/main" val="229977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FF01B6-F28E-4900-B8CB-458F307937FD}"/>
              </a:ext>
            </a:extLst>
          </p:cNvPr>
          <p:cNvSpPr>
            <a:spLocks noGrp="1"/>
          </p:cNvSpPr>
          <p:nvPr>
            <p:ph type="title"/>
          </p:nvPr>
        </p:nvSpPr>
        <p:spPr>
          <a:xfrm>
            <a:off x="19132" y="228600"/>
            <a:ext cx="9105737" cy="609600"/>
          </a:xfrm>
        </p:spPr>
        <p:txBody>
          <a:bodyPr/>
          <a:lstStyle/>
          <a:p>
            <a:r>
              <a:rPr lang="en-US" altLang="en-US" sz="3200" b="1" dirty="0">
                <a:solidFill>
                  <a:schemeClr val="tx1"/>
                </a:solidFill>
              </a:rPr>
              <a:t>Bacterial Infections of Lower Respiratory System (1)</a:t>
            </a:r>
            <a:endParaRPr lang="en-IN" sz="3200" b="1" dirty="0">
              <a:solidFill>
                <a:schemeClr val="tx1"/>
              </a:solidFill>
            </a:endParaRPr>
          </a:p>
        </p:txBody>
      </p:sp>
      <p:sp>
        <p:nvSpPr>
          <p:cNvPr id="2" name="Content Placeholder 1"/>
          <p:cNvSpPr>
            <a:spLocks noGrp="1"/>
          </p:cNvSpPr>
          <p:nvPr>
            <p:ph idx="1"/>
          </p:nvPr>
        </p:nvSpPr>
        <p:spPr>
          <a:xfrm>
            <a:off x="796634" y="990600"/>
            <a:ext cx="7813965" cy="5105400"/>
          </a:xfrm>
        </p:spPr>
        <p:txBody>
          <a:bodyPr/>
          <a:lstStyle/>
          <a:p>
            <a:pPr>
              <a:spcAft>
                <a:spcPts val="1500"/>
              </a:spcAft>
            </a:pPr>
            <a:r>
              <a:rPr lang="en-US" altLang="en-US" dirty="0"/>
              <a:t>Pneumococcal pneumonia</a:t>
            </a:r>
          </a:p>
          <a:p>
            <a:pPr marL="285750" lvl="1">
              <a:spcBef>
                <a:spcPts val="0"/>
              </a:spcBef>
            </a:pPr>
            <a:r>
              <a:rPr lang="en-US" altLang="en-US" dirty="0"/>
              <a:t>Account for approximately 60% of adult community-acquired pneumonia patients requiring hospitalization</a:t>
            </a:r>
          </a:p>
          <a:p>
            <a:pPr marL="285750" lvl="1"/>
            <a:r>
              <a:rPr lang="en-US" altLang="en-US" i="1" dirty="0"/>
              <a:t>Signs and symptoms</a:t>
            </a:r>
            <a:r>
              <a:rPr lang="en-US" altLang="en-US" dirty="0"/>
              <a:t>: cough, fever, chest pain, sputum production (incubation period 1 to 3 days)</a:t>
            </a:r>
          </a:p>
          <a:p>
            <a:pPr marL="512763" lvl="2"/>
            <a:r>
              <a:rPr lang="en-US" altLang="en-US" dirty="0"/>
              <a:t>Usually preceded by 1 to 2 days of runny nose, congestion that ends with sudden fever and shaking chills</a:t>
            </a:r>
          </a:p>
          <a:p>
            <a:pPr marL="512763" lvl="2"/>
            <a:r>
              <a:rPr lang="en-US" altLang="en-US" dirty="0"/>
              <a:t>Sputum becomes pinkish or rust-colored from blood</a:t>
            </a:r>
          </a:p>
          <a:p>
            <a:pPr marL="512763" lvl="2"/>
            <a:r>
              <a:rPr lang="en-US" altLang="en-US" dirty="0"/>
              <a:t>Severe chest pain aggravated by each breath or cough</a:t>
            </a:r>
          </a:p>
          <a:p>
            <a:pPr marL="735013" lvl="3"/>
            <a:r>
              <a:rPr lang="en-US" altLang="en-US" dirty="0"/>
              <a:t>Causes shallow rapid breathing</a:t>
            </a:r>
          </a:p>
          <a:p>
            <a:pPr marL="735013" lvl="3"/>
            <a:r>
              <a:rPr lang="en-US" altLang="en-US" dirty="0"/>
              <a:t>Patient develops cyanosis from poor oxygenation</a:t>
            </a:r>
          </a:p>
          <a:p>
            <a:pPr marL="512763" lvl="2"/>
            <a:r>
              <a:rPr lang="en-US" altLang="en-US" dirty="0"/>
              <a:t>Without treatment, survivors sweat heavily and return to normal temperature after 7 to 10 days</a:t>
            </a:r>
          </a:p>
        </p:txBody>
      </p:sp>
    </p:spTree>
    <p:extLst>
      <p:ext uri="{BB962C8B-B14F-4D97-AF65-F5344CB8AC3E}">
        <p14:creationId xmlns:p14="http://schemas.microsoft.com/office/powerpoint/2010/main" val="357947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781A2A-C0E5-4237-83A2-5EC3E81B9A1B}"/>
              </a:ext>
            </a:extLst>
          </p:cNvPr>
          <p:cNvSpPr>
            <a:spLocks noGrp="1"/>
          </p:cNvSpPr>
          <p:nvPr>
            <p:ph type="title"/>
          </p:nvPr>
        </p:nvSpPr>
        <p:spPr>
          <a:xfrm>
            <a:off x="656518" y="228600"/>
            <a:ext cx="7830964" cy="914400"/>
          </a:xfrm>
        </p:spPr>
        <p:txBody>
          <a:bodyPr/>
          <a:lstStyle/>
          <a:p>
            <a:r>
              <a:rPr lang="en-US" altLang="en-US" sz="2800" b="1" dirty="0">
                <a:solidFill>
                  <a:schemeClr val="tx1"/>
                </a:solidFill>
              </a:rPr>
              <a:t>Bacterial Infections of Lower Respiratory System – Figure 21.11</a:t>
            </a:r>
            <a:endParaRPr lang="en-IN" sz="2800" b="1" dirty="0">
              <a:solidFill>
                <a:schemeClr val="tx1"/>
              </a:solidFill>
            </a:endParaRPr>
          </a:p>
        </p:txBody>
      </p:sp>
      <p:sp>
        <p:nvSpPr>
          <p:cNvPr id="2" name="Content Placeholder 1"/>
          <p:cNvSpPr>
            <a:spLocks noGrp="1"/>
          </p:cNvSpPr>
          <p:nvPr>
            <p:ph idx="1"/>
          </p:nvPr>
        </p:nvSpPr>
        <p:spPr>
          <a:xfrm>
            <a:off x="796635" y="1219200"/>
            <a:ext cx="7086600" cy="3048000"/>
          </a:xfrm>
        </p:spPr>
        <p:txBody>
          <a:bodyPr/>
          <a:lstStyle/>
          <a:p>
            <a:pPr>
              <a:spcAft>
                <a:spcPts val="1500"/>
              </a:spcAft>
            </a:pPr>
            <a:r>
              <a:rPr lang="en-US" altLang="en-US" dirty="0"/>
              <a:t>Pneumococcal pneumonia</a:t>
            </a:r>
          </a:p>
          <a:p>
            <a:pPr marL="285750" lvl="1">
              <a:spcBef>
                <a:spcPts val="0"/>
              </a:spcBef>
            </a:pPr>
            <a:r>
              <a:rPr lang="en-US" altLang="en-US" i="1" dirty="0"/>
              <a:t>Causative agent</a:t>
            </a:r>
            <a:r>
              <a:rPr lang="en-US" altLang="en-US" dirty="0"/>
              <a:t>: </a:t>
            </a:r>
            <a:r>
              <a:rPr lang="en-US" altLang="en-US" i="1" dirty="0"/>
              <a:t>Streptococcus pneumoniae</a:t>
            </a:r>
          </a:p>
          <a:p>
            <a:pPr marL="512763" lvl="2"/>
            <a:r>
              <a:rPr lang="en-US" altLang="en-US" dirty="0"/>
              <a:t>Gram-positive diplococcus known as pneumococcus; lancet-shaped</a:t>
            </a:r>
          </a:p>
          <a:p>
            <a:pPr marL="512763" lvl="2"/>
            <a:r>
              <a:rPr lang="en-US" altLang="en-US" dirty="0"/>
              <a:t>Thick polysaccharide capsule responsible for virulence</a:t>
            </a:r>
          </a:p>
          <a:p>
            <a:pPr marL="512763" lvl="2"/>
            <a:r>
              <a:rPr lang="en-US" altLang="en-US" dirty="0"/>
              <a:t>90 different serotypes each with different capsular antigens</a:t>
            </a:r>
          </a:p>
          <a:p>
            <a:pPr marL="720725" lvl="3"/>
            <a:r>
              <a:rPr lang="en-US" altLang="en-US" dirty="0"/>
              <a:t>Certain serotypes more commonly invasive</a:t>
            </a:r>
          </a:p>
          <a:p>
            <a:pPr marL="720725" lvl="3"/>
            <a:r>
              <a:rPr lang="en-US" altLang="en-US" dirty="0"/>
              <a:t>Strains lacking capsule do not cause invasive disease</a:t>
            </a:r>
          </a:p>
        </p:txBody>
      </p:sp>
      <p:pic>
        <p:nvPicPr>
          <p:cNvPr id="89092"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42" b="2736"/>
          <a:stretch/>
        </p:blipFill>
        <p:spPr bwMode="auto">
          <a:xfrm>
            <a:off x="2703500" y="4388870"/>
            <a:ext cx="3733800" cy="201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7DFAA4EA-B021-4AF7-9290-EDAC2EFB0F3B}"/>
              </a:ext>
            </a:extLst>
          </p:cNvPr>
          <p:cNvSpPr>
            <a:spLocks noGrp="1"/>
          </p:cNvSpPr>
          <p:nvPr>
            <p:ph type="body" sz="quarter" idx="11"/>
          </p:nvPr>
        </p:nvSpPr>
        <p:spPr>
          <a:xfrm>
            <a:off x="8001000" y="6705600"/>
            <a:ext cx="1143000" cy="152400"/>
          </a:xfrm>
        </p:spPr>
        <p:txBody>
          <a:bodyPr/>
          <a:lstStyle/>
          <a:p>
            <a:r>
              <a:rPr lang="en-US" altLang="en-US" dirty="0"/>
              <a:t>©BSIP/Science Source</a:t>
            </a:r>
          </a:p>
        </p:txBody>
      </p:sp>
    </p:spTree>
    <p:extLst>
      <p:ext uri="{BB962C8B-B14F-4D97-AF65-F5344CB8AC3E}">
        <p14:creationId xmlns:p14="http://schemas.microsoft.com/office/powerpoint/2010/main" val="3847267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0A7D24-7732-44F5-A39C-F3BFB10AA2DC}"/>
              </a:ext>
            </a:extLst>
          </p:cNvPr>
          <p:cNvSpPr>
            <a:spLocks noGrp="1"/>
          </p:cNvSpPr>
          <p:nvPr>
            <p:ph type="title"/>
          </p:nvPr>
        </p:nvSpPr>
        <p:spPr>
          <a:xfrm>
            <a:off x="134462" y="228600"/>
            <a:ext cx="8875076" cy="533400"/>
          </a:xfrm>
        </p:spPr>
        <p:txBody>
          <a:bodyPr/>
          <a:lstStyle/>
          <a:p>
            <a:r>
              <a:rPr lang="en-US" altLang="en-US" sz="2600" b="1" dirty="0">
                <a:solidFill>
                  <a:schemeClr val="tx1"/>
                </a:solidFill>
              </a:rPr>
              <a:t>Bacterial Infections of Lower Respiratory System – Figure 21.12</a:t>
            </a:r>
            <a:endParaRPr lang="en-IN" sz="2600" b="1" dirty="0">
              <a:solidFill>
                <a:schemeClr val="tx1"/>
              </a:solidFill>
            </a:endParaRPr>
          </a:p>
        </p:txBody>
      </p:sp>
      <p:sp>
        <p:nvSpPr>
          <p:cNvPr id="2" name="Content Placeholder 1"/>
          <p:cNvSpPr>
            <a:spLocks noGrp="1"/>
          </p:cNvSpPr>
          <p:nvPr>
            <p:ph idx="1"/>
          </p:nvPr>
        </p:nvSpPr>
        <p:spPr>
          <a:xfrm>
            <a:off x="803564" y="990600"/>
            <a:ext cx="7807036" cy="2743200"/>
          </a:xfrm>
        </p:spPr>
        <p:txBody>
          <a:bodyPr/>
          <a:lstStyle/>
          <a:p>
            <a:pPr>
              <a:spcAft>
                <a:spcPts val="1500"/>
              </a:spcAft>
            </a:pPr>
            <a:r>
              <a:rPr lang="en-US" altLang="en-US" dirty="0"/>
              <a:t>Pneumococcal pneumonia</a:t>
            </a:r>
          </a:p>
          <a:p>
            <a:pPr marL="285750" lvl="1">
              <a:spcBef>
                <a:spcPts val="0"/>
              </a:spcBef>
            </a:pPr>
            <a:r>
              <a:rPr lang="en-US" altLang="en-US" i="1" dirty="0"/>
              <a:t>Pathogenesis</a:t>
            </a:r>
            <a:r>
              <a:rPr lang="en-US" altLang="en-US" dirty="0"/>
              <a:t>:</a:t>
            </a:r>
            <a:endParaRPr lang="en-US" altLang="en-US" u="sng" dirty="0"/>
          </a:p>
          <a:p>
            <a:pPr marL="498475" lvl="2"/>
            <a:r>
              <a:rPr lang="en-US" altLang="en-US" dirty="0"/>
              <a:t>Capsule, pneumococcal surface protein (PspA) interfere with C3b of complement system, block phagocytosis</a:t>
            </a:r>
          </a:p>
          <a:p>
            <a:pPr marL="498475" lvl="2"/>
            <a:r>
              <a:rPr lang="en-US" altLang="en-US" dirty="0"/>
              <a:t>Pneumolysin damages ciliated epithelium</a:t>
            </a:r>
          </a:p>
          <a:p>
            <a:pPr marL="498475" lvl="2"/>
            <a:r>
              <a:rPr lang="en-US" altLang="en-US" dirty="0"/>
              <a:t>Accumulations in alveoli cause difficulty breathing; sputum coughed from lungs</a:t>
            </a:r>
          </a:p>
        </p:txBody>
      </p:sp>
      <p:sp>
        <p:nvSpPr>
          <p:cNvPr id="11" name="Content Placeholder 10">
            <a:extLst>
              <a:ext uri="{FF2B5EF4-FFF2-40B4-BE49-F238E27FC236}">
                <a16:creationId xmlns:a16="http://schemas.microsoft.com/office/drawing/2014/main" id="{4C697A9A-19EF-477F-9A10-E7E91D9E0D39}"/>
              </a:ext>
            </a:extLst>
          </p:cNvPr>
          <p:cNvSpPr>
            <a:spLocks noGrp="1"/>
          </p:cNvSpPr>
          <p:nvPr>
            <p:ph sz="quarter" idx="18"/>
          </p:nvPr>
        </p:nvSpPr>
        <p:spPr>
          <a:xfrm>
            <a:off x="1080655" y="3823860"/>
            <a:ext cx="3505200" cy="2743200"/>
          </a:xfrm>
        </p:spPr>
        <p:txBody>
          <a:bodyPr/>
          <a:lstStyle/>
          <a:p>
            <a:pPr marL="228600" lvl="2">
              <a:lnSpc>
                <a:spcPts val="2800"/>
              </a:lnSpc>
              <a:spcAft>
                <a:spcPts val="800"/>
              </a:spcAft>
              <a:buFont typeface="Arial" panose="020B0604020202020204" pitchFamily="34" charset="0"/>
              <a:buChar char="•"/>
            </a:pPr>
            <a:r>
              <a:rPr lang="en-US" altLang="en-US" sz="1800" dirty="0">
                <a:solidFill>
                  <a:prstClr val="black"/>
                </a:solidFill>
              </a:rPr>
              <a:t>Pneumococci may enter blood-stream, lead to sepsis of blood, endocarditis (heart valve infection), meningitis (infection of brain, spinal cord membranes)</a:t>
            </a:r>
          </a:p>
          <a:p>
            <a:pPr marL="228600" lvl="2">
              <a:spcBef>
                <a:spcPct val="0"/>
              </a:spcBef>
              <a:spcAft>
                <a:spcPts val="800"/>
              </a:spcAft>
              <a:buFont typeface="Arial" panose="020B0604020202020204" pitchFamily="34" charset="0"/>
              <a:buChar char="•"/>
            </a:pPr>
            <a:r>
              <a:rPr lang="en-US" altLang="en-US" sz="1800" dirty="0">
                <a:solidFill>
                  <a:prstClr val="black"/>
                </a:solidFill>
              </a:rPr>
              <a:t>In several days, antibodies allow phagocytosis and destruction of pneumococci, recovery</a:t>
            </a:r>
          </a:p>
        </p:txBody>
      </p:sp>
      <p:pic>
        <p:nvPicPr>
          <p:cNvPr id="91140" name="Picture 5" descr="A lung affected by pneumonia appears white in an x ray because the alveoli are filled with flui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21" b="2819"/>
          <a:stretch/>
        </p:blipFill>
        <p:spPr bwMode="auto">
          <a:xfrm>
            <a:off x="5029200" y="3962400"/>
            <a:ext cx="3785839" cy="204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a:extLst>
              <a:ext uri="{FF2B5EF4-FFF2-40B4-BE49-F238E27FC236}">
                <a16:creationId xmlns:a16="http://schemas.microsoft.com/office/drawing/2014/main" id="{D53A72CB-DEE4-43F6-A465-5A9BE37CAAA3}"/>
              </a:ext>
            </a:extLst>
          </p:cNvPr>
          <p:cNvSpPr>
            <a:spLocks noGrp="1"/>
          </p:cNvSpPr>
          <p:nvPr>
            <p:ph type="body" sz="quarter" idx="11"/>
          </p:nvPr>
        </p:nvSpPr>
        <p:spPr/>
        <p:txBody>
          <a:bodyPr/>
          <a:lstStyle/>
          <a:p>
            <a:pPr lvl="0"/>
            <a:r>
              <a:rPr lang="fr-FR" dirty="0"/>
              <a:t> a: ©Biophoto Associates/Science Source; b: ©Dick Luria/Science Source</a:t>
            </a:r>
            <a:endParaRPr lang="en-US" altLang="en-US" dirty="0"/>
          </a:p>
        </p:txBody>
      </p:sp>
    </p:spTree>
    <p:extLst>
      <p:ext uri="{BB962C8B-B14F-4D97-AF65-F5344CB8AC3E}">
        <p14:creationId xmlns:p14="http://schemas.microsoft.com/office/powerpoint/2010/main" val="316783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B5FD75-A771-4CB1-BE53-1394DEAA885D}"/>
              </a:ext>
            </a:extLst>
          </p:cNvPr>
          <p:cNvSpPr>
            <a:spLocks noGrp="1"/>
          </p:cNvSpPr>
          <p:nvPr>
            <p:ph type="title"/>
          </p:nvPr>
        </p:nvSpPr>
        <p:spPr>
          <a:xfrm>
            <a:off x="19132" y="228600"/>
            <a:ext cx="9105737" cy="609600"/>
          </a:xfrm>
        </p:spPr>
        <p:txBody>
          <a:bodyPr/>
          <a:lstStyle/>
          <a:p>
            <a:r>
              <a:rPr lang="en-US" altLang="en-US" sz="3200" b="1" dirty="0">
                <a:solidFill>
                  <a:schemeClr val="tx1"/>
                </a:solidFill>
              </a:rPr>
              <a:t>Bacterial Infections of Lower Respiratory System (2)</a:t>
            </a:r>
            <a:endParaRPr lang="en-IN" sz="3200" b="1" dirty="0">
              <a:solidFill>
                <a:schemeClr val="tx1"/>
              </a:solidFill>
            </a:endParaRPr>
          </a:p>
        </p:txBody>
      </p:sp>
      <p:sp>
        <p:nvSpPr>
          <p:cNvPr id="2" name="Content Placeholder 1"/>
          <p:cNvSpPr>
            <a:spLocks noGrp="1"/>
          </p:cNvSpPr>
          <p:nvPr>
            <p:ph idx="1"/>
          </p:nvPr>
        </p:nvSpPr>
        <p:spPr>
          <a:xfrm>
            <a:off x="803565" y="990600"/>
            <a:ext cx="7578435" cy="4572000"/>
          </a:xfrm>
        </p:spPr>
        <p:txBody>
          <a:bodyPr/>
          <a:lstStyle/>
          <a:p>
            <a:pPr>
              <a:spcAft>
                <a:spcPts val="1500"/>
              </a:spcAft>
            </a:pPr>
            <a:r>
              <a:rPr lang="en-US" altLang="en-US" dirty="0"/>
              <a:t>Pneumococcal pneumonia</a:t>
            </a:r>
          </a:p>
          <a:p>
            <a:pPr marL="285750" lvl="1">
              <a:spcBef>
                <a:spcPts val="0"/>
              </a:spcBef>
            </a:pPr>
            <a:r>
              <a:rPr lang="en-US" altLang="en-US" i="1" dirty="0"/>
              <a:t>Epidemiology</a:t>
            </a:r>
            <a:r>
              <a:rPr lang="en-US" altLang="en-US" dirty="0"/>
              <a:t>: up to 30% of healthy people carry encapsulated pneumococci in throat; mucociliary escalator effectively keeps from reaching lungs</a:t>
            </a:r>
          </a:p>
          <a:p>
            <a:pPr marL="512763" lvl="2"/>
            <a:r>
              <a:rPr lang="en-US" altLang="en-US" dirty="0"/>
              <a:t>Risk of infection increases when this defense is impaired</a:t>
            </a:r>
          </a:p>
          <a:p>
            <a:pPr marL="512763" lvl="2"/>
            <a:r>
              <a:rPr lang="en-US" altLang="en-US" dirty="0"/>
              <a:t>Increased risk in those over 50, or with heart or lung disease, diabetes or cancer</a:t>
            </a:r>
          </a:p>
          <a:p>
            <a:pPr marL="285750" lvl="1"/>
            <a:r>
              <a:rPr lang="en-US" altLang="en-US" i="1" dirty="0"/>
              <a:t>Treatment and prevention</a:t>
            </a:r>
            <a:r>
              <a:rPr lang="en-US" altLang="en-US" dirty="0"/>
              <a:t>: penicillin cures if given early; resistant strains increasingly common</a:t>
            </a:r>
          </a:p>
          <a:p>
            <a:pPr marL="512763" lvl="2"/>
            <a:r>
              <a:rPr lang="en-US" altLang="en-US" dirty="0"/>
              <a:t>Conjugate vaccine (PCV13) against 13 strains available for children under 2, adults over 65 and those with certain health conditions</a:t>
            </a:r>
          </a:p>
          <a:p>
            <a:pPr marL="512763" lvl="2"/>
            <a:r>
              <a:rPr lang="en-US" altLang="en-US" dirty="0"/>
              <a:t>Vaccine (PPSV23) available for 23 most common pneumococcal strains</a:t>
            </a:r>
          </a:p>
        </p:txBody>
      </p:sp>
    </p:spTree>
    <p:extLst>
      <p:ext uri="{BB962C8B-B14F-4D97-AF65-F5344CB8AC3E}">
        <p14:creationId xmlns:p14="http://schemas.microsoft.com/office/powerpoint/2010/main" val="13640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02A132-C37D-487F-8C00-BD904A2855A2}"/>
              </a:ext>
            </a:extLst>
          </p:cNvPr>
          <p:cNvSpPr>
            <a:spLocks noGrp="1"/>
          </p:cNvSpPr>
          <p:nvPr>
            <p:ph type="title"/>
          </p:nvPr>
        </p:nvSpPr>
        <p:spPr>
          <a:xfrm>
            <a:off x="19132" y="228600"/>
            <a:ext cx="9105737" cy="609600"/>
          </a:xfrm>
        </p:spPr>
        <p:txBody>
          <a:bodyPr/>
          <a:lstStyle/>
          <a:p>
            <a:r>
              <a:rPr lang="en-US" altLang="en-US" sz="3200" b="1" dirty="0">
                <a:solidFill>
                  <a:schemeClr val="tx1"/>
                </a:solidFill>
              </a:rPr>
              <a:t>Bacterial Infections of Lower Respiratory System (3)</a:t>
            </a:r>
            <a:endParaRPr lang="en-IN" sz="3200" b="1" dirty="0">
              <a:solidFill>
                <a:schemeClr val="tx1"/>
              </a:solidFill>
            </a:endParaRPr>
          </a:p>
        </p:txBody>
      </p:sp>
      <p:sp>
        <p:nvSpPr>
          <p:cNvPr id="2" name="Content Placeholder 1"/>
          <p:cNvSpPr>
            <a:spLocks noGrp="1"/>
          </p:cNvSpPr>
          <p:nvPr>
            <p:ph idx="1"/>
          </p:nvPr>
        </p:nvSpPr>
        <p:spPr>
          <a:xfrm>
            <a:off x="803565" y="990600"/>
            <a:ext cx="7696200" cy="3810000"/>
          </a:xfrm>
        </p:spPr>
        <p:txBody>
          <a:bodyPr/>
          <a:lstStyle/>
          <a:p>
            <a:pPr>
              <a:spcAft>
                <a:spcPts val="1500"/>
              </a:spcAft>
            </a:pPr>
            <a:r>
              <a:rPr lang="en-US" altLang="en-US" i="1" dirty="0"/>
              <a:t>Klebsiella</a:t>
            </a:r>
            <a:r>
              <a:rPr lang="en-US" altLang="en-US" dirty="0"/>
              <a:t> pneumonia</a:t>
            </a:r>
          </a:p>
          <a:p>
            <a:pPr marL="285750" lvl="1">
              <a:spcBef>
                <a:spcPts val="0"/>
              </a:spcBef>
            </a:pPr>
            <a:r>
              <a:rPr lang="en-US" altLang="en-US" dirty="0"/>
              <a:t>Enterobacteria such as </a:t>
            </a:r>
            <a:r>
              <a:rPr lang="en-US" altLang="en-US" i="1" dirty="0"/>
              <a:t>Klebsiella</a:t>
            </a:r>
            <a:r>
              <a:rPr lang="en-US" altLang="en-US" dirty="0"/>
              <a:t> species and other Gram-negative rods can cause pneumonia</a:t>
            </a:r>
          </a:p>
          <a:p>
            <a:pPr marL="539750" lvl="2"/>
            <a:r>
              <a:rPr lang="en-US" altLang="en-US" dirty="0"/>
              <a:t>Especially if host defenses are impaired</a:t>
            </a:r>
          </a:p>
          <a:p>
            <a:pPr marL="539750" lvl="2"/>
            <a:r>
              <a:rPr lang="en-US" altLang="en-US" dirty="0"/>
              <a:t>Cause most of the deaths from healthcare-associated infections</a:t>
            </a:r>
          </a:p>
          <a:p>
            <a:pPr marL="285750" lvl="1"/>
            <a:r>
              <a:rPr lang="en-US" altLang="en-US" i="1" dirty="0"/>
              <a:t>Signs and symptoms</a:t>
            </a:r>
            <a:r>
              <a:rPr lang="en-US" altLang="en-US" dirty="0"/>
              <a:t>: cough, chills, shortness of breath, fever, chest pain, cyanosis (incubation period 1 to 3 days)</a:t>
            </a:r>
          </a:p>
          <a:p>
            <a:pPr marL="539750" lvl="2"/>
            <a:r>
              <a:rPr lang="en-US" altLang="en-US" dirty="0"/>
              <a:t>Most symptoms similar to pneumococcal pneumonia</a:t>
            </a:r>
          </a:p>
          <a:p>
            <a:pPr marL="539750" lvl="2"/>
            <a:r>
              <a:rPr lang="en-US" altLang="en-US" dirty="0"/>
              <a:t>Distinguished by repeated chills, production of bloody jelly-like sputum</a:t>
            </a:r>
          </a:p>
        </p:txBody>
      </p:sp>
    </p:spTree>
    <p:extLst>
      <p:ext uri="{BB962C8B-B14F-4D97-AF65-F5344CB8AC3E}">
        <p14:creationId xmlns:p14="http://schemas.microsoft.com/office/powerpoint/2010/main" val="340688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8C95D1C-24CC-469B-809E-4D044B080E61}"/>
              </a:ext>
            </a:extLst>
          </p:cNvPr>
          <p:cNvSpPr>
            <a:spLocks noGrp="1"/>
          </p:cNvSpPr>
          <p:nvPr>
            <p:ph type="title"/>
          </p:nvPr>
        </p:nvSpPr>
        <p:spPr>
          <a:xfrm>
            <a:off x="178398" y="228600"/>
            <a:ext cx="8787204" cy="1066800"/>
          </a:xfrm>
        </p:spPr>
        <p:txBody>
          <a:bodyPr/>
          <a:lstStyle/>
          <a:p>
            <a:r>
              <a:rPr lang="en-US" altLang="en-US" sz="3200" b="1" dirty="0">
                <a:solidFill>
                  <a:schemeClr val="tx1"/>
                </a:solidFill>
              </a:rPr>
              <a:t>Bacterial Infections of Lower Respiratory System –Figure 21.13</a:t>
            </a:r>
            <a:endParaRPr lang="en-IN" sz="3200" b="1" dirty="0">
              <a:solidFill>
                <a:schemeClr val="tx1"/>
              </a:solidFill>
            </a:endParaRPr>
          </a:p>
        </p:txBody>
      </p:sp>
      <p:sp>
        <p:nvSpPr>
          <p:cNvPr id="2" name="Content Placeholder 1"/>
          <p:cNvSpPr>
            <a:spLocks noGrp="1"/>
          </p:cNvSpPr>
          <p:nvPr>
            <p:ph idx="1"/>
          </p:nvPr>
        </p:nvSpPr>
        <p:spPr>
          <a:xfrm>
            <a:off x="794658" y="1362488"/>
            <a:ext cx="7467600" cy="2362200"/>
          </a:xfrm>
        </p:spPr>
        <p:txBody>
          <a:bodyPr/>
          <a:lstStyle/>
          <a:p>
            <a:pPr>
              <a:spcAft>
                <a:spcPts val="1500"/>
              </a:spcAft>
            </a:pPr>
            <a:r>
              <a:rPr lang="en-US" altLang="en-US" i="1" dirty="0"/>
              <a:t>Klebsiella</a:t>
            </a:r>
            <a:r>
              <a:rPr lang="en-US" altLang="en-US" dirty="0"/>
              <a:t> pneumonia</a:t>
            </a:r>
          </a:p>
          <a:p>
            <a:pPr marL="285750" lvl="1">
              <a:spcBef>
                <a:spcPts val="0"/>
              </a:spcBef>
            </a:pPr>
            <a:r>
              <a:rPr lang="en-US" altLang="en-US" i="1" dirty="0"/>
              <a:t>Causative agent</a:t>
            </a:r>
            <a:r>
              <a:rPr lang="en-US" altLang="en-US" dirty="0"/>
              <a:t>: </a:t>
            </a:r>
            <a:r>
              <a:rPr lang="en-US" altLang="en-US" i="1" dirty="0"/>
              <a:t>Klebsiella pneumoniae</a:t>
            </a:r>
            <a:endParaRPr lang="en-US" altLang="en-US" dirty="0"/>
          </a:p>
          <a:p>
            <a:pPr marL="536575" lvl="2"/>
            <a:r>
              <a:rPr lang="en-US" altLang="en-US" dirty="0"/>
              <a:t>Gram-negative rod with large capsule; produces big mucoid colonies when cultured on agar</a:t>
            </a:r>
          </a:p>
          <a:p>
            <a:pPr marL="536575" lvl="2"/>
            <a:r>
              <a:rPr lang="en-US" altLang="en-US" dirty="0"/>
              <a:t>Normal microbiota of gastrointestinal tract; may be found in mouth and throat</a:t>
            </a:r>
          </a:p>
        </p:txBody>
      </p:sp>
      <p:pic>
        <p:nvPicPr>
          <p:cNvPr id="97284"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7" t="3732" r="-1337" b="4838"/>
          <a:stretch/>
        </p:blipFill>
        <p:spPr bwMode="auto">
          <a:xfrm>
            <a:off x="2498416" y="3710050"/>
            <a:ext cx="414396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820211FB-F711-47F3-88C8-0D1FE5E997C3}"/>
              </a:ext>
            </a:extLst>
          </p:cNvPr>
          <p:cNvSpPr>
            <a:spLocks noGrp="1"/>
          </p:cNvSpPr>
          <p:nvPr>
            <p:ph type="body" sz="quarter" idx="11"/>
          </p:nvPr>
        </p:nvSpPr>
        <p:spPr>
          <a:xfrm>
            <a:off x="7315200" y="6705600"/>
            <a:ext cx="1828800" cy="152400"/>
          </a:xfrm>
        </p:spPr>
        <p:txBody>
          <a:bodyPr/>
          <a:lstStyle/>
          <a:p>
            <a:r>
              <a:rPr lang="en-US" altLang="en-US" dirty="0"/>
              <a:t>©McGraw-Hill Education/Lisa Burgess</a:t>
            </a:r>
          </a:p>
        </p:txBody>
      </p:sp>
    </p:spTree>
    <p:extLst>
      <p:ext uri="{BB962C8B-B14F-4D97-AF65-F5344CB8AC3E}">
        <p14:creationId xmlns:p14="http://schemas.microsoft.com/office/powerpoint/2010/main" val="34603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995" y="228600"/>
            <a:ext cx="7557025" cy="609600"/>
          </a:xfrm>
        </p:spPr>
        <p:txBody>
          <a:bodyPr/>
          <a:lstStyle/>
          <a:p>
            <a:r>
              <a:rPr lang="en-US" altLang="en-US" b="1" dirty="0">
                <a:solidFill>
                  <a:schemeClr val="tx1"/>
                </a:solidFill>
              </a:rPr>
              <a:t>Anatomy, Physiology, and Ecology (1)</a:t>
            </a:r>
            <a:endParaRPr lang="en-GB" b="1" dirty="0">
              <a:solidFill>
                <a:schemeClr val="tx1"/>
              </a:solidFill>
            </a:endParaRPr>
          </a:p>
        </p:txBody>
      </p:sp>
      <p:sp>
        <p:nvSpPr>
          <p:cNvPr id="2" name="Content Placeholder 1"/>
          <p:cNvSpPr>
            <a:spLocks noGrp="1"/>
          </p:cNvSpPr>
          <p:nvPr>
            <p:ph idx="1"/>
          </p:nvPr>
        </p:nvSpPr>
        <p:spPr>
          <a:xfrm>
            <a:off x="803565" y="990600"/>
            <a:ext cx="7848600" cy="5029200"/>
          </a:xfrm>
        </p:spPr>
        <p:txBody>
          <a:bodyPr/>
          <a:lstStyle/>
          <a:p>
            <a:pPr>
              <a:spcBef>
                <a:spcPts val="0"/>
              </a:spcBef>
              <a:spcAft>
                <a:spcPts val="1500"/>
              </a:spcAft>
            </a:pPr>
            <a:r>
              <a:rPr lang="en-US" altLang="en-US" dirty="0"/>
              <a:t>Upper respiratory tract</a:t>
            </a:r>
          </a:p>
          <a:p>
            <a:pPr marL="285750" lvl="1">
              <a:spcBef>
                <a:spcPts val="0"/>
              </a:spcBef>
            </a:pPr>
            <a:r>
              <a:rPr lang="en-US" altLang="en-US" dirty="0"/>
              <a:t>Nose and nasal cavity, pharynx (throat), and epiglottis</a:t>
            </a:r>
          </a:p>
          <a:p>
            <a:pPr marL="285750" lvl="1"/>
            <a:r>
              <a:rPr lang="en-US" altLang="en-US" dirty="0"/>
              <a:t>Lined by mucous membranes</a:t>
            </a:r>
          </a:p>
          <a:p>
            <a:pPr marL="512763" lvl="2"/>
            <a:r>
              <a:rPr lang="en-US" altLang="en-US" u="sng" dirty="0"/>
              <a:t>Goblet cells</a:t>
            </a:r>
            <a:r>
              <a:rPr lang="en-US" altLang="en-US" dirty="0"/>
              <a:t> produce mucus, a slimy glycoprotein</a:t>
            </a:r>
          </a:p>
          <a:p>
            <a:pPr marL="747713" lvl="3"/>
            <a:r>
              <a:rPr lang="en-US" altLang="en-US" dirty="0"/>
              <a:t>Traps air-borne dust and particles including microbes</a:t>
            </a:r>
          </a:p>
          <a:p>
            <a:pPr marL="285750" lvl="1"/>
            <a:r>
              <a:rPr lang="en-US" altLang="en-US" u="sng" dirty="0"/>
              <a:t>Mucociliary escalator</a:t>
            </a:r>
            <a:r>
              <a:rPr lang="en-US" altLang="en-US" dirty="0"/>
              <a:t> propels mucus, trapped particles away from lungs</a:t>
            </a:r>
          </a:p>
          <a:p>
            <a:pPr marL="512763" lvl="2"/>
            <a:r>
              <a:rPr lang="en-US" altLang="en-US" dirty="0"/>
              <a:t>Impaired by smoking, alcohol/drug abuse, viral infections; increases chance of infection</a:t>
            </a:r>
          </a:p>
          <a:p>
            <a:pPr marL="285750" lvl="1"/>
            <a:r>
              <a:rPr lang="en-US" altLang="en-US" dirty="0"/>
              <a:t>Tonsils are lymphoid organs, come into contact with microbes entering upper respiratory tract</a:t>
            </a:r>
          </a:p>
          <a:p>
            <a:pPr marL="512763" lvl="2"/>
            <a:r>
              <a:rPr lang="en-US" altLang="en-US" dirty="0"/>
              <a:t>Important in immune response but can become infected</a:t>
            </a:r>
          </a:p>
        </p:txBody>
      </p:sp>
    </p:spTree>
    <p:extLst>
      <p:ext uri="{BB962C8B-B14F-4D97-AF65-F5344CB8AC3E}">
        <p14:creationId xmlns:p14="http://schemas.microsoft.com/office/powerpoint/2010/main" val="94775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B56A10-980A-4402-ACF7-A9740EFE2FB9}"/>
              </a:ext>
            </a:extLst>
          </p:cNvPr>
          <p:cNvSpPr>
            <a:spLocks noGrp="1"/>
          </p:cNvSpPr>
          <p:nvPr>
            <p:ph type="title"/>
          </p:nvPr>
        </p:nvSpPr>
        <p:spPr>
          <a:xfrm>
            <a:off x="-26397" y="228600"/>
            <a:ext cx="9196795" cy="533400"/>
          </a:xfrm>
        </p:spPr>
        <p:txBody>
          <a:bodyPr/>
          <a:lstStyle/>
          <a:p>
            <a:r>
              <a:rPr lang="en-US" altLang="en-US" sz="3200" b="1" dirty="0">
                <a:solidFill>
                  <a:schemeClr val="tx1"/>
                </a:solidFill>
              </a:rPr>
              <a:t>Bacterial Infections of Lower Respiratory System (4)</a:t>
            </a:r>
            <a:endParaRPr lang="en-IN" sz="3200" b="1" dirty="0">
              <a:solidFill>
                <a:schemeClr val="tx1"/>
              </a:solidFill>
            </a:endParaRPr>
          </a:p>
        </p:txBody>
      </p:sp>
      <p:sp>
        <p:nvSpPr>
          <p:cNvPr id="2" name="Content Placeholder 1"/>
          <p:cNvSpPr>
            <a:spLocks noGrp="1"/>
          </p:cNvSpPr>
          <p:nvPr>
            <p:ph idx="1"/>
          </p:nvPr>
        </p:nvSpPr>
        <p:spPr>
          <a:xfrm>
            <a:off x="796635" y="990600"/>
            <a:ext cx="7585365" cy="4800600"/>
          </a:xfrm>
        </p:spPr>
        <p:txBody>
          <a:bodyPr/>
          <a:lstStyle/>
          <a:p>
            <a:pPr>
              <a:spcAft>
                <a:spcPts val="1500"/>
              </a:spcAft>
            </a:pPr>
            <a:r>
              <a:rPr lang="en-US" altLang="en-US" i="1" dirty="0"/>
              <a:t>Klebsiella</a:t>
            </a:r>
            <a:r>
              <a:rPr lang="en-US" altLang="en-US" dirty="0"/>
              <a:t> pneumonia</a:t>
            </a:r>
          </a:p>
          <a:p>
            <a:pPr marL="285750" lvl="1">
              <a:spcBef>
                <a:spcPts val="0"/>
              </a:spcBef>
            </a:pPr>
            <a:r>
              <a:rPr lang="en-US" altLang="en-US" i="1" dirty="0"/>
              <a:t>Pathogenesis</a:t>
            </a:r>
            <a:endParaRPr lang="en-US" altLang="en-US" dirty="0"/>
          </a:p>
          <a:p>
            <a:pPr marL="527050" lvl="2"/>
            <a:r>
              <a:rPr lang="en-US" altLang="en-US" dirty="0"/>
              <a:t>Contracted through secretions that are transmitted by contact, or from medical equipment (for example, ventilators)</a:t>
            </a:r>
          </a:p>
          <a:p>
            <a:pPr marL="527050" lvl="2"/>
            <a:r>
              <a:rPr lang="en-US" altLang="en-US" i="1" dirty="0"/>
              <a:t>Klebsiella</a:t>
            </a:r>
            <a:r>
              <a:rPr lang="en-US" altLang="en-US" dirty="0"/>
              <a:t> colonize throat; reach lung via inhaled air, mucus</a:t>
            </a:r>
          </a:p>
          <a:p>
            <a:pPr marL="527050" lvl="2"/>
            <a:r>
              <a:rPr lang="en-US" altLang="en-US" dirty="0"/>
              <a:t>Adhesins aid colonization</a:t>
            </a:r>
          </a:p>
          <a:p>
            <a:pPr marL="527050" lvl="2"/>
            <a:r>
              <a:rPr lang="en-US" altLang="en-US" dirty="0"/>
              <a:t>Capsule is virulence factor: likely interferes with C3b</a:t>
            </a:r>
          </a:p>
          <a:p>
            <a:pPr marL="527050" lvl="2"/>
            <a:r>
              <a:rPr lang="en-US" altLang="en-US" dirty="0"/>
              <a:t>Siderophore “steals” iron, causing cellular stress that induces inflammation and spread of bacteria</a:t>
            </a:r>
          </a:p>
          <a:p>
            <a:pPr marL="527050" lvl="2"/>
            <a:r>
              <a:rPr lang="en-US" altLang="en-US" dirty="0"/>
              <a:t>Tissue death, lung abscesses may cause permanent damage to lung, perhaps leading to death</a:t>
            </a:r>
          </a:p>
          <a:p>
            <a:pPr marL="527050" lvl="2"/>
            <a:r>
              <a:rPr lang="en-US" altLang="en-US" dirty="0"/>
              <a:t>Often enters blood, causes abscesses, septic shock</a:t>
            </a:r>
          </a:p>
        </p:txBody>
      </p:sp>
    </p:spTree>
    <p:extLst>
      <p:ext uri="{BB962C8B-B14F-4D97-AF65-F5344CB8AC3E}">
        <p14:creationId xmlns:p14="http://schemas.microsoft.com/office/powerpoint/2010/main" val="532412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F8A14A-6C87-46ED-AD79-2B8FCD7359CA}"/>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(5)</a:t>
            </a:r>
            <a:endParaRPr lang="en-IN" sz="3200" b="1" dirty="0">
              <a:solidFill>
                <a:schemeClr val="tx1"/>
              </a:solidFill>
            </a:endParaRPr>
          </a:p>
        </p:txBody>
      </p:sp>
      <p:sp>
        <p:nvSpPr>
          <p:cNvPr id="2" name="Content Placeholder 1"/>
          <p:cNvSpPr>
            <a:spLocks noGrp="1"/>
          </p:cNvSpPr>
          <p:nvPr>
            <p:ph idx="1"/>
          </p:nvPr>
        </p:nvSpPr>
        <p:spPr>
          <a:xfrm>
            <a:off x="803565" y="990600"/>
            <a:ext cx="7349835" cy="3124200"/>
          </a:xfrm>
        </p:spPr>
        <p:txBody>
          <a:bodyPr/>
          <a:lstStyle/>
          <a:p>
            <a:pPr>
              <a:spcAft>
                <a:spcPts val="1500"/>
              </a:spcAft>
            </a:pPr>
            <a:r>
              <a:rPr lang="en-US" altLang="en-US" i="1" dirty="0"/>
              <a:t>Klebsiella</a:t>
            </a:r>
            <a:r>
              <a:rPr lang="en-US" altLang="en-US" dirty="0"/>
              <a:t> pneumonia</a:t>
            </a:r>
          </a:p>
          <a:p>
            <a:pPr marL="285750" lvl="1">
              <a:spcBef>
                <a:spcPts val="0"/>
              </a:spcBef>
            </a:pPr>
            <a:r>
              <a:rPr lang="en-US" altLang="en-US" i="1" dirty="0"/>
              <a:t>Epidemiology</a:t>
            </a:r>
            <a:r>
              <a:rPr lang="en-US" altLang="en-US" dirty="0"/>
              <a:t>: </a:t>
            </a:r>
            <a:r>
              <a:rPr lang="en-US" altLang="en-US" i="1" dirty="0"/>
              <a:t>Klebsiella</a:t>
            </a:r>
            <a:r>
              <a:rPr lang="en-US" altLang="en-US" dirty="0"/>
              <a:t> species widespread in nature</a:t>
            </a:r>
          </a:p>
          <a:p>
            <a:pPr marL="539750" lvl="2"/>
            <a:r>
              <a:rPr lang="en-US" altLang="en-US" dirty="0"/>
              <a:t>Commonly part of normal microbiota</a:t>
            </a:r>
          </a:p>
          <a:p>
            <a:pPr marL="539750" lvl="2"/>
            <a:r>
              <a:rPr lang="en-US" altLang="en-US" dirty="0"/>
              <a:t>Typically affects very old or very young, or those with compromised immune system (for example, alcoholics, patients in hospital or other institution)</a:t>
            </a:r>
          </a:p>
          <a:p>
            <a:pPr marL="747713" lvl="3"/>
            <a:r>
              <a:rPr lang="en-US" altLang="en-US" dirty="0"/>
              <a:t>Strains circulating in hospitals, nursing homes often resistant to antimicrobials; increasingly multi-drug-resistant</a:t>
            </a:r>
          </a:p>
        </p:txBody>
      </p:sp>
    </p:spTree>
    <p:extLst>
      <p:ext uri="{BB962C8B-B14F-4D97-AF65-F5344CB8AC3E}">
        <p14:creationId xmlns:p14="http://schemas.microsoft.com/office/powerpoint/2010/main" val="300454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405017-36D5-4DF7-9A96-1C78CF664528}"/>
              </a:ext>
            </a:extLst>
          </p:cNvPr>
          <p:cNvSpPr>
            <a:spLocks noGrp="1"/>
          </p:cNvSpPr>
          <p:nvPr>
            <p:ph type="title"/>
          </p:nvPr>
        </p:nvSpPr>
        <p:spPr>
          <a:xfrm>
            <a:off x="19132" y="228600"/>
            <a:ext cx="9105737" cy="609600"/>
          </a:xfrm>
        </p:spPr>
        <p:txBody>
          <a:bodyPr/>
          <a:lstStyle/>
          <a:p>
            <a:r>
              <a:rPr lang="en-US" altLang="en-US" sz="3200" b="1" dirty="0">
                <a:solidFill>
                  <a:schemeClr val="tx1"/>
                </a:solidFill>
              </a:rPr>
              <a:t>Bacterial Infections of Lower Respiratory System (6)</a:t>
            </a:r>
            <a:endParaRPr lang="en-IN" sz="3200" b="1" dirty="0">
              <a:solidFill>
                <a:schemeClr val="tx1"/>
              </a:solidFill>
            </a:endParaRPr>
          </a:p>
        </p:txBody>
      </p:sp>
      <p:sp>
        <p:nvSpPr>
          <p:cNvPr id="2" name="Content Placeholder 1"/>
          <p:cNvSpPr>
            <a:spLocks noGrp="1"/>
          </p:cNvSpPr>
          <p:nvPr>
            <p:ph idx="1"/>
          </p:nvPr>
        </p:nvSpPr>
        <p:spPr>
          <a:xfrm>
            <a:off x="803565" y="990600"/>
            <a:ext cx="7370617" cy="4724400"/>
          </a:xfrm>
        </p:spPr>
        <p:txBody>
          <a:bodyPr/>
          <a:lstStyle/>
          <a:p>
            <a:pPr>
              <a:spcAft>
                <a:spcPts val="1500"/>
              </a:spcAft>
            </a:pPr>
            <a:r>
              <a:rPr lang="en-US" altLang="en-US" i="1" dirty="0"/>
              <a:t>Klebsiella</a:t>
            </a:r>
            <a:r>
              <a:rPr lang="en-US" altLang="en-US" dirty="0"/>
              <a:t> pneumonia</a:t>
            </a:r>
          </a:p>
          <a:p>
            <a:pPr marL="285750" lvl="1">
              <a:spcBef>
                <a:spcPts val="0"/>
              </a:spcBef>
            </a:pPr>
            <a:r>
              <a:rPr lang="en-US" altLang="en-US" i="1" dirty="0"/>
              <a:t>Treatment and prevention</a:t>
            </a:r>
            <a:r>
              <a:rPr lang="en-US" altLang="en-US" dirty="0"/>
              <a:t>: </a:t>
            </a:r>
          </a:p>
          <a:p>
            <a:pPr marL="539750" lvl="2"/>
            <a:r>
              <a:rPr lang="en-US" altLang="en-US" dirty="0"/>
              <a:t>Treated with antibiotics, but more strains are developing increasing antibiotic resistance</a:t>
            </a:r>
          </a:p>
          <a:p>
            <a:pPr marL="762000" lvl="3"/>
            <a:r>
              <a:rPr lang="en-US" altLang="en-US" dirty="0"/>
              <a:t>Commonly produces plasmid-encoded </a:t>
            </a:r>
            <a:r>
              <a:rPr lang="el-GR" altLang="en-US" dirty="0">
                <a:cs typeface="Arial" panose="020B0604020202020204" pitchFamily="34" charset="0"/>
              </a:rPr>
              <a:t>β</a:t>
            </a:r>
            <a:r>
              <a:rPr lang="en-US" altLang="en-US" dirty="0">
                <a:cs typeface="Arial" panose="020B0604020202020204" pitchFamily="34" charset="0"/>
              </a:rPr>
              <a:t>-lactamase; often produces extended-spectrum </a:t>
            </a:r>
            <a:r>
              <a:rPr lang="el-GR" altLang="en-US" dirty="0">
                <a:cs typeface="Arial" panose="020B0604020202020204" pitchFamily="34" charset="0"/>
              </a:rPr>
              <a:t>β</a:t>
            </a:r>
            <a:r>
              <a:rPr lang="en-US" altLang="en-US" dirty="0">
                <a:cs typeface="Arial" panose="020B0604020202020204" pitchFamily="34" charset="0"/>
              </a:rPr>
              <a:t>-lactamase (ESBL) as well</a:t>
            </a:r>
          </a:p>
          <a:p>
            <a:pPr marL="762000" lvl="3"/>
            <a:r>
              <a:rPr lang="en-US" altLang="en-US" dirty="0">
                <a:cs typeface="Arial" panose="020B0604020202020204" pitchFamily="34" charset="0"/>
              </a:rPr>
              <a:t>Some (CRKP strains) produce carbapenemases; few treatment choices remain</a:t>
            </a:r>
            <a:endParaRPr lang="el-GR" altLang="en-US" dirty="0">
              <a:cs typeface="Arial" panose="020B0604020202020204" pitchFamily="34" charset="0"/>
            </a:endParaRPr>
          </a:p>
          <a:p>
            <a:pPr marL="984250" lvl="4"/>
            <a:r>
              <a:rPr lang="en-US" altLang="en-US" dirty="0"/>
              <a:t>Fatality rate for CRKP pneumonia can reach 50%</a:t>
            </a:r>
          </a:p>
          <a:p>
            <a:pPr marL="539750" lvl="2"/>
            <a:r>
              <a:rPr lang="en-US" altLang="en-US" dirty="0"/>
              <a:t>Surgery may be required to drain abscesses</a:t>
            </a:r>
          </a:p>
          <a:p>
            <a:pPr marL="539750" lvl="2"/>
            <a:r>
              <a:rPr lang="en-US" altLang="en-US" dirty="0"/>
              <a:t>No vaccine; follow infection control measures</a:t>
            </a:r>
          </a:p>
          <a:p>
            <a:pPr marL="762000" lvl="3"/>
            <a:r>
              <a:rPr lang="en-US" altLang="en-US" dirty="0"/>
              <a:t>Gloves, gowns, disinfection, handwashing, etc.</a:t>
            </a:r>
          </a:p>
          <a:p>
            <a:pPr marL="762000" lvl="3"/>
            <a:r>
              <a:rPr lang="en-US" altLang="en-US" dirty="0"/>
              <a:t>Wise use of antimicrobials to avoid resistance</a:t>
            </a:r>
          </a:p>
        </p:txBody>
      </p:sp>
    </p:spTree>
    <p:extLst>
      <p:ext uri="{BB962C8B-B14F-4D97-AF65-F5344CB8AC3E}">
        <p14:creationId xmlns:p14="http://schemas.microsoft.com/office/powerpoint/2010/main" val="81693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C4DA84-A965-4221-87E3-B0F566EF8E07}"/>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(7)</a:t>
            </a:r>
            <a:endParaRPr lang="en-IN" sz="3200" b="1" dirty="0">
              <a:solidFill>
                <a:schemeClr val="tx1"/>
              </a:solidFill>
            </a:endParaRPr>
          </a:p>
        </p:txBody>
      </p:sp>
      <p:sp>
        <p:nvSpPr>
          <p:cNvPr id="2" name="Content Placeholder 1"/>
          <p:cNvSpPr>
            <a:spLocks noGrp="1"/>
          </p:cNvSpPr>
          <p:nvPr>
            <p:ph idx="1"/>
          </p:nvPr>
        </p:nvSpPr>
        <p:spPr>
          <a:xfrm>
            <a:off x="803565" y="990600"/>
            <a:ext cx="7315200" cy="4572000"/>
          </a:xfrm>
        </p:spPr>
        <p:txBody>
          <a:bodyPr/>
          <a:lstStyle/>
          <a:p>
            <a:pPr>
              <a:spcAft>
                <a:spcPts val="1500"/>
              </a:spcAft>
            </a:pPr>
            <a:r>
              <a:rPr lang="en-US" altLang="en-US" dirty="0"/>
              <a:t>Mycoplasmal pneumonia</a:t>
            </a:r>
          </a:p>
          <a:p>
            <a:pPr marL="285750" lvl="1">
              <a:spcBef>
                <a:spcPts val="0"/>
              </a:spcBef>
            </a:pPr>
            <a:r>
              <a:rPr lang="en-US" altLang="en-US" dirty="0"/>
              <a:t>Leading pneumonia of children, young adults (college students, military recruits)</a:t>
            </a:r>
          </a:p>
          <a:p>
            <a:pPr marL="285750" lvl="1"/>
            <a:r>
              <a:rPr lang="en-US" altLang="en-US" dirty="0"/>
              <a:t>Generally mild; often called “walking pneumonia” or atypical pneumonia</a:t>
            </a:r>
          </a:p>
          <a:p>
            <a:pPr marL="285750" lvl="1"/>
            <a:r>
              <a:rPr lang="en-US" altLang="en-US" i="1" dirty="0"/>
              <a:t>Signs and symptoms</a:t>
            </a:r>
            <a:endParaRPr lang="en-US" altLang="en-US" dirty="0"/>
          </a:p>
          <a:p>
            <a:pPr marL="512763" lvl="2"/>
            <a:r>
              <a:rPr lang="en-US" altLang="en-US" dirty="0"/>
              <a:t>Onset is gradual (incubation period 2 to 3 weeks)</a:t>
            </a:r>
          </a:p>
          <a:p>
            <a:pPr marL="512763" lvl="2"/>
            <a:r>
              <a:rPr lang="en-US" altLang="en-US" dirty="0"/>
              <a:t>Initial symptoms are sore throat, chills, fever, headache, muscle pain, fatigue</a:t>
            </a:r>
          </a:p>
          <a:p>
            <a:pPr marL="512763" lvl="2"/>
            <a:r>
              <a:rPr lang="en-US" altLang="en-US" dirty="0"/>
              <a:t>Dry cough after several days; mucoid sputum may be produced later</a:t>
            </a:r>
          </a:p>
          <a:p>
            <a:pPr marL="512763" lvl="2"/>
            <a:r>
              <a:rPr lang="en-US" altLang="en-US" dirty="0"/>
              <a:t>Some develop otitis media</a:t>
            </a:r>
            <a:endParaRPr lang="en-US" dirty="0"/>
          </a:p>
        </p:txBody>
      </p:sp>
    </p:spTree>
    <p:extLst>
      <p:ext uri="{BB962C8B-B14F-4D97-AF65-F5344CB8AC3E}">
        <p14:creationId xmlns:p14="http://schemas.microsoft.com/office/powerpoint/2010/main" val="467102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88B0AE-9686-4BD4-B347-17DCC0662E4A}"/>
              </a:ext>
            </a:extLst>
          </p:cNvPr>
          <p:cNvSpPr>
            <a:spLocks noGrp="1"/>
          </p:cNvSpPr>
          <p:nvPr>
            <p:ph type="title"/>
          </p:nvPr>
        </p:nvSpPr>
        <p:spPr>
          <a:xfrm>
            <a:off x="0" y="228600"/>
            <a:ext cx="9144000" cy="1066800"/>
          </a:xfrm>
        </p:spPr>
        <p:txBody>
          <a:bodyPr/>
          <a:lstStyle/>
          <a:p>
            <a:r>
              <a:rPr lang="en-US" altLang="en-US" sz="3200" b="1" dirty="0">
                <a:solidFill>
                  <a:schemeClr val="tx1"/>
                </a:solidFill>
              </a:rPr>
              <a:t>Bacterial Infections of Lower Respiratory System –Figure 21.14 </a:t>
            </a:r>
            <a:endParaRPr lang="en-IN" sz="3200" b="1" dirty="0">
              <a:solidFill>
                <a:schemeClr val="tx1"/>
              </a:solidFill>
            </a:endParaRPr>
          </a:p>
        </p:txBody>
      </p:sp>
      <p:sp>
        <p:nvSpPr>
          <p:cNvPr id="2" name="Content Placeholder 1"/>
          <p:cNvSpPr>
            <a:spLocks noGrp="1"/>
          </p:cNvSpPr>
          <p:nvPr>
            <p:ph idx="1"/>
          </p:nvPr>
        </p:nvSpPr>
        <p:spPr>
          <a:xfrm>
            <a:off x="796635" y="1371600"/>
            <a:ext cx="4953000" cy="2286000"/>
          </a:xfrm>
        </p:spPr>
        <p:txBody>
          <a:bodyPr/>
          <a:lstStyle/>
          <a:p>
            <a:pPr>
              <a:spcAft>
                <a:spcPts val="1500"/>
              </a:spcAft>
            </a:pPr>
            <a:r>
              <a:rPr lang="en-US" altLang="en-US" dirty="0"/>
              <a:t>Mycoplasmal pneumonia</a:t>
            </a:r>
          </a:p>
          <a:p>
            <a:pPr marL="285750" lvl="1">
              <a:spcBef>
                <a:spcPts val="0"/>
              </a:spcBef>
            </a:pPr>
            <a:r>
              <a:rPr lang="en-US" altLang="en-US" i="1" dirty="0"/>
              <a:t>Causative agent</a:t>
            </a:r>
            <a:r>
              <a:rPr lang="en-US" altLang="en-US" dirty="0"/>
              <a:t>: </a:t>
            </a:r>
            <a:r>
              <a:rPr lang="en-US" altLang="en-US" i="1" dirty="0"/>
              <a:t>Mycoplasma pneumoniae</a:t>
            </a:r>
          </a:p>
          <a:p>
            <a:pPr marL="498475" lvl="2"/>
            <a:r>
              <a:rPr lang="en-US" altLang="en-US" dirty="0"/>
              <a:t>Small bacterium lacking cell wall</a:t>
            </a:r>
          </a:p>
          <a:p>
            <a:pPr marL="498475" lvl="2"/>
            <a:r>
              <a:rPr lang="en-US" altLang="en-US" dirty="0"/>
              <a:t>Slow, aerobic growth</a:t>
            </a:r>
          </a:p>
          <a:p>
            <a:pPr marL="498475" lvl="2"/>
            <a:r>
              <a:rPr lang="en-US" altLang="en-US" dirty="0"/>
              <a:t>Colonies on agar look like fried eggs</a:t>
            </a:r>
            <a:endParaRPr lang="en-US" dirty="0"/>
          </a:p>
        </p:txBody>
      </p:sp>
      <p:pic>
        <p:nvPicPr>
          <p:cNvPr id="107524" name="Picture 4" descr="The colonies each have a dense center, giving them a “fried egg” appearance.&#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4" b="3708"/>
          <a:stretch/>
        </p:blipFill>
        <p:spPr bwMode="auto">
          <a:xfrm>
            <a:off x="2790330" y="3763659"/>
            <a:ext cx="3560140" cy="263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A682D1D3-D1EE-4E06-A0A9-E7AD07AFE290}"/>
              </a:ext>
            </a:extLst>
          </p:cNvPr>
          <p:cNvSpPr>
            <a:spLocks noGrp="1"/>
          </p:cNvSpPr>
          <p:nvPr>
            <p:ph type="body" sz="quarter" idx="11"/>
          </p:nvPr>
        </p:nvSpPr>
        <p:spPr>
          <a:xfrm>
            <a:off x="8305800" y="6705600"/>
            <a:ext cx="838200" cy="152400"/>
          </a:xfrm>
        </p:spPr>
        <p:txBody>
          <a:bodyPr/>
          <a:lstStyle/>
          <a:p>
            <a:r>
              <a:rPr lang="en-US" altLang="en-US" dirty="0"/>
              <a:t>©Christine Citti</a:t>
            </a:r>
          </a:p>
        </p:txBody>
      </p:sp>
    </p:spTree>
    <p:extLst>
      <p:ext uri="{BB962C8B-B14F-4D97-AF65-F5344CB8AC3E}">
        <p14:creationId xmlns:p14="http://schemas.microsoft.com/office/powerpoint/2010/main" val="946227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75C114-9B6A-4A97-B07B-77BE497F0454}"/>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(8)</a:t>
            </a:r>
            <a:endParaRPr lang="en-IN" sz="3200" b="1" dirty="0">
              <a:solidFill>
                <a:schemeClr val="tx1"/>
              </a:solidFill>
            </a:endParaRPr>
          </a:p>
        </p:txBody>
      </p:sp>
      <p:sp>
        <p:nvSpPr>
          <p:cNvPr id="2" name="Content Placeholder 1"/>
          <p:cNvSpPr>
            <a:spLocks noGrp="1"/>
          </p:cNvSpPr>
          <p:nvPr>
            <p:ph idx="1"/>
          </p:nvPr>
        </p:nvSpPr>
        <p:spPr>
          <a:xfrm>
            <a:off x="803565" y="990600"/>
            <a:ext cx="6858000" cy="3505200"/>
          </a:xfrm>
        </p:spPr>
        <p:txBody>
          <a:bodyPr/>
          <a:lstStyle/>
          <a:p>
            <a:pPr>
              <a:spcAft>
                <a:spcPts val="1500"/>
              </a:spcAft>
            </a:pPr>
            <a:r>
              <a:rPr lang="en-US" altLang="en-US" dirty="0"/>
              <a:t>Mycoplasmal pneumonia</a:t>
            </a:r>
          </a:p>
          <a:p>
            <a:pPr marL="285750" lvl="1">
              <a:spcBef>
                <a:spcPts val="0"/>
              </a:spcBef>
            </a:pPr>
            <a:r>
              <a:rPr lang="en-US" altLang="en-US" i="1" dirty="0"/>
              <a:t>Pathogenesis</a:t>
            </a:r>
            <a:r>
              <a:rPr lang="en-US" altLang="en-US" dirty="0"/>
              <a:t> </a:t>
            </a:r>
          </a:p>
          <a:p>
            <a:pPr marL="498475" lvl="2"/>
            <a:r>
              <a:rPr lang="en-US" altLang="en-US" dirty="0"/>
              <a:t>Only a few inhaled cells can start infection</a:t>
            </a:r>
          </a:p>
          <a:p>
            <a:pPr marL="498475" lvl="2"/>
            <a:r>
              <a:rPr lang="en-US" altLang="en-US" dirty="0"/>
              <a:t>Bacteria attach to receptors on respiratory epithelium</a:t>
            </a:r>
          </a:p>
          <a:p>
            <a:pPr marL="498475" lvl="2"/>
            <a:r>
              <a:rPr lang="en-US" altLang="en-US" dirty="0"/>
              <a:t>Interfere with ciliary action, cause cells to slough off</a:t>
            </a:r>
          </a:p>
          <a:p>
            <a:pPr marL="736600" lvl="3"/>
            <a:r>
              <a:rPr lang="en-US" altLang="en-US" dirty="0"/>
              <a:t>Increases chance of secondary infection</a:t>
            </a:r>
          </a:p>
          <a:p>
            <a:pPr marL="498475" lvl="2"/>
            <a:r>
              <a:rPr lang="en-US" altLang="en-US" dirty="0"/>
              <a:t>Inflammatory response with accumulation of lymphocytes and macrophages thickens walls of bronchial tubes and alveoli</a:t>
            </a:r>
          </a:p>
        </p:txBody>
      </p:sp>
    </p:spTree>
    <p:extLst>
      <p:ext uri="{BB962C8B-B14F-4D97-AF65-F5344CB8AC3E}">
        <p14:creationId xmlns:p14="http://schemas.microsoft.com/office/powerpoint/2010/main" val="36148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482F1E-109C-4C83-9EF0-A930E573909C}"/>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(9) </a:t>
            </a:r>
            <a:endParaRPr lang="en-IN" sz="3200" b="1" dirty="0">
              <a:solidFill>
                <a:schemeClr val="tx1"/>
              </a:solidFill>
            </a:endParaRPr>
          </a:p>
        </p:txBody>
      </p:sp>
      <p:sp>
        <p:nvSpPr>
          <p:cNvPr id="2" name="Content Placeholder 1"/>
          <p:cNvSpPr>
            <a:spLocks noGrp="1"/>
          </p:cNvSpPr>
          <p:nvPr>
            <p:ph idx="1"/>
          </p:nvPr>
        </p:nvSpPr>
        <p:spPr>
          <a:xfrm>
            <a:off x="796636" y="990600"/>
            <a:ext cx="7737764" cy="4343400"/>
          </a:xfrm>
        </p:spPr>
        <p:txBody>
          <a:bodyPr/>
          <a:lstStyle/>
          <a:p>
            <a:pPr>
              <a:spcAft>
                <a:spcPts val="1500"/>
              </a:spcAft>
            </a:pPr>
            <a:r>
              <a:rPr lang="en-US" altLang="en-US" dirty="0"/>
              <a:t>Mycoplasmal pneumonia</a:t>
            </a:r>
          </a:p>
          <a:p>
            <a:pPr marL="285750" lvl="1">
              <a:spcBef>
                <a:spcPts val="0"/>
              </a:spcBef>
            </a:pPr>
            <a:r>
              <a:rPr lang="en-US" altLang="en-US" i="1" dirty="0"/>
              <a:t>Epidemiology</a:t>
            </a:r>
            <a:r>
              <a:rPr lang="en-US" altLang="en-US" dirty="0"/>
              <a:t>: spread by aerosolized droplets shed from about 1 week before symptoms begin to many weeks afterward</a:t>
            </a:r>
          </a:p>
          <a:p>
            <a:pPr marL="504825" lvl="2"/>
            <a:r>
              <a:rPr lang="en-US" altLang="en-US" dirty="0"/>
              <a:t>Accounts for approximately one fifth of bacterial pneumonias</a:t>
            </a:r>
          </a:p>
          <a:p>
            <a:pPr marL="504825" lvl="2"/>
            <a:r>
              <a:rPr lang="en-US" altLang="en-US" dirty="0"/>
              <a:t>Immunity following recovery not permanent; repeat infections have occurred within 5 years</a:t>
            </a:r>
          </a:p>
          <a:p>
            <a:pPr marL="285750" lvl="1"/>
            <a:r>
              <a:rPr lang="en-US" altLang="en-US" i="1" dirty="0"/>
              <a:t>Treatment and prevention</a:t>
            </a:r>
            <a:r>
              <a:rPr lang="en-US" altLang="en-US" dirty="0"/>
              <a:t>: </a:t>
            </a:r>
            <a:r>
              <a:rPr lang="en-US" altLang="en-US" i="1" dirty="0"/>
              <a:t>M. pneumoniae</a:t>
            </a:r>
            <a:r>
              <a:rPr lang="en-US" altLang="en-US" dirty="0"/>
              <a:t> lacks cell wall, so antibiotics that target cell wall are ineffective </a:t>
            </a:r>
          </a:p>
          <a:p>
            <a:pPr marL="504825" lvl="2"/>
            <a:r>
              <a:rPr lang="en-US" altLang="en-US" dirty="0"/>
              <a:t>Macrolides shorten illness if given early</a:t>
            </a:r>
          </a:p>
          <a:p>
            <a:pPr marL="504825" lvl="2"/>
            <a:r>
              <a:rPr lang="en-US" altLang="en-US" dirty="0"/>
              <a:t>No preventative measures except avoiding crowding in schools, military facilities</a:t>
            </a:r>
          </a:p>
        </p:txBody>
      </p:sp>
    </p:spTree>
    <p:extLst>
      <p:ext uri="{BB962C8B-B14F-4D97-AF65-F5344CB8AC3E}">
        <p14:creationId xmlns:p14="http://schemas.microsoft.com/office/powerpoint/2010/main" val="420357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5E6C6E-B01C-4034-951F-81E4C2BAE132}"/>
              </a:ext>
            </a:extLst>
          </p:cNvPr>
          <p:cNvSpPr>
            <a:spLocks noGrp="1"/>
          </p:cNvSpPr>
          <p:nvPr>
            <p:ph type="title"/>
          </p:nvPr>
        </p:nvSpPr>
        <p:spPr>
          <a:xfrm>
            <a:off x="134462" y="228600"/>
            <a:ext cx="8875076" cy="457200"/>
          </a:xfrm>
        </p:spPr>
        <p:txBody>
          <a:bodyPr/>
          <a:lstStyle/>
          <a:p>
            <a:r>
              <a:rPr lang="en-US" altLang="en-US" sz="2100" b="1" dirty="0">
                <a:solidFill>
                  <a:schemeClr val="tx1"/>
                </a:solidFill>
              </a:rPr>
              <a:t>Table 21.7 Pneumococcal, Klebsiella, and Mycoplasmal Pneumonias Compared</a:t>
            </a:r>
            <a:endParaRPr lang="en-IN" sz="2100" b="1" dirty="0">
              <a:solidFill>
                <a:schemeClr val="tx1"/>
              </a:solidFill>
            </a:endParaRPr>
          </a:p>
        </p:txBody>
      </p:sp>
      <p:graphicFrame>
        <p:nvGraphicFramePr>
          <p:cNvPr id="7" name="Table Placeholder 6">
            <a:extLst>
              <a:ext uri="{FF2B5EF4-FFF2-40B4-BE49-F238E27FC236}">
                <a16:creationId xmlns:a16="http://schemas.microsoft.com/office/drawing/2014/main" id="{3368A2AB-1EBB-42E6-A69B-BF3EAB0DC0D7}"/>
              </a:ext>
            </a:extLst>
          </p:cNvPr>
          <p:cNvGraphicFramePr>
            <a:graphicFrameLocks noGrp="1"/>
          </p:cNvGraphicFramePr>
          <p:nvPr>
            <p:ph type="tbl" sz="quarter" idx="21"/>
            <p:extLst>
              <p:ext uri="{D42A27DB-BD31-4B8C-83A1-F6EECF244321}">
                <p14:modId xmlns:p14="http://schemas.microsoft.com/office/powerpoint/2010/main" val="2428653174"/>
              </p:ext>
            </p:extLst>
          </p:nvPr>
        </p:nvGraphicFramePr>
        <p:xfrm>
          <a:off x="134462" y="914401"/>
          <a:ext cx="8875077" cy="5425440"/>
        </p:xfrm>
        <a:graphic>
          <a:graphicData uri="http://schemas.openxmlformats.org/drawingml/2006/table">
            <a:tbl>
              <a:tblPr firstRow="1" bandRow="1">
                <a:tableStyleId>{5940675A-B579-460E-94D1-54222C63F5DA}</a:tableStyleId>
              </a:tblPr>
              <a:tblGrid>
                <a:gridCol w="1575358">
                  <a:extLst>
                    <a:ext uri="{9D8B030D-6E8A-4147-A177-3AD203B41FA5}">
                      <a16:colId xmlns:a16="http://schemas.microsoft.com/office/drawing/2014/main" val="2458321562"/>
                    </a:ext>
                  </a:extLst>
                </a:gridCol>
                <a:gridCol w="2496221">
                  <a:extLst>
                    <a:ext uri="{9D8B030D-6E8A-4147-A177-3AD203B41FA5}">
                      <a16:colId xmlns:a16="http://schemas.microsoft.com/office/drawing/2014/main" val="1263294993"/>
                    </a:ext>
                  </a:extLst>
                </a:gridCol>
                <a:gridCol w="2283128">
                  <a:extLst>
                    <a:ext uri="{9D8B030D-6E8A-4147-A177-3AD203B41FA5}">
                      <a16:colId xmlns:a16="http://schemas.microsoft.com/office/drawing/2014/main" val="3883584762"/>
                    </a:ext>
                  </a:extLst>
                </a:gridCol>
                <a:gridCol w="2520370">
                  <a:extLst>
                    <a:ext uri="{9D8B030D-6E8A-4147-A177-3AD203B41FA5}">
                      <a16:colId xmlns:a16="http://schemas.microsoft.com/office/drawing/2014/main" val="3854081133"/>
                    </a:ext>
                  </a:extLst>
                </a:gridCol>
              </a:tblGrid>
              <a:tr h="252573">
                <a:tc>
                  <a:txBody>
                    <a:bodyPr/>
                    <a:lstStyle/>
                    <a:p>
                      <a:endParaRPr lang="en-IN" sz="1400" dirty="0"/>
                    </a:p>
                  </a:txBody>
                  <a:tcPr/>
                </a:tc>
                <a:tc>
                  <a:txBody>
                    <a:bodyPr/>
                    <a:lstStyle/>
                    <a:p>
                      <a:r>
                        <a:rPr lang="en-US" sz="1400" b="1" dirty="0"/>
                        <a:t>Pneumococcal Pneumonia</a:t>
                      </a:r>
                    </a:p>
                  </a:txBody>
                  <a:tcPr/>
                </a:tc>
                <a:tc>
                  <a:txBody>
                    <a:bodyPr/>
                    <a:lstStyle/>
                    <a:p>
                      <a:r>
                        <a:rPr lang="en-US" sz="1400" b="1" dirty="0"/>
                        <a:t>Klebsiella Pneumonia</a:t>
                      </a:r>
                    </a:p>
                  </a:txBody>
                  <a:tcPr/>
                </a:tc>
                <a:tc>
                  <a:txBody>
                    <a:bodyPr/>
                    <a:lstStyle/>
                    <a:p>
                      <a:r>
                        <a:rPr lang="en-US" sz="1400" b="1" dirty="0"/>
                        <a:t>Mycoplasmal Pneumonia</a:t>
                      </a:r>
                    </a:p>
                  </a:txBody>
                  <a:tcPr/>
                </a:tc>
                <a:extLst>
                  <a:ext uri="{0D108BD9-81ED-4DB2-BD59-A6C34878D82A}">
                    <a16:rowId xmlns:a16="http://schemas.microsoft.com/office/drawing/2014/main" val="1142935"/>
                  </a:ext>
                </a:extLst>
              </a:tr>
              <a:tr h="681947">
                <a:tc>
                  <a:txBody>
                    <a:bodyPr/>
                    <a:lstStyle/>
                    <a:p>
                      <a:r>
                        <a:rPr lang="en-US" sz="1200" b="1" dirty="0"/>
                        <a:t>Signs and symptoms</a:t>
                      </a:r>
                    </a:p>
                  </a:txBody>
                  <a:tcPr/>
                </a:tc>
                <a:tc>
                  <a:txBody>
                    <a:bodyPr/>
                    <a:lstStyle/>
                    <a:p>
                      <a:r>
                        <a:rPr lang="en-US" sz="1200" dirty="0"/>
                        <a:t>Cough, sudden chills and fever, shortness of breath, chest pain, cyanosis, rust-colored sputum from blood</a:t>
                      </a:r>
                    </a:p>
                  </a:txBody>
                  <a:tcPr/>
                </a:tc>
                <a:tc>
                  <a:txBody>
                    <a:bodyPr/>
                    <a:lstStyle/>
                    <a:p>
                      <a:r>
                        <a:rPr lang="en-US" sz="1200" dirty="0"/>
                        <a:t>Cough, repeated chills, fever, shortness of breath, chest pain, cyanosis, bloody jelly-like sputum </a:t>
                      </a:r>
                    </a:p>
                  </a:txBody>
                  <a:tcPr/>
                </a:tc>
                <a:tc>
                  <a:txBody>
                    <a:bodyPr/>
                    <a:lstStyle/>
                    <a:p>
                      <a:r>
                        <a:rPr lang="en-US" sz="1200" dirty="0"/>
                        <a:t>Gradual onset of dry cough, fever, fatigue, headache, and muscle aches</a:t>
                      </a:r>
                    </a:p>
                  </a:txBody>
                  <a:tcPr/>
                </a:tc>
                <a:extLst>
                  <a:ext uri="{0D108BD9-81ED-4DB2-BD59-A6C34878D82A}">
                    <a16:rowId xmlns:a16="http://schemas.microsoft.com/office/drawing/2014/main" val="3472674200"/>
                  </a:ext>
                </a:extLst>
              </a:tr>
              <a:tr h="227316">
                <a:tc>
                  <a:txBody>
                    <a:bodyPr/>
                    <a:lstStyle/>
                    <a:p>
                      <a:r>
                        <a:rPr lang="en-US" sz="1200" b="1" dirty="0"/>
                        <a:t>Incubation</a:t>
                      </a:r>
                      <a:r>
                        <a:rPr lang="en-US" sz="1200" b="1" baseline="0" dirty="0"/>
                        <a:t> period</a:t>
                      </a:r>
                      <a:endParaRPr lang="en-US" sz="1200" b="1" dirty="0"/>
                    </a:p>
                  </a:txBody>
                  <a:tcPr/>
                </a:tc>
                <a:tc>
                  <a:txBody>
                    <a:bodyPr/>
                    <a:lstStyle/>
                    <a:p>
                      <a:r>
                        <a:rPr lang="en-US" sz="1200" dirty="0"/>
                        <a:t>1 to</a:t>
                      </a:r>
                      <a:r>
                        <a:rPr lang="en-US" sz="1200" baseline="0" dirty="0"/>
                        <a:t> 3 days</a:t>
                      </a:r>
                      <a:endParaRPr lang="en-US" sz="1200" dirty="0"/>
                    </a:p>
                  </a:txBody>
                  <a:tcPr/>
                </a:tc>
                <a:tc>
                  <a:txBody>
                    <a:bodyPr/>
                    <a:lstStyle/>
                    <a:p>
                      <a:r>
                        <a:rPr lang="en-US" sz="1200" dirty="0"/>
                        <a:t>1 to 3</a:t>
                      </a:r>
                      <a:r>
                        <a:rPr lang="en-US" sz="1200" baseline="0" dirty="0"/>
                        <a:t> days</a:t>
                      </a:r>
                      <a:endParaRPr lang="en-US" sz="1200" dirty="0"/>
                    </a:p>
                  </a:txBody>
                  <a:tcPr/>
                </a:tc>
                <a:tc>
                  <a:txBody>
                    <a:bodyPr/>
                    <a:lstStyle/>
                    <a:p>
                      <a:r>
                        <a:rPr lang="en-US" sz="1200" dirty="0"/>
                        <a:t>2 to 3</a:t>
                      </a:r>
                      <a:r>
                        <a:rPr lang="en-US" sz="1200" baseline="0" dirty="0"/>
                        <a:t> weeks</a:t>
                      </a:r>
                      <a:endParaRPr lang="en-US" sz="1200" dirty="0"/>
                    </a:p>
                  </a:txBody>
                  <a:tcPr/>
                </a:tc>
                <a:extLst>
                  <a:ext uri="{0D108BD9-81ED-4DB2-BD59-A6C34878D82A}">
                    <a16:rowId xmlns:a16="http://schemas.microsoft.com/office/drawing/2014/main" val="2278992688"/>
                  </a:ext>
                </a:extLst>
              </a:tr>
              <a:tr h="530403">
                <a:tc>
                  <a:txBody>
                    <a:bodyPr/>
                    <a:lstStyle/>
                    <a:p>
                      <a:r>
                        <a:rPr lang="en-US" sz="1200" b="1" dirty="0"/>
                        <a:t>Causative agent</a:t>
                      </a:r>
                    </a:p>
                  </a:txBody>
                  <a:tcPr/>
                </a:tc>
                <a:tc>
                  <a:txBody>
                    <a:bodyPr/>
                    <a:lstStyle/>
                    <a:p>
                      <a:r>
                        <a:rPr lang="en-US" sz="1200" i="1" dirty="0"/>
                        <a:t>Streptococcus</a:t>
                      </a:r>
                      <a:r>
                        <a:rPr lang="en-US" sz="1200" dirty="0"/>
                        <a:t> </a:t>
                      </a:r>
                      <a:r>
                        <a:rPr lang="en-US" sz="1200" i="1" dirty="0"/>
                        <a:t>pneumoniae</a:t>
                      </a:r>
                      <a:r>
                        <a:rPr lang="en-US" sz="1200" dirty="0"/>
                        <a:t> (pneumococcus); encapsulated strains</a:t>
                      </a:r>
                    </a:p>
                  </a:txBody>
                  <a:tcPr/>
                </a:tc>
                <a:tc>
                  <a:txBody>
                    <a:bodyPr/>
                    <a:lstStyle/>
                    <a:p>
                      <a:r>
                        <a:rPr lang="en-US" sz="1200" i="1" dirty="0"/>
                        <a:t>Klebsiella</a:t>
                      </a:r>
                      <a:r>
                        <a:rPr lang="en-US" sz="1200" dirty="0"/>
                        <a:t> </a:t>
                      </a:r>
                      <a:r>
                        <a:rPr lang="en-US" sz="1200" i="1" dirty="0"/>
                        <a:t>pneumoniae</a:t>
                      </a:r>
                      <a:r>
                        <a:rPr lang="en-US" sz="1200" dirty="0"/>
                        <a:t>, encapsulated enterobacterium</a:t>
                      </a:r>
                    </a:p>
                  </a:txBody>
                  <a:tcPr/>
                </a:tc>
                <a:tc>
                  <a:txBody>
                    <a:bodyPr/>
                    <a:lstStyle/>
                    <a:p>
                      <a:r>
                        <a:rPr lang="en-US" sz="1200" i="1" dirty="0"/>
                        <a:t>Mycoplasma pneumoniae</a:t>
                      </a:r>
                      <a:r>
                        <a:rPr lang="en-US" sz="1200" dirty="0"/>
                        <a:t>; lacks cell wall</a:t>
                      </a:r>
                    </a:p>
                  </a:txBody>
                  <a:tcPr/>
                </a:tc>
                <a:extLst>
                  <a:ext uri="{0D108BD9-81ED-4DB2-BD59-A6C34878D82A}">
                    <a16:rowId xmlns:a16="http://schemas.microsoft.com/office/drawing/2014/main" val="2974517809"/>
                  </a:ext>
                </a:extLst>
              </a:tr>
              <a:tr h="985035">
                <a:tc>
                  <a:txBody>
                    <a:bodyPr/>
                    <a:lstStyle/>
                    <a:p>
                      <a:r>
                        <a:rPr lang="en-US" sz="1200" b="1" dirty="0"/>
                        <a:t>Pathogenesis</a:t>
                      </a:r>
                    </a:p>
                  </a:txBody>
                  <a:tcPr/>
                </a:tc>
                <a:tc>
                  <a:txBody>
                    <a:bodyPr/>
                    <a:lstStyle/>
                    <a:p>
                      <a:r>
                        <a:rPr lang="en-US" sz="1200" dirty="0"/>
                        <a:t>Inhalation of encapsulated pneumococci; colonization of alveoli triggers an inflammatory response; fluid and inflammatory cells fill the alveoli.</a:t>
                      </a:r>
                    </a:p>
                  </a:txBody>
                  <a:tcPr/>
                </a:tc>
                <a:tc>
                  <a:txBody>
                    <a:bodyPr/>
                    <a:lstStyle/>
                    <a:p>
                      <a:r>
                        <a:rPr lang="en-US" sz="1200" dirty="0"/>
                        <a:t>Inhalation of colonized mucus droplets from the throat. Destruction of lung tissue and abscess formation common; infection spreads via blood to other body tissues.</a:t>
                      </a:r>
                    </a:p>
                  </a:txBody>
                  <a:tcPr/>
                </a:tc>
                <a:tc>
                  <a:txBody>
                    <a:bodyPr/>
                    <a:lstStyle/>
                    <a:p>
                      <a:r>
                        <a:rPr lang="en-US" sz="1200" dirty="0"/>
                        <a:t>Inhalation of infected droplets. Bacterial cells attach to receptors on respiratory epithelium; inhibition of ciliary motion and destruction of cells.</a:t>
                      </a:r>
                    </a:p>
                  </a:txBody>
                  <a:tcPr/>
                </a:tc>
                <a:extLst>
                  <a:ext uri="{0D108BD9-81ED-4DB2-BD59-A6C34878D82A}">
                    <a16:rowId xmlns:a16="http://schemas.microsoft.com/office/drawing/2014/main" val="3011269951"/>
                  </a:ext>
                </a:extLst>
              </a:tr>
              <a:tr h="1136578">
                <a:tc>
                  <a:txBody>
                    <a:bodyPr/>
                    <a:lstStyle/>
                    <a:p>
                      <a:r>
                        <a:rPr lang="en-US" sz="1200" b="1" dirty="0"/>
                        <a:t>Epidemiology</a:t>
                      </a:r>
                    </a:p>
                  </a:txBody>
                  <a:tcPr/>
                </a:tc>
                <a:tc>
                  <a:txBody>
                    <a:bodyPr/>
                    <a:lstStyle/>
                    <a:p>
                      <a:r>
                        <a:rPr lang="en-US" sz="1200" dirty="0"/>
                        <a:t>High carrier rates for </a:t>
                      </a:r>
                      <a:r>
                        <a:rPr lang="en-US" sz="1200" i="1" dirty="0"/>
                        <a:t>S. pneumoniae</a:t>
                      </a:r>
                      <a:r>
                        <a:rPr lang="en-US" sz="1200" dirty="0"/>
                        <a:t>. Risk of pneumonia increases with conditions such as alcoholism, narcotic use, and viral infections that impair the mucociliary escalator. Other risk factors are chronic heart or lung disease, diabetes, and cancer.</a:t>
                      </a:r>
                    </a:p>
                  </a:txBody>
                  <a:tcPr/>
                </a:tc>
                <a:tc>
                  <a:txBody>
                    <a:bodyPr/>
                    <a:lstStyle/>
                    <a:p>
                      <a:r>
                        <a:rPr lang="en-US" sz="1200" i="1" dirty="0"/>
                        <a:t>Klebsiella</a:t>
                      </a:r>
                      <a:r>
                        <a:rPr lang="en-US" sz="1200" dirty="0"/>
                        <a:t> species and other Gramnegative rods are common causes of fatal healthcare-associated pneumonias. Often resistant to antibiotics. </a:t>
                      </a:r>
                    </a:p>
                  </a:txBody>
                  <a:tcPr/>
                </a:tc>
                <a:tc>
                  <a:txBody>
                    <a:bodyPr/>
                    <a:lstStyle/>
                    <a:p>
                      <a:r>
                        <a:rPr lang="en-US" sz="1200" dirty="0"/>
                        <a:t>Mild infections are common; infected people spread the disease.</a:t>
                      </a:r>
                    </a:p>
                  </a:txBody>
                  <a:tcPr/>
                </a:tc>
                <a:extLst>
                  <a:ext uri="{0D108BD9-81ED-4DB2-BD59-A6C34878D82A}">
                    <a16:rowId xmlns:a16="http://schemas.microsoft.com/office/drawing/2014/main" val="979702681"/>
                  </a:ext>
                </a:extLst>
              </a:tr>
              <a:tr h="681947">
                <a:tc>
                  <a:txBody>
                    <a:bodyPr/>
                    <a:lstStyle/>
                    <a:p>
                      <a:r>
                        <a:rPr lang="en-US" sz="1200" b="1" dirty="0"/>
                        <a:t>Treatment and prevention</a:t>
                      </a:r>
                    </a:p>
                  </a:txBody>
                  <a:tcPr/>
                </a:tc>
                <a:tc>
                  <a:txBody>
                    <a:bodyPr/>
                    <a:lstStyle/>
                    <a:p>
                      <a:r>
                        <a:rPr lang="en-US" sz="1200" dirty="0"/>
                        <a:t>Treatment: antibiotics. Prevention: PCV13: conjugate vaccine against 13 serotypes; PPSV23: polysaccharide vaccine against 23 serotypes.</a:t>
                      </a:r>
                    </a:p>
                  </a:txBody>
                  <a:tcPr/>
                </a:tc>
                <a:tc>
                  <a:txBody>
                    <a:bodyPr/>
                    <a:lstStyle/>
                    <a:p>
                      <a:r>
                        <a:rPr lang="en-US" sz="1200" dirty="0"/>
                        <a:t>Treatment: a combination of antibiotics; resistance is a problem. Prevention: no vaccine available.</a:t>
                      </a:r>
                    </a:p>
                  </a:txBody>
                  <a:tcPr/>
                </a:tc>
                <a:tc>
                  <a:txBody>
                    <a:bodyPr/>
                    <a:lstStyle/>
                    <a:p>
                      <a:r>
                        <a:rPr lang="en-US" sz="1200" dirty="0"/>
                        <a:t>Treatment: antibiotics, excluding cell wall synthesis inhibitors. Prevention: no vaccine available; avoid crowding in schools and military facilities.</a:t>
                      </a:r>
                    </a:p>
                  </a:txBody>
                  <a:tcPr/>
                </a:tc>
                <a:extLst>
                  <a:ext uri="{0D108BD9-81ED-4DB2-BD59-A6C34878D82A}">
                    <a16:rowId xmlns:a16="http://schemas.microsoft.com/office/drawing/2014/main" val="4197902297"/>
                  </a:ext>
                </a:extLst>
              </a:tr>
            </a:tbl>
          </a:graphicData>
        </a:graphic>
      </p:graphicFrame>
    </p:spTree>
    <p:extLst>
      <p:ext uri="{BB962C8B-B14F-4D97-AF65-F5344CB8AC3E}">
        <p14:creationId xmlns:p14="http://schemas.microsoft.com/office/powerpoint/2010/main" val="194093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0A4C1-3F89-460C-ABE7-E6B517FEEA47}"/>
              </a:ext>
            </a:extLst>
          </p:cNvPr>
          <p:cNvSpPr>
            <a:spLocks noGrp="1"/>
          </p:cNvSpPr>
          <p:nvPr>
            <p:ph type="title"/>
          </p:nvPr>
        </p:nvSpPr>
        <p:spPr>
          <a:xfrm>
            <a:off x="749729" y="228600"/>
            <a:ext cx="7644543" cy="914400"/>
          </a:xfrm>
        </p:spPr>
        <p:txBody>
          <a:bodyPr/>
          <a:lstStyle/>
          <a:p>
            <a:r>
              <a:rPr lang="en-US" altLang="en-US" sz="2800" b="1" dirty="0">
                <a:solidFill>
                  <a:schemeClr val="tx1"/>
                </a:solidFill>
              </a:rPr>
              <a:t>Bacterial Infections of Lower Respiratory System – Figure 21.16</a:t>
            </a:r>
            <a:endParaRPr lang="en-IN" sz="2800" b="1" dirty="0">
              <a:solidFill>
                <a:schemeClr val="tx1"/>
              </a:solidFill>
            </a:endParaRPr>
          </a:p>
        </p:txBody>
      </p:sp>
      <p:sp>
        <p:nvSpPr>
          <p:cNvPr id="2" name="Content Placeholder 1"/>
          <p:cNvSpPr>
            <a:spLocks noGrp="1"/>
          </p:cNvSpPr>
          <p:nvPr>
            <p:ph idx="1"/>
          </p:nvPr>
        </p:nvSpPr>
        <p:spPr>
          <a:xfrm>
            <a:off x="793084" y="1521813"/>
            <a:ext cx="7644543" cy="1683017"/>
          </a:xfrm>
        </p:spPr>
        <p:txBody>
          <a:bodyPr/>
          <a:lstStyle/>
          <a:p>
            <a:pPr>
              <a:spcAft>
                <a:spcPts val="1500"/>
              </a:spcAft>
            </a:pPr>
            <a:r>
              <a:rPr lang="en-US" altLang="en-US" dirty="0"/>
              <a:t>Pertussis (“whooping cough”)</a:t>
            </a:r>
          </a:p>
          <a:p>
            <a:pPr marL="285750" lvl="1">
              <a:spcBef>
                <a:spcPts val="0"/>
              </a:spcBef>
            </a:pPr>
            <a:r>
              <a:rPr lang="en-US" altLang="en-US" dirty="0"/>
              <a:t>Vaccination-preventable disease, but still endemic in many countries including U.S.</a:t>
            </a:r>
          </a:p>
          <a:p>
            <a:pPr marL="504825" lvl="2"/>
            <a:r>
              <a:rPr lang="en-US" altLang="en-US" dirty="0"/>
              <a:t>Causes up to half a million deaths annually globally</a:t>
            </a:r>
          </a:p>
        </p:txBody>
      </p:sp>
      <p:pic>
        <p:nvPicPr>
          <p:cNvPr id="115716" name="Picture 4" descr="A baby’s blood is being oxygenated outside the body while the lungs are impair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1" b="2445"/>
          <a:stretch/>
        </p:blipFill>
        <p:spPr bwMode="auto">
          <a:xfrm>
            <a:off x="3359758" y="3352800"/>
            <a:ext cx="242128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a:spLocks noGrp="1"/>
          </p:cNvSpPr>
          <p:nvPr>
            <p:ph type="body" sz="quarter" idx="11"/>
          </p:nvPr>
        </p:nvSpPr>
        <p:spPr>
          <a:xfrm>
            <a:off x="8458200" y="6705600"/>
            <a:ext cx="685800" cy="152400"/>
          </a:xfrm>
        </p:spPr>
        <p:txBody>
          <a:bodyPr/>
          <a:lstStyle/>
          <a:p>
            <a:r>
              <a:rPr lang="en-US" dirty="0"/>
              <a:t>Source: CDC</a:t>
            </a:r>
          </a:p>
        </p:txBody>
      </p:sp>
    </p:spTree>
    <p:extLst>
      <p:ext uri="{BB962C8B-B14F-4D97-AF65-F5344CB8AC3E}">
        <p14:creationId xmlns:p14="http://schemas.microsoft.com/office/powerpoint/2010/main" val="410449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54E0BF-1FEC-4881-93D5-9F40E3B7AF72}"/>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(10)</a:t>
            </a:r>
            <a:endParaRPr lang="en-IN" sz="3200" b="1" dirty="0">
              <a:solidFill>
                <a:schemeClr val="tx1"/>
              </a:solidFill>
            </a:endParaRPr>
          </a:p>
        </p:txBody>
      </p:sp>
      <p:sp>
        <p:nvSpPr>
          <p:cNvPr id="2" name="Content Placeholder 1"/>
          <p:cNvSpPr>
            <a:spLocks noGrp="1"/>
          </p:cNvSpPr>
          <p:nvPr>
            <p:ph idx="1"/>
          </p:nvPr>
        </p:nvSpPr>
        <p:spPr>
          <a:xfrm>
            <a:off x="789710" y="990600"/>
            <a:ext cx="7549072" cy="5181600"/>
          </a:xfrm>
        </p:spPr>
        <p:txBody>
          <a:bodyPr/>
          <a:lstStyle/>
          <a:p>
            <a:pPr>
              <a:spcAft>
                <a:spcPts val="1500"/>
              </a:spcAft>
            </a:pPr>
            <a:r>
              <a:rPr lang="en-US" altLang="en-US" dirty="0"/>
              <a:t>Pertussis</a:t>
            </a:r>
          </a:p>
          <a:p>
            <a:pPr marL="285750" lvl="1">
              <a:spcBef>
                <a:spcPts val="0"/>
              </a:spcBef>
            </a:pPr>
            <a:r>
              <a:rPr lang="en-US" altLang="en-US" i="1" dirty="0"/>
              <a:t>Signs and symptoms</a:t>
            </a:r>
            <a:r>
              <a:rPr lang="en-US" altLang="en-US" dirty="0"/>
              <a:t>: three stages</a:t>
            </a:r>
          </a:p>
          <a:p>
            <a:pPr marL="498475" lvl="2"/>
            <a:r>
              <a:rPr lang="en-US" altLang="en-US" dirty="0"/>
              <a:t>Catarrhal stage (inflammation of mucous membranes)</a:t>
            </a:r>
          </a:p>
          <a:p>
            <a:pPr marL="735013" lvl="3"/>
            <a:r>
              <a:rPr lang="en-US" altLang="en-US" dirty="0"/>
              <a:t>1 to 2 weeks of signs resembling upper respiratory infection (runny nose, sneezing, low fever, mild cough)</a:t>
            </a:r>
          </a:p>
          <a:p>
            <a:pPr marL="498475" lvl="2"/>
            <a:r>
              <a:rPr lang="en-US" altLang="en-US" dirty="0"/>
              <a:t>Paroxysmal stage (repeated sudden attacks)</a:t>
            </a:r>
          </a:p>
          <a:p>
            <a:pPr marL="735013" lvl="3"/>
            <a:r>
              <a:rPr lang="en-US" altLang="en-US" dirty="0"/>
              <a:t>Frequent bursts of violent uncontrollable coughing lasting 2 to 4 weeks or longer</a:t>
            </a:r>
          </a:p>
          <a:p>
            <a:pPr marL="735013" lvl="3"/>
            <a:r>
              <a:rPr lang="en-US" altLang="en-US" dirty="0"/>
              <a:t>Dry but severe; small blood vessels in eyes rupture, tongue protrudes, neck veins stand out</a:t>
            </a:r>
          </a:p>
          <a:p>
            <a:pPr marL="735013" lvl="3"/>
            <a:r>
              <a:rPr lang="en-US" altLang="en-US" dirty="0"/>
              <a:t>Forceful inhalation of air: “whoop” sound</a:t>
            </a:r>
          </a:p>
          <a:p>
            <a:pPr marL="735013" lvl="3"/>
            <a:r>
              <a:rPr lang="en-US" altLang="en-US" dirty="0"/>
              <a:t>Vomiting, seizures, cyanosis may occur</a:t>
            </a:r>
          </a:p>
          <a:p>
            <a:pPr marL="498475" lvl="2"/>
            <a:r>
              <a:rPr lang="en-US" altLang="en-US" dirty="0"/>
              <a:t>Convalescent stage (recovery)</a:t>
            </a:r>
          </a:p>
          <a:p>
            <a:pPr marL="498475" lvl="2"/>
            <a:r>
              <a:rPr lang="en-US" altLang="en-US" dirty="0"/>
              <a:t>Not contagious; coughing decreases over several weeks</a:t>
            </a:r>
          </a:p>
        </p:txBody>
      </p:sp>
    </p:spTree>
    <p:extLst>
      <p:ext uri="{BB962C8B-B14F-4D97-AF65-F5344CB8AC3E}">
        <p14:creationId xmlns:p14="http://schemas.microsoft.com/office/powerpoint/2010/main" val="53783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995" y="228600"/>
            <a:ext cx="7557025" cy="609600"/>
          </a:xfrm>
        </p:spPr>
        <p:txBody>
          <a:bodyPr/>
          <a:lstStyle/>
          <a:p>
            <a:r>
              <a:rPr lang="en-US" altLang="en-US" b="1" dirty="0">
                <a:solidFill>
                  <a:schemeClr val="tx1"/>
                </a:solidFill>
              </a:rPr>
              <a:t>Anatomy, Physiology, and Ecology (2)</a:t>
            </a:r>
            <a:endParaRPr lang="en-GB" b="1" dirty="0">
              <a:solidFill>
                <a:schemeClr val="tx1"/>
              </a:solidFill>
            </a:endParaRPr>
          </a:p>
        </p:txBody>
      </p:sp>
      <p:sp>
        <p:nvSpPr>
          <p:cNvPr id="2" name="Content Placeholder 1"/>
          <p:cNvSpPr>
            <a:spLocks noGrp="1"/>
          </p:cNvSpPr>
          <p:nvPr>
            <p:ph idx="1"/>
          </p:nvPr>
        </p:nvSpPr>
        <p:spPr>
          <a:xfrm>
            <a:off x="803564" y="990600"/>
            <a:ext cx="6968836" cy="3429000"/>
          </a:xfrm>
        </p:spPr>
        <p:txBody>
          <a:bodyPr/>
          <a:lstStyle/>
          <a:p>
            <a:pPr>
              <a:spcBef>
                <a:spcPts val="0"/>
              </a:spcBef>
              <a:spcAft>
                <a:spcPts val="1500"/>
              </a:spcAft>
            </a:pPr>
            <a:r>
              <a:rPr lang="en-US" altLang="en-US" sz="2200" dirty="0"/>
              <a:t>Upper respiratory tract</a:t>
            </a:r>
          </a:p>
          <a:p>
            <a:pPr marL="285750" lvl="1">
              <a:spcBef>
                <a:spcPts val="0"/>
              </a:spcBef>
              <a:spcAft>
                <a:spcPts val="200"/>
              </a:spcAft>
            </a:pPr>
            <a:r>
              <a:rPr lang="en-US" altLang="en-US" dirty="0"/>
              <a:t>Nose and nasal cavity warm, humidify air</a:t>
            </a:r>
          </a:p>
          <a:p>
            <a:pPr marL="512763" lvl="2">
              <a:spcAft>
                <a:spcPts val="200"/>
              </a:spcAft>
            </a:pPr>
            <a:r>
              <a:rPr lang="en-US" altLang="en-US" dirty="0"/>
              <a:t>Approximately 30% of healthy people carry </a:t>
            </a:r>
            <a:r>
              <a:rPr lang="en-US" altLang="en-US" i="1" dirty="0"/>
              <a:t>Staphylococcus aureus</a:t>
            </a:r>
          </a:p>
          <a:p>
            <a:pPr marL="512763" lvl="2">
              <a:spcAft>
                <a:spcPts val="200"/>
              </a:spcAft>
            </a:pPr>
            <a:r>
              <a:rPr lang="en-US" altLang="en-US" dirty="0"/>
              <a:t>Infection of nose is usually by viruses, results in rhinitis</a:t>
            </a:r>
          </a:p>
          <a:p>
            <a:pPr marL="512763" lvl="2">
              <a:spcAft>
                <a:spcPts val="200"/>
              </a:spcAft>
            </a:pPr>
            <a:r>
              <a:rPr lang="en-US" altLang="en-US" dirty="0"/>
              <a:t>Sinuses in skull; “sinus headache,” post-nasal “drip”</a:t>
            </a:r>
          </a:p>
          <a:p>
            <a:pPr marL="285750" lvl="1">
              <a:spcAft>
                <a:spcPts val="200"/>
              </a:spcAft>
            </a:pPr>
            <a:r>
              <a:rPr lang="en-US" altLang="en-US" dirty="0"/>
              <a:t>Pharynx, epiglottis also important in digestive system</a:t>
            </a:r>
          </a:p>
          <a:p>
            <a:pPr marL="512763" lvl="2">
              <a:spcAft>
                <a:spcPts val="200"/>
              </a:spcAft>
            </a:pPr>
            <a:r>
              <a:rPr lang="en-US" altLang="en-US" dirty="0"/>
              <a:t>Inflammation of throat (</a:t>
            </a:r>
            <a:r>
              <a:rPr lang="en-US" altLang="en-US" u="sng" dirty="0"/>
              <a:t>pharyngitis</a:t>
            </a:r>
            <a:r>
              <a:rPr lang="en-US" altLang="en-US" dirty="0"/>
              <a:t>)</a:t>
            </a:r>
          </a:p>
          <a:p>
            <a:pPr marL="512763" lvl="2">
              <a:spcAft>
                <a:spcPts val="200"/>
              </a:spcAft>
            </a:pPr>
            <a:r>
              <a:rPr lang="en-US" altLang="en-US" dirty="0"/>
              <a:t>Epiglottis covers lower respiratory tract during swallowing</a:t>
            </a:r>
          </a:p>
          <a:p>
            <a:pPr marL="735013" lvl="3">
              <a:spcAft>
                <a:spcPts val="200"/>
              </a:spcAft>
            </a:pPr>
            <a:r>
              <a:rPr lang="en-US" altLang="en-US" sz="1700" dirty="0"/>
              <a:t>Inflammation (epiglottitis) can be life-threatening</a:t>
            </a:r>
          </a:p>
        </p:txBody>
      </p:sp>
    </p:spTree>
    <p:extLst>
      <p:ext uri="{BB962C8B-B14F-4D97-AF65-F5344CB8AC3E}">
        <p14:creationId xmlns:p14="http://schemas.microsoft.com/office/powerpoint/2010/main" val="3850931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32C499-8E8B-41F5-A70C-AD8C54E3D630}"/>
              </a:ext>
            </a:extLst>
          </p:cNvPr>
          <p:cNvSpPr>
            <a:spLocks noGrp="1"/>
          </p:cNvSpPr>
          <p:nvPr>
            <p:ph type="title"/>
          </p:nvPr>
        </p:nvSpPr>
        <p:spPr>
          <a:xfrm>
            <a:off x="0" y="228600"/>
            <a:ext cx="9144000" cy="609600"/>
          </a:xfrm>
        </p:spPr>
        <p:txBody>
          <a:bodyPr/>
          <a:lstStyle/>
          <a:p>
            <a:r>
              <a:rPr lang="en-US" altLang="en-US" sz="3200" b="1" dirty="0">
                <a:solidFill>
                  <a:schemeClr val="tx1"/>
                </a:solidFill>
              </a:rPr>
              <a:t>Bacterial Infections of Lower Respiratory System (11)</a:t>
            </a:r>
            <a:endParaRPr lang="en-IN" sz="3200" b="1" dirty="0">
              <a:solidFill>
                <a:schemeClr val="tx1"/>
              </a:solidFill>
            </a:endParaRPr>
          </a:p>
        </p:txBody>
      </p:sp>
      <p:sp>
        <p:nvSpPr>
          <p:cNvPr id="2" name="Content Placeholder 1"/>
          <p:cNvSpPr>
            <a:spLocks noGrp="1"/>
          </p:cNvSpPr>
          <p:nvPr>
            <p:ph idx="1"/>
          </p:nvPr>
        </p:nvSpPr>
        <p:spPr>
          <a:xfrm>
            <a:off x="803565" y="990600"/>
            <a:ext cx="7620000" cy="4876800"/>
          </a:xfrm>
        </p:spPr>
        <p:txBody>
          <a:bodyPr/>
          <a:lstStyle/>
          <a:p>
            <a:pPr>
              <a:lnSpc>
                <a:spcPct val="90000"/>
              </a:lnSpc>
              <a:spcAft>
                <a:spcPts val="1500"/>
              </a:spcAft>
            </a:pPr>
            <a:r>
              <a:rPr lang="en-US" altLang="en-US" dirty="0"/>
              <a:t>Pertussis</a:t>
            </a:r>
          </a:p>
          <a:p>
            <a:pPr marL="285750" lvl="1">
              <a:lnSpc>
                <a:spcPct val="90000"/>
              </a:lnSpc>
              <a:spcBef>
                <a:spcPts val="0"/>
              </a:spcBef>
            </a:pPr>
            <a:r>
              <a:rPr lang="en-US" altLang="en-US" i="1" dirty="0"/>
              <a:t>Causative agent</a:t>
            </a:r>
            <a:r>
              <a:rPr lang="en-US" altLang="en-US" dirty="0"/>
              <a:t>: </a:t>
            </a:r>
            <a:r>
              <a:rPr lang="en-US" altLang="en-US" i="1" dirty="0"/>
              <a:t>Bordetella pertussis</a:t>
            </a:r>
          </a:p>
          <a:p>
            <a:pPr marL="527050" lvl="2">
              <a:lnSpc>
                <a:spcPct val="90000"/>
              </a:lnSpc>
            </a:pPr>
            <a:r>
              <a:rPr lang="en-US" altLang="en-US" dirty="0"/>
              <a:t>Tiny encapsulated aerobic Gram-negative rod</a:t>
            </a:r>
          </a:p>
          <a:p>
            <a:pPr marL="527050" lvl="2">
              <a:lnSpc>
                <a:spcPct val="90000"/>
              </a:lnSpc>
            </a:pPr>
            <a:r>
              <a:rPr lang="en-US" altLang="en-US" dirty="0"/>
              <a:t>Sensitive to sunlight, drying: quickly die outside of host</a:t>
            </a:r>
          </a:p>
          <a:p>
            <a:pPr marL="285750" lvl="1">
              <a:lnSpc>
                <a:spcPct val="90000"/>
              </a:lnSpc>
            </a:pPr>
            <a:r>
              <a:rPr lang="en-US" altLang="en-US" i="1" dirty="0"/>
              <a:t>Pathogenesis</a:t>
            </a:r>
            <a:r>
              <a:rPr lang="en-US" altLang="en-US" dirty="0"/>
              <a:t>: cells are inhaled, attach to ciliated cells of epithelium </a:t>
            </a:r>
          </a:p>
          <a:p>
            <a:pPr marL="527050" lvl="2">
              <a:lnSpc>
                <a:spcPct val="90000"/>
              </a:lnSpc>
            </a:pPr>
            <a:r>
              <a:rPr lang="en-US" altLang="en-US" dirty="0"/>
              <a:t>Increased mucus production, decreased ciliary action results in severe cough</a:t>
            </a:r>
          </a:p>
          <a:p>
            <a:pPr marL="527050" lvl="2">
              <a:lnSpc>
                <a:spcPct val="90000"/>
              </a:lnSpc>
            </a:pPr>
            <a:r>
              <a:rPr lang="en-US" altLang="en-US" dirty="0"/>
              <a:t>Some bronchioles completely obstructed, lead to small areas of collapsed lung</a:t>
            </a:r>
          </a:p>
          <a:p>
            <a:pPr marL="527050" lvl="2">
              <a:lnSpc>
                <a:spcPct val="90000"/>
              </a:lnSpc>
            </a:pPr>
            <a:r>
              <a:rPr lang="en-US" altLang="en-US" dirty="0"/>
              <a:t>Spasms, partial mucus plugging let air enter but not escape</a:t>
            </a:r>
          </a:p>
          <a:p>
            <a:pPr marL="527050" lvl="2">
              <a:lnSpc>
                <a:spcPct val="90000"/>
              </a:lnSpc>
            </a:pPr>
            <a:r>
              <a:rPr lang="en-US" altLang="en-US" dirty="0"/>
              <a:t>Chief cause of death is pneumonia due to </a:t>
            </a:r>
            <a:r>
              <a:rPr lang="en-US" altLang="en-US" i="1" dirty="0"/>
              <a:t>B. pertussis</a:t>
            </a:r>
            <a:r>
              <a:rPr lang="en-US" altLang="en-US" dirty="0"/>
              <a:t> or (more commonly) secondary bacterial infections</a:t>
            </a:r>
          </a:p>
          <a:p>
            <a:pPr marL="527050" lvl="2">
              <a:lnSpc>
                <a:spcPct val="90000"/>
              </a:lnSpc>
            </a:pPr>
            <a:r>
              <a:rPr lang="en-US" altLang="en-US" dirty="0"/>
              <a:t>Three toxins released</a:t>
            </a:r>
          </a:p>
        </p:txBody>
      </p:sp>
    </p:spTree>
    <p:extLst>
      <p:ext uri="{BB962C8B-B14F-4D97-AF65-F5344CB8AC3E}">
        <p14:creationId xmlns:p14="http://schemas.microsoft.com/office/powerpoint/2010/main" val="86950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039D58-911F-49DB-AD7E-339C7454D3D0}"/>
              </a:ext>
            </a:extLst>
          </p:cNvPr>
          <p:cNvSpPr>
            <a:spLocks noGrp="1"/>
          </p:cNvSpPr>
          <p:nvPr>
            <p:ph type="title"/>
          </p:nvPr>
        </p:nvSpPr>
        <p:spPr>
          <a:xfrm>
            <a:off x="762000" y="228600"/>
            <a:ext cx="7620000" cy="914400"/>
          </a:xfrm>
        </p:spPr>
        <p:txBody>
          <a:bodyPr/>
          <a:lstStyle/>
          <a:p>
            <a:r>
              <a:rPr lang="en-US" altLang="en-US" sz="2800" b="1" dirty="0">
                <a:solidFill>
                  <a:schemeClr val="tx1"/>
                </a:solidFill>
              </a:rPr>
              <a:t>Bacterial Infections of Lower Respiratory System – Figure 21.15</a:t>
            </a:r>
            <a:endParaRPr lang="en-IN" sz="2800" b="1" dirty="0">
              <a:solidFill>
                <a:schemeClr val="tx1"/>
              </a:solidFill>
            </a:endParaRPr>
          </a:p>
        </p:txBody>
      </p:sp>
      <p:sp>
        <p:nvSpPr>
          <p:cNvPr id="2" name="Content Placeholder 1"/>
          <p:cNvSpPr>
            <a:spLocks noGrp="1"/>
          </p:cNvSpPr>
          <p:nvPr>
            <p:ph idx="1"/>
          </p:nvPr>
        </p:nvSpPr>
        <p:spPr>
          <a:xfrm>
            <a:off x="789711" y="1066800"/>
            <a:ext cx="6449289" cy="2911890"/>
          </a:xfrm>
        </p:spPr>
        <p:txBody>
          <a:bodyPr/>
          <a:lstStyle/>
          <a:p>
            <a:pPr>
              <a:spcAft>
                <a:spcPts val="1000"/>
              </a:spcAft>
            </a:pPr>
            <a:r>
              <a:rPr lang="en-US" altLang="en-US" dirty="0"/>
              <a:t>Pertussis </a:t>
            </a:r>
          </a:p>
          <a:p>
            <a:pPr marL="285750" lvl="1">
              <a:spcBef>
                <a:spcPts val="0"/>
              </a:spcBef>
              <a:spcAft>
                <a:spcPts val="400"/>
              </a:spcAft>
            </a:pPr>
            <a:r>
              <a:rPr lang="en-US" altLang="en-US" i="1" dirty="0"/>
              <a:t>Pathogenesis</a:t>
            </a:r>
            <a:endParaRPr lang="en-US" altLang="en-US" dirty="0"/>
          </a:p>
          <a:p>
            <a:pPr marL="539750" lvl="2">
              <a:spcAft>
                <a:spcPts val="400"/>
              </a:spcAft>
            </a:pPr>
            <a:r>
              <a:rPr lang="en-US" altLang="en-US" dirty="0"/>
              <a:t>Pertussis toxin (PT) is A-B exotoxin: B attaches to receptors, A moves through cytoplasmic membrane</a:t>
            </a:r>
          </a:p>
          <a:p>
            <a:pPr marL="750888" lvl="3">
              <a:spcAft>
                <a:spcPts val="400"/>
              </a:spcAft>
            </a:pPr>
            <a:r>
              <a:rPr lang="en-US" altLang="en-US" sz="2000" dirty="0"/>
              <a:t>Increases cAMP: yields increased mucus, decreased killing ability of phagocytes, release of lymphocytes into bloodstream, ineffectiveness of natural killer cells, low blood sugar</a:t>
            </a:r>
          </a:p>
        </p:txBody>
      </p:sp>
      <p:sp>
        <p:nvSpPr>
          <p:cNvPr id="14" name="Content Placeholder 13">
            <a:extLst>
              <a:ext uri="{FF2B5EF4-FFF2-40B4-BE49-F238E27FC236}">
                <a16:creationId xmlns:a16="http://schemas.microsoft.com/office/drawing/2014/main" id="{06D2D9BE-7673-4C70-B79A-A73E909E3094}"/>
              </a:ext>
            </a:extLst>
          </p:cNvPr>
          <p:cNvSpPr>
            <a:spLocks noGrp="1"/>
          </p:cNvSpPr>
          <p:nvPr>
            <p:ph sz="quarter" idx="19"/>
          </p:nvPr>
        </p:nvSpPr>
        <p:spPr>
          <a:xfrm>
            <a:off x="1091821" y="3926570"/>
            <a:ext cx="3443983" cy="2286000"/>
          </a:xfrm>
        </p:spPr>
        <p:txBody>
          <a:bodyPr/>
          <a:lstStyle/>
          <a:p>
            <a:pPr marL="228600" lvl="2">
              <a:spcAft>
                <a:spcPts val="400"/>
              </a:spcAft>
              <a:buFont typeface="Arial" panose="020B0604020202020204" pitchFamily="34" charset="0"/>
              <a:buChar char="•"/>
            </a:pPr>
            <a:r>
              <a:rPr lang="en-US" altLang="en-US" sz="1800" u="sng" dirty="0">
                <a:solidFill>
                  <a:prstClr val="black"/>
                </a:solidFill>
              </a:rPr>
              <a:t>Adenylate cyclase</a:t>
            </a:r>
            <a:r>
              <a:rPr lang="en-US" altLang="en-US" sz="1800" dirty="0">
                <a:solidFill>
                  <a:prstClr val="black"/>
                </a:solidFill>
              </a:rPr>
              <a:t> (ACT) lyses </a:t>
            </a:r>
            <a:r>
              <a:rPr lang="en-US" altLang="en-US" sz="1800" dirty="0" err="1">
                <a:solidFill>
                  <a:prstClr val="black"/>
                </a:solidFill>
              </a:rPr>
              <a:t>leuko</a:t>
            </a:r>
            <a:r>
              <a:rPr lang="en-US" altLang="en-US" sz="1800" dirty="0">
                <a:solidFill>
                  <a:prstClr val="black"/>
                </a:solidFill>
              </a:rPr>
              <a:t> cytes; catalyzes ATP to cAMP</a:t>
            </a:r>
          </a:p>
          <a:p>
            <a:pPr marL="228600" lvl="2">
              <a:lnSpc>
                <a:spcPct val="110000"/>
              </a:lnSpc>
              <a:spcAft>
                <a:spcPts val="400"/>
              </a:spcAft>
              <a:buFont typeface="Arial" panose="020B0604020202020204" pitchFamily="34" charset="0"/>
              <a:buChar char="•"/>
            </a:pPr>
            <a:r>
              <a:rPr lang="en-US" altLang="en-US" sz="1800" u="sng" dirty="0">
                <a:solidFill>
                  <a:prstClr val="black"/>
                </a:solidFill>
              </a:rPr>
              <a:t>Tracheal cytotoxin (TCT)</a:t>
            </a:r>
            <a:r>
              <a:rPr lang="en-US" altLang="en-US" sz="1800" dirty="0">
                <a:solidFill>
                  <a:prstClr val="black"/>
                </a:solidFill>
              </a:rPr>
              <a:t> causes release of fever-inducing interleukin-1; toxic to ciliated epithelial cells</a:t>
            </a:r>
          </a:p>
        </p:txBody>
      </p:sp>
      <p:pic>
        <p:nvPicPr>
          <p:cNvPr id="7" name="Picture 6" descr="The active subunit of pertussis AB toxin inactivates regulatory protein G, causing an increase in cAMP production.">
            <a:extLst>
              <a:ext uri="{FF2B5EF4-FFF2-40B4-BE49-F238E27FC236}">
                <a16:creationId xmlns:a16="http://schemas.microsoft.com/office/drawing/2014/main" id="{2B697411-986F-4414-B7E8-875CB52F1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120" y="3556745"/>
            <a:ext cx="2865120" cy="3273552"/>
          </a:xfrm>
          <a:prstGeom prst="rect">
            <a:avLst/>
          </a:prstGeom>
        </p:spPr>
      </p:pic>
      <p:sp>
        <p:nvSpPr>
          <p:cNvPr id="24" name="Content Placeholder 23">
            <a:extLst>
              <a:ext uri="{FF2B5EF4-FFF2-40B4-BE49-F238E27FC236}">
                <a16:creationId xmlns:a16="http://schemas.microsoft.com/office/drawing/2014/main" id="{DDA60376-C1EB-4443-9A45-A8B63F94E209}"/>
              </a:ext>
            </a:extLst>
          </p:cNvPr>
          <p:cNvSpPr>
            <a:spLocks noGrp="1"/>
          </p:cNvSpPr>
          <p:nvPr>
            <p:ph sz="quarter" idx="20"/>
          </p:nvPr>
        </p:nvSpPr>
        <p:spPr>
          <a:xfrm>
            <a:off x="6361745" y="4472860"/>
            <a:ext cx="202280" cy="173013"/>
          </a:xfrm>
        </p:spPr>
        <p:txBody>
          <a:bodyPr/>
          <a:lstStyle/>
          <a:p>
            <a:pPr marL="228600" indent="-228600">
              <a:buFont typeface="+mj-lt"/>
              <a:buAutoNum type="arabicPeriod"/>
            </a:pPr>
            <a:r>
              <a:rPr lang="en-IN" sz="600" b="1" dirty="0"/>
              <a:t> </a:t>
            </a:r>
          </a:p>
        </p:txBody>
      </p:sp>
      <p:sp>
        <p:nvSpPr>
          <p:cNvPr id="26" name="Content Placeholder 25">
            <a:extLst>
              <a:ext uri="{FF2B5EF4-FFF2-40B4-BE49-F238E27FC236}">
                <a16:creationId xmlns:a16="http://schemas.microsoft.com/office/drawing/2014/main" id="{3693F4D6-CDB3-4B4E-862E-273FB60A9A57}"/>
              </a:ext>
            </a:extLst>
          </p:cNvPr>
          <p:cNvSpPr>
            <a:spLocks noGrp="1"/>
          </p:cNvSpPr>
          <p:nvPr>
            <p:ph sz="quarter" idx="22"/>
          </p:nvPr>
        </p:nvSpPr>
        <p:spPr>
          <a:xfrm>
            <a:off x="6489958" y="4477623"/>
            <a:ext cx="1276350" cy="676275"/>
          </a:xfrm>
        </p:spPr>
        <p:txBody>
          <a:bodyPr/>
          <a:lstStyle/>
          <a:p>
            <a:pPr marL="0" indent="0">
              <a:lnSpc>
                <a:spcPct val="90000"/>
              </a:lnSpc>
              <a:buNone/>
            </a:pPr>
            <a:r>
              <a:rPr lang="en-IN" sz="700" dirty="0"/>
              <a:t>The B subunits of pertussis toxin bind to receptors on the host cell surface. The A subunit is transferred into the host cell, becoming a functional enzyme on entry.</a:t>
            </a:r>
          </a:p>
        </p:txBody>
      </p:sp>
      <p:sp>
        <p:nvSpPr>
          <p:cNvPr id="28" name="Content Placeholder 27">
            <a:extLst>
              <a:ext uri="{FF2B5EF4-FFF2-40B4-BE49-F238E27FC236}">
                <a16:creationId xmlns:a16="http://schemas.microsoft.com/office/drawing/2014/main" id="{C0072CD7-7B12-4E88-9842-8DEC08AA48E8}"/>
              </a:ext>
            </a:extLst>
          </p:cNvPr>
          <p:cNvSpPr>
            <a:spLocks noGrp="1"/>
          </p:cNvSpPr>
          <p:nvPr>
            <p:ph sz="quarter" idx="23"/>
          </p:nvPr>
        </p:nvSpPr>
        <p:spPr>
          <a:xfrm>
            <a:off x="6133019" y="6273079"/>
            <a:ext cx="245611" cy="208232"/>
          </a:xfrm>
        </p:spPr>
        <p:txBody>
          <a:bodyPr/>
          <a:lstStyle/>
          <a:p>
            <a:pPr marL="228600" indent="-228600">
              <a:buFont typeface="+mj-lt"/>
              <a:buAutoNum type="arabicPeriod" startAt="2"/>
            </a:pPr>
            <a:r>
              <a:rPr lang="en-IN" sz="600" b="1" dirty="0"/>
              <a:t> </a:t>
            </a:r>
          </a:p>
        </p:txBody>
      </p:sp>
      <p:sp>
        <p:nvSpPr>
          <p:cNvPr id="30" name="Content Placeholder 29">
            <a:extLst>
              <a:ext uri="{FF2B5EF4-FFF2-40B4-BE49-F238E27FC236}">
                <a16:creationId xmlns:a16="http://schemas.microsoft.com/office/drawing/2014/main" id="{1F30FD9F-6BFC-427A-9AAC-78E30F72669B}"/>
              </a:ext>
            </a:extLst>
          </p:cNvPr>
          <p:cNvSpPr>
            <a:spLocks noGrp="1"/>
          </p:cNvSpPr>
          <p:nvPr>
            <p:ph sz="quarter" idx="24"/>
          </p:nvPr>
        </p:nvSpPr>
        <p:spPr>
          <a:xfrm>
            <a:off x="6274875" y="6276254"/>
            <a:ext cx="1236890" cy="457200"/>
          </a:xfrm>
        </p:spPr>
        <p:txBody>
          <a:bodyPr/>
          <a:lstStyle/>
          <a:p>
            <a:pPr marL="0" indent="0">
              <a:lnSpc>
                <a:spcPct val="90000"/>
              </a:lnSpc>
              <a:buNone/>
            </a:pPr>
            <a:r>
              <a:rPr lang="en-IN" sz="700" dirty="0"/>
              <a:t>Regulatory protein G is inactivated by enzyme A, causing an increase in cAMP production.</a:t>
            </a:r>
          </a:p>
        </p:txBody>
      </p:sp>
    </p:spTree>
    <p:extLst>
      <p:ext uri="{BB962C8B-B14F-4D97-AF65-F5344CB8AC3E}">
        <p14:creationId xmlns:p14="http://schemas.microsoft.com/office/powerpoint/2010/main" val="18710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AB6E2B-9D13-4493-9217-DA8A1E27AB9D}"/>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(12)</a:t>
            </a:r>
            <a:endParaRPr lang="en-IN" sz="3200" b="1" dirty="0">
              <a:solidFill>
                <a:schemeClr val="tx1"/>
              </a:solidFill>
            </a:endParaRPr>
          </a:p>
        </p:txBody>
      </p:sp>
      <p:sp>
        <p:nvSpPr>
          <p:cNvPr id="2" name="Content Placeholder 1"/>
          <p:cNvSpPr>
            <a:spLocks noGrp="1"/>
          </p:cNvSpPr>
          <p:nvPr>
            <p:ph idx="1"/>
          </p:nvPr>
        </p:nvSpPr>
        <p:spPr>
          <a:xfrm>
            <a:off x="803565" y="990600"/>
            <a:ext cx="7578435" cy="4114800"/>
          </a:xfrm>
        </p:spPr>
        <p:txBody>
          <a:bodyPr/>
          <a:lstStyle/>
          <a:p>
            <a:pPr>
              <a:spcBef>
                <a:spcPct val="0"/>
              </a:spcBef>
              <a:spcAft>
                <a:spcPts val="1500"/>
              </a:spcAft>
            </a:pPr>
            <a:r>
              <a:rPr lang="en-US" altLang="en-US" dirty="0"/>
              <a:t>Pertussis</a:t>
            </a:r>
          </a:p>
          <a:p>
            <a:pPr marL="285750" lvl="1">
              <a:spcBef>
                <a:spcPts val="0"/>
              </a:spcBef>
            </a:pPr>
            <a:r>
              <a:rPr lang="en-US" altLang="en-US" i="1" dirty="0"/>
              <a:t>Epidemiology</a:t>
            </a:r>
            <a:r>
              <a:rPr lang="en-US" altLang="en-US" dirty="0"/>
              <a:t>: highly contagious</a:t>
            </a:r>
          </a:p>
          <a:p>
            <a:pPr marL="504825" lvl="2"/>
            <a:r>
              <a:rPr lang="en-US" altLang="en-US" dirty="0"/>
              <a:t>Spread via respiratory secretions suspended in air</a:t>
            </a:r>
          </a:p>
          <a:p>
            <a:pPr marL="504825" lvl="2"/>
            <a:r>
              <a:rPr lang="en-US" altLang="en-US" dirty="0"/>
              <a:t>Patients most infectious during catarrhal stage</a:t>
            </a:r>
          </a:p>
          <a:p>
            <a:pPr marL="504825" lvl="2"/>
            <a:r>
              <a:rPr lang="en-US" altLang="en-US" dirty="0"/>
              <a:t>Classically disease of infants; most fatalities in those under 1 year of age</a:t>
            </a:r>
          </a:p>
          <a:p>
            <a:pPr marL="504825" lvl="2"/>
            <a:r>
              <a:rPr lang="en-US" altLang="en-US" dirty="0"/>
              <a:t>Milder in older children, adults; may be mistaken for another disease such as a common cold, which fosters transmission</a:t>
            </a:r>
          </a:p>
          <a:p>
            <a:pPr marL="504825" lvl="2"/>
            <a:r>
              <a:rPr lang="en-US" altLang="en-US" dirty="0"/>
              <a:t>Incidence increasing</a:t>
            </a:r>
          </a:p>
          <a:p>
            <a:pPr marL="736600" lvl="3"/>
            <a:r>
              <a:rPr lang="en-US" altLang="en-US" dirty="0"/>
              <a:t>Better surveillance, suboptimal vaccination, decreasing immunity in vaccinated, development of resistance</a:t>
            </a:r>
          </a:p>
        </p:txBody>
      </p:sp>
    </p:spTree>
    <p:extLst>
      <p:ext uri="{BB962C8B-B14F-4D97-AF65-F5344CB8AC3E}">
        <p14:creationId xmlns:p14="http://schemas.microsoft.com/office/powerpoint/2010/main" val="66221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24EBF8-E75B-4D46-B6EF-62C1100E878C}"/>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(13)</a:t>
            </a:r>
            <a:endParaRPr lang="en-IN" sz="3200" b="1" dirty="0">
              <a:solidFill>
                <a:schemeClr val="tx1"/>
              </a:solidFill>
            </a:endParaRPr>
          </a:p>
        </p:txBody>
      </p:sp>
      <p:sp>
        <p:nvSpPr>
          <p:cNvPr id="2" name="Content Placeholder 1"/>
          <p:cNvSpPr>
            <a:spLocks noGrp="1"/>
          </p:cNvSpPr>
          <p:nvPr>
            <p:ph idx="1"/>
          </p:nvPr>
        </p:nvSpPr>
        <p:spPr>
          <a:xfrm>
            <a:off x="803565" y="990600"/>
            <a:ext cx="7620000" cy="3352800"/>
          </a:xfrm>
        </p:spPr>
        <p:txBody>
          <a:bodyPr/>
          <a:lstStyle/>
          <a:p>
            <a:pPr>
              <a:spcBef>
                <a:spcPct val="0"/>
              </a:spcBef>
              <a:spcAft>
                <a:spcPts val="1500"/>
              </a:spcAft>
            </a:pPr>
            <a:r>
              <a:rPr lang="en-US" altLang="en-US" dirty="0"/>
              <a:t>Pertussis</a:t>
            </a:r>
          </a:p>
          <a:p>
            <a:pPr marL="285750" lvl="1">
              <a:spcBef>
                <a:spcPct val="0"/>
              </a:spcBef>
            </a:pPr>
            <a:r>
              <a:rPr lang="en-US" altLang="en-US" i="1" dirty="0"/>
              <a:t>Treatment and prevention</a:t>
            </a:r>
            <a:endParaRPr lang="en-US" altLang="en-US" dirty="0"/>
          </a:p>
          <a:p>
            <a:pPr marL="504825" lvl="2"/>
            <a:r>
              <a:rPr lang="en-US" altLang="en-US" dirty="0"/>
              <a:t>Macrolides during catarrhal stage; ineffective in paroxysmal stage</a:t>
            </a:r>
          </a:p>
          <a:p>
            <a:pPr marL="504825" lvl="2">
              <a:spcBef>
                <a:spcPct val="0"/>
              </a:spcBef>
            </a:pPr>
            <a:r>
              <a:rPr lang="en-US" altLang="en-US" dirty="0"/>
              <a:t>Intensive supportive therapy sometimes needed in infants</a:t>
            </a:r>
          </a:p>
          <a:p>
            <a:pPr marL="504825" lvl="2"/>
            <a:r>
              <a:rPr lang="en-US" altLang="en-US" dirty="0"/>
              <a:t>Prevented with acellular pertussis vaccine (aP) given in combination with diphtheria and tetanus toxoids (DTaP)</a:t>
            </a:r>
          </a:p>
          <a:p>
            <a:pPr marL="736600" lvl="3"/>
            <a:r>
              <a:rPr lang="en-US" altLang="en-US" dirty="0"/>
              <a:t>Additional booster for adolescents (Tdap)</a:t>
            </a:r>
          </a:p>
          <a:p>
            <a:pPr marL="955675" lvl="4"/>
            <a:r>
              <a:rPr lang="en-US" altLang="en-US" dirty="0"/>
              <a:t>Also given to pregnant women to provide passive immunity to newborn</a:t>
            </a:r>
          </a:p>
        </p:txBody>
      </p:sp>
    </p:spTree>
    <p:extLst>
      <p:ext uri="{BB962C8B-B14F-4D97-AF65-F5344CB8AC3E}">
        <p14:creationId xmlns:p14="http://schemas.microsoft.com/office/powerpoint/2010/main" val="414248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027EB-2896-41C5-97C3-D8D8C375F77D}"/>
              </a:ext>
            </a:extLst>
          </p:cNvPr>
          <p:cNvSpPr>
            <a:spLocks noGrp="1"/>
          </p:cNvSpPr>
          <p:nvPr>
            <p:ph type="title"/>
          </p:nvPr>
        </p:nvSpPr>
        <p:spPr>
          <a:xfrm>
            <a:off x="554755" y="228600"/>
            <a:ext cx="8034491" cy="609600"/>
          </a:xfrm>
        </p:spPr>
        <p:txBody>
          <a:bodyPr/>
          <a:lstStyle/>
          <a:p>
            <a:r>
              <a:rPr lang="en-US" altLang="en-US" b="1" dirty="0">
                <a:solidFill>
                  <a:schemeClr val="tx1"/>
                </a:solidFill>
              </a:rPr>
              <a:t>Table 21.8 Pertussis (“Whopping Cough”)</a:t>
            </a:r>
            <a:endParaRPr lang="en-IN" b="1" dirty="0">
              <a:solidFill>
                <a:schemeClr val="tx1"/>
              </a:solidFill>
            </a:endParaRPr>
          </a:p>
        </p:txBody>
      </p:sp>
      <p:graphicFrame>
        <p:nvGraphicFramePr>
          <p:cNvPr id="34" name="Table Placeholder 33">
            <a:extLst>
              <a:ext uri="{FF2B5EF4-FFF2-40B4-BE49-F238E27FC236}">
                <a16:creationId xmlns:a16="http://schemas.microsoft.com/office/drawing/2014/main" id="{ECDC7060-9F37-4D33-ACAA-93B88814D4C3}"/>
              </a:ext>
            </a:extLst>
          </p:cNvPr>
          <p:cNvGraphicFramePr>
            <a:graphicFrameLocks noGrp="1"/>
          </p:cNvGraphicFramePr>
          <p:nvPr>
            <p:ph type="tbl" sz="quarter" idx="21"/>
            <p:extLst>
              <p:ext uri="{D42A27DB-BD31-4B8C-83A1-F6EECF244321}">
                <p14:modId xmlns:p14="http://schemas.microsoft.com/office/powerpoint/2010/main" val="3792439250"/>
              </p:ext>
            </p:extLst>
          </p:nvPr>
        </p:nvGraphicFramePr>
        <p:xfrm>
          <a:off x="1253835" y="1675015"/>
          <a:ext cx="6631200" cy="3749040"/>
        </p:xfrm>
        <a:graphic>
          <a:graphicData uri="http://schemas.openxmlformats.org/drawingml/2006/table">
            <a:tbl>
              <a:tblPr firstRow="1" bandRow="1">
                <a:tableStyleId>{5940675A-B579-460E-94D1-54222C63F5DA}</a:tableStyleId>
              </a:tblPr>
              <a:tblGrid>
                <a:gridCol w="1766456">
                  <a:extLst>
                    <a:ext uri="{9D8B030D-6E8A-4147-A177-3AD203B41FA5}">
                      <a16:colId xmlns:a16="http://schemas.microsoft.com/office/drawing/2014/main" val="4290849381"/>
                    </a:ext>
                  </a:extLst>
                </a:gridCol>
                <a:gridCol w="4864744">
                  <a:extLst>
                    <a:ext uri="{9D8B030D-6E8A-4147-A177-3AD203B41FA5}">
                      <a16:colId xmlns:a16="http://schemas.microsoft.com/office/drawing/2014/main" val="1647870072"/>
                    </a:ext>
                  </a:extLst>
                </a:gridCol>
              </a:tblGrid>
              <a:tr h="956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Characterized by three stages: catarrhal stage includes a runny nose, cough, and fever; paroxysmal stage consists of spasms of violent coughing, sometimes leading to vomiting and convulsions; convalescent stage is indicated by less frequent coughing as the person recovers.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115726"/>
                  </a:ext>
                </a:extLst>
              </a:tr>
              <a:tr h="2875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Incubation</a:t>
                      </a:r>
                      <a:r>
                        <a:rPr lang="en-US" sz="1200" b="0" baseline="0" dirty="0">
                          <a:solidFill>
                            <a:schemeClr val="tx1"/>
                          </a:solidFill>
                        </a:rPr>
                        <a:t>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 to 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1728794"/>
                  </a:ext>
                </a:extLst>
              </a:tr>
              <a:tr h="339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dirty="0">
                          <a:solidFill>
                            <a:schemeClr val="tx1"/>
                          </a:solidFill>
                        </a:rPr>
                        <a:t>Bordetella pertussis</a:t>
                      </a:r>
                      <a:r>
                        <a:rPr lang="en-US" sz="1200" b="0" dirty="0">
                          <a:solidFill>
                            <a:schemeClr val="tx1"/>
                          </a:solidFill>
                        </a:rPr>
                        <a:t>, a tiny Gram-negative rod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7350050"/>
                  </a:ext>
                </a:extLst>
              </a:tr>
              <a:tr h="853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Colonization of the surfaces of the upper respiratory tract; ciliary action slowed; toxins released by </a:t>
                      </a:r>
                      <a:r>
                        <a:rPr lang="en-US" sz="1200" b="0" i="1" dirty="0">
                          <a:solidFill>
                            <a:schemeClr val="tx1"/>
                          </a:solidFill>
                        </a:rPr>
                        <a:t>B. pertussis </a:t>
                      </a:r>
                      <a:r>
                        <a:rPr lang="en-US" sz="1200" b="0" dirty="0">
                          <a:solidFill>
                            <a:schemeClr val="tx1"/>
                          </a:solidFill>
                        </a:rPr>
                        <a:t>cause death of epithelial cells and increased cAMP; fever, excessive mucus output, and a rise in the number of lymphocytes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4012432"/>
                  </a:ext>
                </a:extLst>
              </a:tr>
              <a:tr h="6481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Inhalation of infected droplets; older children and adults have mild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1035516"/>
                  </a:ext>
                </a:extLst>
              </a:tr>
              <a:tr h="6641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certain antibiotics given before coughing spasms start. Prevention: acellular vaccine (DTaP) for immunization of infants and children; Tdap booster for adolescents and pregnant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9888164"/>
                  </a:ext>
                </a:extLst>
              </a:tr>
            </a:tbl>
          </a:graphicData>
        </a:graphic>
      </p:graphicFrame>
    </p:spTree>
    <p:extLst>
      <p:ext uri="{BB962C8B-B14F-4D97-AF65-F5344CB8AC3E}">
        <p14:creationId xmlns:p14="http://schemas.microsoft.com/office/powerpoint/2010/main" val="1813482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1FEAAC-854A-4201-8C49-67DDDC6B1959}"/>
              </a:ext>
            </a:extLst>
          </p:cNvPr>
          <p:cNvSpPr>
            <a:spLocks noGrp="1"/>
          </p:cNvSpPr>
          <p:nvPr>
            <p:ph type="title"/>
          </p:nvPr>
        </p:nvSpPr>
        <p:spPr>
          <a:xfrm>
            <a:off x="717540" y="228600"/>
            <a:ext cx="7708921" cy="914400"/>
          </a:xfrm>
        </p:spPr>
        <p:txBody>
          <a:bodyPr/>
          <a:lstStyle/>
          <a:p>
            <a:r>
              <a:rPr lang="en-US" altLang="en-US" sz="2800" b="1" dirty="0">
                <a:solidFill>
                  <a:schemeClr val="tx1"/>
                </a:solidFill>
              </a:rPr>
              <a:t>Bacterial Infections of Lower Respiratory System – Figure 21.17 </a:t>
            </a:r>
            <a:endParaRPr lang="en-IN" sz="2800" b="1" dirty="0">
              <a:solidFill>
                <a:schemeClr val="tx1"/>
              </a:solidFill>
            </a:endParaRPr>
          </a:p>
        </p:txBody>
      </p:sp>
      <p:sp>
        <p:nvSpPr>
          <p:cNvPr id="2" name="Content Placeholder 1"/>
          <p:cNvSpPr>
            <a:spLocks noGrp="1"/>
          </p:cNvSpPr>
          <p:nvPr>
            <p:ph idx="1"/>
          </p:nvPr>
        </p:nvSpPr>
        <p:spPr>
          <a:xfrm>
            <a:off x="796635" y="990600"/>
            <a:ext cx="7391400" cy="1295400"/>
          </a:xfrm>
        </p:spPr>
        <p:txBody>
          <a:bodyPr/>
          <a:lstStyle/>
          <a:p>
            <a:pPr>
              <a:spcAft>
                <a:spcPts val="1500"/>
              </a:spcAft>
            </a:pPr>
            <a:r>
              <a:rPr lang="en-US" altLang="en-US" dirty="0"/>
              <a:t>Tuberculosis (TB)</a:t>
            </a:r>
          </a:p>
          <a:p>
            <a:pPr marL="285750" lvl="1">
              <a:spcBef>
                <a:spcPts val="0"/>
              </a:spcBef>
            </a:pPr>
            <a:r>
              <a:rPr lang="en-US" altLang="en-US" dirty="0"/>
              <a:t>Once very common; incidence declined in industrialized nations as living standards improved</a:t>
            </a:r>
          </a:p>
        </p:txBody>
      </p:sp>
      <p:sp>
        <p:nvSpPr>
          <p:cNvPr id="22" name="Content Placeholder 21">
            <a:extLst>
              <a:ext uri="{FF2B5EF4-FFF2-40B4-BE49-F238E27FC236}">
                <a16:creationId xmlns:a16="http://schemas.microsoft.com/office/drawing/2014/main" id="{A259C0E3-89D1-436B-BD89-A84E7E29DB1B}"/>
              </a:ext>
            </a:extLst>
          </p:cNvPr>
          <p:cNvSpPr>
            <a:spLocks noGrp="1"/>
          </p:cNvSpPr>
          <p:nvPr>
            <p:ph sz="quarter" idx="18"/>
          </p:nvPr>
        </p:nvSpPr>
        <p:spPr>
          <a:xfrm>
            <a:off x="1074548" y="2292930"/>
            <a:ext cx="3040252" cy="3463345"/>
          </a:xfrm>
        </p:spPr>
        <p:txBody>
          <a:bodyPr/>
          <a:lstStyle/>
          <a:p>
            <a:pPr marL="228600" lvl="2">
              <a:spcAft>
                <a:spcPts val="800"/>
              </a:spcAft>
              <a:buFont typeface="Arial" panose="020B0604020202020204" pitchFamily="34" charset="0"/>
              <a:buChar char="•"/>
            </a:pPr>
            <a:r>
              <a:rPr lang="en-US" altLang="en-US" sz="1800" dirty="0"/>
              <a:t>In 1985, incidence began to rise due to expanding AIDS epidemic, increasing prevalence of drug-resistant strains</a:t>
            </a:r>
          </a:p>
          <a:p>
            <a:pPr marL="228600" lvl="2">
              <a:spcAft>
                <a:spcPts val="800"/>
              </a:spcAft>
              <a:buFont typeface="Arial" panose="020B0604020202020204" pitchFamily="34" charset="0"/>
              <a:buChar char="•"/>
            </a:pPr>
            <a:r>
              <a:rPr lang="en-US" altLang="en-US" sz="1800" dirty="0"/>
              <a:t>CDC developed plan to increase efforts to identify and treat cases in high-risk groups</a:t>
            </a:r>
          </a:p>
          <a:p>
            <a:pPr marL="228600" lvl="2">
              <a:spcAft>
                <a:spcPts val="800"/>
              </a:spcAft>
              <a:buFont typeface="Arial" panose="020B0604020202020204" pitchFamily="34" charset="0"/>
              <a:buChar char="•"/>
            </a:pPr>
            <a:r>
              <a:rPr lang="en-US" altLang="en-US" sz="1800" dirty="0"/>
              <a:t>Incidence began to decrease by 1993</a:t>
            </a:r>
          </a:p>
        </p:txBody>
      </p:sp>
      <p:pic>
        <p:nvPicPr>
          <p:cNvPr id="130052" name="Picture 5" descr="In 1978 there were about 13 cases of TB per 100,000 population in the U.S.; in 2015 the number of TB cases per 100,000 population was about 3."/>
          <p:cNvPicPr>
            <a:picLocks noChangeAspect="1" noChangeArrowheads="1"/>
          </p:cNvPicPr>
          <p:nvPr/>
        </p:nvPicPr>
        <p:blipFill>
          <a:blip r:embed="rId3" cstate="print">
            <a:extLst>
              <a:ext uri="{28A0092B-C50C-407E-A947-70E740481C1C}">
                <a14:useLocalDpi xmlns:a14="http://schemas.microsoft.com/office/drawing/2010/main" val="0"/>
              </a:ext>
            </a:extLst>
          </a:blip>
          <a:srcRect t="3743"/>
          <a:stretch>
            <a:fillRect/>
          </a:stretch>
        </p:blipFill>
        <p:spPr bwMode="auto">
          <a:xfrm>
            <a:off x="4724400" y="3429000"/>
            <a:ext cx="39624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67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CE65CD-1C2D-4FD8-AAF2-772E8F0E4256}"/>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(14)</a:t>
            </a:r>
            <a:endParaRPr lang="en-IN" sz="3200" b="1" dirty="0">
              <a:solidFill>
                <a:schemeClr val="tx1"/>
              </a:solidFill>
            </a:endParaRPr>
          </a:p>
        </p:txBody>
      </p:sp>
      <p:sp>
        <p:nvSpPr>
          <p:cNvPr id="2" name="Content Placeholder 1"/>
          <p:cNvSpPr>
            <a:spLocks noGrp="1"/>
          </p:cNvSpPr>
          <p:nvPr>
            <p:ph idx="1"/>
          </p:nvPr>
        </p:nvSpPr>
        <p:spPr>
          <a:xfrm>
            <a:off x="457200" y="990600"/>
            <a:ext cx="8229600" cy="4648200"/>
          </a:xfrm>
        </p:spPr>
        <p:txBody>
          <a:bodyPr/>
          <a:lstStyle/>
          <a:p>
            <a:r>
              <a:rPr lang="en-US" altLang="en-US" dirty="0"/>
              <a:t>Tuberculosis (TB)</a:t>
            </a:r>
          </a:p>
          <a:p>
            <a:pPr lvl="1"/>
            <a:r>
              <a:rPr lang="en-US" altLang="en-US" i="1" dirty="0"/>
              <a:t>Signs and symptoms</a:t>
            </a:r>
            <a:endParaRPr lang="en-US" altLang="en-US" dirty="0"/>
          </a:p>
          <a:p>
            <a:pPr lvl="2"/>
            <a:r>
              <a:rPr lang="en-US" altLang="en-US" dirty="0"/>
              <a:t>Initial infection by </a:t>
            </a:r>
            <a:r>
              <a:rPr lang="en-US" altLang="en-US" i="1" dirty="0"/>
              <a:t>Mycobacterium tuberculosis</a:t>
            </a:r>
            <a:r>
              <a:rPr lang="en-US" altLang="en-US" dirty="0"/>
              <a:t> usually results in asymptomatic lung infection</a:t>
            </a:r>
          </a:p>
          <a:p>
            <a:pPr lvl="3"/>
            <a:r>
              <a:rPr lang="en-US" altLang="en-US" dirty="0"/>
              <a:t>Immune response controls, but unable to eliminate</a:t>
            </a:r>
          </a:p>
          <a:p>
            <a:pPr lvl="2"/>
            <a:r>
              <a:rPr lang="en-US" altLang="en-US" dirty="0"/>
              <a:t>Yields </a:t>
            </a:r>
            <a:r>
              <a:rPr lang="en-US" altLang="en-US" u="sng" dirty="0"/>
              <a:t>latent tuberculosis infection (LTBI)</a:t>
            </a:r>
            <a:r>
              <a:rPr lang="en-US" altLang="en-US" dirty="0"/>
              <a:t>; later may develop active </a:t>
            </a:r>
            <a:r>
              <a:rPr lang="en-US" altLang="en-US" u="sng" dirty="0"/>
              <a:t>tuberculosis disease (TB disease)</a:t>
            </a:r>
            <a:r>
              <a:rPr lang="en-US" altLang="en-US" dirty="0"/>
              <a:t>, or active tuberculosis </a:t>
            </a:r>
          </a:p>
          <a:p>
            <a:pPr lvl="2"/>
            <a:r>
              <a:rPr lang="en-US" altLang="en-US" dirty="0"/>
              <a:t>Slight fever, weight loss, night sweating, persistent cough, often blood-streaked sputum</a:t>
            </a:r>
          </a:p>
          <a:p>
            <a:pPr lvl="2"/>
            <a:r>
              <a:rPr lang="en-US" altLang="en-US" dirty="0"/>
              <a:t>Primarily infects lungs, but bacterial cells can travel through bloodstream to other tissues including kidneys, bones, joints, central nervous system </a:t>
            </a:r>
          </a:p>
          <a:p>
            <a:pPr lvl="3"/>
            <a:r>
              <a:rPr lang="en-US" altLang="en-US" dirty="0" err="1"/>
              <a:t>Miliary</a:t>
            </a:r>
            <a:r>
              <a:rPr lang="en-US" altLang="en-US" dirty="0"/>
              <a:t> TB</a:t>
            </a:r>
          </a:p>
        </p:txBody>
      </p:sp>
    </p:spTree>
    <p:extLst>
      <p:ext uri="{BB962C8B-B14F-4D97-AF65-F5344CB8AC3E}">
        <p14:creationId xmlns:p14="http://schemas.microsoft.com/office/powerpoint/2010/main" val="400624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EF43FFA-825A-4170-AFD9-B51352489E59}"/>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(15)</a:t>
            </a:r>
            <a:endParaRPr lang="en-IN" sz="3200" b="1" dirty="0">
              <a:solidFill>
                <a:schemeClr val="tx1"/>
              </a:solidFill>
            </a:endParaRPr>
          </a:p>
        </p:txBody>
      </p:sp>
      <p:sp>
        <p:nvSpPr>
          <p:cNvPr id="2" name="Content Placeholder 1"/>
          <p:cNvSpPr>
            <a:spLocks noGrp="1"/>
          </p:cNvSpPr>
          <p:nvPr>
            <p:ph idx="1"/>
          </p:nvPr>
        </p:nvSpPr>
        <p:spPr>
          <a:xfrm>
            <a:off x="803565" y="990600"/>
            <a:ext cx="7620000" cy="2438400"/>
          </a:xfrm>
        </p:spPr>
        <p:txBody>
          <a:bodyPr/>
          <a:lstStyle/>
          <a:p>
            <a:pPr>
              <a:spcAft>
                <a:spcPts val="1500"/>
              </a:spcAft>
            </a:pPr>
            <a:r>
              <a:rPr lang="en-US" altLang="en-US" dirty="0"/>
              <a:t>Tuberculosis (TB)</a:t>
            </a:r>
          </a:p>
          <a:p>
            <a:pPr marL="285750" lvl="1">
              <a:spcBef>
                <a:spcPts val="0"/>
              </a:spcBef>
            </a:pPr>
            <a:r>
              <a:rPr lang="en-US" altLang="en-US" i="1" dirty="0"/>
              <a:t>Causative agent</a:t>
            </a:r>
            <a:r>
              <a:rPr lang="en-US" altLang="en-US" dirty="0"/>
              <a:t>: </a:t>
            </a:r>
            <a:r>
              <a:rPr lang="en-US" altLang="en-US" i="1" dirty="0"/>
              <a:t>Mycobacterium tuberculosis </a:t>
            </a:r>
            <a:endParaRPr lang="en-US" altLang="en-US" dirty="0"/>
          </a:p>
          <a:p>
            <a:pPr marL="527050" lvl="2">
              <a:tabLst>
                <a:tab pos="287338" algn="l"/>
              </a:tabLst>
            </a:pPr>
            <a:r>
              <a:rPr lang="en-US" altLang="en-US" dirty="0"/>
              <a:t>Slender, acid-fast, rod-shaped bacterium</a:t>
            </a:r>
          </a:p>
          <a:p>
            <a:pPr marL="527050" lvl="2"/>
            <a:r>
              <a:rPr lang="en-US" altLang="en-US" dirty="0"/>
              <a:t>Strict aerobe with generation time over 16 hours</a:t>
            </a:r>
          </a:p>
          <a:p>
            <a:pPr marL="527050" lvl="2"/>
            <a:r>
              <a:rPr lang="en-US" altLang="en-US" dirty="0"/>
              <a:t>Unusual cell wall contains mycolic acids: cells resist drying, disinfectants, strong acids and alkali; responsible for acid-fast staining</a:t>
            </a:r>
          </a:p>
        </p:txBody>
      </p:sp>
      <p:sp>
        <p:nvSpPr>
          <p:cNvPr id="17" name="Content Placeholder 16">
            <a:extLst>
              <a:ext uri="{FF2B5EF4-FFF2-40B4-BE49-F238E27FC236}">
                <a16:creationId xmlns:a16="http://schemas.microsoft.com/office/drawing/2014/main" id="{F6DD4FB5-09F0-491D-B5D1-3C3506D19317}"/>
              </a:ext>
            </a:extLst>
          </p:cNvPr>
          <p:cNvSpPr>
            <a:spLocks noGrp="1"/>
          </p:cNvSpPr>
          <p:nvPr>
            <p:ph sz="quarter" idx="18"/>
          </p:nvPr>
        </p:nvSpPr>
        <p:spPr>
          <a:xfrm>
            <a:off x="1108365" y="3553690"/>
            <a:ext cx="1752600" cy="685800"/>
          </a:xfrm>
        </p:spPr>
        <p:txBody>
          <a:bodyPr/>
          <a:lstStyle/>
          <a:p>
            <a:pPr marL="228600" lvl="2">
              <a:spcAft>
                <a:spcPts val="800"/>
              </a:spcAft>
              <a:buFont typeface="Arial" panose="020B0604020202020204" pitchFamily="34" charset="0"/>
              <a:buChar char="•"/>
            </a:pPr>
            <a:r>
              <a:rPr lang="en-US" altLang="en-US" sz="1800" dirty="0"/>
              <a:t>Easily killed by pasteurization</a:t>
            </a:r>
          </a:p>
        </p:txBody>
      </p:sp>
      <p:pic>
        <p:nvPicPr>
          <p:cNvPr id="134148"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5" b="3337"/>
          <a:stretch/>
        </p:blipFill>
        <p:spPr bwMode="auto">
          <a:xfrm>
            <a:off x="3581400" y="3630133"/>
            <a:ext cx="438531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652F337D-0C15-4ABC-A68A-542AE7577901}"/>
              </a:ext>
            </a:extLst>
          </p:cNvPr>
          <p:cNvSpPr>
            <a:spLocks noGrp="1"/>
          </p:cNvSpPr>
          <p:nvPr>
            <p:ph type="body" sz="quarter" idx="11"/>
          </p:nvPr>
        </p:nvSpPr>
        <p:spPr>
          <a:xfrm>
            <a:off x="7620000" y="6705600"/>
            <a:ext cx="1524000" cy="152400"/>
          </a:xfrm>
        </p:spPr>
        <p:txBody>
          <a:bodyPr/>
          <a:lstStyle/>
          <a:p>
            <a:r>
              <a:rPr lang="en-US" altLang="en-US" dirty="0"/>
              <a:t>Source: Dr. George P. Kubica/CDC</a:t>
            </a:r>
          </a:p>
        </p:txBody>
      </p:sp>
    </p:spTree>
    <p:extLst>
      <p:ext uri="{BB962C8B-B14F-4D97-AF65-F5344CB8AC3E}">
        <p14:creationId xmlns:p14="http://schemas.microsoft.com/office/powerpoint/2010/main" val="123965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C1DD0E-9C59-4A81-8506-6EFF73B0D640}"/>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(16)</a:t>
            </a:r>
            <a:endParaRPr lang="en-IN" sz="3200" b="1" dirty="0">
              <a:solidFill>
                <a:schemeClr val="tx1"/>
              </a:solidFill>
            </a:endParaRPr>
          </a:p>
        </p:txBody>
      </p:sp>
      <p:sp>
        <p:nvSpPr>
          <p:cNvPr id="2" name="Content Placeholder 1"/>
          <p:cNvSpPr>
            <a:spLocks noGrp="1"/>
          </p:cNvSpPr>
          <p:nvPr>
            <p:ph idx="1"/>
          </p:nvPr>
        </p:nvSpPr>
        <p:spPr>
          <a:xfrm>
            <a:off x="803565" y="990600"/>
            <a:ext cx="7162800" cy="4572000"/>
          </a:xfrm>
        </p:spPr>
        <p:txBody>
          <a:bodyPr/>
          <a:lstStyle/>
          <a:p>
            <a:pPr>
              <a:spcAft>
                <a:spcPts val="1500"/>
              </a:spcAft>
            </a:pPr>
            <a:r>
              <a:rPr lang="en-US" altLang="en-US" dirty="0"/>
              <a:t>Tuberculosis (TB)</a:t>
            </a:r>
          </a:p>
          <a:p>
            <a:pPr marL="285750" lvl="1">
              <a:spcBef>
                <a:spcPts val="0"/>
              </a:spcBef>
            </a:pPr>
            <a:r>
              <a:rPr lang="en-US" altLang="en-US" i="1" dirty="0"/>
              <a:t>Pathogenesis</a:t>
            </a:r>
            <a:r>
              <a:rPr lang="en-US" altLang="en-US" dirty="0"/>
              <a:t>: airborne cells inhaled into lungs</a:t>
            </a:r>
          </a:p>
          <a:p>
            <a:pPr marL="498475" lvl="2"/>
            <a:r>
              <a:rPr lang="en-US" altLang="en-US" dirty="0"/>
              <a:t>Alveolar macrophages quickly engulf; unable to destroy</a:t>
            </a:r>
          </a:p>
          <a:p>
            <a:pPr marL="706438" lvl="3"/>
            <a:r>
              <a:rPr lang="en-US" altLang="en-US" dirty="0"/>
              <a:t>Mycolic acids prevent fusion of phagosome with lysosomes</a:t>
            </a:r>
          </a:p>
          <a:p>
            <a:pPr marL="498475" lvl="2"/>
            <a:r>
              <a:rPr lang="en-US" altLang="en-US" dirty="0"/>
              <a:t>Bacteria exit, multiply within macrophage cytoplasm</a:t>
            </a:r>
          </a:p>
          <a:p>
            <a:pPr marL="498475" lvl="2"/>
            <a:r>
              <a:rPr lang="en-US" altLang="en-US" dirty="0"/>
              <a:t>Pro-inflammatory response recruits more macrophages</a:t>
            </a:r>
          </a:p>
          <a:p>
            <a:pPr marL="706438" lvl="3"/>
            <a:r>
              <a:rPr lang="en-US" altLang="en-US" dirty="0"/>
              <a:t>Some fuse to form giant multinucleated cells</a:t>
            </a:r>
          </a:p>
          <a:p>
            <a:pPr marL="706438" lvl="3"/>
            <a:r>
              <a:rPr lang="en-US" altLang="en-US" dirty="0"/>
              <a:t>Others induced by bacteria to accumulate oil droplets, become foamy macrophages</a:t>
            </a:r>
          </a:p>
          <a:p>
            <a:pPr marL="498475" lvl="2"/>
            <a:r>
              <a:rPr lang="en-US" altLang="en-US" dirty="0"/>
              <a:t>Lymphocytes wall off infected area, granuloma forms</a:t>
            </a:r>
          </a:p>
          <a:p>
            <a:pPr marL="706438" lvl="3"/>
            <a:r>
              <a:rPr lang="en-US" altLang="en-US" dirty="0"/>
              <a:t>Called </a:t>
            </a:r>
            <a:r>
              <a:rPr lang="en-US" altLang="en-US" u="sng" dirty="0"/>
              <a:t>tubercles</a:t>
            </a:r>
          </a:p>
        </p:txBody>
      </p:sp>
    </p:spTree>
    <p:extLst>
      <p:ext uri="{BB962C8B-B14F-4D97-AF65-F5344CB8AC3E}">
        <p14:creationId xmlns:p14="http://schemas.microsoft.com/office/powerpoint/2010/main" val="29730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0DFF80-91B7-4D44-8FFA-513E4DAFE258}"/>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(17)</a:t>
            </a:r>
            <a:endParaRPr lang="en-IN" sz="3200" b="1" dirty="0">
              <a:solidFill>
                <a:schemeClr val="tx1"/>
              </a:solidFill>
            </a:endParaRPr>
          </a:p>
        </p:txBody>
      </p:sp>
      <p:sp>
        <p:nvSpPr>
          <p:cNvPr id="2" name="Content Placeholder 1"/>
          <p:cNvSpPr>
            <a:spLocks noGrp="1"/>
          </p:cNvSpPr>
          <p:nvPr>
            <p:ph idx="1"/>
          </p:nvPr>
        </p:nvSpPr>
        <p:spPr>
          <a:xfrm>
            <a:off x="796634" y="990600"/>
            <a:ext cx="7280565" cy="3962400"/>
          </a:xfrm>
        </p:spPr>
        <p:txBody>
          <a:bodyPr/>
          <a:lstStyle/>
          <a:p>
            <a:pPr>
              <a:spcAft>
                <a:spcPts val="1500"/>
              </a:spcAft>
            </a:pPr>
            <a:r>
              <a:rPr lang="en-US" altLang="en-US" dirty="0"/>
              <a:t>Tuberculosis (TB)</a:t>
            </a:r>
          </a:p>
          <a:p>
            <a:pPr marL="285750" lvl="1">
              <a:spcBef>
                <a:spcPts val="0"/>
              </a:spcBef>
            </a:pPr>
            <a:r>
              <a:rPr lang="en-US" altLang="en-US" i="1" dirty="0"/>
              <a:t>Pathogenesis</a:t>
            </a:r>
            <a:endParaRPr lang="en-US" altLang="en-US" dirty="0"/>
          </a:p>
          <a:p>
            <a:pPr marL="498475" lvl="2"/>
            <a:r>
              <a:rPr lang="en-US" altLang="en-US" dirty="0"/>
              <a:t>In granuloma, effector helper T cells release cytokines</a:t>
            </a:r>
          </a:p>
          <a:p>
            <a:pPr marL="720725" lvl="3"/>
            <a:r>
              <a:rPr lang="en-US" altLang="en-US" sz="2000" dirty="0"/>
              <a:t>Activate macrophages to destroy infecting bacteria</a:t>
            </a:r>
          </a:p>
          <a:p>
            <a:pPr marL="498475" lvl="2"/>
            <a:r>
              <a:rPr lang="en-US" altLang="en-US" dirty="0"/>
              <a:t>Fibrous layer forms around 	macrophages, keeps lymphocytes outside of tubercle</a:t>
            </a:r>
          </a:p>
          <a:p>
            <a:pPr marL="720725" lvl="3"/>
            <a:r>
              <a:rPr lang="en-US" altLang="en-US" sz="2000" dirty="0"/>
              <a:t>Seen on X-rays as </a:t>
            </a:r>
            <a:r>
              <a:rPr lang="en-US" altLang="en-US" sz="2000" u="sng" dirty="0"/>
              <a:t>Ghon foci</a:t>
            </a:r>
          </a:p>
          <a:p>
            <a:pPr marL="720725" lvl="3"/>
            <a:r>
              <a:rPr lang="en-US" altLang="en-US" sz="2000" dirty="0"/>
              <a:t>Called </a:t>
            </a:r>
            <a:r>
              <a:rPr lang="en-US" altLang="en-US" sz="2000" u="sng" dirty="0"/>
              <a:t>Ghon complex</a:t>
            </a:r>
            <a:r>
              <a:rPr lang="en-US" altLang="en-US" sz="2000" dirty="0"/>
              <a:t> if adjacent lymph nodes involved</a:t>
            </a:r>
          </a:p>
          <a:p>
            <a:pPr marL="498475" lvl="2"/>
            <a:r>
              <a:rPr lang="en-US" altLang="en-US" dirty="0"/>
              <a:t>Some bacteria survive; prevented from multiplying</a:t>
            </a:r>
          </a:p>
        </p:txBody>
      </p:sp>
      <p:graphicFrame>
        <p:nvGraphicFramePr>
          <p:cNvPr id="5" name="Object 4"/>
          <p:cNvGraphicFramePr>
            <a:graphicFrameLocks noChangeAspect="1"/>
          </p:cNvGraphicFramePr>
          <p:nvPr>
            <p:extLst>
              <p:ext uri="{D42A27DB-BD31-4B8C-83A1-F6EECF244321}">
                <p14:modId xmlns:p14="http://schemas.microsoft.com/office/powerpoint/2010/main" val="2128582302"/>
              </p:ext>
            </p:extLst>
          </p:nvPr>
        </p:nvGraphicFramePr>
        <p:xfrm>
          <a:off x="6153912" y="4562475"/>
          <a:ext cx="1671637" cy="390525"/>
        </p:xfrm>
        <a:graphic>
          <a:graphicData uri="http://schemas.openxmlformats.org/presentationml/2006/ole">
            <mc:AlternateContent xmlns:mc="http://schemas.openxmlformats.org/markup-compatibility/2006">
              <mc:Choice xmlns:v="urn:schemas-microsoft-com:vml" Requires="v">
                <p:oleObj spid="_x0000_s2049" name="Equation" r:id="rId4" imgW="1091880" imgH="253800" progId="Equation.DSMT4">
                  <p:embed/>
                </p:oleObj>
              </mc:Choice>
              <mc:Fallback>
                <p:oleObj name="Equation" r:id="rId4" imgW="1091880" imgH="253800" progId="Equation.DSMT4">
                  <p:embed/>
                  <p:pic>
                    <p:nvPicPr>
                      <p:cNvPr id="5" name="Object 4"/>
                      <p:cNvPicPr/>
                      <p:nvPr/>
                    </p:nvPicPr>
                    <p:blipFill>
                      <a:blip r:embed="rId5"/>
                      <a:stretch>
                        <a:fillRect/>
                      </a:stretch>
                    </p:blipFill>
                    <p:spPr>
                      <a:xfrm>
                        <a:off x="6153912" y="4562475"/>
                        <a:ext cx="1671637" cy="390525"/>
                      </a:xfrm>
                      <a:prstGeom prst="rect">
                        <a:avLst/>
                      </a:prstGeom>
                    </p:spPr>
                  </p:pic>
                </p:oleObj>
              </mc:Fallback>
            </mc:AlternateContent>
          </a:graphicData>
        </a:graphic>
      </p:graphicFrame>
      <p:sp>
        <p:nvSpPr>
          <p:cNvPr id="4" name="Content Placeholder 11"/>
          <p:cNvSpPr>
            <a:spLocks noGrp="1"/>
          </p:cNvSpPr>
          <p:nvPr>
            <p:ph sz="quarter" idx="24"/>
          </p:nvPr>
        </p:nvSpPr>
        <p:spPr>
          <a:xfrm>
            <a:off x="790538" y="4953000"/>
            <a:ext cx="7743862" cy="1447800"/>
          </a:xfrm>
        </p:spPr>
        <p:txBody>
          <a:bodyPr/>
          <a:lstStyle/>
          <a:p>
            <a:pPr marL="498475" lvl="2"/>
            <a:r>
              <a:rPr lang="en-US" altLang="en-US" sz="1800" dirty="0"/>
              <a:t>Remain as latent TB infection (LTBI)</a:t>
            </a:r>
          </a:p>
          <a:p>
            <a:pPr marL="835025" lvl="3" indent="-342900">
              <a:buFont typeface="Arial" panose="020B0604020202020204" pitchFamily="34" charset="0"/>
              <a:buChar char="•"/>
            </a:pPr>
            <a:r>
              <a:rPr lang="en-US" altLang="en-US" dirty="0"/>
              <a:t>In many cases infection resolves</a:t>
            </a:r>
          </a:p>
          <a:p>
            <a:pPr marL="498475" lvl="2"/>
            <a:r>
              <a:rPr lang="en-US" altLang="en-US" sz="1800" dirty="0"/>
              <a:t>Active TB results if inflammatory response cannot contain or destroy mycobacteria</a:t>
            </a:r>
          </a:p>
        </p:txBody>
      </p:sp>
    </p:spTree>
    <p:extLst>
      <p:ext uri="{BB962C8B-B14F-4D97-AF65-F5344CB8AC3E}">
        <p14:creationId xmlns:p14="http://schemas.microsoft.com/office/powerpoint/2010/main" val="4170225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70" y="228600"/>
            <a:ext cx="8614061" cy="990600"/>
          </a:xfrm>
        </p:spPr>
        <p:txBody>
          <a:bodyPr/>
          <a:lstStyle/>
          <a:p>
            <a:r>
              <a:rPr lang="en-US" sz="3000" b="1" dirty="0">
                <a:solidFill>
                  <a:schemeClr val="tx1"/>
                </a:solidFill>
              </a:rPr>
              <a:t>Table 21.1 Normal Microbiota of the Upper Respiratory System</a:t>
            </a:r>
          </a:p>
        </p:txBody>
      </p:sp>
      <p:graphicFrame>
        <p:nvGraphicFramePr>
          <p:cNvPr id="6" name="Table Placeholder 5"/>
          <p:cNvGraphicFramePr>
            <a:graphicFrameLocks noGrp="1"/>
          </p:cNvGraphicFramePr>
          <p:nvPr>
            <p:ph type="tbl" sz="quarter" idx="18"/>
            <p:extLst>
              <p:ext uri="{D42A27DB-BD31-4B8C-83A1-F6EECF244321}">
                <p14:modId xmlns:p14="http://schemas.microsoft.com/office/powerpoint/2010/main" val="3595733456"/>
              </p:ext>
            </p:extLst>
          </p:nvPr>
        </p:nvGraphicFramePr>
        <p:xfrm>
          <a:off x="773723" y="1410285"/>
          <a:ext cx="7616952" cy="4441875"/>
        </p:xfrm>
        <a:graphic>
          <a:graphicData uri="http://schemas.openxmlformats.org/drawingml/2006/table">
            <a:tbl>
              <a:tblPr firstRow="1" bandRow="1">
                <a:tableStyleId>{5940675A-B579-460E-94D1-54222C63F5DA}</a:tableStyleId>
              </a:tblPr>
              <a:tblGrid>
                <a:gridCol w="1434905">
                  <a:extLst>
                    <a:ext uri="{9D8B030D-6E8A-4147-A177-3AD203B41FA5}">
                      <a16:colId xmlns:a16="http://schemas.microsoft.com/office/drawing/2014/main" val="20000"/>
                    </a:ext>
                  </a:extLst>
                </a:gridCol>
                <a:gridCol w="2588455">
                  <a:extLst>
                    <a:ext uri="{9D8B030D-6E8A-4147-A177-3AD203B41FA5}">
                      <a16:colId xmlns:a16="http://schemas.microsoft.com/office/drawing/2014/main" val="20001"/>
                    </a:ext>
                  </a:extLst>
                </a:gridCol>
                <a:gridCol w="3593592">
                  <a:extLst>
                    <a:ext uri="{9D8B030D-6E8A-4147-A177-3AD203B41FA5}">
                      <a16:colId xmlns:a16="http://schemas.microsoft.com/office/drawing/2014/main" val="20002"/>
                    </a:ext>
                  </a:extLst>
                </a:gridCol>
              </a:tblGrid>
              <a:tr h="418515">
                <a:tc>
                  <a:txBody>
                    <a:bodyPr/>
                    <a:lstStyle/>
                    <a:p>
                      <a:r>
                        <a:rPr lang="en-US" b="1" dirty="0"/>
                        <a:t>Genus</a:t>
                      </a:r>
                    </a:p>
                  </a:txBody>
                  <a:tcPr/>
                </a:tc>
                <a:tc>
                  <a:txBody>
                    <a:bodyPr/>
                    <a:lstStyle/>
                    <a:p>
                      <a:r>
                        <a:rPr lang="en-US" b="1" dirty="0"/>
                        <a:t>Characteristics</a:t>
                      </a:r>
                    </a:p>
                  </a:txBody>
                  <a:tcPr/>
                </a:tc>
                <a:tc>
                  <a:txBody>
                    <a:bodyPr/>
                    <a:lstStyle/>
                    <a:p>
                      <a:r>
                        <a:rPr lang="en-US" b="1" dirty="0"/>
                        <a:t>Comments</a:t>
                      </a:r>
                    </a:p>
                  </a:txBody>
                  <a:tcPr/>
                </a:tc>
                <a:extLst>
                  <a:ext uri="{0D108BD9-81ED-4DB2-BD59-A6C34878D82A}">
                    <a16:rowId xmlns:a16="http://schemas.microsoft.com/office/drawing/2014/main" val="10000"/>
                  </a:ext>
                </a:extLst>
              </a:tr>
              <a:tr h="801858">
                <a:tc>
                  <a:txBody>
                    <a:bodyPr/>
                    <a:lstStyle/>
                    <a:p>
                      <a:r>
                        <a:rPr lang="en-US" sz="1200" i="1" dirty="0"/>
                        <a:t>Corynebacterium</a:t>
                      </a:r>
                    </a:p>
                  </a:txBody>
                  <a:tcPr/>
                </a:tc>
                <a:tc>
                  <a:txBody>
                    <a:bodyPr/>
                    <a:lstStyle/>
                    <a:p>
                      <a:r>
                        <a:rPr lang="en-US" sz="1200" dirty="0"/>
                        <a:t>Pleomorphic, often club-shaped Gram-positive rods; non-motile</a:t>
                      </a:r>
                    </a:p>
                  </a:txBody>
                  <a:tcPr/>
                </a:tc>
                <a:tc>
                  <a:txBody>
                    <a:bodyPr/>
                    <a:lstStyle/>
                    <a:p>
                      <a:r>
                        <a:rPr lang="en-US" sz="1200" dirty="0"/>
                        <a:t>Aerobic or facultatively anaerobic. Those that look similar to C. diphtheriae, the cause of diphtheria, are included in a group called diphtheroids. </a:t>
                      </a:r>
                    </a:p>
                  </a:txBody>
                  <a:tcPr/>
                </a:tc>
                <a:extLst>
                  <a:ext uri="{0D108BD9-81ED-4DB2-BD59-A6C34878D82A}">
                    <a16:rowId xmlns:a16="http://schemas.microsoft.com/office/drawing/2014/main" val="10001"/>
                  </a:ext>
                </a:extLst>
              </a:tr>
              <a:tr h="628323">
                <a:tc>
                  <a:txBody>
                    <a:bodyPr/>
                    <a:lstStyle/>
                    <a:p>
                      <a:r>
                        <a:rPr lang="en-US" sz="1200" i="1" dirty="0"/>
                        <a:t>Fusobacterium, Porphyromonas, Prevotella</a:t>
                      </a:r>
                    </a:p>
                  </a:txBody>
                  <a:tcPr/>
                </a:tc>
                <a:tc>
                  <a:txBody>
                    <a:bodyPr/>
                    <a:lstStyle/>
                    <a:p>
                      <a:r>
                        <a:rPr lang="en-US" sz="1200" dirty="0"/>
                        <a:t>Gram-negative rods</a:t>
                      </a:r>
                    </a:p>
                  </a:txBody>
                  <a:tcPr/>
                </a:tc>
                <a:tc>
                  <a:txBody>
                    <a:bodyPr/>
                    <a:lstStyle/>
                    <a:p>
                      <a:r>
                        <a:rPr lang="en-US" sz="1200" dirty="0"/>
                        <a:t>Obligate anaerobes. Most often found in the space between teeth and gums.</a:t>
                      </a:r>
                    </a:p>
                  </a:txBody>
                  <a:tcPr/>
                </a:tc>
                <a:extLst>
                  <a:ext uri="{0D108BD9-81ED-4DB2-BD59-A6C34878D82A}">
                    <a16:rowId xmlns:a16="http://schemas.microsoft.com/office/drawing/2014/main" val="10002"/>
                  </a:ext>
                </a:extLst>
              </a:tr>
              <a:tr h="438477">
                <a:tc>
                  <a:txBody>
                    <a:bodyPr/>
                    <a:lstStyle/>
                    <a:p>
                      <a:r>
                        <a:rPr lang="en-US" sz="1200" i="1" dirty="0"/>
                        <a:t>Haemophilus</a:t>
                      </a:r>
                    </a:p>
                  </a:txBody>
                  <a:tcPr/>
                </a:tc>
                <a:tc>
                  <a:txBody>
                    <a:bodyPr/>
                    <a:lstStyle/>
                    <a:p>
                      <a:r>
                        <a:rPr lang="en-US" sz="1200" dirty="0"/>
                        <a:t>Small, Gram-negative rods </a:t>
                      </a:r>
                    </a:p>
                  </a:txBody>
                  <a:tcPr/>
                </a:tc>
                <a:tc>
                  <a:txBody>
                    <a:bodyPr/>
                    <a:lstStyle/>
                    <a:p>
                      <a:r>
                        <a:rPr lang="en-US" sz="1200" dirty="0"/>
                        <a:t>Facultative anaerobes. Commonly include the potential pathogen H. influenza.</a:t>
                      </a:r>
                    </a:p>
                  </a:txBody>
                  <a:tcPr/>
                </a:tc>
                <a:extLst>
                  <a:ext uri="{0D108BD9-81ED-4DB2-BD59-A6C34878D82A}">
                    <a16:rowId xmlns:a16="http://schemas.microsoft.com/office/drawing/2014/main" val="10003"/>
                  </a:ext>
                </a:extLst>
              </a:tr>
              <a:tr h="457200">
                <a:tc>
                  <a:txBody>
                    <a:bodyPr/>
                    <a:lstStyle/>
                    <a:p>
                      <a:r>
                        <a:rPr lang="en-US" sz="1200" i="1" dirty="0"/>
                        <a:t>Moraxella</a:t>
                      </a:r>
                    </a:p>
                  </a:txBody>
                  <a:tcPr/>
                </a:tc>
                <a:tc>
                  <a:txBody>
                    <a:bodyPr/>
                    <a:lstStyle/>
                    <a:p>
                      <a:r>
                        <a:rPr lang="en-US" sz="1200" dirty="0"/>
                        <a:t>Gram-negative diplococci and diplobacilli</a:t>
                      </a:r>
                    </a:p>
                  </a:txBody>
                  <a:tcPr/>
                </a:tc>
                <a:tc>
                  <a:txBody>
                    <a:bodyPr/>
                    <a:lstStyle/>
                    <a:p>
                      <a:r>
                        <a:rPr lang="en-US" sz="1200" i="1" dirty="0"/>
                        <a:t>Aerobic</a:t>
                      </a:r>
                      <a:r>
                        <a:rPr lang="en-US" sz="1200" dirty="0"/>
                        <a:t>. Some microscopically resemble pathogenic Neisseria species such as N. </a:t>
                      </a:r>
                      <a:r>
                        <a:rPr lang="en-US" sz="1200" i="1" dirty="0"/>
                        <a:t>meningitidis</a:t>
                      </a:r>
                      <a:r>
                        <a:rPr lang="en-US" sz="1200" dirty="0"/>
                        <a:t>.</a:t>
                      </a:r>
                    </a:p>
                  </a:txBody>
                  <a:tcPr/>
                </a:tc>
                <a:extLst>
                  <a:ext uri="{0D108BD9-81ED-4DB2-BD59-A6C34878D82A}">
                    <a16:rowId xmlns:a16="http://schemas.microsoft.com/office/drawing/2014/main" val="10004"/>
                  </a:ext>
                </a:extLst>
              </a:tr>
              <a:tr h="392723">
                <a:tc>
                  <a:txBody>
                    <a:bodyPr/>
                    <a:lstStyle/>
                    <a:p>
                      <a:r>
                        <a:rPr lang="en-US" sz="1200" i="1" dirty="0"/>
                        <a:t>Staphylococcus</a:t>
                      </a:r>
                    </a:p>
                  </a:txBody>
                  <a:tcPr/>
                </a:tc>
                <a:tc>
                  <a:txBody>
                    <a:bodyPr/>
                    <a:lstStyle/>
                    <a:p>
                      <a:r>
                        <a:rPr lang="en-US" sz="1200" dirty="0"/>
                        <a:t>Gram-positive cocci in clusters</a:t>
                      </a:r>
                    </a:p>
                  </a:txBody>
                  <a:tcPr/>
                </a:tc>
                <a:tc>
                  <a:txBody>
                    <a:bodyPr/>
                    <a:lstStyle/>
                    <a:p>
                      <a:r>
                        <a:rPr lang="en-US" sz="1200" dirty="0"/>
                        <a:t>Facultative anaerobes. Potential pathogen Staphylococcus aureus commonly inhabits the nostrils.</a:t>
                      </a:r>
                    </a:p>
                  </a:txBody>
                  <a:tcPr/>
                </a:tc>
                <a:extLst>
                  <a:ext uri="{0D108BD9-81ED-4DB2-BD59-A6C34878D82A}">
                    <a16:rowId xmlns:a16="http://schemas.microsoft.com/office/drawing/2014/main" val="10005"/>
                  </a:ext>
                </a:extLst>
              </a:tr>
              <a:tr h="1145345">
                <a:tc>
                  <a:txBody>
                    <a:bodyPr/>
                    <a:lstStyle/>
                    <a:p>
                      <a:r>
                        <a:rPr lang="en-US" sz="1200" i="1" dirty="0"/>
                        <a:t>Streptococcus</a:t>
                      </a:r>
                    </a:p>
                  </a:txBody>
                  <a:tcPr/>
                </a:tc>
                <a:tc>
                  <a:txBody>
                    <a:bodyPr/>
                    <a:lstStyle/>
                    <a:p>
                      <a:r>
                        <a:rPr lang="en-US" sz="1200" dirty="0"/>
                        <a:t>Gram-positive cocci in chains</a:t>
                      </a:r>
                    </a:p>
                  </a:txBody>
                  <a:tcPr/>
                </a:tc>
                <a:tc>
                  <a:txBody>
                    <a:bodyPr/>
                    <a:lstStyle/>
                    <a:p>
                      <a:r>
                        <a:rPr lang="en-US" sz="1200" dirty="0"/>
                        <a:t>Aerotolerant (obligate fermenters). Viridans streptococci, which are </a:t>
                      </a:r>
                      <a:r>
                        <a:rPr lang="el-GR" sz="1200" dirty="0"/>
                        <a:t>α-</a:t>
                      </a:r>
                      <a:r>
                        <a:rPr lang="en-US" sz="1200" dirty="0"/>
                        <a:t>hemolytic (greenish partial hemolysis), and non-hemolytic streptococci are common. </a:t>
                      </a:r>
                      <a:r>
                        <a:rPr lang="el-GR" sz="1200" dirty="0"/>
                        <a:t>β-</a:t>
                      </a:r>
                      <a:r>
                        <a:rPr lang="en-US" sz="1200" dirty="0"/>
                        <a:t>hemolytic (clear hemolysis) streptococci and the potential pathogen S. pneumoniae may also be present.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85628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F1B839-D5EB-4738-A7FA-8FC63FF977A5}"/>
              </a:ext>
            </a:extLst>
          </p:cNvPr>
          <p:cNvSpPr>
            <a:spLocks noGrp="1"/>
          </p:cNvSpPr>
          <p:nvPr>
            <p:ph type="title"/>
          </p:nvPr>
        </p:nvSpPr>
        <p:spPr>
          <a:xfrm>
            <a:off x="0" y="228600"/>
            <a:ext cx="9144000" cy="609600"/>
          </a:xfrm>
        </p:spPr>
        <p:txBody>
          <a:bodyPr/>
          <a:lstStyle/>
          <a:p>
            <a:r>
              <a:rPr lang="en-US" altLang="en-US" sz="3200" b="1" dirty="0">
                <a:solidFill>
                  <a:schemeClr val="tx1"/>
                </a:solidFill>
              </a:rPr>
              <a:t>Bacterial Infections of Lower Respiratory System (18)</a:t>
            </a:r>
            <a:endParaRPr lang="en-IN" sz="3200" b="1" dirty="0">
              <a:solidFill>
                <a:schemeClr val="tx1"/>
              </a:solidFill>
            </a:endParaRPr>
          </a:p>
        </p:txBody>
      </p:sp>
      <p:sp>
        <p:nvSpPr>
          <p:cNvPr id="2" name="Content Placeholder 1"/>
          <p:cNvSpPr>
            <a:spLocks noGrp="1"/>
          </p:cNvSpPr>
          <p:nvPr>
            <p:ph idx="1"/>
          </p:nvPr>
        </p:nvSpPr>
        <p:spPr>
          <a:xfrm>
            <a:off x="803565" y="990600"/>
            <a:ext cx="7502235" cy="4343400"/>
          </a:xfrm>
        </p:spPr>
        <p:txBody>
          <a:bodyPr/>
          <a:lstStyle/>
          <a:p>
            <a:pPr>
              <a:spcAft>
                <a:spcPts val="1500"/>
              </a:spcAft>
            </a:pPr>
            <a:r>
              <a:rPr lang="en-US" altLang="en-US" dirty="0"/>
              <a:t>Tuberculosis (TB)</a:t>
            </a:r>
          </a:p>
          <a:p>
            <a:pPr marL="285750" lvl="1">
              <a:spcBef>
                <a:spcPts val="0"/>
              </a:spcBef>
            </a:pPr>
            <a:r>
              <a:rPr lang="en-US" altLang="en-US" i="1" dirty="0"/>
              <a:t>Pathogenesis</a:t>
            </a:r>
            <a:endParaRPr lang="en-US" altLang="en-US" dirty="0"/>
          </a:p>
          <a:p>
            <a:pPr marL="490538" lvl="2"/>
            <a:r>
              <a:rPr lang="en-US" altLang="en-US" dirty="0"/>
              <a:t>Macrophages in tubercle die; bacteria, enzymes, cytokines released, forming area of necrosis</a:t>
            </a:r>
          </a:p>
          <a:p>
            <a:pPr marL="723900" lvl="3"/>
            <a:r>
              <a:rPr lang="en-US" altLang="en-US" u="sng" dirty="0"/>
              <a:t>Caseous necrosis</a:t>
            </a:r>
            <a:r>
              <a:rPr lang="en-US" altLang="en-US" dirty="0"/>
              <a:t>; foamy macrophages (with lipids) thought to play important role</a:t>
            </a:r>
          </a:p>
          <a:p>
            <a:pPr marL="490538" lvl="2"/>
            <a:r>
              <a:rPr lang="en-US" altLang="en-US" dirty="0"/>
              <a:t>Tubercle ruptures, releases bacteria, dead material</a:t>
            </a:r>
          </a:p>
          <a:p>
            <a:pPr marL="723900" lvl="3">
              <a:tabLst>
                <a:tab pos="463550" algn="l"/>
              </a:tabLst>
            </a:pPr>
            <a:r>
              <a:rPr lang="en-US" altLang="en-US" dirty="0"/>
              <a:t>Causes large lung defect called </a:t>
            </a:r>
            <a:r>
              <a:rPr lang="en-US" altLang="en-US" u="sng" dirty="0"/>
              <a:t>tuberculous cavity</a:t>
            </a:r>
          </a:p>
          <a:p>
            <a:pPr marL="723900" lvl="3">
              <a:tabLst>
                <a:tab pos="463550" algn="l"/>
              </a:tabLst>
            </a:pPr>
            <a:r>
              <a:rPr lang="en-US" altLang="en-US" dirty="0"/>
              <a:t>Spreads bacteria in lungs</a:t>
            </a:r>
          </a:p>
          <a:p>
            <a:pPr marL="723900" lvl="3">
              <a:tabLst>
                <a:tab pos="463550" algn="l"/>
              </a:tabLst>
            </a:pPr>
            <a:r>
              <a:rPr lang="en-US" altLang="en-US" dirty="0"/>
              <a:t>Lung cavity persists, enlarges for months or years, spreads bacteria; can be transmitted by coughing</a:t>
            </a:r>
          </a:p>
        </p:txBody>
      </p:sp>
    </p:spTree>
    <p:extLst>
      <p:ext uri="{BB962C8B-B14F-4D97-AF65-F5344CB8AC3E}">
        <p14:creationId xmlns:p14="http://schemas.microsoft.com/office/powerpoint/2010/main" val="264541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7F25A4-CC66-463C-B4F6-761A13C2EC90}"/>
              </a:ext>
            </a:extLst>
          </p:cNvPr>
          <p:cNvSpPr>
            <a:spLocks noGrp="1"/>
          </p:cNvSpPr>
          <p:nvPr>
            <p:ph type="title"/>
          </p:nvPr>
        </p:nvSpPr>
        <p:spPr>
          <a:xfrm>
            <a:off x="787573" y="228600"/>
            <a:ext cx="7568854" cy="914400"/>
          </a:xfrm>
        </p:spPr>
        <p:txBody>
          <a:bodyPr/>
          <a:lstStyle/>
          <a:p>
            <a:r>
              <a:rPr lang="en-US" altLang="en-US" sz="2800" b="1" dirty="0">
                <a:solidFill>
                  <a:schemeClr val="tx1"/>
                </a:solidFill>
              </a:rPr>
              <a:t>Bacterial Infections of Lower Respiratory System – Figures 21.19 and 21.20</a:t>
            </a:r>
            <a:endParaRPr lang="en-IN" sz="2800" b="1" dirty="0">
              <a:solidFill>
                <a:schemeClr val="tx1"/>
              </a:solidFill>
            </a:endParaRPr>
          </a:p>
        </p:txBody>
      </p:sp>
      <p:pic>
        <p:nvPicPr>
          <p:cNvPr id="4" name="Picture 3" descr="Macrophages ingest mycobacteria, form tubercles; caseum forms when mycobacteria are released, mycobacteria enter airway.">
            <a:extLst>
              <a:ext uri="{FF2B5EF4-FFF2-40B4-BE49-F238E27FC236}">
                <a16:creationId xmlns:a16="http://schemas.microsoft.com/office/drawing/2014/main" id="{8202792B-8634-4877-AC7F-502AB7C16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 y="1252164"/>
            <a:ext cx="7528560" cy="5212080"/>
          </a:xfrm>
          <a:prstGeom prst="rect">
            <a:avLst/>
          </a:prstGeom>
        </p:spPr>
      </p:pic>
      <p:sp>
        <p:nvSpPr>
          <p:cNvPr id="3" name="Text Placeholder 2"/>
          <p:cNvSpPr>
            <a:spLocks noGrp="1"/>
          </p:cNvSpPr>
          <p:nvPr>
            <p:ph type="body" sz="quarter" idx="11"/>
          </p:nvPr>
        </p:nvSpPr>
        <p:spPr/>
        <p:txBody>
          <a:bodyPr/>
          <a:lstStyle/>
          <a:p>
            <a:r>
              <a:rPr lang="en-US" dirty="0"/>
              <a:t>Left: a: ©Walter Dawn/Science Source; b: ©Steve Gschmeissner/Science Source </a:t>
            </a:r>
          </a:p>
        </p:txBody>
      </p:sp>
      <p:sp>
        <p:nvSpPr>
          <p:cNvPr id="27" name="Content Placeholder 26">
            <a:extLst>
              <a:ext uri="{FF2B5EF4-FFF2-40B4-BE49-F238E27FC236}">
                <a16:creationId xmlns:a16="http://schemas.microsoft.com/office/drawing/2014/main" id="{94835CD7-A745-44C4-9419-37857E503742}"/>
              </a:ext>
            </a:extLst>
          </p:cNvPr>
          <p:cNvSpPr>
            <a:spLocks noGrp="1"/>
          </p:cNvSpPr>
          <p:nvPr>
            <p:ph sz="quarter" idx="19"/>
          </p:nvPr>
        </p:nvSpPr>
        <p:spPr>
          <a:xfrm>
            <a:off x="2703830" y="6400800"/>
            <a:ext cx="6446040" cy="239650"/>
          </a:xfrm>
        </p:spPr>
        <p:txBody>
          <a:bodyPr/>
          <a:lstStyle/>
          <a:p>
            <a:pPr marL="0" indent="0">
              <a:buNone/>
            </a:pPr>
            <a:r>
              <a:rPr lang="en-IN" sz="1200" dirty="0">
                <a:hlinkClick r:id="" action="ppaction://noaction"/>
              </a:rPr>
              <a:t>Jump to </a:t>
            </a:r>
            <a:r>
              <a:rPr lang="en-US" altLang="en-US" sz="1200" dirty="0">
                <a:hlinkClick r:id="" action="ppaction://noaction"/>
              </a:rPr>
              <a:t>Bacterial Infections of Lower Respiratory System – Figures 21.19 and 21.20 Long Description</a:t>
            </a:r>
            <a:endParaRPr lang="en-IN" sz="1200" dirty="0"/>
          </a:p>
        </p:txBody>
      </p:sp>
    </p:spTree>
    <p:extLst>
      <p:ext uri="{BB962C8B-B14F-4D97-AF65-F5344CB8AC3E}">
        <p14:creationId xmlns:p14="http://schemas.microsoft.com/office/powerpoint/2010/main" val="411057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FBABFE-20E6-4687-BA1C-83D54E3CE02E}"/>
              </a:ext>
            </a:extLst>
          </p:cNvPr>
          <p:cNvSpPr>
            <a:spLocks noGrp="1"/>
          </p:cNvSpPr>
          <p:nvPr>
            <p:ph type="title"/>
          </p:nvPr>
        </p:nvSpPr>
        <p:spPr>
          <a:xfrm>
            <a:off x="307614" y="228600"/>
            <a:ext cx="8528773" cy="457200"/>
          </a:xfrm>
        </p:spPr>
        <p:txBody>
          <a:bodyPr/>
          <a:lstStyle/>
          <a:p>
            <a:r>
              <a:rPr lang="en-US" altLang="en-US" sz="2500" b="1" dirty="0">
                <a:solidFill>
                  <a:schemeClr val="tx1"/>
                </a:solidFill>
              </a:rPr>
              <a:t>Bacterial Infections of Lower Respiratory System – Figure 21.21 </a:t>
            </a:r>
            <a:endParaRPr lang="en-IN" sz="2500" b="1" dirty="0">
              <a:solidFill>
                <a:schemeClr val="tx1"/>
              </a:solidFill>
            </a:endParaRPr>
          </a:p>
        </p:txBody>
      </p:sp>
      <p:sp>
        <p:nvSpPr>
          <p:cNvPr id="2" name="Content Placeholder 1"/>
          <p:cNvSpPr>
            <a:spLocks noGrp="1"/>
          </p:cNvSpPr>
          <p:nvPr>
            <p:ph idx="1"/>
          </p:nvPr>
        </p:nvSpPr>
        <p:spPr>
          <a:xfrm>
            <a:off x="803565" y="990600"/>
            <a:ext cx="6968835" cy="2175160"/>
          </a:xfrm>
        </p:spPr>
        <p:txBody>
          <a:bodyPr/>
          <a:lstStyle/>
          <a:p>
            <a:pPr>
              <a:spcAft>
                <a:spcPts val="1500"/>
              </a:spcAft>
            </a:pPr>
            <a:r>
              <a:rPr lang="en-US" altLang="en-US" dirty="0"/>
              <a:t>Tuberculosis (TB)</a:t>
            </a:r>
          </a:p>
          <a:p>
            <a:pPr marL="285750" lvl="1">
              <a:spcBef>
                <a:spcPts val="0"/>
              </a:spcBef>
              <a:tabLst>
                <a:tab pos="0" algn="l"/>
              </a:tabLst>
            </a:pPr>
            <a:r>
              <a:rPr lang="en-US" altLang="en-US" i="1" dirty="0"/>
              <a:t>Epidemiology</a:t>
            </a:r>
            <a:r>
              <a:rPr lang="en-US" altLang="en-US" dirty="0"/>
              <a:t>: Approximately 13 million Americans have LTBI</a:t>
            </a:r>
          </a:p>
          <a:p>
            <a:pPr marL="504825" lvl="2"/>
            <a:r>
              <a:rPr lang="en-US" altLang="en-US" dirty="0"/>
              <a:t>Only approximately 5 to 10% will reactivate, progress to active TB</a:t>
            </a:r>
          </a:p>
          <a:p>
            <a:pPr marL="504825" lvl="2"/>
            <a:r>
              <a:rPr lang="en-US" altLang="en-US" dirty="0"/>
              <a:t>Transmission almost entirely via respiratory route</a:t>
            </a:r>
          </a:p>
          <a:p>
            <a:pPr marL="720725" lvl="3"/>
            <a:r>
              <a:rPr lang="en-US" altLang="en-US" dirty="0"/>
              <a:t>10 or fewer inhaled mycobacterium can cause infection</a:t>
            </a:r>
          </a:p>
        </p:txBody>
      </p:sp>
      <p:sp>
        <p:nvSpPr>
          <p:cNvPr id="8" name="Content Placeholder 7">
            <a:extLst>
              <a:ext uri="{FF2B5EF4-FFF2-40B4-BE49-F238E27FC236}">
                <a16:creationId xmlns:a16="http://schemas.microsoft.com/office/drawing/2014/main" id="{7C76D765-D6A0-4B0D-8107-B87A6791DA77}"/>
              </a:ext>
            </a:extLst>
          </p:cNvPr>
          <p:cNvSpPr>
            <a:spLocks noGrp="1"/>
          </p:cNvSpPr>
          <p:nvPr>
            <p:ph sz="quarter" idx="18"/>
          </p:nvPr>
        </p:nvSpPr>
        <p:spPr>
          <a:xfrm>
            <a:off x="1080241" y="3165760"/>
            <a:ext cx="3124200" cy="1634840"/>
          </a:xfrm>
        </p:spPr>
        <p:txBody>
          <a:bodyPr/>
          <a:lstStyle/>
          <a:p>
            <a:pPr marL="228600" lvl="2">
              <a:lnSpc>
                <a:spcPct val="140000"/>
              </a:lnSpc>
              <a:spcAft>
                <a:spcPts val="800"/>
              </a:spcAft>
              <a:buFont typeface="Arial" panose="020B0604020202020204" pitchFamily="34" charset="0"/>
              <a:buChar char="•"/>
            </a:pPr>
            <a:r>
              <a:rPr lang="en-US" altLang="en-US" sz="1800" dirty="0">
                <a:solidFill>
                  <a:prstClr val="black"/>
                </a:solidFill>
              </a:rPr>
              <a:t>Frequency of coughing, ventilation, crowding, immunodeficiency (especially AIDS) important </a:t>
            </a:r>
          </a:p>
        </p:txBody>
      </p:sp>
      <p:sp>
        <p:nvSpPr>
          <p:cNvPr id="14" name="Content Placeholder 13">
            <a:extLst>
              <a:ext uri="{FF2B5EF4-FFF2-40B4-BE49-F238E27FC236}">
                <a16:creationId xmlns:a16="http://schemas.microsoft.com/office/drawing/2014/main" id="{F6918BED-E9BF-4359-9F44-0DAD43C568DA}"/>
              </a:ext>
            </a:extLst>
          </p:cNvPr>
          <p:cNvSpPr>
            <a:spLocks noGrp="1"/>
          </p:cNvSpPr>
          <p:nvPr>
            <p:ph sz="quarter" idx="19"/>
          </p:nvPr>
        </p:nvSpPr>
        <p:spPr>
          <a:xfrm>
            <a:off x="1073522" y="4800600"/>
            <a:ext cx="5098677" cy="1982337"/>
          </a:xfrm>
        </p:spPr>
        <p:txBody>
          <a:bodyPr/>
          <a:lstStyle/>
          <a:p>
            <a:pPr marL="228600" lvl="2">
              <a:spcAft>
                <a:spcPts val="800"/>
              </a:spcAft>
              <a:buFont typeface="Arial" panose="020B0604020202020204" pitchFamily="34" charset="0"/>
              <a:buChar char="•"/>
            </a:pPr>
            <a:r>
              <a:rPr lang="en-US" altLang="en-US" sz="1800" dirty="0"/>
              <a:t>Identification of infection</a:t>
            </a:r>
          </a:p>
          <a:p>
            <a:pPr marL="442913" lvl="3" defTabSz="449263">
              <a:spcAft>
                <a:spcPts val="800"/>
              </a:spcAft>
              <a:buFont typeface="Arial" panose="020B0604020202020204" pitchFamily="34" charset="0"/>
              <a:buChar char="•"/>
            </a:pPr>
            <a:r>
              <a:rPr lang="en-US" altLang="en-US" sz="1600" dirty="0"/>
              <a:t>Tuberculin skin test (TST;</a:t>
            </a:r>
            <a:br>
              <a:rPr lang="en-US" altLang="en-US" sz="1600" dirty="0"/>
            </a:br>
            <a:r>
              <a:rPr lang="en-US" altLang="en-US" sz="1600" dirty="0"/>
              <a:t>Mantoux test)</a:t>
            </a:r>
          </a:p>
          <a:p>
            <a:pPr marL="442913" lvl="3" defTabSz="449263">
              <a:spcAft>
                <a:spcPts val="800"/>
              </a:spcAft>
              <a:buFont typeface="Arial" panose="020B0604020202020204" pitchFamily="34" charset="0"/>
              <a:buChar char="•"/>
            </a:pPr>
            <a:r>
              <a:rPr lang="en-US" altLang="en-US" sz="1600" dirty="0"/>
              <a:t>Blood tests (IGRAs)</a:t>
            </a:r>
          </a:p>
          <a:p>
            <a:pPr marL="442913" lvl="3" defTabSz="449263">
              <a:spcAft>
                <a:spcPts val="800"/>
              </a:spcAft>
              <a:buFont typeface="Arial" panose="020B0604020202020204" pitchFamily="34" charset="0"/>
              <a:buChar char="•"/>
            </a:pPr>
            <a:r>
              <a:rPr lang="en-US" altLang="en-US" sz="1600" dirty="0"/>
              <a:t>Xpert MTB/RIF (detect Mycobacterium DNA)</a:t>
            </a:r>
            <a:endParaRPr lang="en-US" sz="1600" dirty="0"/>
          </a:p>
        </p:txBody>
      </p:sp>
      <p:pic>
        <p:nvPicPr>
          <p:cNvPr id="144388" name="Picture 5" descr="A positive Mantoux test is caused by a hypersensitivity reaction to Mycobacterium tuberculosis antigens injected into the sk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41" b="5431"/>
          <a:stretch/>
        </p:blipFill>
        <p:spPr bwMode="auto">
          <a:xfrm>
            <a:off x="4724400" y="3505200"/>
            <a:ext cx="35512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20">
            <a:extLst>
              <a:ext uri="{FF2B5EF4-FFF2-40B4-BE49-F238E27FC236}">
                <a16:creationId xmlns:a16="http://schemas.microsoft.com/office/drawing/2014/main" id="{C389939B-9308-45B2-91B4-56B6F6688572}"/>
              </a:ext>
            </a:extLst>
          </p:cNvPr>
          <p:cNvSpPr>
            <a:spLocks noGrp="1"/>
          </p:cNvSpPr>
          <p:nvPr>
            <p:ph type="body" sz="quarter" idx="11"/>
          </p:nvPr>
        </p:nvSpPr>
        <p:spPr>
          <a:xfrm>
            <a:off x="7315200" y="6705600"/>
            <a:ext cx="1828800" cy="152400"/>
          </a:xfrm>
        </p:spPr>
        <p:txBody>
          <a:bodyPr/>
          <a:lstStyle/>
          <a:p>
            <a:r>
              <a:rPr lang="en-US" dirty="0"/>
              <a:t> ©BrazilPhotos.com/Alamy Stock Photo</a:t>
            </a:r>
            <a:endParaRPr lang="en-US" altLang="en-US" dirty="0"/>
          </a:p>
        </p:txBody>
      </p:sp>
    </p:spTree>
    <p:extLst>
      <p:ext uri="{BB962C8B-B14F-4D97-AF65-F5344CB8AC3E}">
        <p14:creationId xmlns:p14="http://schemas.microsoft.com/office/powerpoint/2010/main" val="230372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13861B-22F3-4ADF-BFB5-2AF1C479A67E}"/>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(19)</a:t>
            </a:r>
            <a:endParaRPr lang="en-IN" sz="3200" b="1" dirty="0">
              <a:solidFill>
                <a:schemeClr val="tx1"/>
              </a:solidFill>
            </a:endParaRPr>
          </a:p>
        </p:txBody>
      </p:sp>
      <p:sp>
        <p:nvSpPr>
          <p:cNvPr id="2" name="Content Placeholder 1"/>
          <p:cNvSpPr>
            <a:spLocks noGrp="1"/>
          </p:cNvSpPr>
          <p:nvPr>
            <p:ph idx="1"/>
          </p:nvPr>
        </p:nvSpPr>
        <p:spPr>
          <a:xfrm>
            <a:off x="803565" y="990600"/>
            <a:ext cx="7696200" cy="4953000"/>
          </a:xfrm>
        </p:spPr>
        <p:txBody>
          <a:bodyPr/>
          <a:lstStyle/>
          <a:p>
            <a:pPr>
              <a:lnSpc>
                <a:spcPct val="90000"/>
              </a:lnSpc>
              <a:spcAft>
                <a:spcPts val="1500"/>
              </a:spcAft>
            </a:pPr>
            <a:r>
              <a:rPr lang="en-US" altLang="en-US" dirty="0"/>
              <a:t>Tuberculosis (TB)</a:t>
            </a:r>
          </a:p>
          <a:p>
            <a:pPr marL="285750" lvl="1">
              <a:lnSpc>
                <a:spcPct val="90000"/>
              </a:lnSpc>
              <a:spcBef>
                <a:spcPts val="0"/>
              </a:spcBef>
            </a:pPr>
            <a:r>
              <a:rPr lang="en-US" altLang="en-US" i="1" dirty="0"/>
              <a:t>Treatment and prevention</a:t>
            </a:r>
            <a:r>
              <a:rPr lang="en-US" altLang="en-US" dirty="0"/>
              <a:t>: multiple drugs over long time</a:t>
            </a:r>
          </a:p>
          <a:p>
            <a:pPr marL="539750" lvl="2">
              <a:lnSpc>
                <a:spcPct val="90000"/>
              </a:lnSpc>
            </a:pPr>
            <a:r>
              <a:rPr lang="en-US" altLang="en-US" dirty="0"/>
              <a:t>Combination therpy needed; mycobacteria grow slowly, resist body defenses; mutants likely present given high numbers of cells involved in infection</a:t>
            </a:r>
          </a:p>
          <a:p>
            <a:pPr marL="539750" lvl="2">
              <a:lnSpc>
                <a:spcPct val="90000"/>
              </a:lnSpc>
            </a:pPr>
            <a:r>
              <a:rPr lang="en-US" altLang="en-US" dirty="0"/>
              <a:t>Rifampin (RIF), isoniazid (INH), pyrazinamide (PZA), and ethambutol (EMB) given for 8 weeks; then INH, RIF for another 18 weeks</a:t>
            </a:r>
          </a:p>
          <a:p>
            <a:pPr marL="539750" lvl="2">
              <a:lnSpc>
                <a:spcPct val="90000"/>
              </a:lnSpc>
            </a:pPr>
            <a:r>
              <a:rPr lang="en-US" altLang="en-US" dirty="0"/>
              <a:t>Resistant strains often evolve as symptoms disappear, and patient becomes careless in taking medications</a:t>
            </a:r>
          </a:p>
          <a:p>
            <a:pPr marL="788988" lvl="3">
              <a:lnSpc>
                <a:spcPct val="90000"/>
              </a:lnSpc>
            </a:pPr>
            <a:r>
              <a:rPr lang="en-US" altLang="en-US" u="sng" dirty="0"/>
              <a:t>DOTS (directly observed therapy short-course)</a:t>
            </a:r>
            <a:r>
              <a:rPr lang="en-US" altLang="en-US" dirty="0"/>
              <a:t> used</a:t>
            </a:r>
          </a:p>
          <a:p>
            <a:pPr marL="539750" lvl="2">
              <a:lnSpc>
                <a:spcPct val="90000"/>
              </a:lnSpc>
            </a:pPr>
            <a:r>
              <a:rPr lang="en-US" altLang="en-US" u="sng" dirty="0"/>
              <a:t>Multi-drug-resistant TB (MDR-TB)</a:t>
            </a:r>
            <a:r>
              <a:rPr lang="en-US" altLang="en-US" dirty="0"/>
              <a:t> resists RIF, INH (1990s)</a:t>
            </a:r>
          </a:p>
          <a:p>
            <a:pPr marL="539750" lvl="2">
              <a:lnSpc>
                <a:spcPct val="90000"/>
              </a:lnSpc>
            </a:pPr>
            <a:r>
              <a:rPr lang="en-US" altLang="en-US" u="sng" dirty="0"/>
              <a:t>Extensively drug-resistant TB (XDR-TB)</a:t>
            </a:r>
            <a:r>
              <a:rPr lang="en-US" altLang="en-US" dirty="0"/>
              <a:t> resists both first and many second-line drugs; threaten global control</a:t>
            </a:r>
          </a:p>
          <a:p>
            <a:pPr marL="539750" lvl="2">
              <a:lnSpc>
                <a:spcPct val="90000"/>
              </a:lnSpc>
            </a:pPr>
            <a:r>
              <a:rPr lang="en-US" altLang="en-US" dirty="0"/>
              <a:t>New medication (bedaquiline) for MDR-TB in 2012</a:t>
            </a:r>
          </a:p>
        </p:txBody>
      </p:sp>
    </p:spTree>
    <p:extLst>
      <p:ext uri="{BB962C8B-B14F-4D97-AF65-F5344CB8AC3E}">
        <p14:creationId xmlns:p14="http://schemas.microsoft.com/office/powerpoint/2010/main" val="622933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66D3A1-59C1-4FA2-91EC-C21AC44CBA3B}"/>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(20)</a:t>
            </a:r>
            <a:endParaRPr lang="en-IN" sz="3200" b="1" dirty="0">
              <a:solidFill>
                <a:schemeClr val="tx1"/>
              </a:solidFill>
            </a:endParaRPr>
          </a:p>
        </p:txBody>
      </p:sp>
      <p:sp>
        <p:nvSpPr>
          <p:cNvPr id="2" name="Content Placeholder 1"/>
          <p:cNvSpPr>
            <a:spLocks noGrp="1"/>
          </p:cNvSpPr>
          <p:nvPr>
            <p:ph idx="1"/>
          </p:nvPr>
        </p:nvSpPr>
        <p:spPr>
          <a:xfrm>
            <a:off x="803565" y="990600"/>
            <a:ext cx="7239000" cy="4495800"/>
          </a:xfrm>
        </p:spPr>
        <p:txBody>
          <a:bodyPr/>
          <a:lstStyle/>
          <a:p>
            <a:pPr>
              <a:spcAft>
                <a:spcPts val="1500"/>
              </a:spcAft>
            </a:pPr>
            <a:r>
              <a:rPr lang="en-US" altLang="en-US" dirty="0"/>
              <a:t>Tuberculosis (TB)</a:t>
            </a:r>
          </a:p>
          <a:p>
            <a:pPr marL="285750" lvl="1">
              <a:spcBef>
                <a:spcPts val="0"/>
              </a:spcBef>
            </a:pPr>
            <a:r>
              <a:rPr lang="en-US" altLang="en-US" i="1" dirty="0"/>
              <a:t>Treatment and prevention</a:t>
            </a:r>
            <a:r>
              <a:rPr lang="en-US" altLang="en-US" dirty="0"/>
              <a:t> </a:t>
            </a:r>
          </a:p>
          <a:p>
            <a:pPr marL="531813" lvl="2"/>
            <a:r>
              <a:rPr lang="en-US" altLang="en-US" dirty="0"/>
              <a:t>In U.S., skin or blood tests, lung X-rays used to identify cases; both TB disease and are LTBI treated</a:t>
            </a:r>
          </a:p>
          <a:p>
            <a:pPr marL="531813" lvl="2"/>
            <a:r>
              <a:rPr lang="en-US" altLang="en-US" dirty="0"/>
              <a:t>Prevention and control are global challenge</a:t>
            </a:r>
          </a:p>
          <a:p>
            <a:pPr marL="531813" lvl="2"/>
            <a:r>
              <a:rPr lang="en-US" altLang="en-US" dirty="0"/>
              <a:t>BCG vaccine used in many countries (live attenuated from </a:t>
            </a:r>
            <a:r>
              <a:rPr lang="en-US" altLang="en-US" i="1" dirty="0"/>
              <a:t>M. bovis</a:t>
            </a:r>
            <a:r>
              <a:rPr lang="en-US" altLang="en-US" dirty="0"/>
              <a:t>); prevents childhood TB, but ineffective against LTBI reactivation</a:t>
            </a:r>
          </a:p>
          <a:p>
            <a:pPr marL="531813" lvl="2"/>
            <a:r>
              <a:rPr lang="en-US" altLang="en-US" dirty="0"/>
              <a:t>BCG vaccine discouraged in U.S. as it causes positive tuberculin test</a:t>
            </a:r>
          </a:p>
          <a:p>
            <a:pPr marL="763588" lvl="3"/>
            <a:r>
              <a:rPr lang="en-US" altLang="en-US" dirty="0"/>
              <a:t>Interferes with disease prevention</a:t>
            </a:r>
          </a:p>
          <a:p>
            <a:pPr marL="763588" lvl="3"/>
            <a:r>
              <a:rPr lang="en-US" altLang="en-US" dirty="0"/>
              <a:t>Not safe in severely immunocompromised patients</a:t>
            </a:r>
          </a:p>
          <a:p>
            <a:pPr marL="531813" lvl="2"/>
            <a:r>
              <a:rPr lang="en-US" altLang="en-US" dirty="0"/>
              <a:t>New vaccines being developed</a:t>
            </a:r>
          </a:p>
        </p:txBody>
      </p:sp>
    </p:spTree>
    <p:extLst>
      <p:ext uri="{BB962C8B-B14F-4D97-AF65-F5344CB8AC3E}">
        <p14:creationId xmlns:p14="http://schemas.microsoft.com/office/powerpoint/2010/main" val="3121596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6D30FA-A11D-4992-9429-BCBC8EAC1E12}"/>
              </a:ext>
            </a:extLst>
          </p:cNvPr>
          <p:cNvSpPr>
            <a:spLocks noGrp="1"/>
          </p:cNvSpPr>
          <p:nvPr>
            <p:ph type="title"/>
          </p:nvPr>
        </p:nvSpPr>
        <p:spPr>
          <a:xfrm>
            <a:off x="1136989" y="228600"/>
            <a:ext cx="6870023" cy="609600"/>
          </a:xfrm>
        </p:spPr>
        <p:txBody>
          <a:bodyPr/>
          <a:lstStyle/>
          <a:p>
            <a:r>
              <a:rPr lang="en-US" altLang="en-US" b="1" dirty="0">
                <a:solidFill>
                  <a:schemeClr val="tx1"/>
                </a:solidFill>
              </a:rPr>
              <a:t>Table 21.9 Tuberculosis (“TB”)</a:t>
            </a:r>
            <a:endParaRPr lang="en-IN" b="1" dirty="0">
              <a:solidFill>
                <a:schemeClr val="tx1"/>
              </a:solidFill>
            </a:endParaRPr>
          </a:p>
        </p:txBody>
      </p:sp>
      <p:sp>
        <p:nvSpPr>
          <p:cNvPr id="25" name="Content Placeholder 24">
            <a:extLst>
              <a:ext uri="{FF2B5EF4-FFF2-40B4-BE49-F238E27FC236}">
                <a16:creationId xmlns:a16="http://schemas.microsoft.com/office/drawing/2014/main" id="{A6723B81-B7B1-4670-BEAC-AB64DC79A8F0}"/>
              </a:ext>
            </a:extLst>
          </p:cNvPr>
          <p:cNvSpPr>
            <a:spLocks noGrp="1"/>
          </p:cNvSpPr>
          <p:nvPr>
            <p:ph sz="quarter" idx="18"/>
          </p:nvPr>
        </p:nvSpPr>
        <p:spPr>
          <a:xfrm>
            <a:off x="571499" y="1107440"/>
            <a:ext cx="2476501" cy="5369560"/>
          </a:xfrm>
        </p:spPr>
        <p:txBody>
          <a:bodyPr/>
          <a:lstStyle/>
          <a:p>
            <a:pPr marL="234950" indent="-234950">
              <a:spcBef>
                <a:spcPts val="0"/>
              </a:spcBef>
              <a:buAutoNum type="arabicPeriod"/>
            </a:pPr>
            <a:r>
              <a:rPr lang="en-US" sz="1200" dirty="0"/>
              <a:t>Airborne Mycobacterium tuberculosis cells are inhaled and lodge in the lungs. </a:t>
            </a:r>
          </a:p>
          <a:p>
            <a:pPr marL="234950" indent="-234950">
              <a:spcBef>
                <a:spcPts val="0"/>
              </a:spcBef>
              <a:buAutoNum type="arabicPeriod"/>
            </a:pPr>
            <a:r>
              <a:rPr lang="en-US" sz="1200" dirty="0"/>
              <a:t>The bacteria are phagocytized by lung macrophages and multiply within them, protected by lipid-containing cell walls and other mechanisms. </a:t>
            </a:r>
          </a:p>
          <a:p>
            <a:pPr marL="234950" indent="-234950">
              <a:spcBef>
                <a:spcPts val="0"/>
              </a:spcBef>
              <a:buAutoNum type="arabicPeriod"/>
            </a:pPr>
            <a:r>
              <a:rPr lang="en-US" sz="1200" dirty="0"/>
              <a:t>Infected macrophages are carried to various parts of the body such as the kidneys, brain, lungs, and lymph nodes; release of M. tuberculosis occurs. </a:t>
            </a:r>
          </a:p>
          <a:p>
            <a:pPr marL="234950" indent="-234950">
              <a:spcBef>
                <a:spcPts val="0"/>
              </a:spcBef>
              <a:buAutoNum type="arabicPeriod"/>
            </a:pPr>
            <a:r>
              <a:rPr lang="en-US" sz="1200" dirty="0"/>
              <a:t>Delayed-type hypersensitivity develops; wherever M. tuberculosis has lodged, an intense inflammatory reaction develops. </a:t>
            </a:r>
          </a:p>
          <a:p>
            <a:pPr marL="234950" indent="-234950">
              <a:spcBef>
                <a:spcPts val="0"/>
              </a:spcBef>
              <a:buAutoNum type="arabicPeriod"/>
            </a:pPr>
            <a:r>
              <a:rPr lang="en-US" sz="1200" dirty="0"/>
              <a:t>The bacteria are surrounded by macrophages and lymphocytes; growth of the bacteria ceases. </a:t>
            </a:r>
          </a:p>
          <a:p>
            <a:pPr marL="234950" indent="-234950">
              <a:spcBef>
                <a:spcPts val="0"/>
              </a:spcBef>
              <a:buAutoNum type="arabicPeriod"/>
            </a:pPr>
            <a:r>
              <a:rPr lang="en-US" sz="1200" dirty="0"/>
              <a:t>Intense inflammatory reaction and release of enzymes can cause caseous necrosis and cavity formation. </a:t>
            </a:r>
          </a:p>
          <a:p>
            <a:pPr marL="234950" indent="-234950">
              <a:spcBef>
                <a:spcPts val="0"/>
              </a:spcBef>
              <a:buAutoNum type="arabicPeriod"/>
            </a:pPr>
            <a:r>
              <a:rPr lang="en-US" sz="1200" dirty="0"/>
              <a:t>With uncontrolled or reactivated infection, M. tuberculosis exits the body through the mouth with coughing.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8000" y="2286000"/>
            <a:ext cx="1311031" cy="2514600"/>
          </a:xfrm>
          <a:prstGeom prst="rect">
            <a:avLst/>
          </a:prstGeom>
        </p:spPr>
      </p:pic>
      <p:graphicFrame>
        <p:nvGraphicFramePr>
          <p:cNvPr id="41" name="Table Placeholder 40">
            <a:extLst>
              <a:ext uri="{FF2B5EF4-FFF2-40B4-BE49-F238E27FC236}">
                <a16:creationId xmlns:a16="http://schemas.microsoft.com/office/drawing/2014/main" id="{C00A4156-7731-4468-913A-CD0F647B27B2}"/>
              </a:ext>
            </a:extLst>
          </p:cNvPr>
          <p:cNvGraphicFramePr>
            <a:graphicFrameLocks noGrp="1"/>
          </p:cNvGraphicFramePr>
          <p:nvPr>
            <p:ph type="tbl" sz="quarter" idx="21"/>
            <p:extLst>
              <p:ext uri="{D42A27DB-BD31-4B8C-83A1-F6EECF244321}">
                <p14:modId xmlns:p14="http://schemas.microsoft.com/office/powerpoint/2010/main" val="4223599334"/>
              </p:ext>
            </p:extLst>
          </p:nvPr>
        </p:nvGraphicFramePr>
        <p:xfrm>
          <a:off x="4489450" y="1108074"/>
          <a:ext cx="4121150" cy="5368927"/>
        </p:xfrm>
        <a:graphic>
          <a:graphicData uri="http://schemas.openxmlformats.org/drawingml/2006/table">
            <a:tbl>
              <a:tblPr firstRow="1" bandRow="1">
                <a:tableStyleId>{5940675A-B579-460E-94D1-54222C63F5DA}</a:tableStyleId>
              </a:tblPr>
              <a:tblGrid>
                <a:gridCol w="1444733">
                  <a:extLst>
                    <a:ext uri="{9D8B030D-6E8A-4147-A177-3AD203B41FA5}">
                      <a16:colId xmlns:a16="http://schemas.microsoft.com/office/drawing/2014/main" val="1191319694"/>
                    </a:ext>
                  </a:extLst>
                </a:gridCol>
                <a:gridCol w="2676417">
                  <a:extLst>
                    <a:ext uri="{9D8B030D-6E8A-4147-A177-3AD203B41FA5}">
                      <a16:colId xmlns:a16="http://schemas.microsoft.com/office/drawing/2014/main" val="509424432"/>
                    </a:ext>
                  </a:extLst>
                </a:gridCol>
              </a:tblGrid>
              <a:tr h="526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Chronic fever, weight loss, cough, sputum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3047807"/>
                  </a:ext>
                </a:extLst>
              </a:tr>
              <a:tr h="4078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2 to 10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3234755"/>
                  </a:ext>
                </a:extLst>
              </a:tr>
              <a:tr h="5709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Causative</a:t>
                      </a:r>
                      <a:r>
                        <a:rPr lang="en-US" sz="1200" b="0" baseline="0" dirty="0">
                          <a:solidFill>
                            <a:schemeClr val="tx1"/>
                          </a:solidFill>
                        </a:rPr>
                        <a:t>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Mycobacterium tuberculosis; unusual cell wall with high lipid content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1751218"/>
                  </a:ext>
                </a:extLst>
              </a:tr>
              <a:tr h="1549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Colonization of alveoli causes inflammatory response; ingestion by macrophages follows; organisms survive in macrophages and are carried to lymph nodes, lungs, and other body tissues; infecting bacteria multiply; granulomas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1647438"/>
                  </a:ext>
                </a:extLst>
              </a:tr>
              <a:tr h="5709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Inhalation of airborne organisms; latent infections can reactivate.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9546642"/>
                  </a:ext>
                </a:extLst>
              </a:tr>
              <a:tr h="17425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lengthy process requiring four and then two anti-TB medications; DOTS. Prevention: tuberculin (Mantoux) skin test, interferon-gamma release assays (IGRAs), and rapid tests for detection of infection allows early treatment of active TB; treatment of latent infections.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3895487"/>
                  </a:ext>
                </a:extLst>
              </a:tr>
            </a:tbl>
          </a:graphicData>
        </a:graphic>
      </p:graphicFrame>
    </p:spTree>
    <p:extLst>
      <p:ext uri="{BB962C8B-B14F-4D97-AF65-F5344CB8AC3E}">
        <p14:creationId xmlns:p14="http://schemas.microsoft.com/office/powerpoint/2010/main" val="359843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D95E0-72C3-444D-9953-413F1AB36AC6}"/>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(21)</a:t>
            </a:r>
            <a:endParaRPr lang="en-IN" sz="3200" b="1" dirty="0">
              <a:solidFill>
                <a:schemeClr val="tx1"/>
              </a:solidFill>
            </a:endParaRPr>
          </a:p>
        </p:txBody>
      </p:sp>
      <p:sp>
        <p:nvSpPr>
          <p:cNvPr id="2" name="Content Placeholder 1"/>
          <p:cNvSpPr>
            <a:spLocks noGrp="1"/>
          </p:cNvSpPr>
          <p:nvPr>
            <p:ph idx="1"/>
          </p:nvPr>
        </p:nvSpPr>
        <p:spPr>
          <a:xfrm>
            <a:off x="803565" y="990600"/>
            <a:ext cx="7696200" cy="4495800"/>
          </a:xfrm>
        </p:spPr>
        <p:txBody>
          <a:bodyPr/>
          <a:lstStyle/>
          <a:p>
            <a:pPr>
              <a:spcAft>
                <a:spcPts val="1500"/>
              </a:spcAft>
            </a:pPr>
            <a:r>
              <a:rPr lang="en-US" altLang="en-US" dirty="0"/>
              <a:t>Legionellosis (“legionnaires’ disease”) </a:t>
            </a:r>
          </a:p>
          <a:p>
            <a:pPr marL="285750" lvl="1">
              <a:spcBef>
                <a:spcPts val="0"/>
              </a:spcBef>
            </a:pPr>
            <a:r>
              <a:rPr lang="en-US" altLang="en-US" dirty="0"/>
              <a:t>Attendees of 1976 American Legion Convention in Philadelphia developed mysterious pneumonia</a:t>
            </a:r>
          </a:p>
          <a:p>
            <a:pPr marL="504825" lvl="2"/>
            <a:r>
              <a:rPr lang="en-US" altLang="en-US" dirty="0"/>
              <a:t>Fatal in many cases</a:t>
            </a:r>
          </a:p>
          <a:p>
            <a:pPr marL="285750" lvl="1"/>
            <a:r>
              <a:rPr lang="en-US" altLang="en-US" i="1" dirty="0"/>
              <a:t>Signs and symptoms</a:t>
            </a:r>
            <a:r>
              <a:rPr lang="en-US" altLang="en-US" dirty="0"/>
              <a:t>: headache, muscle aches, high fever, confusion, shaking chills (incubation 2 to 10 days)</a:t>
            </a:r>
          </a:p>
          <a:p>
            <a:pPr marL="504825" lvl="2"/>
            <a:r>
              <a:rPr lang="en-US" altLang="en-US" dirty="0"/>
              <a:t>Dry cough develops, produces sputum, sometimes blood</a:t>
            </a:r>
          </a:p>
          <a:p>
            <a:pPr marL="504825" lvl="2"/>
            <a:r>
              <a:rPr lang="en-US" altLang="en-US" dirty="0"/>
              <a:t>Shortness of breath or pleurisy can occur</a:t>
            </a:r>
          </a:p>
          <a:p>
            <a:pPr marL="504825" lvl="2"/>
            <a:r>
              <a:rPr lang="en-US" altLang="en-US" dirty="0"/>
              <a:t>About 25% of cases have digestive tract symptoms (for example, diarrhea, abdominal pain, vomiting)</a:t>
            </a:r>
          </a:p>
          <a:p>
            <a:pPr marL="504825" lvl="2"/>
            <a:r>
              <a:rPr lang="en-US" altLang="en-US" dirty="0"/>
              <a:t>Recovery is slow; weakness, fatigue last for weeks</a:t>
            </a:r>
          </a:p>
        </p:txBody>
      </p:sp>
    </p:spTree>
    <p:extLst>
      <p:ext uri="{BB962C8B-B14F-4D97-AF65-F5344CB8AC3E}">
        <p14:creationId xmlns:p14="http://schemas.microsoft.com/office/powerpoint/2010/main" val="870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9694A-679F-42DD-B13B-CCCF6DC64404}"/>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(22)</a:t>
            </a:r>
            <a:endParaRPr lang="en-IN" sz="3200" b="1" dirty="0">
              <a:solidFill>
                <a:schemeClr val="tx1"/>
              </a:solidFill>
            </a:endParaRPr>
          </a:p>
        </p:txBody>
      </p:sp>
      <p:sp>
        <p:nvSpPr>
          <p:cNvPr id="2" name="Content Placeholder 1"/>
          <p:cNvSpPr>
            <a:spLocks noGrp="1"/>
          </p:cNvSpPr>
          <p:nvPr>
            <p:ph idx="1"/>
          </p:nvPr>
        </p:nvSpPr>
        <p:spPr>
          <a:xfrm>
            <a:off x="796635" y="990600"/>
            <a:ext cx="7620000" cy="3276600"/>
          </a:xfrm>
        </p:spPr>
        <p:txBody>
          <a:bodyPr/>
          <a:lstStyle/>
          <a:p>
            <a:pPr>
              <a:spcAft>
                <a:spcPts val="1500"/>
              </a:spcAft>
            </a:pPr>
            <a:r>
              <a:rPr lang="en-US" altLang="en-US" dirty="0"/>
              <a:t>Legionellosis</a:t>
            </a:r>
          </a:p>
          <a:p>
            <a:pPr marL="285750" lvl="1">
              <a:spcBef>
                <a:spcPts val="0"/>
              </a:spcBef>
            </a:pPr>
            <a:r>
              <a:rPr lang="en-US" altLang="en-US" i="1" dirty="0"/>
              <a:t>Causative agent</a:t>
            </a:r>
            <a:r>
              <a:rPr lang="en-US" altLang="en-US" dirty="0"/>
              <a:t>: </a:t>
            </a:r>
            <a:r>
              <a:rPr lang="en-US" altLang="en-US" i="1" dirty="0"/>
              <a:t>Legionella pneumophila</a:t>
            </a:r>
          </a:p>
          <a:p>
            <a:pPr marL="519113" lvl="2"/>
            <a:r>
              <a:rPr lang="en-US" altLang="en-US" dirty="0"/>
              <a:t>Gram-negative rod; fastidious </a:t>
            </a:r>
          </a:p>
          <a:p>
            <a:pPr marL="519113" lvl="2"/>
            <a:r>
              <a:rPr lang="en-US" altLang="en-US" dirty="0"/>
              <a:t>Stains poorly in tissue; immunofluorescence</a:t>
            </a:r>
          </a:p>
          <a:p>
            <a:pPr marL="519113" lvl="2"/>
            <a:r>
              <a:rPr lang="en-US" altLang="en-US" dirty="0"/>
              <a:t>Facultative intracellular parasite; survives well in freshwater amebas, which can form cysts during adverse conditions, allowing bacteria within to survive</a:t>
            </a:r>
          </a:p>
          <a:p>
            <a:pPr marL="519113" lvl="2"/>
            <a:r>
              <a:rPr lang="en-US" altLang="en-US" dirty="0"/>
              <a:t>Persist in biofilms; if disturbed, huge numbers released</a:t>
            </a:r>
            <a:endParaRPr lang="en-US" dirty="0"/>
          </a:p>
        </p:txBody>
      </p:sp>
      <p:pic>
        <p:nvPicPr>
          <p:cNvPr id="154628"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0" b="3492"/>
          <a:stretch/>
        </p:blipFill>
        <p:spPr bwMode="auto">
          <a:xfrm>
            <a:off x="2894000" y="4223770"/>
            <a:ext cx="3352800" cy="235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a:extLst>
              <a:ext uri="{FF2B5EF4-FFF2-40B4-BE49-F238E27FC236}">
                <a16:creationId xmlns:a16="http://schemas.microsoft.com/office/drawing/2014/main" id="{CC69B6DA-F61C-4428-8940-805B04E57045}"/>
              </a:ext>
            </a:extLst>
          </p:cNvPr>
          <p:cNvSpPr>
            <a:spLocks noGrp="1"/>
          </p:cNvSpPr>
          <p:nvPr>
            <p:ph type="body" sz="quarter" idx="11"/>
          </p:nvPr>
        </p:nvSpPr>
        <p:spPr>
          <a:xfrm>
            <a:off x="7696200" y="6705600"/>
            <a:ext cx="1447800" cy="152400"/>
          </a:xfrm>
        </p:spPr>
        <p:txBody>
          <a:bodyPr/>
          <a:lstStyle/>
          <a:p>
            <a:r>
              <a:rPr lang="en-US" altLang="en-US" dirty="0"/>
              <a:t>Source: Dr. William Cherry-CDC</a:t>
            </a:r>
          </a:p>
        </p:txBody>
      </p:sp>
    </p:spTree>
    <p:extLst>
      <p:ext uri="{BB962C8B-B14F-4D97-AF65-F5344CB8AC3E}">
        <p14:creationId xmlns:p14="http://schemas.microsoft.com/office/powerpoint/2010/main" val="2097666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778162-7CCF-4808-B1AD-4424222F5FAC}"/>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(23)</a:t>
            </a:r>
            <a:endParaRPr lang="en-IN" sz="3200" b="1" dirty="0">
              <a:solidFill>
                <a:schemeClr val="tx1"/>
              </a:solidFill>
            </a:endParaRPr>
          </a:p>
        </p:txBody>
      </p:sp>
      <p:sp>
        <p:nvSpPr>
          <p:cNvPr id="2" name="Content Placeholder 1"/>
          <p:cNvSpPr>
            <a:spLocks noGrp="1"/>
          </p:cNvSpPr>
          <p:nvPr>
            <p:ph idx="1"/>
          </p:nvPr>
        </p:nvSpPr>
        <p:spPr>
          <a:xfrm>
            <a:off x="803565" y="990600"/>
            <a:ext cx="7467600" cy="4419600"/>
          </a:xfrm>
        </p:spPr>
        <p:txBody>
          <a:bodyPr/>
          <a:lstStyle/>
          <a:p>
            <a:pPr>
              <a:spcAft>
                <a:spcPts val="1500"/>
              </a:spcAft>
            </a:pPr>
            <a:r>
              <a:rPr lang="en-US" altLang="en-US" dirty="0"/>
              <a:t>Legionellosis</a:t>
            </a:r>
          </a:p>
          <a:p>
            <a:pPr marL="285750" lvl="1">
              <a:spcBef>
                <a:spcPts val="0"/>
              </a:spcBef>
            </a:pPr>
            <a:r>
              <a:rPr lang="en-US" altLang="en-US" i="1" dirty="0"/>
              <a:t>Pathogenesis</a:t>
            </a:r>
          </a:p>
          <a:p>
            <a:pPr marL="484188" lvl="2"/>
            <a:r>
              <a:rPr lang="en-US" altLang="en-US" dirty="0"/>
              <a:t>Acquired by inhaling aerosolized water with organism</a:t>
            </a:r>
          </a:p>
          <a:p>
            <a:pPr marL="484188" lvl="2"/>
            <a:r>
              <a:rPr lang="en-US" altLang="en-US" dirty="0"/>
              <a:t>Promote uptake by alveolar macrophages</a:t>
            </a:r>
          </a:p>
          <a:p>
            <a:pPr marL="720725" lvl="3"/>
            <a:r>
              <a:rPr lang="en-US" altLang="en-US" dirty="0"/>
              <a:t>Mip aids entry into macrophages</a:t>
            </a:r>
          </a:p>
          <a:p>
            <a:pPr marL="720725" lvl="3"/>
            <a:r>
              <a:rPr lang="en-US" altLang="en-US" dirty="0"/>
              <a:t>Bind C3b, an opsonin</a:t>
            </a:r>
          </a:p>
          <a:p>
            <a:pPr marL="484188" lvl="2"/>
            <a:r>
              <a:rPr lang="en-US" altLang="en-US" dirty="0"/>
              <a:t>Bacteria survive by preventing phagosome-lysosome fusion; multiply within macrophages</a:t>
            </a:r>
          </a:p>
          <a:p>
            <a:pPr marL="484188" lvl="2"/>
            <a:r>
              <a:rPr lang="en-US" altLang="en-US" dirty="0"/>
              <a:t>Necrosis of host cells and inflammatory response lead to abscesses, pneumonia, pleurisy, and often bacteremia</a:t>
            </a:r>
          </a:p>
          <a:p>
            <a:pPr marL="484188" lvl="2"/>
            <a:r>
              <a:rPr lang="en-US" altLang="en-US" dirty="0"/>
              <a:t>Fatal in about 15% of hospitalized cases</a:t>
            </a:r>
            <a:endParaRPr lang="en-US" dirty="0"/>
          </a:p>
        </p:txBody>
      </p:sp>
    </p:spTree>
    <p:extLst>
      <p:ext uri="{BB962C8B-B14F-4D97-AF65-F5344CB8AC3E}">
        <p14:creationId xmlns:p14="http://schemas.microsoft.com/office/powerpoint/2010/main" val="2194712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B52B3B-A842-479C-82B6-A0644CDCD653}"/>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(24)</a:t>
            </a:r>
            <a:endParaRPr lang="en-IN" sz="3200" b="1" dirty="0">
              <a:solidFill>
                <a:schemeClr val="tx1"/>
              </a:solidFill>
            </a:endParaRPr>
          </a:p>
        </p:txBody>
      </p:sp>
      <p:sp>
        <p:nvSpPr>
          <p:cNvPr id="2" name="Content Placeholder 1"/>
          <p:cNvSpPr>
            <a:spLocks noGrp="1"/>
          </p:cNvSpPr>
          <p:nvPr>
            <p:ph idx="1"/>
          </p:nvPr>
        </p:nvSpPr>
        <p:spPr>
          <a:xfrm>
            <a:off x="803566" y="990600"/>
            <a:ext cx="7589808" cy="3962400"/>
          </a:xfrm>
        </p:spPr>
        <p:txBody>
          <a:bodyPr/>
          <a:lstStyle/>
          <a:p>
            <a:pPr>
              <a:spcAft>
                <a:spcPts val="1500"/>
              </a:spcAft>
            </a:pPr>
            <a:r>
              <a:rPr lang="en-US" altLang="en-US" dirty="0"/>
              <a:t>Legionellosis</a:t>
            </a:r>
          </a:p>
          <a:p>
            <a:pPr marL="285750" lvl="1">
              <a:spcBef>
                <a:spcPts val="0"/>
              </a:spcBef>
            </a:pPr>
            <a:r>
              <a:rPr lang="en-US" altLang="en-US" i="1" dirty="0"/>
              <a:t>Epidemiology</a:t>
            </a:r>
          </a:p>
          <a:p>
            <a:pPr marL="527050" lvl="2"/>
            <a:r>
              <a:rPr lang="en-US" altLang="en-US" dirty="0"/>
              <a:t>Widespread in warm natural waters containing protozoa, which house the bacteria </a:t>
            </a:r>
          </a:p>
          <a:p>
            <a:pPr marL="527050" lvl="2"/>
            <a:r>
              <a:rPr lang="en-US" altLang="en-US" dirty="0"/>
              <a:t>Also found in water systems </a:t>
            </a:r>
          </a:p>
          <a:p>
            <a:pPr marL="750888" lvl="3"/>
            <a:r>
              <a:rPr lang="en-US" altLang="en-US" i="1" dirty="0"/>
              <a:t>L. pneumophila</a:t>
            </a:r>
            <a:r>
              <a:rPr lang="en-US" altLang="en-US" dirty="0"/>
              <a:t> protected from chlorine inside protozoa</a:t>
            </a:r>
          </a:p>
          <a:p>
            <a:pPr marL="527050" lvl="2"/>
            <a:r>
              <a:rPr lang="en-US" altLang="en-US" dirty="0"/>
              <a:t>Cases have originated from aerosols from central air-conditioning systems, nebulizers, sprays to freshen produce, showers, and water faucets, </a:t>
            </a:r>
          </a:p>
          <a:p>
            <a:pPr marL="527050" lvl="2"/>
            <a:r>
              <a:rPr lang="en-US" altLang="en-US" dirty="0"/>
              <a:t>No direct person-to-person spread</a:t>
            </a:r>
            <a:endParaRPr lang="en-US" dirty="0"/>
          </a:p>
        </p:txBody>
      </p:sp>
    </p:spTree>
    <p:extLst>
      <p:ext uri="{BB962C8B-B14F-4D97-AF65-F5344CB8AC3E}">
        <p14:creationId xmlns:p14="http://schemas.microsoft.com/office/powerpoint/2010/main" val="95393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9847" y="228600"/>
            <a:ext cx="7557025" cy="609600"/>
          </a:xfrm>
        </p:spPr>
        <p:txBody>
          <a:bodyPr/>
          <a:lstStyle/>
          <a:p>
            <a:r>
              <a:rPr lang="en-US" altLang="en-US" b="1" dirty="0">
                <a:solidFill>
                  <a:schemeClr val="tx1"/>
                </a:solidFill>
              </a:rPr>
              <a:t>Anatomy, Physiology, and Ecology (3)</a:t>
            </a:r>
            <a:endParaRPr lang="en-GB" b="1" dirty="0">
              <a:solidFill>
                <a:schemeClr val="tx1"/>
              </a:solidFill>
            </a:endParaRPr>
          </a:p>
        </p:txBody>
      </p:sp>
      <p:sp>
        <p:nvSpPr>
          <p:cNvPr id="2" name="Content Placeholder 1"/>
          <p:cNvSpPr>
            <a:spLocks noGrp="1"/>
          </p:cNvSpPr>
          <p:nvPr>
            <p:ph idx="1"/>
          </p:nvPr>
        </p:nvSpPr>
        <p:spPr>
          <a:xfrm>
            <a:off x="795996" y="990600"/>
            <a:ext cx="7281204" cy="5562600"/>
          </a:xfrm>
        </p:spPr>
        <p:txBody>
          <a:bodyPr/>
          <a:lstStyle/>
          <a:p>
            <a:pPr>
              <a:spcBef>
                <a:spcPts val="0"/>
              </a:spcBef>
              <a:spcAft>
                <a:spcPts val="1500"/>
              </a:spcAft>
            </a:pPr>
            <a:r>
              <a:rPr lang="en-US" altLang="en-US" dirty="0"/>
              <a:t>Upper respiratory tract</a:t>
            </a:r>
          </a:p>
          <a:p>
            <a:pPr marL="228600" lvl="1" indent="-228600">
              <a:spcBef>
                <a:spcPts val="0"/>
              </a:spcBef>
            </a:pPr>
            <a:r>
              <a:rPr lang="en-US" altLang="en-US" dirty="0"/>
              <a:t>Eyes and lining of eyelids covered by conjunctiva</a:t>
            </a:r>
          </a:p>
          <a:p>
            <a:pPr marL="463550" lvl="2"/>
            <a:r>
              <a:rPr lang="en-US" altLang="en-US" dirty="0"/>
              <a:t>Bathed in tears rich in lysozyme and secretory IgA, cleaned by blinking reflex</a:t>
            </a:r>
          </a:p>
          <a:p>
            <a:pPr marL="463550" lvl="2"/>
            <a:r>
              <a:rPr lang="en-US" altLang="en-US" dirty="0"/>
              <a:t>Very few bacteria present; infection termed </a:t>
            </a:r>
            <a:r>
              <a:rPr lang="en-US" altLang="en-US" u="sng" dirty="0"/>
              <a:t>conjunctivitis</a:t>
            </a:r>
          </a:p>
          <a:p>
            <a:pPr marL="463550" lvl="2"/>
            <a:r>
              <a:rPr lang="en-US" altLang="en-US" dirty="0"/>
              <a:t>Tear ducts connect to nasal cavity</a:t>
            </a:r>
          </a:p>
          <a:p>
            <a:pPr marL="228600" lvl="1" indent="-228600"/>
            <a:r>
              <a:rPr lang="en-US" altLang="en-US" dirty="0"/>
              <a:t>Ears have three parts: external, middle, and inner</a:t>
            </a:r>
          </a:p>
          <a:p>
            <a:pPr marL="463550" lvl="2"/>
            <a:r>
              <a:rPr lang="en-US" altLang="en-US" dirty="0"/>
              <a:t>External ear protected by cerumen (ear wax)</a:t>
            </a:r>
          </a:p>
          <a:p>
            <a:pPr marL="463550" lvl="2"/>
            <a:r>
              <a:rPr lang="en-US" altLang="en-US" dirty="0"/>
              <a:t>Middle ear sterile, connected by Eustachian tubes to pharynx to allow drainage, equalize pressure</a:t>
            </a:r>
          </a:p>
          <a:p>
            <a:pPr marL="692150" lvl="3">
              <a:tabLst>
                <a:tab pos="457200" algn="l"/>
              </a:tabLst>
            </a:pPr>
            <a:r>
              <a:rPr lang="en-US" altLang="en-US" dirty="0"/>
              <a:t>Infection is </a:t>
            </a:r>
            <a:r>
              <a:rPr lang="en-US" altLang="en-US" u="sng" dirty="0"/>
              <a:t>otitis media</a:t>
            </a:r>
          </a:p>
          <a:p>
            <a:pPr marL="465138" lvl="2"/>
            <a:r>
              <a:rPr lang="en-US" altLang="en-US" dirty="0"/>
              <a:t>Inner ear typically microbe-free</a:t>
            </a:r>
            <a:endParaRPr lang="en-US" altLang="en-US" u="sng" dirty="0"/>
          </a:p>
          <a:p>
            <a:pPr marL="690563" lvl="3"/>
            <a:r>
              <a:rPr lang="en-US" altLang="en-US" dirty="0"/>
              <a:t>Infectious agents may enter from upper respiratory tract infection; may spread to mastoid air cells</a:t>
            </a:r>
          </a:p>
        </p:txBody>
      </p:sp>
    </p:spTree>
    <p:extLst>
      <p:ext uri="{BB962C8B-B14F-4D97-AF65-F5344CB8AC3E}">
        <p14:creationId xmlns:p14="http://schemas.microsoft.com/office/powerpoint/2010/main" val="51687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BCBB21-31CB-431A-AFC2-7FD2A54FCE61}"/>
              </a:ext>
            </a:extLst>
          </p:cNvPr>
          <p:cNvSpPr>
            <a:spLocks noGrp="1"/>
          </p:cNvSpPr>
          <p:nvPr>
            <p:ph type="title"/>
          </p:nvPr>
        </p:nvSpPr>
        <p:spPr>
          <a:xfrm>
            <a:off x="19131" y="228600"/>
            <a:ext cx="9105738" cy="552450"/>
          </a:xfrm>
        </p:spPr>
        <p:txBody>
          <a:bodyPr/>
          <a:lstStyle/>
          <a:p>
            <a:r>
              <a:rPr lang="en-US" altLang="en-US" sz="3200" b="1" dirty="0">
                <a:solidFill>
                  <a:schemeClr val="tx1"/>
                </a:solidFill>
              </a:rPr>
              <a:t>Bacterial Infections of Lower Respiratory System (25)</a:t>
            </a:r>
            <a:endParaRPr lang="en-IN" sz="3200" b="1" dirty="0">
              <a:solidFill>
                <a:schemeClr val="tx1"/>
              </a:solidFill>
            </a:endParaRPr>
          </a:p>
        </p:txBody>
      </p:sp>
      <p:sp>
        <p:nvSpPr>
          <p:cNvPr id="2" name="Content Placeholder 1"/>
          <p:cNvSpPr>
            <a:spLocks noGrp="1"/>
          </p:cNvSpPr>
          <p:nvPr>
            <p:ph idx="1"/>
          </p:nvPr>
        </p:nvSpPr>
        <p:spPr>
          <a:xfrm>
            <a:off x="803565" y="990600"/>
            <a:ext cx="5410200" cy="2133600"/>
          </a:xfrm>
        </p:spPr>
        <p:txBody>
          <a:bodyPr/>
          <a:lstStyle/>
          <a:p>
            <a:pPr>
              <a:spcAft>
                <a:spcPts val="1500"/>
              </a:spcAft>
            </a:pPr>
            <a:r>
              <a:rPr lang="en-US" altLang="en-US" dirty="0"/>
              <a:t>Legionellosis</a:t>
            </a:r>
          </a:p>
          <a:p>
            <a:pPr marL="285750" lvl="1">
              <a:spcBef>
                <a:spcPts val="0"/>
              </a:spcBef>
            </a:pPr>
            <a:r>
              <a:rPr lang="en-US" altLang="en-US" i="1" dirty="0"/>
              <a:t>Treatment and prevention</a:t>
            </a:r>
            <a:r>
              <a:rPr lang="en-US" altLang="en-US" dirty="0"/>
              <a:t>: </a:t>
            </a:r>
          </a:p>
          <a:p>
            <a:pPr marL="519113" lvl="2"/>
            <a:r>
              <a:rPr lang="en-US" altLang="en-US" dirty="0"/>
              <a:t>Appropriate antibiotic (for example, macrolides)</a:t>
            </a:r>
          </a:p>
          <a:p>
            <a:pPr marL="736600" lvl="3"/>
            <a:r>
              <a:rPr lang="en-US" altLang="en-US" dirty="0"/>
              <a:t>Produces a </a:t>
            </a:r>
            <a:r>
              <a:rPr lang="el-GR" altLang="en-US" dirty="0">
                <a:cs typeface="Arial" panose="020B0604020202020204" pitchFamily="34" charset="0"/>
              </a:rPr>
              <a:t>β</a:t>
            </a:r>
            <a:r>
              <a:rPr lang="en-US" altLang="en-US" dirty="0">
                <a:cs typeface="Arial" panose="020B0604020202020204" pitchFamily="34" charset="0"/>
              </a:rPr>
              <a:t>-</a:t>
            </a:r>
            <a:r>
              <a:rPr lang="en-US" altLang="en-US" dirty="0"/>
              <a:t>lactamase</a:t>
            </a:r>
          </a:p>
          <a:p>
            <a:pPr marL="736600" lvl="3"/>
            <a:r>
              <a:rPr lang="en-US" altLang="en-US" dirty="0"/>
              <a:t>Must reach high level within protozoal cell</a:t>
            </a:r>
          </a:p>
        </p:txBody>
      </p:sp>
      <p:sp>
        <p:nvSpPr>
          <p:cNvPr id="12" name="Content Placeholder 11">
            <a:extLst>
              <a:ext uri="{FF2B5EF4-FFF2-40B4-BE49-F238E27FC236}">
                <a16:creationId xmlns:a16="http://schemas.microsoft.com/office/drawing/2014/main" id="{A0C660F2-9EA4-4938-AC80-5E4E98C2E7A3}"/>
              </a:ext>
            </a:extLst>
          </p:cNvPr>
          <p:cNvSpPr>
            <a:spLocks noGrp="1"/>
          </p:cNvSpPr>
          <p:nvPr>
            <p:ph sz="quarter" idx="18"/>
          </p:nvPr>
        </p:nvSpPr>
        <p:spPr>
          <a:xfrm>
            <a:off x="1088201" y="3214255"/>
            <a:ext cx="2971800" cy="443345"/>
          </a:xfrm>
        </p:spPr>
        <p:txBody>
          <a:bodyPr/>
          <a:lstStyle/>
          <a:p>
            <a:pPr marL="228600" lvl="2">
              <a:spcAft>
                <a:spcPts val="800"/>
              </a:spcAft>
              <a:buFont typeface="Arial" panose="020B0604020202020204" pitchFamily="34" charset="0"/>
              <a:buChar char="•"/>
            </a:pPr>
            <a:r>
              <a:rPr lang="en-US" altLang="en-US" sz="1800" dirty="0"/>
              <a:t>Some require</a:t>
            </a:r>
          </a:p>
        </p:txBody>
      </p:sp>
      <p:graphicFrame>
        <p:nvGraphicFramePr>
          <p:cNvPr id="6" name="Object 5"/>
          <p:cNvGraphicFramePr>
            <a:graphicFrameLocks noChangeAspect="1"/>
          </p:cNvGraphicFramePr>
          <p:nvPr>
            <p:extLst>
              <p:ext uri="{D42A27DB-BD31-4B8C-83A1-F6EECF244321}">
                <p14:modId xmlns:p14="http://schemas.microsoft.com/office/powerpoint/2010/main" val="2672732656"/>
              </p:ext>
            </p:extLst>
          </p:nvPr>
        </p:nvGraphicFramePr>
        <p:xfrm>
          <a:off x="2685288" y="3230562"/>
          <a:ext cx="1068388" cy="350838"/>
        </p:xfrm>
        <a:graphic>
          <a:graphicData uri="http://schemas.openxmlformats.org/presentationml/2006/ole">
            <mc:AlternateContent xmlns:mc="http://schemas.openxmlformats.org/markup-compatibility/2006">
              <mc:Choice xmlns:v="urn:schemas-microsoft-com:vml" Requires="v">
                <p:oleObj spid="_x0000_s3073" name="Equation" r:id="rId4" imgW="698400" imgH="228600" progId="Equation.DSMT4">
                  <p:embed/>
                </p:oleObj>
              </mc:Choice>
              <mc:Fallback>
                <p:oleObj name="Equation" r:id="rId4" imgW="698400" imgH="228600" progId="Equation.DSMT4">
                  <p:embed/>
                  <p:pic>
                    <p:nvPicPr>
                      <p:cNvPr id="6" name="Object 5"/>
                      <p:cNvPicPr/>
                      <p:nvPr/>
                    </p:nvPicPr>
                    <p:blipFill>
                      <a:blip r:embed="rId5"/>
                      <a:stretch>
                        <a:fillRect/>
                      </a:stretch>
                    </p:blipFill>
                    <p:spPr>
                      <a:xfrm>
                        <a:off x="2685288" y="3230562"/>
                        <a:ext cx="1068388" cy="350838"/>
                      </a:xfrm>
                      <a:prstGeom prst="rect">
                        <a:avLst/>
                      </a:prstGeom>
                    </p:spPr>
                  </p:pic>
                </p:oleObj>
              </mc:Fallback>
            </mc:AlternateContent>
          </a:graphicData>
        </a:graphic>
      </p:graphicFrame>
      <p:sp>
        <p:nvSpPr>
          <p:cNvPr id="8" name="Content Placeholder 9"/>
          <p:cNvSpPr>
            <a:spLocks noGrp="1"/>
          </p:cNvSpPr>
          <p:nvPr>
            <p:ph sz="quarter" idx="22"/>
          </p:nvPr>
        </p:nvSpPr>
        <p:spPr>
          <a:xfrm>
            <a:off x="1088200" y="3698887"/>
            <a:ext cx="3483799" cy="1177913"/>
          </a:xfrm>
        </p:spPr>
        <p:txBody>
          <a:bodyPr/>
          <a:lstStyle/>
          <a:p>
            <a:pPr marL="342900" lvl="2" indent="-342900"/>
            <a:r>
              <a:rPr lang="en-US" altLang="en-US" sz="1800" dirty="0"/>
              <a:t>Prevention directed at equipment design to minimize aerosols, disinfection procedures</a:t>
            </a:r>
            <a:endParaRPr lang="en-US" sz="1800" dirty="0"/>
          </a:p>
        </p:txBody>
      </p:sp>
    </p:spTree>
    <p:extLst>
      <p:ext uri="{BB962C8B-B14F-4D97-AF65-F5344CB8AC3E}">
        <p14:creationId xmlns:p14="http://schemas.microsoft.com/office/powerpoint/2010/main" val="96686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99" y="228600"/>
            <a:ext cx="8700202" cy="639762"/>
          </a:xfrm>
        </p:spPr>
        <p:txBody>
          <a:bodyPr/>
          <a:lstStyle/>
          <a:p>
            <a:r>
              <a:rPr lang="en-US" sz="3200" b="1" dirty="0">
                <a:solidFill>
                  <a:schemeClr val="tx1"/>
                </a:solidFill>
              </a:rPr>
              <a:t>Table 21.10 Legionellosis (“Legionnaires’ Disease”)</a:t>
            </a:r>
          </a:p>
        </p:txBody>
      </p:sp>
      <p:graphicFrame>
        <p:nvGraphicFramePr>
          <p:cNvPr id="32" name="Table Placeholder 31">
            <a:extLst>
              <a:ext uri="{FF2B5EF4-FFF2-40B4-BE49-F238E27FC236}">
                <a16:creationId xmlns:a16="http://schemas.microsoft.com/office/drawing/2014/main" id="{FFAAC9E7-8123-4B6A-AD53-F5CB9A4496C0}"/>
              </a:ext>
            </a:extLst>
          </p:cNvPr>
          <p:cNvGraphicFramePr>
            <a:graphicFrameLocks noGrp="1"/>
          </p:cNvGraphicFramePr>
          <p:nvPr>
            <p:ph type="tbl" sz="quarter" idx="18"/>
            <p:extLst>
              <p:ext uri="{D42A27DB-BD31-4B8C-83A1-F6EECF244321}">
                <p14:modId xmlns:p14="http://schemas.microsoft.com/office/powerpoint/2010/main" val="3039272190"/>
              </p:ext>
            </p:extLst>
          </p:nvPr>
        </p:nvGraphicFramePr>
        <p:xfrm>
          <a:off x="1524000" y="1723507"/>
          <a:ext cx="6094414" cy="3967301"/>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193339025"/>
                    </a:ext>
                  </a:extLst>
                </a:gridCol>
                <a:gridCol w="4189414">
                  <a:extLst>
                    <a:ext uri="{9D8B030D-6E8A-4147-A177-3AD203B41FA5}">
                      <a16:colId xmlns:a16="http://schemas.microsoft.com/office/drawing/2014/main" val="1717994482"/>
                    </a:ext>
                  </a:extLst>
                </a:gridCol>
              </a:tblGrid>
              <a:tr h="5513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Muscle aches, headache, fever, cough, shortness of breath, chest and abdominal pain, diarrhea, vomiting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9127087"/>
                  </a:ext>
                </a:extLst>
              </a:tr>
              <a:tr h="393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2 to 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4387168"/>
                  </a:ext>
                </a:extLst>
              </a:tr>
              <a:tr h="7378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t>Legionella pneumophila</a:t>
                      </a:r>
                      <a:r>
                        <a:rPr lang="en-US" sz="1400" dirty="0"/>
                        <a:t>, a Gram-negative bacterium that stains poorly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5436946"/>
                  </a:ext>
                </a:extLst>
              </a:tr>
              <a:tr h="9951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Organism multiplies within phagocytes; released with death of the cell; necrosis of cells lining the alveoli; inflammation and formation of multiple small abscesses.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09125"/>
                  </a:ext>
                </a:extLst>
              </a:tr>
              <a:tr h="5513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Originates mainly from warm water contaminated with protozoa, such as found in air-conditioning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139489"/>
                  </a:ext>
                </a:extLst>
              </a:tr>
              <a:tr h="7378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Treatment</a:t>
                      </a:r>
                      <a:r>
                        <a:rPr lang="en-US" sz="1300" baseline="0" dirty="0">
                          <a:solidFill>
                            <a:schemeClr val="tx1"/>
                          </a:solidFill>
                        </a:rPr>
                        <a:t> and prevention</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antibiotics. Prevention: avoiding contaminated water aerosols; regular cleaning and disinfection of humidifying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790240"/>
                  </a:ext>
                </a:extLst>
              </a:tr>
            </a:tbl>
          </a:graphicData>
        </a:graphic>
      </p:graphicFrame>
    </p:spTree>
    <p:extLst>
      <p:ext uri="{BB962C8B-B14F-4D97-AF65-F5344CB8AC3E}">
        <p14:creationId xmlns:p14="http://schemas.microsoft.com/office/powerpoint/2010/main" val="15690712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C0F0C-2A7E-453F-901C-977C4B1E003A}"/>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(26)</a:t>
            </a:r>
            <a:endParaRPr lang="en-IN" sz="3200" b="1" dirty="0">
              <a:solidFill>
                <a:schemeClr val="tx1"/>
              </a:solidFill>
            </a:endParaRPr>
          </a:p>
        </p:txBody>
      </p:sp>
      <p:sp>
        <p:nvSpPr>
          <p:cNvPr id="2" name="Content Placeholder 1"/>
          <p:cNvSpPr>
            <a:spLocks noGrp="1"/>
          </p:cNvSpPr>
          <p:nvPr>
            <p:ph idx="1"/>
          </p:nvPr>
        </p:nvSpPr>
        <p:spPr>
          <a:xfrm>
            <a:off x="796639" y="990600"/>
            <a:ext cx="7315200" cy="3048000"/>
          </a:xfrm>
        </p:spPr>
        <p:txBody>
          <a:bodyPr/>
          <a:lstStyle/>
          <a:p>
            <a:pPr>
              <a:spcAft>
                <a:spcPts val="1500"/>
              </a:spcAft>
            </a:pPr>
            <a:r>
              <a:rPr lang="en-US" altLang="en-US" dirty="0"/>
              <a:t>Inhalation anthrax</a:t>
            </a:r>
          </a:p>
          <a:p>
            <a:pPr marL="285750" lvl="1">
              <a:spcBef>
                <a:spcPts val="0"/>
              </a:spcBef>
            </a:pPr>
            <a:r>
              <a:rPr lang="en-US" altLang="en-US" dirty="0"/>
              <a:t>Primarily a disease of livestock; but </a:t>
            </a:r>
            <a:r>
              <a:rPr lang="en-US" altLang="en-US" i="1" dirty="0"/>
              <a:t>Bacillus anthracis</a:t>
            </a:r>
            <a:r>
              <a:rPr lang="en-US" altLang="en-US" dirty="0"/>
              <a:t> is also a Category A bioterrorism agent</a:t>
            </a:r>
          </a:p>
          <a:p>
            <a:pPr marL="285750" lvl="1"/>
            <a:r>
              <a:rPr lang="en-US" altLang="en-US" i="1" dirty="0"/>
              <a:t>Signs and symptoms</a:t>
            </a:r>
          </a:p>
          <a:p>
            <a:pPr marL="498475" lvl="2"/>
            <a:r>
              <a:rPr lang="en-US" altLang="en-US" dirty="0"/>
              <a:t>Begins with flu-like symptoms in 1 week to 2 months</a:t>
            </a:r>
          </a:p>
          <a:p>
            <a:pPr marL="498475" lvl="2"/>
            <a:r>
              <a:rPr lang="en-US" altLang="en-US" dirty="0"/>
              <a:t>Followed by fever, shortness of breath, chest pain, possibly cyanosis</a:t>
            </a:r>
          </a:p>
          <a:p>
            <a:pPr marL="498475" lvl="2"/>
            <a:r>
              <a:rPr lang="en-US" altLang="en-US" dirty="0"/>
              <a:t>Anthrax meningitis occurs in about half the cases</a:t>
            </a:r>
          </a:p>
        </p:txBody>
      </p:sp>
    </p:spTree>
    <p:extLst>
      <p:ext uri="{BB962C8B-B14F-4D97-AF65-F5344CB8AC3E}">
        <p14:creationId xmlns:p14="http://schemas.microsoft.com/office/powerpoint/2010/main" val="139808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AFBB0B1-E8BE-43CB-9219-8EA487239AD1}"/>
              </a:ext>
            </a:extLst>
          </p:cNvPr>
          <p:cNvSpPr>
            <a:spLocks noGrp="1"/>
          </p:cNvSpPr>
          <p:nvPr>
            <p:ph type="title"/>
          </p:nvPr>
        </p:nvSpPr>
        <p:spPr>
          <a:xfrm>
            <a:off x="264970" y="228600"/>
            <a:ext cx="8614061" cy="990600"/>
          </a:xfrm>
        </p:spPr>
        <p:txBody>
          <a:bodyPr/>
          <a:lstStyle/>
          <a:p>
            <a:r>
              <a:rPr lang="en-US" altLang="en-US" sz="3200" b="1" dirty="0">
                <a:solidFill>
                  <a:schemeClr val="tx1"/>
                </a:solidFill>
              </a:rPr>
              <a:t>Bacterial Infections of Lower Respiratory System –Figure 21.23</a:t>
            </a:r>
            <a:endParaRPr lang="en-IN" sz="3200" b="1" dirty="0">
              <a:solidFill>
                <a:schemeClr val="tx1"/>
              </a:solidFill>
            </a:endParaRPr>
          </a:p>
        </p:txBody>
      </p:sp>
      <p:sp>
        <p:nvSpPr>
          <p:cNvPr id="2" name="Content Placeholder 1"/>
          <p:cNvSpPr>
            <a:spLocks noGrp="1"/>
          </p:cNvSpPr>
          <p:nvPr>
            <p:ph idx="1"/>
          </p:nvPr>
        </p:nvSpPr>
        <p:spPr>
          <a:xfrm>
            <a:off x="803565" y="1447800"/>
            <a:ext cx="7162800" cy="2057400"/>
          </a:xfrm>
        </p:spPr>
        <p:txBody>
          <a:bodyPr/>
          <a:lstStyle/>
          <a:p>
            <a:pPr>
              <a:spcAft>
                <a:spcPts val="1500"/>
              </a:spcAft>
            </a:pPr>
            <a:r>
              <a:rPr lang="en-US" altLang="en-US" dirty="0"/>
              <a:t>Inhalation anthrax</a:t>
            </a:r>
          </a:p>
          <a:p>
            <a:pPr marL="285750" lvl="1">
              <a:spcBef>
                <a:spcPts val="0"/>
              </a:spcBef>
            </a:pPr>
            <a:r>
              <a:rPr lang="en-US" altLang="en-US" i="1" dirty="0"/>
              <a:t>Causative agent: Bacillus anthracis</a:t>
            </a:r>
          </a:p>
          <a:p>
            <a:pPr marL="504825" lvl="2"/>
            <a:r>
              <a:rPr lang="en-US" altLang="en-US" dirty="0"/>
              <a:t>Endospore-forming, Gram-positive, non-hemolytic, non-motile, rod-shaped bacterium</a:t>
            </a:r>
          </a:p>
          <a:p>
            <a:pPr marL="504825" lvl="2"/>
            <a:r>
              <a:rPr lang="en-US" altLang="en-US" dirty="0"/>
              <a:t>Vegetative cells have capsule composed of amino acid polymer </a:t>
            </a:r>
          </a:p>
        </p:txBody>
      </p:sp>
      <p:pic>
        <p:nvPicPr>
          <p:cNvPr id="164868" name="Picture 6" descr="Bacillus anthracis colonies grown on laboratory media have a rough surface, often with comma-shaped extensi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0" b="3448"/>
          <a:stretch/>
        </p:blipFill>
        <p:spPr bwMode="auto">
          <a:xfrm>
            <a:off x="2672965" y="3657600"/>
            <a:ext cx="3794869" cy="27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DCF6645B-D40F-45F6-A47D-5B492B95C59F}"/>
              </a:ext>
            </a:extLst>
          </p:cNvPr>
          <p:cNvSpPr>
            <a:spLocks noGrp="1"/>
          </p:cNvSpPr>
          <p:nvPr>
            <p:ph type="body" sz="quarter" idx="11"/>
          </p:nvPr>
        </p:nvSpPr>
        <p:spPr>
          <a:xfrm>
            <a:off x="7620000" y="6705600"/>
            <a:ext cx="1524000" cy="152400"/>
          </a:xfrm>
        </p:spPr>
        <p:txBody>
          <a:bodyPr/>
          <a:lstStyle/>
          <a:p>
            <a:r>
              <a:rPr lang="en-US" dirty="0"/>
              <a:t>©Scott Camazine/Science Source</a:t>
            </a:r>
            <a:endParaRPr lang="en-US" altLang="en-US" dirty="0"/>
          </a:p>
        </p:txBody>
      </p:sp>
    </p:spTree>
    <p:extLst>
      <p:ext uri="{BB962C8B-B14F-4D97-AF65-F5344CB8AC3E}">
        <p14:creationId xmlns:p14="http://schemas.microsoft.com/office/powerpoint/2010/main" val="979453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101995-36F5-4CBC-BC29-C0923412FFAE}"/>
              </a:ext>
            </a:extLst>
          </p:cNvPr>
          <p:cNvSpPr>
            <a:spLocks noGrp="1"/>
          </p:cNvSpPr>
          <p:nvPr>
            <p:ph type="title"/>
          </p:nvPr>
        </p:nvSpPr>
        <p:spPr>
          <a:xfrm>
            <a:off x="19131" y="228600"/>
            <a:ext cx="9105738" cy="609600"/>
          </a:xfrm>
        </p:spPr>
        <p:txBody>
          <a:bodyPr/>
          <a:lstStyle/>
          <a:p>
            <a:r>
              <a:rPr lang="en-US" altLang="en-US" sz="3200" b="1" dirty="0">
                <a:solidFill>
                  <a:schemeClr val="tx1"/>
                </a:solidFill>
              </a:rPr>
              <a:t>Bacterial Infections of Lower Respiratory System (27)</a:t>
            </a:r>
            <a:endParaRPr lang="en-IN" sz="3200" b="1" dirty="0">
              <a:solidFill>
                <a:schemeClr val="tx1"/>
              </a:solidFill>
            </a:endParaRPr>
          </a:p>
        </p:txBody>
      </p:sp>
      <p:sp>
        <p:nvSpPr>
          <p:cNvPr id="2" name="Content Placeholder 1"/>
          <p:cNvSpPr>
            <a:spLocks noGrp="1"/>
          </p:cNvSpPr>
          <p:nvPr>
            <p:ph idx="1"/>
          </p:nvPr>
        </p:nvSpPr>
        <p:spPr>
          <a:xfrm>
            <a:off x="803565" y="990600"/>
            <a:ext cx="7578435" cy="5029200"/>
          </a:xfrm>
        </p:spPr>
        <p:txBody>
          <a:bodyPr/>
          <a:lstStyle/>
          <a:p>
            <a:pPr>
              <a:spcAft>
                <a:spcPts val="1500"/>
              </a:spcAft>
            </a:pPr>
            <a:r>
              <a:rPr lang="en-US" altLang="en-US" dirty="0"/>
              <a:t>Inhalation anthrax</a:t>
            </a:r>
          </a:p>
          <a:p>
            <a:pPr marL="285750" lvl="1">
              <a:spcBef>
                <a:spcPts val="0"/>
              </a:spcBef>
            </a:pPr>
            <a:r>
              <a:rPr lang="en-US" altLang="en-US" i="1" dirty="0"/>
              <a:t>Pathogenesis</a:t>
            </a:r>
          </a:p>
          <a:p>
            <a:pPr marL="527050" lvl="2"/>
            <a:r>
              <a:rPr lang="en-US" altLang="en-US" dirty="0"/>
              <a:t>Endospores inhaled, taken up by macrophages, and carried to lymph nodes in chest where they germinate</a:t>
            </a:r>
          </a:p>
          <a:p>
            <a:pPr marL="527050" lvl="2"/>
            <a:r>
              <a:rPr lang="en-US" altLang="en-US" dirty="0"/>
              <a:t>Anthrax toxin composed of three proteins; results in pulmonary edema and cell death</a:t>
            </a:r>
          </a:p>
          <a:p>
            <a:pPr marL="735013" lvl="3"/>
            <a:r>
              <a:rPr lang="en-US" altLang="en-US" dirty="0"/>
              <a:t>Protective antigen (PA)</a:t>
            </a:r>
          </a:p>
          <a:p>
            <a:pPr marL="735013" lvl="3"/>
            <a:r>
              <a:rPr lang="en-US" altLang="en-US" dirty="0"/>
              <a:t>Edema factor (LF)</a:t>
            </a:r>
          </a:p>
          <a:p>
            <a:pPr marL="735013" lvl="3"/>
            <a:r>
              <a:rPr lang="en-US" altLang="en-US" dirty="0"/>
              <a:t>Lethal factor (LF)</a:t>
            </a:r>
          </a:p>
          <a:p>
            <a:pPr marL="527050" lvl="2"/>
            <a:r>
              <a:rPr lang="en-US" altLang="en-US" dirty="0"/>
              <a:t>Toxin-producing, encapsulated cells enter bloodstream, overwhelm defenses, damage tissues</a:t>
            </a:r>
          </a:p>
          <a:p>
            <a:pPr marL="527050" lvl="2"/>
            <a:r>
              <a:rPr lang="en-US" altLang="en-US" dirty="0"/>
              <a:t>Untreated, case-fatality rate is near 95%; early treatment reduces fatalities to about 45% </a:t>
            </a:r>
          </a:p>
        </p:txBody>
      </p:sp>
    </p:spTree>
    <p:extLst>
      <p:ext uri="{BB962C8B-B14F-4D97-AF65-F5344CB8AC3E}">
        <p14:creationId xmlns:p14="http://schemas.microsoft.com/office/powerpoint/2010/main" val="141546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271DA9-C566-470F-B252-2B34A7035122}"/>
              </a:ext>
            </a:extLst>
          </p:cNvPr>
          <p:cNvSpPr>
            <a:spLocks noGrp="1"/>
          </p:cNvSpPr>
          <p:nvPr>
            <p:ph type="title"/>
          </p:nvPr>
        </p:nvSpPr>
        <p:spPr>
          <a:xfrm>
            <a:off x="19132" y="228600"/>
            <a:ext cx="9105737" cy="609600"/>
          </a:xfrm>
        </p:spPr>
        <p:txBody>
          <a:bodyPr/>
          <a:lstStyle/>
          <a:p>
            <a:r>
              <a:rPr lang="en-US" altLang="en-US" sz="3200" b="1" dirty="0">
                <a:solidFill>
                  <a:schemeClr val="tx1"/>
                </a:solidFill>
              </a:rPr>
              <a:t>Bacterial Infections of Lower Respiratory System (28)</a:t>
            </a:r>
            <a:endParaRPr lang="en-IN" sz="3200" b="1" dirty="0">
              <a:solidFill>
                <a:schemeClr val="tx1"/>
              </a:solidFill>
            </a:endParaRPr>
          </a:p>
        </p:txBody>
      </p:sp>
      <p:sp>
        <p:nvSpPr>
          <p:cNvPr id="2" name="Content Placeholder 1"/>
          <p:cNvSpPr>
            <a:spLocks noGrp="1"/>
          </p:cNvSpPr>
          <p:nvPr>
            <p:ph idx="1"/>
          </p:nvPr>
        </p:nvSpPr>
        <p:spPr>
          <a:xfrm>
            <a:off x="803565" y="990600"/>
            <a:ext cx="7426035" cy="5029200"/>
          </a:xfrm>
        </p:spPr>
        <p:txBody>
          <a:bodyPr/>
          <a:lstStyle/>
          <a:p>
            <a:pPr>
              <a:spcAft>
                <a:spcPts val="1500"/>
              </a:spcAft>
            </a:pPr>
            <a:r>
              <a:rPr lang="en-US" altLang="en-US" dirty="0"/>
              <a:t>Inhalation anthrax</a:t>
            </a:r>
          </a:p>
          <a:p>
            <a:pPr marL="285750" lvl="1">
              <a:spcBef>
                <a:spcPts val="0"/>
              </a:spcBef>
            </a:pPr>
            <a:r>
              <a:rPr lang="en-US" altLang="en-US" i="1" dirty="0"/>
              <a:t>Epidemiology</a:t>
            </a:r>
          </a:p>
          <a:p>
            <a:pPr marL="504825" lvl="2"/>
            <a:r>
              <a:rPr lang="en-US" altLang="en-US" dirty="0"/>
              <a:t>Zoonosis can be transmitted to humans working with animals or animal products</a:t>
            </a:r>
          </a:p>
          <a:p>
            <a:pPr marL="504825" lvl="2"/>
            <a:r>
              <a:rPr lang="en-US" altLang="en-US" dirty="0"/>
              <a:t>Not transmitted from person to person</a:t>
            </a:r>
          </a:p>
          <a:p>
            <a:pPr marL="285750" lvl="1"/>
            <a:r>
              <a:rPr lang="en-US" altLang="en-US" i="1" dirty="0"/>
              <a:t>Treatment and prevention</a:t>
            </a:r>
          </a:p>
          <a:p>
            <a:pPr marL="504825" lvl="2"/>
            <a:r>
              <a:rPr lang="en-US" altLang="en-US" dirty="0"/>
              <a:t>Antimicrobials doxycycline or ciprofloxacin, along with monoclonal antibody that binds to protective antigen (PA), preventing it from attaching to host cells</a:t>
            </a:r>
          </a:p>
          <a:p>
            <a:pPr marL="736600" lvl="3"/>
            <a:r>
              <a:rPr lang="en-US" altLang="en-US" dirty="0"/>
              <a:t>Prophylactic antimicrobial treatment for those suspected of having been exposed; up to 60 days</a:t>
            </a:r>
          </a:p>
          <a:p>
            <a:pPr marL="504825" lvl="2"/>
            <a:r>
              <a:rPr lang="en-US" altLang="en-US" dirty="0"/>
              <a:t>Control by reducing infection in livestock</a:t>
            </a:r>
          </a:p>
          <a:p>
            <a:pPr marL="504825" lvl="2"/>
            <a:r>
              <a:rPr lang="en-US" altLang="en-US" dirty="0"/>
              <a:t>Acellular vaccine available for those at increased risk</a:t>
            </a:r>
            <a:endParaRPr lang="en-US" dirty="0"/>
          </a:p>
        </p:txBody>
      </p:sp>
    </p:spTree>
    <p:extLst>
      <p:ext uri="{BB962C8B-B14F-4D97-AF65-F5344CB8AC3E}">
        <p14:creationId xmlns:p14="http://schemas.microsoft.com/office/powerpoint/2010/main" val="535300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E6F303-EB3E-4540-9E31-9865D9F50E2B}"/>
              </a:ext>
            </a:extLst>
          </p:cNvPr>
          <p:cNvSpPr>
            <a:spLocks noGrp="1"/>
          </p:cNvSpPr>
          <p:nvPr>
            <p:ph type="title"/>
          </p:nvPr>
        </p:nvSpPr>
        <p:spPr>
          <a:xfrm>
            <a:off x="1213513" y="228600"/>
            <a:ext cx="6716974" cy="609600"/>
          </a:xfrm>
        </p:spPr>
        <p:txBody>
          <a:bodyPr/>
          <a:lstStyle/>
          <a:p>
            <a:r>
              <a:rPr lang="en-US" altLang="en-US" b="1" dirty="0">
                <a:solidFill>
                  <a:schemeClr val="tx1"/>
                </a:solidFill>
              </a:rPr>
              <a:t>Table 21.11 Inhalation Anthrax</a:t>
            </a:r>
            <a:endParaRPr lang="en-IN" b="1" dirty="0">
              <a:solidFill>
                <a:schemeClr val="tx1"/>
              </a:solidFill>
            </a:endParaRPr>
          </a:p>
        </p:txBody>
      </p:sp>
      <p:graphicFrame>
        <p:nvGraphicFramePr>
          <p:cNvPr id="6" name="Table Placeholder 5">
            <a:extLst>
              <a:ext uri="{FF2B5EF4-FFF2-40B4-BE49-F238E27FC236}">
                <a16:creationId xmlns:a16="http://schemas.microsoft.com/office/drawing/2014/main" id="{D707205E-7B8F-48CC-B0BB-13CED21538AC}"/>
              </a:ext>
            </a:extLst>
          </p:cNvPr>
          <p:cNvGraphicFramePr>
            <a:graphicFrameLocks noGrp="1"/>
          </p:cNvGraphicFramePr>
          <p:nvPr>
            <p:ph type="tbl" sz="quarter" idx="21"/>
            <p:extLst>
              <p:ext uri="{D42A27DB-BD31-4B8C-83A1-F6EECF244321}">
                <p14:modId xmlns:p14="http://schemas.microsoft.com/office/powerpoint/2010/main" val="4030347731"/>
              </p:ext>
            </p:extLst>
          </p:nvPr>
        </p:nvGraphicFramePr>
        <p:xfrm>
          <a:off x="962290" y="1524000"/>
          <a:ext cx="7343510" cy="3710247"/>
        </p:xfrm>
        <a:graphic>
          <a:graphicData uri="http://schemas.openxmlformats.org/drawingml/2006/table">
            <a:tbl>
              <a:tblPr firstRow="1" bandRow="1">
                <a:tableStyleId>{5940675A-B579-460E-94D1-54222C63F5DA}</a:tableStyleId>
              </a:tblPr>
              <a:tblGrid>
                <a:gridCol w="2115646">
                  <a:extLst>
                    <a:ext uri="{9D8B030D-6E8A-4147-A177-3AD203B41FA5}">
                      <a16:colId xmlns:a16="http://schemas.microsoft.com/office/drawing/2014/main" val="3209051258"/>
                    </a:ext>
                  </a:extLst>
                </a:gridCol>
                <a:gridCol w="5227864">
                  <a:extLst>
                    <a:ext uri="{9D8B030D-6E8A-4147-A177-3AD203B41FA5}">
                      <a16:colId xmlns:a16="http://schemas.microsoft.com/office/drawing/2014/main" val="2652955454"/>
                    </a:ext>
                  </a:extLst>
                </a:gridCol>
              </a:tblGrid>
              <a:tr h="619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Signs</a:t>
                      </a:r>
                      <a:r>
                        <a:rPr lang="en-US" sz="1400" b="0" baseline="0" dirty="0"/>
                        <a:t>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Fever, nonproductive cough; progressing to shortness of breath, chest pain; meningitis in about 50% of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5152875"/>
                  </a:ext>
                </a:extLst>
              </a:tr>
              <a:tr h="405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baseline="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3 to 60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497460"/>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baseline="0" dirty="0"/>
                        <a:t>Causative agent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1" dirty="0"/>
                        <a:t>Bacillus anthracis</a:t>
                      </a:r>
                      <a:r>
                        <a:rPr lang="en-US" sz="1400" b="0" dirty="0"/>
                        <a:t>, an endospore-forming Grampositive rod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86063595"/>
                  </a:ext>
                </a:extLst>
              </a:tr>
              <a:tr h="8035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baseline="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Endospores engulfed by macrophages in lung germinate and produce toxins that kill macrophages, cause pulmonary edema, and damage respiratory cells.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263525"/>
                  </a:ext>
                </a:extLst>
              </a:tr>
              <a:tr h="692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baseline="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Rare zoonotic disease that may be transmitted by animals or animal products; no human transmission; possible agent of bioterrorism.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3873038"/>
                  </a:ext>
                </a:extLst>
              </a:tr>
              <a:tr h="619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baseline="0" dirty="0"/>
                        <a:t>Treatment and prevention</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Treatment: antimicrobial medications; monoclonal antibody that binds to PA. Prevention: vaccinate livestock; acellular vaccine given to at-risk groups and military.</a:t>
                      </a:r>
                      <a:endParaRPr lang="en-US" sz="13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472918"/>
                  </a:ext>
                </a:extLst>
              </a:tr>
            </a:tbl>
          </a:graphicData>
        </a:graphic>
      </p:graphicFrame>
    </p:spTree>
    <p:extLst>
      <p:ext uri="{BB962C8B-B14F-4D97-AF65-F5344CB8AC3E}">
        <p14:creationId xmlns:p14="http://schemas.microsoft.com/office/powerpoint/2010/main" val="860337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977670-837C-4B5A-91DC-65F173186370}"/>
              </a:ext>
            </a:extLst>
          </p:cNvPr>
          <p:cNvSpPr>
            <a:spLocks noGrp="1"/>
          </p:cNvSpPr>
          <p:nvPr>
            <p:ph type="title"/>
          </p:nvPr>
        </p:nvSpPr>
        <p:spPr>
          <a:xfrm>
            <a:off x="64209" y="228600"/>
            <a:ext cx="9015582" cy="609600"/>
          </a:xfrm>
        </p:spPr>
        <p:txBody>
          <a:bodyPr/>
          <a:lstStyle/>
          <a:p>
            <a:r>
              <a:rPr lang="en-US" altLang="en-US" sz="3200" b="1" dirty="0">
                <a:solidFill>
                  <a:schemeClr val="tx1"/>
                </a:solidFill>
              </a:rPr>
              <a:t>Viral Infections of the Lower Respiratory System (1)</a:t>
            </a:r>
            <a:endParaRPr lang="en-IN" sz="3200" b="1" dirty="0">
              <a:solidFill>
                <a:schemeClr val="tx1"/>
              </a:solidFill>
            </a:endParaRPr>
          </a:p>
        </p:txBody>
      </p:sp>
      <p:sp>
        <p:nvSpPr>
          <p:cNvPr id="2" name="Content Placeholder 1"/>
          <p:cNvSpPr>
            <a:spLocks noGrp="1"/>
          </p:cNvSpPr>
          <p:nvPr>
            <p:ph idx="1"/>
          </p:nvPr>
        </p:nvSpPr>
        <p:spPr>
          <a:xfrm>
            <a:off x="796634" y="990600"/>
            <a:ext cx="7959439" cy="4648200"/>
          </a:xfrm>
        </p:spPr>
        <p:txBody>
          <a:bodyPr/>
          <a:lstStyle/>
          <a:p>
            <a:pPr>
              <a:spcAft>
                <a:spcPts val="1500"/>
              </a:spcAft>
            </a:pPr>
            <a:r>
              <a:rPr lang="en-US" altLang="en-US" dirty="0"/>
              <a:t>Influenza (“Flu”) </a:t>
            </a:r>
          </a:p>
          <a:p>
            <a:pPr marL="285750" lvl="1">
              <a:spcBef>
                <a:spcPts val="0"/>
              </a:spcBef>
            </a:pPr>
            <a:r>
              <a:rPr lang="en-US" altLang="en-US" dirty="0"/>
              <a:t>Antigenic changes responsible for serious annual epidemics; infects approximately 20% of humans annually</a:t>
            </a:r>
          </a:p>
          <a:p>
            <a:pPr marL="285750" lvl="1"/>
            <a:r>
              <a:rPr lang="en-US" altLang="en-US" dirty="0"/>
              <a:t>Three major virus types based on protein coat; type A causes most serious disease</a:t>
            </a:r>
          </a:p>
          <a:p>
            <a:pPr marL="285750" lvl="1"/>
            <a:r>
              <a:rPr lang="en-US" altLang="en-US" dirty="0"/>
              <a:t>Influenza viruses do not cause “stomach flu”</a:t>
            </a:r>
          </a:p>
          <a:p>
            <a:pPr marL="285750" lvl="1"/>
            <a:r>
              <a:rPr lang="en-US" altLang="en-US" i="1" dirty="0"/>
              <a:t>Signs and symptoms</a:t>
            </a:r>
            <a:r>
              <a:rPr lang="en-US" altLang="en-US" dirty="0"/>
              <a:t>:</a:t>
            </a:r>
          </a:p>
          <a:p>
            <a:pPr marL="512763" lvl="2"/>
            <a:r>
              <a:rPr lang="en-US" altLang="en-US" dirty="0"/>
              <a:t>Headache, muscle aches, fever, sore throat, fatigue; peaks in 6 to 12 hours; dry cough develops and worsens over a few days (incubation period approximately 2 days)</a:t>
            </a:r>
          </a:p>
          <a:p>
            <a:pPr marL="512763" lvl="2"/>
            <a:r>
              <a:rPr lang="en-US" altLang="en-US" dirty="0"/>
              <a:t>Acute symptoms last approximately 1 week; lingering cough, fatigue, weakness last additional days or weeks</a:t>
            </a:r>
          </a:p>
        </p:txBody>
      </p:sp>
    </p:spTree>
    <p:extLst>
      <p:ext uri="{BB962C8B-B14F-4D97-AF65-F5344CB8AC3E}">
        <p14:creationId xmlns:p14="http://schemas.microsoft.com/office/powerpoint/2010/main" val="156360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A351DC-2B7D-455D-9ECC-D11B496F12EF}"/>
              </a:ext>
            </a:extLst>
          </p:cNvPr>
          <p:cNvSpPr>
            <a:spLocks noGrp="1"/>
          </p:cNvSpPr>
          <p:nvPr>
            <p:ph type="title"/>
          </p:nvPr>
        </p:nvSpPr>
        <p:spPr>
          <a:xfrm>
            <a:off x="178398" y="228600"/>
            <a:ext cx="8787204" cy="609600"/>
          </a:xfrm>
        </p:spPr>
        <p:txBody>
          <a:bodyPr/>
          <a:lstStyle/>
          <a:p>
            <a:r>
              <a:rPr lang="en-US" altLang="en-US" sz="2600" b="1" dirty="0">
                <a:solidFill>
                  <a:schemeClr val="tx1"/>
                </a:solidFill>
              </a:rPr>
              <a:t>Viral Infections of the Lower Respiratory System – Figure 21.24</a:t>
            </a:r>
            <a:endParaRPr lang="en-IN" sz="2600" b="1" dirty="0">
              <a:solidFill>
                <a:schemeClr val="tx1"/>
              </a:solidFill>
            </a:endParaRPr>
          </a:p>
        </p:txBody>
      </p:sp>
      <p:sp>
        <p:nvSpPr>
          <p:cNvPr id="2" name="Content Placeholder 1"/>
          <p:cNvSpPr>
            <a:spLocks noGrp="1"/>
          </p:cNvSpPr>
          <p:nvPr>
            <p:ph idx="1"/>
          </p:nvPr>
        </p:nvSpPr>
        <p:spPr>
          <a:xfrm>
            <a:off x="796635" y="838200"/>
            <a:ext cx="7509165" cy="2438400"/>
          </a:xfrm>
        </p:spPr>
        <p:txBody>
          <a:bodyPr/>
          <a:lstStyle/>
          <a:p>
            <a:pPr>
              <a:spcAft>
                <a:spcPts val="1500"/>
              </a:spcAft>
            </a:pPr>
            <a:r>
              <a:rPr lang="en-US" altLang="en-US" dirty="0"/>
              <a:t>Influenza</a:t>
            </a:r>
          </a:p>
          <a:p>
            <a:pPr marL="285750" lvl="1">
              <a:spcBef>
                <a:spcPts val="0"/>
              </a:spcBef>
              <a:spcAft>
                <a:spcPts val="400"/>
              </a:spcAft>
            </a:pPr>
            <a:r>
              <a:rPr lang="en-US" altLang="en-US" i="1" dirty="0"/>
              <a:t>Causative agent</a:t>
            </a:r>
            <a:r>
              <a:rPr lang="en-US" altLang="en-US" dirty="0"/>
              <a:t>: Influenza A in </a:t>
            </a:r>
            <a:r>
              <a:rPr lang="en-US" altLang="en-US" i="1" dirty="0"/>
              <a:t>Orthomyxoviridae</a:t>
            </a:r>
          </a:p>
          <a:p>
            <a:pPr marL="519113" lvl="2">
              <a:spcAft>
                <a:spcPts val="400"/>
              </a:spcAft>
            </a:pPr>
            <a:r>
              <a:rPr lang="en-US" altLang="en-US" dirty="0"/>
              <a:t>Enveloped virus with 8 segments of single-stranded RNA</a:t>
            </a:r>
          </a:p>
          <a:p>
            <a:pPr marL="519113" lvl="2">
              <a:spcAft>
                <a:spcPts val="400"/>
              </a:spcAft>
            </a:pPr>
            <a:r>
              <a:rPr lang="en-US" altLang="en-US" dirty="0"/>
              <a:t>Glycoprotein spikes embedded in envelope: hemagglutinin antigen (HA) and neuraminidase antigen (NA)</a:t>
            </a:r>
          </a:p>
          <a:p>
            <a:pPr marL="736600" lvl="3">
              <a:spcAft>
                <a:spcPts val="400"/>
              </a:spcAft>
            </a:pPr>
            <a:r>
              <a:rPr lang="en-US" altLang="en-US" sz="2000" dirty="0"/>
              <a:t>HA attaches to receptors on host epithelial cells</a:t>
            </a:r>
          </a:p>
        </p:txBody>
      </p:sp>
      <p:sp>
        <p:nvSpPr>
          <p:cNvPr id="7" name="Content Placeholder 6">
            <a:extLst>
              <a:ext uri="{FF2B5EF4-FFF2-40B4-BE49-F238E27FC236}">
                <a16:creationId xmlns:a16="http://schemas.microsoft.com/office/drawing/2014/main" id="{78F8BD7A-DE6F-49CE-A404-2232273C8821}"/>
              </a:ext>
            </a:extLst>
          </p:cNvPr>
          <p:cNvSpPr>
            <a:spLocks noGrp="1"/>
          </p:cNvSpPr>
          <p:nvPr>
            <p:ph sz="quarter" idx="18"/>
          </p:nvPr>
        </p:nvSpPr>
        <p:spPr>
          <a:xfrm>
            <a:off x="1088205" y="3193474"/>
            <a:ext cx="3559995" cy="3352800"/>
          </a:xfrm>
        </p:spPr>
        <p:txBody>
          <a:bodyPr/>
          <a:lstStyle/>
          <a:p>
            <a:pPr marL="436563" lvl="3">
              <a:lnSpc>
                <a:spcPct val="110000"/>
              </a:lnSpc>
              <a:spcAft>
                <a:spcPts val="400"/>
              </a:spcAft>
              <a:buFont typeface="Arial" panose="020B0604020202020204" pitchFamily="34" charset="0"/>
              <a:buChar char="•"/>
            </a:pPr>
            <a:r>
              <a:rPr lang="en-US" altLang="en-US" dirty="0">
                <a:solidFill>
                  <a:prstClr val="black"/>
                </a:solidFill>
              </a:rPr>
              <a:t>NA critical in release: destroys surface receptors that bind budding virions</a:t>
            </a:r>
          </a:p>
          <a:p>
            <a:pPr marL="228600" lvl="2">
              <a:spcAft>
                <a:spcPts val="400"/>
              </a:spcAft>
              <a:buFont typeface="Arial" panose="020B0604020202020204" pitchFamily="34" charset="0"/>
              <a:buChar char="•"/>
            </a:pPr>
            <a:r>
              <a:rPr lang="en-US" altLang="en-US" sz="1800" dirty="0">
                <a:solidFill>
                  <a:prstClr val="black"/>
                </a:solidFill>
              </a:rPr>
              <a:t>Subtypes based on HA and NA</a:t>
            </a:r>
          </a:p>
          <a:p>
            <a:pPr marL="450850" lvl="3">
              <a:lnSpc>
                <a:spcPct val="110000"/>
              </a:lnSpc>
              <a:spcAft>
                <a:spcPts val="400"/>
              </a:spcAft>
              <a:buFont typeface="Arial" panose="020B0604020202020204" pitchFamily="34" charset="0"/>
              <a:buChar char="•"/>
              <a:tabLst>
                <a:tab pos="231775" algn="l"/>
              </a:tabLst>
            </a:pPr>
            <a:r>
              <a:rPr lang="en-US" altLang="en-US" dirty="0">
                <a:solidFill>
                  <a:prstClr val="black"/>
                </a:solidFill>
              </a:rPr>
              <a:t>1997 “avian flu” was H5N1; 2009 “swine flu” was H1N1</a:t>
            </a:r>
          </a:p>
          <a:p>
            <a:pPr marL="450850" lvl="3">
              <a:lnSpc>
                <a:spcPct val="110000"/>
              </a:lnSpc>
              <a:spcAft>
                <a:spcPts val="400"/>
              </a:spcAft>
              <a:buFont typeface="Arial" panose="020B0604020202020204" pitchFamily="34" charset="0"/>
              <a:buChar char="•"/>
              <a:tabLst>
                <a:tab pos="231775" algn="l"/>
              </a:tabLst>
            </a:pPr>
            <a:r>
              <a:rPr lang="en-US" altLang="en-US" dirty="0">
                <a:solidFill>
                  <a:prstClr val="black"/>
                </a:solidFill>
              </a:rPr>
              <a:t>18 HA, 11 NA subtypes; only H1, H2, H3 and N1, N2 infect humans</a:t>
            </a:r>
          </a:p>
        </p:txBody>
      </p:sp>
      <p:pic>
        <p:nvPicPr>
          <p:cNvPr id="175108"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539"/>
          <a:stretch>
            <a:fillRect/>
          </a:stretch>
        </p:blipFill>
        <p:spPr bwMode="auto">
          <a:xfrm>
            <a:off x="5486400" y="3276600"/>
            <a:ext cx="3200400"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0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FC4BEF-C0EA-4DF9-9C2D-AB11DA980E7B}"/>
              </a:ext>
            </a:extLst>
          </p:cNvPr>
          <p:cNvSpPr>
            <a:spLocks noGrp="1"/>
          </p:cNvSpPr>
          <p:nvPr>
            <p:ph type="title"/>
          </p:nvPr>
        </p:nvSpPr>
        <p:spPr>
          <a:xfrm>
            <a:off x="19131" y="228600"/>
            <a:ext cx="9105738" cy="609600"/>
          </a:xfrm>
        </p:spPr>
        <p:txBody>
          <a:bodyPr/>
          <a:lstStyle/>
          <a:p>
            <a:r>
              <a:rPr lang="en-US" altLang="en-US" sz="3200" b="1" dirty="0">
                <a:solidFill>
                  <a:schemeClr val="tx1"/>
                </a:solidFill>
              </a:rPr>
              <a:t>Viral Infections of the Lower Respiratory System (2)</a:t>
            </a:r>
            <a:endParaRPr lang="en-IN" sz="3200" b="1" dirty="0">
              <a:solidFill>
                <a:schemeClr val="tx1"/>
              </a:solidFill>
            </a:endParaRPr>
          </a:p>
        </p:txBody>
      </p:sp>
      <p:sp>
        <p:nvSpPr>
          <p:cNvPr id="2" name="Content Placeholder 1"/>
          <p:cNvSpPr>
            <a:spLocks noGrp="1"/>
          </p:cNvSpPr>
          <p:nvPr>
            <p:ph idx="1"/>
          </p:nvPr>
        </p:nvSpPr>
        <p:spPr>
          <a:xfrm>
            <a:off x="803565" y="990600"/>
            <a:ext cx="7620000" cy="4724400"/>
          </a:xfrm>
        </p:spPr>
        <p:txBody>
          <a:bodyPr/>
          <a:lstStyle/>
          <a:p>
            <a:pPr>
              <a:spcAft>
                <a:spcPts val="1500"/>
              </a:spcAft>
            </a:pPr>
            <a:r>
              <a:rPr lang="en-US" altLang="en-US" dirty="0"/>
              <a:t>Influenza</a:t>
            </a:r>
          </a:p>
          <a:p>
            <a:pPr marL="285750" lvl="1">
              <a:spcBef>
                <a:spcPts val="0"/>
              </a:spcBef>
            </a:pPr>
            <a:r>
              <a:rPr lang="en-US" altLang="en-US" i="1" dirty="0"/>
              <a:t>Pathogenesis</a:t>
            </a:r>
            <a:r>
              <a:rPr lang="en-US" altLang="en-US" dirty="0"/>
              <a:t>: inhalation of aerosolized secretions or from contaminated fomites</a:t>
            </a:r>
          </a:p>
          <a:p>
            <a:pPr marL="512763" lvl="2"/>
            <a:r>
              <a:rPr lang="en-US" altLang="en-US" dirty="0"/>
              <a:t>Virions attach by HA spikes to respiratory epithelial cells; enter by endocytosis</a:t>
            </a:r>
          </a:p>
          <a:p>
            <a:pPr marL="512763" lvl="2"/>
            <a:r>
              <a:rPr lang="en-US" altLang="en-US" dirty="0"/>
              <a:t>Rapid synthesis of viral RNA and proteins</a:t>
            </a:r>
          </a:p>
          <a:p>
            <a:pPr marL="512763" lvl="2"/>
            <a:r>
              <a:rPr lang="en-US" altLang="en-US" dirty="0"/>
              <a:t>Host membrane embedded with HA and NA; mature virions acquire these as they bud from host cell</a:t>
            </a:r>
          </a:p>
          <a:p>
            <a:pPr marL="512763" lvl="2"/>
            <a:r>
              <a:rPr lang="en-US" altLang="en-US" dirty="0"/>
              <a:t>Infected cells die, slough off, destroy mucociliary escalator</a:t>
            </a:r>
          </a:p>
          <a:p>
            <a:pPr marL="736600" lvl="3"/>
            <a:r>
              <a:rPr lang="en-US" altLang="en-US" dirty="0"/>
              <a:t>Person susceptible to secondary respiratory infections</a:t>
            </a:r>
          </a:p>
          <a:p>
            <a:pPr marL="512763" lvl="2"/>
            <a:r>
              <a:rPr lang="en-US" altLang="en-US" dirty="0"/>
              <a:t>Immune system quickly controls influenza virus infections in most cases; complete recovery of respiratory epithelium may take 2 months or more</a:t>
            </a:r>
          </a:p>
        </p:txBody>
      </p:sp>
    </p:spTree>
    <p:extLst>
      <p:ext uri="{BB962C8B-B14F-4D97-AF65-F5344CB8AC3E}">
        <p14:creationId xmlns:p14="http://schemas.microsoft.com/office/powerpoint/2010/main" val="365564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9847" y="228600"/>
            <a:ext cx="7557025" cy="609600"/>
          </a:xfrm>
        </p:spPr>
        <p:txBody>
          <a:bodyPr/>
          <a:lstStyle/>
          <a:p>
            <a:r>
              <a:rPr lang="en-US" altLang="en-US" b="1" dirty="0">
                <a:solidFill>
                  <a:schemeClr val="tx1"/>
                </a:solidFill>
              </a:rPr>
              <a:t>Anatomy, Physiology, and Ecology (4)</a:t>
            </a:r>
            <a:endParaRPr lang="en-GB" b="1" dirty="0">
              <a:solidFill>
                <a:schemeClr val="tx1"/>
              </a:solidFill>
            </a:endParaRPr>
          </a:p>
        </p:txBody>
      </p:sp>
      <p:sp>
        <p:nvSpPr>
          <p:cNvPr id="2" name="Content Placeholder 1"/>
          <p:cNvSpPr>
            <a:spLocks noGrp="1"/>
          </p:cNvSpPr>
          <p:nvPr>
            <p:ph idx="1"/>
          </p:nvPr>
        </p:nvSpPr>
        <p:spPr>
          <a:xfrm>
            <a:off x="795996" y="990600"/>
            <a:ext cx="7391400" cy="5181600"/>
          </a:xfrm>
        </p:spPr>
        <p:txBody>
          <a:bodyPr/>
          <a:lstStyle/>
          <a:p>
            <a:pPr>
              <a:spcBef>
                <a:spcPts val="0"/>
              </a:spcBef>
              <a:spcAft>
                <a:spcPts val="1500"/>
              </a:spcAft>
            </a:pPr>
            <a:r>
              <a:rPr lang="en-US" altLang="en-US" dirty="0"/>
              <a:t>Lower respiratory tract: usually sterile</a:t>
            </a:r>
          </a:p>
          <a:p>
            <a:pPr marL="285750" lvl="1">
              <a:spcBef>
                <a:spcPts val="0"/>
              </a:spcBef>
            </a:pPr>
            <a:r>
              <a:rPr lang="en-US" altLang="en-US" dirty="0"/>
              <a:t>Larynx (voice box), trachea (windpipe), bronchi, lungs</a:t>
            </a:r>
          </a:p>
          <a:p>
            <a:pPr marL="506413" lvl="2"/>
            <a:r>
              <a:rPr lang="en-US" altLang="en-US" dirty="0"/>
              <a:t>Inflammation of larynx is laryngitis; hoarseness</a:t>
            </a:r>
          </a:p>
          <a:p>
            <a:pPr marL="506413" lvl="2"/>
            <a:r>
              <a:rPr lang="en-US" altLang="en-US" dirty="0"/>
              <a:t>Trachea branches into two bronchi; infection is bronchitis</a:t>
            </a:r>
          </a:p>
          <a:p>
            <a:pPr marL="746125" lvl="3"/>
            <a:r>
              <a:rPr lang="en-US" altLang="en-US" dirty="0"/>
              <a:t>Often from viral infection, coughing due to smoking</a:t>
            </a:r>
          </a:p>
          <a:p>
            <a:pPr marL="506413" lvl="2"/>
            <a:r>
              <a:rPr lang="en-US" altLang="en-US" dirty="0"/>
              <a:t>Bronchi branch repeatedly to become bronchioles; viral infection is bronchiolitis</a:t>
            </a:r>
          </a:p>
          <a:p>
            <a:pPr marL="506413" lvl="2"/>
            <a:r>
              <a:rPr lang="en-US" altLang="en-US" dirty="0"/>
              <a:t>Bronchioles end in alveoli, the sites of gas exchange</a:t>
            </a:r>
          </a:p>
          <a:p>
            <a:pPr marL="746125" lvl="3"/>
            <a:r>
              <a:rPr lang="en-US" altLang="en-US" dirty="0"/>
              <a:t>Inflammation of lungs is pneumonitis</a:t>
            </a:r>
            <a:r>
              <a:rPr lang="en-US" altLang="en-US" u="sng" dirty="0"/>
              <a:t>;</a:t>
            </a:r>
            <a:r>
              <a:rPr lang="en-US" altLang="en-US" dirty="0"/>
              <a:t> called </a:t>
            </a:r>
            <a:r>
              <a:rPr lang="en-US" altLang="en-US" u="sng" dirty="0"/>
              <a:t>pneumonia</a:t>
            </a:r>
            <a:r>
              <a:rPr lang="en-US" altLang="en-US" dirty="0"/>
              <a:t> when alveoli fill with pus and fluid</a:t>
            </a:r>
          </a:p>
          <a:p>
            <a:pPr marL="969963" lvl="4"/>
            <a:r>
              <a:rPr lang="en-US" altLang="en-US" dirty="0"/>
              <a:t>Lung tissue contains many macrophages to prevent</a:t>
            </a:r>
          </a:p>
          <a:p>
            <a:pPr marL="506413" lvl="2"/>
            <a:r>
              <a:rPr lang="en-US" altLang="en-US" dirty="0"/>
              <a:t>Lungs surrounded by two membranes (pleura); inflammation is pleurisy (pleuritis)</a:t>
            </a:r>
            <a:endParaRPr lang="en-US" dirty="0"/>
          </a:p>
        </p:txBody>
      </p:sp>
    </p:spTree>
    <p:extLst>
      <p:ext uri="{BB962C8B-B14F-4D97-AF65-F5344CB8AC3E}">
        <p14:creationId xmlns:p14="http://schemas.microsoft.com/office/powerpoint/2010/main" val="4287946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B44FB9-1F42-4681-994D-68BFE1A0AC82}"/>
              </a:ext>
            </a:extLst>
          </p:cNvPr>
          <p:cNvSpPr>
            <a:spLocks noGrp="1"/>
          </p:cNvSpPr>
          <p:nvPr>
            <p:ph type="title"/>
          </p:nvPr>
        </p:nvSpPr>
        <p:spPr>
          <a:xfrm>
            <a:off x="15312" y="228600"/>
            <a:ext cx="9105738" cy="609600"/>
          </a:xfrm>
        </p:spPr>
        <p:txBody>
          <a:bodyPr/>
          <a:lstStyle/>
          <a:p>
            <a:r>
              <a:rPr lang="en-US" altLang="en-US" sz="3200" b="1" dirty="0">
                <a:solidFill>
                  <a:schemeClr val="tx1"/>
                </a:solidFill>
              </a:rPr>
              <a:t>Viral Infections of the Lower Respiratory System (3)</a:t>
            </a:r>
            <a:endParaRPr lang="en-IN" sz="3200" b="1" dirty="0">
              <a:solidFill>
                <a:schemeClr val="tx1"/>
              </a:solidFill>
            </a:endParaRPr>
          </a:p>
        </p:txBody>
      </p:sp>
      <p:sp>
        <p:nvSpPr>
          <p:cNvPr id="2" name="Content Placeholder 1"/>
          <p:cNvSpPr>
            <a:spLocks noGrp="1"/>
          </p:cNvSpPr>
          <p:nvPr>
            <p:ph idx="1"/>
          </p:nvPr>
        </p:nvSpPr>
        <p:spPr>
          <a:xfrm>
            <a:off x="803565" y="990600"/>
            <a:ext cx="7620000" cy="5181600"/>
          </a:xfrm>
        </p:spPr>
        <p:txBody>
          <a:bodyPr/>
          <a:lstStyle/>
          <a:p>
            <a:pPr>
              <a:spcAft>
                <a:spcPts val="1500"/>
              </a:spcAft>
            </a:pPr>
            <a:r>
              <a:rPr lang="en-US" altLang="en-US" dirty="0"/>
              <a:t>Influenza</a:t>
            </a:r>
          </a:p>
          <a:p>
            <a:pPr marL="285750" lvl="1">
              <a:spcBef>
                <a:spcPts val="0"/>
              </a:spcBef>
            </a:pPr>
            <a:r>
              <a:rPr lang="en-US" altLang="en-US" i="1" dirty="0"/>
              <a:t>Epidemiology</a:t>
            </a:r>
            <a:r>
              <a:rPr lang="en-US" altLang="en-US" dirty="0"/>
              <a:t>:</a:t>
            </a:r>
          </a:p>
          <a:p>
            <a:pPr marL="527050" lvl="2"/>
            <a:r>
              <a:rPr lang="en-US" altLang="en-US" dirty="0"/>
              <a:t>Only small percentage of cases are fatal, but there are many cases, so overall number of deaths is high</a:t>
            </a:r>
          </a:p>
          <a:p>
            <a:pPr marL="527050" lvl="2"/>
            <a:r>
              <a:rPr lang="en-US" altLang="en-US" dirty="0"/>
              <a:t>Most deaths due to secondary bacterial infections (for example, pneumonia)</a:t>
            </a:r>
          </a:p>
          <a:p>
            <a:pPr marL="527050" lvl="2"/>
            <a:r>
              <a:rPr lang="en-US" altLang="en-US" dirty="0"/>
              <a:t>Epidemics occur annually; pandemics periodically</a:t>
            </a:r>
          </a:p>
          <a:p>
            <a:pPr marL="527050" lvl="2"/>
            <a:r>
              <a:rPr lang="en-US" altLang="en-US" u="sng" dirty="0"/>
              <a:t>Antigenic drift</a:t>
            </a:r>
            <a:r>
              <a:rPr lang="en-US" altLang="en-US" dirty="0"/>
              <a:t>: minor mutations in HA and NA genes; responsible for </a:t>
            </a:r>
            <a:r>
              <a:rPr lang="en-US" altLang="en-US" u="sng" dirty="0"/>
              <a:t>seasonal influenza</a:t>
            </a:r>
          </a:p>
          <a:p>
            <a:pPr marL="763588" lvl="3"/>
            <a:r>
              <a:rPr lang="en-US" altLang="en-US" dirty="0"/>
              <a:t>Immunity developed from previous year less effective</a:t>
            </a:r>
          </a:p>
          <a:p>
            <a:pPr marL="527050" lvl="2"/>
            <a:r>
              <a:rPr lang="en-US" altLang="en-US" u="sng" dirty="0"/>
              <a:t>Antigenic shift</a:t>
            </a:r>
            <a:r>
              <a:rPr lang="en-US" altLang="en-US" dirty="0"/>
              <a:t>: uncommon; concurrent infection allows mixture of 8 RNA segments; causes </a:t>
            </a:r>
            <a:r>
              <a:rPr lang="en-US" altLang="en-US" u="sng" dirty="0"/>
              <a:t>pandemic influenza</a:t>
            </a:r>
          </a:p>
          <a:p>
            <a:pPr marL="763588" lvl="3"/>
            <a:r>
              <a:rPr lang="en-US" altLang="en-US" dirty="0"/>
              <a:t>Human strain can gain novel HA and/or NA antigens to which humans have no immunity</a:t>
            </a:r>
          </a:p>
        </p:txBody>
      </p:sp>
    </p:spTree>
    <p:extLst>
      <p:ext uri="{BB962C8B-B14F-4D97-AF65-F5344CB8AC3E}">
        <p14:creationId xmlns:p14="http://schemas.microsoft.com/office/powerpoint/2010/main" val="3960760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45570-E465-4740-93F9-B1FE93F20AE2}"/>
              </a:ext>
            </a:extLst>
          </p:cNvPr>
          <p:cNvSpPr>
            <a:spLocks noGrp="1"/>
          </p:cNvSpPr>
          <p:nvPr>
            <p:ph type="title"/>
          </p:nvPr>
        </p:nvSpPr>
        <p:spPr>
          <a:xfrm>
            <a:off x="134462" y="228600"/>
            <a:ext cx="8875076" cy="438150"/>
          </a:xfrm>
        </p:spPr>
        <p:txBody>
          <a:bodyPr/>
          <a:lstStyle/>
          <a:p>
            <a:r>
              <a:rPr lang="en-US" altLang="en-US" sz="2600" b="1" dirty="0">
                <a:solidFill>
                  <a:schemeClr val="tx1"/>
                </a:solidFill>
              </a:rPr>
              <a:t>Viral Infections of the Lower Respiratory System – Figure 21.25</a:t>
            </a:r>
            <a:endParaRPr lang="en-IN" sz="2600" b="1" dirty="0">
              <a:solidFill>
                <a:schemeClr val="tx1"/>
              </a:solidFill>
            </a:endParaRPr>
          </a:p>
        </p:txBody>
      </p:sp>
      <p:sp>
        <p:nvSpPr>
          <p:cNvPr id="2" name="Content Placeholder 1"/>
          <p:cNvSpPr>
            <a:spLocks noGrp="1"/>
          </p:cNvSpPr>
          <p:nvPr>
            <p:ph idx="1"/>
          </p:nvPr>
        </p:nvSpPr>
        <p:spPr>
          <a:xfrm>
            <a:off x="803565" y="762000"/>
            <a:ext cx="2209800" cy="933450"/>
          </a:xfrm>
        </p:spPr>
        <p:txBody>
          <a:bodyPr/>
          <a:lstStyle/>
          <a:p>
            <a:pPr>
              <a:spcAft>
                <a:spcPts val="1500"/>
              </a:spcAft>
            </a:pPr>
            <a:r>
              <a:rPr lang="en-US" altLang="en-US" dirty="0"/>
              <a:t>Influenza</a:t>
            </a:r>
          </a:p>
          <a:p>
            <a:pPr marL="285750" lvl="1">
              <a:spcBef>
                <a:spcPts val="0"/>
              </a:spcBef>
              <a:spcAft>
                <a:spcPts val="100"/>
              </a:spcAft>
            </a:pPr>
            <a:r>
              <a:rPr lang="en-US" altLang="en-US" i="1" dirty="0"/>
              <a:t>Epidemiology</a:t>
            </a:r>
            <a:endParaRPr lang="en-US" altLang="en-US" dirty="0"/>
          </a:p>
        </p:txBody>
      </p:sp>
      <p:pic>
        <p:nvPicPr>
          <p:cNvPr id="18" name="Picture 5" descr="With antigenic shift, there is a sudden major change in the spikes because the virus acquires a new genome segment.">
            <a:extLst>
              <a:ext uri="{FF2B5EF4-FFF2-40B4-BE49-F238E27FC236}">
                <a16:creationId xmlns:a16="http://schemas.microsoft.com/office/drawing/2014/main" id="{D7B5851B-F878-4619-8D23-E22DEA5762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761"/>
          <a:stretch>
            <a:fillRect/>
          </a:stretch>
        </p:blipFill>
        <p:spPr bwMode="auto">
          <a:xfrm>
            <a:off x="2209800" y="1678875"/>
            <a:ext cx="5257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372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AEE3D0-CDA9-47A5-8CB9-779C976B8502}"/>
              </a:ext>
            </a:extLst>
          </p:cNvPr>
          <p:cNvSpPr>
            <a:spLocks noGrp="1"/>
          </p:cNvSpPr>
          <p:nvPr>
            <p:ph type="title"/>
          </p:nvPr>
        </p:nvSpPr>
        <p:spPr>
          <a:xfrm>
            <a:off x="19132" y="228600"/>
            <a:ext cx="9105737" cy="609600"/>
          </a:xfrm>
        </p:spPr>
        <p:txBody>
          <a:bodyPr/>
          <a:lstStyle/>
          <a:p>
            <a:r>
              <a:rPr lang="en-US" altLang="en-US" sz="3200" b="1" dirty="0">
                <a:solidFill>
                  <a:schemeClr val="tx1"/>
                </a:solidFill>
              </a:rPr>
              <a:t>Viral Infections of the Lower Respiratory System (4)</a:t>
            </a:r>
            <a:endParaRPr lang="en-IN" sz="3200" b="1" dirty="0">
              <a:solidFill>
                <a:schemeClr val="tx1"/>
              </a:solidFill>
            </a:endParaRPr>
          </a:p>
        </p:txBody>
      </p:sp>
      <p:sp>
        <p:nvSpPr>
          <p:cNvPr id="2" name="Content Placeholder 1"/>
          <p:cNvSpPr>
            <a:spLocks noGrp="1"/>
          </p:cNvSpPr>
          <p:nvPr>
            <p:ph idx="1"/>
          </p:nvPr>
        </p:nvSpPr>
        <p:spPr>
          <a:xfrm>
            <a:off x="803565" y="990600"/>
            <a:ext cx="7620000" cy="2971800"/>
          </a:xfrm>
        </p:spPr>
        <p:txBody>
          <a:bodyPr/>
          <a:lstStyle/>
          <a:p>
            <a:pPr>
              <a:spcAft>
                <a:spcPts val="1500"/>
              </a:spcAft>
            </a:pPr>
            <a:r>
              <a:rPr lang="en-US" altLang="en-US" dirty="0"/>
              <a:t>Influenza </a:t>
            </a:r>
          </a:p>
          <a:p>
            <a:pPr marL="285750" lvl="1">
              <a:spcBef>
                <a:spcPts val="0"/>
              </a:spcBef>
            </a:pPr>
            <a:r>
              <a:rPr lang="en-US" altLang="en-US" i="1" dirty="0"/>
              <a:t>Epidemiology</a:t>
            </a:r>
            <a:endParaRPr lang="en-US" altLang="en-US" dirty="0"/>
          </a:p>
          <a:p>
            <a:pPr marL="519113" lvl="2"/>
            <a:r>
              <a:rPr lang="en-US" altLang="en-US" dirty="0"/>
              <a:t>All known influenza A viruses found in birds</a:t>
            </a:r>
          </a:p>
          <a:p>
            <a:pPr marL="519113" lvl="2"/>
            <a:r>
              <a:rPr lang="en-US" altLang="en-US" dirty="0"/>
              <a:t>In 1997 in Hong Kong, H5N1 virus from chickens spread to humans</a:t>
            </a:r>
          </a:p>
          <a:p>
            <a:pPr marL="736600" lvl="3"/>
            <a:r>
              <a:rPr lang="en-US" altLang="en-US" dirty="0"/>
              <a:t>LPAI (low pathogenic avian influenza)</a:t>
            </a:r>
          </a:p>
          <a:p>
            <a:pPr marL="736600" lvl="3"/>
            <a:r>
              <a:rPr lang="en-US" altLang="en-US" dirty="0"/>
              <a:t>HPAI (high pathogenic avian influenza)</a:t>
            </a:r>
          </a:p>
          <a:p>
            <a:pPr marL="955675" lvl="4"/>
            <a:r>
              <a:rPr lang="en-US" altLang="en-US" dirty="0"/>
              <a:t>Does not spread easily from person to person</a:t>
            </a:r>
            <a:endParaRPr lang="en-US" altLang="en-US" sz="1800" dirty="0"/>
          </a:p>
        </p:txBody>
      </p:sp>
      <p:sp>
        <p:nvSpPr>
          <p:cNvPr id="11" name="Content Placeholder 10">
            <a:extLst>
              <a:ext uri="{FF2B5EF4-FFF2-40B4-BE49-F238E27FC236}">
                <a16:creationId xmlns:a16="http://schemas.microsoft.com/office/drawing/2014/main" id="{F147BA1D-4F0A-4B97-9142-5AD8146371A9}"/>
              </a:ext>
            </a:extLst>
          </p:cNvPr>
          <p:cNvSpPr>
            <a:spLocks noGrp="1"/>
          </p:cNvSpPr>
          <p:nvPr>
            <p:ph sz="quarter" idx="18"/>
          </p:nvPr>
        </p:nvSpPr>
        <p:spPr>
          <a:xfrm>
            <a:off x="1102056" y="4038600"/>
            <a:ext cx="4953000" cy="1905000"/>
          </a:xfrm>
        </p:spPr>
        <p:txBody>
          <a:bodyPr/>
          <a:lstStyle/>
          <a:p>
            <a:pPr marL="228600" lvl="2">
              <a:spcAft>
                <a:spcPts val="800"/>
              </a:spcAft>
              <a:buFont typeface="Arial" panose="020B0604020202020204" pitchFamily="34" charset="0"/>
              <a:buChar char="•"/>
            </a:pPr>
            <a:r>
              <a:rPr lang="en-US" altLang="en-US" sz="2000" dirty="0">
                <a:solidFill>
                  <a:prstClr val="black"/>
                </a:solidFill>
              </a:rPr>
              <a:t>H7N9 avian virus appeared in China (2013)</a:t>
            </a:r>
          </a:p>
          <a:p>
            <a:pPr marL="436563" lvl="3">
              <a:spcAft>
                <a:spcPts val="800"/>
              </a:spcAft>
              <a:buFont typeface="Arial" panose="020B0604020202020204" pitchFamily="34" charset="0"/>
              <a:buChar char="•"/>
            </a:pPr>
            <a:r>
              <a:rPr lang="en-US" altLang="en-US" sz="1600" dirty="0">
                <a:solidFill>
                  <a:prstClr val="black"/>
                </a:solidFill>
              </a:rPr>
              <a:t>30 to 40% case-fatality rate</a:t>
            </a:r>
          </a:p>
          <a:p>
            <a:pPr marL="436563" lvl="3">
              <a:spcAft>
                <a:spcPts val="800"/>
              </a:spcAft>
              <a:buFont typeface="Arial" panose="020B0604020202020204" pitchFamily="34" charset="0"/>
              <a:buChar char="•"/>
            </a:pPr>
            <a:r>
              <a:rPr lang="en-US" altLang="en-US" sz="1600" dirty="0">
                <a:solidFill>
                  <a:prstClr val="black"/>
                </a:solidFill>
              </a:rPr>
              <a:t>Found in birds in U.S., but no human cases</a:t>
            </a:r>
          </a:p>
          <a:p>
            <a:pPr marL="436563" lvl="3">
              <a:spcAft>
                <a:spcPts val="800"/>
              </a:spcAft>
              <a:buFont typeface="Arial" panose="020B0604020202020204" pitchFamily="34" charset="0"/>
              <a:buChar char="•"/>
            </a:pPr>
            <a:r>
              <a:rPr lang="en-US" altLang="en-US" sz="1600" dirty="0">
                <a:solidFill>
                  <a:prstClr val="black"/>
                </a:solidFill>
              </a:rPr>
              <a:t>Fear is that virus will evolve to allow transmission from person to person</a:t>
            </a:r>
          </a:p>
        </p:txBody>
      </p:sp>
    </p:spTree>
    <p:extLst>
      <p:ext uri="{BB962C8B-B14F-4D97-AF65-F5344CB8AC3E}">
        <p14:creationId xmlns:p14="http://schemas.microsoft.com/office/powerpoint/2010/main" val="40689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18946-E738-4AD7-A9CC-78EAA46344A9}"/>
              </a:ext>
            </a:extLst>
          </p:cNvPr>
          <p:cNvSpPr>
            <a:spLocks noGrp="1"/>
          </p:cNvSpPr>
          <p:nvPr>
            <p:ph type="title"/>
          </p:nvPr>
        </p:nvSpPr>
        <p:spPr>
          <a:xfrm>
            <a:off x="19132" y="228600"/>
            <a:ext cx="9105737" cy="609600"/>
          </a:xfrm>
        </p:spPr>
        <p:txBody>
          <a:bodyPr/>
          <a:lstStyle/>
          <a:p>
            <a:r>
              <a:rPr lang="en-US" altLang="en-US" sz="3200" b="1" dirty="0">
                <a:solidFill>
                  <a:schemeClr val="tx1"/>
                </a:solidFill>
              </a:rPr>
              <a:t>Viral Infections of the Lower Respiratory System (5)</a:t>
            </a:r>
            <a:endParaRPr lang="en-IN" sz="3200" b="1" dirty="0">
              <a:solidFill>
                <a:schemeClr val="tx1"/>
              </a:solidFill>
            </a:endParaRPr>
          </a:p>
        </p:txBody>
      </p:sp>
      <p:sp>
        <p:nvSpPr>
          <p:cNvPr id="2" name="Content Placeholder 1"/>
          <p:cNvSpPr>
            <a:spLocks noGrp="1"/>
          </p:cNvSpPr>
          <p:nvPr>
            <p:ph idx="1"/>
          </p:nvPr>
        </p:nvSpPr>
        <p:spPr>
          <a:xfrm>
            <a:off x="803565" y="990600"/>
            <a:ext cx="7467600" cy="3886200"/>
          </a:xfrm>
        </p:spPr>
        <p:txBody>
          <a:bodyPr/>
          <a:lstStyle/>
          <a:p>
            <a:pPr>
              <a:spcAft>
                <a:spcPts val="1500"/>
              </a:spcAft>
            </a:pPr>
            <a:r>
              <a:rPr lang="en-US" altLang="en-US" dirty="0"/>
              <a:t>Influenza</a:t>
            </a:r>
          </a:p>
          <a:p>
            <a:pPr marL="285750" lvl="1">
              <a:spcBef>
                <a:spcPts val="0"/>
              </a:spcBef>
            </a:pPr>
            <a:r>
              <a:rPr lang="en-US" altLang="en-US" i="1" dirty="0"/>
              <a:t>Treatment and prevention</a:t>
            </a:r>
            <a:r>
              <a:rPr lang="en-US" altLang="en-US" dirty="0"/>
              <a:t>: </a:t>
            </a:r>
          </a:p>
          <a:p>
            <a:pPr marL="519113" lvl="2"/>
            <a:r>
              <a:rPr lang="en-US" altLang="en-US" dirty="0"/>
              <a:t>Antiviral medications such as neuraminidase inhibitors</a:t>
            </a:r>
          </a:p>
          <a:p>
            <a:pPr marL="519113" lvl="2"/>
            <a:r>
              <a:rPr lang="en-US" altLang="en-US" dirty="0"/>
              <a:t>Children 5 to 15 with influenza should not be given aspirin due to risk of </a:t>
            </a:r>
            <a:r>
              <a:rPr lang="en-US" altLang="en-US" u="sng" dirty="0"/>
              <a:t>Reye’s syndrome</a:t>
            </a:r>
          </a:p>
          <a:p>
            <a:pPr marL="750888" lvl="3"/>
            <a:r>
              <a:rPr lang="en-US" altLang="en-US" dirty="0"/>
              <a:t>Potentially fatal liver disease</a:t>
            </a:r>
          </a:p>
          <a:p>
            <a:pPr marL="504825" lvl="2"/>
            <a:r>
              <a:rPr lang="en-US" altLang="en-US" dirty="0"/>
              <a:t>Variety of trivalent or quadrivalent vaccines </a:t>
            </a:r>
          </a:p>
          <a:p>
            <a:pPr marL="750888" lvl="3"/>
            <a:r>
              <a:rPr lang="en-US" altLang="en-US" dirty="0"/>
              <a:t>Against 3 or 4 strains in circulation (two A strains and 1 to 2 B strains) </a:t>
            </a:r>
          </a:p>
          <a:p>
            <a:pPr marL="750888" lvl="3"/>
            <a:r>
              <a:rPr lang="en-US" altLang="en-US" dirty="0"/>
              <a:t>New vaccine required each year because of antigenic drift</a:t>
            </a:r>
          </a:p>
        </p:txBody>
      </p:sp>
    </p:spTree>
    <p:extLst>
      <p:ext uri="{BB962C8B-B14F-4D97-AF65-F5344CB8AC3E}">
        <p14:creationId xmlns:p14="http://schemas.microsoft.com/office/powerpoint/2010/main" val="82929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B0FF9E-986D-4107-A8B9-916D242F57BB}"/>
              </a:ext>
            </a:extLst>
          </p:cNvPr>
          <p:cNvSpPr>
            <a:spLocks noGrp="1"/>
          </p:cNvSpPr>
          <p:nvPr>
            <p:ph type="title"/>
          </p:nvPr>
        </p:nvSpPr>
        <p:spPr>
          <a:xfrm>
            <a:off x="1449263" y="228600"/>
            <a:ext cx="6245475" cy="609600"/>
          </a:xfrm>
        </p:spPr>
        <p:txBody>
          <a:bodyPr/>
          <a:lstStyle/>
          <a:p>
            <a:r>
              <a:rPr lang="en-US" altLang="en-US" b="1" dirty="0">
                <a:solidFill>
                  <a:schemeClr val="tx1"/>
                </a:solidFill>
              </a:rPr>
              <a:t>Table 21.12 Influenza (“Flu”)</a:t>
            </a:r>
            <a:endParaRPr lang="en-IN" b="1" dirty="0">
              <a:solidFill>
                <a:schemeClr val="tx1"/>
              </a:solidFill>
            </a:endParaRPr>
          </a:p>
        </p:txBody>
      </p:sp>
      <p:sp>
        <p:nvSpPr>
          <p:cNvPr id="25" name="Content Placeholder 24">
            <a:extLst>
              <a:ext uri="{FF2B5EF4-FFF2-40B4-BE49-F238E27FC236}">
                <a16:creationId xmlns:a16="http://schemas.microsoft.com/office/drawing/2014/main" id="{40C623F1-F4AA-4685-9A3B-506BE313649F}"/>
              </a:ext>
            </a:extLst>
          </p:cNvPr>
          <p:cNvSpPr>
            <a:spLocks noGrp="1"/>
          </p:cNvSpPr>
          <p:nvPr>
            <p:ph sz="quarter" idx="18"/>
          </p:nvPr>
        </p:nvSpPr>
        <p:spPr>
          <a:xfrm>
            <a:off x="571500" y="1107440"/>
            <a:ext cx="2337956" cy="4301362"/>
          </a:xfrm>
        </p:spPr>
        <p:txBody>
          <a:bodyPr/>
          <a:lstStyle/>
          <a:p>
            <a:pPr marL="234950" indent="-234950">
              <a:spcBef>
                <a:spcPts val="0"/>
              </a:spcBef>
              <a:buAutoNum type="arabicPeriod"/>
            </a:pPr>
            <a:r>
              <a:rPr lang="en-US" sz="1200" dirty="0"/>
              <a:t>Influenza virus is inhaled and carried to the lungs. </a:t>
            </a:r>
          </a:p>
          <a:p>
            <a:pPr marL="234950" indent="-234950">
              <a:spcBef>
                <a:spcPts val="0"/>
              </a:spcBef>
              <a:buAutoNum type="arabicPeriod"/>
            </a:pPr>
            <a:r>
              <a:rPr lang="en-US" sz="1200" dirty="0"/>
              <a:t>Viral hemagglutinin attaches to receptors on ciliated epithelial cells and the virus enters the cell by endocytosis. </a:t>
            </a:r>
          </a:p>
          <a:p>
            <a:pPr marL="234950" indent="-234950">
              <a:spcBef>
                <a:spcPts val="0"/>
              </a:spcBef>
              <a:buAutoNum type="arabicPeriod"/>
            </a:pPr>
            <a:r>
              <a:rPr lang="en-US" sz="1200" dirty="0"/>
              <a:t>Host cell synthesis is diverted to producing virions. </a:t>
            </a:r>
          </a:p>
          <a:p>
            <a:pPr marL="234950" indent="-234950">
              <a:spcBef>
                <a:spcPts val="0"/>
              </a:spcBef>
              <a:buAutoNum type="arabicPeriod"/>
            </a:pPr>
            <a:r>
              <a:rPr lang="en-US" sz="1200" dirty="0"/>
              <a:t>Newly formed virions bud from infected cells; they are released by viral neuraminidase and infect ciliated epithelium, mucus-secreting, and alveolar cells. </a:t>
            </a:r>
          </a:p>
          <a:p>
            <a:pPr marL="234950" indent="-234950">
              <a:spcBef>
                <a:spcPts val="0"/>
              </a:spcBef>
              <a:buAutoNum type="arabicPeriod"/>
            </a:pPr>
            <a:r>
              <a:rPr lang="en-US" sz="1200" dirty="0"/>
              <a:t>Infected cells ultimately die and slough off; recovery of the mucociliary escalator may take weeks. </a:t>
            </a:r>
          </a:p>
          <a:p>
            <a:pPr marL="234950" indent="-234950">
              <a:spcBef>
                <a:spcPts val="0"/>
              </a:spcBef>
              <a:buAutoNum type="arabicPeriod"/>
            </a:pPr>
            <a:r>
              <a:rPr lang="en-US" sz="1200" dirty="0"/>
              <a:t>Secondary bacterial infection of the lungs, ears, and sinuses is common. </a:t>
            </a:r>
          </a:p>
          <a:p>
            <a:pPr marL="234950" indent="-234950">
              <a:spcBef>
                <a:spcPts val="0"/>
              </a:spcBef>
              <a:buAutoNum type="arabicPeriod"/>
            </a:pPr>
            <a:r>
              <a:rPr lang="en-US" sz="1200" dirty="0"/>
              <a:t>The virus exits with coughing.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71800" y="1981200"/>
            <a:ext cx="1484312" cy="2671763"/>
          </a:xfrm>
          <a:prstGeom prst="rect">
            <a:avLst/>
          </a:prstGeom>
        </p:spPr>
      </p:pic>
      <p:graphicFrame>
        <p:nvGraphicFramePr>
          <p:cNvPr id="41" name="Table Placeholder 40">
            <a:extLst>
              <a:ext uri="{FF2B5EF4-FFF2-40B4-BE49-F238E27FC236}">
                <a16:creationId xmlns:a16="http://schemas.microsoft.com/office/drawing/2014/main" id="{2D6FDEE0-50E1-4040-B5B4-90E47144E06A}"/>
              </a:ext>
            </a:extLst>
          </p:cNvPr>
          <p:cNvGraphicFramePr>
            <a:graphicFrameLocks noGrp="1"/>
          </p:cNvGraphicFramePr>
          <p:nvPr>
            <p:ph type="tbl" sz="quarter" idx="21"/>
            <p:extLst>
              <p:ext uri="{D42A27DB-BD31-4B8C-83A1-F6EECF244321}">
                <p14:modId xmlns:p14="http://schemas.microsoft.com/office/powerpoint/2010/main" val="1151629170"/>
              </p:ext>
            </p:extLst>
          </p:nvPr>
        </p:nvGraphicFramePr>
        <p:xfrm>
          <a:off x="4489450" y="1122362"/>
          <a:ext cx="4197350" cy="4253202"/>
        </p:xfrm>
        <a:graphic>
          <a:graphicData uri="http://schemas.openxmlformats.org/drawingml/2006/table">
            <a:tbl>
              <a:tblPr firstRow="1" bandRow="1">
                <a:tableStyleId>{5940675A-B579-460E-94D1-54222C63F5DA}</a:tableStyleId>
              </a:tblPr>
              <a:tblGrid>
                <a:gridCol w="1472972">
                  <a:extLst>
                    <a:ext uri="{9D8B030D-6E8A-4147-A177-3AD203B41FA5}">
                      <a16:colId xmlns:a16="http://schemas.microsoft.com/office/drawing/2014/main" val="4267898206"/>
                    </a:ext>
                  </a:extLst>
                </a:gridCol>
                <a:gridCol w="2724378">
                  <a:extLst>
                    <a:ext uri="{9D8B030D-6E8A-4147-A177-3AD203B41FA5}">
                      <a16:colId xmlns:a16="http://schemas.microsoft.com/office/drawing/2014/main" val="298913572"/>
                    </a:ext>
                  </a:extLst>
                </a:gridCol>
              </a:tblGrid>
              <a:tr h="6510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Fever, muscle aches, lack of energy, headache, sore throat, nasal congestion, cough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9254596"/>
                  </a:ext>
                </a:extLst>
              </a:tr>
              <a:tr h="4156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 to 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2309359"/>
                  </a:ext>
                </a:extLst>
              </a:tr>
              <a:tr h="678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Causative</a:t>
                      </a:r>
                      <a:r>
                        <a:rPr lang="en-US" sz="1200" b="0" baseline="0" dirty="0">
                          <a:solidFill>
                            <a:schemeClr val="tx1"/>
                          </a:solidFill>
                        </a:rPr>
                        <a:t>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Influenza virus, an enveloped single-stranded RNA virus with a segmented genome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209009"/>
                  </a:ext>
                </a:extLst>
              </a:tr>
              <a:tr h="1066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Infection of respiratory epithelium; cells destroyed and virus released to infect other cells. Secondary bacterial infection results from damaged mucociliary escalator.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7699477"/>
                  </a:ext>
                </a:extLst>
              </a:tr>
              <a:tr h="595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Antigenic drift and antigenic shift prevent immunity.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1318725"/>
                  </a:ext>
                </a:extLst>
              </a:tr>
              <a:tr h="8451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antiviral medications somewhat effective for treatment when given early in the disease. Prevention: vaccines developed and given annually.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94912"/>
                  </a:ext>
                </a:extLst>
              </a:tr>
            </a:tbl>
          </a:graphicData>
        </a:graphic>
      </p:graphicFrame>
    </p:spTree>
    <p:extLst>
      <p:ext uri="{BB962C8B-B14F-4D97-AF65-F5344CB8AC3E}">
        <p14:creationId xmlns:p14="http://schemas.microsoft.com/office/powerpoint/2010/main" val="27108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F38CD9-1C95-41C7-8E3A-7FA0D895093A}"/>
              </a:ext>
            </a:extLst>
          </p:cNvPr>
          <p:cNvSpPr>
            <a:spLocks noGrp="1"/>
          </p:cNvSpPr>
          <p:nvPr>
            <p:ph type="title"/>
          </p:nvPr>
        </p:nvSpPr>
        <p:spPr>
          <a:xfrm>
            <a:off x="19131" y="228600"/>
            <a:ext cx="9105738" cy="609600"/>
          </a:xfrm>
        </p:spPr>
        <p:txBody>
          <a:bodyPr/>
          <a:lstStyle/>
          <a:p>
            <a:r>
              <a:rPr lang="en-US" altLang="en-US" sz="3200" b="1" dirty="0">
                <a:solidFill>
                  <a:schemeClr val="tx1"/>
                </a:solidFill>
              </a:rPr>
              <a:t>Viral Infections of the Lower Respiratory System (6)</a:t>
            </a:r>
            <a:endParaRPr lang="en-IN" sz="3200" b="1" dirty="0">
              <a:solidFill>
                <a:schemeClr val="tx1"/>
              </a:solidFill>
            </a:endParaRPr>
          </a:p>
        </p:txBody>
      </p:sp>
      <p:sp>
        <p:nvSpPr>
          <p:cNvPr id="2" name="Content Placeholder 1"/>
          <p:cNvSpPr>
            <a:spLocks noGrp="1"/>
          </p:cNvSpPr>
          <p:nvPr>
            <p:ph idx="1"/>
          </p:nvPr>
        </p:nvSpPr>
        <p:spPr>
          <a:xfrm>
            <a:off x="803565" y="990600"/>
            <a:ext cx="7391400" cy="2438400"/>
          </a:xfrm>
        </p:spPr>
        <p:txBody>
          <a:bodyPr/>
          <a:lstStyle/>
          <a:p>
            <a:pPr>
              <a:spcAft>
                <a:spcPts val="1500"/>
              </a:spcAft>
            </a:pPr>
            <a:r>
              <a:rPr lang="en-US" altLang="en-US" dirty="0"/>
              <a:t>Respiratory syncytial virus (RSV) infections</a:t>
            </a:r>
          </a:p>
          <a:p>
            <a:pPr marL="285750" lvl="1">
              <a:spcBef>
                <a:spcPts val="0"/>
              </a:spcBef>
            </a:pPr>
            <a:r>
              <a:rPr lang="en-US" altLang="en-US" dirty="0"/>
              <a:t>Most common cause of serious lower respiratory tract infections in infants and young children; elderly</a:t>
            </a:r>
          </a:p>
          <a:p>
            <a:pPr marL="285750" lvl="1"/>
            <a:r>
              <a:rPr lang="en-US" altLang="en-US" i="1" dirty="0"/>
              <a:t>Signs and symptoms</a:t>
            </a:r>
            <a:r>
              <a:rPr lang="en-US" altLang="en-US" dirty="0"/>
              <a:t>: Runny nose followed by cough, wheezing, difficulty breathing; possibly fever (incubation period 1 to 4 days)</a:t>
            </a:r>
          </a:p>
          <a:p>
            <a:pPr marL="519113" lvl="2"/>
            <a:r>
              <a:rPr lang="en-US" altLang="en-US" dirty="0"/>
              <a:t>Bluish color indicates insufficient</a:t>
            </a:r>
            <a:endParaRPr lang="en-US" altLang="en-US" baseline="-25000" dirty="0"/>
          </a:p>
        </p:txBody>
      </p:sp>
      <p:graphicFrame>
        <p:nvGraphicFramePr>
          <p:cNvPr id="4" name="Object 3"/>
          <p:cNvGraphicFramePr>
            <a:graphicFrameLocks noChangeAspect="1"/>
          </p:cNvGraphicFramePr>
          <p:nvPr>
            <p:extLst>
              <p:ext uri="{D42A27DB-BD31-4B8C-83A1-F6EECF244321}">
                <p14:modId xmlns:p14="http://schemas.microsoft.com/office/powerpoint/2010/main" val="2101968573"/>
              </p:ext>
            </p:extLst>
          </p:nvPr>
        </p:nvGraphicFramePr>
        <p:xfrm>
          <a:off x="4477512" y="3124200"/>
          <a:ext cx="311150" cy="350837"/>
        </p:xfrm>
        <a:graphic>
          <a:graphicData uri="http://schemas.openxmlformats.org/presentationml/2006/ole">
            <mc:AlternateContent xmlns:mc="http://schemas.openxmlformats.org/markup-compatibility/2006">
              <mc:Choice xmlns:v="urn:schemas-microsoft-com:vml" Requires="v">
                <p:oleObj spid="_x0000_s4097" name="Equation" r:id="rId4" imgW="203040" imgH="228600" progId="Equation.DSMT4">
                  <p:embed/>
                </p:oleObj>
              </mc:Choice>
              <mc:Fallback>
                <p:oleObj name="Equation" r:id="rId4" imgW="203040" imgH="228600" progId="Equation.DSMT4">
                  <p:embed/>
                  <p:pic>
                    <p:nvPicPr>
                      <p:cNvPr id="4" name="Object 3"/>
                      <p:cNvPicPr/>
                      <p:nvPr/>
                    </p:nvPicPr>
                    <p:blipFill>
                      <a:blip r:embed="rId5"/>
                      <a:stretch>
                        <a:fillRect/>
                      </a:stretch>
                    </p:blipFill>
                    <p:spPr>
                      <a:xfrm>
                        <a:off x="4477512" y="3124200"/>
                        <a:ext cx="311150" cy="350837"/>
                      </a:xfrm>
                      <a:prstGeom prst="rect">
                        <a:avLst/>
                      </a:prstGeom>
                    </p:spPr>
                  </p:pic>
                </p:oleObj>
              </mc:Fallback>
            </mc:AlternateContent>
          </a:graphicData>
        </a:graphic>
      </p:graphicFrame>
      <p:sp>
        <p:nvSpPr>
          <p:cNvPr id="6" name="Content Placeholder 9"/>
          <p:cNvSpPr>
            <a:spLocks noGrp="1"/>
          </p:cNvSpPr>
          <p:nvPr>
            <p:ph sz="quarter" idx="22"/>
          </p:nvPr>
        </p:nvSpPr>
        <p:spPr>
          <a:xfrm>
            <a:off x="803565" y="3602736"/>
            <a:ext cx="7010400" cy="1371600"/>
          </a:xfrm>
        </p:spPr>
        <p:txBody>
          <a:bodyPr/>
          <a:lstStyle/>
          <a:p>
            <a:pPr marL="519113" lvl="2"/>
            <a:r>
              <a:rPr lang="en-US" altLang="en-US" sz="1800" dirty="0"/>
              <a:t>In healthy older children and adults, similar to bad cold</a:t>
            </a:r>
          </a:p>
          <a:p>
            <a:pPr marL="519113" lvl="2"/>
            <a:r>
              <a:rPr lang="en-US" altLang="en-US" sz="1800" dirty="0"/>
              <a:t>RSV causes </a:t>
            </a:r>
            <a:r>
              <a:rPr lang="en-US" altLang="en-US" sz="1800" u="sng" dirty="0"/>
              <a:t>croup</a:t>
            </a:r>
            <a:r>
              <a:rPr lang="en-US" altLang="en-US" sz="1800" dirty="0"/>
              <a:t>; high-pitched cough and noisy inhalation from airway obstruction</a:t>
            </a:r>
          </a:p>
          <a:p>
            <a:pPr marL="519113" lvl="2"/>
            <a:r>
              <a:rPr lang="en-US" altLang="en-US" sz="1800" dirty="0"/>
              <a:t>Sometimes fatal for elderly with underlying diseases</a:t>
            </a:r>
          </a:p>
        </p:txBody>
      </p:sp>
    </p:spTree>
    <p:extLst>
      <p:ext uri="{BB962C8B-B14F-4D97-AF65-F5344CB8AC3E}">
        <p14:creationId xmlns:p14="http://schemas.microsoft.com/office/powerpoint/2010/main" val="234839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4DA533-F7DA-410C-88A1-E7055AD3FA23}"/>
              </a:ext>
            </a:extLst>
          </p:cNvPr>
          <p:cNvSpPr>
            <a:spLocks noGrp="1"/>
          </p:cNvSpPr>
          <p:nvPr>
            <p:ph type="title"/>
          </p:nvPr>
        </p:nvSpPr>
        <p:spPr>
          <a:xfrm>
            <a:off x="0" y="228600"/>
            <a:ext cx="9144000" cy="609600"/>
          </a:xfrm>
        </p:spPr>
        <p:txBody>
          <a:bodyPr/>
          <a:lstStyle/>
          <a:p>
            <a:r>
              <a:rPr lang="en-US" altLang="en-US" sz="3200" b="1" dirty="0">
                <a:solidFill>
                  <a:schemeClr val="tx1"/>
                </a:solidFill>
              </a:rPr>
              <a:t>Viral Infections of the Lower Respiratory System (7)</a:t>
            </a:r>
            <a:endParaRPr lang="en-IN" sz="3200" b="1" dirty="0">
              <a:solidFill>
                <a:schemeClr val="tx1"/>
              </a:solidFill>
            </a:endParaRPr>
          </a:p>
        </p:txBody>
      </p:sp>
      <p:sp>
        <p:nvSpPr>
          <p:cNvPr id="2" name="Content Placeholder 1"/>
          <p:cNvSpPr>
            <a:spLocks noGrp="1"/>
          </p:cNvSpPr>
          <p:nvPr>
            <p:ph idx="1"/>
          </p:nvPr>
        </p:nvSpPr>
        <p:spPr>
          <a:xfrm>
            <a:off x="803564" y="990600"/>
            <a:ext cx="7502235" cy="4876800"/>
          </a:xfrm>
        </p:spPr>
        <p:txBody>
          <a:bodyPr/>
          <a:lstStyle/>
          <a:p>
            <a:pPr>
              <a:lnSpc>
                <a:spcPct val="90000"/>
              </a:lnSpc>
              <a:spcAft>
                <a:spcPts val="1500"/>
              </a:spcAft>
            </a:pPr>
            <a:r>
              <a:rPr lang="en-US" altLang="en-US" dirty="0"/>
              <a:t>Respiratory syncytial virus (RSV)</a:t>
            </a:r>
          </a:p>
          <a:p>
            <a:pPr marL="285750" lvl="1">
              <a:lnSpc>
                <a:spcPct val="90000"/>
              </a:lnSpc>
              <a:spcBef>
                <a:spcPts val="0"/>
              </a:spcBef>
            </a:pPr>
            <a:r>
              <a:rPr lang="en-US" altLang="en-US" i="1" dirty="0"/>
              <a:t>Causative agent</a:t>
            </a:r>
            <a:r>
              <a:rPr lang="en-US" altLang="en-US" dirty="0"/>
              <a:t>: Enveloped, single-stranded RNA paramyxovirus</a:t>
            </a:r>
          </a:p>
          <a:p>
            <a:pPr marL="512763" lvl="2">
              <a:lnSpc>
                <a:spcPct val="90000"/>
              </a:lnSpc>
            </a:pPr>
            <a:r>
              <a:rPr lang="en-US" altLang="en-US" dirty="0"/>
              <a:t>Causes cells in cultures to fuse into </a:t>
            </a:r>
            <a:r>
              <a:rPr lang="en-US" altLang="en-US" u="sng" dirty="0"/>
              <a:t>syncytia</a:t>
            </a:r>
            <a:r>
              <a:rPr lang="en-US" altLang="en-US" dirty="0"/>
              <a:t>, giving name respiratory syncytial virus (RSV)</a:t>
            </a:r>
          </a:p>
          <a:p>
            <a:pPr marL="285750" lvl="1">
              <a:lnSpc>
                <a:spcPct val="90000"/>
              </a:lnSpc>
            </a:pPr>
            <a:r>
              <a:rPr lang="en-US" altLang="en-US" i="1" dirty="0"/>
              <a:t>Pathogenesis</a:t>
            </a:r>
            <a:r>
              <a:rPr lang="en-US" altLang="en-US" dirty="0"/>
              <a:t>: infects respiratory tract epithelium</a:t>
            </a:r>
          </a:p>
          <a:p>
            <a:pPr marL="512763" lvl="2">
              <a:lnSpc>
                <a:spcPct val="90000"/>
              </a:lnSpc>
            </a:pPr>
            <a:r>
              <a:rPr lang="en-US" altLang="en-US" dirty="0"/>
              <a:t>Cells die and slough off; bronchiolitis is common</a:t>
            </a:r>
          </a:p>
          <a:p>
            <a:pPr marL="512763" lvl="2">
              <a:lnSpc>
                <a:spcPct val="90000"/>
              </a:lnSpc>
            </a:pPr>
            <a:r>
              <a:rPr lang="en-US" altLang="en-US" dirty="0"/>
              <a:t>Bronchioles partially plugged by sloughed cells, mucus</a:t>
            </a:r>
          </a:p>
          <a:p>
            <a:pPr marL="512763" lvl="2">
              <a:lnSpc>
                <a:spcPct val="90000"/>
              </a:lnSpc>
            </a:pPr>
            <a:r>
              <a:rPr lang="en-US" altLang="en-US" dirty="0"/>
              <a:t>Obstruction causes wheezing; may allow air into lungs but not out</a:t>
            </a:r>
          </a:p>
          <a:p>
            <a:pPr marL="512763" lvl="2">
              <a:lnSpc>
                <a:spcPct val="90000"/>
              </a:lnSpc>
            </a:pPr>
            <a:r>
              <a:rPr lang="en-US" altLang="en-US" dirty="0"/>
              <a:t>Pneumonia often results; secondary infections common</a:t>
            </a:r>
          </a:p>
          <a:p>
            <a:pPr marL="285750" lvl="1">
              <a:lnSpc>
                <a:spcPct val="90000"/>
              </a:lnSpc>
            </a:pPr>
            <a:r>
              <a:rPr lang="en-US" altLang="en-US" i="1" dirty="0"/>
              <a:t>Epidemiology</a:t>
            </a:r>
            <a:r>
              <a:rPr lang="en-US" altLang="en-US" dirty="0"/>
              <a:t>: common from late fall to late spring</a:t>
            </a:r>
          </a:p>
          <a:p>
            <a:pPr marL="512763" lvl="2">
              <a:lnSpc>
                <a:spcPct val="90000"/>
              </a:lnSpc>
            </a:pPr>
            <a:r>
              <a:rPr lang="en-US" altLang="en-US" dirty="0"/>
              <a:t>Recovery yields only weak and short-lived immunity</a:t>
            </a:r>
          </a:p>
          <a:p>
            <a:pPr marL="512763" lvl="2">
              <a:lnSpc>
                <a:spcPct val="90000"/>
              </a:lnSpc>
            </a:pPr>
            <a:r>
              <a:rPr lang="en-US" altLang="en-US" dirty="0"/>
              <a:t>Healthy children, adults usually have mild illness and readily spread virus </a:t>
            </a:r>
          </a:p>
        </p:txBody>
      </p:sp>
    </p:spTree>
    <p:extLst>
      <p:ext uri="{BB962C8B-B14F-4D97-AF65-F5344CB8AC3E}">
        <p14:creationId xmlns:p14="http://schemas.microsoft.com/office/powerpoint/2010/main" val="227676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D7B254-7006-451F-91D1-A9C63AB3258A}"/>
              </a:ext>
            </a:extLst>
          </p:cNvPr>
          <p:cNvSpPr>
            <a:spLocks noGrp="1"/>
          </p:cNvSpPr>
          <p:nvPr>
            <p:ph type="title"/>
          </p:nvPr>
        </p:nvSpPr>
        <p:spPr>
          <a:xfrm>
            <a:off x="19132" y="228600"/>
            <a:ext cx="9105737" cy="552450"/>
          </a:xfrm>
        </p:spPr>
        <p:txBody>
          <a:bodyPr/>
          <a:lstStyle/>
          <a:p>
            <a:r>
              <a:rPr lang="en-US" altLang="en-US" sz="3200" b="1" dirty="0">
                <a:solidFill>
                  <a:schemeClr val="tx1"/>
                </a:solidFill>
              </a:rPr>
              <a:t>Viral Infections of the Lower Respiratory System (8)</a:t>
            </a:r>
            <a:endParaRPr lang="en-IN" sz="3200" b="1" dirty="0">
              <a:solidFill>
                <a:schemeClr val="tx1"/>
              </a:solidFill>
            </a:endParaRPr>
          </a:p>
        </p:txBody>
      </p:sp>
      <p:sp>
        <p:nvSpPr>
          <p:cNvPr id="2" name="Content Placeholder 1"/>
          <p:cNvSpPr>
            <a:spLocks noGrp="1"/>
          </p:cNvSpPr>
          <p:nvPr>
            <p:ph idx="1"/>
          </p:nvPr>
        </p:nvSpPr>
        <p:spPr>
          <a:xfrm>
            <a:off x="791028" y="990600"/>
            <a:ext cx="7743372" cy="1447800"/>
          </a:xfrm>
        </p:spPr>
        <p:txBody>
          <a:bodyPr/>
          <a:lstStyle/>
          <a:p>
            <a:pPr>
              <a:spcAft>
                <a:spcPts val="1500"/>
              </a:spcAft>
            </a:pPr>
            <a:r>
              <a:rPr lang="en-US" altLang="en-US" dirty="0"/>
              <a:t>Respiratory syncytial virus (RSV)</a:t>
            </a:r>
          </a:p>
          <a:p>
            <a:pPr marL="285750" lvl="1">
              <a:spcBef>
                <a:spcPts val="0"/>
              </a:spcBef>
            </a:pPr>
            <a:r>
              <a:rPr lang="en-US" altLang="en-US" i="1" dirty="0"/>
              <a:t>Treatment and prevention</a:t>
            </a:r>
            <a:r>
              <a:rPr lang="en-US" altLang="en-US" dirty="0"/>
              <a:t>: no effective antivirals</a:t>
            </a:r>
          </a:p>
          <a:p>
            <a:pPr marL="536575" lvl="2"/>
            <a:r>
              <a:rPr lang="en-US" altLang="en-US" dirty="0"/>
              <a:t>Preventing healthcare-associated RSV requires strict isolation techniques</a:t>
            </a:r>
          </a:p>
        </p:txBody>
      </p:sp>
      <p:sp>
        <p:nvSpPr>
          <p:cNvPr id="12" name="Content Placeholder 11">
            <a:extLst>
              <a:ext uri="{FF2B5EF4-FFF2-40B4-BE49-F238E27FC236}">
                <a16:creationId xmlns:a16="http://schemas.microsoft.com/office/drawing/2014/main" id="{65F9D908-4199-4F9F-AE57-EDFCF6EB9D44}"/>
              </a:ext>
            </a:extLst>
          </p:cNvPr>
          <p:cNvSpPr>
            <a:spLocks noGrp="1"/>
          </p:cNvSpPr>
          <p:nvPr>
            <p:ph sz="quarter" idx="18"/>
          </p:nvPr>
        </p:nvSpPr>
        <p:spPr>
          <a:xfrm>
            <a:off x="1090461" y="2412640"/>
            <a:ext cx="2590805" cy="1549760"/>
          </a:xfrm>
        </p:spPr>
        <p:txBody>
          <a:bodyPr/>
          <a:lstStyle/>
          <a:p>
            <a:pPr marL="228600" lvl="2">
              <a:spcAft>
                <a:spcPts val="800"/>
              </a:spcAft>
              <a:buFont typeface="Arial" panose="020B0604020202020204" pitchFamily="34" charset="0"/>
              <a:buChar char="•"/>
            </a:pPr>
            <a:r>
              <a:rPr lang="en-US" altLang="en-US" sz="1800" dirty="0">
                <a:solidFill>
                  <a:prstClr val="black"/>
                </a:solidFill>
              </a:rPr>
              <a:t>Passive immunity via monthly injections of immune globulin or RhuMab (palivizumab)</a:t>
            </a:r>
          </a:p>
          <a:p>
            <a:pPr marL="228600" lvl="2">
              <a:spcAft>
                <a:spcPts val="800"/>
              </a:spcAft>
              <a:buFont typeface="Arial" panose="020B0604020202020204" pitchFamily="34" charset="0"/>
              <a:buChar char="•"/>
            </a:pPr>
            <a:r>
              <a:rPr lang="en-US" altLang="en-US" sz="1800" dirty="0">
                <a:solidFill>
                  <a:prstClr val="black"/>
                </a:solidFill>
              </a:rPr>
              <a:t>No vaccine</a:t>
            </a:r>
            <a:endParaRPr lang="en-US" sz="1800" dirty="0">
              <a:solidFill>
                <a:prstClr val="black"/>
              </a:solidFill>
            </a:endParaRPr>
          </a:p>
        </p:txBody>
      </p:sp>
    </p:spTree>
    <p:extLst>
      <p:ext uri="{BB962C8B-B14F-4D97-AF65-F5344CB8AC3E}">
        <p14:creationId xmlns:p14="http://schemas.microsoft.com/office/powerpoint/2010/main" val="1978201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928" y="228600"/>
            <a:ext cx="6784144" cy="1066800"/>
          </a:xfrm>
        </p:spPr>
        <p:txBody>
          <a:bodyPr/>
          <a:lstStyle/>
          <a:p>
            <a:r>
              <a:rPr lang="en-US" sz="3200" b="1" dirty="0">
                <a:solidFill>
                  <a:schemeClr val="tx1"/>
                </a:solidFill>
              </a:rPr>
              <a:t>Table 21.13 Respiratory Syncytial Virus (RSV) Infections </a:t>
            </a:r>
          </a:p>
        </p:txBody>
      </p:sp>
      <p:graphicFrame>
        <p:nvGraphicFramePr>
          <p:cNvPr id="3" name="Table Placeholder 2">
            <a:extLst>
              <a:ext uri="{FF2B5EF4-FFF2-40B4-BE49-F238E27FC236}">
                <a16:creationId xmlns:a16="http://schemas.microsoft.com/office/drawing/2014/main" id="{181FF195-60DF-4A69-8B26-24CC6FAB1292}"/>
              </a:ext>
            </a:extLst>
          </p:cNvPr>
          <p:cNvGraphicFramePr>
            <a:graphicFrameLocks noGrp="1"/>
          </p:cNvGraphicFramePr>
          <p:nvPr>
            <p:ph type="tbl" sz="quarter" idx="18"/>
            <p:extLst>
              <p:ext uri="{D42A27DB-BD31-4B8C-83A1-F6EECF244321}">
                <p14:modId xmlns:p14="http://schemas.microsoft.com/office/powerpoint/2010/main" val="2485251877"/>
              </p:ext>
            </p:extLst>
          </p:nvPr>
        </p:nvGraphicFramePr>
        <p:xfrm>
          <a:off x="1524000" y="1981200"/>
          <a:ext cx="6094800" cy="4031343"/>
        </p:xfrm>
        <a:graphic>
          <a:graphicData uri="http://schemas.openxmlformats.org/drawingml/2006/table">
            <a:tbl>
              <a:tblPr firstRow="1" bandRow="1">
                <a:tableStyleId>{5940675A-B579-460E-94D1-54222C63F5DA}</a:tableStyleId>
              </a:tblPr>
              <a:tblGrid>
                <a:gridCol w="1973943">
                  <a:extLst>
                    <a:ext uri="{9D8B030D-6E8A-4147-A177-3AD203B41FA5}">
                      <a16:colId xmlns:a16="http://schemas.microsoft.com/office/drawing/2014/main" val="3708883835"/>
                    </a:ext>
                  </a:extLst>
                </a:gridCol>
                <a:gridCol w="4120857">
                  <a:extLst>
                    <a:ext uri="{9D8B030D-6E8A-4147-A177-3AD203B41FA5}">
                      <a16:colId xmlns:a16="http://schemas.microsoft.com/office/drawing/2014/main" val="1346166498"/>
                    </a:ext>
                  </a:extLst>
                </a:gridCol>
              </a:tblGrid>
              <a:tr h="529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Runny nose, cough, fever, wheezing,</a:t>
                      </a:r>
                      <a:r>
                        <a:rPr lang="en-US" sz="1300" baseline="0" dirty="0"/>
                        <a:t> difficulty breathing, bluish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7298234"/>
                  </a:ext>
                </a:extLst>
              </a:tr>
              <a:tr h="406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t>1 to 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4779248"/>
                  </a:ext>
                </a:extLst>
              </a:tr>
              <a:tr h="59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t>Respiratory syncytial virus (RSV), a paramyxovirus that produces syncytia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199374"/>
                  </a:ext>
                </a:extLst>
              </a:tr>
              <a:tr h="1045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Sloughing of respiratory epithelium and inflammatory response plug bronchioles, cause bronchiolitis; pneumonia from bronchiolar or alveolar inflammation; secondary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5149874"/>
                  </a:ext>
                </a:extLst>
              </a:tr>
              <a:tr h="7692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Yearly epidemics during the cool months; readily spread by otherwise healthy older children and adults with mild symptoms; no lasting immunity.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0338458"/>
                  </a:ext>
                </a:extLst>
              </a:tr>
              <a:tr h="675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no satisfactory antiviral treatment. Prevention: no vaccine. For high-risk individuals, passive immunization with immune globulin or a monoclonal antibody.</a:t>
                      </a:r>
                      <a:endParaRPr lang="en-US" sz="13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994528"/>
                  </a:ext>
                </a:extLst>
              </a:tr>
            </a:tbl>
          </a:graphicData>
        </a:graphic>
      </p:graphicFrame>
    </p:spTree>
    <p:extLst>
      <p:ext uri="{BB962C8B-B14F-4D97-AF65-F5344CB8AC3E}">
        <p14:creationId xmlns:p14="http://schemas.microsoft.com/office/powerpoint/2010/main" val="32488490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15148-94CE-43B1-8752-B97DA8C0594F}"/>
              </a:ext>
            </a:extLst>
          </p:cNvPr>
          <p:cNvSpPr>
            <a:spLocks noGrp="1"/>
          </p:cNvSpPr>
          <p:nvPr>
            <p:ph type="title"/>
          </p:nvPr>
        </p:nvSpPr>
        <p:spPr>
          <a:xfrm>
            <a:off x="19131" y="228600"/>
            <a:ext cx="9105738" cy="609600"/>
          </a:xfrm>
        </p:spPr>
        <p:txBody>
          <a:bodyPr/>
          <a:lstStyle/>
          <a:p>
            <a:r>
              <a:rPr lang="en-US" altLang="en-US" sz="3200" b="1" dirty="0">
                <a:solidFill>
                  <a:schemeClr val="tx1"/>
                </a:solidFill>
              </a:rPr>
              <a:t>Viral Infections of the Lower Respiratory System (9)</a:t>
            </a:r>
            <a:endParaRPr lang="en-IN" sz="3200" b="1" dirty="0">
              <a:solidFill>
                <a:schemeClr val="tx1"/>
              </a:solidFill>
            </a:endParaRPr>
          </a:p>
        </p:txBody>
      </p:sp>
      <p:sp>
        <p:nvSpPr>
          <p:cNvPr id="2" name="Content Placeholder 1"/>
          <p:cNvSpPr>
            <a:spLocks noGrp="1"/>
          </p:cNvSpPr>
          <p:nvPr>
            <p:ph idx="1"/>
          </p:nvPr>
        </p:nvSpPr>
        <p:spPr>
          <a:xfrm>
            <a:off x="805542" y="914400"/>
            <a:ext cx="7576458" cy="5657850"/>
          </a:xfrm>
        </p:spPr>
        <p:txBody>
          <a:bodyPr/>
          <a:lstStyle/>
          <a:p>
            <a:pPr>
              <a:spcAft>
                <a:spcPts val="1500"/>
              </a:spcAft>
            </a:pPr>
            <a:r>
              <a:rPr lang="en-US" altLang="en-US" dirty="0"/>
              <a:t>Hantavirus pulmonary syndrome</a:t>
            </a:r>
          </a:p>
          <a:p>
            <a:pPr marL="285750" lvl="1">
              <a:spcBef>
                <a:spcPts val="0"/>
              </a:spcBef>
              <a:spcAft>
                <a:spcPts val="200"/>
              </a:spcAft>
            </a:pPr>
            <a:r>
              <a:rPr lang="en-US" altLang="en-US" dirty="0"/>
              <a:t>Newly emerging disease caused small outbreak in 1993</a:t>
            </a:r>
          </a:p>
          <a:p>
            <a:pPr marL="536575" lvl="2">
              <a:spcAft>
                <a:spcPts val="200"/>
              </a:spcAft>
            </a:pPr>
            <a:r>
              <a:rPr lang="en-US" altLang="en-US" sz="2000" dirty="0"/>
              <a:t>Most victims were vigorous young adults who developed influenza-like symptoms, then died within days</a:t>
            </a:r>
          </a:p>
          <a:p>
            <a:pPr marL="536575" lvl="2">
              <a:spcAft>
                <a:spcPts val="200"/>
              </a:spcAft>
            </a:pPr>
            <a:r>
              <a:rPr lang="en-US" altLang="en-US" sz="2000" dirty="0"/>
              <a:t>CDC showed disease associated with exposure to mice</a:t>
            </a:r>
          </a:p>
          <a:p>
            <a:pPr marL="536575" lvl="2">
              <a:spcAft>
                <a:spcPts val="200"/>
              </a:spcAft>
            </a:pPr>
            <a:r>
              <a:rPr lang="en-US" altLang="en-US" sz="2000" dirty="0"/>
              <a:t>Caused by hantavirus related to one that plagued American troops during 1950s Korean War</a:t>
            </a:r>
          </a:p>
          <a:p>
            <a:pPr marL="285750" lvl="1">
              <a:spcAft>
                <a:spcPts val="200"/>
              </a:spcAft>
            </a:pPr>
            <a:r>
              <a:rPr lang="en-US" altLang="en-US" i="1" dirty="0"/>
              <a:t>Signs and symptoms</a:t>
            </a:r>
            <a:r>
              <a:rPr lang="en-US" altLang="en-US" dirty="0"/>
              <a:t>: fever, muscle aches in lower back, nausea, vomiting, diarrhea (incubation 3 days to 6 weeks)</a:t>
            </a:r>
          </a:p>
          <a:p>
            <a:pPr marL="536575" lvl="2">
              <a:spcAft>
                <a:spcPts val="200"/>
              </a:spcAft>
            </a:pPr>
            <a:r>
              <a:rPr lang="en-US" altLang="en-US" sz="2000" dirty="0"/>
              <a:t>Unproductive cough, severe shortness of breath appear within a few days, often followed by shock and death</a:t>
            </a:r>
          </a:p>
          <a:p>
            <a:pPr marL="285750" lvl="1">
              <a:spcAft>
                <a:spcPts val="200"/>
              </a:spcAft>
            </a:pPr>
            <a:r>
              <a:rPr lang="en-US" altLang="en-US" i="1" dirty="0"/>
              <a:t>Causative agent</a:t>
            </a:r>
            <a:r>
              <a:rPr lang="en-US" altLang="en-US" dirty="0"/>
              <a:t> </a:t>
            </a:r>
          </a:p>
          <a:p>
            <a:pPr marL="536575" lvl="2">
              <a:spcAft>
                <a:spcPts val="200"/>
              </a:spcAft>
            </a:pPr>
            <a:r>
              <a:rPr lang="en-US" altLang="en-US" sz="2000" dirty="0"/>
              <a:t>Hantavirus called Sin Nombre virus (SNV) of </a:t>
            </a:r>
            <a:r>
              <a:rPr lang="en-US" altLang="en-US" sz="2000" i="1" dirty="0" err="1"/>
              <a:t>Bunyaviridae</a:t>
            </a:r>
            <a:endParaRPr lang="en-US" altLang="en-US" sz="2000" i="1" dirty="0"/>
          </a:p>
          <a:p>
            <a:pPr marL="536575" lvl="2">
              <a:spcAft>
                <a:spcPts val="200"/>
              </a:spcAft>
            </a:pPr>
            <a:r>
              <a:rPr lang="en-US" altLang="en-US" sz="2000" dirty="0"/>
              <a:t>Enveloped; single-stranded RNA genome in three segments</a:t>
            </a:r>
          </a:p>
          <a:p>
            <a:pPr marL="536575" lvl="2">
              <a:spcAft>
                <a:spcPts val="200"/>
              </a:spcAft>
            </a:pPr>
            <a:r>
              <a:rPr lang="en-US" altLang="en-US" sz="2000" dirty="0"/>
              <a:t>Each type infects rodent species; apparently harmless to them</a:t>
            </a:r>
          </a:p>
        </p:txBody>
      </p:sp>
    </p:spTree>
    <p:extLst>
      <p:ext uri="{BB962C8B-B14F-4D97-AF65-F5344CB8AC3E}">
        <p14:creationId xmlns:p14="http://schemas.microsoft.com/office/powerpoint/2010/main" val="199424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2163</TotalTime>
  <Words>11110</Words>
  <Application>Microsoft Office PowerPoint</Application>
  <PresentationFormat>On-screen Show (4:3)</PresentationFormat>
  <Paragraphs>1334</Paragraphs>
  <Slides>123</Slides>
  <Notes>107</Notes>
  <HiddenSlides>0</HiddenSlides>
  <MMClips>0</MMClips>
  <ScaleCrop>false</ScaleCrop>
  <HeadingPairs>
    <vt:vector size="4" baseType="variant">
      <vt:variant>
        <vt:lpstr>Theme</vt:lpstr>
      </vt:variant>
      <vt:variant>
        <vt:i4>9</vt:i4>
      </vt:variant>
      <vt:variant>
        <vt:lpstr>Slide Titles</vt:lpstr>
      </vt:variant>
      <vt:variant>
        <vt:i4>123</vt:i4>
      </vt:variant>
    </vt:vector>
  </HeadingPairs>
  <TitlesOfParts>
    <vt:vector size="132"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21 Lecture Outline</vt:lpstr>
      <vt:lpstr>A Glimpse of History</vt:lpstr>
      <vt:lpstr>Respiratory System Infections</vt:lpstr>
      <vt:lpstr>Anatomy, Physiology, and Ecology – Figure 21.1 </vt:lpstr>
      <vt:lpstr>Anatomy, Physiology, and Ecology (1)</vt:lpstr>
      <vt:lpstr>Anatomy, Physiology, and Ecology (2)</vt:lpstr>
      <vt:lpstr>Table 21.1 Normal Microbiota of the Upper Respiratory System</vt:lpstr>
      <vt:lpstr>Anatomy, Physiology, and Ecology (3)</vt:lpstr>
      <vt:lpstr>Anatomy, Physiology, and Ecology (4)</vt:lpstr>
      <vt:lpstr>Bacterial Infections of Upper Respiratory System – Figure 21.2</vt:lpstr>
      <vt:lpstr>Bacterial Infections of Upper Respiratory System (1)</vt:lpstr>
      <vt:lpstr>Bacterial Infections of Upper Respiratory System – Figure 21.3 </vt:lpstr>
      <vt:lpstr>Bacterial Infections of Upper Respiratory System (2)</vt:lpstr>
      <vt:lpstr>Bacterial Infections of Upper Respiratory System (3)</vt:lpstr>
      <vt:lpstr>Bacterial Infections of Upper Respiratory System – Figures 21.4 and 21.5 </vt:lpstr>
      <vt:lpstr>Bacterial Infections of Upper Respiratory System – Figure 21.6</vt:lpstr>
      <vt:lpstr>Bacterial Infections of Upper Respiratory System (4)</vt:lpstr>
      <vt:lpstr>Bacterial Infections of Upper Respiratory System (5)</vt:lpstr>
      <vt:lpstr>Bacterial Infections of Upper Respiratory System (6)</vt:lpstr>
      <vt:lpstr>Bacterial Infections of Upper Respiratory System (7)</vt:lpstr>
      <vt:lpstr>Bacterial Infections of Upper Respiratory System – Figure 21.7</vt:lpstr>
      <vt:lpstr>Table 21.3 Strep Throat (Streptococcal Pharyngitis) and Post-Streptococcal Sequelae</vt:lpstr>
      <vt:lpstr>Bacterial Infections of Upper Respiratory System (8)</vt:lpstr>
      <vt:lpstr>Bacterial Infections of Upper Respiratory System – Figure 21.8</vt:lpstr>
      <vt:lpstr>Bacterial Infections of Upper Respiratory System (9)</vt:lpstr>
      <vt:lpstr>Bacterial Infections of Upper Respiratory System – Figure 21.9</vt:lpstr>
      <vt:lpstr>Bacterial Infections of Upper Respiratory System (10)</vt:lpstr>
      <vt:lpstr>Table 21.4 Diptheria</vt:lpstr>
      <vt:lpstr>Viral Infections of the Upper Respiratory System (1)</vt:lpstr>
      <vt:lpstr>Viral Infections of the Upper Respiratory System (2)</vt:lpstr>
      <vt:lpstr>Viral Infections of the Upper Respiratory System –Figure 21.10 </vt:lpstr>
      <vt:lpstr>Viral Infections of the Upper Respiratory System (3)</vt:lpstr>
      <vt:lpstr>Viral Infections of the Upper Respiratory System (4)</vt:lpstr>
      <vt:lpstr>Table 21.5 The Common Cold</vt:lpstr>
      <vt:lpstr>Viral Infections of the Upper Respiratory System (5)</vt:lpstr>
      <vt:lpstr>Viral Infections of the Upper Respiratory System (6)</vt:lpstr>
      <vt:lpstr>Viral Infections of the Upper Respiratory System (7)</vt:lpstr>
      <vt:lpstr>Table 21.6 Adenovirus Respiratory Tract Infections</vt:lpstr>
      <vt:lpstr>Focus on Pneumonia (1)</vt:lpstr>
      <vt:lpstr>Focus on Pneumonia (2)</vt:lpstr>
      <vt:lpstr>Focus on Pneumonia (3)</vt:lpstr>
      <vt:lpstr>Focus on Pneumonia (4)</vt:lpstr>
      <vt:lpstr>Focus on Pneumonia (5)</vt:lpstr>
      <vt:lpstr>Bacterial Infections of Lower Respiratory System (1)</vt:lpstr>
      <vt:lpstr>Bacterial Infections of Lower Respiratory System – Figure 21.11</vt:lpstr>
      <vt:lpstr>Bacterial Infections of Lower Respiratory System – Figure 21.12</vt:lpstr>
      <vt:lpstr>Bacterial Infections of Lower Respiratory System (2)</vt:lpstr>
      <vt:lpstr>Bacterial Infections of Lower Respiratory System (3)</vt:lpstr>
      <vt:lpstr>Bacterial Infections of Lower Respiratory System –Figure 21.13</vt:lpstr>
      <vt:lpstr>Bacterial Infections of Lower Respiratory System (4)</vt:lpstr>
      <vt:lpstr>Bacterial Infections of Lower Respiratory System (5)</vt:lpstr>
      <vt:lpstr>Bacterial Infections of Lower Respiratory System (6)</vt:lpstr>
      <vt:lpstr>Bacterial Infections of Lower Respiratory System (7)</vt:lpstr>
      <vt:lpstr>Bacterial Infections of Lower Respiratory System –Figure 21.14 </vt:lpstr>
      <vt:lpstr>Bacterial Infections of Lower Respiratory System (8)</vt:lpstr>
      <vt:lpstr>Bacterial Infections of Lower Respiratory System (9) </vt:lpstr>
      <vt:lpstr>Table 21.7 Pneumococcal, Klebsiella, and Mycoplasmal Pneumonias Compared</vt:lpstr>
      <vt:lpstr>Bacterial Infections of Lower Respiratory System – Figure 21.16</vt:lpstr>
      <vt:lpstr>Bacterial Infections of Lower Respiratory System (10)</vt:lpstr>
      <vt:lpstr>Bacterial Infections of Lower Respiratory System (11)</vt:lpstr>
      <vt:lpstr>Bacterial Infections of Lower Respiratory System – Figure 21.15</vt:lpstr>
      <vt:lpstr>Bacterial Infections of Lower Respiratory System (12)</vt:lpstr>
      <vt:lpstr>Bacterial Infections of Lower Respiratory System (13)</vt:lpstr>
      <vt:lpstr>Table 21.8 Pertussis (“Whopping Cough”)</vt:lpstr>
      <vt:lpstr>Bacterial Infections of Lower Respiratory System – Figure 21.17 </vt:lpstr>
      <vt:lpstr>Bacterial Infections of Lower Respiratory System (14)</vt:lpstr>
      <vt:lpstr>Bacterial Infections of Lower Respiratory System (15)</vt:lpstr>
      <vt:lpstr>Bacterial Infections of Lower Respiratory System (16)</vt:lpstr>
      <vt:lpstr>Bacterial Infections of Lower Respiratory System (17)</vt:lpstr>
      <vt:lpstr>Bacterial Infections of Lower Respiratory System (18)</vt:lpstr>
      <vt:lpstr>Bacterial Infections of Lower Respiratory System – Figures 21.19 and 21.20</vt:lpstr>
      <vt:lpstr>Bacterial Infections of Lower Respiratory System – Figure 21.21 </vt:lpstr>
      <vt:lpstr>Bacterial Infections of Lower Respiratory System (19)</vt:lpstr>
      <vt:lpstr>Bacterial Infections of Lower Respiratory System (20)</vt:lpstr>
      <vt:lpstr>Table 21.9 Tuberculosis (“TB”)</vt:lpstr>
      <vt:lpstr>Bacterial Infections of Lower Respiratory System (21)</vt:lpstr>
      <vt:lpstr>Bacterial Infections of Lower Respiratory System (22)</vt:lpstr>
      <vt:lpstr>Bacterial Infections of Lower Respiratory System (23)</vt:lpstr>
      <vt:lpstr>Bacterial Infections of Lower Respiratory System (24)</vt:lpstr>
      <vt:lpstr>Bacterial Infections of Lower Respiratory System (25)</vt:lpstr>
      <vt:lpstr>Table 21.10 Legionellosis (“Legionnaires’ Disease”)</vt:lpstr>
      <vt:lpstr>Bacterial Infections of Lower Respiratory System (26)</vt:lpstr>
      <vt:lpstr>Bacterial Infections of Lower Respiratory System –Figure 21.23</vt:lpstr>
      <vt:lpstr>Bacterial Infections of Lower Respiratory System (27)</vt:lpstr>
      <vt:lpstr>Bacterial Infections of Lower Respiratory System (28)</vt:lpstr>
      <vt:lpstr>Table 21.11 Inhalation Anthrax</vt:lpstr>
      <vt:lpstr>Viral Infections of the Lower Respiratory System (1)</vt:lpstr>
      <vt:lpstr>Viral Infections of the Lower Respiratory System – Figure 21.24</vt:lpstr>
      <vt:lpstr>Viral Infections of the Lower Respiratory System (2)</vt:lpstr>
      <vt:lpstr>Viral Infections of the Lower Respiratory System (3)</vt:lpstr>
      <vt:lpstr>Viral Infections of the Lower Respiratory System – Figure 21.25</vt:lpstr>
      <vt:lpstr>Viral Infections of the Lower Respiratory System (4)</vt:lpstr>
      <vt:lpstr>Viral Infections of the Lower Respiratory System (5)</vt:lpstr>
      <vt:lpstr>Table 21.12 Influenza (“Flu”)</vt:lpstr>
      <vt:lpstr>Viral Infections of the Lower Respiratory System (6)</vt:lpstr>
      <vt:lpstr>Viral Infections of the Lower Respiratory System (7)</vt:lpstr>
      <vt:lpstr>Viral Infections of the Lower Respiratory System (8)</vt:lpstr>
      <vt:lpstr>Table 21.13 Respiratory Syncytial Virus (RSV) Infections </vt:lpstr>
      <vt:lpstr>Viral Infections of the Lower Respiratory System (9)</vt:lpstr>
      <vt:lpstr>Viral Infections of the Lower Respiratory System (10)</vt:lpstr>
      <vt:lpstr>Viral Infections of the Lower Respiratory System –Figure 21.26</vt:lpstr>
      <vt:lpstr>21.5. Viral Infections of the Lower Respiratory System</vt:lpstr>
      <vt:lpstr>Table 21.14 Hantavirus Pulmonary Syndrome</vt:lpstr>
      <vt:lpstr>Viral Infections of the Lower Respiratory System (11)</vt:lpstr>
      <vt:lpstr>Viral Infections of the Lower Respiratory System – Figure 21.27</vt:lpstr>
      <vt:lpstr>Viral Infections of the Lower Respiratory System (12)</vt:lpstr>
      <vt:lpstr>Viral Infections of the Lower Respiratory System (13)</vt:lpstr>
      <vt:lpstr>Table 21.15 SARS and MERS</vt:lpstr>
      <vt:lpstr>Fungal Infections of the Lung (1)</vt:lpstr>
      <vt:lpstr>Fungal Infections of the Lung – Figure 21.28</vt:lpstr>
      <vt:lpstr>Fungal Infections of the Lung (2)</vt:lpstr>
      <vt:lpstr>Fungal Infections of the Lung (3)</vt:lpstr>
      <vt:lpstr>Table 21.16 Coccidioidomycosis (“Valley Fever”)</vt:lpstr>
      <vt:lpstr>Fungal Infections of the Lung (4)</vt:lpstr>
      <vt:lpstr>Fungal Infections of the Lung – Figure 21.29</vt:lpstr>
      <vt:lpstr>Fungal Infections of the Lung (5)</vt:lpstr>
      <vt:lpstr>Fungal Infections of the Lung – Figure 21.30</vt:lpstr>
      <vt:lpstr>Fungal Infections of the Lung (6)</vt:lpstr>
      <vt:lpstr>Table 21.17 Histoplasmosis (“Spelunker’s Disease”)</vt:lpstr>
      <vt:lpstr>Fungal Infections of the Lung (7)</vt:lpstr>
      <vt:lpstr>Fungal Infections of the Lung – Figure 21.31</vt:lpstr>
      <vt:lpstr>Fungal Infections of the Lung (8)</vt:lpstr>
      <vt:lpstr>Table 21.18 Pneumocystis Pneumonia (PCP)</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LeConte, Lisa</dc:creator>
  <cp:lastModifiedBy>Unknown User</cp:lastModifiedBy>
  <cp:revision>367</cp:revision>
  <dcterms:created xsi:type="dcterms:W3CDTF">2018-02-27T19:26:38Z</dcterms:created>
  <dcterms:modified xsi:type="dcterms:W3CDTF">2021-04-07T12:04:34Z</dcterms:modified>
</cp:coreProperties>
</file>