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9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859" r:id="rId2"/>
    <p:sldMasterId id="2147483744" r:id="rId3"/>
    <p:sldMasterId id="2147483780" r:id="rId4"/>
    <p:sldMasterId id="2147483838" r:id="rId5"/>
    <p:sldMasterId id="2147483713" r:id="rId6"/>
    <p:sldMasterId id="2147483674" r:id="rId7"/>
    <p:sldMasterId id="2147483897" r:id="rId8"/>
    <p:sldMasterId id="2147483960" r:id="rId9"/>
    <p:sldMasterId id="2147483970" r:id="rId10"/>
  </p:sldMasterIdLst>
  <p:notesMasterIdLst>
    <p:notesMasterId r:id="rId48"/>
  </p:notesMasterIdLst>
  <p:handoutMasterIdLst>
    <p:handoutMasterId r:id="rId49"/>
  </p:handoutMasterIdLst>
  <p:sldIdLst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19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8">
          <p15:clr>
            <a:srgbClr val="A4A3A4"/>
          </p15:clr>
        </p15:guide>
        <p15:guide id="2" orient="horz" pos="3600">
          <p15:clr>
            <a:srgbClr val="A4A3A4"/>
          </p15:clr>
        </p15:guide>
        <p15:guide id="3" orient="horz" pos="912" userDrawn="1">
          <p15:clr>
            <a:srgbClr val="A4A3A4"/>
          </p15:clr>
        </p15:guide>
        <p15:guide id="4" orient="horz" pos="3360">
          <p15:clr>
            <a:srgbClr val="A4A3A4"/>
          </p15:clr>
        </p15:guide>
        <p15:guide id="5" pos="5616">
          <p15:clr>
            <a:srgbClr val="A4A3A4"/>
          </p15:clr>
        </p15:guide>
        <p15:guide id="6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6A6A"/>
    <a:srgbClr val="E66618"/>
    <a:srgbClr val="307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4" autoAdjust="0"/>
    <p:restoredTop sz="94291" autoAdjust="0"/>
  </p:normalViewPr>
  <p:slideViewPr>
    <p:cSldViewPr>
      <p:cViewPr varScale="1">
        <p:scale>
          <a:sx n="68" d="100"/>
          <a:sy n="68" d="100"/>
        </p:scale>
        <p:origin x="90" y="72"/>
      </p:cViewPr>
      <p:guideLst>
        <p:guide orient="horz" pos="3408"/>
        <p:guide orient="horz" pos="3600"/>
        <p:guide orient="horz" pos="912"/>
        <p:guide orient="horz" pos="3360"/>
        <p:guide pos="5616"/>
        <p:guide pos="4320"/>
      </p:guideLst>
    </p:cSldViewPr>
  </p:slideViewPr>
  <p:outlineViewPr>
    <p:cViewPr>
      <p:scale>
        <a:sx n="33" d="100"/>
        <a:sy n="33" d="100"/>
      </p:scale>
      <p:origin x="0" y="-424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4CCBF-31CF-4FCA-A5B4-50142834420A}" type="datetimeFigureOut">
              <a:rPr lang="en-US" smtClean="0"/>
              <a:t>3/5/21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95618-5249-4F12-80E4-2F3A0FD18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10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B720-C9F6-4BFC-BC5C-B1B8D70204DA}" type="datetimeFigureOut">
              <a:rPr lang="en-US" smtClean="0"/>
              <a:t>3/5/21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03D02-7E89-4EBF-B123-9C334E1BFE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0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4F645CAB-A90F-4DEA-9C9E-3F2188F10DE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1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22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A0258508-17BD-4696-A3ED-C0B3E28CAA05}" type="slidenum">
              <a:rPr lang="en-US" altLang="en-US" sz="1200">
                <a:solidFill>
                  <a:schemeClr val="tx1"/>
                </a:solidFill>
              </a:rPr>
              <a:pPr/>
              <a:t>10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29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524235AB-ECF3-4F8E-9F03-25DD7C8CEC6B}" type="slidenum">
              <a:rPr lang="en-US" altLang="en-US" sz="1200">
                <a:solidFill>
                  <a:schemeClr val="tx1"/>
                </a:solidFill>
              </a:rPr>
              <a:pPr/>
              <a:t>11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46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BF781FD2-7AA5-44D5-ABF0-F005244F25DF}" type="slidenum">
              <a:rPr lang="en-US" altLang="en-US" sz="1200">
                <a:solidFill>
                  <a:schemeClr val="tx1"/>
                </a:solidFill>
              </a:rPr>
              <a:pPr/>
              <a:t>12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88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1ED89252-C3B4-4429-8848-A0328DC8A511}" type="slidenum">
              <a:rPr lang="en-US" altLang="en-US" sz="1200">
                <a:solidFill>
                  <a:schemeClr val="tx1"/>
                </a:solidFill>
              </a:rPr>
              <a:pPr/>
              <a:t>13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23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1F444E68-3458-48F9-8122-E8E0D7E473D9}" type="slidenum">
              <a:rPr lang="en-US" altLang="en-US" sz="1200">
                <a:solidFill>
                  <a:schemeClr val="tx1"/>
                </a:solidFill>
              </a:rPr>
              <a:pPr/>
              <a:t>14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21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8BB734F8-F15A-4762-ADB9-20572041664B}" type="slidenum">
              <a:rPr lang="en-US" altLang="en-US" sz="1200">
                <a:solidFill>
                  <a:schemeClr val="tx1"/>
                </a:solidFill>
              </a:rPr>
              <a:pPr/>
              <a:t>15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49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E2E6216C-7F6D-439E-AEBB-24A52A1B9149}" type="slidenum">
              <a:rPr lang="en-US" altLang="en-US" sz="1200">
                <a:solidFill>
                  <a:schemeClr val="tx1"/>
                </a:solidFill>
              </a:rPr>
              <a:pPr/>
              <a:t>16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01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A6145240-1508-4E0C-8F16-5B7D22A63CB9}" type="slidenum">
              <a:rPr lang="en-US" altLang="en-US" sz="1200">
                <a:solidFill>
                  <a:schemeClr val="tx1"/>
                </a:solidFill>
              </a:rPr>
              <a:pPr/>
              <a:t>17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2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D16C5D86-8CD5-408A-A64C-545816447E7C}" type="slidenum">
              <a:rPr lang="en-US" altLang="en-US" sz="1200">
                <a:solidFill>
                  <a:schemeClr val="tx1"/>
                </a:solidFill>
              </a:rPr>
              <a:pPr/>
              <a:t>18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76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A0258508-17BD-4696-A3ED-C0B3E28CAA05}" type="slidenum">
              <a:rPr lang="en-US" altLang="en-US" sz="1200">
                <a:solidFill>
                  <a:schemeClr val="tx1"/>
                </a:solidFill>
              </a:rPr>
              <a:pPr/>
              <a:t>20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17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6B1E1E61-98C9-471B-9EA1-98B977B71740}" type="slidenum">
              <a:rPr lang="en-US" altLang="en-US" sz="1200">
                <a:solidFill>
                  <a:schemeClr val="tx1"/>
                </a:solidFill>
              </a:rPr>
              <a:pPr/>
              <a:t>2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2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89956DD9-BD87-4450-A61C-C35C9656699B}" type="slidenum">
              <a:rPr lang="en-US" altLang="en-US" sz="1200">
                <a:solidFill>
                  <a:schemeClr val="tx1"/>
                </a:solidFill>
              </a:rPr>
              <a:pPr/>
              <a:t>21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26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36C896AE-22AA-4C18-8385-E4829758B53E}" type="slidenum">
              <a:rPr lang="en-US" altLang="en-US" sz="1200">
                <a:solidFill>
                  <a:schemeClr val="tx1"/>
                </a:solidFill>
              </a:rPr>
              <a:pPr/>
              <a:t>22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80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A6C077AA-9FCA-4CB9-BAB5-C7F72A3C9A43}" type="slidenum">
              <a:rPr lang="en-US" altLang="en-US" sz="1200">
                <a:solidFill>
                  <a:schemeClr val="tx1"/>
                </a:solidFill>
              </a:rPr>
              <a:pPr/>
              <a:t>23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847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EFDC74F1-E450-419F-8D11-7ACDBC06E981}" type="slidenum">
              <a:rPr lang="en-US" altLang="en-US" sz="1200">
                <a:solidFill>
                  <a:schemeClr val="tx1"/>
                </a:solidFill>
              </a:rPr>
              <a:pPr/>
              <a:t>24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88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4998A8E4-3621-408F-BB1A-AFD126E0B9BF}" type="slidenum">
              <a:rPr lang="en-US" altLang="en-US" sz="1200">
                <a:solidFill>
                  <a:schemeClr val="tx1"/>
                </a:solidFill>
              </a:rPr>
              <a:pPr/>
              <a:t>25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937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D0A86220-D87D-4A0F-9E28-BDC35A918874}" type="slidenum">
              <a:rPr lang="en-US" altLang="en-US" sz="1200">
                <a:solidFill>
                  <a:schemeClr val="tx1"/>
                </a:solidFill>
              </a:rPr>
              <a:pPr/>
              <a:t>26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429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A5BBB6E1-A588-47BB-A9BA-EC791C4BEB59}" type="slidenum">
              <a:rPr lang="en-US" altLang="en-US" sz="1200">
                <a:solidFill>
                  <a:schemeClr val="tx1"/>
                </a:solidFill>
              </a:rPr>
              <a:pPr/>
              <a:t>27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3889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880AE23F-D1D7-4455-A286-B1EB69E03421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28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366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A4584FB6-C9BB-4B82-AE69-416FED3CEE8A}" type="slidenum">
              <a:rPr lang="en-US" altLang="en-US" sz="1200">
                <a:solidFill>
                  <a:schemeClr val="tx1"/>
                </a:solidFill>
              </a:rPr>
              <a:pPr/>
              <a:t>29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135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C686338D-FBF4-4FAE-8248-B8695EB2D1B7}" type="slidenum">
              <a:rPr lang="en-US" altLang="en-US" sz="1200">
                <a:solidFill>
                  <a:schemeClr val="tx1"/>
                </a:solidFill>
              </a:rPr>
              <a:pPr/>
              <a:t>30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20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BE4D9F80-2CBB-4650-82AA-7AD308F3C179}" type="slidenum">
              <a:rPr lang="en-US" altLang="en-US" sz="1200">
                <a:solidFill>
                  <a:schemeClr val="tx1"/>
                </a:solidFill>
              </a:rPr>
              <a:pPr/>
              <a:t>3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878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EA85976B-39AF-45FE-8C4F-4C66043B83EF}" type="slidenum">
              <a:rPr lang="en-US" altLang="en-US" sz="1200">
                <a:solidFill>
                  <a:schemeClr val="tx1"/>
                </a:solidFill>
              </a:rPr>
              <a:pPr/>
              <a:t>31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34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C0529FA7-7E9A-4B15-9729-ECB1773E08D0}" type="slidenum">
              <a:rPr lang="en-US" altLang="en-US" sz="1200">
                <a:solidFill>
                  <a:schemeClr val="tx1"/>
                </a:solidFill>
              </a:rPr>
              <a:pPr/>
              <a:t>32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794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6EEC1776-B6D5-4FEB-BE41-7F273C7A3E0E}" type="slidenum">
              <a:rPr lang="en-US" altLang="en-US" sz="1200">
                <a:solidFill>
                  <a:schemeClr val="tx1"/>
                </a:solidFill>
              </a:rPr>
              <a:pPr/>
              <a:t>33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4674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27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2D1C4844-BB32-4C7E-814A-67BD45326EFB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34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936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C505D659-6D2B-4736-B99E-1300F93248E6}" type="slidenum">
              <a:rPr lang="en-US" altLang="en-US" sz="1200">
                <a:solidFill>
                  <a:schemeClr val="tx1"/>
                </a:solidFill>
              </a:rPr>
              <a:pPr/>
              <a:t>35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127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49E52B5E-D188-4C99-9DBE-822B21EAED9A}" type="slidenum">
              <a:rPr lang="en-US" altLang="en-US" sz="1200">
                <a:solidFill>
                  <a:schemeClr val="tx1"/>
                </a:solidFill>
              </a:rPr>
              <a:pPr/>
              <a:t>36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550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AA386DC1-ECAD-4D9F-B143-951D5C179B16}" type="slidenum">
              <a:rPr lang="en-US" altLang="en-US" sz="1200">
                <a:solidFill>
                  <a:schemeClr val="tx1"/>
                </a:solidFill>
              </a:rPr>
              <a:pPr/>
              <a:t>37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231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22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A44E5CA2-EED0-41FC-B499-F6B7BF1A2C1E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4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28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6A5F8986-38AA-4081-859F-97E2003372E8}" type="slidenum">
              <a:rPr lang="en-US" altLang="en-US" sz="1200">
                <a:solidFill>
                  <a:schemeClr val="tx1"/>
                </a:solidFill>
              </a:rPr>
              <a:pPr/>
              <a:t>5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33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348F22C3-B217-4AF2-931B-8BBBBB0ACB39}" type="slidenum">
              <a:rPr lang="en-US" altLang="en-US" sz="1200">
                <a:solidFill>
                  <a:schemeClr val="tx1"/>
                </a:solidFill>
              </a:rPr>
              <a:pPr/>
              <a:t>6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67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6A81CEB8-3E2A-437A-8B75-9FBB3F926FB9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7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04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30199784-AA70-46FF-9E11-481B1918534B}" type="slidenum">
              <a:rPr lang="en-US" altLang="en-US" sz="1200">
                <a:solidFill>
                  <a:schemeClr val="tx1"/>
                </a:solidFill>
              </a:rPr>
              <a:pPr/>
              <a:t>8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88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1F5611D1-73DD-4D36-A6E5-82BB7BFC00D0}" type="slidenum">
              <a:rPr lang="en-US" altLang="en-US" sz="1200">
                <a:solidFill>
                  <a:schemeClr val="tx1"/>
                </a:solidFill>
              </a:rPr>
              <a:pPr/>
              <a:t>9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1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1560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AA339-70CA-45ED-875E-531826740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24ED8-BC59-4016-BDCA-46BA16C7D25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895600"/>
            <a:ext cx="2133600" cy="1143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04618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5278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C3A5E-CBE4-4014-8CDB-9654DF94E39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819400" y="3733800"/>
            <a:ext cx="1905000" cy="10668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48D4A4ED-C113-4C21-B804-8A5FDF6146B9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609600" y="3276600"/>
            <a:ext cx="1143000" cy="76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7F70FF0-F4FE-4271-AF7D-41FB0506777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191000" y="1600200"/>
            <a:ext cx="1676400" cy="10668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04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C3A5E-CBE4-4014-8CDB-9654DF94E39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819400" y="3733800"/>
            <a:ext cx="1905000" cy="10668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48D4A4ED-C113-4C21-B804-8A5FDF6146B9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609600" y="3276600"/>
            <a:ext cx="1143000" cy="76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7F70FF0-F4FE-4271-AF7D-41FB0506777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191000" y="1600200"/>
            <a:ext cx="1676400" cy="10668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51F4DD-BC14-44DB-B98A-D12238CA109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38200" y="1828800"/>
            <a:ext cx="1371600" cy="762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2B24F5-1AF3-48FE-91FA-C836EB4C225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28600" y="4343400"/>
            <a:ext cx="1143000" cy="762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30D23EC-FBD5-4DBC-A842-7ED0BB23E9E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6200" y="1981200"/>
            <a:ext cx="1143000" cy="6858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42F3523-D845-4429-84FD-02145B9B0C1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0" y="1143000"/>
            <a:ext cx="1524000" cy="6858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4EFD146-1F11-4661-905F-DDDF7F6B3FD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-152400" y="2895600"/>
            <a:ext cx="762000" cy="328613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BC3AA674-E069-4A79-8E72-E54EDAEC7BE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6200" y="3452813"/>
            <a:ext cx="533400" cy="4572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C3BB4EBF-4291-44FF-9FFB-3D0EBAF46C11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228600" y="6019800"/>
            <a:ext cx="609600" cy="381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191238B1-96ED-4726-BD74-C9458B59C563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905000" y="30480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7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C3A5E-CBE4-4014-8CDB-9654DF94E39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819400" y="3733800"/>
            <a:ext cx="1905000" cy="10668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48D4A4ED-C113-4C21-B804-8A5FDF6146B9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609600" y="3276600"/>
            <a:ext cx="1143000" cy="76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122758-2574-4098-AC22-CFEEEEC05DA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200400" y="1600200"/>
            <a:ext cx="1524000" cy="60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55C11597-FAC6-4619-ADD8-A2A79A1C810C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457200" y="2209800"/>
            <a:ext cx="1828800" cy="609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9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480686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62023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980540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118797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5612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8740734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0198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587377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4999894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975049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91004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510540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32661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1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19874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4675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6265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3682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62444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35706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77818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19401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27324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7505567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357063" y="59960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20792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502643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853900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16435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467512" y="5081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1579501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692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833503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5992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066800" y="1524000"/>
            <a:ext cx="7048500" cy="1470025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066800" y="2971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7237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Slide 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722313" y="2643186"/>
            <a:ext cx="7202487" cy="1362075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722313" y="1143000"/>
            <a:ext cx="72024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3150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0668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6294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7017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9492145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6562608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3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109974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755641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112378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62000" y="2362200"/>
            <a:ext cx="8001000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943600" y="5791200"/>
            <a:ext cx="304800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3664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707D-27CA-4555-B975-A44BD561A9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41611-0906-49D5-9819-24380E81E6B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70124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639CC-7613-4CEB-9139-9FF2DE8ABD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FAE0F-8E9A-4EAE-9D3E-DE7C46B6EE3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12668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CEF05-5D13-4CCB-AA73-4F440B4C76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32699-F1D0-42CE-94A7-90EFA8974C5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10414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50AED-0767-4276-9505-E8A5E59FF8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58820-342E-45E3-BDCD-08293E0EC3B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22600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2653C-3B23-4F45-B229-18D35D6F91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83568-6F50-4815-B8A2-49A4628B1DC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27192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9F59-1275-4E68-A61E-FF494BDC92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08874-CBCD-4B44-B9BD-C2639900467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38210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EB0B3-291C-489B-9BE9-21AD2FCEEC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7F79B-2324-41DC-B64B-36CD645E67A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52647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EF1FB-1C7D-4046-8ABB-0076909781E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2F363-A621-40E1-83E2-0AF5336C0E6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76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074104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EF3B4-09DD-42EF-8D70-30264CC40F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AF4DA-1F16-4210-AD28-4B64C2583B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32518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6BFF1-DDC4-47D3-BEEC-4FA48F33F5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1BE18-BE9D-42EE-B1B5-40370374732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72410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88622-37D2-41B8-9197-E69C31EA9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9DB4C-F703-4F89-9853-EBAA0DF4804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950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sp>
        <p:nvSpPr>
          <p:cNvPr id="13" name="Red Bar"/>
          <p:cNvSpPr/>
          <p:nvPr userDrawn="1"/>
        </p:nvSpPr>
        <p:spPr>
          <a:xfrm>
            <a:off x="0" y="6248400"/>
            <a:ext cx="9144000" cy="503767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2" name="MH Tagline" descr="Tagline: Because learning changes everything.™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" y="6351925"/>
            <a:ext cx="3223119" cy="2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3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33" r:id="rId5"/>
    <p:sldLayoutId id="2147483734" r:id="rId6"/>
    <p:sldLayoutId id="214748391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4313" y="162401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C366751A-A416-4409-BAE7-585237D36219}" type="datetimeFigureOut">
              <a:rPr lang="en-US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eaLnBrk="1" hangingPunct="1">
                <a:defRPr/>
              </a:pPr>
              <a:t>3/5/21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eaLnBrk="1" hangingPunct="1"/>
            <a:fld id="{9A0DD863-DCFD-4E68-B59F-3997954ED6BF}" type="slidenum">
              <a:rPr lang="en-US" altLang="en-US"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1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pic>
        <p:nvPicPr>
          <p:cNvPr id="2" name="MH Tagline" descr="Tag line: Because learning changes everything™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775"/>
            <a:ext cx="33718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66" r:id="rId8"/>
    <p:sldLayoutId id="214748396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119257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969" r:id="rId2"/>
    <p:sldLayoutId id="2147483968" r:id="rId3"/>
    <p:sldLayoutId id="2147483896" r:id="rId4"/>
    <p:sldLayoutId id="2147483965" r:id="rId5"/>
    <p:sldLayoutId id="2147483753" r:id="rId6"/>
    <p:sldLayoutId id="2147483908" r:id="rId7"/>
    <p:sldLayoutId id="2147483950" r:id="rId8"/>
    <p:sldLayoutId id="2147483757" r:id="rId9"/>
    <p:sldLayoutId id="2147483877" r:id="rId10"/>
    <p:sldLayoutId id="2147483761" r:id="rId11"/>
    <p:sldLayoutId id="214748380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Copyright" descr="©McGraw-Hill Education&#10;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12833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64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descr="©McGraw-Hill Education&#10;"/>
          <p:cNvSpPr txBox="1"/>
          <p:nvPr userDrawn="1"/>
        </p:nvSpPr>
        <p:spPr>
          <a:xfrm>
            <a:off x="0" y="6642556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6A6A6A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85764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pyright" descr="©McGraw-Hill Education.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5201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7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MH BG Image"/>
          <p:cNvPicPr>
            <a:picLocks noChangeAspect="1"/>
          </p:cNvPicPr>
          <p:nvPr userDrawn="1"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644" b="27282"/>
          <a:stretch/>
        </p:blipFill>
        <p:spPr>
          <a:xfrm>
            <a:off x="461821" y="1943668"/>
            <a:ext cx="8682180" cy="4914333"/>
          </a:xfrm>
          <a:prstGeom prst="rect">
            <a:avLst/>
          </a:prstGeom>
        </p:spPr>
      </p:pic>
      <p:sp>
        <p:nvSpPr>
          <p:cNvPr id="8" name="Copyright" descr="©McGraw-Hill Education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6361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6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78273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6" r:id="rId2"/>
    <p:sldLayoutId id="21474837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36652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BA7407E-4DFC-4C26-8440-DB13D210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72" y="2132107"/>
            <a:ext cx="4047125" cy="1095506"/>
          </a:xfrm>
          <a:prstGeom prst="rect">
            <a:avLst/>
          </a:prstGeom>
        </p:spPr>
        <p:txBody>
          <a:bodyPr/>
          <a:lstStyle/>
          <a:p>
            <a:pPr lvl="0" defTabSz="914400">
              <a:spcBef>
                <a:spcPts val="0"/>
              </a:spcBef>
            </a:pPr>
            <a:r>
              <a:rPr lang="en-US" altLang="en-US" sz="36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Chapter 10</a:t>
            </a:r>
            <a:r>
              <a:rPr lang="en-US" altLang="en-US" sz="3600" b="1" baseline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Lecture Outline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69413FB-C808-408F-8D49-DCCED955DB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-1560" y="3654823"/>
            <a:ext cx="4573560" cy="440677"/>
          </a:xfrm>
          <a:prstGeom prst="rect">
            <a:avLst/>
          </a:prstGeom>
        </p:spPr>
        <p:txBody>
          <a:bodyPr/>
          <a:lstStyle/>
          <a:p>
            <a:pPr marL="0" lvl="0" indent="0" algn="ctr" defTabSz="914400">
              <a:spcBef>
                <a:spcPct val="50000"/>
              </a:spcBef>
              <a:buNone/>
            </a:pPr>
            <a:r>
              <a:rPr lang="en-US" alt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separate PowerPoint slides for all figures and tables pre-inserted into PowerPoint without notes.</a:t>
            </a:r>
          </a:p>
        </p:txBody>
      </p:sp>
      <p:pic>
        <p:nvPicPr>
          <p:cNvPr id="6" name="Picture 5" descr="Book cover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9600"/>
            <a:ext cx="457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C80F776-7185-49D4-A88D-0C4C0A66F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60" y="228600"/>
            <a:ext cx="8672940" cy="533401"/>
          </a:xfrm>
        </p:spPr>
        <p:txBody>
          <a:bodyPr/>
          <a:lstStyle/>
          <a:p>
            <a:r>
              <a:rPr lang="en-US" altLang="en-US" sz="2800" b="1" dirty="0">
                <a:solidFill>
                  <a:prstClr val="black"/>
                </a:solidFill>
              </a:rPr>
              <a:t>Table 10.3 Methods Used to Identify Microorganisms (1)</a:t>
            </a:r>
            <a:endParaRPr lang="en-US" dirty="0"/>
          </a:p>
        </p:txBody>
      </p:sp>
      <p:graphicFrame>
        <p:nvGraphicFramePr>
          <p:cNvPr id="14" name="Table Placeholder 13">
            <a:extLst>
              <a:ext uri="{FF2B5EF4-FFF2-40B4-BE49-F238E27FC236}">
                <a16:creationId xmlns:a16="http://schemas.microsoft.com/office/drawing/2014/main" id="{84050F05-82A4-4FCC-95FF-5097A8696936}"/>
              </a:ext>
            </a:extLst>
          </p:cNvPr>
          <p:cNvGraphicFramePr>
            <a:graphicFrameLocks noGrp="1"/>
          </p:cNvGraphicFramePr>
          <p:nvPr>
            <p:ph type="tbl" sz="quarter" idx="21"/>
            <p:extLst>
              <p:ext uri="{D42A27DB-BD31-4B8C-83A1-F6EECF244321}">
                <p14:modId xmlns:p14="http://schemas.microsoft.com/office/powerpoint/2010/main" val="3783365350"/>
              </p:ext>
            </p:extLst>
          </p:nvPr>
        </p:nvGraphicFramePr>
        <p:xfrm>
          <a:off x="684200" y="762001"/>
          <a:ext cx="7794782" cy="55561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0000">
                  <a:extLst>
                    <a:ext uri="{9D8B030D-6E8A-4147-A177-3AD203B41FA5}">
                      <a16:colId xmlns:a16="http://schemas.microsoft.com/office/drawing/2014/main" val="674404173"/>
                    </a:ext>
                  </a:extLst>
                </a:gridCol>
                <a:gridCol w="5354782">
                  <a:extLst>
                    <a:ext uri="{9D8B030D-6E8A-4147-A177-3AD203B41FA5}">
                      <a16:colId xmlns:a16="http://schemas.microsoft.com/office/drawing/2014/main" val="2680024143"/>
                    </a:ext>
                  </a:extLst>
                </a:gridCol>
              </a:tblGrid>
              <a:tr h="304799">
                <a:tc>
                  <a:txBody>
                    <a:bodyPr/>
                    <a:lstStyle/>
                    <a:p>
                      <a:r>
                        <a:rPr lang="en-US" sz="1200" b="1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522864"/>
                  </a:ext>
                </a:extLst>
              </a:tr>
              <a:tr h="5551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  <a:defRPr/>
                      </a:pPr>
                      <a:r>
                        <a:rPr lang="en-US" sz="1200" b="1" dirty="0"/>
                        <a:t>Phenotypic 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Most of these methods do not require sophisticated equipment and can easily be done anywhere in the world.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907938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171450" marR="0" lvl="0" indent="222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Microscopic morphology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Size, shape, and staining characteristics can give suggestive information as to the identity of the organism. Further testing, however, is needed to confirm the identification.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414076"/>
                  </a:ext>
                </a:extLst>
              </a:tr>
              <a:tr h="555182">
                <a:tc>
                  <a:txBody>
                    <a:bodyPr/>
                    <a:lstStyle/>
                    <a:p>
                      <a:pPr marL="109538" indent="84138"/>
                      <a:r>
                        <a:rPr lang="en-US" sz="1200" dirty="0"/>
                        <a:t>Culture characteristics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Colony morphology can give initial clues to the identity of an organism.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367890"/>
                  </a:ext>
                </a:extLst>
              </a:tr>
              <a:tr h="555182">
                <a:tc>
                  <a:txBody>
                    <a:bodyPr/>
                    <a:lstStyle/>
                    <a:p>
                      <a:pPr marL="109538" indent="84138"/>
                      <a:r>
                        <a:rPr lang="en-US" sz="1200" dirty="0"/>
                        <a:t>Metabolic capabilities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 set of biochemical tests can be used to identify a microorganism.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160545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109538" marR="0" lvl="0" indent="841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6688" algn="l"/>
                        </a:tabLst>
                        <a:defRPr/>
                      </a:pPr>
                      <a:r>
                        <a:rPr lang="en-US" sz="1200" dirty="0"/>
                        <a:t>Serological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Proteins and polysaccharides that make up a microorganism are sometimes characteristic enough to be considered identifying markers. These can be detected using specific antibodies.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974013"/>
                  </a:ext>
                </a:extLst>
              </a:tr>
              <a:tr h="555182">
                <a:tc>
                  <a:txBody>
                    <a:bodyPr/>
                    <a:lstStyle/>
                    <a:p>
                      <a:pPr marL="109538" marR="0" lvl="0" indent="841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Protein profile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MALDI-TOF MS separates and sorts an organism’s proteins by mass, generating a profile that provides a fast way to identify an organism grown in culture.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489235"/>
                  </a:ext>
                </a:extLst>
              </a:tr>
              <a:tr h="5551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Genotypic Characteristics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These methods are increasingly being used to identify microorganisms. Even an organism that occurs in very low numbers in a mixed culture can be identified.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064369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16668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Detecting specific nucleotide sequences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Nucleic acid probes and nucleic acid amplification tests can be used to identify a microorganism grown in culture. In some cases, the method is sensitive enough to detect the organism directly in a specimen.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806126"/>
                  </a:ext>
                </a:extLst>
              </a:tr>
              <a:tr h="555182">
                <a:tc>
                  <a:txBody>
                    <a:bodyPr/>
                    <a:lstStyle/>
                    <a:p>
                      <a:pPr marL="0" marR="0" lvl="0" indent="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Sequencing rRNA genes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This requires amplifying and then sequencing rRNA genes, but it can be used to identify organisms that have not yet been grown in culture.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227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20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457200"/>
          </a:xfrm>
        </p:spPr>
        <p:txBody>
          <a:bodyPr/>
          <a:lstStyle/>
          <a:p>
            <a:r>
              <a:rPr lang="en-US" altLang="en-US" sz="2400" b="1" dirty="0">
                <a:solidFill>
                  <a:schemeClr val="tx1"/>
                </a:solidFill>
              </a:rPr>
              <a:t>Identification Methods Based on Phenotype - Figures 10.2 and 10.3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565" y="990600"/>
            <a:ext cx="8229600" cy="3048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1800" dirty="0"/>
              <a:t>Microscopic morphology is important initial step</a:t>
            </a:r>
          </a:p>
          <a:p>
            <a:pPr marL="285750" lvl="1">
              <a:spcBef>
                <a:spcPts val="0"/>
              </a:spcBef>
            </a:pPr>
            <a:r>
              <a:rPr lang="en-US" altLang="en-US" sz="1800" dirty="0"/>
              <a:t>Quickly determines size, shape, staining characteristics</a:t>
            </a:r>
          </a:p>
          <a:p>
            <a:pPr marL="512763" lvl="2"/>
            <a:r>
              <a:rPr lang="en-US" altLang="en-US" dirty="0"/>
              <a:t>Sometimes enough to diagnose eukaryotic infections</a:t>
            </a:r>
          </a:p>
          <a:p>
            <a:pPr marL="285750" lvl="1"/>
            <a:r>
              <a:rPr lang="en-US" altLang="en-US" sz="1800" dirty="0"/>
              <a:t>Gram stain distinguishes between Gram-positive and Gram-negative bacteria</a:t>
            </a:r>
          </a:p>
          <a:p>
            <a:pPr marL="512763" lvl="2"/>
            <a:r>
              <a:rPr lang="en-US" altLang="en-US" dirty="0"/>
              <a:t>Result may be enough to start appropriate therapy</a:t>
            </a:r>
          </a:p>
          <a:p>
            <a:pPr marL="285750" lvl="1"/>
            <a:r>
              <a:rPr lang="en-US" altLang="en-US" sz="1800" dirty="0"/>
              <a:t>Special stains may help with identification</a:t>
            </a:r>
          </a:p>
          <a:p>
            <a:pPr marL="512763" lvl="2"/>
            <a:r>
              <a:rPr lang="en-US" altLang="en-US" dirty="0"/>
              <a:t>Acid-fast stain may help identify </a:t>
            </a:r>
            <a:r>
              <a:rPr lang="en-US" altLang="en-US" i="1" dirty="0"/>
              <a:t>Mycobacterium tuberculosis</a:t>
            </a:r>
          </a:p>
        </p:txBody>
      </p:sp>
      <p:pic>
        <p:nvPicPr>
          <p:cNvPr id="2560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" b="1998"/>
          <a:stretch/>
        </p:blipFill>
        <p:spPr bwMode="auto">
          <a:xfrm>
            <a:off x="1676400" y="4038600"/>
            <a:ext cx="2006777" cy="23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" b="2854"/>
          <a:stretch/>
        </p:blipFill>
        <p:spPr bwMode="auto">
          <a:xfrm>
            <a:off x="4267200" y="4038600"/>
            <a:ext cx="335985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DC7A4BC-F391-4979-B2D0-96B61F0158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76800" y="6705600"/>
            <a:ext cx="4267200" cy="152400"/>
          </a:xfrm>
        </p:spPr>
        <p:txBody>
          <a:bodyPr/>
          <a:lstStyle/>
          <a:p>
            <a:pPr lvl="0"/>
            <a:r>
              <a:rPr lang="en-US" dirty="0"/>
              <a:t>Left: ©BSIP UIG via Getty Images; Middle: ©Eye of Science/Science Source; Right: CDC/Bill Schwartz </a:t>
            </a:r>
          </a:p>
        </p:txBody>
      </p:sp>
    </p:spTree>
    <p:extLst>
      <p:ext uri="{BB962C8B-B14F-4D97-AF65-F5344CB8AC3E}">
        <p14:creationId xmlns:p14="http://schemas.microsoft.com/office/powerpoint/2010/main" val="332182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6425"/>
            <a:ext cx="9144000" cy="1107465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Identification Methods Based on Phenotype (1)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635" y="1676400"/>
            <a:ext cx="7280565" cy="3657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Culture characteristics can give clues</a:t>
            </a:r>
          </a:p>
          <a:p>
            <a:pPr marL="285750" lvl="1">
              <a:spcBef>
                <a:spcPts val="0"/>
              </a:spcBef>
            </a:pPr>
            <a:r>
              <a:rPr lang="en-US" altLang="en-US" i="1" dirty="0"/>
              <a:t>Serratia marcescens</a:t>
            </a:r>
            <a:r>
              <a:rPr lang="en-US" altLang="en-US" dirty="0"/>
              <a:t> colonies often red at 22 degrees Celsius</a:t>
            </a:r>
            <a:endParaRPr lang="en-US" altLang="en-US" i="1" dirty="0"/>
          </a:p>
          <a:p>
            <a:pPr marL="285750" lvl="1"/>
            <a:r>
              <a:rPr lang="en-US" altLang="en-US" i="1" dirty="0"/>
              <a:t>Pseudomonas aeruginosa </a:t>
            </a:r>
            <a:r>
              <a:rPr lang="en-US" altLang="en-US" dirty="0"/>
              <a:t>often produces green pigment</a:t>
            </a:r>
          </a:p>
          <a:p>
            <a:pPr marL="527050" lvl="2" indent="-255588"/>
            <a:r>
              <a:rPr lang="en-US" altLang="en-US" dirty="0"/>
              <a:t>Cultures also have distinct fruity odor</a:t>
            </a:r>
          </a:p>
          <a:p>
            <a:pPr marL="285750" lvl="1"/>
            <a:r>
              <a:rPr lang="en-US" altLang="en-US" dirty="0"/>
              <a:t>Differential media aids in identification</a:t>
            </a:r>
          </a:p>
          <a:p>
            <a:pPr marL="527050" lvl="2" indent="-255588"/>
            <a:r>
              <a:rPr lang="en-US" altLang="en-US" i="1" dirty="0"/>
              <a:t>Streptococcus pyogenes</a:t>
            </a:r>
            <a:r>
              <a:rPr lang="en-US" altLang="en-US" dirty="0"/>
              <a:t> (strep throat) yields </a:t>
            </a:r>
            <a:r>
              <a:rPr lang="el-GR" altLang="en-US" dirty="0"/>
              <a:t>β</a:t>
            </a:r>
            <a:r>
              <a:rPr lang="en-US" altLang="en-US" dirty="0"/>
              <a:t>-hemolytic colonies on blood agar</a:t>
            </a:r>
          </a:p>
          <a:p>
            <a:pPr marL="527050" lvl="2" indent="-255588"/>
            <a:r>
              <a:rPr lang="en-US" altLang="en-US" i="1" dirty="0"/>
              <a:t>E. coli</a:t>
            </a:r>
            <a:r>
              <a:rPr lang="en-US" altLang="en-US" dirty="0"/>
              <a:t> (urinary tract infection) ferments lactose, forms pink colonies on MacConkey agar</a:t>
            </a:r>
          </a:p>
        </p:txBody>
      </p:sp>
    </p:spTree>
    <p:extLst>
      <p:ext uri="{BB962C8B-B14F-4D97-AF65-F5344CB8AC3E}">
        <p14:creationId xmlns:p14="http://schemas.microsoft.com/office/powerpoint/2010/main" val="255265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>
                <a:solidFill>
                  <a:schemeClr val="tx1"/>
                </a:solidFill>
              </a:rPr>
              <a:t>Identification Methods Based on Phenotype - Figure 10.4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565" y="990600"/>
            <a:ext cx="7959435" cy="2743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Metabolic capabilities revealed by biochemical tests</a:t>
            </a:r>
          </a:p>
          <a:p>
            <a:pPr marL="285750" lvl="1">
              <a:spcBef>
                <a:spcPts val="0"/>
              </a:spcBef>
            </a:pPr>
            <a:r>
              <a:rPr lang="en-US" altLang="en-US" sz="2200" dirty="0"/>
              <a:t>Catalase test: positive if O</a:t>
            </a:r>
            <a:r>
              <a:rPr lang="en-US" altLang="en-US" sz="2200" baseline="-25000" dirty="0"/>
              <a:t>2</a:t>
            </a:r>
            <a:r>
              <a:rPr lang="en-US" altLang="en-US" sz="2200" dirty="0"/>
              <a:t> bubbles are seen after H</a:t>
            </a:r>
            <a:r>
              <a:rPr lang="en-US" altLang="en-US" sz="2200" baseline="-25000" dirty="0"/>
              <a:t>2</a:t>
            </a:r>
            <a:r>
              <a:rPr lang="en-US" altLang="en-US" sz="2200" dirty="0"/>
              <a:t>O</a:t>
            </a:r>
            <a:r>
              <a:rPr lang="en-US" altLang="en-US" sz="2200" baseline="-25000" dirty="0"/>
              <a:t>2</a:t>
            </a:r>
            <a:r>
              <a:rPr lang="en-US" altLang="en-US" sz="2200" dirty="0"/>
              <a:t> is added to colony on microscope slide</a:t>
            </a:r>
          </a:p>
          <a:p>
            <a:pPr marL="285750" lvl="1"/>
            <a:r>
              <a:rPr lang="en-US" altLang="en-US" sz="2200" dirty="0"/>
              <a:t>Many tests rely on pH indicators</a:t>
            </a:r>
          </a:p>
          <a:p>
            <a:pPr marL="539750" lvl="2"/>
            <a:r>
              <a:rPr lang="en-US" altLang="en-US" sz="2000" dirty="0"/>
              <a:t>Sugar fermentation lowers pH and may trap gas in inverted tube</a:t>
            </a:r>
          </a:p>
          <a:p>
            <a:pPr marL="539750" lvl="2"/>
            <a:r>
              <a:rPr lang="en-US" altLang="en-US" sz="2000" dirty="0"/>
              <a:t>Urease raises pH</a:t>
            </a:r>
          </a:p>
        </p:txBody>
      </p:sp>
      <p:pic>
        <p:nvPicPr>
          <p:cNvPr id="5" name="Picture 4" descr="Changes in pH cause color changes in tube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37" y="3886200"/>
            <a:ext cx="8848725" cy="230505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44B3A3-4BD3-4AE1-AEB1-B2CE190A1A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a: ©Denise Anderson; </a:t>
            </a:r>
            <a:r>
              <a:rPr lang="en-US" altLang="en-US" dirty="0" err="1"/>
              <a:t>b,c</a:t>
            </a:r>
            <a:r>
              <a:rPr lang="en-US" altLang="en-US" dirty="0"/>
              <a:t>: ©McGraw-Hill Education/Lisa Burgess, photographer</a:t>
            </a:r>
          </a:p>
        </p:txBody>
      </p:sp>
    </p:spTree>
    <p:extLst>
      <p:ext uri="{BB962C8B-B14F-4D97-AF65-F5344CB8AC3E}">
        <p14:creationId xmlns:p14="http://schemas.microsoft.com/office/powerpoint/2010/main" val="104995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381000"/>
          </a:xfrm>
        </p:spPr>
        <p:txBody>
          <a:bodyPr/>
          <a:lstStyle/>
          <a:p>
            <a:r>
              <a:rPr lang="en-US" sz="2600" b="1" dirty="0">
                <a:solidFill>
                  <a:schemeClr val="tx1"/>
                </a:solidFill>
              </a:rPr>
              <a:t>Table 10.4 Characteristics of Some Important Biochemical Tests</a:t>
            </a:r>
          </a:p>
        </p:txBody>
      </p:sp>
      <p:graphicFrame>
        <p:nvGraphicFramePr>
          <p:cNvPr id="12" name="Table Placeholder 11">
            <a:extLst>
              <a:ext uri="{FF2B5EF4-FFF2-40B4-BE49-F238E27FC236}">
                <a16:creationId xmlns:a16="http://schemas.microsoft.com/office/drawing/2014/main" id="{DFBE6B36-6F76-4A84-B1A9-8E8E31C17CE9}"/>
              </a:ext>
            </a:extLst>
          </p:cNvPr>
          <p:cNvGraphicFramePr>
            <a:graphicFrameLocks noGrp="1"/>
          </p:cNvGraphicFramePr>
          <p:nvPr>
            <p:ph type="tbl" sz="quarter" idx="21"/>
            <p:extLst>
              <p:ext uri="{D42A27DB-BD31-4B8C-83A1-F6EECF244321}">
                <p14:modId xmlns:p14="http://schemas.microsoft.com/office/powerpoint/2010/main" val="3395877359"/>
              </p:ext>
            </p:extLst>
          </p:nvPr>
        </p:nvGraphicFramePr>
        <p:xfrm>
          <a:off x="609600" y="720814"/>
          <a:ext cx="7923199" cy="5864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7661">
                  <a:extLst>
                    <a:ext uri="{9D8B030D-6E8A-4147-A177-3AD203B41FA5}">
                      <a16:colId xmlns:a16="http://schemas.microsoft.com/office/drawing/2014/main" val="1914199991"/>
                    </a:ext>
                  </a:extLst>
                </a:gridCol>
                <a:gridCol w="3275938">
                  <a:extLst>
                    <a:ext uri="{9D8B030D-6E8A-4147-A177-3AD203B41FA5}">
                      <a16:colId xmlns:a16="http://schemas.microsoft.com/office/drawing/2014/main" val="732397969"/>
                    </a:ext>
                  </a:extLst>
                </a:gridCol>
                <a:gridCol w="2969600">
                  <a:extLst>
                    <a:ext uri="{9D8B030D-6E8A-4147-A177-3AD203B41FA5}">
                      <a16:colId xmlns:a16="http://schemas.microsoft.com/office/drawing/2014/main" val="220921894"/>
                    </a:ext>
                  </a:extLst>
                </a:gridCol>
              </a:tblGrid>
              <a:tr h="1935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Biochemical 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Principle of the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Positive Reaction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307981"/>
                  </a:ext>
                </a:extLst>
              </a:tr>
              <a:tr h="579008">
                <a:tc>
                  <a:txBody>
                    <a:bodyPr/>
                    <a:lstStyle/>
                    <a:p>
                      <a:pPr marL="0" indent="0"/>
                      <a:r>
                        <a:rPr lang="en-US" sz="1050" dirty="0"/>
                        <a:t>Catalase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US" sz="1050" dirty="0"/>
                        <a:t>Rapid test that detects the activity of the catalase, an enzyme that breaks down hydrogen peroxide to form O</a:t>
                      </a:r>
                      <a:r>
                        <a:rPr lang="en-US" sz="1050" baseline="-25000" dirty="0"/>
                        <a:t>2</a:t>
                      </a:r>
                      <a:r>
                        <a:rPr lang="en-US" sz="1050" dirty="0"/>
                        <a:t> </a:t>
                      </a:r>
                      <a:r>
                        <a:rPr lang="en-US" sz="1050" i="0" dirty="0"/>
                        <a:t>and water.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US" sz="1050" dirty="0"/>
                        <a:t>The reagent bubbles.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198492"/>
                  </a:ext>
                </a:extLst>
              </a:tr>
              <a:tr h="416886">
                <a:tc>
                  <a:txBody>
                    <a:bodyPr/>
                    <a:lstStyle/>
                    <a:p>
                      <a:r>
                        <a:rPr lang="en-US" sz="1050" dirty="0"/>
                        <a:t>Citrate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Determines whether or not citrate can be used as a sole carbon source.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Growth, usually accompanied by the color change of a pH indicator.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725125"/>
                  </a:ext>
                </a:extLst>
              </a:tr>
              <a:tr h="355932">
                <a:tc>
                  <a:txBody>
                    <a:bodyPr/>
                    <a:lstStyle/>
                    <a:p>
                      <a:r>
                        <a:rPr lang="en-US" sz="1050" dirty="0"/>
                        <a:t>Gelatinase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Detects enzymatic breakdown of gelatin to polypeptides.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The solid gelatin is converted to liquid.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264056"/>
                  </a:ext>
                </a:extLst>
              </a:tr>
              <a:tr h="416886">
                <a:tc>
                  <a:txBody>
                    <a:bodyPr/>
                    <a:lstStyle/>
                    <a:p>
                      <a:r>
                        <a:rPr lang="en-US" sz="1050" dirty="0"/>
                        <a:t>Hydrogen sulfide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Detects H</a:t>
                      </a:r>
                      <a:r>
                        <a:rPr lang="en-US" sz="1050" baseline="-25000" dirty="0"/>
                        <a:t>2</a:t>
                      </a:r>
                      <a:r>
                        <a:rPr lang="en-US" sz="1050" dirty="0"/>
                        <a:t>S</a:t>
                      </a:r>
                      <a:r>
                        <a:rPr lang="en-US" sz="1050" baseline="0" dirty="0"/>
                        <a:t> </a:t>
                      </a:r>
                      <a:r>
                        <a:rPr lang="en-US" sz="1050" dirty="0"/>
                        <a:t>released as sulfur-containing amino acids are degraded.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 black precipitate forms due to the reaction of H</a:t>
                      </a:r>
                      <a:r>
                        <a:rPr lang="en-US" sz="1050" baseline="-25000" dirty="0"/>
                        <a:t>2</a:t>
                      </a:r>
                      <a:r>
                        <a:rPr lang="en-US" sz="1050" dirty="0"/>
                        <a:t>S</a:t>
                      </a:r>
                      <a:r>
                        <a:rPr lang="en-US" sz="1050" baseline="0" dirty="0"/>
                        <a:t> </a:t>
                      </a:r>
                      <a:r>
                        <a:rPr lang="en-US" sz="1050" dirty="0"/>
                        <a:t>with iron salts in the medium.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586264"/>
                  </a:ext>
                </a:extLst>
              </a:tr>
              <a:tr h="416886">
                <a:tc>
                  <a:txBody>
                    <a:bodyPr/>
                    <a:lstStyle/>
                    <a:p>
                      <a:r>
                        <a:rPr lang="en-US" sz="1050" dirty="0"/>
                        <a:t>Indole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Detects the enzymatic removal of the amino group from tryptophan.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The product, indole, reacts with an added chemical reagent, turning the reagent a deep red color.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503113"/>
                  </a:ext>
                </a:extLst>
              </a:tr>
              <a:tr h="416886">
                <a:tc>
                  <a:txBody>
                    <a:bodyPr/>
                    <a:lstStyle/>
                    <a:p>
                      <a:r>
                        <a:rPr lang="en-US" sz="1050" dirty="0"/>
                        <a:t>Lysine decarboxylase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Detects the enzymatic removal of the carboxyl group from lysine.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The medium becomes more alkaline, causing a pH indicator to change color.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483632"/>
                  </a:ext>
                </a:extLst>
              </a:tr>
              <a:tr h="416886">
                <a:tc>
                  <a:txBody>
                    <a:bodyPr/>
                    <a:lstStyle/>
                    <a:p>
                      <a:r>
                        <a:rPr lang="en-US" sz="1050" dirty="0"/>
                        <a:t>Methyl 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Detects mixed acids, the characteristic end products of a particular fermentation pathway.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The medium becomes acidic (pH below 4.5); a red color develops upon the addition of a pH indicator.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657751"/>
                  </a:ext>
                </a:extLst>
              </a:tr>
              <a:tr h="579008">
                <a:tc>
                  <a:txBody>
                    <a:bodyPr/>
                    <a:lstStyle/>
                    <a:p>
                      <a:r>
                        <a:rPr lang="en-US" sz="1050" dirty="0"/>
                        <a:t>Oxidase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Rapid test that detects the activity of cytochrome c oxidase, a component of the electron transport chain of specific organisms.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 dark color develops after a specific reagent is added.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078994"/>
                  </a:ext>
                </a:extLst>
              </a:tr>
              <a:tr h="567360">
                <a:tc>
                  <a:txBody>
                    <a:bodyPr/>
                    <a:lstStyle/>
                    <a:p>
                      <a:r>
                        <a:rPr lang="en-US" sz="1050" dirty="0"/>
                        <a:t>Phenylalanine deaminase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Detects the enzymatic removal of the amino group from phenylalanine.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The product of the reaction, phenylpyruvic acid, reacts with ferric chloride to give the medium a green color.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494612"/>
                  </a:ext>
                </a:extLst>
              </a:tr>
              <a:tr h="567360">
                <a:tc>
                  <a:txBody>
                    <a:bodyPr/>
                    <a:lstStyle/>
                    <a:p>
                      <a:r>
                        <a:rPr lang="en-US" sz="1050" dirty="0"/>
                        <a:t>Sugar fermentation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Detects the acidity resulting from fermentation of a specific sugar incorporated into the medium; also detects gas production.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The medium becomes acidic, causing a pH indicator to change color. An inverted tube traps any gas that is made.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526702"/>
                  </a:ext>
                </a:extLst>
              </a:tr>
              <a:tr h="416886">
                <a:tc>
                  <a:txBody>
                    <a:bodyPr/>
                    <a:lstStyle/>
                    <a:p>
                      <a:r>
                        <a:rPr lang="en-US" sz="1050" dirty="0"/>
                        <a:t>Urease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Detects the enzymatic degradation of urea to carbon dioxide and ammonia.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The medium becomes alkaline, causing a pH indicator to change color.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263505"/>
                  </a:ext>
                </a:extLst>
              </a:tr>
              <a:tr h="416886">
                <a:tc>
                  <a:txBody>
                    <a:bodyPr/>
                    <a:lstStyle/>
                    <a:p>
                      <a:r>
                        <a:rPr lang="en-US" sz="1050" dirty="0"/>
                        <a:t>Voges-Proskauer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Detects acetoin, an intermediate of the fermentation pathway that leads to 2,3-butanediol production.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 red color develops after chemicals that detect acetoin are added.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004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1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486835"/>
          </a:xfrm>
        </p:spPr>
        <p:txBody>
          <a:bodyPr/>
          <a:lstStyle/>
          <a:p>
            <a:r>
              <a:rPr lang="en-US" altLang="en-US" sz="2800" b="1" dirty="0">
                <a:solidFill>
                  <a:schemeClr val="tx1"/>
                </a:solidFill>
              </a:rPr>
              <a:t>Identification Methods Based on Phenotype - Figure 10.5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635" y="990600"/>
            <a:ext cx="7813965" cy="257240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Basic strategy for identification using biochemical tests relies on </a:t>
            </a:r>
            <a:r>
              <a:rPr lang="en-US" altLang="en-US" u="sng" dirty="0"/>
              <a:t>dichotomous key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Series of alternative choices </a:t>
            </a:r>
          </a:p>
          <a:p>
            <a:pPr marL="285750" lvl="1"/>
            <a:r>
              <a:rPr lang="en-US" altLang="en-US" dirty="0"/>
              <a:t>Simultaneous tests speed process and provide more conclusive results</a:t>
            </a:r>
          </a:p>
          <a:p>
            <a:pPr marL="285750" lvl="1"/>
            <a:r>
              <a:rPr lang="en-US" altLang="en-US" dirty="0"/>
              <a:t>Some tests accomplished without culturing (breath test to assay urease and identify </a:t>
            </a:r>
            <a:r>
              <a:rPr lang="en-US" altLang="en-US" i="1" dirty="0"/>
              <a:t>Helicobacter pylori</a:t>
            </a:r>
            <a:r>
              <a:rPr lang="en-US" altLang="en-US" dirty="0"/>
              <a:t>)</a:t>
            </a:r>
          </a:p>
        </p:txBody>
      </p:sp>
      <p:pic>
        <p:nvPicPr>
          <p:cNvPr id="33795" name="Picture 5" descr="A dichotomous key outlines a series of alternative choices that can identify speci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00" y="3704165"/>
            <a:ext cx="59436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F5F7B748-9A39-4D32-A18C-9C1FA6FABCC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657600" y="6478890"/>
            <a:ext cx="5361710" cy="379110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hlinkClick r:id="" action="ppaction://noaction"/>
              </a:rPr>
              <a:t>Jump to </a:t>
            </a:r>
            <a:r>
              <a:rPr lang="en-US" altLang="en-US" sz="1200" dirty="0">
                <a:hlinkClick r:id="" action="ppaction://noaction"/>
              </a:rPr>
              <a:t>Identification Methods Based on Phenotype - Figure 10.5 </a:t>
            </a:r>
            <a:r>
              <a:rPr lang="en-US" sz="1200" dirty="0">
                <a:hlinkClick r:id="" action="ppaction://noaction"/>
              </a:rPr>
              <a:t>Long Description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459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>
                <a:solidFill>
                  <a:schemeClr val="tx1"/>
                </a:solidFill>
              </a:rPr>
              <a:t>Identification</a:t>
            </a:r>
            <a:r>
              <a:rPr lang="en-US" altLang="en-US" sz="3000" b="1" dirty="0">
                <a:solidFill>
                  <a:schemeClr val="tx1"/>
                </a:solidFill>
              </a:rPr>
              <a:t> Methods Based on Phenotype - Figure 10.6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700" y="990600"/>
            <a:ext cx="7580300" cy="182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Commercial kits allow rapid identification via biochemical tests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Require incubation period</a:t>
            </a:r>
          </a:p>
          <a:p>
            <a:pPr marL="285750" lvl="1"/>
            <a:r>
              <a:rPr lang="en-US" altLang="en-US" dirty="0"/>
              <a:t>Pattern of results is scored and a computer identifies the organism</a:t>
            </a:r>
          </a:p>
        </p:txBody>
      </p:sp>
      <p:pic>
        <p:nvPicPr>
          <p:cNvPr id="5" name="Picture 4" descr="A number of tests can be conducted simultaneously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00" y="3048000"/>
            <a:ext cx="6934200" cy="26030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993314" y="6705600"/>
            <a:ext cx="1102888" cy="152400"/>
          </a:xfrm>
        </p:spPr>
        <p:txBody>
          <a:bodyPr/>
          <a:lstStyle/>
          <a:p>
            <a:pPr lvl="0" algn="r"/>
            <a:r>
              <a:rPr lang="en-US" altLang="en-US" dirty="0">
                <a:solidFill>
                  <a:srgbClr val="6A6A6A"/>
                </a:solidFill>
              </a:rPr>
              <a:t>©BSIP/Science Source</a:t>
            </a:r>
          </a:p>
        </p:txBody>
      </p:sp>
    </p:spTree>
    <p:extLst>
      <p:ext uri="{BB962C8B-B14F-4D97-AF65-F5344CB8AC3E}">
        <p14:creationId xmlns:p14="http://schemas.microsoft.com/office/powerpoint/2010/main" val="116796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72" y="228600"/>
            <a:ext cx="8650257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Identification Methods Based on Phenotype (2)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565" y="1676400"/>
            <a:ext cx="7897090" cy="2590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Serological testing uses antibodies to detect specific molecules</a:t>
            </a:r>
          </a:p>
          <a:p>
            <a:pPr marL="290513" lvl="1">
              <a:spcBef>
                <a:spcPts val="0"/>
              </a:spcBef>
            </a:pPr>
            <a:r>
              <a:rPr lang="en-US" altLang="en-US" dirty="0"/>
              <a:t>Proteins, polysaccharides of prokaryotic cells can serve as identifying markers</a:t>
            </a:r>
          </a:p>
          <a:p>
            <a:pPr marL="290513" lvl="1"/>
            <a:r>
              <a:rPr lang="en-US" altLang="en-US" dirty="0"/>
              <a:t>Most useful include surface structures of cell wall, capsule, flagella, pili</a:t>
            </a:r>
          </a:p>
          <a:p>
            <a:pPr marL="539750" lvl="2"/>
            <a:r>
              <a:rPr lang="en-US" altLang="en-US" dirty="0"/>
              <a:t>Some </a:t>
            </a:r>
            <a:r>
              <a:rPr lang="en-US" altLang="en-US" i="1" dirty="0"/>
              <a:t>Streptococcus</a:t>
            </a:r>
            <a:r>
              <a:rPr lang="en-US" altLang="en-US" dirty="0"/>
              <a:t> species contain unique carbohydrate in cell wall</a:t>
            </a:r>
          </a:p>
        </p:txBody>
      </p:sp>
    </p:spTree>
    <p:extLst>
      <p:ext uri="{BB962C8B-B14F-4D97-AF65-F5344CB8AC3E}">
        <p14:creationId xmlns:p14="http://schemas.microsoft.com/office/powerpoint/2010/main" val="30871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47" y="228600"/>
            <a:ext cx="8723106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Identification Methods Based on Phenotype (3)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635" y="1496295"/>
            <a:ext cx="7890165" cy="5181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An organism’s protein profile can be determined by MALDI-TOF (matrix-assisted laser desorption ionization time of flight mass spectrometry)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Can take less than 15 minutes</a:t>
            </a:r>
          </a:p>
          <a:p>
            <a:pPr marL="285750" lvl="1"/>
            <a:r>
              <a:rPr lang="en-US" altLang="en-US" dirty="0"/>
              <a:t>Measure the masses of various components using mass spectrophotometer</a:t>
            </a:r>
          </a:p>
          <a:p>
            <a:pPr marL="285750" lvl="1"/>
            <a:r>
              <a:rPr lang="en-US" altLang="en-US" dirty="0"/>
              <a:t>Sample spotted on sample plate with matrix</a:t>
            </a:r>
          </a:p>
          <a:p>
            <a:pPr marL="285750" lvl="1"/>
            <a:r>
              <a:rPr lang="en-US" altLang="en-US" dirty="0"/>
              <a:t>Laser beam vaporizes and ionizes sample</a:t>
            </a:r>
          </a:p>
          <a:p>
            <a:pPr marL="285750" lvl="1"/>
            <a:r>
              <a:rPr lang="en-US" altLang="en-US" dirty="0"/>
              <a:t>Time of flight: small ions travel faster than large ones </a:t>
            </a:r>
          </a:p>
          <a:p>
            <a:pPr marL="285750" lvl="1"/>
            <a:r>
              <a:rPr lang="en-US" altLang="en-US" dirty="0"/>
              <a:t>Mass spectrum a “fingerprint” or profile of the proteins and other macromolecules in the cell</a:t>
            </a:r>
          </a:p>
          <a:p>
            <a:pPr marL="285750" lvl="1"/>
            <a:r>
              <a:rPr lang="en-US" altLang="en-US" dirty="0"/>
              <a:t>Computer compares spectrum to database </a:t>
            </a:r>
          </a:p>
        </p:txBody>
      </p:sp>
    </p:spTree>
    <p:extLst>
      <p:ext uri="{BB962C8B-B14F-4D97-AF65-F5344CB8AC3E}">
        <p14:creationId xmlns:p14="http://schemas.microsoft.com/office/powerpoint/2010/main" val="312416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>
                <a:solidFill>
                  <a:schemeClr val="tx1"/>
                </a:solidFill>
              </a:rPr>
              <a:t>Identification Methods Based on Phenotype - Figure 10.7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410200" cy="376238"/>
          </a:xfrm>
        </p:spPr>
        <p:txBody>
          <a:bodyPr/>
          <a:lstStyle/>
          <a:p>
            <a:r>
              <a:rPr lang="en-US" altLang="en-US" dirty="0"/>
              <a:t>MALDI-TOF provides rapid identification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B41487-E005-4551-915A-E7240AE1E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61" y="1495425"/>
            <a:ext cx="8448675" cy="505968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9D14AC6-822C-4B32-841A-E7226C27108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89710" y="5536208"/>
            <a:ext cx="484745" cy="31993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1000" b="1" dirty="0"/>
              <a:t> 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7EA7DF6-ACA2-4D0D-89CC-4998AAC0B00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970693" y="5503944"/>
            <a:ext cx="1676400" cy="509587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050" dirty="0"/>
              <a:t>An isolated colony and matrix solution are added to a sample plate.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DAC99D-D719-4A3E-B5CE-E310010AA67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50054" y="5548745"/>
            <a:ext cx="456041" cy="211061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1000" b="1" dirty="0"/>
              <a:t>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93A102B-5307-4785-BECC-B6CC98CBE6F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408498" y="5512593"/>
            <a:ext cx="2273195" cy="1014413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050" dirty="0"/>
              <a:t>A laser beam converts the molecules in the sample to an ionized gaseous form. As the ions travel through the flight tube, they separate and sort by mass. A detector records them as they arrive.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0A1BC43-07EA-45BD-AEFD-1837C96AB73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61362" y="4648200"/>
            <a:ext cx="145473" cy="242455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1000" b="1" dirty="0"/>
              <a:t>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9286161-F618-4A35-B6AB-90D9048C8A2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01920" y="4603834"/>
            <a:ext cx="2180079" cy="6858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050" dirty="0"/>
              <a:t>A mass spectrum is generated. Computer software then compares the profile with a reference database.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935024" y="6705600"/>
            <a:ext cx="2208976" cy="152400"/>
          </a:xfrm>
        </p:spPr>
        <p:txBody>
          <a:bodyPr/>
          <a:lstStyle/>
          <a:p>
            <a:r>
              <a:rPr lang="en-US" dirty="0"/>
              <a:t>©McGraw-Hill Education, Lisa Burgess, photographer</a:t>
            </a:r>
          </a:p>
        </p:txBody>
      </p:sp>
    </p:spTree>
    <p:extLst>
      <p:ext uri="{BB962C8B-B14F-4D97-AF65-F5344CB8AC3E}">
        <p14:creationId xmlns:p14="http://schemas.microsoft.com/office/powerpoint/2010/main" val="179352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22F309-08EA-48F9-8AED-5DF2906C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128" y="228600"/>
            <a:ext cx="4265744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A Glimpse of History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7470" y="990600"/>
            <a:ext cx="7779330" cy="4648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600" dirty="0"/>
              <a:t>1870s: Bacteria classified by shape (Cohn) 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600" dirty="0"/>
              <a:t>1908: Classification by physiology (Orla-Jensen)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600" dirty="0"/>
              <a:t>1930s: Classification based on evolutionary relationships (Kluyver, van Niel) 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600" dirty="0"/>
              <a:t>1970: Relationships determined by comparing physical traits, nucleotide sequences (Stanier) 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600" dirty="0"/>
              <a:t>Late 1970s: Prokaryotes divided into two major groups based upon ribosomal RNA sequences (Woese) 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Led to current three domain system: </a:t>
            </a:r>
            <a:r>
              <a:rPr lang="en-US" altLang="en-US" i="1" dirty="0"/>
              <a:t>Bacteria</a:t>
            </a:r>
            <a:r>
              <a:rPr lang="en-US" altLang="en-US" dirty="0"/>
              <a:t>, </a:t>
            </a:r>
            <a:r>
              <a:rPr lang="en-US" altLang="en-US" i="1" dirty="0"/>
              <a:t>Archaea</a:t>
            </a:r>
            <a:r>
              <a:rPr lang="en-US" altLang="en-US" dirty="0"/>
              <a:t>, </a:t>
            </a:r>
            <a:r>
              <a:rPr lang="en-US" altLang="en-US" i="1" dirty="0"/>
              <a:t>Eukarya</a:t>
            </a:r>
          </a:p>
        </p:txBody>
      </p:sp>
    </p:spTree>
    <p:extLst>
      <p:ext uri="{BB962C8B-B14F-4D97-AF65-F5344CB8AC3E}">
        <p14:creationId xmlns:p14="http://schemas.microsoft.com/office/powerpoint/2010/main" val="426115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18E87F1-338F-43E3-8DB9-1DCCBA16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50" y="228599"/>
            <a:ext cx="8610600" cy="449317"/>
          </a:xfrm>
        </p:spPr>
        <p:txBody>
          <a:bodyPr/>
          <a:lstStyle/>
          <a:p>
            <a:r>
              <a:rPr lang="en-US" altLang="en-US" sz="2800" b="1" dirty="0">
                <a:solidFill>
                  <a:prstClr val="black"/>
                </a:solidFill>
              </a:rPr>
              <a:t>Table 10.3 Methods Used to Identify Microorganisms (2)</a:t>
            </a:r>
            <a:endParaRPr lang="en-US" dirty="0"/>
          </a:p>
        </p:txBody>
      </p:sp>
      <p:graphicFrame>
        <p:nvGraphicFramePr>
          <p:cNvPr id="17" name="Table Placeholder 16">
            <a:extLst>
              <a:ext uri="{FF2B5EF4-FFF2-40B4-BE49-F238E27FC236}">
                <a16:creationId xmlns:a16="http://schemas.microsoft.com/office/drawing/2014/main" id="{8C3F100C-9A5C-4215-A5E4-FA9B91E82DD2}"/>
              </a:ext>
            </a:extLst>
          </p:cNvPr>
          <p:cNvGraphicFramePr>
            <a:graphicFrameLocks noGrp="1"/>
          </p:cNvGraphicFramePr>
          <p:nvPr>
            <p:ph type="tbl" sz="quarter" idx="21"/>
            <p:extLst>
              <p:ext uri="{D42A27DB-BD31-4B8C-83A1-F6EECF244321}">
                <p14:modId xmlns:p14="http://schemas.microsoft.com/office/powerpoint/2010/main" val="2487307598"/>
              </p:ext>
            </p:extLst>
          </p:nvPr>
        </p:nvGraphicFramePr>
        <p:xfrm>
          <a:off x="684200" y="762000"/>
          <a:ext cx="7772400" cy="5715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1000">
                  <a:extLst>
                    <a:ext uri="{9D8B030D-6E8A-4147-A177-3AD203B41FA5}">
                      <a16:colId xmlns:a16="http://schemas.microsoft.com/office/drawing/2014/main" val="2417098677"/>
                    </a:ext>
                  </a:extLst>
                </a:gridCol>
                <a:gridCol w="4951400">
                  <a:extLst>
                    <a:ext uri="{9D8B030D-6E8A-4147-A177-3AD203B41FA5}">
                      <a16:colId xmlns:a16="http://schemas.microsoft.com/office/drawing/2014/main" val="2006436479"/>
                    </a:ext>
                  </a:extLst>
                </a:gridCol>
              </a:tblGrid>
              <a:tr h="336506">
                <a:tc>
                  <a:txBody>
                    <a:bodyPr/>
                    <a:lstStyle/>
                    <a:p>
                      <a:r>
                        <a:rPr lang="en-US" sz="1400" b="1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714133"/>
                  </a:ext>
                </a:extLst>
              </a:tr>
              <a:tr h="5692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1" dirty="0"/>
                        <a:t>Phenotypic 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/>
                        <a:t>Most of these methods do not require sophisticated equipment and can easily be done anywhere in the world.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175766"/>
                  </a:ext>
                </a:extLst>
              </a:tr>
              <a:tr h="681425">
                <a:tc>
                  <a:txBody>
                    <a:bodyPr/>
                    <a:lstStyle/>
                    <a:p>
                      <a:pPr marL="122238" indent="0">
                        <a:tabLst>
                          <a:tab pos="174625" algn="l"/>
                        </a:tabLst>
                      </a:pPr>
                      <a:r>
                        <a:rPr lang="en-US" sz="1150" dirty="0"/>
                        <a:t> Microscopic morphology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/>
                        <a:t>Size, shape, and staining characteristics can give suggestive information as to the identity of the organism. Further testing, however, is needed to confirm the identification.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518139"/>
                  </a:ext>
                </a:extLst>
              </a:tr>
              <a:tr h="569257">
                <a:tc>
                  <a:txBody>
                    <a:bodyPr/>
                    <a:lstStyle/>
                    <a:p>
                      <a:pPr marL="109538" indent="0"/>
                      <a:r>
                        <a:rPr lang="en-US" sz="1150" dirty="0"/>
                        <a:t> </a:t>
                      </a:r>
                      <a:r>
                        <a:rPr lang="en-US" sz="11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Culture 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/>
                        <a:t>Colony morphology can give initial clues to the identity of an organism.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974473"/>
                  </a:ext>
                </a:extLst>
              </a:tr>
              <a:tr h="569257">
                <a:tc>
                  <a:txBody>
                    <a:bodyPr/>
                    <a:lstStyle/>
                    <a:p>
                      <a:pPr marL="109538" indent="0"/>
                      <a:r>
                        <a:rPr lang="en-US" sz="1150" dirty="0"/>
                        <a:t> </a:t>
                      </a:r>
                      <a:r>
                        <a:rPr lang="en-US" sz="11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Metabolic capabilities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/>
                        <a:t>A set of biochemical tests can be used to identify a microorganism.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618003"/>
                  </a:ext>
                </a:extLst>
              </a:tr>
              <a:tr h="681425">
                <a:tc>
                  <a:txBody>
                    <a:bodyPr/>
                    <a:lstStyle/>
                    <a:p>
                      <a:pPr marL="1095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/>
                        <a:t>Serological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/>
                        <a:t>Proteins and polysaccharides that make up a microorganism are sometimes characteristic enough to be considered identifying markers. These can be detected using specific antibodies.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287913"/>
                  </a:ext>
                </a:extLst>
              </a:tr>
              <a:tr h="569257">
                <a:tc>
                  <a:txBody>
                    <a:bodyPr/>
                    <a:lstStyle/>
                    <a:p>
                      <a:pPr marL="109538" indent="0"/>
                      <a:r>
                        <a:rPr lang="en-US" sz="1150" dirty="0"/>
                        <a:t>Protein profile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/>
                        <a:t>MALDI-TOF MS separates and sorts an organism’s proteins by mass, generating a profile that provides a fast way to identify an organism grown in culture.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69899"/>
                  </a:ext>
                </a:extLst>
              </a:tr>
              <a:tr h="5692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1" dirty="0"/>
                        <a:t>Genotypic 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/>
                        <a:t>These methods are increasingly being used to identify microorganisms. Even an organism that occurs in very low numbers in a mixed culture can be identified.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836061"/>
                  </a:ext>
                </a:extLst>
              </a:tr>
              <a:tr h="681425">
                <a:tc>
                  <a:txBody>
                    <a:bodyPr/>
                    <a:lstStyle/>
                    <a:p>
                      <a:pPr marL="1095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/>
                        <a:t>Detecting specific nucleotide</a:t>
                      </a:r>
                      <a:r>
                        <a:rPr lang="en-US" sz="1150" spc="5000" baseline="0" dirty="0"/>
                        <a:t> </a:t>
                      </a:r>
                      <a:r>
                        <a:rPr lang="en-US" sz="1150" dirty="0"/>
                        <a:t>sequences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/>
                        <a:t>Nucleic acid probes and nucleic acid amplification tests can be used to identify a microorganism grown in culture. In some cases, the method is sensitive enough to detect the organism directly in a specimen.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931585"/>
                  </a:ext>
                </a:extLst>
              </a:tr>
              <a:tr h="487934">
                <a:tc>
                  <a:txBody>
                    <a:bodyPr/>
                    <a:lstStyle/>
                    <a:p>
                      <a:pPr marL="1095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/>
                        <a:t>Sequencing rRNA genes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/>
                        <a:t>This requires amplifying and then sequencing rRNA genes, but it can be used to identify organisms that have not yet been grown in culture.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560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95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Identification Methods Based on Genotype (1)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256" y="990600"/>
            <a:ext cx="8229600" cy="3048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Detecting Specific Nucleotide Sequences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Tests can identify sequences unique to species or group</a:t>
            </a:r>
          </a:p>
          <a:p>
            <a:pPr marL="504825" lvl="2"/>
            <a:r>
              <a:rPr lang="en-US" altLang="en-US" dirty="0"/>
              <a:t>Nucleic acid probes</a:t>
            </a:r>
          </a:p>
          <a:p>
            <a:pPr marL="504825" lvl="2"/>
            <a:r>
              <a:rPr lang="en-US" altLang="en-US" dirty="0"/>
              <a:t>Nucleic acid amplification tests (NAATs)</a:t>
            </a:r>
          </a:p>
          <a:p>
            <a:pPr marL="285750" lvl="1"/>
            <a:r>
              <a:rPr lang="en-US" altLang="en-US" dirty="0"/>
              <a:t>Limitation is each detects only single possibility</a:t>
            </a:r>
          </a:p>
          <a:p>
            <a:pPr marL="285750" lvl="1"/>
            <a:r>
              <a:rPr lang="en-US" altLang="en-US" dirty="0"/>
              <a:t>Need to run multiple probes if organism being tested could be one of multiple different species or related groups</a:t>
            </a:r>
          </a:p>
        </p:txBody>
      </p:sp>
    </p:spTree>
    <p:extLst>
      <p:ext uri="{BB962C8B-B14F-4D97-AF65-F5344CB8AC3E}">
        <p14:creationId xmlns:p14="http://schemas.microsoft.com/office/powerpoint/2010/main" val="21488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b="1" dirty="0">
                <a:solidFill>
                  <a:schemeClr val="tx1"/>
                </a:solidFill>
              </a:rPr>
              <a:t>Identification Methods Based on Genotype - Figure 10.8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256" y="990600"/>
            <a:ext cx="8072438" cy="312650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Nucleic acid probes locate nucleotide sequence characteristic of species or group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Most methods first increase DNA in sample</a:t>
            </a:r>
          </a:p>
          <a:p>
            <a:pPr marL="519113" lvl="2"/>
            <a:r>
              <a:rPr lang="en-US" altLang="en-US" dirty="0"/>
              <a:t>Inoculation on agar or in vitro DNA amplification</a:t>
            </a:r>
          </a:p>
          <a:p>
            <a:pPr marL="285750" lvl="1"/>
            <a:r>
              <a:rPr lang="en-US" altLang="en-US" u="sng" dirty="0"/>
              <a:t>Fluorescence in situ hybridization (FISH)</a:t>
            </a:r>
            <a:r>
              <a:rPr lang="en-US" altLang="en-US" dirty="0"/>
              <a:t> probes for 16S rRNA</a:t>
            </a:r>
          </a:p>
          <a:p>
            <a:pPr marL="519113" lvl="2"/>
            <a:r>
              <a:rPr lang="en-US" altLang="en-US" dirty="0"/>
              <a:t>Amplification step not needed</a:t>
            </a:r>
          </a:p>
          <a:p>
            <a:pPr marL="519113" lvl="2"/>
            <a:r>
              <a:rPr lang="en-US" altLang="en-US" u="sng" dirty="0"/>
              <a:t>Signature sequence</a:t>
            </a:r>
            <a:r>
              <a:rPr lang="en-US" altLang="en-US" dirty="0"/>
              <a:t> characterizes certain group</a:t>
            </a:r>
          </a:p>
        </p:txBody>
      </p:sp>
      <p:pic>
        <p:nvPicPr>
          <p:cNvPr id="5" name="Picture 4" descr="The probe, a single-stranded piece of nucleic acid labeled with a detectable marker, binds a unique nucleotide sequenc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81" y="4117102"/>
            <a:ext cx="8072438" cy="2306411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3F9C788-EC26-4366-810F-9AF6FAEC566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690014" y="6523629"/>
            <a:ext cx="5406219" cy="228600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hlinkClick r:id="" action="ppaction://noaction"/>
              </a:rPr>
              <a:t>Jump to </a:t>
            </a:r>
            <a:r>
              <a:rPr lang="en-US" altLang="en-US" sz="1200" dirty="0">
                <a:hlinkClick r:id="" action="ppaction://noaction"/>
              </a:rPr>
              <a:t>Identification Methods Based on Genotype - Figure 10.8 </a:t>
            </a:r>
            <a:r>
              <a:rPr lang="en-US" sz="1200" dirty="0">
                <a:hlinkClick r:id="" action="ppaction://noaction"/>
              </a:rPr>
              <a:t>Long Description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6604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Identification Methods Based on Genotype (2)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256" y="990600"/>
            <a:ext cx="8041944" cy="2743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u="sng" dirty="0"/>
              <a:t>Nucleic acid amplification tests (NAATs)</a:t>
            </a:r>
            <a:r>
              <a:rPr lang="en-US" altLang="en-US" dirty="0"/>
              <a:t> used to increase number of copies of specific DNA sequences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Allows detection of small numbers of organisms </a:t>
            </a:r>
          </a:p>
          <a:p>
            <a:pPr marL="490538" lvl="2"/>
            <a:r>
              <a:rPr lang="en-US" altLang="en-US" dirty="0"/>
              <a:t>Often from body fluids, soil, food, water</a:t>
            </a:r>
          </a:p>
          <a:p>
            <a:pPr marL="285750" lvl="1"/>
            <a:r>
              <a:rPr lang="en-US" altLang="en-US" dirty="0"/>
              <a:t>Detection of organisms that cannot be cultured</a:t>
            </a:r>
          </a:p>
          <a:p>
            <a:pPr marL="285750" lvl="1"/>
            <a:r>
              <a:rPr lang="en-US" altLang="en-US" dirty="0"/>
              <a:t>Polymerase chain reaction (PCR) is common technique</a:t>
            </a:r>
          </a:p>
        </p:txBody>
      </p:sp>
    </p:spTree>
    <p:extLst>
      <p:ext uri="{BB962C8B-B14F-4D97-AF65-F5344CB8AC3E}">
        <p14:creationId xmlns:p14="http://schemas.microsoft.com/office/powerpoint/2010/main" val="79943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28145"/>
          </a:xfrm>
        </p:spPr>
        <p:txBody>
          <a:bodyPr/>
          <a:lstStyle/>
          <a:p>
            <a:r>
              <a:rPr lang="en-US" altLang="en-US" sz="3000" b="1" dirty="0">
                <a:solidFill>
                  <a:schemeClr val="tx1"/>
                </a:solidFill>
              </a:rPr>
              <a:t>Identification Methods Based on Genotype - Figure 10.9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256" y="990600"/>
            <a:ext cx="8229600" cy="3886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Sequencing Ribosomal RNAs (</a:t>
            </a:r>
            <a:r>
              <a:rPr lang="en-US" altLang="en-US" u="sng" dirty="0"/>
              <a:t>rRNAs</a:t>
            </a:r>
            <a:r>
              <a:rPr lang="en-US" altLang="en-US" dirty="0"/>
              <a:t>) or the DNA that encodes them (</a:t>
            </a:r>
            <a:r>
              <a:rPr lang="en-US" altLang="en-US" u="sng" dirty="0"/>
              <a:t>rDNA</a:t>
            </a:r>
            <a:r>
              <a:rPr lang="en-US" altLang="en-US" dirty="0"/>
              <a:t>) is used in identification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Sequences relatively stable</a:t>
            </a:r>
          </a:p>
          <a:p>
            <a:pPr marL="285750" lvl="1"/>
            <a:r>
              <a:rPr lang="en-US" altLang="en-US" dirty="0"/>
              <a:t>16S rRNA most useful because of moderate size</a:t>
            </a:r>
          </a:p>
          <a:p>
            <a:pPr marL="531813" lvl="2"/>
            <a:r>
              <a:rPr lang="en-US" altLang="en-US" dirty="0"/>
              <a:t>Approximately 1,500 nucleotides</a:t>
            </a:r>
          </a:p>
          <a:p>
            <a:pPr marL="285750" lvl="1"/>
            <a:r>
              <a:rPr lang="en-US" altLang="en-US" dirty="0"/>
              <a:t>Sequence compared with </a:t>
            </a:r>
          </a:p>
          <a:p>
            <a:pPr marL="285750" lvl="1">
              <a:spcBef>
                <a:spcPct val="0"/>
              </a:spcBef>
              <a:buNone/>
            </a:pPr>
            <a:r>
              <a:rPr lang="en-US" altLang="en-US" dirty="0"/>
              <a:t>	extensive databases</a:t>
            </a:r>
          </a:p>
          <a:p>
            <a:pPr marL="285750" lvl="1"/>
            <a:r>
              <a:rPr lang="en-US" altLang="en-US" dirty="0"/>
              <a:t>Can identify organisms that</a:t>
            </a:r>
            <a:br>
              <a:rPr lang="en-US" altLang="en-US" dirty="0"/>
            </a:br>
            <a:r>
              <a:rPr lang="en-US" altLang="en-US" dirty="0"/>
              <a:t>cannot be grown in culture</a:t>
            </a:r>
          </a:p>
        </p:txBody>
      </p:sp>
      <p:pic>
        <p:nvPicPr>
          <p:cNvPr id="5" name="Picture 4" descr="16S rRNA is part of the 30S subunit of a 70S ribosom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819400"/>
            <a:ext cx="3509970" cy="3477988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482678C-A667-4B42-8DEB-CB21A201615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505200" y="6472535"/>
            <a:ext cx="5390866" cy="255812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hlinkClick r:id="" action="ppaction://noaction"/>
              </a:rPr>
              <a:t>Jump to </a:t>
            </a:r>
            <a:r>
              <a:rPr lang="en-US" altLang="en-US" sz="1200" dirty="0">
                <a:hlinkClick r:id="" action="ppaction://noaction"/>
              </a:rPr>
              <a:t>Identification Methods Based on Genotype - Figure 10.9 </a:t>
            </a:r>
            <a:r>
              <a:rPr lang="en-US" sz="1200" dirty="0">
                <a:hlinkClick r:id="" action="ppaction://noaction"/>
              </a:rPr>
              <a:t>Long Description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5485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10C6759-A053-4F5B-9B2D-8EA9E0F12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88" y="228599"/>
            <a:ext cx="7557025" cy="912127"/>
          </a:xfrm>
        </p:spPr>
        <p:txBody>
          <a:bodyPr/>
          <a:lstStyle/>
          <a:p>
            <a:r>
              <a:rPr lang="en-US" altLang="en-US" sz="3000" b="1" dirty="0">
                <a:solidFill>
                  <a:prstClr val="black"/>
                </a:solidFill>
              </a:rPr>
              <a:t>Table 10.5 Summary of Methods Used to Characterize Different Strains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5216" y="1379555"/>
            <a:ext cx="5747984" cy="193353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Characterizing different strains is important</a:t>
            </a:r>
          </a:p>
          <a:p>
            <a:pPr marL="285750" lvl="1">
              <a:spcBef>
                <a:spcPts val="0"/>
              </a:spcBef>
              <a:tabLst>
                <a:tab pos="641350" algn="l"/>
              </a:tabLst>
            </a:pPr>
            <a:r>
              <a:rPr lang="en-US" altLang="en-US" dirty="0"/>
              <a:t>Foodborne illnesses</a:t>
            </a:r>
          </a:p>
          <a:p>
            <a:pPr marL="285750" lvl="1">
              <a:tabLst>
                <a:tab pos="641350" algn="l"/>
              </a:tabLst>
            </a:pPr>
            <a:r>
              <a:rPr lang="en-US" altLang="en-US" dirty="0"/>
              <a:t>Forensic investigations of bioterrorism, biocrimes</a:t>
            </a:r>
          </a:p>
          <a:p>
            <a:pPr marL="285750" lvl="1">
              <a:tabLst>
                <a:tab pos="641350" algn="l"/>
              </a:tabLst>
            </a:pPr>
            <a:r>
              <a:rPr lang="en-US" altLang="en-US" dirty="0"/>
              <a:t>Diagnosing certain diseases</a:t>
            </a:r>
          </a:p>
        </p:txBody>
      </p:sp>
      <p:graphicFrame>
        <p:nvGraphicFramePr>
          <p:cNvPr id="18" name="Table Placeholder 17">
            <a:extLst>
              <a:ext uri="{FF2B5EF4-FFF2-40B4-BE49-F238E27FC236}">
                <a16:creationId xmlns:a16="http://schemas.microsoft.com/office/drawing/2014/main" id="{6E2D649C-AA11-4CF8-95E5-C04FFDBC329B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104611995"/>
              </p:ext>
            </p:extLst>
          </p:nvPr>
        </p:nvGraphicFramePr>
        <p:xfrm>
          <a:off x="1027100" y="3337086"/>
          <a:ext cx="7659700" cy="31841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3700">
                  <a:extLst>
                    <a:ext uri="{9D8B030D-6E8A-4147-A177-3AD203B41FA5}">
                      <a16:colId xmlns:a16="http://schemas.microsoft.com/office/drawing/2014/main" val="1773189115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566660699"/>
                    </a:ext>
                  </a:extLst>
                </a:gridCol>
              </a:tblGrid>
              <a:tr h="354016">
                <a:tc>
                  <a:txBody>
                    <a:bodyPr/>
                    <a:lstStyle/>
                    <a:p>
                      <a:r>
                        <a:rPr lang="en-US" b="1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136695"/>
                  </a:ext>
                </a:extLst>
              </a:tr>
              <a:tr h="72201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Biochemical typing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Biochemical tests are most commonly used to identify various species of bacteria, but in some cases they can be used to distinguish different strains. A group of strains that have a characteristic biochemical pattern is called a biovar or a biotype.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048678"/>
                  </a:ext>
                </a:extLst>
              </a:tr>
              <a:tr h="5739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Serological typing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Proteins and carbohydrates that vary among strains can be used to differentiate strains. A group of strains that have a characteristic serological type is called a </a:t>
                      </a:r>
                      <a:r>
                        <a:rPr lang="en-US" sz="1200" dirty="0" err="1"/>
                        <a:t>serovar</a:t>
                      </a:r>
                      <a:r>
                        <a:rPr lang="en-US" sz="1200" dirty="0"/>
                        <a:t> or a serotype.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60522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Molecular typing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Gel electrophoresis can be used to detect restriction fragment length polymorphisms (RFLPs). Whole-genome sequencing (WGS) is increasingly being used to detect differences.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536162"/>
                  </a:ext>
                </a:extLst>
              </a:tr>
              <a:tr h="5480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Phage typing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Strains of a given species sometimes differ in their susceptibility to various types of bacteriophages.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50681"/>
                  </a:ext>
                </a:extLst>
              </a:tr>
              <a:tr h="44091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Antibiograms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Antibiotic susceptibility patterns can be used to characterize strains.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079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00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2A30531-F630-474D-A7FE-BCE36F3F6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Characterizing Strain Differences - Figure 10.10 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E9467D-82E3-4CB9-8024-07E02101C63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98397" y="990600"/>
            <a:ext cx="6477000" cy="13716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Biochemical Typing</a:t>
            </a:r>
          </a:p>
          <a:p>
            <a:pPr marL="285750" lvl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Group with characteristic pattern: </a:t>
            </a:r>
            <a:r>
              <a:rPr lang="en-US" altLang="en-US" sz="2000" u="sng" dirty="0">
                <a:solidFill>
                  <a:prstClr val="black"/>
                </a:solidFill>
              </a:rPr>
              <a:t>biovar</a:t>
            </a:r>
            <a:r>
              <a:rPr lang="en-US" altLang="en-US" sz="2000" dirty="0">
                <a:solidFill>
                  <a:prstClr val="black"/>
                </a:solidFill>
              </a:rPr>
              <a:t>, or </a:t>
            </a:r>
            <a:r>
              <a:rPr lang="en-US" altLang="en-US" sz="2000" u="sng" dirty="0">
                <a:solidFill>
                  <a:prstClr val="black"/>
                </a:solidFill>
              </a:rPr>
              <a:t>biotype</a:t>
            </a:r>
          </a:p>
          <a:p>
            <a:pPr marL="285750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Can trace </a:t>
            </a:r>
            <a:r>
              <a:rPr lang="en-US" altLang="en-US" sz="2000" i="1" dirty="0">
                <a:solidFill>
                  <a:prstClr val="black"/>
                </a:solidFill>
              </a:rPr>
              <a:t>Vibrio cholerae</a:t>
            </a:r>
            <a:r>
              <a:rPr lang="en-US" altLang="en-US" sz="2000" dirty="0">
                <a:solidFill>
                  <a:prstClr val="black"/>
                </a:solidFill>
              </a:rPr>
              <a:t> El Tor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CF0321-E30A-4FF2-B2EE-7D69915AA7E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98397" y="2465696"/>
            <a:ext cx="4611803" cy="3096904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Serological Typing</a:t>
            </a:r>
          </a:p>
          <a:p>
            <a:pPr marL="285750" lvl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>
                <a:solidFill>
                  <a:prstClr val="black"/>
                </a:solidFill>
              </a:rPr>
              <a:t>E. coli</a:t>
            </a:r>
            <a:r>
              <a:rPr lang="en-US" altLang="en-US" sz="2000" dirty="0">
                <a:solidFill>
                  <a:prstClr val="black"/>
                </a:solidFill>
              </a:rPr>
              <a:t> distinguished by antigenic type of flagella, capsules, lipopolysaccharide molecules</a:t>
            </a:r>
          </a:p>
          <a:p>
            <a:pPr marL="519113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i="1" dirty="0">
                <a:solidFill>
                  <a:prstClr val="black"/>
                </a:solidFill>
              </a:rPr>
              <a:t>E. coli</a:t>
            </a:r>
            <a:r>
              <a:rPr lang="en-US" altLang="en-US" sz="1800" dirty="0">
                <a:solidFill>
                  <a:prstClr val="black"/>
                </a:solidFill>
              </a:rPr>
              <a:t> O157:H7 (O antigen is lipopolysaccharide; H antigen is flagella)</a:t>
            </a:r>
          </a:p>
          <a:p>
            <a:pPr marL="285750"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Group with characteristic antigens: </a:t>
            </a:r>
            <a:r>
              <a:rPr lang="en-US" altLang="en-US" sz="2000" u="sng" dirty="0" err="1">
                <a:solidFill>
                  <a:prstClr val="black"/>
                </a:solidFill>
              </a:rPr>
              <a:t>serovar</a:t>
            </a:r>
            <a:r>
              <a:rPr lang="en-US" altLang="en-US" sz="2000" dirty="0">
                <a:solidFill>
                  <a:prstClr val="black"/>
                </a:solidFill>
              </a:rPr>
              <a:t>, or </a:t>
            </a:r>
            <a:r>
              <a:rPr lang="en-US" altLang="en-US" sz="2000" u="sng" dirty="0">
                <a:solidFill>
                  <a:prstClr val="black"/>
                </a:solidFill>
              </a:rPr>
              <a:t>serotype</a:t>
            </a:r>
          </a:p>
        </p:txBody>
      </p:sp>
      <p:pic>
        <p:nvPicPr>
          <p:cNvPr id="4" name="Picture 3" descr="K antigen is in the capsul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5" y="3513160"/>
            <a:ext cx="3148131" cy="282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3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F03A0E4-C228-4DD1-ABE1-C04662933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Characterizing Strain Differences - Figure 10.11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7258" y="990600"/>
            <a:ext cx="4003342" cy="138524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Molecular typing uses differences in DNA sequences to distinguish strains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1D0EA-E6B7-47BA-9AB3-BEF6A4A7FE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7258" y="2286000"/>
            <a:ext cx="3178997" cy="3276600"/>
          </a:xfrm>
        </p:spPr>
        <p:txBody>
          <a:bodyPr/>
          <a:lstStyle/>
          <a:p>
            <a:pPr marL="285750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Cut DNA samples with same restriction enzyme</a:t>
            </a:r>
          </a:p>
          <a:p>
            <a:pPr marL="285750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Separate via gel electrophoresis</a:t>
            </a:r>
          </a:p>
          <a:p>
            <a:pPr marL="285750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Patterns called </a:t>
            </a:r>
            <a:r>
              <a:rPr lang="en-US" altLang="en-US" sz="2000" u="sng" dirty="0">
                <a:solidFill>
                  <a:prstClr val="black"/>
                </a:solidFill>
              </a:rPr>
              <a:t>restriction fragment length polymorphisms (RFLPs)</a:t>
            </a:r>
          </a:p>
          <a:p>
            <a:pPr marL="285750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Different RFLPs indicate different strains</a:t>
            </a:r>
          </a:p>
        </p:txBody>
      </p:sp>
      <p:pic>
        <p:nvPicPr>
          <p:cNvPr id="5" name="Picture 4" descr="RFLPs from the same source appear similar after electrophoresi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914400"/>
            <a:ext cx="3352800" cy="5600200"/>
          </a:xfrm>
          <a:prstGeom prst="rect">
            <a:avLst/>
          </a:prstGeom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E725642-2767-48A1-83A1-E3DF06CD15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8400" y="6705600"/>
            <a:ext cx="2895600" cy="99950"/>
          </a:xfrm>
        </p:spPr>
        <p:txBody>
          <a:bodyPr/>
          <a:lstStyle/>
          <a:p>
            <a:pPr lvl="0"/>
            <a:r>
              <a:rPr lang="en-US" altLang="en-US" dirty="0">
                <a:solidFill>
                  <a:prstClr val="black"/>
                </a:solidFill>
              </a:rPr>
              <a:t>b: ©Patricia Moor, </a:t>
            </a:r>
            <a:r>
              <a:rPr lang="en-US" altLang="en-US" dirty="0" err="1">
                <a:solidFill>
                  <a:prstClr val="black"/>
                </a:solidFill>
              </a:rPr>
              <a:t>Gadi</a:t>
            </a:r>
            <a:r>
              <a:rPr lang="en-US" altLang="en-US" dirty="0">
                <a:solidFill>
                  <a:prstClr val="black"/>
                </a:solidFill>
              </a:rPr>
              <a:t> Research Center, University of Canberra</a:t>
            </a:r>
            <a:r>
              <a:rPr lang="en-US" altLang="en-US" dirty="0"/>
              <a:t>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DF16DE9-1930-40A7-B5C9-AC20858995B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191000" y="6414448"/>
            <a:ext cx="4724400" cy="202844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hlinkClick r:id="" action="ppaction://noaction"/>
              </a:rPr>
              <a:t>Jump to </a:t>
            </a:r>
            <a:r>
              <a:rPr lang="en-US" altLang="en-US" sz="1200" dirty="0">
                <a:hlinkClick r:id="" action="ppaction://noaction"/>
              </a:rPr>
              <a:t>Characterizing Strain Differences - Figure 10.11 </a:t>
            </a:r>
            <a:r>
              <a:rPr lang="en-US" sz="1200" dirty="0">
                <a:hlinkClick r:id="" action="ppaction://noaction"/>
              </a:rPr>
              <a:t>Long Description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8554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23B8E9C-814E-48C6-AE0E-4148F84AE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89" y="228600"/>
            <a:ext cx="6870023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Characterizing Strain Differences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7AB99-5361-4A52-9396-3EE34644CFC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98397" y="990600"/>
            <a:ext cx="8153400" cy="22098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sz="2400" u="sng" dirty="0" err="1">
                <a:solidFill>
                  <a:prstClr val="black"/>
                </a:solidFill>
              </a:rPr>
              <a:t>PulseNet</a:t>
            </a:r>
            <a:r>
              <a:rPr lang="en-US" altLang="en-US" sz="2400" dirty="0">
                <a:solidFill>
                  <a:prstClr val="black"/>
                </a:solidFill>
              </a:rPr>
              <a:t> makes it easier to use RFLP data to track foodborne disease outbreaks</a:t>
            </a:r>
          </a:p>
          <a:p>
            <a:pPr marL="285750" lvl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Established by CDC</a:t>
            </a:r>
          </a:p>
          <a:p>
            <a:pPr marL="285750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Labs can submit RFLP patterns to database and quickly receive information about other isolates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E202DF-173C-4BFD-9309-B36E32BBF7E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98397" y="3132160"/>
            <a:ext cx="7888403" cy="182084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Whole genome sequencing (WGS) can trace outbreaks caused by closely related stains</a:t>
            </a:r>
          </a:p>
          <a:p>
            <a:pPr marL="285750" lvl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u="sng" dirty="0">
                <a:solidFill>
                  <a:prstClr val="black"/>
                </a:solidFill>
              </a:rPr>
              <a:t>Genome </a:t>
            </a:r>
            <a:r>
              <a:rPr lang="en-US" altLang="en-US" sz="2000" u="sng" dirty="0" err="1">
                <a:solidFill>
                  <a:prstClr val="black"/>
                </a:solidFill>
              </a:rPr>
              <a:t>Trakr</a:t>
            </a:r>
            <a:r>
              <a:rPr lang="en-US" altLang="en-US" sz="2000" dirty="0">
                <a:solidFill>
                  <a:prstClr val="black"/>
                </a:solidFill>
              </a:rPr>
              <a:t> established by FDA</a:t>
            </a:r>
          </a:p>
          <a:p>
            <a:pPr marL="285750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Network of labs that use WGS data for tracking outbreaks</a:t>
            </a:r>
          </a:p>
        </p:txBody>
      </p:sp>
    </p:spTree>
    <p:extLst>
      <p:ext uri="{BB962C8B-B14F-4D97-AF65-F5344CB8AC3E}">
        <p14:creationId xmlns:p14="http://schemas.microsoft.com/office/powerpoint/2010/main" val="292328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D629863A-C44D-4A93-8E3D-AC964DA29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Characterizing Strain Differences - Figure 10.12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2111" y="990600"/>
            <a:ext cx="4656579" cy="4114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Phage typing relies on differences in susceptibility to </a:t>
            </a:r>
            <a:r>
              <a:rPr lang="en-US" altLang="en-US" u="sng" dirty="0"/>
              <a:t>bacteriophages </a:t>
            </a:r>
            <a:r>
              <a:rPr lang="en-US" altLang="en-US" dirty="0"/>
              <a:t>(phages)</a:t>
            </a:r>
            <a:endParaRPr lang="en-US" altLang="en-US" u="sng" dirty="0"/>
          </a:p>
          <a:p>
            <a:pPr marL="282575" lvl="1" indent="-282575">
              <a:spcBef>
                <a:spcPts val="0"/>
              </a:spcBef>
            </a:pPr>
            <a:r>
              <a:rPr lang="en-US" altLang="en-US" dirty="0"/>
              <a:t>Susceptibility pattern determined by adding different bacteriophage suspensions to agar plate growing bacteria</a:t>
            </a:r>
          </a:p>
          <a:p>
            <a:pPr marL="282575" lvl="1" indent="-282575"/>
            <a:r>
              <a:rPr lang="en-US" altLang="en-US" dirty="0"/>
              <a:t>If phage lyses cells, a clear area forms</a:t>
            </a:r>
          </a:p>
          <a:p>
            <a:pPr marL="282575" lvl="1" indent="-282575"/>
            <a:r>
              <a:rPr lang="en-US" altLang="en-US" dirty="0"/>
              <a:t>Largely replaced by molecular methods, but still useful in labs lacking equipment for molecular typing</a:t>
            </a:r>
          </a:p>
        </p:txBody>
      </p:sp>
      <p:pic>
        <p:nvPicPr>
          <p:cNvPr id="10" name="Picture 9" descr="Different patterns of lysis by bacteriophage are seen with different bacterial strains.">
            <a:extLst>
              <a:ext uri="{FF2B5EF4-FFF2-40B4-BE49-F238E27FC236}">
                <a16:creationId xmlns:a16="http://schemas.microsoft.com/office/drawing/2014/main" id="{C8268AF3-F8C3-4CB3-BED4-B982CFDBB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838199"/>
            <a:ext cx="2590800" cy="5840035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4EA9198-01D2-4989-997B-7CE5B525A7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48600" y="6705600"/>
            <a:ext cx="1295400" cy="152400"/>
          </a:xfrm>
        </p:spPr>
        <p:txBody>
          <a:bodyPr/>
          <a:lstStyle/>
          <a:p>
            <a:pPr lvl="0"/>
            <a:r>
              <a:rPr lang="en-US" altLang="en-US" dirty="0">
                <a:solidFill>
                  <a:prstClr val="black"/>
                </a:solidFill>
              </a:rPr>
              <a:t>3: ©Evans Roberts</a:t>
            </a:r>
            <a:r>
              <a:rPr lang="en-US" altLang="en-US" dirty="0"/>
              <a:t>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FFCAE8C-C3F0-4FBF-91C5-E01C5929C5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" y="6248400"/>
            <a:ext cx="4551080" cy="242796"/>
          </a:xfrm>
        </p:spPr>
        <p:txBody>
          <a:bodyPr/>
          <a:lstStyle/>
          <a:p>
            <a:pPr algn="l"/>
            <a:r>
              <a:rPr lang="en-US" sz="1200" dirty="0">
                <a:hlinkClick r:id="" action="ppaction://noaction"/>
              </a:rPr>
              <a:t>Jump to </a:t>
            </a:r>
            <a:r>
              <a:rPr lang="en-US" altLang="en-US" sz="1200" dirty="0">
                <a:hlinkClick r:id="" action="ppaction://noaction"/>
              </a:rPr>
              <a:t>Characterizing Strain Differences - Figure 10.12 </a:t>
            </a:r>
            <a:r>
              <a:rPr lang="en-US" sz="1200" dirty="0">
                <a:hlinkClick r:id="" action="ppaction://noaction"/>
              </a:rPr>
              <a:t>Long Description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8875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B3E0B6-A88E-4B27-B914-9712CA936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645" y="228600"/>
            <a:ext cx="5688733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Principles of Taxonomy (1)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3565" y="990600"/>
            <a:ext cx="7897090" cy="4114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u="sng" dirty="0"/>
              <a:t>Taxonomy</a:t>
            </a:r>
            <a:r>
              <a:rPr lang="en-US" altLang="en-US" dirty="0"/>
              <a:t> is the science that characterizes and names organisms to arrange them into hierarchical groups (taxa)</a:t>
            </a:r>
            <a:endParaRPr lang="en-US" altLang="en-US" u="sng" dirty="0"/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Three separate but interrelated areas:</a:t>
            </a:r>
          </a:p>
          <a:p>
            <a:pPr marL="285750" lvl="1">
              <a:spcBef>
                <a:spcPts val="0"/>
              </a:spcBef>
            </a:pPr>
            <a:r>
              <a:rPr lang="en-US" altLang="en-US" u="sng" dirty="0"/>
              <a:t>Identification</a:t>
            </a:r>
          </a:p>
          <a:p>
            <a:pPr marL="512763" lvl="2"/>
            <a:r>
              <a:rPr lang="en-US" altLang="en-US" dirty="0"/>
              <a:t>Process of characterizing in order to group</a:t>
            </a:r>
          </a:p>
          <a:p>
            <a:pPr marL="285750" lvl="1"/>
            <a:r>
              <a:rPr lang="en-US" altLang="en-US" u="sng" dirty="0"/>
              <a:t>Classification</a:t>
            </a:r>
          </a:p>
          <a:p>
            <a:pPr marL="512763" lvl="2"/>
            <a:r>
              <a:rPr lang="en-US" altLang="en-US" dirty="0"/>
              <a:t>Arranging organisms into similar or related groups</a:t>
            </a:r>
          </a:p>
          <a:p>
            <a:pPr marL="285750" lvl="1"/>
            <a:r>
              <a:rPr lang="en-US" altLang="en-US" u="sng" dirty="0"/>
              <a:t>Nomenclature</a:t>
            </a:r>
          </a:p>
          <a:p>
            <a:pPr marL="512763" lvl="2"/>
            <a:r>
              <a:rPr lang="en-US" altLang="en-US" dirty="0"/>
              <a:t>System of assigning names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5952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2A2A4F-DF66-4AFF-A2C7-6B2BCADBF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Characterizing Strain Differences - Figure 10.13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5317" y="990600"/>
            <a:ext cx="6582228" cy="279616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u="sng" dirty="0"/>
              <a:t>Antibiograms </a:t>
            </a:r>
            <a:r>
              <a:rPr lang="en-US" altLang="en-US" dirty="0"/>
              <a:t>reveal differences in susceptibility to antimicrobial medications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Bacteria grown on agar plate</a:t>
            </a:r>
          </a:p>
          <a:p>
            <a:pPr marL="285750" lvl="1"/>
            <a:r>
              <a:rPr lang="en-US" altLang="en-US" dirty="0"/>
              <a:t>Discs containing different antimicrobials placed on agar</a:t>
            </a:r>
          </a:p>
          <a:p>
            <a:pPr marL="285750" lvl="1"/>
            <a:r>
              <a:rPr lang="en-US" altLang="en-US" dirty="0"/>
              <a:t>If cells are susceptible, a clear area forms</a:t>
            </a:r>
          </a:p>
          <a:p>
            <a:pPr marL="285750" lvl="1"/>
            <a:r>
              <a:rPr lang="en-US" altLang="en-US" dirty="0"/>
              <a:t>Largely replaced by molecular methods</a:t>
            </a:r>
          </a:p>
        </p:txBody>
      </p:sp>
      <p:pic>
        <p:nvPicPr>
          <p:cNvPr id="63492" name="Picture 2" descr="The larger the clear area that forms around an antimicrobial disc, the more susceptible the bacteria are to that antimicrobial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3" b="4160"/>
          <a:stretch/>
        </p:blipFill>
        <p:spPr bwMode="auto">
          <a:xfrm>
            <a:off x="2499554" y="3786768"/>
            <a:ext cx="4141692" cy="25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FB37D2-C328-45B0-8532-835B6BF181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0" y="6705600"/>
            <a:ext cx="914400" cy="152400"/>
          </a:xfrm>
        </p:spPr>
        <p:txBody>
          <a:bodyPr/>
          <a:lstStyle/>
          <a:p>
            <a:pPr lvl="0"/>
            <a:r>
              <a:rPr lang="en-US" altLang="en-US" dirty="0">
                <a:solidFill>
                  <a:prstClr val="black"/>
                </a:solidFill>
              </a:rPr>
              <a:t>©Evans Roberts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899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FBDD73A-09A9-4974-9B50-AB4EEF605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454" y="228600"/>
            <a:ext cx="6245476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Classifying Microorganisms (1)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4061BA6-DF3B-46F3-8612-400212F669D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8300" y="993363"/>
            <a:ext cx="7921173" cy="183968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Classification historically based on phenotypic traits</a:t>
            </a:r>
          </a:p>
          <a:p>
            <a:pPr marL="285750" lvl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Size, shape, staining, metabolic capabilities</a:t>
            </a:r>
          </a:p>
          <a:p>
            <a:pPr marL="285750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But phenotypically similar organisms may be only distantly related; conversely, closely related organisms may appear dissimilar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B5DA8AB-F73D-4BE2-9A1C-AB2ACB09AD1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4674" y="2774992"/>
            <a:ext cx="7921173" cy="24384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New molecular techniques more accurate</a:t>
            </a:r>
          </a:p>
          <a:p>
            <a:pPr marL="285750" lvl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Provide relative measure of time elapsed since divergence from common ancestor</a:t>
            </a:r>
          </a:p>
          <a:p>
            <a:pPr marL="522288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Random mutations accumulate over time</a:t>
            </a:r>
          </a:p>
          <a:p>
            <a:pPr marL="285750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DNA sequencing allows construction of </a:t>
            </a:r>
            <a:r>
              <a:rPr lang="en-US" altLang="en-US" sz="2000" u="sng" dirty="0">
                <a:solidFill>
                  <a:prstClr val="black"/>
                </a:solidFill>
              </a:rPr>
              <a:t>phylogenetic tree</a:t>
            </a:r>
          </a:p>
        </p:txBody>
      </p:sp>
    </p:spTree>
    <p:extLst>
      <p:ext uri="{BB962C8B-B14F-4D97-AF65-F5344CB8AC3E}">
        <p14:creationId xmlns:p14="http://schemas.microsoft.com/office/powerpoint/2010/main" val="323349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7" y="228600"/>
            <a:ext cx="8312727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Classifying Microorganisms – Figure 10.14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A phylogenetic tree shows the relationships among organisms. Each branch represents the evolutionary distance between two specie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16" y="885888"/>
            <a:ext cx="7126368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1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599"/>
            <a:ext cx="9144000" cy="1000483"/>
          </a:xfrm>
        </p:spPr>
        <p:txBody>
          <a:bodyPr/>
          <a:lstStyle/>
          <a:p>
            <a:r>
              <a:rPr lang="en-US" sz="3000" b="1" dirty="0">
                <a:solidFill>
                  <a:schemeClr val="tx1"/>
                </a:solidFill>
              </a:rPr>
              <a:t>Table 10.6 Methods Used to Determine the Relatedness of</a:t>
            </a:r>
            <a:r>
              <a:rPr lang="en-US" sz="3000" b="1" baseline="0" dirty="0">
                <a:solidFill>
                  <a:schemeClr val="tx1"/>
                </a:solidFill>
              </a:rPr>
              <a:t> </a:t>
            </a:r>
            <a:r>
              <a:rPr lang="en-US" sz="3000" b="1" dirty="0">
                <a:solidFill>
                  <a:schemeClr val="tx1"/>
                </a:solidFill>
              </a:rPr>
              <a:t>Different Microorganisms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3E09F-7A87-4B1A-AD74-F7B2765E5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65" y="1451773"/>
            <a:ext cx="7176655" cy="834228"/>
          </a:xfrm>
        </p:spPr>
        <p:txBody>
          <a:bodyPr/>
          <a:lstStyle/>
          <a:p>
            <a:pPr defTabSz="914400">
              <a:spcAft>
                <a:spcPts val="0"/>
              </a:spcAft>
            </a:pPr>
            <a:r>
              <a:rPr lang="en-US" altLang="en-US" dirty="0">
                <a:latin typeface="+mj-lt"/>
              </a:rPr>
              <a:t>Relatedness of organisms determined by genotypic and phenotypic characteristics </a:t>
            </a:r>
          </a:p>
        </p:txBody>
      </p:sp>
      <p:graphicFrame>
        <p:nvGraphicFramePr>
          <p:cNvPr id="12" name="Table Placeholder 11">
            <a:extLst>
              <a:ext uri="{FF2B5EF4-FFF2-40B4-BE49-F238E27FC236}">
                <a16:creationId xmlns:a16="http://schemas.microsoft.com/office/drawing/2014/main" id="{AAFA7E1E-5327-4316-B5E8-5F57C3FAAECE}"/>
              </a:ext>
            </a:extLst>
          </p:cNvPr>
          <p:cNvGraphicFramePr>
            <a:graphicFrameLocks noGrp="1"/>
          </p:cNvGraphicFramePr>
          <p:nvPr>
            <p:ph type="tbl" sz="quarter" idx="21"/>
            <p:extLst>
              <p:ext uri="{D42A27DB-BD31-4B8C-83A1-F6EECF244321}">
                <p14:modId xmlns:p14="http://schemas.microsoft.com/office/powerpoint/2010/main" val="3003662962"/>
              </p:ext>
            </p:extLst>
          </p:nvPr>
        </p:nvGraphicFramePr>
        <p:xfrm>
          <a:off x="874700" y="2448282"/>
          <a:ext cx="7764526" cy="3754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5700">
                  <a:extLst>
                    <a:ext uri="{9D8B030D-6E8A-4147-A177-3AD203B41FA5}">
                      <a16:colId xmlns:a16="http://schemas.microsoft.com/office/drawing/2014/main" val="84981748"/>
                    </a:ext>
                  </a:extLst>
                </a:gridCol>
                <a:gridCol w="5438826">
                  <a:extLst>
                    <a:ext uri="{9D8B030D-6E8A-4147-A177-3AD203B41FA5}">
                      <a16:colId xmlns:a16="http://schemas.microsoft.com/office/drawing/2014/main" val="541016129"/>
                    </a:ext>
                  </a:extLst>
                </a:gridCol>
              </a:tblGrid>
              <a:tr h="361389">
                <a:tc>
                  <a:txBody>
                    <a:bodyPr/>
                    <a:lstStyle/>
                    <a:p>
                      <a:r>
                        <a:rPr lang="en-US" b="1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764273"/>
                  </a:ext>
                </a:extLst>
              </a:tr>
              <a:tr h="5194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Genotypic Characteristics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Differences in DNA sequences can be used to determine the point in time at which two organisms diverged from a common ancestor.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61111"/>
                  </a:ext>
                </a:extLst>
              </a:tr>
              <a:tr h="933741">
                <a:tc>
                  <a:txBody>
                    <a:bodyPr/>
                    <a:lstStyle/>
                    <a:p>
                      <a:pPr marL="166688" marR="0" lvl="0" indent="-31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Sequence analysis of ribosomal 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Certain regions of the SSU rDNA (16S in bacteria and archaea and 18S in eukaryotes) can be used to determine distant relatedness of diverse organisms; other regions can be used to determine more recent divergence. Amino acid sequences of ribosomal proteins can also be compared.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103563"/>
                  </a:ext>
                </a:extLst>
              </a:tr>
              <a:tr h="742024">
                <a:tc>
                  <a:txBody>
                    <a:bodyPr/>
                    <a:lstStyle/>
                    <a:p>
                      <a:pPr marL="163513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DNA hybridization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The extent of nucleotide sequence similarity between two isolates can be determined by measuring how completely single strands of their DNA hybridize to one another.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498643"/>
                  </a:ext>
                </a:extLst>
              </a:tr>
              <a:tr h="553376">
                <a:tc>
                  <a:txBody>
                    <a:bodyPr/>
                    <a:lstStyle/>
                    <a:p>
                      <a:pPr marL="150813" indent="0"/>
                      <a:r>
                        <a:rPr lang="en-US" sz="1200" b="0" i="0" dirty="0">
                          <a:latin typeface="+mj-lt"/>
                          <a:ea typeface="Cambria Math" panose="02040503050406030204" pitchFamily="18" charset="0"/>
                        </a:rPr>
                        <a:t>G</a:t>
                      </a:r>
                      <a:r>
                        <a:rPr lang="en-US" sz="1200" b="0" i="0" baseline="0" dirty="0">
                          <a:latin typeface="+mj-lt"/>
                          <a:ea typeface="Cambria Math" panose="02040503050406030204" pitchFamily="18" charset="0"/>
                        </a:rPr>
                        <a:t> + C </a:t>
                      </a:r>
                      <a:r>
                        <a:rPr lang="en-US" sz="1200" b="0" i="0" dirty="0">
                          <a:latin typeface="+mj-lt"/>
                          <a:ea typeface="Cambria Math" panose="02040503050406030204" pitchFamily="18" charset="0"/>
                        </a:rPr>
                        <a:t>content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Determining the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+mn-cs"/>
                        </a:rPr>
                        <a:t>G</a:t>
                      </a:r>
                      <a:r>
                        <a:rPr lang="en-US" sz="1200" b="0" i="0" kern="1200" baseline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+mn-cs"/>
                        </a:rPr>
                        <a:t> + C </a:t>
                      </a:r>
                      <a:r>
                        <a:rPr lang="en-US" sz="1200" b="0" i="0" dirty="0">
                          <a:latin typeface="+mj-lt"/>
                          <a:ea typeface="Cambria Math" panose="02040503050406030204" pitchFamily="18" charset="0"/>
                        </a:rPr>
                        <a:t>content</a:t>
                      </a:r>
                      <a:r>
                        <a:rPr lang="en-US" sz="1200" dirty="0"/>
                        <a:t> offers a crude comparison of genomes. Organisms with identical 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+mn-cs"/>
                        </a:rPr>
                        <a:t>G</a:t>
                      </a:r>
                      <a:r>
                        <a:rPr lang="en-US" sz="1200" b="0" i="0" kern="1200" baseline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+mn-cs"/>
                        </a:rPr>
                        <a:t> + C </a:t>
                      </a:r>
                      <a:r>
                        <a:rPr lang="en-US" sz="1200" b="0" i="0" dirty="0">
                          <a:latin typeface="+mj-lt"/>
                          <a:ea typeface="Cambria Math" panose="02040503050406030204" pitchFamily="18" charset="0"/>
                        </a:rPr>
                        <a:t>contents</a:t>
                      </a:r>
                      <a:r>
                        <a:rPr lang="en-US" sz="1200" dirty="0"/>
                        <a:t> can be entirely unrelated, however.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09512"/>
                  </a:ext>
                </a:extLst>
              </a:tr>
              <a:tr h="6233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Phenotypic 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Traditionally, relatedness of different bacteria has been decided by comparing phenotypes. These characteristics, however, do not necessarily reflect the evolutionary relatedness of organisms.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176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5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FCBCB0-4996-4F88-AD19-6FD8E7FA8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5" y="214538"/>
            <a:ext cx="6245475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cs typeface="Arial" panose="020B0604020202020204" pitchFamily="34" charset="0"/>
              </a:rPr>
              <a:t>Classifying Microorganisms (2)</a:t>
            </a: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B89510E-E369-4654-9B0E-5D0DE1B805E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2584" y="1066800"/>
            <a:ext cx="8196616" cy="3124200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sz="2800" dirty="0">
                <a:latin typeface="+mj-lt"/>
              </a:rPr>
              <a:t>Sequence analysis of ribosomal components </a:t>
            </a:r>
          </a:p>
          <a:p>
            <a:pPr marL="285750" lvl="1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j-lt"/>
              </a:rPr>
              <a:t>Reliable indicators because ribosomes perform crucial and functionally constant tasks in all organisms</a:t>
            </a:r>
          </a:p>
          <a:p>
            <a:pPr marL="285750" lvl="1" defTabSz="9144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j-lt"/>
              </a:rPr>
              <a:t>Only a limited number of mutations can be tolerated</a:t>
            </a:r>
          </a:p>
          <a:p>
            <a:pPr marL="519113" lvl="2" defTabSz="91440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Some sequences will be similar even if organisms diverged long ago</a:t>
            </a:r>
          </a:p>
          <a:p>
            <a:pPr marL="285750" lvl="1" defTabSz="9144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j-lt"/>
              </a:rPr>
              <a:t>Ribosomal genes are not commonly horizontally transferred</a:t>
            </a:r>
          </a:p>
        </p:txBody>
      </p:sp>
    </p:spTree>
    <p:extLst>
      <p:ext uri="{BB962C8B-B14F-4D97-AF65-F5344CB8AC3E}">
        <p14:creationId xmlns:p14="http://schemas.microsoft.com/office/powerpoint/2010/main" val="91219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455" y="228600"/>
            <a:ext cx="6245475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Classifying Microorganisms (3)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569" y="990600"/>
            <a:ext cx="7529941" cy="4953000"/>
          </a:xfrm>
        </p:spPr>
        <p:txBody>
          <a:bodyPr/>
          <a:lstStyle/>
          <a:p>
            <a:pPr>
              <a:spcBef>
                <a:spcPts val="576"/>
              </a:spcBef>
              <a:spcAft>
                <a:spcPts val="1500"/>
              </a:spcAft>
            </a:pPr>
            <a:r>
              <a:rPr lang="en-US" altLang="en-US" dirty="0"/>
              <a:t>Sequence analysis of ribosomal components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Comparisons of </a:t>
            </a:r>
            <a:r>
              <a:rPr lang="en-US" altLang="en-US" u="sng" dirty="0"/>
              <a:t>rRNAs</a:t>
            </a:r>
            <a:r>
              <a:rPr lang="en-US" altLang="en-US" dirty="0"/>
              <a:t> revolutionized classification</a:t>
            </a:r>
          </a:p>
          <a:p>
            <a:pPr marL="512763" lvl="2"/>
            <a:r>
              <a:rPr lang="en-US" altLang="en-US" dirty="0"/>
              <a:t>Small subunit (SSU) RNAs most useful</a:t>
            </a:r>
          </a:p>
          <a:p>
            <a:pPr marL="285750" lvl="1"/>
            <a:r>
              <a:rPr lang="en-US" altLang="en-US" dirty="0"/>
              <a:t>rDNAs that encode rRNAs used due to ease of DNA sequencing methods</a:t>
            </a:r>
          </a:p>
          <a:p>
            <a:pPr marL="512763" lvl="2"/>
            <a:r>
              <a:rPr lang="en-US" altLang="en-US" dirty="0"/>
              <a:t>Culturing not necessary</a:t>
            </a:r>
          </a:p>
          <a:p>
            <a:pPr marL="512763" lvl="2"/>
            <a:r>
              <a:rPr lang="en-US" altLang="en-US" dirty="0"/>
              <a:t>Environmental samples may be amplified by PCR</a:t>
            </a:r>
          </a:p>
          <a:p>
            <a:pPr marL="512763" lvl="2"/>
            <a:r>
              <a:rPr lang="en-US" altLang="en-US" dirty="0"/>
              <a:t>May not resolve at species level because closely related prokaryotes can have identical SSU rDNA sequences</a:t>
            </a:r>
          </a:p>
          <a:p>
            <a:pPr marL="747713" lvl="3"/>
            <a:r>
              <a:rPr lang="en-US" altLang="en-US" dirty="0"/>
              <a:t>DNA hybridization a better tool in these cases</a:t>
            </a:r>
          </a:p>
          <a:p>
            <a:pPr marL="285750" lvl="1"/>
            <a:r>
              <a:rPr lang="en-US" altLang="en-US" dirty="0"/>
              <a:t>Analysis of ribosomal proteins accounts for novel organisms; more gene products compared</a:t>
            </a:r>
          </a:p>
        </p:txBody>
      </p:sp>
    </p:spTree>
    <p:extLst>
      <p:ext uri="{BB962C8B-B14F-4D97-AF65-F5344CB8AC3E}">
        <p14:creationId xmlns:p14="http://schemas.microsoft.com/office/powerpoint/2010/main" val="250831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125" y="228600"/>
            <a:ext cx="6115452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Classifying Microorganisms (4)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216" y="990600"/>
            <a:ext cx="7729184" cy="3657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DNA Hybridization: relatedness of organisms determined by similarity of nucleotide sequences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Measured by how completely single strands of their DNA hybridize with each other</a:t>
            </a:r>
          </a:p>
          <a:p>
            <a:pPr marL="285750" lvl="1"/>
            <a:r>
              <a:rPr lang="en-US" altLang="en-US" dirty="0"/>
              <a:t>Extent of hybridization reflects degree of similarity</a:t>
            </a:r>
          </a:p>
          <a:p>
            <a:pPr marL="285750" lvl="1"/>
            <a:r>
              <a:rPr lang="en-US" altLang="en-US" dirty="0"/>
              <a:t>Bacterial strains with over 70% similarity are considered members of the same species</a:t>
            </a:r>
          </a:p>
          <a:p>
            <a:pPr marL="504825" lvl="2"/>
            <a:r>
              <a:rPr lang="en-US" altLang="en-US" i="1" dirty="0"/>
              <a:t>Shigella</a:t>
            </a:r>
            <a:r>
              <a:rPr lang="en-US" altLang="en-US" dirty="0"/>
              <a:t> and </a:t>
            </a:r>
            <a:r>
              <a:rPr lang="en-US" altLang="en-US" i="1" dirty="0"/>
              <a:t>Escherichi</a:t>
            </a:r>
            <a:r>
              <a:rPr lang="en-US" altLang="en-US" dirty="0"/>
              <a:t>a would be grouped in same species based only on DNA hybridization</a:t>
            </a:r>
          </a:p>
        </p:txBody>
      </p:sp>
    </p:spTree>
    <p:extLst>
      <p:ext uri="{BB962C8B-B14F-4D97-AF65-F5344CB8AC3E}">
        <p14:creationId xmlns:p14="http://schemas.microsoft.com/office/powerpoint/2010/main" val="143699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Classifying Microorganisms - Figure 10.15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219200"/>
          </a:xfrm>
        </p:spPr>
        <p:txBody>
          <a:bodyPr/>
          <a:lstStyle/>
          <a:p>
            <a:r>
              <a:rPr lang="en-US" altLang="en-US" b="0" i="0" u="sng" dirty="0">
                <a:latin typeface="+mj-lt"/>
                <a:ea typeface="Cambria Math" panose="02040503050406030204" pitchFamily="18" charset="0"/>
              </a:rPr>
              <a:t>G + C</a:t>
            </a:r>
            <a:r>
              <a:rPr lang="en-US" altLang="en-US" b="0" i="0" dirty="0">
                <a:latin typeface="+mj-lt"/>
                <a:ea typeface="Cambria Math" panose="02040503050406030204" pitchFamily="18" charset="0"/>
              </a:rPr>
              <a:t> </a:t>
            </a:r>
            <a:r>
              <a:rPr lang="en-US" altLang="en-US" b="0" i="0" u="sng" dirty="0">
                <a:latin typeface="+mj-lt"/>
                <a:ea typeface="Cambria Math" panose="02040503050406030204" pitchFamily="18" charset="0"/>
              </a:rPr>
              <a:t>Content</a:t>
            </a:r>
            <a:r>
              <a:rPr lang="en-US" altLang="en-US" dirty="0"/>
              <a:t> the percentage of G-C base pairs in DNA</a:t>
            </a:r>
          </a:p>
          <a:p>
            <a:pPr marL="809625" lvl="1">
              <a:spcBef>
                <a:spcPts val="0"/>
              </a:spcBef>
            </a:pPr>
            <a:r>
              <a:rPr lang="en-US" altLang="en-US" dirty="0"/>
              <a:t>If </a:t>
            </a:r>
            <a:r>
              <a:rPr lang="en-US" dirty="0">
                <a:ea typeface="Cambria Math" panose="02040503050406030204" pitchFamily="18" charset="0"/>
              </a:rPr>
              <a:t>G + C </a:t>
            </a:r>
            <a:r>
              <a:rPr lang="en-US" altLang="en-US" b="0" i="0" dirty="0">
                <a:latin typeface="+mj-lt"/>
                <a:ea typeface="Cambria Math" panose="02040503050406030204" pitchFamily="18" charset="0"/>
              </a:rPr>
              <a:t>content</a:t>
            </a:r>
            <a:r>
              <a:rPr lang="en-US" altLang="en-US" dirty="0"/>
              <a:t> differs by more than a few percent, organisms are not related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67B8F25-AADE-43F1-8682-B6AF6B5233B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7199" y="2237510"/>
            <a:ext cx="4495801" cy="609600"/>
          </a:xfrm>
        </p:spPr>
        <p:txBody>
          <a:bodyPr/>
          <a:lstStyle/>
          <a:p>
            <a:pPr marL="809625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Similarity of </a:t>
            </a:r>
            <a:r>
              <a:rPr lang="en-US" sz="2000" dirty="0">
                <a:ea typeface="Cambria Math" panose="02040503050406030204" pitchFamily="18" charset="0"/>
              </a:rPr>
              <a:t>G + C </a:t>
            </a:r>
            <a:r>
              <a:rPr lang="en-US" altLang="en-US" sz="2000" dirty="0">
                <a:solidFill>
                  <a:prstClr val="black"/>
                </a:solidFill>
              </a:rPr>
              <a:t>content does not guarantee relatedness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FD87A6-5FB0-44E6-86E4-A1FAC4FA1E0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201" y="2999510"/>
            <a:ext cx="3976787" cy="1572490"/>
          </a:xfrm>
        </p:spPr>
        <p:txBody>
          <a:bodyPr/>
          <a:lstStyle/>
          <a:p>
            <a:pPr marL="809625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DNA with higher </a:t>
            </a:r>
            <a:r>
              <a:rPr lang="en-US" sz="2000" dirty="0">
                <a:ea typeface="Cambria Math" panose="02040503050406030204" pitchFamily="18" charset="0"/>
              </a:rPr>
              <a:t>G + C </a:t>
            </a:r>
            <a:r>
              <a:rPr lang="en-US" altLang="en-US" sz="2000" dirty="0">
                <a:solidFill>
                  <a:prstClr val="black"/>
                </a:solidFill>
              </a:rPr>
              <a:t>content melts at a higher temperature due to 3 hydrogen bonds between the bases</a:t>
            </a:r>
          </a:p>
        </p:txBody>
      </p:sp>
      <p:pic>
        <p:nvPicPr>
          <p:cNvPr id="5" name="Picture 4" descr="The absorbance (relative absorbance at 260 nm) rapidly increases as double-stranded DNA denatures (melts) at about 85 degrees celsiu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013" y="2209800"/>
            <a:ext cx="435778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7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C6948D9-4125-48F2-B520-888C7C5FB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148" y="228600"/>
            <a:ext cx="5677705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Principles of Taxonomy (2)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3563" y="990600"/>
            <a:ext cx="6019800" cy="2971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Strategies used to identify microorganisms</a:t>
            </a:r>
          </a:p>
          <a:p>
            <a:pPr marL="285750" lvl="1">
              <a:spcBef>
                <a:spcPts val="0"/>
              </a:spcBef>
            </a:pPr>
            <a:r>
              <a:rPr lang="en-US" altLang="en-US" sz="2200" dirty="0"/>
              <a:t>Microscopic examination</a:t>
            </a:r>
          </a:p>
          <a:p>
            <a:pPr marL="285750" lvl="1"/>
            <a:r>
              <a:rPr lang="en-US" altLang="en-US" sz="2200" dirty="0"/>
              <a:t>Culture characteristics</a:t>
            </a:r>
          </a:p>
          <a:p>
            <a:pPr marL="285750" lvl="1"/>
            <a:r>
              <a:rPr lang="en-US" altLang="en-US" sz="2200" dirty="0"/>
              <a:t>Biochemical tests</a:t>
            </a:r>
          </a:p>
          <a:p>
            <a:pPr marL="285750" lvl="1"/>
            <a:r>
              <a:rPr lang="en-US" altLang="en-US" sz="2200" dirty="0"/>
              <a:t>Nucleic acid analysis</a:t>
            </a:r>
          </a:p>
          <a:p>
            <a:pPr marL="285750" lvl="1"/>
            <a:r>
              <a:rPr lang="en-US" altLang="en-US" sz="2200" dirty="0"/>
              <a:t>Patient symptoms (for pathogens)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606F4E1-B6D9-4AE5-B328-2997A926CA9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3563" y="4108940"/>
            <a:ext cx="7696200" cy="1066800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Identification may be more important than determining evolutionary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07061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29ED644-5DEF-4F20-BA6E-5BBCF2D5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altLang="en-US" sz="2600" b="1" dirty="0">
                <a:solidFill>
                  <a:prstClr val="black"/>
                </a:solidFill>
              </a:rPr>
              <a:t>Table 10.1 Taxonomic Ranks of the Bacterium </a:t>
            </a:r>
            <a:r>
              <a:rPr lang="en-US" altLang="en-US" sz="2600" b="1" i="1" dirty="0">
                <a:solidFill>
                  <a:prstClr val="black"/>
                </a:solidFill>
              </a:rPr>
              <a:t>Escherichia coli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6637" y="990596"/>
            <a:ext cx="6975763" cy="5257804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Strategies used to classify microorganisms</a:t>
            </a:r>
          </a:p>
          <a:p>
            <a:pPr marL="285750" lvl="1">
              <a:lnSpc>
                <a:spcPct val="90000"/>
              </a:lnSpc>
              <a:spcBef>
                <a:spcPts val="0"/>
              </a:spcBef>
            </a:pPr>
            <a:r>
              <a:rPr lang="en-US" altLang="en-US" u="sng" dirty="0"/>
              <a:t>Phylogeny</a:t>
            </a:r>
            <a:r>
              <a:rPr lang="en-US" altLang="en-US" dirty="0"/>
              <a:t> considers evolutionary relatedness</a:t>
            </a:r>
          </a:p>
          <a:p>
            <a:pPr marL="285750" lvl="1">
              <a:lnSpc>
                <a:spcPct val="90000"/>
              </a:lnSpc>
            </a:pPr>
            <a:r>
              <a:rPr lang="en-US" altLang="en-US" u="sng" dirty="0"/>
              <a:t>Species</a:t>
            </a:r>
            <a:r>
              <a:rPr lang="en-US" altLang="en-US" dirty="0"/>
              <a:t> is basic unit: in prokaryotes, a group of closely related isolates or </a:t>
            </a:r>
            <a:r>
              <a:rPr lang="en-US" altLang="en-US" u="sng" dirty="0"/>
              <a:t>strains</a:t>
            </a:r>
          </a:p>
          <a:p>
            <a:pPr marL="471488" lvl="2" indent="-193675">
              <a:lnSpc>
                <a:spcPct val="90000"/>
              </a:lnSpc>
            </a:pPr>
            <a:r>
              <a:rPr lang="en-US" altLang="en-US" dirty="0"/>
              <a:t>Difficulty is determining separate species or separate strains within a species</a:t>
            </a:r>
          </a:p>
          <a:p>
            <a:pPr marL="471488" lvl="2" indent="-193675">
              <a:lnSpc>
                <a:spcPct val="90000"/>
              </a:lnSpc>
            </a:pPr>
            <a:r>
              <a:rPr lang="en-US" altLang="en-US" dirty="0"/>
              <a:t>Species may be divided into subspecies</a:t>
            </a:r>
          </a:p>
          <a:p>
            <a:pPr marL="285750" lvl="1">
              <a:lnSpc>
                <a:spcPct val="90000"/>
              </a:lnSpc>
            </a:pPr>
            <a:r>
              <a:rPr lang="en-US" altLang="en-US" dirty="0"/>
              <a:t>Informal groupings also used for microorganisms</a:t>
            </a:r>
          </a:p>
          <a:p>
            <a:pPr marL="471488" lvl="2" indent="-193675">
              <a:lnSpc>
                <a:spcPct val="90000"/>
              </a:lnSpc>
            </a:pPr>
            <a:r>
              <a:rPr lang="en-US" altLang="en-US" dirty="0"/>
              <a:t>May share phenotype and physiology, but are not genetically unrelated</a:t>
            </a:r>
          </a:p>
          <a:p>
            <a:pPr marL="692150" lvl="3" indent="-201613">
              <a:lnSpc>
                <a:spcPct val="90000"/>
              </a:lnSpc>
            </a:pPr>
            <a:r>
              <a:rPr lang="en-US" altLang="en-US" dirty="0"/>
              <a:t>Lactic acid bacteria</a:t>
            </a:r>
          </a:p>
          <a:p>
            <a:pPr marL="692150" lvl="3" indent="-201613">
              <a:lnSpc>
                <a:spcPct val="90000"/>
              </a:lnSpc>
            </a:pPr>
            <a:r>
              <a:rPr lang="en-US" altLang="en-US" dirty="0"/>
              <a:t>Anoxygenic phototrophs</a:t>
            </a:r>
          </a:p>
          <a:p>
            <a:pPr marL="692150" lvl="3" indent="-201613">
              <a:lnSpc>
                <a:spcPct val="90000"/>
              </a:lnSpc>
            </a:pPr>
            <a:r>
              <a:rPr lang="en-US" altLang="en-US" dirty="0"/>
              <a:t>Endospore-formers</a:t>
            </a:r>
          </a:p>
          <a:p>
            <a:pPr marL="692150" lvl="3" indent="-201613">
              <a:lnSpc>
                <a:spcPct val="90000"/>
              </a:lnSpc>
            </a:pPr>
            <a:r>
              <a:rPr lang="en-US" altLang="en-US" dirty="0"/>
              <a:t>Sulfate reducers</a:t>
            </a:r>
            <a:endParaRPr lang="en-US" dirty="0"/>
          </a:p>
        </p:txBody>
      </p:sp>
      <p:graphicFrame>
        <p:nvGraphicFramePr>
          <p:cNvPr id="10" name="Table Placeholder 9">
            <a:extLst>
              <a:ext uri="{FF2B5EF4-FFF2-40B4-BE49-F238E27FC236}">
                <a16:creationId xmlns:a16="http://schemas.microsoft.com/office/drawing/2014/main" id="{1CD7595C-A67E-4A7C-BBC8-1D0B909DBC3B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1220625155"/>
              </p:ext>
            </p:extLst>
          </p:nvPr>
        </p:nvGraphicFramePr>
        <p:xfrm>
          <a:off x="4842165" y="4551220"/>
          <a:ext cx="3733800" cy="21516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70429287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209637322"/>
                    </a:ext>
                  </a:extLst>
                </a:gridCol>
              </a:tblGrid>
              <a:tr h="2668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Formal</a:t>
                      </a:r>
                      <a:r>
                        <a:rPr lang="en-US" sz="1400" b="1" baseline="0" dirty="0"/>
                        <a:t> Rank</a:t>
                      </a:r>
                      <a:endParaRPr lang="en-US" sz="1400" b="1" dirty="0"/>
                    </a:p>
                  </a:txBody>
                  <a:tcPr marT="27799" marB="2779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Example</a:t>
                      </a:r>
                    </a:p>
                  </a:txBody>
                  <a:tcPr marT="27799" marB="27799"/>
                </a:tc>
                <a:extLst>
                  <a:ext uri="{0D108BD9-81ED-4DB2-BD59-A6C34878D82A}">
                    <a16:rowId xmlns:a16="http://schemas.microsoft.com/office/drawing/2014/main" val="1277431277"/>
                  </a:ext>
                </a:extLst>
              </a:tr>
              <a:tr h="2668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Domain</a:t>
                      </a:r>
                    </a:p>
                  </a:txBody>
                  <a:tcPr marT="27799" marB="2779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Bacteria</a:t>
                      </a:r>
                    </a:p>
                  </a:txBody>
                  <a:tcPr marT="27799" marB="27799"/>
                </a:tc>
                <a:extLst>
                  <a:ext uri="{0D108BD9-81ED-4DB2-BD59-A6C34878D82A}">
                    <a16:rowId xmlns:a16="http://schemas.microsoft.com/office/drawing/2014/main" val="3133975415"/>
                  </a:ext>
                </a:extLst>
              </a:tr>
              <a:tr h="2668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Phylum</a:t>
                      </a:r>
                    </a:p>
                  </a:txBody>
                  <a:tcPr marT="27799" marB="2779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Proteobacteria</a:t>
                      </a:r>
                    </a:p>
                  </a:txBody>
                  <a:tcPr marT="27799" marB="27799"/>
                </a:tc>
                <a:extLst>
                  <a:ext uri="{0D108BD9-81ED-4DB2-BD59-A6C34878D82A}">
                    <a16:rowId xmlns:a16="http://schemas.microsoft.com/office/drawing/2014/main" val="1465115896"/>
                  </a:ext>
                </a:extLst>
              </a:tr>
              <a:tr h="2668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Class</a:t>
                      </a:r>
                    </a:p>
                  </a:txBody>
                  <a:tcPr marT="27799" marB="2779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err="1"/>
                        <a:t>Gammaproteobacteria</a:t>
                      </a:r>
                      <a:endParaRPr lang="en-US" sz="1400" i="1" dirty="0"/>
                    </a:p>
                  </a:txBody>
                  <a:tcPr marT="27799" marB="27799"/>
                </a:tc>
                <a:extLst>
                  <a:ext uri="{0D108BD9-81ED-4DB2-BD59-A6C34878D82A}">
                    <a16:rowId xmlns:a16="http://schemas.microsoft.com/office/drawing/2014/main" val="1824183367"/>
                  </a:ext>
                </a:extLst>
              </a:tr>
              <a:tr h="2668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Order</a:t>
                      </a:r>
                    </a:p>
                  </a:txBody>
                  <a:tcPr marT="27799" marB="2779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err="1"/>
                        <a:t>Enterobacteriales</a:t>
                      </a:r>
                      <a:endParaRPr lang="en-US" sz="1400" i="1" dirty="0"/>
                    </a:p>
                  </a:txBody>
                  <a:tcPr marT="27799" marB="27799"/>
                </a:tc>
                <a:extLst>
                  <a:ext uri="{0D108BD9-81ED-4DB2-BD59-A6C34878D82A}">
                    <a16:rowId xmlns:a16="http://schemas.microsoft.com/office/drawing/2014/main" val="373707507"/>
                  </a:ext>
                </a:extLst>
              </a:tr>
              <a:tr h="2668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Family</a:t>
                      </a:r>
                    </a:p>
                  </a:txBody>
                  <a:tcPr marT="27799" marB="2779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Enterobacteriaceae</a:t>
                      </a:r>
                    </a:p>
                  </a:txBody>
                  <a:tcPr marT="27799" marB="27799"/>
                </a:tc>
                <a:extLst>
                  <a:ext uri="{0D108BD9-81ED-4DB2-BD59-A6C34878D82A}">
                    <a16:rowId xmlns:a16="http://schemas.microsoft.com/office/drawing/2014/main" val="3441722145"/>
                  </a:ext>
                </a:extLst>
              </a:tr>
              <a:tr h="2668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Genus</a:t>
                      </a:r>
                    </a:p>
                  </a:txBody>
                  <a:tcPr marT="27799" marB="2779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Escherichia</a:t>
                      </a:r>
                    </a:p>
                  </a:txBody>
                  <a:tcPr marT="27799" marB="27799"/>
                </a:tc>
                <a:extLst>
                  <a:ext uri="{0D108BD9-81ED-4DB2-BD59-A6C34878D82A}">
                    <a16:rowId xmlns:a16="http://schemas.microsoft.com/office/drawing/2014/main" val="725076851"/>
                  </a:ext>
                </a:extLst>
              </a:tr>
              <a:tr h="2668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Species</a:t>
                      </a:r>
                    </a:p>
                  </a:txBody>
                  <a:tcPr marT="27799" marB="2779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coli</a:t>
                      </a:r>
                    </a:p>
                  </a:txBody>
                  <a:tcPr marT="27799" marB="27799"/>
                </a:tc>
                <a:extLst>
                  <a:ext uri="{0D108BD9-81ED-4DB2-BD59-A6C34878D82A}">
                    <a16:rowId xmlns:a16="http://schemas.microsoft.com/office/drawing/2014/main" val="246307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69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6729EEE-A884-4954-94CF-E9F699DFD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88" y="228600"/>
            <a:ext cx="7557025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Principles of Taxonomy - Figure 10.1a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6642" y="990600"/>
            <a:ext cx="7162800" cy="1371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Current classification is three-domain system based on nucleotide sequences in rRNA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Replaces Whittaker’s five-kingdom system (1969)</a:t>
            </a:r>
          </a:p>
        </p:txBody>
      </p:sp>
      <p:pic>
        <p:nvPicPr>
          <p:cNvPr id="5" name="Picture 4" descr="One branch of the tree of life leads to Domain Bacteria. The other branch goes to Archaea and Eukarya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58" y="2667000"/>
            <a:ext cx="7835283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8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3400866-9E58-4CCC-87D5-E5B3D3227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88" y="228600"/>
            <a:ext cx="7557025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Principles of Taxonomy - Figure 10.1b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3565" y="990600"/>
            <a:ext cx="8229600" cy="138502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Three-domain system expanded by comparing amino acid sequences of ribosomal proteins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Shows many bacteria not grown in culture</a:t>
            </a:r>
          </a:p>
        </p:txBody>
      </p:sp>
      <p:pic>
        <p:nvPicPr>
          <p:cNvPr id="4" name="Picture 3" descr="Expansion based on ribosomal protein sequence data, including information from many organisms that have not been grown in pure cultur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145" y="2375621"/>
            <a:ext cx="479850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8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D5735E90-FC64-4EE4-981B-C3A949E6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en-US" altLang="en-US" sz="3400" b="1" dirty="0">
                <a:solidFill>
                  <a:prstClr val="black"/>
                </a:solidFill>
              </a:rPr>
              <a:t>Table 10.2 A Comparison of Properties Typical of Members of the Three Domains</a:t>
            </a:r>
            <a:endParaRPr lang="en-US" dirty="0"/>
          </a:p>
        </p:txBody>
      </p:sp>
      <p:graphicFrame>
        <p:nvGraphicFramePr>
          <p:cNvPr id="21" name="Table Placeholder 20">
            <a:extLst>
              <a:ext uri="{FF2B5EF4-FFF2-40B4-BE49-F238E27FC236}">
                <a16:creationId xmlns:a16="http://schemas.microsoft.com/office/drawing/2014/main" id="{962BD9C1-34BB-42AE-B25F-BAD19988007A}"/>
              </a:ext>
            </a:extLst>
          </p:cNvPr>
          <p:cNvGraphicFramePr>
            <a:graphicFrameLocks noGrp="1"/>
          </p:cNvGraphicFramePr>
          <p:nvPr>
            <p:ph type="tbl" sz="quarter" idx="21"/>
            <p:extLst>
              <p:ext uri="{D42A27DB-BD31-4B8C-83A1-F6EECF244321}">
                <p14:modId xmlns:p14="http://schemas.microsoft.com/office/powerpoint/2010/main" val="3544258889"/>
              </p:ext>
            </p:extLst>
          </p:nvPr>
        </p:nvGraphicFramePr>
        <p:xfrm>
          <a:off x="569900" y="2209802"/>
          <a:ext cx="8001000" cy="2817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0527">
                  <a:extLst>
                    <a:ext uri="{9D8B030D-6E8A-4147-A177-3AD203B41FA5}">
                      <a16:colId xmlns:a16="http://schemas.microsoft.com/office/drawing/2014/main" val="291002450"/>
                    </a:ext>
                  </a:extLst>
                </a:gridCol>
                <a:gridCol w="1989973">
                  <a:extLst>
                    <a:ext uri="{9D8B030D-6E8A-4147-A177-3AD203B41FA5}">
                      <a16:colId xmlns:a16="http://schemas.microsoft.com/office/drawing/2014/main" val="1108588225"/>
                    </a:ext>
                  </a:extLst>
                </a:gridCol>
                <a:gridCol w="2000118">
                  <a:extLst>
                    <a:ext uri="{9D8B030D-6E8A-4147-A177-3AD203B41FA5}">
                      <a16:colId xmlns:a16="http://schemas.microsoft.com/office/drawing/2014/main" val="3994272646"/>
                    </a:ext>
                  </a:extLst>
                </a:gridCol>
                <a:gridCol w="2000382">
                  <a:extLst>
                    <a:ext uri="{9D8B030D-6E8A-4147-A177-3AD203B41FA5}">
                      <a16:colId xmlns:a16="http://schemas.microsoft.com/office/drawing/2014/main" val="327436979"/>
                    </a:ext>
                  </a:extLst>
                </a:gridCol>
              </a:tblGrid>
              <a:tr h="3809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Cell 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/>
                        <a:t>Archaea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/>
                        <a:t>Bacteria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/>
                        <a:t>Eukarya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003115"/>
                  </a:ext>
                </a:extLst>
              </a:tr>
              <a:tr h="4555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Cytoplasmic membrane lipids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Hydrocarbons (not fatty acids) linked to glycerol by ether linkage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Fatty acids linked to glycerol by ester linkage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Fatty acids linked to glycerol by ester linkage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259190"/>
                  </a:ext>
                </a:extLst>
              </a:tr>
              <a:tr h="4555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Membrane-bound nucleus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79879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Peptidoglycan cell 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92133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Presence of introns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Sometimes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499683"/>
                  </a:ext>
                </a:extLst>
              </a:tr>
              <a:tr h="4555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Ribosomes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80S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573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58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A0F8F5F-A6F2-41F5-98C0-A18B10CEB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225" y="228600"/>
            <a:ext cx="5161550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Principles of Taxonomy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3569" y="990600"/>
            <a:ext cx="7578431" cy="2590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i="1" dirty="0"/>
              <a:t>Bergey’s Manual of Systematic Bacteriology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Describes all known prokaryotic species</a:t>
            </a:r>
          </a:p>
          <a:p>
            <a:pPr marL="285750" lvl="1"/>
            <a:r>
              <a:rPr lang="en-US" altLang="en-US" dirty="0"/>
              <a:t>Newest edition in five volumes</a:t>
            </a:r>
          </a:p>
          <a:p>
            <a:pPr marL="512763" lvl="2"/>
            <a:r>
              <a:rPr lang="en-US" altLang="en-US" sz="2000" dirty="0"/>
              <a:t>Classifies according to genetic relatedness (phylogeny)</a:t>
            </a:r>
          </a:p>
          <a:p>
            <a:pPr marL="512763" lvl="2"/>
            <a:r>
              <a:rPr lang="en-US" altLang="en-US" sz="2000" dirty="0"/>
              <a:t>Provides information on ecology, methods of enrichment, culture, and isolation, and methods for maintenance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2F6B2A-168E-4F81-94DF-191639ACBB2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3568" y="3776430"/>
            <a:ext cx="6054431" cy="9144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sz="2400" i="1" dirty="0">
                <a:solidFill>
                  <a:prstClr val="black"/>
                </a:solidFill>
              </a:rPr>
              <a:t>International Code of Nomenclature of Bacteria</a:t>
            </a:r>
          </a:p>
          <a:p>
            <a:pPr marL="285750" lvl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Provides rules for naming bacteria and archaea</a:t>
            </a:r>
          </a:p>
        </p:txBody>
      </p:sp>
    </p:spTree>
    <p:extLst>
      <p:ext uri="{BB962C8B-B14F-4D97-AF65-F5344CB8AC3E}">
        <p14:creationId xmlns:p14="http://schemas.microsoft.com/office/powerpoint/2010/main" val="260951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FIRST, BREAK, LAST slides 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Office Theme">
  <a:themeElements>
    <a:clrScheme name="Custom 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ternate FIRST, BREAK, LAST slide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lain BODY/MAIN CONTENT">
  <a:themeElements>
    <a:clrScheme name="Custom 15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Red bar footer BODY/MAIN CONTENT">
  <a:themeElements>
    <a:clrScheme name="Custom 12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LAIN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ED FOOTER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UE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Plain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Red Bar Footer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848</TotalTime>
  <Words>3629</Words>
  <Application>Microsoft Office PowerPoint</Application>
  <PresentationFormat>On-screen Show (4:3)</PresentationFormat>
  <Paragraphs>424</Paragraphs>
  <Slides>37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FIRST, BREAK, LAST slides </vt:lpstr>
      <vt:lpstr>Alternate FIRST, BREAK, LAST slides</vt:lpstr>
      <vt:lpstr>Plain BODY/MAIN CONTENT</vt:lpstr>
      <vt:lpstr>Red bar footer BODY/MAIN CONTENT</vt:lpstr>
      <vt:lpstr>PLAIN Section Divider, Quotes, Callouts</vt:lpstr>
      <vt:lpstr>RED FOOTER Section Divider, Quotes, Callouts</vt:lpstr>
      <vt:lpstr>BLUE Section Divider, Quotes, Callouts</vt:lpstr>
      <vt:lpstr>Plain_APPENDIX</vt:lpstr>
      <vt:lpstr>Red Bar Footer_APPENDIX</vt:lpstr>
      <vt:lpstr>2_Office Theme</vt:lpstr>
      <vt:lpstr>Chapter 10 Lecture Outline</vt:lpstr>
      <vt:lpstr>A Glimpse of History</vt:lpstr>
      <vt:lpstr>Principles of Taxonomy (1)</vt:lpstr>
      <vt:lpstr>Principles of Taxonomy (2)</vt:lpstr>
      <vt:lpstr>Table 10.1 Taxonomic Ranks of the Bacterium Escherichia coli</vt:lpstr>
      <vt:lpstr>Principles of Taxonomy - Figure 10.1a </vt:lpstr>
      <vt:lpstr>Principles of Taxonomy - Figure 10.1b </vt:lpstr>
      <vt:lpstr>Table 10.2 A Comparison of Properties Typical of Members of the Three Domains</vt:lpstr>
      <vt:lpstr>Principles of Taxonomy</vt:lpstr>
      <vt:lpstr>Table 10.3 Methods Used to Identify Microorganisms (1)</vt:lpstr>
      <vt:lpstr>Identification Methods Based on Phenotype - Figures 10.2 and 10.3 </vt:lpstr>
      <vt:lpstr>Identification Methods Based on Phenotype (1)</vt:lpstr>
      <vt:lpstr>Identification Methods Based on Phenotype - Figure 10.4 </vt:lpstr>
      <vt:lpstr>Table 10.4 Characteristics of Some Important Biochemical Tests</vt:lpstr>
      <vt:lpstr>Identification Methods Based on Phenotype - Figure 10.5</vt:lpstr>
      <vt:lpstr>Identification Methods Based on Phenotype - Figure 10.6 </vt:lpstr>
      <vt:lpstr>Identification Methods Based on Phenotype (2)</vt:lpstr>
      <vt:lpstr>Identification Methods Based on Phenotype (3)</vt:lpstr>
      <vt:lpstr>Identification Methods Based on Phenotype - Figure 10.7 </vt:lpstr>
      <vt:lpstr>Table 10.3 Methods Used to Identify Microorganisms (2)</vt:lpstr>
      <vt:lpstr>Identification Methods Based on Genotype (1)</vt:lpstr>
      <vt:lpstr>Identification Methods Based on Genotype - Figure 10.8 </vt:lpstr>
      <vt:lpstr>Identification Methods Based on Genotype (2)</vt:lpstr>
      <vt:lpstr>Identification Methods Based on Genotype - Figure 10.9 </vt:lpstr>
      <vt:lpstr>Table 10.5 Summary of Methods Used to Characterize Different Strains </vt:lpstr>
      <vt:lpstr>Characterizing Strain Differences - Figure 10.10 </vt:lpstr>
      <vt:lpstr>Characterizing Strain Differences - Figure 10.11 </vt:lpstr>
      <vt:lpstr>Characterizing Strain Differences</vt:lpstr>
      <vt:lpstr>Characterizing Strain Differences - Figure 10.12 </vt:lpstr>
      <vt:lpstr>Characterizing Strain Differences - Figure 10.13 </vt:lpstr>
      <vt:lpstr>Classifying Microorganisms (1)</vt:lpstr>
      <vt:lpstr>Classifying Microorganisms – Figure 10.14</vt:lpstr>
      <vt:lpstr>Table 10.6 Methods Used to Determine the Relatedness of Different Microorganisms</vt:lpstr>
      <vt:lpstr>Classifying Microorganisms (2)</vt:lpstr>
      <vt:lpstr>Classifying Microorganisms (3)</vt:lpstr>
      <vt:lpstr>Classifying Microorganisms (4)</vt:lpstr>
      <vt:lpstr>Classifying Microorganisms - Figure 10.15 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LeConte, Lisa</dc:creator>
  <cp:lastModifiedBy>Unknown User</cp:lastModifiedBy>
  <cp:revision>101</cp:revision>
  <dcterms:created xsi:type="dcterms:W3CDTF">2018-02-22T15:31:23Z</dcterms:created>
  <dcterms:modified xsi:type="dcterms:W3CDTF">2021-03-05T15:57:44Z</dcterms:modified>
</cp:coreProperties>
</file>