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5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6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7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8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9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859" r:id="rId2"/>
    <p:sldMasterId id="2147483744" r:id="rId3"/>
    <p:sldMasterId id="2147483780" r:id="rId4"/>
    <p:sldMasterId id="2147483838" r:id="rId5"/>
    <p:sldMasterId id="2147483713" r:id="rId6"/>
    <p:sldMasterId id="2147483674" r:id="rId7"/>
    <p:sldMasterId id="2147483897" r:id="rId8"/>
    <p:sldMasterId id="2147483960" r:id="rId9"/>
    <p:sldMasterId id="2147483968" r:id="rId10"/>
  </p:sldMasterIdLst>
  <p:notesMasterIdLst>
    <p:notesMasterId r:id="rId67"/>
  </p:notesMasterIdLst>
  <p:handoutMasterIdLst>
    <p:handoutMasterId r:id="rId68"/>
  </p:handoutMasterIdLst>
  <p:sldIdLst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91" r:id="rId21"/>
    <p:sldId id="292" r:id="rId22"/>
    <p:sldId id="293" r:id="rId23"/>
    <p:sldId id="294" r:id="rId24"/>
    <p:sldId id="295" r:id="rId25"/>
    <p:sldId id="296" r:id="rId26"/>
    <p:sldId id="297" r:id="rId27"/>
    <p:sldId id="298" r:id="rId28"/>
    <p:sldId id="299" r:id="rId29"/>
    <p:sldId id="300" r:id="rId30"/>
    <p:sldId id="301" r:id="rId31"/>
    <p:sldId id="302" r:id="rId32"/>
    <p:sldId id="303" r:id="rId33"/>
    <p:sldId id="304" r:id="rId34"/>
    <p:sldId id="305" r:id="rId35"/>
    <p:sldId id="306" r:id="rId36"/>
    <p:sldId id="307" r:id="rId37"/>
    <p:sldId id="308" r:id="rId38"/>
    <p:sldId id="309" r:id="rId39"/>
    <p:sldId id="310" r:id="rId40"/>
    <p:sldId id="311" r:id="rId41"/>
    <p:sldId id="312" r:id="rId42"/>
    <p:sldId id="313" r:id="rId43"/>
    <p:sldId id="314" r:id="rId44"/>
    <p:sldId id="315" r:id="rId45"/>
    <p:sldId id="316" r:id="rId46"/>
    <p:sldId id="317" r:id="rId47"/>
    <p:sldId id="318" r:id="rId48"/>
    <p:sldId id="319" r:id="rId49"/>
    <p:sldId id="320" r:id="rId50"/>
    <p:sldId id="321" r:id="rId51"/>
    <p:sldId id="322" r:id="rId52"/>
    <p:sldId id="323" r:id="rId53"/>
    <p:sldId id="324" r:id="rId54"/>
    <p:sldId id="325" r:id="rId55"/>
    <p:sldId id="326" r:id="rId56"/>
    <p:sldId id="327" r:id="rId57"/>
    <p:sldId id="328" r:id="rId58"/>
    <p:sldId id="329" r:id="rId59"/>
    <p:sldId id="334" r:id="rId60"/>
    <p:sldId id="330" r:id="rId61"/>
    <p:sldId id="331" r:id="rId62"/>
    <p:sldId id="332" r:id="rId63"/>
    <p:sldId id="333" r:id="rId64"/>
    <p:sldId id="335" r:id="rId65"/>
    <p:sldId id="336" r:id="rId6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08">
          <p15:clr>
            <a:srgbClr val="A4A3A4"/>
          </p15:clr>
        </p15:guide>
        <p15:guide id="2" orient="horz" pos="3600">
          <p15:clr>
            <a:srgbClr val="A4A3A4"/>
          </p15:clr>
        </p15:guide>
        <p15:guide id="3" orient="horz" pos="912" userDrawn="1">
          <p15:clr>
            <a:srgbClr val="A4A3A4"/>
          </p15:clr>
        </p15:guide>
        <p15:guide id="4" orient="horz" pos="3360">
          <p15:clr>
            <a:srgbClr val="A4A3A4"/>
          </p15:clr>
        </p15:guide>
        <p15:guide id="5" pos="5616">
          <p15:clr>
            <a:srgbClr val="A4A3A4"/>
          </p15:clr>
        </p15:guide>
        <p15:guide id="6" pos="43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6A6A"/>
    <a:srgbClr val="E66618"/>
    <a:srgbClr val="3070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291" autoAdjust="0"/>
  </p:normalViewPr>
  <p:slideViewPr>
    <p:cSldViewPr>
      <p:cViewPr varScale="1">
        <p:scale>
          <a:sx n="68" d="100"/>
          <a:sy n="68" d="100"/>
        </p:scale>
        <p:origin x="72" y="72"/>
      </p:cViewPr>
      <p:guideLst>
        <p:guide orient="horz" pos="3408"/>
        <p:guide orient="horz" pos="3600"/>
        <p:guide orient="horz" pos="912"/>
        <p:guide orient="horz" pos="3360"/>
        <p:guide pos="5616"/>
        <p:guide pos="4320"/>
      </p:guideLst>
    </p:cSldViewPr>
  </p:slideViewPr>
  <p:outlineViewPr>
    <p:cViewPr>
      <p:scale>
        <a:sx n="33" d="100"/>
        <a:sy n="33" d="100"/>
      </p:scale>
      <p:origin x="0" y="-7437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50" Type="http://schemas.openxmlformats.org/officeDocument/2006/relationships/slide" Target="slides/slide40.xml"/><Relationship Id="rId55" Type="http://schemas.openxmlformats.org/officeDocument/2006/relationships/slide" Target="slides/slide45.xml"/><Relationship Id="rId63" Type="http://schemas.openxmlformats.org/officeDocument/2006/relationships/slide" Target="slides/slide53.xml"/><Relationship Id="rId68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71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openxmlformats.org/officeDocument/2006/relationships/slide" Target="slides/slide43.xml"/><Relationship Id="rId58" Type="http://schemas.openxmlformats.org/officeDocument/2006/relationships/slide" Target="slides/slide48.xml"/><Relationship Id="rId66" Type="http://schemas.openxmlformats.org/officeDocument/2006/relationships/slide" Target="slides/slide5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57" Type="http://schemas.openxmlformats.org/officeDocument/2006/relationships/slide" Target="slides/slide47.xml"/><Relationship Id="rId61" Type="http://schemas.openxmlformats.org/officeDocument/2006/relationships/slide" Target="slides/slide5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slide" Target="slides/slide42.xml"/><Relationship Id="rId60" Type="http://schemas.openxmlformats.org/officeDocument/2006/relationships/slide" Target="slides/slide50.xml"/><Relationship Id="rId65" Type="http://schemas.openxmlformats.org/officeDocument/2006/relationships/slide" Target="slides/slide55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56" Type="http://schemas.openxmlformats.org/officeDocument/2006/relationships/slide" Target="slides/slide46.xml"/><Relationship Id="rId64" Type="http://schemas.openxmlformats.org/officeDocument/2006/relationships/slide" Target="slides/slide54.xml"/><Relationship Id="rId69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1.xml"/><Relationship Id="rId72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59" Type="http://schemas.openxmlformats.org/officeDocument/2006/relationships/slide" Target="slides/slide49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54" Type="http://schemas.openxmlformats.org/officeDocument/2006/relationships/slide" Target="slides/slide44.xml"/><Relationship Id="rId62" Type="http://schemas.openxmlformats.org/officeDocument/2006/relationships/slide" Target="slides/slide52.xml"/><Relationship Id="rId7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24CCBF-31CF-4FCA-A5B4-50142834420A}" type="datetimeFigureOut">
              <a:rPr lang="en-US" smtClean="0"/>
              <a:t>5/9/2020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895618-5249-4F12-80E4-2F3A0FD18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1105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4B720-C9F6-4BFC-BC5C-B1B8D70204DA}" type="datetimeFigureOut">
              <a:rPr lang="en-US" smtClean="0"/>
              <a:t>5/9/2020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003D02-7E89-4EBF-B123-9C334E1BFE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904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512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fld id="{E5B25484-EBA7-46C1-B2CA-30A72907B242}" type="slidenum">
              <a:rPr lang="en-US" altLang="en-US" sz="1200">
                <a:solidFill>
                  <a:schemeClr val="tx1"/>
                </a:solidFill>
              </a:rPr>
              <a:pPr algn="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t>1</a:t>
            </a:fld>
            <a:endParaRPr lang="en-US" alt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1252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D61D1D4-F585-4D03-8D3B-DB38EBB0472C}" type="slidenum">
              <a:rPr lang="en-US" altLang="en-US">
                <a:latin typeface="Arial" panose="020B0604020202020204" pitchFamily="34" charset="0"/>
                <a:ea typeface="ヒラギノ角ゴ Pro W3"/>
              </a:rPr>
              <a:pPr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US" altLang="en-US" dirty="0">
              <a:latin typeface="Arial" panose="020B0604020202020204" pitchFamily="34" charset="0"/>
              <a:ea typeface="ヒラギノ角ゴ Pro W3"/>
            </a:endParaRPr>
          </a:p>
        </p:txBody>
      </p:sp>
      <p:sp>
        <p:nvSpPr>
          <p:cNvPr id="235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765096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2778E1E-823D-45EF-9154-CE02CDC5CD8F}" type="slidenum">
              <a:rPr lang="en-US" altLang="en-US">
                <a:latin typeface="Arial" panose="020B0604020202020204" pitchFamily="34" charset="0"/>
                <a:ea typeface="ヒラギノ角ゴ Pro W3"/>
              </a:rPr>
              <a:pPr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n-US" altLang="en-US" dirty="0">
              <a:latin typeface="Arial" panose="020B0604020202020204" pitchFamily="34" charset="0"/>
              <a:ea typeface="ヒラギノ角ゴ Pro W3"/>
            </a:endParaRPr>
          </a:p>
        </p:txBody>
      </p:sp>
      <p:sp>
        <p:nvSpPr>
          <p:cNvPr id="256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894638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D099255-0423-474F-866C-665E58FC2DC0}" type="slidenum">
              <a:rPr lang="en-US" altLang="en-US">
                <a:latin typeface="Arial" panose="020B0604020202020204" pitchFamily="34" charset="0"/>
                <a:ea typeface="ヒラギノ角ゴ Pro W3"/>
              </a:rPr>
              <a:pPr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en-US" altLang="en-US" dirty="0">
              <a:latin typeface="Arial" panose="020B0604020202020204" pitchFamily="34" charset="0"/>
              <a:ea typeface="ヒラギノ角ゴ Pro W3"/>
            </a:endParaRPr>
          </a:p>
        </p:txBody>
      </p:sp>
      <p:sp>
        <p:nvSpPr>
          <p:cNvPr id="276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306218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FD1166F-194B-48C5-82AD-502B05D85D76}" type="slidenum">
              <a:rPr lang="en-US" altLang="en-US">
                <a:latin typeface="Arial" panose="020B0604020202020204" pitchFamily="34" charset="0"/>
                <a:ea typeface="ヒラギノ角ゴ Pro W3"/>
              </a:rPr>
              <a:pPr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n-US" altLang="en-US" dirty="0">
              <a:latin typeface="Arial" panose="020B0604020202020204" pitchFamily="34" charset="0"/>
              <a:ea typeface="ヒラギノ角ゴ Pro W3"/>
            </a:endParaRPr>
          </a:p>
        </p:txBody>
      </p:sp>
      <p:sp>
        <p:nvSpPr>
          <p:cNvPr id="296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934130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DD057F4-63B2-4435-94B1-FEAC83E6583C}" type="slidenum">
              <a:rPr lang="en-US" altLang="en-US">
                <a:latin typeface="Arial" panose="020B0604020202020204" pitchFamily="34" charset="0"/>
                <a:ea typeface="ヒラギノ角ゴ Pro W3"/>
              </a:rPr>
              <a:pPr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en-US" altLang="en-US" dirty="0">
              <a:latin typeface="Arial" panose="020B0604020202020204" pitchFamily="34" charset="0"/>
              <a:ea typeface="ヒラギノ角ゴ Pro W3"/>
            </a:endParaRPr>
          </a:p>
        </p:txBody>
      </p:sp>
      <p:sp>
        <p:nvSpPr>
          <p:cNvPr id="317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260236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9BB061E-8D10-4C86-9191-F1197C08B672}" type="slidenum">
              <a:rPr lang="en-US" altLang="en-US">
                <a:latin typeface="Arial" panose="020B0604020202020204" pitchFamily="34" charset="0"/>
                <a:ea typeface="ヒラギノ角ゴ Pro W3"/>
              </a:rPr>
              <a:pPr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en-US" altLang="en-US" dirty="0">
              <a:latin typeface="Arial" panose="020B0604020202020204" pitchFamily="34" charset="0"/>
              <a:ea typeface="ヒラギノ角ゴ Pro W3"/>
            </a:endParaRPr>
          </a:p>
        </p:txBody>
      </p:sp>
      <p:sp>
        <p:nvSpPr>
          <p:cNvPr id="337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523257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6F97668-36A0-433D-9827-FB125D3FC83A}" type="slidenum">
              <a:rPr lang="en-US" altLang="en-US">
                <a:latin typeface="Arial" panose="020B0604020202020204" pitchFamily="34" charset="0"/>
                <a:ea typeface="ヒラギノ角ゴ Pro W3"/>
              </a:rPr>
              <a:pPr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en-US" altLang="en-US" dirty="0">
              <a:latin typeface="Arial" panose="020B0604020202020204" pitchFamily="34" charset="0"/>
              <a:ea typeface="ヒラギノ角ゴ Pro W3"/>
            </a:endParaRPr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872469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E64E20C-B2C5-4AB1-B05F-FA1B98D064D3}" type="slidenum">
              <a:rPr lang="en-US" altLang="en-US">
                <a:latin typeface="Arial" panose="020B0604020202020204" pitchFamily="34" charset="0"/>
                <a:ea typeface="ヒラギノ角ゴ Pro W3"/>
              </a:rPr>
              <a:pPr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en-US" altLang="en-US" dirty="0">
              <a:latin typeface="Arial" panose="020B0604020202020204" pitchFamily="34" charset="0"/>
              <a:ea typeface="ヒラギノ角ゴ Pro W3"/>
            </a:endParaRPr>
          </a:p>
        </p:txBody>
      </p:sp>
      <p:sp>
        <p:nvSpPr>
          <p:cNvPr id="389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830141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54B91276-7ED2-4AEB-ADB0-513ABD60CBBB}" type="slidenum">
              <a:rPr lang="en-US" altLang="en-US">
                <a:latin typeface="Arial" panose="020B0604020202020204" pitchFamily="34" charset="0"/>
                <a:cs typeface="Lucida Sans Unicode" panose="020B0602030504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en-US" altLang="en-US" dirty="0">
              <a:latin typeface="Arial" panose="020B0604020202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409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985498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52BC149-07E1-46AC-AD00-C1725ADFA1B0}" type="slidenum">
              <a:rPr lang="en-US" altLang="en-US">
                <a:latin typeface="Arial" panose="020B0604020202020204" pitchFamily="34" charset="0"/>
                <a:ea typeface="ヒラギノ角ゴ Pro W3"/>
              </a:rPr>
              <a:pPr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en-US" altLang="en-US" dirty="0">
              <a:latin typeface="Arial" panose="020B0604020202020204" pitchFamily="34" charset="0"/>
              <a:ea typeface="ヒラギノ角ゴ Pro W3"/>
            </a:endParaRPr>
          </a:p>
        </p:txBody>
      </p:sp>
      <p:sp>
        <p:nvSpPr>
          <p:cNvPr id="430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209190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2C71867-66DF-4B4E-AB84-A31F76DA1614}" type="slidenum">
              <a:rPr lang="en-US" altLang="en-US">
                <a:latin typeface="Arial" panose="020B0604020202020204" pitchFamily="34" charset="0"/>
                <a:ea typeface="ヒラギノ角ゴ Pro W3"/>
              </a:rPr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en-US" dirty="0">
              <a:latin typeface="Arial" panose="020B0604020202020204" pitchFamily="34" charset="0"/>
              <a:ea typeface="ヒラギノ角ゴ Pro W3"/>
            </a:endParaRPr>
          </a:p>
        </p:txBody>
      </p:sp>
      <p:sp>
        <p:nvSpPr>
          <p:cNvPr id="71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283041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CB59104-47C6-4C39-AA5A-40B19C143E54}" type="slidenum">
              <a:rPr lang="en-US" altLang="en-US">
                <a:latin typeface="Arial" panose="020B0604020202020204" pitchFamily="34" charset="0"/>
                <a:ea typeface="ヒラギノ角ゴ Pro W3"/>
              </a:rPr>
              <a:pPr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en-US" altLang="en-US" dirty="0">
              <a:latin typeface="Arial" panose="020B0604020202020204" pitchFamily="34" charset="0"/>
              <a:ea typeface="ヒラギノ角ゴ Pro W3"/>
            </a:endParaRPr>
          </a:p>
        </p:txBody>
      </p:sp>
      <p:sp>
        <p:nvSpPr>
          <p:cNvPr id="450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659768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DD6742C-A954-4BA6-8523-37A24C0B8483}" type="slidenum">
              <a:rPr lang="en-US" altLang="en-US">
                <a:latin typeface="Arial" panose="020B0604020202020204" pitchFamily="34" charset="0"/>
                <a:ea typeface="ヒラギノ角ゴ Pro W3"/>
              </a:rPr>
              <a:pPr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en-US" altLang="en-US" dirty="0">
              <a:latin typeface="Arial" panose="020B0604020202020204" pitchFamily="34" charset="0"/>
              <a:ea typeface="ヒラギノ角ゴ Pro W3"/>
            </a:endParaRPr>
          </a:p>
        </p:txBody>
      </p:sp>
      <p:sp>
        <p:nvSpPr>
          <p:cNvPr id="471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797156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5256CEF-7BAE-40C8-9173-F06159E64F17}" type="slidenum">
              <a:rPr lang="en-US" altLang="en-US">
                <a:latin typeface="Arial" panose="020B0604020202020204" pitchFamily="34" charset="0"/>
                <a:ea typeface="ヒラギノ角ゴ Pro W3"/>
              </a:rPr>
              <a:pPr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en-US" altLang="en-US" dirty="0">
              <a:latin typeface="Arial" panose="020B0604020202020204" pitchFamily="34" charset="0"/>
              <a:ea typeface="ヒラギノ角ゴ Pro W3"/>
            </a:endParaRPr>
          </a:p>
        </p:txBody>
      </p:sp>
      <p:sp>
        <p:nvSpPr>
          <p:cNvPr id="501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121557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B2F2FE7-13EC-4740-A5E5-90F358372253}" type="slidenum">
              <a:rPr lang="en-US" altLang="en-US">
                <a:latin typeface="Arial" panose="020B0604020202020204" pitchFamily="34" charset="0"/>
                <a:ea typeface="ヒラギノ角ゴ Pro W3"/>
              </a:rPr>
              <a:pPr>
                <a:spcBef>
                  <a:spcPct val="0"/>
                </a:spcBef>
                <a:buClrTx/>
                <a:buFontTx/>
                <a:buNone/>
              </a:pPr>
              <a:t>25</a:t>
            </a:fld>
            <a:endParaRPr lang="en-US" altLang="en-US" dirty="0">
              <a:latin typeface="Arial" panose="020B0604020202020204" pitchFamily="34" charset="0"/>
              <a:ea typeface="ヒラギノ角ゴ Pro W3"/>
            </a:endParaRPr>
          </a:p>
        </p:txBody>
      </p:sp>
      <p:sp>
        <p:nvSpPr>
          <p:cNvPr id="522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875786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577802D-A801-43DD-BAA6-E6CE19B9D426}" type="slidenum">
              <a:rPr lang="en-US" altLang="en-US">
                <a:latin typeface="Arial" panose="020B0604020202020204" pitchFamily="34" charset="0"/>
                <a:ea typeface="ヒラギノ角ゴ Pro W3"/>
              </a:rPr>
              <a:pPr>
                <a:spcBef>
                  <a:spcPct val="0"/>
                </a:spcBef>
                <a:buClrTx/>
                <a:buFontTx/>
                <a:buNone/>
              </a:pPr>
              <a:t>26</a:t>
            </a:fld>
            <a:endParaRPr lang="en-US" altLang="en-US" dirty="0">
              <a:latin typeface="Arial" panose="020B0604020202020204" pitchFamily="34" charset="0"/>
              <a:ea typeface="ヒラギノ角ゴ Pro W3"/>
            </a:endParaRPr>
          </a:p>
        </p:txBody>
      </p:sp>
      <p:sp>
        <p:nvSpPr>
          <p:cNvPr id="542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6393762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3985875-68B4-46D4-B2EA-6D87C13F100B}" type="slidenum">
              <a:rPr lang="en-US" altLang="en-US">
                <a:latin typeface="Arial" panose="020B0604020202020204" pitchFamily="34" charset="0"/>
                <a:ea typeface="ヒラギノ角ゴ Pro W3"/>
              </a:rPr>
              <a:pPr>
                <a:spcBef>
                  <a:spcPct val="0"/>
                </a:spcBef>
                <a:buClrTx/>
                <a:buFontTx/>
                <a:buNone/>
              </a:pPr>
              <a:t>27</a:t>
            </a:fld>
            <a:endParaRPr lang="en-US" altLang="en-US" dirty="0">
              <a:latin typeface="Arial" panose="020B0604020202020204" pitchFamily="34" charset="0"/>
              <a:ea typeface="ヒラギノ角ゴ Pro W3"/>
            </a:endParaRPr>
          </a:p>
        </p:txBody>
      </p:sp>
      <p:sp>
        <p:nvSpPr>
          <p:cNvPr id="563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1650497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1D42C856-990B-4412-9668-BE88393710A0}" type="slidenum">
              <a:rPr lang="en-US" altLang="en-US">
                <a:latin typeface="Arial" panose="020B0604020202020204" pitchFamily="34" charset="0"/>
                <a:cs typeface="Lucida Sans Unicode" panose="020B0602030504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28</a:t>
            </a:fld>
            <a:endParaRPr lang="en-US" altLang="en-US" dirty="0">
              <a:latin typeface="Arial" panose="020B0604020202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583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9834217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FD7AEF7-8077-46EE-AE44-B7F1AEE80A37}" type="slidenum">
              <a:rPr lang="en-US" altLang="en-US">
                <a:latin typeface="Arial" panose="020B0604020202020204" pitchFamily="34" charset="0"/>
                <a:ea typeface="ヒラギノ角ゴ Pro W3"/>
              </a:rPr>
              <a:pPr>
                <a:spcBef>
                  <a:spcPct val="0"/>
                </a:spcBef>
                <a:buClrTx/>
                <a:buFontTx/>
                <a:buNone/>
              </a:pPr>
              <a:t>30</a:t>
            </a:fld>
            <a:endParaRPr lang="en-US" altLang="en-US" dirty="0">
              <a:latin typeface="Arial" panose="020B0604020202020204" pitchFamily="34" charset="0"/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73973454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6D6F0AF-066C-463B-925C-06693D334E3B}" type="slidenum">
              <a:rPr lang="en-US" altLang="en-US">
                <a:latin typeface="Arial" panose="020B0604020202020204" pitchFamily="34" charset="0"/>
                <a:ea typeface="ヒラギノ角ゴ Pro W3"/>
              </a:rPr>
              <a:pPr>
                <a:spcBef>
                  <a:spcPct val="0"/>
                </a:spcBef>
                <a:buClrTx/>
                <a:buFontTx/>
                <a:buNone/>
              </a:pPr>
              <a:t>31</a:t>
            </a:fld>
            <a:endParaRPr lang="en-US" altLang="en-US" dirty="0">
              <a:latin typeface="Arial" panose="020B0604020202020204" pitchFamily="34" charset="0"/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428714247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1F24632-BDFA-496A-A491-169E8AC50C14}" type="slidenum">
              <a:rPr lang="en-US" altLang="en-US">
                <a:latin typeface="Arial" panose="020B0604020202020204" pitchFamily="34" charset="0"/>
                <a:ea typeface="ヒラギノ角ゴ Pro W3"/>
              </a:rPr>
              <a:pPr>
                <a:spcBef>
                  <a:spcPct val="0"/>
                </a:spcBef>
                <a:buClrTx/>
                <a:buFontTx/>
                <a:buNone/>
              </a:pPr>
              <a:t>32</a:t>
            </a:fld>
            <a:endParaRPr lang="en-US" altLang="en-US" dirty="0">
              <a:latin typeface="Arial" panose="020B0604020202020204" pitchFamily="34" charset="0"/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0287822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860990A-76A3-4402-82CA-68AD0085E6FE}" type="slidenum">
              <a:rPr lang="en-US" altLang="en-US">
                <a:latin typeface="Arial" panose="020B0604020202020204" pitchFamily="34" charset="0"/>
                <a:ea typeface="ヒラギノ角ゴ Pro W3"/>
              </a:rPr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en-US" dirty="0">
              <a:latin typeface="Arial" panose="020B0604020202020204" pitchFamily="34" charset="0"/>
              <a:ea typeface="ヒラギノ角ゴ Pro W3"/>
            </a:endParaRPr>
          </a:p>
        </p:txBody>
      </p:sp>
      <p:sp>
        <p:nvSpPr>
          <p:cNvPr id="92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1533976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6BF1B45-FA5B-4FD0-910E-C143324947C6}" type="slidenum">
              <a:rPr lang="en-US" altLang="en-US">
                <a:latin typeface="Arial" panose="020B0604020202020204" pitchFamily="34" charset="0"/>
                <a:ea typeface="ヒラギノ角ゴ Pro W3"/>
              </a:rPr>
              <a:pPr>
                <a:spcBef>
                  <a:spcPct val="0"/>
                </a:spcBef>
                <a:buClrTx/>
                <a:buFontTx/>
                <a:buNone/>
              </a:pPr>
              <a:t>33</a:t>
            </a:fld>
            <a:endParaRPr lang="en-US" altLang="en-US" dirty="0">
              <a:latin typeface="Arial" panose="020B0604020202020204" pitchFamily="34" charset="0"/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17171192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95FD228-2D44-4FE5-96A1-E243E807C36D}" type="slidenum">
              <a:rPr lang="en-US" altLang="en-US">
                <a:latin typeface="Arial" panose="020B0604020202020204" pitchFamily="34" charset="0"/>
                <a:ea typeface="ヒラギノ角ゴ Pro W3"/>
              </a:rPr>
              <a:pPr>
                <a:spcBef>
                  <a:spcPct val="0"/>
                </a:spcBef>
                <a:buClrTx/>
                <a:buFontTx/>
                <a:buNone/>
              </a:pPr>
              <a:t>34</a:t>
            </a:fld>
            <a:endParaRPr lang="en-US" altLang="en-US" dirty="0">
              <a:latin typeface="Arial" panose="020B0604020202020204" pitchFamily="34" charset="0"/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36109899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7168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DB3C37D2-DCFC-4188-AFD5-80DBD883A359}" type="slidenum">
              <a:rPr lang="en-US" altLang="en-US">
                <a:latin typeface="Arial" panose="020B0604020202020204" pitchFamily="34" charset="0"/>
                <a:cs typeface="Lucida Sans Unicode" panose="020B0602030504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35</a:t>
            </a:fld>
            <a:endParaRPr lang="en-US" altLang="en-US" dirty="0">
              <a:latin typeface="Arial" panose="020B0604020202020204" pitchFamily="34" charset="0"/>
              <a:cs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33547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9F258A8-881F-4E17-9A3A-458A3F1FFAAD}" type="slidenum">
              <a:rPr lang="en-US" altLang="en-US">
                <a:latin typeface="Arial" panose="020B0604020202020204" pitchFamily="34" charset="0"/>
                <a:ea typeface="ヒラギノ角ゴ Pro W3"/>
              </a:rPr>
              <a:pPr>
                <a:spcBef>
                  <a:spcPct val="0"/>
                </a:spcBef>
                <a:buClrTx/>
                <a:buFontTx/>
                <a:buNone/>
              </a:pPr>
              <a:t>36</a:t>
            </a:fld>
            <a:endParaRPr lang="en-US" altLang="en-US" dirty="0">
              <a:latin typeface="Arial" panose="020B0604020202020204" pitchFamily="34" charset="0"/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41434304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0824400-F87D-4AC2-A55E-4B69657F56BE}" type="slidenum">
              <a:rPr lang="en-US" altLang="en-US">
                <a:latin typeface="Arial" panose="020B0604020202020204" pitchFamily="34" charset="0"/>
                <a:ea typeface="ヒラギノ角ゴ Pro W3"/>
              </a:rPr>
              <a:pPr>
                <a:spcBef>
                  <a:spcPct val="0"/>
                </a:spcBef>
                <a:buClrTx/>
                <a:buFontTx/>
                <a:buNone/>
              </a:pPr>
              <a:t>37</a:t>
            </a:fld>
            <a:endParaRPr lang="en-US" altLang="en-US" dirty="0">
              <a:latin typeface="Arial" panose="020B0604020202020204" pitchFamily="34" charset="0"/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48180383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0FC8A4C-E139-4C9A-94F6-2083CAB0E3FB}" type="slidenum">
              <a:rPr lang="en-US" altLang="en-US">
                <a:latin typeface="Arial" panose="020B0604020202020204" pitchFamily="34" charset="0"/>
                <a:ea typeface="ヒラギノ角ゴ Pro W3"/>
              </a:rPr>
              <a:pPr>
                <a:spcBef>
                  <a:spcPct val="0"/>
                </a:spcBef>
                <a:buClrTx/>
                <a:buFontTx/>
                <a:buNone/>
              </a:pPr>
              <a:t>38</a:t>
            </a:fld>
            <a:endParaRPr lang="en-US" altLang="en-US" dirty="0">
              <a:latin typeface="Arial" panose="020B0604020202020204" pitchFamily="34" charset="0"/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0007026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A9C66BD-1D33-4D21-9CE6-8A346B0B5F11}" type="slidenum">
              <a:rPr lang="en-US" altLang="en-US">
                <a:latin typeface="Arial" panose="020B0604020202020204" pitchFamily="34" charset="0"/>
                <a:ea typeface="ヒラギノ角ゴ Pro W3"/>
              </a:rPr>
              <a:pPr>
                <a:spcBef>
                  <a:spcPct val="0"/>
                </a:spcBef>
                <a:buClrTx/>
                <a:buFontTx/>
                <a:buNone/>
              </a:pPr>
              <a:t>39</a:t>
            </a:fld>
            <a:endParaRPr lang="en-US" altLang="en-US" dirty="0">
              <a:latin typeface="Arial" panose="020B0604020202020204" pitchFamily="34" charset="0"/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34945434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DC3ECE9-45A0-4816-8F9E-8B51FFC16C1A}" type="slidenum">
              <a:rPr lang="en-US" altLang="en-US">
                <a:latin typeface="Arial" panose="020B0604020202020204" pitchFamily="34" charset="0"/>
                <a:ea typeface="ヒラギノ角ゴ Pro W3"/>
              </a:rPr>
              <a:pPr>
                <a:spcBef>
                  <a:spcPct val="0"/>
                </a:spcBef>
                <a:buClrTx/>
                <a:buFontTx/>
                <a:buNone/>
              </a:pPr>
              <a:t>40</a:t>
            </a:fld>
            <a:endParaRPr lang="en-US" altLang="en-US" dirty="0">
              <a:latin typeface="Arial" panose="020B0604020202020204" pitchFamily="34" charset="0"/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74253492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F6D431B-640E-4ACD-9EF8-5D3204DDEB60}" type="slidenum">
              <a:rPr lang="en-US" altLang="en-US">
                <a:latin typeface="Arial" panose="020B0604020202020204" pitchFamily="34" charset="0"/>
                <a:ea typeface="ヒラギノ角ゴ Pro W3"/>
              </a:rPr>
              <a:pPr>
                <a:spcBef>
                  <a:spcPct val="0"/>
                </a:spcBef>
                <a:buClrTx/>
                <a:buFontTx/>
                <a:buNone/>
              </a:pPr>
              <a:t>41</a:t>
            </a:fld>
            <a:endParaRPr lang="en-US" altLang="en-US" dirty="0">
              <a:latin typeface="Arial" panose="020B0604020202020204" pitchFamily="34" charset="0"/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12262867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EF0424C-88D5-4587-BAE9-2242C677B4E4}" type="slidenum">
              <a:rPr lang="en-US" altLang="en-US">
                <a:latin typeface="Arial" panose="020B0604020202020204" pitchFamily="34" charset="0"/>
                <a:ea typeface="ヒラギノ角ゴ Pro W3"/>
              </a:rPr>
              <a:pPr>
                <a:spcBef>
                  <a:spcPct val="0"/>
                </a:spcBef>
                <a:buClrTx/>
                <a:buFontTx/>
                <a:buNone/>
              </a:pPr>
              <a:t>42</a:t>
            </a:fld>
            <a:endParaRPr lang="en-US" altLang="en-US" dirty="0">
              <a:latin typeface="Arial" panose="020B0604020202020204" pitchFamily="34" charset="0"/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9770001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448365E-7515-464C-8034-2C9678104DE8}" type="slidenum">
              <a:rPr lang="en-US" altLang="en-US">
                <a:latin typeface="Arial" panose="020B0604020202020204" pitchFamily="34" charset="0"/>
                <a:ea typeface="ヒラギノ角ゴ Pro W3"/>
              </a:rPr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en-US" dirty="0">
              <a:latin typeface="Arial" panose="020B0604020202020204" pitchFamily="34" charset="0"/>
              <a:ea typeface="ヒラギノ角ゴ Pro W3"/>
            </a:endParaRPr>
          </a:p>
        </p:txBody>
      </p:sp>
      <p:sp>
        <p:nvSpPr>
          <p:cNvPr id="112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4595407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F51AD49-18A8-4FDB-A56B-19300253B680}" type="slidenum">
              <a:rPr lang="en-US" altLang="en-US">
                <a:latin typeface="Arial" panose="020B0604020202020204" pitchFamily="34" charset="0"/>
                <a:ea typeface="ヒラギノ角ゴ Pro W3"/>
              </a:rPr>
              <a:pPr>
                <a:spcBef>
                  <a:spcPct val="0"/>
                </a:spcBef>
                <a:buClrTx/>
                <a:buFontTx/>
                <a:buNone/>
              </a:pPr>
              <a:t>43</a:t>
            </a:fld>
            <a:endParaRPr lang="en-US" altLang="en-US" dirty="0">
              <a:latin typeface="Arial" panose="020B0604020202020204" pitchFamily="34" charset="0"/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403974391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4CF91DC-E7E0-45AB-ADED-B2D139E35D93}" type="slidenum">
              <a:rPr lang="en-US" altLang="en-US">
                <a:latin typeface="Arial" panose="020B0604020202020204" pitchFamily="34" charset="0"/>
                <a:ea typeface="ヒラギノ角ゴ Pro W3"/>
              </a:rPr>
              <a:pPr>
                <a:spcBef>
                  <a:spcPct val="0"/>
                </a:spcBef>
                <a:buClrTx/>
                <a:buFontTx/>
                <a:buNone/>
              </a:pPr>
              <a:t>44</a:t>
            </a:fld>
            <a:endParaRPr lang="en-US" altLang="en-US" dirty="0">
              <a:latin typeface="Arial" panose="020B0604020202020204" pitchFamily="34" charset="0"/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6612810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DAEEAEA-6B1A-4F91-9184-6EB49E24EF7B}" type="slidenum">
              <a:rPr lang="en-US" altLang="en-US">
                <a:latin typeface="Arial" panose="020B0604020202020204" pitchFamily="34" charset="0"/>
                <a:ea typeface="ヒラギノ角ゴ Pro W3"/>
              </a:rPr>
              <a:pPr>
                <a:spcBef>
                  <a:spcPct val="0"/>
                </a:spcBef>
                <a:buClrTx/>
                <a:buFontTx/>
                <a:buNone/>
              </a:pPr>
              <a:t>45</a:t>
            </a:fld>
            <a:endParaRPr lang="en-US" altLang="en-US" dirty="0">
              <a:latin typeface="Arial" panose="020B0604020202020204" pitchFamily="34" charset="0"/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12229224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AEB0538-82BB-4C48-BBFF-72F0B1660F78}" type="slidenum">
              <a:rPr lang="en-US" altLang="en-US">
                <a:latin typeface="Arial" panose="020B0604020202020204" pitchFamily="34" charset="0"/>
                <a:ea typeface="ヒラギノ角ゴ Pro W3"/>
              </a:rPr>
              <a:pPr>
                <a:spcBef>
                  <a:spcPct val="0"/>
                </a:spcBef>
                <a:buClrTx/>
                <a:buFontTx/>
                <a:buNone/>
              </a:pPr>
              <a:t>46</a:t>
            </a:fld>
            <a:endParaRPr lang="en-US" altLang="en-US" dirty="0">
              <a:latin typeface="Arial" panose="020B0604020202020204" pitchFamily="34" charset="0"/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54975948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10BA591-6639-4EE3-B677-15BC76A9B6F6}" type="slidenum">
              <a:rPr lang="en-US" altLang="en-US">
                <a:latin typeface="Arial" panose="020B0604020202020204" pitchFamily="34" charset="0"/>
                <a:ea typeface="ヒラギノ角ゴ Pro W3"/>
              </a:rPr>
              <a:pPr>
                <a:spcBef>
                  <a:spcPct val="0"/>
                </a:spcBef>
                <a:buClrTx/>
                <a:buFontTx/>
                <a:buNone/>
              </a:pPr>
              <a:t>47</a:t>
            </a:fld>
            <a:endParaRPr lang="en-US" altLang="en-US" dirty="0">
              <a:latin typeface="Arial" panose="020B0604020202020204" pitchFamily="34" charset="0"/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95955665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0806B63-69C2-4072-8B4B-F9B47CE6F363}" type="slidenum">
              <a:rPr lang="en-US" altLang="en-US">
                <a:latin typeface="Arial" panose="020B0604020202020204" pitchFamily="34" charset="0"/>
                <a:ea typeface="ヒラギノ角ゴ Pro W3"/>
              </a:rPr>
              <a:pPr>
                <a:spcBef>
                  <a:spcPct val="0"/>
                </a:spcBef>
                <a:buClrTx/>
                <a:buFontTx/>
                <a:buNone/>
              </a:pPr>
              <a:t>48</a:t>
            </a:fld>
            <a:endParaRPr lang="en-US" altLang="en-US" dirty="0">
              <a:latin typeface="Arial" panose="020B0604020202020204" pitchFamily="34" charset="0"/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77139687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2FCB0CA-E2BA-46DA-8169-630F4FA1B863}" type="slidenum">
              <a:rPr lang="en-US" altLang="en-US">
                <a:latin typeface="Arial" panose="020B0604020202020204" pitchFamily="34" charset="0"/>
                <a:ea typeface="ヒラギノ角ゴ Pro W3"/>
              </a:rPr>
              <a:pPr>
                <a:spcBef>
                  <a:spcPct val="0"/>
                </a:spcBef>
                <a:buClrTx/>
                <a:buFontTx/>
                <a:buNone/>
              </a:pPr>
              <a:t>49</a:t>
            </a:fld>
            <a:endParaRPr lang="en-US" altLang="en-US" dirty="0">
              <a:latin typeface="Arial" panose="020B0604020202020204" pitchFamily="34" charset="0"/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13482124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A76E1D2-D265-43E4-BE3D-899B2E44A783}" type="slidenum">
              <a:rPr lang="en-US" altLang="en-US">
                <a:latin typeface="Arial" panose="020B0604020202020204" pitchFamily="34" charset="0"/>
                <a:ea typeface="ヒラギノ角ゴ Pro W3"/>
              </a:rPr>
              <a:pPr>
                <a:spcBef>
                  <a:spcPct val="0"/>
                </a:spcBef>
                <a:buClrTx/>
                <a:buFontTx/>
                <a:buNone/>
              </a:pPr>
              <a:t>51</a:t>
            </a:fld>
            <a:endParaRPr lang="en-US" altLang="en-US" dirty="0">
              <a:latin typeface="Arial" panose="020B0604020202020204" pitchFamily="34" charset="0"/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76974123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10445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B527AD6C-B0B8-41C8-8218-D1499CCC8C6F}" type="slidenum">
              <a:rPr lang="en-US" altLang="en-US">
                <a:latin typeface="Arial" panose="020B0604020202020204" pitchFamily="34" charset="0"/>
                <a:cs typeface="Lucida Sans Unicode" panose="020B0602030504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52</a:t>
            </a:fld>
            <a:endParaRPr lang="en-US" altLang="en-US" dirty="0">
              <a:latin typeface="Arial" panose="020B0604020202020204" pitchFamily="34" charset="0"/>
              <a:cs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73493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28014BE-B0B1-4A43-A612-701876D55833}" type="slidenum">
              <a:rPr lang="en-US" altLang="en-US">
                <a:latin typeface="Arial" panose="020B0604020202020204" pitchFamily="34" charset="0"/>
                <a:ea typeface="ヒラギノ角ゴ Pro W3"/>
              </a:rPr>
              <a:pPr>
                <a:spcBef>
                  <a:spcPct val="0"/>
                </a:spcBef>
                <a:buClrTx/>
                <a:buFontTx/>
                <a:buNone/>
              </a:pPr>
              <a:t>53</a:t>
            </a:fld>
            <a:endParaRPr lang="en-US" altLang="en-US" dirty="0">
              <a:latin typeface="Arial" panose="020B0604020202020204" pitchFamily="34" charset="0"/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7989321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0303E96-53D6-4060-94E5-1D1C17D15260}" type="slidenum">
              <a:rPr lang="en-US" altLang="en-US">
                <a:latin typeface="Arial" panose="020B0604020202020204" pitchFamily="34" charset="0"/>
                <a:ea typeface="ヒラギノ角ゴ Pro W3"/>
              </a:rPr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US" altLang="en-US" dirty="0">
              <a:latin typeface="Arial" panose="020B0604020202020204" pitchFamily="34" charset="0"/>
              <a:ea typeface="ヒラギノ角ゴ Pro W3"/>
            </a:endParaRPr>
          </a:p>
        </p:txBody>
      </p:sp>
      <p:sp>
        <p:nvSpPr>
          <p:cNvPr id="133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5406026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4BA86BE-7B75-49B3-B069-E2E8754EAC9A}" type="slidenum">
              <a:rPr lang="en-US" altLang="en-US">
                <a:latin typeface="Arial" panose="020B0604020202020204" pitchFamily="34" charset="0"/>
                <a:ea typeface="ヒラギノ角ゴ Pro W3"/>
              </a:rPr>
              <a:pPr>
                <a:spcBef>
                  <a:spcPct val="0"/>
                </a:spcBef>
                <a:buClrTx/>
                <a:buFontTx/>
                <a:buNone/>
              </a:pPr>
              <a:t>54</a:t>
            </a:fld>
            <a:endParaRPr lang="en-US" altLang="en-US" dirty="0">
              <a:latin typeface="Arial" panose="020B0604020202020204" pitchFamily="34" charset="0"/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93330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9EA53BB6-DAEF-44D5-AF3D-48805A845366}" type="slidenum">
              <a:rPr lang="en-US" altLang="en-US">
                <a:latin typeface="Arial" panose="020B0604020202020204" pitchFamily="34" charset="0"/>
                <a:cs typeface="Lucida Sans Unicode" panose="020B0602030504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US" altLang="en-US" dirty="0">
              <a:latin typeface="Arial" panose="020B0604020202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53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411587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4FF3CB4-A092-4E91-8426-D8661D9BB899}" type="slidenum">
              <a:rPr lang="en-US" altLang="en-US">
                <a:latin typeface="Arial" panose="020B0604020202020204" pitchFamily="34" charset="0"/>
                <a:ea typeface="ヒラギノ角ゴ Pro W3"/>
              </a:rPr>
              <a:pPr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US" altLang="en-US" dirty="0">
              <a:latin typeface="Arial" panose="020B0604020202020204" pitchFamily="34" charset="0"/>
              <a:ea typeface="ヒラギノ角ゴ Pro W3"/>
            </a:endParaRPr>
          </a:p>
        </p:txBody>
      </p:sp>
      <p:sp>
        <p:nvSpPr>
          <p:cNvPr id="174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278796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2D18821-4F8A-45D8-AA05-500DD74EFAB4}" type="slidenum">
              <a:rPr lang="en-US" altLang="en-US">
                <a:latin typeface="Arial" panose="020B0604020202020204" pitchFamily="34" charset="0"/>
                <a:ea typeface="ヒラギノ角ゴ Pro W3"/>
              </a:rPr>
              <a:pPr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US" altLang="en-US" dirty="0">
              <a:latin typeface="Arial" panose="020B0604020202020204" pitchFamily="34" charset="0"/>
              <a:ea typeface="ヒラギノ角ゴ Pro W3"/>
            </a:endParaRPr>
          </a:p>
        </p:txBody>
      </p:sp>
      <p:sp>
        <p:nvSpPr>
          <p:cNvPr id="194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556402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EF1B18C-89EE-45B4-B917-63091F08306A}" type="slidenum">
              <a:rPr lang="en-US" altLang="en-US">
                <a:latin typeface="Arial" panose="020B0604020202020204" pitchFamily="34" charset="0"/>
                <a:ea typeface="ヒラギノ角ゴ Pro W3"/>
              </a:rPr>
              <a:pPr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US" altLang="en-US" dirty="0">
              <a:latin typeface="Arial" panose="020B0604020202020204" pitchFamily="34" charset="0"/>
              <a:ea typeface="ヒラギノ角ゴ Pro W3"/>
            </a:endParaRPr>
          </a:p>
        </p:txBody>
      </p:sp>
      <p:sp>
        <p:nvSpPr>
          <p:cNvPr id="215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24507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Tagline-Gray BG, Title &amp; Subtitl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0" y="32766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49530" y="3429000"/>
            <a:ext cx="5615940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9530" y="4114800"/>
            <a:ext cx="5615940" cy="6858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1pPr>
            <a:lvl2pPr marL="4572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2pPr>
            <a:lvl3pPr marL="9144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3pPr>
            <a:lvl4pPr marL="13716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4pPr>
            <a:lvl5pPr marL="18288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422066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15602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Tagline-Gray BG, Title Only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49530" y="3581400"/>
            <a:ext cx="5615940" cy="1371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4770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069168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Tagline-Gray BG, Title Only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342900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3436620" y="3581400"/>
            <a:ext cx="5699760" cy="1371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4770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4076172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Tagline-SimpleTitle&amp;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0" y="2130426"/>
            <a:ext cx="9144000" cy="1470025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1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6A6A6A"/>
                </a:solidFill>
                <a:latin typeface="ArumSans Regular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4770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42355271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Tagline-Text abov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685800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600" b="1" cap="all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"/>
          <p:cNvSpPr>
            <a:spLocks noGrp="1"/>
          </p:cNvSpPr>
          <p:nvPr>
            <p:ph type="body" idx="1"/>
          </p:nvPr>
        </p:nvSpPr>
        <p:spPr>
          <a:xfrm>
            <a:off x="685800" y="2906714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rgbClr val="6A6A6A"/>
                </a:solidFill>
                <a:latin typeface="ArumSans Regular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4770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2294791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Tagline-Title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685800" y="2775099"/>
            <a:ext cx="7772400" cy="1362075"/>
          </a:xfrm>
          <a:prstGeom prst="rect">
            <a:avLst/>
          </a:prstGeom>
        </p:spPr>
        <p:txBody>
          <a:bodyPr anchor="b" anchorCtr="0"/>
          <a:lstStyle>
            <a:lvl1pPr algn="l">
              <a:spcBef>
                <a:spcPts val="480"/>
              </a:spcBef>
              <a:defRPr sz="3600" b="1" cap="all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"/>
          <p:cNvSpPr>
            <a:spLocks noGrp="1"/>
          </p:cNvSpPr>
          <p:nvPr>
            <p:ph type="body" idx="1"/>
          </p:nvPr>
        </p:nvSpPr>
        <p:spPr>
          <a:xfrm>
            <a:off x="685800" y="4138613"/>
            <a:ext cx="7772400" cy="1500187"/>
          </a:xfrm>
          <a:prstGeom prst="rect">
            <a:avLst/>
          </a:prstGeo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>
                <a:solidFill>
                  <a:srgbClr val="6A6A6A"/>
                </a:solidFill>
                <a:latin typeface="ArumSans Regular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4770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6955695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2057400"/>
            <a:ext cx="2133600" cy="609600"/>
          </a:xfrm>
          <a:prstGeom prst="rect">
            <a:avLst/>
          </a:prstGeom>
        </p:spPr>
        <p:txBody>
          <a:bodyPr/>
          <a:lstStyle/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4995288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14578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 hidden="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 hidden="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56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143000" indent="-22860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00200" indent="-22860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057400" indent="-22860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Jump Link" hidden="1"/>
          <p:cNvSpPr>
            <a:spLocks noGrp="1"/>
          </p:cNvSpPr>
          <p:nvPr>
            <p:ph type="body" sz="quarter" idx="17" hasCustomPrompt="1"/>
          </p:nvPr>
        </p:nvSpPr>
        <p:spPr>
          <a:xfrm>
            <a:off x="3465912" y="660565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9" name="Photo Credit" hidden="1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  <p:sp>
        <p:nvSpPr>
          <p:cNvPr id="4" name="Content Placeholder 3" hidden="1"/>
          <p:cNvSpPr>
            <a:spLocks noGrp="1"/>
          </p:cNvSpPr>
          <p:nvPr>
            <p:ph sz="quarter" idx="18"/>
          </p:nvPr>
        </p:nvSpPr>
        <p:spPr>
          <a:xfrm>
            <a:off x="457200" y="838200"/>
            <a:ext cx="1752600" cy="762000"/>
          </a:xfrm>
          <a:prstGeom prst="rect">
            <a:avLst/>
          </a:prstGeom>
        </p:spPr>
        <p:txBody>
          <a:bodyPr/>
          <a:lstStyle/>
          <a:p>
            <a:pPr lvl="0"/>
            <a:endParaRPr lang="en-GB" dirty="0"/>
          </a:p>
        </p:txBody>
      </p:sp>
      <p:sp>
        <p:nvSpPr>
          <p:cNvPr id="7" name="Table Placeholder 6" hidden="1"/>
          <p:cNvSpPr>
            <a:spLocks noGrp="1"/>
          </p:cNvSpPr>
          <p:nvPr>
            <p:ph type="tbl" sz="quarter" idx="19"/>
          </p:nvPr>
        </p:nvSpPr>
        <p:spPr>
          <a:xfrm>
            <a:off x="7467600" y="304800"/>
            <a:ext cx="1066800" cy="5334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3" name="Content Placeholder 12" hidden="1"/>
          <p:cNvSpPr>
            <a:spLocks noGrp="1"/>
          </p:cNvSpPr>
          <p:nvPr>
            <p:ph sz="quarter" idx="20"/>
          </p:nvPr>
        </p:nvSpPr>
        <p:spPr>
          <a:xfrm>
            <a:off x="609600" y="533400"/>
            <a:ext cx="1371600" cy="914400"/>
          </a:xfrm>
          <a:prstGeom prst="rect">
            <a:avLst/>
          </a:prstGeom>
        </p:spPr>
        <p:txBody>
          <a:bodyPr/>
          <a:lstStyle/>
          <a:p>
            <a:pPr lvl="0"/>
            <a:endParaRPr lang="en-GB" dirty="0"/>
          </a:p>
        </p:txBody>
      </p:sp>
      <p:sp>
        <p:nvSpPr>
          <p:cNvPr id="15" name="Content Placeholder 14" hidden="1"/>
          <p:cNvSpPr>
            <a:spLocks noGrp="1"/>
          </p:cNvSpPr>
          <p:nvPr>
            <p:ph sz="quarter" idx="21"/>
          </p:nvPr>
        </p:nvSpPr>
        <p:spPr>
          <a:xfrm>
            <a:off x="2362200" y="457200"/>
            <a:ext cx="1143000" cy="914400"/>
          </a:xfrm>
          <a:prstGeom prst="rect">
            <a:avLst/>
          </a:prstGeom>
        </p:spPr>
        <p:txBody>
          <a:bodyPr/>
          <a:lstStyle/>
          <a:p>
            <a:pPr lvl="0"/>
            <a:endParaRPr lang="en-GB" dirty="0"/>
          </a:p>
        </p:txBody>
      </p:sp>
      <p:sp>
        <p:nvSpPr>
          <p:cNvPr id="17" name="Content Placeholder 16" hidden="1"/>
          <p:cNvSpPr>
            <a:spLocks noGrp="1"/>
          </p:cNvSpPr>
          <p:nvPr>
            <p:ph sz="quarter" idx="22"/>
          </p:nvPr>
        </p:nvSpPr>
        <p:spPr>
          <a:xfrm>
            <a:off x="3810000" y="533400"/>
            <a:ext cx="1524000" cy="1066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endParaRPr lang="en-GB" dirty="0"/>
          </a:p>
        </p:txBody>
      </p:sp>
      <p:sp>
        <p:nvSpPr>
          <p:cNvPr id="19" name="Content Placeholder 18" hidden="1"/>
          <p:cNvSpPr>
            <a:spLocks noGrp="1"/>
          </p:cNvSpPr>
          <p:nvPr>
            <p:ph sz="quarter" idx="23"/>
          </p:nvPr>
        </p:nvSpPr>
        <p:spPr>
          <a:xfrm>
            <a:off x="5562600" y="533400"/>
            <a:ext cx="1524000" cy="914400"/>
          </a:xfrm>
          <a:prstGeom prst="rect">
            <a:avLst/>
          </a:prstGeom>
        </p:spPr>
        <p:txBody>
          <a:bodyPr/>
          <a:lstStyle/>
          <a:p>
            <a:pPr lvl="0"/>
            <a:endParaRPr lang="en-GB" dirty="0"/>
          </a:p>
        </p:txBody>
      </p:sp>
      <p:sp>
        <p:nvSpPr>
          <p:cNvPr id="21" name="Content Placeholder 20" hidden="1"/>
          <p:cNvSpPr>
            <a:spLocks noGrp="1"/>
          </p:cNvSpPr>
          <p:nvPr>
            <p:ph sz="quarter" idx="24"/>
          </p:nvPr>
        </p:nvSpPr>
        <p:spPr>
          <a:xfrm>
            <a:off x="7620000" y="533400"/>
            <a:ext cx="1143000" cy="838200"/>
          </a:xfrm>
          <a:prstGeom prst="rect">
            <a:avLst/>
          </a:prstGeom>
        </p:spPr>
        <p:txBody>
          <a:bodyPr/>
          <a:lstStyle/>
          <a:p>
            <a:pPr lvl="0"/>
            <a:endParaRPr lang="en-GB" dirty="0"/>
          </a:p>
        </p:txBody>
      </p:sp>
      <p:sp>
        <p:nvSpPr>
          <p:cNvPr id="23" name="Table Placeholder 22" hidden="1"/>
          <p:cNvSpPr>
            <a:spLocks noGrp="1"/>
          </p:cNvSpPr>
          <p:nvPr>
            <p:ph type="tbl" sz="quarter" idx="25"/>
          </p:nvPr>
        </p:nvSpPr>
        <p:spPr>
          <a:xfrm>
            <a:off x="762000" y="990600"/>
            <a:ext cx="1752600" cy="9144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Table Placeholder 4" hidden="1"/>
          <p:cNvSpPr>
            <a:spLocks noGrp="1"/>
          </p:cNvSpPr>
          <p:nvPr>
            <p:ph type="tbl" sz="quarter" idx="26"/>
          </p:nvPr>
        </p:nvSpPr>
        <p:spPr>
          <a:xfrm>
            <a:off x="6477000" y="2667000"/>
            <a:ext cx="1676400" cy="8382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1" name="Content Placeholder 10" hidden="1"/>
          <p:cNvSpPr>
            <a:spLocks noGrp="1"/>
          </p:cNvSpPr>
          <p:nvPr>
            <p:ph sz="quarter" idx="27"/>
          </p:nvPr>
        </p:nvSpPr>
        <p:spPr>
          <a:xfrm>
            <a:off x="1143000" y="3886200"/>
            <a:ext cx="1524000" cy="990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able Placeholder 9" hidden="1"/>
          <p:cNvSpPr>
            <a:spLocks noGrp="1"/>
          </p:cNvSpPr>
          <p:nvPr>
            <p:ph type="tbl" sz="quarter" idx="28"/>
          </p:nvPr>
        </p:nvSpPr>
        <p:spPr>
          <a:xfrm>
            <a:off x="6019800" y="4343400"/>
            <a:ext cx="1828800" cy="6858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4" name="Table Placeholder 13" hidden="1"/>
          <p:cNvSpPr>
            <a:spLocks noGrp="1"/>
          </p:cNvSpPr>
          <p:nvPr>
            <p:ph type="tbl" sz="quarter" idx="29"/>
          </p:nvPr>
        </p:nvSpPr>
        <p:spPr>
          <a:xfrm>
            <a:off x="762000" y="762000"/>
            <a:ext cx="1371600" cy="6096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8" name="Table Placeholder 17" hidden="1"/>
          <p:cNvSpPr>
            <a:spLocks noGrp="1"/>
          </p:cNvSpPr>
          <p:nvPr>
            <p:ph type="tbl" sz="quarter" idx="30"/>
          </p:nvPr>
        </p:nvSpPr>
        <p:spPr>
          <a:xfrm>
            <a:off x="762000" y="2133600"/>
            <a:ext cx="1981200" cy="9144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25" name="Content Placeholder 24"/>
          <p:cNvSpPr>
            <a:spLocks noGrp="1"/>
          </p:cNvSpPr>
          <p:nvPr>
            <p:ph sz="quarter" idx="31"/>
          </p:nvPr>
        </p:nvSpPr>
        <p:spPr>
          <a:xfrm>
            <a:off x="609600" y="609600"/>
            <a:ext cx="1524000" cy="76200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 lvl="0"/>
            <a:endParaRPr lang="en-GB" dirty="0"/>
          </a:p>
        </p:txBody>
      </p:sp>
      <p:sp>
        <p:nvSpPr>
          <p:cNvPr id="27" name="Content Placeholder 26"/>
          <p:cNvSpPr>
            <a:spLocks noGrp="1"/>
          </p:cNvSpPr>
          <p:nvPr>
            <p:ph sz="quarter" idx="32"/>
          </p:nvPr>
        </p:nvSpPr>
        <p:spPr>
          <a:xfrm>
            <a:off x="2819400" y="533400"/>
            <a:ext cx="1143000" cy="60960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 lvl="0"/>
            <a:endParaRPr lang="en-GB" dirty="0"/>
          </a:p>
        </p:txBody>
      </p:sp>
      <p:sp>
        <p:nvSpPr>
          <p:cNvPr id="29" name="Content Placeholder 28"/>
          <p:cNvSpPr>
            <a:spLocks noGrp="1"/>
          </p:cNvSpPr>
          <p:nvPr>
            <p:ph sz="quarter" idx="33"/>
          </p:nvPr>
        </p:nvSpPr>
        <p:spPr>
          <a:xfrm>
            <a:off x="4572000" y="762000"/>
            <a:ext cx="1143000" cy="60960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 lvl="0"/>
            <a:endParaRPr lang="en-GB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34"/>
          </p:nvPr>
        </p:nvSpPr>
        <p:spPr>
          <a:xfrm>
            <a:off x="457200" y="1905000"/>
            <a:ext cx="1676400" cy="60960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 lvl="0"/>
            <a:endParaRPr lang="en-GB" dirty="0"/>
          </a:p>
        </p:txBody>
      </p:sp>
      <p:sp>
        <p:nvSpPr>
          <p:cNvPr id="33" name="Table Placeholder 32"/>
          <p:cNvSpPr>
            <a:spLocks noGrp="1"/>
          </p:cNvSpPr>
          <p:nvPr>
            <p:ph type="tbl" sz="quarter" idx="35"/>
          </p:nvPr>
        </p:nvSpPr>
        <p:spPr>
          <a:xfrm>
            <a:off x="3200400" y="2133600"/>
            <a:ext cx="1371600" cy="6096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35" name="Table Placeholder 34"/>
          <p:cNvSpPr>
            <a:spLocks noGrp="1"/>
          </p:cNvSpPr>
          <p:nvPr>
            <p:ph type="tbl" sz="quarter" idx="36"/>
          </p:nvPr>
        </p:nvSpPr>
        <p:spPr>
          <a:xfrm>
            <a:off x="5334000" y="1905000"/>
            <a:ext cx="1600200" cy="8382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37"/>
          </p:nvPr>
        </p:nvSpPr>
        <p:spPr>
          <a:xfrm>
            <a:off x="1371600" y="5105400"/>
            <a:ext cx="2590800" cy="838200"/>
          </a:xfrm>
          <a:prstGeom prst="rect">
            <a:avLst/>
          </a:prstGeom>
        </p:spPr>
        <p:txBody>
          <a:bodyPr/>
          <a:lstStyle/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1041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Six Content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 hidden="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39762"/>
          </a:xfrm>
          <a:prstGeom prst="rect">
            <a:avLst/>
          </a:prstGeom>
        </p:spPr>
        <p:txBody>
          <a:bodyPr/>
          <a:lstStyle>
            <a:lvl1pPr>
              <a:defRPr lang="en-US" sz="360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" name="Content Placeholder 1" hidden="1"/>
          <p:cNvSpPr>
            <a:spLocks noGrp="1"/>
          </p:cNvSpPr>
          <p:nvPr>
            <p:ph sz="quarter" idx="12"/>
          </p:nvPr>
        </p:nvSpPr>
        <p:spPr>
          <a:xfrm>
            <a:off x="533400" y="1066800"/>
            <a:ext cx="8153400" cy="8382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 hidden="1"/>
          <p:cNvSpPr>
            <a:spLocks noGrp="1"/>
          </p:cNvSpPr>
          <p:nvPr>
            <p:ph sz="quarter" idx="13"/>
          </p:nvPr>
        </p:nvSpPr>
        <p:spPr>
          <a:xfrm>
            <a:off x="533400" y="2011680"/>
            <a:ext cx="8153400" cy="7620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3" hidden="1"/>
          <p:cNvSpPr>
            <a:spLocks noGrp="1"/>
          </p:cNvSpPr>
          <p:nvPr>
            <p:ph sz="quarter" idx="14"/>
          </p:nvPr>
        </p:nvSpPr>
        <p:spPr>
          <a:xfrm>
            <a:off x="533400" y="2880360"/>
            <a:ext cx="8153400" cy="6858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4" hidden="1"/>
          <p:cNvSpPr>
            <a:spLocks noGrp="1"/>
          </p:cNvSpPr>
          <p:nvPr>
            <p:ph sz="quarter" idx="15"/>
          </p:nvPr>
        </p:nvSpPr>
        <p:spPr>
          <a:xfrm>
            <a:off x="533400" y="3672840"/>
            <a:ext cx="8153400" cy="8382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5" hidden="1"/>
          <p:cNvSpPr>
            <a:spLocks noGrp="1"/>
          </p:cNvSpPr>
          <p:nvPr>
            <p:ph sz="quarter" idx="10"/>
          </p:nvPr>
        </p:nvSpPr>
        <p:spPr>
          <a:xfrm>
            <a:off x="533400" y="4617720"/>
            <a:ext cx="8153400" cy="9144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6" hidden="1"/>
          <p:cNvSpPr>
            <a:spLocks noGrp="1"/>
          </p:cNvSpPr>
          <p:nvPr>
            <p:ph sz="quarter" idx="11"/>
          </p:nvPr>
        </p:nvSpPr>
        <p:spPr>
          <a:xfrm>
            <a:off x="533400" y="5638800"/>
            <a:ext cx="8153400" cy="7620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Jump Link" hidden="1"/>
          <p:cNvSpPr>
            <a:spLocks noGrp="1"/>
          </p:cNvSpPr>
          <p:nvPr>
            <p:ph type="body" sz="quarter" idx="17" hasCustomPrompt="1"/>
          </p:nvPr>
        </p:nvSpPr>
        <p:spPr>
          <a:xfrm>
            <a:off x="3465912" y="652945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1" name="Photo Credit" hidden="1"/>
          <p:cNvSpPr>
            <a:spLocks noGrp="1"/>
          </p:cNvSpPr>
          <p:nvPr>
            <p:ph type="body" sz="quarter" idx="16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8"/>
          </p:nvPr>
        </p:nvSpPr>
        <p:spPr>
          <a:xfrm>
            <a:off x="685800" y="914400"/>
            <a:ext cx="2057400" cy="8382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20235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12 Content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39762"/>
          </a:xfrm>
          <a:prstGeom prst="rect">
            <a:avLst/>
          </a:prstGeom>
        </p:spPr>
        <p:txBody>
          <a:bodyPr/>
          <a:lstStyle>
            <a:lvl1pPr>
              <a:defRPr lang="en-US" sz="360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" name="Content Placeholder 1"/>
          <p:cNvSpPr>
            <a:spLocks noGrp="1"/>
          </p:cNvSpPr>
          <p:nvPr>
            <p:ph sz="quarter" idx="12"/>
          </p:nvPr>
        </p:nvSpPr>
        <p:spPr>
          <a:xfrm>
            <a:off x="159416" y="1066800"/>
            <a:ext cx="4114800" cy="82296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159416" y="1981200"/>
            <a:ext cx="4114800" cy="82296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4"/>
          </p:nvPr>
        </p:nvSpPr>
        <p:spPr>
          <a:xfrm>
            <a:off x="159416" y="2895600"/>
            <a:ext cx="4114800" cy="82296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4"/>
          <p:cNvSpPr>
            <a:spLocks noGrp="1"/>
          </p:cNvSpPr>
          <p:nvPr>
            <p:ph sz="quarter" idx="15"/>
          </p:nvPr>
        </p:nvSpPr>
        <p:spPr>
          <a:xfrm>
            <a:off x="159416" y="3810000"/>
            <a:ext cx="4114800" cy="82296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5"/>
          <p:cNvSpPr>
            <a:spLocks noGrp="1"/>
          </p:cNvSpPr>
          <p:nvPr>
            <p:ph sz="quarter" idx="10"/>
          </p:nvPr>
        </p:nvSpPr>
        <p:spPr>
          <a:xfrm>
            <a:off x="159416" y="4724400"/>
            <a:ext cx="4114800" cy="82296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6"/>
          <p:cNvSpPr>
            <a:spLocks noGrp="1"/>
          </p:cNvSpPr>
          <p:nvPr>
            <p:ph sz="quarter" idx="11"/>
          </p:nvPr>
        </p:nvSpPr>
        <p:spPr>
          <a:xfrm>
            <a:off x="159416" y="5638800"/>
            <a:ext cx="4114800" cy="82296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7"/>
          <p:cNvSpPr>
            <a:spLocks noGrp="1"/>
          </p:cNvSpPr>
          <p:nvPr>
            <p:ph sz="quarter" idx="18"/>
          </p:nvPr>
        </p:nvSpPr>
        <p:spPr>
          <a:xfrm>
            <a:off x="4800600" y="1066800"/>
            <a:ext cx="4114800" cy="822960"/>
          </a:xfrm>
          <a:prstGeom prst="rect">
            <a:avLst/>
          </a:prstGeom>
        </p:spPr>
        <p:txBody>
          <a:bodyPr/>
          <a:lstStyle>
            <a:lvl1pPr>
              <a:defRPr lang="en-US" sz="2400" smtClean="0"/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pPr marL="0" lv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 dirty="0"/>
              <a:t>Click to edit Master text styles</a:t>
            </a:r>
          </a:p>
          <a:p>
            <a:pPr marL="800100" lvl="1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/>
              <a:t>Second level</a:t>
            </a:r>
          </a:p>
          <a:p>
            <a:pPr marL="1200150" lvl="2" indent="-285750">
              <a:spcAft>
                <a:spcPts val="800"/>
              </a:spcAft>
              <a:buFont typeface="Arial" panose="020B0604020202020204" pitchFamily="34" charset="0"/>
            </a:pPr>
            <a:r>
              <a:rPr lang="en-US" dirty="0"/>
              <a:t>Third level</a:t>
            </a:r>
          </a:p>
          <a:p>
            <a:pPr marL="1657350" lvl="3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marL="2114550" lvl="4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/>
              <a:t>Fifth level</a:t>
            </a:r>
          </a:p>
        </p:txBody>
      </p:sp>
      <p:sp>
        <p:nvSpPr>
          <p:cNvPr id="19" name="Content Placeholder 8"/>
          <p:cNvSpPr>
            <a:spLocks noGrp="1"/>
          </p:cNvSpPr>
          <p:nvPr>
            <p:ph sz="quarter" idx="19"/>
          </p:nvPr>
        </p:nvSpPr>
        <p:spPr>
          <a:xfrm>
            <a:off x="4800600" y="1981200"/>
            <a:ext cx="4114800" cy="822960"/>
          </a:xfrm>
          <a:prstGeom prst="rect">
            <a:avLst/>
          </a:prstGeom>
        </p:spPr>
        <p:txBody>
          <a:bodyPr/>
          <a:lstStyle>
            <a:lvl1pPr>
              <a:defRPr lang="en-US" sz="2400" smtClean="0"/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pPr marL="0" lv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800100" lvl="1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1200150" lvl="2" indent="-285750">
              <a:spcAft>
                <a:spcPts val="800"/>
              </a:spcAft>
              <a:buFont typeface="Arial" panose="020B0604020202020204" pitchFamily="34" charset="0"/>
            </a:pPr>
            <a:r>
              <a:rPr lang="en-US"/>
              <a:t>Third level</a:t>
            </a:r>
          </a:p>
          <a:p>
            <a:pPr marL="1657350" lvl="3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2114550" lvl="4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</a:p>
        </p:txBody>
      </p:sp>
      <p:sp>
        <p:nvSpPr>
          <p:cNvPr id="21" name="Content Placeholder 9"/>
          <p:cNvSpPr>
            <a:spLocks noGrp="1"/>
          </p:cNvSpPr>
          <p:nvPr>
            <p:ph sz="quarter" idx="20"/>
          </p:nvPr>
        </p:nvSpPr>
        <p:spPr>
          <a:xfrm>
            <a:off x="4800600" y="2895600"/>
            <a:ext cx="4114800" cy="822960"/>
          </a:xfrm>
          <a:prstGeom prst="rect">
            <a:avLst/>
          </a:prstGeom>
        </p:spPr>
        <p:txBody>
          <a:bodyPr/>
          <a:lstStyle>
            <a:lvl1pPr>
              <a:defRPr lang="en-US" sz="2400" smtClean="0"/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pPr marL="0" lv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800100" lvl="1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1200150" lvl="2" indent="-285750">
              <a:spcAft>
                <a:spcPts val="800"/>
              </a:spcAft>
              <a:buFont typeface="Arial" panose="020B0604020202020204" pitchFamily="34" charset="0"/>
            </a:pPr>
            <a:r>
              <a:rPr lang="en-US"/>
              <a:t>Third level</a:t>
            </a:r>
          </a:p>
          <a:p>
            <a:pPr marL="1657350" lvl="3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2114550" lvl="4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</a:p>
        </p:txBody>
      </p:sp>
      <p:sp>
        <p:nvSpPr>
          <p:cNvPr id="23" name="Content Placeholder 10"/>
          <p:cNvSpPr>
            <a:spLocks noGrp="1"/>
          </p:cNvSpPr>
          <p:nvPr>
            <p:ph sz="quarter" idx="21"/>
          </p:nvPr>
        </p:nvSpPr>
        <p:spPr>
          <a:xfrm>
            <a:off x="4800600" y="3810000"/>
            <a:ext cx="4114800" cy="822960"/>
          </a:xfrm>
          <a:prstGeom prst="rect">
            <a:avLst/>
          </a:prstGeom>
        </p:spPr>
        <p:txBody>
          <a:bodyPr/>
          <a:lstStyle>
            <a:lvl1pPr>
              <a:defRPr lang="en-US" sz="2400" smtClean="0"/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pPr marL="0" lv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800100" lvl="1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1200150" lvl="2" indent="-285750">
              <a:spcAft>
                <a:spcPts val="800"/>
              </a:spcAft>
              <a:buFont typeface="Arial" panose="020B0604020202020204" pitchFamily="34" charset="0"/>
            </a:pPr>
            <a:r>
              <a:rPr lang="en-US"/>
              <a:t>Third level</a:t>
            </a:r>
          </a:p>
          <a:p>
            <a:pPr marL="1657350" lvl="3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2114550" lvl="4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</a:p>
        </p:txBody>
      </p:sp>
      <p:sp>
        <p:nvSpPr>
          <p:cNvPr id="25" name="Content Placeholder 11"/>
          <p:cNvSpPr>
            <a:spLocks noGrp="1"/>
          </p:cNvSpPr>
          <p:nvPr>
            <p:ph sz="quarter" idx="22"/>
          </p:nvPr>
        </p:nvSpPr>
        <p:spPr>
          <a:xfrm>
            <a:off x="4800600" y="4724400"/>
            <a:ext cx="4114800" cy="822960"/>
          </a:xfrm>
          <a:prstGeom prst="rect">
            <a:avLst/>
          </a:prstGeom>
        </p:spPr>
        <p:txBody>
          <a:bodyPr/>
          <a:lstStyle>
            <a:lvl1pPr>
              <a:defRPr lang="en-US" sz="2400" smtClean="0"/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pPr marL="0" lv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800100" lvl="1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1200150" lvl="2" indent="-285750">
              <a:spcAft>
                <a:spcPts val="800"/>
              </a:spcAft>
              <a:buFont typeface="Arial" panose="020B0604020202020204" pitchFamily="34" charset="0"/>
            </a:pPr>
            <a:r>
              <a:rPr lang="en-US"/>
              <a:t>Third level</a:t>
            </a:r>
          </a:p>
          <a:p>
            <a:pPr marL="1657350" lvl="3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2114550" lvl="4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</a:p>
        </p:txBody>
      </p:sp>
      <p:sp>
        <p:nvSpPr>
          <p:cNvPr id="27" name="Content Placeholder 12"/>
          <p:cNvSpPr>
            <a:spLocks noGrp="1"/>
          </p:cNvSpPr>
          <p:nvPr>
            <p:ph sz="quarter" idx="23"/>
          </p:nvPr>
        </p:nvSpPr>
        <p:spPr>
          <a:xfrm>
            <a:off x="4800600" y="5638800"/>
            <a:ext cx="4114800" cy="822960"/>
          </a:xfrm>
          <a:prstGeom prst="rect">
            <a:avLst/>
          </a:prstGeom>
        </p:spPr>
        <p:txBody>
          <a:bodyPr/>
          <a:lstStyle>
            <a:lvl1pPr>
              <a:defRPr lang="en-US" sz="2400" smtClean="0"/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pPr marL="0" lv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800100" lvl="1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1200150" lvl="2" indent="-285750">
              <a:spcAft>
                <a:spcPts val="800"/>
              </a:spcAft>
              <a:buFont typeface="Arial" panose="020B0604020202020204" pitchFamily="34" charset="0"/>
            </a:pPr>
            <a:r>
              <a:rPr lang="en-US"/>
              <a:t>Third level</a:t>
            </a:r>
          </a:p>
          <a:p>
            <a:pPr marL="1657350" lvl="3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2114550" lvl="4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</a:p>
        </p:txBody>
      </p:sp>
      <p:sp>
        <p:nvSpPr>
          <p:cNvPr id="13" name="Jump Link"/>
          <p:cNvSpPr>
            <a:spLocks noGrp="1"/>
          </p:cNvSpPr>
          <p:nvPr>
            <p:ph type="body" sz="quarter" idx="17" hasCustomPrompt="1"/>
          </p:nvPr>
        </p:nvSpPr>
        <p:spPr>
          <a:xfrm>
            <a:off x="3467512" y="652945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1" name="Photo Credit"/>
          <p:cNvSpPr>
            <a:spLocks noGrp="1"/>
          </p:cNvSpPr>
          <p:nvPr>
            <p:ph type="body" sz="quarter" idx="16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980540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Tagline-Gray BG, Title &amp; Subtitl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342900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3436620" y="3581400"/>
            <a:ext cx="5699760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36620" y="4260273"/>
            <a:ext cx="5699760" cy="69272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1pPr>
            <a:lvl2pPr marL="4572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2pPr>
            <a:lvl3pPr marL="9144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3pPr>
            <a:lvl4pPr marL="13716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4pPr>
            <a:lvl5pPr marL="18288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422066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4806866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Title"/>
          <p:cNvSpPr>
            <a:spLocks noGrp="1"/>
          </p:cNvSpPr>
          <p:nvPr>
            <p:ph type="title"/>
          </p:nvPr>
        </p:nvSpPr>
        <p:spPr>
          <a:xfrm>
            <a:off x="-1" y="228600"/>
            <a:ext cx="9144001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sz="half" idx="1"/>
          </p:nvPr>
        </p:nvSpPr>
        <p:spPr>
          <a:xfrm>
            <a:off x="457200" y="914400"/>
            <a:ext cx="4038600" cy="561594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038600" cy="561594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Jump Link"/>
          <p:cNvSpPr>
            <a:spLocks noGrp="1"/>
          </p:cNvSpPr>
          <p:nvPr>
            <p:ph type="body" sz="quarter" idx="17" hasCustomPrompt="1"/>
          </p:nvPr>
        </p:nvSpPr>
        <p:spPr>
          <a:xfrm>
            <a:off x="3465912" y="655320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0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1187976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Two-Up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Title"/>
          <p:cNvSpPr>
            <a:spLocks noGrp="1"/>
          </p:cNvSpPr>
          <p:nvPr>
            <p:ph type="title"/>
          </p:nvPr>
        </p:nvSpPr>
        <p:spPr>
          <a:xfrm>
            <a:off x="-20713" y="228600"/>
            <a:ext cx="9185426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Header 1"/>
          <p:cNvSpPr>
            <a:spLocks noGrp="1"/>
          </p:cNvSpPr>
          <p:nvPr>
            <p:ph type="body" idx="1"/>
          </p:nvPr>
        </p:nvSpPr>
        <p:spPr>
          <a:xfrm>
            <a:off x="455612" y="960438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sz="half" idx="2"/>
          </p:nvPr>
        </p:nvSpPr>
        <p:spPr>
          <a:xfrm>
            <a:off x="457201" y="1600200"/>
            <a:ext cx="4040188" cy="4912202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Header 2"/>
          <p:cNvSpPr>
            <a:spLocks noGrp="1"/>
          </p:cNvSpPr>
          <p:nvPr>
            <p:ph type="body" sz="quarter" idx="3"/>
          </p:nvPr>
        </p:nvSpPr>
        <p:spPr>
          <a:xfrm>
            <a:off x="4645026" y="960438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4"/>
          </p:nvPr>
        </p:nvSpPr>
        <p:spPr>
          <a:xfrm>
            <a:off x="4645026" y="1600200"/>
            <a:ext cx="4041775" cy="4912202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Jump Link"/>
          <p:cNvSpPr>
            <a:spLocks noGrp="1"/>
          </p:cNvSpPr>
          <p:nvPr>
            <p:ph type="body" sz="quarter" idx="17" hasCustomPrompt="1"/>
          </p:nvPr>
        </p:nvSpPr>
        <p:spPr>
          <a:xfrm>
            <a:off x="3465912" y="655320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2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8740734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4-up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Title"/>
          <p:cNvSpPr>
            <a:spLocks noGrp="1"/>
          </p:cNvSpPr>
          <p:nvPr>
            <p:ph type="title"/>
          </p:nvPr>
        </p:nvSpPr>
        <p:spPr>
          <a:xfrm>
            <a:off x="-20713" y="228600"/>
            <a:ext cx="9185426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Header 1"/>
          <p:cNvSpPr>
            <a:spLocks noGrp="1"/>
          </p:cNvSpPr>
          <p:nvPr>
            <p:ph type="body" idx="1"/>
          </p:nvPr>
        </p:nvSpPr>
        <p:spPr>
          <a:xfrm>
            <a:off x="457201" y="960438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sz="half" idx="2"/>
          </p:nvPr>
        </p:nvSpPr>
        <p:spPr>
          <a:xfrm>
            <a:off x="457201" y="1600200"/>
            <a:ext cx="4040188" cy="175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0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Header 2"/>
          <p:cNvSpPr>
            <a:spLocks noGrp="1"/>
          </p:cNvSpPr>
          <p:nvPr>
            <p:ph type="body" sz="quarter" idx="3"/>
          </p:nvPr>
        </p:nvSpPr>
        <p:spPr>
          <a:xfrm>
            <a:off x="4645026" y="960438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4"/>
          </p:nvPr>
        </p:nvSpPr>
        <p:spPr>
          <a:xfrm>
            <a:off x="4645026" y="1600200"/>
            <a:ext cx="4041775" cy="175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0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Header 3"/>
          <p:cNvSpPr>
            <a:spLocks noGrp="1"/>
          </p:cNvSpPr>
          <p:nvPr>
            <p:ph type="body" sz="quarter" idx="12"/>
          </p:nvPr>
        </p:nvSpPr>
        <p:spPr>
          <a:xfrm>
            <a:off x="457200" y="3581400"/>
            <a:ext cx="4038600" cy="609600"/>
          </a:xfrm>
          <a:prstGeom prst="rect">
            <a:avLst/>
          </a:prstGeom>
        </p:spPr>
        <p:txBody>
          <a:bodyPr anchor="b"/>
          <a:lstStyle>
            <a:lvl1pPr>
              <a:defRPr 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14"/>
          </p:nvPr>
        </p:nvSpPr>
        <p:spPr>
          <a:xfrm>
            <a:off x="457200" y="4191000"/>
            <a:ext cx="4040188" cy="175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0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Header 4"/>
          <p:cNvSpPr>
            <a:spLocks noGrp="1"/>
          </p:cNvSpPr>
          <p:nvPr>
            <p:ph type="body" sz="quarter" idx="13"/>
          </p:nvPr>
        </p:nvSpPr>
        <p:spPr>
          <a:xfrm>
            <a:off x="4648200" y="3581400"/>
            <a:ext cx="4038600" cy="609600"/>
          </a:xfrm>
          <a:prstGeom prst="rect">
            <a:avLst/>
          </a:prstGeom>
        </p:spPr>
        <p:txBody>
          <a:bodyPr anchor="b"/>
          <a:lstStyle>
            <a:lvl1pPr>
              <a:defRPr 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5" name="Content Placeholder 4"/>
          <p:cNvSpPr>
            <a:spLocks noGrp="1"/>
          </p:cNvSpPr>
          <p:nvPr>
            <p:ph sz="quarter" idx="15"/>
          </p:nvPr>
        </p:nvSpPr>
        <p:spPr>
          <a:xfrm>
            <a:off x="4645025" y="4191000"/>
            <a:ext cx="4041775" cy="175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0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Jump Link"/>
          <p:cNvSpPr>
            <a:spLocks noGrp="1"/>
          </p:cNvSpPr>
          <p:nvPr>
            <p:ph type="body" sz="quarter" idx="17" hasCustomPrompt="1"/>
          </p:nvPr>
        </p:nvSpPr>
        <p:spPr>
          <a:xfrm>
            <a:off x="3465912" y="601980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5873770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Content with Left Side-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457201" y="304800"/>
            <a:ext cx="3008313" cy="838200"/>
          </a:xfrm>
          <a:prstGeom prst="rect">
            <a:avLst/>
          </a:prstGeom>
        </p:spPr>
        <p:txBody>
          <a:bodyPr anchor="b"/>
          <a:lstStyle>
            <a:lvl1pPr algn="l">
              <a:defRPr sz="18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1"/>
          <p:cNvSpPr>
            <a:spLocks noGrp="1"/>
          </p:cNvSpPr>
          <p:nvPr>
            <p:ph type="body" sz="half" idx="2"/>
          </p:nvPr>
        </p:nvSpPr>
        <p:spPr>
          <a:xfrm>
            <a:off x="457201" y="1143000"/>
            <a:ext cx="3008313" cy="533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3575050" y="304800"/>
            <a:ext cx="5111751" cy="6179819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Jump Link"/>
          <p:cNvSpPr>
            <a:spLocks noGrp="1"/>
          </p:cNvSpPr>
          <p:nvPr>
            <p:ph type="body" sz="quarter" idx="13" hasCustomPrompt="1"/>
          </p:nvPr>
        </p:nvSpPr>
        <p:spPr>
          <a:xfrm>
            <a:off x="4999894" y="6488875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8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9750495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Content with Right Side-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5678487" y="304800"/>
            <a:ext cx="3008313" cy="838200"/>
          </a:xfrm>
          <a:prstGeom prst="rect">
            <a:avLst/>
          </a:prstGeom>
        </p:spPr>
        <p:txBody>
          <a:bodyPr anchor="b"/>
          <a:lstStyle>
            <a:lvl1pPr algn="l">
              <a:defRPr sz="18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1"/>
          <p:cNvSpPr>
            <a:spLocks noGrp="1"/>
          </p:cNvSpPr>
          <p:nvPr>
            <p:ph type="body" sz="half" idx="2"/>
          </p:nvPr>
        </p:nvSpPr>
        <p:spPr>
          <a:xfrm>
            <a:off x="5678487" y="1143000"/>
            <a:ext cx="3008313" cy="533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304800"/>
            <a:ext cx="5111751" cy="6179819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Jump Link"/>
          <p:cNvSpPr>
            <a:spLocks noGrp="1"/>
          </p:cNvSpPr>
          <p:nvPr>
            <p:ph type="body" sz="quarter" idx="12" hasCustomPrompt="1"/>
          </p:nvPr>
        </p:nvSpPr>
        <p:spPr>
          <a:xfrm>
            <a:off x="1908587" y="6488875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4910042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1828800" y="5253037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1"/>
          <p:cNvSpPr>
            <a:spLocks noGrp="1"/>
          </p:cNvSpPr>
          <p:nvPr>
            <p:ph type="body" sz="half" idx="2"/>
          </p:nvPr>
        </p:nvSpPr>
        <p:spPr>
          <a:xfrm>
            <a:off x="1828800" y="5895975"/>
            <a:ext cx="5486400" cy="60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1"/>
          <p:cNvSpPr>
            <a:spLocks noGrp="1"/>
          </p:cNvSpPr>
          <p:nvPr>
            <p:ph type="pic" idx="1"/>
          </p:nvPr>
        </p:nvSpPr>
        <p:spPr>
          <a:xfrm>
            <a:off x="1028700" y="128650"/>
            <a:ext cx="7086600" cy="49446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8" name="Jump Link"/>
          <p:cNvSpPr>
            <a:spLocks noGrp="1"/>
          </p:cNvSpPr>
          <p:nvPr>
            <p:ph type="body" sz="quarter" idx="12" hasCustomPrompt="1"/>
          </p:nvPr>
        </p:nvSpPr>
        <p:spPr>
          <a:xfrm>
            <a:off x="3357063" y="5105400"/>
            <a:ext cx="2429874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326611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Title an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-2251" y="228600"/>
            <a:ext cx="9172252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Media Placeholder 1"/>
          <p:cNvSpPr>
            <a:spLocks noGrp="1"/>
          </p:cNvSpPr>
          <p:nvPr>
            <p:ph type="media" sz="quarter" idx="11"/>
          </p:nvPr>
        </p:nvSpPr>
        <p:spPr>
          <a:xfrm>
            <a:off x="0" y="1066799"/>
            <a:ext cx="9144000" cy="53159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Video Credit"/>
          <p:cNvSpPr>
            <a:spLocks noGrp="1"/>
          </p:cNvSpPr>
          <p:nvPr>
            <p:ph type="body" sz="quarter" idx="12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Video Credit Here</a:t>
            </a:r>
          </a:p>
        </p:txBody>
      </p:sp>
    </p:spTree>
    <p:extLst>
      <p:ext uri="{BB962C8B-B14F-4D97-AF65-F5344CB8AC3E}">
        <p14:creationId xmlns:p14="http://schemas.microsoft.com/office/powerpoint/2010/main" val="1987417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28">
          <p15:clr>
            <a:srgbClr val="FBAE40"/>
          </p15:clr>
        </p15:guide>
        <p15:guide id="3" pos="5136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Bar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56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Jump Link"/>
          <p:cNvSpPr>
            <a:spLocks noGrp="1"/>
          </p:cNvSpPr>
          <p:nvPr>
            <p:ph type="body" sz="quarter" idx="12" hasCustomPrompt="1"/>
          </p:nvPr>
        </p:nvSpPr>
        <p:spPr>
          <a:xfrm>
            <a:off x="3467512" y="655320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862655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Bar-Six Content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39762"/>
          </a:xfrm>
          <a:prstGeom prst="rect">
            <a:avLst/>
          </a:prstGeom>
        </p:spPr>
        <p:txBody>
          <a:bodyPr/>
          <a:lstStyle>
            <a:lvl1pPr>
              <a:defRPr lang="en-US" sz="360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" name="Content Placeholder 1"/>
          <p:cNvSpPr>
            <a:spLocks noGrp="1"/>
          </p:cNvSpPr>
          <p:nvPr>
            <p:ph sz="quarter" idx="12"/>
          </p:nvPr>
        </p:nvSpPr>
        <p:spPr>
          <a:xfrm>
            <a:off x="533400" y="1066800"/>
            <a:ext cx="8153400" cy="8382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33400" y="2011680"/>
            <a:ext cx="8153400" cy="7620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4"/>
          </p:nvPr>
        </p:nvSpPr>
        <p:spPr>
          <a:xfrm>
            <a:off x="533400" y="2880360"/>
            <a:ext cx="8153400" cy="6858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4"/>
          <p:cNvSpPr>
            <a:spLocks noGrp="1"/>
          </p:cNvSpPr>
          <p:nvPr>
            <p:ph sz="quarter" idx="15"/>
          </p:nvPr>
        </p:nvSpPr>
        <p:spPr>
          <a:xfrm>
            <a:off x="533400" y="3672840"/>
            <a:ext cx="8153400" cy="8382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5"/>
          <p:cNvSpPr>
            <a:spLocks noGrp="1"/>
          </p:cNvSpPr>
          <p:nvPr>
            <p:ph sz="quarter" idx="10"/>
          </p:nvPr>
        </p:nvSpPr>
        <p:spPr>
          <a:xfrm>
            <a:off x="533400" y="4617720"/>
            <a:ext cx="8153400" cy="9144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6"/>
          <p:cNvSpPr>
            <a:spLocks noGrp="1"/>
          </p:cNvSpPr>
          <p:nvPr>
            <p:ph sz="quarter" idx="11"/>
          </p:nvPr>
        </p:nvSpPr>
        <p:spPr>
          <a:xfrm>
            <a:off x="533400" y="5638800"/>
            <a:ext cx="8153400" cy="7620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Jump Link"/>
          <p:cNvSpPr>
            <a:spLocks noGrp="1"/>
          </p:cNvSpPr>
          <p:nvPr>
            <p:ph type="body" sz="quarter" idx="17" hasCustomPrompt="1"/>
          </p:nvPr>
        </p:nvSpPr>
        <p:spPr>
          <a:xfrm>
            <a:off x="3467512" y="652945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1" name="Photo Credit"/>
          <p:cNvSpPr>
            <a:spLocks noGrp="1"/>
          </p:cNvSpPr>
          <p:nvPr>
            <p:ph type="body" sz="quarter" idx="16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9624449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Bar-12 Content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39762"/>
          </a:xfrm>
          <a:prstGeom prst="rect">
            <a:avLst/>
          </a:prstGeom>
        </p:spPr>
        <p:txBody>
          <a:bodyPr/>
          <a:lstStyle>
            <a:lvl1pPr>
              <a:defRPr lang="en-US" sz="360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" name="Content Placeholder 1"/>
          <p:cNvSpPr>
            <a:spLocks noGrp="1"/>
          </p:cNvSpPr>
          <p:nvPr>
            <p:ph sz="quarter" idx="12"/>
          </p:nvPr>
        </p:nvSpPr>
        <p:spPr>
          <a:xfrm>
            <a:off x="159416" y="1066800"/>
            <a:ext cx="4114800" cy="82296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159416" y="1981200"/>
            <a:ext cx="4114800" cy="82296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4"/>
          </p:nvPr>
        </p:nvSpPr>
        <p:spPr>
          <a:xfrm>
            <a:off x="159416" y="2895600"/>
            <a:ext cx="4114800" cy="82296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4"/>
          <p:cNvSpPr>
            <a:spLocks noGrp="1"/>
          </p:cNvSpPr>
          <p:nvPr>
            <p:ph sz="quarter" idx="15"/>
          </p:nvPr>
        </p:nvSpPr>
        <p:spPr>
          <a:xfrm>
            <a:off x="159416" y="3810000"/>
            <a:ext cx="4114800" cy="82296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5"/>
          <p:cNvSpPr>
            <a:spLocks noGrp="1"/>
          </p:cNvSpPr>
          <p:nvPr>
            <p:ph sz="quarter" idx="10"/>
          </p:nvPr>
        </p:nvSpPr>
        <p:spPr>
          <a:xfrm>
            <a:off x="159416" y="4724400"/>
            <a:ext cx="4114800" cy="82296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6"/>
          <p:cNvSpPr>
            <a:spLocks noGrp="1"/>
          </p:cNvSpPr>
          <p:nvPr>
            <p:ph sz="quarter" idx="11"/>
          </p:nvPr>
        </p:nvSpPr>
        <p:spPr>
          <a:xfrm>
            <a:off x="159416" y="5638800"/>
            <a:ext cx="4114800" cy="82296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7"/>
          <p:cNvSpPr>
            <a:spLocks noGrp="1"/>
          </p:cNvSpPr>
          <p:nvPr>
            <p:ph sz="quarter" idx="18"/>
          </p:nvPr>
        </p:nvSpPr>
        <p:spPr>
          <a:xfrm>
            <a:off x="4800600" y="1066800"/>
            <a:ext cx="4114800" cy="822960"/>
          </a:xfrm>
          <a:prstGeom prst="rect">
            <a:avLst/>
          </a:prstGeom>
        </p:spPr>
        <p:txBody>
          <a:bodyPr/>
          <a:lstStyle>
            <a:lvl1pPr>
              <a:defRPr lang="en-US" sz="2400" smtClean="0"/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pPr marL="0" lv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 dirty="0"/>
              <a:t>Click to edit Master text styles</a:t>
            </a:r>
          </a:p>
          <a:p>
            <a:pPr marL="800100" lvl="1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/>
              <a:t>Second level</a:t>
            </a:r>
          </a:p>
          <a:p>
            <a:pPr marL="1200150" lvl="2" indent="-285750">
              <a:spcAft>
                <a:spcPts val="800"/>
              </a:spcAft>
              <a:buFont typeface="Arial" panose="020B0604020202020204" pitchFamily="34" charset="0"/>
            </a:pPr>
            <a:r>
              <a:rPr lang="en-US" dirty="0"/>
              <a:t>Third level</a:t>
            </a:r>
          </a:p>
          <a:p>
            <a:pPr marL="1657350" lvl="3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marL="2114550" lvl="4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/>
              <a:t>Fifth level</a:t>
            </a:r>
          </a:p>
        </p:txBody>
      </p:sp>
      <p:sp>
        <p:nvSpPr>
          <p:cNvPr id="19" name="Content Placeholder 8"/>
          <p:cNvSpPr>
            <a:spLocks noGrp="1"/>
          </p:cNvSpPr>
          <p:nvPr>
            <p:ph sz="quarter" idx="19"/>
          </p:nvPr>
        </p:nvSpPr>
        <p:spPr>
          <a:xfrm>
            <a:off x="4800600" y="1981200"/>
            <a:ext cx="4114800" cy="822960"/>
          </a:xfrm>
          <a:prstGeom prst="rect">
            <a:avLst/>
          </a:prstGeom>
        </p:spPr>
        <p:txBody>
          <a:bodyPr/>
          <a:lstStyle>
            <a:lvl1pPr>
              <a:defRPr lang="en-US" sz="2400" smtClean="0"/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pPr marL="0" lv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800100" lvl="1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1200150" lvl="2" indent="-285750">
              <a:spcAft>
                <a:spcPts val="800"/>
              </a:spcAft>
              <a:buFont typeface="Arial" panose="020B0604020202020204" pitchFamily="34" charset="0"/>
            </a:pPr>
            <a:r>
              <a:rPr lang="en-US"/>
              <a:t>Third level</a:t>
            </a:r>
          </a:p>
          <a:p>
            <a:pPr marL="1657350" lvl="3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2114550" lvl="4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</a:p>
        </p:txBody>
      </p:sp>
      <p:sp>
        <p:nvSpPr>
          <p:cNvPr id="21" name="Content Placeholder 9"/>
          <p:cNvSpPr>
            <a:spLocks noGrp="1"/>
          </p:cNvSpPr>
          <p:nvPr>
            <p:ph sz="quarter" idx="20"/>
          </p:nvPr>
        </p:nvSpPr>
        <p:spPr>
          <a:xfrm>
            <a:off x="4800600" y="2895600"/>
            <a:ext cx="4114800" cy="822960"/>
          </a:xfrm>
          <a:prstGeom prst="rect">
            <a:avLst/>
          </a:prstGeom>
        </p:spPr>
        <p:txBody>
          <a:bodyPr/>
          <a:lstStyle>
            <a:lvl1pPr>
              <a:defRPr lang="en-US" sz="2400" smtClean="0"/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pPr marL="0" lv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800100" lvl="1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1200150" lvl="2" indent="-285750">
              <a:spcAft>
                <a:spcPts val="800"/>
              </a:spcAft>
              <a:buFont typeface="Arial" panose="020B0604020202020204" pitchFamily="34" charset="0"/>
            </a:pPr>
            <a:r>
              <a:rPr lang="en-US"/>
              <a:t>Third level</a:t>
            </a:r>
          </a:p>
          <a:p>
            <a:pPr marL="1657350" lvl="3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2114550" lvl="4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</a:p>
        </p:txBody>
      </p:sp>
      <p:sp>
        <p:nvSpPr>
          <p:cNvPr id="23" name="Content Placeholder 10"/>
          <p:cNvSpPr>
            <a:spLocks noGrp="1"/>
          </p:cNvSpPr>
          <p:nvPr>
            <p:ph sz="quarter" idx="21"/>
          </p:nvPr>
        </p:nvSpPr>
        <p:spPr>
          <a:xfrm>
            <a:off x="4800600" y="3810000"/>
            <a:ext cx="4114800" cy="822960"/>
          </a:xfrm>
          <a:prstGeom prst="rect">
            <a:avLst/>
          </a:prstGeom>
        </p:spPr>
        <p:txBody>
          <a:bodyPr/>
          <a:lstStyle>
            <a:lvl1pPr>
              <a:defRPr lang="en-US" sz="2400" smtClean="0"/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pPr marL="0" lv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800100" lvl="1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1200150" lvl="2" indent="-285750">
              <a:spcAft>
                <a:spcPts val="800"/>
              </a:spcAft>
              <a:buFont typeface="Arial" panose="020B0604020202020204" pitchFamily="34" charset="0"/>
            </a:pPr>
            <a:r>
              <a:rPr lang="en-US"/>
              <a:t>Third level</a:t>
            </a:r>
          </a:p>
          <a:p>
            <a:pPr marL="1657350" lvl="3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2114550" lvl="4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</a:p>
        </p:txBody>
      </p:sp>
      <p:sp>
        <p:nvSpPr>
          <p:cNvPr id="25" name="Content Placeholder 11"/>
          <p:cNvSpPr>
            <a:spLocks noGrp="1"/>
          </p:cNvSpPr>
          <p:nvPr>
            <p:ph sz="quarter" idx="22"/>
          </p:nvPr>
        </p:nvSpPr>
        <p:spPr>
          <a:xfrm>
            <a:off x="4800600" y="4724400"/>
            <a:ext cx="4114800" cy="822960"/>
          </a:xfrm>
          <a:prstGeom prst="rect">
            <a:avLst/>
          </a:prstGeom>
        </p:spPr>
        <p:txBody>
          <a:bodyPr/>
          <a:lstStyle>
            <a:lvl1pPr>
              <a:defRPr lang="en-US" sz="2400" smtClean="0"/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pPr marL="0" lv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800100" lvl="1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1200150" lvl="2" indent="-285750">
              <a:spcAft>
                <a:spcPts val="800"/>
              </a:spcAft>
              <a:buFont typeface="Arial" panose="020B0604020202020204" pitchFamily="34" charset="0"/>
            </a:pPr>
            <a:r>
              <a:rPr lang="en-US"/>
              <a:t>Third level</a:t>
            </a:r>
          </a:p>
          <a:p>
            <a:pPr marL="1657350" lvl="3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2114550" lvl="4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</a:p>
        </p:txBody>
      </p:sp>
      <p:sp>
        <p:nvSpPr>
          <p:cNvPr id="27" name="Content Placeholder 12"/>
          <p:cNvSpPr>
            <a:spLocks noGrp="1"/>
          </p:cNvSpPr>
          <p:nvPr>
            <p:ph sz="quarter" idx="23"/>
          </p:nvPr>
        </p:nvSpPr>
        <p:spPr>
          <a:xfrm>
            <a:off x="4800600" y="5638800"/>
            <a:ext cx="4114800" cy="822960"/>
          </a:xfrm>
          <a:prstGeom prst="rect">
            <a:avLst/>
          </a:prstGeom>
        </p:spPr>
        <p:txBody>
          <a:bodyPr/>
          <a:lstStyle>
            <a:lvl1pPr>
              <a:defRPr lang="en-US" sz="2400" smtClean="0"/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pPr marL="0" lv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800100" lvl="1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1200150" lvl="2" indent="-285750">
              <a:spcAft>
                <a:spcPts val="800"/>
              </a:spcAft>
              <a:buFont typeface="Arial" panose="020B0604020202020204" pitchFamily="34" charset="0"/>
            </a:pPr>
            <a:r>
              <a:rPr lang="en-US"/>
              <a:t>Third level</a:t>
            </a:r>
          </a:p>
          <a:p>
            <a:pPr marL="1657350" lvl="3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2114550" lvl="4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</a:p>
        </p:txBody>
      </p:sp>
      <p:sp>
        <p:nvSpPr>
          <p:cNvPr id="13" name="Jump Link"/>
          <p:cNvSpPr>
            <a:spLocks noGrp="1"/>
          </p:cNvSpPr>
          <p:nvPr>
            <p:ph type="body" sz="quarter" idx="17" hasCustomPrompt="1"/>
          </p:nvPr>
        </p:nvSpPr>
        <p:spPr>
          <a:xfrm>
            <a:off x="3357063" y="6529450"/>
            <a:ext cx="2429874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1" name="Photo Credit"/>
          <p:cNvSpPr>
            <a:spLocks noGrp="1"/>
          </p:cNvSpPr>
          <p:nvPr>
            <p:ph type="body" sz="quarter" idx="16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77818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Tagline-Gray BG, Title-Only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49530" y="3581400"/>
            <a:ext cx="5615940" cy="1371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422066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336828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Bar-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Title"/>
          <p:cNvSpPr>
            <a:spLocks noGrp="1"/>
          </p:cNvSpPr>
          <p:nvPr>
            <p:ph type="title"/>
          </p:nvPr>
        </p:nvSpPr>
        <p:spPr>
          <a:xfrm>
            <a:off x="-1" y="228600"/>
            <a:ext cx="9144001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sz="half" idx="1"/>
          </p:nvPr>
        </p:nvSpPr>
        <p:spPr>
          <a:xfrm>
            <a:off x="457200" y="914400"/>
            <a:ext cx="4038600" cy="561594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038600" cy="561594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Jump Link"/>
          <p:cNvSpPr>
            <a:spLocks noGrp="1"/>
          </p:cNvSpPr>
          <p:nvPr>
            <p:ph type="body" sz="quarter" idx="12" hasCustomPrompt="1"/>
          </p:nvPr>
        </p:nvSpPr>
        <p:spPr>
          <a:xfrm>
            <a:off x="3357063" y="6529450"/>
            <a:ext cx="2429874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0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3194019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Bar-Two-Up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Title"/>
          <p:cNvSpPr>
            <a:spLocks noGrp="1"/>
          </p:cNvSpPr>
          <p:nvPr>
            <p:ph type="title"/>
          </p:nvPr>
        </p:nvSpPr>
        <p:spPr>
          <a:xfrm>
            <a:off x="-20713" y="228600"/>
            <a:ext cx="9185426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Header 1"/>
          <p:cNvSpPr>
            <a:spLocks noGrp="1"/>
          </p:cNvSpPr>
          <p:nvPr>
            <p:ph type="body" idx="1"/>
          </p:nvPr>
        </p:nvSpPr>
        <p:spPr>
          <a:xfrm>
            <a:off x="457201" y="960438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sz="half" idx="2"/>
          </p:nvPr>
        </p:nvSpPr>
        <p:spPr>
          <a:xfrm>
            <a:off x="457201" y="1600200"/>
            <a:ext cx="4040188" cy="4912202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Header 2"/>
          <p:cNvSpPr>
            <a:spLocks noGrp="1"/>
          </p:cNvSpPr>
          <p:nvPr>
            <p:ph type="body" sz="quarter" idx="3"/>
          </p:nvPr>
        </p:nvSpPr>
        <p:spPr>
          <a:xfrm>
            <a:off x="4645026" y="960438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4"/>
          </p:nvPr>
        </p:nvSpPr>
        <p:spPr>
          <a:xfrm>
            <a:off x="4645026" y="1600200"/>
            <a:ext cx="4041775" cy="4912202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Jump Link"/>
          <p:cNvSpPr>
            <a:spLocks noGrp="1"/>
          </p:cNvSpPr>
          <p:nvPr>
            <p:ph type="body" sz="quarter" idx="12" hasCustomPrompt="1"/>
          </p:nvPr>
        </p:nvSpPr>
        <p:spPr>
          <a:xfrm>
            <a:off x="3273243" y="6529450"/>
            <a:ext cx="2429874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2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7505567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Bar-4-up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Title"/>
          <p:cNvSpPr>
            <a:spLocks noGrp="1"/>
          </p:cNvSpPr>
          <p:nvPr>
            <p:ph type="title"/>
          </p:nvPr>
        </p:nvSpPr>
        <p:spPr>
          <a:xfrm>
            <a:off x="-20713" y="228600"/>
            <a:ext cx="9185426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Header 1"/>
          <p:cNvSpPr>
            <a:spLocks noGrp="1"/>
          </p:cNvSpPr>
          <p:nvPr>
            <p:ph type="body" idx="1"/>
          </p:nvPr>
        </p:nvSpPr>
        <p:spPr>
          <a:xfrm>
            <a:off x="457201" y="960438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sz="half" idx="2"/>
          </p:nvPr>
        </p:nvSpPr>
        <p:spPr>
          <a:xfrm>
            <a:off x="457201" y="1600200"/>
            <a:ext cx="4040188" cy="175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0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Header 2"/>
          <p:cNvSpPr>
            <a:spLocks noGrp="1"/>
          </p:cNvSpPr>
          <p:nvPr>
            <p:ph type="body" sz="quarter" idx="3"/>
          </p:nvPr>
        </p:nvSpPr>
        <p:spPr>
          <a:xfrm>
            <a:off x="4645026" y="960438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4"/>
          </p:nvPr>
        </p:nvSpPr>
        <p:spPr>
          <a:xfrm>
            <a:off x="4645026" y="1600200"/>
            <a:ext cx="4041775" cy="175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0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Header 3"/>
          <p:cNvSpPr>
            <a:spLocks noGrp="1"/>
          </p:cNvSpPr>
          <p:nvPr>
            <p:ph type="body" sz="quarter" idx="12"/>
          </p:nvPr>
        </p:nvSpPr>
        <p:spPr>
          <a:xfrm>
            <a:off x="457200" y="3581400"/>
            <a:ext cx="4038600" cy="609600"/>
          </a:xfrm>
          <a:prstGeom prst="rect">
            <a:avLst/>
          </a:prstGeom>
        </p:spPr>
        <p:txBody>
          <a:bodyPr anchor="b"/>
          <a:lstStyle>
            <a:lvl1pPr>
              <a:defRPr 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14"/>
          </p:nvPr>
        </p:nvSpPr>
        <p:spPr>
          <a:xfrm>
            <a:off x="457200" y="4191000"/>
            <a:ext cx="4040188" cy="175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0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Header 4"/>
          <p:cNvSpPr>
            <a:spLocks noGrp="1"/>
          </p:cNvSpPr>
          <p:nvPr>
            <p:ph type="body" sz="quarter" idx="13"/>
          </p:nvPr>
        </p:nvSpPr>
        <p:spPr>
          <a:xfrm>
            <a:off x="4648200" y="3581400"/>
            <a:ext cx="4038600" cy="609600"/>
          </a:xfrm>
          <a:prstGeom prst="rect">
            <a:avLst/>
          </a:prstGeom>
        </p:spPr>
        <p:txBody>
          <a:bodyPr anchor="b"/>
          <a:lstStyle>
            <a:lvl1pPr>
              <a:defRPr 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5" name="Content Placeholder 4"/>
          <p:cNvSpPr>
            <a:spLocks noGrp="1"/>
          </p:cNvSpPr>
          <p:nvPr>
            <p:ph sz="quarter" idx="15"/>
          </p:nvPr>
        </p:nvSpPr>
        <p:spPr>
          <a:xfrm>
            <a:off x="4645025" y="4191000"/>
            <a:ext cx="4041775" cy="175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0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Jump Link"/>
          <p:cNvSpPr>
            <a:spLocks noGrp="1"/>
          </p:cNvSpPr>
          <p:nvPr>
            <p:ph type="body" sz="quarter" idx="16" hasCustomPrompt="1"/>
          </p:nvPr>
        </p:nvSpPr>
        <p:spPr>
          <a:xfrm>
            <a:off x="3357063" y="5996050"/>
            <a:ext cx="2429874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40207924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Bar-Content with Left Side-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457201" y="304800"/>
            <a:ext cx="3008313" cy="838200"/>
          </a:xfrm>
          <a:prstGeom prst="rect">
            <a:avLst/>
          </a:prstGeom>
        </p:spPr>
        <p:txBody>
          <a:bodyPr anchor="b"/>
          <a:lstStyle>
            <a:lvl1pPr algn="l">
              <a:defRPr sz="18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1"/>
          <p:cNvSpPr>
            <a:spLocks noGrp="1"/>
          </p:cNvSpPr>
          <p:nvPr>
            <p:ph type="body" sz="half" idx="2"/>
          </p:nvPr>
        </p:nvSpPr>
        <p:spPr>
          <a:xfrm>
            <a:off x="457201" y="1143000"/>
            <a:ext cx="3008313" cy="533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3575050" y="304800"/>
            <a:ext cx="5111751" cy="6179819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Jump Link"/>
          <p:cNvSpPr>
            <a:spLocks noGrp="1"/>
          </p:cNvSpPr>
          <p:nvPr>
            <p:ph type="body" sz="quarter" idx="12" hasCustomPrompt="1"/>
          </p:nvPr>
        </p:nvSpPr>
        <p:spPr>
          <a:xfrm>
            <a:off x="5026437" y="652945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8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4853900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Bar-Content with Right Side-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5678487" y="304800"/>
            <a:ext cx="3008313" cy="838200"/>
          </a:xfrm>
          <a:prstGeom prst="rect">
            <a:avLst/>
          </a:prstGeom>
        </p:spPr>
        <p:txBody>
          <a:bodyPr anchor="b"/>
          <a:lstStyle>
            <a:lvl1pPr algn="l">
              <a:defRPr sz="18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1"/>
          <p:cNvSpPr>
            <a:spLocks noGrp="1"/>
          </p:cNvSpPr>
          <p:nvPr>
            <p:ph type="body" sz="half" idx="2"/>
          </p:nvPr>
        </p:nvSpPr>
        <p:spPr>
          <a:xfrm>
            <a:off x="5678487" y="1143000"/>
            <a:ext cx="3008313" cy="533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304800"/>
            <a:ext cx="5111751" cy="6179819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Jump Link"/>
          <p:cNvSpPr>
            <a:spLocks noGrp="1"/>
          </p:cNvSpPr>
          <p:nvPr>
            <p:ph type="body" sz="quarter" idx="12" hasCustomPrompt="1"/>
          </p:nvPr>
        </p:nvSpPr>
        <p:spPr>
          <a:xfrm>
            <a:off x="1908587" y="652945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9164351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Bar-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1828800" y="5253037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1"/>
          <p:cNvSpPr>
            <a:spLocks noGrp="1"/>
          </p:cNvSpPr>
          <p:nvPr>
            <p:ph type="body" sz="half" idx="2"/>
          </p:nvPr>
        </p:nvSpPr>
        <p:spPr>
          <a:xfrm>
            <a:off x="1828800" y="5895975"/>
            <a:ext cx="5486400" cy="60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1"/>
          <p:cNvSpPr>
            <a:spLocks noGrp="1"/>
          </p:cNvSpPr>
          <p:nvPr>
            <p:ph type="pic" idx="1"/>
          </p:nvPr>
        </p:nvSpPr>
        <p:spPr>
          <a:xfrm>
            <a:off x="1028700" y="128650"/>
            <a:ext cx="7086600" cy="49446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7" name="Jump Link"/>
          <p:cNvSpPr>
            <a:spLocks noGrp="1"/>
          </p:cNvSpPr>
          <p:nvPr>
            <p:ph type="body" sz="quarter" idx="16" hasCustomPrompt="1"/>
          </p:nvPr>
        </p:nvSpPr>
        <p:spPr>
          <a:xfrm>
            <a:off x="3467512" y="508165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1579501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Bar-Title an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-2251" y="228600"/>
            <a:ext cx="9172252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1"/>
          </p:nvPr>
        </p:nvSpPr>
        <p:spPr>
          <a:xfrm>
            <a:off x="0" y="1066799"/>
            <a:ext cx="9144000" cy="53159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Video Credit"/>
          <p:cNvSpPr>
            <a:spLocks noGrp="1"/>
          </p:cNvSpPr>
          <p:nvPr>
            <p:ph type="body" sz="quarter" idx="12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Video Credit Here</a:t>
            </a:r>
          </a:p>
        </p:txBody>
      </p:sp>
    </p:spTree>
    <p:extLst>
      <p:ext uri="{BB962C8B-B14F-4D97-AF65-F5344CB8AC3E}">
        <p14:creationId xmlns:p14="http://schemas.microsoft.com/office/powerpoint/2010/main" val="246929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28">
          <p15:clr>
            <a:srgbClr val="FBAE40"/>
          </p15:clr>
        </p15:guide>
        <p15:guide id="3" pos="5136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Tagline-Gray BG, Title &amp; Subtitl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0" y="32766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228600" y="3429000"/>
            <a:ext cx="5105400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28600" y="4114800"/>
            <a:ext cx="510540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1pPr>
            <a:lvl2pPr marL="4572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2pPr>
            <a:lvl3pPr marL="9144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3pPr>
            <a:lvl4pPr marL="13716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4pPr>
            <a:lvl5pPr marL="18288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400497328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Tagline-Gray BG, Title &amp; Subtitl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342900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3733800" y="3581400"/>
            <a:ext cx="5181600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733800" y="4260273"/>
            <a:ext cx="5181600" cy="69272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1pPr>
            <a:lvl2pPr marL="4572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2pPr>
            <a:lvl3pPr marL="9144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3pPr>
            <a:lvl4pPr marL="13716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4pPr>
            <a:lvl5pPr marL="18288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38481487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Tagline-Gray BG, Title Only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228600" y="3581400"/>
            <a:ext cx="5105400" cy="1371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069168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Tagline-Gray BG, Title-Only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342900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3436620" y="3581400"/>
            <a:ext cx="5699760" cy="1371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422066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8335032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Tagline-Gray BG, Title Only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342900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3733800" y="3581400"/>
            <a:ext cx="5181600" cy="1371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40761728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agline-SimpleTitle&amp;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0" y="2130426"/>
            <a:ext cx="9144000" cy="1470025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1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6A6A6A"/>
                </a:solidFill>
                <a:latin typeface="ArumSans Regular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423552719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agline-Text abov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685800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600" b="1" cap="all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"/>
          <p:cNvSpPr>
            <a:spLocks noGrp="1"/>
          </p:cNvSpPr>
          <p:nvPr>
            <p:ph type="body" idx="1"/>
          </p:nvPr>
        </p:nvSpPr>
        <p:spPr>
          <a:xfrm>
            <a:off x="685800" y="2906714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rgbClr val="6A6A6A"/>
                </a:solidFill>
                <a:latin typeface="ArumSans Regular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2294791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agline-Title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685800" y="2775099"/>
            <a:ext cx="7772400" cy="1362075"/>
          </a:xfrm>
          <a:prstGeom prst="rect">
            <a:avLst/>
          </a:prstGeom>
        </p:spPr>
        <p:txBody>
          <a:bodyPr anchor="b" anchorCtr="0"/>
          <a:lstStyle>
            <a:lvl1pPr algn="l">
              <a:spcBef>
                <a:spcPts val="480"/>
              </a:spcBef>
              <a:defRPr sz="3600" b="1" cap="all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"/>
          <p:cNvSpPr>
            <a:spLocks noGrp="1"/>
          </p:cNvSpPr>
          <p:nvPr>
            <p:ph type="body" idx="1"/>
          </p:nvPr>
        </p:nvSpPr>
        <p:spPr>
          <a:xfrm>
            <a:off x="685800" y="4138613"/>
            <a:ext cx="7772400" cy="1500187"/>
          </a:xfrm>
          <a:prstGeom prst="rect">
            <a:avLst/>
          </a:prstGeo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>
                <a:solidFill>
                  <a:srgbClr val="6A6A6A"/>
                </a:solidFill>
                <a:latin typeface="ArumSans Regular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6955695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RedBar-Gray BG, Title &amp; Subtitle Left1_Title &amp; Subtitl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0" y="32766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228600" y="3429000"/>
            <a:ext cx="5105400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28600" y="4114800"/>
            <a:ext cx="510540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1pPr>
            <a:lvl2pPr marL="4572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2pPr>
            <a:lvl3pPr marL="9144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3pPr>
            <a:lvl4pPr marL="13716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4pPr>
            <a:lvl5pPr marL="18288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40049732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RedBar-Gray BG, Title &amp; Subtitle Left1_Title &amp; Subtitl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342900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3733800" y="3581400"/>
            <a:ext cx="5181600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733800" y="4260273"/>
            <a:ext cx="5181600" cy="69272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1pPr>
            <a:lvl2pPr marL="4572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2pPr>
            <a:lvl3pPr marL="9144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3pPr>
            <a:lvl4pPr marL="13716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4pPr>
            <a:lvl5pPr marL="18288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38481487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RedBar-Gray BG, Title Only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228600" y="3581400"/>
            <a:ext cx="5105400" cy="1371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06916897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RedBar-Gray BG, Title Only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342900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3733800" y="3581400"/>
            <a:ext cx="5181600" cy="1371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40761728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RedBar-SimpleTitle&amp;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0" y="2130426"/>
            <a:ext cx="9144000" cy="1470025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6A6A6A"/>
                </a:solidFill>
                <a:latin typeface="ArumSans Regular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423552719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RedBar-Text abov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685800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600" b="1" cap="all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906714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rgbClr val="6A6A6A"/>
                </a:solidFill>
                <a:latin typeface="ArumSans Regular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229479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Tagline-SimpleTitle&amp;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0" y="2130426"/>
            <a:ext cx="9144000" cy="1470025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6A6A6A"/>
                </a:solidFill>
                <a:latin typeface="ArumSans Regular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422066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8599204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RedBar-Title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685800" y="2775099"/>
            <a:ext cx="7772400" cy="1362075"/>
          </a:xfrm>
          <a:prstGeom prst="rect">
            <a:avLst/>
          </a:prstGeom>
        </p:spPr>
        <p:txBody>
          <a:bodyPr anchor="b" anchorCtr="0"/>
          <a:lstStyle>
            <a:lvl1pPr algn="l">
              <a:spcBef>
                <a:spcPts val="480"/>
              </a:spcBef>
              <a:defRPr sz="3600" b="1" cap="all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"/>
          <p:cNvSpPr>
            <a:spLocks noGrp="1"/>
          </p:cNvSpPr>
          <p:nvPr>
            <p:ph type="body" idx="1"/>
          </p:nvPr>
        </p:nvSpPr>
        <p:spPr>
          <a:xfrm>
            <a:off x="685800" y="4138613"/>
            <a:ext cx="7772400" cy="1500187"/>
          </a:xfrm>
          <a:prstGeom prst="rect">
            <a:avLst/>
          </a:prstGeo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>
                <a:solidFill>
                  <a:srgbClr val="6A6A6A"/>
                </a:solidFill>
                <a:latin typeface="ArumSans Regular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69556950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Slide Title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1066800" y="1524000"/>
            <a:ext cx="7048500" cy="1470025"/>
          </a:xfrm>
          <a:prstGeom prst="rect">
            <a:avLst/>
          </a:prstGeom>
        </p:spPr>
        <p:txBody>
          <a:bodyPr/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1"/>
          <p:cNvSpPr>
            <a:spLocks noGrp="1"/>
          </p:cNvSpPr>
          <p:nvPr>
            <p:ph type="subTitle" idx="1"/>
          </p:nvPr>
        </p:nvSpPr>
        <p:spPr>
          <a:xfrm>
            <a:off x="1066800" y="29718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8872374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lue Slide Text abov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722313" y="2643186"/>
            <a:ext cx="7202487" cy="1362075"/>
          </a:xfrm>
          <a:prstGeom prst="rect">
            <a:avLst/>
          </a:prstGeom>
        </p:spPr>
        <p:txBody>
          <a:bodyPr anchor="t"/>
          <a:lstStyle>
            <a:lvl1pPr algn="l">
              <a:defRPr sz="4400" b="1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"/>
          <p:cNvSpPr>
            <a:spLocks noGrp="1"/>
          </p:cNvSpPr>
          <p:nvPr>
            <p:ph type="body" idx="1"/>
          </p:nvPr>
        </p:nvSpPr>
        <p:spPr>
          <a:xfrm>
            <a:off x="722313" y="1143000"/>
            <a:ext cx="7202487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531504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_Appendix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457200" y="1066800"/>
            <a:ext cx="8229600" cy="556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4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Jump Link"/>
          <p:cNvSpPr>
            <a:spLocks noGrp="1"/>
          </p:cNvSpPr>
          <p:nvPr>
            <p:ph type="body" sz="quarter" idx="11" hasCustomPrompt="1"/>
          </p:nvPr>
        </p:nvSpPr>
        <p:spPr>
          <a:xfrm>
            <a:off x="3356610" y="6629400"/>
            <a:ext cx="2430780" cy="152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 baseline="0">
                <a:solidFill>
                  <a:srgbClr val="6A6A6A"/>
                </a:solidFill>
              </a:defRPr>
            </a:lvl1pPr>
          </a:lstStyle>
          <a:p>
            <a:pPr lvl="0"/>
            <a:r>
              <a:rPr lang="en-US" dirty="0"/>
              <a:t>Add “Return to previous slide.”</a:t>
            </a:r>
          </a:p>
        </p:txBody>
      </p:sp>
    </p:spTree>
    <p:extLst>
      <p:ext uri="{BB962C8B-B14F-4D97-AF65-F5344CB8AC3E}">
        <p14:creationId xmlns:p14="http://schemas.microsoft.com/office/powerpoint/2010/main" val="701755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_Appendix_2-up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Title"/>
          <p:cNvSpPr>
            <a:spLocks noGrp="1"/>
          </p:cNvSpPr>
          <p:nvPr>
            <p:ph type="title"/>
          </p:nvPr>
        </p:nvSpPr>
        <p:spPr>
          <a:xfrm>
            <a:off x="-20713" y="228600"/>
            <a:ext cx="9185426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Header 1"/>
          <p:cNvSpPr>
            <a:spLocks noGrp="1"/>
          </p:cNvSpPr>
          <p:nvPr>
            <p:ph type="body" idx="1"/>
          </p:nvPr>
        </p:nvSpPr>
        <p:spPr>
          <a:xfrm>
            <a:off x="457201" y="960438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457200" y="1600200"/>
            <a:ext cx="4038600" cy="4800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Header 2"/>
          <p:cNvSpPr>
            <a:spLocks noGrp="1"/>
          </p:cNvSpPr>
          <p:nvPr>
            <p:ph type="body" sz="quarter" idx="3"/>
          </p:nvPr>
        </p:nvSpPr>
        <p:spPr>
          <a:xfrm>
            <a:off x="4645026" y="960438"/>
            <a:ext cx="4117974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648200" y="1600200"/>
            <a:ext cx="4114800" cy="4800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Jump Link"/>
          <p:cNvSpPr>
            <a:spLocks noGrp="1"/>
          </p:cNvSpPr>
          <p:nvPr>
            <p:ph type="body" sz="quarter" idx="11" hasCustomPrompt="1"/>
          </p:nvPr>
        </p:nvSpPr>
        <p:spPr>
          <a:xfrm>
            <a:off x="3356610" y="6477000"/>
            <a:ext cx="2430780" cy="152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 baseline="0">
                <a:solidFill>
                  <a:srgbClr val="6A6A6A"/>
                </a:solidFill>
              </a:defRPr>
            </a:lvl1pPr>
          </a:lstStyle>
          <a:p>
            <a:pPr lvl="0"/>
            <a:r>
              <a:rPr lang="en-US" dirty="0"/>
              <a:t>Add “Return to previous slide.”</a:t>
            </a:r>
          </a:p>
        </p:txBody>
      </p:sp>
    </p:spTree>
    <p:extLst>
      <p:ext uri="{BB962C8B-B14F-4D97-AF65-F5344CB8AC3E}">
        <p14:creationId xmlns:p14="http://schemas.microsoft.com/office/powerpoint/2010/main" val="394921454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_Appendix_4-up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Title"/>
          <p:cNvSpPr>
            <a:spLocks noGrp="1"/>
          </p:cNvSpPr>
          <p:nvPr>
            <p:ph type="title"/>
          </p:nvPr>
        </p:nvSpPr>
        <p:spPr>
          <a:xfrm>
            <a:off x="-20713" y="228600"/>
            <a:ext cx="9185426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Header 1"/>
          <p:cNvSpPr>
            <a:spLocks noGrp="1"/>
          </p:cNvSpPr>
          <p:nvPr>
            <p:ph type="body" idx="1"/>
          </p:nvPr>
        </p:nvSpPr>
        <p:spPr>
          <a:xfrm>
            <a:off x="457201" y="960438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457200" y="1600200"/>
            <a:ext cx="4038600" cy="19812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Header 2"/>
          <p:cNvSpPr>
            <a:spLocks noGrp="1"/>
          </p:cNvSpPr>
          <p:nvPr>
            <p:ph type="body" sz="quarter" idx="3"/>
          </p:nvPr>
        </p:nvSpPr>
        <p:spPr>
          <a:xfrm>
            <a:off x="4645026" y="960438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4648200" y="1600200"/>
            <a:ext cx="4038600" cy="19812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Header 3"/>
          <p:cNvSpPr>
            <a:spLocks noGrp="1"/>
          </p:cNvSpPr>
          <p:nvPr>
            <p:ph type="body" sz="quarter" idx="12"/>
          </p:nvPr>
        </p:nvSpPr>
        <p:spPr>
          <a:xfrm>
            <a:off x="457200" y="3733800"/>
            <a:ext cx="4038600" cy="609600"/>
          </a:xfrm>
          <a:prstGeom prst="rect">
            <a:avLst/>
          </a:prstGeom>
        </p:spPr>
        <p:txBody>
          <a:bodyPr anchor="b"/>
          <a:lstStyle>
            <a:lvl1pPr>
              <a:def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457200" y="4343400"/>
            <a:ext cx="4038600" cy="2133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Header 4"/>
          <p:cNvSpPr>
            <a:spLocks noGrp="1"/>
          </p:cNvSpPr>
          <p:nvPr>
            <p:ph type="body" sz="quarter" idx="13"/>
          </p:nvPr>
        </p:nvSpPr>
        <p:spPr>
          <a:xfrm>
            <a:off x="4648200" y="3733800"/>
            <a:ext cx="4038600" cy="609600"/>
          </a:xfrm>
          <a:prstGeom prst="rect">
            <a:avLst/>
          </a:prstGeom>
        </p:spPr>
        <p:txBody>
          <a:bodyPr anchor="b"/>
          <a:lstStyle>
            <a:lvl1pPr>
              <a:def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27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648200" y="4343400"/>
            <a:ext cx="4038600" cy="2133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Jump Link"/>
          <p:cNvSpPr>
            <a:spLocks noGrp="1"/>
          </p:cNvSpPr>
          <p:nvPr>
            <p:ph type="body" sz="quarter" idx="11" hasCustomPrompt="1"/>
          </p:nvPr>
        </p:nvSpPr>
        <p:spPr>
          <a:xfrm>
            <a:off x="3356610" y="6477000"/>
            <a:ext cx="2430780" cy="152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 baseline="0">
                <a:solidFill>
                  <a:srgbClr val="6A6A6A"/>
                </a:solidFill>
              </a:defRPr>
            </a:lvl1pPr>
          </a:lstStyle>
          <a:p>
            <a:pPr lvl="0"/>
            <a:r>
              <a:rPr lang="en-US" dirty="0"/>
              <a:t>Add “Return to previous slide.”</a:t>
            </a:r>
          </a:p>
        </p:txBody>
      </p:sp>
    </p:spTree>
    <p:extLst>
      <p:ext uri="{BB962C8B-B14F-4D97-AF65-F5344CB8AC3E}">
        <p14:creationId xmlns:p14="http://schemas.microsoft.com/office/powerpoint/2010/main" val="365626086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Bar Footer_Appendix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Jump Link"/>
          <p:cNvSpPr>
            <a:spLocks noGrp="1"/>
          </p:cNvSpPr>
          <p:nvPr>
            <p:ph type="body" sz="quarter" idx="11" hasCustomPrompt="1"/>
          </p:nvPr>
        </p:nvSpPr>
        <p:spPr>
          <a:xfrm>
            <a:off x="3356610" y="6477000"/>
            <a:ext cx="2430780" cy="152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 baseline="0">
                <a:solidFill>
                  <a:srgbClr val="6A6A6A"/>
                </a:solidFill>
              </a:defRPr>
            </a:lvl1pPr>
          </a:lstStyle>
          <a:p>
            <a:pPr lvl="0"/>
            <a:r>
              <a:rPr lang="en-US" dirty="0"/>
              <a:t>Add “Return to previous slide.”</a:t>
            </a:r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457200" y="990600"/>
            <a:ext cx="8229600" cy="54102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4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8369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Bar Footer_Appendix_2-up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Title"/>
          <p:cNvSpPr>
            <a:spLocks noGrp="1"/>
          </p:cNvSpPr>
          <p:nvPr>
            <p:ph type="title"/>
          </p:nvPr>
        </p:nvSpPr>
        <p:spPr>
          <a:xfrm>
            <a:off x="-20713" y="228600"/>
            <a:ext cx="9185426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Header 1"/>
          <p:cNvSpPr>
            <a:spLocks noGrp="1"/>
          </p:cNvSpPr>
          <p:nvPr>
            <p:ph type="body" idx="1"/>
          </p:nvPr>
        </p:nvSpPr>
        <p:spPr>
          <a:xfrm>
            <a:off x="457201" y="960438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457200" y="1600200"/>
            <a:ext cx="4038600" cy="4800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Header 2"/>
          <p:cNvSpPr>
            <a:spLocks noGrp="1"/>
          </p:cNvSpPr>
          <p:nvPr>
            <p:ph type="body" sz="quarter" idx="3"/>
          </p:nvPr>
        </p:nvSpPr>
        <p:spPr>
          <a:xfrm>
            <a:off x="4645026" y="960438"/>
            <a:ext cx="4117974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648200" y="1600200"/>
            <a:ext cx="4114800" cy="4800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Jump link"/>
          <p:cNvSpPr>
            <a:spLocks noGrp="1"/>
          </p:cNvSpPr>
          <p:nvPr>
            <p:ph type="body" sz="quarter" idx="13" hasCustomPrompt="1"/>
          </p:nvPr>
        </p:nvSpPr>
        <p:spPr>
          <a:xfrm>
            <a:off x="3356610" y="6477000"/>
            <a:ext cx="2430780" cy="152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 baseline="0">
                <a:solidFill>
                  <a:srgbClr val="6A6A6A"/>
                </a:solidFill>
              </a:defRPr>
            </a:lvl1pPr>
          </a:lstStyle>
          <a:p>
            <a:pPr lvl="0"/>
            <a:r>
              <a:rPr lang="en-US" dirty="0"/>
              <a:t>Add “Return to previous slide.”</a:t>
            </a:r>
          </a:p>
        </p:txBody>
      </p:sp>
    </p:spTree>
    <p:extLst>
      <p:ext uri="{BB962C8B-B14F-4D97-AF65-F5344CB8AC3E}">
        <p14:creationId xmlns:p14="http://schemas.microsoft.com/office/powerpoint/2010/main" val="109974784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Bar Footer_Appendix_4-up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Title"/>
          <p:cNvSpPr>
            <a:spLocks noGrp="1"/>
          </p:cNvSpPr>
          <p:nvPr>
            <p:ph type="title"/>
          </p:nvPr>
        </p:nvSpPr>
        <p:spPr>
          <a:xfrm>
            <a:off x="-20713" y="228600"/>
            <a:ext cx="9185426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Header 1"/>
          <p:cNvSpPr>
            <a:spLocks noGrp="1"/>
          </p:cNvSpPr>
          <p:nvPr>
            <p:ph type="body" idx="1"/>
          </p:nvPr>
        </p:nvSpPr>
        <p:spPr>
          <a:xfrm>
            <a:off x="457201" y="960438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457200" y="1600200"/>
            <a:ext cx="4038600" cy="19812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Header 2"/>
          <p:cNvSpPr>
            <a:spLocks noGrp="1"/>
          </p:cNvSpPr>
          <p:nvPr>
            <p:ph type="body" sz="quarter" idx="3"/>
          </p:nvPr>
        </p:nvSpPr>
        <p:spPr>
          <a:xfrm>
            <a:off x="4645026" y="960438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4648200" y="1600200"/>
            <a:ext cx="4038600" cy="19812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Header 3"/>
          <p:cNvSpPr>
            <a:spLocks noGrp="1"/>
          </p:cNvSpPr>
          <p:nvPr>
            <p:ph type="body" sz="quarter" idx="12"/>
          </p:nvPr>
        </p:nvSpPr>
        <p:spPr>
          <a:xfrm>
            <a:off x="457200" y="3657600"/>
            <a:ext cx="4038600" cy="609600"/>
          </a:xfrm>
          <a:prstGeom prst="rect">
            <a:avLst/>
          </a:prstGeom>
        </p:spPr>
        <p:txBody>
          <a:bodyPr anchor="b"/>
          <a:lstStyle>
            <a:lvl1pPr>
              <a:def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457200" y="4267200"/>
            <a:ext cx="4038600" cy="2133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Header 4"/>
          <p:cNvSpPr>
            <a:spLocks noGrp="1"/>
          </p:cNvSpPr>
          <p:nvPr>
            <p:ph type="body" sz="quarter" idx="13"/>
          </p:nvPr>
        </p:nvSpPr>
        <p:spPr>
          <a:xfrm>
            <a:off x="4648200" y="3657600"/>
            <a:ext cx="4038600" cy="609600"/>
          </a:xfrm>
          <a:prstGeom prst="rect">
            <a:avLst/>
          </a:prstGeom>
        </p:spPr>
        <p:txBody>
          <a:bodyPr anchor="b"/>
          <a:lstStyle>
            <a:lvl1pPr>
              <a:def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27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648200" y="4267200"/>
            <a:ext cx="4038600" cy="2133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Jump Link"/>
          <p:cNvSpPr>
            <a:spLocks noGrp="1"/>
          </p:cNvSpPr>
          <p:nvPr>
            <p:ph type="body" sz="quarter" idx="11" hasCustomPrompt="1"/>
          </p:nvPr>
        </p:nvSpPr>
        <p:spPr>
          <a:xfrm>
            <a:off x="3356610" y="6477000"/>
            <a:ext cx="2430780" cy="152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 baseline="0">
                <a:solidFill>
                  <a:srgbClr val="6A6A6A"/>
                </a:solidFill>
              </a:defRPr>
            </a:lvl1pPr>
          </a:lstStyle>
          <a:p>
            <a:pPr lvl="0"/>
            <a:r>
              <a:rPr lang="en-US" dirty="0"/>
              <a:t>Add “Return to previous slide.”</a:t>
            </a:r>
          </a:p>
        </p:txBody>
      </p:sp>
    </p:spTree>
    <p:extLst>
      <p:ext uri="{BB962C8B-B14F-4D97-AF65-F5344CB8AC3E}">
        <p14:creationId xmlns:p14="http://schemas.microsoft.com/office/powerpoint/2010/main" val="311237826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56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143000" indent="-22860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00200" indent="-22860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057400" indent="-22860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Jump Link"/>
          <p:cNvSpPr>
            <a:spLocks noGrp="1"/>
          </p:cNvSpPr>
          <p:nvPr>
            <p:ph type="body" sz="quarter" idx="17" hasCustomPrompt="1"/>
          </p:nvPr>
        </p:nvSpPr>
        <p:spPr>
          <a:xfrm>
            <a:off x="3465912" y="660565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8"/>
          </p:nvPr>
        </p:nvSpPr>
        <p:spPr>
          <a:xfrm>
            <a:off x="381000" y="1219200"/>
            <a:ext cx="2438400" cy="1066800"/>
          </a:xfrm>
          <a:prstGeom prst="rect">
            <a:avLst/>
          </a:prstGeom>
        </p:spPr>
        <p:txBody>
          <a:bodyPr/>
          <a:lstStyle/>
          <a:p>
            <a:pPr lvl="0"/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9"/>
          </p:nvPr>
        </p:nvSpPr>
        <p:spPr>
          <a:xfrm>
            <a:off x="3276600" y="1066800"/>
            <a:ext cx="1447800" cy="1295400"/>
          </a:xfrm>
          <a:prstGeom prst="rect">
            <a:avLst/>
          </a:prstGeom>
        </p:spPr>
        <p:txBody>
          <a:bodyPr/>
          <a:lstStyle/>
          <a:p>
            <a:pPr lvl="0"/>
            <a:endParaRPr lang="en-GB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0"/>
          </p:nvPr>
        </p:nvSpPr>
        <p:spPr>
          <a:xfrm>
            <a:off x="5105400" y="1066800"/>
            <a:ext cx="1905000" cy="1371600"/>
          </a:xfrm>
          <a:prstGeom prst="rect">
            <a:avLst/>
          </a:prstGeom>
        </p:spPr>
        <p:txBody>
          <a:bodyPr/>
          <a:lstStyle/>
          <a:p>
            <a:pPr lvl="0"/>
            <a:endParaRPr lang="en-GB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21"/>
          </p:nvPr>
        </p:nvSpPr>
        <p:spPr>
          <a:xfrm>
            <a:off x="381000" y="2514600"/>
            <a:ext cx="1752600" cy="914400"/>
          </a:xfrm>
          <a:prstGeom prst="rect">
            <a:avLst/>
          </a:prstGeom>
        </p:spPr>
        <p:txBody>
          <a:bodyPr/>
          <a:lstStyle/>
          <a:p>
            <a:pPr lvl="0"/>
            <a:endParaRPr lang="en-GB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22"/>
          </p:nvPr>
        </p:nvSpPr>
        <p:spPr>
          <a:xfrm>
            <a:off x="2590800" y="2590800"/>
            <a:ext cx="2133600" cy="914400"/>
          </a:xfrm>
          <a:prstGeom prst="rect">
            <a:avLst/>
          </a:prstGeom>
        </p:spPr>
        <p:txBody>
          <a:bodyPr/>
          <a:lstStyle/>
          <a:p>
            <a:pPr lvl="0"/>
            <a:endParaRPr lang="en-GB" dirty="0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23"/>
          </p:nvPr>
        </p:nvSpPr>
        <p:spPr>
          <a:xfrm>
            <a:off x="4953000" y="2667000"/>
            <a:ext cx="2895600" cy="1066800"/>
          </a:xfrm>
          <a:prstGeom prst="rect">
            <a:avLst/>
          </a:prstGeom>
        </p:spPr>
        <p:txBody>
          <a:bodyPr/>
          <a:lstStyle/>
          <a:p>
            <a:pPr lvl="0"/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24"/>
          </p:nvPr>
        </p:nvSpPr>
        <p:spPr>
          <a:xfrm>
            <a:off x="1295400" y="4419600"/>
            <a:ext cx="2362200" cy="9144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0" name="Table Placeholder 9"/>
          <p:cNvSpPr>
            <a:spLocks noGrp="1"/>
          </p:cNvSpPr>
          <p:nvPr>
            <p:ph type="tbl" sz="quarter" idx="25"/>
          </p:nvPr>
        </p:nvSpPr>
        <p:spPr>
          <a:xfrm>
            <a:off x="4572000" y="4876800"/>
            <a:ext cx="2514600" cy="8382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26"/>
          </p:nvPr>
        </p:nvSpPr>
        <p:spPr>
          <a:xfrm>
            <a:off x="1066800" y="838200"/>
            <a:ext cx="1828800" cy="914400"/>
          </a:xfrm>
          <a:prstGeom prst="rect">
            <a:avLst/>
          </a:prstGeom>
        </p:spPr>
        <p:txBody>
          <a:bodyPr/>
          <a:lstStyle/>
          <a:p>
            <a:pPr lvl="0"/>
            <a:endParaRPr lang="en-GB" dirty="0"/>
          </a:p>
        </p:txBody>
      </p:sp>
      <p:sp>
        <p:nvSpPr>
          <p:cNvPr id="22" name="Content Placeholder 21"/>
          <p:cNvSpPr>
            <a:spLocks noGrp="1"/>
          </p:cNvSpPr>
          <p:nvPr>
            <p:ph sz="quarter" idx="27"/>
          </p:nvPr>
        </p:nvSpPr>
        <p:spPr>
          <a:xfrm>
            <a:off x="3429000" y="609600"/>
            <a:ext cx="1981200" cy="1066800"/>
          </a:xfrm>
          <a:prstGeom prst="rect">
            <a:avLst/>
          </a:prstGeom>
        </p:spPr>
        <p:txBody>
          <a:bodyPr/>
          <a:lstStyle/>
          <a:p>
            <a:pPr lvl="0"/>
            <a:endParaRPr lang="en-GB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8"/>
          </p:nvPr>
        </p:nvSpPr>
        <p:spPr>
          <a:xfrm>
            <a:off x="609600" y="2057400"/>
            <a:ext cx="1905000" cy="1447800"/>
          </a:xfrm>
          <a:prstGeom prst="rect">
            <a:avLst/>
          </a:prstGeom>
        </p:spPr>
        <p:txBody>
          <a:bodyPr/>
          <a:lstStyle/>
          <a:p>
            <a:pPr lvl="0"/>
            <a:endParaRPr lang="en-GB" dirty="0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29"/>
          </p:nvPr>
        </p:nvSpPr>
        <p:spPr>
          <a:xfrm>
            <a:off x="2895600" y="1905000"/>
            <a:ext cx="1905000" cy="1143000"/>
          </a:xfrm>
          <a:prstGeom prst="rect">
            <a:avLst/>
          </a:prstGeom>
        </p:spPr>
        <p:txBody>
          <a:bodyPr/>
          <a:lstStyle/>
          <a:p>
            <a:pPr lvl="0"/>
            <a:endParaRPr lang="en-GB" dirty="0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30"/>
          </p:nvPr>
        </p:nvSpPr>
        <p:spPr>
          <a:xfrm>
            <a:off x="6019800" y="609600"/>
            <a:ext cx="2514600" cy="990600"/>
          </a:xfrm>
          <a:prstGeom prst="rect">
            <a:avLst/>
          </a:prstGeom>
        </p:spPr>
        <p:txBody>
          <a:bodyPr/>
          <a:lstStyle/>
          <a:p>
            <a:pPr lvl="0"/>
            <a:endParaRPr lang="en-GB" dirty="0"/>
          </a:p>
        </p:txBody>
      </p:sp>
      <p:sp>
        <p:nvSpPr>
          <p:cNvPr id="30" name="Content Placeholder 29"/>
          <p:cNvSpPr>
            <a:spLocks noGrp="1"/>
          </p:cNvSpPr>
          <p:nvPr>
            <p:ph sz="quarter" idx="31"/>
          </p:nvPr>
        </p:nvSpPr>
        <p:spPr>
          <a:xfrm>
            <a:off x="5257800" y="2057400"/>
            <a:ext cx="2514600" cy="990600"/>
          </a:xfrm>
          <a:prstGeom prst="rect">
            <a:avLst/>
          </a:prstGeom>
        </p:spPr>
        <p:txBody>
          <a:bodyPr/>
          <a:lstStyle/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1195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Tagline-Text abov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685800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600" b="1" cap="all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1"/>
          <p:cNvSpPr>
            <a:spLocks noGrp="1"/>
          </p:cNvSpPr>
          <p:nvPr>
            <p:ph type="body" idx="1"/>
          </p:nvPr>
        </p:nvSpPr>
        <p:spPr>
          <a:xfrm>
            <a:off x="685800" y="2906714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rgbClr val="6A6A6A"/>
                </a:solidFill>
                <a:latin typeface="ArumSans Regular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422066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07556411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Bar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56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143000" indent="-22860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00200" indent="-22860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057400" indent="-22860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Jump Link"/>
          <p:cNvSpPr>
            <a:spLocks noGrp="1"/>
          </p:cNvSpPr>
          <p:nvPr>
            <p:ph type="body" sz="quarter" idx="17" hasCustomPrompt="1"/>
          </p:nvPr>
        </p:nvSpPr>
        <p:spPr>
          <a:xfrm>
            <a:off x="3465912" y="660565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8"/>
          </p:nvPr>
        </p:nvSpPr>
        <p:spPr>
          <a:xfrm>
            <a:off x="381000" y="1219200"/>
            <a:ext cx="2438400" cy="1066800"/>
          </a:xfrm>
          <a:prstGeom prst="rect">
            <a:avLst/>
          </a:prstGeom>
        </p:spPr>
        <p:txBody>
          <a:bodyPr/>
          <a:lstStyle/>
          <a:p>
            <a:pPr lvl="0"/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9"/>
          </p:nvPr>
        </p:nvSpPr>
        <p:spPr>
          <a:xfrm>
            <a:off x="3276600" y="1066800"/>
            <a:ext cx="1447800" cy="1295400"/>
          </a:xfrm>
          <a:prstGeom prst="rect">
            <a:avLst/>
          </a:prstGeom>
        </p:spPr>
        <p:txBody>
          <a:bodyPr/>
          <a:lstStyle/>
          <a:p>
            <a:pPr lvl="0"/>
            <a:endParaRPr lang="en-GB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0"/>
          </p:nvPr>
        </p:nvSpPr>
        <p:spPr>
          <a:xfrm>
            <a:off x="5105400" y="1066800"/>
            <a:ext cx="1905000" cy="1371600"/>
          </a:xfrm>
          <a:prstGeom prst="rect">
            <a:avLst/>
          </a:prstGeom>
        </p:spPr>
        <p:txBody>
          <a:bodyPr/>
          <a:lstStyle/>
          <a:p>
            <a:pPr lvl="0"/>
            <a:endParaRPr lang="en-GB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21"/>
          </p:nvPr>
        </p:nvSpPr>
        <p:spPr>
          <a:xfrm>
            <a:off x="381000" y="2514600"/>
            <a:ext cx="1752600" cy="914400"/>
          </a:xfrm>
          <a:prstGeom prst="rect">
            <a:avLst/>
          </a:prstGeom>
        </p:spPr>
        <p:txBody>
          <a:bodyPr/>
          <a:lstStyle/>
          <a:p>
            <a:pPr lvl="0"/>
            <a:endParaRPr lang="en-GB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22"/>
          </p:nvPr>
        </p:nvSpPr>
        <p:spPr>
          <a:xfrm>
            <a:off x="2590800" y="2590800"/>
            <a:ext cx="2133600" cy="914400"/>
          </a:xfrm>
          <a:prstGeom prst="rect">
            <a:avLst/>
          </a:prstGeom>
        </p:spPr>
        <p:txBody>
          <a:bodyPr/>
          <a:lstStyle/>
          <a:p>
            <a:pPr lvl="0"/>
            <a:endParaRPr lang="en-GB" dirty="0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23"/>
          </p:nvPr>
        </p:nvSpPr>
        <p:spPr>
          <a:xfrm>
            <a:off x="4953000" y="2667000"/>
            <a:ext cx="2895600" cy="1066800"/>
          </a:xfrm>
          <a:prstGeom prst="rect">
            <a:avLst/>
          </a:prstGeom>
        </p:spPr>
        <p:txBody>
          <a:bodyPr/>
          <a:lstStyle/>
          <a:p>
            <a:pPr lvl="0"/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24"/>
          </p:nvPr>
        </p:nvSpPr>
        <p:spPr>
          <a:xfrm>
            <a:off x="1295400" y="4419600"/>
            <a:ext cx="2362200" cy="9144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0" name="Table Placeholder 9"/>
          <p:cNvSpPr>
            <a:spLocks noGrp="1"/>
          </p:cNvSpPr>
          <p:nvPr>
            <p:ph type="tbl" sz="quarter" idx="25"/>
          </p:nvPr>
        </p:nvSpPr>
        <p:spPr>
          <a:xfrm>
            <a:off x="4572000" y="4876800"/>
            <a:ext cx="2514600" cy="8382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26"/>
          </p:nvPr>
        </p:nvSpPr>
        <p:spPr>
          <a:xfrm>
            <a:off x="1066800" y="838200"/>
            <a:ext cx="1828800" cy="914400"/>
          </a:xfrm>
          <a:prstGeom prst="rect">
            <a:avLst/>
          </a:prstGeom>
        </p:spPr>
        <p:txBody>
          <a:bodyPr/>
          <a:lstStyle/>
          <a:p>
            <a:pPr lvl="0"/>
            <a:endParaRPr lang="en-GB" dirty="0"/>
          </a:p>
        </p:txBody>
      </p:sp>
      <p:sp>
        <p:nvSpPr>
          <p:cNvPr id="22" name="Content Placeholder 21"/>
          <p:cNvSpPr>
            <a:spLocks noGrp="1"/>
          </p:cNvSpPr>
          <p:nvPr>
            <p:ph sz="quarter" idx="27"/>
          </p:nvPr>
        </p:nvSpPr>
        <p:spPr>
          <a:xfrm>
            <a:off x="3429000" y="609600"/>
            <a:ext cx="1981200" cy="1066800"/>
          </a:xfrm>
          <a:prstGeom prst="rect">
            <a:avLst/>
          </a:prstGeom>
        </p:spPr>
        <p:txBody>
          <a:bodyPr/>
          <a:lstStyle/>
          <a:p>
            <a:pPr lvl="0"/>
            <a:endParaRPr lang="en-GB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8"/>
          </p:nvPr>
        </p:nvSpPr>
        <p:spPr>
          <a:xfrm>
            <a:off x="609600" y="2057400"/>
            <a:ext cx="1905000" cy="1447800"/>
          </a:xfrm>
          <a:prstGeom prst="rect">
            <a:avLst/>
          </a:prstGeom>
        </p:spPr>
        <p:txBody>
          <a:bodyPr/>
          <a:lstStyle/>
          <a:p>
            <a:pPr lvl="0"/>
            <a:endParaRPr lang="en-GB" dirty="0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29"/>
          </p:nvPr>
        </p:nvSpPr>
        <p:spPr>
          <a:xfrm>
            <a:off x="2895600" y="1905000"/>
            <a:ext cx="1905000" cy="1143000"/>
          </a:xfrm>
          <a:prstGeom prst="rect">
            <a:avLst/>
          </a:prstGeom>
        </p:spPr>
        <p:txBody>
          <a:bodyPr/>
          <a:lstStyle/>
          <a:p>
            <a:pPr lvl="0"/>
            <a:endParaRPr lang="en-GB" dirty="0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30"/>
          </p:nvPr>
        </p:nvSpPr>
        <p:spPr>
          <a:xfrm>
            <a:off x="6019800" y="609600"/>
            <a:ext cx="2514600" cy="990600"/>
          </a:xfrm>
          <a:prstGeom prst="rect">
            <a:avLst/>
          </a:prstGeom>
        </p:spPr>
        <p:txBody>
          <a:bodyPr/>
          <a:lstStyle/>
          <a:p>
            <a:pPr lvl="0"/>
            <a:endParaRPr lang="en-GB" dirty="0"/>
          </a:p>
        </p:txBody>
      </p:sp>
      <p:sp>
        <p:nvSpPr>
          <p:cNvPr id="30" name="Content Placeholder 29"/>
          <p:cNvSpPr>
            <a:spLocks noGrp="1"/>
          </p:cNvSpPr>
          <p:nvPr>
            <p:ph sz="quarter" idx="31"/>
          </p:nvPr>
        </p:nvSpPr>
        <p:spPr>
          <a:xfrm>
            <a:off x="5257800" y="2057400"/>
            <a:ext cx="2514600" cy="990600"/>
          </a:xfrm>
          <a:prstGeom prst="rect">
            <a:avLst/>
          </a:prstGeom>
        </p:spPr>
        <p:txBody>
          <a:bodyPr/>
          <a:lstStyle/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5148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Six Content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39762"/>
          </a:xfrm>
          <a:prstGeom prst="rect">
            <a:avLst/>
          </a:prstGeom>
        </p:spPr>
        <p:txBody>
          <a:bodyPr/>
          <a:lstStyle>
            <a:lvl1pPr>
              <a:defRPr lang="en-US" sz="360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" name="Content Placeholder 1"/>
          <p:cNvSpPr>
            <a:spLocks noGrp="1"/>
          </p:cNvSpPr>
          <p:nvPr>
            <p:ph sz="quarter" idx="12"/>
          </p:nvPr>
        </p:nvSpPr>
        <p:spPr>
          <a:xfrm>
            <a:off x="533400" y="1066800"/>
            <a:ext cx="8153400" cy="8382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33400" y="2011680"/>
            <a:ext cx="8153400" cy="7620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4"/>
          </p:nvPr>
        </p:nvSpPr>
        <p:spPr>
          <a:xfrm>
            <a:off x="533400" y="2880360"/>
            <a:ext cx="8153400" cy="6858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4"/>
          <p:cNvSpPr>
            <a:spLocks noGrp="1"/>
          </p:cNvSpPr>
          <p:nvPr>
            <p:ph sz="quarter" idx="15"/>
          </p:nvPr>
        </p:nvSpPr>
        <p:spPr>
          <a:xfrm>
            <a:off x="533400" y="3672840"/>
            <a:ext cx="8153400" cy="8382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5"/>
          <p:cNvSpPr>
            <a:spLocks noGrp="1"/>
          </p:cNvSpPr>
          <p:nvPr>
            <p:ph sz="quarter" idx="10"/>
          </p:nvPr>
        </p:nvSpPr>
        <p:spPr>
          <a:xfrm>
            <a:off x="533400" y="4617720"/>
            <a:ext cx="8153400" cy="9144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6"/>
          <p:cNvSpPr>
            <a:spLocks noGrp="1"/>
          </p:cNvSpPr>
          <p:nvPr>
            <p:ph sz="quarter" idx="11"/>
          </p:nvPr>
        </p:nvSpPr>
        <p:spPr>
          <a:xfrm>
            <a:off x="533400" y="5638800"/>
            <a:ext cx="8153400" cy="7620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Jump Link"/>
          <p:cNvSpPr>
            <a:spLocks noGrp="1"/>
          </p:cNvSpPr>
          <p:nvPr>
            <p:ph type="body" sz="quarter" idx="17" hasCustomPrompt="1"/>
          </p:nvPr>
        </p:nvSpPr>
        <p:spPr>
          <a:xfrm>
            <a:off x="3465912" y="652945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1" name="Photo Credit"/>
          <p:cNvSpPr>
            <a:spLocks noGrp="1"/>
          </p:cNvSpPr>
          <p:nvPr>
            <p:ph type="body" sz="quarter" idx="16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56459140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12 Content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39762"/>
          </a:xfrm>
          <a:prstGeom prst="rect">
            <a:avLst/>
          </a:prstGeom>
        </p:spPr>
        <p:txBody>
          <a:bodyPr/>
          <a:lstStyle>
            <a:lvl1pPr>
              <a:defRPr lang="en-US" sz="360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" name="Content Placeholder 1"/>
          <p:cNvSpPr>
            <a:spLocks noGrp="1"/>
          </p:cNvSpPr>
          <p:nvPr>
            <p:ph sz="quarter" idx="12"/>
          </p:nvPr>
        </p:nvSpPr>
        <p:spPr>
          <a:xfrm>
            <a:off x="159416" y="1066800"/>
            <a:ext cx="4114800" cy="82296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159416" y="1981200"/>
            <a:ext cx="4114800" cy="82296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4"/>
          </p:nvPr>
        </p:nvSpPr>
        <p:spPr>
          <a:xfrm>
            <a:off x="159416" y="2895600"/>
            <a:ext cx="4114800" cy="82296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4"/>
          <p:cNvSpPr>
            <a:spLocks noGrp="1"/>
          </p:cNvSpPr>
          <p:nvPr>
            <p:ph sz="quarter" idx="15"/>
          </p:nvPr>
        </p:nvSpPr>
        <p:spPr>
          <a:xfrm>
            <a:off x="159416" y="3810000"/>
            <a:ext cx="4114800" cy="82296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5"/>
          <p:cNvSpPr>
            <a:spLocks noGrp="1"/>
          </p:cNvSpPr>
          <p:nvPr>
            <p:ph sz="quarter" idx="10"/>
          </p:nvPr>
        </p:nvSpPr>
        <p:spPr>
          <a:xfrm>
            <a:off x="159416" y="4724400"/>
            <a:ext cx="4114800" cy="82296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6"/>
          <p:cNvSpPr>
            <a:spLocks noGrp="1"/>
          </p:cNvSpPr>
          <p:nvPr>
            <p:ph sz="quarter" idx="11"/>
          </p:nvPr>
        </p:nvSpPr>
        <p:spPr>
          <a:xfrm>
            <a:off x="159416" y="5638800"/>
            <a:ext cx="4114800" cy="82296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7"/>
          <p:cNvSpPr>
            <a:spLocks noGrp="1"/>
          </p:cNvSpPr>
          <p:nvPr>
            <p:ph sz="quarter" idx="18"/>
          </p:nvPr>
        </p:nvSpPr>
        <p:spPr>
          <a:xfrm>
            <a:off x="4800600" y="1066800"/>
            <a:ext cx="4114800" cy="822960"/>
          </a:xfrm>
          <a:prstGeom prst="rect">
            <a:avLst/>
          </a:prstGeom>
        </p:spPr>
        <p:txBody>
          <a:bodyPr/>
          <a:lstStyle>
            <a:lvl1pPr>
              <a:defRPr lang="en-US" sz="2400" smtClean="0"/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pPr marL="0" lv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 dirty="0"/>
              <a:t>Click to edit Master text styles</a:t>
            </a:r>
          </a:p>
          <a:p>
            <a:pPr marL="800100" lvl="1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/>
              <a:t>Second level</a:t>
            </a:r>
          </a:p>
          <a:p>
            <a:pPr marL="1200150" lvl="2" indent="-285750">
              <a:spcAft>
                <a:spcPts val="800"/>
              </a:spcAft>
              <a:buFont typeface="Arial" panose="020B0604020202020204" pitchFamily="34" charset="0"/>
            </a:pPr>
            <a:r>
              <a:rPr lang="en-US" dirty="0"/>
              <a:t>Third level</a:t>
            </a:r>
          </a:p>
          <a:p>
            <a:pPr marL="1657350" lvl="3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marL="2114550" lvl="4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/>
              <a:t>Fifth level</a:t>
            </a:r>
          </a:p>
        </p:txBody>
      </p:sp>
      <p:sp>
        <p:nvSpPr>
          <p:cNvPr id="19" name="Content Placeholder 8"/>
          <p:cNvSpPr>
            <a:spLocks noGrp="1"/>
          </p:cNvSpPr>
          <p:nvPr>
            <p:ph sz="quarter" idx="19"/>
          </p:nvPr>
        </p:nvSpPr>
        <p:spPr>
          <a:xfrm>
            <a:off x="4800600" y="1981200"/>
            <a:ext cx="4114800" cy="822960"/>
          </a:xfrm>
          <a:prstGeom prst="rect">
            <a:avLst/>
          </a:prstGeom>
        </p:spPr>
        <p:txBody>
          <a:bodyPr/>
          <a:lstStyle>
            <a:lvl1pPr>
              <a:defRPr lang="en-US" sz="2400" smtClean="0"/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pPr marL="0" lv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800100" lvl="1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1200150" lvl="2" indent="-285750">
              <a:spcAft>
                <a:spcPts val="800"/>
              </a:spcAft>
              <a:buFont typeface="Arial" panose="020B0604020202020204" pitchFamily="34" charset="0"/>
            </a:pPr>
            <a:r>
              <a:rPr lang="en-US"/>
              <a:t>Third level</a:t>
            </a:r>
          </a:p>
          <a:p>
            <a:pPr marL="1657350" lvl="3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2114550" lvl="4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</a:p>
        </p:txBody>
      </p:sp>
      <p:sp>
        <p:nvSpPr>
          <p:cNvPr id="21" name="Content Placeholder 9"/>
          <p:cNvSpPr>
            <a:spLocks noGrp="1"/>
          </p:cNvSpPr>
          <p:nvPr>
            <p:ph sz="quarter" idx="20"/>
          </p:nvPr>
        </p:nvSpPr>
        <p:spPr>
          <a:xfrm>
            <a:off x="4800600" y="2895600"/>
            <a:ext cx="4114800" cy="822960"/>
          </a:xfrm>
          <a:prstGeom prst="rect">
            <a:avLst/>
          </a:prstGeom>
        </p:spPr>
        <p:txBody>
          <a:bodyPr/>
          <a:lstStyle>
            <a:lvl1pPr>
              <a:defRPr lang="en-US" sz="2400" smtClean="0"/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pPr marL="0" lv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800100" lvl="1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1200150" lvl="2" indent="-285750">
              <a:spcAft>
                <a:spcPts val="800"/>
              </a:spcAft>
              <a:buFont typeface="Arial" panose="020B0604020202020204" pitchFamily="34" charset="0"/>
            </a:pPr>
            <a:r>
              <a:rPr lang="en-US"/>
              <a:t>Third level</a:t>
            </a:r>
          </a:p>
          <a:p>
            <a:pPr marL="1657350" lvl="3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2114550" lvl="4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</a:p>
        </p:txBody>
      </p:sp>
      <p:sp>
        <p:nvSpPr>
          <p:cNvPr id="23" name="Content Placeholder 10"/>
          <p:cNvSpPr>
            <a:spLocks noGrp="1"/>
          </p:cNvSpPr>
          <p:nvPr>
            <p:ph sz="quarter" idx="21"/>
          </p:nvPr>
        </p:nvSpPr>
        <p:spPr>
          <a:xfrm>
            <a:off x="4800600" y="3810000"/>
            <a:ext cx="4114800" cy="822960"/>
          </a:xfrm>
          <a:prstGeom prst="rect">
            <a:avLst/>
          </a:prstGeom>
        </p:spPr>
        <p:txBody>
          <a:bodyPr/>
          <a:lstStyle>
            <a:lvl1pPr>
              <a:defRPr lang="en-US" sz="2400" smtClean="0"/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pPr marL="0" lv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800100" lvl="1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1200150" lvl="2" indent="-285750">
              <a:spcAft>
                <a:spcPts val="800"/>
              </a:spcAft>
              <a:buFont typeface="Arial" panose="020B0604020202020204" pitchFamily="34" charset="0"/>
            </a:pPr>
            <a:r>
              <a:rPr lang="en-US"/>
              <a:t>Third level</a:t>
            </a:r>
          </a:p>
          <a:p>
            <a:pPr marL="1657350" lvl="3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2114550" lvl="4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</a:p>
        </p:txBody>
      </p:sp>
      <p:sp>
        <p:nvSpPr>
          <p:cNvPr id="25" name="Content Placeholder 11"/>
          <p:cNvSpPr>
            <a:spLocks noGrp="1"/>
          </p:cNvSpPr>
          <p:nvPr>
            <p:ph sz="quarter" idx="22"/>
          </p:nvPr>
        </p:nvSpPr>
        <p:spPr>
          <a:xfrm>
            <a:off x="4800600" y="4724400"/>
            <a:ext cx="4114800" cy="822960"/>
          </a:xfrm>
          <a:prstGeom prst="rect">
            <a:avLst/>
          </a:prstGeom>
        </p:spPr>
        <p:txBody>
          <a:bodyPr/>
          <a:lstStyle>
            <a:lvl1pPr>
              <a:defRPr lang="en-US" sz="2400" smtClean="0"/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pPr marL="0" lv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800100" lvl="1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1200150" lvl="2" indent="-285750">
              <a:spcAft>
                <a:spcPts val="800"/>
              </a:spcAft>
              <a:buFont typeface="Arial" panose="020B0604020202020204" pitchFamily="34" charset="0"/>
            </a:pPr>
            <a:r>
              <a:rPr lang="en-US"/>
              <a:t>Third level</a:t>
            </a:r>
          </a:p>
          <a:p>
            <a:pPr marL="1657350" lvl="3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2114550" lvl="4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</a:p>
        </p:txBody>
      </p:sp>
      <p:sp>
        <p:nvSpPr>
          <p:cNvPr id="27" name="Content Placeholder 12"/>
          <p:cNvSpPr>
            <a:spLocks noGrp="1"/>
          </p:cNvSpPr>
          <p:nvPr>
            <p:ph sz="quarter" idx="23"/>
          </p:nvPr>
        </p:nvSpPr>
        <p:spPr>
          <a:xfrm>
            <a:off x="4800600" y="5638800"/>
            <a:ext cx="4114800" cy="822960"/>
          </a:xfrm>
          <a:prstGeom prst="rect">
            <a:avLst/>
          </a:prstGeom>
        </p:spPr>
        <p:txBody>
          <a:bodyPr/>
          <a:lstStyle>
            <a:lvl1pPr>
              <a:defRPr lang="en-US" sz="2400" smtClean="0"/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pPr marL="0" lv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800100" lvl="1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1200150" lvl="2" indent="-285750">
              <a:spcAft>
                <a:spcPts val="800"/>
              </a:spcAft>
              <a:buFont typeface="Arial" panose="020B0604020202020204" pitchFamily="34" charset="0"/>
            </a:pPr>
            <a:r>
              <a:rPr lang="en-US"/>
              <a:t>Third level</a:t>
            </a:r>
          </a:p>
          <a:p>
            <a:pPr marL="1657350" lvl="3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2114550" lvl="4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</a:p>
        </p:txBody>
      </p:sp>
      <p:sp>
        <p:nvSpPr>
          <p:cNvPr id="13" name="Jump Link"/>
          <p:cNvSpPr>
            <a:spLocks noGrp="1"/>
          </p:cNvSpPr>
          <p:nvPr>
            <p:ph type="body" sz="quarter" idx="17" hasCustomPrompt="1"/>
          </p:nvPr>
        </p:nvSpPr>
        <p:spPr>
          <a:xfrm>
            <a:off x="3467512" y="652945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1" name="Photo Credit"/>
          <p:cNvSpPr>
            <a:spLocks noGrp="1"/>
          </p:cNvSpPr>
          <p:nvPr>
            <p:ph type="body" sz="quarter" idx="16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00594470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Title"/>
          <p:cNvSpPr>
            <a:spLocks noGrp="1"/>
          </p:cNvSpPr>
          <p:nvPr>
            <p:ph type="title"/>
          </p:nvPr>
        </p:nvSpPr>
        <p:spPr>
          <a:xfrm>
            <a:off x="-1" y="228600"/>
            <a:ext cx="9144001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sz="half" idx="1"/>
          </p:nvPr>
        </p:nvSpPr>
        <p:spPr>
          <a:xfrm>
            <a:off x="457200" y="914400"/>
            <a:ext cx="4038600" cy="561594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038600" cy="561594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Jump Link"/>
          <p:cNvSpPr>
            <a:spLocks noGrp="1"/>
          </p:cNvSpPr>
          <p:nvPr>
            <p:ph type="body" sz="quarter" idx="17" hasCustomPrompt="1"/>
          </p:nvPr>
        </p:nvSpPr>
        <p:spPr>
          <a:xfrm>
            <a:off x="3465912" y="655320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0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65657784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Two-Up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Title"/>
          <p:cNvSpPr>
            <a:spLocks noGrp="1"/>
          </p:cNvSpPr>
          <p:nvPr>
            <p:ph type="title"/>
          </p:nvPr>
        </p:nvSpPr>
        <p:spPr>
          <a:xfrm>
            <a:off x="-20713" y="228600"/>
            <a:ext cx="9185426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Header 1"/>
          <p:cNvSpPr>
            <a:spLocks noGrp="1"/>
          </p:cNvSpPr>
          <p:nvPr>
            <p:ph type="body" idx="1"/>
          </p:nvPr>
        </p:nvSpPr>
        <p:spPr>
          <a:xfrm>
            <a:off x="455612" y="960438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sz="half" idx="2"/>
          </p:nvPr>
        </p:nvSpPr>
        <p:spPr>
          <a:xfrm>
            <a:off x="457201" y="1600200"/>
            <a:ext cx="4040188" cy="4912202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Header 2"/>
          <p:cNvSpPr>
            <a:spLocks noGrp="1"/>
          </p:cNvSpPr>
          <p:nvPr>
            <p:ph type="body" sz="quarter" idx="3"/>
          </p:nvPr>
        </p:nvSpPr>
        <p:spPr>
          <a:xfrm>
            <a:off x="4645026" y="960438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4"/>
          </p:nvPr>
        </p:nvSpPr>
        <p:spPr>
          <a:xfrm>
            <a:off x="4645026" y="1600200"/>
            <a:ext cx="4041775" cy="4912202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Jump Link"/>
          <p:cNvSpPr>
            <a:spLocks noGrp="1"/>
          </p:cNvSpPr>
          <p:nvPr>
            <p:ph type="body" sz="quarter" idx="17" hasCustomPrompt="1"/>
          </p:nvPr>
        </p:nvSpPr>
        <p:spPr>
          <a:xfrm>
            <a:off x="3465912" y="655320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2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41606887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4-up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Title"/>
          <p:cNvSpPr>
            <a:spLocks noGrp="1"/>
          </p:cNvSpPr>
          <p:nvPr>
            <p:ph type="title"/>
          </p:nvPr>
        </p:nvSpPr>
        <p:spPr>
          <a:xfrm>
            <a:off x="-20713" y="228600"/>
            <a:ext cx="9185426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Header 1"/>
          <p:cNvSpPr>
            <a:spLocks noGrp="1"/>
          </p:cNvSpPr>
          <p:nvPr>
            <p:ph type="body" idx="1"/>
          </p:nvPr>
        </p:nvSpPr>
        <p:spPr>
          <a:xfrm>
            <a:off x="457201" y="960438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sz="half" idx="2"/>
          </p:nvPr>
        </p:nvSpPr>
        <p:spPr>
          <a:xfrm>
            <a:off x="457201" y="1600200"/>
            <a:ext cx="4040188" cy="175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0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Header 2"/>
          <p:cNvSpPr>
            <a:spLocks noGrp="1"/>
          </p:cNvSpPr>
          <p:nvPr>
            <p:ph type="body" sz="quarter" idx="3"/>
          </p:nvPr>
        </p:nvSpPr>
        <p:spPr>
          <a:xfrm>
            <a:off x="4645026" y="960438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4"/>
          </p:nvPr>
        </p:nvSpPr>
        <p:spPr>
          <a:xfrm>
            <a:off x="4645026" y="1600200"/>
            <a:ext cx="4041775" cy="175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0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Header 3"/>
          <p:cNvSpPr>
            <a:spLocks noGrp="1"/>
          </p:cNvSpPr>
          <p:nvPr>
            <p:ph type="body" sz="quarter" idx="12"/>
          </p:nvPr>
        </p:nvSpPr>
        <p:spPr>
          <a:xfrm>
            <a:off x="457200" y="3581400"/>
            <a:ext cx="4038600" cy="609600"/>
          </a:xfrm>
          <a:prstGeom prst="rect">
            <a:avLst/>
          </a:prstGeom>
        </p:spPr>
        <p:txBody>
          <a:bodyPr anchor="b"/>
          <a:lstStyle>
            <a:lvl1pPr>
              <a:defRPr 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14"/>
          </p:nvPr>
        </p:nvSpPr>
        <p:spPr>
          <a:xfrm>
            <a:off x="457200" y="4191000"/>
            <a:ext cx="4040188" cy="175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0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Header 4"/>
          <p:cNvSpPr>
            <a:spLocks noGrp="1"/>
          </p:cNvSpPr>
          <p:nvPr>
            <p:ph type="body" sz="quarter" idx="13"/>
          </p:nvPr>
        </p:nvSpPr>
        <p:spPr>
          <a:xfrm>
            <a:off x="4648200" y="3581400"/>
            <a:ext cx="4038600" cy="609600"/>
          </a:xfrm>
          <a:prstGeom prst="rect">
            <a:avLst/>
          </a:prstGeom>
        </p:spPr>
        <p:txBody>
          <a:bodyPr anchor="b"/>
          <a:lstStyle>
            <a:lvl1pPr>
              <a:defRPr 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5" name="Content Placeholder 4"/>
          <p:cNvSpPr>
            <a:spLocks noGrp="1"/>
          </p:cNvSpPr>
          <p:nvPr>
            <p:ph sz="quarter" idx="15"/>
          </p:nvPr>
        </p:nvSpPr>
        <p:spPr>
          <a:xfrm>
            <a:off x="4645025" y="4191000"/>
            <a:ext cx="4041775" cy="175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0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Jump Link"/>
          <p:cNvSpPr>
            <a:spLocks noGrp="1"/>
          </p:cNvSpPr>
          <p:nvPr>
            <p:ph type="body" sz="quarter" idx="17" hasCustomPrompt="1"/>
          </p:nvPr>
        </p:nvSpPr>
        <p:spPr>
          <a:xfrm>
            <a:off x="3465912" y="601980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419835027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Content with Left Side-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457201" y="304800"/>
            <a:ext cx="3008313" cy="838200"/>
          </a:xfrm>
          <a:prstGeom prst="rect">
            <a:avLst/>
          </a:prstGeom>
        </p:spPr>
        <p:txBody>
          <a:bodyPr anchor="b"/>
          <a:lstStyle>
            <a:lvl1pPr algn="l">
              <a:defRPr sz="18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1"/>
          <p:cNvSpPr>
            <a:spLocks noGrp="1"/>
          </p:cNvSpPr>
          <p:nvPr>
            <p:ph type="body" sz="half" idx="2"/>
          </p:nvPr>
        </p:nvSpPr>
        <p:spPr>
          <a:xfrm>
            <a:off x="457201" y="1143000"/>
            <a:ext cx="3008313" cy="533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3575050" y="304800"/>
            <a:ext cx="5111751" cy="6179819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Jump Link"/>
          <p:cNvSpPr>
            <a:spLocks noGrp="1"/>
          </p:cNvSpPr>
          <p:nvPr>
            <p:ph type="body" sz="quarter" idx="13" hasCustomPrompt="1"/>
          </p:nvPr>
        </p:nvSpPr>
        <p:spPr>
          <a:xfrm>
            <a:off x="4999894" y="6488875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8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46425380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Content with Right Side-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5678487" y="304800"/>
            <a:ext cx="3008313" cy="838200"/>
          </a:xfrm>
          <a:prstGeom prst="rect">
            <a:avLst/>
          </a:prstGeom>
        </p:spPr>
        <p:txBody>
          <a:bodyPr anchor="b"/>
          <a:lstStyle>
            <a:lvl1pPr algn="l">
              <a:defRPr sz="18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1"/>
          <p:cNvSpPr>
            <a:spLocks noGrp="1"/>
          </p:cNvSpPr>
          <p:nvPr>
            <p:ph type="body" sz="half" idx="2"/>
          </p:nvPr>
        </p:nvSpPr>
        <p:spPr>
          <a:xfrm>
            <a:off x="5678487" y="1143000"/>
            <a:ext cx="3008313" cy="533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304800"/>
            <a:ext cx="5111751" cy="6179819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Jump Link"/>
          <p:cNvSpPr>
            <a:spLocks noGrp="1"/>
          </p:cNvSpPr>
          <p:nvPr>
            <p:ph type="body" sz="quarter" idx="12" hasCustomPrompt="1"/>
          </p:nvPr>
        </p:nvSpPr>
        <p:spPr>
          <a:xfrm>
            <a:off x="1908587" y="6488875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18759382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1828800" y="5253037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1"/>
          <p:cNvSpPr>
            <a:spLocks noGrp="1"/>
          </p:cNvSpPr>
          <p:nvPr>
            <p:ph type="body" sz="half" idx="2"/>
          </p:nvPr>
        </p:nvSpPr>
        <p:spPr>
          <a:xfrm>
            <a:off x="1828800" y="5895975"/>
            <a:ext cx="5486400" cy="60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1"/>
          <p:cNvSpPr>
            <a:spLocks noGrp="1"/>
          </p:cNvSpPr>
          <p:nvPr>
            <p:ph type="pic" idx="1"/>
          </p:nvPr>
        </p:nvSpPr>
        <p:spPr>
          <a:xfrm>
            <a:off x="1028700" y="128650"/>
            <a:ext cx="7086600" cy="49446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8" name="Jump Link"/>
          <p:cNvSpPr>
            <a:spLocks noGrp="1"/>
          </p:cNvSpPr>
          <p:nvPr>
            <p:ph type="body" sz="quarter" idx="12" hasCustomPrompt="1"/>
          </p:nvPr>
        </p:nvSpPr>
        <p:spPr>
          <a:xfrm>
            <a:off x="3357063" y="5105400"/>
            <a:ext cx="2429874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95809301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Title an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-2251" y="228600"/>
            <a:ext cx="9172252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Media Placeholder 1"/>
          <p:cNvSpPr>
            <a:spLocks noGrp="1"/>
          </p:cNvSpPr>
          <p:nvPr>
            <p:ph type="media" sz="quarter" idx="11"/>
          </p:nvPr>
        </p:nvSpPr>
        <p:spPr>
          <a:xfrm>
            <a:off x="0" y="1066799"/>
            <a:ext cx="9144000" cy="53159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Video Credit"/>
          <p:cNvSpPr>
            <a:spLocks noGrp="1"/>
          </p:cNvSpPr>
          <p:nvPr>
            <p:ph type="body" sz="quarter" idx="12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Video Credit Here</a:t>
            </a:r>
          </a:p>
        </p:txBody>
      </p:sp>
    </p:spTree>
    <p:extLst>
      <p:ext uri="{BB962C8B-B14F-4D97-AF65-F5344CB8AC3E}">
        <p14:creationId xmlns:p14="http://schemas.microsoft.com/office/powerpoint/2010/main" val="4223937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28">
          <p15:clr>
            <a:srgbClr val="FBAE40"/>
          </p15:clr>
        </p15:guide>
        <p15:guide id="3" pos="5136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Tagline-Title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685800" y="2775099"/>
            <a:ext cx="7772400" cy="1362075"/>
          </a:xfrm>
          <a:prstGeom prst="rect">
            <a:avLst/>
          </a:prstGeom>
        </p:spPr>
        <p:txBody>
          <a:bodyPr anchor="b" anchorCtr="0"/>
          <a:lstStyle>
            <a:lvl1pPr algn="l">
              <a:spcBef>
                <a:spcPts val="480"/>
              </a:spcBef>
              <a:defRPr sz="3600" b="1" cap="all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1"/>
          <p:cNvSpPr>
            <a:spLocks noGrp="1"/>
          </p:cNvSpPr>
          <p:nvPr>
            <p:ph type="body" idx="1"/>
          </p:nvPr>
        </p:nvSpPr>
        <p:spPr>
          <a:xfrm>
            <a:off x="685800" y="4138613"/>
            <a:ext cx="7772400" cy="1500187"/>
          </a:xfrm>
          <a:prstGeom prst="rect">
            <a:avLst/>
          </a:prstGeo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>
                <a:solidFill>
                  <a:srgbClr val="6A6A6A"/>
                </a:solidFill>
                <a:latin typeface="ArumSans Regular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422066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307410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Tagline-Gray BG, Title &amp; Subtitl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0" y="32766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49530" y="3429000"/>
            <a:ext cx="5615940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9530" y="4114800"/>
            <a:ext cx="561594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1pPr>
            <a:lvl2pPr marL="4572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2pPr>
            <a:lvl3pPr marL="9144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3pPr>
            <a:lvl4pPr marL="13716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4pPr>
            <a:lvl5pPr marL="18288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4770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4004973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Tagline-Gray BG, Title &amp; Subtitl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342900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3436620" y="3581400"/>
            <a:ext cx="5699760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36620" y="4260273"/>
            <a:ext cx="5699760" cy="69272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1pPr>
            <a:lvl2pPr marL="4572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2pPr>
            <a:lvl3pPr marL="9144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3pPr>
            <a:lvl4pPr marL="13716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4pPr>
            <a:lvl5pPr marL="18288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4770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384814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image" Target="../media/image3.gif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2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7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4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5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MH Logo" descr="Logo: McGraw-Hill Education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62000" cy="762000"/>
          </a:xfrm>
          <a:prstGeom prst="rect">
            <a:avLst/>
          </a:prstGeom>
        </p:spPr>
      </p:pic>
      <p:sp>
        <p:nvSpPr>
          <p:cNvPr id="13" name="Red Bar"/>
          <p:cNvSpPr/>
          <p:nvPr userDrawn="1"/>
        </p:nvSpPr>
        <p:spPr>
          <a:xfrm>
            <a:off x="0" y="6248400"/>
            <a:ext cx="9144000" cy="503767"/>
          </a:xfrm>
          <a:prstGeom prst="rect">
            <a:avLst/>
          </a:prstGeom>
          <a:solidFill>
            <a:srgbClr val="C30C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12" name="MH Tagline" descr="Tagline: Because learning changes everything.™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1" y="6351925"/>
            <a:ext cx="3223119" cy="27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235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33" r:id="rId5"/>
    <p:sldLayoutId id="2147483734" r:id="rId6"/>
    <p:sldLayoutId id="2147483914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marR="0" indent="0" algn="r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1593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9" r:id="rId1"/>
    <p:sldLayoutId id="2147483970" r:id="rId2"/>
    <p:sldLayoutId id="2147483971" r:id="rId3"/>
    <p:sldLayoutId id="2147483972" r:id="rId4"/>
    <p:sldLayoutId id="2147483973" r:id="rId5"/>
    <p:sldLayoutId id="2147483974" r:id="rId6"/>
    <p:sldLayoutId id="2147483975" r:id="rId7"/>
    <p:sldLayoutId id="2147483976" r:id="rId8"/>
    <p:sldLayoutId id="2147483977" r:id="rId9"/>
    <p:sldLayoutId id="2147483978" r:id="rId10"/>
    <p:sldLayoutId id="2147483979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MH Logo" descr="Logo: McGraw-Hill Education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62000" cy="762000"/>
          </a:xfrm>
          <a:prstGeom prst="rect">
            <a:avLst/>
          </a:prstGeom>
        </p:spPr>
      </p:pic>
      <p:pic>
        <p:nvPicPr>
          <p:cNvPr id="2" name="MH Tagline" descr="Tag line: Because learning changes everything™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7775"/>
            <a:ext cx="3371850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950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18" r:id="rId4"/>
    <p:sldLayoutId id="2147483919" r:id="rId5"/>
    <p:sldLayoutId id="2147483920" r:id="rId6"/>
    <p:sldLayoutId id="2147483921" r:id="rId7"/>
    <p:sldLayoutId id="2147483966" r:id="rId8"/>
    <p:sldLayoutId id="2147483967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pyright" descr="©McGraw-Hill Education"/>
          <p:cNvSpPr txBox="1">
            <a:spLocks/>
          </p:cNvSpPr>
          <p:nvPr userDrawn="1"/>
        </p:nvSpPr>
        <p:spPr>
          <a:xfrm>
            <a:off x="0" y="6705600"/>
            <a:ext cx="1371600" cy="152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3200" kern="1200" dirty="0">
                <a:solidFill>
                  <a:srgbClr val="6A6A6A"/>
                </a:solidFill>
                <a:effectLst/>
                <a:latin typeface="+mn-lt"/>
                <a:ea typeface="+mn-ea"/>
                <a:cs typeface="+mn-cs"/>
              </a:rPr>
              <a:t>©McGraw-Hill Education</a:t>
            </a:r>
          </a:p>
        </p:txBody>
      </p:sp>
    </p:spTree>
    <p:extLst>
      <p:ext uri="{BB962C8B-B14F-4D97-AF65-F5344CB8AC3E}">
        <p14:creationId xmlns:p14="http://schemas.microsoft.com/office/powerpoint/2010/main" val="1192571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896" r:id="rId2"/>
    <p:sldLayoutId id="2147483965" r:id="rId3"/>
    <p:sldLayoutId id="2147483753" r:id="rId4"/>
    <p:sldLayoutId id="2147483908" r:id="rId5"/>
    <p:sldLayoutId id="2147483950" r:id="rId6"/>
    <p:sldLayoutId id="2147483757" r:id="rId7"/>
    <p:sldLayoutId id="2147483877" r:id="rId8"/>
    <p:sldLayoutId id="2147483761" r:id="rId9"/>
    <p:sldLayoutId id="2147483800" r:id="rId10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d Bar"/>
          <p:cNvSpPr/>
          <p:nvPr userDrawn="1"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C30C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0" name="Copyright" descr="©McGraw-Hill Education&#10;"/>
          <p:cNvSpPr txBox="1">
            <a:spLocks/>
          </p:cNvSpPr>
          <p:nvPr userDrawn="1"/>
        </p:nvSpPr>
        <p:spPr>
          <a:xfrm>
            <a:off x="0" y="6705600"/>
            <a:ext cx="1371600" cy="152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32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©McGraw-Hill Education</a:t>
            </a:r>
          </a:p>
        </p:txBody>
      </p:sp>
    </p:spTree>
    <p:extLst>
      <p:ext uri="{BB962C8B-B14F-4D97-AF65-F5344CB8AC3E}">
        <p14:creationId xmlns:p14="http://schemas.microsoft.com/office/powerpoint/2010/main" val="1283304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64" r:id="rId3"/>
    <p:sldLayoutId id="2147483953" r:id="rId4"/>
    <p:sldLayoutId id="2147483954" r:id="rId5"/>
    <p:sldLayoutId id="2147483955" r:id="rId6"/>
    <p:sldLayoutId id="2147483956" r:id="rId7"/>
    <p:sldLayoutId id="2147483957" r:id="rId8"/>
    <p:sldLayoutId id="2147483958" r:id="rId9"/>
    <p:sldLayoutId id="2147483959" r:id="rId10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pyright" descr="©McGraw-Hill Education&#10;"/>
          <p:cNvSpPr txBox="1"/>
          <p:nvPr userDrawn="1"/>
        </p:nvSpPr>
        <p:spPr>
          <a:xfrm>
            <a:off x="0" y="6642556"/>
            <a:ext cx="1295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6A6A6A"/>
                </a:solidFill>
              </a:rPr>
              <a:t>©McGraw-Hill Education</a:t>
            </a:r>
          </a:p>
        </p:txBody>
      </p:sp>
    </p:spTree>
    <p:extLst>
      <p:ext uri="{BB962C8B-B14F-4D97-AF65-F5344CB8AC3E}">
        <p14:creationId xmlns:p14="http://schemas.microsoft.com/office/powerpoint/2010/main" val="857642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</p:sldLayoutIdLst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Vectipede Rg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Vectipede Rg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Vectipede Rg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ctipede Rg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Vectipede Rg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Vectipede Rg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d bar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C30C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5" name="Copyright" descr="©McGraw-Hill Education."/>
          <p:cNvSpPr txBox="1"/>
          <p:nvPr userDrawn="1"/>
        </p:nvSpPr>
        <p:spPr>
          <a:xfrm>
            <a:off x="0" y="6629400"/>
            <a:ext cx="1828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©McGraw-Hill Education</a:t>
            </a:r>
          </a:p>
        </p:txBody>
      </p:sp>
    </p:spTree>
    <p:extLst>
      <p:ext uri="{BB962C8B-B14F-4D97-AF65-F5344CB8AC3E}">
        <p14:creationId xmlns:p14="http://schemas.microsoft.com/office/powerpoint/2010/main" val="520106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</p:sldLayoutIdLst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Vectipede Rg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Vectipede Rg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Vectipede Rg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ctipede Rg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Vectipede Rg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Vectipede Rg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0707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MH BG Image"/>
          <p:cNvPicPr>
            <a:picLocks noChangeAspect="1"/>
          </p:cNvPicPr>
          <p:nvPr userDrawn="1"/>
        </p:nvPicPr>
        <p:blipFill rotWithShape="1">
          <a:blip r:embed="rId4" cstate="screen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8644" b="27282"/>
          <a:stretch/>
        </p:blipFill>
        <p:spPr>
          <a:xfrm>
            <a:off x="461821" y="1943668"/>
            <a:ext cx="8682180" cy="4914333"/>
          </a:xfrm>
          <a:prstGeom prst="rect">
            <a:avLst/>
          </a:prstGeom>
        </p:spPr>
      </p:pic>
      <p:sp>
        <p:nvSpPr>
          <p:cNvPr id="8" name="Copyright" descr="©McGraw-Hill Education"/>
          <p:cNvSpPr txBox="1"/>
          <p:nvPr userDrawn="1"/>
        </p:nvSpPr>
        <p:spPr>
          <a:xfrm>
            <a:off x="0" y="6629400"/>
            <a:ext cx="1828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©McGraw-Hill Education</a:t>
            </a:r>
          </a:p>
        </p:txBody>
      </p:sp>
    </p:spTree>
    <p:extLst>
      <p:ext uri="{BB962C8B-B14F-4D97-AF65-F5344CB8AC3E}">
        <p14:creationId xmlns:p14="http://schemas.microsoft.com/office/powerpoint/2010/main" val="263611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769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pyright" descr="©McGraw-Hill Education"/>
          <p:cNvSpPr txBox="1">
            <a:spLocks/>
          </p:cNvSpPr>
          <p:nvPr userDrawn="1"/>
        </p:nvSpPr>
        <p:spPr>
          <a:xfrm>
            <a:off x="0" y="6705600"/>
            <a:ext cx="1371600" cy="152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3200" kern="1200" dirty="0">
                <a:solidFill>
                  <a:srgbClr val="6A6A6A"/>
                </a:solidFill>
                <a:effectLst/>
                <a:latin typeface="+mn-lt"/>
                <a:ea typeface="+mn-ea"/>
                <a:cs typeface="+mn-cs"/>
              </a:rPr>
              <a:t>©McGraw-Hill Education</a:t>
            </a:r>
          </a:p>
        </p:txBody>
      </p:sp>
    </p:spTree>
    <p:extLst>
      <p:ext uri="{BB962C8B-B14F-4D97-AF65-F5344CB8AC3E}">
        <p14:creationId xmlns:p14="http://schemas.microsoft.com/office/powerpoint/2010/main" val="782738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6" r:id="rId2"/>
    <p:sldLayoutId id="2147483755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d Bar"/>
          <p:cNvSpPr/>
          <p:nvPr userDrawn="1"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C30C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1" name="Copyright" descr="©McGraw-Hill Education"/>
          <p:cNvSpPr txBox="1">
            <a:spLocks/>
          </p:cNvSpPr>
          <p:nvPr userDrawn="1"/>
        </p:nvSpPr>
        <p:spPr>
          <a:xfrm>
            <a:off x="0" y="6705600"/>
            <a:ext cx="1371600" cy="152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32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©McGraw-Hill Education</a:t>
            </a:r>
          </a:p>
        </p:txBody>
      </p:sp>
    </p:spTree>
    <p:extLst>
      <p:ext uri="{BB962C8B-B14F-4D97-AF65-F5344CB8AC3E}">
        <p14:creationId xmlns:p14="http://schemas.microsoft.com/office/powerpoint/2010/main" val="2366522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2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6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4" Type="http://schemas.openxmlformats.org/officeDocument/2006/relationships/slide" Target="slide5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95325" y="2131545"/>
            <a:ext cx="3181350" cy="1325563"/>
          </a:xfrm>
          <a:prstGeom prst="rect">
            <a:avLst/>
          </a:prstGeom>
        </p:spPr>
        <p:txBody>
          <a:bodyPr/>
          <a:lstStyle/>
          <a:p>
            <a:pPr lvl="0" defTabSz="914400">
              <a:spcBef>
                <a:spcPts val="0"/>
              </a:spcBef>
              <a:defRPr/>
            </a:pPr>
            <a:r>
              <a:rPr lang="en-US" altLang="en-US" sz="3600" b="1" kern="0" dirty="0">
                <a:solidFill>
                  <a:srgbClr val="000000"/>
                </a:solidFill>
                <a:ea typeface="+mn-ea"/>
                <a:cs typeface="Lucida Sans Unicode" panose="020B0602030504020204" pitchFamily="34" charset="0"/>
              </a:rPr>
              <a:t>Chapter 23 Lecture Outline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quarter" idx="10"/>
          </p:nvPr>
        </p:nvSpPr>
        <p:spPr>
          <a:xfrm>
            <a:off x="21638" y="3657601"/>
            <a:ext cx="4528725" cy="533400"/>
          </a:xfrm>
          <a:prstGeom prst="rect">
            <a:avLst/>
          </a:prstGeom>
        </p:spPr>
        <p:txBody>
          <a:bodyPr/>
          <a:lstStyle/>
          <a:p>
            <a:pPr marL="0" lvl="0" indent="0" algn="ctr" defTabSz="914400">
              <a:spcBef>
                <a:spcPct val="50000"/>
              </a:spcBef>
              <a:buNone/>
              <a:defRPr/>
            </a:pPr>
            <a:r>
              <a:rPr lang="en-US" altLang="en-US" sz="1100" b="1" kern="0" dirty="0">
                <a:solidFill>
                  <a:srgbClr val="000000"/>
                </a:solidFill>
                <a:cs typeface="Lucida Sans Unicode" panose="020B0602030504020204" pitchFamily="34" charset="0"/>
              </a:rPr>
              <a:t>See separate PowerPoint slides for all figures and tables pre-inserted into PowerPoint without notes.</a:t>
            </a:r>
          </a:p>
        </p:txBody>
      </p:sp>
      <p:pic>
        <p:nvPicPr>
          <p:cNvPr id="6" name="Picture 5" descr="Book cover 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609600"/>
            <a:ext cx="4572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121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82182" y="215153"/>
            <a:ext cx="7798198" cy="609600"/>
          </a:xfrm>
        </p:spPr>
        <p:txBody>
          <a:bodyPr/>
          <a:lstStyle/>
          <a:p>
            <a:r>
              <a:rPr lang="en-US" b="1" dirty="0">
                <a:solidFill>
                  <a:prstClr val="black"/>
                </a:solidFill>
              </a:rPr>
              <a:t>Anatomy, Physiology, and Ecology (5)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398" y="990600"/>
            <a:ext cx="7772400" cy="37338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en-US" sz="2800" dirty="0"/>
              <a:t>Anaerobic Wounds</a:t>
            </a:r>
          </a:p>
          <a:p>
            <a:pPr marL="285750" lvl="1">
              <a:spcBef>
                <a:spcPts val="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en-US" sz="2400" dirty="0"/>
              <a:t>Many wounds relatively anaerobic, allow growth of obligate anaerobes such as </a:t>
            </a:r>
            <a:r>
              <a:rPr lang="en-US" altLang="en-US" sz="2400" i="1" dirty="0"/>
              <a:t>Clostridium tetani</a:t>
            </a:r>
          </a:p>
          <a:p>
            <a:pPr marL="511175" lvl="2">
              <a:tabLst>
                <a:tab pos="40322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en-US" sz="2200" dirty="0"/>
              <a:t>Wounds with extensive tissue damage, small but deep punctures, or those contaminated with dirt</a:t>
            </a:r>
          </a:p>
          <a:p>
            <a:pPr marL="285750"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en-US" sz="2400" dirty="0"/>
              <a:t>Polymicrobial infections may produce anaerobic conditions as aerobic or facultative anaerobes use up available oxygen</a:t>
            </a:r>
          </a:p>
        </p:txBody>
      </p:sp>
    </p:spTree>
    <p:extLst>
      <p:ext uri="{BB962C8B-B14F-4D97-AF65-F5344CB8AC3E}">
        <p14:creationId xmlns:p14="http://schemas.microsoft.com/office/powerpoint/2010/main" val="3976707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33028" y="241639"/>
            <a:ext cx="8277944" cy="609600"/>
          </a:xfrm>
        </p:spPr>
        <p:txBody>
          <a:bodyPr/>
          <a:lstStyle/>
          <a:p>
            <a:r>
              <a:rPr lang="en-US" sz="3200" b="1" dirty="0">
                <a:solidFill>
                  <a:prstClr val="black"/>
                </a:solidFill>
              </a:rPr>
              <a:t>Table 23.1 Leading Causes of Wound Infections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398" y="990600"/>
            <a:ext cx="7796574" cy="30480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800" dirty="0"/>
              <a:t>Infected wounds can have serious consequences</a:t>
            </a:r>
          </a:p>
          <a:p>
            <a:pPr marL="285750" lvl="1">
              <a:spcBef>
                <a:spcPts val="0"/>
              </a:spcBef>
              <a:spcAft>
                <a:spcPts val="10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400" dirty="0"/>
              <a:t>Delayed healing</a:t>
            </a:r>
          </a:p>
          <a:p>
            <a:pPr marL="285750" lvl="1">
              <a:spcBef>
                <a:spcPts val="300"/>
              </a:spcBef>
              <a:spcAft>
                <a:spcPts val="10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400" dirty="0"/>
              <a:t>Formation of abscesses</a:t>
            </a:r>
          </a:p>
          <a:p>
            <a:pPr marL="285750" lvl="1">
              <a:spcBef>
                <a:spcPts val="300"/>
              </a:spcBef>
              <a:spcAft>
                <a:spcPts val="10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400" dirty="0"/>
              <a:t>Spread of bacteria or toxins elsewhere in body</a:t>
            </a:r>
          </a:p>
          <a:p>
            <a:pPr marL="511175" lvl="2">
              <a:spcBef>
                <a:spcPts val="300"/>
              </a:spcBef>
              <a:spcAft>
                <a:spcPts val="10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200" dirty="0"/>
              <a:t>Infected surgical wounds often split from swelling, may allow infection to spread to devices (artificial hip, knee)</a:t>
            </a:r>
          </a:p>
          <a:p>
            <a:pPr marL="739775" lvl="3">
              <a:spcBef>
                <a:spcPts val="300"/>
              </a:spcBef>
              <a:spcAft>
                <a:spcPts val="10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200" dirty="0"/>
              <a:t>Devices may have to be removed to eliminate infection</a:t>
            </a:r>
          </a:p>
        </p:txBody>
      </p:sp>
      <p:graphicFrame>
        <p:nvGraphicFramePr>
          <p:cNvPr id="6" name="Table Placeholder 5"/>
          <p:cNvGraphicFramePr>
            <a:graphicFrameLocks noGrp="1"/>
          </p:cNvGraphicFramePr>
          <p:nvPr>
            <p:ph type="tbl" sz="quarter" idx="19"/>
            <p:extLst>
              <p:ext uri="{D42A27DB-BD31-4B8C-83A1-F6EECF244321}">
                <p14:modId xmlns:p14="http://schemas.microsoft.com/office/powerpoint/2010/main" val="768593988"/>
              </p:ext>
            </p:extLst>
          </p:nvPr>
        </p:nvGraphicFramePr>
        <p:xfrm>
          <a:off x="609600" y="4038601"/>
          <a:ext cx="8229600" cy="21516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574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94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527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2010">
                <a:tc>
                  <a:txBody>
                    <a:bodyPr/>
                    <a:lstStyle/>
                    <a:p>
                      <a:r>
                        <a:rPr lang="en-US" sz="1800" b="1" i="0" dirty="0"/>
                        <a:t>Causative Organism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Characteristics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Consequences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483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1" dirty="0"/>
                        <a:t>Staphylococcus aureus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Gram-positive cocci in clusters, coagulase-positive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Delayed healing; abscess formation; extension into tissues, artificial devices, or bloodstream; some strains can cause toxic shock syndrome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574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1" dirty="0"/>
                        <a:t>Streptococcus pyogenes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Gram-positive cocci in chains; Lancefield group 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Same as above, except some strains can cause “flesh-eating” necrotizing fasciitis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564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1" dirty="0"/>
                        <a:t>Pseudomonas aeruginosa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Gram-negative rods; pigments produced result in a green color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Delayed healing; abscess formation; extension into tissues, artificial devices, or bloodstream; septic shock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0214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4462" y="268941"/>
            <a:ext cx="8875076" cy="609600"/>
          </a:xfrm>
        </p:spPr>
        <p:txBody>
          <a:bodyPr/>
          <a:lstStyle/>
          <a:p>
            <a:r>
              <a:rPr lang="en-US" sz="3000" b="1" dirty="0">
                <a:solidFill>
                  <a:prstClr val="black"/>
                </a:solidFill>
              </a:rPr>
              <a:t>Common Bacterial Infections of Wounds – Figure 23.3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398" y="990600"/>
            <a:ext cx="7785412" cy="268605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en-US" sz="2800" dirty="0"/>
              <a:t>Staphylococcal wound infections</a:t>
            </a:r>
          </a:p>
          <a:p>
            <a:pPr marL="285750" lvl="1">
              <a:spcBef>
                <a:spcPts val="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en-US" sz="2400" i="1" dirty="0"/>
              <a:t>Staphylococcus</a:t>
            </a:r>
            <a:r>
              <a:rPr lang="en-US" altLang="en-US" sz="2400" dirty="0"/>
              <a:t> species commonly inhabit nostrils, skin</a:t>
            </a:r>
          </a:p>
          <a:p>
            <a:pPr marL="511175" lvl="2">
              <a:tabLst>
                <a:tab pos="57785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en-US" sz="2200" i="1" dirty="0"/>
              <a:t>S. aureus</a:t>
            </a:r>
            <a:r>
              <a:rPr lang="en-US" altLang="en-US" sz="2200" dirty="0"/>
              <a:t>, </a:t>
            </a:r>
            <a:r>
              <a:rPr lang="en-US" altLang="en-US" sz="2200" i="1" dirty="0"/>
              <a:t>S. epidermidis</a:t>
            </a:r>
            <a:r>
              <a:rPr lang="en-US" altLang="en-US" sz="2200" dirty="0"/>
              <a:t> leading causes of wound infections</a:t>
            </a:r>
          </a:p>
          <a:p>
            <a:pPr marL="285750"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en-US" sz="2400" i="1" dirty="0"/>
              <a:t>Signs and symptoms</a:t>
            </a:r>
          </a:p>
          <a:p>
            <a:pPr marL="511175" lvl="2">
              <a:tabLst>
                <a:tab pos="57785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en-US" sz="2200" i="1" dirty="0"/>
              <a:t>Staphylococcus</a:t>
            </a:r>
            <a:r>
              <a:rPr lang="en-US" altLang="en-US" sz="2200" dirty="0"/>
              <a:t> are </a:t>
            </a:r>
            <a:r>
              <a:rPr lang="en-US" altLang="en-US" sz="2200" u="sng" dirty="0"/>
              <a:t>pyogenic</a:t>
            </a:r>
            <a:r>
              <a:rPr lang="en-US" altLang="en-US" sz="2200" dirty="0"/>
              <a:t>: cause production of pus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8"/>
          </p:nvPr>
        </p:nvSpPr>
        <p:spPr>
          <a:xfrm>
            <a:off x="1197225" y="3680010"/>
            <a:ext cx="3984375" cy="3025590"/>
          </a:xfrm>
          <a:prstGeom prst="rect">
            <a:avLst/>
          </a:prstGeom>
        </p:spPr>
        <p:txBody>
          <a:bodyPr/>
          <a:lstStyle/>
          <a:p>
            <a:pPr marL="228600" lvl="2"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en-US" sz="2200" dirty="0">
                <a:solidFill>
                  <a:prstClr val="black"/>
                </a:solidFill>
              </a:rPr>
              <a:t>Inflammatory reaction; fever if infection is large or spreads to blood, lymph</a:t>
            </a:r>
          </a:p>
          <a:p>
            <a:pPr marL="228600" lvl="2"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en-US" sz="2200" dirty="0">
                <a:solidFill>
                  <a:prstClr val="black"/>
                </a:solidFill>
              </a:rPr>
              <a:t>Toxic shock syndrome results from toxin-producing strain: high fever, muscle aches, life-threatening drop in blood pressure, shock</a:t>
            </a:r>
          </a:p>
        </p:txBody>
      </p:sp>
      <p:pic>
        <p:nvPicPr>
          <p:cNvPr id="26628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4" b="4213"/>
          <a:stretch/>
        </p:blipFill>
        <p:spPr bwMode="auto">
          <a:xfrm>
            <a:off x="5347010" y="4114800"/>
            <a:ext cx="33528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>
              <a:buClr>
                <a:srgbClr val="D02621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/>
              <a:t>©Dr. P. Marazzi/Science Source</a:t>
            </a: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80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59116" y="228600"/>
            <a:ext cx="8444330" cy="609600"/>
          </a:xfrm>
        </p:spPr>
        <p:txBody>
          <a:bodyPr/>
          <a:lstStyle/>
          <a:p>
            <a:r>
              <a:rPr lang="en-US" b="1" dirty="0">
                <a:solidFill>
                  <a:prstClr val="black"/>
                </a:solidFill>
              </a:rPr>
              <a:t>Common Bacterial Infections of Wounds (1)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398" y="990600"/>
            <a:ext cx="7848602" cy="3507438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en-US" sz="2800" dirty="0"/>
              <a:t>Staphylococcal wound infections</a:t>
            </a:r>
          </a:p>
          <a:p>
            <a:pPr marL="285750" lvl="1">
              <a:spcBef>
                <a:spcPts val="0"/>
              </a:spcBef>
              <a:spcAft>
                <a:spcPts val="20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en-US" sz="2400" i="1" dirty="0"/>
              <a:t>Causative agents: S. aureus</a:t>
            </a:r>
            <a:r>
              <a:rPr lang="en-US" altLang="en-US" sz="2400" dirty="0"/>
              <a:t>, </a:t>
            </a:r>
            <a:r>
              <a:rPr lang="en-US" altLang="en-US" sz="2400" i="1" dirty="0"/>
              <a:t>S. epidermidis</a:t>
            </a:r>
            <a:r>
              <a:rPr lang="en-US" altLang="en-US" sz="2400" dirty="0"/>
              <a:t> </a:t>
            </a:r>
          </a:p>
          <a:p>
            <a:pPr marL="511175" lvl="2">
              <a:spcAft>
                <a:spcPts val="20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en-US" sz="2200" dirty="0"/>
              <a:t>Gram-positive cocci that grow in clusters</a:t>
            </a:r>
          </a:p>
          <a:p>
            <a:pPr marL="511175" lvl="2">
              <a:spcAft>
                <a:spcPts val="20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en-US" sz="2200" dirty="0"/>
              <a:t>Facultative anaerobes; thrive on dry salty skin</a:t>
            </a:r>
          </a:p>
          <a:p>
            <a:pPr marL="511175" lvl="2">
              <a:spcAft>
                <a:spcPts val="20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en-US" sz="2200" dirty="0"/>
              <a:t>Survive well in environment; easily transferred</a:t>
            </a:r>
          </a:p>
          <a:p>
            <a:pPr marL="511175" lvl="2">
              <a:spcAft>
                <a:spcPts val="20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en-US" sz="2200" dirty="0"/>
              <a:t>Coagulase test distinguishes </a:t>
            </a:r>
            <a:r>
              <a:rPr lang="en-US" altLang="en-US" sz="2200" i="1" dirty="0"/>
              <a:t>S. aureus</a:t>
            </a:r>
            <a:r>
              <a:rPr lang="en-US" altLang="en-US" sz="2200" dirty="0"/>
              <a:t> from others</a:t>
            </a:r>
          </a:p>
          <a:p>
            <a:pPr marL="511175" lvl="2">
              <a:spcAft>
                <a:spcPts val="20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en-US" sz="2200" i="1" dirty="0"/>
              <a:t>S. epidermidis</a:t>
            </a:r>
            <a:r>
              <a:rPr lang="en-US" altLang="en-US" sz="2200" dirty="0"/>
              <a:t> most common cause of healthcare-associated infections</a:t>
            </a:r>
          </a:p>
        </p:txBody>
      </p:sp>
      <p:sp>
        <p:nvSpPr>
          <p:cNvPr id="9" name="Content Placeholder 12"/>
          <p:cNvSpPr>
            <a:spLocks noGrp="1"/>
          </p:cNvSpPr>
          <p:nvPr>
            <p:ph sz="quarter" idx="20"/>
          </p:nvPr>
        </p:nvSpPr>
        <p:spPr>
          <a:xfrm>
            <a:off x="1196787" y="4498038"/>
            <a:ext cx="3352800" cy="1082489"/>
          </a:xfrm>
          <a:prstGeom prst="rect">
            <a:avLst/>
          </a:prstGeom>
        </p:spPr>
        <p:txBody>
          <a:bodyPr/>
          <a:lstStyle/>
          <a:p>
            <a:pPr marL="228600" lvl="2">
              <a:spcAft>
                <a:spcPts val="200"/>
              </a:spcAft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en-US" sz="2200" i="1" dirty="0">
                <a:solidFill>
                  <a:prstClr val="black"/>
                </a:solidFill>
              </a:rPr>
              <a:t>S. aureus</a:t>
            </a:r>
            <a:r>
              <a:rPr lang="en-US" altLang="en-US" sz="2200" dirty="0">
                <a:solidFill>
                  <a:prstClr val="black"/>
                </a:solidFill>
              </a:rPr>
              <a:t> causes serious wound infections more commonly</a:t>
            </a:r>
          </a:p>
        </p:txBody>
      </p:sp>
      <p:pic>
        <p:nvPicPr>
          <p:cNvPr id="28676" name="Picture 5" descr="The immage shows clusters of Gram positive cocci (stained purple) and  white blood cells (stained pink).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2" b="6081"/>
          <a:stretch/>
        </p:blipFill>
        <p:spPr bwMode="auto">
          <a:xfrm>
            <a:off x="4724400" y="4191000"/>
            <a:ext cx="3376613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>
              <a:buClr>
                <a:srgbClr val="D02621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dirty="0"/>
              <a:t>©Lisa Burgess-Science</a:t>
            </a: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90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16895" y="215153"/>
            <a:ext cx="8528773" cy="609600"/>
          </a:xfrm>
        </p:spPr>
        <p:txBody>
          <a:bodyPr/>
          <a:lstStyle/>
          <a:p>
            <a:r>
              <a:rPr lang="en-US" b="1" dirty="0">
                <a:solidFill>
                  <a:prstClr val="black"/>
                </a:solidFill>
              </a:rPr>
              <a:t>Common Bacterial Infections of Wounds (2)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398" y="990600"/>
            <a:ext cx="7391402" cy="55626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en-US" sz="2800" dirty="0"/>
              <a:t>Staphylococcal wound infections</a:t>
            </a:r>
          </a:p>
          <a:p>
            <a:pPr marL="285750" lvl="1">
              <a:spcBef>
                <a:spcPts val="0"/>
              </a:spcBef>
              <a:spcAft>
                <a:spcPts val="20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en-US" sz="2400" i="1" dirty="0"/>
              <a:t>Pathogenesis</a:t>
            </a:r>
            <a:r>
              <a:rPr lang="en-US" altLang="en-US" sz="2400" dirty="0"/>
              <a:t>:</a:t>
            </a:r>
            <a:r>
              <a:rPr lang="en-US" altLang="en-US" sz="2400" i="1" dirty="0"/>
              <a:t> Staphylococcus aureus</a:t>
            </a:r>
          </a:p>
          <a:p>
            <a:pPr marL="511175" lvl="2">
              <a:spcAft>
                <a:spcPts val="20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en-US" sz="2200" dirty="0"/>
              <a:t>Multiple virulence factors play role in wound infections</a:t>
            </a:r>
          </a:p>
          <a:p>
            <a:pPr marL="739775" lvl="3">
              <a:spcAft>
                <a:spcPts val="20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en-US" sz="2200" dirty="0"/>
              <a:t>Clumping factor, other proteins allow attachment</a:t>
            </a:r>
          </a:p>
          <a:p>
            <a:pPr marL="739775" lvl="3">
              <a:spcAft>
                <a:spcPts val="20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en-US" sz="2200" dirty="0"/>
              <a:t>Lipases, proteases, hyaluronidases damage tissue</a:t>
            </a:r>
          </a:p>
          <a:p>
            <a:pPr marL="739775" lvl="3">
              <a:spcAft>
                <a:spcPts val="20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en-US" sz="2200" dirty="0"/>
              <a:t>Capsules, coagulase, protein A protect from complement system, phagocytes, antibodies</a:t>
            </a:r>
          </a:p>
          <a:p>
            <a:pPr marL="228600" lvl="2">
              <a:spcAft>
                <a:spcPts val="20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en-US" sz="2200" dirty="0"/>
              <a:t>Immunity weak since organism evades immune system</a:t>
            </a:r>
          </a:p>
          <a:p>
            <a:pPr marL="228600" lvl="2">
              <a:spcAft>
                <a:spcPts val="20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en-US" sz="2200" dirty="0"/>
              <a:t>Systemic complications may result</a:t>
            </a:r>
          </a:p>
          <a:p>
            <a:pPr marL="511175" lvl="3">
              <a:spcAft>
                <a:spcPts val="20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en-US" sz="2200" dirty="0"/>
              <a:t>Bacteria can spread, form abscesses</a:t>
            </a:r>
          </a:p>
          <a:p>
            <a:pPr marL="511175" lvl="3">
              <a:spcAft>
                <a:spcPts val="20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en-US" sz="2200" dirty="0"/>
              <a:t>Some strains produce </a:t>
            </a:r>
            <a:r>
              <a:rPr lang="en-US" altLang="en-US" sz="2200" u="sng" dirty="0"/>
              <a:t>superantigens</a:t>
            </a:r>
          </a:p>
          <a:p>
            <a:pPr marL="739775" lvl="4">
              <a:spcAft>
                <a:spcPts val="20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en-US" sz="2000" dirty="0"/>
              <a:t>Many helper T cells activated; cytokine storm that can lead to toxic shock syndrome</a:t>
            </a:r>
          </a:p>
        </p:txBody>
      </p:sp>
    </p:spTree>
    <p:extLst>
      <p:ext uri="{BB962C8B-B14F-4D97-AF65-F5344CB8AC3E}">
        <p14:creationId xmlns:p14="http://schemas.microsoft.com/office/powerpoint/2010/main" val="1934663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74251" y="215153"/>
            <a:ext cx="8614061" cy="609600"/>
          </a:xfrm>
        </p:spPr>
        <p:txBody>
          <a:bodyPr/>
          <a:lstStyle/>
          <a:p>
            <a:r>
              <a:rPr lang="en-US" b="1" dirty="0">
                <a:solidFill>
                  <a:prstClr val="black"/>
                </a:solidFill>
              </a:rPr>
              <a:t>Common Bacterial Infections of Wounds (3)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398" y="990600"/>
            <a:ext cx="7543802" cy="546735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en-US" sz="2800" dirty="0"/>
              <a:t>Staphylococcal wound infections</a:t>
            </a:r>
          </a:p>
          <a:p>
            <a:pPr marL="285750" lvl="1">
              <a:spcBef>
                <a:spcPts val="0"/>
              </a:spcBef>
              <a:spcAft>
                <a:spcPts val="30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en-US" sz="2400" i="1" dirty="0"/>
              <a:t>Pathogenesis</a:t>
            </a:r>
            <a:r>
              <a:rPr lang="en-US" altLang="en-US" sz="2400" dirty="0"/>
              <a:t>: </a:t>
            </a:r>
            <a:r>
              <a:rPr lang="en-US" altLang="en-US" sz="2400" i="1" dirty="0"/>
              <a:t>Staphylococcus epidermidis</a:t>
            </a:r>
          </a:p>
          <a:p>
            <a:pPr marL="511175" lvl="2">
              <a:spcAft>
                <a:spcPts val="30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en-US" sz="2200" dirty="0"/>
              <a:t>Not particularly virulent, cannot invade healthy tissues</a:t>
            </a:r>
          </a:p>
          <a:p>
            <a:pPr marL="511175" lvl="2">
              <a:spcAft>
                <a:spcPts val="30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en-US" sz="2200" dirty="0"/>
              <a:t>Often causes minor abscesses around sutures</a:t>
            </a:r>
          </a:p>
          <a:p>
            <a:pPr marL="511175" lvl="2">
              <a:spcAft>
                <a:spcPts val="30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en-US" sz="2200" dirty="0"/>
              <a:t>Biofilms may form on medical devices (catheters, joints)</a:t>
            </a:r>
          </a:p>
          <a:p>
            <a:pPr marL="739775" lvl="3">
              <a:spcAft>
                <a:spcPts val="30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en-US" sz="2200" dirty="0"/>
              <a:t>Cells adhere to devices by binding to fibronectin, a blood protein that quickly coats surgical implants</a:t>
            </a:r>
          </a:p>
          <a:p>
            <a:pPr marL="739775" lvl="3">
              <a:spcAft>
                <a:spcPts val="30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en-US" sz="2200" dirty="0"/>
              <a:t>Antibacterial medications diffuse slowly, may be ineffective since many bacteria metabolically inactive</a:t>
            </a:r>
          </a:p>
          <a:p>
            <a:pPr marL="739775" lvl="3">
              <a:spcAft>
                <a:spcPts val="30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en-US" sz="2200" dirty="0"/>
              <a:t>Bacteria may come loose, be carried by bloodstream to heart or other tissues, </a:t>
            </a:r>
          </a:p>
          <a:p>
            <a:pPr marL="968375" lvl="4">
              <a:spcAft>
                <a:spcPts val="30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en-US" sz="2000" dirty="0"/>
              <a:t>Multiple tissue abscesses or infective endocarditis in immunocompromised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624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59116" y="215153"/>
            <a:ext cx="8444330" cy="609600"/>
          </a:xfrm>
        </p:spPr>
        <p:txBody>
          <a:bodyPr/>
          <a:lstStyle/>
          <a:p>
            <a:r>
              <a:rPr lang="en-US" b="1" dirty="0">
                <a:solidFill>
                  <a:prstClr val="black"/>
                </a:solidFill>
              </a:rPr>
              <a:t>Common Bacterial Infections of Wounds (4)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398" y="990599"/>
            <a:ext cx="7624485" cy="5643283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en-US" sz="2800" dirty="0"/>
              <a:t>Staphylococcal wound infections</a:t>
            </a:r>
          </a:p>
          <a:p>
            <a:pPr marL="285750" lvl="1">
              <a:spcBef>
                <a:spcPts val="0"/>
              </a:spcBef>
              <a:spcAft>
                <a:spcPts val="10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en-US" sz="2400" i="1" dirty="0"/>
              <a:t>Epidemiology</a:t>
            </a:r>
          </a:p>
          <a:p>
            <a:pPr marL="511175" lvl="2">
              <a:spcAft>
                <a:spcPts val="10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en-US" sz="2200" i="1" dirty="0"/>
              <a:t>S. aureus </a:t>
            </a:r>
            <a:r>
              <a:rPr lang="en-US" altLang="en-US" sz="2200" dirty="0"/>
              <a:t>carriers at increased risk for surgical wound infection</a:t>
            </a:r>
          </a:p>
          <a:p>
            <a:pPr marL="511175" lvl="2">
              <a:spcAft>
                <a:spcPts val="10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en-US" sz="2200" dirty="0"/>
              <a:t>Age, poor general health, immunosuppression, prolonged preoperative hospital stay, infection at other site all factors</a:t>
            </a:r>
          </a:p>
          <a:p>
            <a:pPr marL="511175" lvl="2">
              <a:spcAft>
                <a:spcPts val="10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en-US" sz="2200" i="1" dirty="0"/>
              <a:t>S. epidermidis</a:t>
            </a:r>
            <a:r>
              <a:rPr lang="en-US" altLang="en-US" sz="2200" dirty="0"/>
              <a:t> usually part of normal microbiota; opportunist in immunocompromised </a:t>
            </a:r>
          </a:p>
          <a:p>
            <a:pPr marL="285750" lvl="1">
              <a:spcAft>
                <a:spcPts val="10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en-US" sz="2400" i="1" dirty="0"/>
              <a:t>Treatment and prevention</a:t>
            </a:r>
          </a:p>
          <a:p>
            <a:pPr marL="511175" lvl="2">
              <a:spcAft>
                <a:spcPts val="10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en-US" sz="2200" u="sng" dirty="0"/>
              <a:t>Methicillin-resistant </a:t>
            </a:r>
            <a:r>
              <a:rPr lang="en-US" altLang="en-US" sz="2200" i="1" u="sng" dirty="0"/>
              <a:t>S. aureus</a:t>
            </a:r>
            <a:r>
              <a:rPr lang="en-US" altLang="en-US" sz="2200" u="sng" dirty="0"/>
              <a:t> (MRSA)</a:t>
            </a:r>
            <a:r>
              <a:rPr lang="en-US" altLang="en-US" sz="2200" dirty="0"/>
              <a:t> resists multiple antibiotics; ceftaroline, vancomycin usually effective</a:t>
            </a:r>
          </a:p>
          <a:p>
            <a:pPr marL="739775" lvl="3">
              <a:spcAft>
                <a:spcPts val="10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en-US" sz="2200" u="sng" dirty="0"/>
              <a:t>Vancomycin-intermediate </a:t>
            </a:r>
            <a:r>
              <a:rPr lang="en-US" altLang="en-US" sz="2200" i="1" u="sng" dirty="0"/>
              <a:t>S. aureus</a:t>
            </a:r>
            <a:r>
              <a:rPr lang="en-US" altLang="en-US" sz="2200" u="sng" dirty="0"/>
              <a:t> (VISA)</a:t>
            </a:r>
            <a:r>
              <a:rPr lang="en-US" altLang="en-US" sz="2200" dirty="0"/>
              <a:t> and </a:t>
            </a:r>
            <a:r>
              <a:rPr lang="en-US" altLang="en-US" sz="2200" u="sng" dirty="0"/>
              <a:t>vancomycin-resistant </a:t>
            </a:r>
            <a:r>
              <a:rPr lang="en-US" altLang="en-US" sz="2200" i="1" u="sng" dirty="0"/>
              <a:t>S. aureus</a:t>
            </a:r>
            <a:r>
              <a:rPr lang="en-US" altLang="en-US" sz="2200" u="sng" dirty="0"/>
              <a:t> (VRSA)</a:t>
            </a:r>
            <a:r>
              <a:rPr lang="en-US" altLang="en-US" sz="2200" dirty="0"/>
              <a:t> have emerged</a:t>
            </a:r>
          </a:p>
          <a:p>
            <a:pPr marL="511175" lvl="2">
              <a:spcAft>
                <a:spcPts val="10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en-US" sz="2200" dirty="0"/>
              <a:t>Thorough cleaning of wounds reduces infections</a:t>
            </a:r>
          </a:p>
        </p:txBody>
      </p:sp>
    </p:spTree>
    <p:extLst>
      <p:ext uri="{BB962C8B-B14F-4D97-AF65-F5344CB8AC3E}">
        <p14:creationId xmlns:p14="http://schemas.microsoft.com/office/powerpoint/2010/main" val="2422631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chemeClr val="tx1"/>
                </a:solidFill>
              </a:rPr>
              <a:t>Table 23.2 Staphylococcal Wound Infections</a:t>
            </a:r>
          </a:p>
        </p:txBody>
      </p:sp>
      <p:graphicFrame>
        <p:nvGraphicFramePr>
          <p:cNvPr id="2" name="Table Placeholder 1"/>
          <p:cNvGraphicFramePr>
            <a:graphicFrameLocks noGrp="1"/>
          </p:cNvGraphicFramePr>
          <p:nvPr>
            <p:ph type="tbl" sz="quarter" idx="25"/>
            <p:extLst>
              <p:ext uri="{D42A27DB-BD31-4B8C-83A1-F6EECF244321}">
                <p14:modId xmlns:p14="http://schemas.microsoft.com/office/powerpoint/2010/main" val="2046905281"/>
              </p:ext>
            </p:extLst>
          </p:nvPr>
        </p:nvGraphicFramePr>
        <p:xfrm>
          <a:off x="1219200" y="1771650"/>
          <a:ext cx="6400800" cy="415546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802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205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055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Signs and symptoms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Redness, swelling, and pain at wound site; pus formation; sometimes fever; occasionally shock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10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Incubation period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Variable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89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Causative agent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i="1" dirty="0"/>
                        <a:t>Staphylococcus aureus </a:t>
                      </a:r>
                      <a:r>
                        <a:rPr lang="fr-FR" sz="1400" i="0" dirty="0"/>
                        <a:t>and</a:t>
                      </a:r>
                      <a:r>
                        <a:rPr lang="fr-FR" sz="1400" i="1" dirty="0"/>
                        <a:t> S. epidermidis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004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Pathogenesis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dirty="0"/>
                        <a:t>S. aureus </a:t>
                      </a:r>
                      <a:r>
                        <a:rPr lang="en-US" sz="1400" dirty="0"/>
                        <a:t>produces many virulence factors that cause tissue damage and destruction; </a:t>
                      </a:r>
                      <a:r>
                        <a:rPr lang="en-US" sz="1400" i="1" dirty="0"/>
                        <a:t>S. epidermidis </a:t>
                      </a:r>
                      <a:r>
                        <a:rPr lang="en-US" sz="1400" dirty="0"/>
                        <a:t>is less virulent but may form biofilms.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9231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Epidemiology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dirty="0"/>
                        <a:t>S. aureus </a:t>
                      </a:r>
                      <a:r>
                        <a:rPr lang="en-US" sz="1400" dirty="0"/>
                        <a:t>carriers at greater risk for wound infection; predisposing factors also include advanced age, general poor health, immunosuppression, and prolonged hospital stay. </a:t>
                      </a:r>
                      <a:r>
                        <a:rPr lang="en-US" sz="1400" i="1" dirty="0"/>
                        <a:t>S. epidermidis </a:t>
                      </a:r>
                      <a:r>
                        <a:rPr lang="en-US" sz="1400" dirty="0"/>
                        <a:t>is opportunistic and affects the immunocompromised.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7055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Treatment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</a:rPr>
                        <a:t> and prevention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Treatment: antibiotics; resistance a problem with </a:t>
                      </a:r>
                      <a:r>
                        <a:rPr lang="en-US" sz="1400" i="1" dirty="0"/>
                        <a:t>S. aureus</a:t>
                      </a:r>
                      <a:r>
                        <a:rPr lang="en-US" sz="1400" dirty="0"/>
                        <a:t>. Prevention: cleaning wounds, pre- and post-operative wound care.</a:t>
                      </a:r>
                      <a:endParaRPr lang="fr-FR" sz="14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4982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69150" y="214086"/>
            <a:ext cx="8444330" cy="609600"/>
          </a:xfrm>
        </p:spPr>
        <p:txBody>
          <a:bodyPr/>
          <a:lstStyle/>
          <a:p>
            <a:r>
              <a:rPr lang="en-US" b="1" dirty="0">
                <a:solidFill>
                  <a:prstClr val="black"/>
                </a:solidFill>
              </a:rPr>
              <a:t>Common Bacterial Infections of Wounds (5)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21657" y="990600"/>
            <a:ext cx="7688943" cy="34290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en-US" sz="2800" dirty="0"/>
              <a:t>Group A streptococcal “flesh-eating disease”</a:t>
            </a:r>
          </a:p>
          <a:p>
            <a:pPr marL="285750" lvl="1">
              <a:spcBef>
                <a:spcPts val="0"/>
              </a:spcBef>
              <a:tabLst>
                <a:tab pos="7985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en-US" sz="2400" i="1" dirty="0"/>
              <a:t>Streptococcus pyogenes</a:t>
            </a:r>
            <a:r>
              <a:rPr lang="en-US" altLang="en-US" sz="2400" dirty="0"/>
              <a:t> commonly infects wounds</a:t>
            </a:r>
          </a:p>
          <a:p>
            <a:pPr marL="285750" lvl="1">
              <a:tabLst>
                <a:tab pos="7985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en-US" sz="2400" dirty="0"/>
              <a:t>Generally easy to treat: susceptible to penicillin</a:t>
            </a:r>
          </a:p>
          <a:p>
            <a:pPr marL="285750" lvl="1">
              <a:tabLst>
                <a:tab pos="7985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en-US" sz="2400" dirty="0"/>
              <a:t>Occasionally, severe infections can progress rapidly</a:t>
            </a:r>
          </a:p>
          <a:p>
            <a:pPr marL="508000" lvl="2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en-US" sz="2200" dirty="0"/>
              <a:t>Invasive, spread into tissues and organs, cause pneumonia, meningitis, puerperal fever, </a:t>
            </a:r>
            <a:r>
              <a:rPr lang="en-US" altLang="en-US" sz="2200" u="sng" dirty="0"/>
              <a:t>fasciitis</a:t>
            </a:r>
            <a:r>
              <a:rPr lang="en-US" altLang="en-US" sz="2200" dirty="0"/>
              <a:t>, streptococcal toxic shock, </a:t>
            </a:r>
            <a:r>
              <a:rPr lang="en-US" altLang="en-US" sz="2200" u="sng" dirty="0"/>
              <a:t>necrotizing fasciitis</a:t>
            </a:r>
            <a:r>
              <a:rPr lang="en-US" altLang="en-US" sz="2200" dirty="0"/>
              <a:t> (“flesh-eating disease”)</a:t>
            </a:r>
          </a:p>
        </p:txBody>
      </p:sp>
    </p:spTree>
    <p:extLst>
      <p:ext uri="{BB962C8B-B14F-4D97-AF65-F5344CB8AC3E}">
        <p14:creationId xmlns:p14="http://schemas.microsoft.com/office/powerpoint/2010/main" val="2646450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b="1" dirty="0">
                <a:solidFill>
                  <a:prstClr val="black"/>
                </a:solidFill>
                <a:ea typeface="+mn-ea"/>
                <a:cs typeface="+mn-cs"/>
              </a:rPr>
              <a:t>Common Bacterial Infections of Wounds – Figure 23.5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93375" y="1447801"/>
            <a:ext cx="7641574" cy="3397622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dirty="0"/>
              <a:t>Group A streptococcal “flesh-eating disease”</a:t>
            </a:r>
          </a:p>
          <a:p>
            <a:pPr marL="285750" lvl="1">
              <a:spcBef>
                <a:spcPts val="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i="1" dirty="0"/>
              <a:t>Signs and symptoms</a:t>
            </a:r>
          </a:p>
          <a:p>
            <a:pPr marL="508000" lvl="2">
              <a:tabLst>
                <a:tab pos="566738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dirty="0"/>
              <a:t>Fulminant disease: appears suddenly and progresses over a few hours, very serious</a:t>
            </a:r>
          </a:p>
          <a:p>
            <a:pPr marL="739775" lvl="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dirty="0"/>
              <a:t>Acute/subacute disease progresses over several days</a:t>
            </a:r>
          </a:p>
          <a:p>
            <a:pPr marL="508000" lvl="2">
              <a:tabLst>
                <a:tab pos="566738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dirty="0"/>
              <a:t>Severe pain at wound site</a:t>
            </a:r>
          </a:p>
          <a:p>
            <a:pPr marL="508000" lvl="2">
              <a:tabLst>
                <a:tab pos="566738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dirty="0"/>
              <a:t>Swelling stretches, discolors skin</a:t>
            </a:r>
          </a:p>
          <a:p>
            <a:pPr marL="508000" lvl="2">
              <a:tabLst>
                <a:tab pos="566738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dirty="0"/>
              <a:t>Fever, confusion develop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1160930" y="4845422"/>
            <a:ext cx="4114800" cy="609600"/>
          </a:xfrm>
        </p:spPr>
        <p:txBody>
          <a:bodyPr/>
          <a:lstStyle/>
          <a:p>
            <a:pPr marL="228600" lvl="2">
              <a:spcAft>
                <a:spcPts val="100"/>
              </a:spcAft>
              <a:buFont typeface="Arial" panose="020B0604020202020204" pitchFamily="34" charset="0"/>
              <a:buChar char="•"/>
              <a:tabLst>
                <a:tab pos="566738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z="1800" dirty="0">
                <a:solidFill>
                  <a:prstClr val="black"/>
                </a:solidFill>
              </a:rPr>
              <a:t>Without treatment, shock and death usually follow shortly</a:t>
            </a:r>
            <a:endParaRPr lang="en-US" sz="1800" dirty="0">
              <a:solidFill>
                <a:prstClr val="black"/>
              </a:solidFill>
            </a:endParaRPr>
          </a:p>
        </p:txBody>
      </p:sp>
      <p:pic>
        <p:nvPicPr>
          <p:cNvPr id="39940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4" b="5623"/>
          <a:stretch/>
        </p:blipFill>
        <p:spPr bwMode="auto">
          <a:xfrm>
            <a:off x="5410200" y="3733800"/>
            <a:ext cx="3186113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©DermNet New Zealand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06180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80263" y="228600"/>
            <a:ext cx="4983474" cy="609600"/>
          </a:xfrm>
        </p:spPr>
        <p:txBody>
          <a:bodyPr/>
          <a:lstStyle/>
          <a:p>
            <a:r>
              <a:rPr lang="en-US" b="1" dirty="0">
                <a:solidFill>
                  <a:prstClr val="black"/>
                </a:solidFill>
              </a:rPr>
              <a:t>A Glimpse of History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398" y="990600"/>
            <a:ext cx="7239002" cy="48006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en-US" sz="2800" dirty="0"/>
              <a:t>Shibasaburo Kitasato (1853 to 1931)</a:t>
            </a:r>
          </a:p>
          <a:p>
            <a:pPr marL="284163" lvl="1" indent="-284163">
              <a:spcBef>
                <a:spcPts val="0"/>
              </a:spcBef>
              <a:buFontTx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en-US" sz="2400" dirty="0"/>
              <a:t>Studied tetanus (lockjaw) in Robert Koch’s laboratory</a:t>
            </a:r>
          </a:p>
          <a:p>
            <a:pPr marL="284163" lvl="1" indent="-284163">
              <a:buFontTx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en-US" sz="2400" dirty="0"/>
              <a:t>Spores of </a:t>
            </a:r>
            <a:r>
              <a:rPr lang="en-US" altLang="en-US" sz="2400" i="1" dirty="0"/>
              <a:t>Clostridium tetani</a:t>
            </a:r>
            <a:r>
              <a:rPr lang="en-US" altLang="en-US" sz="2400" dirty="0"/>
              <a:t> found in soil and dust</a:t>
            </a:r>
          </a:p>
          <a:p>
            <a:pPr marL="284163" lvl="1" indent="-284163">
              <a:buFontTx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en-US" sz="2400" dirty="0"/>
              <a:t>Kitasato determined that </a:t>
            </a:r>
            <a:r>
              <a:rPr lang="en-US" altLang="en-US" sz="2400" i="1" dirty="0"/>
              <a:t>C. tetani</a:t>
            </a:r>
            <a:r>
              <a:rPr lang="en-US" altLang="en-US" sz="2400" dirty="0"/>
              <a:t> is an obligate anaerobe, devised method of cultivating</a:t>
            </a:r>
          </a:p>
          <a:p>
            <a:pPr marL="511175" lvl="2">
              <a:buFontTx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en-US" sz="2200" dirty="0"/>
              <a:t>Discovered animals injected with </a:t>
            </a:r>
            <a:r>
              <a:rPr lang="en-US" altLang="en-US" sz="2200" i="1" dirty="0"/>
              <a:t>C. tetani</a:t>
            </a:r>
            <a:r>
              <a:rPr lang="en-US" altLang="en-US" sz="2200" dirty="0"/>
              <a:t> developed tetanus, but no bacterial cells found elsewhere in body</a:t>
            </a:r>
          </a:p>
          <a:p>
            <a:pPr marL="511175" lvl="2">
              <a:buFontTx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en-US" sz="2200" dirty="0"/>
              <a:t>Showed bacterial toxin is responsible for disease</a:t>
            </a:r>
          </a:p>
          <a:p>
            <a:pPr marL="511175" lvl="2">
              <a:buFontTx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en-US" sz="2200" dirty="0"/>
              <a:t>Emil von Behring similarly demonstrated diphtheria is caused by a toxin from </a:t>
            </a:r>
            <a:r>
              <a:rPr lang="en-US" altLang="en-US" sz="2200" i="1" dirty="0"/>
              <a:t>Corynebacterium diphtheriae</a:t>
            </a:r>
            <a:endParaRPr lang="en-US" altLang="en-US" sz="2200" dirty="0"/>
          </a:p>
        </p:txBody>
      </p:sp>
    </p:spTree>
    <p:extLst>
      <p:ext uri="{BB962C8B-B14F-4D97-AF65-F5344CB8AC3E}">
        <p14:creationId xmlns:p14="http://schemas.microsoft.com/office/powerpoint/2010/main" val="3854856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58904" y="211311"/>
            <a:ext cx="8444330" cy="609600"/>
          </a:xfrm>
        </p:spPr>
        <p:txBody>
          <a:bodyPr/>
          <a:lstStyle/>
          <a:p>
            <a:r>
              <a:rPr lang="en-US" b="1" dirty="0">
                <a:solidFill>
                  <a:prstClr val="black"/>
                </a:solidFill>
              </a:rPr>
              <a:t>Common Bacterial Infections of Wounds (6)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8881" y="988893"/>
            <a:ext cx="7310719" cy="5335707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en-US" sz="2600" dirty="0"/>
              <a:t>Group A streptococcal “flesh-eating disease”</a:t>
            </a:r>
          </a:p>
          <a:p>
            <a:pPr marL="285750" lvl="1">
              <a:spcBef>
                <a:spcPts val="0"/>
              </a:spcBef>
              <a:spcAft>
                <a:spcPts val="10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en-US" sz="2400" i="1" dirty="0"/>
              <a:t>Causative agent</a:t>
            </a:r>
          </a:p>
          <a:p>
            <a:pPr marL="508000" lvl="2">
              <a:spcBef>
                <a:spcPts val="500"/>
              </a:spcBef>
              <a:spcAft>
                <a:spcPts val="10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en-US" sz="2000" i="1" dirty="0"/>
              <a:t>Streptococcus pyogenes</a:t>
            </a:r>
            <a:r>
              <a:rPr lang="en-US" altLang="en-US" sz="2000" dirty="0"/>
              <a:t> is </a:t>
            </a:r>
            <a:r>
              <a:rPr lang="el-GR" altLang="en-US" sz="2000" dirty="0"/>
              <a:t>β</a:t>
            </a:r>
            <a:r>
              <a:rPr lang="en-US" altLang="en-US" sz="2000" dirty="0">
                <a:cs typeface="Arial" panose="020B0604020202020204" pitchFamily="34" charset="0"/>
              </a:rPr>
              <a:t>-hemolytic, Gram-positive, chain-forming, aerotolerant anaerobe</a:t>
            </a:r>
          </a:p>
          <a:p>
            <a:pPr marL="508000" lvl="2">
              <a:spcBef>
                <a:spcPts val="500"/>
              </a:spcBef>
              <a:spcAft>
                <a:spcPts val="10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en-US" sz="2000" dirty="0">
                <a:cs typeface="Arial" panose="020B0604020202020204" pitchFamily="34" charset="0"/>
              </a:rPr>
              <a:t>Lancefield group A cell wall polysaccharide and capsule of hyaluronic acid</a:t>
            </a:r>
          </a:p>
          <a:p>
            <a:pPr marL="285750" lvl="1">
              <a:spcBef>
                <a:spcPts val="500"/>
              </a:spcBef>
              <a:spcAft>
                <a:spcPts val="10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en-US" sz="2400" i="1" dirty="0">
                <a:cs typeface="Arial" panose="020B0604020202020204" pitchFamily="34" charset="0"/>
              </a:rPr>
              <a:t>Pathogenesis</a:t>
            </a:r>
          </a:p>
          <a:p>
            <a:pPr marL="508000" lvl="2">
              <a:spcBef>
                <a:spcPts val="500"/>
              </a:spcBef>
              <a:spcAft>
                <a:spcPts val="10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en-US" sz="2200" dirty="0">
                <a:cs typeface="Arial" panose="020B0604020202020204" pitchFamily="34" charset="0"/>
              </a:rPr>
              <a:t>F protein helps in colonization</a:t>
            </a:r>
          </a:p>
          <a:p>
            <a:pPr marL="508000" lvl="2">
              <a:spcBef>
                <a:spcPts val="500"/>
              </a:spcBef>
              <a:spcAft>
                <a:spcPts val="10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en-US" sz="2200" dirty="0">
                <a:cs typeface="Arial" panose="020B0604020202020204" pitchFamily="34" charset="0"/>
              </a:rPr>
              <a:t>Enzymes destroy subcutaneous fatty tissue and fascia</a:t>
            </a:r>
          </a:p>
          <a:p>
            <a:pPr marL="739775" lvl="3">
              <a:spcBef>
                <a:spcPts val="500"/>
              </a:spcBef>
              <a:spcAft>
                <a:spcPts val="10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en-US" sz="2000" dirty="0">
                <a:cs typeface="Arial" panose="020B0604020202020204" pitchFamily="34" charset="0"/>
              </a:rPr>
              <a:t>Streptokinases break blood clots</a:t>
            </a:r>
          </a:p>
          <a:p>
            <a:pPr marL="739775" lvl="3">
              <a:spcBef>
                <a:spcPts val="500"/>
              </a:spcBef>
              <a:spcAft>
                <a:spcPts val="10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en-US" sz="2000" dirty="0">
                <a:cs typeface="Arial" panose="020B0604020202020204" pitchFamily="34" charset="0"/>
              </a:rPr>
              <a:t>Hyaluronidases break connections between cells</a:t>
            </a:r>
          </a:p>
          <a:p>
            <a:pPr marL="739775" lvl="3">
              <a:spcBef>
                <a:spcPts val="500"/>
              </a:spcBef>
              <a:spcAft>
                <a:spcPts val="10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en-US" sz="2000" dirty="0">
                <a:cs typeface="Arial" panose="020B0604020202020204" pitchFamily="34" charset="0"/>
              </a:rPr>
              <a:t>Deoxyribonucleases break down DNA</a:t>
            </a:r>
          </a:p>
          <a:p>
            <a:pPr marL="739775" lvl="3">
              <a:spcBef>
                <a:spcPts val="500"/>
              </a:spcBef>
              <a:spcAft>
                <a:spcPts val="10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en-US" sz="2000" dirty="0">
                <a:cs typeface="Arial" panose="020B0604020202020204" pitchFamily="34" charset="0"/>
              </a:rPr>
              <a:t>Streptolysins break down red blood cells, neutrophils</a:t>
            </a:r>
          </a:p>
        </p:txBody>
      </p:sp>
    </p:spTree>
    <p:extLst>
      <p:ext uri="{BB962C8B-B14F-4D97-AF65-F5344CB8AC3E}">
        <p14:creationId xmlns:p14="http://schemas.microsoft.com/office/powerpoint/2010/main" val="2718084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12413" y="214086"/>
            <a:ext cx="8528773" cy="609600"/>
          </a:xfrm>
        </p:spPr>
        <p:txBody>
          <a:bodyPr/>
          <a:lstStyle/>
          <a:p>
            <a:r>
              <a:rPr lang="en-US" b="1" dirty="0">
                <a:solidFill>
                  <a:prstClr val="black"/>
                </a:solidFill>
              </a:rPr>
              <a:t>Common Bacterial Infections of Wounds (7)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07143" y="990600"/>
            <a:ext cx="7620000" cy="55626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en-US" sz="2800" dirty="0"/>
              <a:t>Group A streptococcal “flesh-eating disease”</a:t>
            </a:r>
          </a:p>
          <a:p>
            <a:pPr marL="285750" lvl="1">
              <a:spcBef>
                <a:spcPts val="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en-US" sz="2400" i="1" dirty="0">
                <a:cs typeface="Arial" panose="020B0604020202020204" pitchFamily="34" charset="0"/>
              </a:rPr>
              <a:t>Pathogenesis</a:t>
            </a:r>
            <a:endParaRPr lang="en-US" altLang="en-US" sz="2400" dirty="0">
              <a:cs typeface="Arial" panose="020B0604020202020204" pitchFamily="34" charset="0"/>
            </a:endParaRPr>
          </a:p>
          <a:p>
            <a:pPr marL="508000" lvl="2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en-US" sz="2200" dirty="0">
                <a:cs typeface="Arial" panose="020B0604020202020204" pitchFamily="34" charset="0"/>
              </a:rPr>
              <a:t>Virulent strains produce damaging streptococcal pyrogenic exotoxins (SPEs)</a:t>
            </a:r>
          </a:p>
          <a:p>
            <a:pPr marL="739775" lvl="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en-US" sz="2200" dirty="0">
                <a:cs typeface="Arial" panose="020B0604020202020204" pitchFamily="34" charset="0"/>
              </a:rPr>
              <a:t>SPE A: superantigen that causes toxic shock</a:t>
            </a:r>
          </a:p>
          <a:p>
            <a:pPr marL="739775" lvl="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en-US" sz="2200" dirty="0">
                <a:cs typeface="Arial" panose="020B0604020202020204" pitchFamily="34" charset="0"/>
              </a:rPr>
              <a:t>SPE B: protease that destroys tissue; intense swelling</a:t>
            </a:r>
          </a:p>
          <a:p>
            <a:pPr marL="508000" lvl="2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en-US" sz="2200" dirty="0">
                <a:cs typeface="Arial" panose="020B0604020202020204" pitchFamily="34" charset="0"/>
              </a:rPr>
              <a:t>M protein binds fibrinogen: complex activates neutrophils that release inflammatory molecules increasing vascular permeability</a:t>
            </a:r>
          </a:p>
          <a:p>
            <a:pPr marL="739775" lvl="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en-US" sz="2200" dirty="0">
                <a:cs typeface="Arial" panose="020B0604020202020204" pitchFamily="34" charset="0"/>
              </a:rPr>
              <a:t>Life-threatening drop in blood pressure and shock</a:t>
            </a:r>
          </a:p>
          <a:p>
            <a:pPr marL="508000" lvl="2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en-US" sz="2200" dirty="0">
                <a:cs typeface="Arial" panose="020B0604020202020204" pitchFamily="34" charset="0"/>
              </a:rPr>
              <a:t>M protein also helps avoid phagocytosis by breaking down complement protein C3b</a:t>
            </a:r>
          </a:p>
        </p:txBody>
      </p:sp>
    </p:spTree>
    <p:extLst>
      <p:ext uri="{BB962C8B-B14F-4D97-AF65-F5344CB8AC3E}">
        <p14:creationId xmlns:p14="http://schemas.microsoft.com/office/powerpoint/2010/main" val="4211100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54634" y="214086"/>
            <a:ext cx="8444330" cy="609600"/>
          </a:xfrm>
        </p:spPr>
        <p:txBody>
          <a:bodyPr/>
          <a:lstStyle/>
          <a:p>
            <a:r>
              <a:rPr lang="en-US" b="1" dirty="0">
                <a:solidFill>
                  <a:prstClr val="black"/>
                </a:solidFill>
              </a:rPr>
              <a:t>Common Bacterial Infections of Wounds (8)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8455" y="990600"/>
            <a:ext cx="7692145" cy="46482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en-US" dirty="0"/>
              <a:t>Group A streptococcal “flesh-eating disease” </a:t>
            </a:r>
          </a:p>
          <a:p>
            <a:pPr marL="285750" lvl="1">
              <a:spcBef>
                <a:spcPts val="0"/>
              </a:spcBef>
              <a:spcAft>
                <a:spcPts val="20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en-US" sz="2200" i="1" dirty="0">
                <a:cs typeface="Arial" panose="020B0604020202020204" pitchFamily="34" charset="0"/>
              </a:rPr>
              <a:t>Epidemiology</a:t>
            </a:r>
          </a:p>
          <a:p>
            <a:pPr marL="508000" lvl="2">
              <a:spcAft>
                <a:spcPts val="20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en-US" sz="2000" dirty="0">
                <a:cs typeface="Arial" panose="020B0604020202020204" pitchFamily="34" charset="0"/>
              </a:rPr>
              <a:t>Very few deaths from </a:t>
            </a:r>
            <a:r>
              <a:rPr lang="en-US" altLang="en-US" sz="2000" i="1" dirty="0">
                <a:cs typeface="Arial" panose="020B0604020202020204" pitchFamily="34" charset="0"/>
              </a:rPr>
              <a:t>S. pyogenes</a:t>
            </a:r>
            <a:r>
              <a:rPr lang="en-US" altLang="en-US" sz="2000" dirty="0">
                <a:cs typeface="Arial" panose="020B0604020202020204" pitchFamily="34" charset="0"/>
              </a:rPr>
              <a:t> infections in U. S. are due to necrotizing fasciitis; rare in healthy individuals</a:t>
            </a:r>
          </a:p>
          <a:p>
            <a:pPr marL="508000" lvl="2">
              <a:spcAft>
                <a:spcPts val="20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en-US" sz="2000" dirty="0">
                <a:cs typeface="Arial" panose="020B0604020202020204" pitchFamily="34" charset="0"/>
              </a:rPr>
              <a:t>Risk factors include diabetes, cancer, alcoholism, AIDS, recent surgery, abortion, childbirth, chickenpox, injected-drug abuse</a:t>
            </a:r>
          </a:p>
          <a:p>
            <a:pPr marL="285750" lvl="1">
              <a:spcAft>
                <a:spcPts val="20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en-US" sz="2200" i="1" dirty="0">
                <a:cs typeface="Arial" panose="020B0604020202020204" pitchFamily="34" charset="0"/>
              </a:rPr>
              <a:t>Treatment and prevention</a:t>
            </a:r>
          </a:p>
          <a:p>
            <a:pPr marL="508000" lvl="2">
              <a:spcAft>
                <a:spcPts val="20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en-US" sz="2000" dirty="0">
                <a:cs typeface="Arial" panose="020B0604020202020204" pitchFamily="34" charset="0"/>
              </a:rPr>
              <a:t>Toxins spread so rapidly that immediate surgery often essential to remove dead tissue and reduce pressure</a:t>
            </a:r>
          </a:p>
          <a:p>
            <a:pPr marL="508000" lvl="2">
              <a:spcAft>
                <a:spcPts val="20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en-US" sz="2000" dirty="0">
                <a:cs typeface="Arial" panose="020B0604020202020204" pitchFamily="34" charset="0"/>
              </a:rPr>
              <a:t>Combination of broad-spectrum antibiotics given intravenously; supportive care</a:t>
            </a:r>
          </a:p>
          <a:p>
            <a:pPr marL="508000" lvl="2">
              <a:spcAft>
                <a:spcPts val="20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en-US" sz="2000" dirty="0">
                <a:cs typeface="Arial" panose="020B0604020202020204" pitchFamily="34" charset="0"/>
              </a:rPr>
              <a:t>Vaccines against M proteins being tested in animals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65328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1213513" y="228600"/>
            <a:ext cx="6716974" cy="609600"/>
          </a:xfrm>
        </p:spPr>
        <p:txBody>
          <a:bodyPr/>
          <a:lstStyle/>
          <a:p>
            <a:r>
              <a:rPr lang="en-US" altLang="en-US" b="1" dirty="0">
                <a:solidFill>
                  <a:schemeClr val="tx1"/>
                </a:solidFill>
              </a:rPr>
              <a:t>Table 23.3 Necrotizing Fasciitis</a:t>
            </a:r>
          </a:p>
        </p:txBody>
      </p:sp>
      <p:graphicFrame>
        <p:nvGraphicFramePr>
          <p:cNvPr id="2" name="Table Placeholder 1"/>
          <p:cNvGraphicFramePr>
            <a:graphicFrameLocks noGrp="1"/>
          </p:cNvGraphicFramePr>
          <p:nvPr>
            <p:ph type="tbl" sz="quarter" idx="25"/>
            <p:extLst>
              <p:ext uri="{D42A27DB-BD31-4B8C-83A1-F6EECF244321}">
                <p14:modId xmlns:p14="http://schemas.microsoft.com/office/powerpoint/2010/main" val="3553611787"/>
              </p:ext>
            </p:extLst>
          </p:nvPr>
        </p:nvGraphicFramePr>
        <p:xfrm>
          <a:off x="1028700" y="1666877"/>
          <a:ext cx="7048499" cy="4099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407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077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912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Signs and symptoms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Severe pain and swelling at wound site; skin discoloration; fever, confusion, and shock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459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Incubation period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Varies; several hours in fulminant disease to several days in less severe cases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220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Causative agent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i="1" dirty="0"/>
                        <a:t>Streptococcus pyogenes</a:t>
                      </a:r>
                      <a:r>
                        <a:rPr lang="en-US" sz="1400" dirty="0"/>
                        <a:t>, Lancefield group A </a:t>
                      </a:r>
                      <a:r>
                        <a:rPr lang="el-GR" sz="1400" dirty="0"/>
                        <a:t>β-</a:t>
                      </a:r>
                      <a:r>
                        <a:rPr lang="en-US" sz="1400" dirty="0"/>
                        <a:t>hemolytic streptococci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945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Pathogenesis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Organism attaches and colonizes using protein F, then destroys muscle and organ fascia by releasing destructive enzymes and exotoxins; strong inflammatory response caused by M protein.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454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Epidemiology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Very rare; most cases occur in people with predisposing conditions such as diabetes, cancer, AIDS, and alcoholism, among others.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8971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Treatment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</a:rPr>
                        <a:t> and prevention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Treatment: aggressive treatment essential with removal of affected tissue (debridement), or sometimes amputation, and intravenous antibiotics. Supportive care also given. Prevention: no proven preventive measures.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869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37051" y="215153"/>
            <a:ext cx="8700202" cy="609600"/>
          </a:xfrm>
        </p:spPr>
        <p:txBody>
          <a:bodyPr/>
          <a:lstStyle/>
          <a:p>
            <a:r>
              <a:rPr lang="en-US" b="1" dirty="0">
                <a:solidFill>
                  <a:prstClr val="black"/>
                </a:solidFill>
              </a:rPr>
              <a:t>Common Bacterial Infections of Wounds (9)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398" y="990600"/>
            <a:ext cx="7848600" cy="55626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en-US" sz="2800" i="1" dirty="0">
                <a:cs typeface="Arial" panose="020B0604020202020204" pitchFamily="34" charset="0"/>
              </a:rPr>
              <a:t>Pseudomonas aeruginosa</a:t>
            </a:r>
            <a:r>
              <a:rPr lang="en-US" altLang="en-US" sz="2800" dirty="0">
                <a:cs typeface="Arial" panose="020B0604020202020204" pitchFamily="34" charset="0"/>
              </a:rPr>
              <a:t> infections</a:t>
            </a:r>
          </a:p>
          <a:p>
            <a:pPr marL="285750" lvl="1">
              <a:spcBef>
                <a:spcPts val="0"/>
              </a:spcBef>
              <a:spcAft>
                <a:spcPts val="50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en-US" sz="2400" dirty="0">
                <a:cs typeface="Arial" panose="020B0604020202020204" pitchFamily="34" charset="0"/>
              </a:rPr>
              <a:t>Opportunistic pathogen; major cause of healthcare-associated infection </a:t>
            </a:r>
          </a:p>
          <a:p>
            <a:pPr marL="511175" lvl="2">
              <a:spcAft>
                <a:spcPts val="50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en-US" sz="2200" dirty="0">
                <a:cs typeface="Arial" panose="020B0604020202020204" pitchFamily="34" charset="0"/>
              </a:rPr>
              <a:t>Lung infections, wound infections (thermal burns)</a:t>
            </a:r>
          </a:p>
          <a:p>
            <a:pPr marL="285750" lvl="1">
              <a:spcAft>
                <a:spcPts val="50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en-US" sz="2400" dirty="0">
                <a:cs typeface="Arial" panose="020B0604020202020204" pitchFamily="34" charset="0"/>
              </a:rPr>
              <a:t>Occasionally causes community-acquired infections</a:t>
            </a:r>
          </a:p>
          <a:p>
            <a:pPr marL="511175" lvl="2">
              <a:spcAft>
                <a:spcPts val="50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en-US" sz="2200" dirty="0">
                <a:cs typeface="Arial" panose="020B0604020202020204" pitchFamily="34" charset="0"/>
              </a:rPr>
              <a:t>Skin rashes, external ear canal from pools/hot tubs</a:t>
            </a:r>
          </a:p>
          <a:p>
            <a:pPr marL="511175" lvl="2">
              <a:spcAft>
                <a:spcPts val="50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en-US" sz="2200" dirty="0">
                <a:cs typeface="Arial" panose="020B0604020202020204" pitchFamily="34" charset="0"/>
              </a:rPr>
              <a:t>Eyes from contaminated contact lens solutions</a:t>
            </a:r>
          </a:p>
          <a:p>
            <a:pPr marL="511175" lvl="2">
              <a:spcAft>
                <a:spcPts val="50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en-US" sz="2200" dirty="0">
                <a:cs typeface="Arial" panose="020B0604020202020204" pitchFamily="34" charset="0"/>
              </a:rPr>
              <a:t>Bone from puncture wounds</a:t>
            </a:r>
          </a:p>
          <a:p>
            <a:pPr marL="511175" lvl="2">
              <a:spcAft>
                <a:spcPts val="50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en-US" sz="2200" dirty="0">
                <a:cs typeface="Arial" panose="020B0604020202020204" pitchFamily="34" charset="0"/>
              </a:rPr>
              <a:t>Heart valves in injection-drug abusers </a:t>
            </a:r>
          </a:p>
          <a:p>
            <a:pPr marL="511175" lvl="2">
              <a:spcAft>
                <a:spcPts val="50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en-US" sz="2200" dirty="0">
                <a:cs typeface="Arial" panose="020B0604020202020204" pitchFamily="34" charset="0"/>
              </a:rPr>
              <a:t>Soft tissues from procedures like ear-piercing</a:t>
            </a:r>
          </a:p>
          <a:p>
            <a:pPr marL="285750" lvl="1">
              <a:spcAft>
                <a:spcPts val="50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en-US" sz="2400" dirty="0">
                <a:cs typeface="Arial" panose="020B0604020202020204" pitchFamily="34" charset="0"/>
              </a:rPr>
              <a:t>Often forms biofilms in lungs of people with cystic fibrosis</a:t>
            </a:r>
          </a:p>
        </p:txBody>
      </p:sp>
    </p:spTree>
    <p:extLst>
      <p:ext uri="{BB962C8B-B14F-4D97-AF65-F5344CB8AC3E}">
        <p14:creationId xmlns:p14="http://schemas.microsoft.com/office/powerpoint/2010/main" val="472952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8398" y="268941"/>
            <a:ext cx="8787204" cy="609600"/>
          </a:xfrm>
        </p:spPr>
        <p:txBody>
          <a:bodyPr/>
          <a:lstStyle/>
          <a:p>
            <a:r>
              <a:rPr lang="en-US" sz="3000" b="1" dirty="0">
                <a:solidFill>
                  <a:prstClr val="black"/>
                </a:solidFill>
              </a:rPr>
              <a:t>Common Bacterial Infections of Wounds – Figure 23.6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914398" y="990600"/>
                <a:ext cx="5638800" cy="5105400"/>
              </a:xfrm>
            </p:spPr>
            <p:txBody>
              <a:bodyPr/>
              <a:lstStyle/>
              <a:p>
                <a:pPr>
                  <a:spcBef>
                    <a:spcPts val="0"/>
                  </a:spcBef>
                  <a:spcAft>
                    <a:spcPts val="1500"/>
                  </a:spcAft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r>
                  <a:rPr lang="en-US" altLang="en-US" sz="2600" i="1" dirty="0">
                    <a:cs typeface="Arial" panose="020B0604020202020204" pitchFamily="34" charset="0"/>
                  </a:rPr>
                  <a:t>Pseudomonas aeruginosa</a:t>
                </a:r>
                <a:r>
                  <a:rPr lang="en-US" altLang="en-US" sz="2600" dirty="0">
                    <a:cs typeface="Arial" panose="020B0604020202020204" pitchFamily="34" charset="0"/>
                  </a:rPr>
                  <a:t> infections </a:t>
                </a:r>
              </a:p>
              <a:p>
                <a:pPr marL="285750" lvl="1">
                  <a:spcBef>
                    <a:spcPts val="0"/>
                  </a:spcBef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r>
                  <a:rPr lang="en-US" altLang="en-US" sz="2400" i="1" dirty="0">
                    <a:cs typeface="Arial" panose="020B0604020202020204" pitchFamily="34" charset="0"/>
                  </a:rPr>
                  <a:t>Signs and symptoms</a:t>
                </a:r>
              </a:p>
              <a:p>
                <a:pPr marL="511175" lvl="2"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r>
                  <a:rPr lang="en-US" altLang="en-US" sz="2200" dirty="0">
                    <a:cs typeface="Arial" panose="020B0604020202020204" pitchFamily="34" charset="0"/>
                  </a:rPr>
                  <a:t>Chills, fever, skin lesions, shock</a:t>
                </a:r>
              </a:p>
              <a:p>
                <a:pPr marL="511175" lvl="2"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r>
                  <a:rPr lang="en-US" altLang="en-US" sz="2200" dirty="0">
                    <a:cs typeface="Arial" panose="020B0604020202020204" pitchFamily="34" charset="0"/>
                  </a:rPr>
                  <a:t>Characteristic green pus</a:t>
                </a:r>
                <a:endParaRPr lang="en-US" altLang="en-US" sz="2200" i="1" dirty="0">
                  <a:cs typeface="Arial" panose="020B0604020202020204" pitchFamily="34" charset="0"/>
                </a:endParaRPr>
              </a:p>
              <a:p>
                <a:pPr marL="285750" lvl="1"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r>
                  <a:rPr lang="en-US" altLang="en-US" sz="2400" i="1" dirty="0">
                    <a:cs typeface="Arial" panose="020B0604020202020204" pitchFamily="34" charset="0"/>
                  </a:rPr>
                  <a:t>Causative agent: Pseudomonas aeruginosa</a:t>
                </a:r>
                <a:r>
                  <a:rPr lang="en-US" altLang="en-US" sz="2400" dirty="0">
                    <a:cs typeface="Arial" panose="020B0604020202020204" pitchFamily="34" charset="0"/>
                  </a:rPr>
                  <a:t> </a:t>
                </a:r>
              </a:p>
              <a:p>
                <a:pPr marL="511175" lvl="2"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r>
                  <a:rPr lang="en-US" altLang="en-US" sz="2200" dirty="0">
                    <a:cs typeface="Arial" panose="020B0604020202020204" pitchFamily="34" charset="0"/>
                  </a:rPr>
                  <a:t>Gram-negative rod with polar flagellum</a:t>
                </a:r>
              </a:p>
              <a:p>
                <a:pPr marL="511175" lvl="2"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r>
                  <a:rPr lang="en-US" altLang="en-US" sz="2200" dirty="0">
                    <a:cs typeface="Arial" panose="020B0604020202020204" pitchFamily="34" charset="0"/>
                  </a:rPr>
                  <a:t>Found in soils, water</a:t>
                </a:r>
              </a:p>
              <a:p>
                <a:pPr marL="511175" lvl="2"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r>
                  <a:rPr lang="en-US" altLang="en-US" sz="2200" dirty="0">
                    <a:cs typeface="Arial" panose="020B0604020202020204" pitchFamily="34" charset="0"/>
                  </a:rPr>
                  <a:t>Aerobic; respires anaerobically in absence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2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en-US" sz="22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O</m:t>
                        </m:r>
                      </m:e>
                      <m:sub>
                        <m:r>
                          <a:rPr lang="en-US" altLang="en-US" sz="22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en-US" sz="2200" dirty="0">
                    <a:cs typeface="Arial" panose="020B0604020202020204" pitchFamily="34" charset="0"/>
                  </a:rPr>
                  <a:t> if nitrate is present important in biofilm formation</a:t>
                </a: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4398" y="990600"/>
                <a:ext cx="5638800" cy="5105400"/>
              </a:xfrm>
              <a:blipFill>
                <a:blip r:embed="rId3"/>
                <a:stretch>
                  <a:fillRect l="-1946" t="-1075" b="-31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04" name="Picture 5" descr="Pseudomonas aeruginosa cultured on an agar medium showing green discoloration.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3" b="3248"/>
          <a:stretch/>
        </p:blipFill>
        <p:spPr bwMode="auto">
          <a:xfrm>
            <a:off x="6553200" y="1219200"/>
            <a:ext cx="2286000" cy="4714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886200" y="6705600"/>
            <a:ext cx="5257800" cy="152400"/>
          </a:xfrm>
        </p:spPr>
        <p:txBody>
          <a:bodyPr/>
          <a:lstStyle/>
          <a:p>
            <a:pPr lvl="0">
              <a:buClr>
                <a:srgbClr val="D02621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/>
              <a:t>a: ©Matt Meadows/ Science Source; b: ©McGraw-Hill Education/Lisa Burgess c: ©McGraw-Hill Education/Lisa Burgess</a:t>
            </a: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801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37051" y="215153"/>
            <a:ext cx="8700202" cy="609600"/>
          </a:xfrm>
        </p:spPr>
        <p:txBody>
          <a:bodyPr/>
          <a:lstStyle/>
          <a:p>
            <a:r>
              <a:rPr lang="en-US" b="1" dirty="0">
                <a:solidFill>
                  <a:prstClr val="black"/>
                </a:solidFill>
              </a:rPr>
              <a:t>Common Bacterial Infections of Wounds (10)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398" y="990600"/>
            <a:ext cx="7239000" cy="55626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en-US" sz="2800" i="1" dirty="0">
                <a:cs typeface="Arial" panose="020B0604020202020204" pitchFamily="34" charset="0"/>
              </a:rPr>
              <a:t>Pseudomonas aeruginosa</a:t>
            </a:r>
            <a:r>
              <a:rPr lang="en-US" altLang="en-US" sz="2800" dirty="0">
                <a:cs typeface="Arial" panose="020B0604020202020204" pitchFamily="34" charset="0"/>
              </a:rPr>
              <a:t> infections </a:t>
            </a:r>
          </a:p>
          <a:p>
            <a:pPr marL="285750" lvl="1">
              <a:spcBef>
                <a:spcPts val="0"/>
              </a:spcBef>
              <a:spcAft>
                <a:spcPts val="20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en-US" sz="2400" i="1" dirty="0">
                <a:cs typeface="Arial" panose="020B0604020202020204" pitchFamily="34" charset="0"/>
              </a:rPr>
              <a:t>Pathogenesis</a:t>
            </a:r>
          </a:p>
          <a:p>
            <a:pPr marL="511175" lvl="2">
              <a:spcAft>
                <a:spcPts val="20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en-US" sz="2200" dirty="0">
                <a:cs typeface="Arial" panose="020B0604020202020204" pitchFamily="34" charset="0"/>
              </a:rPr>
              <a:t>Expands tissue damage, delays healing, increases risk of septic shock</a:t>
            </a:r>
          </a:p>
          <a:p>
            <a:pPr marL="511175" lvl="2">
              <a:spcAft>
                <a:spcPts val="20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en-US" sz="2200" dirty="0">
                <a:cs typeface="Arial" panose="020B0604020202020204" pitchFamily="34" charset="0"/>
              </a:rPr>
              <a:t>Exotoxin A stops host cell protein synthesis</a:t>
            </a:r>
          </a:p>
          <a:p>
            <a:pPr marL="511175" lvl="2">
              <a:spcAft>
                <a:spcPts val="20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en-US" sz="2200" dirty="0">
                <a:cs typeface="Arial" panose="020B0604020202020204" pitchFamily="34" charset="0"/>
              </a:rPr>
              <a:t>Exoenzyme S (ExoS)</a:t>
            </a:r>
          </a:p>
          <a:p>
            <a:pPr marL="739775" lvl="3">
              <a:spcAft>
                <a:spcPts val="20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en-US" sz="2200" dirty="0">
                <a:cs typeface="Arial" panose="020B0604020202020204" pitchFamily="34" charset="0"/>
              </a:rPr>
              <a:t>Prevents phagocytosis, causes apoptosis of host cells</a:t>
            </a:r>
          </a:p>
          <a:p>
            <a:pPr marL="739775" lvl="3">
              <a:spcAft>
                <a:spcPts val="20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en-US" sz="2200" dirty="0">
                <a:cs typeface="Arial" panose="020B0604020202020204" pitchFamily="34" charset="0"/>
              </a:rPr>
              <a:t>Destroys lecithin; membrane disruption and cell death</a:t>
            </a:r>
          </a:p>
          <a:p>
            <a:pPr marL="511175" lvl="2">
              <a:spcAft>
                <a:spcPts val="20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en-US" sz="2200" dirty="0">
                <a:cs typeface="Arial" panose="020B0604020202020204" pitchFamily="34" charset="0"/>
              </a:rPr>
              <a:t>Destroys collagen, elastin helping organism to spread</a:t>
            </a:r>
          </a:p>
          <a:p>
            <a:pPr marL="511175" lvl="2">
              <a:spcAft>
                <a:spcPts val="20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en-US" sz="2200" dirty="0">
                <a:cs typeface="Arial" panose="020B0604020202020204" pitchFamily="34" charset="0"/>
              </a:rPr>
              <a:t>Pigments are virulence factors</a:t>
            </a:r>
          </a:p>
          <a:p>
            <a:pPr marL="739775" lvl="3">
              <a:spcAft>
                <a:spcPts val="20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en-US" sz="2200" dirty="0">
                <a:cs typeface="Arial" panose="020B0604020202020204" pitchFamily="34" charset="0"/>
              </a:rPr>
              <a:t>Pyocyanin plays role in biofilm formation</a:t>
            </a:r>
          </a:p>
          <a:p>
            <a:pPr marL="739775" lvl="3">
              <a:spcAft>
                <a:spcPts val="20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en-US" sz="2200" dirty="0">
                <a:cs typeface="Arial" panose="020B0604020202020204" pitchFamily="34" charset="0"/>
              </a:rPr>
              <a:t>Pyoverdin is siderophore used to acquire iron, a limiting nutrient, from host</a:t>
            </a:r>
          </a:p>
        </p:txBody>
      </p:sp>
    </p:spTree>
    <p:extLst>
      <p:ext uri="{BB962C8B-B14F-4D97-AF65-F5344CB8AC3E}">
        <p14:creationId xmlns:p14="http://schemas.microsoft.com/office/powerpoint/2010/main" val="102317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37051" y="215153"/>
            <a:ext cx="8700202" cy="609600"/>
          </a:xfrm>
        </p:spPr>
        <p:txBody>
          <a:bodyPr/>
          <a:lstStyle/>
          <a:p>
            <a:r>
              <a:rPr lang="en-US" b="1" dirty="0">
                <a:solidFill>
                  <a:prstClr val="black"/>
                </a:solidFill>
              </a:rPr>
              <a:t>Common Bacterial Infections of Wounds (11)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398" y="990600"/>
            <a:ext cx="7687238" cy="5338483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en-US" sz="2800" i="1" dirty="0">
                <a:cs typeface="Arial" panose="020B0604020202020204" pitchFamily="34" charset="0"/>
              </a:rPr>
              <a:t>Pseudomonas aeruginosa</a:t>
            </a:r>
            <a:r>
              <a:rPr lang="en-US" altLang="en-US" sz="2800" dirty="0">
                <a:cs typeface="Arial" panose="020B0604020202020204" pitchFamily="34" charset="0"/>
              </a:rPr>
              <a:t> infections </a:t>
            </a:r>
          </a:p>
          <a:p>
            <a:pPr marL="285750" lvl="1">
              <a:spcBef>
                <a:spcPts val="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en-US" sz="2400" i="1" dirty="0">
                <a:cs typeface="Arial" panose="020B0604020202020204" pitchFamily="34" charset="0"/>
              </a:rPr>
              <a:t>Epidemiology</a:t>
            </a:r>
          </a:p>
          <a:p>
            <a:pPr marL="511175" lvl="2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en-US" sz="2400" i="1" dirty="0">
                <a:cs typeface="Arial" panose="020B0604020202020204" pitchFamily="34" charset="0"/>
              </a:rPr>
              <a:t>Pseudomonas aeruginosa</a:t>
            </a:r>
            <a:r>
              <a:rPr lang="en-US" altLang="en-US" sz="2400" dirty="0">
                <a:cs typeface="Arial" panose="020B0604020202020204" pitchFamily="34" charset="0"/>
              </a:rPr>
              <a:t> widespread in nature, grows in most places that have moisture</a:t>
            </a:r>
          </a:p>
          <a:p>
            <a:pPr marL="739775" lvl="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en-US" sz="2200" dirty="0">
                <a:cs typeface="Arial" panose="020B0604020202020204" pitchFamily="34" charset="0"/>
              </a:rPr>
              <a:t>Soaps, ointments, eye drops, contact lens solutions, cosmetics, disinfectants, swimming pools, hot tubs, even distilled water</a:t>
            </a:r>
          </a:p>
          <a:p>
            <a:pPr marL="739775" lvl="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en-US" sz="2200" dirty="0">
                <a:cs typeface="Arial" panose="020B0604020202020204" pitchFamily="34" charset="0"/>
              </a:rPr>
              <a:t>Introduced into hospitals on ornamental plants, flowers, fruit baskets</a:t>
            </a:r>
          </a:p>
          <a:p>
            <a:pPr marL="968375" lvl="4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en-US" sz="2000" dirty="0">
                <a:cs typeface="Arial" panose="020B0604020202020204" pitchFamily="34" charset="0"/>
              </a:rPr>
              <a:t>Not allowed in burn wards or intensive care units</a:t>
            </a:r>
          </a:p>
          <a:p>
            <a:pPr marL="739775" lvl="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en-US" sz="2200" dirty="0">
                <a:cs typeface="Arial" panose="020B0604020202020204" pitchFamily="34" charset="0"/>
              </a:rPr>
              <a:t>Also found on hospital equipment, soles of shoes, illegal injectable drugs</a:t>
            </a:r>
          </a:p>
        </p:txBody>
      </p:sp>
    </p:spTree>
    <p:extLst>
      <p:ext uri="{BB962C8B-B14F-4D97-AF65-F5344CB8AC3E}">
        <p14:creationId xmlns:p14="http://schemas.microsoft.com/office/powerpoint/2010/main" val="266145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23604" y="228600"/>
            <a:ext cx="8700202" cy="609600"/>
          </a:xfrm>
        </p:spPr>
        <p:txBody>
          <a:bodyPr/>
          <a:lstStyle/>
          <a:p>
            <a:r>
              <a:rPr lang="en-US" b="1" dirty="0">
                <a:solidFill>
                  <a:prstClr val="black"/>
                </a:solidFill>
                <a:ea typeface="+mn-ea"/>
                <a:cs typeface="+mn-cs"/>
              </a:rPr>
              <a:t>Common Bacterial Infections of Wounds (12)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06822" y="990600"/>
            <a:ext cx="7620000" cy="38862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i="1" dirty="0">
                <a:cs typeface="Arial" panose="020B0604020202020204" pitchFamily="34" charset="0"/>
              </a:rPr>
              <a:t>Pseudomonas aeruginosa</a:t>
            </a:r>
            <a:r>
              <a:rPr lang="en-US" altLang="en-US" dirty="0">
                <a:cs typeface="Arial" panose="020B0604020202020204" pitchFamily="34" charset="0"/>
              </a:rPr>
              <a:t> infections </a:t>
            </a:r>
          </a:p>
          <a:p>
            <a:pPr marL="285750" lvl="1">
              <a:spcBef>
                <a:spcPts val="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z="2200" i="1" dirty="0">
                <a:cs typeface="Arial" panose="020B0604020202020204" pitchFamily="34" charset="0"/>
              </a:rPr>
              <a:t>Treatment and prevention</a:t>
            </a:r>
          </a:p>
          <a:p>
            <a:pPr marL="511175" lvl="2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z="2000" dirty="0">
                <a:cs typeface="Arial" panose="020B0604020202020204" pitchFamily="34" charset="0"/>
              </a:rPr>
              <a:t>Resistant to many antibiotics; form biofilms that increase resistance to treatment</a:t>
            </a:r>
          </a:p>
          <a:p>
            <a:pPr marL="511175" lvl="2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z="2000" dirty="0">
                <a:cs typeface="Arial" panose="020B0604020202020204" pitchFamily="34" charset="0"/>
              </a:rPr>
              <a:t>Only a few antimicrobial medications effective, and not against all strains</a:t>
            </a:r>
          </a:p>
          <a:p>
            <a:pPr marL="739775" lvl="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z="1800" dirty="0">
                <a:cs typeface="Arial" panose="020B0604020202020204" pitchFamily="34" charset="0"/>
              </a:rPr>
              <a:t>Sensitivity tests determine most appropriate medication</a:t>
            </a:r>
          </a:p>
          <a:p>
            <a:pPr marL="511175" lvl="2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z="2000" dirty="0">
                <a:cs typeface="Arial" panose="020B0604020202020204" pitchFamily="34" charset="0"/>
              </a:rPr>
              <a:t>Eliminate possible sources of infection; treat wounds promptly; remove dead tissue from burn wounds; apply antibacterial cream</a:t>
            </a:r>
          </a:p>
        </p:txBody>
      </p:sp>
    </p:spTree>
    <p:extLst>
      <p:ext uri="{BB962C8B-B14F-4D97-AF65-F5344CB8AC3E}">
        <p14:creationId xmlns:p14="http://schemas.microsoft.com/office/powerpoint/2010/main" val="3175695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>
          <a:xfrm>
            <a:off x="1111748" y="228600"/>
            <a:ext cx="6920505" cy="609600"/>
          </a:xfrm>
        </p:spPr>
        <p:txBody>
          <a:bodyPr/>
          <a:lstStyle/>
          <a:p>
            <a:r>
              <a:rPr lang="en-US" altLang="en-US" b="1" dirty="0">
                <a:solidFill>
                  <a:schemeClr val="tx1"/>
                </a:solidFill>
              </a:rPr>
              <a:t>Table 23.4 Pseudomonas Infections</a:t>
            </a:r>
          </a:p>
        </p:txBody>
      </p:sp>
      <p:graphicFrame>
        <p:nvGraphicFramePr>
          <p:cNvPr id="2" name="Table Placeholder 1"/>
          <p:cNvGraphicFramePr>
            <a:graphicFrameLocks noGrp="1"/>
          </p:cNvGraphicFramePr>
          <p:nvPr>
            <p:ph type="tbl" sz="quarter" idx="26"/>
            <p:extLst>
              <p:ext uri="{D42A27DB-BD31-4B8C-83A1-F6EECF244321}">
                <p14:modId xmlns:p14="http://schemas.microsoft.com/office/powerpoint/2010/main" val="3622812716"/>
              </p:ext>
            </p:extLst>
          </p:nvPr>
        </p:nvGraphicFramePr>
        <p:xfrm>
          <a:off x="1524000" y="1655445"/>
          <a:ext cx="6096000" cy="43369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1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195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Signs and symptoms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Chills, fever, skin lesions, and shock; green-colored pus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Incubation period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Variable, depending on site of infection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791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Causative agent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dirty="0"/>
                        <a:t>Pseudomonas aeruginosa</a:t>
                      </a:r>
                      <a:r>
                        <a:rPr lang="en-US" sz="1400" dirty="0"/>
                        <a:t>; a Gram-negative motile rod that can respire both aerobically and anaerobically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7708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Pathogenesis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Uses flagellum and pili for attachment and colonization. Secretes exotoxin A and injects effector proteins that alter cell activities; produces toxins that disrupt host cytoplasmic membranes; pigments contribute to pathogenicity.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791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Epidemiology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Widespread organism carried on vegetation; difficult to avoid.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180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Treatment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</a:rPr>
                        <a:t> and prevention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Treatment: antibiotics, although resistance and biofilm formation are problematic. Prevention: eliminating bacterial source; proper wound care, including removal of dead tissue.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9530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53545" y="228600"/>
            <a:ext cx="4836911" cy="609600"/>
          </a:xfrm>
        </p:spPr>
        <p:txBody>
          <a:bodyPr/>
          <a:lstStyle/>
          <a:p>
            <a:r>
              <a:rPr lang="en-US" altLang="en-US" b="1" dirty="0">
                <a:solidFill>
                  <a:prstClr val="black"/>
                </a:solidFill>
              </a:rPr>
              <a:t>Introduction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398" y="990600"/>
            <a:ext cx="7315202" cy="35814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en-US" sz="2800" dirty="0"/>
              <a:t>Breaks in skin, mucous membranes allow microorganisms to enter</a:t>
            </a:r>
          </a:p>
          <a:p>
            <a:pPr marL="285750" lvl="1">
              <a:spcBef>
                <a:spcPts val="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en-US" sz="2400" dirty="0"/>
              <a:t>Infection may result, depending on several factors</a:t>
            </a:r>
          </a:p>
          <a:p>
            <a:pPr marL="511175" lvl="2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en-US" sz="2200" dirty="0"/>
              <a:t>Virulence of microbes</a:t>
            </a:r>
          </a:p>
          <a:p>
            <a:pPr marL="511175" lvl="2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en-US" sz="2200" dirty="0"/>
              <a:t>Number of microbial cells in wound</a:t>
            </a:r>
          </a:p>
          <a:p>
            <a:pPr marL="511175" lvl="2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en-US" sz="2200" dirty="0"/>
              <a:t>Host’s immune system</a:t>
            </a:r>
          </a:p>
          <a:p>
            <a:pPr marL="511175" lvl="2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en-US" sz="2200" dirty="0"/>
              <a:t>Type of wound</a:t>
            </a:r>
            <a:endParaRPr lang="en-US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3"/>
              <p:cNvSpPr>
                <a:spLocks noGrp="1"/>
              </p:cNvSpPr>
              <p:nvPr>
                <p:ph sz="quarter" idx="18"/>
              </p:nvPr>
            </p:nvSpPr>
            <p:spPr>
              <a:xfrm>
                <a:off x="914399" y="4572000"/>
                <a:ext cx="4038602" cy="2057400"/>
              </a:xfrm>
              <a:prstGeom prst="rect">
                <a:avLst/>
              </a:prstGeom>
            </p:spPr>
            <p:txBody>
              <a:bodyPr/>
              <a:lstStyle/>
              <a:p>
                <a:pPr lvl="0"/>
                <a:r>
                  <a:rPr lang="en-US" altLang="en-US" sz="2400" dirty="0">
                    <a:solidFill>
                      <a:prstClr val="black"/>
                    </a:solidFill>
                  </a:rPr>
                  <a:t>Foreign matter in a wound provides surface for biofilm, may shield from immune defenses, and may reduce available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en-US" sz="2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O</m:t>
                        </m:r>
                      </m:e>
                      <m:sub>
                        <m:r>
                          <a:rPr lang="en-US" altLang="en-US" sz="2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8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8"/>
              </p:nvPr>
            </p:nvSpPr>
            <p:spPr>
              <a:xfrm>
                <a:off x="914399" y="4572000"/>
                <a:ext cx="4038602" cy="2057400"/>
              </a:xfrm>
              <a:prstGeom prst="rect">
                <a:avLst/>
              </a:prstGeom>
              <a:blipFill>
                <a:blip r:embed="rId3"/>
                <a:stretch>
                  <a:fillRect l="-1961" t="-2367" r="-25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196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8" b="4162"/>
          <a:stretch/>
        </p:blipFill>
        <p:spPr bwMode="auto">
          <a:xfrm>
            <a:off x="5105400" y="3771900"/>
            <a:ext cx="3487738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543800" y="6705600"/>
            <a:ext cx="1600200" cy="152400"/>
          </a:xfrm>
        </p:spPr>
        <p:txBody>
          <a:bodyPr/>
          <a:lstStyle/>
          <a:p>
            <a:pPr lvl="0">
              <a:buClr>
                <a:srgbClr val="D02621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dirty="0"/>
              <a:t> ©Garry Watson/Science Source</a:t>
            </a: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421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4970" y="228600"/>
            <a:ext cx="8614061" cy="990600"/>
          </a:xfrm>
        </p:spPr>
        <p:txBody>
          <a:bodyPr/>
          <a:lstStyle/>
          <a:p>
            <a:r>
              <a:rPr lang="en-US" altLang="en-US" sz="2800" b="1" dirty="0">
                <a:solidFill>
                  <a:prstClr val="black"/>
                </a:solidFill>
              </a:rPr>
              <a:t>Diseases Due to Anaerobic Bacterial Wound Infections – Figure 23.7 (1)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06822" y="1066800"/>
            <a:ext cx="7651378" cy="34544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altLang="en-US" dirty="0"/>
              <a:t>Tetanus (lockjaw)</a:t>
            </a:r>
          </a:p>
          <a:p>
            <a:pPr marL="285750" lvl="1">
              <a:spcBef>
                <a:spcPts val="0"/>
              </a:spcBef>
            </a:pPr>
            <a:r>
              <a:rPr lang="en-US" altLang="en-US" i="1" dirty="0"/>
              <a:t>Signs and symptoms</a:t>
            </a:r>
          </a:p>
          <a:p>
            <a:pPr marL="520700" lvl="2"/>
            <a:r>
              <a:rPr lang="en-US" altLang="en-US" dirty="0"/>
              <a:t>About a week after infection, irritability, difficulty swallowing, muscle spasms (often starting in the jaw)</a:t>
            </a:r>
          </a:p>
          <a:p>
            <a:pPr marL="520700" lvl="2"/>
            <a:r>
              <a:rPr lang="en-US" altLang="en-US" dirty="0"/>
              <a:t>Then continuous, painful, uncontrollable muscle spasms</a:t>
            </a:r>
          </a:p>
          <a:p>
            <a:pPr marL="520700" lvl="2"/>
            <a:r>
              <a:rPr lang="en-US" altLang="en-US" dirty="0"/>
              <a:t>Breathing becomes difficult, abnormal heart rhythms may occur, bones can fracture; severe pain</a:t>
            </a:r>
          </a:p>
          <a:p>
            <a:pPr marL="520700" lvl="2"/>
            <a:r>
              <a:rPr lang="en-US" altLang="en-US" dirty="0"/>
              <a:t>Death may follow lung damage from pneumonia or regurgitation of stomach contents</a:t>
            </a:r>
          </a:p>
        </p:txBody>
      </p:sp>
      <p:sp>
        <p:nvSpPr>
          <p:cNvPr id="9" name="Content Placeholder 10"/>
          <p:cNvSpPr>
            <a:spLocks noGrp="1"/>
          </p:cNvSpPr>
          <p:nvPr>
            <p:ph sz="quarter" idx="27"/>
          </p:nvPr>
        </p:nvSpPr>
        <p:spPr>
          <a:xfrm>
            <a:off x="1107141" y="4606067"/>
            <a:ext cx="3388659" cy="1217217"/>
          </a:xfrm>
          <a:prstGeom prst="rect">
            <a:avLst/>
          </a:prstGeom>
        </p:spPr>
        <p:txBody>
          <a:bodyPr/>
          <a:lstStyle/>
          <a:p>
            <a:pPr marL="228600" lvl="2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prstClr val="black"/>
                </a:solidFill>
              </a:rPr>
              <a:t>Neonatal tetanus may occur</a:t>
            </a:r>
            <a:r>
              <a:rPr lang="en-US" altLang="en-US" sz="1800" baseline="0" dirty="0">
                <a:solidFill>
                  <a:prstClr val="black"/>
                </a:solidFill>
              </a:rPr>
              <a:t> </a:t>
            </a:r>
            <a:r>
              <a:rPr lang="en-US" altLang="en-US" sz="1800" dirty="0">
                <a:solidFill>
                  <a:prstClr val="black"/>
                </a:solidFill>
              </a:rPr>
              <a:t>4 to 14 days after birth;</a:t>
            </a:r>
            <a:r>
              <a:rPr lang="en-US" altLang="en-US" sz="1800" baseline="0" dirty="0">
                <a:solidFill>
                  <a:prstClr val="black"/>
                </a:solidFill>
              </a:rPr>
              <a:t> </a:t>
            </a:r>
            <a:r>
              <a:rPr lang="en-US" altLang="en-US" sz="1800" dirty="0">
                <a:solidFill>
                  <a:prstClr val="black"/>
                </a:solidFill>
              </a:rPr>
              <a:t>as mouth</a:t>
            </a:r>
            <a:r>
              <a:rPr lang="en-US" altLang="en-US" sz="1800" baseline="0" dirty="0">
                <a:solidFill>
                  <a:prstClr val="black"/>
                </a:solidFill>
              </a:rPr>
              <a:t> </a:t>
            </a:r>
            <a:r>
              <a:rPr lang="en-US" altLang="en-US" sz="1800" dirty="0">
                <a:solidFill>
                  <a:prstClr val="black"/>
                </a:solidFill>
              </a:rPr>
              <a:t>muscles are affected, baby</a:t>
            </a:r>
            <a:r>
              <a:rPr lang="en-US" altLang="en-US" sz="1800" baseline="0" dirty="0">
                <a:solidFill>
                  <a:prstClr val="black"/>
                </a:solidFill>
              </a:rPr>
              <a:t> </a:t>
            </a:r>
            <a:r>
              <a:rPr lang="en-US" altLang="en-US" sz="1800" dirty="0">
                <a:solidFill>
                  <a:prstClr val="black"/>
                </a:solidFill>
              </a:rPr>
              <a:t>cannot feed</a:t>
            </a:r>
          </a:p>
        </p:txBody>
      </p:sp>
      <p:pic>
        <p:nvPicPr>
          <p:cNvPr id="60420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40" b="2394"/>
          <a:stretch/>
        </p:blipFill>
        <p:spPr bwMode="auto">
          <a:xfrm>
            <a:off x="4953000" y="4334000"/>
            <a:ext cx="3126994" cy="20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en-US"/>
              <a:t>Source: CDC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39113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14400"/>
          </a:xfrm>
        </p:spPr>
        <p:txBody>
          <a:bodyPr/>
          <a:lstStyle/>
          <a:p>
            <a:r>
              <a:rPr lang="en-US" altLang="en-US" sz="2800" b="1" dirty="0">
                <a:solidFill>
                  <a:prstClr val="black"/>
                </a:solidFill>
              </a:rPr>
              <a:t>Diseases Due to Anaerobic Bacterial Wound Infections – Figure 23.7 (2)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6822" y="990600"/>
            <a:ext cx="7803778" cy="26670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altLang="en-US" dirty="0"/>
              <a:t>Tetanus </a:t>
            </a:r>
          </a:p>
          <a:p>
            <a:pPr marL="285750" lvl="1">
              <a:spcBef>
                <a:spcPts val="0"/>
              </a:spcBef>
            </a:pPr>
            <a:r>
              <a:rPr lang="en-US" altLang="en-US" i="1" dirty="0"/>
              <a:t>Causative agent: Clostridium tetani</a:t>
            </a:r>
            <a:endParaRPr lang="en-US" altLang="en-US" dirty="0"/>
          </a:p>
          <a:p>
            <a:pPr marL="511175" lvl="2"/>
            <a:r>
              <a:rPr lang="en-US" altLang="en-US" dirty="0"/>
              <a:t>Anaerobic, Gram-positive, rod-shaped; forms spherical endospore at one end of cell; has swarming growth that quickly spreads over media surface</a:t>
            </a:r>
          </a:p>
          <a:p>
            <a:pPr marL="0" lvl="1" indent="288925"/>
            <a:r>
              <a:rPr lang="en-US" altLang="en-US" i="1" dirty="0"/>
              <a:t>Pathogenesis</a:t>
            </a:r>
          </a:p>
          <a:p>
            <a:pPr marL="512763" lvl="2"/>
            <a:r>
              <a:rPr lang="en-US" altLang="en-US" dirty="0"/>
              <a:t>Not invasive; colonization localized to wound</a:t>
            </a:r>
          </a:p>
        </p:txBody>
      </p:sp>
      <p:sp>
        <p:nvSpPr>
          <p:cNvPr id="9" name="Content Placeholder 14"/>
          <p:cNvSpPr>
            <a:spLocks noGrp="1"/>
          </p:cNvSpPr>
          <p:nvPr>
            <p:ph sz="quarter" idx="21"/>
          </p:nvPr>
        </p:nvSpPr>
        <p:spPr>
          <a:xfrm>
            <a:off x="1095936" y="3623980"/>
            <a:ext cx="3015689" cy="1676400"/>
          </a:xfrm>
          <a:prstGeom prst="rect">
            <a:avLst/>
          </a:prstGeom>
        </p:spPr>
        <p:txBody>
          <a:bodyPr/>
          <a:lstStyle/>
          <a:p>
            <a:pPr marL="228600" lvl="2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prstClr val="black"/>
                </a:solidFill>
              </a:rPr>
              <a:t>Exotoxin </a:t>
            </a:r>
            <a:r>
              <a:rPr lang="en-US" altLang="en-US" sz="1800" u="sng" dirty="0">
                <a:solidFill>
                  <a:prstClr val="black"/>
                </a:solidFill>
              </a:rPr>
              <a:t>tetanospasmin</a:t>
            </a:r>
            <a:r>
              <a:rPr lang="en-US" altLang="en-US" sz="1800" dirty="0">
                <a:solidFill>
                  <a:prstClr val="black"/>
                </a:solidFill>
              </a:rPr>
              <a:t> released from cells</a:t>
            </a:r>
          </a:p>
          <a:p>
            <a:pPr marL="457200" lvl="3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prstClr val="black"/>
                </a:solidFill>
              </a:rPr>
              <a:t>Causes spastic paralysis (uncontrolled contraction)</a:t>
            </a:r>
          </a:p>
          <a:p>
            <a:pPr marL="685800" lvl="3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prstClr val="black"/>
                </a:solidFill>
              </a:rPr>
              <a:t>A-B toxin</a:t>
            </a:r>
          </a:p>
        </p:txBody>
      </p:sp>
      <p:pic>
        <p:nvPicPr>
          <p:cNvPr id="62467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5" b="2457"/>
          <a:stretch/>
        </p:blipFill>
        <p:spPr bwMode="auto">
          <a:xfrm>
            <a:off x="4800600" y="3657600"/>
            <a:ext cx="3121025" cy="2635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6887401" y="6705600"/>
            <a:ext cx="2208976" cy="99950"/>
          </a:xfrm>
        </p:spPr>
        <p:txBody>
          <a:bodyPr/>
          <a:lstStyle/>
          <a:p>
            <a:pPr lvl="0" algn="r" defTabSz="914400">
              <a:spcBef>
                <a:spcPts val="0"/>
              </a:spcBef>
            </a:pPr>
            <a:r>
              <a:rPr lang="en-US" dirty="0">
                <a:solidFill>
                  <a:srgbClr val="6A6A6A"/>
                </a:solidFill>
              </a:rPr>
              <a:t>Source: Dr. Holdeman/CDC</a:t>
            </a:r>
            <a:endParaRPr lang="en-US" altLang="en-US" dirty="0">
              <a:solidFill>
                <a:srgbClr val="6A6A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211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/>
          <a:lstStyle/>
          <a:p>
            <a:r>
              <a:rPr lang="en-US" altLang="en-US" sz="2800" b="1" dirty="0">
                <a:solidFill>
                  <a:prstClr val="black"/>
                </a:solidFill>
              </a:rPr>
              <a:t>Diseases Due to Anaerobic Bacterial Wound Infections – Figure 23.9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3375" y="990600"/>
            <a:ext cx="7010400" cy="274473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altLang="en-US" dirty="0"/>
              <a:t>Tetanus</a:t>
            </a:r>
          </a:p>
          <a:p>
            <a:pPr marL="285750" lvl="1">
              <a:spcBef>
                <a:spcPts val="0"/>
              </a:spcBef>
            </a:pPr>
            <a:r>
              <a:rPr lang="en-US" altLang="en-US" i="1" dirty="0"/>
              <a:t>Pathogenesis</a:t>
            </a:r>
            <a:r>
              <a:rPr lang="en-US" altLang="en-US" dirty="0"/>
              <a:t> </a:t>
            </a:r>
            <a:endParaRPr lang="en-US" altLang="en-US" i="1" dirty="0"/>
          </a:p>
          <a:p>
            <a:pPr marL="511175" lvl="2"/>
            <a:r>
              <a:rPr lang="en-US" altLang="en-US" dirty="0"/>
              <a:t>B subunit attaches to receptor on motor neurons</a:t>
            </a:r>
          </a:p>
          <a:p>
            <a:pPr marL="511175" lvl="2"/>
            <a:r>
              <a:rPr lang="en-US" altLang="en-US" dirty="0"/>
              <a:t>A subunit taken up and toxin travels to neuron cell body in spinal cord</a:t>
            </a:r>
          </a:p>
          <a:p>
            <a:pPr marL="739775" lvl="3"/>
            <a:r>
              <a:rPr lang="en-US" altLang="en-US" dirty="0"/>
              <a:t>Prevents release of neurotransmitter from inhibitory neurons; muscles contract without control</a:t>
            </a:r>
          </a:p>
        </p:txBody>
      </p:sp>
      <p:pic>
        <p:nvPicPr>
          <p:cNvPr id="64515" name="Picture 5" descr="In normal flexion or extension, one muscle relaxes as the opposing muscle contracts; in tetanus, both muscles contract; the arm cannot move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9"/>
          <a:stretch>
            <a:fillRect/>
          </a:stretch>
        </p:blipFill>
        <p:spPr bwMode="auto">
          <a:xfrm>
            <a:off x="1981200" y="3911891"/>
            <a:ext cx="5181600" cy="2517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3844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945" y="228600"/>
            <a:ext cx="8700202" cy="609600"/>
          </a:xfrm>
        </p:spPr>
        <p:txBody>
          <a:bodyPr/>
          <a:lstStyle/>
          <a:p>
            <a:r>
              <a:rPr lang="en-US" altLang="en-US" sz="2800" b="1" dirty="0">
                <a:solidFill>
                  <a:prstClr val="black"/>
                </a:solidFill>
              </a:rPr>
              <a:t>Diseases Due to Anaerobic Bacterial Wound Infections (1)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3375" y="990600"/>
            <a:ext cx="7588625" cy="47244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altLang="en-US" dirty="0"/>
              <a:t>Tetanus </a:t>
            </a:r>
          </a:p>
          <a:p>
            <a:pPr marL="285750" lvl="1">
              <a:spcBef>
                <a:spcPts val="0"/>
              </a:spcBef>
            </a:pPr>
            <a:r>
              <a:rPr lang="en-US" altLang="en-US" i="1" dirty="0"/>
              <a:t>Epidemiology</a:t>
            </a:r>
          </a:p>
          <a:p>
            <a:pPr marL="511175" lvl="2"/>
            <a:r>
              <a:rPr lang="en-US" altLang="en-US" i="1" dirty="0"/>
              <a:t>C. tetani</a:t>
            </a:r>
            <a:r>
              <a:rPr lang="en-US" altLang="en-US" dirty="0"/>
              <a:t> widespread in dirt and dust, also in feces of those who have eaten endospore-contaminated food</a:t>
            </a:r>
          </a:p>
          <a:p>
            <a:pPr marL="511175" lvl="2"/>
            <a:r>
              <a:rPr lang="en-US" altLang="en-US" dirty="0"/>
              <a:t>Anaerobic puncture wounds: stepping on a nail, body piercing, tattooing, animal bites, splinters, injected-drug abuse, insect stings, also surgery; abrasions, and burns if anaerobic due to dirt, dead tissue</a:t>
            </a:r>
          </a:p>
          <a:p>
            <a:pPr marL="511175" lvl="2"/>
            <a:r>
              <a:rPr lang="en-US" altLang="en-US" dirty="0"/>
              <a:t>In developed world, individuals who get tetanus either not immunized, or missed scheduled booster shot</a:t>
            </a:r>
          </a:p>
          <a:p>
            <a:pPr marL="511175" lvl="2"/>
            <a:r>
              <a:rPr lang="en-US" altLang="en-US" dirty="0"/>
              <a:t>In developing world, vaccination less available</a:t>
            </a:r>
          </a:p>
          <a:p>
            <a:pPr marL="739775" lvl="3"/>
            <a:r>
              <a:rPr lang="en-US" altLang="en-US" dirty="0"/>
              <a:t>Improper wound care</a:t>
            </a:r>
          </a:p>
          <a:p>
            <a:pPr marL="739775" lvl="3"/>
            <a:r>
              <a:rPr lang="en-US" altLang="en-US" dirty="0"/>
              <a:t>Neonatal tetanus from cutting umbilical cord with contaminated instruments</a:t>
            </a:r>
          </a:p>
        </p:txBody>
      </p:sp>
    </p:spTree>
    <p:extLst>
      <p:ext uri="{BB962C8B-B14F-4D97-AF65-F5344CB8AC3E}">
        <p14:creationId xmlns:p14="http://schemas.microsoft.com/office/powerpoint/2010/main" val="888653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945" y="228600"/>
            <a:ext cx="8700202" cy="609600"/>
          </a:xfrm>
        </p:spPr>
        <p:txBody>
          <a:bodyPr/>
          <a:lstStyle/>
          <a:p>
            <a:r>
              <a:rPr lang="en-US" altLang="en-US" sz="2800" b="1" dirty="0">
                <a:solidFill>
                  <a:prstClr val="black"/>
                </a:solidFill>
              </a:rPr>
              <a:t>Diseases Due to Anaerobic Bacterial Wound Infections (2)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6822" y="990600"/>
            <a:ext cx="7772400" cy="33528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altLang="en-US" dirty="0"/>
              <a:t>Tetanus </a:t>
            </a:r>
          </a:p>
          <a:p>
            <a:pPr marL="285750" lvl="1">
              <a:spcBef>
                <a:spcPts val="0"/>
              </a:spcBef>
            </a:pPr>
            <a:r>
              <a:rPr lang="en-US" altLang="en-US" i="1" dirty="0"/>
              <a:t>Treatment and prevention</a:t>
            </a:r>
          </a:p>
          <a:p>
            <a:pPr marL="511175" lvl="2">
              <a:tabLst>
                <a:tab pos="511175" algn="l"/>
              </a:tabLst>
            </a:pPr>
            <a:r>
              <a:rPr lang="en-US" altLang="en-US" dirty="0"/>
              <a:t>Clean wound to avoid anaerobic conditions</a:t>
            </a:r>
          </a:p>
          <a:p>
            <a:pPr marL="511175" lvl="2">
              <a:tabLst>
                <a:tab pos="511175" algn="l"/>
              </a:tabLst>
            </a:pPr>
            <a:r>
              <a:rPr lang="en-US" altLang="en-US" dirty="0"/>
              <a:t>Human tetanus immune globulin (TIG) injection</a:t>
            </a:r>
          </a:p>
          <a:p>
            <a:pPr marL="739775" lvl="3"/>
            <a:r>
              <a:rPr lang="en-US" altLang="en-US" dirty="0"/>
              <a:t>Antibodies bind to free toxin molecules, provide passive immunity, but do not neutralize attached tetanospasmin or repair nerve damage</a:t>
            </a:r>
          </a:p>
          <a:p>
            <a:pPr marL="739775" lvl="3"/>
            <a:r>
              <a:rPr lang="en-US" altLang="en-US" dirty="0"/>
              <a:t>Muscle relaxants, supportive care necessary</a:t>
            </a:r>
          </a:p>
          <a:p>
            <a:pPr marL="511175" lvl="2">
              <a:tabLst>
                <a:tab pos="511175" algn="l"/>
              </a:tabLst>
            </a:pPr>
            <a:r>
              <a:rPr lang="en-US" altLang="en-US" dirty="0"/>
              <a:t>Antibiotics kill actively dividing vegetative cells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1178858" y="4320989"/>
            <a:ext cx="4953000" cy="685800"/>
          </a:xfrm>
        </p:spPr>
        <p:txBody>
          <a:bodyPr/>
          <a:lstStyle/>
          <a:p>
            <a:pPr marL="228600" lvl="2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prstClr val="black"/>
                </a:solidFill>
              </a:rPr>
              <a:t>Tetanus vaccine; tetanus toxoid (inactivated tetanospasmin)</a:t>
            </a:r>
          </a:p>
        </p:txBody>
      </p:sp>
    </p:spTree>
    <p:extLst>
      <p:ext uri="{BB962C8B-B14F-4D97-AF65-F5344CB8AC3E}">
        <p14:creationId xmlns:p14="http://schemas.microsoft.com/office/powerpoint/2010/main" val="222885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138" y="228600"/>
            <a:ext cx="7696200" cy="914400"/>
          </a:xfrm>
        </p:spPr>
        <p:txBody>
          <a:bodyPr/>
          <a:lstStyle/>
          <a:p>
            <a:r>
              <a:rPr lang="en-US" sz="2800" b="1" dirty="0">
                <a:solidFill>
                  <a:schemeClr val="tx1"/>
                </a:solidFill>
              </a:rPr>
              <a:t>Table 23.5 Tetanus Prevention in the Management of Wounds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6822" y="1143000"/>
            <a:ext cx="8229600" cy="22098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altLang="en-US" dirty="0"/>
              <a:t>Tetanus</a:t>
            </a:r>
          </a:p>
          <a:p>
            <a:pPr marL="285750" lvl="1">
              <a:spcBef>
                <a:spcPts val="0"/>
              </a:spcBef>
              <a:spcAft>
                <a:spcPts val="100"/>
              </a:spcAft>
            </a:pPr>
            <a:r>
              <a:rPr lang="en-US" altLang="en-US" i="1" dirty="0"/>
              <a:t>Treatment and prevention </a:t>
            </a:r>
          </a:p>
          <a:p>
            <a:pPr marL="511175" lvl="2">
              <a:spcBef>
                <a:spcPts val="200"/>
              </a:spcBef>
              <a:spcAft>
                <a:spcPts val="100"/>
              </a:spcAft>
            </a:pPr>
            <a:r>
              <a:rPr lang="en-US" altLang="en-US" dirty="0"/>
              <a:t>Vaccine (DTaP) includes diphtheria toxoid and acellular pertussis vaccine</a:t>
            </a:r>
          </a:p>
          <a:p>
            <a:pPr marL="511175" lvl="2">
              <a:spcBef>
                <a:spcPts val="200"/>
              </a:spcBef>
              <a:spcAft>
                <a:spcPts val="100"/>
              </a:spcAft>
            </a:pPr>
            <a:r>
              <a:rPr lang="en-US" altLang="en-US" dirty="0"/>
              <a:t>Booster given every 10 years (Tdap)</a:t>
            </a:r>
          </a:p>
          <a:p>
            <a:pPr marL="511175" lvl="2">
              <a:spcBef>
                <a:spcPts val="200"/>
              </a:spcBef>
              <a:spcAft>
                <a:spcPts val="100"/>
              </a:spcAft>
            </a:pPr>
            <a:r>
              <a:rPr lang="en-US" altLang="en-US" dirty="0"/>
              <a:t>Vaccinate pregnant mother to prevent neonatal tetanus</a:t>
            </a:r>
          </a:p>
          <a:p>
            <a:pPr marL="511175" lvl="2">
              <a:spcBef>
                <a:spcPts val="200"/>
              </a:spcBef>
              <a:spcAft>
                <a:spcPts val="100"/>
              </a:spcAft>
            </a:pPr>
            <a:r>
              <a:rPr lang="en-US" altLang="en-US" dirty="0"/>
              <a:t>Recovery from tetanus does not provide immunity</a:t>
            </a:r>
            <a:endParaRPr lang="en-US" dirty="0"/>
          </a:p>
        </p:txBody>
      </p:sp>
      <p:graphicFrame>
        <p:nvGraphicFramePr>
          <p:cNvPr id="11" name="Table Placeholder 10"/>
          <p:cNvGraphicFramePr>
            <a:graphicFrameLocks noGrp="1"/>
          </p:cNvGraphicFramePr>
          <p:nvPr>
            <p:ph type="tbl" sz="quarter" idx="36"/>
            <p:extLst>
              <p:ext uri="{D42A27DB-BD31-4B8C-83A1-F6EECF244321}">
                <p14:modId xmlns:p14="http://schemas.microsoft.com/office/powerpoint/2010/main" val="3499287310"/>
              </p:ext>
            </p:extLst>
          </p:nvPr>
        </p:nvGraphicFramePr>
        <p:xfrm>
          <a:off x="685800" y="3365686"/>
          <a:ext cx="7772400" cy="30980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95300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/>
                        <a:t>CLEAN MINOR WOUNDS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/>
                        <a:t>CLEAN MINOR WOUNDS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/>
                        <a:t>ALL OTHER WOUNDS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/>
                        <a:t>ALL OTHER WOUNDS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Immunization</a:t>
                      </a:r>
                      <a:r>
                        <a:rPr lang="en-US" sz="1300" b="1" baseline="0" dirty="0"/>
                        <a:t> History</a:t>
                      </a:r>
                      <a:endParaRPr lang="en-US" sz="13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Toxoid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TIG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Toxoid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TIG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Unknown, or fewer than three injections of toxoid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Yes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No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Yes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Yes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Fully vaccinated (three or more injections of toxoid)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5 years or less since last dose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No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No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No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No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5 to 10 years since last dose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No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No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Yes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No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8231">
                <a:tc>
                  <a:txBody>
                    <a:bodyPr/>
                    <a:lstStyle/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More than 10 years since last dose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Yes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No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Yes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No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235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479" y="216807"/>
            <a:ext cx="6265043" cy="697593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Table 23.6 Tetanus (“Lockjaw”)</a:t>
            </a:r>
          </a:p>
        </p:txBody>
      </p:sp>
      <p:sp>
        <p:nvSpPr>
          <p:cNvPr id="6" name="Content Placeholder 11"/>
          <p:cNvSpPr>
            <a:spLocks noGrp="1"/>
          </p:cNvSpPr>
          <p:nvPr>
            <p:ph sz="quarter" idx="37"/>
          </p:nvPr>
        </p:nvSpPr>
        <p:spPr>
          <a:xfrm>
            <a:off x="542364" y="1138518"/>
            <a:ext cx="1972236" cy="5272439"/>
          </a:xfrm>
          <a:prstGeom prst="rect">
            <a:avLst/>
          </a:prstGeom>
        </p:spPr>
        <p:txBody>
          <a:bodyPr/>
          <a:lstStyle/>
          <a:p>
            <a:pPr marL="120650" indent="-120650">
              <a:spcBef>
                <a:spcPts val="0"/>
              </a:spcBef>
              <a:spcAft>
                <a:spcPts val="1500"/>
              </a:spcAft>
              <a:buSzPts val="1100"/>
              <a:buFont typeface="+mj-lt"/>
              <a:buAutoNum type="arabicPeriod"/>
            </a:pPr>
            <a:r>
              <a:rPr lang="en-US" sz="1200" dirty="0">
                <a:solidFill>
                  <a:srgbClr val="000000"/>
                </a:solidFill>
              </a:rPr>
              <a:t>Clostridium tetani spores from dust or dirt enter a wound. </a:t>
            </a:r>
            <a:endParaRPr lang="en-GB" sz="1200" dirty="0"/>
          </a:p>
          <a:p>
            <a:pPr marL="120650" indent="-120650">
              <a:spcBef>
                <a:spcPts val="0"/>
              </a:spcBef>
              <a:spcAft>
                <a:spcPts val="1500"/>
              </a:spcAft>
              <a:buFont typeface="+mj-lt"/>
              <a:buAutoNum type="arabicPeriod"/>
            </a:pPr>
            <a:r>
              <a:rPr lang="en-US" sz="1200" dirty="0">
                <a:solidFill>
                  <a:srgbClr val="000000"/>
                </a:solidFill>
              </a:rPr>
              <a:t>In anaerobic wounds, the spores germinate, and vegetative bacteria release an exotoxin called tetanospasmin. </a:t>
            </a:r>
            <a:endParaRPr lang="en-GB" sz="1200" dirty="0"/>
          </a:p>
          <a:p>
            <a:pPr marL="120650" indent="-120650">
              <a:spcBef>
                <a:spcPts val="0"/>
              </a:spcBef>
              <a:spcAft>
                <a:spcPts val="1500"/>
              </a:spcAft>
              <a:buFont typeface="+mj-lt"/>
              <a:buAutoNum type="arabicPeriod"/>
            </a:pPr>
            <a:r>
              <a:rPr lang="en-US" sz="1200" dirty="0">
                <a:solidFill>
                  <a:srgbClr val="000000"/>
                </a:solidFill>
              </a:rPr>
              <a:t>Tetanospasmin is carried to the central nervous system by motor nerve axons or by the bloodstream. </a:t>
            </a:r>
            <a:endParaRPr lang="en-GB" sz="1200" dirty="0"/>
          </a:p>
          <a:p>
            <a:pPr marL="120650" indent="-120650">
              <a:spcBef>
                <a:spcPts val="0"/>
              </a:spcBef>
              <a:spcAft>
                <a:spcPts val="1500"/>
              </a:spcAft>
              <a:buFont typeface="+mj-lt"/>
              <a:buAutoNum type="arabicPeriod"/>
            </a:pPr>
            <a:r>
              <a:rPr lang="en-US" sz="1200" dirty="0">
                <a:solidFill>
                  <a:srgbClr val="000000"/>
                </a:solidFill>
              </a:rPr>
              <a:t>The toxin prevents any inhibitory neurons it reaches from functioning. </a:t>
            </a:r>
            <a:endParaRPr lang="en-GB" sz="1200" dirty="0"/>
          </a:p>
          <a:p>
            <a:pPr marL="120650" indent="-120650">
              <a:spcBef>
                <a:spcPts val="0"/>
              </a:spcBef>
              <a:spcAft>
                <a:spcPts val="1500"/>
              </a:spcAft>
              <a:buFont typeface="+mj-lt"/>
              <a:buAutoNum type="arabicPeriod"/>
            </a:pPr>
            <a:r>
              <a:rPr lang="en-US" sz="1200" dirty="0">
                <a:solidFill>
                  <a:srgbClr val="000000"/>
                </a:solidFill>
              </a:rPr>
              <a:t>Other neurons that cause muscle contraction act unopposed, causing muscle spasms. </a:t>
            </a:r>
            <a:endParaRPr lang="en-GB" sz="1200" dirty="0"/>
          </a:p>
          <a:p>
            <a:pPr marL="120650" indent="-120650">
              <a:spcBef>
                <a:spcPts val="0"/>
              </a:spcBef>
              <a:spcAft>
                <a:spcPts val="1500"/>
              </a:spcAft>
              <a:buFont typeface="+mj-lt"/>
              <a:buAutoNum type="arabicPeriod"/>
            </a:pPr>
            <a:r>
              <a:rPr lang="en-US" sz="1200" dirty="0">
                <a:solidFill>
                  <a:srgbClr val="000000"/>
                </a:solidFill>
              </a:rPr>
              <a:t>The result is a sustained, painful cramp-like muscle spasm.</a:t>
            </a:r>
            <a:endParaRPr lang="en-GB" sz="1200" dirty="0"/>
          </a:p>
        </p:txBody>
      </p:sp>
      <p:pic>
        <p:nvPicPr>
          <p:cNvPr id="7" name="Pictur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6659" y="1752600"/>
            <a:ext cx="1810599" cy="4024312"/>
          </a:xfrm>
          <a:prstGeom prst="rect">
            <a:avLst/>
          </a:prstGeom>
        </p:spPr>
      </p:pic>
      <p:graphicFrame>
        <p:nvGraphicFramePr>
          <p:cNvPr id="4" name="Table Placeholder 3"/>
          <p:cNvGraphicFramePr>
            <a:graphicFrameLocks noGrp="1"/>
          </p:cNvGraphicFramePr>
          <p:nvPr>
            <p:ph type="tbl" sz="quarter" idx="30"/>
            <p:extLst>
              <p:ext uri="{D42A27DB-BD31-4B8C-83A1-F6EECF244321}">
                <p14:modId xmlns:p14="http://schemas.microsoft.com/office/powerpoint/2010/main" val="868970905"/>
              </p:ext>
            </p:extLst>
          </p:nvPr>
        </p:nvGraphicFramePr>
        <p:xfrm>
          <a:off x="4558281" y="1120589"/>
          <a:ext cx="4455420" cy="52903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901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53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580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Signs and symptoms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Restlessness, irritability, difficulty swallowing; muscle pain and spasm in jaw, abdomen, back, or entire body.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Incubation period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3 days to 3 weeks; average 8 days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Causative agent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1" dirty="0">
                          <a:solidFill>
                            <a:schemeClr val="tx1"/>
                          </a:solidFill>
                        </a:rPr>
                        <a:t>Clostridium tetani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, an anaerobic, spore-forming, Gram-positive rod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9273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Pathogenesis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Tetanus results from tetanospasmin, an A-B exotoxin produced by the bacterium. The toxin is carried to the brain and spinal cord by motor nerve axons or circulating blood; toxin acts against nerve cells that normally inhibit muscle contraction. Other nerves that normally cause muscle contraction then act unopposed, causing muscle spasms.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107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Epidemiology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Organisms common in soil; spores contaminate wounds, germinate in those having anaerobic conditions, particularly dirty or puncture wounds.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1635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Treatment</a:t>
                      </a:r>
                      <a:r>
                        <a:rPr lang="en-US" sz="1200" b="0" baseline="0" dirty="0">
                          <a:solidFill>
                            <a:schemeClr val="tx1"/>
                          </a:solidFill>
                        </a:rPr>
                        <a:t> and prevention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Treatment: antibiotics and tetanus immune globulin (TIG); supportive care also given. Prevention: immunization of infants and children with toxoid; boosters for adults.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0129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398" y="76200"/>
            <a:ext cx="8787204" cy="914400"/>
          </a:xfrm>
        </p:spPr>
        <p:txBody>
          <a:bodyPr/>
          <a:lstStyle/>
          <a:p>
            <a:r>
              <a:rPr lang="en-US" altLang="en-US" sz="3000" b="1" dirty="0">
                <a:solidFill>
                  <a:schemeClr val="tx1"/>
                </a:solidFill>
                <a:cs typeface="Lucida Sans Unicode" panose="020B0602030504020204" pitchFamily="34" charset="0"/>
              </a:rPr>
              <a:t>Diseases Due to Anaerobic Bacterial Wound Infections (3)</a:t>
            </a:r>
            <a:endParaRPr lang="en-US" sz="30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6822" y="990600"/>
            <a:ext cx="7956178" cy="38100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altLang="en-US" dirty="0"/>
              <a:t>Clostridial myonecrosis (“gas gangrene”)</a:t>
            </a:r>
          </a:p>
          <a:p>
            <a:pPr marL="285750" lvl="1">
              <a:spcBef>
                <a:spcPts val="0"/>
              </a:spcBef>
              <a:spcAft>
                <a:spcPts val="300"/>
              </a:spcAft>
            </a:pPr>
            <a:r>
              <a:rPr lang="en-US" altLang="en-US" sz="2200" dirty="0"/>
              <a:t>Before antibiotics, killed many wounded soldiers; mostly in untended wounds because agent requires anaerobic conditions for growth</a:t>
            </a:r>
          </a:p>
          <a:p>
            <a:pPr marL="285750" lvl="1">
              <a:spcAft>
                <a:spcPts val="300"/>
              </a:spcAft>
            </a:pPr>
            <a:r>
              <a:rPr lang="en-US" altLang="en-US" i="1" dirty="0"/>
              <a:t>Signs and symptoms</a:t>
            </a:r>
          </a:p>
          <a:p>
            <a:pPr marL="511175" lvl="2">
              <a:spcAft>
                <a:spcPts val="300"/>
              </a:spcAft>
              <a:tabLst>
                <a:tab pos="228600" algn="l"/>
              </a:tabLst>
            </a:pPr>
            <a:r>
              <a:rPr lang="en-US" altLang="en-US" dirty="0"/>
              <a:t>Severe pain, swelling, and fluid leaks from wound; may look frothy (gas bubbles); incubation period 1 to 5 days</a:t>
            </a:r>
          </a:p>
          <a:p>
            <a:pPr marL="511175" lvl="2">
              <a:spcAft>
                <a:spcPts val="300"/>
              </a:spcAft>
              <a:tabLst>
                <a:tab pos="228600" algn="l"/>
              </a:tabLst>
            </a:pPr>
            <a:r>
              <a:rPr lang="en-US" altLang="en-US" dirty="0"/>
              <a:t>Tight skin mottled with black</a:t>
            </a:r>
          </a:p>
          <a:p>
            <a:pPr marL="511175" lvl="2">
              <a:spcAft>
                <a:spcPts val="300"/>
              </a:spcAft>
              <a:tabLst>
                <a:tab pos="228600" algn="l"/>
              </a:tabLst>
            </a:pPr>
            <a:r>
              <a:rPr lang="en-US" altLang="en-US" dirty="0"/>
              <a:t>Near death, victim becomes delirious and goes into coma</a:t>
            </a:r>
          </a:p>
          <a:p>
            <a:pPr marL="285750" lvl="1">
              <a:spcAft>
                <a:spcPts val="300"/>
              </a:spcAft>
            </a:pPr>
            <a:r>
              <a:rPr lang="en-US" altLang="en-US" i="1" dirty="0"/>
              <a:t>Causative agent: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1183341" y="4905716"/>
            <a:ext cx="3544488" cy="1219200"/>
          </a:xfrm>
        </p:spPr>
        <p:txBody>
          <a:bodyPr/>
          <a:lstStyle/>
          <a:p>
            <a:pPr marL="228600" lvl="2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en-US" sz="1800" i="1" dirty="0">
                <a:solidFill>
                  <a:prstClr val="black"/>
                </a:solidFill>
              </a:rPr>
              <a:t>Clostridium perfringens</a:t>
            </a:r>
            <a:r>
              <a:rPr lang="en-US" altLang="en-US" sz="1800" dirty="0">
                <a:solidFill>
                  <a:prstClr val="black"/>
                </a:solidFill>
              </a:rPr>
              <a:t> most common</a:t>
            </a:r>
          </a:p>
          <a:p>
            <a:pPr marL="228600" lvl="2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prstClr val="black"/>
                </a:solidFill>
              </a:rPr>
              <a:t>Encapsulated, Gram-positive anaerobic rod</a:t>
            </a:r>
          </a:p>
        </p:txBody>
      </p:sp>
      <p:pic>
        <p:nvPicPr>
          <p:cNvPr id="74755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8" b="2870"/>
          <a:stretch/>
        </p:blipFill>
        <p:spPr bwMode="auto">
          <a:xfrm>
            <a:off x="4876800" y="4433406"/>
            <a:ext cx="3124200" cy="1984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dirty="0"/>
              <a:t>©Central Manchester University Hospitals NHS Foundation Trust, UK/Science Source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06089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838200"/>
          </a:xfrm>
        </p:spPr>
        <p:txBody>
          <a:bodyPr/>
          <a:lstStyle/>
          <a:p>
            <a:r>
              <a:rPr lang="en-US" alt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Diseases Due to Anaerobic Bacterial Wound Infections (4)</a:t>
            </a:r>
            <a:endParaRPr lang="en-GB" sz="2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3375" y="1070810"/>
            <a:ext cx="7817225" cy="517759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altLang="en-US" dirty="0"/>
              <a:t>Clostridial myonecrosis </a:t>
            </a:r>
          </a:p>
          <a:p>
            <a:pPr marL="285750" lvl="1">
              <a:spcBef>
                <a:spcPts val="0"/>
              </a:spcBef>
            </a:pPr>
            <a:r>
              <a:rPr lang="en-US" altLang="en-US" i="1" dirty="0"/>
              <a:t>Pathogenesis</a:t>
            </a:r>
          </a:p>
          <a:p>
            <a:pPr marL="511175" lvl="2"/>
            <a:r>
              <a:rPr lang="en-US" altLang="en-US" dirty="0"/>
              <a:t>Two main factors in disease development</a:t>
            </a:r>
          </a:p>
          <a:p>
            <a:pPr marL="739775" lvl="3"/>
            <a:r>
              <a:rPr lang="en-US" altLang="en-US" dirty="0"/>
              <a:t>Presence of dirt and dead tissue in wound</a:t>
            </a:r>
          </a:p>
          <a:p>
            <a:pPr marL="739775" lvl="3"/>
            <a:r>
              <a:rPr lang="en-US" altLang="en-US" dirty="0"/>
              <a:t>Long delays before wound is treated</a:t>
            </a:r>
          </a:p>
          <a:p>
            <a:pPr marL="511175" lvl="2"/>
            <a:r>
              <a:rPr lang="en-US" altLang="en-US" dirty="0"/>
              <a:t>In poorly oxygenated tissues, </a:t>
            </a:r>
            <a:r>
              <a:rPr lang="el-GR" altLang="en-US" dirty="0">
                <a:cs typeface="Arial" panose="020B0604020202020204" pitchFamily="34" charset="0"/>
              </a:rPr>
              <a:t>α</a:t>
            </a:r>
            <a:r>
              <a:rPr lang="en-US" altLang="en-US" dirty="0">
                <a:cs typeface="Arial" panose="020B0604020202020204" pitchFamily="34" charset="0"/>
              </a:rPr>
              <a:t>-</a:t>
            </a:r>
            <a:r>
              <a:rPr lang="en-US" altLang="en-US" dirty="0"/>
              <a:t>toxin destroys lecithin in host cell membranes, resulting in cell lysis</a:t>
            </a:r>
          </a:p>
          <a:p>
            <a:pPr marL="511175" lvl="2"/>
            <a:r>
              <a:rPr lang="en-US" altLang="en-US" dirty="0"/>
              <a:t>Collagenase and hyaluronidase break down host tissues</a:t>
            </a:r>
          </a:p>
          <a:p>
            <a:pPr marL="511175" lvl="2"/>
            <a:r>
              <a:rPr lang="en-US" altLang="en-US" dirty="0"/>
              <a:t>Organisms ferment breakdown products, releasing gases that increase pressure and aid spread of toxins</a:t>
            </a:r>
          </a:p>
          <a:p>
            <a:pPr marL="511175" lvl="2"/>
            <a:r>
              <a:rPr lang="en-US" altLang="en-US" dirty="0"/>
              <a:t>Without treatment, </a:t>
            </a:r>
            <a:r>
              <a:rPr lang="el-GR" altLang="en-US" dirty="0">
                <a:cs typeface="Arial" panose="020B0604020202020204" pitchFamily="34" charset="0"/>
              </a:rPr>
              <a:t>α</a:t>
            </a:r>
            <a:r>
              <a:rPr lang="en-US" altLang="en-US" dirty="0">
                <a:cs typeface="Arial" panose="020B0604020202020204" pitchFamily="34" charset="0"/>
              </a:rPr>
              <a:t>-</a:t>
            </a:r>
            <a:r>
              <a:rPr lang="en-US" altLang="en-US" dirty="0"/>
              <a:t>toxin diffuses into bloodstream, destroys red blood cells, tissue capillaries</a:t>
            </a:r>
          </a:p>
          <a:p>
            <a:pPr marL="511175" lvl="2"/>
            <a:r>
              <a:rPr lang="en-US" altLang="en-US" dirty="0"/>
              <a:t>Widespread cytokine release leads to shock, organ failure</a:t>
            </a:r>
          </a:p>
        </p:txBody>
      </p:sp>
    </p:spTree>
    <p:extLst>
      <p:ext uri="{BB962C8B-B14F-4D97-AF65-F5344CB8AC3E}">
        <p14:creationId xmlns:p14="http://schemas.microsoft.com/office/powerpoint/2010/main" val="2536994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857250"/>
          </a:xfrm>
        </p:spPr>
        <p:txBody>
          <a:bodyPr/>
          <a:lstStyle/>
          <a:p>
            <a:r>
              <a:rPr lang="en-US" alt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Diseases Due to Anaerobic Bacterial Wound Infections (5)</a:t>
            </a: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6822" y="990600"/>
            <a:ext cx="7696200" cy="50292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altLang="en-US" dirty="0"/>
              <a:t>Clostridial myonecrosis </a:t>
            </a:r>
          </a:p>
          <a:p>
            <a:pPr marL="285750" lvl="1">
              <a:spcBef>
                <a:spcPts val="0"/>
              </a:spcBef>
            </a:pPr>
            <a:r>
              <a:rPr lang="en-US" altLang="en-US" i="1" dirty="0"/>
              <a:t>Epidemiology</a:t>
            </a:r>
          </a:p>
          <a:p>
            <a:pPr marL="511175" lvl="2"/>
            <a:r>
              <a:rPr lang="en-US" altLang="en-US" i="1" dirty="0"/>
              <a:t>C. perfringens</a:t>
            </a:r>
            <a:r>
              <a:rPr lang="en-US" altLang="en-US" dirty="0"/>
              <a:t> widespread in soil, common in feces of animals, humans; sometimes in vagina of healthy women</a:t>
            </a:r>
          </a:p>
          <a:p>
            <a:pPr marL="511175" lvl="2"/>
            <a:r>
              <a:rPr lang="en-US" altLang="en-US" dirty="0"/>
              <a:t>Gas gangrene occurs in trauma wounds and occasional surgical wounds; in uterus after self-induced abortions, occasionally after miscarriages or childbirth</a:t>
            </a:r>
          </a:p>
          <a:p>
            <a:pPr marL="511175" lvl="2"/>
            <a:r>
              <a:rPr lang="en-US" altLang="en-US" dirty="0"/>
              <a:t>Arteriosclerosis or diabetes (poor oxygenation of tissue) and cancer are predisposing factors</a:t>
            </a:r>
          </a:p>
          <a:p>
            <a:pPr marL="285750" lvl="1"/>
            <a:r>
              <a:rPr lang="en-US" altLang="en-US" i="1" dirty="0"/>
              <a:t>Treatment and prevention</a:t>
            </a:r>
          </a:p>
          <a:p>
            <a:pPr marL="511175" lvl="2"/>
            <a:r>
              <a:rPr lang="en-US" altLang="en-US" dirty="0"/>
              <a:t>Prompt removal of all dead and infected tissue; perhaps amputation</a:t>
            </a:r>
          </a:p>
          <a:p>
            <a:pPr marL="511175" lvl="2"/>
            <a:r>
              <a:rPr lang="en-US" altLang="en-US" dirty="0"/>
              <a:t>Antibiotics, perhaps hyperbaric oxygen treatment </a:t>
            </a:r>
          </a:p>
          <a:p>
            <a:pPr marL="511175" lvl="2"/>
            <a:r>
              <a:rPr lang="en-US" altLang="en-US" dirty="0"/>
              <a:t>No available vaccine</a:t>
            </a:r>
          </a:p>
        </p:txBody>
      </p:sp>
    </p:spTree>
    <p:extLst>
      <p:ext uri="{BB962C8B-B14F-4D97-AF65-F5344CB8AC3E}">
        <p14:creationId xmlns:p14="http://schemas.microsoft.com/office/powerpoint/2010/main" val="3724634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20787" y="215153"/>
            <a:ext cx="7720988" cy="609600"/>
          </a:xfrm>
        </p:spPr>
        <p:txBody>
          <a:bodyPr/>
          <a:lstStyle/>
          <a:p>
            <a:r>
              <a:rPr lang="en-US" b="1" dirty="0">
                <a:solidFill>
                  <a:prstClr val="black"/>
                </a:solidFill>
              </a:rPr>
              <a:t>Anatomy, Physiology, and Ecology (1)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398" y="990600"/>
            <a:ext cx="7827377" cy="46482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800" dirty="0"/>
              <a:t>Wounds vary in characteristics, severity, risk</a:t>
            </a:r>
          </a:p>
          <a:p>
            <a:pPr marL="285750" lvl="1">
              <a:spcBef>
                <a:spcPts val="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400" u="sng" dirty="0"/>
              <a:t>Incisions</a:t>
            </a:r>
            <a:r>
              <a:rPr lang="en-US" sz="2400" dirty="0"/>
              <a:t>: produced by knife or other sharp object</a:t>
            </a:r>
          </a:p>
          <a:p>
            <a:pPr marL="285750"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400" u="sng" dirty="0"/>
              <a:t>Punctures</a:t>
            </a:r>
            <a:r>
              <a:rPr lang="en-US" sz="2400" dirty="0"/>
              <a:t>: result from penetration by small sharp object</a:t>
            </a:r>
          </a:p>
          <a:p>
            <a:pPr marL="285750"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400" u="sng" dirty="0"/>
              <a:t>Lacerations</a:t>
            </a:r>
            <a:r>
              <a:rPr lang="en-US" sz="2400" dirty="0"/>
              <a:t>: occur when tissue is torn</a:t>
            </a:r>
          </a:p>
          <a:p>
            <a:pPr marL="285750"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400" u="sng" dirty="0"/>
              <a:t>Contusions</a:t>
            </a:r>
            <a:r>
              <a:rPr lang="en-US" sz="2400" dirty="0"/>
              <a:t>: produced by blow that crushes tissue</a:t>
            </a:r>
          </a:p>
          <a:p>
            <a:pPr marL="285750"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400" u="sng" dirty="0"/>
              <a:t>Abrasions</a:t>
            </a:r>
            <a:r>
              <a:rPr lang="en-US" sz="2400" dirty="0"/>
              <a:t>: occur when epidermis is scraped off</a:t>
            </a:r>
          </a:p>
          <a:p>
            <a:pPr marL="285750"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400" u="sng" dirty="0"/>
              <a:t>Gunshot wounds</a:t>
            </a:r>
            <a:r>
              <a:rPr lang="en-US" sz="2400" dirty="0"/>
              <a:t>: caused by bullets, other projectiles</a:t>
            </a:r>
          </a:p>
          <a:p>
            <a:pPr marL="285750"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400" u="sng" dirty="0"/>
              <a:t>Burns</a:t>
            </a:r>
            <a:r>
              <a:rPr lang="en-US" sz="2400" dirty="0"/>
              <a:t>: caused by heat, electricity, chemicals, radiation, or friction</a:t>
            </a:r>
          </a:p>
        </p:txBody>
      </p:sp>
    </p:spTree>
    <p:extLst>
      <p:ext uri="{BB962C8B-B14F-4D97-AF65-F5344CB8AC3E}">
        <p14:creationId xmlns:p14="http://schemas.microsoft.com/office/powerpoint/2010/main" val="3631583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chemeClr val="tx1"/>
                </a:solidFill>
              </a:rPr>
              <a:t>Table 23.7 Clostridial Myonecrosis (“Gas Gangrene”)</a:t>
            </a:r>
          </a:p>
        </p:txBody>
      </p:sp>
      <p:sp>
        <p:nvSpPr>
          <p:cNvPr id="5" name="Content Placeholder 11"/>
          <p:cNvSpPr>
            <a:spLocks noGrp="1"/>
          </p:cNvSpPr>
          <p:nvPr>
            <p:ph sz="quarter" idx="37"/>
          </p:nvPr>
        </p:nvSpPr>
        <p:spPr>
          <a:xfrm>
            <a:off x="443752" y="1385047"/>
            <a:ext cx="2283406" cy="4787154"/>
          </a:xfrm>
          <a:prstGeom prst="rect">
            <a:avLst/>
          </a:prstGeom>
        </p:spPr>
        <p:txBody>
          <a:bodyPr/>
          <a:lstStyle/>
          <a:p>
            <a:pPr marL="147638" indent="-147638">
              <a:spcBef>
                <a:spcPts val="0"/>
              </a:spcBef>
              <a:spcAft>
                <a:spcPts val="1000"/>
              </a:spcAft>
              <a:buSzPts val="1200"/>
              <a:buFont typeface="+mj-lt"/>
              <a:buAutoNum type="arabicPeriod"/>
            </a:pPr>
            <a:r>
              <a:rPr lang="en-US" sz="1200" dirty="0">
                <a:solidFill>
                  <a:srgbClr val="000000"/>
                </a:solidFill>
              </a:rPr>
              <a:t>Clostridium perfringens spores enter a wound that has two essential characteristics: dead tissue and anaerobic conditions.</a:t>
            </a:r>
            <a:endParaRPr lang="en-GB" sz="1200" dirty="0"/>
          </a:p>
          <a:p>
            <a:pPr marL="147638" indent="-147638" fontAlgn="t"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sz="1200" dirty="0">
                <a:solidFill>
                  <a:srgbClr val="000000"/>
                </a:solidFill>
              </a:rPr>
              <a:t>The spores germinate, and the vegetative bacteria multiply in dead tissue, producing α-toxin.</a:t>
            </a:r>
            <a:endParaRPr lang="en-GB" sz="1200" dirty="0"/>
          </a:p>
          <a:p>
            <a:pPr marL="147638" indent="-147638"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l-GR" sz="1200" dirty="0">
                <a:solidFill>
                  <a:srgbClr val="000000"/>
                </a:solidFill>
              </a:rPr>
              <a:t>α</a:t>
            </a:r>
            <a:r>
              <a:rPr lang="en-US" sz="1200" dirty="0">
                <a:solidFill>
                  <a:srgbClr val="000000"/>
                </a:solidFill>
              </a:rPr>
              <a:t>-Toxin diffuses into normal tissue and kills it. The infection spreads into the dead tissues as bacterial enzymes break down host cells. </a:t>
            </a:r>
            <a:endParaRPr lang="en-GB" sz="1200" dirty="0"/>
          </a:p>
          <a:p>
            <a:pPr marL="147638" indent="-147638"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sz="1200" dirty="0">
                <a:solidFill>
                  <a:srgbClr val="000000"/>
                </a:solidFill>
              </a:rPr>
              <a:t>Swelling occurs; gas produced by fermentation aids rapid progress of the infection. </a:t>
            </a:r>
            <a:endParaRPr lang="en-GB" sz="1200" dirty="0"/>
          </a:p>
          <a:p>
            <a:pPr marL="147638" indent="-147638"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sz="1200" dirty="0">
                <a:solidFill>
                  <a:srgbClr val="000000"/>
                </a:solidFill>
              </a:rPr>
              <a:t>Massive amounts of α-toxin are produced and diffuse into the bloodstream, destroying blood cells and other cells throughout the body. Systemic response to the damage leads to shock and organ failure. </a:t>
            </a:r>
            <a:endParaRPr lang="en-GB" sz="1200" dirty="0"/>
          </a:p>
        </p:txBody>
      </p:sp>
      <p:pic>
        <p:nvPicPr>
          <p:cNvPr id="7" name="Pictur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1676400"/>
            <a:ext cx="1669112" cy="40728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Placeholder 2"/>
              <p:cNvGraphicFramePr>
                <a:graphicFrameLocks noGrp="1"/>
              </p:cNvGraphicFramePr>
              <p:nvPr>
                <p:ph type="tbl" sz="quarter" idx="35"/>
                <p:extLst>
                  <p:ext uri="{D42A27DB-BD31-4B8C-83A1-F6EECF244321}">
                    <p14:modId xmlns:p14="http://schemas.microsoft.com/office/powerpoint/2010/main" val="503832792"/>
                  </p:ext>
                </p:extLst>
              </p:nvPr>
            </p:nvGraphicFramePr>
            <p:xfrm>
              <a:off x="4572000" y="1349188"/>
              <a:ext cx="4343400" cy="498247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50154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84185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632012"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b="0" i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Signs and symptoms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b="0" i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Severe pain; gas and fluid seep from wound, blackening of overlying skin; shock and death commonly follow.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2932"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b="0" i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Incubation period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b="0" i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Usually 1 to 5 days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30300"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b="0" i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Causative agent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b="0" i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Usually Clostridium perfringens; other clostridia less frequently.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1069800"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b="0" i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Pathogenesis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b="0" i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Organism grows in dead and poorly oxygenated tissue and releases α-toxin; toxin kills leukocytes and normal tissue cells by degrading lecithin in their cell membranes; systemic response to the damage leads to shock and organ failure.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742917"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b="0" i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Epidemiology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b="0" i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Trauma wounds; dirt contamination of wounds, tissue death, impaired circulation to tissue as in people with diabetes or arteriosclerosis; self-induced abortions.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1427486"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b="0" i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Treatment</a:t>
                          </a:r>
                          <a:r>
                            <a:rPr lang="en-US" sz="1200" b="0" i="0" baseline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 and prevention</a:t>
                          </a:r>
                          <a:endParaRPr lang="en-US" sz="1200" b="0" i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b="0" i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Treatment: surgical removal of dirt and dead tissues of primary importance; hyperbaric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2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O</m:t>
                                  </m:r>
                                </m:e>
                                <m:sub>
                                  <m:r>
                                    <a:rPr lang="en-US" sz="12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200" b="0" i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 of possible value; antibiotics to kill vegetative C. perfringens. Prevention: prompt cleaning and debridement of wounds; no vaccine available.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Placeholder 2"/>
              <p:cNvGraphicFramePr>
                <a:graphicFrameLocks noGrp="1"/>
              </p:cNvGraphicFramePr>
              <p:nvPr>
                <p:ph type="tbl" sz="quarter" idx="35"/>
                <p:extLst>
                  <p:ext uri="{D42A27DB-BD31-4B8C-83A1-F6EECF244321}">
                    <p14:modId xmlns:p14="http://schemas.microsoft.com/office/powerpoint/2010/main" val="503832792"/>
                  </p:ext>
                </p:extLst>
              </p:nvPr>
            </p:nvGraphicFramePr>
            <p:xfrm>
              <a:off x="4572000" y="1349188"/>
              <a:ext cx="4343400" cy="498247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50154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84185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b="0" i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Signs and symptoms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b="0" i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Severe pain; gas and fluid seep from wound, blackening of overlying skin; shock and death commonly follow.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2932"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b="0" i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Incubation period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b="0" i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Usually 1 to 5 days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30300"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b="0" i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Causative agent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b="0" i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Usually Clostridium perfringens; other clostridia less frequently.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1188720"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b="0" i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Pathogenesis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b="0" i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Organism grows in dead and poorly oxygenated tissue and releases α-toxin; toxin kills leukocytes and normal tissue cells by degrading lecithin in their cell membranes; systemic response to the damage leads to shock and organ failure.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b="0" i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Epidemiology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b="0" i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Trauma wounds; dirt contamination of wounds, tissue death, impaired circulation to tissue as in people with diabetes or arteriosclerosis; self-induced abortions.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1427486"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b="0" i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Treatment</a:t>
                          </a:r>
                          <a:r>
                            <a:rPr lang="en-US" sz="1200" b="0" i="0" baseline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 and prevention</a:t>
                          </a:r>
                          <a:endParaRPr lang="en-US" sz="1200" b="0" i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53105" t="-250000" r="-428" b="-85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801844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b="1" dirty="0">
                <a:solidFill>
                  <a:prstClr val="black"/>
                </a:solidFill>
              </a:rPr>
              <a:t>Bacterial Infections of Bite Wounds – Figure 23.11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06823" y="990600"/>
            <a:ext cx="7270376" cy="12192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altLang="en-US" dirty="0"/>
              <a:t>More than 3 million animal bites in U.S. annually</a:t>
            </a:r>
          </a:p>
          <a:p>
            <a:pPr marL="285750" lvl="1">
              <a:spcBef>
                <a:spcPts val="0"/>
              </a:spcBef>
              <a:spcAft>
                <a:spcPts val="300"/>
              </a:spcAft>
            </a:pPr>
            <a:r>
              <a:rPr lang="en-US" altLang="en-US" dirty="0"/>
              <a:t>Infection risk depends on type of wound (crushing, lacerated, or puncture) and pathogens in animal’s mouth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770021" y="2330824"/>
            <a:ext cx="7535779" cy="2718542"/>
          </a:xfrm>
        </p:spPr>
        <p:txBody>
          <a:bodyPr/>
          <a:lstStyle/>
          <a:p>
            <a:pPr lvl="0" algn="l">
              <a:spcBef>
                <a:spcPts val="0"/>
              </a:spcBef>
              <a:spcAft>
                <a:spcPts val="1500"/>
              </a:spcAft>
            </a:pPr>
            <a:r>
              <a:rPr lang="en-US" altLang="en-US" sz="2400" dirty="0">
                <a:solidFill>
                  <a:prstClr val="black"/>
                </a:solidFill>
              </a:rPr>
              <a:t>Human bites</a:t>
            </a:r>
          </a:p>
          <a:p>
            <a:pPr marL="285750" lvl="1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prstClr val="black"/>
                </a:solidFill>
              </a:rPr>
              <a:t>Can result in serious infections from normal mouth microbiota; occasionally diseases when agents are in blood or saliva</a:t>
            </a:r>
          </a:p>
          <a:p>
            <a:pPr marL="285750" lvl="1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en-US" sz="2000" i="1" dirty="0">
                <a:solidFill>
                  <a:prstClr val="black"/>
                </a:solidFill>
              </a:rPr>
              <a:t>Signs and symptoms</a:t>
            </a:r>
          </a:p>
          <a:p>
            <a:pPr marL="511175" lvl="2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prstClr val="black"/>
                </a:solidFill>
              </a:rPr>
              <a:t>Within a few hours, may become painful, swell, leak foul-smelling pus</a:t>
            </a:r>
          </a:p>
          <a:p>
            <a:pPr marL="285750" lvl="1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en-US" sz="2000" i="1" dirty="0">
                <a:solidFill>
                  <a:prstClr val="black"/>
                </a:solidFill>
              </a:rPr>
              <a:t>Causative agents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97323" y="5105400"/>
            <a:ext cx="3810000" cy="1676400"/>
          </a:xfrm>
        </p:spPr>
        <p:txBody>
          <a:bodyPr/>
          <a:lstStyle/>
          <a:p>
            <a:pPr marL="228600" lvl="2">
              <a:spcAft>
                <a:spcPts val="300"/>
              </a:spcAft>
            </a:pPr>
            <a:r>
              <a:rPr lang="en-US" altLang="en-US" sz="2000" dirty="0"/>
              <a:t>Usually members of normal mouth microbiota including streptococci, fusiforms, spirochetes, </a:t>
            </a:r>
            <a:r>
              <a:rPr lang="en-US" altLang="en-US" sz="2000" i="1" dirty="0"/>
              <a:t>Bacteroides</a:t>
            </a:r>
            <a:r>
              <a:rPr lang="en-US" altLang="en-US" sz="2000" dirty="0"/>
              <a:t> species, with </a:t>
            </a:r>
            <a:r>
              <a:rPr lang="en-US" altLang="en-US" sz="2000" i="1" dirty="0"/>
              <a:t>Staphylococcus aureus</a:t>
            </a:r>
          </a:p>
        </p:txBody>
      </p:sp>
      <p:pic>
        <p:nvPicPr>
          <p:cNvPr id="82948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1" b="3716"/>
          <a:stretch/>
        </p:blipFill>
        <p:spPr bwMode="auto">
          <a:xfrm>
            <a:off x="5257800" y="4305300"/>
            <a:ext cx="3459163" cy="201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dirty="0"/>
              <a:t> ©Dr. M.A. Ansary/Science Source</a:t>
            </a:r>
            <a:endParaRPr lang="en-US" altLang="en-US" i="1" dirty="0"/>
          </a:p>
        </p:txBody>
      </p:sp>
    </p:spTree>
    <p:extLst>
      <p:ext uri="{BB962C8B-B14F-4D97-AF65-F5344CB8AC3E}">
        <p14:creationId xmlns:p14="http://schemas.microsoft.com/office/powerpoint/2010/main" val="78577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59010" y="228600"/>
            <a:ext cx="7644543" cy="609600"/>
          </a:xfrm>
        </p:spPr>
        <p:txBody>
          <a:bodyPr/>
          <a:lstStyle/>
          <a:p>
            <a:r>
              <a:rPr lang="en-US" altLang="en-US" b="1" dirty="0">
                <a:solidFill>
                  <a:prstClr val="black"/>
                </a:solidFill>
              </a:rPr>
              <a:t>Bacterial Infections of Bite Wounds (1)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06822" y="990600"/>
            <a:ext cx="7651378" cy="48006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altLang="en-US" dirty="0"/>
              <a:t>Human bites </a:t>
            </a:r>
          </a:p>
          <a:p>
            <a:pPr marL="285750" lvl="1">
              <a:spcBef>
                <a:spcPts val="0"/>
              </a:spcBef>
            </a:pPr>
            <a:r>
              <a:rPr lang="en-US" altLang="en-US" i="1" dirty="0"/>
              <a:t>Pathogenesis</a:t>
            </a:r>
          </a:p>
          <a:p>
            <a:pPr marL="511175" lvl="2"/>
            <a:r>
              <a:rPr lang="en-US" altLang="en-US" dirty="0"/>
              <a:t>Bite wounds usually infected with both aerobic and anaerobic species</a:t>
            </a:r>
          </a:p>
          <a:p>
            <a:pPr marL="511175" lvl="2"/>
            <a:r>
              <a:rPr lang="en-US" altLang="en-US" dirty="0"/>
              <a:t>Crushed tissue, facultative anaerobes create anaerobic conditions that allow anaerobes to establish infection</a:t>
            </a:r>
          </a:p>
          <a:p>
            <a:pPr marL="511175" lvl="2"/>
            <a:r>
              <a:rPr lang="en-US" altLang="en-US" dirty="0"/>
              <a:t>Alone, usually harmless; together, produce large numbers of toxins and enzymes including leukocidin, collagenase, hyaluronidase, ribonuclease, various proteinases, neuraminidase, and enzymes that destroy complement system proteins and antibodies; yield </a:t>
            </a:r>
            <a:r>
              <a:rPr lang="en-US" altLang="en-US" u="sng" dirty="0"/>
              <a:t>synergistic infection</a:t>
            </a:r>
          </a:p>
          <a:p>
            <a:pPr marL="285750" lvl="1"/>
            <a:r>
              <a:rPr lang="en-US" altLang="en-US" i="1" dirty="0"/>
              <a:t>Epidemiology</a:t>
            </a:r>
          </a:p>
          <a:p>
            <a:pPr marL="511175" lvl="2"/>
            <a:r>
              <a:rPr lang="en-US" altLang="en-US" dirty="0"/>
              <a:t>Most result from fights related to drunkenness or during forcible restraint; poor mouth hygiene increases risk</a:t>
            </a:r>
          </a:p>
        </p:txBody>
      </p:sp>
    </p:spTree>
    <p:extLst>
      <p:ext uri="{BB962C8B-B14F-4D97-AF65-F5344CB8AC3E}">
        <p14:creationId xmlns:p14="http://schemas.microsoft.com/office/powerpoint/2010/main" val="2556055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14582" y="228600"/>
            <a:ext cx="8114836" cy="609600"/>
          </a:xfrm>
        </p:spPr>
        <p:txBody>
          <a:bodyPr/>
          <a:lstStyle/>
          <a:p>
            <a:r>
              <a:rPr lang="en-US" altLang="en-US" b="1" dirty="0">
                <a:solidFill>
                  <a:prstClr val="black"/>
                </a:solidFill>
              </a:rPr>
              <a:t>Table 23.8 Human Bite Wound Infections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93375" y="838200"/>
            <a:ext cx="7664825" cy="29718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altLang="en-US" dirty="0"/>
              <a:t>Human bites </a:t>
            </a:r>
          </a:p>
          <a:p>
            <a:pPr marL="285750" lvl="1">
              <a:spcBef>
                <a:spcPts val="0"/>
              </a:spcBef>
              <a:spcAft>
                <a:spcPts val="200"/>
              </a:spcAft>
            </a:pPr>
            <a:r>
              <a:rPr lang="en-US" altLang="en-US" i="1" dirty="0"/>
              <a:t>Treatment and prevention</a:t>
            </a:r>
          </a:p>
          <a:p>
            <a:pPr marL="511175" lvl="2">
              <a:spcAft>
                <a:spcPts val="200"/>
              </a:spcAft>
            </a:pPr>
            <a:r>
              <a:rPr lang="en-US" altLang="en-US" sz="1600" dirty="0"/>
              <a:t>Should be treated immediately to avoid serious infections</a:t>
            </a:r>
          </a:p>
          <a:p>
            <a:pPr marL="511175" lvl="2">
              <a:spcAft>
                <a:spcPts val="200"/>
              </a:spcAft>
            </a:pPr>
            <a:r>
              <a:rPr lang="en-US" altLang="en-US" sz="1600" dirty="0"/>
              <a:t>Opening infected area with scalpel, washing wound with sterile fluid, removing dirt, foreign matter, dead tissue</a:t>
            </a:r>
          </a:p>
          <a:p>
            <a:pPr marL="511175" lvl="2">
              <a:spcAft>
                <a:spcPts val="200"/>
              </a:spcAft>
            </a:pPr>
            <a:r>
              <a:rPr lang="en-US" altLang="en-US" sz="1600" dirty="0"/>
              <a:t>Multiple antibacterial medications</a:t>
            </a:r>
          </a:p>
          <a:p>
            <a:pPr marL="511175" lvl="2">
              <a:spcAft>
                <a:spcPts val="200"/>
              </a:spcAft>
            </a:pPr>
            <a:r>
              <a:rPr lang="en-US" altLang="en-US" sz="1600" dirty="0"/>
              <a:t>Avoiding situations that lead to biting and hitting</a:t>
            </a:r>
          </a:p>
          <a:p>
            <a:pPr marL="511175" lvl="2">
              <a:spcAft>
                <a:spcPts val="200"/>
              </a:spcAft>
            </a:pPr>
            <a:r>
              <a:rPr lang="en-US" altLang="en-US" sz="1600" dirty="0"/>
              <a:t>Prompt cleaning of wound and application of antiseptic can help prevent infection</a:t>
            </a:r>
            <a:endParaRPr lang="en-US" sz="1600" dirty="0"/>
          </a:p>
        </p:txBody>
      </p:sp>
      <p:graphicFrame>
        <p:nvGraphicFramePr>
          <p:cNvPr id="8" name="Table Placeholder 7"/>
          <p:cNvGraphicFramePr>
            <a:graphicFrameLocks noGrp="1"/>
          </p:cNvGraphicFramePr>
          <p:nvPr>
            <p:ph type="tbl" sz="quarter" idx="28"/>
            <p:extLst>
              <p:ext uri="{D42A27DB-BD31-4B8C-83A1-F6EECF244321}">
                <p14:modId xmlns:p14="http://schemas.microsoft.com/office/powerpoint/2010/main" val="4248146049"/>
              </p:ext>
            </p:extLst>
          </p:nvPr>
        </p:nvGraphicFramePr>
        <p:xfrm>
          <a:off x="1600200" y="3977640"/>
          <a:ext cx="7029218" cy="2377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488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803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345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>
                          <a:solidFill>
                            <a:schemeClr val="tx1"/>
                          </a:solidFill>
                        </a:rPr>
                        <a:t>Signs and symptoms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Rapid onset, pain, massive swelling, drainage of foul-smelling pus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710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>
                          <a:solidFill>
                            <a:schemeClr val="tx1"/>
                          </a:solidFill>
                        </a:rPr>
                        <a:t>Incubation period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Usually 6 to 24 hours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>
                          <a:solidFill>
                            <a:schemeClr val="tx1"/>
                          </a:solidFill>
                        </a:rPr>
                        <a:t>Causative agent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Mixed mouth microbiota: anaerobic streptococci, fusiforms, spirochetes, anaerobic Gram-negative rods; sometimes </a:t>
                      </a:r>
                      <a:r>
                        <a:rPr lang="en-US" sz="1200" i="1" dirty="0"/>
                        <a:t>Staphylococcus aureus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>
                          <a:solidFill>
                            <a:schemeClr val="tx1"/>
                          </a:solidFill>
                        </a:rPr>
                        <a:t>Pathogenesis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Various mouth bacteria act synergistically to destroy tissue.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>
                          <a:solidFill>
                            <a:schemeClr val="tx1"/>
                          </a:solidFill>
                        </a:rPr>
                        <a:t>Epidemiology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Fighting; forcible restraint; poor mouth care and extensive dental disease.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865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>
                          <a:solidFill>
                            <a:schemeClr val="tx1"/>
                          </a:solidFill>
                        </a:rPr>
                        <a:t>Treatment</a:t>
                      </a:r>
                      <a:r>
                        <a:rPr lang="en-US" sz="1200" b="0" i="0" baseline="0" dirty="0">
                          <a:solidFill>
                            <a:schemeClr val="tx1"/>
                          </a:solidFill>
                        </a:rPr>
                        <a:t> and prevention</a:t>
                      </a:r>
                      <a:endParaRPr lang="en-US" sz="12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Treatment: antibiotics and surgery. Prevention: no proven preventive measures except to avoid fights: prompt cleaning of wound and application of antiseptic is advised.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2986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53224" y="228600"/>
            <a:ext cx="7876180" cy="609600"/>
          </a:xfrm>
        </p:spPr>
        <p:txBody>
          <a:bodyPr/>
          <a:lstStyle/>
          <a:p>
            <a:r>
              <a:rPr lang="en-US" altLang="en-US" b="1" dirty="0">
                <a:solidFill>
                  <a:prstClr val="black"/>
                </a:solidFill>
              </a:rPr>
              <a:t>Bacterial Infections of Bite Wounds (2)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91029" y="990600"/>
            <a:ext cx="7620000" cy="51816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altLang="en-US" i="1" dirty="0"/>
              <a:t>Pasteurella multocida</a:t>
            </a:r>
            <a:r>
              <a:rPr lang="en-US" altLang="en-US" dirty="0"/>
              <a:t> bite wound infections</a:t>
            </a:r>
          </a:p>
          <a:p>
            <a:pPr marL="285750" lvl="1">
              <a:spcBef>
                <a:spcPts val="0"/>
              </a:spcBef>
            </a:pPr>
            <a:r>
              <a:rPr lang="en-US" altLang="en-US" dirty="0"/>
              <a:t>Single species causes bite infections from many animals</a:t>
            </a:r>
          </a:p>
          <a:p>
            <a:pPr marL="285750" lvl="1"/>
            <a:r>
              <a:rPr lang="en-US" altLang="en-US" i="1" dirty="0"/>
              <a:t>Signs and symptoms</a:t>
            </a:r>
          </a:p>
          <a:p>
            <a:pPr marL="508000" lvl="2"/>
            <a:r>
              <a:rPr lang="en-US" altLang="en-US" dirty="0"/>
              <a:t>Within 24 hours spreading redness, tenderness, swelling; then pus discharge; abscesses common</a:t>
            </a:r>
          </a:p>
          <a:p>
            <a:pPr marL="508000" lvl="2"/>
            <a:r>
              <a:rPr lang="en-US" altLang="en-US" dirty="0"/>
              <a:t>Can lead to bloodstream invasion, loss of function</a:t>
            </a:r>
          </a:p>
          <a:p>
            <a:pPr marL="285750" lvl="1"/>
            <a:r>
              <a:rPr lang="en-US" altLang="en-US" i="1" dirty="0"/>
              <a:t>Causative agent: Pasteurella multocida</a:t>
            </a:r>
            <a:endParaRPr lang="en-US" altLang="en-US" dirty="0"/>
          </a:p>
          <a:p>
            <a:pPr marL="508000" lvl="2"/>
            <a:r>
              <a:rPr lang="en-US" altLang="en-US" dirty="0"/>
              <a:t>Gram-negative, facultatively anaerobic encapsulated coccobacillus</a:t>
            </a:r>
          </a:p>
          <a:p>
            <a:pPr marL="285750" lvl="1"/>
            <a:r>
              <a:rPr lang="en-US" altLang="en-US" i="1" dirty="0"/>
              <a:t>Pathogenesis</a:t>
            </a:r>
          </a:p>
          <a:p>
            <a:pPr marL="508000" lvl="2"/>
            <a:r>
              <a:rPr lang="en-US" altLang="en-US" dirty="0"/>
              <a:t>Details unknown; some strains produce toxin that affects protein synthesis and cell cycle regulation</a:t>
            </a:r>
          </a:p>
          <a:p>
            <a:pPr marL="508000" lvl="2"/>
            <a:r>
              <a:rPr lang="en-US" altLang="en-US" dirty="0"/>
              <a:t>Can cause bacteremia, leading to endocarditis, meningitis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175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000" b="1" dirty="0">
                <a:solidFill>
                  <a:prstClr val="black"/>
                </a:solidFill>
              </a:rPr>
              <a:t>Table 23.9 </a:t>
            </a:r>
            <a:r>
              <a:rPr lang="en-US" altLang="en-US" sz="3000" b="1" i="1" dirty="0">
                <a:solidFill>
                  <a:prstClr val="black"/>
                </a:solidFill>
              </a:rPr>
              <a:t>Pasteurella multocida </a:t>
            </a:r>
            <a:r>
              <a:rPr lang="en-US" altLang="en-US" sz="3000" b="1" dirty="0">
                <a:solidFill>
                  <a:prstClr val="black"/>
                </a:solidFill>
              </a:rPr>
              <a:t>Bite Wound Infections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93375" y="990600"/>
            <a:ext cx="8229600" cy="26670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altLang="en-US" i="1" dirty="0"/>
              <a:t>Pasteurella multocida</a:t>
            </a:r>
            <a:r>
              <a:rPr lang="en-US" altLang="en-US" dirty="0"/>
              <a:t> bite wound infections </a:t>
            </a:r>
          </a:p>
          <a:p>
            <a:pPr marL="285750" lvl="1">
              <a:spcBef>
                <a:spcPts val="0"/>
              </a:spcBef>
              <a:spcAft>
                <a:spcPts val="300"/>
              </a:spcAft>
            </a:pPr>
            <a:r>
              <a:rPr lang="en-US" altLang="en-US" i="1" dirty="0"/>
              <a:t>Epidemiology</a:t>
            </a:r>
          </a:p>
          <a:p>
            <a:pPr marL="508000" lvl="2">
              <a:spcAft>
                <a:spcPts val="300"/>
              </a:spcAft>
            </a:pPr>
            <a:r>
              <a:rPr lang="en-US" altLang="en-US" dirty="0"/>
              <a:t>Humans and many animals carry </a:t>
            </a:r>
            <a:r>
              <a:rPr lang="en-US" altLang="en-US" i="1" dirty="0"/>
              <a:t>P. multocida</a:t>
            </a:r>
            <a:r>
              <a:rPr lang="en-US" altLang="en-US" dirty="0"/>
              <a:t> as normal oral and upper respiratory microbiota, serve as reservoirs</a:t>
            </a:r>
          </a:p>
          <a:p>
            <a:pPr marL="508000" lvl="2">
              <a:spcAft>
                <a:spcPts val="300"/>
              </a:spcAft>
            </a:pPr>
            <a:r>
              <a:rPr lang="en-US" altLang="en-US" dirty="0"/>
              <a:t>Cats more likely to carry than dogs</a:t>
            </a:r>
          </a:p>
          <a:p>
            <a:pPr marL="285750" lvl="1">
              <a:spcAft>
                <a:spcPts val="300"/>
              </a:spcAft>
            </a:pPr>
            <a:r>
              <a:rPr lang="en-US" altLang="en-US" i="1" dirty="0"/>
              <a:t>Treatment and prevention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1169893" y="3415549"/>
            <a:ext cx="2819400" cy="2286000"/>
          </a:xfrm>
        </p:spPr>
        <p:txBody>
          <a:bodyPr/>
          <a:lstStyle/>
          <a:p>
            <a:pPr marL="228600" lvl="2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prstClr val="black"/>
                </a:solidFill>
              </a:rPr>
              <a:t>Susceptible to penicillin</a:t>
            </a:r>
          </a:p>
          <a:p>
            <a:pPr marL="228600" lvl="2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l-GR" altLang="en-US" sz="1800" dirty="0">
                <a:solidFill>
                  <a:prstClr val="black"/>
                </a:solidFill>
                <a:cs typeface="Arial" panose="020B0604020202020204" pitchFamily="34" charset="0"/>
              </a:rPr>
              <a:t>β</a:t>
            </a:r>
            <a:r>
              <a:rPr lang="en-US" altLang="en-US" sz="1800" dirty="0">
                <a:solidFill>
                  <a:prstClr val="black"/>
                </a:solidFill>
                <a:cs typeface="Arial" panose="020B0604020202020204" pitchFamily="34" charset="0"/>
              </a:rPr>
              <a:t>-l</a:t>
            </a:r>
            <a:r>
              <a:rPr lang="en-US" altLang="en-US" sz="1800" dirty="0">
                <a:solidFill>
                  <a:prstClr val="black"/>
                </a:solidFill>
              </a:rPr>
              <a:t>actamase inhibitor given since wound may contain </a:t>
            </a:r>
            <a:r>
              <a:rPr lang="el-GR" altLang="en-US" sz="1800" dirty="0">
                <a:solidFill>
                  <a:prstClr val="black"/>
                </a:solidFill>
                <a:cs typeface="Arial" panose="020B0604020202020204" pitchFamily="34" charset="0"/>
              </a:rPr>
              <a:t>β</a:t>
            </a:r>
            <a:r>
              <a:rPr lang="en-US" altLang="en-US" sz="1800" dirty="0">
                <a:solidFill>
                  <a:prstClr val="black"/>
                </a:solidFill>
              </a:rPr>
              <a:t>-lactamase producing </a:t>
            </a:r>
            <a:r>
              <a:rPr lang="en-US" altLang="en-US" sz="1800" i="1" dirty="0">
                <a:solidFill>
                  <a:prstClr val="black"/>
                </a:solidFill>
              </a:rPr>
              <a:t>Staphylococcus aureus</a:t>
            </a:r>
          </a:p>
          <a:p>
            <a:pPr marL="228600" lvl="2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prstClr val="black"/>
                </a:solidFill>
              </a:rPr>
              <a:t>No vaccine</a:t>
            </a:r>
          </a:p>
          <a:p>
            <a:pPr marL="228600" lvl="2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prstClr val="black"/>
                </a:solidFill>
              </a:rPr>
              <a:t>Immediate cleaning</a:t>
            </a:r>
            <a:endParaRPr lang="en-US" sz="1800" dirty="0">
              <a:solidFill>
                <a:prstClr val="black"/>
              </a:solidFill>
            </a:endParaRPr>
          </a:p>
        </p:txBody>
      </p:sp>
      <p:graphicFrame>
        <p:nvGraphicFramePr>
          <p:cNvPr id="6" name="Table Placeholder 5"/>
          <p:cNvGraphicFramePr>
            <a:graphicFrameLocks noGrp="1"/>
          </p:cNvGraphicFramePr>
          <p:nvPr>
            <p:ph type="tbl" sz="quarter" idx="28"/>
            <p:extLst>
              <p:ext uri="{D42A27DB-BD31-4B8C-83A1-F6EECF244321}">
                <p14:modId xmlns:p14="http://schemas.microsoft.com/office/powerpoint/2010/main" val="3760404229"/>
              </p:ext>
            </p:extLst>
          </p:nvPr>
        </p:nvGraphicFramePr>
        <p:xfrm>
          <a:off x="4114800" y="3276600"/>
          <a:ext cx="4800600" cy="3185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018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987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602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>
                          <a:solidFill>
                            <a:schemeClr val="tx1"/>
                          </a:solidFill>
                        </a:rPr>
                        <a:t>Signs and symptoms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Spreading redness, tenderness, swelling, discharge of pus.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17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>
                          <a:solidFill>
                            <a:schemeClr val="tx1"/>
                          </a:solidFill>
                        </a:rPr>
                        <a:t>Incubation period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24 hours</a:t>
                      </a:r>
                      <a:r>
                        <a:rPr lang="en-US" sz="1200" baseline="0" dirty="0"/>
                        <a:t> or less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>
                          <a:solidFill>
                            <a:schemeClr val="tx1"/>
                          </a:solidFill>
                        </a:rPr>
                        <a:t>Causative agent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1" dirty="0"/>
                        <a:t>Pasteurella multocida</a:t>
                      </a:r>
                      <a:r>
                        <a:rPr lang="en-US" sz="1200" dirty="0"/>
                        <a:t>, a Gram-negative, facultatively anaerobic, encapsulated coccobacillus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>
                          <a:solidFill>
                            <a:schemeClr val="tx1"/>
                          </a:solidFill>
                        </a:rPr>
                        <a:t>Pathogenesis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1" dirty="0"/>
                        <a:t>P. multocida</a:t>
                      </a:r>
                      <a:r>
                        <a:rPr lang="en-US" sz="1200" dirty="0"/>
                        <a:t> introduced by bite, resists phagocytes because encapsulated; may produce a cytotoxin that kills host cells. 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>
                          <a:solidFill>
                            <a:schemeClr val="tx1"/>
                          </a:solidFill>
                        </a:rPr>
                        <a:t>Epidemiology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Carried by many animals in their mouth or upper respiratory tract.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077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>
                          <a:solidFill>
                            <a:schemeClr val="tx1"/>
                          </a:solidFill>
                        </a:rPr>
                        <a:t>Treatment</a:t>
                      </a:r>
                      <a:r>
                        <a:rPr lang="en-US" sz="1200" b="0" i="0" baseline="0" dirty="0">
                          <a:solidFill>
                            <a:schemeClr val="tx1"/>
                          </a:solidFill>
                        </a:rPr>
                        <a:t> and prevention</a:t>
                      </a:r>
                      <a:endParaRPr lang="en-US" sz="12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Treatment: antibiotics, effective if given promptly. Prevention: no vaccine available for humans; prompt wound care.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0838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16306" y="228600"/>
            <a:ext cx="7720988" cy="609600"/>
          </a:xfrm>
        </p:spPr>
        <p:txBody>
          <a:bodyPr/>
          <a:lstStyle/>
          <a:p>
            <a:r>
              <a:rPr lang="en-US" altLang="en-US" b="1" dirty="0">
                <a:solidFill>
                  <a:prstClr val="black"/>
                </a:solidFill>
              </a:rPr>
              <a:t>Bacterial Infections of Bite Wounds (3) 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05542" y="990600"/>
            <a:ext cx="7848600" cy="55245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altLang="en-US" dirty="0"/>
              <a:t>Bartonellosis (“cat scratch disease”)</a:t>
            </a:r>
          </a:p>
          <a:p>
            <a:pPr marL="285750" lvl="1">
              <a:spcBef>
                <a:spcPts val="0"/>
              </a:spcBef>
            </a:pPr>
            <a:r>
              <a:rPr lang="en-US" altLang="en-US" i="1" dirty="0"/>
              <a:t>Signs and symptoms</a:t>
            </a:r>
          </a:p>
          <a:p>
            <a:pPr marL="508000" lvl="2"/>
            <a:r>
              <a:rPr lang="en-US" altLang="en-US" dirty="0"/>
              <a:t>Pus-filled pimple appears within a week of scratch or bite</a:t>
            </a:r>
          </a:p>
          <a:p>
            <a:pPr marL="508000" lvl="2"/>
            <a:r>
              <a:rPr lang="en-US" altLang="en-US" dirty="0"/>
              <a:t>Within 1 to 7 weeks, nearby lymph nodes enlarge painfully</a:t>
            </a:r>
          </a:p>
          <a:p>
            <a:pPr marL="508000" lvl="2"/>
            <a:r>
              <a:rPr lang="en-US" altLang="en-US" dirty="0"/>
              <a:t>Possible fever; lymph nodes may be pus-filled and soft</a:t>
            </a:r>
          </a:p>
          <a:p>
            <a:pPr marL="508000" lvl="2"/>
            <a:r>
              <a:rPr lang="en-US" altLang="en-US" dirty="0"/>
              <a:t>Disease generally disappears without treatment in 2 to 4 months; small number have complications</a:t>
            </a:r>
          </a:p>
          <a:p>
            <a:pPr marL="285750" lvl="1"/>
            <a:r>
              <a:rPr lang="en-US" altLang="en-US" i="1" dirty="0"/>
              <a:t>Causative agent</a:t>
            </a:r>
          </a:p>
          <a:p>
            <a:pPr marL="508000" lvl="2"/>
            <a:r>
              <a:rPr lang="en-US" altLang="en-US" i="1" dirty="0"/>
              <a:t>Bartonella henselae</a:t>
            </a:r>
            <a:r>
              <a:rPr lang="en-US" altLang="en-US" dirty="0"/>
              <a:t>: curved, Gram-negative rod</a:t>
            </a:r>
          </a:p>
          <a:p>
            <a:pPr marL="285750" lvl="1"/>
            <a:r>
              <a:rPr lang="en-US" altLang="en-US" i="1" dirty="0"/>
              <a:t>Pathogenesis: </a:t>
            </a:r>
            <a:r>
              <a:rPr lang="en-US" altLang="en-US" dirty="0"/>
              <a:t>largely unknown</a:t>
            </a:r>
            <a:endParaRPr lang="en-US" altLang="en-US" i="1" dirty="0"/>
          </a:p>
          <a:p>
            <a:pPr marL="508000" lvl="2"/>
            <a:r>
              <a:rPr lang="en-US" altLang="en-US" dirty="0"/>
              <a:t>Entry via cat bite or scratch or from cat saliva contaminating mucous membrane</a:t>
            </a:r>
          </a:p>
          <a:p>
            <a:pPr marL="508000" lvl="2"/>
            <a:r>
              <a:rPr lang="en-US" altLang="en-US" dirty="0"/>
              <a:t>May enter bloodstream, causing complications</a:t>
            </a:r>
          </a:p>
        </p:txBody>
      </p:sp>
    </p:spTree>
    <p:extLst>
      <p:ext uri="{BB962C8B-B14F-4D97-AF65-F5344CB8AC3E}">
        <p14:creationId xmlns:p14="http://schemas.microsoft.com/office/powerpoint/2010/main" val="2937324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49835" y="228600"/>
            <a:ext cx="8444330" cy="609600"/>
          </a:xfrm>
        </p:spPr>
        <p:txBody>
          <a:bodyPr/>
          <a:lstStyle/>
          <a:p>
            <a:r>
              <a:rPr lang="en-US" altLang="en-US" sz="3000" b="1" dirty="0">
                <a:solidFill>
                  <a:prstClr val="black"/>
                </a:solidFill>
              </a:rPr>
              <a:t>Table 23.10 Bartonellosis (“Cat Scratch Disease”)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05542" y="990600"/>
            <a:ext cx="3413532" cy="54864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altLang="en-US" dirty="0"/>
              <a:t>Bartonellosis </a:t>
            </a:r>
          </a:p>
          <a:p>
            <a:pPr marL="285750" lvl="1">
              <a:spcBef>
                <a:spcPts val="0"/>
              </a:spcBef>
              <a:spcAft>
                <a:spcPts val="200"/>
              </a:spcAft>
            </a:pPr>
            <a:r>
              <a:rPr lang="en-US" altLang="en-US" i="1" dirty="0"/>
              <a:t>Epidemiology</a:t>
            </a:r>
          </a:p>
          <a:p>
            <a:pPr marL="508000" lvl="2">
              <a:spcAft>
                <a:spcPts val="200"/>
              </a:spcAft>
              <a:tabLst>
                <a:tab pos="508000" algn="l"/>
              </a:tabLst>
            </a:pPr>
            <a:r>
              <a:rPr lang="en-US" altLang="en-US" dirty="0"/>
              <a:t>Occurs worldwide, often in children and young adults</a:t>
            </a:r>
          </a:p>
          <a:p>
            <a:pPr marL="508000" lvl="2">
              <a:spcAft>
                <a:spcPts val="200"/>
              </a:spcAft>
              <a:tabLst>
                <a:tab pos="508000" algn="l"/>
              </a:tabLst>
            </a:pPr>
            <a:r>
              <a:rPr lang="en-US" altLang="en-US" dirty="0"/>
              <a:t>Zoonosis of cats</a:t>
            </a:r>
          </a:p>
          <a:p>
            <a:pPr marL="508000" lvl="2">
              <a:spcAft>
                <a:spcPts val="200"/>
              </a:spcAft>
              <a:tabLst>
                <a:tab pos="508000" algn="l"/>
              </a:tabLst>
            </a:pPr>
            <a:r>
              <a:rPr lang="en-US" altLang="en-US" dirty="0"/>
              <a:t>No person to person spread</a:t>
            </a:r>
          </a:p>
          <a:p>
            <a:pPr marL="508000" lvl="2">
              <a:spcAft>
                <a:spcPts val="200"/>
              </a:spcAft>
              <a:tabLst>
                <a:tab pos="508000" algn="l"/>
              </a:tabLst>
            </a:pPr>
            <a:r>
              <a:rPr lang="en-US" altLang="en-US" dirty="0"/>
              <a:t>Transmission cat to cat by fleas; may transmit to humans</a:t>
            </a:r>
          </a:p>
          <a:p>
            <a:pPr marL="285750" lvl="1">
              <a:spcAft>
                <a:spcPts val="200"/>
              </a:spcAft>
            </a:pPr>
            <a:r>
              <a:rPr lang="en-US" altLang="en-US" i="1" dirty="0"/>
              <a:t>Treatment and prevention</a:t>
            </a:r>
          </a:p>
          <a:p>
            <a:pPr marL="508000" lvl="2">
              <a:spcAft>
                <a:spcPts val="200"/>
              </a:spcAft>
              <a:tabLst>
                <a:tab pos="508000" algn="l"/>
              </a:tabLst>
            </a:pPr>
            <a:r>
              <a:rPr lang="en-US" altLang="en-US" dirty="0"/>
              <a:t>Prompt cleaning of scratch or bite followed by antiseptic</a:t>
            </a:r>
          </a:p>
          <a:p>
            <a:pPr marL="508000" lvl="2">
              <a:spcAft>
                <a:spcPts val="200"/>
              </a:spcAft>
              <a:tabLst>
                <a:tab pos="508000" algn="l"/>
              </a:tabLst>
            </a:pPr>
            <a:r>
              <a:rPr lang="en-US" altLang="en-US" dirty="0"/>
              <a:t>Severe infections usually respond to antibacterial medications</a:t>
            </a:r>
          </a:p>
          <a:p>
            <a:pPr marL="508000" lvl="2">
              <a:spcAft>
                <a:spcPts val="200"/>
              </a:spcAft>
              <a:tabLst>
                <a:tab pos="508000" algn="l"/>
              </a:tabLst>
            </a:pPr>
            <a:r>
              <a:rPr lang="en-US" altLang="en-US" dirty="0"/>
              <a:t>Avoiding stray cats, fleas</a:t>
            </a:r>
            <a:endParaRPr lang="en-US" dirty="0"/>
          </a:p>
        </p:txBody>
      </p:sp>
      <p:graphicFrame>
        <p:nvGraphicFramePr>
          <p:cNvPr id="8" name="Table Placeholder 7"/>
          <p:cNvGraphicFramePr>
            <a:graphicFrameLocks noGrp="1"/>
          </p:cNvGraphicFramePr>
          <p:nvPr>
            <p:ph type="tbl" sz="quarter" idx="29"/>
            <p:extLst>
              <p:ext uri="{D42A27DB-BD31-4B8C-83A1-F6EECF244321}">
                <p14:modId xmlns:p14="http://schemas.microsoft.com/office/powerpoint/2010/main" val="1886740949"/>
              </p:ext>
            </p:extLst>
          </p:nvPr>
        </p:nvGraphicFramePr>
        <p:xfrm>
          <a:off x="4495800" y="1667695"/>
          <a:ext cx="4191000" cy="4236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233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76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3270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>
                          <a:solidFill>
                            <a:schemeClr val="tx1"/>
                          </a:solidFill>
                        </a:rPr>
                        <a:t>Signs and symptoms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Pimple appears at the bite or scratch site, followed by local lymph node enlargement; nodes may soften and drain pus; prolonged fever and convulsions indicate spread to other body parts. Complications (peliosis hepatis or bacillary angiomatosis) may occur, mostly in people with AIDS.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>
                          <a:solidFill>
                            <a:schemeClr val="tx1"/>
                          </a:solidFill>
                        </a:rPr>
                        <a:t>Incubation period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Usually less than 1 week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>
                          <a:solidFill>
                            <a:schemeClr val="tx1"/>
                          </a:solidFill>
                        </a:rPr>
                        <a:t>Causative agent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1" dirty="0"/>
                        <a:t>Bartonella henselae</a:t>
                      </a:r>
                      <a:r>
                        <a:rPr lang="en-US" sz="1200" dirty="0"/>
                        <a:t>, a Gram-negative rod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r>
                        <a:rPr lang="en-US" sz="1200" b="0" i="0" dirty="0">
                          <a:solidFill>
                            <a:schemeClr val="tx1"/>
                          </a:solidFill>
                        </a:rPr>
                        <a:t>Pathogenesis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Bacteria enter with cat bite or scratch and reach lymph nodes, where the disease is usually stopped. 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r>
                        <a:rPr lang="en-US" sz="1200" b="0" i="0" dirty="0">
                          <a:solidFill>
                            <a:schemeClr val="tx1"/>
                          </a:solidFill>
                        </a:rPr>
                        <a:t>Epidemiology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A zoonosis, spread among cats by fleas. No person-to-person spread.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947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>
                          <a:solidFill>
                            <a:schemeClr val="tx1"/>
                          </a:solidFill>
                        </a:rPr>
                        <a:t>Treatment</a:t>
                      </a:r>
                      <a:r>
                        <a:rPr lang="en-US" sz="1200" b="0" i="0" baseline="0" dirty="0">
                          <a:solidFill>
                            <a:schemeClr val="tx1"/>
                          </a:solidFill>
                        </a:rPr>
                        <a:t> and prevention</a:t>
                      </a:r>
                      <a:endParaRPr lang="en-US" sz="12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Treatment: antibiotics. Prevention: promptly washing wounds, applying antiseptic; avoiding rough play with cats and keeping them free of fleas.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0103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38707" y="228600"/>
            <a:ext cx="7876180" cy="609600"/>
          </a:xfrm>
        </p:spPr>
        <p:txBody>
          <a:bodyPr/>
          <a:lstStyle/>
          <a:p>
            <a:r>
              <a:rPr lang="en-US" altLang="en-US" b="1" dirty="0">
                <a:solidFill>
                  <a:prstClr val="black"/>
                </a:solidFill>
              </a:rPr>
              <a:t>Bacterial Infections of Bite Wounds (4)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05541" y="990600"/>
            <a:ext cx="7924800" cy="55626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altLang="en-US" dirty="0"/>
              <a:t>Streptobacillary rat bite fever</a:t>
            </a:r>
          </a:p>
          <a:p>
            <a:pPr marL="285750" lvl="1">
              <a:spcBef>
                <a:spcPts val="0"/>
              </a:spcBef>
            </a:pPr>
            <a:r>
              <a:rPr lang="en-US" altLang="en-US" i="1" dirty="0"/>
              <a:t>Signs and symptoms</a:t>
            </a:r>
          </a:p>
          <a:p>
            <a:pPr marL="508000" lvl="2"/>
            <a:r>
              <a:rPr lang="en-US" altLang="en-US" dirty="0"/>
              <a:t>Bite wound usually heals promptly</a:t>
            </a:r>
          </a:p>
          <a:p>
            <a:pPr marL="508000" lvl="2"/>
            <a:r>
              <a:rPr lang="en-US" altLang="en-US" dirty="0"/>
              <a:t>2 to 10 days later, person develops chills, fever, head and muscle aches, vomiting</a:t>
            </a:r>
          </a:p>
          <a:p>
            <a:pPr marL="508000" lvl="2"/>
            <a:r>
              <a:rPr lang="en-US" altLang="en-US" dirty="0"/>
              <a:t>Fever comes and goes; rash in a few days, then joint pain</a:t>
            </a:r>
          </a:p>
          <a:p>
            <a:pPr marL="285750" lvl="1"/>
            <a:r>
              <a:rPr lang="en-US" altLang="en-US" i="1" dirty="0"/>
              <a:t>Causative agent: Streptobacillus moniliformis</a:t>
            </a:r>
            <a:endParaRPr lang="en-US" altLang="en-US" dirty="0"/>
          </a:p>
          <a:p>
            <a:pPr marL="508000" lvl="2"/>
            <a:r>
              <a:rPr lang="en-US" altLang="en-US" dirty="0"/>
              <a:t>Facultatively anaerobic, Gram-negative pleomorphic rod; spontaneously develops L-forms lacking cell wall</a:t>
            </a:r>
          </a:p>
          <a:p>
            <a:pPr marL="285750" lvl="1"/>
            <a:r>
              <a:rPr lang="en-US" altLang="en-US" i="1" dirty="0"/>
              <a:t>Pathogenesis</a:t>
            </a:r>
          </a:p>
          <a:p>
            <a:pPr marL="508000" lvl="2"/>
            <a:r>
              <a:rPr lang="en-US" altLang="en-US" dirty="0"/>
              <a:t>Entry via bite, scratch or sometimes ingestion</a:t>
            </a:r>
          </a:p>
          <a:p>
            <a:pPr marL="508000" lvl="2"/>
            <a:r>
              <a:rPr lang="en-US" altLang="en-US" dirty="0"/>
              <a:t>Bacteria quickly enter bloodstream</a:t>
            </a:r>
          </a:p>
          <a:p>
            <a:pPr marL="508000" lvl="2"/>
            <a:r>
              <a:rPr lang="en-US" altLang="en-US" dirty="0"/>
              <a:t>Recovery in 2 weeks; some develop fatal complications</a:t>
            </a:r>
          </a:p>
        </p:txBody>
      </p:sp>
    </p:spTree>
    <p:extLst>
      <p:ext uri="{BB962C8B-B14F-4D97-AF65-F5344CB8AC3E}">
        <p14:creationId xmlns:p14="http://schemas.microsoft.com/office/powerpoint/2010/main" val="70882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37827" y="228600"/>
            <a:ext cx="8277944" cy="609600"/>
          </a:xfrm>
        </p:spPr>
        <p:txBody>
          <a:bodyPr/>
          <a:lstStyle/>
          <a:p>
            <a:r>
              <a:rPr lang="en-US" altLang="en-US" b="1" dirty="0">
                <a:solidFill>
                  <a:prstClr val="black"/>
                </a:solidFill>
              </a:rPr>
              <a:t>Bacterial Infections of Bite Wounds (5)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05542" y="990600"/>
            <a:ext cx="7576458" cy="25908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altLang="en-US" dirty="0"/>
              <a:t>Streptobacillary rat bite fever</a:t>
            </a:r>
          </a:p>
          <a:p>
            <a:pPr marL="285750" lvl="1">
              <a:spcBef>
                <a:spcPts val="0"/>
              </a:spcBef>
            </a:pPr>
            <a:r>
              <a:rPr lang="en-US" altLang="en-US" i="1" dirty="0"/>
              <a:t>Epidemiology</a:t>
            </a:r>
          </a:p>
          <a:p>
            <a:pPr marL="508000" lvl="2"/>
            <a:r>
              <a:rPr lang="en-US" altLang="en-US" dirty="0"/>
              <a:t>Many healthy rodents carry </a:t>
            </a:r>
            <a:r>
              <a:rPr lang="en-US" altLang="en-US" i="1" dirty="0"/>
              <a:t>S. moniliformis</a:t>
            </a:r>
            <a:r>
              <a:rPr lang="en-US" altLang="en-US" dirty="0"/>
              <a:t> in nose, throat</a:t>
            </a:r>
          </a:p>
          <a:p>
            <a:pPr marL="508000" lvl="2"/>
            <a:r>
              <a:rPr lang="en-US" altLang="en-US" dirty="0"/>
              <a:t>Laboratory, pet store workers at increased risk</a:t>
            </a:r>
          </a:p>
          <a:p>
            <a:pPr marL="508000" lvl="2"/>
            <a:r>
              <a:rPr lang="en-US" altLang="en-US" dirty="0"/>
              <a:t>Epidemics due to consumption of food/liquid contaminated by rodent feces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888998" y="3581400"/>
            <a:ext cx="3454402" cy="2514600"/>
          </a:xfrm>
        </p:spPr>
        <p:txBody>
          <a:bodyPr/>
          <a:lstStyle/>
          <a:p>
            <a:pPr marL="508000" lvl="2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prstClr val="black"/>
                </a:solidFill>
              </a:rPr>
              <a:t>Exposure to animals that have eaten rodents</a:t>
            </a:r>
          </a:p>
          <a:p>
            <a:pPr marL="285750" lvl="1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2000" i="1" dirty="0">
                <a:solidFill>
                  <a:prstClr val="black"/>
                </a:solidFill>
              </a:rPr>
              <a:t>Treatment and prevention</a:t>
            </a:r>
          </a:p>
          <a:p>
            <a:pPr marL="511175" lvl="2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prstClr val="black"/>
                </a:solidFill>
              </a:rPr>
              <a:t>Penicillin given intravenously</a:t>
            </a:r>
          </a:p>
          <a:p>
            <a:pPr marL="511175" lvl="2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prstClr val="black"/>
                </a:solidFill>
              </a:rPr>
              <a:t>Control of wild rat populations; care in handling laboratory rats and feces</a:t>
            </a:r>
          </a:p>
        </p:txBody>
      </p:sp>
    </p:spTree>
    <p:extLst>
      <p:ext uri="{BB962C8B-B14F-4D97-AF65-F5344CB8AC3E}">
        <p14:creationId xmlns:p14="http://schemas.microsoft.com/office/powerpoint/2010/main" val="1938696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43191" y="215153"/>
            <a:ext cx="7876180" cy="609600"/>
          </a:xfrm>
        </p:spPr>
        <p:txBody>
          <a:bodyPr/>
          <a:lstStyle/>
          <a:p>
            <a:r>
              <a:rPr lang="en-US" b="1" dirty="0">
                <a:solidFill>
                  <a:prstClr val="black"/>
                </a:solidFill>
              </a:rPr>
              <a:t>Anatomy, Physiology, and Ecology (2)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398" y="990600"/>
            <a:ext cx="8052890" cy="38100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en-US" sz="2800" dirty="0"/>
              <a:t>Wounds expose normally protected tissue components</a:t>
            </a:r>
          </a:p>
          <a:p>
            <a:pPr marL="285750" lvl="1">
              <a:spcBef>
                <a:spcPts val="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en-US" sz="2400" u="sng" dirty="0"/>
              <a:t>Collagen</a:t>
            </a:r>
            <a:r>
              <a:rPr lang="en-US" altLang="en-US" sz="2400" dirty="0"/>
              <a:t>: fibrous material, main supportive protein of skin, tendons, scars, other body structures</a:t>
            </a:r>
          </a:p>
          <a:p>
            <a:pPr marL="285750"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en-US" sz="2400" u="sng" dirty="0"/>
              <a:t>Fibronectin</a:t>
            </a:r>
            <a:r>
              <a:rPr lang="en-US" altLang="en-US" sz="2400" dirty="0"/>
              <a:t>: fibrous glycoprotein found in circulating form and as binding component of tissues</a:t>
            </a:r>
          </a:p>
          <a:p>
            <a:pPr marL="285750"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en-US" sz="2400" u="sng" dirty="0"/>
              <a:t>Fibrinogen</a:t>
            </a:r>
            <a:r>
              <a:rPr lang="en-US" altLang="en-US" sz="2400" dirty="0"/>
              <a:t>: blood protein; converted to </a:t>
            </a:r>
            <a:r>
              <a:rPr lang="en-US" altLang="en-US" sz="2400" u="sng" dirty="0"/>
              <a:t>fibrin</a:t>
            </a:r>
            <a:r>
              <a:rPr lang="en-US" altLang="en-US" sz="2400" dirty="0"/>
              <a:t>, which forms clots in damaged vessels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774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970" y="228600"/>
            <a:ext cx="8614061" cy="639762"/>
          </a:xfrm>
        </p:spPr>
        <p:txBody>
          <a:bodyPr/>
          <a:lstStyle/>
          <a:p>
            <a:r>
              <a:rPr lang="en-US" altLang="en-US" b="1" dirty="0">
                <a:solidFill>
                  <a:prstClr val="black"/>
                </a:solidFill>
              </a:rPr>
              <a:t>Table 23.11 Streptobacillary Rat Bite Fever</a:t>
            </a:r>
            <a:endParaRPr lang="en-GB" dirty="0"/>
          </a:p>
        </p:txBody>
      </p:sp>
      <p:graphicFrame>
        <p:nvGraphicFramePr>
          <p:cNvPr id="3" name="Table Placeholder 2"/>
          <p:cNvGraphicFramePr>
            <a:graphicFrameLocks noGrp="1"/>
          </p:cNvGraphicFramePr>
          <p:nvPr>
            <p:ph type="tbl" sz="quarter" idx="18"/>
            <p:extLst>
              <p:ext uri="{D42A27DB-BD31-4B8C-83A1-F6EECF244321}">
                <p14:modId xmlns:p14="http://schemas.microsoft.com/office/powerpoint/2010/main" val="2309741057"/>
              </p:ext>
            </p:extLst>
          </p:nvPr>
        </p:nvGraphicFramePr>
        <p:xfrm>
          <a:off x="1866900" y="1981200"/>
          <a:ext cx="5448300" cy="34766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85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2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740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>
                          <a:solidFill>
                            <a:schemeClr val="tx1"/>
                          </a:solidFill>
                        </a:rPr>
                        <a:t>Signs and symptoms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Chills, fever, muscle aches, headache, and vomiting; later, rash and pain in one or more of the large joints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842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>
                          <a:solidFill>
                            <a:schemeClr val="tx1"/>
                          </a:solidFill>
                        </a:rPr>
                        <a:t>Incubation period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Usually 2 to 10 days (range, 1 to 22) after a rat bite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>
                          <a:solidFill>
                            <a:schemeClr val="tx1"/>
                          </a:solidFill>
                        </a:rPr>
                        <a:t>Causative agent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Streptobacillus moniliformis, a highly pleomorphic, Gram-negative bacterium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039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>
                          <a:solidFill>
                            <a:schemeClr val="tx1"/>
                          </a:solidFill>
                        </a:rPr>
                        <a:t>Pathogenesis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S. moniliformis invades bloodstream, spreads throughout body. Most patients recover without treatment but occasionally life-threatening complications (brain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dirty="0"/>
                        <a:t>abscesses, endocarditis) occur.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>
                          <a:solidFill>
                            <a:schemeClr val="tx1"/>
                          </a:solidFill>
                        </a:rPr>
                        <a:t>Epidemiology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Transmitted by rats or other animals that prey on them; may also be spread by food or drink contaminated with rat feces.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740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>
                          <a:solidFill>
                            <a:schemeClr val="tx1"/>
                          </a:solidFill>
                        </a:rPr>
                        <a:t>Treatment</a:t>
                      </a:r>
                      <a:r>
                        <a:rPr lang="en-US" sz="1200" b="0" i="0" baseline="0" dirty="0">
                          <a:solidFill>
                            <a:schemeClr val="tx1"/>
                          </a:solidFill>
                        </a:rPr>
                        <a:t> and prevention</a:t>
                      </a:r>
                      <a:endParaRPr lang="en-US" sz="12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Treatment: antibiotics. Prevention: controlling wild rats and mice; care in handling laboratory animals.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016354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30305" y="228600"/>
            <a:ext cx="5901953" cy="609600"/>
          </a:xfrm>
        </p:spPr>
        <p:txBody>
          <a:bodyPr/>
          <a:lstStyle/>
          <a:p>
            <a:r>
              <a:rPr lang="en-US" altLang="en-US" b="1" dirty="0">
                <a:solidFill>
                  <a:prstClr val="black"/>
                </a:solidFill>
              </a:rPr>
              <a:t>Fungal Wound Infections (1)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93375" y="990600"/>
            <a:ext cx="7038883" cy="10668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altLang="en-US" dirty="0"/>
              <a:t>Usually more serious than cutaneous mycoses</a:t>
            </a:r>
          </a:p>
          <a:p>
            <a:pPr marL="285750" lvl="1">
              <a:spcBef>
                <a:spcPts val="0"/>
              </a:spcBef>
            </a:pPr>
            <a:r>
              <a:rPr lang="en-US" altLang="en-US" sz="2200" dirty="0"/>
              <a:t>Typically caused by soil fungi that enter via injuries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914400" y="2245655"/>
            <a:ext cx="7315200" cy="2819400"/>
          </a:xfrm>
        </p:spPr>
        <p:txBody>
          <a:bodyPr/>
          <a:lstStyle/>
          <a:p>
            <a:pPr lvl="0" algn="l">
              <a:spcBef>
                <a:spcPts val="0"/>
              </a:spcBef>
              <a:spcAft>
                <a:spcPts val="1500"/>
              </a:spcAft>
            </a:pPr>
            <a:r>
              <a:rPr lang="en-US" altLang="en-US" sz="2400" dirty="0">
                <a:solidFill>
                  <a:prstClr val="black"/>
                </a:solidFill>
              </a:rPr>
              <a:t>Sporotrichosis (“rose gardener’s disease”)</a:t>
            </a:r>
          </a:p>
          <a:p>
            <a:pPr marL="285750" lvl="1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2200" i="1" dirty="0">
                <a:solidFill>
                  <a:prstClr val="black"/>
                </a:solidFill>
              </a:rPr>
              <a:t>Signs and symptoms</a:t>
            </a:r>
          </a:p>
          <a:p>
            <a:pPr marL="511175" lvl="2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prstClr val="black"/>
                </a:solidFill>
              </a:rPr>
              <a:t>Chronic ulcer forms, usually within 1 to 3 weeks</a:t>
            </a:r>
          </a:p>
          <a:p>
            <a:pPr marL="511175" lvl="2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prstClr val="black"/>
                </a:solidFill>
              </a:rPr>
              <a:t>Series of ulcerating nodules that develop toward center of body</a:t>
            </a:r>
          </a:p>
          <a:p>
            <a:pPr marL="511175" lvl="2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prstClr val="black"/>
                </a:solidFill>
              </a:rPr>
              <a:t>Lymph nodes enlarge, but patients generally do not become ill unless immunocompromised</a:t>
            </a:r>
          </a:p>
        </p:txBody>
      </p:sp>
    </p:spTree>
    <p:extLst>
      <p:ext uri="{BB962C8B-B14F-4D97-AF65-F5344CB8AC3E}">
        <p14:creationId xmlns:p14="http://schemas.microsoft.com/office/powerpoint/2010/main" val="491620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7614" y="228600"/>
            <a:ext cx="8528773" cy="609600"/>
          </a:xfrm>
        </p:spPr>
        <p:txBody>
          <a:bodyPr/>
          <a:lstStyle/>
          <a:p>
            <a:r>
              <a:rPr lang="en-US" altLang="en-US" b="1" dirty="0">
                <a:solidFill>
                  <a:prstClr val="black"/>
                </a:solidFill>
              </a:rPr>
              <a:t>Fungal Wound Infections – Figure 23.12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06822" y="990600"/>
            <a:ext cx="3733800" cy="26670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altLang="en-US" dirty="0"/>
              <a:t>Sporotrichosis </a:t>
            </a:r>
          </a:p>
          <a:p>
            <a:pPr marL="285750" lvl="1">
              <a:spcBef>
                <a:spcPts val="0"/>
              </a:spcBef>
            </a:pPr>
            <a:r>
              <a:rPr lang="en-US" altLang="en-US" i="1" dirty="0"/>
              <a:t>Causative agent: </a:t>
            </a:r>
          </a:p>
          <a:p>
            <a:pPr marL="508000" lvl="2"/>
            <a:r>
              <a:rPr lang="en-US" altLang="en-US" sz="2400" i="1" dirty="0"/>
              <a:t>Sporothrix schenckii</a:t>
            </a:r>
          </a:p>
          <a:p>
            <a:pPr marL="508000" lvl="2"/>
            <a:r>
              <a:rPr lang="en-US" altLang="en-US" sz="2400" dirty="0"/>
              <a:t>Dimorphic fungus </a:t>
            </a:r>
          </a:p>
          <a:p>
            <a:pPr marL="508000" lvl="2"/>
            <a:r>
              <a:rPr lang="en-US" altLang="en-US" sz="2400" dirty="0"/>
              <a:t>Soil, vegetation</a:t>
            </a:r>
            <a:endParaRPr lang="en-US" dirty="0"/>
          </a:p>
        </p:txBody>
      </p:sp>
      <p:pic>
        <p:nvPicPr>
          <p:cNvPr id="4" name="Picture 3" descr="The mold form shows hyphae and conidia; the yeast form shows elongated budding yeast cells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1566862"/>
            <a:ext cx="4552950" cy="4410075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dirty="0"/>
              <a:t> a: Source: Dr. Libero Ajello/CDC; b: Source: Dr. Libero Ajello/CDC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57393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44279" y="228600"/>
            <a:ext cx="6265043" cy="609600"/>
          </a:xfrm>
        </p:spPr>
        <p:txBody>
          <a:bodyPr/>
          <a:lstStyle/>
          <a:p>
            <a:r>
              <a:rPr lang="en-US" altLang="en-US" b="1" dirty="0">
                <a:solidFill>
                  <a:prstClr val="black"/>
                </a:solidFill>
              </a:rPr>
              <a:t>Fungal Wound Infections (2)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02768" y="988892"/>
            <a:ext cx="7655432" cy="4954708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altLang="en-US" dirty="0"/>
              <a:t>Sporotrichosis </a:t>
            </a:r>
          </a:p>
          <a:p>
            <a:pPr marL="285750" lvl="1">
              <a:spcBef>
                <a:spcPts val="0"/>
              </a:spcBef>
            </a:pPr>
            <a:r>
              <a:rPr lang="en-US" altLang="en-US" i="1" dirty="0"/>
              <a:t>Pathogenesis</a:t>
            </a:r>
          </a:p>
          <a:p>
            <a:pPr marL="508000" lvl="2"/>
            <a:r>
              <a:rPr lang="en-US" altLang="en-US" dirty="0"/>
              <a:t>Conidia enter through injury caused by plant material</a:t>
            </a:r>
          </a:p>
          <a:p>
            <a:pPr marL="508000" lvl="2"/>
            <a:r>
              <a:rPr lang="en-US" altLang="en-US" dirty="0"/>
              <a:t>Small pimple slowly enlarges, ulcerates, produces painless red lesion that easily bleeds</a:t>
            </a:r>
          </a:p>
          <a:p>
            <a:pPr marL="508000" lvl="2"/>
            <a:r>
              <a:rPr lang="en-US" altLang="en-US" dirty="0"/>
              <a:t>After a week or more, process repeats, following flow of lymphatic vessel</a:t>
            </a:r>
          </a:p>
          <a:p>
            <a:pPr marL="285750" lvl="1"/>
            <a:r>
              <a:rPr lang="en-US" altLang="en-US" i="1" dirty="0"/>
              <a:t>Epidemiology</a:t>
            </a:r>
          </a:p>
          <a:p>
            <a:pPr marL="508000" lvl="2"/>
            <a:r>
              <a:rPr lang="en-US" altLang="en-US" dirty="0"/>
              <a:t>Mostly associated with puncture wounds from plant material; farmers, carpenters, gardeners</a:t>
            </a:r>
          </a:p>
          <a:p>
            <a:pPr marL="508000" lvl="2"/>
            <a:r>
              <a:rPr lang="en-US" altLang="en-US" dirty="0"/>
              <a:t>Can be transmitted by infected animals</a:t>
            </a:r>
          </a:p>
          <a:p>
            <a:pPr marL="508000" lvl="2"/>
            <a:r>
              <a:rPr lang="en-US" altLang="en-US" dirty="0"/>
              <a:t>Risk factors include immunosuppression, diabetes, alcoholism, lung disease</a:t>
            </a:r>
          </a:p>
        </p:txBody>
      </p:sp>
    </p:spTree>
    <p:extLst>
      <p:ext uri="{BB962C8B-B14F-4D97-AF65-F5344CB8AC3E}">
        <p14:creationId xmlns:p14="http://schemas.microsoft.com/office/powerpoint/2010/main" val="1660927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029" y="228600"/>
            <a:ext cx="9144000" cy="609600"/>
          </a:xfrm>
        </p:spPr>
        <p:txBody>
          <a:bodyPr/>
          <a:lstStyle/>
          <a:p>
            <a:r>
              <a:rPr lang="en-US" altLang="en-US" sz="3000" b="1" dirty="0">
                <a:solidFill>
                  <a:prstClr val="black"/>
                </a:solidFill>
              </a:rPr>
              <a:t>Table 23.12 Sporotrichosis (“Rose Gardener’s Disease”)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05540" y="990600"/>
            <a:ext cx="6324600" cy="20574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altLang="en-US" dirty="0"/>
              <a:t>Sporotrichosis </a:t>
            </a:r>
          </a:p>
          <a:p>
            <a:pPr marL="285750" lvl="1">
              <a:spcBef>
                <a:spcPts val="0"/>
              </a:spcBef>
              <a:spcAft>
                <a:spcPts val="400"/>
              </a:spcAft>
            </a:pPr>
            <a:r>
              <a:rPr lang="en-US" altLang="en-US" i="1" dirty="0"/>
              <a:t>Treatment and prevention</a:t>
            </a:r>
          </a:p>
          <a:p>
            <a:pPr marL="508000" lvl="2">
              <a:spcBef>
                <a:spcPts val="300"/>
              </a:spcBef>
              <a:spcAft>
                <a:spcPts val="400"/>
              </a:spcAft>
            </a:pPr>
            <a:r>
              <a:rPr lang="en-US" altLang="en-US" dirty="0"/>
              <a:t>Antifungal medications</a:t>
            </a:r>
          </a:p>
          <a:p>
            <a:pPr marL="508000" lvl="2">
              <a:spcBef>
                <a:spcPts val="300"/>
              </a:spcBef>
              <a:spcAft>
                <a:spcPts val="400"/>
              </a:spcAft>
            </a:pPr>
            <a:r>
              <a:rPr lang="en-US" altLang="en-US" dirty="0"/>
              <a:t>Oral potassium iodide (KI) used in developing regions</a:t>
            </a:r>
          </a:p>
          <a:p>
            <a:pPr marL="508000" lvl="2">
              <a:spcBef>
                <a:spcPts val="300"/>
              </a:spcBef>
              <a:spcAft>
                <a:spcPts val="400"/>
              </a:spcAft>
            </a:pPr>
            <a:r>
              <a:rPr lang="en-US" altLang="en-US" dirty="0"/>
              <a:t>Prevention includes wearing protective gloves, clothing</a:t>
            </a:r>
          </a:p>
        </p:txBody>
      </p:sp>
      <p:graphicFrame>
        <p:nvGraphicFramePr>
          <p:cNvPr id="8" name="Table Placeholder 7"/>
          <p:cNvGraphicFramePr>
            <a:graphicFrameLocks noGrp="1"/>
          </p:cNvGraphicFramePr>
          <p:nvPr>
            <p:ph type="tbl" sz="quarter" idx="30"/>
            <p:extLst>
              <p:ext uri="{D42A27DB-BD31-4B8C-83A1-F6EECF244321}">
                <p14:modId xmlns:p14="http://schemas.microsoft.com/office/powerpoint/2010/main" val="2200332519"/>
              </p:ext>
            </p:extLst>
          </p:nvPr>
        </p:nvGraphicFramePr>
        <p:xfrm>
          <a:off x="1437938" y="3484133"/>
          <a:ext cx="6639261" cy="28270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054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338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242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>
                          <a:solidFill>
                            <a:schemeClr val="tx1"/>
                          </a:solidFill>
                        </a:rPr>
                        <a:t>Signs and symptoms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Painless, ulcerating nodules appearing in sequence in a linear pattern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>
                          <a:solidFill>
                            <a:schemeClr val="tx1"/>
                          </a:solidFill>
                        </a:rPr>
                        <a:t>Incubation period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Usually 1 to 3 weeks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496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>
                          <a:solidFill>
                            <a:schemeClr val="tx1"/>
                          </a:solidFill>
                        </a:rPr>
                        <a:t>Causative agent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Sporothrix schenckii, a dimorphic fungus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>
                          <a:solidFill>
                            <a:schemeClr val="tx1"/>
                          </a:solidFill>
                        </a:rPr>
                        <a:t>Pathogenesis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Fungal cells multiply at site of introduction, causing a small nodule that ulcerates. Fungi carried by lymph flow repeat the process along the lymphatic vessel. May spread beneath the skin irrespective of lymphatic vessels.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>
                          <a:solidFill>
                            <a:schemeClr val="tx1"/>
                          </a:solidFill>
                        </a:rPr>
                        <a:t>Epidemiology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Distributed worldwide in tropical and temperate climates. Veterinarians and people in occupations that require contact with sharp plant materials are at particular risk.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>
                          <a:solidFill>
                            <a:schemeClr val="tx1"/>
                          </a:solidFill>
                        </a:rPr>
                        <a:t>Treatment</a:t>
                      </a:r>
                      <a:r>
                        <a:rPr lang="en-US" sz="1200" b="0" i="0" baseline="0" dirty="0">
                          <a:solidFill>
                            <a:schemeClr val="tx1"/>
                          </a:solidFill>
                        </a:rPr>
                        <a:t> and prevention</a:t>
                      </a:r>
                      <a:endParaRPr lang="en-US" sz="12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Treatment: antifungal medications. Prevention: protective gloves and clothing when handling plant material, avoiding scratches by infected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dirty="0"/>
                        <a:t>animals.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8587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53037" y="2783541"/>
            <a:ext cx="7709647" cy="645459"/>
          </a:xfrm>
        </p:spPr>
        <p:txBody>
          <a:bodyPr/>
          <a:lstStyle/>
          <a:p>
            <a:r>
              <a:rPr lang="en-US" sz="4000" kern="0" dirty="0">
                <a:solidFill>
                  <a:prstClr val="black"/>
                </a:solidFill>
                <a:cs typeface="Arial"/>
              </a:rPr>
              <a:t>Appendix of Image Long Description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85126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6240" y="334534"/>
            <a:ext cx="9051619" cy="1102659"/>
          </a:xfrm>
        </p:spPr>
        <p:txBody>
          <a:bodyPr/>
          <a:lstStyle/>
          <a:p>
            <a:r>
              <a:rPr lang="en-US" altLang="en-US" sz="3600" dirty="0">
                <a:solidFill>
                  <a:prstClr val="black"/>
                </a:solidFill>
              </a:rPr>
              <a:t>Anatomy, Physiology, and Ecology – Figure 23.2 </a:t>
            </a:r>
            <a:r>
              <a:rPr lang="en-GB" sz="3600" dirty="0"/>
              <a:t>Long Description</a:t>
            </a:r>
          </a:p>
        </p:txBody>
      </p:sp>
      <p:sp>
        <p:nvSpPr>
          <p:cNvPr id="4" name="Content Placeholder 19"/>
          <p:cNvSpPr>
            <a:spLocks noGrp="1"/>
          </p:cNvSpPr>
          <p:nvPr>
            <p:ph sz="quarter" idx="26"/>
          </p:nvPr>
        </p:nvSpPr>
        <p:spPr>
          <a:xfrm>
            <a:off x="860614" y="1801908"/>
            <a:ext cx="7292785" cy="1246092"/>
          </a:xfrm>
          <a:prstGeom prst="rect">
            <a:avLst/>
          </a:prstGeom>
        </p:spPr>
        <p:txBody>
          <a:bodyPr/>
          <a:lstStyle/>
          <a:p>
            <a:pPr marL="0" lvl="0" indent="0">
              <a:buNone/>
            </a:pPr>
            <a:r>
              <a:rPr lang="en-GB" sz="1400" dirty="0"/>
              <a:t>Step 1: Microorganisms enter the tissue from a wound or from the bloodstream. Step 2: Blood vessels dilate, and leukocytes migrate to the area of the developing infection. Step 3: Pus forms and an abscess develops; clotting occurs in adjacent blood vessels. Step 4: Buildup of pressure causes the abscess to expand in the direction of least resistance. If it reaches a body surface, it may rupture and discharge its contents. </a:t>
            </a:r>
          </a:p>
        </p:txBody>
      </p:sp>
      <p:sp>
        <p:nvSpPr>
          <p:cNvPr id="6" name="Content Placeholder 21"/>
          <p:cNvSpPr>
            <a:spLocks noGrp="1"/>
          </p:cNvSpPr>
          <p:nvPr>
            <p:ph sz="quarter" idx="27"/>
          </p:nvPr>
        </p:nvSpPr>
        <p:spPr>
          <a:xfrm>
            <a:off x="4713595" y="5124974"/>
            <a:ext cx="4423290" cy="321085"/>
          </a:xfrm>
          <a:prstGeom prst="rect">
            <a:avLst/>
          </a:prstGeom>
        </p:spPr>
        <p:txBody>
          <a:bodyPr/>
          <a:lstStyle/>
          <a:p>
            <a:pPr marL="0" lvl="0" indent="0">
              <a:buNone/>
            </a:pPr>
            <a:r>
              <a:rPr lang="en-GB" sz="1200" u="sng" dirty="0">
                <a:hlinkClick r:id="rId2" action="ppaction://hlinksldjump"/>
              </a:rPr>
              <a:t>Jump back to </a:t>
            </a:r>
            <a:r>
              <a:rPr lang="en-US" altLang="en-US" sz="1200" dirty="0">
                <a:solidFill>
                  <a:prstClr val="black"/>
                </a:solidFill>
                <a:hlinkClick r:id="rId2" action="ppaction://hlinksldjump"/>
              </a:rPr>
              <a:t>Anatomy, Physiology, and Ecology – Figure 23.2</a:t>
            </a:r>
            <a:endParaRPr lang="en-GB" sz="1200" u="sng" dirty="0"/>
          </a:p>
        </p:txBody>
      </p:sp>
    </p:spTree>
    <p:extLst>
      <p:ext uri="{BB962C8B-B14F-4D97-AF65-F5344CB8AC3E}">
        <p14:creationId xmlns:p14="http://schemas.microsoft.com/office/powerpoint/2010/main" val="358645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59010" y="215153"/>
            <a:ext cx="7644543" cy="609600"/>
          </a:xfrm>
        </p:spPr>
        <p:txBody>
          <a:bodyPr/>
          <a:lstStyle/>
          <a:p>
            <a:r>
              <a:rPr lang="en-US" b="1" dirty="0">
                <a:solidFill>
                  <a:prstClr val="black"/>
                </a:solidFill>
                <a:ea typeface="+mn-ea"/>
                <a:cs typeface="+mn-cs"/>
              </a:rPr>
              <a:t>Anatomy, Physiology, and Ecology (3)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93375" y="990600"/>
            <a:ext cx="7696200" cy="31242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dirty="0"/>
              <a:t>Wound healing</a:t>
            </a:r>
          </a:p>
          <a:p>
            <a:pPr marL="285750" lvl="1">
              <a:spcBef>
                <a:spcPts val="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dirty="0"/>
              <a:t>Begins as new capillaries form and connective tissue fibroblasts multiply producing red translucent </a:t>
            </a:r>
            <a:r>
              <a:rPr lang="en-US" altLang="en-US" u="sng" dirty="0"/>
              <a:t>granulation tissue</a:t>
            </a:r>
          </a:p>
          <a:p>
            <a:pPr marL="511175" lvl="2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dirty="0"/>
              <a:t>Fills space created by wound</a:t>
            </a:r>
          </a:p>
          <a:p>
            <a:pPr marL="511175" lvl="2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dirty="0"/>
              <a:t>Shrinks, is converted to collagen (component of scar tissue) that will be covered by skin or mucous membrane</a:t>
            </a:r>
          </a:p>
          <a:p>
            <a:pPr marL="285750"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u="sng" dirty="0"/>
              <a:t>Debridement</a:t>
            </a:r>
            <a:r>
              <a:rPr lang="en-US" altLang="en-US" dirty="0"/>
              <a:t> is used to remove dead, damaged, and infected tissue</a:t>
            </a:r>
          </a:p>
        </p:txBody>
      </p:sp>
    </p:spTree>
    <p:extLst>
      <p:ext uri="{BB962C8B-B14F-4D97-AF65-F5344CB8AC3E}">
        <p14:creationId xmlns:p14="http://schemas.microsoft.com/office/powerpoint/2010/main" val="3393093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prstClr val="black"/>
                </a:solidFill>
              </a:rPr>
              <a:t>Anatomy, Physiology, and Ecology – Figure 23.1</a:t>
            </a:r>
            <a:endParaRPr lang="en-GB" dirty="0"/>
          </a:p>
        </p:txBody>
      </p:sp>
      <p:pic>
        <p:nvPicPr>
          <p:cNvPr id="3" name="Picture 2" descr="Wound healing involves clot formation and granulation tissue and scar tissue development, followed by epithelium repair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700" y="922613"/>
            <a:ext cx="5355336" cy="5407152"/>
          </a:xfrm>
          <a:prstGeom prst="rect">
            <a:avLst/>
          </a:prstGeom>
        </p:spPr>
      </p:pic>
      <p:sp>
        <p:nvSpPr>
          <p:cNvPr id="5" name="Content Placeholder 24"/>
          <p:cNvSpPr>
            <a:spLocks noGrp="1"/>
          </p:cNvSpPr>
          <p:nvPr>
            <p:ph sz="quarter" idx="31"/>
          </p:nvPr>
        </p:nvSpPr>
        <p:spPr>
          <a:xfrm>
            <a:off x="1899448" y="3163095"/>
            <a:ext cx="2057410" cy="22860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 marL="133350" lvl="0" indent="-133350">
              <a:spcBef>
                <a:spcPts val="0"/>
              </a:spcBef>
              <a:buFont typeface="+mj-lt"/>
              <a:buAutoNum type="arabicPeriod"/>
            </a:pPr>
            <a:r>
              <a:rPr lang="en-US" sz="810" dirty="0"/>
              <a:t> Cut blood vessels bleed into the wound.</a:t>
            </a:r>
            <a:endParaRPr lang="en-GB" sz="810" dirty="0"/>
          </a:p>
        </p:txBody>
      </p:sp>
      <p:sp>
        <p:nvSpPr>
          <p:cNvPr id="6" name="Content Placeholder 26"/>
          <p:cNvSpPr>
            <a:spLocks noGrp="1"/>
          </p:cNvSpPr>
          <p:nvPr>
            <p:ph sz="quarter" idx="32"/>
          </p:nvPr>
        </p:nvSpPr>
        <p:spPr>
          <a:xfrm>
            <a:off x="4519612" y="3175794"/>
            <a:ext cx="1752600" cy="35678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 marL="155448" lvl="0" indent="-155448">
              <a:lnSpc>
                <a:spcPct val="90000"/>
              </a:lnSpc>
              <a:spcBef>
                <a:spcPts val="0"/>
              </a:spcBef>
              <a:buFont typeface="+mj-lt"/>
              <a:buAutoNum type="arabicPeriod" startAt="2"/>
            </a:pPr>
            <a:r>
              <a:rPr lang="en-US" sz="810" dirty="0"/>
              <a:t>Blood clot forms in wound, and phagocytes destroy microbes.</a:t>
            </a:r>
            <a:endParaRPr lang="en-GB" sz="810" dirty="0"/>
          </a:p>
        </p:txBody>
      </p:sp>
      <p:sp>
        <p:nvSpPr>
          <p:cNvPr id="7" name="Content Placeholder 28"/>
          <p:cNvSpPr>
            <a:spLocks noGrp="1"/>
          </p:cNvSpPr>
          <p:nvPr>
            <p:ph sz="quarter" idx="33"/>
          </p:nvPr>
        </p:nvSpPr>
        <p:spPr>
          <a:xfrm>
            <a:off x="1902618" y="5924547"/>
            <a:ext cx="1831182" cy="303213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 marL="149225" lvl="0" indent="-149225">
              <a:lnSpc>
                <a:spcPct val="90000"/>
              </a:lnSpc>
              <a:spcBef>
                <a:spcPts val="0"/>
              </a:spcBef>
              <a:buFont typeface="+mj-lt"/>
              <a:buAutoNum type="arabicPeriod" startAt="3"/>
              <a:tabLst>
                <a:tab pos="233363" algn="l"/>
              </a:tabLst>
            </a:pPr>
            <a:r>
              <a:rPr lang="en-US" sz="810" dirty="0"/>
              <a:t>Wound fills with granulation tissue and blood vessels regrow.</a:t>
            </a:r>
            <a:endParaRPr lang="en-GB" sz="810" dirty="0"/>
          </a:p>
        </p:txBody>
      </p:sp>
      <p:sp>
        <p:nvSpPr>
          <p:cNvPr id="8" name="Content Placeholder 30"/>
          <p:cNvSpPr>
            <a:spLocks noGrp="1"/>
          </p:cNvSpPr>
          <p:nvPr>
            <p:ph sz="quarter" idx="34"/>
          </p:nvPr>
        </p:nvSpPr>
        <p:spPr>
          <a:xfrm>
            <a:off x="4528328" y="5922960"/>
            <a:ext cx="2329672" cy="30480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 marL="155448" lvl="0" indent="-155448">
              <a:lnSpc>
                <a:spcPct val="90000"/>
              </a:lnSpc>
              <a:spcBef>
                <a:spcPts val="0"/>
              </a:spcBef>
              <a:buFont typeface="+mj-lt"/>
              <a:buAutoNum type="arabicPeriod" startAt="4"/>
            </a:pPr>
            <a:r>
              <a:rPr lang="en-US" sz="810" dirty="0"/>
              <a:t>Scar tissue forms. </a:t>
            </a:r>
            <a:br>
              <a:rPr lang="en-US" sz="810" dirty="0"/>
            </a:br>
            <a:r>
              <a:rPr lang="en-US" sz="810" dirty="0"/>
              <a:t>Collagen contracts and epithelium regenerates.</a:t>
            </a:r>
            <a:endParaRPr lang="en-GB" sz="810" dirty="0"/>
          </a:p>
        </p:txBody>
      </p:sp>
    </p:spTree>
    <p:extLst>
      <p:ext uri="{BB962C8B-B14F-4D97-AF65-F5344CB8AC3E}">
        <p14:creationId xmlns:p14="http://schemas.microsoft.com/office/powerpoint/2010/main" val="2059232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43191" y="215153"/>
            <a:ext cx="7876180" cy="609600"/>
          </a:xfrm>
        </p:spPr>
        <p:txBody>
          <a:bodyPr/>
          <a:lstStyle/>
          <a:p>
            <a:r>
              <a:rPr lang="en-US" b="1" dirty="0">
                <a:solidFill>
                  <a:prstClr val="black"/>
                </a:solidFill>
              </a:rPr>
              <a:t>Anatomy, Physiology, and Ecology (4)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398" y="990600"/>
            <a:ext cx="7543800" cy="57150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en-US" sz="2800" dirty="0"/>
              <a:t>Wound Abscesses</a:t>
            </a:r>
          </a:p>
          <a:p>
            <a:pPr marL="285750" lvl="1">
              <a:spcBef>
                <a:spcPts val="0"/>
              </a:spcBef>
              <a:spcAft>
                <a:spcPts val="10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en-US" sz="2400" u="sng" dirty="0"/>
              <a:t>Abscess</a:t>
            </a:r>
            <a:r>
              <a:rPr lang="en-US" altLang="en-US" sz="2400" dirty="0"/>
              <a:t> is localized </a:t>
            </a:r>
            <a:r>
              <a:rPr lang="en-US" altLang="en-US" sz="2400" u="sng" dirty="0"/>
              <a:t>pus</a:t>
            </a:r>
            <a:r>
              <a:rPr lang="en-US" altLang="en-US" sz="2400" dirty="0"/>
              <a:t> surrounded by inflamed tissue</a:t>
            </a:r>
          </a:p>
          <a:p>
            <a:pPr marL="511175" lvl="2">
              <a:spcAft>
                <a:spcPts val="10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en-US" sz="2200" dirty="0"/>
              <a:t>Pus: thick, yellowish fluid composed of living and dead leukocytes, tissue debris, and proteins</a:t>
            </a:r>
          </a:p>
          <a:p>
            <a:pPr marL="511175" lvl="2">
              <a:spcAft>
                <a:spcPts val="10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en-US" sz="2200" dirty="0"/>
              <a:t>Abscesses form as result of body’s defenses</a:t>
            </a:r>
          </a:p>
          <a:p>
            <a:pPr marL="739775" lvl="3">
              <a:spcAft>
                <a:spcPts val="10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en-US" sz="2000" dirty="0"/>
              <a:t>Help localize infection and prevent spread, unless microbial cells enter blood or lymph </a:t>
            </a:r>
          </a:p>
          <a:p>
            <a:pPr marL="511175" lvl="2">
              <a:spcAft>
                <a:spcPts val="10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en-US" sz="2200" dirty="0"/>
              <a:t>Difficult to treat: no blood vessels; adjacent blood vessels often blocked by clots</a:t>
            </a:r>
          </a:p>
          <a:p>
            <a:pPr marL="739775" lvl="3">
              <a:spcAft>
                <a:spcPts val="10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en-US" sz="2000" dirty="0"/>
              <a:t>Lack of circulation may prevent antimicrobials from reaching infected site; pus may interfere with action</a:t>
            </a:r>
          </a:p>
          <a:p>
            <a:pPr marL="739775" lvl="3">
              <a:spcAft>
                <a:spcPts val="10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en-US" sz="2000" dirty="0"/>
              <a:t>Microbes typically stop dividing, so most antimicrobial medications ineffective</a:t>
            </a:r>
          </a:p>
          <a:p>
            <a:pPr marL="739775" lvl="3">
              <a:spcAft>
                <a:spcPts val="10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en-US" sz="2000" dirty="0"/>
              <a:t>Abscesses usually must burst to body surface or be drained surgically</a:t>
            </a:r>
          </a:p>
        </p:txBody>
      </p:sp>
    </p:spTree>
    <p:extLst>
      <p:ext uri="{BB962C8B-B14F-4D97-AF65-F5344CB8AC3E}">
        <p14:creationId xmlns:p14="http://schemas.microsoft.com/office/powerpoint/2010/main" val="2424853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prstClr val="black"/>
                </a:solidFill>
              </a:rPr>
              <a:t>Anatomy, Physiology, and Ecology – Figure 23.2</a:t>
            </a:r>
            <a:endParaRPr lang="en-GB" dirty="0"/>
          </a:p>
        </p:txBody>
      </p:sp>
      <p:pic>
        <p:nvPicPr>
          <p:cNvPr id="20483" name="Picture 4" descr="An abscess may develop in tissue as a result of bacterial infection. Buildup of pressure causes the abscess to expand, and it may rupture if it reaches a body surface&#10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4"/>
          <a:stretch>
            <a:fillRect/>
          </a:stretch>
        </p:blipFill>
        <p:spPr bwMode="auto">
          <a:xfrm>
            <a:off x="1939118" y="1073943"/>
            <a:ext cx="5262563" cy="539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4423855" y="6605650"/>
            <a:ext cx="4687488" cy="252350"/>
          </a:xfrm>
        </p:spPr>
        <p:txBody>
          <a:bodyPr/>
          <a:lstStyle/>
          <a:p>
            <a:pPr lvl="0" algn="l"/>
            <a:r>
              <a:rPr lang="en-GB" sz="1200" u="sng" dirty="0">
                <a:solidFill>
                  <a:prstClr val="black"/>
                </a:solidFill>
                <a:hlinkClick r:id="rId4" action="ppaction://hlinksldjump"/>
              </a:rPr>
              <a:t>Jump to </a:t>
            </a:r>
            <a:r>
              <a:rPr lang="en-US" altLang="en-US" sz="1200" dirty="0">
                <a:solidFill>
                  <a:prstClr val="black"/>
                </a:solidFill>
                <a:hlinkClick r:id="rId4" action="ppaction://hlinksldjump"/>
              </a:rPr>
              <a:t>Anatomy, Physiology, and Ecology – Figure 23.2 </a:t>
            </a:r>
            <a:r>
              <a:rPr lang="en-GB" sz="1200" dirty="0">
                <a:hlinkClick r:id="rId4" action="ppaction://hlinksldjump"/>
              </a:rPr>
              <a:t>Long Description</a:t>
            </a:r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018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IRST, BREAK, LAST slides ">
  <a:themeElements>
    <a:clrScheme name="Custom 60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0000FF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2_Plain BODY/MAIN CONTENT">
  <a:themeElements>
    <a:clrScheme name="Custom 66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0000FF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lternate FIRST, BREAK, LAST slides">
  <a:themeElements>
    <a:clrScheme name="Custom 61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0000FF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Plain BODY/MAIN CONTENT">
  <a:themeElements>
    <a:clrScheme name="Custom 62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0000FF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Red bar footer BODY/MAIN CONTENT">
  <a:themeElements>
    <a:clrScheme name="Custom 63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0000FF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PLAIN Section Divider, Quotes, Callouts">
  <a:themeElements>
    <a:clrScheme name="Custom 64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0000FF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RED FOOTER Section Divider, Quotes, Callouts">
  <a:themeElements>
    <a:clrScheme name="Custom 65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0000FF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BLUE Section Divider, Quotes, Callouts">
  <a:themeElements>
    <a:clrScheme name="MHHE Branding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39858E"/>
      </a:hlink>
      <a:folHlink>
        <a:srgbClr val="3985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Plain_APPENDIX">
  <a:themeElements>
    <a:clrScheme name="MHHE Branding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39858E"/>
      </a:hlink>
      <a:folHlink>
        <a:srgbClr val="3985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Red Bar Footer_APPENDIX">
  <a:themeElements>
    <a:clrScheme name="MHHE Branding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39858E"/>
      </a:hlink>
      <a:folHlink>
        <a:srgbClr val="3985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1258</TotalTime>
  <Words>5143</Words>
  <Application>Microsoft Office PowerPoint</Application>
  <PresentationFormat>On-screen Show (4:3)</PresentationFormat>
  <Paragraphs>651</Paragraphs>
  <Slides>56</Slides>
  <Notes>50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56</vt:i4>
      </vt:variant>
    </vt:vector>
  </HeadingPairs>
  <TitlesOfParts>
    <vt:vector size="73" baseType="lpstr">
      <vt:lpstr>Arial</vt:lpstr>
      <vt:lpstr>ArumSans Bold</vt:lpstr>
      <vt:lpstr>ArumSans Regular</vt:lpstr>
      <vt:lpstr>Calibri</vt:lpstr>
      <vt:lpstr>Cambria Math</vt:lpstr>
      <vt:lpstr>Times New Roman</vt:lpstr>
      <vt:lpstr>Vectipede Rg</vt:lpstr>
      <vt:lpstr>FIRST, BREAK, LAST slides </vt:lpstr>
      <vt:lpstr>Alternate FIRST, BREAK, LAST slides</vt:lpstr>
      <vt:lpstr>Plain BODY/MAIN CONTENT</vt:lpstr>
      <vt:lpstr>Red bar footer BODY/MAIN CONTENT</vt:lpstr>
      <vt:lpstr>PLAIN Section Divider, Quotes, Callouts</vt:lpstr>
      <vt:lpstr>RED FOOTER Section Divider, Quotes, Callouts</vt:lpstr>
      <vt:lpstr>BLUE Section Divider, Quotes, Callouts</vt:lpstr>
      <vt:lpstr>Plain_APPENDIX</vt:lpstr>
      <vt:lpstr>Red Bar Footer_APPENDIX</vt:lpstr>
      <vt:lpstr>2_Plain BODY/MAIN CONTENT</vt:lpstr>
      <vt:lpstr>Chapter 23 Lecture Outline</vt:lpstr>
      <vt:lpstr>A Glimpse of History</vt:lpstr>
      <vt:lpstr>Introduction</vt:lpstr>
      <vt:lpstr>Anatomy, Physiology, and Ecology (1)</vt:lpstr>
      <vt:lpstr>Anatomy, Physiology, and Ecology (2)</vt:lpstr>
      <vt:lpstr>Anatomy, Physiology, and Ecology (3)</vt:lpstr>
      <vt:lpstr>Anatomy, Physiology, and Ecology – Figure 23.1</vt:lpstr>
      <vt:lpstr>Anatomy, Physiology, and Ecology (4)</vt:lpstr>
      <vt:lpstr>Anatomy, Physiology, and Ecology – Figure 23.2</vt:lpstr>
      <vt:lpstr>Anatomy, Physiology, and Ecology (5)</vt:lpstr>
      <vt:lpstr>Table 23.1 Leading Causes of Wound Infections</vt:lpstr>
      <vt:lpstr>Common Bacterial Infections of Wounds – Figure 23.3</vt:lpstr>
      <vt:lpstr>Common Bacterial Infections of Wounds (1)</vt:lpstr>
      <vt:lpstr>Common Bacterial Infections of Wounds (2)</vt:lpstr>
      <vt:lpstr>Common Bacterial Infections of Wounds (3)</vt:lpstr>
      <vt:lpstr>Common Bacterial Infections of Wounds (4)</vt:lpstr>
      <vt:lpstr>Table 23.2 Staphylococcal Wound Infections</vt:lpstr>
      <vt:lpstr>Common Bacterial Infections of Wounds (5)</vt:lpstr>
      <vt:lpstr>Common Bacterial Infections of Wounds – Figure 23.5</vt:lpstr>
      <vt:lpstr>Common Bacterial Infections of Wounds (6)</vt:lpstr>
      <vt:lpstr>Common Bacterial Infections of Wounds (7)</vt:lpstr>
      <vt:lpstr>Common Bacterial Infections of Wounds (8)</vt:lpstr>
      <vt:lpstr>Table 23.3 Necrotizing Fasciitis</vt:lpstr>
      <vt:lpstr>Common Bacterial Infections of Wounds (9)</vt:lpstr>
      <vt:lpstr>Common Bacterial Infections of Wounds – Figure 23.6</vt:lpstr>
      <vt:lpstr>Common Bacterial Infections of Wounds (10)</vt:lpstr>
      <vt:lpstr>Common Bacterial Infections of Wounds (11)</vt:lpstr>
      <vt:lpstr>Common Bacterial Infections of Wounds (12)</vt:lpstr>
      <vt:lpstr>Table 23.4 Pseudomonas Infections</vt:lpstr>
      <vt:lpstr>Diseases Due to Anaerobic Bacterial Wound Infections – Figure 23.7 (1)</vt:lpstr>
      <vt:lpstr>Diseases Due to Anaerobic Bacterial Wound Infections – Figure 23.7 (2)</vt:lpstr>
      <vt:lpstr>Diseases Due to Anaerobic Bacterial Wound Infections – Figure 23.9</vt:lpstr>
      <vt:lpstr>Diseases Due to Anaerobic Bacterial Wound Infections (1) </vt:lpstr>
      <vt:lpstr>Diseases Due to Anaerobic Bacterial Wound Infections (2) </vt:lpstr>
      <vt:lpstr>Table 23.5 Tetanus Prevention in the Management of Wounds</vt:lpstr>
      <vt:lpstr>Table 23.6 Tetanus (“Lockjaw”)</vt:lpstr>
      <vt:lpstr>Diseases Due to Anaerobic Bacterial Wound Infections (3)</vt:lpstr>
      <vt:lpstr>Diseases Due to Anaerobic Bacterial Wound Infections (4)</vt:lpstr>
      <vt:lpstr>Diseases Due to Anaerobic Bacterial Wound Infections (5)</vt:lpstr>
      <vt:lpstr>Table 23.7 Clostridial Myonecrosis (“Gas Gangrene”)</vt:lpstr>
      <vt:lpstr>Bacterial Infections of Bite Wounds – Figure 23.11</vt:lpstr>
      <vt:lpstr>Bacterial Infections of Bite Wounds (1)</vt:lpstr>
      <vt:lpstr>Table 23.8 Human Bite Wound Infections</vt:lpstr>
      <vt:lpstr>Bacterial Infections of Bite Wounds (2)</vt:lpstr>
      <vt:lpstr>Table 23.9 Pasteurella multocida Bite Wound Infections</vt:lpstr>
      <vt:lpstr>Bacterial Infections of Bite Wounds (3) </vt:lpstr>
      <vt:lpstr>Table 23.10 Bartonellosis (“Cat Scratch Disease”)</vt:lpstr>
      <vt:lpstr>Bacterial Infections of Bite Wounds (4)</vt:lpstr>
      <vt:lpstr>Bacterial Infections of Bite Wounds (5)</vt:lpstr>
      <vt:lpstr>Table 23.11 Streptobacillary Rat Bite Fever</vt:lpstr>
      <vt:lpstr>Fungal Wound Infections (1)</vt:lpstr>
      <vt:lpstr>Fungal Wound Infections – Figure 23.12</vt:lpstr>
      <vt:lpstr>Fungal Wound Infections (2)</vt:lpstr>
      <vt:lpstr>Table 23.12 Sporotrichosis (“Rose Gardener’s Disease”)</vt:lpstr>
      <vt:lpstr>Appendix of Image Long Description</vt:lpstr>
      <vt:lpstr>Anatomy, Physiology, and Ecology – Figure 23.2 Long Description</vt:lpstr>
    </vt:vector>
  </TitlesOfParts>
  <Company>The McGraw-Hill Companies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23</dc:title>
  <dc:creator>LeConte, Lisa</dc:creator>
  <cp:lastModifiedBy>M, Michaelammal</cp:lastModifiedBy>
  <cp:revision>682</cp:revision>
  <dcterms:created xsi:type="dcterms:W3CDTF">2018-02-28T15:55:05Z</dcterms:created>
  <dcterms:modified xsi:type="dcterms:W3CDTF">2020-05-09T07:13:22Z</dcterms:modified>
</cp:coreProperties>
</file>