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7.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8.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9.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859" r:id="rId2"/>
    <p:sldMasterId id="2147483744" r:id="rId3"/>
    <p:sldMasterId id="2147483780" r:id="rId4"/>
    <p:sldMasterId id="2147483838" r:id="rId5"/>
    <p:sldMasterId id="2147483713" r:id="rId6"/>
    <p:sldMasterId id="2147483674" r:id="rId7"/>
    <p:sldMasterId id="2147483897" r:id="rId8"/>
    <p:sldMasterId id="2147483960" r:id="rId9"/>
    <p:sldMasterId id="2147483973" r:id="rId10"/>
  </p:sldMasterIdLst>
  <p:notesMasterIdLst>
    <p:notesMasterId r:id="rId127"/>
  </p:notesMasterIdLst>
  <p:handoutMasterIdLst>
    <p:handoutMasterId r:id="rId128"/>
  </p:handoutMasterIdLst>
  <p:sldIdLst>
    <p:sldId id="281" r:id="rId11"/>
    <p:sldId id="282" r:id="rId12"/>
    <p:sldId id="283" r:id="rId13"/>
    <p:sldId id="284" r:id="rId14"/>
    <p:sldId id="285" r:id="rId15"/>
    <p:sldId id="286" r:id="rId16"/>
    <p:sldId id="287" r:id="rId17"/>
    <p:sldId id="288" r:id="rId18"/>
    <p:sldId id="289" r:id="rId19"/>
    <p:sldId id="290" r:id="rId20"/>
    <p:sldId id="291" r:id="rId21"/>
    <p:sldId id="292" r:id="rId22"/>
    <p:sldId id="293" r:id="rId23"/>
    <p:sldId id="294" r:id="rId24"/>
    <p:sldId id="295" r:id="rId25"/>
    <p:sldId id="296" r:id="rId26"/>
    <p:sldId id="297" r:id="rId27"/>
    <p:sldId id="298" r:id="rId28"/>
    <p:sldId id="299" r:id="rId29"/>
    <p:sldId id="300" r:id="rId30"/>
    <p:sldId id="301" r:id="rId31"/>
    <p:sldId id="302" r:id="rId32"/>
    <p:sldId id="303" r:id="rId33"/>
    <p:sldId id="304" r:id="rId34"/>
    <p:sldId id="305" r:id="rId35"/>
    <p:sldId id="387" r:id="rId36"/>
    <p:sldId id="306" r:id="rId37"/>
    <p:sldId id="307" r:id="rId38"/>
    <p:sldId id="308" r:id="rId39"/>
    <p:sldId id="309" r:id="rId40"/>
    <p:sldId id="388" r:id="rId41"/>
    <p:sldId id="310" r:id="rId42"/>
    <p:sldId id="311" r:id="rId43"/>
    <p:sldId id="312" r:id="rId44"/>
    <p:sldId id="313" r:id="rId45"/>
    <p:sldId id="389" r:id="rId46"/>
    <p:sldId id="314" r:id="rId47"/>
    <p:sldId id="315" r:id="rId48"/>
    <p:sldId id="316" r:id="rId49"/>
    <p:sldId id="317" r:id="rId50"/>
    <p:sldId id="318" r:id="rId51"/>
    <p:sldId id="319" r:id="rId52"/>
    <p:sldId id="320" r:id="rId53"/>
    <p:sldId id="321" r:id="rId54"/>
    <p:sldId id="322" r:id="rId55"/>
    <p:sldId id="323" r:id="rId56"/>
    <p:sldId id="324" r:id="rId57"/>
    <p:sldId id="325" r:id="rId58"/>
    <p:sldId id="326" r:id="rId59"/>
    <p:sldId id="327" r:id="rId60"/>
    <p:sldId id="328" r:id="rId61"/>
    <p:sldId id="329" r:id="rId62"/>
    <p:sldId id="330" r:id="rId63"/>
    <p:sldId id="331" r:id="rId64"/>
    <p:sldId id="332" r:id="rId65"/>
    <p:sldId id="333" r:id="rId66"/>
    <p:sldId id="334" r:id="rId67"/>
    <p:sldId id="335" r:id="rId68"/>
    <p:sldId id="336" r:id="rId69"/>
    <p:sldId id="337" r:id="rId70"/>
    <p:sldId id="338" r:id="rId71"/>
    <p:sldId id="339" r:id="rId72"/>
    <p:sldId id="340" r:id="rId73"/>
    <p:sldId id="341" r:id="rId74"/>
    <p:sldId id="342" r:id="rId75"/>
    <p:sldId id="343" r:id="rId76"/>
    <p:sldId id="344" r:id="rId77"/>
    <p:sldId id="345" r:id="rId78"/>
    <p:sldId id="346" r:id="rId79"/>
    <p:sldId id="347" r:id="rId80"/>
    <p:sldId id="348" r:id="rId81"/>
    <p:sldId id="349" r:id="rId82"/>
    <p:sldId id="350" r:id="rId83"/>
    <p:sldId id="351" r:id="rId84"/>
    <p:sldId id="352" r:id="rId85"/>
    <p:sldId id="353" r:id="rId86"/>
    <p:sldId id="354" r:id="rId87"/>
    <p:sldId id="355" r:id="rId88"/>
    <p:sldId id="356" r:id="rId89"/>
    <p:sldId id="357" r:id="rId90"/>
    <p:sldId id="358" r:id="rId91"/>
    <p:sldId id="359" r:id="rId92"/>
    <p:sldId id="360" r:id="rId93"/>
    <p:sldId id="361" r:id="rId94"/>
    <p:sldId id="362" r:id="rId95"/>
    <p:sldId id="363" r:id="rId96"/>
    <p:sldId id="364" r:id="rId97"/>
    <p:sldId id="365" r:id="rId98"/>
    <p:sldId id="366" r:id="rId99"/>
    <p:sldId id="367" r:id="rId100"/>
    <p:sldId id="368" r:id="rId101"/>
    <p:sldId id="369" r:id="rId102"/>
    <p:sldId id="370" r:id="rId103"/>
    <p:sldId id="371" r:id="rId104"/>
    <p:sldId id="372" r:id="rId105"/>
    <p:sldId id="373" r:id="rId106"/>
    <p:sldId id="374" r:id="rId107"/>
    <p:sldId id="375" r:id="rId108"/>
    <p:sldId id="376" r:id="rId109"/>
    <p:sldId id="377" r:id="rId110"/>
    <p:sldId id="378" r:id="rId111"/>
    <p:sldId id="379" r:id="rId112"/>
    <p:sldId id="380" r:id="rId113"/>
    <p:sldId id="381" r:id="rId114"/>
    <p:sldId id="382" r:id="rId115"/>
    <p:sldId id="383" r:id="rId116"/>
    <p:sldId id="384" r:id="rId117"/>
    <p:sldId id="385" r:id="rId118"/>
    <p:sldId id="386" r:id="rId119"/>
    <p:sldId id="390" r:id="rId120"/>
    <p:sldId id="391" r:id="rId121"/>
    <p:sldId id="392" r:id="rId122"/>
    <p:sldId id="393" r:id="rId123"/>
    <p:sldId id="394" r:id="rId124"/>
    <p:sldId id="395" r:id="rId125"/>
    <p:sldId id="396" r:id="rId1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08">
          <p15:clr>
            <a:srgbClr val="A4A3A4"/>
          </p15:clr>
        </p15:guide>
        <p15:guide id="2" orient="horz" pos="3600">
          <p15:clr>
            <a:srgbClr val="A4A3A4"/>
          </p15:clr>
        </p15:guide>
        <p15:guide id="3" orient="horz" pos="912" userDrawn="1">
          <p15:clr>
            <a:srgbClr val="A4A3A4"/>
          </p15:clr>
        </p15:guide>
        <p15:guide id="4" orient="horz" pos="3360">
          <p15:clr>
            <a:srgbClr val="A4A3A4"/>
          </p15:clr>
        </p15:guide>
        <p15:guide id="5" pos="5616">
          <p15:clr>
            <a:srgbClr val="A4A3A4"/>
          </p15:clr>
        </p15:guide>
        <p15:guide id="6" pos="432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077"/>
    <a:srgbClr val="6A6A6A"/>
    <a:srgbClr val="E666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15" autoAdjust="0"/>
    <p:restoredTop sz="94316" autoAdjust="0"/>
  </p:normalViewPr>
  <p:slideViewPr>
    <p:cSldViewPr>
      <p:cViewPr varScale="1">
        <p:scale>
          <a:sx n="64" d="100"/>
          <a:sy n="64" d="100"/>
        </p:scale>
        <p:origin x="1608" y="72"/>
      </p:cViewPr>
      <p:guideLst>
        <p:guide orient="horz" pos="3408"/>
        <p:guide orient="horz" pos="3600"/>
        <p:guide orient="horz" pos="912"/>
        <p:guide orient="horz" pos="3360"/>
        <p:guide pos="5616"/>
        <p:guide pos="4320"/>
      </p:guideLst>
    </p:cSldViewPr>
  </p:slideViewPr>
  <p:outlineViewPr>
    <p:cViewPr>
      <p:scale>
        <a:sx n="33" d="100"/>
        <a:sy n="33" d="100"/>
      </p:scale>
      <p:origin x="0" y="-8082"/>
    </p:cViewPr>
  </p:outlineViewPr>
  <p:notesTextViewPr>
    <p:cViewPr>
      <p:scale>
        <a:sx n="400" d="100"/>
        <a:sy n="400" d="100"/>
      </p:scale>
      <p:origin x="0" y="0"/>
    </p:cViewPr>
  </p:notesTextViewPr>
  <p:sorterViewPr>
    <p:cViewPr>
      <p:scale>
        <a:sx n="100" d="100"/>
        <a:sy n="100" d="100"/>
      </p:scale>
      <p:origin x="0" y="0"/>
    </p:cViewPr>
  </p:sorterViewPr>
  <p:notesViewPr>
    <p:cSldViewPr>
      <p:cViewPr varScale="1">
        <p:scale>
          <a:sx n="83" d="100"/>
          <a:sy n="83" d="100"/>
        </p:scale>
        <p:origin x="-19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7.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112" Type="http://schemas.openxmlformats.org/officeDocument/2006/relationships/slide" Target="slides/slide102.xml"/><Relationship Id="rId16" Type="http://schemas.openxmlformats.org/officeDocument/2006/relationships/slide" Target="slides/slide6.xml"/><Relationship Id="rId107" Type="http://schemas.openxmlformats.org/officeDocument/2006/relationships/slide" Target="slides/slide97.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102" Type="http://schemas.openxmlformats.org/officeDocument/2006/relationships/slide" Target="slides/slide92.xml"/><Relationship Id="rId123" Type="http://schemas.openxmlformats.org/officeDocument/2006/relationships/slide" Target="slides/slide113.xml"/><Relationship Id="rId128" Type="http://schemas.openxmlformats.org/officeDocument/2006/relationships/handoutMaster" Target="handoutMasters/handoutMaster1.xml"/><Relationship Id="rId5" Type="http://schemas.openxmlformats.org/officeDocument/2006/relationships/slideMaster" Target="slideMasters/slideMaster5.xml"/><Relationship Id="rId90" Type="http://schemas.openxmlformats.org/officeDocument/2006/relationships/slide" Target="slides/slide80.xml"/><Relationship Id="rId95" Type="http://schemas.openxmlformats.org/officeDocument/2006/relationships/slide" Target="slides/slide85.xml"/><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113" Type="http://schemas.openxmlformats.org/officeDocument/2006/relationships/slide" Target="slides/slide103.xml"/><Relationship Id="rId118" Type="http://schemas.openxmlformats.org/officeDocument/2006/relationships/slide" Target="slides/slide108.xml"/><Relationship Id="rId80" Type="http://schemas.openxmlformats.org/officeDocument/2006/relationships/slide" Target="slides/slide70.xml"/><Relationship Id="rId85" Type="http://schemas.openxmlformats.org/officeDocument/2006/relationships/slide" Target="slides/slide75.xml"/><Relationship Id="rId12" Type="http://schemas.openxmlformats.org/officeDocument/2006/relationships/slide" Target="slides/slide2.xml"/><Relationship Id="rId17" Type="http://schemas.openxmlformats.org/officeDocument/2006/relationships/slide" Target="slides/slide7.xml"/><Relationship Id="rId33" Type="http://schemas.openxmlformats.org/officeDocument/2006/relationships/slide" Target="slides/slide23.xml"/><Relationship Id="rId38" Type="http://schemas.openxmlformats.org/officeDocument/2006/relationships/slide" Target="slides/slide28.xml"/><Relationship Id="rId59" Type="http://schemas.openxmlformats.org/officeDocument/2006/relationships/slide" Target="slides/slide49.xml"/><Relationship Id="rId103" Type="http://schemas.openxmlformats.org/officeDocument/2006/relationships/slide" Target="slides/slide93.xml"/><Relationship Id="rId108" Type="http://schemas.openxmlformats.org/officeDocument/2006/relationships/slide" Target="slides/slide98.xml"/><Relationship Id="rId124" Type="http://schemas.openxmlformats.org/officeDocument/2006/relationships/slide" Target="slides/slide114.xml"/><Relationship Id="rId129" Type="http://schemas.openxmlformats.org/officeDocument/2006/relationships/presProps" Target="presProps.xml"/><Relationship Id="rId54" Type="http://schemas.openxmlformats.org/officeDocument/2006/relationships/slide" Target="slides/slide44.xml"/><Relationship Id="rId70" Type="http://schemas.openxmlformats.org/officeDocument/2006/relationships/slide" Target="slides/slide60.xml"/><Relationship Id="rId75" Type="http://schemas.openxmlformats.org/officeDocument/2006/relationships/slide" Target="slides/slide65.xml"/><Relationship Id="rId91" Type="http://schemas.openxmlformats.org/officeDocument/2006/relationships/slide" Target="slides/slide81.xml"/><Relationship Id="rId96" Type="http://schemas.openxmlformats.org/officeDocument/2006/relationships/slide" Target="slides/slide86.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3.xml"/><Relationship Id="rId28" Type="http://schemas.openxmlformats.org/officeDocument/2006/relationships/slide" Target="slides/slide18.xml"/><Relationship Id="rId49" Type="http://schemas.openxmlformats.org/officeDocument/2006/relationships/slide" Target="slides/slide39.xml"/><Relationship Id="rId114" Type="http://schemas.openxmlformats.org/officeDocument/2006/relationships/slide" Target="slides/slide104.xml"/><Relationship Id="rId119" Type="http://schemas.openxmlformats.org/officeDocument/2006/relationships/slide" Target="slides/slide109.xml"/><Relationship Id="rId44" Type="http://schemas.openxmlformats.org/officeDocument/2006/relationships/slide" Target="slides/slide34.xml"/><Relationship Id="rId60" Type="http://schemas.openxmlformats.org/officeDocument/2006/relationships/slide" Target="slides/slide50.xml"/><Relationship Id="rId65" Type="http://schemas.openxmlformats.org/officeDocument/2006/relationships/slide" Target="slides/slide55.xml"/><Relationship Id="rId81" Type="http://schemas.openxmlformats.org/officeDocument/2006/relationships/slide" Target="slides/slide71.xml"/><Relationship Id="rId86" Type="http://schemas.openxmlformats.org/officeDocument/2006/relationships/slide" Target="slides/slide76.xml"/><Relationship Id="rId130" Type="http://schemas.openxmlformats.org/officeDocument/2006/relationships/viewProps" Target="viewProps.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109" Type="http://schemas.openxmlformats.org/officeDocument/2006/relationships/slide" Target="slides/slide9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slide" Target="slides/slide94.xml"/><Relationship Id="rId120" Type="http://schemas.openxmlformats.org/officeDocument/2006/relationships/slide" Target="slides/slide110.xml"/><Relationship Id="rId125" Type="http://schemas.openxmlformats.org/officeDocument/2006/relationships/slide" Target="slides/slide115.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slide" Target="slides/slide82.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110" Type="http://schemas.openxmlformats.org/officeDocument/2006/relationships/slide" Target="slides/slide100.xml"/><Relationship Id="rId115" Type="http://schemas.openxmlformats.org/officeDocument/2006/relationships/slide" Target="slides/slide105.xml"/><Relationship Id="rId131" Type="http://schemas.openxmlformats.org/officeDocument/2006/relationships/theme" Target="theme/theme1.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slide" Target="slides/slide90.xml"/><Relationship Id="rId105" Type="http://schemas.openxmlformats.org/officeDocument/2006/relationships/slide" Target="slides/slide95.xml"/><Relationship Id="rId126" Type="http://schemas.openxmlformats.org/officeDocument/2006/relationships/slide" Target="slides/slide116.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98" Type="http://schemas.openxmlformats.org/officeDocument/2006/relationships/slide" Target="slides/slide88.xml"/><Relationship Id="rId121" Type="http://schemas.openxmlformats.org/officeDocument/2006/relationships/slide" Target="slides/slide111.xml"/><Relationship Id="rId3" Type="http://schemas.openxmlformats.org/officeDocument/2006/relationships/slideMaster" Target="slideMasters/slideMaster3.xml"/><Relationship Id="rId25" Type="http://schemas.openxmlformats.org/officeDocument/2006/relationships/slide" Target="slides/slide15.xml"/><Relationship Id="rId46" Type="http://schemas.openxmlformats.org/officeDocument/2006/relationships/slide" Target="slides/slide36.xml"/><Relationship Id="rId67" Type="http://schemas.openxmlformats.org/officeDocument/2006/relationships/slide" Target="slides/slide57.xml"/><Relationship Id="rId116" Type="http://schemas.openxmlformats.org/officeDocument/2006/relationships/slide" Target="slides/slide106.xml"/><Relationship Id="rId20" Type="http://schemas.openxmlformats.org/officeDocument/2006/relationships/slide" Target="slides/slide10.xml"/><Relationship Id="rId41" Type="http://schemas.openxmlformats.org/officeDocument/2006/relationships/slide" Target="slides/slide31.xml"/><Relationship Id="rId62" Type="http://schemas.openxmlformats.org/officeDocument/2006/relationships/slide" Target="slides/slide52.xml"/><Relationship Id="rId83" Type="http://schemas.openxmlformats.org/officeDocument/2006/relationships/slide" Target="slides/slide73.xml"/><Relationship Id="rId88" Type="http://schemas.openxmlformats.org/officeDocument/2006/relationships/slide" Target="slides/slide78.xml"/><Relationship Id="rId111" Type="http://schemas.openxmlformats.org/officeDocument/2006/relationships/slide" Target="slides/slide101.xml"/><Relationship Id="rId132" Type="http://schemas.openxmlformats.org/officeDocument/2006/relationships/tableStyles" Target="tableStyles.xml"/><Relationship Id="rId15" Type="http://schemas.openxmlformats.org/officeDocument/2006/relationships/slide" Target="slides/slide5.xml"/><Relationship Id="rId36" Type="http://schemas.openxmlformats.org/officeDocument/2006/relationships/slide" Target="slides/slide26.xml"/><Relationship Id="rId57" Type="http://schemas.openxmlformats.org/officeDocument/2006/relationships/slide" Target="slides/slide47.xml"/><Relationship Id="rId106" Type="http://schemas.openxmlformats.org/officeDocument/2006/relationships/slide" Target="slides/slide96.xml"/><Relationship Id="rId127" Type="http://schemas.openxmlformats.org/officeDocument/2006/relationships/notesMaster" Target="notesMasters/notesMaster1.xml"/><Relationship Id="rId10" Type="http://schemas.openxmlformats.org/officeDocument/2006/relationships/slideMaster" Target="slideMasters/slideMaster10.xml"/><Relationship Id="rId31" Type="http://schemas.openxmlformats.org/officeDocument/2006/relationships/slide" Target="slides/slide21.xml"/><Relationship Id="rId52" Type="http://schemas.openxmlformats.org/officeDocument/2006/relationships/slide" Target="slides/slide42.xml"/><Relationship Id="rId73" Type="http://schemas.openxmlformats.org/officeDocument/2006/relationships/slide" Target="slides/slide63.xml"/><Relationship Id="rId78" Type="http://schemas.openxmlformats.org/officeDocument/2006/relationships/slide" Target="slides/slide68.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slide" Target="slides/slide91.xml"/><Relationship Id="rId122" Type="http://schemas.openxmlformats.org/officeDocument/2006/relationships/slide" Target="slides/slide112.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 Target="slides/slide1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24CCBF-31CF-4FCA-A5B4-50142834420A}" type="datetimeFigureOut">
              <a:rPr lang="en-US" smtClean="0"/>
              <a:t>5/14/2020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895618-5249-4F12-80E4-2F3A0FD18481}" type="slidenum">
              <a:rPr lang="en-US" smtClean="0"/>
              <a:t>‹#›</a:t>
            </a:fld>
            <a:endParaRPr lang="en-US"/>
          </a:p>
        </p:txBody>
      </p:sp>
    </p:spTree>
    <p:extLst>
      <p:ext uri="{BB962C8B-B14F-4D97-AF65-F5344CB8AC3E}">
        <p14:creationId xmlns:p14="http://schemas.microsoft.com/office/powerpoint/2010/main" val="472110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84B720-C9F6-4BFC-BC5C-B1B8D70204DA}" type="datetimeFigureOut">
              <a:rPr lang="en-US" smtClean="0"/>
              <a:t>5/14/2020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03D02-7E89-4EBF-B123-9C334E1BFEF7}" type="slidenum">
              <a:rPr lang="en-US" smtClean="0"/>
              <a:t>‹#›</a:t>
            </a:fld>
            <a:endParaRPr lang="en-US"/>
          </a:p>
        </p:txBody>
      </p:sp>
    </p:spTree>
    <p:extLst>
      <p:ext uri="{BB962C8B-B14F-4D97-AF65-F5344CB8AC3E}">
        <p14:creationId xmlns:p14="http://schemas.microsoft.com/office/powerpoint/2010/main" val="618904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a:solidFill>
              <a:srgbClr val="000000"/>
            </a:solidFill>
            <a:miter lim="800000"/>
            <a:headEnd/>
            <a:tailEnd/>
          </a:ln>
        </p:spPr>
      </p:sp>
      <p:sp>
        <p:nvSpPr>
          <p:cNvPr id="5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12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1" hangingPunct="1">
              <a:buClr>
                <a:srgbClr val="000000"/>
              </a:buClr>
              <a:buSzPct val="100000"/>
              <a:buFont typeface="Times New Roman" panose="02020603050405020304" pitchFamily="18" charset="0"/>
              <a:buNone/>
            </a:pPr>
            <a:fld id="{F824EA2D-33A4-4B92-8BB2-72D11EC80A16}" type="slidenum">
              <a:rPr lang="en-US" altLang="en-US" sz="1200" i="0">
                <a:solidFill>
                  <a:schemeClr val="tx1"/>
                </a:solidFill>
              </a:rPr>
              <a:pPr algn="r" eaLnBrk="1" hangingPunct="1">
                <a:buClr>
                  <a:srgbClr val="000000"/>
                </a:buClr>
                <a:buSzPct val="100000"/>
                <a:buFont typeface="Times New Roman" panose="02020603050405020304" pitchFamily="18" charset="0"/>
                <a:buNone/>
              </a:pPr>
              <a:t>1</a:t>
            </a:fld>
            <a:endParaRPr lang="en-US" altLang="en-US" sz="1200" i="0">
              <a:solidFill>
                <a:schemeClr val="tx1"/>
              </a:solidFill>
            </a:endParaRPr>
          </a:p>
        </p:txBody>
      </p:sp>
    </p:spTree>
    <p:extLst>
      <p:ext uri="{BB962C8B-B14F-4D97-AF65-F5344CB8AC3E}">
        <p14:creationId xmlns:p14="http://schemas.microsoft.com/office/powerpoint/2010/main" val="2646164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355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5174C845-1339-4D37-866D-B5463D625944}" type="slidenum">
              <a:rPr lang="en-US" altLang="en-US">
                <a:latin typeface="Arial" panose="020B0604020202020204" pitchFamily="34" charset="0"/>
                <a:ea typeface="ヒラギノ角ゴ Pro W3"/>
              </a:rPr>
              <a:pPr>
                <a:spcBef>
                  <a:spcPct val="0"/>
                </a:spcBef>
                <a:buClrTx/>
                <a:buFontTx/>
                <a:buNone/>
              </a:pPr>
              <a:t>10</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47132531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p:sp>
      <p:sp>
        <p:nvSpPr>
          <p:cNvPr id="207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0787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48E182B1-2067-4330-A73B-4F617C4C0DAD}" type="slidenum">
              <a:rPr lang="en-US" altLang="en-US">
                <a:latin typeface="Arial" panose="020B0604020202020204" pitchFamily="34" charset="0"/>
                <a:ea typeface="ヒラギノ角ゴ Pro W3"/>
              </a:rPr>
              <a:pPr>
                <a:spcBef>
                  <a:spcPct val="0"/>
                </a:spcBef>
                <a:buClrTx/>
                <a:buFontTx/>
                <a:buNone/>
              </a:pPr>
              <a:t>103</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118850220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p:sp>
      <p:sp>
        <p:nvSpPr>
          <p:cNvPr id="209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0992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457D2C6B-6BE9-411C-82D4-D8A74C41C77A}" type="slidenum">
              <a:rPr lang="en-US" altLang="en-US">
                <a:latin typeface="Arial" panose="020B0604020202020204" pitchFamily="34" charset="0"/>
                <a:ea typeface="ヒラギノ角ゴ Pro W3"/>
              </a:rPr>
              <a:pPr>
                <a:spcBef>
                  <a:spcPct val="0"/>
                </a:spcBef>
                <a:buClrTx/>
                <a:buFontTx/>
                <a:buNone/>
              </a:pPr>
              <a:t>104</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196211867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p:sp>
      <p:sp>
        <p:nvSpPr>
          <p:cNvPr id="211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1197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881EEFFA-D9BD-422C-ACF1-2BBD8CBA9F03}" type="slidenum">
              <a:rPr lang="en-US" altLang="en-US">
                <a:latin typeface="Arial" panose="020B0604020202020204" pitchFamily="34" charset="0"/>
                <a:ea typeface="ヒラギノ角ゴ Pro W3"/>
              </a:rPr>
              <a:pPr>
                <a:spcBef>
                  <a:spcPct val="0"/>
                </a:spcBef>
                <a:buClrTx/>
                <a:buFontTx/>
                <a:buNone/>
              </a:pPr>
              <a:t>105</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301742427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p:sp>
      <p:sp>
        <p:nvSpPr>
          <p:cNvPr id="214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1402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77FE6E27-672F-403C-8994-D4372D5F0E4B}" type="slidenum">
              <a:rPr lang="en-US" altLang="en-US">
                <a:latin typeface="Arial" panose="020B0604020202020204" pitchFamily="34" charset="0"/>
                <a:ea typeface="ヒラギノ角ゴ Pro W3"/>
              </a:rPr>
              <a:pPr>
                <a:spcBef>
                  <a:spcPct val="0"/>
                </a:spcBef>
                <a:buClrTx/>
                <a:buFontTx/>
                <a:buNone/>
              </a:pPr>
              <a:t>106</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5070252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p:sp>
      <p:sp>
        <p:nvSpPr>
          <p:cNvPr id="216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1606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F3D038A7-7415-4FF5-8963-526AB3126B67}" type="slidenum">
              <a:rPr lang="en-US" altLang="en-US">
                <a:latin typeface="Arial" panose="020B0604020202020204" pitchFamily="34" charset="0"/>
                <a:ea typeface="ヒラギノ角ゴ Pro W3"/>
              </a:rPr>
              <a:pPr>
                <a:spcBef>
                  <a:spcPct val="0"/>
                </a:spcBef>
                <a:buClrTx/>
                <a:buFontTx/>
                <a:buNone/>
              </a:pPr>
              <a:t>107</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9671526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p:sp>
      <p:sp>
        <p:nvSpPr>
          <p:cNvPr id="218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1811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F31E1D99-A34A-4473-86E4-E9A3CA81431F}" type="slidenum">
              <a:rPr lang="en-US" altLang="en-US">
                <a:latin typeface="Arial" panose="020B0604020202020204" pitchFamily="34" charset="0"/>
                <a:ea typeface="ヒラギノ角ゴ Pro W3"/>
              </a:rPr>
              <a:pPr>
                <a:spcBef>
                  <a:spcPct val="0"/>
                </a:spcBef>
                <a:buClrTx/>
                <a:buFontTx/>
                <a:buNone/>
              </a:pPr>
              <a:t>108</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346636006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p:sp>
      <p:sp>
        <p:nvSpPr>
          <p:cNvPr id="220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2016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5C03AC45-1790-49A3-9DB6-6FCA7F7CD27B}" type="slidenum">
              <a:rPr lang="en-US" altLang="en-US">
                <a:latin typeface="Arial" panose="020B0604020202020204" pitchFamily="34" charset="0"/>
                <a:ea typeface="ヒラギノ角ゴ Pro W3"/>
              </a:rPr>
              <a:pPr>
                <a:spcBef>
                  <a:spcPct val="0"/>
                </a:spcBef>
                <a:buClrTx/>
                <a:buFontTx/>
                <a:buNone/>
              </a:pPr>
              <a:t>109</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49496195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003D02-7E89-4EBF-B123-9C334E1BFEF7}" type="slidenum">
              <a:rPr lang="en-US" smtClean="0"/>
              <a:t>110</a:t>
            </a:fld>
            <a:endParaRPr lang="en-US"/>
          </a:p>
        </p:txBody>
      </p:sp>
    </p:spTree>
    <p:extLst>
      <p:ext uri="{BB962C8B-B14F-4D97-AF65-F5344CB8AC3E}">
        <p14:creationId xmlns:p14="http://schemas.microsoft.com/office/powerpoint/2010/main" val="1252161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560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48360364-001B-4E36-ACE1-233C32B3DD08}" type="slidenum">
              <a:rPr lang="en-US" altLang="en-US">
                <a:latin typeface="Arial" panose="020B0604020202020204" pitchFamily="34" charset="0"/>
                <a:ea typeface="ヒラギノ角ゴ Pro W3"/>
              </a:rPr>
              <a:pPr>
                <a:spcBef>
                  <a:spcPct val="0"/>
                </a:spcBef>
                <a:buClrTx/>
                <a:buFontTx/>
                <a:buNone/>
              </a:pPr>
              <a:t>11</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1692077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765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34D33682-5A26-46D5-873C-AFDF58770EE0}" type="slidenum">
              <a:rPr lang="en-US" altLang="en-US">
                <a:latin typeface="Arial" panose="020B0604020202020204" pitchFamily="34" charset="0"/>
                <a:ea typeface="ヒラギノ角ゴ Pro W3"/>
              </a:rPr>
              <a:pPr>
                <a:spcBef>
                  <a:spcPct val="0"/>
                </a:spcBef>
                <a:buClrTx/>
                <a:buFontTx/>
                <a:buNone/>
              </a:pPr>
              <a:t>12</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2693982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970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906BAC4F-EAA4-4C0A-A329-917BB75A5F55}" type="slidenum">
              <a:rPr lang="en-US" altLang="en-US">
                <a:latin typeface="Arial" panose="020B0604020202020204" pitchFamily="34" charset="0"/>
                <a:ea typeface="ヒラギノ角ゴ Pro W3"/>
              </a:rPr>
              <a:pPr>
                <a:spcBef>
                  <a:spcPct val="0"/>
                </a:spcBef>
                <a:buClrTx/>
                <a:buFontTx/>
                <a:buNone/>
              </a:pPr>
              <a:t>13</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3059093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3174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5AF8881C-70BB-45DB-8E00-B6E83E676324}" type="slidenum">
              <a:rPr lang="en-US" altLang="en-US">
                <a:latin typeface="Arial" panose="020B0604020202020204" pitchFamily="34" charset="0"/>
                <a:ea typeface="ヒラギノ角ゴ Pro W3"/>
              </a:rPr>
              <a:pPr>
                <a:spcBef>
                  <a:spcPct val="0"/>
                </a:spcBef>
                <a:buClrTx/>
                <a:buFontTx/>
                <a:buNone/>
              </a:pPr>
              <a:t>14</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3502311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3379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A21AFC75-2D79-4990-B9EA-43A94012EA55}" type="slidenum">
              <a:rPr lang="en-US" altLang="en-US">
                <a:latin typeface="Arial" panose="020B0604020202020204" pitchFamily="34" charset="0"/>
                <a:ea typeface="ヒラギノ角ゴ Pro W3"/>
              </a:rPr>
              <a:pPr>
                <a:spcBef>
                  <a:spcPct val="0"/>
                </a:spcBef>
                <a:buClrTx/>
                <a:buFontTx/>
                <a:buNone/>
              </a:pPr>
              <a:t>15</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1163925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3584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6F143737-85F2-4F30-ABDC-61E54541A8BD}" type="slidenum">
              <a:rPr lang="en-US" altLang="en-US">
                <a:latin typeface="Arial" panose="020B0604020202020204" pitchFamily="34" charset="0"/>
                <a:ea typeface="ヒラギノ角ゴ Pro W3"/>
              </a:rPr>
              <a:pPr>
                <a:spcBef>
                  <a:spcPct val="0"/>
                </a:spcBef>
                <a:buClrTx/>
                <a:buFontTx/>
                <a:buNone/>
              </a:pPr>
              <a:t>16</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130804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37892"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64D2DAB-F7C6-4705-8F2A-ADEA4A40495D}" type="slidenum">
              <a:rPr lang="en-US" altLang="en-US" i="0">
                <a:latin typeface="Arial" panose="020B0604020202020204" pitchFamily="34" charset="0"/>
                <a:cs typeface="Lucida Sans Unicode" panose="020B0602030504020204" pitchFamily="34" charset="0"/>
              </a:rPr>
              <a:pPr algn="r" eaLnBrk="1" hangingPunct="1">
                <a:spcBef>
                  <a:spcPct val="0"/>
                </a:spcBef>
                <a:buClrTx/>
                <a:buFontTx/>
                <a:buNone/>
              </a:pPr>
              <a:t>17</a:t>
            </a:fld>
            <a:endParaRPr lang="en-US" altLang="en-US" i="0">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31647408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3994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EAFADBE7-CF75-4647-B094-0FE24A079FC3}" type="slidenum">
              <a:rPr lang="en-US" altLang="en-US">
                <a:latin typeface="Arial" panose="020B0604020202020204" pitchFamily="34" charset="0"/>
                <a:ea typeface="ヒラギノ角ゴ Pro W3"/>
              </a:rPr>
              <a:pPr>
                <a:spcBef>
                  <a:spcPct val="0"/>
                </a:spcBef>
                <a:buClrTx/>
                <a:buFontTx/>
                <a:buNone/>
              </a:pPr>
              <a:t>18</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19520428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4198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DFBB32B0-3FE8-41F3-AC9B-94AFE4D7740C}" type="slidenum">
              <a:rPr lang="en-US" altLang="en-US">
                <a:latin typeface="Arial" panose="020B0604020202020204" pitchFamily="34" charset="0"/>
                <a:ea typeface="ヒラギノ角ゴ Pro W3"/>
              </a:rPr>
              <a:pPr>
                <a:spcBef>
                  <a:spcPct val="0"/>
                </a:spcBef>
                <a:buClrTx/>
                <a:buFontTx/>
                <a:buNone/>
              </a:pPr>
              <a:t>19</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461378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717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847505F6-8592-4CAD-BB73-E570001FFC6A}" type="slidenum">
              <a:rPr lang="en-US" altLang="en-US">
                <a:latin typeface="Arial" panose="020B0604020202020204" pitchFamily="34" charset="0"/>
                <a:ea typeface="ヒラギノ角ゴ Pro W3"/>
              </a:rPr>
              <a:pPr>
                <a:spcBef>
                  <a:spcPct val="0"/>
                </a:spcBef>
                <a:buClrTx/>
                <a:buFontTx/>
                <a:buNone/>
              </a:pPr>
              <a:t>2</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38255562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4403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535AED30-0D15-4AE7-969E-3D607BE62C89}" type="slidenum">
              <a:rPr lang="en-US" altLang="en-US">
                <a:latin typeface="Arial" panose="020B0604020202020204" pitchFamily="34" charset="0"/>
                <a:ea typeface="ヒラギノ角ゴ Pro W3"/>
              </a:rPr>
              <a:pPr>
                <a:spcBef>
                  <a:spcPct val="0"/>
                </a:spcBef>
                <a:buClrTx/>
                <a:buFontTx/>
                <a:buNone/>
              </a:pPr>
              <a:t>20</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6907817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4608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0BB24A77-C5F6-4753-AD18-6D6A07208A4F}" type="slidenum">
              <a:rPr lang="en-US" altLang="en-US">
                <a:latin typeface="Arial" panose="020B0604020202020204" pitchFamily="34" charset="0"/>
                <a:ea typeface="ヒラギノ角ゴ Pro W3"/>
              </a:rPr>
              <a:pPr>
                <a:spcBef>
                  <a:spcPct val="0"/>
                </a:spcBef>
                <a:buClrTx/>
                <a:buFontTx/>
                <a:buNone/>
              </a:pPr>
              <a:t>21</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6371943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4813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58FFEB74-2181-46BA-9EBE-BC4A107DE7A5}" type="slidenum">
              <a:rPr lang="en-US" altLang="en-US">
                <a:latin typeface="Arial" panose="020B0604020202020204" pitchFamily="34" charset="0"/>
                <a:ea typeface="ヒラギノ角ゴ Pro W3"/>
              </a:rPr>
              <a:pPr>
                <a:spcBef>
                  <a:spcPct val="0"/>
                </a:spcBef>
                <a:buClrTx/>
                <a:buFontTx/>
                <a:buNone/>
              </a:pPr>
              <a:t>22</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20133192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5018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4F48D414-6F9F-4AFC-9C37-D6242511CFC2}" type="slidenum">
              <a:rPr lang="en-US" altLang="en-US">
                <a:latin typeface="Arial" panose="020B0604020202020204" pitchFamily="34" charset="0"/>
                <a:ea typeface="ヒラギノ角ゴ Pro W3"/>
              </a:rPr>
              <a:pPr>
                <a:spcBef>
                  <a:spcPct val="0"/>
                </a:spcBef>
                <a:buClrTx/>
                <a:buFontTx/>
                <a:buNone/>
              </a:pPr>
              <a:t>23</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16644211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5222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7DCFF23D-534E-44CE-8C71-DFDB47C772CB}" type="slidenum">
              <a:rPr lang="en-US" altLang="en-US">
                <a:latin typeface="Arial" panose="020B0604020202020204" pitchFamily="34" charset="0"/>
                <a:ea typeface="ヒラギノ角ゴ Pro W3"/>
              </a:rPr>
              <a:pPr>
                <a:spcBef>
                  <a:spcPct val="0"/>
                </a:spcBef>
                <a:buClrTx/>
                <a:buFontTx/>
                <a:buNone/>
              </a:pPr>
              <a:t>24</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35224792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5427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AFDF331F-89AC-4DDB-AB34-E00EAB1BA3F1}" type="slidenum">
              <a:rPr lang="en-US" altLang="en-US">
                <a:latin typeface="Arial" panose="020B0604020202020204" pitchFamily="34" charset="0"/>
                <a:ea typeface="ヒラギノ角ゴ Pro W3"/>
              </a:rPr>
              <a:pPr>
                <a:spcBef>
                  <a:spcPct val="0"/>
                </a:spcBef>
                <a:buClrTx/>
                <a:buFontTx/>
                <a:buNone/>
              </a:pPr>
              <a:t>25</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3240638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5632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DA86FE6D-F7E2-44CF-8CD8-0EC41473C824}" type="slidenum">
              <a:rPr lang="en-US" altLang="en-US">
                <a:latin typeface="Arial" panose="020B0604020202020204" pitchFamily="34" charset="0"/>
                <a:ea typeface="ヒラギノ角ゴ Pro W3"/>
              </a:rPr>
              <a:pPr>
                <a:spcBef>
                  <a:spcPct val="0"/>
                </a:spcBef>
                <a:buClrTx/>
                <a:buFontTx/>
                <a:buNone/>
              </a:pPr>
              <a:t>27</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22853778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5837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D93D8983-085C-474A-A4F5-68E939942AE3}" type="slidenum">
              <a:rPr lang="en-US" altLang="en-US">
                <a:latin typeface="Arial" panose="020B0604020202020204" pitchFamily="34" charset="0"/>
                <a:ea typeface="ヒラギノ角ゴ Pro W3"/>
              </a:rPr>
              <a:pPr>
                <a:spcBef>
                  <a:spcPct val="0"/>
                </a:spcBef>
                <a:buClrTx/>
                <a:buFontTx/>
                <a:buNone/>
              </a:pPr>
              <a:t>28</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29731749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6042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49DAF34B-14DA-43E8-B74A-F5671D0FA35C}" type="slidenum">
              <a:rPr lang="en-US" altLang="en-US">
                <a:latin typeface="Arial" panose="020B0604020202020204" pitchFamily="34" charset="0"/>
                <a:ea typeface="ヒラギノ角ゴ Pro W3"/>
              </a:rPr>
              <a:pPr>
                <a:spcBef>
                  <a:spcPct val="0"/>
                </a:spcBef>
                <a:buClrTx/>
                <a:buFontTx/>
                <a:buNone/>
              </a:pPr>
              <a:t>29</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33697358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6246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E0B2663C-A2F7-4A51-B07D-E7E9AEC44DB6}" type="slidenum">
              <a:rPr lang="en-US" altLang="en-US">
                <a:latin typeface="Arial" panose="020B0604020202020204" pitchFamily="34" charset="0"/>
                <a:ea typeface="ヒラギノ角ゴ Pro W3"/>
              </a:rPr>
              <a:pPr>
                <a:spcBef>
                  <a:spcPct val="0"/>
                </a:spcBef>
                <a:buClrTx/>
                <a:buFontTx/>
                <a:buNone/>
              </a:pPr>
              <a:t>30</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3984015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922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2498DEAC-31F5-4EDB-8175-5D72CE73041E}" type="slidenum">
              <a:rPr lang="en-US" altLang="en-US">
                <a:latin typeface="Arial" panose="020B0604020202020204" pitchFamily="34" charset="0"/>
                <a:ea typeface="ヒラギノ角ゴ Pro W3"/>
              </a:rPr>
              <a:pPr>
                <a:spcBef>
                  <a:spcPct val="0"/>
                </a:spcBef>
                <a:buClrTx/>
                <a:buFontTx/>
                <a:buNone/>
              </a:pPr>
              <a:t>3</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31548082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6451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2A55C021-19CA-4CB8-ADC3-786425CB8600}" type="slidenum">
              <a:rPr lang="en-US" altLang="en-US">
                <a:latin typeface="Arial" panose="020B0604020202020204" pitchFamily="34" charset="0"/>
                <a:ea typeface="ヒラギノ角ゴ Pro W3"/>
              </a:rPr>
              <a:pPr>
                <a:spcBef>
                  <a:spcPct val="0"/>
                </a:spcBef>
                <a:buClrTx/>
                <a:buFontTx/>
                <a:buNone/>
              </a:pPr>
              <a:t>32</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12948446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6656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E08844E1-0411-4DF4-99D9-C51277D56D54}" type="slidenum">
              <a:rPr lang="en-US" altLang="en-US">
                <a:latin typeface="Arial" panose="020B0604020202020204" pitchFamily="34" charset="0"/>
                <a:ea typeface="ヒラギノ角ゴ Pro W3"/>
              </a:rPr>
              <a:pPr>
                <a:spcBef>
                  <a:spcPct val="0"/>
                </a:spcBef>
                <a:buClrTx/>
                <a:buFontTx/>
                <a:buNone/>
              </a:pPr>
              <a:t>33</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37962349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6861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7E8C2021-53F7-4C1D-A734-D06D3758FAD2}" type="slidenum">
              <a:rPr lang="en-US" altLang="en-US">
                <a:latin typeface="Arial" panose="020B0604020202020204" pitchFamily="34" charset="0"/>
                <a:ea typeface="ヒラギノ角ゴ Pro W3"/>
              </a:rPr>
              <a:pPr>
                <a:spcBef>
                  <a:spcPct val="0"/>
                </a:spcBef>
                <a:buClrTx/>
                <a:buFontTx/>
                <a:buNone/>
              </a:pPr>
              <a:t>34</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16455938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7066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1A08614B-CACC-4FDB-9766-CCCE303F8EB8}" type="slidenum">
              <a:rPr lang="en-US" altLang="en-US">
                <a:latin typeface="Arial" panose="020B0604020202020204" pitchFamily="34" charset="0"/>
                <a:ea typeface="ヒラギノ角ゴ Pro W3"/>
              </a:rPr>
              <a:pPr>
                <a:spcBef>
                  <a:spcPct val="0"/>
                </a:spcBef>
                <a:buClrTx/>
                <a:buFontTx/>
                <a:buNone/>
              </a:pPr>
              <a:t>35</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25331368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7270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0CF76671-1A0E-48B2-9C57-EF60FE8B1C32}" type="slidenum">
              <a:rPr lang="en-US" altLang="en-US">
                <a:latin typeface="Arial" panose="020B0604020202020204" pitchFamily="34" charset="0"/>
                <a:ea typeface="ヒラギノ角ゴ Pro W3"/>
              </a:rPr>
              <a:pPr>
                <a:spcBef>
                  <a:spcPct val="0"/>
                </a:spcBef>
                <a:buClrTx/>
                <a:buFontTx/>
                <a:buNone/>
              </a:pPr>
              <a:t>37</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35028360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74756"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1CBF02A4-F298-45F9-84DA-CAC6AC3CBA91}" type="slidenum">
              <a:rPr lang="en-US" altLang="en-US" i="0">
                <a:latin typeface="Arial" panose="020B0604020202020204" pitchFamily="34" charset="0"/>
                <a:cs typeface="Lucida Sans Unicode" panose="020B0602030504020204" pitchFamily="34" charset="0"/>
              </a:rPr>
              <a:pPr algn="r" eaLnBrk="1" hangingPunct="1">
                <a:spcBef>
                  <a:spcPct val="0"/>
                </a:spcBef>
                <a:buClrTx/>
                <a:buFontTx/>
                <a:buNone/>
              </a:pPr>
              <a:t>38</a:t>
            </a:fld>
            <a:endParaRPr lang="en-US" altLang="en-US" i="0">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30806662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76804"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15E67DB8-B237-4546-BE1B-D222C7D96D75}" type="slidenum">
              <a:rPr lang="en-US" altLang="en-US" i="0">
                <a:latin typeface="Arial" panose="020B0604020202020204" pitchFamily="34" charset="0"/>
                <a:cs typeface="Lucida Sans Unicode" panose="020B0602030504020204" pitchFamily="34" charset="0"/>
              </a:rPr>
              <a:pPr algn="r" eaLnBrk="1" hangingPunct="1">
                <a:spcBef>
                  <a:spcPct val="0"/>
                </a:spcBef>
                <a:buClrTx/>
                <a:buFontTx/>
                <a:buNone/>
              </a:pPr>
              <a:t>39</a:t>
            </a:fld>
            <a:endParaRPr lang="en-US" altLang="en-US" i="0">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23564554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78852"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11E0BD65-9B20-4901-A080-77F589BA5425}" type="slidenum">
              <a:rPr lang="en-US" altLang="en-US" i="0">
                <a:latin typeface="Arial" panose="020B0604020202020204" pitchFamily="34" charset="0"/>
                <a:cs typeface="Lucida Sans Unicode" panose="020B0602030504020204" pitchFamily="34" charset="0"/>
              </a:rPr>
              <a:pPr algn="r" eaLnBrk="1" hangingPunct="1">
                <a:spcBef>
                  <a:spcPct val="0"/>
                </a:spcBef>
                <a:buClrTx/>
                <a:buFontTx/>
                <a:buNone/>
              </a:pPr>
              <a:t>40</a:t>
            </a:fld>
            <a:endParaRPr lang="en-US" altLang="en-US" i="0">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18169567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80900"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9699216E-4A51-4D04-A681-BE4AA5550824}" type="slidenum">
              <a:rPr lang="en-US" altLang="en-US" i="0">
                <a:latin typeface="Arial" panose="020B0604020202020204" pitchFamily="34" charset="0"/>
                <a:cs typeface="Lucida Sans Unicode" panose="020B0602030504020204" pitchFamily="34" charset="0"/>
              </a:rPr>
              <a:pPr algn="r" eaLnBrk="1" hangingPunct="1">
                <a:spcBef>
                  <a:spcPct val="0"/>
                </a:spcBef>
                <a:buClrTx/>
                <a:buFontTx/>
                <a:buNone/>
              </a:pPr>
              <a:t>41</a:t>
            </a:fld>
            <a:endParaRPr lang="en-US" altLang="en-US" i="0">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10038051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8294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0E06C02D-3ED8-456F-BE4C-1D22D5EA090F}" type="slidenum">
              <a:rPr lang="en-US" altLang="en-US">
                <a:latin typeface="Arial" panose="020B0604020202020204" pitchFamily="34" charset="0"/>
                <a:ea typeface="ヒラギノ角ゴ Pro W3"/>
              </a:rPr>
              <a:pPr>
                <a:spcBef>
                  <a:spcPct val="0"/>
                </a:spcBef>
                <a:buClrTx/>
                <a:buFontTx/>
                <a:buNone/>
              </a:pPr>
              <a:t>42</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2720803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126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15DC1D45-335B-4262-A099-FE28A2C395BD}" type="slidenum">
              <a:rPr lang="en-US" altLang="en-US">
                <a:latin typeface="Arial" panose="020B0604020202020204" pitchFamily="34" charset="0"/>
                <a:ea typeface="ヒラギノ角ゴ Pro W3"/>
              </a:rPr>
              <a:pPr>
                <a:spcBef>
                  <a:spcPct val="0"/>
                </a:spcBef>
                <a:buClrTx/>
                <a:buFontTx/>
                <a:buNone/>
              </a:pPr>
              <a:t>4</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7636129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8499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ACE064EC-9925-43EF-9916-9C44607BE0D4}" type="slidenum">
              <a:rPr lang="en-US" altLang="en-US">
                <a:latin typeface="Arial" panose="020B0604020202020204" pitchFamily="34" charset="0"/>
                <a:ea typeface="ヒラギノ角ゴ Pro W3"/>
              </a:rPr>
              <a:pPr>
                <a:spcBef>
                  <a:spcPct val="0"/>
                </a:spcBef>
                <a:buClrTx/>
                <a:buFontTx/>
                <a:buNone/>
              </a:pPr>
              <a:t>43</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14015152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8704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6A1CDC65-0FE5-4C6E-B73A-AD86607E2101}" type="slidenum">
              <a:rPr lang="en-US" altLang="en-US">
                <a:latin typeface="Arial" panose="020B0604020202020204" pitchFamily="34" charset="0"/>
                <a:ea typeface="ヒラギノ角ゴ Pro W3"/>
              </a:rPr>
              <a:pPr>
                <a:spcBef>
                  <a:spcPct val="0"/>
                </a:spcBef>
                <a:buClrTx/>
                <a:buFontTx/>
                <a:buNone/>
              </a:pPr>
              <a:t>44</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19558391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8909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D5F31C1B-B79A-4600-8BFA-F2D9DFF7C517}" type="slidenum">
              <a:rPr lang="en-US" altLang="en-US">
                <a:latin typeface="Arial" panose="020B0604020202020204" pitchFamily="34" charset="0"/>
                <a:ea typeface="ヒラギノ角ゴ Pro W3"/>
              </a:rPr>
              <a:pPr>
                <a:spcBef>
                  <a:spcPct val="0"/>
                </a:spcBef>
                <a:buClrTx/>
                <a:buFontTx/>
                <a:buNone/>
              </a:pPr>
              <a:t>45</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24987346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9114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9101BC09-1E53-45C9-86E7-89995CA6DB6E}" type="slidenum">
              <a:rPr lang="en-US" altLang="en-US">
                <a:latin typeface="Arial" panose="020B0604020202020204" pitchFamily="34" charset="0"/>
                <a:ea typeface="ヒラギノ角ゴ Pro W3"/>
              </a:rPr>
              <a:pPr>
                <a:spcBef>
                  <a:spcPct val="0"/>
                </a:spcBef>
                <a:buClrTx/>
                <a:buFontTx/>
                <a:buNone/>
              </a:pPr>
              <a:t>46</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24877804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93188"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2669AF52-BA6B-4C5D-ABDF-F539F6C71E6D}" type="slidenum">
              <a:rPr lang="en-US" altLang="en-US" i="0">
                <a:latin typeface="Arial" panose="020B0604020202020204" pitchFamily="34" charset="0"/>
                <a:cs typeface="Lucida Sans Unicode" panose="020B0602030504020204" pitchFamily="34" charset="0"/>
              </a:rPr>
              <a:pPr algn="r" eaLnBrk="1" hangingPunct="1">
                <a:spcBef>
                  <a:spcPct val="0"/>
                </a:spcBef>
                <a:buClrTx/>
                <a:buFontTx/>
                <a:buNone/>
              </a:pPr>
              <a:t>47</a:t>
            </a:fld>
            <a:endParaRPr lang="en-US" altLang="en-US" i="0">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21133183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9523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D5ADC947-8774-4D42-87D8-7F4C5CE17CC7}" type="slidenum">
              <a:rPr lang="en-US" altLang="en-US">
                <a:latin typeface="Arial" panose="020B0604020202020204" pitchFamily="34" charset="0"/>
                <a:ea typeface="ヒラギノ角ゴ Pro W3"/>
              </a:rPr>
              <a:pPr>
                <a:spcBef>
                  <a:spcPct val="0"/>
                </a:spcBef>
                <a:buClrTx/>
                <a:buFontTx/>
                <a:buNone/>
              </a:pPr>
              <a:t>48</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20856106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9728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0C9CC6D9-F481-40F1-8944-8A4B39935F21}" type="slidenum">
              <a:rPr lang="en-US" altLang="en-US">
                <a:latin typeface="Arial" panose="020B0604020202020204" pitchFamily="34" charset="0"/>
                <a:ea typeface="ヒラギノ角ゴ Pro W3"/>
              </a:rPr>
              <a:pPr>
                <a:spcBef>
                  <a:spcPct val="0"/>
                </a:spcBef>
                <a:buClrTx/>
                <a:buFontTx/>
                <a:buNone/>
              </a:pPr>
              <a:t>49</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7156617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99332"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4B893959-3261-4112-8993-74E51EF21339}" type="slidenum">
              <a:rPr lang="en-US" altLang="en-US" i="0">
                <a:latin typeface="Arial" panose="020B0604020202020204" pitchFamily="34" charset="0"/>
                <a:cs typeface="Lucida Sans Unicode" panose="020B0602030504020204" pitchFamily="34" charset="0"/>
              </a:rPr>
              <a:pPr algn="r" eaLnBrk="1" hangingPunct="1">
                <a:spcBef>
                  <a:spcPct val="0"/>
                </a:spcBef>
                <a:buClrTx/>
                <a:buFontTx/>
                <a:buNone/>
              </a:pPr>
              <a:t>50</a:t>
            </a:fld>
            <a:endParaRPr lang="en-US" altLang="en-US" i="0">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12777947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0138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29710ADF-9969-4998-B3F5-D8DD8C1FF275}" type="slidenum">
              <a:rPr lang="en-US" altLang="en-US">
                <a:latin typeface="Arial" panose="020B0604020202020204" pitchFamily="34" charset="0"/>
                <a:ea typeface="ヒラギノ角ゴ Pro W3"/>
              </a:rPr>
              <a:pPr>
                <a:spcBef>
                  <a:spcPct val="0"/>
                </a:spcBef>
                <a:buClrTx/>
                <a:buFontTx/>
                <a:buNone/>
              </a:pPr>
              <a:t>51</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32631688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03428"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34427233-371A-4F35-B056-24F2CD90706D}" type="slidenum">
              <a:rPr lang="en-US" altLang="en-US" i="0">
                <a:latin typeface="Arial" panose="020B0604020202020204" pitchFamily="34" charset="0"/>
                <a:cs typeface="Lucida Sans Unicode" panose="020B0602030504020204" pitchFamily="34" charset="0"/>
              </a:rPr>
              <a:pPr algn="r" eaLnBrk="1" hangingPunct="1">
                <a:spcBef>
                  <a:spcPct val="0"/>
                </a:spcBef>
                <a:buClrTx/>
                <a:buFontTx/>
                <a:buNone/>
              </a:pPr>
              <a:t>52</a:t>
            </a:fld>
            <a:endParaRPr lang="en-US" altLang="en-US" i="0">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1012378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331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B491642B-3FC3-4692-BFB7-CAB54EF069DB}" type="slidenum">
              <a:rPr lang="en-US" altLang="en-US">
                <a:latin typeface="Arial" panose="020B0604020202020204" pitchFamily="34" charset="0"/>
                <a:ea typeface="ヒラギノ角ゴ Pro W3"/>
              </a:rPr>
              <a:pPr>
                <a:spcBef>
                  <a:spcPct val="0"/>
                </a:spcBef>
                <a:buClrTx/>
                <a:buFontTx/>
                <a:buNone/>
              </a:pPr>
              <a:t>5</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41641764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0547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B364FF73-19A7-465A-91AE-5EA631E548A4}" type="slidenum">
              <a:rPr lang="en-US" altLang="en-US">
                <a:latin typeface="Arial" panose="020B0604020202020204" pitchFamily="34" charset="0"/>
                <a:ea typeface="ヒラギノ角ゴ Pro W3"/>
              </a:rPr>
              <a:pPr>
                <a:spcBef>
                  <a:spcPct val="0"/>
                </a:spcBef>
                <a:buClrTx/>
                <a:buFontTx/>
                <a:buNone/>
              </a:pPr>
              <a:t>53</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24958870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07524"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240239AF-DA3F-454A-A1A9-3E63E027401D}" type="slidenum">
              <a:rPr lang="en-US" altLang="en-US" i="0">
                <a:latin typeface="Arial" panose="020B0604020202020204" pitchFamily="34" charset="0"/>
                <a:cs typeface="Lucida Sans Unicode" panose="020B0602030504020204" pitchFamily="34" charset="0"/>
              </a:rPr>
              <a:pPr algn="r" eaLnBrk="1" hangingPunct="1">
                <a:spcBef>
                  <a:spcPct val="0"/>
                </a:spcBef>
                <a:buClrTx/>
                <a:buFontTx/>
                <a:buNone/>
              </a:pPr>
              <a:t>54</a:t>
            </a:fld>
            <a:endParaRPr lang="en-US" altLang="en-US" i="0">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39649685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0957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44D10629-B3BD-4A24-8170-D66575D8FCD9}" type="slidenum">
              <a:rPr lang="en-US" altLang="en-US">
                <a:latin typeface="Arial" panose="020B0604020202020204" pitchFamily="34" charset="0"/>
                <a:ea typeface="ヒラギノ角ゴ Pro W3"/>
              </a:rPr>
              <a:pPr>
                <a:spcBef>
                  <a:spcPct val="0"/>
                </a:spcBef>
                <a:buClrTx/>
                <a:buFontTx/>
                <a:buNone/>
              </a:pPr>
              <a:t>55</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414668201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1162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91C7B2BC-EAEF-4BF5-B7C9-9BAD21336EF4}" type="slidenum">
              <a:rPr lang="en-US" altLang="en-US">
                <a:latin typeface="Arial" panose="020B0604020202020204" pitchFamily="34" charset="0"/>
                <a:ea typeface="ヒラギノ角ゴ Pro W3"/>
              </a:rPr>
              <a:pPr>
                <a:spcBef>
                  <a:spcPct val="0"/>
                </a:spcBef>
                <a:buClrTx/>
                <a:buFontTx/>
                <a:buNone/>
              </a:pPr>
              <a:t>56</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24296074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1366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9EBA7CFD-F85E-4F72-A31C-A1B3DE939A8B}" type="slidenum">
              <a:rPr lang="en-US" altLang="en-US">
                <a:latin typeface="Arial" panose="020B0604020202020204" pitchFamily="34" charset="0"/>
                <a:ea typeface="ヒラギノ角ゴ Pro W3"/>
              </a:rPr>
              <a:pPr>
                <a:spcBef>
                  <a:spcPct val="0"/>
                </a:spcBef>
                <a:buClrTx/>
                <a:buFontTx/>
                <a:buNone/>
              </a:pPr>
              <a:t>57</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22863474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1571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973C86D5-E6DB-45D5-8450-88CCAF7B0B03}" type="slidenum">
              <a:rPr lang="en-US" altLang="en-US">
                <a:latin typeface="Arial" panose="020B0604020202020204" pitchFamily="34" charset="0"/>
                <a:ea typeface="ヒラギノ角ゴ Pro W3"/>
              </a:rPr>
              <a:pPr>
                <a:spcBef>
                  <a:spcPct val="0"/>
                </a:spcBef>
                <a:buClrTx/>
                <a:buFontTx/>
                <a:buNone/>
              </a:pPr>
              <a:t>58</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26790378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1776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3CA29216-98BB-40ED-A53C-48061C9DB673}" type="slidenum">
              <a:rPr lang="en-US" altLang="en-US">
                <a:latin typeface="Arial" panose="020B0604020202020204" pitchFamily="34" charset="0"/>
                <a:ea typeface="ヒラギノ角ゴ Pro W3"/>
              </a:rPr>
              <a:pPr>
                <a:spcBef>
                  <a:spcPct val="0"/>
                </a:spcBef>
                <a:buClrTx/>
                <a:buFontTx/>
                <a:buNone/>
              </a:pPr>
              <a:t>59</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287835528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1981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D24CA282-B812-4716-A78A-E1F4509A3030}" type="slidenum">
              <a:rPr lang="en-US" altLang="en-US">
                <a:latin typeface="Arial" panose="020B0604020202020204" pitchFamily="34" charset="0"/>
                <a:ea typeface="ヒラギノ角ゴ Pro W3"/>
              </a:rPr>
              <a:pPr>
                <a:spcBef>
                  <a:spcPct val="0"/>
                </a:spcBef>
                <a:buClrTx/>
                <a:buFontTx/>
                <a:buNone/>
              </a:pPr>
              <a:t>60</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227381570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21860"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205D5D47-4644-4C2B-9FC9-AAD6F9ACFA08}" type="slidenum">
              <a:rPr lang="en-US" altLang="en-US" i="0">
                <a:latin typeface="Arial" panose="020B0604020202020204" pitchFamily="34" charset="0"/>
                <a:cs typeface="Lucida Sans Unicode" panose="020B0602030504020204" pitchFamily="34" charset="0"/>
              </a:rPr>
              <a:pPr algn="r" eaLnBrk="1" hangingPunct="1">
                <a:spcBef>
                  <a:spcPct val="0"/>
                </a:spcBef>
                <a:buClrTx/>
                <a:buFontTx/>
                <a:buNone/>
              </a:pPr>
              <a:t>61</a:t>
            </a:fld>
            <a:endParaRPr lang="en-US" altLang="en-US" i="0">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383228984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23908"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BDE9B693-D676-451D-8EAF-519A1E6C0860}" type="slidenum">
              <a:rPr lang="en-US" altLang="en-US" i="0">
                <a:latin typeface="Arial" panose="020B0604020202020204" pitchFamily="34" charset="0"/>
                <a:cs typeface="Lucida Sans Unicode" panose="020B0602030504020204" pitchFamily="34" charset="0"/>
              </a:rPr>
              <a:pPr algn="r" eaLnBrk="1" hangingPunct="1">
                <a:spcBef>
                  <a:spcPct val="0"/>
                </a:spcBef>
                <a:buClrTx/>
                <a:buFontTx/>
                <a:buNone/>
              </a:pPr>
              <a:t>62</a:t>
            </a:fld>
            <a:endParaRPr lang="en-US" altLang="en-US" i="0">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855362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536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F6BF0B10-CDBA-48D1-A885-2229EA0126A9}" type="slidenum">
              <a:rPr lang="en-US" altLang="en-US">
                <a:latin typeface="Arial" panose="020B0604020202020204" pitchFamily="34" charset="0"/>
                <a:ea typeface="ヒラギノ角ゴ Pro W3"/>
              </a:rPr>
              <a:pPr>
                <a:spcBef>
                  <a:spcPct val="0"/>
                </a:spcBef>
                <a:buClrTx/>
                <a:buFontTx/>
                <a:buNone/>
              </a:pPr>
              <a:t>6</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234563026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2595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C9EC151B-7214-47A6-B51F-86D83CAE4282}" type="slidenum">
              <a:rPr lang="en-US" altLang="en-US">
                <a:latin typeface="Arial" panose="020B0604020202020204" pitchFamily="34" charset="0"/>
                <a:ea typeface="ヒラギノ角ゴ Pro W3"/>
              </a:rPr>
              <a:pPr>
                <a:spcBef>
                  <a:spcPct val="0"/>
                </a:spcBef>
                <a:buClrTx/>
                <a:buFontTx/>
                <a:buNone/>
              </a:pPr>
              <a:t>63</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9807902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28004"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87FE1B84-C35A-4EB2-8F6C-21D58625980B}" type="slidenum">
              <a:rPr lang="en-US" altLang="en-US" i="0">
                <a:latin typeface="Arial" panose="020B0604020202020204" pitchFamily="34" charset="0"/>
                <a:cs typeface="Lucida Sans Unicode" panose="020B0602030504020204" pitchFamily="34" charset="0"/>
              </a:rPr>
              <a:pPr algn="r" eaLnBrk="1" hangingPunct="1">
                <a:spcBef>
                  <a:spcPct val="0"/>
                </a:spcBef>
                <a:buClrTx/>
                <a:buFontTx/>
                <a:buNone/>
              </a:pPr>
              <a:t>64</a:t>
            </a:fld>
            <a:endParaRPr lang="en-US" altLang="en-US" i="0">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33845294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3005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80FCA5E7-EF8B-421A-9521-7917E1ED8D65}" type="slidenum">
              <a:rPr lang="en-US" altLang="en-US">
                <a:latin typeface="Arial" panose="020B0604020202020204" pitchFamily="34" charset="0"/>
                <a:ea typeface="ヒラギノ角ゴ Pro W3"/>
              </a:rPr>
              <a:pPr>
                <a:spcBef>
                  <a:spcPct val="0"/>
                </a:spcBef>
                <a:buClrTx/>
                <a:buFontTx/>
                <a:buNone/>
              </a:pPr>
              <a:t>65</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100376314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32100"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48A01D21-9188-4714-87F3-55EE8E8FE836}" type="slidenum">
              <a:rPr lang="en-US" altLang="en-US" i="0">
                <a:latin typeface="Arial" panose="020B0604020202020204" pitchFamily="34" charset="0"/>
                <a:cs typeface="Lucida Sans Unicode" panose="020B0602030504020204" pitchFamily="34" charset="0"/>
              </a:rPr>
              <a:pPr algn="r" eaLnBrk="1" hangingPunct="1">
                <a:spcBef>
                  <a:spcPct val="0"/>
                </a:spcBef>
                <a:buClrTx/>
                <a:buFontTx/>
                <a:buNone/>
              </a:pPr>
              <a:t>66</a:t>
            </a:fld>
            <a:endParaRPr lang="en-US" altLang="en-US" i="0">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344204794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3414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C8F1DA20-356B-4AA0-AC42-D5FA2A66B6F0}" type="slidenum">
              <a:rPr lang="en-US" altLang="en-US">
                <a:latin typeface="Arial" panose="020B0604020202020204" pitchFamily="34" charset="0"/>
                <a:ea typeface="ヒラギノ角ゴ Pro W3"/>
              </a:rPr>
              <a:pPr>
                <a:spcBef>
                  <a:spcPct val="0"/>
                </a:spcBef>
                <a:buClrTx/>
                <a:buFontTx/>
                <a:buNone/>
              </a:pPr>
              <a:t>67</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34482095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p:sp>
      <p:sp>
        <p:nvSpPr>
          <p:cNvPr id="136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3619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23A56CC3-B400-459C-910A-10B667E0D3BD}" type="slidenum">
              <a:rPr lang="en-US" altLang="en-US">
                <a:latin typeface="Arial" panose="020B0604020202020204" pitchFamily="34" charset="0"/>
                <a:ea typeface="ヒラギノ角ゴ Pro W3"/>
              </a:rPr>
              <a:pPr>
                <a:spcBef>
                  <a:spcPct val="0"/>
                </a:spcBef>
                <a:buClrTx/>
                <a:buFontTx/>
                <a:buNone/>
              </a:pPr>
              <a:t>68</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136592277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3824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6FD6446A-3114-443E-9078-358A205D0922}" type="slidenum">
              <a:rPr lang="en-US" altLang="en-US">
                <a:latin typeface="Arial" panose="020B0604020202020204" pitchFamily="34" charset="0"/>
                <a:ea typeface="ヒラギノ角ゴ Pro W3"/>
              </a:rPr>
              <a:pPr>
                <a:spcBef>
                  <a:spcPct val="0"/>
                </a:spcBef>
                <a:buClrTx/>
                <a:buFontTx/>
                <a:buNone/>
              </a:pPr>
              <a:t>69</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43375310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4029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A83E8324-0168-4766-9346-9A09145370D4}" type="slidenum">
              <a:rPr lang="en-US" altLang="en-US">
                <a:latin typeface="Arial" panose="020B0604020202020204" pitchFamily="34" charset="0"/>
                <a:ea typeface="ヒラギノ角ゴ Pro W3"/>
              </a:rPr>
              <a:pPr>
                <a:spcBef>
                  <a:spcPct val="0"/>
                </a:spcBef>
                <a:buClrTx/>
                <a:buFontTx/>
                <a:buNone/>
              </a:pPr>
              <a:t>70</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31816114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p:sp>
      <p:sp>
        <p:nvSpPr>
          <p:cNvPr id="142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42340"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96B5BCE6-B2CB-445C-BEDD-B3897EE5C386}" type="slidenum">
              <a:rPr lang="en-US" altLang="en-US" i="0">
                <a:latin typeface="Arial" panose="020B0604020202020204" pitchFamily="34" charset="0"/>
                <a:cs typeface="Lucida Sans Unicode" panose="020B0602030504020204" pitchFamily="34" charset="0"/>
              </a:rPr>
              <a:pPr algn="r" eaLnBrk="1" hangingPunct="1">
                <a:spcBef>
                  <a:spcPct val="0"/>
                </a:spcBef>
                <a:buClrTx/>
                <a:buFontTx/>
                <a:buNone/>
              </a:pPr>
              <a:t>71</a:t>
            </a:fld>
            <a:endParaRPr lang="en-US" altLang="en-US" i="0">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37639129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44388"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BF04C846-1DD9-4651-B0BD-88AAD9921424}" type="slidenum">
              <a:rPr lang="en-US" altLang="en-US" i="0">
                <a:latin typeface="Arial" panose="020B0604020202020204" pitchFamily="34" charset="0"/>
                <a:cs typeface="Lucida Sans Unicode" panose="020B0602030504020204" pitchFamily="34" charset="0"/>
              </a:rPr>
              <a:pPr algn="r" eaLnBrk="1" hangingPunct="1">
                <a:spcBef>
                  <a:spcPct val="0"/>
                </a:spcBef>
                <a:buClrTx/>
                <a:buFontTx/>
                <a:buNone/>
              </a:pPr>
              <a:t>72</a:t>
            </a:fld>
            <a:endParaRPr lang="en-US" altLang="en-US" i="0">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2787547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741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22D10F28-7599-4261-A859-164BF67A273C}" type="slidenum">
              <a:rPr lang="en-US" altLang="en-US">
                <a:latin typeface="Arial" panose="020B0604020202020204" pitchFamily="34" charset="0"/>
                <a:ea typeface="ヒラギノ角ゴ Pro W3"/>
              </a:rPr>
              <a:pPr>
                <a:spcBef>
                  <a:spcPct val="0"/>
                </a:spcBef>
                <a:buClrTx/>
                <a:buFontTx/>
                <a:buNone/>
              </a:pPr>
              <a:t>7</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363958207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4643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35B1831D-BEF5-452D-8965-9734E7CA6B6F}" type="slidenum">
              <a:rPr lang="en-US" altLang="en-US">
                <a:latin typeface="Arial" panose="020B0604020202020204" pitchFamily="34" charset="0"/>
                <a:ea typeface="ヒラギノ角ゴ Pro W3"/>
              </a:rPr>
              <a:pPr>
                <a:spcBef>
                  <a:spcPct val="0"/>
                </a:spcBef>
                <a:buClrTx/>
                <a:buFontTx/>
                <a:buNone/>
              </a:pPr>
              <a:t>73</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47901630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p:sp>
      <p:sp>
        <p:nvSpPr>
          <p:cNvPr id="148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48484"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E53287CE-EFEB-440E-AE23-B34BC04CA8E5}" type="slidenum">
              <a:rPr lang="en-US" altLang="en-US" i="0">
                <a:latin typeface="Arial" panose="020B0604020202020204" pitchFamily="34" charset="0"/>
                <a:cs typeface="Lucida Sans Unicode" panose="020B0602030504020204" pitchFamily="34" charset="0"/>
              </a:rPr>
              <a:pPr algn="r" eaLnBrk="1" hangingPunct="1">
                <a:spcBef>
                  <a:spcPct val="0"/>
                </a:spcBef>
                <a:buClrTx/>
                <a:buFontTx/>
                <a:buNone/>
              </a:pPr>
              <a:t>74</a:t>
            </a:fld>
            <a:endParaRPr lang="en-US" altLang="en-US" i="0">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220756795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p:sp>
      <p:sp>
        <p:nvSpPr>
          <p:cNvPr id="150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5053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B9EFF919-3A4E-4D5A-A819-ECC1784DD5E6}" type="slidenum">
              <a:rPr lang="en-US" altLang="en-US">
                <a:latin typeface="Arial" panose="020B0604020202020204" pitchFamily="34" charset="0"/>
                <a:ea typeface="ヒラギノ角ゴ Pro W3"/>
              </a:rPr>
              <a:pPr>
                <a:spcBef>
                  <a:spcPct val="0"/>
                </a:spcBef>
                <a:buClrTx/>
                <a:buFontTx/>
                <a:buNone/>
              </a:pPr>
              <a:t>75</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289793063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p:sp>
      <p:sp>
        <p:nvSpPr>
          <p:cNvPr id="152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5258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2BA6F4B4-5045-4F42-A659-5182B47C499A}" type="slidenum">
              <a:rPr lang="en-US" altLang="en-US">
                <a:latin typeface="Arial" panose="020B0604020202020204" pitchFamily="34" charset="0"/>
                <a:ea typeface="ヒラギノ角ゴ Pro W3"/>
              </a:rPr>
              <a:pPr>
                <a:spcBef>
                  <a:spcPct val="0"/>
                </a:spcBef>
                <a:buClrTx/>
                <a:buFontTx/>
                <a:buNone/>
              </a:pPr>
              <a:t>76</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55653652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p:sp>
      <p:sp>
        <p:nvSpPr>
          <p:cNvPr id="15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54628"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4DA41432-DB49-48A8-8F5B-E5035C666EDA}" type="slidenum">
              <a:rPr lang="en-US" altLang="en-US" i="0">
                <a:latin typeface="Arial" panose="020B0604020202020204" pitchFamily="34" charset="0"/>
                <a:cs typeface="Lucida Sans Unicode" panose="020B0602030504020204" pitchFamily="34" charset="0"/>
              </a:rPr>
              <a:pPr algn="r" eaLnBrk="1" hangingPunct="1">
                <a:spcBef>
                  <a:spcPct val="0"/>
                </a:spcBef>
                <a:buClrTx/>
                <a:buFontTx/>
                <a:buNone/>
              </a:pPr>
              <a:t>77</a:t>
            </a:fld>
            <a:endParaRPr lang="en-US" altLang="en-US" i="0">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276679339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p:sp>
      <p:sp>
        <p:nvSpPr>
          <p:cNvPr id="156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5667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C1B51725-8399-439A-8D9C-2EEA48BA5735}" type="slidenum">
              <a:rPr lang="en-US" altLang="en-US">
                <a:latin typeface="Arial" panose="020B0604020202020204" pitchFamily="34" charset="0"/>
                <a:ea typeface="ヒラギノ角ゴ Pro W3"/>
              </a:rPr>
              <a:pPr>
                <a:spcBef>
                  <a:spcPct val="0"/>
                </a:spcBef>
                <a:buClrTx/>
                <a:buFontTx/>
                <a:buNone/>
              </a:pPr>
              <a:t>78</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391699487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5872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8A894638-CAE1-46B5-B820-B159C29FC2C5}" type="slidenum">
              <a:rPr lang="en-US" altLang="en-US">
                <a:latin typeface="Arial" panose="020B0604020202020204" pitchFamily="34" charset="0"/>
                <a:ea typeface="ヒラギノ角ゴ Pro W3"/>
              </a:rPr>
              <a:pPr>
                <a:spcBef>
                  <a:spcPct val="0"/>
                </a:spcBef>
                <a:buClrTx/>
                <a:buFontTx/>
                <a:buNone/>
              </a:pPr>
              <a:t>79</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341910746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p:sp>
      <p:sp>
        <p:nvSpPr>
          <p:cNvPr id="160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60772"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9BDA794C-BC73-4E67-A7F6-B260DDFC8EA8}" type="slidenum">
              <a:rPr lang="en-US" altLang="en-US" i="0">
                <a:latin typeface="Arial" panose="020B0604020202020204" pitchFamily="34" charset="0"/>
                <a:cs typeface="Lucida Sans Unicode" panose="020B0602030504020204" pitchFamily="34" charset="0"/>
              </a:rPr>
              <a:pPr algn="r" eaLnBrk="1" hangingPunct="1">
                <a:spcBef>
                  <a:spcPct val="0"/>
                </a:spcBef>
                <a:buClrTx/>
                <a:buFontTx/>
                <a:buNone/>
              </a:pPr>
              <a:t>80</a:t>
            </a:fld>
            <a:endParaRPr lang="en-US" altLang="en-US" i="0">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106864869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p:sp>
      <p:sp>
        <p:nvSpPr>
          <p:cNvPr id="162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6282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3DD00E60-AD80-4BC7-8926-6E4B6FA9255D}" type="slidenum">
              <a:rPr lang="en-US" altLang="en-US">
                <a:latin typeface="Arial" panose="020B0604020202020204" pitchFamily="34" charset="0"/>
                <a:ea typeface="ヒラギノ角ゴ Pro W3"/>
              </a:rPr>
              <a:pPr>
                <a:spcBef>
                  <a:spcPct val="0"/>
                </a:spcBef>
                <a:buClrTx/>
                <a:buFontTx/>
                <a:buNone/>
              </a:pPr>
              <a:t>81</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422800328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p:sp>
      <p:sp>
        <p:nvSpPr>
          <p:cNvPr id="164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6486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DEC0CCF2-DE03-4D98-8DD0-D1AEC4AC6984}" type="slidenum">
              <a:rPr lang="en-US" altLang="en-US">
                <a:latin typeface="Arial" panose="020B0604020202020204" pitchFamily="34" charset="0"/>
                <a:ea typeface="ヒラギノ角ゴ Pro W3"/>
              </a:rPr>
              <a:pPr>
                <a:spcBef>
                  <a:spcPct val="0"/>
                </a:spcBef>
                <a:buClrTx/>
                <a:buFontTx/>
                <a:buNone/>
              </a:pPr>
              <a:t>82</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3454781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946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F21345D5-0EE7-48D3-A553-37194E1AF975}" type="slidenum">
              <a:rPr lang="en-US" altLang="en-US">
                <a:latin typeface="Arial" panose="020B0604020202020204" pitchFamily="34" charset="0"/>
                <a:ea typeface="ヒラギノ角ゴ Pro W3"/>
              </a:rPr>
              <a:pPr>
                <a:spcBef>
                  <a:spcPct val="0"/>
                </a:spcBef>
                <a:buClrTx/>
                <a:buFontTx/>
                <a:buNone/>
              </a:pPr>
              <a:t>8</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110009349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p:sp>
      <p:sp>
        <p:nvSpPr>
          <p:cNvPr id="166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6691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E607DECF-B1D3-4203-B167-30A78CD13F1B}" type="slidenum">
              <a:rPr lang="en-US" altLang="en-US">
                <a:latin typeface="Arial" panose="020B0604020202020204" pitchFamily="34" charset="0"/>
                <a:ea typeface="ヒラギノ角ゴ Pro W3"/>
              </a:rPr>
              <a:pPr>
                <a:spcBef>
                  <a:spcPct val="0"/>
                </a:spcBef>
                <a:buClrTx/>
                <a:buFontTx/>
                <a:buNone/>
              </a:pPr>
              <a:t>83</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98384110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p:sp>
      <p:sp>
        <p:nvSpPr>
          <p:cNvPr id="168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6896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D6E27618-348B-4E86-8BD8-E983FCD9FDCB}" type="slidenum">
              <a:rPr lang="en-US" altLang="en-US">
                <a:latin typeface="Arial" panose="020B0604020202020204" pitchFamily="34" charset="0"/>
                <a:ea typeface="ヒラギノ角ゴ Pro W3"/>
              </a:rPr>
              <a:pPr>
                <a:spcBef>
                  <a:spcPct val="0"/>
                </a:spcBef>
                <a:buClrTx/>
                <a:buFontTx/>
                <a:buNone/>
              </a:pPr>
              <a:t>84</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254257064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p:sp>
      <p:sp>
        <p:nvSpPr>
          <p:cNvPr id="171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7101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6A75F0A4-6856-42DB-9A4D-1480BFF0CAD7}" type="slidenum">
              <a:rPr lang="en-US" altLang="en-US">
                <a:latin typeface="Arial" panose="020B0604020202020204" pitchFamily="34" charset="0"/>
                <a:ea typeface="ヒラギノ角ゴ Pro W3"/>
              </a:rPr>
              <a:pPr>
                <a:spcBef>
                  <a:spcPct val="0"/>
                </a:spcBef>
                <a:buClrTx/>
                <a:buFontTx/>
                <a:buNone/>
              </a:pPr>
              <a:t>85</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94010731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p:sp>
      <p:sp>
        <p:nvSpPr>
          <p:cNvPr id="173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7306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F9A12D40-37EC-4526-B13A-B8F089CC1B5F}" type="slidenum">
              <a:rPr lang="en-US" altLang="en-US">
                <a:latin typeface="Arial" panose="020B0604020202020204" pitchFamily="34" charset="0"/>
                <a:ea typeface="ヒラギノ角ゴ Pro W3"/>
              </a:rPr>
              <a:pPr>
                <a:spcBef>
                  <a:spcPct val="0"/>
                </a:spcBef>
                <a:buClrTx/>
                <a:buFontTx/>
                <a:buNone/>
              </a:pPr>
              <a:t>86</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215057141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p:sp>
      <p:sp>
        <p:nvSpPr>
          <p:cNvPr id="175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7510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738E0B15-0FD3-43F5-83FA-624FA5CFBCA2}" type="slidenum">
              <a:rPr lang="en-US" altLang="en-US">
                <a:latin typeface="Arial" panose="020B0604020202020204" pitchFamily="34" charset="0"/>
                <a:ea typeface="ヒラギノ角ゴ Pro W3"/>
              </a:rPr>
              <a:pPr>
                <a:spcBef>
                  <a:spcPct val="0"/>
                </a:spcBef>
                <a:buClrTx/>
                <a:buFontTx/>
                <a:buNone/>
              </a:pPr>
              <a:t>87</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372946331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p:sp>
      <p:sp>
        <p:nvSpPr>
          <p:cNvPr id="177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7715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D3F97674-8A45-4758-97BE-D030F3970B18}" type="slidenum">
              <a:rPr lang="en-US" altLang="en-US">
                <a:latin typeface="Arial" panose="020B0604020202020204" pitchFamily="34" charset="0"/>
                <a:ea typeface="ヒラギノ角ゴ Pro W3"/>
              </a:rPr>
              <a:pPr>
                <a:spcBef>
                  <a:spcPct val="0"/>
                </a:spcBef>
                <a:buClrTx/>
                <a:buFontTx/>
                <a:buNone/>
              </a:pPr>
              <a:t>88</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11078677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p:sp>
      <p:sp>
        <p:nvSpPr>
          <p:cNvPr id="179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7920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3AA377D8-44B0-4446-89F9-71185C922179}" type="slidenum">
              <a:rPr lang="en-US" altLang="en-US">
                <a:latin typeface="Arial" panose="020B0604020202020204" pitchFamily="34" charset="0"/>
                <a:ea typeface="ヒラギノ角ゴ Pro W3"/>
              </a:rPr>
              <a:pPr>
                <a:spcBef>
                  <a:spcPct val="0"/>
                </a:spcBef>
                <a:buClrTx/>
                <a:buFontTx/>
                <a:buNone/>
              </a:pPr>
              <a:t>89</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267339829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p:sp>
      <p:sp>
        <p:nvSpPr>
          <p:cNvPr id="181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8125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8B765E5E-E151-4FAF-B074-B363DB0E2C18}" type="slidenum">
              <a:rPr lang="en-US" altLang="en-US">
                <a:latin typeface="Arial" panose="020B0604020202020204" pitchFamily="34" charset="0"/>
                <a:ea typeface="ヒラギノ角ゴ Pro W3"/>
              </a:rPr>
              <a:pPr>
                <a:spcBef>
                  <a:spcPct val="0"/>
                </a:spcBef>
                <a:buClrTx/>
                <a:buFontTx/>
                <a:buNone/>
              </a:pPr>
              <a:t>90</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410635262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p:sp>
      <p:sp>
        <p:nvSpPr>
          <p:cNvPr id="183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8330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0F352B06-AB33-4082-A10B-9AA9879A2750}" type="slidenum">
              <a:rPr lang="en-US" altLang="en-US">
                <a:latin typeface="Arial" panose="020B0604020202020204" pitchFamily="34" charset="0"/>
                <a:ea typeface="ヒラギノ角ゴ Pro W3"/>
              </a:rPr>
              <a:pPr>
                <a:spcBef>
                  <a:spcPct val="0"/>
                </a:spcBef>
                <a:buClrTx/>
                <a:buFontTx/>
                <a:buNone/>
              </a:pPr>
              <a:t>91</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370943281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p:sp>
      <p:sp>
        <p:nvSpPr>
          <p:cNvPr id="185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8534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99CDD473-7795-4CD4-9D6C-958C6E6CB050}" type="slidenum">
              <a:rPr lang="en-US" altLang="en-US">
                <a:latin typeface="Arial" panose="020B0604020202020204" pitchFamily="34" charset="0"/>
                <a:ea typeface="ヒラギノ角ゴ Pro W3"/>
              </a:rPr>
              <a:pPr>
                <a:spcBef>
                  <a:spcPct val="0"/>
                </a:spcBef>
                <a:buClrTx/>
                <a:buFontTx/>
                <a:buNone/>
              </a:pPr>
              <a:t>92</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4202028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150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A4F7BF07-DC40-467F-9866-428E49808873}" type="slidenum">
              <a:rPr lang="en-US" altLang="en-US">
                <a:latin typeface="Arial" panose="020B0604020202020204" pitchFamily="34" charset="0"/>
                <a:ea typeface="ヒラギノ角ゴ Pro W3"/>
              </a:rPr>
              <a:pPr>
                <a:spcBef>
                  <a:spcPct val="0"/>
                </a:spcBef>
                <a:buClrTx/>
                <a:buFontTx/>
                <a:buNone/>
              </a:pPr>
              <a:t>9</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160043429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p:sp>
      <p:sp>
        <p:nvSpPr>
          <p:cNvPr id="187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8739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F22AD998-4630-46D3-AA3E-690A94CEE7F5}" type="slidenum">
              <a:rPr lang="en-US" altLang="en-US">
                <a:latin typeface="Arial" panose="020B0604020202020204" pitchFamily="34" charset="0"/>
                <a:ea typeface="ヒラギノ角ゴ Pro W3"/>
              </a:rPr>
              <a:pPr>
                <a:spcBef>
                  <a:spcPct val="0"/>
                </a:spcBef>
                <a:buClrTx/>
                <a:buFontTx/>
                <a:buNone/>
              </a:pPr>
              <a:t>93</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339255331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p:sp>
      <p:sp>
        <p:nvSpPr>
          <p:cNvPr id="189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8944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E9400076-B672-4425-8B9B-96050B3A13A2}" type="slidenum">
              <a:rPr lang="en-US" altLang="en-US">
                <a:latin typeface="Arial" panose="020B0604020202020204" pitchFamily="34" charset="0"/>
                <a:ea typeface="ヒラギノ角ゴ Pro W3"/>
              </a:rPr>
              <a:pPr>
                <a:spcBef>
                  <a:spcPct val="0"/>
                </a:spcBef>
                <a:buClrTx/>
                <a:buFontTx/>
                <a:buNone/>
              </a:pPr>
              <a:t>94</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31805767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p:sp>
      <p:sp>
        <p:nvSpPr>
          <p:cNvPr id="191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9149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D54A9AD9-D923-4E11-81D7-7C31EBF36C97}" type="slidenum">
              <a:rPr lang="en-US" altLang="en-US">
                <a:latin typeface="Arial" panose="020B0604020202020204" pitchFamily="34" charset="0"/>
                <a:ea typeface="ヒラギノ角ゴ Pro W3"/>
              </a:rPr>
              <a:pPr>
                <a:spcBef>
                  <a:spcPct val="0"/>
                </a:spcBef>
                <a:buClrTx/>
                <a:buFontTx/>
                <a:buNone/>
              </a:pPr>
              <a:t>95</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172263065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p:sp>
      <p:sp>
        <p:nvSpPr>
          <p:cNvPr id="193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9354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2B49D982-A639-43C3-85F6-397B0A005A1A}" type="slidenum">
              <a:rPr lang="en-US" altLang="en-US">
                <a:latin typeface="Arial" panose="020B0604020202020204" pitchFamily="34" charset="0"/>
                <a:ea typeface="ヒラギノ角ゴ Pro W3"/>
              </a:rPr>
              <a:pPr>
                <a:spcBef>
                  <a:spcPct val="0"/>
                </a:spcBef>
                <a:buClrTx/>
                <a:buFontTx/>
                <a:buNone/>
              </a:pPr>
              <a:t>96</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49744304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p:sp>
      <p:sp>
        <p:nvSpPr>
          <p:cNvPr id="195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9558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55CEFFE2-9D88-47A2-8CC3-CA04D032C62C}" type="slidenum">
              <a:rPr lang="en-US" altLang="en-US">
                <a:latin typeface="Arial" panose="020B0604020202020204" pitchFamily="34" charset="0"/>
                <a:ea typeface="ヒラギノ角ゴ Pro W3"/>
              </a:rPr>
              <a:pPr>
                <a:spcBef>
                  <a:spcPct val="0"/>
                </a:spcBef>
                <a:buClrTx/>
                <a:buFontTx/>
                <a:buNone/>
              </a:pPr>
              <a:t>97</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159634310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p:sp>
      <p:sp>
        <p:nvSpPr>
          <p:cNvPr id="197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9763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57BADDBF-E26F-4E8E-9418-53FC7A9867D5}" type="slidenum">
              <a:rPr lang="en-US" altLang="en-US">
                <a:latin typeface="Arial" panose="020B0604020202020204" pitchFamily="34" charset="0"/>
                <a:ea typeface="ヒラギノ角ゴ Pro W3"/>
              </a:rPr>
              <a:pPr>
                <a:spcBef>
                  <a:spcPct val="0"/>
                </a:spcBef>
                <a:buClrTx/>
                <a:buFontTx/>
                <a:buNone/>
              </a:pPr>
              <a:t>98</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239769570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9968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15123ED2-75F4-4ACF-AA85-1F6AFA1E1606}" type="slidenum">
              <a:rPr lang="en-US" altLang="en-US">
                <a:latin typeface="Arial" panose="020B0604020202020204" pitchFamily="34" charset="0"/>
                <a:ea typeface="ヒラギノ角ゴ Pro W3"/>
              </a:rPr>
              <a:pPr>
                <a:spcBef>
                  <a:spcPct val="0"/>
                </a:spcBef>
                <a:buClrTx/>
                <a:buFontTx/>
                <a:buNone/>
              </a:pPr>
              <a:t>99</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150085746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p:sp>
      <p:sp>
        <p:nvSpPr>
          <p:cNvPr id="201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0173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7D432277-5979-4CFB-A4EE-42EF6FCD11A4}" type="slidenum">
              <a:rPr lang="en-US" altLang="en-US">
                <a:latin typeface="Arial" panose="020B0604020202020204" pitchFamily="34" charset="0"/>
                <a:ea typeface="ヒラギノ角ゴ Pro W3"/>
              </a:rPr>
              <a:pPr>
                <a:spcBef>
                  <a:spcPct val="0"/>
                </a:spcBef>
                <a:buClrTx/>
                <a:buFontTx/>
                <a:buNone/>
              </a:pPr>
              <a:t>100</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11826540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p:sp>
      <p:sp>
        <p:nvSpPr>
          <p:cNvPr id="203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0378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192A3427-339C-4299-841C-C1CFCF2A88E6}" type="slidenum">
              <a:rPr lang="en-US" altLang="en-US">
                <a:latin typeface="Arial" panose="020B0604020202020204" pitchFamily="34" charset="0"/>
                <a:ea typeface="ヒラギノ角ゴ Pro W3"/>
              </a:rPr>
              <a:pPr>
                <a:spcBef>
                  <a:spcPct val="0"/>
                </a:spcBef>
                <a:buClrTx/>
                <a:buFontTx/>
                <a:buNone/>
              </a:pPr>
              <a:t>101</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128037610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p:sp>
      <p:sp>
        <p:nvSpPr>
          <p:cNvPr id="205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0582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C371A284-ED09-4410-8D4A-A9A1BA64ABE9}" type="slidenum">
              <a:rPr lang="en-US" altLang="en-US">
                <a:latin typeface="Arial" panose="020B0604020202020204" pitchFamily="34" charset="0"/>
                <a:ea typeface="ヒラギノ角ゴ Pro W3"/>
              </a:rPr>
              <a:pPr>
                <a:spcBef>
                  <a:spcPct val="0"/>
                </a:spcBef>
                <a:buClrTx/>
                <a:buFontTx/>
                <a:buNone/>
              </a:pPr>
              <a:t>102</a:t>
            </a:fld>
            <a:endParaRPr lang="en-US" altLang="en-US">
              <a:latin typeface="Arial" panose="020B0604020202020204" pitchFamily="34" charset="0"/>
              <a:ea typeface="ヒラギノ角ゴ Pro W3"/>
            </a:endParaRPr>
          </a:p>
        </p:txBody>
      </p:sp>
    </p:spTree>
    <p:extLst>
      <p:ext uri="{BB962C8B-B14F-4D97-AF65-F5344CB8AC3E}">
        <p14:creationId xmlns:p14="http://schemas.microsoft.com/office/powerpoint/2010/main" val="4178814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429000"/>
            <a:ext cx="561594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7" name="Text Placeholder 1"/>
          <p:cNvSpPr>
            <a:spLocks noGrp="1"/>
          </p:cNvSpPr>
          <p:nvPr>
            <p:ph type="body" sz="quarter" idx="10"/>
          </p:nvPr>
        </p:nvSpPr>
        <p:spPr>
          <a:xfrm>
            <a:off x="49530" y="4114800"/>
            <a:ext cx="5615940" cy="685800"/>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15602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581400"/>
            <a:ext cx="561594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691E7-8B65-4338-9D1C-C139A9409ABC}"/>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4" name="Content Placeholder 3">
            <a:extLst>
              <a:ext uri="{FF2B5EF4-FFF2-40B4-BE49-F238E27FC236}">
                <a16:creationId xmlns:a16="http://schemas.microsoft.com/office/drawing/2014/main" id="{D3DE5049-0C96-42E9-8194-3797EE649E7D}"/>
              </a:ext>
            </a:extLst>
          </p:cNvPr>
          <p:cNvSpPr>
            <a:spLocks noGrp="1"/>
          </p:cNvSpPr>
          <p:nvPr>
            <p:ph sz="quarter" idx="10"/>
          </p:nvPr>
        </p:nvSpPr>
        <p:spPr>
          <a:xfrm>
            <a:off x="1600200" y="2286000"/>
            <a:ext cx="2438400" cy="1600200"/>
          </a:xfrm>
          <a:prstGeom prst="rect">
            <a:avLst/>
          </a:prstGeom>
        </p:spPr>
        <p:txBody>
          <a:bodyPr/>
          <a:lstStyle/>
          <a:p>
            <a:pPr lvl="0"/>
            <a:endParaRPr lang="en-US" dirty="0"/>
          </a:p>
        </p:txBody>
      </p:sp>
    </p:spTree>
    <p:extLst>
      <p:ext uri="{BB962C8B-B14F-4D97-AF65-F5344CB8AC3E}">
        <p14:creationId xmlns:p14="http://schemas.microsoft.com/office/powerpoint/2010/main" val="318243152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09570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marL="0" indent="0">
              <a:spcAft>
                <a:spcPts val="800"/>
              </a:spcAft>
              <a:buFont typeface="Arial" panose="020B0604020202020204" pitchFamily="34" charset="0"/>
              <a:buNone/>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7" hasCustomPrompt="1"/>
          </p:nvPr>
        </p:nvSpPr>
        <p:spPr>
          <a:xfrm>
            <a:off x="3465912" y="6605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7" name="Content Placeholder 1"/>
          <p:cNvSpPr>
            <a:spLocks noGrp="1"/>
          </p:cNvSpPr>
          <p:nvPr>
            <p:ph idx="18"/>
          </p:nvPr>
        </p:nvSpPr>
        <p:spPr>
          <a:xfrm>
            <a:off x="457200" y="1143000"/>
            <a:ext cx="8229600" cy="2286000"/>
          </a:xfrm>
          <a:prstGeom prst="rect">
            <a:avLst/>
          </a:prstGeom>
        </p:spPr>
        <p:txBody>
          <a:bodyPr/>
          <a:lstStyle>
            <a:lvl1pPr marL="0" indent="0">
              <a:spcAft>
                <a:spcPts val="800"/>
              </a:spcAft>
              <a:buFont typeface="Arial" panose="020B0604020202020204" pitchFamily="34" charset="0"/>
              <a:buNone/>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9"/>
          </p:nvPr>
        </p:nvSpPr>
        <p:spPr>
          <a:xfrm>
            <a:off x="609600" y="1295400"/>
            <a:ext cx="8229600" cy="2286000"/>
          </a:xfrm>
          <a:prstGeom prst="rect">
            <a:avLst/>
          </a:prstGeom>
        </p:spPr>
        <p:txBody>
          <a:bodyPr/>
          <a:lstStyle>
            <a:lvl1pPr marL="0" indent="0">
              <a:spcAft>
                <a:spcPts val="800"/>
              </a:spcAft>
              <a:buFont typeface="Arial" panose="020B0604020202020204" pitchFamily="34" charset="0"/>
              <a:buNone/>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0104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marL="0" indent="0">
              <a:spcAft>
                <a:spcPts val="800"/>
              </a:spcAft>
              <a:buFont typeface="Arial" panose="020B0604020202020204" pitchFamily="34" charset="0"/>
              <a:buNone/>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7" hasCustomPrompt="1"/>
          </p:nvPr>
        </p:nvSpPr>
        <p:spPr>
          <a:xfrm>
            <a:off x="3465912" y="6605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4" name="Table Placeholder 3">
            <a:extLst>
              <a:ext uri="{FF2B5EF4-FFF2-40B4-BE49-F238E27FC236}">
                <a16:creationId xmlns:a16="http://schemas.microsoft.com/office/drawing/2014/main" id="{153DA2A2-AF9E-49AC-BF15-A8527D7E822A}"/>
              </a:ext>
            </a:extLst>
          </p:cNvPr>
          <p:cNvSpPr>
            <a:spLocks noGrp="1"/>
          </p:cNvSpPr>
          <p:nvPr>
            <p:ph type="tbl" sz="quarter" idx="18"/>
          </p:nvPr>
        </p:nvSpPr>
        <p:spPr>
          <a:xfrm>
            <a:off x="1066800" y="3352800"/>
            <a:ext cx="3505200" cy="1752600"/>
          </a:xfrm>
          <a:prstGeom prst="rect">
            <a:avLst/>
          </a:prstGeom>
        </p:spPr>
        <p:txBody>
          <a:bodyPr/>
          <a:lstStyle/>
          <a:p>
            <a:endParaRPr lang="en-US" dirty="0"/>
          </a:p>
        </p:txBody>
      </p:sp>
      <p:sp>
        <p:nvSpPr>
          <p:cNvPr id="7" name="Table Placeholder 6">
            <a:extLst>
              <a:ext uri="{FF2B5EF4-FFF2-40B4-BE49-F238E27FC236}">
                <a16:creationId xmlns:a16="http://schemas.microsoft.com/office/drawing/2014/main" id="{655662D7-2F01-4874-AD95-C2A422A40947}"/>
              </a:ext>
            </a:extLst>
          </p:cNvPr>
          <p:cNvSpPr>
            <a:spLocks noGrp="1"/>
          </p:cNvSpPr>
          <p:nvPr>
            <p:ph type="tbl" sz="quarter" idx="19"/>
          </p:nvPr>
        </p:nvSpPr>
        <p:spPr>
          <a:xfrm>
            <a:off x="304800" y="1600200"/>
            <a:ext cx="2819400" cy="990600"/>
          </a:xfrm>
          <a:prstGeom prst="rect">
            <a:avLst/>
          </a:prstGeom>
        </p:spPr>
        <p:txBody>
          <a:bodyPr/>
          <a:lstStyle/>
          <a:p>
            <a:endParaRPr lang="en-US"/>
          </a:p>
        </p:txBody>
      </p:sp>
    </p:spTree>
    <p:extLst>
      <p:ext uri="{BB962C8B-B14F-4D97-AF65-F5344CB8AC3E}">
        <p14:creationId xmlns:p14="http://schemas.microsoft.com/office/powerpoint/2010/main" val="2576671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marL="0" indent="0">
              <a:spcAft>
                <a:spcPts val="800"/>
              </a:spcAft>
              <a:buFont typeface="Arial" panose="020B0604020202020204" pitchFamily="34" charset="0"/>
              <a:buNone/>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7" hasCustomPrompt="1"/>
          </p:nvPr>
        </p:nvSpPr>
        <p:spPr>
          <a:xfrm>
            <a:off x="3465912" y="6605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4" name="Content Placeholder 3">
            <a:extLst>
              <a:ext uri="{FF2B5EF4-FFF2-40B4-BE49-F238E27FC236}">
                <a16:creationId xmlns:a16="http://schemas.microsoft.com/office/drawing/2014/main" id="{210BAF69-7DEE-4F8C-9DA5-22975AFB1681}"/>
              </a:ext>
            </a:extLst>
          </p:cNvPr>
          <p:cNvSpPr>
            <a:spLocks noGrp="1"/>
          </p:cNvSpPr>
          <p:nvPr>
            <p:ph sz="quarter" idx="18"/>
          </p:nvPr>
        </p:nvSpPr>
        <p:spPr>
          <a:xfrm>
            <a:off x="1524000" y="3276600"/>
            <a:ext cx="762000" cy="381000"/>
          </a:xfrm>
          <a:prstGeom prst="rect">
            <a:avLst/>
          </a:prstGeom>
        </p:spPr>
        <p:txBody>
          <a:bodyPr/>
          <a:lstStyle/>
          <a:p>
            <a:pPr lvl="0"/>
            <a:endParaRPr lang="en-US" dirty="0"/>
          </a:p>
        </p:txBody>
      </p:sp>
      <p:sp>
        <p:nvSpPr>
          <p:cNvPr id="7" name="Content Placeholder 6">
            <a:extLst>
              <a:ext uri="{FF2B5EF4-FFF2-40B4-BE49-F238E27FC236}">
                <a16:creationId xmlns:a16="http://schemas.microsoft.com/office/drawing/2014/main" id="{8DB91B5D-0C1D-4241-8F23-BA0107F8FAD2}"/>
              </a:ext>
            </a:extLst>
          </p:cNvPr>
          <p:cNvSpPr>
            <a:spLocks noGrp="1"/>
          </p:cNvSpPr>
          <p:nvPr>
            <p:ph sz="quarter" idx="19"/>
          </p:nvPr>
        </p:nvSpPr>
        <p:spPr>
          <a:xfrm>
            <a:off x="457200" y="3276600"/>
            <a:ext cx="1066800" cy="533400"/>
          </a:xfrm>
          <a:prstGeom prst="rect">
            <a:avLst/>
          </a:prstGeom>
        </p:spPr>
        <p:txBody>
          <a:bodyPr/>
          <a:lstStyle/>
          <a:p>
            <a:pPr lvl="0"/>
            <a:endParaRPr lang="en-US" dirty="0"/>
          </a:p>
        </p:txBody>
      </p:sp>
    </p:spTree>
    <p:extLst>
      <p:ext uri="{BB962C8B-B14F-4D97-AF65-F5344CB8AC3E}">
        <p14:creationId xmlns:p14="http://schemas.microsoft.com/office/powerpoint/2010/main" val="1633972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a:t>Click to edit Master title style</a:t>
            </a:r>
            <a:endParaRPr lang="en-US" dirty="0"/>
          </a:p>
        </p:txBody>
      </p:sp>
      <p:sp>
        <p:nvSpPr>
          <p:cNvPr id="7" name="Text Placeholder 1"/>
          <p:cNvSpPr>
            <a:spLocks noGrp="1"/>
          </p:cNvSpPr>
          <p:nvPr>
            <p:ph type="body" sz="quarter" idx="10"/>
          </p:nvPr>
        </p:nvSpPr>
        <p:spPr>
          <a:xfrm>
            <a:off x="3436620" y="4260273"/>
            <a:ext cx="569976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4806866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marL="0" indent="0">
              <a:spcAft>
                <a:spcPts val="800"/>
              </a:spcAft>
              <a:buFont typeface="Arial" panose="020B0604020202020204" pitchFamily="34" charset="0"/>
              <a:buNone/>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7" hasCustomPrompt="1"/>
          </p:nvPr>
        </p:nvSpPr>
        <p:spPr>
          <a:xfrm>
            <a:off x="3465912" y="6605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4" name="Content Placeholder 3">
            <a:extLst>
              <a:ext uri="{FF2B5EF4-FFF2-40B4-BE49-F238E27FC236}">
                <a16:creationId xmlns:a16="http://schemas.microsoft.com/office/drawing/2014/main" id="{210BAF69-7DEE-4F8C-9DA5-22975AFB1681}"/>
              </a:ext>
            </a:extLst>
          </p:cNvPr>
          <p:cNvSpPr>
            <a:spLocks noGrp="1"/>
          </p:cNvSpPr>
          <p:nvPr>
            <p:ph sz="quarter" idx="18"/>
          </p:nvPr>
        </p:nvSpPr>
        <p:spPr>
          <a:xfrm>
            <a:off x="1524000" y="3276600"/>
            <a:ext cx="762000" cy="381000"/>
          </a:xfrm>
          <a:prstGeom prst="rect">
            <a:avLst/>
          </a:prstGeom>
        </p:spPr>
        <p:txBody>
          <a:bodyPr/>
          <a:lstStyle/>
          <a:p>
            <a:pPr lvl="0"/>
            <a:endParaRPr lang="en-US" dirty="0"/>
          </a:p>
        </p:txBody>
      </p:sp>
      <p:sp>
        <p:nvSpPr>
          <p:cNvPr id="7" name="Content Placeholder 6">
            <a:extLst>
              <a:ext uri="{FF2B5EF4-FFF2-40B4-BE49-F238E27FC236}">
                <a16:creationId xmlns:a16="http://schemas.microsoft.com/office/drawing/2014/main" id="{8DB91B5D-0C1D-4241-8F23-BA0107F8FAD2}"/>
              </a:ext>
            </a:extLst>
          </p:cNvPr>
          <p:cNvSpPr>
            <a:spLocks noGrp="1"/>
          </p:cNvSpPr>
          <p:nvPr>
            <p:ph sz="quarter" idx="19"/>
          </p:nvPr>
        </p:nvSpPr>
        <p:spPr>
          <a:xfrm>
            <a:off x="457200" y="3276600"/>
            <a:ext cx="1066800" cy="533400"/>
          </a:xfrm>
          <a:prstGeom prst="rect">
            <a:avLst/>
          </a:prstGeom>
        </p:spPr>
        <p:txBody>
          <a:bodyPr/>
          <a:lstStyle/>
          <a:p>
            <a:pPr lvl="0"/>
            <a:endParaRPr lang="en-US" dirty="0"/>
          </a:p>
        </p:txBody>
      </p:sp>
      <p:sp>
        <p:nvSpPr>
          <p:cNvPr id="5" name="Table Placeholder 4">
            <a:extLst>
              <a:ext uri="{FF2B5EF4-FFF2-40B4-BE49-F238E27FC236}">
                <a16:creationId xmlns:a16="http://schemas.microsoft.com/office/drawing/2014/main" id="{BE498AE0-3917-4936-BFA9-0B451D665BD7}"/>
              </a:ext>
            </a:extLst>
          </p:cNvPr>
          <p:cNvSpPr>
            <a:spLocks noGrp="1"/>
          </p:cNvSpPr>
          <p:nvPr>
            <p:ph type="tbl" sz="quarter" idx="20"/>
          </p:nvPr>
        </p:nvSpPr>
        <p:spPr>
          <a:xfrm>
            <a:off x="4114800" y="2362200"/>
            <a:ext cx="2286000" cy="1066800"/>
          </a:xfrm>
          <a:prstGeom prst="rect">
            <a:avLst/>
          </a:prstGeom>
        </p:spPr>
        <p:txBody>
          <a:bodyPr/>
          <a:lstStyle/>
          <a:p>
            <a:endParaRPr lang="en-US"/>
          </a:p>
        </p:txBody>
      </p:sp>
    </p:spTree>
    <p:extLst>
      <p:ext uri="{BB962C8B-B14F-4D97-AF65-F5344CB8AC3E}">
        <p14:creationId xmlns:p14="http://schemas.microsoft.com/office/powerpoint/2010/main" val="243984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marL="0" indent="0">
              <a:spcAft>
                <a:spcPts val="800"/>
              </a:spcAft>
              <a:buFont typeface="Arial" panose="020B0604020202020204" pitchFamily="34" charset="0"/>
              <a:buNone/>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7" hasCustomPrompt="1"/>
          </p:nvPr>
        </p:nvSpPr>
        <p:spPr>
          <a:xfrm>
            <a:off x="3465912" y="6605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4" name="Content Placeholder 3">
            <a:extLst>
              <a:ext uri="{FF2B5EF4-FFF2-40B4-BE49-F238E27FC236}">
                <a16:creationId xmlns:a16="http://schemas.microsoft.com/office/drawing/2014/main" id="{E02169D3-C342-4F9C-84E2-9E2D346106B3}"/>
              </a:ext>
            </a:extLst>
          </p:cNvPr>
          <p:cNvSpPr>
            <a:spLocks noGrp="1"/>
          </p:cNvSpPr>
          <p:nvPr>
            <p:ph sz="quarter" idx="18"/>
          </p:nvPr>
        </p:nvSpPr>
        <p:spPr>
          <a:xfrm>
            <a:off x="3465513" y="1676400"/>
            <a:ext cx="573087" cy="457200"/>
          </a:xfrm>
          <a:prstGeom prst="rect">
            <a:avLst/>
          </a:prstGeom>
        </p:spPr>
        <p:txBody>
          <a:bodyPr/>
          <a:lstStyle/>
          <a:p>
            <a:pPr lvl="0"/>
            <a:endParaRPr lang="en-US" dirty="0"/>
          </a:p>
        </p:txBody>
      </p:sp>
      <p:sp>
        <p:nvSpPr>
          <p:cNvPr id="7" name="Content Placeholder 6">
            <a:extLst>
              <a:ext uri="{FF2B5EF4-FFF2-40B4-BE49-F238E27FC236}">
                <a16:creationId xmlns:a16="http://schemas.microsoft.com/office/drawing/2014/main" id="{A25DC252-563B-4C75-9843-AE246B98D4C9}"/>
              </a:ext>
            </a:extLst>
          </p:cNvPr>
          <p:cNvSpPr>
            <a:spLocks noGrp="1"/>
          </p:cNvSpPr>
          <p:nvPr>
            <p:ph sz="quarter" idx="19"/>
          </p:nvPr>
        </p:nvSpPr>
        <p:spPr>
          <a:xfrm>
            <a:off x="4038600" y="1676400"/>
            <a:ext cx="685800" cy="457200"/>
          </a:xfrm>
          <a:prstGeom prst="rect">
            <a:avLst/>
          </a:prstGeom>
        </p:spPr>
        <p:txBody>
          <a:bodyPr/>
          <a:lstStyle/>
          <a:p>
            <a:pPr lvl="0"/>
            <a:endParaRPr lang="en-US" dirty="0"/>
          </a:p>
        </p:txBody>
      </p:sp>
      <p:sp>
        <p:nvSpPr>
          <p:cNvPr id="11" name="Content Placeholder 10">
            <a:extLst>
              <a:ext uri="{FF2B5EF4-FFF2-40B4-BE49-F238E27FC236}">
                <a16:creationId xmlns:a16="http://schemas.microsoft.com/office/drawing/2014/main" id="{2DF7BA93-DB51-4D93-846D-50A7C31F1344}"/>
              </a:ext>
            </a:extLst>
          </p:cNvPr>
          <p:cNvSpPr>
            <a:spLocks noGrp="1"/>
          </p:cNvSpPr>
          <p:nvPr>
            <p:ph sz="quarter" idx="20"/>
          </p:nvPr>
        </p:nvSpPr>
        <p:spPr>
          <a:xfrm>
            <a:off x="4724400" y="1676400"/>
            <a:ext cx="685800" cy="457200"/>
          </a:xfrm>
          <a:prstGeom prst="rect">
            <a:avLst/>
          </a:prstGeom>
        </p:spPr>
        <p:txBody>
          <a:bodyPr/>
          <a:lstStyle/>
          <a:p>
            <a:pPr lvl="0"/>
            <a:endParaRPr lang="en-US" dirty="0"/>
          </a:p>
        </p:txBody>
      </p:sp>
      <p:sp>
        <p:nvSpPr>
          <p:cNvPr id="13" name="Content Placeholder 12">
            <a:extLst>
              <a:ext uri="{FF2B5EF4-FFF2-40B4-BE49-F238E27FC236}">
                <a16:creationId xmlns:a16="http://schemas.microsoft.com/office/drawing/2014/main" id="{5BCB76CF-A06E-4488-BDCE-D139EB27AF25}"/>
              </a:ext>
            </a:extLst>
          </p:cNvPr>
          <p:cNvSpPr>
            <a:spLocks noGrp="1"/>
          </p:cNvSpPr>
          <p:nvPr>
            <p:ph sz="quarter" idx="21"/>
          </p:nvPr>
        </p:nvSpPr>
        <p:spPr>
          <a:xfrm>
            <a:off x="5410200" y="1676400"/>
            <a:ext cx="685800" cy="457200"/>
          </a:xfrm>
          <a:prstGeom prst="rect">
            <a:avLst/>
          </a:prstGeom>
        </p:spPr>
        <p:txBody>
          <a:bodyPr/>
          <a:lstStyle/>
          <a:p>
            <a:pPr lvl="0"/>
            <a:endParaRPr lang="en-US" dirty="0"/>
          </a:p>
        </p:txBody>
      </p:sp>
      <p:sp>
        <p:nvSpPr>
          <p:cNvPr id="15" name="Content Placeholder 14">
            <a:extLst>
              <a:ext uri="{FF2B5EF4-FFF2-40B4-BE49-F238E27FC236}">
                <a16:creationId xmlns:a16="http://schemas.microsoft.com/office/drawing/2014/main" id="{9ABBE39F-2A89-4888-8839-704147F8C2B8}"/>
              </a:ext>
            </a:extLst>
          </p:cNvPr>
          <p:cNvSpPr>
            <a:spLocks noGrp="1"/>
          </p:cNvSpPr>
          <p:nvPr>
            <p:ph sz="quarter" idx="22"/>
          </p:nvPr>
        </p:nvSpPr>
        <p:spPr>
          <a:xfrm>
            <a:off x="304800" y="3429000"/>
            <a:ext cx="609600" cy="381000"/>
          </a:xfrm>
          <a:prstGeom prst="rect">
            <a:avLst/>
          </a:prstGeom>
        </p:spPr>
        <p:txBody>
          <a:bodyPr/>
          <a:lstStyle/>
          <a:p>
            <a:pPr lvl="0"/>
            <a:endParaRPr lang="en-US" dirty="0"/>
          </a:p>
        </p:txBody>
      </p:sp>
      <p:sp>
        <p:nvSpPr>
          <p:cNvPr id="17" name="Content Placeholder 16">
            <a:extLst>
              <a:ext uri="{FF2B5EF4-FFF2-40B4-BE49-F238E27FC236}">
                <a16:creationId xmlns:a16="http://schemas.microsoft.com/office/drawing/2014/main" id="{48C71F91-1CC8-44C6-8867-FDF31A573B64}"/>
              </a:ext>
            </a:extLst>
          </p:cNvPr>
          <p:cNvSpPr>
            <a:spLocks noGrp="1"/>
          </p:cNvSpPr>
          <p:nvPr>
            <p:ph sz="quarter" idx="23"/>
          </p:nvPr>
        </p:nvSpPr>
        <p:spPr>
          <a:xfrm>
            <a:off x="914400" y="3376613"/>
            <a:ext cx="685800" cy="433387"/>
          </a:xfrm>
          <a:prstGeom prst="rect">
            <a:avLst/>
          </a:prstGeom>
        </p:spPr>
        <p:txBody>
          <a:bodyPr/>
          <a:lstStyle/>
          <a:p>
            <a:pPr lvl="0"/>
            <a:endParaRPr lang="en-US" dirty="0"/>
          </a:p>
        </p:txBody>
      </p:sp>
      <p:sp>
        <p:nvSpPr>
          <p:cNvPr id="19" name="Content Placeholder 18">
            <a:extLst>
              <a:ext uri="{FF2B5EF4-FFF2-40B4-BE49-F238E27FC236}">
                <a16:creationId xmlns:a16="http://schemas.microsoft.com/office/drawing/2014/main" id="{44EA5DD0-9337-4399-AE75-571099F64FD0}"/>
              </a:ext>
            </a:extLst>
          </p:cNvPr>
          <p:cNvSpPr>
            <a:spLocks noGrp="1"/>
          </p:cNvSpPr>
          <p:nvPr>
            <p:ph sz="quarter" idx="24"/>
          </p:nvPr>
        </p:nvSpPr>
        <p:spPr>
          <a:xfrm>
            <a:off x="1600200" y="3324225"/>
            <a:ext cx="685800" cy="433388"/>
          </a:xfrm>
          <a:prstGeom prst="rect">
            <a:avLst/>
          </a:prstGeom>
        </p:spPr>
        <p:txBody>
          <a:bodyPr/>
          <a:lstStyle/>
          <a:p>
            <a:pPr lvl="0"/>
            <a:endParaRPr lang="en-US" dirty="0"/>
          </a:p>
        </p:txBody>
      </p:sp>
      <p:sp>
        <p:nvSpPr>
          <p:cNvPr id="21" name="Content Placeholder 20">
            <a:extLst>
              <a:ext uri="{FF2B5EF4-FFF2-40B4-BE49-F238E27FC236}">
                <a16:creationId xmlns:a16="http://schemas.microsoft.com/office/drawing/2014/main" id="{9AD1D9D0-5A38-4CB9-8A62-150B975AFBDE}"/>
              </a:ext>
            </a:extLst>
          </p:cNvPr>
          <p:cNvSpPr>
            <a:spLocks noGrp="1"/>
          </p:cNvSpPr>
          <p:nvPr>
            <p:ph sz="quarter" idx="25"/>
          </p:nvPr>
        </p:nvSpPr>
        <p:spPr>
          <a:xfrm>
            <a:off x="2286000" y="3271838"/>
            <a:ext cx="762000" cy="538162"/>
          </a:xfrm>
          <a:prstGeom prst="rect">
            <a:avLst/>
          </a:prstGeom>
        </p:spPr>
        <p:txBody>
          <a:bodyPr/>
          <a:lstStyle/>
          <a:p>
            <a:pPr lvl="0"/>
            <a:endParaRPr lang="en-US" dirty="0"/>
          </a:p>
        </p:txBody>
      </p:sp>
      <p:sp>
        <p:nvSpPr>
          <p:cNvPr id="23" name="Content Placeholder 22">
            <a:extLst>
              <a:ext uri="{FF2B5EF4-FFF2-40B4-BE49-F238E27FC236}">
                <a16:creationId xmlns:a16="http://schemas.microsoft.com/office/drawing/2014/main" id="{FB437DF9-11B9-4B5A-AF51-D1BD81BB07EB}"/>
              </a:ext>
            </a:extLst>
          </p:cNvPr>
          <p:cNvSpPr>
            <a:spLocks noGrp="1"/>
          </p:cNvSpPr>
          <p:nvPr>
            <p:ph sz="quarter" idx="26"/>
          </p:nvPr>
        </p:nvSpPr>
        <p:spPr>
          <a:xfrm>
            <a:off x="2286000" y="3810000"/>
            <a:ext cx="762000" cy="433388"/>
          </a:xfrm>
          <a:prstGeom prst="rect">
            <a:avLst/>
          </a:prstGeom>
        </p:spPr>
        <p:txBody>
          <a:bodyPr/>
          <a:lstStyle/>
          <a:p>
            <a:pPr lvl="0"/>
            <a:endParaRPr lang="en-US" dirty="0"/>
          </a:p>
        </p:txBody>
      </p:sp>
      <p:sp>
        <p:nvSpPr>
          <p:cNvPr id="25" name="Content Placeholder 24">
            <a:extLst>
              <a:ext uri="{FF2B5EF4-FFF2-40B4-BE49-F238E27FC236}">
                <a16:creationId xmlns:a16="http://schemas.microsoft.com/office/drawing/2014/main" id="{A9C2D4C7-7D89-4F37-A4E2-D45D0B6051DB}"/>
              </a:ext>
            </a:extLst>
          </p:cNvPr>
          <p:cNvSpPr>
            <a:spLocks noGrp="1"/>
          </p:cNvSpPr>
          <p:nvPr>
            <p:ph sz="quarter" idx="27"/>
          </p:nvPr>
        </p:nvSpPr>
        <p:spPr>
          <a:xfrm>
            <a:off x="2286000" y="4191000"/>
            <a:ext cx="914400" cy="590550"/>
          </a:xfrm>
          <a:prstGeom prst="rect">
            <a:avLst/>
          </a:prstGeom>
        </p:spPr>
        <p:txBody>
          <a:bodyPr/>
          <a:lstStyle/>
          <a:p>
            <a:pPr lvl="0"/>
            <a:endParaRPr lang="en-US" dirty="0"/>
          </a:p>
        </p:txBody>
      </p:sp>
      <p:sp>
        <p:nvSpPr>
          <p:cNvPr id="27" name="Content Placeholder 26">
            <a:extLst>
              <a:ext uri="{FF2B5EF4-FFF2-40B4-BE49-F238E27FC236}">
                <a16:creationId xmlns:a16="http://schemas.microsoft.com/office/drawing/2014/main" id="{3120F8A0-C8EE-4A2D-AD5E-89F7779E858D}"/>
              </a:ext>
            </a:extLst>
          </p:cNvPr>
          <p:cNvSpPr>
            <a:spLocks noGrp="1"/>
          </p:cNvSpPr>
          <p:nvPr>
            <p:ph sz="quarter" idx="28"/>
          </p:nvPr>
        </p:nvSpPr>
        <p:spPr>
          <a:xfrm>
            <a:off x="2286000" y="4729163"/>
            <a:ext cx="914400" cy="590550"/>
          </a:xfrm>
          <a:prstGeom prst="rect">
            <a:avLst/>
          </a:prstGeom>
        </p:spPr>
        <p:txBody>
          <a:bodyPr/>
          <a:lstStyle/>
          <a:p>
            <a:pPr lvl="0"/>
            <a:endParaRPr lang="en-US" dirty="0"/>
          </a:p>
        </p:txBody>
      </p:sp>
    </p:spTree>
    <p:extLst>
      <p:ext uri="{BB962C8B-B14F-4D97-AF65-F5344CB8AC3E}">
        <p14:creationId xmlns:p14="http://schemas.microsoft.com/office/powerpoint/2010/main" val="140123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marL="0" indent="0">
              <a:spcAft>
                <a:spcPts val="800"/>
              </a:spcAft>
              <a:buFont typeface="Arial" panose="020B0604020202020204" pitchFamily="34" charset="0"/>
              <a:buNone/>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7" hasCustomPrompt="1"/>
          </p:nvPr>
        </p:nvSpPr>
        <p:spPr>
          <a:xfrm>
            <a:off x="3465912" y="6605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4" name="Content Placeholder 3">
            <a:extLst>
              <a:ext uri="{FF2B5EF4-FFF2-40B4-BE49-F238E27FC236}">
                <a16:creationId xmlns:a16="http://schemas.microsoft.com/office/drawing/2014/main" id="{E02169D3-C342-4F9C-84E2-9E2D346106B3}"/>
              </a:ext>
            </a:extLst>
          </p:cNvPr>
          <p:cNvSpPr>
            <a:spLocks noGrp="1"/>
          </p:cNvSpPr>
          <p:nvPr>
            <p:ph sz="quarter" idx="18"/>
          </p:nvPr>
        </p:nvSpPr>
        <p:spPr>
          <a:xfrm>
            <a:off x="3465513" y="1676400"/>
            <a:ext cx="573087" cy="457200"/>
          </a:xfrm>
          <a:prstGeom prst="rect">
            <a:avLst/>
          </a:prstGeom>
        </p:spPr>
        <p:txBody>
          <a:bodyPr/>
          <a:lstStyle/>
          <a:p>
            <a:pPr lvl="0"/>
            <a:endParaRPr lang="en-US" dirty="0"/>
          </a:p>
        </p:txBody>
      </p:sp>
      <p:sp>
        <p:nvSpPr>
          <p:cNvPr id="7" name="Content Placeholder 6">
            <a:extLst>
              <a:ext uri="{FF2B5EF4-FFF2-40B4-BE49-F238E27FC236}">
                <a16:creationId xmlns:a16="http://schemas.microsoft.com/office/drawing/2014/main" id="{A25DC252-563B-4C75-9843-AE246B98D4C9}"/>
              </a:ext>
            </a:extLst>
          </p:cNvPr>
          <p:cNvSpPr>
            <a:spLocks noGrp="1"/>
          </p:cNvSpPr>
          <p:nvPr>
            <p:ph sz="quarter" idx="19"/>
          </p:nvPr>
        </p:nvSpPr>
        <p:spPr>
          <a:xfrm>
            <a:off x="4038600" y="1676400"/>
            <a:ext cx="685800" cy="457200"/>
          </a:xfrm>
          <a:prstGeom prst="rect">
            <a:avLst/>
          </a:prstGeom>
        </p:spPr>
        <p:txBody>
          <a:bodyPr/>
          <a:lstStyle/>
          <a:p>
            <a:pPr lvl="0"/>
            <a:endParaRPr lang="en-US" dirty="0"/>
          </a:p>
        </p:txBody>
      </p:sp>
      <p:sp>
        <p:nvSpPr>
          <p:cNvPr id="11" name="Content Placeholder 10">
            <a:extLst>
              <a:ext uri="{FF2B5EF4-FFF2-40B4-BE49-F238E27FC236}">
                <a16:creationId xmlns:a16="http://schemas.microsoft.com/office/drawing/2014/main" id="{2DF7BA93-DB51-4D93-846D-50A7C31F1344}"/>
              </a:ext>
            </a:extLst>
          </p:cNvPr>
          <p:cNvSpPr>
            <a:spLocks noGrp="1"/>
          </p:cNvSpPr>
          <p:nvPr>
            <p:ph sz="quarter" idx="20"/>
          </p:nvPr>
        </p:nvSpPr>
        <p:spPr>
          <a:xfrm>
            <a:off x="4724400" y="1676400"/>
            <a:ext cx="685800" cy="457200"/>
          </a:xfrm>
          <a:prstGeom prst="rect">
            <a:avLst/>
          </a:prstGeom>
        </p:spPr>
        <p:txBody>
          <a:bodyPr/>
          <a:lstStyle/>
          <a:p>
            <a:pPr lvl="0"/>
            <a:endParaRPr lang="en-US" dirty="0"/>
          </a:p>
        </p:txBody>
      </p:sp>
      <p:sp>
        <p:nvSpPr>
          <p:cNvPr id="13" name="Content Placeholder 12">
            <a:extLst>
              <a:ext uri="{FF2B5EF4-FFF2-40B4-BE49-F238E27FC236}">
                <a16:creationId xmlns:a16="http://schemas.microsoft.com/office/drawing/2014/main" id="{5BCB76CF-A06E-4488-BDCE-D139EB27AF25}"/>
              </a:ext>
            </a:extLst>
          </p:cNvPr>
          <p:cNvSpPr>
            <a:spLocks noGrp="1"/>
          </p:cNvSpPr>
          <p:nvPr>
            <p:ph sz="quarter" idx="21"/>
          </p:nvPr>
        </p:nvSpPr>
        <p:spPr>
          <a:xfrm>
            <a:off x="5410200" y="1676400"/>
            <a:ext cx="685800" cy="457200"/>
          </a:xfrm>
          <a:prstGeom prst="rect">
            <a:avLst/>
          </a:prstGeom>
        </p:spPr>
        <p:txBody>
          <a:bodyPr/>
          <a:lstStyle/>
          <a:p>
            <a:pPr lvl="0"/>
            <a:endParaRPr lang="en-US" dirty="0"/>
          </a:p>
        </p:txBody>
      </p:sp>
      <p:sp>
        <p:nvSpPr>
          <p:cNvPr id="15" name="Content Placeholder 14">
            <a:extLst>
              <a:ext uri="{FF2B5EF4-FFF2-40B4-BE49-F238E27FC236}">
                <a16:creationId xmlns:a16="http://schemas.microsoft.com/office/drawing/2014/main" id="{9ABBE39F-2A89-4888-8839-704147F8C2B8}"/>
              </a:ext>
            </a:extLst>
          </p:cNvPr>
          <p:cNvSpPr>
            <a:spLocks noGrp="1"/>
          </p:cNvSpPr>
          <p:nvPr>
            <p:ph sz="quarter" idx="22"/>
          </p:nvPr>
        </p:nvSpPr>
        <p:spPr>
          <a:xfrm>
            <a:off x="304800" y="3429000"/>
            <a:ext cx="609600" cy="381000"/>
          </a:xfrm>
          <a:prstGeom prst="rect">
            <a:avLst/>
          </a:prstGeom>
        </p:spPr>
        <p:txBody>
          <a:bodyPr/>
          <a:lstStyle/>
          <a:p>
            <a:pPr lvl="0"/>
            <a:endParaRPr lang="en-US" dirty="0"/>
          </a:p>
        </p:txBody>
      </p:sp>
      <p:sp>
        <p:nvSpPr>
          <p:cNvPr id="17" name="Content Placeholder 16">
            <a:extLst>
              <a:ext uri="{FF2B5EF4-FFF2-40B4-BE49-F238E27FC236}">
                <a16:creationId xmlns:a16="http://schemas.microsoft.com/office/drawing/2014/main" id="{48C71F91-1CC8-44C6-8867-FDF31A573B64}"/>
              </a:ext>
            </a:extLst>
          </p:cNvPr>
          <p:cNvSpPr>
            <a:spLocks noGrp="1"/>
          </p:cNvSpPr>
          <p:nvPr>
            <p:ph sz="quarter" idx="23"/>
          </p:nvPr>
        </p:nvSpPr>
        <p:spPr>
          <a:xfrm>
            <a:off x="914400" y="3376613"/>
            <a:ext cx="685800" cy="433387"/>
          </a:xfrm>
          <a:prstGeom prst="rect">
            <a:avLst/>
          </a:prstGeom>
        </p:spPr>
        <p:txBody>
          <a:bodyPr/>
          <a:lstStyle/>
          <a:p>
            <a:pPr lvl="0"/>
            <a:endParaRPr lang="en-US" dirty="0"/>
          </a:p>
        </p:txBody>
      </p:sp>
      <p:sp>
        <p:nvSpPr>
          <p:cNvPr id="19" name="Content Placeholder 18">
            <a:extLst>
              <a:ext uri="{FF2B5EF4-FFF2-40B4-BE49-F238E27FC236}">
                <a16:creationId xmlns:a16="http://schemas.microsoft.com/office/drawing/2014/main" id="{44EA5DD0-9337-4399-AE75-571099F64FD0}"/>
              </a:ext>
            </a:extLst>
          </p:cNvPr>
          <p:cNvSpPr>
            <a:spLocks noGrp="1"/>
          </p:cNvSpPr>
          <p:nvPr>
            <p:ph sz="quarter" idx="24"/>
          </p:nvPr>
        </p:nvSpPr>
        <p:spPr>
          <a:xfrm>
            <a:off x="1600200" y="3324225"/>
            <a:ext cx="685800" cy="433388"/>
          </a:xfrm>
          <a:prstGeom prst="rect">
            <a:avLst/>
          </a:prstGeom>
        </p:spPr>
        <p:txBody>
          <a:bodyPr/>
          <a:lstStyle/>
          <a:p>
            <a:pPr lvl="0"/>
            <a:endParaRPr lang="en-US" dirty="0"/>
          </a:p>
        </p:txBody>
      </p:sp>
      <p:sp>
        <p:nvSpPr>
          <p:cNvPr id="21" name="Content Placeholder 20">
            <a:extLst>
              <a:ext uri="{FF2B5EF4-FFF2-40B4-BE49-F238E27FC236}">
                <a16:creationId xmlns:a16="http://schemas.microsoft.com/office/drawing/2014/main" id="{9AD1D9D0-5A38-4CB9-8A62-150B975AFBDE}"/>
              </a:ext>
            </a:extLst>
          </p:cNvPr>
          <p:cNvSpPr>
            <a:spLocks noGrp="1"/>
          </p:cNvSpPr>
          <p:nvPr>
            <p:ph sz="quarter" idx="25"/>
          </p:nvPr>
        </p:nvSpPr>
        <p:spPr>
          <a:xfrm>
            <a:off x="2286000" y="3271838"/>
            <a:ext cx="762000" cy="538162"/>
          </a:xfrm>
          <a:prstGeom prst="rect">
            <a:avLst/>
          </a:prstGeom>
        </p:spPr>
        <p:txBody>
          <a:bodyPr/>
          <a:lstStyle/>
          <a:p>
            <a:pPr lvl="0"/>
            <a:endParaRPr lang="en-US" dirty="0"/>
          </a:p>
        </p:txBody>
      </p:sp>
      <p:sp>
        <p:nvSpPr>
          <p:cNvPr id="23" name="Content Placeholder 22">
            <a:extLst>
              <a:ext uri="{FF2B5EF4-FFF2-40B4-BE49-F238E27FC236}">
                <a16:creationId xmlns:a16="http://schemas.microsoft.com/office/drawing/2014/main" id="{FB437DF9-11B9-4B5A-AF51-D1BD81BB07EB}"/>
              </a:ext>
            </a:extLst>
          </p:cNvPr>
          <p:cNvSpPr>
            <a:spLocks noGrp="1"/>
          </p:cNvSpPr>
          <p:nvPr>
            <p:ph sz="quarter" idx="26"/>
          </p:nvPr>
        </p:nvSpPr>
        <p:spPr>
          <a:xfrm>
            <a:off x="2286000" y="3810000"/>
            <a:ext cx="762000" cy="433388"/>
          </a:xfrm>
          <a:prstGeom prst="rect">
            <a:avLst/>
          </a:prstGeom>
        </p:spPr>
        <p:txBody>
          <a:bodyPr/>
          <a:lstStyle/>
          <a:p>
            <a:pPr lvl="0"/>
            <a:endParaRPr lang="en-US" dirty="0"/>
          </a:p>
        </p:txBody>
      </p:sp>
      <p:sp>
        <p:nvSpPr>
          <p:cNvPr id="25" name="Content Placeholder 24">
            <a:extLst>
              <a:ext uri="{FF2B5EF4-FFF2-40B4-BE49-F238E27FC236}">
                <a16:creationId xmlns:a16="http://schemas.microsoft.com/office/drawing/2014/main" id="{A9C2D4C7-7D89-4F37-A4E2-D45D0B6051DB}"/>
              </a:ext>
            </a:extLst>
          </p:cNvPr>
          <p:cNvSpPr>
            <a:spLocks noGrp="1"/>
          </p:cNvSpPr>
          <p:nvPr>
            <p:ph sz="quarter" idx="27"/>
          </p:nvPr>
        </p:nvSpPr>
        <p:spPr>
          <a:xfrm>
            <a:off x="2286000" y="4191000"/>
            <a:ext cx="914400" cy="590550"/>
          </a:xfrm>
          <a:prstGeom prst="rect">
            <a:avLst/>
          </a:prstGeom>
        </p:spPr>
        <p:txBody>
          <a:bodyPr/>
          <a:lstStyle/>
          <a:p>
            <a:pPr lvl="0"/>
            <a:endParaRPr lang="en-US" dirty="0"/>
          </a:p>
        </p:txBody>
      </p:sp>
      <p:sp>
        <p:nvSpPr>
          <p:cNvPr id="27" name="Content Placeholder 26">
            <a:extLst>
              <a:ext uri="{FF2B5EF4-FFF2-40B4-BE49-F238E27FC236}">
                <a16:creationId xmlns:a16="http://schemas.microsoft.com/office/drawing/2014/main" id="{3120F8A0-C8EE-4A2D-AD5E-89F7779E858D}"/>
              </a:ext>
            </a:extLst>
          </p:cNvPr>
          <p:cNvSpPr>
            <a:spLocks noGrp="1"/>
          </p:cNvSpPr>
          <p:nvPr>
            <p:ph sz="quarter" idx="28"/>
          </p:nvPr>
        </p:nvSpPr>
        <p:spPr>
          <a:xfrm>
            <a:off x="2286000" y="4729163"/>
            <a:ext cx="914400" cy="590550"/>
          </a:xfrm>
          <a:prstGeom prst="rect">
            <a:avLst/>
          </a:prstGeom>
        </p:spPr>
        <p:txBody>
          <a:bodyPr/>
          <a:lstStyle/>
          <a:p>
            <a:pPr lvl="0"/>
            <a:endParaRPr lang="en-US" dirty="0"/>
          </a:p>
        </p:txBody>
      </p:sp>
      <p:sp>
        <p:nvSpPr>
          <p:cNvPr id="5" name="Table Placeholder 4">
            <a:extLst>
              <a:ext uri="{FF2B5EF4-FFF2-40B4-BE49-F238E27FC236}">
                <a16:creationId xmlns:a16="http://schemas.microsoft.com/office/drawing/2014/main" id="{45FE7A7A-4BC8-4E07-93F8-8E4279B1E06D}"/>
              </a:ext>
            </a:extLst>
          </p:cNvPr>
          <p:cNvSpPr>
            <a:spLocks noGrp="1"/>
          </p:cNvSpPr>
          <p:nvPr>
            <p:ph type="tbl" sz="quarter" idx="29"/>
          </p:nvPr>
        </p:nvSpPr>
        <p:spPr>
          <a:xfrm>
            <a:off x="7315200" y="1905000"/>
            <a:ext cx="1524000" cy="914400"/>
          </a:xfrm>
          <a:prstGeom prst="rect">
            <a:avLst/>
          </a:prstGeom>
        </p:spPr>
        <p:txBody>
          <a:bodyPr/>
          <a:lstStyle/>
          <a:p>
            <a:endParaRPr lang="en-US"/>
          </a:p>
        </p:txBody>
      </p:sp>
    </p:spTree>
    <p:extLst>
      <p:ext uri="{BB962C8B-B14F-4D97-AF65-F5344CB8AC3E}">
        <p14:creationId xmlns:p14="http://schemas.microsoft.com/office/powerpoint/2010/main" val="266604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5912"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5620235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oBar-12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159416" y="1066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159416" y="19812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159416" y="28956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159416" y="38100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159416" y="47244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159416" y="5638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7"/>
          <p:cNvSpPr>
            <a:spLocks noGrp="1"/>
          </p:cNvSpPr>
          <p:nvPr>
            <p:ph sz="quarter" idx="18"/>
          </p:nvPr>
        </p:nvSpPr>
        <p:spPr>
          <a:xfrm>
            <a:off x="4800600" y="1066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dirty="0"/>
              <a:t>Click to edit Master text styles</a:t>
            </a:r>
          </a:p>
          <a:p>
            <a:pPr marL="800100" lvl="1" indent="-342900">
              <a:spcAft>
                <a:spcPts val="800"/>
              </a:spcAft>
              <a:buFont typeface="Arial" panose="020B0604020202020204" pitchFamily="34" charset="0"/>
              <a:buChar char="•"/>
            </a:pPr>
            <a:r>
              <a:rPr lang="en-US" dirty="0"/>
              <a:t>Second level</a:t>
            </a:r>
          </a:p>
          <a:p>
            <a:pPr marL="1200150" lvl="2" indent="-285750">
              <a:spcAft>
                <a:spcPts val="800"/>
              </a:spcAft>
              <a:buFont typeface="Arial" panose="020B0604020202020204" pitchFamily="34" charset="0"/>
            </a:pPr>
            <a:r>
              <a:rPr lang="en-US" dirty="0"/>
              <a:t>Third level</a:t>
            </a:r>
          </a:p>
          <a:p>
            <a:pPr marL="1657350" lvl="3" indent="-285750">
              <a:spcAft>
                <a:spcPts val="800"/>
              </a:spcAft>
              <a:buFont typeface="Arial" panose="020B0604020202020204" pitchFamily="34" charset="0"/>
              <a:buChar char="•"/>
            </a:pPr>
            <a:r>
              <a:rPr lang="en-US" dirty="0"/>
              <a:t>Fourth level</a:t>
            </a:r>
          </a:p>
          <a:p>
            <a:pPr marL="2114550" lvl="4" indent="-285750">
              <a:spcAft>
                <a:spcPts val="800"/>
              </a:spcAft>
              <a:buFont typeface="Arial" panose="020B0604020202020204" pitchFamily="34" charset="0"/>
              <a:buChar char="•"/>
            </a:pPr>
            <a:r>
              <a:rPr lang="en-US" dirty="0"/>
              <a:t>Fifth level</a:t>
            </a:r>
          </a:p>
        </p:txBody>
      </p:sp>
      <p:sp>
        <p:nvSpPr>
          <p:cNvPr id="19" name="Content Placeholder 8"/>
          <p:cNvSpPr>
            <a:spLocks noGrp="1"/>
          </p:cNvSpPr>
          <p:nvPr>
            <p:ph sz="quarter" idx="19"/>
          </p:nvPr>
        </p:nvSpPr>
        <p:spPr>
          <a:xfrm>
            <a:off x="4800600" y="19812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1" name="Content Placeholder 9"/>
          <p:cNvSpPr>
            <a:spLocks noGrp="1"/>
          </p:cNvSpPr>
          <p:nvPr>
            <p:ph sz="quarter" idx="20"/>
          </p:nvPr>
        </p:nvSpPr>
        <p:spPr>
          <a:xfrm>
            <a:off x="4800600" y="28956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3" name="Content Placeholder 10"/>
          <p:cNvSpPr>
            <a:spLocks noGrp="1"/>
          </p:cNvSpPr>
          <p:nvPr>
            <p:ph sz="quarter" idx="21"/>
          </p:nvPr>
        </p:nvSpPr>
        <p:spPr>
          <a:xfrm>
            <a:off x="4800600" y="38100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5" name="Content Placeholder 11"/>
          <p:cNvSpPr>
            <a:spLocks noGrp="1"/>
          </p:cNvSpPr>
          <p:nvPr>
            <p:ph sz="quarter" idx="22"/>
          </p:nvPr>
        </p:nvSpPr>
        <p:spPr>
          <a:xfrm>
            <a:off x="4800600" y="47244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7" name="Content Placeholder 12"/>
          <p:cNvSpPr>
            <a:spLocks noGrp="1"/>
          </p:cNvSpPr>
          <p:nvPr>
            <p:ph sz="quarter" idx="23"/>
          </p:nvPr>
        </p:nvSpPr>
        <p:spPr>
          <a:xfrm>
            <a:off x="4800600" y="5638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13" name="Jump Link"/>
          <p:cNvSpPr>
            <a:spLocks noGrp="1"/>
          </p:cNvSpPr>
          <p:nvPr>
            <p:ph type="body" sz="quarter" idx="17" hasCustomPrompt="1"/>
          </p:nvPr>
        </p:nvSpPr>
        <p:spPr>
          <a:xfrm>
            <a:off x="3467512"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9805406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o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Jump Link"/>
          <p:cNvSpPr>
            <a:spLocks noGrp="1"/>
          </p:cNvSpPr>
          <p:nvPr>
            <p:ph type="body" sz="quarter" idx="17" hasCustomPrompt="1"/>
          </p:nvPr>
        </p:nvSpPr>
        <p:spPr>
          <a:xfrm>
            <a:off x="34659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1187976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o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5612"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Jump Link"/>
          <p:cNvSpPr>
            <a:spLocks noGrp="1"/>
          </p:cNvSpPr>
          <p:nvPr>
            <p:ph type="body" sz="quarter" idx="17" hasCustomPrompt="1"/>
          </p:nvPr>
        </p:nvSpPr>
        <p:spPr>
          <a:xfrm>
            <a:off x="34659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2"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8740734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o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5912" y="60198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5873770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o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Jump Link"/>
          <p:cNvSpPr>
            <a:spLocks noGrp="1"/>
          </p:cNvSpPr>
          <p:nvPr>
            <p:ph type="body" sz="quarter" idx="13" hasCustomPrompt="1"/>
          </p:nvPr>
        </p:nvSpPr>
        <p:spPr>
          <a:xfrm>
            <a:off x="4999894" y="6488875"/>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8"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9750495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o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1908587" y="6488875"/>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491004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Tagline-Gray BG, Title-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581400"/>
            <a:ext cx="561594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36828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No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Jump Link"/>
          <p:cNvSpPr>
            <a:spLocks noGrp="1"/>
          </p:cNvSpPr>
          <p:nvPr>
            <p:ph type="body" sz="quarter" idx="12" hasCustomPrompt="1"/>
          </p:nvPr>
        </p:nvSpPr>
        <p:spPr>
          <a:xfrm>
            <a:off x="3357063" y="510540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326611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No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1"/>
          <p:cNvSpPr>
            <a:spLocks noGrp="1"/>
          </p:cNvSpPr>
          <p:nvPr>
            <p:ph type="media" sz="quarter" idx="11"/>
          </p:nvPr>
        </p:nvSpPr>
        <p:spPr>
          <a:xfrm>
            <a:off x="0" y="1066799"/>
            <a:ext cx="9144000" cy="5315957"/>
          </a:xfrm>
          <a:prstGeom prst="rect">
            <a:avLst/>
          </a:prstGeom>
        </p:spPr>
        <p:txBody>
          <a:bodyPr/>
          <a:lstStyle>
            <a:lvl1pPr marL="0" indent="0">
              <a:buNone/>
              <a:defRPr/>
            </a:lvl1pPr>
          </a:lstStyle>
          <a:p>
            <a:endParaRPr lang="en-US" dirty="0"/>
          </a:p>
        </p:txBody>
      </p:sp>
      <p:sp>
        <p:nvSpPr>
          <p:cNvPr id="5" name="Video Credit"/>
          <p:cNvSpPr>
            <a:spLocks noGrp="1"/>
          </p:cNvSpPr>
          <p:nvPr>
            <p:ph type="body" sz="quarter" idx="12"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Video Credit Here</a:t>
            </a:r>
          </a:p>
        </p:txBody>
      </p:sp>
    </p:spTree>
    <p:extLst>
      <p:ext uri="{BB962C8B-B14F-4D97-AF65-F5344CB8AC3E}">
        <p14:creationId xmlns:p14="http://schemas.microsoft.com/office/powerpoint/2010/main" val="198741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4675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86265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ed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7512"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624449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edBar-12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159416" y="1066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159416" y="19812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159416" y="28956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159416" y="38100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159416" y="47244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159416" y="5638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7"/>
          <p:cNvSpPr>
            <a:spLocks noGrp="1"/>
          </p:cNvSpPr>
          <p:nvPr>
            <p:ph sz="quarter" idx="18"/>
          </p:nvPr>
        </p:nvSpPr>
        <p:spPr>
          <a:xfrm>
            <a:off x="4800600" y="1066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dirty="0"/>
              <a:t>Click to edit Master text styles</a:t>
            </a:r>
          </a:p>
          <a:p>
            <a:pPr marL="800100" lvl="1" indent="-342900">
              <a:spcAft>
                <a:spcPts val="800"/>
              </a:spcAft>
              <a:buFont typeface="Arial" panose="020B0604020202020204" pitchFamily="34" charset="0"/>
              <a:buChar char="•"/>
            </a:pPr>
            <a:r>
              <a:rPr lang="en-US" dirty="0"/>
              <a:t>Second level</a:t>
            </a:r>
          </a:p>
          <a:p>
            <a:pPr marL="1200150" lvl="2" indent="-285750">
              <a:spcAft>
                <a:spcPts val="800"/>
              </a:spcAft>
              <a:buFont typeface="Arial" panose="020B0604020202020204" pitchFamily="34" charset="0"/>
            </a:pPr>
            <a:r>
              <a:rPr lang="en-US" dirty="0"/>
              <a:t>Third level</a:t>
            </a:r>
          </a:p>
          <a:p>
            <a:pPr marL="1657350" lvl="3" indent="-285750">
              <a:spcAft>
                <a:spcPts val="800"/>
              </a:spcAft>
              <a:buFont typeface="Arial" panose="020B0604020202020204" pitchFamily="34" charset="0"/>
              <a:buChar char="•"/>
            </a:pPr>
            <a:r>
              <a:rPr lang="en-US" dirty="0"/>
              <a:t>Fourth level</a:t>
            </a:r>
          </a:p>
          <a:p>
            <a:pPr marL="2114550" lvl="4" indent="-285750">
              <a:spcAft>
                <a:spcPts val="800"/>
              </a:spcAft>
              <a:buFont typeface="Arial" panose="020B0604020202020204" pitchFamily="34" charset="0"/>
              <a:buChar char="•"/>
            </a:pPr>
            <a:r>
              <a:rPr lang="en-US" dirty="0"/>
              <a:t>Fifth level</a:t>
            </a:r>
          </a:p>
        </p:txBody>
      </p:sp>
      <p:sp>
        <p:nvSpPr>
          <p:cNvPr id="19" name="Content Placeholder 8"/>
          <p:cNvSpPr>
            <a:spLocks noGrp="1"/>
          </p:cNvSpPr>
          <p:nvPr>
            <p:ph sz="quarter" idx="19"/>
          </p:nvPr>
        </p:nvSpPr>
        <p:spPr>
          <a:xfrm>
            <a:off x="4800600" y="19812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1" name="Content Placeholder 9"/>
          <p:cNvSpPr>
            <a:spLocks noGrp="1"/>
          </p:cNvSpPr>
          <p:nvPr>
            <p:ph sz="quarter" idx="20"/>
          </p:nvPr>
        </p:nvSpPr>
        <p:spPr>
          <a:xfrm>
            <a:off x="4800600" y="28956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3" name="Content Placeholder 10"/>
          <p:cNvSpPr>
            <a:spLocks noGrp="1"/>
          </p:cNvSpPr>
          <p:nvPr>
            <p:ph sz="quarter" idx="21"/>
          </p:nvPr>
        </p:nvSpPr>
        <p:spPr>
          <a:xfrm>
            <a:off x="4800600" y="38100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5" name="Content Placeholder 11"/>
          <p:cNvSpPr>
            <a:spLocks noGrp="1"/>
          </p:cNvSpPr>
          <p:nvPr>
            <p:ph sz="quarter" idx="22"/>
          </p:nvPr>
        </p:nvSpPr>
        <p:spPr>
          <a:xfrm>
            <a:off x="4800600" y="47244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7" name="Content Placeholder 12"/>
          <p:cNvSpPr>
            <a:spLocks noGrp="1"/>
          </p:cNvSpPr>
          <p:nvPr>
            <p:ph sz="quarter" idx="23"/>
          </p:nvPr>
        </p:nvSpPr>
        <p:spPr>
          <a:xfrm>
            <a:off x="4800600" y="5638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13" name="Jump Link"/>
          <p:cNvSpPr>
            <a:spLocks noGrp="1"/>
          </p:cNvSpPr>
          <p:nvPr>
            <p:ph type="body" sz="quarter" idx="17" hasCustomPrompt="1"/>
          </p:nvPr>
        </p:nvSpPr>
        <p:spPr>
          <a:xfrm>
            <a:off x="3357063" y="65294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778188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ed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357063" y="65294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0"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194019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ed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Jump Link"/>
          <p:cNvSpPr>
            <a:spLocks noGrp="1"/>
          </p:cNvSpPr>
          <p:nvPr>
            <p:ph type="body" sz="quarter" idx="12" hasCustomPrompt="1"/>
          </p:nvPr>
        </p:nvSpPr>
        <p:spPr>
          <a:xfrm>
            <a:off x="3273243" y="65294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2"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7505567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ed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Jump Link"/>
          <p:cNvSpPr>
            <a:spLocks noGrp="1"/>
          </p:cNvSpPr>
          <p:nvPr>
            <p:ph type="body" sz="quarter" idx="16" hasCustomPrompt="1"/>
          </p:nvPr>
        </p:nvSpPr>
        <p:spPr>
          <a:xfrm>
            <a:off x="3357063" y="59960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207924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ed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5026437"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8"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4853900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ed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1908587"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16435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Tagline-Gray BG, Title-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8335032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ed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Jump Link"/>
          <p:cNvSpPr>
            <a:spLocks noGrp="1"/>
          </p:cNvSpPr>
          <p:nvPr>
            <p:ph type="body" sz="quarter" idx="16" hasCustomPrompt="1"/>
          </p:nvPr>
        </p:nvSpPr>
        <p:spPr>
          <a:xfrm>
            <a:off x="3467512" y="5081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1579501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ed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5"/>
          <p:cNvSpPr>
            <a:spLocks noGrp="1"/>
          </p:cNvSpPr>
          <p:nvPr>
            <p:ph type="media" sz="quarter" idx="11"/>
          </p:nvPr>
        </p:nvSpPr>
        <p:spPr>
          <a:xfrm>
            <a:off x="0" y="1066799"/>
            <a:ext cx="9144000" cy="5315957"/>
          </a:xfrm>
          <a:prstGeom prst="rect">
            <a:avLst/>
          </a:prstGeom>
        </p:spPr>
        <p:txBody>
          <a:bodyPr/>
          <a:lstStyle>
            <a:lvl1pPr marL="0" indent="0">
              <a:buNone/>
              <a:defRPr/>
            </a:lvl1pPr>
          </a:lstStyle>
          <a:p>
            <a:endParaRPr lang="en-US"/>
          </a:p>
        </p:txBody>
      </p:sp>
      <p:sp>
        <p:nvSpPr>
          <p:cNvPr id="5" name="Video Credit"/>
          <p:cNvSpPr>
            <a:spLocks noGrp="1"/>
          </p:cNvSpPr>
          <p:nvPr>
            <p:ph type="body" sz="quarter" idx="12"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Video Credit Here</a:t>
            </a:r>
          </a:p>
        </p:txBody>
      </p:sp>
    </p:spTree>
    <p:extLst>
      <p:ext uri="{BB962C8B-B14F-4D97-AF65-F5344CB8AC3E}">
        <p14:creationId xmlns:p14="http://schemas.microsoft.com/office/powerpoint/2010/main" val="246929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o 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No 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No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No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No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3"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859920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mallRedBar-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mallRedBar-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mallRedBar-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mallRedBar-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mallRedBar-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ue Slide Title above text">
    <p:spTree>
      <p:nvGrpSpPr>
        <p:cNvPr id="1" name=""/>
        <p:cNvGrpSpPr/>
        <p:nvPr/>
      </p:nvGrpSpPr>
      <p:grpSpPr>
        <a:xfrm>
          <a:off x="0" y="0"/>
          <a:ext cx="0" cy="0"/>
          <a:chOff x="0" y="0"/>
          <a:chExt cx="0" cy="0"/>
        </a:xfrm>
      </p:grpSpPr>
      <p:sp>
        <p:nvSpPr>
          <p:cNvPr id="2" name="Slide Title"/>
          <p:cNvSpPr>
            <a:spLocks noGrp="1"/>
          </p:cNvSpPr>
          <p:nvPr>
            <p:ph type="ctrTitle"/>
          </p:nvPr>
        </p:nvSpPr>
        <p:spPr>
          <a:xfrm>
            <a:off x="1066800" y="1524000"/>
            <a:ext cx="7048500" cy="1470025"/>
          </a:xfrm>
          <a:prstGeom prst="rect">
            <a:avLst/>
          </a:prstGeom>
        </p:spPr>
        <p:txBody>
          <a:bodyPr/>
          <a:lstStyle>
            <a:lvl1pPr algn="l">
              <a:defRPr sz="4400">
                <a:solidFill>
                  <a:schemeClr val="bg1"/>
                </a:solidFill>
              </a:defRPr>
            </a:lvl1pPr>
          </a:lstStyle>
          <a:p>
            <a:r>
              <a:rPr lang="en-US" dirty="0"/>
              <a:t>Click to edit Master title style</a:t>
            </a:r>
          </a:p>
        </p:txBody>
      </p:sp>
      <p:sp>
        <p:nvSpPr>
          <p:cNvPr id="3" name="Subtitle 1"/>
          <p:cNvSpPr>
            <a:spLocks noGrp="1"/>
          </p:cNvSpPr>
          <p:nvPr>
            <p:ph type="subTitle" idx="1"/>
          </p:nvPr>
        </p:nvSpPr>
        <p:spPr>
          <a:xfrm>
            <a:off x="1066800" y="2971800"/>
            <a:ext cx="6400800" cy="1752600"/>
          </a:xfrm>
          <a:prstGeom prst="rect">
            <a:avLst/>
          </a:prstGeo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3887237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Blue Slide 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722313" y="2643186"/>
            <a:ext cx="7202487" cy="1362075"/>
          </a:xfrm>
          <a:prstGeom prst="rect">
            <a:avLst/>
          </a:prstGeom>
        </p:spPr>
        <p:txBody>
          <a:bodyPr anchor="t"/>
          <a:lstStyle>
            <a:lvl1pPr algn="l">
              <a:defRPr sz="4400" b="1" cap="all">
                <a:solidFill>
                  <a:schemeClr val="bg1"/>
                </a:solidFill>
              </a:defRPr>
            </a:lvl1pPr>
          </a:lstStyle>
          <a:p>
            <a:r>
              <a:rPr lang="en-US" dirty="0"/>
              <a:t>Click to edit Master title style</a:t>
            </a:r>
          </a:p>
        </p:txBody>
      </p:sp>
      <p:sp>
        <p:nvSpPr>
          <p:cNvPr id="3" name="Text Placeholder 1"/>
          <p:cNvSpPr>
            <a:spLocks noGrp="1"/>
          </p:cNvSpPr>
          <p:nvPr>
            <p:ph type="body" idx="1"/>
          </p:nvPr>
        </p:nvSpPr>
        <p:spPr>
          <a:xfrm>
            <a:off x="722313" y="1143000"/>
            <a:ext cx="7202487"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7053150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lain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8" name="Text Placeholder 1"/>
          <p:cNvSpPr>
            <a:spLocks noGrp="1"/>
          </p:cNvSpPr>
          <p:nvPr>
            <p:ph type="body" sz="quarter" idx="12"/>
          </p:nvPr>
        </p:nvSpPr>
        <p:spPr>
          <a:xfrm>
            <a:off x="457200" y="1066800"/>
            <a:ext cx="8229600" cy="55626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
        <p:nvSpPr>
          <p:cNvPr id="7" name="Jump Link"/>
          <p:cNvSpPr>
            <a:spLocks noGrp="1"/>
          </p:cNvSpPr>
          <p:nvPr>
            <p:ph type="body" sz="quarter" idx="11" hasCustomPrompt="1"/>
          </p:nvPr>
        </p:nvSpPr>
        <p:spPr>
          <a:xfrm>
            <a:off x="3356610" y="66294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70175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lain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8"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949214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755641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lain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2"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6562608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Red Bar Footer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5"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
        <p:nvSpPr>
          <p:cNvPr id="8" name="Text Placeholder 1"/>
          <p:cNvSpPr>
            <a:spLocks noGrp="1"/>
          </p:cNvSpPr>
          <p:nvPr>
            <p:ph type="body" sz="quarter" idx="12"/>
          </p:nvPr>
        </p:nvSpPr>
        <p:spPr>
          <a:xfrm>
            <a:off x="457200" y="990600"/>
            <a:ext cx="8229600" cy="54102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Tree>
    <p:extLst>
      <p:ext uri="{BB962C8B-B14F-4D97-AF65-F5344CB8AC3E}">
        <p14:creationId xmlns:p14="http://schemas.microsoft.com/office/powerpoint/2010/main" val="267836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Red Bar Footer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3" name="Jump link"/>
          <p:cNvSpPr>
            <a:spLocks noGrp="1"/>
          </p:cNvSpPr>
          <p:nvPr>
            <p:ph type="body" sz="quarter" idx="13"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10997478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Red Bar Footer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8"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11237826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04800"/>
            <a:ext cx="7772400" cy="1470025"/>
          </a:xfrm>
        </p:spPr>
        <p:txBody>
          <a:bodyPr/>
          <a:lstStyle/>
          <a:p>
            <a:r>
              <a:rPr lang="en-US"/>
              <a:t>Click to edit Master title style</a:t>
            </a:r>
          </a:p>
        </p:txBody>
      </p:sp>
      <p:sp>
        <p:nvSpPr>
          <p:cNvPr id="8" name="Content Placeholder 7"/>
          <p:cNvSpPr>
            <a:spLocks noGrp="1"/>
          </p:cNvSpPr>
          <p:nvPr>
            <p:ph sz="quarter" idx="10"/>
          </p:nvPr>
        </p:nvSpPr>
        <p:spPr>
          <a:xfrm>
            <a:off x="762000" y="2362200"/>
            <a:ext cx="8001000"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p:cNvSpPr>
            <a:spLocks noGrp="1"/>
          </p:cNvSpPr>
          <p:nvPr>
            <p:ph sz="quarter" idx="11"/>
          </p:nvPr>
        </p:nvSpPr>
        <p:spPr>
          <a:xfrm>
            <a:off x="5943600" y="5791200"/>
            <a:ext cx="3048000" cy="45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847915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359707D-27CA-4555-B975-A44BD561A924}" type="datetimeFigureOut">
              <a:rPr lang="en-US">
                <a:solidFill>
                  <a:prstClr val="black">
                    <a:tint val="75000"/>
                  </a:prstClr>
                </a:solidFill>
              </a:rPr>
              <a:pPr>
                <a:defRPr/>
              </a:pPr>
              <a:t>5/14/2020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E341611-0906-49D5-9819-24380E81E6B8}" type="slidenum">
              <a:rPr lang="en-US" altLang="en-US"/>
              <a:pPr/>
              <a:t>‹#›</a:t>
            </a:fld>
            <a:endParaRPr lang="en-US" altLang="en-US" dirty="0"/>
          </a:p>
        </p:txBody>
      </p:sp>
    </p:spTree>
    <p:extLst>
      <p:ext uri="{BB962C8B-B14F-4D97-AF65-F5344CB8AC3E}">
        <p14:creationId xmlns:p14="http://schemas.microsoft.com/office/powerpoint/2010/main" val="28415735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32639CC-7613-4CEB-9139-9FF2DE8ABDD5}" type="datetimeFigureOut">
              <a:rPr lang="en-US">
                <a:solidFill>
                  <a:prstClr val="black">
                    <a:tint val="75000"/>
                  </a:prstClr>
                </a:solidFill>
              </a:rPr>
              <a:pPr>
                <a:defRPr/>
              </a:pPr>
              <a:t>5/14/2020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CBFAE0F-8E9A-4EAE-9D3E-DE7C46B6EE3E}" type="slidenum">
              <a:rPr lang="en-US" altLang="en-US"/>
              <a:pPr/>
              <a:t>‹#›</a:t>
            </a:fld>
            <a:endParaRPr lang="en-US" altLang="en-US" dirty="0"/>
          </a:p>
        </p:txBody>
      </p:sp>
    </p:spTree>
    <p:extLst>
      <p:ext uri="{BB962C8B-B14F-4D97-AF65-F5344CB8AC3E}">
        <p14:creationId xmlns:p14="http://schemas.microsoft.com/office/powerpoint/2010/main" val="17828438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EBCEF05-5D13-4CCB-AA73-4F440B4C7686}" type="datetimeFigureOut">
              <a:rPr lang="en-US">
                <a:solidFill>
                  <a:prstClr val="black">
                    <a:tint val="75000"/>
                  </a:prstClr>
                </a:solidFill>
              </a:rPr>
              <a:pPr>
                <a:defRPr/>
              </a:pPr>
              <a:t>5/14/2020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3632699-F1D0-42CE-94A7-90EFA8974C55}" type="slidenum">
              <a:rPr lang="en-US" altLang="en-US"/>
              <a:pPr/>
              <a:t>‹#›</a:t>
            </a:fld>
            <a:endParaRPr lang="en-US" altLang="en-US" dirty="0"/>
          </a:p>
        </p:txBody>
      </p:sp>
    </p:spTree>
    <p:extLst>
      <p:ext uri="{BB962C8B-B14F-4D97-AF65-F5344CB8AC3E}">
        <p14:creationId xmlns:p14="http://schemas.microsoft.com/office/powerpoint/2010/main" val="379157762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9E50AED-0767-4276-9505-E8A5E59FF877}" type="datetimeFigureOut">
              <a:rPr lang="en-US">
                <a:solidFill>
                  <a:prstClr val="black">
                    <a:tint val="75000"/>
                  </a:prstClr>
                </a:solidFill>
              </a:rPr>
              <a:pPr>
                <a:defRPr/>
              </a:pPr>
              <a:t>5/14/2020</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A558820-342E-45E3-BDCD-08293E0EC3BE}" type="slidenum">
              <a:rPr lang="en-US" altLang="en-US"/>
              <a:pPr/>
              <a:t>‹#›</a:t>
            </a:fld>
            <a:endParaRPr lang="en-US" altLang="en-US" dirty="0"/>
          </a:p>
        </p:txBody>
      </p:sp>
    </p:spTree>
    <p:extLst>
      <p:ext uri="{BB962C8B-B14F-4D97-AF65-F5344CB8AC3E}">
        <p14:creationId xmlns:p14="http://schemas.microsoft.com/office/powerpoint/2010/main" val="12796165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692653C-3B23-4F45-B229-18D35D6F919B}" type="datetimeFigureOut">
              <a:rPr lang="en-US">
                <a:solidFill>
                  <a:prstClr val="black">
                    <a:tint val="75000"/>
                  </a:prstClr>
                </a:solidFill>
              </a:rPr>
              <a:pPr>
                <a:defRPr/>
              </a:pPr>
              <a:t>5/14/2020</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F9483568-6F50-4815-B8A2-49A4628B1DC2}" type="slidenum">
              <a:rPr lang="en-US" altLang="en-US"/>
              <a:pPr/>
              <a:t>‹#›</a:t>
            </a:fld>
            <a:endParaRPr lang="en-US" altLang="en-US" dirty="0"/>
          </a:p>
        </p:txBody>
      </p:sp>
    </p:spTree>
    <p:extLst>
      <p:ext uri="{BB962C8B-B14F-4D97-AF65-F5344CB8AC3E}">
        <p14:creationId xmlns:p14="http://schemas.microsoft.com/office/powerpoint/2010/main" val="2167487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0741044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5189F59-1275-4E68-A61E-FF494BDC925F}" type="datetimeFigureOut">
              <a:rPr lang="en-US">
                <a:solidFill>
                  <a:prstClr val="black">
                    <a:tint val="75000"/>
                  </a:prstClr>
                </a:solidFill>
              </a:rPr>
              <a:pPr>
                <a:defRPr/>
              </a:pPr>
              <a:t>5/14/2020</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3F308874-CBCD-4B44-B9BD-C26399004671}" type="slidenum">
              <a:rPr lang="en-US" altLang="en-US"/>
              <a:pPr/>
              <a:t>‹#›</a:t>
            </a:fld>
            <a:endParaRPr lang="en-US" altLang="en-US" dirty="0"/>
          </a:p>
        </p:txBody>
      </p:sp>
    </p:spTree>
    <p:extLst>
      <p:ext uri="{BB962C8B-B14F-4D97-AF65-F5344CB8AC3E}">
        <p14:creationId xmlns:p14="http://schemas.microsoft.com/office/powerpoint/2010/main" val="2812492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9EEB0B3-291C-489B-9BE9-21AD2FCEEC79}" type="datetimeFigureOut">
              <a:rPr lang="en-US">
                <a:solidFill>
                  <a:prstClr val="black">
                    <a:tint val="75000"/>
                  </a:prstClr>
                </a:solidFill>
              </a:rPr>
              <a:pPr>
                <a:defRPr/>
              </a:pPr>
              <a:t>5/14/2020</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36D7F79B-2324-41DC-B64B-36CD645E67AC}" type="slidenum">
              <a:rPr lang="en-US" altLang="en-US"/>
              <a:pPr/>
              <a:t>‹#›</a:t>
            </a:fld>
            <a:endParaRPr lang="en-US" altLang="en-US" dirty="0"/>
          </a:p>
        </p:txBody>
      </p:sp>
    </p:spTree>
    <p:extLst>
      <p:ext uri="{BB962C8B-B14F-4D97-AF65-F5344CB8AC3E}">
        <p14:creationId xmlns:p14="http://schemas.microsoft.com/office/powerpoint/2010/main" val="1755735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24EF1FB-1C7D-4046-8ABB-0076909781E0}" type="datetimeFigureOut">
              <a:rPr lang="en-US">
                <a:solidFill>
                  <a:prstClr val="black">
                    <a:tint val="75000"/>
                  </a:prstClr>
                </a:solidFill>
              </a:rPr>
              <a:pPr>
                <a:defRPr/>
              </a:pPr>
              <a:t>5/14/2020</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9B52F363-A621-40E1-83E2-0AF5336C0E63}" type="slidenum">
              <a:rPr lang="en-US" altLang="en-US"/>
              <a:pPr/>
              <a:t>‹#›</a:t>
            </a:fld>
            <a:endParaRPr lang="en-US" altLang="en-US" dirty="0"/>
          </a:p>
        </p:txBody>
      </p:sp>
    </p:spTree>
    <p:extLst>
      <p:ext uri="{BB962C8B-B14F-4D97-AF65-F5344CB8AC3E}">
        <p14:creationId xmlns:p14="http://schemas.microsoft.com/office/powerpoint/2010/main" val="104733233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0DEF3B4-09DD-42EF-8D70-30264CC40F83}" type="datetimeFigureOut">
              <a:rPr lang="en-US">
                <a:solidFill>
                  <a:prstClr val="black">
                    <a:tint val="75000"/>
                  </a:prstClr>
                </a:solidFill>
              </a:rPr>
              <a:pPr>
                <a:defRPr/>
              </a:pPr>
              <a:t>5/14/2020</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AD8AF4DA-1F16-4210-AD28-4B64C2583B1D}" type="slidenum">
              <a:rPr lang="en-US" altLang="en-US"/>
              <a:pPr/>
              <a:t>‹#›</a:t>
            </a:fld>
            <a:endParaRPr lang="en-US" altLang="en-US" dirty="0"/>
          </a:p>
        </p:txBody>
      </p:sp>
    </p:spTree>
    <p:extLst>
      <p:ext uri="{BB962C8B-B14F-4D97-AF65-F5344CB8AC3E}">
        <p14:creationId xmlns:p14="http://schemas.microsoft.com/office/powerpoint/2010/main" val="17261816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B26BFF1-DDC4-47D3-BEEC-4FA48F33F510}" type="datetimeFigureOut">
              <a:rPr lang="en-US">
                <a:solidFill>
                  <a:prstClr val="black">
                    <a:tint val="75000"/>
                  </a:prstClr>
                </a:solidFill>
              </a:rPr>
              <a:pPr>
                <a:defRPr/>
              </a:pPr>
              <a:t>5/14/2020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E1BE18-BE9D-42EE-B1B5-403703747322}" type="slidenum">
              <a:rPr lang="en-US" altLang="en-US"/>
              <a:pPr/>
              <a:t>‹#›</a:t>
            </a:fld>
            <a:endParaRPr lang="en-US" altLang="en-US" dirty="0"/>
          </a:p>
        </p:txBody>
      </p:sp>
    </p:spTree>
    <p:extLst>
      <p:ext uri="{BB962C8B-B14F-4D97-AF65-F5344CB8AC3E}">
        <p14:creationId xmlns:p14="http://schemas.microsoft.com/office/powerpoint/2010/main" val="214140819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3088622-37D2-41B8-9197-E69C31EA988F}" type="datetimeFigureOut">
              <a:rPr lang="en-US">
                <a:solidFill>
                  <a:prstClr val="black">
                    <a:tint val="75000"/>
                  </a:prstClr>
                </a:solidFill>
              </a:rPr>
              <a:pPr>
                <a:defRPr/>
              </a:pPr>
              <a:t>5/14/2020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F69DB4C-F703-4F89-9853-EBAA0DF48041}" type="slidenum">
              <a:rPr lang="en-US" altLang="en-US"/>
              <a:pPr/>
              <a:t>‹#›</a:t>
            </a:fld>
            <a:endParaRPr lang="en-US" altLang="en-US" dirty="0"/>
          </a:p>
        </p:txBody>
      </p:sp>
    </p:spTree>
    <p:extLst>
      <p:ext uri="{BB962C8B-B14F-4D97-AF65-F5344CB8AC3E}">
        <p14:creationId xmlns:p14="http://schemas.microsoft.com/office/powerpoint/2010/main" val="3979943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429000"/>
            <a:ext cx="561594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49530" y="4114800"/>
            <a:ext cx="561594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436620" y="4260273"/>
            <a:ext cx="569976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theme" Target="../theme/theme10.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3.gi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1.png"/><Relationship Id="rId5" Type="http://schemas.openxmlformats.org/officeDocument/2006/relationships/slideLayout" Target="../slideLayouts/slideLayout12.xml"/><Relationship Id="rId10"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theme" Target="../theme/theme3.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60.xml"/><Relationship Id="rId2" Type="http://schemas.openxmlformats.org/officeDocument/2006/relationships/slideLayout" Target="../slideLayouts/slideLayout59.xml"/><Relationship Id="rId1" Type="http://schemas.openxmlformats.org/officeDocument/2006/relationships/slideLayout" Target="../slideLayouts/slideLayout58.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slideLayout" Target="../slideLayouts/slideLayout62.xml"/><Relationship Id="rId1" Type="http://schemas.openxmlformats.org/officeDocument/2006/relationships/slideLayout" Target="../slideLayouts/slideLayout61.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
        <p:nvSpPr>
          <p:cNvPr id="13" name="Red Bar"/>
          <p:cNvSpPr/>
          <p:nvPr userDrawn="1"/>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12" name="MH Tagline" descr="Tagline: Because learning changes everythi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3481" y="6351925"/>
            <a:ext cx="3223119" cy="272375"/>
          </a:xfrm>
          <a:prstGeom prst="rect">
            <a:avLst/>
          </a:prstGeom>
        </p:spPr>
      </p:pic>
    </p:spTree>
    <p:extLst>
      <p:ext uri="{BB962C8B-B14F-4D97-AF65-F5344CB8AC3E}">
        <p14:creationId xmlns:p14="http://schemas.microsoft.com/office/powerpoint/2010/main" val="106623559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33" r:id="rId5"/>
    <p:sldLayoutId id="2147483734" r:id="rId6"/>
    <p:sldLayoutId id="2147483914"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marR="0" indent="0" algn="r" defTabSz="914400" rtl="0" eaLnBrk="1" fontAlgn="auto" latinLnBrk="0" hangingPunct="1">
        <a:lnSpc>
          <a:spcPct val="100000"/>
        </a:lnSpc>
        <a:spcBef>
          <a:spcPts val="0"/>
        </a:spcBef>
        <a:spcAft>
          <a:spcPts val="0"/>
        </a:spcAft>
        <a:buClrTx/>
        <a:buSzTx/>
        <a:buFontTx/>
        <a:buNone/>
        <a:tabLst/>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384313" y="162401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eaLnBrk="1" hangingPunct="1">
              <a:defRPr/>
            </a:pPr>
            <a:fld id="{C366751A-A416-4409-BAE7-585237D36219}" type="datetimeFigureOut">
              <a:rPr lang="en-US">
                <a:solidFill>
                  <a:prstClr val="black">
                    <a:tint val="75000"/>
                  </a:prstClr>
                </a:solidFill>
                <a:cs typeface="Arial" panose="020B0604020202020204" pitchFamily="34" charset="0"/>
              </a:rPr>
              <a:pPr eaLnBrk="1" hangingPunct="1">
                <a:defRPr/>
              </a:pPr>
              <a:t>5/14/2020</a:t>
            </a:fld>
            <a:endParaRPr lang="en-US" dirty="0">
              <a:solidFill>
                <a:prstClr val="black">
                  <a:tint val="75000"/>
                </a:prstClr>
              </a:solidFill>
              <a:cs typeface="Arial" panose="020B0604020202020204"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1" hangingPunct="1">
              <a:defRPr/>
            </a:pPr>
            <a:endParaRPr lang="en-US" dirty="0">
              <a:solidFill>
                <a:prstClr val="black">
                  <a:tint val="75000"/>
                </a:prstClr>
              </a:solidFill>
              <a:cs typeface="Arial" panose="020B0604020202020204"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eaLnBrk="1" hangingPunct="1"/>
            <a:fld id="{9A0DD863-DCFD-4E68-B59F-3997954ED6BF}" type="slidenum">
              <a:rPr lang="en-US" altLang="en-US">
                <a:cs typeface="Arial" panose="020B0604020202020204" pitchFamily="34" charset="0"/>
              </a:rPr>
              <a:pPr eaLnBrk="1" hangingPunct="1"/>
              <a:t>‹#›</a:t>
            </a:fld>
            <a:endParaRPr lang="en-US" altLang="en-US" dirty="0">
              <a:cs typeface="Arial" panose="020B0604020202020204" pitchFamily="34" charset="0"/>
            </a:endParaRPr>
          </a:p>
        </p:txBody>
      </p:sp>
    </p:spTree>
    <p:extLst>
      <p:ext uri="{BB962C8B-B14F-4D97-AF65-F5344CB8AC3E}">
        <p14:creationId xmlns:p14="http://schemas.microsoft.com/office/powerpoint/2010/main" val="1992607398"/>
      </p:ext>
    </p:extLst>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 id="2147483985"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pic>
        <p:nvPicPr>
          <p:cNvPr id="2" name="MH Tagline" descr="Tag line: Because learning changes everythin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6257775"/>
            <a:ext cx="3371850" cy="476250"/>
          </a:xfrm>
          <a:prstGeom prst="rect">
            <a:avLst/>
          </a:prstGeom>
        </p:spPr>
      </p:pic>
    </p:spTree>
    <p:extLst>
      <p:ext uri="{BB962C8B-B14F-4D97-AF65-F5344CB8AC3E}">
        <p14:creationId xmlns:p14="http://schemas.microsoft.com/office/powerpoint/2010/main" val="146095063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66" r:id="rId8"/>
    <p:sldLayoutId id="2147483967"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tx1"/>
                </a:solidFill>
                <a:effectLst/>
                <a:latin typeface="+mn-lt"/>
                <a:ea typeface="+mn-ea"/>
                <a:cs typeface="+mn-cs"/>
              </a:rPr>
              <a:t>©McGraw-Hill Education</a:t>
            </a:r>
          </a:p>
        </p:txBody>
      </p:sp>
    </p:spTree>
    <p:extLst>
      <p:ext uri="{BB962C8B-B14F-4D97-AF65-F5344CB8AC3E}">
        <p14:creationId xmlns:p14="http://schemas.microsoft.com/office/powerpoint/2010/main" val="1192571768"/>
      </p:ext>
    </p:extLst>
  </p:cSld>
  <p:clrMap bg1="lt1" tx1="dk1" bg2="lt2" tx2="dk2" accent1="accent1" accent2="accent2" accent3="accent3" accent4="accent4" accent5="accent5" accent6="accent6" hlink="hlink" folHlink="folHlink"/>
  <p:sldLayoutIdLst>
    <p:sldLayoutId id="2147483751" r:id="rId1"/>
    <p:sldLayoutId id="2147483972" r:id="rId2"/>
    <p:sldLayoutId id="2147483969" r:id="rId3"/>
    <p:sldLayoutId id="2147483970" r:id="rId4"/>
    <p:sldLayoutId id="2147483968" r:id="rId5"/>
    <p:sldLayoutId id="2147483971" r:id="rId6"/>
    <p:sldLayoutId id="2147483896" r:id="rId7"/>
    <p:sldLayoutId id="2147483965" r:id="rId8"/>
    <p:sldLayoutId id="2147483753" r:id="rId9"/>
    <p:sldLayoutId id="2147483908" r:id="rId10"/>
    <p:sldLayoutId id="2147483950" r:id="rId11"/>
    <p:sldLayoutId id="2147483757" r:id="rId12"/>
    <p:sldLayoutId id="2147483877" r:id="rId13"/>
    <p:sldLayoutId id="2147483761" r:id="rId14"/>
    <p:sldLayoutId id="2147483800" r:id="rId1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0" name="Copyright" descr="©McGraw-Hill Education&#10;"/>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©McGraw-Hill Education</a:t>
            </a:r>
          </a:p>
        </p:txBody>
      </p:sp>
    </p:spTree>
    <p:extLst>
      <p:ext uri="{BB962C8B-B14F-4D97-AF65-F5344CB8AC3E}">
        <p14:creationId xmlns:p14="http://schemas.microsoft.com/office/powerpoint/2010/main" val="1283304046"/>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64" r:id="rId3"/>
    <p:sldLayoutId id="2147483953" r:id="rId4"/>
    <p:sldLayoutId id="2147483954" r:id="rId5"/>
    <p:sldLayoutId id="2147483955" r:id="rId6"/>
    <p:sldLayoutId id="2147483956" r:id="rId7"/>
    <p:sldLayoutId id="2147483957" r:id="rId8"/>
    <p:sldLayoutId id="2147483958" r:id="rId9"/>
    <p:sldLayoutId id="2147483959"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Copyright" descr="©McGraw-Hill Education&#10;"/>
          <p:cNvSpPr txBox="1"/>
          <p:nvPr userDrawn="1"/>
        </p:nvSpPr>
        <p:spPr>
          <a:xfrm>
            <a:off x="0" y="6642556"/>
            <a:ext cx="1295400" cy="215444"/>
          </a:xfrm>
          <a:prstGeom prst="rect">
            <a:avLst/>
          </a:prstGeom>
          <a:noFill/>
        </p:spPr>
        <p:txBody>
          <a:bodyPr wrap="square" rtlCol="0">
            <a:spAutoFit/>
          </a:bodyPr>
          <a:lstStyle/>
          <a:p>
            <a:r>
              <a:rPr lang="en-US" sz="800" dirty="0">
                <a:solidFill>
                  <a:srgbClr val="6A6A6A"/>
                </a:solidFill>
              </a:rPr>
              <a:t>©McGraw-Hill Education</a:t>
            </a:r>
          </a:p>
        </p:txBody>
      </p:sp>
    </p:spTree>
    <p:extLst>
      <p:ext uri="{BB962C8B-B14F-4D97-AF65-F5344CB8AC3E}">
        <p14:creationId xmlns:p14="http://schemas.microsoft.com/office/powerpoint/2010/main" val="857642538"/>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629400"/>
            <a:ext cx="9144000" cy="2286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5"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a:solidFill>
                  <a:schemeClr val="bg1"/>
                </a:solidFill>
              </a:rPr>
              <a:t>©McGraw-Hill Education</a:t>
            </a:r>
          </a:p>
        </p:txBody>
      </p:sp>
    </p:spTree>
    <p:extLst>
      <p:ext uri="{BB962C8B-B14F-4D97-AF65-F5344CB8AC3E}">
        <p14:creationId xmlns:p14="http://schemas.microsoft.com/office/powerpoint/2010/main" val="520106136"/>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9144000" cy="6858000"/>
          </a:xfrm>
          <a:prstGeom prst="rect">
            <a:avLst/>
          </a:prstGeom>
          <a:solidFill>
            <a:srgbClr val="3070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MH BG Image"/>
          <p:cNvPicPr>
            <a:picLocks noChangeAspect="1"/>
          </p:cNvPicPr>
          <p:nvPr userDrawn="1"/>
        </p:nvPicPr>
        <p:blipFill rotWithShape="1">
          <a:blip r:embed="rId4" cstate="screen">
            <a:alphaModFix amt="25000"/>
            <a:extLst>
              <a:ext uri="{28A0092B-C50C-407E-A947-70E740481C1C}">
                <a14:useLocalDpi xmlns:a14="http://schemas.microsoft.com/office/drawing/2010/main"/>
              </a:ext>
            </a:extLst>
          </a:blip>
          <a:srcRect r="28644" b="27282"/>
          <a:stretch/>
        </p:blipFill>
        <p:spPr>
          <a:xfrm>
            <a:off x="461821" y="1943668"/>
            <a:ext cx="8682180" cy="4914333"/>
          </a:xfrm>
          <a:prstGeom prst="rect">
            <a:avLst/>
          </a:prstGeom>
        </p:spPr>
      </p:pic>
      <p:sp>
        <p:nvSpPr>
          <p:cNvPr id="8"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a:solidFill>
                  <a:schemeClr val="bg1"/>
                </a:solidFill>
              </a:rPr>
              <a:t>©McGraw-Hill Education</a:t>
            </a:r>
          </a:p>
        </p:txBody>
      </p:sp>
    </p:spTree>
    <p:extLst>
      <p:ext uri="{BB962C8B-B14F-4D97-AF65-F5344CB8AC3E}">
        <p14:creationId xmlns:p14="http://schemas.microsoft.com/office/powerpoint/2010/main" val="263611861"/>
      </p:ext>
    </p:extLst>
  </p:cSld>
  <p:clrMap bg1="lt1" tx1="dk1" bg2="lt2" tx2="dk2" accent1="accent1" accent2="accent2" accent3="accent3" accent4="accent4" accent5="accent5" accent6="accent6" hlink="hlink" folHlink="folHlink"/>
  <p:sldLayoutIdLst>
    <p:sldLayoutId id="2147483677" r:id="rId1"/>
    <p:sldLayoutId id="214748376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782738187"/>
      </p:ext>
    </p:extLst>
  </p:cSld>
  <p:clrMap bg1="lt1" tx1="dk1" bg2="lt2" tx2="dk2" accent1="accent1" accent2="accent2" accent3="accent3" accent4="accent4" accent5="accent5" accent6="accent6" hlink="hlink" folHlink="folHlink"/>
  <p:sldLayoutIdLst>
    <p:sldLayoutId id="2147483902" r:id="rId1"/>
    <p:sldLayoutId id="2147483906" r:id="rId2"/>
    <p:sldLayoutId id="2147483755"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©McGraw-Hill Education</a:t>
            </a:r>
          </a:p>
        </p:txBody>
      </p:sp>
    </p:spTree>
    <p:extLst>
      <p:ext uri="{BB962C8B-B14F-4D97-AF65-F5344CB8AC3E}">
        <p14:creationId xmlns:p14="http://schemas.microsoft.com/office/powerpoint/2010/main" val="236652239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7.xml"/><Relationship Id="rId1" Type="http://schemas.openxmlformats.org/officeDocument/2006/relationships/vmlDrawing" Target="../drawings/vmlDrawing2.vml"/><Relationship Id="rId5" Type="http://schemas.openxmlformats.org/officeDocument/2006/relationships/image" Target="../media/image9.wmf"/><Relationship Id="rId4" Type="http://schemas.openxmlformats.org/officeDocument/2006/relationships/oleObject" Target="../embeddings/oleObject2.bin"/></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0.xml"/></Relationships>
</file>

<file path=ppt/slides/_rels/slide10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9.xml"/><Relationship Id="rId1" Type="http://schemas.openxmlformats.org/officeDocument/2006/relationships/slideLayout" Target="../slideLayouts/slideLayout19.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0.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0.xml"/></Relationships>
</file>

<file path=ppt/slides/_rels/slide10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4.xml"/><Relationship Id="rId1" Type="http://schemas.openxmlformats.org/officeDocument/2006/relationships/slideLayout" Target="../slideLayouts/slideLayout19.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64.xml"/></Relationships>
</file>

<file path=ppt/slides/_rels/slide11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4.xml"/></Relationships>
</file>

<file path=ppt/slides/_rels/slide112.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64.xml"/></Relationships>
</file>

<file path=ppt/slides/_rels/slide113.xml.rels><?xml version="1.0" encoding="UTF-8" standalone="yes"?>
<Relationships xmlns="http://schemas.openxmlformats.org/package/2006/relationships"><Relationship Id="rId2" Type="http://schemas.openxmlformats.org/officeDocument/2006/relationships/slide" Target="slide54.xml"/><Relationship Id="rId1" Type="http://schemas.openxmlformats.org/officeDocument/2006/relationships/slideLayout" Target="../slideLayouts/slideLayout64.xml"/></Relationships>
</file>

<file path=ppt/slides/_rels/slide114.xml.rels><?xml version="1.0" encoding="UTF-8" standalone="yes"?>
<Relationships xmlns="http://schemas.openxmlformats.org/package/2006/relationships"><Relationship Id="rId2" Type="http://schemas.openxmlformats.org/officeDocument/2006/relationships/slide" Target="slide82.xml"/><Relationship Id="rId1" Type="http://schemas.openxmlformats.org/officeDocument/2006/relationships/slideLayout" Target="../slideLayouts/slideLayout64.xml"/></Relationships>
</file>

<file path=ppt/slides/_rels/slide115.xml.rels><?xml version="1.0" encoding="UTF-8" standalone="yes"?>
<Relationships xmlns="http://schemas.openxmlformats.org/package/2006/relationships"><Relationship Id="rId2" Type="http://schemas.openxmlformats.org/officeDocument/2006/relationships/slide" Target="slide89.xml"/><Relationship Id="rId1" Type="http://schemas.openxmlformats.org/officeDocument/2006/relationships/slideLayout" Target="../slideLayouts/slideLayout64.xml"/></Relationships>
</file>

<file path=ppt/slides/_rels/slide116.xml.rels><?xml version="1.0" encoding="UTF-8" standalone="yes"?>
<Relationships xmlns="http://schemas.openxmlformats.org/package/2006/relationships"><Relationship Id="rId2" Type="http://schemas.openxmlformats.org/officeDocument/2006/relationships/slide" Target="slide99.xml"/><Relationship Id="rId1" Type="http://schemas.openxmlformats.org/officeDocument/2006/relationships/slideLayout" Target="../slideLayouts/slideLayout6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9.xml"/><Relationship Id="rId5" Type="http://schemas.openxmlformats.org/officeDocument/2006/relationships/slide" Target="slide11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21.xml"/><Relationship Id="rId4" Type="http://schemas.openxmlformats.org/officeDocument/2006/relationships/image" Target="../media/image18.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4.xml"/><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slide" Target="slide111.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7.xml"/><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1.xml"/><Relationship Id="rId1" Type="http://schemas.openxmlformats.org/officeDocument/2006/relationships/slideLayout" Target="../slideLayouts/slideLayout19.xml"/><Relationship Id="rId4" Type="http://schemas.openxmlformats.org/officeDocument/2006/relationships/slide" Target="slide1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5.xml"/><Relationship Id="rId1" Type="http://schemas.openxmlformats.org/officeDocument/2006/relationships/slideLayout" Target="../slideLayouts/slideLayout2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0.xml"/></Relationships>
</file>

<file path=ppt/slides/_rels/slide6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4.xml"/><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7.xml"/><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0.xml"/></Relationships>
</file>

<file path=ppt/slides/_rels/slide7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2.xml"/><Relationship Id="rId1" Type="http://schemas.openxmlformats.org/officeDocument/2006/relationships/slideLayout" Target="../slideLayouts/slideLayout19.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7.xml"/></Relationships>
</file>

<file path=ppt/slides/_rels/slide7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5.xml"/><Relationship Id="rId1" Type="http://schemas.openxmlformats.org/officeDocument/2006/relationships/slideLayout" Target="../slideLayouts/slideLayout19.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0.xml"/></Relationships>
</file>

<file path=ppt/slides/_rels/slide8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9.xml"/><Relationship Id="rId1" Type="http://schemas.openxmlformats.org/officeDocument/2006/relationships/slideLayout" Target="../slideLayouts/slideLayout19.xml"/><Relationship Id="rId4" Type="http://schemas.openxmlformats.org/officeDocument/2006/relationships/slide" Target="slide11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7.xml"/></Relationships>
</file>

<file path=ppt/slides/_rels/slide8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5.xml"/><Relationship Id="rId1" Type="http://schemas.openxmlformats.org/officeDocument/2006/relationships/slideLayout" Target="../slideLayouts/slideLayout19.xml"/></Relationships>
</file>

<file path=ppt/slides/_rels/slide8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6.xml"/><Relationship Id="rId1" Type="http://schemas.openxmlformats.org/officeDocument/2006/relationships/slideLayout" Target="../slideLayouts/slideLayout19.xml"/><Relationship Id="rId4" Type="http://schemas.openxmlformats.org/officeDocument/2006/relationships/slide" Target="slide11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7.xml"/><Relationship Id="rId1" Type="http://schemas.openxmlformats.org/officeDocument/2006/relationships/vmlDrawing" Target="../drawings/vmlDrawing1.vml"/><Relationship Id="rId5" Type="http://schemas.openxmlformats.org/officeDocument/2006/relationships/image" Target="../media/image8.wmf"/><Relationship Id="rId4" Type="http://schemas.openxmlformats.org/officeDocument/2006/relationships/oleObject" Target="../embeddings/oleObject1.bin"/></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8.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9.xml"/></Relationships>
</file>

<file path=ppt/slides/_rels/slide9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4.xml"/><Relationship Id="rId1" Type="http://schemas.openxmlformats.org/officeDocument/2006/relationships/slideLayout" Target="../slideLayouts/slideLayout1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7.xml"/></Relationships>
</file>

<file path=ppt/slides/_rels/slide9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6.xml"/><Relationship Id="rId1" Type="http://schemas.openxmlformats.org/officeDocument/2006/relationships/slideLayout" Target="../slideLayouts/slideLayout19.xml"/><Relationship Id="rId4" Type="http://schemas.openxmlformats.org/officeDocument/2006/relationships/slide" Target="slide1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C1C71E3-9941-4640-905F-71E203503B94}"/>
              </a:ext>
            </a:extLst>
          </p:cNvPr>
          <p:cNvSpPr>
            <a:spLocks noGrp="1"/>
          </p:cNvSpPr>
          <p:nvPr>
            <p:ph type="title"/>
          </p:nvPr>
        </p:nvSpPr>
        <p:spPr>
          <a:xfrm>
            <a:off x="609756" y="2133888"/>
            <a:ext cx="3344732" cy="1205057"/>
          </a:xfrm>
          <a:prstGeom prst="rect">
            <a:avLst/>
          </a:prstGeom>
        </p:spPr>
        <p:txBody>
          <a:bodyPr/>
          <a:lstStyle/>
          <a:p>
            <a:pPr lvl="0" defTabSz="914400">
              <a:spcBef>
                <a:spcPts val="0"/>
              </a:spcBef>
              <a:defRPr/>
            </a:pPr>
            <a:r>
              <a:rPr lang="en-US" altLang="en-US" sz="3600" b="1" kern="0" dirty="0">
                <a:solidFill>
                  <a:srgbClr val="000000"/>
                </a:solidFill>
                <a:ea typeface="+mn-ea"/>
                <a:cs typeface="Lucida Sans Unicode" panose="020B0602030504020204" pitchFamily="34" charset="0"/>
              </a:rPr>
              <a:t>Chapter 24 Lecture Outline</a:t>
            </a:r>
            <a:endParaRPr lang="en-US" dirty="0"/>
          </a:p>
        </p:txBody>
      </p:sp>
      <p:sp>
        <p:nvSpPr>
          <p:cNvPr id="7" name="Content Placeholder 3">
            <a:extLst>
              <a:ext uri="{FF2B5EF4-FFF2-40B4-BE49-F238E27FC236}">
                <a16:creationId xmlns:a16="http://schemas.microsoft.com/office/drawing/2014/main" id="{7CDAFA03-F39C-4E4A-8E8C-E62500597F0C}"/>
              </a:ext>
            </a:extLst>
          </p:cNvPr>
          <p:cNvSpPr>
            <a:spLocks noGrp="1"/>
          </p:cNvSpPr>
          <p:nvPr>
            <p:ph sz="quarter" idx="10"/>
          </p:nvPr>
        </p:nvSpPr>
        <p:spPr>
          <a:xfrm>
            <a:off x="27710" y="3657600"/>
            <a:ext cx="4515239" cy="421383"/>
          </a:xfrm>
          <a:prstGeom prst="rect">
            <a:avLst/>
          </a:prstGeom>
        </p:spPr>
        <p:txBody>
          <a:bodyPr/>
          <a:lstStyle/>
          <a:p>
            <a:pPr marL="0" lvl="0" indent="0" algn="ctr" defTabSz="914400">
              <a:spcBef>
                <a:spcPct val="50000"/>
              </a:spcBef>
              <a:buNone/>
              <a:defRPr/>
            </a:pPr>
            <a:r>
              <a:rPr lang="en-US" altLang="en-US" sz="1100" b="1" kern="0" dirty="0">
                <a:solidFill>
                  <a:srgbClr val="000000"/>
                </a:solidFill>
                <a:cs typeface="Lucida Sans Unicode" panose="020B0602030504020204" pitchFamily="34" charset="0"/>
              </a:rPr>
              <a:t>See separate PowerPoint slides for all figures and tables pre-inserted into PowerPoint without notes.</a:t>
            </a:r>
          </a:p>
        </p:txBody>
      </p:sp>
      <p:pic>
        <p:nvPicPr>
          <p:cNvPr id="6" name="Picture 5" descr="Book cover 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609600"/>
            <a:ext cx="4572000" cy="5715000"/>
          </a:xfrm>
          <a:prstGeom prst="rect">
            <a:avLst/>
          </a:prstGeom>
        </p:spPr>
      </p:pic>
    </p:spTree>
    <p:extLst>
      <p:ext uri="{BB962C8B-B14F-4D97-AF65-F5344CB8AC3E}">
        <p14:creationId xmlns:p14="http://schemas.microsoft.com/office/powerpoint/2010/main" val="11195981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2EFA81E-B377-44E9-B0C0-CC6B5AAF68DC}"/>
              </a:ext>
            </a:extLst>
          </p:cNvPr>
          <p:cNvSpPr>
            <a:spLocks noGrp="1"/>
          </p:cNvSpPr>
          <p:nvPr>
            <p:ph type="title"/>
          </p:nvPr>
        </p:nvSpPr>
        <p:spPr>
          <a:xfrm>
            <a:off x="1102479" y="228600"/>
            <a:ext cx="7557025" cy="609600"/>
          </a:xfrm>
        </p:spPr>
        <p:txBody>
          <a:bodyPr/>
          <a:lstStyle/>
          <a:p>
            <a:r>
              <a:rPr lang="en-US" altLang="en-US" b="1" dirty="0">
                <a:solidFill>
                  <a:prstClr val="black"/>
                </a:solidFill>
              </a:rPr>
              <a:t>Anatomy, Physiology, and Ecology (4) </a:t>
            </a:r>
            <a:endParaRPr lang="en-US" dirty="0"/>
          </a:p>
        </p:txBody>
      </p:sp>
      <p:sp>
        <p:nvSpPr>
          <p:cNvPr id="2" name="Content Placeholder 1"/>
          <p:cNvSpPr>
            <a:spLocks noGrp="1"/>
          </p:cNvSpPr>
          <p:nvPr>
            <p:ph idx="1"/>
          </p:nvPr>
        </p:nvSpPr>
        <p:spPr>
          <a:xfrm>
            <a:off x="797256" y="990600"/>
            <a:ext cx="7356144" cy="4114800"/>
          </a:xfrm>
        </p:spPr>
        <p:txBody>
          <a:bodyPr/>
          <a:lstStyle/>
          <a:p>
            <a:pPr>
              <a:spcAft>
                <a:spcPts val="1500"/>
              </a:spcAft>
            </a:pPr>
            <a:r>
              <a:rPr lang="en-US" altLang="en-US" dirty="0"/>
              <a:t>The lower digestive system</a:t>
            </a:r>
          </a:p>
          <a:p>
            <a:pPr marL="285750" lvl="1">
              <a:spcBef>
                <a:spcPts val="0"/>
              </a:spcBef>
            </a:pPr>
            <a:r>
              <a:rPr lang="en-US" altLang="en-US" sz="2200" dirty="0"/>
              <a:t>The large intestine</a:t>
            </a:r>
          </a:p>
          <a:p>
            <a:pPr marL="504825" lvl="2"/>
            <a:r>
              <a:rPr lang="en-US" altLang="en-US" sz="2000" dirty="0"/>
              <a:t>Absorbs water; vitamins produced by resident microbiota</a:t>
            </a:r>
          </a:p>
          <a:p>
            <a:pPr marL="504825" lvl="2"/>
            <a:r>
              <a:rPr lang="en-US" altLang="en-US" sz="2000" dirty="0"/>
              <a:t>Bacteria make up about one-third of fecal weight</a:t>
            </a:r>
          </a:p>
          <a:p>
            <a:pPr marL="504825" lvl="2"/>
            <a:r>
              <a:rPr lang="en-US" altLang="en-US" sz="2000" dirty="0"/>
              <a:t>Anaerobic bacteria make up approximately 99% of population; facultative anaerobes make up balance</a:t>
            </a:r>
          </a:p>
          <a:p>
            <a:pPr marL="723900" lvl="3"/>
            <a:r>
              <a:rPr lang="en-US" altLang="en-US" sz="1800" dirty="0"/>
              <a:t>Degrade wide variety of foods including substances (for example, fibers) indigestible by stomach, small intestines</a:t>
            </a:r>
          </a:p>
          <a:p>
            <a:pPr marL="723900" lvl="3"/>
            <a:r>
              <a:rPr lang="en-US" altLang="en-US" sz="1800" dirty="0"/>
              <a:t>Important to human health: synthesize vitamins (like niacin, thiamine, riboflavin,, vitamin</a:t>
            </a:r>
          </a:p>
        </p:txBody>
      </p:sp>
      <p:graphicFrame>
        <p:nvGraphicFramePr>
          <p:cNvPr id="4" name="Object 3"/>
          <p:cNvGraphicFramePr>
            <a:graphicFrameLocks noChangeAspect="1"/>
          </p:cNvGraphicFramePr>
          <p:nvPr>
            <p:extLst>
              <p:ext uri="{D42A27DB-BD31-4B8C-83A1-F6EECF244321}">
                <p14:modId xmlns:p14="http://schemas.microsoft.com/office/powerpoint/2010/main" val="2970306343"/>
              </p:ext>
            </p:extLst>
          </p:nvPr>
        </p:nvGraphicFramePr>
        <p:xfrm>
          <a:off x="4337078" y="4740504"/>
          <a:ext cx="444815" cy="363081"/>
        </p:xfrm>
        <a:graphic>
          <a:graphicData uri="http://schemas.openxmlformats.org/presentationml/2006/ole">
            <mc:AlternateContent xmlns:mc="http://schemas.openxmlformats.org/markup-compatibility/2006">
              <mc:Choice xmlns:v="urn:schemas-microsoft-com:vml" Requires="v">
                <p:oleObj spid="_x0000_s2057" name="Equation" r:id="rId4" imgW="279360" imgH="228600" progId="Equation.DSMT4">
                  <p:embed/>
                </p:oleObj>
              </mc:Choice>
              <mc:Fallback>
                <p:oleObj name="Equation" r:id="rId4" imgW="279360" imgH="228600" progId="Equation.DSMT4">
                  <p:embed/>
                  <p:pic>
                    <p:nvPicPr>
                      <p:cNvPr id="5" name="Object 4"/>
                      <p:cNvPicPr/>
                      <p:nvPr/>
                    </p:nvPicPr>
                    <p:blipFill>
                      <a:blip r:embed="rId5"/>
                      <a:stretch>
                        <a:fillRect/>
                      </a:stretch>
                    </p:blipFill>
                    <p:spPr>
                      <a:xfrm>
                        <a:off x="4337078" y="4740504"/>
                        <a:ext cx="444815" cy="363081"/>
                      </a:xfrm>
                      <a:prstGeom prst="rect">
                        <a:avLst/>
                      </a:prstGeom>
                    </p:spPr>
                  </p:pic>
                </p:oleObj>
              </mc:Fallback>
            </mc:AlternateContent>
          </a:graphicData>
        </a:graphic>
      </p:graphicFrame>
      <p:sp>
        <p:nvSpPr>
          <p:cNvPr id="6" name="Content Placeholder 11"/>
          <p:cNvSpPr>
            <a:spLocks noGrp="1"/>
          </p:cNvSpPr>
          <p:nvPr>
            <p:ph idx="19"/>
          </p:nvPr>
        </p:nvSpPr>
        <p:spPr>
          <a:xfrm>
            <a:off x="4792054" y="4724400"/>
            <a:ext cx="2133600" cy="381000"/>
          </a:xfrm>
        </p:spPr>
        <p:txBody>
          <a:bodyPr/>
          <a:lstStyle/>
          <a:p>
            <a:pPr marL="0" lvl="3" indent="0">
              <a:buNone/>
            </a:pPr>
            <a:r>
              <a:rPr lang="en-US" altLang="en-US" sz="1800" dirty="0"/>
              <a:t>folic acid, vitamin K)</a:t>
            </a:r>
          </a:p>
        </p:txBody>
      </p:sp>
      <p:sp>
        <p:nvSpPr>
          <p:cNvPr id="5" name="Content Placeholder 11"/>
          <p:cNvSpPr>
            <a:spLocks noGrp="1"/>
          </p:cNvSpPr>
          <p:nvPr>
            <p:ph idx="19"/>
          </p:nvPr>
        </p:nvSpPr>
        <p:spPr>
          <a:xfrm>
            <a:off x="797256" y="5181600"/>
            <a:ext cx="8229600" cy="1371600"/>
          </a:xfrm>
        </p:spPr>
        <p:txBody>
          <a:bodyPr/>
          <a:lstStyle/>
          <a:p>
            <a:pPr marL="723900" lvl="3"/>
            <a:r>
              <a:rPr lang="en-US" altLang="en-US" sz="1800" dirty="0"/>
              <a:t>Prevent pathogens from colonizing; stimulate mucosal immunity; opportunistic pathogens</a:t>
            </a:r>
          </a:p>
          <a:p>
            <a:pPr marL="723900" lvl="3"/>
            <a:r>
              <a:rPr lang="en-US" altLang="en-US" sz="1800" dirty="0"/>
              <a:t>Antibiotic treatment causes </a:t>
            </a:r>
            <a:r>
              <a:rPr lang="en-US" altLang="en-US" sz="1800" u="sng" dirty="0" err="1"/>
              <a:t>dysbiosis</a:t>
            </a:r>
            <a:r>
              <a:rPr lang="en-US" altLang="en-US" sz="1800" dirty="0"/>
              <a:t> (imbalance in normal microbiota), that may lead to </a:t>
            </a:r>
            <a:r>
              <a:rPr lang="en-US" altLang="en-US" sz="1800" u="sng" dirty="0"/>
              <a:t>antibiotic-associated diarrhea</a:t>
            </a:r>
          </a:p>
        </p:txBody>
      </p:sp>
    </p:spTree>
    <p:extLst>
      <p:ext uri="{BB962C8B-B14F-4D97-AF65-F5344CB8AC3E}">
        <p14:creationId xmlns:p14="http://schemas.microsoft.com/office/powerpoint/2010/main" val="41689633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6A78C44-8D9D-480F-ACE5-4F4766D58286}"/>
              </a:ext>
            </a:extLst>
          </p:cNvPr>
          <p:cNvSpPr>
            <a:spLocks noGrp="1"/>
          </p:cNvSpPr>
          <p:nvPr>
            <p:ph type="title"/>
          </p:nvPr>
        </p:nvSpPr>
        <p:spPr>
          <a:xfrm>
            <a:off x="1136989" y="42516"/>
            <a:ext cx="6870023" cy="981768"/>
          </a:xfrm>
        </p:spPr>
        <p:txBody>
          <a:bodyPr/>
          <a:lstStyle/>
          <a:p>
            <a:r>
              <a:rPr lang="en-US" altLang="en-US" sz="3200" b="1" dirty="0">
                <a:solidFill>
                  <a:prstClr val="black"/>
                </a:solidFill>
              </a:rPr>
              <a:t>Protozoan Diseases of the Lower Digestive System (3)</a:t>
            </a:r>
            <a:endParaRPr lang="en-US" dirty="0"/>
          </a:p>
        </p:txBody>
      </p:sp>
      <p:sp>
        <p:nvSpPr>
          <p:cNvPr id="3" name="Content Placeholder 2"/>
          <p:cNvSpPr>
            <a:spLocks noGrp="1"/>
          </p:cNvSpPr>
          <p:nvPr>
            <p:ph idx="1"/>
          </p:nvPr>
        </p:nvSpPr>
        <p:spPr>
          <a:xfrm>
            <a:off x="794984" y="990600"/>
            <a:ext cx="7739416" cy="5029200"/>
          </a:xfrm>
        </p:spPr>
        <p:txBody>
          <a:bodyPr/>
          <a:lstStyle/>
          <a:p>
            <a:pPr>
              <a:spcAft>
                <a:spcPts val="1500"/>
              </a:spcAft>
            </a:pPr>
            <a:r>
              <a:rPr lang="en-US" altLang="en-US" dirty="0"/>
              <a:t>Giardiasis</a:t>
            </a:r>
          </a:p>
          <a:p>
            <a:pPr marL="285750" lvl="1">
              <a:spcBef>
                <a:spcPts val="0"/>
              </a:spcBef>
            </a:pPr>
            <a:r>
              <a:rPr lang="en-US" altLang="en-US" i="1" dirty="0"/>
              <a:t>Epidemiology</a:t>
            </a:r>
          </a:p>
          <a:p>
            <a:pPr marL="519113" lvl="2"/>
            <a:r>
              <a:rPr lang="en-US" altLang="en-US" dirty="0"/>
              <a:t>Low infective dose (10 cysts); easily spread</a:t>
            </a:r>
          </a:p>
          <a:p>
            <a:pPr marL="519113" lvl="2"/>
            <a:r>
              <a:rPr lang="en-US" altLang="en-US" dirty="0"/>
              <a:t>Water contaminated with human feces common source of infection; feces from other animals also implicated</a:t>
            </a:r>
          </a:p>
          <a:p>
            <a:pPr marL="519113" lvl="2"/>
            <a:r>
              <a:rPr lang="en-US" altLang="en-US" dirty="0"/>
              <a:t>Cysts infectious, remain viable in cold water &gt;2 months</a:t>
            </a:r>
          </a:p>
          <a:p>
            <a:pPr marL="519113" lvl="2"/>
            <a:r>
              <a:rPr lang="en-US" altLang="en-US" dirty="0"/>
              <a:t>Hikers drinking from streams are at risk</a:t>
            </a:r>
          </a:p>
          <a:p>
            <a:pPr marL="519113" lvl="2"/>
            <a:r>
              <a:rPr lang="en-US" altLang="en-US" dirty="0"/>
              <a:t>Person-to-person transmission, especially in daycare centers where hands contaminated while changing diapers</a:t>
            </a:r>
          </a:p>
          <a:p>
            <a:pPr marL="519113" lvl="2"/>
            <a:r>
              <a:rPr lang="en-US" altLang="en-US" dirty="0"/>
              <a:t>Sexual practices involving oral-anal contact can transmit</a:t>
            </a:r>
          </a:p>
          <a:p>
            <a:pPr marL="519113" lvl="2"/>
            <a:r>
              <a:rPr lang="en-US" altLang="en-US" dirty="0"/>
              <a:t>Transmission by fecally contaminated food reported</a:t>
            </a:r>
          </a:p>
          <a:p>
            <a:pPr marL="519113" lvl="2"/>
            <a:r>
              <a:rPr lang="en-US" altLang="en-US" dirty="0"/>
              <a:t>Good personal hygiene and handwashing minimize spread</a:t>
            </a:r>
          </a:p>
        </p:txBody>
      </p:sp>
    </p:spTree>
    <p:extLst>
      <p:ext uri="{BB962C8B-B14F-4D97-AF65-F5344CB8AC3E}">
        <p14:creationId xmlns:p14="http://schemas.microsoft.com/office/powerpoint/2010/main" val="27608481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BED65D49-788D-42D5-B58F-D675D4ECA60B}"/>
              </a:ext>
            </a:extLst>
          </p:cNvPr>
          <p:cNvSpPr>
            <a:spLocks noGrp="1"/>
          </p:cNvSpPr>
          <p:nvPr>
            <p:ph type="title"/>
          </p:nvPr>
        </p:nvSpPr>
        <p:spPr>
          <a:xfrm>
            <a:off x="2633026" y="228600"/>
            <a:ext cx="3877949" cy="609600"/>
          </a:xfrm>
        </p:spPr>
        <p:txBody>
          <a:bodyPr/>
          <a:lstStyle/>
          <a:p>
            <a:r>
              <a:rPr lang="en-US" altLang="en-US" sz="3200" b="1" dirty="0">
                <a:solidFill>
                  <a:prstClr val="black"/>
                </a:solidFill>
              </a:rPr>
              <a:t>Table 24.15 Giardiasis </a:t>
            </a:r>
            <a:endParaRPr lang="en-US" dirty="0"/>
          </a:p>
        </p:txBody>
      </p:sp>
      <p:sp>
        <p:nvSpPr>
          <p:cNvPr id="3" name="Content Placeholder 2"/>
          <p:cNvSpPr>
            <a:spLocks noGrp="1"/>
          </p:cNvSpPr>
          <p:nvPr>
            <p:ph idx="1"/>
          </p:nvPr>
        </p:nvSpPr>
        <p:spPr>
          <a:xfrm>
            <a:off x="457200" y="990600"/>
            <a:ext cx="3877949" cy="5181600"/>
          </a:xfrm>
        </p:spPr>
        <p:txBody>
          <a:bodyPr/>
          <a:lstStyle/>
          <a:p>
            <a:r>
              <a:rPr lang="en-US" altLang="en-US" dirty="0"/>
              <a:t>Giardiasis</a:t>
            </a:r>
          </a:p>
          <a:p>
            <a:pPr lvl="1"/>
            <a:r>
              <a:rPr lang="en-US" altLang="en-US" i="1" dirty="0"/>
              <a:t>Treatment and prevention</a:t>
            </a:r>
          </a:p>
          <a:p>
            <a:pPr lvl="2"/>
            <a:r>
              <a:rPr lang="en-US" altLang="en-US" dirty="0"/>
              <a:t>Tinidazole, metronidazole (Flagyl), and nitazoxanide</a:t>
            </a:r>
          </a:p>
          <a:p>
            <a:pPr lvl="2"/>
            <a:r>
              <a:rPr lang="en-US" altLang="en-US" dirty="0"/>
              <a:t>Municipal chlorination does not destroy cysts, so water generally filtered to remove</a:t>
            </a:r>
          </a:p>
          <a:p>
            <a:pPr lvl="2"/>
            <a:r>
              <a:rPr lang="en-US" altLang="en-US" dirty="0"/>
              <a:t>Hikers should boil for 1 minute or use portable filter </a:t>
            </a:r>
          </a:p>
          <a:p>
            <a:pPr lvl="2"/>
            <a:r>
              <a:rPr lang="en-US" altLang="en-US" dirty="0"/>
              <a:t>Chemical methods are less reliable</a:t>
            </a:r>
          </a:p>
          <a:p>
            <a:pPr lvl="3"/>
            <a:r>
              <a:rPr lang="en-US" altLang="en-US" dirty="0"/>
              <a:t>Time, temperature important</a:t>
            </a:r>
          </a:p>
        </p:txBody>
      </p:sp>
      <p:graphicFrame>
        <p:nvGraphicFramePr>
          <p:cNvPr id="15" name="Table Placeholder 14">
            <a:extLst>
              <a:ext uri="{FF2B5EF4-FFF2-40B4-BE49-F238E27FC236}">
                <a16:creationId xmlns:a16="http://schemas.microsoft.com/office/drawing/2014/main" id="{F4F25A14-5BFC-4839-B4EE-3F4E2FB45AF7}"/>
              </a:ext>
            </a:extLst>
          </p:cNvPr>
          <p:cNvGraphicFramePr>
            <a:graphicFrameLocks noGrp="1"/>
          </p:cNvGraphicFramePr>
          <p:nvPr>
            <p:ph type="tbl" sz="quarter" idx="20"/>
            <p:extLst>
              <p:ext uri="{D42A27DB-BD31-4B8C-83A1-F6EECF244321}">
                <p14:modId xmlns:p14="http://schemas.microsoft.com/office/powerpoint/2010/main" val="2344519393"/>
              </p:ext>
            </p:extLst>
          </p:nvPr>
        </p:nvGraphicFramePr>
        <p:xfrm>
          <a:off x="4419598" y="2200954"/>
          <a:ext cx="4150888" cy="3992027"/>
        </p:xfrm>
        <a:graphic>
          <a:graphicData uri="http://schemas.openxmlformats.org/drawingml/2006/table">
            <a:tbl>
              <a:tblPr firstRow="1" bandRow="1">
                <a:tableStyleId>{5940675A-B579-460E-94D1-54222C63F5DA}</a:tableStyleId>
              </a:tblPr>
              <a:tblGrid>
                <a:gridCol w="1447802">
                  <a:extLst>
                    <a:ext uri="{9D8B030D-6E8A-4147-A177-3AD203B41FA5}">
                      <a16:colId xmlns:a16="http://schemas.microsoft.com/office/drawing/2014/main" val="3340549812"/>
                    </a:ext>
                  </a:extLst>
                </a:gridCol>
                <a:gridCol w="2703086">
                  <a:extLst>
                    <a:ext uri="{9D8B030D-6E8A-4147-A177-3AD203B41FA5}">
                      <a16:colId xmlns:a16="http://schemas.microsoft.com/office/drawing/2014/main" val="668387136"/>
                    </a:ext>
                  </a:extLst>
                </a:gridCol>
              </a:tblGrid>
              <a:tr h="6585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Signs and symptoms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Mild: indigestion, intestinal gas, nausea. Severe: vomiting, diarrhea, abdominal cramps, weight loss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77563742"/>
                  </a:ext>
                </a:extLst>
              </a:tr>
              <a:tr h="34090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Incubation period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6 to 20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51100684"/>
                  </a:ext>
                </a:extLst>
              </a:tr>
              <a:tr h="51261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Causative agent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mn-lt"/>
                          <a:ea typeface="+mn-ea"/>
                          <a:cs typeface="+mn-cs"/>
                        </a:rPr>
                        <a:t>Giardia lamblia</a:t>
                      </a:r>
                      <a:r>
                        <a:rPr kumimoji="0" lang="en-US" sz="1200" b="0" i="0" u="none" strike="noStrike" kern="1200" cap="none" spc="0" normalizeH="0" baseline="0" noProof="0" dirty="0">
                          <a:ln>
                            <a:noFill/>
                          </a:ln>
                          <a:solidFill>
                            <a:prstClr val="black"/>
                          </a:solidFill>
                          <a:effectLst/>
                          <a:uLnTx/>
                          <a:uFillTx/>
                          <a:latin typeface="+mn-lt"/>
                          <a:ea typeface="+mn-ea"/>
                          <a:cs typeface="+mn-cs"/>
                        </a:rPr>
                        <a:t>, a flagellated pear-shaped protozoan with two nuclei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53887046"/>
                  </a:ext>
                </a:extLst>
              </a:tr>
              <a:tr h="1025237">
                <a:tc>
                  <a:txBody>
                    <a:bodyPr/>
                    <a:lstStyle/>
                    <a:p>
                      <a:r>
                        <a:rPr kumimoji="0" lang="en-US" sz="1200" b="1" i="0" u="none" strike="noStrike" kern="1200" cap="none" spc="0" normalizeH="0" baseline="0" noProof="0" dirty="0">
                          <a:ln>
                            <a:noFill/>
                          </a:ln>
                          <a:solidFill>
                            <a:prstClr val="black"/>
                          </a:solidFill>
                          <a:effectLst/>
                          <a:uLnTx/>
                          <a:uFillTx/>
                          <a:latin typeface="+mn-lt"/>
                          <a:ea typeface="+mn-ea"/>
                          <a:cs typeface="+mn-cs"/>
                        </a:rPr>
                        <a:t>Pathogenesis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Ingested cysts survive stomach passage; trophozoites emerge from cysts in the small intestine, where some attach to epithelium; mucosal function is impaired by adherent protozoa and immune response.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49471100"/>
                  </a:ext>
                </a:extLst>
              </a:tr>
              <a:tr h="651163">
                <a:tc>
                  <a:txBody>
                    <a:bodyPr/>
                    <a:lstStyle/>
                    <a:p>
                      <a:r>
                        <a:rPr kumimoji="0" lang="en-US" sz="1200" b="1" i="0" u="none" strike="noStrike" kern="1200" cap="none" spc="0" normalizeH="0" baseline="0" noProof="0" dirty="0">
                          <a:ln>
                            <a:noFill/>
                          </a:ln>
                          <a:solidFill>
                            <a:prstClr val="black"/>
                          </a:solidFill>
                          <a:effectLst/>
                          <a:uLnTx/>
                          <a:uFillTx/>
                          <a:latin typeface="+mn-lt"/>
                          <a:ea typeface="+mn-ea"/>
                          <a:cs typeface="+mn-cs"/>
                        </a:rPr>
                        <a:t>Epidemiology</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Ingestion of fecally contaminated water; low infectious dose; person-to-person spread.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08288504"/>
                  </a:ext>
                </a:extLst>
              </a:tr>
              <a:tr h="61759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Treatment and prevention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Treatment: several antimicrobial medication options. Prevention: boiling, filtering, or disinfecting drinking water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2849563"/>
                  </a:ext>
                </a:extLst>
              </a:tr>
            </a:tbl>
          </a:graphicData>
        </a:graphic>
      </p:graphicFrame>
    </p:spTree>
    <p:extLst>
      <p:ext uri="{BB962C8B-B14F-4D97-AF65-F5344CB8AC3E}">
        <p14:creationId xmlns:p14="http://schemas.microsoft.com/office/powerpoint/2010/main" val="31611539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3839E8C-9307-4F41-97E7-62CD0B65A6A8}"/>
              </a:ext>
            </a:extLst>
          </p:cNvPr>
          <p:cNvSpPr>
            <a:spLocks noGrp="1"/>
          </p:cNvSpPr>
          <p:nvPr>
            <p:ph type="title"/>
          </p:nvPr>
        </p:nvSpPr>
        <p:spPr>
          <a:xfrm>
            <a:off x="0" y="228600"/>
            <a:ext cx="9144000" cy="1052024"/>
          </a:xfrm>
        </p:spPr>
        <p:txBody>
          <a:bodyPr/>
          <a:lstStyle/>
          <a:p>
            <a:r>
              <a:rPr lang="en-US" altLang="en-US" sz="3200" b="1" dirty="0">
                <a:solidFill>
                  <a:prstClr val="black"/>
                </a:solidFill>
              </a:rPr>
              <a:t>Protozoan Diseases of the Lower Digestive System –Figure 24.2</a:t>
            </a:r>
            <a:endParaRPr lang="en-US" dirty="0"/>
          </a:p>
        </p:txBody>
      </p:sp>
      <p:sp>
        <p:nvSpPr>
          <p:cNvPr id="3" name="Content Placeholder 2"/>
          <p:cNvSpPr>
            <a:spLocks noGrp="1"/>
          </p:cNvSpPr>
          <p:nvPr>
            <p:ph idx="1"/>
          </p:nvPr>
        </p:nvSpPr>
        <p:spPr>
          <a:xfrm>
            <a:off x="798398" y="1306898"/>
            <a:ext cx="7588365" cy="2889912"/>
          </a:xfrm>
        </p:spPr>
        <p:txBody>
          <a:bodyPr/>
          <a:lstStyle/>
          <a:p>
            <a:pPr>
              <a:spcAft>
                <a:spcPts val="1500"/>
              </a:spcAft>
            </a:pPr>
            <a:r>
              <a:rPr lang="en-US" altLang="en-US" dirty="0"/>
              <a:t>Cryptosporidiosis (“Crypto”)</a:t>
            </a:r>
          </a:p>
          <a:p>
            <a:pPr marL="285750" lvl="1">
              <a:spcBef>
                <a:spcPts val="0"/>
              </a:spcBef>
            </a:pPr>
            <a:r>
              <a:rPr lang="en-US" altLang="en-US" i="1" dirty="0"/>
              <a:t>Signs and symptoms</a:t>
            </a:r>
          </a:p>
          <a:p>
            <a:pPr marL="504825" lvl="2"/>
            <a:r>
              <a:rPr lang="en-US" altLang="en-US" dirty="0"/>
              <a:t>Fever, loss of appetite, nausea, abdominal cramps, profuse watery diarrhea begin after 4 to 12 days</a:t>
            </a:r>
          </a:p>
          <a:p>
            <a:pPr marL="504825" lvl="2"/>
            <a:r>
              <a:rPr lang="en-US" altLang="en-US" dirty="0"/>
              <a:t>Symptoms last 10 to 14 days; can last months and be life-threatening in</a:t>
            </a:r>
            <a:r>
              <a:rPr lang="en-US" altLang="en-US" baseline="0" dirty="0"/>
              <a:t> </a:t>
            </a:r>
            <a:r>
              <a:rPr lang="en-US" altLang="en-US" dirty="0"/>
              <a:t>immunocompromised individuals </a:t>
            </a:r>
          </a:p>
          <a:p>
            <a:pPr marL="285750" lvl="1"/>
            <a:r>
              <a:rPr lang="en-US" altLang="en-US" i="1" dirty="0"/>
              <a:t>Causative agent: Cryptosporidium parvum</a:t>
            </a:r>
            <a:endParaRPr lang="en-US" altLang="en-US" dirty="0"/>
          </a:p>
        </p:txBody>
      </p:sp>
      <p:sp>
        <p:nvSpPr>
          <p:cNvPr id="13" name="Content Placeholder 12">
            <a:extLst>
              <a:ext uri="{FF2B5EF4-FFF2-40B4-BE49-F238E27FC236}">
                <a16:creationId xmlns:a16="http://schemas.microsoft.com/office/drawing/2014/main" id="{9E0A4BE3-4E61-4A31-B0DE-BD63B2986772}"/>
              </a:ext>
            </a:extLst>
          </p:cNvPr>
          <p:cNvSpPr>
            <a:spLocks noGrp="1"/>
          </p:cNvSpPr>
          <p:nvPr>
            <p:ph sz="quarter" idx="19"/>
          </p:nvPr>
        </p:nvSpPr>
        <p:spPr>
          <a:xfrm>
            <a:off x="1086137" y="4246252"/>
            <a:ext cx="3276600" cy="1257300"/>
          </a:xfrm>
        </p:spPr>
        <p:txBody>
          <a:bodyPr/>
          <a:lstStyle/>
          <a:p>
            <a:pPr marL="228600" lvl="2">
              <a:spcAft>
                <a:spcPts val="800"/>
              </a:spcAft>
              <a:buFont typeface="Arial" panose="020B0604020202020204" pitchFamily="34" charset="0"/>
              <a:buChar char="•"/>
            </a:pPr>
            <a:r>
              <a:rPr lang="en-US" altLang="en-US" sz="1800" dirty="0">
                <a:solidFill>
                  <a:prstClr val="black"/>
                </a:solidFill>
              </a:rPr>
              <a:t>An apicomplexan; completes entire life cycle in single host</a:t>
            </a:r>
          </a:p>
          <a:p>
            <a:pPr marL="228600" lvl="2">
              <a:spcAft>
                <a:spcPts val="800"/>
              </a:spcAft>
              <a:buFont typeface="Arial" panose="020B0604020202020204" pitchFamily="34" charset="0"/>
              <a:buChar char="•"/>
            </a:pPr>
            <a:r>
              <a:rPr lang="en-US" altLang="en-US" sz="1800" dirty="0">
                <a:solidFill>
                  <a:prstClr val="black"/>
                </a:solidFill>
              </a:rPr>
              <a:t>Oocyst stage is acid-fast sphere with four sporozoites</a:t>
            </a:r>
            <a:endParaRPr lang="en-US" sz="1800" dirty="0">
              <a:solidFill>
                <a:prstClr val="black"/>
              </a:solidFill>
            </a:endParaRPr>
          </a:p>
        </p:txBody>
      </p:sp>
      <p:pic>
        <p:nvPicPr>
          <p:cNvPr id="204803" name="Picture 5">
            <a:extLs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712" b="2790"/>
          <a:stretch/>
        </p:blipFill>
        <p:spPr bwMode="auto">
          <a:xfrm>
            <a:off x="4953000" y="4191000"/>
            <a:ext cx="3433763" cy="23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4">
            <a:extLst>
              <a:ext uri="{FF2B5EF4-FFF2-40B4-BE49-F238E27FC236}">
                <a16:creationId xmlns:a16="http://schemas.microsoft.com/office/drawing/2014/main" id="{2263ABA0-FD86-4AEB-9714-71DD581ABBB4}"/>
              </a:ext>
            </a:extLst>
          </p:cNvPr>
          <p:cNvSpPr>
            <a:spLocks noGrp="1"/>
          </p:cNvSpPr>
          <p:nvPr>
            <p:ph type="body" sz="quarter" idx="11"/>
          </p:nvPr>
        </p:nvSpPr>
        <p:spPr>
          <a:xfrm>
            <a:off x="7620000" y="6705600"/>
            <a:ext cx="1524000" cy="152400"/>
          </a:xfrm>
        </p:spPr>
        <p:txBody>
          <a:bodyPr/>
          <a:lstStyle/>
          <a:p>
            <a:r>
              <a:rPr lang="en-US" altLang="en-US" dirty="0">
                <a:solidFill>
                  <a:schemeClr val="tx1"/>
                </a:solidFill>
              </a:rPr>
              <a:t>©Michael Abbey/Science Source</a:t>
            </a:r>
          </a:p>
        </p:txBody>
      </p:sp>
    </p:spTree>
    <p:extLst>
      <p:ext uri="{BB962C8B-B14F-4D97-AF65-F5344CB8AC3E}">
        <p14:creationId xmlns:p14="http://schemas.microsoft.com/office/powerpoint/2010/main" val="2354689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1BCEF11-77AB-441B-89D3-3F2E913871FD}"/>
              </a:ext>
            </a:extLst>
          </p:cNvPr>
          <p:cNvSpPr>
            <a:spLocks noGrp="1"/>
          </p:cNvSpPr>
          <p:nvPr>
            <p:ph type="title"/>
          </p:nvPr>
        </p:nvSpPr>
        <p:spPr>
          <a:xfrm>
            <a:off x="1733148" y="42516"/>
            <a:ext cx="5677705" cy="981768"/>
          </a:xfrm>
        </p:spPr>
        <p:txBody>
          <a:bodyPr/>
          <a:lstStyle/>
          <a:p>
            <a:r>
              <a:rPr lang="en-US" altLang="en-US" sz="3200" b="1" dirty="0">
                <a:solidFill>
                  <a:prstClr val="black"/>
                </a:solidFill>
              </a:rPr>
              <a:t>Protozoan Diseases of the Lower Digestive System (4)</a:t>
            </a:r>
            <a:endParaRPr lang="en-US" dirty="0"/>
          </a:p>
        </p:txBody>
      </p:sp>
      <p:sp>
        <p:nvSpPr>
          <p:cNvPr id="3" name="Content Placeholder 2"/>
          <p:cNvSpPr>
            <a:spLocks noGrp="1"/>
          </p:cNvSpPr>
          <p:nvPr>
            <p:ph idx="1"/>
          </p:nvPr>
        </p:nvSpPr>
        <p:spPr>
          <a:xfrm>
            <a:off x="802944" y="990600"/>
            <a:ext cx="7579056" cy="5181600"/>
          </a:xfrm>
        </p:spPr>
        <p:txBody>
          <a:bodyPr/>
          <a:lstStyle/>
          <a:p>
            <a:pPr>
              <a:spcAft>
                <a:spcPts val="1500"/>
              </a:spcAft>
            </a:pPr>
            <a:r>
              <a:rPr lang="en-US" altLang="en-US" dirty="0"/>
              <a:t>Cryptosporidiosis</a:t>
            </a:r>
          </a:p>
          <a:p>
            <a:pPr marL="285750" lvl="1">
              <a:spcBef>
                <a:spcPts val="0"/>
              </a:spcBef>
            </a:pPr>
            <a:r>
              <a:rPr lang="en-US" altLang="en-US" i="1" dirty="0"/>
              <a:t>Pathogenesis</a:t>
            </a:r>
          </a:p>
          <a:p>
            <a:pPr marL="519113" lvl="2"/>
            <a:r>
              <a:rPr lang="en-US" altLang="en-US" dirty="0"/>
              <a:t>Sporozoites released from ingested oocysts, which then invade epithelial cells of small intestine</a:t>
            </a:r>
          </a:p>
          <a:p>
            <a:pPr marL="750888" lvl="3"/>
            <a:r>
              <a:rPr lang="en-US" altLang="en-US" sz="1700" dirty="0"/>
              <a:t>Cause inflammation, water and electrolyte secretion, decrease in nutrient absorption</a:t>
            </a:r>
          </a:p>
          <a:p>
            <a:pPr marL="285750" lvl="1"/>
            <a:r>
              <a:rPr lang="en-US" altLang="en-US" i="1" dirty="0"/>
              <a:t>Epidemiology</a:t>
            </a:r>
          </a:p>
          <a:p>
            <a:pPr marL="519113" lvl="2"/>
            <a:r>
              <a:rPr lang="en-US" altLang="en-US" dirty="0"/>
              <a:t>Infectious dose as few as 10 oocysts; can easily spread person-to-person </a:t>
            </a:r>
          </a:p>
          <a:p>
            <a:pPr marL="519113" lvl="2"/>
            <a:r>
              <a:rPr lang="en-US" altLang="en-US" dirty="0"/>
              <a:t>Responsible for many cases of traveler’s diarrhea</a:t>
            </a:r>
          </a:p>
          <a:p>
            <a:pPr marL="519113" lvl="2"/>
            <a:r>
              <a:rPr lang="en-US" altLang="en-US" dirty="0"/>
              <a:t>Oocysts can survive up to 6 months in food, water</a:t>
            </a:r>
          </a:p>
          <a:p>
            <a:pPr marL="519113" lvl="2"/>
            <a:r>
              <a:rPr lang="en-US" altLang="en-US" dirty="0"/>
              <a:t>Resistant to chlorine; too small for some filtration methods</a:t>
            </a:r>
          </a:p>
          <a:p>
            <a:pPr marL="519113" lvl="2"/>
            <a:r>
              <a:rPr lang="en-US" altLang="en-US" dirty="0"/>
              <a:t>Feces from dogs, pigs, cattle can contaminate food, water</a:t>
            </a:r>
          </a:p>
        </p:txBody>
      </p:sp>
    </p:spTree>
    <p:extLst>
      <p:ext uri="{BB962C8B-B14F-4D97-AF65-F5344CB8AC3E}">
        <p14:creationId xmlns:p14="http://schemas.microsoft.com/office/powerpoint/2010/main" val="15624365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610EC1E-08C7-4011-8556-14955D7CF0E7}"/>
              </a:ext>
            </a:extLst>
          </p:cNvPr>
          <p:cNvSpPr>
            <a:spLocks noGrp="1"/>
          </p:cNvSpPr>
          <p:nvPr>
            <p:ph type="title"/>
          </p:nvPr>
        </p:nvSpPr>
        <p:spPr>
          <a:xfrm>
            <a:off x="1449262" y="228600"/>
            <a:ext cx="6245476" cy="609600"/>
          </a:xfrm>
        </p:spPr>
        <p:txBody>
          <a:bodyPr/>
          <a:lstStyle/>
          <a:p>
            <a:r>
              <a:rPr lang="en-US" altLang="en-US" b="1" dirty="0">
                <a:solidFill>
                  <a:prstClr val="black"/>
                </a:solidFill>
              </a:rPr>
              <a:t>Table 24.16 Cryptosporidiosis</a:t>
            </a:r>
            <a:endParaRPr lang="en-US" dirty="0"/>
          </a:p>
        </p:txBody>
      </p:sp>
      <p:sp>
        <p:nvSpPr>
          <p:cNvPr id="3" name="Content Placeholder 2"/>
          <p:cNvSpPr>
            <a:spLocks noGrp="1"/>
          </p:cNvSpPr>
          <p:nvPr>
            <p:ph idx="1"/>
          </p:nvPr>
        </p:nvSpPr>
        <p:spPr>
          <a:xfrm>
            <a:off x="457200" y="990600"/>
            <a:ext cx="4267200" cy="5562600"/>
          </a:xfrm>
        </p:spPr>
        <p:txBody>
          <a:bodyPr/>
          <a:lstStyle/>
          <a:p>
            <a:r>
              <a:rPr lang="en-US" altLang="en-US" dirty="0"/>
              <a:t>Cryptosporidiosis</a:t>
            </a:r>
          </a:p>
          <a:p>
            <a:pPr lvl="1"/>
            <a:r>
              <a:rPr lang="en-US" altLang="en-US" i="1" dirty="0"/>
              <a:t>Treatment and prevention</a:t>
            </a:r>
          </a:p>
          <a:p>
            <a:pPr lvl="2"/>
            <a:r>
              <a:rPr lang="en-US" altLang="en-US" sz="1700" dirty="0"/>
              <a:t>Nitazoxanide may be used in those with healthy immune systems; most recover without treatment</a:t>
            </a:r>
          </a:p>
          <a:p>
            <a:pPr lvl="2"/>
            <a:r>
              <a:rPr lang="en-US" altLang="en-US" sz="1700" dirty="0"/>
              <a:t>Sanitary disposal of human, animal feces</a:t>
            </a:r>
          </a:p>
          <a:p>
            <a:pPr lvl="2"/>
            <a:r>
              <a:rPr lang="en-US" altLang="en-US" sz="1700" dirty="0"/>
              <a:t>Treat water with filtration,</a:t>
            </a:r>
            <a:r>
              <a:rPr lang="en-US" altLang="en-US" sz="1700" baseline="0" dirty="0"/>
              <a:t> </a:t>
            </a:r>
            <a:r>
              <a:rPr lang="en-US" altLang="en-US" sz="1700" dirty="0"/>
              <a:t>UV, or ozone</a:t>
            </a:r>
          </a:p>
          <a:p>
            <a:pPr lvl="2"/>
            <a:r>
              <a:rPr lang="en-US" altLang="en-US" sz="1700" dirty="0"/>
              <a:t>Pasteurize liquids</a:t>
            </a:r>
          </a:p>
          <a:p>
            <a:pPr lvl="2"/>
            <a:r>
              <a:rPr lang="en-US" altLang="en-US" sz="1700" dirty="0"/>
              <a:t>Wash hands with soap, water</a:t>
            </a:r>
          </a:p>
          <a:p>
            <a:pPr lvl="2"/>
            <a:r>
              <a:rPr lang="en-US" altLang="en-US" sz="1700" dirty="0"/>
              <a:t>Immunodeficient individuals should avoid animals, boil or filter water, avoid recreational water activities</a:t>
            </a:r>
          </a:p>
        </p:txBody>
      </p:sp>
      <p:graphicFrame>
        <p:nvGraphicFramePr>
          <p:cNvPr id="11" name="Table Placeholder 10">
            <a:extLst>
              <a:ext uri="{FF2B5EF4-FFF2-40B4-BE49-F238E27FC236}">
                <a16:creationId xmlns:a16="http://schemas.microsoft.com/office/drawing/2014/main" id="{8DDED537-8841-4774-B80C-F7EA8913BBA6}"/>
              </a:ext>
            </a:extLst>
          </p:cNvPr>
          <p:cNvGraphicFramePr>
            <a:graphicFrameLocks noGrp="1"/>
          </p:cNvGraphicFramePr>
          <p:nvPr>
            <p:ph type="tbl" sz="quarter" idx="20"/>
            <p:extLst>
              <p:ext uri="{D42A27DB-BD31-4B8C-83A1-F6EECF244321}">
                <p14:modId xmlns:p14="http://schemas.microsoft.com/office/powerpoint/2010/main" val="1317701522"/>
              </p:ext>
            </p:extLst>
          </p:nvPr>
        </p:nvGraphicFramePr>
        <p:xfrm>
          <a:off x="4724400" y="1232848"/>
          <a:ext cx="3962400" cy="5486400"/>
        </p:xfrm>
        <a:graphic>
          <a:graphicData uri="http://schemas.openxmlformats.org/drawingml/2006/table">
            <a:tbl>
              <a:tblPr firstRow="1" bandRow="1">
                <a:tableStyleId>{5940675A-B579-460E-94D1-54222C63F5DA}</a:tableStyleId>
              </a:tblPr>
              <a:tblGrid>
                <a:gridCol w="1219200">
                  <a:extLst>
                    <a:ext uri="{9D8B030D-6E8A-4147-A177-3AD203B41FA5}">
                      <a16:colId xmlns:a16="http://schemas.microsoft.com/office/drawing/2014/main" val="1929571552"/>
                    </a:ext>
                  </a:extLst>
                </a:gridCol>
                <a:gridCol w="2743200">
                  <a:extLst>
                    <a:ext uri="{9D8B030D-6E8A-4147-A177-3AD203B41FA5}">
                      <a16:colId xmlns:a16="http://schemas.microsoft.com/office/drawing/2014/main" val="3154486534"/>
                    </a:ext>
                  </a:extLst>
                </a:gridCol>
              </a:tblGrid>
              <a:tr h="44563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Signs and symptoms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Fever, loss of appetite, nausea, abdominal cramps, watery diarrhea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79954290"/>
                  </a:ext>
                </a:extLst>
              </a:tr>
              <a:tr h="44563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Incubation period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4 to 12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18543375"/>
                  </a:ext>
                </a:extLst>
              </a:tr>
              <a:tr h="80214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Causative agent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mn-lt"/>
                          <a:ea typeface="+mn-ea"/>
                          <a:cs typeface="+mn-cs"/>
                        </a:rPr>
                        <a:t>Cryptosporidium parvum</a:t>
                      </a:r>
                      <a:r>
                        <a:rPr kumimoji="0" lang="en-US" sz="1200" b="0" i="0" u="none" strike="noStrike" kern="1200" cap="none" spc="0" normalizeH="0" baseline="0" noProof="0" dirty="0">
                          <a:ln>
                            <a:noFill/>
                          </a:ln>
                          <a:solidFill>
                            <a:prstClr val="black"/>
                          </a:solidFill>
                          <a:effectLst/>
                          <a:uLnTx/>
                          <a:uFillTx/>
                          <a:latin typeface="+mn-lt"/>
                          <a:ea typeface="+mn-ea"/>
                          <a:cs typeface="+mn-cs"/>
                        </a:rPr>
                        <a:t>, an apicomplexan. Its life cycle takes place entirely within the epithelial cells of the small intestine.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38820299"/>
                  </a:ext>
                </a:extLst>
              </a:tr>
              <a:tr h="1158657">
                <a:tc>
                  <a:txBody>
                    <a:bodyPr/>
                    <a:lstStyle/>
                    <a:p>
                      <a:r>
                        <a:rPr kumimoji="0" lang="en-US" sz="1200" b="1" i="0" u="none" strike="noStrike" kern="1200" cap="none" spc="0" normalizeH="0" baseline="0" noProof="0" dirty="0">
                          <a:ln>
                            <a:noFill/>
                          </a:ln>
                          <a:solidFill>
                            <a:prstClr val="black"/>
                          </a:solidFill>
                          <a:effectLst/>
                          <a:uLnTx/>
                          <a:uFillTx/>
                          <a:latin typeface="+mn-lt"/>
                          <a:ea typeface="+mn-ea"/>
                          <a:cs typeface="+mn-cs"/>
                        </a:rPr>
                        <a:t>Pathogenesis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Ingested oocysts release sporozoites in the intestine. The sporozoites invade epithelial cells, causing an inflammatory response. Secretion of water and electrolytes increases; absorption of nutrients decreases.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19661960"/>
                  </a:ext>
                </a:extLst>
              </a:tr>
              <a:tr h="1515167">
                <a:tc>
                  <a:txBody>
                    <a:bodyPr/>
                    <a:lstStyle/>
                    <a:p>
                      <a:r>
                        <a:rPr kumimoji="0" lang="en-US" sz="1200" b="1" i="0" u="none" strike="noStrike" kern="1200" cap="none" spc="0" normalizeH="0" baseline="0" noProof="0" dirty="0">
                          <a:ln>
                            <a:noFill/>
                          </a:ln>
                          <a:solidFill>
                            <a:prstClr val="black"/>
                          </a:solidFill>
                          <a:effectLst/>
                          <a:uLnTx/>
                          <a:uFillTx/>
                          <a:latin typeface="+mn-lt"/>
                          <a:ea typeface="+mn-ea"/>
                          <a:cs typeface="+mn-cs"/>
                        </a:rPr>
                        <a:t>Epidemiology</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Oocysts of C. parvum are immediately infectious. The infectious dose is low, so person-to-person spread occurs easily. Infected individuals can discharge the oocysts for weeks after symptoms subside. The oocysts resist chlorination, and pass through many municipal water filtration systems. Wide host range.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83620833"/>
                  </a:ext>
                </a:extLst>
              </a:tr>
              <a:tr h="98040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Treatment and prevention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Treatment: antimicrobial medication. Prevention: pasteurization of beverages, boiling or filtering drinking water. Sanitary disposal of human and animal feces.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2691728"/>
                  </a:ext>
                </a:extLst>
              </a:tr>
            </a:tbl>
          </a:graphicData>
        </a:graphic>
      </p:graphicFrame>
    </p:spTree>
    <p:extLst>
      <p:ext uri="{BB962C8B-B14F-4D97-AF65-F5344CB8AC3E}">
        <p14:creationId xmlns:p14="http://schemas.microsoft.com/office/powerpoint/2010/main" val="31050522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FE7F46E-9138-495E-9E41-193CB10A1C89}"/>
              </a:ext>
            </a:extLst>
          </p:cNvPr>
          <p:cNvSpPr>
            <a:spLocks noGrp="1"/>
          </p:cNvSpPr>
          <p:nvPr>
            <p:ph type="title"/>
          </p:nvPr>
        </p:nvSpPr>
        <p:spPr>
          <a:xfrm>
            <a:off x="1136989" y="42516"/>
            <a:ext cx="6870023" cy="981768"/>
          </a:xfrm>
        </p:spPr>
        <p:txBody>
          <a:bodyPr/>
          <a:lstStyle/>
          <a:p>
            <a:r>
              <a:rPr lang="en-US" altLang="en-US" sz="3200" b="1" dirty="0">
                <a:solidFill>
                  <a:prstClr val="black"/>
                </a:solidFill>
              </a:rPr>
              <a:t>Protozoan Diseases of the Lower Digestive System (5)</a:t>
            </a:r>
            <a:endParaRPr lang="en-US" dirty="0"/>
          </a:p>
        </p:txBody>
      </p:sp>
      <p:sp>
        <p:nvSpPr>
          <p:cNvPr id="3" name="Content Placeholder 2"/>
          <p:cNvSpPr>
            <a:spLocks noGrp="1"/>
          </p:cNvSpPr>
          <p:nvPr>
            <p:ph idx="1"/>
          </p:nvPr>
        </p:nvSpPr>
        <p:spPr>
          <a:xfrm>
            <a:off x="797256" y="990600"/>
            <a:ext cx="7584744" cy="5562600"/>
          </a:xfrm>
        </p:spPr>
        <p:txBody>
          <a:bodyPr/>
          <a:lstStyle/>
          <a:p>
            <a:pPr>
              <a:spcAft>
                <a:spcPts val="1500"/>
              </a:spcAft>
            </a:pPr>
            <a:r>
              <a:rPr lang="en-US" altLang="en-US" dirty="0"/>
              <a:t>Cyclosporiasis</a:t>
            </a:r>
          </a:p>
          <a:p>
            <a:pPr marL="285750" lvl="1">
              <a:spcBef>
                <a:spcPts val="0"/>
              </a:spcBef>
            </a:pPr>
            <a:r>
              <a:rPr lang="en-US" altLang="en-US" i="1" dirty="0"/>
              <a:t>Signs and symptoms</a:t>
            </a:r>
          </a:p>
          <a:p>
            <a:pPr marL="519113" lvl="2" indent="-246063"/>
            <a:r>
              <a:rPr lang="en-US" altLang="en-US" dirty="0"/>
              <a:t>Fatigue, loss of appetite, slight fever, vomiting, and watery diarrhea begin after about 1 week, followed by weight loss</a:t>
            </a:r>
          </a:p>
          <a:p>
            <a:pPr marL="519113" lvl="2" indent="-246063"/>
            <a:r>
              <a:rPr lang="en-US" altLang="en-US" dirty="0"/>
              <a:t>Diarrhea subsides in 3 to 4 days; relapses up to 4 weeks</a:t>
            </a:r>
          </a:p>
          <a:p>
            <a:pPr marL="285750" lvl="1"/>
            <a:r>
              <a:rPr lang="en-US" altLang="en-US" i="1" dirty="0"/>
              <a:t>Causative agent: Cyclospora cayetanensis</a:t>
            </a:r>
            <a:r>
              <a:rPr lang="en-US" altLang="en-US" dirty="0"/>
              <a:t> </a:t>
            </a:r>
          </a:p>
          <a:p>
            <a:pPr marL="519113" lvl="2" indent="-246063"/>
            <a:r>
              <a:rPr lang="en-US" altLang="en-US" dirty="0"/>
              <a:t>An apicomplexan; oocysts similar to </a:t>
            </a:r>
            <a:r>
              <a:rPr lang="en-US" altLang="en-US" i="1" dirty="0"/>
              <a:t>C. parvum</a:t>
            </a:r>
            <a:r>
              <a:rPr lang="en-US" altLang="en-US" dirty="0"/>
              <a:t> but larger, and not infectious in feces</a:t>
            </a:r>
          </a:p>
          <a:p>
            <a:pPr marL="519113" lvl="2" indent="-246063"/>
            <a:r>
              <a:rPr lang="en-US" altLang="en-US" dirty="0"/>
              <a:t>Under favorable conditions outside body, sporocysts containing sporozoites develop within infectious oocyst</a:t>
            </a:r>
          </a:p>
          <a:p>
            <a:pPr marL="285750" lvl="1"/>
            <a:r>
              <a:rPr lang="en-US" altLang="en-US" i="1" dirty="0"/>
              <a:t>Pathogenesis</a:t>
            </a:r>
          </a:p>
          <a:p>
            <a:pPr marL="519113" lvl="2" indent="-246063"/>
            <a:r>
              <a:rPr lang="en-US" altLang="en-US" dirty="0"/>
              <a:t>Little known; no known hosts other than humans</a:t>
            </a:r>
          </a:p>
          <a:p>
            <a:pPr marL="519113" lvl="2" indent="-246063"/>
            <a:r>
              <a:rPr lang="en-US" altLang="en-US" dirty="0"/>
              <a:t>Biopsies confirm sexual and asexual forms are both present in intestinal epithelium	</a:t>
            </a:r>
          </a:p>
        </p:txBody>
      </p:sp>
    </p:spTree>
    <p:extLst>
      <p:ext uri="{BB962C8B-B14F-4D97-AF65-F5344CB8AC3E}">
        <p14:creationId xmlns:p14="http://schemas.microsoft.com/office/powerpoint/2010/main" val="20650913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39C44AEA-2EDC-46BA-A903-6A0EE6E27B7E}"/>
              </a:ext>
            </a:extLst>
          </p:cNvPr>
          <p:cNvSpPr>
            <a:spLocks noGrp="1"/>
          </p:cNvSpPr>
          <p:nvPr>
            <p:ph type="title"/>
          </p:nvPr>
        </p:nvSpPr>
        <p:spPr>
          <a:xfrm>
            <a:off x="2225841" y="228600"/>
            <a:ext cx="4692318" cy="609600"/>
          </a:xfrm>
        </p:spPr>
        <p:txBody>
          <a:bodyPr/>
          <a:lstStyle/>
          <a:p>
            <a:r>
              <a:rPr lang="en-US" altLang="en-US" sz="3200" b="1" dirty="0">
                <a:solidFill>
                  <a:prstClr val="black"/>
                </a:solidFill>
              </a:rPr>
              <a:t>Table 24.17 Cyclosporiasis</a:t>
            </a:r>
            <a:endParaRPr lang="en-US" dirty="0"/>
          </a:p>
        </p:txBody>
      </p:sp>
      <p:sp>
        <p:nvSpPr>
          <p:cNvPr id="3" name="Content Placeholder 2"/>
          <p:cNvSpPr>
            <a:spLocks noGrp="1"/>
          </p:cNvSpPr>
          <p:nvPr>
            <p:ph idx="1"/>
          </p:nvPr>
        </p:nvSpPr>
        <p:spPr>
          <a:xfrm>
            <a:off x="457200" y="990600"/>
            <a:ext cx="4495800" cy="5638800"/>
          </a:xfrm>
        </p:spPr>
        <p:txBody>
          <a:bodyPr/>
          <a:lstStyle/>
          <a:p>
            <a:r>
              <a:rPr lang="en-US" altLang="en-US" dirty="0"/>
              <a:t>Cyclosporiasis</a:t>
            </a:r>
          </a:p>
          <a:p>
            <a:pPr lvl="1"/>
            <a:r>
              <a:rPr lang="en-US" altLang="en-US" i="1" dirty="0"/>
              <a:t>Epidemiology</a:t>
            </a:r>
          </a:p>
          <a:p>
            <a:pPr lvl="2"/>
            <a:r>
              <a:rPr lang="en-US" altLang="en-US" dirty="0"/>
              <a:t>No person-to-person transmission</a:t>
            </a:r>
          </a:p>
          <a:p>
            <a:pPr lvl="2"/>
            <a:r>
              <a:rPr lang="en-US" altLang="en-US" dirty="0"/>
              <a:t>Warm, moist conditions favor maturation of oocysts</a:t>
            </a:r>
          </a:p>
          <a:p>
            <a:pPr lvl="2"/>
            <a:r>
              <a:rPr lang="en-US" altLang="en-US" dirty="0"/>
              <a:t>Fresh produce implicated in epidemics</a:t>
            </a:r>
          </a:p>
          <a:p>
            <a:pPr lvl="2"/>
            <a:r>
              <a:rPr lang="en-US" altLang="en-US" dirty="0"/>
              <a:t>Has been found in natural waters; source undetermined</a:t>
            </a:r>
          </a:p>
          <a:p>
            <a:pPr lvl="1"/>
            <a:r>
              <a:rPr lang="en-US" altLang="en-US" i="1" dirty="0"/>
              <a:t>Treatment and prevention</a:t>
            </a:r>
          </a:p>
          <a:p>
            <a:pPr lvl="2"/>
            <a:r>
              <a:rPr lang="en-US" altLang="en-US" dirty="0"/>
              <a:t>Co-</a:t>
            </a:r>
            <a:r>
              <a:rPr lang="en-US" altLang="en-US" dirty="0" err="1"/>
              <a:t>trimoxazole</a:t>
            </a:r>
            <a:endParaRPr lang="en-US" altLang="en-US" dirty="0"/>
          </a:p>
          <a:p>
            <a:pPr lvl="2"/>
            <a:r>
              <a:rPr lang="en-US" altLang="en-US" dirty="0"/>
              <a:t>No specific preventive measures; boil or filter drinking water, thoroughly wash produce during outbreaks</a:t>
            </a:r>
          </a:p>
        </p:txBody>
      </p:sp>
      <p:graphicFrame>
        <p:nvGraphicFramePr>
          <p:cNvPr id="14" name="Table Placeholder 13">
            <a:extLst>
              <a:ext uri="{FF2B5EF4-FFF2-40B4-BE49-F238E27FC236}">
                <a16:creationId xmlns:a16="http://schemas.microsoft.com/office/drawing/2014/main" id="{5C26FC50-1DBB-41DE-99D7-1E9A21CDA01F}"/>
              </a:ext>
            </a:extLst>
          </p:cNvPr>
          <p:cNvGraphicFramePr>
            <a:graphicFrameLocks noGrp="1"/>
          </p:cNvGraphicFramePr>
          <p:nvPr>
            <p:ph type="tbl" sz="quarter" idx="20"/>
            <p:extLst>
              <p:ext uri="{D42A27DB-BD31-4B8C-83A1-F6EECF244321}">
                <p14:modId xmlns:p14="http://schemas.microsoft.com/office/powerpoint/2010/main" val="2277740450"/>
              </p:ext>
            </p:extLst>
          </p:nvPr>
        </p:nvGraphicFramePr>
        <p:xfrm>
          <a:off x="5105400" y="1419729"/>
          <a:ext cx="3810000" cy="5120640"/>
        </p:xfrm>
        <a:graphic>
          <a:graphicData uri="http://schemas.openxmlformats.org/drawingml/2006/table">
            <a:tbl>
              <a:tblPr firstRow="1" bandRow="1">
                <a:tableStyleId>{5940675A-B579-460E-94D1-54222C63F5DA}</a:tableStyleId>
              </a:tblPr>
              <a:tblGrid>
                <a:gridCol w="1178778">
                  <a:extLst>
                    <a:ext uri="{9D8B030D-6E8A-4147-A177-3AD203B41FA5}">
                      <a16:colId xmlns:a16="http://schemas.microsoft.com/office/drawing/2014/main" val="2939949491"/>
                    </a:ext>
                  </a:extLst>
                </a:gridCol>
                <a:gridCol w="2631222">
                  <a:extLst>
                    <a:ext uri="{9D8B030D-6E8A-4147-A177-3AD203B41FA5}">
                      <a16:colId xmlns:a16="http://schemas.microsoft.com/office/drawing/2014/main" val="885691476"/>
                    </a:ext>
                  </a:extLst>
                </a:gridCol>
              </a:tblGrid>
              <a:tr h="35514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Signs and symptoms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Fatigue, loss of appetite, vomiting, watery diarrhea, and weight loss. Symptoms improve in 3 to 4 days, but relapses can occur for up to a month.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45903866"/>
                  </a:ext>
                </a:extLst>
              </a:tr>
              <a:tr h="19730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Incubation period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Usually about 1 week (range, 1 to 12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79791475"/>
                  </a:ext>
                </a:extLst>
              </a:tr>
              <a:tr h="19730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Causative agent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mn-lt"/>
                          <a:ea typeface="+mn-ea"/>
                          <a:cs typeface="+mn-cs"/>
                        </a:rPr>
                        <a:t>Cyclospora cayetanensis</a:t>
                      </a:r>
                      <a:r>
                        <a:rPr kumimoji="0" lang="en-US" sz="1200" b="0" i="0" u="none" strike="noStrike" kern="1200" cap="none" spc="0" normalizeH="0" baseline="0" noProof="0" dirty="0">
                          <a:ln>
                            <a:noFill/>
                          </a:ln>
                          <a:solidFill>
                            <a:prstClr val="black"/>
                          </a:solidFill>
                          <a:effectLst/>
                          <a:uLnTx/>
                          <a:uFillTx/>
                          <a:latin typeface="+mn-lt"/>
                          <a:ea typeface="+mn-ea"/>
                          <a:cs typeface="+mn-cs"/>
                        </a:rPr>
                        <a:t>, an apicomplexan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36408058"/>
                  </a:ext>
                </a:extLst>
              </a:tr>
              <a:tr h="276225">
                <a:tc>
                  <a:txBody>
                    <a:bodyPr/>
                    <a:lstStyle/>
                    <a:p>
                      <a:r>
                        <a:rPr kumimoji="0" lang="en-US" sz="1200" b="1" i="0" u="none" strike="noStrike" kern="1200" cap="none" spc="0" normalizeH="0" baseline="0" noProof="0" dirty="0">
                          <a:ln>
                            <a:noFill/>
                          </a:ln>
                          <a:solidFill>
                            <a:prstClr val="black"/>
                          </a:solidFill>
                          <a:effectLst/>
                          <a:uLnTx/>
                          <a:uFillTx/>
                          <a:latin typeface="+mn-lt"/>
                          <a:ea typeface="+mn-ea"/>
                          <a:cs typeface="+mn-cs"/>
                        </a:rPr>
                        <a:t>Pathogenesis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Little is known. Biopsies show sexual and asexual stages in the intestinal epithelium.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03580937"/>
                  </a:ext>
                </a:extLst>
              </a:tr>
              <a:tr h="749753">
                <a:tc>
                  <a:txBody>
                    <a:bodyPr/>
                    <a:lstStyle/>
                    <a:p>
                      <a:r>
                        <a:rPr kumimoji="0" lang="en-US" sz="1200" b="1" i="0" u="none" strike="noStrike" kern="1200" cap="none" spc="0" normalizeH="0" baseline="0" noProof="0" dirty="0">
                          <a:ln>
                            <a:noFill/>
                          </a:ln>
                          <a:solidFill>
                            <a:prstClr val="black"/>
                          </a:solidFill>
                          <a:effectLst/>
                          <a:uLnTx/>
                          <a:uFillTx/>
                          <a:latin typeface="+mn-lt"/>
                          <a:ea typeface="+mn-ea"/>
                          <a:cs typeface="+mn-cs"/>
                        </a:rPr>
                        <a:t>Epidemiology</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oocysts of C. cayetanensis are not infectious when discharged in the feces, and so person-to person spread does not occur. Travelers to tropical countries are at risk of infection. Produce, especially raspberries imported from tropical Central America, has been implicated in most North American outbreaks.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28393790"/>
                  </a:ext>
                </a:extLst>
              </a:tr>
              <a:tr h="43406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Treatment and prevention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Treatment: antimicrobial medication. Prevention: use of boiled or filtered drinking water is advised in the tropics. Thorough washing of imported fruits and vegetables.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18577434"/>
                  </a:ext>
                </a:extLst>
              </a:tr>
            </a:tbl>
          </a:graphicData>
        </a:graphic>
      </p:graphicFrame>
    </p:spTree>
    <p:extLst>
      <p:ext uri="{BB962C8B-B14F-4D97-AF65-F5344CB8AC3E}">
        <p14:creationId xmlns:p14="http://schemas.microsoft.com/office/powerpoint/2010/main" val="41383318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D41B514-963C-44A2-9A2A-8CE48ED8BB32}"/>
              </a:ext>
            </a:extLst>
          </p:cNvPr>
          <p:cNvSpPr>
            <a:spLocks noGrp="1"/>
          </p:cNvSpPr>
          <p:nvPr>
            <p:ph type="title"/>
          </p:nvPr>
        </p:nvSpPr>
        <p:spPr/>
        <p:txBody>
          <a:bodyPr/>
          <a:lstStyle/>
          <a:p>
            <a:r>
              <a:rPr lang="en-US" altLang="en-US" sz="3200" b="1" dirty="0">
                <a:solidFill>
                  <a:prstClr val="black"/>
                </a:solidFill>
              </a:rPr>
              <a:t>Protozoan Diseases of the Lower Digestive System –Figure 24.23</a:t>
            </a:r>
            <a:endParaRPr lang="en-US" dirty="0"/>
          </a:p>
        </p:txBody>
      </p:sp>
      <p:sp>
        <p:nvSpPr>
          <p:cNvPr id="3" name="Content Placeholder 2"/>
          <p:cNvSpPr>
            <a:spLocks noGrp="1"/>
          </p:cNvSpPr>
          <p:nvPr>
            <p:ph idx="1"/>
          </p:nvPr>
        </p:nvSpPr>
        <p:spPr>
          <a:xfrm>
            <a:off x="798400" y="990600"/>
            <a:ext cx="7583600" cy="2998230"/>
          </a:xfrm>
        </p:spPr>
        <p:txBody>
          <a:bodyPr/>
          <a:lstStyle/>
          <a:p>
            <a:pPr>
              <a:spcAft>
                <a:spcPts val="1500"/>
              </a:spcAft>
            </a:pPr>
            <a:r>
              <a:rPr lang="en-US" altLang="en-US" dirty="0"/>
              <a:t>Amebiasis</a:t>
            </a:r>
          </a:p>
          <a:p>
            <a:pPr marL="285750" lvl="1">
              <a:spcBef>
                <a:spcPts val="0"/>
              </a:spcBef>
            </a:pPr>
            <a:r>
              <a:rPr lang="en-US" altLang="en-US" i="1" dirty="0"/>
              <a:t>Signs and symptoms</a:t>
            </a:r>
          </a:p>
          <a:p>
            <a:pPr marL="504825" lvl="2"/>
            <a:r>
              <a:rPr lang="en-US" altLang="en-US" dirty="0"/>
              <a:t>Commonly asymptomatic; some suffer from chronic, mild diarrhea lasting months or years</a:t>
            </a:r>
          </a:p>
          <a:p>
            <a:pPr marL="504825" lvl="2"/>
            <a:r>
              <a:rPr lang="en-US" altLang="en-US" dirty="0"/>
              <a:t>In severe cases, acute dysentery can be fatal</a:t>
            </a:r>
          </a:p>
          <a:p>
            <a:pPr marL="504825" lvl="2"/>
            <a:r>
              <a:rPr lang="en-US" altLang="en-US" dirty="0"/>
              <a:t>Incubation period varies from a few days to a few months</a:t>
            </a:r>
          </a:p>
          <a:p>
            <a:pPr marL="285750" lvl="1"/>
            <a:r>
              <a:rPr lang="en-US" altLang="en-US" i="1" dirty="0"/>
              <a:t>Causative agent: Entamoeba histolytica</a:t>
            </a:r>
          </a:p>
        </p:txBody>
      </p:sp>
      <p:sp>
        <p:nvSpPr>
          <p:cNvPr id="13" name="Content Placeholder 12">
            <a:extLst>
              <a:ext uri="{FF2B5EF4-FFF2-40B4-BE49-F238E27FC236}">
                <a16:creationId xmlns:a16="http://schemas.microsoft.com/office/drawing/2014/main" id="{DA195F05-6352-472F-A434-7E36347FB0BF}"/>
              </a:ext>
            </a:extLst>
          </p:cNvPr>
          <p:cNvSpPr>
            <a:spLocks noGrp="1"/>
          </p:cNvSpPr>
          <p:nvPr>
            <p:ph sz="quarter" idx="19"/>
          </p:nvPr>
        </p:nvSpPr>
        <p:spPr>
          <a:xfrm>
            <a:off x="1075904" y="4038600"/>
            <a:ext cx="2743200" cy="1371600"/>
          </a:xfrm>
        </p:spPr>
        <p:txBody>
          <a:bodyPr/>
          <a:lstStyle/>
          <a:p>
            <a:pPr marL="228600" lvl="2">
              <a:spcAft>
                <a:spcPts val="800"/>
              </a:spcAft>
              <a:buFont typeface="Arial" panose="020B0604020202020204" pitchFamily="34" charset="0"/>
              <a:buChar char="•"/>
            </a:pPr>
            <a:r>
              <a:rPr lang="en-US" altLang="en-US" sz="1800" dirty="0">
                <a:solidFill>
                  <a:prstClr val="black"/>
                </a:solidFill>
              </a:rPr>
              <a:t>Forms cysts with chitin- containing wall; mature cysts (infectious form) have four nuclei</a:t>
            </a:r>
          </a:p>
        </p:txBody>
      </p:sp>
      <p:pic>
        <p:nvPicPr>
          <p:cNvPr id="215043" name="Picture 5">
            <a:extLs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79" b="2003"/>
          <a:stretch/>
        </p:blipFill>
        <p:spPr bwMode="auto">
          <a:xfrm>
            <a:off x="4953000" y="3988830"/>
            <a:ext cx="33528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4">
            <a:extLst>
              <a:ext uri="{FF2B5EF4-FFF2-40B4-BE49-F238E27FC236}">
                <a16:creationId xmlns:a16="http://schemas.microsoft.com/office/drawing/2014/main" id="{3A3F926A-99A4-40F5-9B15-704864FBC9C2}"/>
              </a:ext>
            </a:extLst>
          </p:cNvPr>
          <p:cNvSpPr>
            <a:spLocks noGrp="1"/>
          </p:cNvSpPr>
          <p:nvPr>
            <p:ph type="body" sz="quarter" idx="11"/>
          </p:nvPr>
        </p:nvSpPr>
        <p:spPr>
          <a:xfrm>
            <a:off x="8534400" y="6705600"/>
            <a:ext cx="609600" cy="152400"/>
          </a:xfrm>
        </p:spPr>
        <p:txBody>
          <a:bodyPr/>
          <a:lstStyle/>
          <a:p>
            <a:r>
              <a:rPr lang="en-US" altLang="en-US" dirty="0">
                <a:solidFill>
                  <a:schemeClr val="tx1"/>
                </a:solidFill>
              </a:rPr>
              <a:t>Source: CDC</a:t>
            </a:r>
          </a:p>
        </p:txBody>
      </p:sp>
    </p:spTree>
    <p:extLst>
      <p:ext uri="{BB962C8B-B14F-4D97-AF65-F5344CB8AC3E}">
        <p14:creationId xmlns:p14="http://schemas.microsoft.com/office/powerpoint/2010/main" val="14881071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6BE5C36-C613-4EB3-95D4-B55677DB3E5F}"/>
              </a:ext>
            </a:extLst>
          </p:cNvPr>
          <p:cNvSpPr>
            <a:spLocks noGrp="1"/>
          </p:cNvSpPr>
          <p:nvPr>
            <p:ph type="title"/>
          </p:nvPr>
        </p:nvSpPr>
        <p:spPr>
          <a:xfrm>
            <a:off x="1136989" y="42516"/>
            <a:ext cx="6870023" cy="981768"/>
          </a:xfrm>
        </p:spPr>
        <p:txBody>
          <a:bodyPr/>
          <a:lstStyle/>
          <a:p>
            <a:r>
              <a:rPr lang="en-US" altLang="en-US" sz="3200" b="1" dirty="0">
                <a:solidFill>
                  <a:prstClr val="black"/>
                </a:solidFill>
              </a:rPr>
              <a:t>Protozoan Diseases of the Lower Digestive System (6)</a:t>
            </a:r>
            <a:endParaRPr lang="en-US" dirty="0"/>
          </a:p>
        </p:txBody>
      </p:sp>
      <p:sp>
        <p:nvSpPr>
          <p:cNvPr id="3" name="Content Placeholder 2"/>
          <p:cNvSpPr>
            <a:spLocks noGrp="1"/>
          </p:cNvSpPr>
          <p:nvPr>
            <p:ph idx="1"/>
          </p:nvPr>
        </p:nvSpPr>
        <p:spPr>
          <a:xfrm>
            <a:off x="798094" y="990600"/>
            <a:ext cx="7583906" cy="3810000"/>
          </a:xfrm>
        </p:spPr>
        <p:txBody>
          <a:bodyPr/>
          <a:lstStyle/>
          <a:p>
            <a:pPr>
              <a:spcAft>
                <a:spcPts val="1500"/>
              </a:spcAft>
            </a:pPr>
            <a:r>
              <a:rPr lang="en-US" altLang="en-US" dirty="0"/>
              <a:t>Amebiasis</a:t>
            </a:r>
          </a:p>
          <a:p>
            <a:pPr marL="285750" lvl="1">
              <a:spcBef>
                <a:spcPts val="0"/>
              </a:spcBef>
            </a:pPr>
            <a:r>
              <a:rPr lang="en-US" altLang="en-US" i="1" dirty="0"/>
              <a:t>Pathogenesis</a:t>
            </a:r>
          </a:p>
          <a:p>
            <a:pPr marL="512763" lvl="2"/>
            <a:r>
              <a:rPr lang="en-US" altLang="en-US" dirty="0"/>
              <a:t>Cysts survive passage through stomach, release trophozoites, which are passed to large intestine</a:t>
            </a:r>
          </a:p>
          <a:p>
            <a:pPr marL="512763" lvl="2"/>
            <a:r>
              <a:rPr lang="en-US" altLang="en-US" dirty="0"/>
              <a:t>Trophozoites feed on mucus, bacteria; cause intestinal cramps, diarrhea; many</a:t>
            </a:r>
            <a:r>
              <a:rPr lang="en-US" altLang="en-US" baseline="0" dirty="0"/>
              <a:t> </a:t>
            </a:r>
            <a:r>
              <a:rPr lang="en-US" altLang="en-US" dirty="0"/>
              <a:t>strains produce cytotoxic enzyme</a:t>
            </a:r>
          </a:p>
          <a:p>
            <a:pPr marL="512763" lvl="2"/>
            <a:r>
              <a:rPr lang="en-US" altLang="en-US" dirty="0"/>
              <a:t>May penetrate intestinal lining, causing ulceration and bloody diarrhea called </a:t>
            </a:r>
            <a:r>
              <a:rPr lang="en-US" altLang="en-US" u="sng" dirty="0"/>
              <a:t>amebic dysentery</a:t>
            </a:r>
            <a:endParaRPr lang="en-US" altLang="en-US" dirty="0"/>
          </a:p>
          <a:p>
            <a:pPr marL="512763" lvl="2"/>
            <a:r>
              <a:rPr lang="en-US" altLang="en-US" dirty="0"/>
              <a:t>Sometimes penetrate blood vessels and are carried to liver or other organs resulting in amebic abscesses</a:t>
            </a:r>
          </a:p>
        </p:txBody>
      </p:sp>
    </p:spTree>
    <p:extLst>
      <p:ext uri="{BB962C8B-B14F-4D97-AF65-F5344CB8AC3E}">
        <p14:creationId xmlns:p14="http://schemas.microsoft.com/office/powerpoint/2010/main" val="23774881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B5BEAD5-A743-4EA7-BD35-E11A6E2BF5DF}"/>
              </a:ext>
            </a:extLst>
          </p:cNvPr>
          <p:cNvSpPr>
            <a:spLocks noGrp="1"/>
          </p:cNvSpPr>
          <p:nvPr>
            <p:ph type="title"/>
          </p:nvPr>
        </p:nvSpPr>
        <p:spPr>
          <a:xfrm>
            <a:off x="1991225" y="228600"/>
            <a:ext cx="5161550" cy="609600"/>
          </a:xfrm>
        </p:spPr>
        <p:txBody>
          <a:bodyPr/>
          <a:lstStyle/>
          <a:p>
            <a:r>
              <a:rPr lang="en-US" altLang="en-US" b="1" dirty="0">
                <a:solidFill>
                  <a:prstClr val="black"/>
                </a:solidFill>
              </a:rPr>
              <a:t>Table 24.18 Amebiasis</a:t>
            </a:r>
            <a:endParaRPr lang="en-US" dirty="0"/>
          </a:p>
        </p:txBody>
      </p:sp>
      <p:sp>
        <p:nvSpPr>
          <p:cNvPr id="3" name="Content Placeholder 2"/>
          <p:cNvSpPr>
            <a:spLocks noGrp="1"/>
          </p:cNvSpPr>
          <p:nvPr>
            <p:ph idx="1"/>
          </p:nvPr>
        </p:nvSpPr>
        <p:spPr>
          <a:xfrm>
            <a:off x="461210" y="910390"/>
            <a:ext cx="4110790" cy="5719010"/>
          </a:xfrm>
        </p:spPr>
        <p:txBody>
          <a:bodyPr/>
          <a:lstStyle/>
          <a:p>
            <a:r>
              <a:rPr lang="en-US" altLang="en-US" dirty="0"/>
              <a:t>Amebiasis</a:t>
            </a:r>
          </a:p>
          <a:p>
            <a:pPr lvl="1"/>
            <a:r>
              <a:rPr lang="en-US" altLang="en-US" i="1" dirty="0"/>
              <a:t>Epidemiology</a:t>
            </a:r>
          </a:p>
          <a:p>
            <a:pPr lvl="2"/>
            <a:r>
              <a:rPr lang="en-US" altLang="en-US" sz="1700" dirty="0"/>
              <a:t>Low infectious dose; spread by fecal-oral route</a:t>
            </a:r>
          </a:p>
          <a:p>
            <a:pPr lvl="2"/>
            <a:r>
              <a:rPr lang="en-US" altLang="en-US" sz="1700" dirty="0"/>
              <a:t>Most common in tropical areas with poor sanitation</a:t>
            </a:r>
          </a:p>
          <a:p>
            <a:pPr lvl="2"/>
            <a:r>
              <a:rPr lang="en-US" altLang="en-US" sz="1700" dirty="0"/>
              <a:t>In U.S., mainly in poverty-stricken areas, among migrant farm workers, and men who have sex with men</a:t>
            </a:r>
          </a:p>
          <a:p>
            <a:pPr lvl="2"/>
            <a:r>
              <a:rPr lang="en-US" altLang="en-US" sz="1700" dirty="0"/>
              <a:t>Humans only important reservoir</a:t>
            </a:r>
          </a:p>
          <a:p>
            <a:pPr lvl="1"/>
            <a:r>
              <a:rPr lang="en-US" altLang="en-US" i="1" dirty="0"/>
              <a:t>Treatment and prevention</a:t>
            </a:r>
          </a:p>
          <a:p>
            <a:pPr lvl="2"/>
            <a:r>
              <a:rPr lang="en-US" altLang="en-US" sz="1700" dirty="0"/>
              <a:t>Metronidazole, paromomycin</a:t>
            </a:r>
          </a:p>
          <a:p>
            <a:pPr lvl="2"/>
            <a:r>
              <a:rPr lang="en-US" altLang="en-US" sz="1700" dirty="0"/>
              <a:t>Sanitary measures prevent</a:t>
            </a:r>
            <a:endParaRPr lang="en-US" sz="1700" dirty="0"/>
          </a:p>
        </p:txBody>
      </p:sp>
      <p:graphicFrame>
        <p:nvGraphicFramePr>
          <p:cNvPr id="14" name="Table Placeholder 13">
            <a:extLst>
              <a:ext uri="{FF2B5EF4-FFF2-40B4-BE49-F238E27FC236}">
                <a16:creationId xmlns:a16="http://schemas.microsoft.com/office/drawing/2014/main" id="{3F83C050-C045-4B41-B403-79AD768F395F}"/>
              </a:ext>
            </a:extLst>
          </p:cNvPr>
          <p:cNvGraphicFramePr>
            <a:graphicFrameLocks noGrp="1"/>
          </p:cNvGraphicFramePr>
          <p:nvPr>
            <p:ph type="tbl" sz="quarter" idx="20"/>
            <p:extLst>
              <p:ext uri="{D42A27DB-BD31-4B8C-83A1-F6EECF244321}">
                <p14:modId xmlns:p14="http://schemas.microsoft.com/office/powerpoint/2010/main" val="3123832314"/>
              </p:ext>
            </p:extLst>
          </p:nvPr>
        </p:nvGraphicFramePr>
        <p:xfrm>
          <a:off x="5093367" y="1736558"/>
          <a:ext cx="3644298" cy="4389120"/>
        </p:xfrm>
        <a:graphic>
          <a:graphicData uri="http://schemas.openxmlformats.org/drawingml/2006/table">
            <a:tbl>
              <a:tblPr firstRow="1" bandRow="1">
                <a:tableStyleId>{5940675A-B579-460E-94D1-54222C63F5DA}</a:tableStyleId>
              </a:tblPr>
              <a:tblGrid>
                <a:gridCol w="1050759">
                  <a:extLst>
                    <a:ext uri="{9D8B030D-6E8A-4147-A177-3AD203B41FA5}">
                      <a16:colId xmlns:a16="http://schemas.microsoft.com/office/drawing/2014/main" val="31921768"/>
                    </a:ext>
                  </a:extLst>
                </a:gridCol>
                <a:gridCol w="2593539">
                  <a:extLst>
                    <a:ext uri="{9D8B030D-6E8A-4147-A177-3AD203B41FA5}">
                      <a16:colId xmlns:a16="http://schemas.microsoft.com/office/drawing/2014/main" val="1395613761"/>
                    </a:ext>
                  </a:extLst>
                </a:gridCol>
              </a:tblGrid>
              <a:tr h="42235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Signs and symptoms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Diarrhea, abdominal pain, blood in feces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81244803"/>
                  </a:ext>
                </a:extLst>
              </a:tr>
              <a:tr h="42235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Incubation period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2 days to several months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51234057"/>
                  </a:ext>
                </a:extLst>
              </a:tr>
              <a:tr h="42235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Causative agent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mn-lt"/>
                          <a:ea typeface="+mn-ea"/>
                          <a:cs typeface="+mn-cs"/>
                        </a:rPr>
                        <a:t>Entamoeba histolytica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6039435"/>
                  </a:ext>
                </a:extLst>
              </a:tr>
              <a:tr h="143601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Pathogenesis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Ingested cysts excyst, releasing trophozoites; these feed on mucus and bacteria in the large intestine; cytotoxic enzyme kills intestinal cells. The trophozoites may penetrate the intestinal wall and are sometimes carried to the liver and other organs, resulting in abscesses.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71487432"/>
                  </a:ext>
                </a:extLst>
              </a:tr>
              <a:tr h="76024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Epidemiology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Ingestion of fecally contaminated food or water; disease associated with poverty, migrant workers, and men who have sex with men.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50128051"/>
                  </a:ext>
                </a:extLst>
              </a:tr>
              <a:tr h="59130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Treatment and prevention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Treatment: antimicrobial medication. Prevention: good sanitation and personal hygiene.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0567053"/>
                  </a:ext>
                </a:extLst>
              </a:tr>
            </a:tbl>
          </a:graphicData>
        </a:graphic>
      </p:graphicFrame>
    </p:spTree>
    <p:extLst>
      <p:ext uri="{BB962C8B-B14F-4D97-AF65-F5344CB8AC3E}">
        <p14:creationId xmlns:p14="http://schemas.microsoft.com/office/powerpoint/2010/main" val="32205579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B74C146-DAF9-4BEB-BEAC-4C97F1BC91A5}"/>
              </a:ext>
            </a:extLst>
          </p:cNvPr>
          <p:cNvSpPr>
            <a:spLocks noGrp="1"/>
          </p:cNvSpPr>
          <p:nvPr>
            <p:ph type="title"/>
          </p:nvPr>
        </p:nvSpPr>
        <p:spPr>
          <a:xfrm>
            <a:off x="1102479" y="228600"/>
            <a:ext cx="7557025" cy="609600"/>
          </a:xfrm>
        </p:spPr>
        <p:txBody>
          <a:bodyPr/>
          <a:lstStyle/>
          <a:p>
            <a:r>
              <a:rPr lang="en-US" altLang="en-US" b="1" dirty="0">
                <a:solidFill>
                  <a:prstClr val="black"/>
                </a:solidFill>
              </a:rPr>
              <a:t>Anatomy, Physiology, and Ecology (5) </a:t>
            </a:r>
            <a:endParaRPr lang="en-US" dirty="0"/>
          </a:p>
        </p:txBody>
      </p:sp>
      <p:sp>
        <p:nvSpPr>
          <p:cNvPr id="2" name="Content Placeholder 1"/>
          <p:cNvSpPr>
            <a:spLocks noGrp="1"/>
          </p:cNvSpPr>
          <p:nvPr>
            <p:ph idx="1"/>
          </p:nvPr>
        </p:nvSpPr>
        <p:spPr>
          <a:xfrm>
            <a:off x="797257" y="990600"/>
            <a:ext cx="7405047" cy="3429000"/>
          </a:xfrm>
        </p:spPr>
        <p:txBody>
          <a:bodyPr/>
          <a:lstStyle/>
          <a:p>
            <a:pPr>
              <a:spcAft>
                <a:spcPts val="1500"/>
              </a:spcAft>
            </a:pPr>
            <a:r>
              <a:rPr lang="en-US" altLang="en-US" dirty="0"/>
              <a:t>The lower digestive system</a:t>
            </a:r>
          </a:p>
          <a:p>
            <a:pPr marL="285750" lvl="1">
              <a:spcBef>
                <a:spcPts val="0"/>
              </a:spcBef>
            </a:pPr>
            <a:r>
              <a:rPr lang="en-US" altLang="en-US" dirty="0"/>
              <a:t>The pancreas: located behind stomach</a:t>
            </a:r>
          </a:p>
          <a:p>
            <a:pPr marL="519113" lvl="2"/>
            <a:r>
              <a:rPr lang="en-US" altLang="en-US" dirty="0"/>
              <a:t>Produces hormones, alkaline digestive enzymes</a:t>
            </a:r>
          </a:p>
          <a:p>
            <a:pPr marL="285750" lvl="1"/>
            <a:r>
              <a:rPr lang="en-US" altLang="en-US" dirty="0"/>
              <a:t>The liver: upper right portion of abdomen</a:t>
            </a:r>
          </a:p>
          <a:p>
            <a:pPr marL="504825" lvl="2"/>
            <a:r>
              <a:rPr lang="en-US" altLang="en-US" dirty="0"/>
              <a:t>Produces bile, which is concentrated and stored in gallbladder; released into upper intestine</a:t>
            </a:r>
          </a:p>
          <a:p>
            <a:pPr marL="736600" lvl="3"/>
            <a:r>
              <a:rPr lang="en-US" altLang="en-US" sz="1700" dirty="0"/>
              <a:t>Severe liver disease or obstruction of bile ducts can cause </a:t>
            </a:r>
            <a:r>
              <a:rPr lang="en-US" altLang="en-US" sz="1700" u="sng" dirty="0"/>
              <a:t>jaundice</a:t>
            </a:r>
            <a:r>
              <a:rPr lang="en-US" altLang="en-US" sz="1700" dirty="0"/>
              <a:t>, yellow color of skin and eyes from buildup of bile component bilirubin in blood</a:t>
            </a:r>
          </a:p>
        </p:txBody>
      </p:sp>
      <p:sp>
        <p:nvSpPr>
          <p:cNvPr id="17" name="Content Placeholder 16">
            <a:extLst>
              <a:ext uri="{FF2B5EF4-FFF2-40B4-BE49-F238E27FC236}">
                <a16:creationId xmlns:a16="http://schemas.microsoft.com/office/drawing/2014/main" id="{1A881908-72EC-4108-B470-30F2074CE133}"/>
              </a:ext>
            </a:extLst>
          </p:cNvPr>
          <p:cNvSpPr>
            <a:spLocks noGrp="1"/>
          </p:cNvSpPr>
          <p:nvPr>
            <p:ph sz="quarter" idx="20"/>
          </p:nvPr>
        </p:nvSpPr>
        <p:spPr>
          <a:xfrm>
            <a:off x="1072488" y="4509448"/>
            <a:ext cx="3194713" cy="900752"/>
          </a:xfrm>
        </p:spPr>
        <p:txBody>
          <a:bodyPr/>
          <a:lstStyle/>
          <a:p>
            <a:pPr marL="228600" lvl="2">
              <a:spcAft>
                <a:spcPts val="800"/>
              </a:spcAft>
              <a:buFont typeface="Arial" panose="020B0604020202020204" pitchFamily="34" charset="0"/>
              <a:buChar char="•"/>
            </a:pPr>
            <a:r>
              <a:rPr lang="en-US" altLang="en-US" sz="1800" dirty="0">
                <a:solidFill>
                  <a:prstClr val="black"/>
                </a:solidFill>
              </a:rPr>
              <a:t>Inactivates toxic substances (for example, ammonia, medications)</a:t>
            </a:r>
          </a:p>
        </p:txBody>
      </p:sp>
      <p:pic>
        <p:nvPicPr>
          <p:cNvPr id="24580" name="Picture 5">
            <a:extLs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313" b="3173"/>
          <a:stretch/>
        </p:blipFill>
        <p:spPr bwMode="auto">
          <a:xfrm>
            <a:off x="4876800" y="4267200"/>
            <a:ext cx="28194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 Placeholder 12">
            <a:extLst>
              <a:ext uri="{FF2B5EF4-FFF2-40B4-BE49-F238E27FC236}">
                <a16:creationId xmlns:a16="http://schemas.microsoft.com/office/drawing/2014/main" id="{9429C901-96B0-492B-A738-D9206210BD66}"/>
              </a:ext>
            </a:extLst>
          </p:cNvPr>
          <p:cNvSpPr>
            <a:spLocks noGrp="1"/>
          </p:cNvSpPr>
          <p:nvPr>
            <p:ph type="body" sz="quarter" idx="11"/>
          </p:nvPr>
        </p:nvSpPr>
        <p:spPr>
          <a:xfrm>
            <a:off x="7543800" y="6705600"/>
            <a:ext cx="1600200" cy="152400"/>
          </a:xfrm>
        </p:spPr>
        <p:txBody>
          <a:bodyPr/>
          <a:lstStyle/>
          <a:p>
            <a:r>
              <a:rPr lang="en-US" altLang="en-US" dirty="0">
                <a:solidFill>
                  <a:schemeClr val="tx1"/>
                </a:solidFill>
              </a:rPr>
              <a:t> ©Garry Watson/Science Source</a:t>
            </a:r>
          </a:p>
        </p:txBody>
      </p:sp>
    </p:spTree>
    <p:extLst>
      <p:ext uri="{BB962C8B-B14F-4D97-AF65-F5344CB8AC3E}">
        <p14:creationId xmlns:p14="http://schemas.microsoft.com/office/powerpoint/2010/main" val="2471436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6767" y="2714171"/>
            <a:ext cx="8753769" cy="1086103"/>
          </a:xfrm>
        </p:spPr>
        <p:txBody>
          <a:bodyPr/>
          <a:lstStyle/>
          <a:p>
            <a:r>
              <a:rPr lang="en-US" sz="4000" dirty="0">
                <a:cs typeface="Arial" panose="020B0604020202020204" pitchFamily="34" charset="0"/>
              </a:rPr>
              <a:t>Appendix of Image Long Descriptions</a:t>
            </a:r>
            <a:endParaRPr lang="en-GB" sz="4000" dirty="0">
              <a:cs typeface="Arial" panose="020B0604020202020204" pitchFamily="34" charset="0"/>
            </a:endParaRPr>
          </a:p>
        </p:txBody>
      </p:sp>
    </p:spTree>
    <p:extLst>
      <p:ext uri="{BB962C8B-B14F-4D97-AF65-F5344CB8AC3E}">
        <p14:creationId xmlns:p14="http://schemas.microsoft.com/office/powerpoint/2010/main" val="150019542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32363"/>
            <a:ext cx="9144001" cy="1214899"/>
          </a:xfrm>
        </p:spPr>
        <p:txBody>
          <a:bodyPr/>
          <a:lstStyle/>
          <a:p>
            <a:r>
              <a:rPr lang="en-US" altLang="en-US" sz="3600" dirty="0">
                <a:solidFill>
                  <a:prstClr val="black"/>
                </a:solidFill>
              </a:rPr>
              <a:t>Anatomy, Physiology, and Ecology – Figure 24.1 </a:t>
            </a:r>
            <a:r>
              <a:rPr lang="en-US" sz="3600" dirty="0">
                <a:cs typeface="Arial" panose="020B0604020202020204" pitchFamily="34" charset="0"/>
              </a:rPr>
              <a:t>Long Description</a:t>
            </a:r>
            <a:endParaRPr lang="en-GB" sz="3600" dirty="0">
              <a:cs typeface="Arial" panose="020B0604020202020204" pitchFamily="34" charset="0"/>
            </a:endParaRPr>
          </a:p>
        </p:txBody>
      </p:sp>
      <p:sp>
        <p:nvSpPr>
          <p:cNvPr id="4" name="Content Placeholder 7"/>
          <p:cNvSpPr>
            <a:spLocks noGrp="1"/>
          </p:cNvSpPr>
          <p:nvPr>
            <p:ph sz="quarter" idx="10"/>
          </p:nvPr>
        </p:nvSpPr>
        <p:spPr>
          <a:xfrm>
            <a:off x="533400" y="1629228"/>
            <a:ext cx="3276600" cy="5000172"/>
          </a:xfrm>
        </p:spPr>
        <p:txBody>
          <a:bodyPr/>
          <a:lstStyle/>
          <a:p>
            <a:pPr marL="0" lvl="0" indent="0">
              <a:buNone/>
            </a:pPr>
            <a:r>
              <a:rPr lang="en-US" sz="1400" dirty="0"/>
              <a:t>Diseases of the digestive tract include</a:t>
            </a:r>
            <a:br>
              <a:rPr lang="en-US" sz="1400" dirty="0"/>
            </a:br>
            <a:r>
              <a:rPr lang="en-US" sz="1400" dirty="0"/>
              <a:t>oral cavity</a:t>
            </a:r>
            <a:br>
              <a:rPr lang="en-US" sz="1400" dirty="0"/>
            </a:br>
            <a:r>
              <a:rPr lang="en-US" sz="1400" dirty="0"/>
              <a:t>dental caries</a:t>
            </a:r>
            <a:br>
              <a:rPr lang="en-US" sz="1400" dirty="0"/>
            </a:br>
            <a:r>
              <a:rPr lang="en-US" sz="1400" dirty="0"/>
              <a:t>periodontal disease</a:t>
            </a:r>
            <a:br>
              <a:rPr lang="en-US" sz="1400" dirty="0"/>
            </a:br>
            <a:r>
              <a:rPr lang="en-US" sz="1400" dirty="0"/>
              <a:t>parotid salivary gland</a:t>
            </a:r>
            <a:br>
              <a:rPr lang="en-US" sz="1400" dirty="0"/>
            </a:br>
            <a:r>
              <a:rPr lang="en-US" sz="1400" dirty="0"/>
              <a:t>mumps</a:t>
            </a:r>
            <a:br>
              <a:rPr lang="en-US" sz="1400" dirty="0"/>
            </a:br>
            <a:r>
              <a:rPr lang="en-US" sz="1400" dirty="0"/>
              <a:t>esophagus</a:t>
            </a:r>
            <a:br>
              <a:rPr lang="en-US" sz="1400" dirty="0"/>
            </a:br>
            <a:r>
              <a:rPr lang="en-US" sz="1400" dirty="0"/>
              <a:t>esophagitis</a:t>
            </a:r>
            <a:br>
              <a:rPr lang="en-US" sz="1400" dirty="0"/>
            </a:br>
            <a:r>
              <a:rPr lang="en-US" sz="1400" dirty="0"/>
              <a:t>stomach</a:t>
            </a:r>
            <a:br>
              <a:rPr lang="en-US" sz="1400" dirty="0"/>
            </a:br>
            <a:r>
              <a:rPr lang="en-US" sz="1400" dirty="0"/>
              <a:t>gastritis</a:t>
            </a:r>
            <a:br>
              <a:rPr lang="en-US" sz="1400" dirty="0"/>
            </a:br>
            <a:r>
              <a:rPr lang="en-US" sz="1400" dirty="0"/>
              <a:t>gastric ulcer</a:t>
            </a:r>
            <a:br>
              <a:rPr lang="en-US" sz="1400" dirty="0"/>
            </a:br>
            <a:r>
              <a:rPr lang="en-US" sz="1400" dirty="0"/>
              <a:t>liver</a:t>
            </a:r>
            <a:br>
              <a:rPr lang="en-US" sz="1400" dirty="0"/>
            </a:br>
            <a:r>
              <a:rPr lang="en-US" sz="1400" dirty="0"/>
              <a:t>hepatitis</a:t>
            </a:r>
            <a:br>
              <a:rPr lang="en-US" sz="1400" dirty="0"/>
            </a:br>
            <a:r>
              <a:rPr lang="en-US" sz="1400" dirty="0"/>
              <a:t>pancreas</a:t>
            </a:r>
            <a:br>
              <a:rPr lang="en-US" sz="1400" dirty="0"/>
            </a:br>
            <a:r>
              <a:rPr lang="en-US" sz="1400" dirty="0"/>
              <a:t>pancreatitis</a:t>
            </a:r>
            <a:br>
              <a:rPr lang="en-US" sz="1400" dirty="0"/>
            </a:br>
            <a:r>
              <a:rPr lang="en-US" sz="1400" dirty="0"/>
              <a:t>small intestine</a:t>
            </a:r>
            <a:br>
              <a:rPr lang="en-US" sz="1400" dirty="0"/>
            </a:br>
            <a:r>
              <a:rPr lang="en-US" sz="1400" dirty="0"/>
              <a:t>enteritis</a:t>
            </a:r>
            <a:br>
              <a:rPr lang="en-US" sz="1400" dirty="0"/>
            </a:br>
            <a:r>
              <a:rPr lang="en-US" sz="1400" dirty="0"/>
              <a:t>duodenal ulcer</a:t>
            </a:r>
            <a:br>
              <a:rPr lang="en-US" sz="1400" dirty="0"/>
            </a:br>
            <a:r>
              <a:rPr lang="en-US" sz="1400" dirty="0"/>
              <a:t>large intestine</a:t>
            </a:r>
            <a:br>
              <a:rPr lang="en-US" sz="1400" dirty="0"/>
            </a:br>
            <a:r>
              <a:rPr lang="en-US" sz="1400" dirty="0"/>
              <a:t>dysentery</a:t>
            </a:r>
            <a:br>
              <a:rPr lang="en-US" sz="1400" dirty="0"/>
            </a:br>
            <a:r>
              <a:rPr lang="en-US" sz="1400" dirty="0"/>
              <a:t>colitis</a:t>
            </a:r>
            <a:br>
              <a:rPr lang="en-US" sz="1400" dirty="0"/>
            </a:br>
            <a:r>
              <a:rPr lang="en-US" sz="1400" dirty="0"/>
              <a:t>appendix</a:t>
            </a:r>
            <a:br>
              <a:rPr lang="en-US" sz="1400" dirty="0"/>
            </a:br>
            <a:r>
              <a:rPr lang="en-US" sz="1400" dirty="0"/>
              <a:t>appendicitis</a:t>
            </a:r>
            <a:endParaRPr lang="en-GB" sz="1400" dirty="0">
              <a:latin typeface="Arial" panose="020B0604020202020204" pitchFamily="34" charset="0"/>
              <a:cs typeface="Arial" panose="020B0604020202020204" pitchFamily="34" charset="0"/>
            </a:endParaRPr>
          </a:p>
        </p:txBody>
      </p:sp>
      <p:sp>
        <p:nvSpPr>
          <p:cNvPr id="5" name="Content Placeholder 9"/>
          <p:cNvSpPr>
            <a:spLocks noGrp="1"/>
          </p:cNvSpPr>
          <p:nvPr>
            <p:ph sz="quarter" idx="11"/>
          </p:nvPr>
        </p:nvSpPr>
        <p:spPr>
          <a:xfrm>
            <a:off x="4953001" y="6261589"/>
            <a:ext cx="3962400" cy="153725"/>
          </a:xfrm>
        </p:spPr>
        <p:txBody>
          <a:bodyPr anchor="ctr"/>
          <a:lstStyle/>
          <a:p>
            <a:pPr marL="0" indent="0">
              <a:buNone/>
            </a:pPr>
            <a:r>
              <a:rPr lang="en-US" sz="1200" dirty="0">
                <a:solidFill>
                  <a:prstClr val="black"/>
                </a:solidFill>
                <a:cs typeface="Arial" panose="020B0604020202020204" pitchFamily="34" charset="0"/>
                <a:hlinkClick r:id="rId2" action="ppaction://hlinksldjump"/>
              </a:rPr>
              <a:t>Jump back to </a:t>
            </a:r>
            <a:r>
              <a:rPr lang="en-US" altLang="en-US" sz="1200" dirty="0">
                <a:solidFill>
                  <a:prstClr val="black"/>
                </a:solidFill>
                <a:hlinkClick r:id="rId2" action="ppaction://hlinksldjump"/>
              </a:rPr>
              <a:t>Anatomy, Physiology, and Ecology – Figure 24.1</a:t>
            </a:r>
            <a:endParaRPr lang="en-US" sz="1200" dirty="0">
              <a:solidFill>
                <a:prstClr val="black"/>
              </a:solidFill>
              <a:cs typeface="Arial" panose="020B0604020202020204" pitchFamily="34" charset="0"/>
            </a:endParaRPr>
          </a:p>
        </p:txBody>
      </p:sp>
    </p:spTree>
    <p:extLst>
      <p:ext uri="{BB962C8B-B14F-4D97-AF65-F5344CB8AC3E}">
        <p14:creationId xmlns:p14="http://schemas.microsoft.com/office/powerpoint/2010/main" val="420235399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3488" y="487585"/>
            <a:ext cx="7557025" cy="1104454"/>
          </a:xfrm>
        </p:spPr>
        <p:txBody>
          <a:bodyPr/>
          <a:lstStyle/>
          <a:p>
            <a:r>
              <a:rPr lang="en-US" altLang="en-US" sz="3600" dirty="0">
                <a:solidFill>
                  <a:prstClr val="black"/>
                </a:solidFill>
              </a:rPr>
              <a:t>Bacterial Diseases of the Upper Digestive System (12) </a:t>
            </a:r>
            <a:r>
              <a:rPr lang="en-US" sz="3600" dirty="0">
                <a:cs typeface="Arial" panose="020B0604020202020204" pitchFamily="34" charset="0"/>
              </a:rPr>
              <a:t>Long Description</a:t>
            </a:r>
            <a:endParaRPr lang="en-GB" sz="3600" dirty="0">
              <a:cs typeface="Arial" panose="020B0604020202020204" pitchFamily="34" charset="0"/>
            </a:endParaRPr>
          </a:p>
        </p:txBody>
      </p:sp>
      <p:sp>
        <p:nvSpPr>
          <p:cNvPr id="4" name="Content Placeholder 7"/>
          <p:cNvSpPr>
            <a:spLocks noGrp="1"/>
          </p:cNvSpPr>
          <p:nvPr>
            <p:ph sz="quarter" idx="10"/>
          </p:nvPr>
        </p:nvSpPr>
        <p:spPr>
          <a:xfrm>
            <a:off x="533400" y="1954228"/>
            <a:ext cx="7924800" cy="941372"/>
          </a:xfrm>
        </p:spPr>
        <p:txBody>
          <a:bodyPr/>
          <a:lstStyle/>
          <a:p>
            <a:pPr marL="0" lvl="0" indent="0">
              <a:buNone/>
            </a:pPr>
            <a:r>
              <a:rPr lang="en-US" sz="1400" i="1" dirty="0">
                <a:solidFill>
                  <a:srgbClr val="000000"/>
                </a:solidFill>
              </a:rPr>
              <a:t>Helicobacter</a:t>
            </a:r>
            <a:r>
              <a:rPr lang="en-US" sz="1400" dirty="0">
                <a:solidFill>
                  <a:srgbClr val="000000"/>
                </a:solidFill>
              </a:rPr>
              <a:t> survives acidic stomach environment by secreting urease, which breaks urea into carbon dioxide and ammonia. Ammonia neutralizes stomach acid. Bacterial cells use flagella to penetrate the mucus layer, and then attach to the epithelium. Bacterial toxins and inflammation damage cells, decreasing mucus production. Acidic stomach juices damage the exposed tissue, causing an ulcer.</a:t>
            </a:r>
            <a:endParaRPr lang="en-GB" sz="1400" dirty="0">
              <a:cs typeface="Arial" panose="020B0604020202020204" pitchFamily="34" charset="0"/>
            </a:endParaRPr>
          </a:p>
        </p:txBody>
      </p:sp>
      <p:sp>
        <p:nvSpPr>
          <p:cNvPr id="5" name="Content Placeholder 9"/>
          <p:cNvSpPr>
            <a:spLocks noGrp="1"/>
          </p:cNvSpPr>
          <p:nvPr>
            <p:ph sz="quarter" idx="11"/>
          </p:nvPr>
        </p:nvSpPr>
        <p:spPr>
          <a:xfrm>
            <a:off x="4572001" y="6201260"/>
            <a:ext cx="4343400" cy="275740"/>
          </a:xfrm>
        </p:spPr>
        <p:txBody>
          <a:bodyPr anchor="ctr"/>
          <a:lstStyle/>
          <a:p>
            <a:pPr marL="0" indent="0">
              <a:buNone/>
            </a:pPr>
            <a:r>
              <a:rPr lang="en-US" sz="1200" dirty="0">
                <a:solidFill>
                  <a:prstClr val="black"/>
                </a:solidFill>
                <a:cs typeface="Arial" panose="020B0604020202020204" pitchFamily="34" charset="0"/>
                <a:hlinkClick r:id="rId2" action="ppaction://hlinksldjump"/>
              </a:rPr>
              <a:t>Jump back to </a:t>
            </a:r>
            <a:r>
              <a:rPr lang="en-US" altLang="en-US" sz="1200" dirty="0">
                <a:solidFill>
                  <a:prstClr val="black"/>
                </a:solidFill>
                <a:hlinkClick r:id="rId2" action="ppaction://hlinksldjump"/>
              </a:rPr>
              <a:t>Bacterial Diseases of the Upper Digestive System (12)</a:t>
            </a:r>
            <a:endParaRPr lang="en-US" sz="1200" dirty="0">
              <a:solidFill>
                <a:prstClr val="black"/>
              </a:solidFill>
              <a:cs typeface="Arial" panose="020B0604020202020204" pitchFamily="34" charset="0"/>
            </a:endParaRPr>
          </a:p>
        </p:txBody>
      </p:sp>
    </p:spTree>
    <p:extLst>
      <p:ext uri="{BB962C8B-B14F-4D97-AF65-F5344CB8AC3E}">
        <p14:creationId xmlns:p14="http://schemas.microsoft.com/office/powerpoint/2010/main" val="357881773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37788"/>
            <a:ext cx="9144001" cy="1004049"/>
          </a:xfrm>
        </p:spPr>
        <p:txBody>
          <a:bodyPr/>
          <a:lstStyle/>
          <a:p>
            <a:r>
              <a:rPr lang="en-US" altLang="en-US" sz="3600" dirty="0">
                <a:solidFill>
                  <a:prstClr val="black"/>
                </a:solidFill>
              </a:rPr>
              <a:t>Bacterial Diseases of the Lower Digestive System – Figure 24.12 </a:t>
            </a:r>
            <a:r>
              <a:rPr lang="en-US" sz="3600" dirty="0">
                <a:cs typeface="Arial" panose="020B0604020202020204" pitchFamily="34" charset="0"/>
              </a:rPr>
              <a:t>Long Description</a:t>
            </a:r>
            <a:endParaRPr lang="en-GB" sz="3600" dirty="0">
              <a:cs typeface="Arial" panose="020B0604020202020204" pitchFamily="34" charset="0"/>
            </a:endParaRPr>
          </a:p>
        </p:txBody>
      </p:sp>
      <p:sp>
        <p:nvSpPr>
          <p:cNvPr id="4" name="Content Placeholder 7"/>
          <p:cNvSpPr>
            <a:spLocks noGrp="1"/>
          </p:cNvSpPr>
          <p:nvPr>
            <p:ph sz="quarter" idx="10"/>
          </p:nvPr>
        </p:nvSpPr>
        <p:spPr>
          <a:xfrm>
            <a:off x="533400" y="1954228"/>
            <a:ext cx="7772400" cy="1398572"/>
          </a:xfrm>
        </p:spPr>
        <p:txBody>
          <a:bodyPr/>
          <a:lstStyle/>
          <a:p>
            <a:pPr marL="0" lvl="0" indent="0">
              <a:buNone/>
            </a:pPr>
            <a:r>
              <a:rPr lang="en-US" sz="1400" dirty="0">
                <a:solidFill>
                  <a:srgbClr val="000000"/>
                </a:solidFill>
              </a:rPr>
              <a:t>Enterotoxins increase secretion of water and electrolytes. Cytotoxins cause cell death. Toxins absorbed into the bloodstream result in systemic effects. Attachment and effacing (A/E) lesions form after bacteria inject various effector proteins. One protein functions as a receptor for the bacterium. Another induces rearrangement of actin filaments, resulting in the formation of a pedestal under the bacterium. In cell invasion, the bacterium is engulfed and multiplies within a host cell. An effector protein injected by the bacterium induces the engulfment by causing rearrangement of host cell actin.</a:t>
            </a:r>
            <a:endParaRPr lang="en-GB" sz="1400" dirty="0">
              <a:cs typeface="Arial" panose="020B0604020202020204" pitchFamily="34" charset="0"/>
            </a:endParaRPr>
          </a:p>
        </p:txBody>
      </p:sp>
      <p:sp>
        <p:nvSpPr>
          <p:cNvPr id="5" name="Content Placeholder 9"/>
          <p:cNvSpPr>
            <a:spLocks noGrp="1"/>
          </p:cNvSpPr>
          <p:nvPr>
            <p:ph sz="quarter" idx="11"/>
          </p:nvPr>
        </p:nvSpPr>
        <p:spPr>
          <a:xfrm>
            <a:off x="3886201" y="6202254"/>
            <a:ext cx="5029200" cy="196194"/>
          </a:xfrm>
        </p:spPr>
        <p:txBody>
          <a:bodyPr anchor="ctr"/>
          <a:lstStyle/>
          <a:p>
            <a:pPr marL="0" indent="0">
              <a:buNone/>
            </a:pPr>
            <a:r>
              <a:rPr lang="en-US" sz="1200" dirty="0">
                <a:solidFill>
                  <a:prstClr val="black"/>
                </a:solidFill>
                <a:cs typeface="Arial" panose="020B0604020202020204" pitchFamily="34" charset="0"/>
                <a:hlinkClick r:id="rId2" action="ppaction://hlinksldjump"/>
              </a:rPr>
              <a:t>Jump back to </a:t>
            </a:r>
            <a:r>
              <a:rPr lang="en-US" altLang="en-US" sz="1200" dirty="0">
                <a:solidFill>
                  <a:prstClr val="black"/>
                </a:solidFill>
                <a:hlinkClick r:id="rId2" action="ppaction://hlinksldjump"/>
              </a:rPr>
              <a:t>Bacterial Diseases of the Lower Digestive System – Figure 24.12</a:t>
            </a:r>
            <a:endParaRPr lang="en-US" sz="1200" dirty="0">
              <a:solidFill>
                <a:prstClr val="black"/>
              </a:solidFill>
              <a:cs typeface="Arial" panose="020B0604020202020204" pitchFamily="34" charset="0"/>
            </a:endParaRPr>
          </a:p>
        </p:txBody>
      </p:sp>
    </p:spTree>
    <p:extLst>
      <p:ext uri="{BB962C8B-B14F-4D97-AF65-F5344CB8AC3E}">
        <p14:creationId xmlns:p14="http://schemas.microsoft.com/office/powerpoint/2010/main" val="293925641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37788"/>
            <a:ext cx="9144001" cy="1004049"/>
          </a:xfrm>
        </p:spPr>
        <p:txBody>
          <a:bodyPr/>
          <a:lstStyle/>
          <a:p>
            <a:r>
              <a:rPr lang="en-US" altLang="en-US" sz="3600" dirty="0"/>
              <a:t>Viral Diseases of Lower Digestive System</a:t>
            </a:r>
            <a:r>
              <a:rPr lang="en-US" altLang="en-US" sz="3600" dirty="0">
                <a:cs typeface="Arial" panose="020B0604020202020204" pitchFamily="34" charset="0"/>
              </a:rPr>
              <a:t>: </a:t>
            </a:r>
            <a:br>
              <a:rPr lang="en-US" altLang="en-US" sz="3600" dirty="0">
                <a:cs typeface="Arial" panose="020B0604020202020204" pitchFamily="34" charset="0"/>
              </a:rPr>
            </a:br>
            <a:r>
              <a:rPr lang="en-US" altLang="en-US" sz="3600" dirty="0">
                <a:cs typeface="Arial" panose="020B0604020202020204" pitchFamily="34" charset="0"/>
              </a:rPr>
              <a:t>I</a:t>
            </a:r>
            <a:r>
              <a:rPr lang="en-US" altLang="en-US" sz="3600" dirty="0"/>
              <a:t>ntestinal Tract – Figure 24.17 </a:t>
            </a:r>
            <a:r>
              <a:rPr lang="en-US" sz="3600" dirty="0">
                <a:cs typeface="Arial" panose="020B0604020202020204" pitchFamily="34" charset="0"/>
              </a:rPr>
              <a:t>Long Description</a:t>
            </a:r>
            <a:endParaRPr lang="en-GB" sz="3600" dirty="0">
              <a:cs typeface="Arial" panose="020B0604020202020204" pitchFamily="34" charset="0"/>
            </a:endParaRPr>
          </a:p>
        </p:txBody>
      </p:sp>
      <p:sp>
        <p:nvSpPr>
          <p:cNvPr id="4" name="Content Placeholder 7"/>
          <p:cNvSpPr>
            <a:spLocks noGrp="1"/>
          </p:cNvSpPr>
          <p:nvPr>
            <p:ph sz="quarter" idx="10"/>
          </p:nvPr>
        </p:nvSpPr>
        <p:spPr>
          <a:xfrm>
            <a:off x="533400" y="1954228"/>
            <a:ext cx="7772400" cy="712772"/>
          </a:xfrm>
        </p:spPr>
        <p:txBody>
          <a:bodyPr/>
          <a:lstStyle/>
          <a:p>
            <a:pPr marL="0" lvl="0" indent="0">
              <a:buNone/>
            </a:pPr>
            <a:r>
              <a:rPr lang="en-US" sz="1400" dirty="0">
                <a:solidFill>
                  <a:srgbClr val="000000"/>
                </a:solidFill>
                <a:latin typeface="Calibri" panose="020F0502020204030204" pitchFamily="34" charset="0"/>
              </a:rPr>
              <a:t>Hepatitis A has declined since 1995 when the vaccine was introduced, but was the most common type until about 2005. Hepatitis B has declined since the mid-1980's, but is the most common type since 2005. Hepatitis C is the least common type, but has increased in incidence since 2012.</a:t>
            </a:r>
            <a:endParaRPr lang="en-GB" sz="1400" dirty="0">
              <a:cs typeface="Arial" panose="020B0604020202020204" pitchFamily="34" charset="0"/>
            </a:endParaRPr>
          </a:p>
        </p:txBody>
      </p:sp>
      <p:sp>
        <p:nvSpPr>
          <p:cNvPr id="5" name="Content Placeholder 9"/>
          <p:cNvSpPr>
            <a:spLocks noGrp="1"/>
          </p:cNvSpPr>
          <p:nvPr>
            <p:ph sz="quarter" idx="11"/>
          </p:nvPr>
        </p:nvSpPr>
        <p:spPr>
          <a:xfrm>
            <a:off x="3429000" y="6187740"/>
            <a:ext cx="5486401" cy="289260"/>
          </a:xfrm>
        </p:spPr>
        <p:txBody>
          <a:bodyPr anchor="ctr"/>
          <a:lstStyle/>
          <a:p>
            <a:pPr marL="0" indent="0">
              <a:buNone/>
            </a:pPr>
            <a:r>
              <a:rPr lang="en-US" sz="1200" dirty="0">
                <a:solidFill>
                  <a:prstClr val="black"/>
                </a:solidFill>
                <a:cs typeface="Arial" panose="020B0604020202020204" pitchFamily="34" charset="0"/>
                <a:hlinkClick r:id="rId2" action="ppaction://hlinksldjump"/>
              </a:rPr>
              <a:t>Jump back to </a:t>
            </a:r>
            <a:r>
              <a:rPr lang="en-US" altLang="en-US" sz="1200" dirty="0">
                <a:hlinkClick r:id="rId2" action="ppaction://hlinksldjump"/>
              </a:rPr>
              <a:t>Viral Diseases of Lower Digestive System</a:t>
            </a:r>
            <a:r>
              <a:rPr lang="en-US" altLang="en-US" sz="1200" dirty="0">
                <a:cs typeface="Arial" panose="020B0604020202020204" pitchFamily="34" charset="0"/>
                <a:hlinkClick r:id="rId2" action="ppaction://hlinksldjump"/>
              </a:rPr>
              <a:t>: I</a:t>
            </a:r>
            <a:r>
              <a:rPr lang="en-US" altLang="en-US" sz="1200" dirty="0">
                <a:hlinkClick r:id="rId2" action="ppaction://hlinksldjump"/>
              </a:rPr>
              <a:t>ntestinal Tract – Figure 24.17</a:t>
            </a:r>
            <a:endParaRPr lang="en-US" sz="1200" dirty="0">
              <a:solidFill>
                <a:prstClr val="black"/>
              </a:solidFill>
              <a:cs typeface="Arial" panose="020B0604020202020204" pitchFamily="34" charset="0"/>
            </a:endParaRPr>
          </a:p>
        </p:txBody>
      </p:sp>
    </p:spTree>
    <p:extLst>
      <p:ext uri="{BB962C8B-B14F-4D97-AF65-F5344CB8AC3E}">
        <p14:creationId xmlns:p14="http://schemas.microsoft.com/office/powerpoint/2010/main" val="272733091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37788"/>
            <a:ext cx="9144001" cy="1004049"/>
          </a:xfrm>
        </p:spPr>
        <p:txBody>
          <a:bodyPr/>
          <a:lstStyle/>
          <a:p>
            <a:r>
              <a:rPr lang="en-US" altLang="en-US" sz="3600" dirty="0"/>
              <a:t>Viral Diseases of Lower Digestive System</a:t>
            </a:r>
            <a:r>
              <a:rPr lang="en-US" altLang="en-US" sz="3600" dirty="0">
                <a:cs typeface="Arial" panose="020B0604020202020204" pitchFamily="34" charset="0"/>
              </a:rPr>
              <a:t>: I</a:t>
            </a:r>
            <a:r>
              <a:rPr lang="en-US" altLang="en-US" sz="3600" dirty="0"/>
              <a:t>ntestinal Tract – Figure 24.19 </a:t>
            </a:r>
            <a:r>
              <a:rPr lang="en-US" sz="3600" dirty="0">
                <a:cs typeface="Arial" panose="020B0604020202020204" pitchFamily="34" charset="0"/>
              </a:rPr>
              <a:t>Long Description</a:t>
            </a:r>
            <a:endParaRPr lang="en-GB" sz="3600" dirty="0">
              <a:cs typeface="Arial" panose="020B0604020202020204" pitchFamily="34" charset="0"/>
            </a:endParaRPr>
          </a:p>
        </p:txBody>
      </p:sp>
      <p:sp>
        <p:nvSpPr>
          <p:cNvPr id="4" name="Content Placeholder 7"/>
          <p:cNvSpPr>
            <a:spLocks noGrp="1"/>
          </p:cNvSpPr>
          <p:nvPr>
            <p:ph sz="quarter" idx="10"/>
          </p:nvPr>
        </p:nvSpPr>
        <p:spPr>
          <a:xfrm>
            <a:off x="533400" y="1954228"/>
            <a:ext cx="7772400" cy="1627172"/>
          </a:xfrm>
        </p:spPr>
        <p:txBody>
          <a:bodyPr/>
          <a:lstStyle/>
          <a:p>
            <a:pPr marL="0" lvl="0" indent="0">
              <a:buNone/>
            </a:pPr>
            <a:r>
              <a:rPr lang="en-US" sz="1400" dirty="0">
                <a:solidFill>
                  <a:srgbClr val="000000"/>
                </a:solidFill>
                <a:latin typeface="Calibri" panose="020F0502020204030204" pitchFamily="34" charset="0"/>
              </a:rPr>
              <a:t>HBV infects a liver cell. After uncoating, the HBV genome is transported to the nucleus. The single-stranded gap in the genome is filled in, creating a covalently closed circular DNA molecule (ccDNA). RNA polymerase transcribes the cccDNA, generating mRNA and pregenomic RNA (pgRNA). The mRNA is translated, producing the virally encoded proteins. Viral particles assemble, and HBV-encoded reverse transcriptase is packaged with the pgRNA. Reverse transcriptase uses pgRNA as a template to make DNA, but does not complete the process, leaving the HBV DNA genome partially single-stranded. HBV acquires its envelope as it exits the cell.</a:t>
            </a:r>
            <a:endParaRPr lang="en-GB" sz="1400" dirty="0">
              <a:cs typeface="Arial" panose="020B0604020202020204" pitchFamily="34" charset="0"/>
            </a:endParaRPr>
          </a:p>
        </p:txBody>
      </p:sp>
      <p:sp>
        <p:nvSpPr>
          <p:cNvPr id="5" name="Content Placeholder 9"/>
          <p:cNvSpPr>
            <a:spLocks noGrp="1"/>
          </p:cNvSpPr>
          <p:nvPr>
            <p:ph sz="quarter" idx="11"/>
          </p:nvPr>
        </p:nvSpPr>
        <p:spPr>
          <a:xfrm>
            <a:off x="3429000" y="6187740"/>
            <a:ext cx="5486401" cy="289260"/>
          </a:xfrm>
        </p:spPr>
        <p:txBody>
          <a:bodyPr anchor="ctr"/>
          <a:lstStyle/>
          <a:p>
            <a:pPr marL="0" indent="0">
              <a:buNone/>
            </a:pPr>
            <a:r>
              <a:rPr lang="en-US" sz="1200" dirty="0">
                <a:solidFill>
                  <a:prstClr val="black"/>
                </a:solidFill>
                <a:cs typeface="Arial" panose="020B0604020202020204" pitchFamily="34" charset="0"/>
                <a:hlinkClick r:id="rId2" action="ppaction://hlinksldjump"/>
              </a:rPr>
              <a:t>Jump back to </a:t>
            </a:r>
            <a:r>
              <a:rPr lang="en-US" altLang="en-US" sz="1200" dirty="0">
                <a:hlinkClick r:id="rId2" action="ppaction://hlinksldjump"/>
              </a:rPr>
              <a:t>Viral Diseases of Lower Digestive System</a:t>
            </a:r>
            <a:r>
              <a:rPr lang="en-US" altLang="en-US" sz="1200" dirty="0">
                <a:cs typeface="Arial" panose="020B0604020202020204" pitchFamily="34" charset="0"/>
                <a:hlinkClick r:id="rId2" action="ppaction://hlinksldjump"/>
              </a:rPr>
              <a:t>: I</a:t>
            </a:r>
            <a:r>
              <a:rPr lang="en-US" altLang="en-US" sz="1200" dirty="0">
                <a:hlinkClick r:id="rId2" action="ppaction://hlinksldjump"/>
              </a:rPr>
              <a:t>ntestinal Tract – Figure 24.19</a:t>
            </a:r>
            <a:endParaRPr lang="en-US" sz="1200" dirty="0">
              <a:solidFill>
                <a:prstClr val="black"/>
              </a:solidFill>
              <a:cs typeface="Arial" panose="020B0604020202020204" pitchFamily="34" charset="0"/>
            </a:endParaRPr>
          </a:p>
        </p:txBody>
      </p:sp>
    </p:spTree>
    <p:extLst>
      <p:ext uri="{BB962C8B-B14F-4D97-AF65-F5344CB8AC3E}">
        <p14:creationId xmlns:p14="http://schemas.microsoft.com/office/powerpoint/2010/main" val="316272682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5636" y="537788"/>
            <a:ext cx="8312728" cy="1004049"/>
          </a:xfrm>
        </p:spPr>
        <p:txBody>
          <a:bodyPr/>
          <a:lstStyle/>
          <a:p>
            <a:r>
              <a:rPr lang="en-US" altLang="en-US" sz="3600" dirty="0">
                <a:solidFill>
                  <a:prstClr val="black"/>
                </a:solidFill>
              </a:rPr>
              <a:t>Protozoan Diseases of the Lower Digestive System –Figure 24.21 </a:t>
            </a:r>
            <a:r>
              <a:rPr lang="en-US" sz="3600" dirty="0">
                <a:cs typeface="Arial" panose="020B0604020202020204" pitchFamily="34" charset="0"/>
              </a:rPr>
              <a:t>Long Description</a:t>
            </a:r>
            <a:endParaRPr lang="en-GB" sz="3600" dirty="0">
              <a:cs typeface="Arial" panose="020B0604020202020204" pitchFamily="34" charset="0"/>
            </a:endParaRPr>
          </a:p>
        </p:txBody>
      </p:sp>
      <p:sp>
        <p:nvSpPr>
          <p:cNvPr id="4" name="Content Placeholder 7"/>
          <p:cNvSpPr>
            <a:spLocks noGrp="1"/>
          </p:cNvSpPr>
          <p:nvPr>
            <p:ph sz="quarter" idx="10"/>
          </p:nvPr>
        </p:nvSpPr>
        <p:spPr>
          <a:xfrm>
            <a:off x="533400" y="1954228"/>
            <a:ext cx="7772400" cy="712772"/>
          </a:xfrm>
        </p:spPr>
        <p:txBody>
          <a:bodyPr/>
          <a:lstStyle/>
          <a:p>
            <a:pPr marL="0" lvl="0" indent="0">
              <a:buNone/>
            </a:pPr>
            <a:r>
              <a:rPr lang="en-US" sz="1400" i="1" dirty="0">
                <a:solidFill>
                  <a:srgbClr val="000000"/>
                </a:solidFill>
                <a:latin typeface="Calibri" panose="020F0502020204030204" pitchFamily="34" charset="0"/>
              </a:rPr>
              <a:t>Giardia </a:t>
            </a:r>
            <a:r>
              <a:rPr lang="en-US" sz="1400" dirty="0">
                <a:solidFill>
                  <a:srgbClr val="000000"/>
                </a:solidFill>
                <a:latin typeface="Calibri" panose="020F0502020204030204" pitchFamily="34" charset="0"/>
              </a:rPr>
              <a:t>cysts enter the mouth and pass through the acidic stomach to the lower small intestine where trophozoites are released and multiply. Dehydration in large intestine stimulates cyst development. Mature cysts or trophozoites are eliminated in feces.</a:t>
            </a:r>
            <a:endParaRPr lang="en-GB" sz="1400" dirty="0">
              <a:cs typeface="Arial" panose="020B0604020202020204" pitchFamily="34" charset="0"/>
            </a:endParaRPr>
          </a:p>
        </p:txBody>
      </p:sp>
      <p:sp>
        <p:nvSpPr>
          <p:cNvPr id="5" name="Content Placeholder 9"/>
          <p:cNvSpPr>
            <a:spLocks noGrp="1"/>
          </p:cNvSpPr>
          <p:nvPr>
            <p:ph sz="quarter" idx="11"/>
          </p:nvPr>
        </p:nvSpPr>
        <p:spPr>
          <a:xfrm>
            <a:off x="3810000" y="6144198"/>
            <a:ext cx="5105401" cy="365460"/>
          </a:xfrm>
        </p:spPr>
        <p:txBody>
          <a:bodyPr anchor="ctr"/>
          <a:lstStyle/>
          <a:p>
            <a:pPr marL="0" indent="0">
              <a:buNone/>
            </a:pPr>
            <a:r>
              <a:rPr lang="en-US" sz="1200" dirty="0">
                <a:solidFill>
                  <a:prstClr val="black"/>
                </a:solidFill>
                <a:cs typeface="Arial" panose="020B0604020202020204" pitchFamily="34" charset="0"/>
                <a:hlinkClick r:id="rId2" action="ppaction://hlinksldjump"/>
              </a:rPr>
              <a:t>Jump back to </a:t>
            </a:r>
            <a:r>
              <a:rPr lang="en-US" altLang="en-US" sz="1200" dirty="0">
                <a:solidFill>
                  <a:prstClr val="black"/>
                </a:solidFill>
                <a:hlinkClick r:id="rId2" action="ppaction://hlinksldjump"/>
              </a:rPr>
              <a:t>Protozoan Diseases of the Lower Digestive System –Figure 24.21</a:t>
            </a:r>
            <a:endParaRPr lang="en-US" sz="1200" dirty="0">
              <a:solidFill>
                <a:prstClr val="black"/>
              </a:solidFill>
              <a:cs typeface="Arial" panose="020B0604020202020204" pitchFamily="34" charset="0"/>
            </a:endParaRPr>
          </a:p>
        </p:txBody>
      </p:sp>
    </p:spTree>
    <p:extLst>
      <p:ext uri="{BB962C8B-B14F-4D97-AF65-F5344CB8AC3E}">
        <p14:creationId xmlns:p14="http://schemas.microsoft.com/office/powerpoint/2010/main" val="3026697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093DD6D-CA5B-4CDD-973F-BCAC6AFD8869}"/>
              </a:ext>
            </a:extLst>
          </p:cNvPr>
          <p:cNvSpPr>
            <a:spLocks noGrp="1"/>
          </p:cNvSpPr>
          <p:nvPr>
            <p:ph type="title"/>
          </p:nvPr>
        </p:nvSpPr>
        <p:spPr/>
        <p:txBody>
          <a:bodyPr/>
          <a:lstStyle/>
          <a:p>
            <a:r>
              <a:rPr lang="en-US" altLang="en-US" sz="3200" b="1" dirty="0">
                <a:solidFill>
                  <a:prstClr val="black"/>
                </a:solidFill>
              </a:rPr>
              <a:t>Bacterial Diseases of the Upper Digestive System (1)</a:t>
            </a:r>
            <a:endParaRPr lang="en-US" dirty="0"/>
          </a:p>
        </p:txBody>
      </p:sp>
      <p:sp>
        <p:nvSpPr>
          <p:cNvPr id="2" name="Content Placeholder 1"/>
          <p:cNvSpPr>
            <a:spLocks noGrp="1"/>
          </p:cNvSpPr>
          <p:nvPr>
            <p:ph idx="1"/>
          </p:nvPr>
        </p:nvSpPr>
        <p:spPr>
          <a:xfrm>
            <a:off x="797256" y="990600"/>
            <a:ext cx="7584744" cy="5638800"/>
          </a:xfrm>
        </p:spPr>
        <p:txBody>
          <a:bodyPr/>
          <a:lstStyle/>
          <a:p>
            <a:pPr>
              <a:lnSpc>
                <a:spcPct val="90000"/>
              </a:lnSpc>
              <a:spcAft>
                <a:spcPts val="1500"/>
              </a:spcAft>
            </a:pPr>
            <a:r>
              <a:rPr lang="en-US" altLang="en-US" dirty="0"/>
              <a:t>Dental caries (tooth decay)</a:t>
            </a:r>
          </a:p>
          <a:p>
            <a:pPr marL="285750" lvl="1">
              <a:lnSpc>
                <a:spcPct val="90000"/>
              </a:lnSpc>
              <a:spcBef>
                <a:spcPts val="0"/>
              </a:spcBef>
              <a:spcAft>
                <a:spcPts val="500"/>
              </a:spcAft>
            </a:pPr>
            <a:r>
              <a:rPr lang="en-US" altLang="en-US" sz="2200" dirty="0"/>
              <a:t>Most common chronic disease; in 60% of U.S. teens</a:t>
            </a:r>
          </a:p>
          <a:p>
            <a:pPr marL="285750" lvl="1">
              <a:lnSpc>
                <a:spcPct val="90000"/>
              </a:lnSpc>
              <a:spcAft>
                <a:spcPts val="500"/>
              </a:spcAft>
            </a:pPr>
            <a:r>
              <a:rPr lang="en-US" altLang="en-US" sz="2200" i="1" dirty="0"/>
              <a:t>Signs and symptoms</a:t>
            </a:r>
          </a:p>
          <a:p>
            <a:pPr marL="519113" lvl="2">
              <a:lnSpc>
                <a:spcPct val="90000"/>
              </a:lnSpc>
              <a:spcAft>
                <a:spcPts val="500"/>
              </a:spcAft>
            </a:pPr>
            <a:r>
              <a:rPr lang="en-US" altLang="en-US" sz="2000" dirty="0"/>
              <a:t>Usually advanced before symptoms develop</a:t>
            </a:r>
          </a:p>
          <a:p>
            <a:pPr marL="519113" lvl="2">
              <a:lnSpc>
                <a:spcPct val="90000"/>
              </a:lnSpc>
              <a:spcAft>
                <a:spcPts val="500"/>
              </a:spcAft>
            </a:pPr>
            <a:r>
              <a:rPr lang="en-US" altLang="en-US" sz="2000" dirty="0"/>
              <a:t>Discoloration, roughness, defect; tooth may break</a:t>
            </a:r>
          </a:p>
          <a:p>
            <a:pPr marL="519113" lvl="2">
              <a:lnSpc>
                <a:spcPct val="90000"/>
              </a:lnSpc>
              <a:spcAft>
                <a:spcPts val="500"/>
              </a:spcAft>
            </a:pPr>
            <a:r>
              <a:rPr lang="en-US" altLang="en-US" sz="2000" dirty="0"/>
              <a:t>Severe throbbing pain of toothache usually first sign</a:t>
            </a:r>
          </a:p>
          <a:p>
            <a:pPr marL="285750" lvl="1">
              <a:lnSpc>
                <a:spcPct val="90000"/>
              </a:lnSpc>
              <a:spcAft>
                <a:spcPts val="500"/>
              </a:spcAft>
            </a:pPr>
            <a:r>
              <a:rPr lang="en-US" altLang="en-US" sz="2200" i="1" dirty="0"/>
              <a:t>Causative agent</a:t>
            </a:r>
          </a:p>
          <a:p>
            <a:pPr marL="519113" lvl="2">
              <a:lnSpc>
                <a:spcPct val="90000"/>
              </a:lnSpc>
              <a:spcAft>
                <a:spcPts val="500"/>
              </a:spcAft>
            </a:pPr>
            <a:r>
              <a:rPr lang="en-US" altLang="en-US" sz="2000" i="1" dirty="0"/>
              <a:t>Streptococcus mutans</a:t>
            </a:r>
            <a:r>
              <a:rPr lang="en-US" altLang="en-US" sz="2000" dirty="0"/>
              <a:t>, related Gram-positive cocci are </a:t>
            </a:r>
            <a:r>
              <a:rPr lang="en-US" altLang="en-US" sz="2000" u="sng" dirty="0"/>
              <a:t>cariogenic</a:t>
            </a:r>
            <a:r>
              <a:rPr lang="en-US" altLang="en-US" sz="2000" dirty="0"/>
              <a:t> (caries generating); live only on teeth</a:t>
            </a:r>
          </a:p>
          <a:p>
            <a:pPr marL="519113" lvl="2">
              <a:lnSpc>
                <a:spcPct val="90000"/>
              </a:lnSpc>
              <a:spcAft>
                <a:spcPts val="500"/>
              </a:spcAft>
            </a:pPr>
            <a:r>
              <a:rPr lang="en-US" altLang="en-US" sz="2000" dirty="0"/>
              <a:t>Thrive in acidic environments</a:t>
            </a:r>
          </a:p>
          <a:p>
            <a:pPr marL="736600" lvl="3">
              <a:lnSpc>
                <a:spcPct val="90000"/>
              </a:lnSpc>
              <a:spcAft>
                <a:spcPts val="500"/>
              </a:spcAft>
            </a:pPr>
            <a:r>
              <a:rPr lang="en-US" altLang="en-US" sz="1800" dirty="0"/>
              <a:t>Produce lactic acid from fermentation</a:t>
            </a:r>
          </a:p>
          <a:p>
            <a:pPr marL="519113" lvl="2">
              <a:lnSpc>
                <a:spcPct val="90000"/>
              </a:lnSpc>
              <a:spcAft>
                <a:spcPts val="500"/>
              </a:spcAft>
            </a:pPr>
            <a:r>
              <a:rPr lang="en-US" altLang="en-US" sz="2000" dirty="0"/>
              <a:t>Convert sucrose into extracellular insoluble polysaccharides called glucans</a:t>
            </a:r>
          </a:p>
          <a:p>
            <a:pPr marL="736600" lvl="3">
              <a:lnSpc>
                <a:spcPct val="90000"/>
              </a:lnSpc>
              <a:spcAft>
                <a:spcPts val="500"/>
              </a:spcAft>
            </a:pPr>
            <a:r>
              <a:rPr lang="en-US" altLang="en-US" sz="1800" dirty="0"/>
              <a:t>Glucans essential for development of dental caries on smooth tooth surfaces</a:t>
            </a:r>
          </a:p>
        </p:txBody>
      </p:sp>
    </p:spTree>
    <p:extLst>
      <p:ext uri="{BB962C8B-B14F-4D97-AF65-F5344CB8AC3E}">
        <p14:creationId xmlns:p14="http://schemas.microsoft.com/office/powerpoint/2010/main" val="16456307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6AA31309-26E8-4CFF-A23F-2E54940E25C1}"/>
              </a:ext>
            </a:extLst>
          </p:cNvPr>
          <p:cNvSpPr>
            <a:spLocks noGrp="1"/>
          </p:cNvSpPr>
          <p:nvPr>
            <p:ph type="title"/>
          </p:nvPr>
        </p:nvSpPr>
        <p:spPr/>
        <p:txBody>
          <a:bodyPr/>
          <a:lstStyle/>
          <a:p>
            <a:r>
              <a:rPr lang="en-US" altLang="en-US" sz="3200" b="1" dirty="0">
                <a:solidFill>
                  <a:prstClr val="black"/>
                </a:solidFill>
              </a:rPr>
              <a:t>Bacterial Diseases of the Upper Digestive System (2)</a:t>
            </a:r>
            <a:endParaRPr lang="en-US" dirty="0"/>
          </a:p>
        </p:txBody>
      </p:sp>
      <p:sp>
        <p:nvSpPr>
          <p:cNvPr id="3" name="Content Placeholder 2"/>
          <p:cNvSpPr>
            <a:spLocks noGrp="1"/>
          </p:cNvSpPr>
          <p:nvPr>
            <p:ph idx="1"/>
          </p:nvPr>
        </p:nvSpPr>
        <p:spPr>
          <a:xfrm>
            <a:off x="797256" y="990600"/>
            <a:ext cx="7283624" cy="3181643"/>
          </a:xfrm>
        </p:spPr>
        <p:txBody>
          <a:bodyPr/>
          <a:lstStyle/>
          <a:p>
            <a:pPr>
              <a:spcAft>
                <a:spcPts val="1500"/>
              </a:spcAft>
            </a:pPr>
            <a:r>
              <a:rPr lang="en-US" altLang="en-US" dirty="0"/>
              <a:t>Dental caries</a:t>
            </a:r>
          </a:p>
          <a:p>
            <a:pPr marL="285750" lvl="1">
              <a:spcBef>
                <a:spcPts val="0"/>
              </a:spcBef>
              <a:spcAft>
                <a:spcPts val="500"/>
              </a:spcAft>
            </a:pPr>
            <a:r>
              <a:rPr lang="en-US" altLang="en-US" sz="2200" i="1" dirty="0"/>
              <a:t>Pathogenesis</a:t>
            </a:r>
          </a:p>
          <a:p>
            <a:pPr marL="504825" lvl="2">
              <a:spcAft>
                <a:spcPts val="500"/>
              </a:spcAft>
            </a:pPr>
            <a:r>
              <a:rPr lang="en-US" altLang="en-US" sz="2000" dirty="0"/>
              <a:t>Streptococci adhere to pellicle on tooth, create plaque</a:t>
            </a:r>
          </a:p>
          <a:p>
            <a:pPr marL="504825" lvl="2">
              <a:spcAft>
                <a:spcPts val="500"/>
              </a:spcAft>
            </a:pPr>
            <a:r>
              <a:rPr lang="en-US" altLang="en-US" sz="2000" dirty="0"/>
              <a:t>Split sucrose into glucose and fructose; polymerize glucose into glucans and ferment fructose</a:t>
            </a:r>
          </a:p>
          <a:p>
            <a:pPr marL="723900" lvl="3">
              <a:spcAft>
                <a:spcPts val="500"/>
              </a:spcAft>
            </a:pPr>
            <a:r>
              <a:rPr lang="en-US" altLang="en-US" sz="1700" dirty="0"/>
              <a:t>Lactic acid lowers pH; glucans create thicker biofilm</a:t>
            </a:r>
          </a:p>
          <a:p>
            <a:pPr marL="723900" lvl="3">
              <a:spcAft>
                <a:spcPts val="500"/>
              </a:spcAft>
            </a:pPr>
            <a:r>
              <a:rPr lang="en-US" altLang="en-US" sz="1700" dirty="0"/>
              <a:t>Following entry of sugar, pH of plaque in mouth drops from about 7 to below 5 in minutes</a:t>
            </a:r>
          </a:p>
        </p:txBody>
      </p:sp>
      <p:sp>
        <p:nvSpPr>
          <p:cNvPr id="9" name="Content Placeholder 8">
            <a:extLst>
              <a:ext uri="{FF2B5EF4-FFF2-40B4-BE49-F238E27FC236}">
                <a16:creationId xmlns:a16="http://schemas.microsoft.com/office/drawing/2014/main" id="{5A684597-6D5F-4A19-837D-BEEBF50AC946}"/>
              </a:ext>
            </a:extLst>
          </p:cNvPr>
          <p:cNvSpPr>
            <a:spLocks noGrp="1"/>
          </p:cNvSpPr>
          <p:nvPr>
            <p:ph sz="quarter" idx="19"/>
          </p:nvPr>
        </p:nvSpPr>
        <p:spPr>
          <a:xfrm>
            <a:off x="1300434" y="4172243"/>
            <a:ext cx="2594870" cy="1740649"/>
          </a:xfrm>
        </p:spPr>
        <p:txBody>
          <a:bodyPr/>
          <a:lstStyle/>
          <a:p>
            <a:pPr marL="228600" lvl="3">
              <a:spcAft>
                <a:spcPts val="500"/>
              </a:spcAft>
              <a:buFont typeface="Arial" panose="020B0604020202020204" pitchFamily="34" charset="0"/>
              <a:buChar char="•"/>
            </a:pPr>
            <a:r>
              <a:rPr lang="en-US" altLang="en-US" sz="1700" i="1" dirty="0">
                <a:solidFill>
                  <a:prstClr val="black"/>
                </a:solidFill>
              </a:rPr>
              <a:t>S. mutans</a:t>
            </a:r>
            <a:r>
              <a:rPr lang="en-US" altLang="en-US" sz="1700" dirty="0">
                <a:solidFill>
                  <a:prstClr val="black"/>
                </a:solidFill>
              </a:rPr>
              <a:t>, sucrose-rich diet required for dental caries on smooth teeth</a:t>
            </a:r>
          </a:p>
          <a:p>
            <a:pPr marL="228600" lvl="3">
              <a:spcAft>
                <a:spcPts val="500"/>
              </a:spcAft>
              <a:buFont typeface="Arial" panose="020B0604020202020204" pitchFamily="34" charset="0"/>
              <a:buChar char="•"/>
            </a:pPr>
            <a:r>
              <a:rPr lang="en-US" altLang="en-US" sz="1700" dirty="0">
                <a:solidFill>
                  <a:prstClr val="black"/>
                </a:solidFill>
              </a:rPr>
              <a:t>Plaque can accumulate in fissures or pits in absence of </a:t>
            </a:r>
            <a:r>
              <a:rPr lang="en-US" altLang="en-US" sz="1700" i="1" dirty="0">
                <a:solidFill>
                  <a:prstClr val="black"/>
                </a:solidFill>
              </a:rPr>
              <a:t>S. mutans</a:t>
            </a:r>
            <a:endParaRPr lang="en-US" sz="1700" dirty="0">
              <a:solidFill>
                <a:prstClr val="black"/>
              </a:solidFill>
            </a:endParaRPr>
          </a:p>
        </p:txBody>
      </p:sp>
      <p:pic>
        <p:nvPicPr>
          <p:cNvPr id="5" name="Picture 4" descr="pH in the mouth drops to about 5 within 10 minutes of a glucose rinse. It takes about 30 minutes for the pH to rise again to 7."/>
          <p:cNvPicPr>
            <a:picLocks noChangeAspect="1"/>
          </p:cNvPicPr>
          <p:nvPr/>
        </p:nvPicPr>
        <p:blipFill>
          <a:blip r:embed="rId3"/>
          <a:stretch>
            <a:fillRect/>
          </a:stretch>
        </p:blipFill>
        <p:spPr>
          <a:xfrm>
            <a:off x="4724400" y="3856538"/>
            <a:ext cx="3356480" cy="2667000"/>
          </a:xfrm>
          <a:prstGeom prst="rect">
            <a:avLst/>
          </a:prstGeom>
        </p:spPr>
      </p:pic>
    </p:spTree>
    <p:extLst>
      <p:ext uri="{BB962C8B-B14F-4D97-AF65-F5344CB8AC3E}">
        <p14:creationId xmlns:p14="http://schemas.microsoft.com/office/powerpoint/2010/main" val="3460666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D975FF0-9F2B-448B-8A5B-A24EAF091A20}"/>
              </a:ext>
            </a:extLst>
          </p:cNvPr>
          <p:cNvSpPr>
            <a:spLocks noGrp="1"/>
          </p:cNvSpPr>
          <p:nvPr>
            <p:ph type="title"/>
          </p:nvPr>
        </p:nvSpPr>
        <p:spPr>
          <a:xfrm>
            <a:off x="0" y="228600"/>
            <a:ext cx="9144000" cy="533400"/>
          </a:xfrm>
        </p:spPr>
        <p:txBody>
          <a:bodyPr/>
          <a:lstStyle/>
          <a:p>
            <a:r>
              <a:rPr lang="en-US" altLang="en-US" sz="3200" b="1" dirty="0">
                <a:solidFill>
                  <a:prstClr val="black"/>
                </a:solidFill>
              </a:rPr>
              <a:t>Bacterial Diseases of the Upper Digestive System (3)</a:t>
            </a:r>
            <a:endParaRPr lang="en-US" dirty="0"/>
          </a:p>
        </p:txBody>
      </p:sp>
      <p:sp>
        <p:nvSpPr>
          <p:cNvPr id="2" name="Content Placeholder 1">
            <a:extLst>
              <a:ext uri="{FF2B5EF4-FFF2-40B4-BE49-F238E27FC236}">
                <a16:creationId xmlns:a16="http://schemas.microsoft.com/office/drawing/2014/main" id="{6C6BB46B-C2E5-4C72-B981-435B190E904D}"/>
              </a:ext>
            </a:extLst>
          </p:cNvPr>
          <p:cNvSpPr>
            <a:spLocks noGrp="1"/>
          </p:cNvSpPr>
          <p:nvPr>
            <p:ph idx="1"/>
          </p:nvPr>
        </p:nvSpPr>
        <p:spPr>
          <a:xfrm>
            <a:off x="653094" y="914400"/>
            <a:ext cx="1970102" cy="513405"/>
          </a:xfrm>
        </p:spPr>
        <p:txBody>
          <a:bodyPr/>
          <a:lstStyle/>
          <a:p>
            <a:pPr lvl="0" defTabSz="914400">
              <a:spcBef>
                <a:spcPts val="0"/>
              </a:spcBef>
              <a:spcAft>
                <a:spcPts val="1500"/>
              </a:spcAft>
            </a:pPr>
            <a:r>
              <a:rPr lang="en-US" altLang="en-US" sz="2600" dirty="0">
                <a:solidFill>
                  <a:prstClr val="black"/>
                </a:solidFill>
                <a:cs typeface="Lucida Sans Unicode" panose="020B0602030504020204" pitchFamily="34" charset="0"/>
              </a:rPr>
              <a:t>Dental caries</a:t>
            </a:r>
          </a:p>
        </p:txBody>
      </p:sp>
      <p:pic>
        <p:nvPicPr>
          <p:cNvPr id="5" name="Picture 4" descr="Dental plaque is formed from a biofilm that clings to the smooth surfaces of teeth.">
            <a:extLst>
              <a:ext uri="{FF2B5EF4-FFF2-40B4-BE49-F238E27FC236}">
                <a16:creationId xmlns:a16="http://schemas.microsoft.com/office/drawing/2014/main" id="{541A2974-4857-4756-AC7A-AFF167AD18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762000"/>
            <a:ext cx="4680469" cy="5767450"/>
          </a:xfrm>
          <a:prstGeom prst="rect">
            <a:avLst/>
          </a:prstGeom>
        </p:spPr>
      </p:pic>
      <p:sp>
        <p:nvSpPr>
          <p:cNvPr id="6" name="Content Placeholder 5">
            <a:extLst>
              <a:ext uri="{FF2B5EF4-FFF2-40B4-BE49-F238E27FC236}">
                <a16:creationId xmlns:a16="http://schemas.microsoft.com/office/drawing/2014/main" id="{CD2E0565-FE58-452A-BDF1-7C9F506E6C5B}"/>
              </a:ext>
            </a:extLst>
          </p:cNvPr>
          <p:cNvSpPr>
            <a:spLocks noGrp="1"/>
          </p:cNvSpPr>
          <p:nvPr>
            <p:ph sz="quarter" idx="18"/>
          </p:nvPr>
        </p:nvSpPr>
        <p:spPr>
          <a:xfrm>
            <a:off x="3575050" y="809625"/>
            <a:ext cx="1066800" cy="152400"/>
          </a:xfrm>
        </p:spPr>
        <p:txBody>
          <a:bodyPr/>
          <a:lstStyle/>
          <a:p>
            <a:pPr marL="0" indent="0">
              <a:buNone/>
            </a:pPr>
            <a:r>
              <a:rPr lang="en-US" sz="700" b="1" dirty="0"/>
              <a:t>Tooth infection</a:t>
            </a:r>
          </a:p>
        </p:txBody>
      </p:sp>
      <p:sp>
        <p:nvSpPr>
          <p:cNvPr id="7" name="Content Placeholder 6">
            <a:extLst>
              <a:ext uri="{FF2B5EF4-FFF2-40B4-BE49-F238E27FC236}">
                <a16:creationId xmlns:a16="http://schemas.microsoft.com/office/drawing/2014/main" id="{DE36AADA-72FC-47D4-8B55-B5ABD940C87B}"/>
              </a:ext>
            </a:extLst>
          </p:cNvPr>
          <p:cNvSpPr>
            <a:spLocks noGrp="1"/>
          </p:cNvSpPr>
          <p:nvPr>
            <p:ph sz="quarter" idx="19"/>
          </p:nvPr>
        </p:nvSpPr>
        <p:spPr>
          <a:xfrm>
            <a:off x="5981700" y="809625"/>
            <a:ext cx="914400" cy="152400"/>
          </a:xfrm>
        </p:spPr>
        <p:txBody>
          <a:bodyPr/>
          <a:lstStyle/>
          <a:p>
            <a:pPr marL="0" indent="0">
              <a:buNone/>
            </a:pPr>
            <a:r>
              <a:rPr lang="en-US" sz="700" b="1" dirty="0"/>
              <a:t>Gum infection</a:t>
            </a:r>
          </a:p>
        </p:txBody>
      </p:sp>
      <p:sp>
        <p:nvSpPr>
          <p:cNvPr id="4" name="Text Placeholder 3"/>
          <p:cNvSpPr>
            <a:spLocks noGrp="1"/>
          </p:cNvSpPr>
          <p:nvPr>
            <p:ph type="body" sz="quarter" idx="11"/>
          </p:nvPr>
        </p:nvSpPr>
        <p:spPr>
          <a:xfrm>
            <a:off x="4724400" y="6705600"/>
            <a:ext cx="4419600" cy="152400"/>
          </a:xfrm>
        </p:spPr>
        <p:txBody>
          <a:bodyPr/>
          <a:lstStyle/>
          <a:p>
            <a:r>
              <a:rPr lang="en-US" dirty="0">
                <a:solidFill>
                  <a:schemeClr val="tx1"/>
                </a:solidFill>
              </a:rPr>
              <a:t>a (top): ©Dr. Larry Hoffman; a (bottom): ©Steve Gschmeissner/Science Source; b: ©Dr. Larry Hoffman</a:t>
            </a:r>
          </a:p>
        </p:txBody>
      </p:sp>
    </p:spTree>
    <p:extLst>
      <p:ext uri="{BB962C8B-B14F-4D97-AF65-F5344CB8AC3E}">
        <p14:creationId xmlns:p14="http://schemas.microsoft.com/office/powerpoint/2010/main" val="11973883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E263FD0-5960-49F1-8C44-7ABCA5D2F79F}"/>
              </a:ext>
            </a:extLst>
          </p:cNvPr>
          <p:cNvSpPr>
            <a:spLocks noGrp="1"/>
          </p:cNvSpPr>
          <p:nvPr>
            <p:ph type="title"/>
          </p:nvPr>
        </p:nvSpPr>
        <p:spPr/>
        <p:txBody>
          <a:bodyPr/>
          <a:lstStyle/>
          <a:p>
            <a:r>
              <a:rPr lang="en-US" altLang="en-US" sz="3200" b="1" dirty="0">
                <a:solidFill>
                  <a:prstClr val="black"/>
                </a:solidFill>
              </a:rPr>
              <a:t>Bacterial Diseases of the Upper Digestive System (4)</a:t>
            </a:r>
            <a:endParaRPr lang="en-US" dirty="0"/>
          </a:p>
        </p:txBody>
      </p:sp>
      <p:sp>
        <p:nvSpPr>
          <p:cNvPr id="3" name="Content Placeholder 2"/>
          <p:cNvSpPr>
            <a:spLocks noGrp="1"/>
          </p:cNvSpPr>
          <p:nvPr>
            <p:ph idx="1"/>
          </p:nvPr>
        </p:nvSpPr>
        <p:spPr>
          <a:xfrm>
            <a:off x="802945" y="990600"/>
            <a:ext cx="7645019" cy="5334000"/>
          </a:xfrm>
        </p:spPr>
        <p:txBody>
          <a:bodyPr/>
          <a:lstStyle/>
          <a:p>
            <a:pPr>
              <a:spcAft>
                <a:spcPts val="1500"/>
              </a:spcAft>
            </a:pPr>
            <a:r>
              <a:rPr lang="en-US" altLang="en-US" dirty="0"/>
              <a:t>Dental caries</a:t>
            </a:r>
          </a:p>
          <a:p>
            <a:pPr marL="285750" lvl="1">
              <a:spcBef>
                <a:spcPts val="0"/>
              </a:spcBef>
            </a:pPr>
            <a:r>
              <a:rPr lang="en-US" altLang="en-US" i="1" dirty="0"/>
              <a:t>Epidemiology</a:t>
            </a:r>
          </a:p>
          <a:p>
            <a:pPr marL="519113" lvl="2"/>
            <a:r>
              <a:rPr lang="en-US" altLang="en-US" dirty="0"/>
              <a:t>Worldwide distribution; sucrose consumption, access to preventive dental care, genetics important factors</a:t>
            </a:r>
          </a:p>
          <a:p>
            <a:pPr marL="519113" lvl="2"/>
            <a:r>
              <a:rPr lang="en-US" altLang="en-US" dirty="0"/>
              <a:t>Incidence peaks during teen years, declines with age as pits and fissures on teeth wear down</a:t>
            </a:r>
          </a:p>
          <a:p>
            <a:pPr marL="285750" lvl="1"/>
            <a:r>
              <a:rPr lang="en-US" altLang="en-US" i="1" dirty="0"/>
              <a:t>Treatment and prevention</a:t>
            </a:r>
          </a:p>
          <a:p>
            <a:pPr marL="519113" lvl="2"/>
            <a:r>
              <a:rPr lang="en-US" altLang="en-US" dirty="0"/>
              <a:t>Drill out cavity, replace with filling, restore tooth contour</a:t>
            </a:r>
          </a:p>
          <a:p>
            <a:pPr marL="519113" lvl="2"/>
            <a:r>
              <a:rPr lang="en-US" altLang="en-US" dirty="0"/>
              <a:t>Restrict dietary sucrose, especially frequency and length of time sugary food remains on teeth</a:t>
            </a:r>
          </a:p>
          <a:p>
            <a:pPr marL="519113" lvl="2"/>
            <a:r>
              <a:rPr lang="en-US" altLang="en-US" dirty="0"/>
              <a:t>Fluoridation in U.S. has reduced dental caries by 60%</a:t>
            </a:r>
          </a:p>
          <a:p>
            <a:pPr marL="519113" lvl="2"/>
            <a:r>
              <a:rPr lang="en-US" altLang="en-US" dirty="0"/>
              <a:t>Brushing, flossing reduce incidence</a:t>
            </a:r>
          </a:p>
          <a:p>
            <a:pPr marL="519113" lvl="2"/>
            <a:r>
              <a:rPr lang="en-US" altLang="en-US" dirty="0"/>
              <a:t>Sealant can prevent caries</a:t>
            </a:r>
            <a:endParaRPr lang="en-US" dirty="0"/>
          </a:p>
        </p:txBody>
      </p:sp>
    </p:spTree>
    <p:extLst>
      <p:ext uri="{BB962C8B-B14F-4D97-AF65-F5344CB8AC3E}">
        <p14:creationId xmlns:p14="http://schemas.microsoft.com/office/powerpoint/2010/main" val="15390347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F3F58DA-59AB-4069-BCC2-64D1441EA573}"/>
              </a:ext>
            </a:extLst>
          </p:cNvPr>
          <p:cNvSpPr>
            <a:spLocks noGrp="1"/>
          </p:cNvSpPr>
          <p:nvPr>
            <p:ph type="title"/>
          </p:nvPr>
        </p:nvSpPr>
        <p:spPr/>
        <p:txBody>
          <a:bodyPr/>
          <a:lstStyle/>
          <a:p>
            <a:r>
              <a:rPr lang="en-US" altLang="en-US" sz="3200" b="1" dirty="0">
                <a:solidFill>
                  <a:prstClr val="black"/>
                </a:solidFill>
              </a:rPr>
              <a:t>Bacterial Diseases of the Upper Digestive System (5)</a:t>
            </a:r>
            <a:endParaRPr lang="en-US" dirty="0"/>
          </a:p>
        </p:txBody>
      </p:sp>
      <p:sp>
        <p:nvSpPr>
          <p:cNvPr id="3" name="Content Placeholder 2"/>
          <p:cNvSpPr>
            <a:spLocks noGrp="1"/>
          </p:cNvSpPr>
          <p:nvPr>
            <p:ph idx="1"/>
          </p:nvPr>
        </p:nvSpPr>
        <p:spPr>
          <a:xfrm>
            <a:off x="797256" y="990600"/>
            <a:ext cx="7508544" cy="2209800"/>
          </a:xfrm>
        </p:spPr>
        <p:txBody>
          <a:bodyPr/>
          <a:lstStyle/>
          <a:p>
            <a:pPr>
              <a:spcAft>
                <a:spcPts val="1500"/>
              </a:spcAft>
            </a:pPr>
            <a:r>
              <a:rPr lang="en-US" altLang="en-US" dirty="0"/>
              <a:t>Periodontal disease</a:t>
            </a:r>
          </a:p>
          <a:p>
            <a:pPr marL="285750" lvl="1">
              <a:spcBef>
                <a:spcPts val="0"/>
              </a:spcBef>
            </a:pPr>
            <a:r>
              <a:rPr lang="en-US" altLang="en-US" dirty="0"/>
              <a:t>Bacterial products in plaque near gum margin trigger inflammation</a:t>
            </a:r>
          </a:p>
          <a:p>
            <a:pPr marL="285750" lvl="1"/>
            <a:r>
              <a:rPr lang="en-US" altLang="en-US" u="sng" dirty="0"/>
              <a:t>Gingivitis</a:t>
            </a:r>
            <a:r>
              <a:rPr lang="en-US" altLang="en-US" dirty="0"/>
              <a:t>: swelling and redness of the gums</a:t>
            </a:r>
          </a:p>
          <a:p>
            <a:pPr marL="285750" lvl="1"/>
            <a:r>
              <a:rPr lang="en-US" altLang="en-US" u="sng" dirty="0"/>
              <a:t>Chronic periodontitis</a:t>
            </a:r>
            <a:r>
              <a:rPr lang="en-US" altLang="en-US" dirty="0"/>
              <a:t>: destructive response that damages structures that support teeth</a:t>
            </a:r>
          </a:p>
        </p:txBody>
      </p:sp>
    </p:spTree>
    <p:extLst>
      <p:ext uri="{BB962C8B-B14F-4D97-AF65-F5344CB8AC3E}">
        <p14:creationId xmlns:p14="http://schemas.microsoft.com/office/powerpoint/2010/main" val="18767403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EE21108-B858-415E-B6DE-171C449E1F97}"/>
              </a:ext>
            </a:extLst>
          </p:cNvPr>
          <p:cNvSpPr>
            <a:spLocks noGrp="1"/>
          </p:cNvSpPr>
          <p:nvPr>
            <p:ph type="title"/>
          </p:nvPr>
        </p:nvSpPr>
        <p:spPr/>
        <p:txBody>
          <a:bodyPr/>
          <a:lstStyle/>
          <a:p>
            <a:r>
              <a:rPr lang="en-US" altLang="en-US" sz="3200" b="1" dirty="0">
                <a:solidFill>
                  <a:prstClr val="black"/>
                </a:solidFill>
              </a:rPr>
              <a:t>Bacterial Diseases of the Upper Digestive System (6)</a:t>
            </a:r>
            <a:endParaRPr lang="en-US" dirty="0"/>
          </a:p>
        </p:txBody>
      </p:sp>
      <p:sp>
        <p:nvSpPr>
          <p:cNvPr id="3" name="Content Placeholder 2"/>
          <p:cNvSpPr>
            <a:spLocks noGrp="1"/>
          </p:cNvSpPr>
          <p:nvPr>
            <p:ph idx="1"/>
          </p:nvPr>
        </p:nvSpPr>
        <p:spPr>
          <a:xfrm>
            <a:off x="797256" y="990600"/>
            <a:ext cx="7203744" cy="4648200"/>
          </a:xfrm>
        </p:spPr>
        <p:txBody>
          <a:bodyPr/>
          <a:lstStyle/>
          <a:p>
            <a:pPr>
              <a:spcAft>
                <a:spcPts val="1500"/>
              </a:spcAft>
            </a:pPr>
            <a:r>
              <a:rPr lang="en-US" altLang="en-US" dirty="0"/>
              <a:t>Periodontal disease</a:t>
            </a:r>
          </a:p>
          <a:p>
            <a:pPr marL="285750" lvl="1">
              <a:spcBef>
                <a:spcPts val="0"/>
              </a:spcBef>
            </a:pPr>
            <a:r>
              <a:rPr lang="en-US" altLang="en-US" i="1" dirty="0"/>
              <a:t>Signs and symptoms</a:t>
            </a:r>
          </a:p>
          <a:p>
            <a:pPr marL="504825" lvl="2"/>
            <a:r>
              <a:rPr lang="en-US" altLang="en-US" dirty="0"/>
              <a:t>Gingivitis: gums are tender, bleed easily</a:t>
            </a:r>
          </a:p>
          <a:p>
            <a:pPr marL="736600" lvl="3" indent="-217488"/>
            <a:r>
              <a:rPr lang="en-US" altLang="en-US" dirty="0"/>
              <a:t>Occurs within days of plaque formation; goes away when plaque is removed</a:t>
            </a:r>
          </a:p>
          <a:p>
            <a:pPr marL="504825" lvl="2"/>
            <a:r>
              <a:rPr lang="en-US" altLang="en-US" dirty="0"/>
              <a:t>Chronic periodontitis: bad breath, red shiny gums that bleed easily, loosening of teeth</a:t>
            </a:r>
          </a:p>
          <a:p>
            <a:pPr marL="736600" lvl="3" indent="-217488"/>
            <a:r>
              <a:rPr lang="en-US" altLang="en-US" dirty="0"/>
              <a:t>Base of teeth becomes discolored, gums recede</a:t>
            </a:r>
          </a:p>
          <a:p>
            <a:pPr marL="285750" lvl="1"/>
            <a:r>
              <a:rPr lang="en-US" altLang="en-US" i="1" dirty="0"/>
              <a:t>Causative agent</a:t>
            </a:r>
          </a:p>
          <a:p>
            <a:pPr marL="504825" lvl="2"/>
            <a:r>
              <a:rPr lang="en-US" altLang="en-US" dirty="0"/>
              <a:t>Mostly Gram-negative anaerobes: </a:t>
            </a:r>
            <a:r>
              <a:rPr lang="en-US" altLang="en-US" i="1" dirty="0"/>
              <a:t>Poryphyromonas</a:t>
            </a:r>
            <a:r>
              <a:rPr lang="en-US" altLang="en-US" dirty="0"/>
              <a:t>, </a:t>
            </a:r>
            <a:r>
              <a:rPr lang="en-US" altLang="en-US" i="1" dirty="0"/>
              <a:t>Treponema</a:t>
            </a:r>
            <a:r>
              <a:rPr lang="en-US" altLang="en-US" dirty="0"/>
              <a:t>, </a:t>
            </a:r>
            <a:r>
              <a:rPr lang="en-US" altLang="en-US" i="1" dirty="0"/>
              <a:t>Tannerella, Prevotella,</a:t>
            </a:r>
            <a:r>
              <a:rPr lang="en-US" altLang="en-US" dirty="0"/>
              <a:t> and others</a:t>
            </a:r>
          </a:p>
          <a:p>
            <a:pPr marL="504825" lvl="2"/>
            <a:r>
              <a:rPr lang="en-US" altLang="en-US" dirty="0"/>
              <a:t>Polymicrobial infections; hundreds of species in plaque</a:t>
            </a:r>
            <a:endParaRPr lang="en-US" dirty="0"/>
          </a:p>
        </p:txBody>
      </p:sp>
    </p:spTree>
    <p:extLst>
      <p:ext uri="{BB962C8B-B14F-4D97-AF65-F5344CB8AC3E}">
        <p14:creationId xmlns:p14="http://schemas.microsoft.com/office/powerpoint/2010/main" val="4043391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F7AB1E4-064D-42E7-8AAD-0CF818648C31}"/>
              </a:ext>
            </a:extLst>
          </p:cNvPr>
          <p:cNvSpPr>
            <a:spLocks noGrp="1"/>
          </p:cNvSpPr>
          <p:nvPr>
            <p:ph type="title"/>
          </p:nvPr>
        </p:nvSpPr>
        <p:spPr/>
        <p:txBody>
          <a:bodyPr/>
          <a:lstStyle/>
          <a:p>
            <a:r>
              <a:rPr lang="en-US" altLang="en-US" sz="3200" b="1" dirty="0">
                <a:solidFill>
                  <a:prstClr val="black"/>
                </a:solidFill>
              </a:rPr>
              <a:t>Bacterial Diseases of the Upper Digestive System (7)</a:t>
            </a:r>
            <a:endParaRPr lang="en-US" dirty="0"/>
          </a:p>
        </p:txBody>
      </p:sp>
      <p:sp>
        <p:nvSpPr>
          <p:cNvPr id="3" name="Content Placeholder 2"/>
          <p:cNvSpPr>
            <a:spLocks noGrp="1"/>
          </p:cNvSpPr>
          <p:nvPr>
            <p:ph idx="1"/>
          </p:nvPr>
        </p:nvSpPr>
        <p:spPr>
          <a:xfrm>
            <a:off x="802944" y="990600"/>
            <a:ext cx="7274256" cy="5562600"/>
          </a:xfrm>
        </p:spPr>
        <p:txBody>
          <a:bodyPr/>
          <a:lstStyle/>
          <a:p>
            <a:pPr>
              <a:spcAft>
                <a:spcPts val="1500"/>
              </a:spcAft>
            </a:pPr>
            <a:r>
              <a:rPr lang="en-US" altLang="en-US" dirty="0"/>
              <a:t>Periodontal disease</a:t>
            </a:r>
          </a:p>
          <a:p>
            <a:pPr marL="285750" lvl="1">
              <a:spcBef>
                <a:spcPts val="0"/>
              </a:spcBef>
              <a:spcAft>
                <a:spcPts val="500"/>
              </a:spcAft>
            </a:pPr>
            <a:r>
              <a:rPr lang="en-US" altLang="en-US" i="1" dirty="0"/>
              <a:t>Pathogenesis</a:t>
            </a:r>
          </a:p>
          <a:p>
            <a:pPr marL="519113" lvl="2">
              <a:spcAft>
                <a:spcPts val="500"/>
              </a:spcAft>
            </a:pPr>
            <a:r>
              <a:rPr lang="en-US" altLang="en-US" dirty="0"/>
              <a:t>Plaque, tartar accumulate, extend into gingival crevice</a:t>
            </a:r>
          </a:p>
          <a:p>
            <a:pPr marL="519113" lvl="2">
              <a:spcAft>
                <a:spcPts val="500"/>
              </a:spcAft>
            </a:pPr>
            <a:r>
              <a:rPr lang="en-US" altLang="en-US" dirty="0"/>
              <a:t>Bacterial products incite inflammatory response</a:t>
            </a:r>
          </a:p>
          <a:p>
            <a:pPr marL="519113" lvl="2">
              <a:spcAft>
                <a:spcPts val="500"/>
              </a:spcAft>
            </a:pPr>
            <a:r>
              <a:rPr lang="en-US" altLang="en-US" dirty="0"/>
              <a:t>Microbes release tissue-degrading enzymes that widen and deepen gingival crevice; allow plaque to spread</a:t>
            </a:r>
          </a:p>
          <a:p>
            <a:pPr marL="519113" lvl="2">
              <a:spcAft>
                <a:spcPts val="500"/>
              </a:spcAft>
            </a:pPr>
            <a:r>
              <a:rPr lang="en-US" altLang="en-US" dirty="0"/>
              <a:t>Tissues detect LPS endotoxin, release pro-inflammatory cytokines that damage nearby tissues</a:t>
            </a:r>
          </a:p>
          <a:p>
            <a:pPr marL="519113" lvl="2">
              <a:spcAft>
                <a:spcPts val="500"/>
              </a:spcAft>
            </a:pPr>
            <a:r>
              <a:rPr lang="en-US" altLang="en-US" dirty="0"/>
              <a:t>Membrane attaching root to bone weakens, bone softens</a:t>
            </a:r>
          </a:p>
          <a:p>
            <a:pPr marL="750888" lvl="3">
              <a:spcAft>
                <a:spcPts val="500"/>
              </a:spcAft>
            </a:pPr>
            <a:r>
              <a:rPr lang="en-US" altLang="en-US" sz="1700" dirty="0"/>
              <a:t>Tooth becomes loose, may fall out</a:t>
            </a:r>
          </a:p>
          <a:p>
            <a:pPr marL="285750" lvl="1">
              <a:spcAft>
                <a:spcPts val="500"/>
              </a:spcAft>
            </a:pPr>
            <a:r>
              <a:rPr lang="en-US" altLang="en-US" i="1" dirty="0"/>
              <a:t>Epidemiology</a:t>
            </a:r>
          </a:p>
          <a:p>
            <a:pPr marL="519113" lvl="2">
              <a:spcAft>
                <a:spcPts val="500"/>
              </a:spcAft>
            </a:pPr>
            <a:r>
              <a:rPr lang="en-US" altLang="en-US" dirty="0"/>
              <a:t>Almost 90% at 65; smokers, impaired immunity are factors</a:t>
            </a:r>
          </a:p>
          <a:p>
            <a:pPr marL="285750" lvl="1">
              <a:spcAft>
                <a:spcPts val="500"/>
              </a:spcAft>
            </a:pPr>
            <a:r>
              <a:rPr lang="en-US" altLang="en-US" i="1" dirty="0"/>
              <a:t>Treatment and prevention</a:t>
            </a:r>
          </a:p>
          <a:p>
            <a:pPr marL="519113" lvl="2">
              <a:spcAft>
                <a:spcPts val="500"/>
              </a:spcAft>
            </a:pPr>
            <a:r>
              <a:rPr lang="en-US" altLang="en-US" dirty="0"/>
              <a:t>Cleaning, minor surgery; antibiotics, flossing and brushing</a:t>
            </a:r>
          </a:p>
        </p:txBody>
      </p:sp>
    </p:spTree>
    <p:extLst>
      <p:ext uri="{BB962C8B-B14F-4D97-AF65-F5344CB8AC3E}">
        <p14:creationId xmlns:p14="http://schemas.microsoft.com/office/powerpoint/2010/main" val="16098095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E36D7D-AC34-4821-969C-8BE0FE896684}"/>
              </a:ext>
            </a:extLst>
          </p:cNvPr>
          <p:cNvSpPr>
            <a:spLocks noGrp="1"/>
          </p:cNvSpPr>
          <p:nvPr>
            <p:ph type="title"/>
          </p:nvPr>
        </p:nvSpPr>
        <p:spPr/>
        <p:txBody>
          <a:bodyPr/>
          <a:lstStyle/>
          <a:p>
            <a:r>
              <a:rPr lang="en-US" altLang="en-US" sz="3200" b="1" dirty="0">
                <a:solidFill>
                  <a:prstClr val="black"/>
                </a:solidFill>
              </a:rPr>
              <a:t>Bacterial Diseases of the Upper Digestive System (8)</a:t>
            </a:r>
            <a:endParaRPr lang="en-US" dirty="0"/>
          </a:p>
        </p:txBody>
      </p:sp>
      <p:sp>
        <p:nvSpPr>
          <p:cNvPr id="3" name="Content Placeholder 2"/>
          <p:cNvSpPr>
            <a:spLocks noGrp="1"/>
          </p:cNvSpPr>
          <p:nvPr>
            <p:ph idx="1"/>
          </p:nvPr>
        </p:nvSpPr>
        <p:spPr>
          <a:xfrm>
            <a:off x="798398" y="990600"/>
            <a:ext cx="7355002" cy="1686502"/>
          </a:xfrm>
        </p:spPr>
        <p:txBody>
          <a:bodyPr/>
          <a:lstStyle/>
          <a:p>
            <a:pPr>
              <a:spcAft>
                <a:spcPts val="1500"/>
              </a:spcAft>
            </a:pPr>
            <a:r>
              <a:rPr lang="en-US" altLang="en-US" dirty="0"/>
              <a:t>Acute necrotizing ulcerative gingivitis (ANUG)</a:t>
            </a:r>
          </a:p>
          <a:p>
            <a:pPr marL="285750" lvl="1">
              <a:spcBef>
                <a:spcPts val="0"/>
              </a:spcBef>
            </a:pPr>
            <a:r>
              <a:rPr lang="en-US" altLang="en-US" dirty="0"/>
              <a:t>First called trench mouth, common during World War I</a:t>
            </a:r>
          </a:p>
          <a:p>
            <a:pPr marL="519113" lvl="2"/>
            <a:r>
              <a:rPr lang="en-US" altLang="en-US" dirty="0"/>
              <a:t>Since 2005, increase in ANUG associated with methamphetamine use: “meth mouth”</a:t>
            </a:r>
          </a:p>
        </p:txBody>
      </p:sp>
      <p:sp>
        <p:nvSpPr>
          <p:cNvPr id="14" name="Content Placeholder 13">
            <a:extLst>
              <a:ext uri="{FF2B5EF4-FFF2-40B4-BE49-F238E27FC236}">
                <a16:creationId xmlns:a16="http://schemas.microsoft.com/office/drawing/2014/main" id="{ABBD49D9-397E-4001-A056-297A5BCF5B09}"/>
              </a:ext>
            </a:extLst>
          </p:cNvPr>
          <p:cNvSpPr>
            <a:spLocks noGrp="1"/>
          </p:cNvSpPr>
          <p:nvPr>
            <p:ph sz="quarter" idx="19"/>
          </p:nvPr>
        </p:nvSpPr>
        <p:spPr>
          <a:xfrm>
            <a:off x="798398" y="2729552"/>
            <a:ext cx="3843338" cy="2909248"/>
          </a:xfrm>
        </p:spPr>
        <p:txBody>
          <a:bodyPr/>
          <a:lstStyle/>
          <a:p>
            <a:pPr marL="285750" lvl="1">
              <a:spcAft>
                <a:spcPts val="800"/>
              </a:spcAft>
              <a:buFont typeface="Arial" panose="020B0604020202020204" pitchFamily="34" charset="0"/>
              <a:buChar char="•"/>
            </a:pPr>
            <a:r>
              <a:rPr lang="en-US" altLang="en-US" sz="2000" i="1" dirty="0">
                <a:solidFill>
                  <a:prstClr val="black"/>
                </a:solidFill>
              </a:rPr>
              <a:t>Signs and symptoms</a:t>
            </a:r>
          </a:p>
          <a:p>
            <a:pPr marL="519113" lvl="2">
              <a:spcAft>
                <a:spcPts val="800"/>
              </a:spcAft>
              <a:buFont typeface="Arial" panose="020B0604020202020204" pitchFamily="34" charset="0"/>
              <a:buChar char="•"/>
            </a:pPr>
            <a:r>
              <a:rPr lang="en-US" altLang="en-US" sz="1800" dirty="0">
                <a:solidFill>
                  <a:prstClr val="black"/>
                </a:solidFill>
              </a:rPr>
              <a:t>Bleeding painful gums, abscessed and broken teeth, bad breath</a:t>
            </a:r>
          </a:p>
          <a:p>
            <a:pPr marL="285750" lvl="1">
              <a:spcAft>
                <a:spcPts val="800"/>
              </a:spcAft>
              <a:buFont typeface="Arial" panose="020B0604020202020204" pitchFamily="34" charset="0"/>
              <a:buChar char="•"/>
            </a:pPr>
            <a:r>
              <a:rPr lang="en-US" altLang="en-US" sz="2000" i="1" dirty="0">
                <a:solidFill>
                  <a:prstClr val="black"/>
                </a:solidFill>
              </a:rPr>
              <a:t>Causative agent</a:t>
            </a:r>
          </a:p>
          <a:p>
            <a:pPr marL="519113" lvl="2">
              <a:spcAft>
                <a:spcPts val="800"/>
              </a:spcAft>
              <a:buFont typeface="Arial" panose="020B0604020202020204" pitchFamily="34" charset="0"/>
              <a:buChar char="•"/>
            </a:pPr>
            <a:r>
              <a:rPr lang="en-US" altLang="en-US" sz="1800" dirty="0">
                <a:solidFill>
                  <a:prstClr val="black"/>
                </a:solidFill>
              </a:rPr>
              <a:t>Heavy growth of anaerobes at gum line</a:t>
            </a:r>
          </a:p>
          <a:p>
            <a:pPr marL="519113" lvl="2">
              <a:spcAft>
                <a:spcPts val="800"/>
              </a:spcAft>
              <a:buFont typeface="Arial" panose="020B0604020202020204" pitchFamily="34" charset="0"/>
              <a:buChar char="•"/>
            </a:pPr>
            <a:r>
              <a:rPr lang="en-US" altLang="en-US" sz="1800" dirty="0">
                <a:solidFill>
                  <a:prstClr val="black"/>
                </a:solidFill>
              </a:rPr>
              <a:t>Polymicrobial infection that includes spirochetes</a:t>
            </a:r>
          </a:p>
        </p:txBody>
      </p:sp>
      <p:pic>
        <p:nvPicPr>
          <p:cNvPr id="40963" name="Picture 5">
            <a:extLs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197" b="2018"/>
          <a:stretch/>
        </p:blipFill>
        <p:spPr bwMode="auto">
          <a:xfrm>
            <a:off x="5181600" y="2438400"/>
            <a:ext cx="2624138"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Placeholder 9">
            <a:extLst>
              <a:ext uri="{FF2B5EF4-FFF2-40B4-BE49-F238E27FC236}">
                <a16:creationId xmlns:a16="http://schemas.microsoft.com/office/drawing/2014/main" id="{6D829D9F-F2F3-4794-9DCA-631A840AEFA4}"/>
              </a:ext>
            </a:extLst>
          </p:cNvPr>
          <p:cNvSpPr>
            <a:spLocks noGrp="1"/>
          </p:cNvSpPr>
          <p:nvPr>
            <p:ph type="body" sz="quarter" idx="11"/>
          </p:nvPr>
        </p:nvSpPr>
        <p:spPr>
          <a:xfrm>
            <a:off x="6519862" y="6705600"/>
            <a:ext cx="2624138" cy="152400"/>
          </a:xfrm>
        </p:spPr>
        <p:txBody>
          <a:bodyPr/>
          <a:lstStyle/>
          <a:p>
            <a:r>
              <a:rPr lang="fr-FR" altLang="en-US" dirty="0">
                <a:solidFill>
                  <a:schemeClr val="tx1"/>
                </a:solidFill>
              </a:rPr>
              <a:t>a: ©Biophoto Associates/Science Source; b: ©Evans Roberts </a:t>
            </a:r>
            <a:endParaRPr lang="en-US" altLang="en-US" dirty="0">
              <a:solidFill>
                <a:schemeClr val="tx1"/>
              </a:solidFill>
            </a:endParaRPr>
          </a:p>
        </p:txBody>
      </p:sp>
    </p:spTree>
    <p:extLst>
      <p:ext uri="{BB962C8B-B14F-4D97-AF65-F5344CB8AC3E}">
        <p14:creationId xmlns:p14="http://schemas.microsoft.com/office/powerpoint/2010/main" val="26058184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9F3AB48-6A91-483F-8F8A-D6C8154186A5}"/>
              </a:ext>
            </a:extLst>
          </p:cNvPr>
          <p:cNvSpPr>
            <a:spLocks noGrp="1"/>
          </p:cNvSpPr>
          <p:nvPr>
            <p:ph type="title"/>
          </p:nvPr>
        </p:nvSpPr>
        <p:spPr>
          <a:xfrm>
            <a:off x="2439128" y="228599"/>
            <a:ext cx="4265744" cy="554182"/>
          </a:xfrm>
        </p:spPr>
        <p:txBody>
          <a:bodyPr/>
          <a:lstStyle/>
          <a:p>
            <a:r>
              <a:rPr lang="en-US" altLang="en-US" b="1" dirty="0">
                <a:solidFill>
                  <a:prstClr val="black"/>
                </a:solidFill>
              </a:rPr>
              <a:t>A Glimpse of History</a:t>
            </a:r>
            <a:endParaRPr lang="en-US" dirty="0"/>
          </a:p>
        </p:txBody>
      </p:sp>
      <p:sp>
        <p:nvSpPr>
          <p:cNvPr id="2" name="Content Placeholder 1"/>
          <p:cNvSpPr>
            <a:spLocks noGrp="1"/>
          </p:cNvSpPr>
          <p:nvPr>
            <p:ph idx="1"/>
          </p:nvPr>
        </p:nvSpPr>
        <p:spPr>
          <a:xfrm>
            <a:off x="803566" y="990600"/>
            <a:ext cx="7855526" cy="5562600"/>
          </a:xfrm>
        </p:spPr>
        <p:txBody>
          <a:bodyPr/>
          <a:lstStyle/>
          <a:p>
            <a:pPr>
              <a:spcAft>
                <a:spcPts val="1500"/>
              </a:spcAft>
            </a:pPr>
            <a:r>
              <a:rPr lang="en-US" altLang="en-US" dirty="0">
                <a:latin typeface="+mj-lt"/>
              </a:rPr>
              <a:t>Sanskrit writings document that cholera likely originated in Far East thousands of years ago</a:t>
            </a:r>
          </a:p>
          <a:p>
            <a:pPr marL="285750" lvl="1">
              <a:spcBef>
                <a:spcPts val="0"/>
              </a:spcBef>
            </a:pPr>
            <a:r>
              <a:rPr lang="en-US" altLang="en-US" dirty="0">
                <a:latin typeface="+mj-lt"/>
              </a:rPr>
              <a:t>Increased shipping, mobility in 19</a:t>
            </a:r>
            <a:r>
              <a:rPr lang="en-US" altLang="en-US" baseline="30000" dirty="0">
                <a:latin typeface="+mj-lt"/>
              </a:rPr>
              <a:t>th</a:t>
            </a:r>
            <a:r>
              <a:rPr lang="en-US" altLang="en-US" dirty="0">
                <a:latin typeface="+mj-lt"/>
              </a:rPr>
              <a:t> century allowed spread from Asia to Europe and then North America</a:t>
            </a:r>
          </a:p>
          <a:p>
            <a:pPr marL="527050" lvl="2"/>
            <a:r>
              <a:rPr lang="en-US" altLang="en-US" dirty="0">
                <a:latin typeface="+mj-lt"/>
              </a:rPr>
              <a:t>Caused major epidemics in 19</a:t>
            </a:r>
            <a:r>
              <a:rPr lang="en-US" altLang="en-US" baseline="30000" dirty="0">
                <a:latin typeface="+mj-lt"/>
              </a:rPr>
              <a:t>th</a:t>
            </a:r>
            <a:r>
              <a:rPr lang="en-US" altLang="en-US" dirty="0">
                <a:latin typeface="+mj-lt"/>
              </a:rPr>
              <a:t> century</a:t>
            </a:r>
          </a:p>
          <a:p>
            <a:pPr marL="285750" lvl="1"/>
            <a:r>
              <a:rPr lang="en-US" altLang="en-US" dirty="0">
                <a:latin typeface="+mj-lt"/>
              </a:rPr>
              <a:t>John Snow (London physician) demonstrated cholera transmitted by contaminated water in 1854</a:t>
            </a:r>
          </a:p>
          <a:p>
            <a:pPr marL="527050" lvl="2"/>
            <a:r>
              <a:rPr lang="en-US" altLang="en-US" dirty="0">
                <a:latin typeface="+mj-lt"/>
              </a:rPr>
              <a:t>During outbreak, observed victims got water from well on Broad Street; neighbors elsewhere unaffected</a:t>
            </a:r>
          </a:p>
          <a:p>
            <a:pPr marL="527050" lvl="2"/>
            <a:r>
              <a:rPr lang="en-US" altLang="en-US" dirty="0">
                <a:latin typeface="+mj-lt"/>
              </a:rPr>
              <a:t>Even though germ theory not yet described, Snow convinced authorities to remove handle on pump</a:t>
            </a:r>
          </a:p>
          <a:p>
            <a:pPr marL="776288" lvl="3" indent="-249238"/>
            <a:r>
              <a:rPr lang="en-US" altLang="en-US" dirty="0">
                <a:latin typeface="+mj-lt"/>
              </a:rPr>
              <a:t>Number of new cases decreased</a:t>
            </a:r>
          </a:p>
          <a:p>
            <a:pPr marL="527050" lvl="2"/>
            <a:r>
              <a:rPr lang="en-US" altLang="en-US" dirty="0">
                <a:latin typeface="+mj-lt"/>
              </a:rPr>
              <a:t>In 1883, Robert Koch isolated </a:t>
            </a:r>
            <a:r>
              <a:rPr lang="en-US" altLang="en-US" i="1" dirty="0">
                <a:latin typeface="+mj-lt"/>
              </a:rPr>
              <a:t>Vibrio cholerae</a:t>
            </a:r>
          </a:p>
        </p:txBody>
      </p:sp>
    </p:spTree>
    <p:extLst>
      <p:ext uri="{BB962C8B-B14F-4D97-AF65-F5344CB8AC3E}">
        <p14:creationId xmlns:p14="http://schemas.microsoft.com/office/powerpoint/2010/main" val="31205289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E17670C-0561-40D2-A9B8-D1D9FF0756DC}"/>
              </a:ext>
            </a:extLst>
          </p:cNvPr>
          <p:cNvSpPr>
            <a:spLocks noGrp="1"/>
          </p:cNvSpPr>
          <p:nvPr>
            <p:ph type="title"/>
          </p:nvPr>
        </p:nvSpPr>
        <p:spPr>
          <a:xfrm>
            <a:off x="0" y="228599"/>
            <a:ext cx="9144000" cy="554182"/>
          </a:xfrm>
        </p:spPr>
        <p:txBody>
          <a:bodyPr/>
          <a:lstStyle/>
          <a:p>
            <a:r>
              <a:rPr lang="en-US" altLang="en-US" sz="3200" b="1" dirty="0">
                <a:solidFill>
                  <a:prstClr val="black"/>
                </a:solidFill>
              </a:rPr>
              <a:t>Bacterial Diseases of the Upper Digestive System (9)</a:t>
            </a:r>
            <a:endParaRPr lang="en-US" dirty="0"/>
          </a:p>
        </p:txBody>
      </p:sp>
      <p:sp>
        <p:nvSpPr>
          <p:cNvPr id="3" name="Content Placeholder 2"/>
          <p:cNvSpPr>
            <a:spLocks noGrp="1"/>
          </p:cNvSpPr>
          <p:nvPr>
            <p:ph idx="1"/>
          </p:nvPr>
        </p:nvSpPr>
        <p:spPr>
          <a:xfrm>
            <a:off x="796635" y="990600"/>
            <a:ext cx="7585365" cy="5562600"/>
          </a:xfrm>
        </p:spPr>
        <p:txBody>
          <a:bodyPr/>
          <a:lstStyle/>
          <a:p>
            <a:pPr>
              <a:spcAft>
                <a:spcPts val="1500"/>
              </a:spcAft>
            </a:pPr>
            <a:r>
              <a:rPr lang="en-US" altLang="en-US" dirty="0"/>
              <a:t>Acute necrotizing ulcerative gingivitis</a:t>
            </a:r>
          </a:p>
          <a:p>
            <a:pPr marL="285750" lvl="1">
              <a:spcBef>
                <a:spcPts val="0"/>
              </a:spcBef>
            </a:pPr>
            <a:r>
              <a:rPr lang="en-US" altLang="en-US" i="1" dirty="0"/>
              <a:t>Pathogenesis</a:t>
            </a:r>
            <a:r>
              <a:rPr lang="en-US" altLang="en-US" dirty="0"/>
              <a:t>	</a:t>
            </a:r>
          </a:p>
          <a:p>
            <a:pPr marL="512763" lvl="2"/>
            <a:r>
              <a:rPr lang="en-US" altLang="en-US" dirty="0"/>
              <a:t>Precise mechanisms of tissue destruction unknown</a:t>
            </a:r>
          </a:p>
          <a:p>
            <a:pPr marL="512763" lvl="2"/>
            <a:r>
              <a:rPr lang="en-US" altLang="en-US" dirty="0"/>
              <a:t>Plaque always present with large numbers of spirochetes that invade tissue causing necrosis, ulceration</a:t>
            </a:r>
          </a:p>
          <a:p>
            <a:pPr marL="512763" lvl="2"/>
            <a:r>
              <a:rPr lang="en-US" altLang="en-US" dirty="0"/>
              <a:t>Methamphetamine use lowers saliva production</a:t>
            </a:r>
          </a:p>
          <a:p>
            <a:pPr marL="735013" lvl="3"/>
            <a:r>
              <a:rPr lang="en-US" altLang="en-US" sz="1700" dirty="0"/>
              <a:t>Tooth grinding increases risk of fracturing teeth</a:t>
            </a:r>
          </a:p>
          <a:p>
            <a:pPr marL="285750" lvl="1"/>
            <a:r>
              <a:rPr lang="en-US" altLang="en-US" i="1" dirty="0"/>
              <a:t>Epidemiology</a:t>
            </a:r>
          </a:p>
          <a:p>
            <a:pPr marL="512763" lvl="2"/>
            <a:r>
              <a:rPr lang="en-US" altLang="en-US" dirty="0"/>
              <a:t>Any age; poor oral hygiene, poor nutrition, high sugar diet, chronic stress, immunodeficiency; methamphetamine use</a:t>
            </a:r>
          </a:p>
          <a:p>
            <a:pPr marL="285750" lvl="1"/>
            <a:r>
              <a:rPr lang="en-US" altLang="en-US" i="1" dirty="0"/>
              <a:t>Treatment and prevention</a:t>
            </a:r>
          </a:p>
          <a:p>
            <a:pPr marL="512763" lvl="2"/>
            <a:r>
              <a:rPr lang="en-US" altLang="en-US" dirty="0"/>
              <a:t>Hydrogen peroxide, antibiotics; removing plaque and tartar</a:t>
            </a:r>
          </a:p>
          <a:p>
            <a:pPr marL="512763" lvl="2"/>
            <a:r>
              <a:rPr lang="en-US" altLang="en-US" dirty="0"/>
              <a:t>Daily brushing and flossing; professional cleaning 2x/year</a:t>
            </a:r>
          </a:p>
        </p:txBody>
      </p:sp>
    </p:spTree>
    <p:extLst>
      <p:ext uri="{BB962C8B-B14F-4D97-AF65-F5344CB8AC3E}">
        <p14:creationId xmlns:p14="http://schemas.microsoft.com/office/powerpoint/2010/main" val="2299838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b="1" dirty="0">
                <a:solidFill>
                  <a:schemeClr val="tx1"/>
                </a:solidFill>
              </a:rPr>
              <a:t>Table 24.1 Important Infections of the Teeth and Gums</a:t>
            </a:r>
          </a:p>
        </p:txBody>
      </p:sp>
      <p:graphicFrame>
        <p:nvGraphicFramePr>
          <p:cNvPr id="30" name="Table Placeholder 29">
            <a:extLst>
              <a:ext uri="{FF2B5EF4-FFF2-40B4-BE49-F238E27FC236}">
                <a16:creationId xmlns:a16="http://schemas.microsoft.com/office/drawing/2014/main" id="{4ACCA64C-D21E-451D-B721-57623E0357BE}"/>
              </a:ext>
            </a:extLst>
          </p:cNvPr>
          <p:cNvGraphicFramePr>
            <a:graphicFrameLocks noGrp="1"/>
          </p:cNvGraphicFramePr>
          <p:nvPr>
            <p:ph type="tbl" sz="quarter" idx="20"/>
            <p:extLst>
              <p:ext uri="{D42A27DB-BD31-4B8C-83A1-F6EECF244321}">
                <p14:modId xmlns:p14="http://schemas.microsoft.com/office/powerpoint/2010/main" val="682844790"/>
              </p:ext>
            </p:extLst>
          </p:nvPr>
        </p:nvGraphicFramePr>
        <p:xfrm>
          <a:off x="304800" y="914401"/>
          <a:ext cx="8610602" cy="5821680"/>
        </p:xfrm>
        <a:graphic>
          <a:graphicData uri="http://schemas.openxmlformats.org/drawingml/2006/table">
            <a:tbl>
              <a:tblPr firstRow="1" bandRow="1">
                <a:tableStyleId>{5940675A-B579-460E-94D1-54222C63F5DA}</a:tableStyleId>
              </a:tblPr>
              <a:tblGrid>
                <a:gridCol w="1057723">
                  <a:extLst>
                    <a:ext uri="{9D8B030D-6E8A-4147-A177-3AD203B41FA5}">
                      <a16:colId xmlns:a16="http://schemas.microsoft.com/office/drawing/2014/main" val="2298353840"/>
                    </a:ext>
                  </a:extLst>
                </a:gridCol>
                <a:gridCol w="2680659">
                  <a:extLst>
                    <a:ext uri="{9D8B030D-6E8A-4147-A177-3AD203B41FA5}">
                      <a16:colId xmlns:a16="http://schemas.microsoft.com/office/drawing/2014/main" val="4210390082"/>
                    </a:ext>
                  </a:extLst>
                </a:gridCol>
                <a:gridCol w="2518195">
                  <a:extLst>
                    <a:ext uri="{9D8B030D-6E8A-4147-A177-3AD203B41FA5}">
                      <a16:colId xmlns:a16="http://schemas.microsoft.com/office/drawing/2014/main" val="213784364"/>
                    </a:ext>
                  </a:extLst>
                </a:gridCol>
                <a:gridCol w="2354025">
                  <a:extLst>
                    <a:ext uri="{9D8B030D-6E8A-4147-A177-3AD203B41FA5}">
                      <a16:colId xmlns:a16="http://schemas.microsoft.com/office/drawing/2014/main" val="2149595409"/>
                    </a:ext>
                  </a:extLst>
                </a:gridCol>
              </a:tblGrid>
              <a:tr h="508430">
                <a:tc>
                  <a:txBody>
                    <a:bodyPr/>
                    <a:lstStyle/>
                    <a:p>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1" dirty="0"/>
                        <a:t>Dental Caries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1" dirty="0"/>
                        <a:t>Periodontal Diseases </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1" dirty="0"/>
                        <a:t>Acute Necrotizing Ulcerative Gingivitis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8836510"/>
                  </a:ext>
                </a:extLst>
              </a:tr>
              <a:tr h="98695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Signs and symptoms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None until advanced disease; then roughness, discoloration, broken tooth, throbbing pain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Gingivitis characterized by tender, bleeding gums. Chronic periodontitis characterized by bad breath; red, shiny gums that bleed easily; loose teeth; and exposed bases of teeth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Pain, bleeding gums, abscessed and broken teeth, bone loss, and extremely bad breath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47215070"/>
                  </a:ext>
                </a:extLst>
              </a:tr>
              <a:tr h="45125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Incubation period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Months before cavity is detectable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Gingivitis—days; periodontitis—months or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Undetermined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39359096"/>
                  </a:ext>
                </a:extLst>
              </a:tr>
              <a:tr h="6280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Causative agent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Cariogenic bacteria in dental plaque, particularly </a:t>
                      </a:r>
                      <a:r>
                        <a:rPr kumimoji="0" lang="en-US" sz="1200" b="0" i="1" u="none" strike="noStrike" kern="1200" cap="none" spc="0" normalizeH="0" baseline="0" noProof="0" dirty="0">
                          <a:ln>
                            <a:noFill/>
                          </a:ln>
                          <a:solidFill>
                            <a:prstClr val="black"/>
                          </a:solidFill>
                          <a:effectLst/>
                          <a:uLnTx/>
                          <a:uFillTx/>
                          <a:latin typeface="+mn-lt"/>
                          <a:ea typeface="+mn-ea"/>
                          <a:cs typeface="+mn-cs"/>
                        </a:rPr>
                        <a:t>Streptococcus mutans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Anaerobic microbes in dental plaque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Probably a spirochete of the genus </a:t>
                      </a:r>
                      <a:r>
                        <a:rPr kumimoji="0" lang="en-US" sz="1200" b="0" i="1" u="none" strike="noStrike" kern="1200" cap="none" spc="0" normalizeH="0" baseline="0" noProof="0" dirty="0">
                          <a:ln>
                            <a:noFill/>
                          </a:ln>
                          <a:solidFill>
                            <a:prstClr val="black"/>
                          </a:solidFill>
                          <a:effectLst/>
                          <a:uLnTx/>
                          <a:uFillTx/>
                          <a:latin typeface="+mn-lt"/>
                          <a:ea typeface="+mn-ea"/>
                          <a:cs typeface="+mn-cs"/>
                        </a:rPr>
                        <a:t>Treponema</a:t>
                      </a:r>
                      <a:r>
                        <a:rPr kumimoji="0" lang="en-US" sz="1200" b="0" i="0" u="none" strike="noStrike" kern="1200" cap="none" spc="0" normalizeH="0" baseline="0" noProof="0" dirty="0">
                          <a:ln>
                            <a:noFill/>
                          </a:ln>
                          <a:solidFill>
                            <a:prstClr val="black"/>
                          </a:solidFill>
                          <a:effectLst/>
                          <a:uLnTx/>
                          <a:uFillTx/>
                          <a:latin typeface="+mn-lt"/>
                          <a:ea typeface="+mn-ea"/>
                          <a:cs typeface="+mn-cs"/>
                        </a:rPr>
                        <a:t> acting with other anaerobes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8729929"/>
                  </a:ext>
                </a:extLst>
              </a:tr>
              <a:tr h="1345845">
                <a:tc>
                  <a:txBody>
                    <a:bodyPr/>
                    <a:lstStyle/>
                    <a:p>
                      <a:r>
                        <a:rPr kumimoji="0" lang="en-US" sz="1200" b="1" i="0" u="none" strike="noStrike" kern="1200" cap="none" spc="0" normalizeH="0" baseline="0" noProof="0" dirty="0">
                          <a:ln>
                            <a:noFill/>
                          </a:ln>
                          <a:solidFill>
                            <a:prstClr val="black"/>
                          </a:solidFill>
                          <a:effectLst/>
                          <a:uLnTx/>
                          <a:uFillTx/>
                          <a:latin typeface="+mn-lt"/>
                          <a:ea typeface="+mn-ea"/>
                          <a:cs typeface="+mn-cs"/>
                        </a:rPr>
                        <a:t>Pathogenesis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Bacteria in plaque produce acid from dietary sugars; slowly dissolves the tooth enamel; sucrose is critical for cariogenic plaque formation.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Plaque formed at the gum margins causes the inflammatory response associated with gingivitis. If plaque extends into the gingival crevices, the strong inflammatory response damages tissues that support the teeth, causing chronic periodontitis.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spirochetes and certain other anaerobes act synergistically to destroy tissues. The spirochetes invade tissue, causing necrosis and ulceration.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03479473"/>
                  </a:ext>
                </a:extLst>
              </a:tr>
              <a:tr h="807507">
                <a:tc>
                  <a:txBody>
                    <a:bodyPr/>
                    <a:lstStyle/>
                    <a:p>
                      <a:r>
                        <a:rPr kumimoji="0" lang="en-US" sz="1200" b="1" i="0" u="none" strike="noStrike" kern="1200" cap="none" spc="0" normalizeH="0" baseline="0" noProof="0" dirty="0">
                          <a:ln>
                            <a:noFill/>
                          </a:ln>
                          <a:solidFill>
                            <a:prstClr val="black"/>
                          </a:solidFill>
                          <a:effectLst/>
                          <a:uLnTx/>
                          <a:uFillTx/>
                          <a:latin typeface="+mn-lt"/>
                          <a:ea typeface="+mn-ea"/>
                          <a:cs typeface="+mn-cs"/>
                        </a:rPr>
                        <a:t>Epidemiology</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Worldwide distribution, incidence depending on dietary sucrose, natural or supplemental fluoride. More prevalent in the young.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Gingivitis can begin in childhood; periodontitis primarily affects older people, particularly smokers and immunodeficient individuals.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Associated with poor oral hygiene, malnutrition, immunodeficiency, or methamphetamine use. All ages are susceptible.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69491997"/>
                  </a:ext>
                </a:extLst>
              </a:tr>
              <a:tr h="98695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Treatment and prevention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Treatment: mechanical removal of plaque. Prevention: sealing pits and fissures in children’s teeth, restriction</a:t>
                      </a:r>
                      <a:r>
                        <a:rPr kumimoji="0" lang="en-US" sz="1200" b="0" i="0" u="none" strike="noStrike" kern="1200" cap="none" spc="600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a:ln>
                            <a:noFill/>
                          </a:ln>
                          <a:solidFill>
                            <a:prstClr val="black"/>
                          </a:solidFill>
                          <a:effectLst/>
                          <a:uLnTx/>
                          <a:uFillTx/>
                          <a:latin typeface="+mn-lt"/>
                          <a:ea typeface="+mn-ea"/>
                          <a:cs typeface="+mn-cs"/>
                        </a:rPr>
                        <a:t>of dietary sucrose, supplemental fluoride.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Treatment: surgical treatment in severe cases of periodontitis to clean tooth roots. Prevention: avoid buildup of plaque.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Treatment: local treatment with possible antibiotic therapy, followed by removal of plaque and tartar. Prevention: avoid buildup of plaque.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4863329"/>
                  </a:ext>
                </a:extLst>
              </a:tr>
            </a:tbl>
          </a:graphicData>
        </a:graphic>
      </p:graphicFrame>
    </p:spTree>
    <p:extLst>
      <p:ext uri="{BB962C8B-B14F-4D97-AF65-F5344CB8AC3E}">
        <p14:creationId xmlns:p14="http://schemas.microsoft.com/office/powerpoint/2010/main" val="20764834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A06031-ECB1-4900-A409-E777FEA88EC1}"/>
              </a:ext>
            </a:extLst>
          </p:cNvPr>
          <p:cNvSpPr>
            <a:spLocks noGrp="1"/>
          </p:cNvSpPr>
          <p:nvPr>
            <p:ph type="title"/>
          </p:nvPr>
        </p:nvSpPr>
        <p:spPr>
          <a:xfrm>
            <a:off x="0" y="214086"/>
            <a:ext cx="9144000" cy="609600"/>
          </a:xfrm>
        </p:spPr>
        <p:txBody>
          <a:bodyPr/>
          <a:lstStyle/>
          <a:p>
            <a:r>
              <a:rPr lang="en-US" altLang="en-US" sz="3200" b="1" dirty="0">
                <a:solidFill>
                  <a:prstClr val="black"/>
                </a:solidFill>
              </a:rPr>
              <a:t>Bacterial Diseases of the Upper Digestive System (10)</a:t>
            </a:r>
            <a:endParaRPr lang="en-US" dirty="0"/>
          </a:p>
        </p:txBody>
      </p:sp>
      <p:sp>
        <p:nvSpPr>
          <p:cNvPr id="3" name="Content Placeholder 2"/>
          <p:cNvSpPr>
            <a:spLocks noGrp="1"/>
          </p:cNvSpPr>
          <p:nvPr>
            <p:ph idx="1"/>
          </p:nvPr>
        </p:nvSpPr>
        <p:spPr>
          <a:xfrm>
            <a:off x="801912" y="990600"/>
            <a:ext cx="7122888" cy="4648200"/>
          </a:xfrm>
        </p:spPr>
        <p:txBody>
          <a:bodyPr/>
          <a:lstStyle/>
          <a:p>
            <a:pPr>
              <a:spcAft>
                <a:spcPts val="1500"/>
              </a:spcAft>
            </a:pPr>
            <a:r>
              <a:rPr lang="en-US" altLang="en-US" i="1" dirty="0"/>
              <a:t>Helicobacter pylori</a:t>
            </a:r>
            <a:r>
              <a:rPr lang="en-US" altLang="en-US" dirty="0"/>
              <a:t> gastritis</a:t>
            </a:r>
          </a:p>
          <a:p>
            <a:pPr marL="285750" lvl="1">
              <a:spcBef>
                <a:spcPts val="0"/>
              </a:spcBef>
            </a:pPr>
            <a:r>
              <a:rPr lang="en-US" altLang="en-US" dirty="0"/>
              <a:t>Barry Marshall drank culture of </a:t>
            </a:r>
            <a:r>
              <a:rPr lang="en-US" altLang="en-US" i="1" dirty="0"/>
              <a:t>Helicobacter pylori</a:t>
            </a:r>
            <a:r>
              <a:rPr lang="en-US" altLang="en-US" dirty="0"/>
              <a:t> in 1980s, demonstrated association with stomach ulcers</a:t>
            </a:r>
          </a:p>
          <a:p>
            <a:pPr marL="285750" lvl="1"/>
            <a:r>
              <a:rPr lang="en-US" altLang="en-US" i="1" dirty="0"/>
              <a:t>Signs and symptoms</a:t>
            </a:r>
          </a:p>
          <a:p>
            <a:pPr marL="522288" lvl="2"/>
            <a:r>
              <a:rPr lang="en-US" altLang="en-US" dirty="0"/>
              <a:t>Most infections asymptomatic</a:t>
            </a:r>
          </a:p>
          <a:p>
            <a:pPr marL="522288" lvl="2"/>
            <a:r>
              <a:rPr lang="en-US" altLang="en-US" dirty="0"/>
              <a:t>Gastritis with belching, vomiting may occur</a:t>
            </a:r>
          </a:p>
          <a:p>
            <a:pPr marL="769938" lvl="3"/>
            <a:r>
              <a:rPr lang="en-US" altLang="en-US" sz="1700" dirty="0"/>
              <a:t>Chronic gastritis can lead to stomach cancer</a:t>
            </a:r>
          </a:p>
          <a:p>
            <a:pPr marL="522288" lvl="2"/>
            <a:r>
              <a:rPr lang="en-US" altLang="en-US" dirty="0"/>
              <a:t>Peptic ulcers produce localized abdominal pain, tenderness, bleeding</a:t>
            </a:r>
          </a:p>
          <a:p>
            <a:pPr marL="285750" lvl="1"/>
            <a:r>
              <a:rPr lang="en-US" altLang="en-US" i="1" dirty="0"/>
              <a:t>Causative agent: Helicobacter pylori</a:t>
            </a:r>
            <a:endParaRPr lang="en-US" altLang="en-US" dirty="0"/>
          </a:p>
          <a:p>
            <a:pPr marL="522288" lvl="2"/>
            <a:r>
              <a:rPr lang="en-US" altLang="en-US" dirty="0"/>
              <a:t>Short, curved, Gram-negative microaerophile with multiple sheathed polar flagella</a:t>
            </a:r>
          </a:p>
        </p:txBody>
      </p:sp>
    </p:spTree>
    <p:extLst>
      <p:ext uri="{BB962C8B-B14F-4D97-AF65-F5344CB8AC3E}">
        <p14:creationId xmlns:p14="http://schemas.microsoft.com/office/powerpoint/2010/main" val="3583115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B68ADDD-8D0E-47C5-B7B8-6EE51D094AEC}"/>
              </a:ext>
            </a:extLst>
          </p:cNvPr>
          <p:cNvSpPr>
            <a:spLocks noGrp="1"/>
          </p:cNvSpPr>
          <p:nvPr>
            <p:ph type="title"/>
          </p:nvPr>
        </p:nvSpPr>
        <p:spPr/>
        <p:txBody>
          <a:bodyPr/>
          <a:lstStyle/>
          <a:p>
            <a:r>
              <a:rPr lang="en-US" altLang="en-US" sz="3200" b="1" dirty="0">
                <a:solidFill>
                  <a:prstClr val="black"/>
                </a:solidFill>
              </a:rPr>
              <a:t>Bacterial Diseases of the Upper Digestive System (11)</a:t>
            </a:r>
            <a:endParaRPr lang="en-US" dirty="0"/>
          </a:p>
        </p:txBody>
      </p:sp>
      <p:sp>
        <p:nvSpPr>
          <p:cNvPr id="3" name="Content Placeholder 2"/>
          <p:cNvSpPr>
            <a:spLocks noGrp="1"/>
          </p:cNvSpPr>
          <p:nvPr>
            <p:ph idx="1"/>
          </p:nvPr>
        </p:nvSpPr>
        <p:spPr>
          <a:xfrm>
            <a:off x="797256" y="990600"/>
            <a:ext cx="7660944" cy="5562600"/>
          </a:xfrm>
        </p:spPr>
        <p:txBody>
          <a:bodyPr/>
          <a:lstStyle/>
          <a:p>
            <a:pPr>
              <a:lnSpc>
                <a:spcPct val="90000"/>
              </a:lnSpc>
              <a:spcAft>
                <a:spcPts val="1500"/>
              </a:spcAft>
            </a:pPr>
            <a:r>
              <a:rPr lang="en-US" altLang="en-US" i="1" dirty="0"/>
              <a:t>Helicobacter pylori</a:t>
            </a:r>
            <a:r>
              <a:rPr lang="en-US" altLang="en-US" dirty="0"/>
              <a:t> gastritis</a:t>
            </a:r>
          </a:p>
          <a:p>
            <a:pPr marL="285750" lvl="1">
              <a:lnSpc>
                <a:spcPct val="90000"/>
              </a:lnSpc>
              <a:spcBef>
                <a:spcPts val="0"/>
              </a:spcBef>
            </a:pPr>
            <a:r>
              <a:rPr lang="en-US" altLang="en-US" i="1" dirty="0"/>
              <a:t>Pathogenesis</a:t>
            </a:r>
          </a:p>
          <a:p>
            <a:pPr marL="519113" lvl="2">
              <a:lnSpc>
                <a:spcPct val="90000"/>
              </a:lnSpc>
            </a:pPr>
            <a:r>
              <a:rPr lang="en-US" altLang="en-US" i="1" dirty="0"/>
              <a:t>H. pylori</a:t>
            </a:r>
            <a:r>
              <a:rPr lang="en-US" altLang="en-US" dirty="0"/>
              <a:t> survives acidic environment of stomach</a:t>
            </a:r>
          </a:p>
          <a:p>
            <a:pPr marL="750888" lvl="3">
              <a:lnSpc>
                <a:spcPct val="90000"/>
              </a:lnSpc>
            </a:pPr>
            <a:r>
              <a:rPr lang="en-US" altLang="en-US" sz="1700" dirty="0"/>
              <a:t>Produces urease, which converts urea to ammonia, creating alkaline microenvironment</a:t>
            </a:r>
          </a:p>
          <a:p>
            <a:pPr marL="750888" lvl="3">
              <a:lnSpc>
                <a:spcPct val="90000"/>
              </a:lnSpc>
            </a:pPr>
            <a:r>
              <a:rPr lang="en-US" altLang="en-US" sz="1700" dirty="0"/>
              <a:t>Burrows within mucus layer that coats stomach lining</a:t>
            </a:r>
          </a:p>
          <a:p>
            <a:pPr marL="519113" lvl="2">
              <a:lnSpc>
                <a:spcPct val="90000"/>
              </a:lnSpc>
            </a:pPr>
            <a:r>
              <a:rPr lang="en-US" altLang="en-US" dirty="0"/>
              <a:t>Avoids recognition by immune system receptors</a:t>
            </a:r>
          </a:p>
          <a:p>
            <a:pPr marL="519113" lvl="2">
              <a:lnSpc>
                <a:spcPct val="90000"/>
              </a:lnSpc>
            </a:pPr>
            <a:r>
              <a:rPr lang="en-US" altLang="en-US" dirty="0"/>
              <a:t>VacA (vacuolating cytotoxin) promotes flow of urea, induces apoptosis in epithelial cells, interferes with T cells</a:t>
            </a:r>
          </a:p>
          <a:p>
            <a:pPr marL="519113" lvl="2">
              <a:lnSpc>
                <a:spcPct val="90000"/>
              </a:lnSpc>
            </a:pPr>
            <a:r>
              <a:rPr lang="en-US" altLang="en-US" dirty="0"/>
              <a:t>CagA (cytotoxin-associated gene) in strains with higher risk of cancer; alters host cytoskeleton, cell signaling</a:t>
            </a:r>
          </a:p>
          <a:p>
            <a:pPr marL="519113" lvl="2">
              <a:lnSpc>
                <a:spcPct val="90000"/>
              </a:lnSpc>
            </a:pPr>
            <a:r>
              <a:rPr lang="en-US" altLang="en-US" dirty="0"/>
              <a:t>Damage to epithelial cells and inflammatory response results in decreased mucus production, cell damage</a:t>
            </a:r>
          </a:p>
          <a:p>
            <a:pPr marL="519113" lvl="2">
              <a:lnSpc>
                <a:spcPct val="90000"/>
              </a:lnSpc>
            </a:pPr>
            <a:r>
              <a:rPr lang="en-US" altLang="en-US" dirty="0"/>
              <a:t>Infections persist for years, often for life; 90% of those with stomach cancer are infected</a:t>
            </a:r>
          </a:p>
        </p:txBody>
      </p:sp>
    </p:spTree>
    <p:extLst>
      <p:ext uri="{BB962C8B-B14F-4D97-AF65-F5344CB8AC3E}">
        <p14:creationId xmlns:p14="http://schemas.microsoft.com/office/powerpoint/2010/main" val="14367238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929256-B257-49CC-8DF5-FE84544E245A}"/>
              </a:ext>
            </a:extLst>
          </p:cNvPr>
          <p:cNvSpPr>
            <a:spLocks noGrp="1"/>
          </p:cNvSpPr>
          <p:nvPr>
            <p:ph type="title"/>
          </p:nvPr>
        </p:nvSpPr>
        <p:spPr/>
        <p:txBody>
          <a:bodyPr/>
          <a:lstStyle/>
          <a:p>
            <a:r>
              <a:rPr lang="en-US" altLang="en-US" sz="3200" b="1" dirty="0">
                <a:solidFill>
                  <a:prstClr val="black"/>
                </a:solidFill>
              </a:rPr>
              <a:t>Bacterial Diseases of the Upper Digestive System (12)</a:t>
            </a:r>
            <a:endParaRPr lang="en-US" dirty="0"/>
          </a:p>
        </p:txBody>
      </p:sp>
      <p:pic>
        <p:nvPicPr>
          <p:cNvPr id="8" name="Picture 7" descr="Helicobacter pylori produces urease resulting in ammonia, neutralizing stomach acid. Bacteria burrow into mucus where they damage epithelial cells.">
            <a:extLst>
              <a:ext uri="{FF2B5EF4-FFF2-40B4-BE49-F238E27FC236}">
                <a16:creationId xmlns:a16="http://schemas.microsoft.com/office/drawing/2014/main" id="{AFE38317-C1EC-4D8D-84D9-C85CF6B45D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921" y="944746"/>
            <a:ext cx="8125968" cy="5303655"/>
          </a:xfrm>
          <a:prstGeom prst="rect">
            <a:avLst/>
          </a:prstGeom>
        </p:spPr>
      </p:pic>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EDB0E150-383B-49DB-A286-B6C59D10DCC1}"/>
                  </a:ext>
                </a:extLst>
              </p:cNvPr>
              <p:cNvSpPr>
                <a:spLocks noGrp="1"/>
              </p:cNvSpPr>
              <p:nvPr>
                <p:ph idx="1"/>
              </p:nvPr>
            </p:nvSpPr>
            <p:spPr>
              <a:xfrm>
                <a:off x="5372100" y="1130300"/>
                <a:ext cx="2691278" cy="417242"/>
              </a:xfrm>
            </p:spPr>
            <p:txBody>
              <a:bodyPr/>
              <a:lstStyle/>
              <a:p>
                <a14:m>
                  <m:oMath xmlns:m="http://schemas.openxmlformats.org/officeDocument/2006/math">
                    <m:m>
                      <m:mPr>
                        <m:mcs>
                          <m:mc>
                            <m:mcPr>
                              <m:count m:val="1"/>
                              <m:mcJc m:val="center"/>
                            </m:mcPr>
                          </m:mc>
                        </m:mcs>
                        <m:ctrlPr>
                          <a:rPr lang="en-US" sz="1000" i="1" smtClean="0">
                            <a:latin typeface="Cambria Math" panose="02040503050406030204" pitchFamily="18" charset="0"/>
                          </a:rPr>
                        </m:ctrlPr>
                      </m:mPr>
                      <m:mr>
                        <m:e>
                          <m:r>
                            <m:rPr>
                              <m:sty m:val="p"/>
                              <m:brk m:alnAt="7"/>
                            </m:rPr>
                            <a:rPr lang="en-US" sz="1000" b="0" i="0" smtClean="0">
                              <a:latin typeface="Cambria Math" panose="02040503050406030204" pitchFamily="18" charset="0"/>
                            </a:rPr>
                            <m:t>C</m:t>
                          </m:r>
                          <m:r>
                            <m:rPr>
                              <m:sty m:val="p"/>
                            </m:rPr>
                            <a:rPr lang="en-US" sz="1000" b="0" i="0" smtClean="0">
                              <a:latin typeface="Cambria Math" panose="02040503050406030204" pitchFamily="18" charset="0"/>
                            </a:rPr>
                            <m:t>O</m:t>
                          </m:r>
                          <m:sSub>
                            <m:sSubPr>
                              <m:ctrlPr>
                                <a:rPr lang="en-US" sz="1000" b="0" i="1" smtClean="0">
                                  <a:latin typeface="Cambria Math" panose="02040503050406030204" pitchFamily="18" charset="0"/>
                                </a:rPr>
                              </m:ctrlPr>
                            </m:sSubPr>
                            <m:e>
                              <m:d>
                                <m:dPr>
                                  <m:ctrlPr>
                                    <a:rPr lang="en-US" sz="1000" b="0" i="1" smtClean="0">
                                      <a:latin typeface="Cambria Math" panose="02040503050406030204" pitchFamily="18" charset="0"/>
                                    </a:rPr>
                                  </m:ctrlPr>
                                </m:dPr>
                                <m:e>
                                  <m:sSub>
                                    <m:sSubPr>
                                      <m:ctrlPr>
                                        <a:rPr lang="en-US" sz="1000" b="0" i="1" smtClean="0">
                                          <a:latin typeface="Cambria Math" panose="02040503050406030204" pitchFamily="18" charset="0"/>
                                        </a:rPr>
                                      </m:ctrlPr>
                                    </m:sSubPr>
                                    <m:e>
                                      <m:r>
                                        <m:rPr>
                                          <m:sty m:val="p"/>
                                        </m:rPr>
                                        <a:rPr lang="en-US" sz="1000" b="0" i="0" smtClean="0">
                                          <a:latin typeface="Cambria Math" panose="02040503050406030204" pitchFamily="18" charset="0"/>
                                        </a:rPr>
                                        <m:t>NH</m:t>
                                      </m:r>
                                    </m:e>
                                    <m:sub>
                                      <m:r>
                                        <a:rPr lang="en-US" sz="1000" b="0" i="0" smtClean="0">
                                          <a:latin typeface="Cambria Math" panose="02040503050406030204" pitchFamily="18" charset="0"/>
                                        </a:rPr>
                                        <m:t>2</m:t>
                                      </m:r>
                                    </m:sub>
                                  </m:sSub>
                                </m:e>
                              </m:d>
                            </m:e>
                            <m:sub>
                              <m:r>
                                <a:rPr lang="en-US" sz="1000" b="0" i="0" smtClean="0">
                                  <a:latin typeface="Cambria Math" panose="02040503050406030204" pitchFamily="18" charset="0"/>
                                </a:rPr>
                                <m:t>2</m:t>
                              </m:r>
                            </m:sub>
                          </m:sSub>
                        </m:e>
                      </m:mr>
                      <m:mr>
                        <m:e>
                          <m:r>
                            <m:rPr>
                              <m:sty m:val="p"/>
                            </m:rPr>
                            <a:rPr lang="en-US" sz="1000" b="0" i="0" smtClean="0">
                              <a:latin typeface="Cambria Math" panose="02040503050406030204" pitchFamily="18" charset="0"/>
                            </a:rPr>
                            <m:t>Urea</m:t>
                          </m:r>
                        </m:e>
                      </m:mr>
                    </m:m>
                    <m:r>
                      <a:rPr lang="en-US" sz="1000" b="0" i="0" smtClean="0">
                        <a:latin typeface="Cambria Math" panose="02040503050406030204" pitchFamily="18" charset="0"/>
                      </a:rPr>
                      <m:t> </m:t>
                    </m:r>
                    <m:r>
                      <a:rPr lang="en-US" sz="1000" b="0" i="0" smtClean="0">
                        <a:latin typeface="Cambria Math" panose="02040503050406030204" pitchFamily="18" charset="0"/>
                        <a:ea typeface="Cambria Math" panose="02040503050406030204" pitchFamily="18" charset="0"/>
                      </a:rPr>
                      <m:t>+ </m:t>
                    </m:r>
                    <m:sSub>
                      <m:sSubPr>
                        <m:ctrlPr>
                          <a:rPr lang="en-US" sz="1000" b="0" i="1" smtClean="0">
                            <a:latin typeface="Cambria Math" panose="02040503050406030204" pitchFamily="18" charset="0"/>
                            <a:ea typeface="Cambria Math" panose="02040503050406030204" pitchFamily="18" charset="0"/>
                          </a:rPr>
                        </m:ctrlPr>
                      </m:sSubPr>
                      <m:e>
                        <m:r>
                          <m:rPr>
                            <m:sty m:val="p"/>
                          </m:rPr>
                          <a:rPr lang="en-US" sz="1000" b="0" i="0" smtClean="0">
                            <a:latin typeface="Cambria Math" panose="02040503050406030204" pitchFamily="18" charset="0"/>
                            <a:ea typeface="Cambria Math" panose="02040503050406030204" pitchFamily="18" charset="0"/>
                          </a:rPr>
                          <m:t>H</m:t>
                        </m:r>
                      </m:e>
                      <m:sub>
                        <m:r>
                          <a:rPr lang="en-US" sz="1000" b="0" i="0" smtClean="0">
                            <a:latin typeface="Cambria Math" panose="02040503050406030204" pitchFamily="18" charset="0"/>
                            <a:ea typeface="Cambria Math" panose="02040503050406030204" pitchFamily="18" charset="0"/>
                          </a:rPr>
                          <m:t>2</m:t>
                        </m:r>
                      </m:sub>
                    </m:sSub>
                    <m:r>
                      <m:rPr>
                        <m:sty m:val="p"/>
                      </m:rPr>
                      <a:rPr lang="en-US" sz="1000" b="0" i="0" smtClean="0">
                        <a:latin typeface="Cambria Math" panose="02040503050406030204" pitchFamily="18" charset="0"/>
                        <a:ea typeface="Cambria Math" panose="02040503050406030204" pitchFamily="18" charset="0"/>
                      </a:rPr>
                      <m:t>O</m:t>
                    </m:r>
                    <m:r>
                      <a:rPr lang="en-US" sz="1000" b="0" i="0" smtClean="0">
                        <a:latin typeface="Cambria Math" panose="02040503050406030204" pitchFamily="18" charset="0"/>
                        <a:ea typeface="Cambria Math" panose="02040503050406030204" pitchFamily="18" charset="0"/>
                      </a:rPr>
                      <m:t> </m:t>
                    </m:r>
                    <m:groupChr>
                      <m:groupChrPr>
                        <m:chr m:val="→"/>
                        <m:vertJc m:val="bot"/>
                        <m:ctrlPr>
                          <a:rPr lang="en-US" sz="1000" b="0" i="1" smtClean="0">
                            <a:latin typeface="Cambria Math" panose="02040503050406030204" pitchFamily="18" charset="0"/>
                            <a:ea typeface="Cambria Math" panose="02040503050406030204" pitchFamily="18" charset="0"/>
                          </a:rPr>
                        </m:ctrlPr>
                      </m:groupChrPr>
                      <m:e>
                        <m:r>
                          <m:rPr>
                            <m:sty m:val="p"/>
                            <m:brk m:alnAt="2"/>
                          </m:rPr>
                          <a:rPr lang="en-US" sz="1000" b="0" i="0" smtClean="0">
                            <a:latin typeface="Cambria Math" panose="02040503050406030204" pitchFamily="18" charset="0"/>
                            <a:ea typeface="Cambria Math" panose="02040503050406030204" pitchFamily="18" charset="0"/>
                          </a:rPr>
                          <m:t>U</m:t>
                        </m:r>
                        <m:r>
                          <m:rPr>
                            <m:sty m:val="p"/>
                          </m:rPr>
                          <a:rPr lang="en-US" sz="1000" b="0" i="0" smtClean="0">
                            <a:latin typeface="Cambria Math" panose="02040503050406030204" pitchFamily="18" charset="0"/>
                            <a:ea typeface="Cambria Math" panose="02040503050406030204" pitchFamily="18" charset="0"/>
                          </a:rPr>
                          <m:t>rease</m:t>
                        </m:r>
                      </m:e>
                    </m:groupChr>
                    <m:r>
                      <a:rPr lang="en-US" sz="1000" b="0" i="0" smtClean="0">
                        <a:latin typeface="Cambria Math" panose="02040503050406030204" pitchFamily="18" charset="0"/>
                        <a:ea typeface="Cambria Math" panose="02040503050406030204" pitchFamily="18" charset="0"/>
                      </a:rPr>
                      <m:t> </m:t>
                    </m:r>
                    <m:sSub>
                      <m:sSubPr>
                        <m:ctrlPr>
                          <a:rPr lang="en-US" sz="1000" b="0" i="1" smtClean="0">
                            <a:latin typeface="Cambria Math" panose="02040503050406030204" pitchFamily="18" charset="0"/>
                            <a:ea typeface="Cambria Math" panose="02040503050406030204" pitchFamily="18" charset="0"/>
                          </a:rPr>
                        </m:ctrlPr>
                      </m:sSubPr>
                      <m:e>
                        <m:r>
                          <m:rPr>
                            <m:sty m:val="p"/>
                          </m:rPr>
                          <a:rPr lang="en-US" sz="1000" b="0" i="0" smtClean="0">
                            <a:latin typeface="Cambria Math" panose="02040503050406030204" pitchFamily="18" charset="0"/>
                            <a:ea typeface="Cambria Math" panose="02040503050406030204" pitchFamily="18" charset="0"/>
                          </a:rPr>
                          <m:t>CO</m:t>
                        </m:r>
                      </m:e>
                      <m:sub>
                        <m:r>
                          <a:rPr lang="en-US" sz="1000" b="0" i="0" smtClean="0">
                            <a:latin typeface="Cambria Math" panose="02040503050406030204" pitchFamily="18" charset="0"/>
                            <a:ea typeface="Cambria Math" panose="02040503050406030204" pitchFamily="18" charset="0"/>
                          </a:rPr>
                          <m:t>2</m:t>
                        </m:r>
                      </m:sub>
                    </m:sSub>
                    <m:r>
                      <a:rPr lang="en-US" sz="1000" b="0" i="0" smtClean="0">
                        <a:latin typeface="Cambria Math" panose="02040503050406030204" pitchFamily="18" charset="0"/>
                        <a:ea typeface="Cambria Math" panose="02040503050406030204" pitchFamily="18" charset="0"/>
                      </a:rPr>
                      <m:t> + </m:t>
                    </m:r>
                    <m:m>
                      <m:mPr>
                        <m:mcs>
                          <m:mc>
                            <m:mcPr>
                              <m:count m:val="1"/>
                              <m:mcJc m:val="center"/>
                            </m:mcPr>
                          </m:mc>
                        </m:mcs>
                        <m:ctrlPr>
                          <a:rPr lang="en-US" sz="1000" b="0" i="1" smtClean="0">
                            <a:latin typeface="Cambria Math" panose="02040503050406030204" pitchFamily="18" charset="0"/>
                            <a:ea typeface="Cambria Math" panose="02040503050406030204" pitchFamily="18" charset="0"/>
                          </a:rPr>
                        </m:ctrlPr>
                      </m:mPr>
                      <m:mr>
                        <m:e>
                          <m:sSub>
                            <m:sSubPr>
                              <m:ctrlPr>
                                <a:rPr lang="en-US" sz="1000" b="0" i="1" smtClean="0">
                                  <a:latin typeface="Cambria Math" panose="02040503050406030204" pitchFamily="18" charset="0"/>
                                  <a:ea typeface="Cambria Math" panose="02040503050406030204" pitchFamily="18" charset="0"/>
                                </a:rPr>
                              </m:ctrlPr>
                            </m:sSubPr>
                            <m:e>
                              <m:r>
                                <a:rPr lang="en-US" sz="1000" b="0" i="0" smtClean="0">
                                  <a:latin typeface="Cambria Math" panose="02040503050406030204" pitchFamily="18" charset="0"/>
                                  <a:ea typeface="Cambria Math" panose="02040503050406030204" pitchFamily="18" charset="0"/>
                                </a:rPr>
                                <m:t>2</m:t>
                              </m:r>
                              <m:r>
                                <m:rPr>
                                  <m:sty m:val="p"/>
                                </m:rPr>
                                <a:rPr lang="en-US" sz="1000" b="0" i="0" smtClean="0">
                                  <a:latin typeface="Cambria Math" panose="02040503050406030204" pitchFamily="18" charset="0"/>
                                  <a:ea typeface="Cambria Math" panose="02040503050406030204" pitchFamily="18" charset="0"/>
                                </a:rPr>
                                <m:t>NH</m:t>
                              </m:r>
                            </m:e>
                            <m:sub>
                              <m:r>
                                <a:rPr lang="en-US" sz="1000" b="0" i="0" smtClean="0">
                                  <a:latin typeface="Cambria Math" panose="02040503050406030204" pitchFamily="18" charset="0"/>
                                  <a:ea typeface="Cambria Math" panose="02040503050406030204" pitchFamily="18" charset="0"/>
                                </a:rPr>
                                <m:t>3</m:t>
                              </m:r>
                            </m:sub>
                          </m:sSub>
                        </m:e>
                      </m:mr>
                      <m:mr>
                        <m:e>
                          <m:r>
                            <m:rPr>
                              <m:sty m:val="p"/>
                            </m:rPr>
                            <a:rPr lang="en-US" sz="1000" b="0" i="0" smtClean="0">
                              <a:latin typeface="Cambria Math" panose="02040503050406030204" pitchFamily="18" charset="0"/>
                              <a:ea typeface="Cambria Math" panose="02040503050406030204" pitchFamily="18" charset="0"/>
                            </a:rPr>
                            <m:t>Ammonia</m:t>
                          </m:r>
                        </m:e>
                      </m:mr>
                    </m:m>
                  </m:oMath>
                </a14:m>
                <a:r>
                  <a:rPr lang="en-US" sz="1000" dirty="0"/>
                  <a:t> </a:t>
                </a:r>
              </a:p>
            </p:txBody>
          </p:sp>
        </mc:Choice>
        <mc:Fallback xmlns="">
          <p:sp>
            <p:nvSpPr>
              <p:cNvPr id="2" name="Content Placeholder 1">
                <a:extLst>
                  <a:ext uri="{FF2B5EF4-FFF2-40B4-BE49-F238E27FC236}">
                    <a16:creationId xmlns:a16="http://schemas.microsoft.com/office/drawing/2014/main" id="{EDB0E150-383B-49DB-A286-B6C59D10DCC1}"/>
                  </a:ext>
                </a:extLst>
              </p:cNvPr>
              <p:cNvSpPr>
                <a:spLocks noGrp="1" noRot="1" noChangeAspect="1" noMove="1" noResize="1" noEditPoints="1" noAdjustHandles="1" noChangeArrowheads="1" noChangeShapeType="1" noTextEdit="1"/>
              </p:cNvSpPr>
              <p:nvPr>
                <p:ph idx="1"/>
              </p:nvPr>
            </p:nvSpPr>
            <p:spPr>
              <a:xfrm>
                <a:off x="5372100" y="1130300"/>
                <a:ext cx="2691278" cy="417242"/>
              </a:xfrm>
              <a:blipFill>
                <a:blip r:embed="rId4"/>
                <a:stretch>
                  <a:fillRect/>
                </a:stretch>
              </a:blipFill>
            </p:spPr>
            <p:txBody>
              <a:bodyPr/>
              <a:lstStyle/>
              <a:p>
                <a:r>
                  <a:rPr lang="en-US">
                    <a:noFill/>
                  </a:rPr>
                  <a:t> </a:t>
                </a:r>
              </a:p>
            </p:txBody>
          </p:sp>
        </mc:Fallback>
      </mc:AlternateContent>
      <p:sp>
        <p:nvSpPr>
          <p:cNvPr id="5" name="Text Placeholder 4"/>
          <p:cNvSpPr>
            <a:spLocks noGrp="1"/>
          </p:cNvSpPr>
          <p:nvPr>
            <p:ph type="body" sz="quarter" idx="11"/>
          </p:nvPr>
        </p:nvSpPr>
        <p:spPr>
          <a:xfrm>
            <a:off x="7162800" y="6705600"/>
            <a:ext cx="1981200" cy="152400"/>
          </a:xfrm>
        </p:spPr>
        <p:txBody>
          <a:bodyPr/>
          <a:lstStyle/>
          <a:p>
            <a:r>
              <a:rPr lang="en-US" dirty="0"/>
              <a:t>©Science Photo Library RF/Getty Images </a:t>
            </a:r>
          </a:p>
        </p:txBody>
      </p:sp>
      <p:sp>
        <p:nvSpPr>
          <p:cNvPr id="7" name="Content Placeholder 6">
            <a:extLst>
              <a:ext uri="{FF2B5EF4-FFF2-40B4-BE49-F238E27FC236}">
                <a16:creationId xmlns:a16="http://schemas.microsoft.com/office/drawing/2014/main" id="{55B1FB03-6C18-47AE-8C54-C113F3373718}"/>
              </a:ext>
            </a:extLst>
          </p:cNvPr>
          <p:cNvSpPr>
            <a:spLocks noGrp="1"/>
          </p:cNvSpPr>
          <p:nvPr>
            <p:ph sz="quarter" idx="19"/>
          </p:nvPr>
        </p:nvSpPr>
        <p:spPr>
          <a:xfrm>
            <a:off x="4058515" y="6313386"/>
            <a:ext cx="5079502" cy="285668"/>
          </a:xfrm>
        </p:spPr>
        <p:txBody>
          <a:bodyPr/>
          <a:lstStyle/>
          <a:p>
            <a:pPr marL="0" lvl="0" indent="0">
              <a:buNone/>
            </a:pPr>
            <a:r>
              <a:rPr lang="en-US" sz="1200" dirty="0">
                <a:solidFill>
                  <a:prstClr val="black"/>
                </a:solidFill>
                <a:hlinkClick r:id="rId5" action="ppaction://hlinksldjump"/>
              </a:rPr>
              <a:t>Jump to </a:t>
            </a:r>
            <a:r>
              <a:rPr lang="en-US" altLang="en-US" sz="1200" dirty="0">
                <a:solidFill>
                  <a:prstClr val="black"/>
                </a:solidFill>
                <a:hlinkClick r:id="rId5" action="ppaction://hlinksldjump"/>
              </a:rPr>
              <a:t>Bacterial Diseases of the Upper Digestive System (12) </a:t>
            </a:r>
            <a:r>
              <a:rPr lang="en-US" sz="1200" dirty="0">
                <a:solidFill>
                  <a:prstClr val="black"/>
                </a:solidFill>
                <a:hlinkClick r:id="rId5" action="ppaction://hlinksldjump"/>
              </a:rPr>
              <a:t>Long Description</a:t>
            </a:r>
            <a:endParaRPr lang="en-US" sz="1200" dirty="0">
              <a:solidFill>
                <a:prstClr val="black"/>
              </a:solidFill>
            </a:endParaRPr>
          </a:p>
        </p:txBody>
      </p:sp>
    </p:spTree>
    <p:extLst>
      <p:ext uri="{BB962C8B-B14F-4D97-AF65-F5344CB8AC3E}">
        <p14:creationId xmlns:p14="http://schemas.microsoft.com/office/powerpoint/2010/main" val="5717150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99AF810-5BA5-4D41-BA92-D7D354D8F3A3}"/>
              </a:ext>
            </a:extLst>
          </p:cNvPr>
          <p:cNvSpPr>
            <a:spLocks noGrp="1"/>
          </p:cNvSpPr>
          <p:nvPr>
            <p:ph type="title"/>
          </p:nvPr>
        </p:nvSpPr>
        <p:spPr>
          <a:xfrm>
            <a:off x="0" y="228600"/>
            <a:ext cx="9144000" cy="609600"/>
          </a:xfrm>
        </p:spPr>
        <p:txBody>
          <a:bodyPr/>
          <a:lstStyle/>
          <a:p>
            <a:r>
              <a:rPr lang="en-US" altLang="en-US" sz="3200" b="1" dirty="0">
                <a:solidFill>
                  <a:prstClr val="black"/>
                </a:solidFill>
              </a:rPr>
              <a:t>Bacterial Diseases of the Upper Digestive System (13)</a:t>
            </a:r>
            <a:endParaRPr lang="en-US" dirty="0"/>
          </a:p>
        </p:txBody>
      </p:sp>
      <p:sp>
        <p:nvSpPr>
          <p:cNvPr id="3" name="Content Placeholder 2"/>
          <p:cNvSpPr>
            <a:spLocks noGrp="1"/>
          </p:cNvSpPr>
          <p:nvPr>
            <p:ph idx="1"/>
          </p:nvPr>
        </p:nvSpPr>
        <p:spPr>
          <a:xfrm>
            <a:off x="794984" y="990600"/>
            <a:ext cx="7282216" cy="4419600"/>
          </a:xfrm>
        </p:spPr>
        <p:txBody>
          <a:bodyPr/>
          <a:lstStyle/>
          <a:p>
            <a:pPr>
              <a:spcAft>
                <a:spcPts val="1500"/>
              </a:spcAft>
            </a:pPr>
            <a:r>
              <a:rPr lang="en-US" altLang="en-US" i="1" dirty="0"/>
              <a:t>Helicobacter pylori</a:t>
            </a:r>
            <a:r>
              <a:rPr lang="en-US" altLang="en-US" dirty="0"/>
              <a:t> gastritis</a:t>
            </a:r>
          </a:p>
          <a:p>
            <a:pPr marL="285750" lvl="1">
              <a:spcBef>
                <a:spcPts val="0"/>
              </a:spcBef>
            </a:pPr>
            <a:r>
              <a:rPr lang="en-US" altLang="en-US" i="1" dirty="0"/>
              <a:t>Epidemiology</a:t>
            </a:r>
          </a:p>
          <a:p>
            <a:pPr marL="546100" lvl="2" indent="-273050">
              <a:tabLst>
                <a:tab pos="928688" algn="l"/>
              </a:tabLst>
            </a:pPr>
            <a:r>
              <a:rPr lang="en-US" altLang="en-US" sz="2000" dirty="0"/>
              <a:t>About 1 in 5 adults in U.S. infected with </a:t>
            </a:r>
            <a:r>
              <a:rPr lang="en-US" altLang="en-US" sz="2000" i="1" dirty="0"/>
              <a:t>H. pylori</a:t>
            </a:r>
            <a:r>
              <a:rPr lang="en-US" altLang="en-US" sz="2000" dirty="0"/>
              <a:t>; incidence increases to approximately 80% for those over 75, clusters in families</a:t>
            </a:r>
          </a:p>
          <a:p>
            <a:pPr marL="546100" lvl="2" indent="-273050">
              <a:tabLst>
                <a:tab pos="928688" algn="l"/>
              </a:tabLst>
            </a:pPr>
            <a:r>
              <a:rPr lang="en-US" altLang="en-US" sz="2000" dirty="0"/>
              <a:t>Infection rates highest in low socioeconomic groups</a:t>
            </a:r>
          </a:p>
          <a:p>
            <a:pPr marL="546100" lvl="2" indent="-273050">
              <a:tabLst>
                <a:tab pos="928688" algn="l"/>
              </a:tabLst>
            </a:pPr>
            <a:r>
              <a:rPr lang="en-US" altLang="en-US" sz="2000" dirty="0"/>
              <a:t>Likely transmitted via fecal-oral route</a:t>
            </a:r>
          </a:p>
          <a:p>
            <a:pPr marL="546100" lvl="2" indent="-273050">
              <a:tabLst>
                <a:tab pos="928688" algn="l"/>
              </a:tabLst>
            </a:pPr>
            <a:r>
              <a:rPr lang="en-US" altLang="en-US" sz="2000" dirty="0"/>
              <a:t>Bacteria found in well water</a:t>
            </a:r>
            <a:r>
              <a:rPr lang="en-US" altLang="en-US" dirty="0"/>
              <a:t>	</a:t>
            </a:r>
          </a:p>
          <a:p>
            <a:pPr marL="285750" lvl="1"/>
            <a:r>
              <a:rPr lang="en-US" altLang="en-US" i="1" dirty="0"/>
              <a:t>Treatment and prevention</a:t>
            </a:r>
          </a:p>
          <a:p>
            <a:pPr marL="546100" lvl="2" indent="-273050">
              <a:tabLst>
                <a:tab pos="928688" algn="l"/>
              </a:tabLst>
            </a:pPr>
            <a:r>
              <a:rPr lang="en-US" altLang="en-US" sz="2000" dirty="0"/>
              <a:t>Antibiotics plus medication to inhibit acid production</a:t>
            </a:r>
            <a:endParaRPr lang="en-US" sz="2000" dirty="0"/>
          </a:p>
        </p:txBody>
      </p:sp>
    </p:spTree>
    <p:extLst>
      <p:ext uri="{BB962C8B-B14F-4D97-AF65-F5344CB8AC3E}">
        <p14:creationId xmlns:p14="http://schemas.microsoft.com/office/powerpoint/2010/main" val="1287400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488" y="228600"/>
            <a:ext cx="7557025" cy="609600"/>
          </a:xfrm>
        </p:spPr>
        <p:txBody>
          <a:bodyPr/>
          <a:lstStyle/>
          <a:p>
            <a:r>
              <a:rPr lang="en-US" b="1" dirty="0">
                <a:solidFill>
                  <a:schemeClr val="tx1"/>
                </a:solidFill>
              </a:rPr>
              <a:t>Table 24.2 </a:t>
            </a:r>
            <a:r>
              <a:rPr lang="en-US" b="1" i="1" dirty="0">
                <a:solidFill>
                  <a:schemeClr val="tx1"/>
                </a:solidFill>
              </a:rPr>
              <a:t>Helicobacter pylori </a:t>
            </a:r>
            <a:r>
              <a:rPr lang="en-US" b="1" dirty="0">
                <a:solidFill>
                  <a:schemeClr val="tx1"/>
                </a:solidFill>
              </a:rPr>
              <a:t>Gastritis</a:t>
            </a:r>
          </a:p>
        </p:txBody>
      </p:sp>
      <p:graphicFrame>
        <p:nvGraphicFramePr>
          <p:cNvPr id="10" name="Table Placeholder 9">
            <a:extLst>
              <a:ext uri="{FF2B5EF4-FFF2-40B4-BE49-F238E27FC236}">
                <a16:creationId xmlns:a16="http://schemas.microsoft.com/office/drawing/2014/main" id="{BA122601-4199-43E3-B6FC-BCB754A96AA7}"/>
              </a:ext>
            </a:extLst>
          </p:cNvPr>
          <p:cNvGraphicFramePr>
            <a:graphicFrameLocks noGrp="1"/>
          </p:cNvGraphicFramePr>
          <p:nvPr>
            <p:ph type="tbl" sz="quarter" idx="20"/>
            <p:extLst>
              <p:ext uri="{D42A27DB-BD31-4B8C-83A1-F6EECF244321}">
                <p14:modId xmlns:p14="http://schemas.microsoft.com/office/powerpoint/2010/main" val="1012937140"/>
              </p:ext>
            </p:extLst>
          </p:nvPr>
        </p:nvGraphicFramePr>
        <p:xfrm>
          <a:off x="1524000" y="1780968"/>
          <a:ext cx="6096000" cy="4007210"/>
        </p:xfrm>
        <a:graphic>
          <a:graphicData uri="http://schemas.openxmlformats.org/drawingml/2006/table">
            <a:tbl>
              <a:tblPr firstRow="1" bandRow="1">
                <a:tableStyleId>{5940675A-B579-460E-94D1-54222C63F5DA}</a:tableStyleId>
              </a:tblPr>
              <a:tblGrid>
                <a:gridCol w="1371600">
                  <a:extLst>
                    <a:ext uri="{9D8B030D-6E8A-4147-A177-3AD203B41FA5}">
                      <a16:colId xmlns:a16="http://schemas.microsoft.com/office/drawing/2014/main" val="782558485"/>
                    </a:ext>
                  </a:extLst>
                </a:gridCol>
                <a:gridCol w="4724400">
                  <a:extLst>
                    <a:ext uri="{9D8B030D-6E8A-4147-A177-3AD203B41FA5}">
                      <a16:colId xmlns:a16="http://schemas.microsoft.com/office/drawing/2014/main" val="343869109"/>
                    </a:ext>
                  </a:extLst>
                </a:gridCol>
              </a:tblGrid>
              <a:tr h="62103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mn-lt"/>
                          <a:ea typeface="+mn-ea"/>
                          <a:cs typeface="+mn-cs"/>
                        </a:rPr>
                        <a:t>Signs and symptoms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kumimoji="0" lang="en-US" sz="1300" b="0" i="0" u="none" strike="noStrike" kern="1200" cap="none" spc="0" normalizeH="0" baseline="0" noProof="0" dirty="0">
                          <a:ln>
                            <a:noFill/>
                          </a:ln>
                          <a:solidFill>
                            <a:prstClr val="black"/>
                          </a:solidFill>
                          <a:effectLst/>
                          <a:uLnTx/>
                          <a:uFillTx/>
                          <a:latin typeface="+mn-lt"/>
                          <a:ea typeface="+mn-ea"/>
                          <a:cs typeface="+mn-cs"/>
                        </a:rPr>
                        <a:t>Infections are often asymptomatic, but peptic ulcers can cause abdominal pain, tenderness, and bleeding.</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83249324"/>
                  </a:ext>
                </a:extLst>
              </a:tr>
              <a:tr h="56979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mn-lt"/>
                          <a:ea typeface="+mn-ea"/>
                          <a:cs typeface="+mn-cs"/>
                        </a:rPr>
                        <a:t>Incubation period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mn-lt"/>
                          <a:ea typeface="+mn-ea"/>
                          <a:cs typeface="+mn-cs"/>
                        </a:rPr>
                        <a:t>Usually undetermined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44365729"/>
                  </a:ext>
                </a:extLst>
              </a:tr>
              <a:tr h="60391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mn-lt"/>
                          <a:ea typeface="+mn-ea"/>
                          <a:cs typeface="+mn-cs"/>
                        </a:rPr>
                        <a:t>Causative agent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prstClr val="black"/>
                          </a:solidFill>
                          <a:effectLst/>
                          <a:uLnTx/>
                          <a:uFillTx/>
                          <a:latin typeface="+mn-lt"/>
                          <a:ea typeface="+mn-ea"/>
                          <a:cs typeface="+mn-cs"/>
                        </a:rPr>
                        <a:t>Helicobacter pylori</a:t>
                      </a:r>
                      <a:r>
                        <a:rPr kumimoji="0" lang="en-US" sz="1300" b="0" i="0" u="none" strike="noStrike" kern="1200" cap="none" spc="0" normalizeH="0" baseline="0" noProof="0" dirty="0">
                          <a:ln>
                            <a:noFill/>
                          </a:ln>
                          <a:solidFill>
                            <a:prstClr val="black"/>
                          </a:solidFill>
                          <a:effectLst/>
                          <a:uLnTx/>
                          <a:uFillTx/>
                          <a:latin typeface="+mn-lt"/>
                          <a:ea typeface="+mn-ea"/>
                          <a:cs typeface="+mn-cs"/>
                        </a:rPr>
                        <a:t>, a curved, Gram-negative, microaerophilic bacterium, with multiple polar flagella covered by sheaths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00497539"/>
                  </a:ext>
                </a:extLst>
              </a:tr>
              <a:tr h="1187356">
                <a:tc>
                  <a:txBody>
                    <a:bodyPr/>
                    <a:lstStyle/>
                    <a:p>
                      <a:r>
                        <a:rPr kumimoji="0" lang="en-US" sz="1300" b="1" i="0" u="none" strike="noStrike" kern="1200" cap="none" spc="0" normalizeH="0" baseline="0" noProof="0" dirty="0">
                          <a:ln>
                            <a:noFill/>
                          </a:ln>
                          <a:solidFill>
                            <a:prstClr val="black"/>
                          </a:solidFill>
                          <a:effectLst/>
                          <a:uLnTx/>
                          <a:uFillTx/>
                          <a:latin typeface="+mn-lt"/>
                          <a:ea typeface="+mn-ea"/>
                          <a:cs typeface="+mn-cs"/>
                        </a:rPr>
                        <a:t>Pathogenesis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prstClr val="black"/>
                          </a:solidFill>
                          <a:effectLst/>
                          <a:uLnTx/>
                          <a:uFillTx/>
                          <a:latin typeface="+mn-lt"/>
                          <a:ea typeface="+mn-ea"/>
                          <a:cs typeface="+mn-cs"/>
                        </a:rPr>
                        <a:t>H. pylori </a:t>
                      </a:r>
                      <a:r>
                        <a:rPr kumimoji="0" lang="en-US" sz="1300" b="0" i="0" u="none" strike="noStrike" kern="1200" cap="none" spc="0" normalizeH="0" baseline="0" noProof="0" dirty="0">
                          <a:ln>
                            <a:noFill/>
                          </a:ln>
                          <a:solidFill>
                            <a:prstClr val="black"/>
                          </a:solidFill>
                          <a:effectLst/>
                          <a:uLnTx/>
                          <a:uFillTx/>
                          <a:latin typeface="+mn-lt"/>
                          <a:ea typeface="+mn-ea"/>
                          <a:cs typeface="+mn-cs"/>
                        </a:rPr>
                        <a:t>cells survive stomach acidity by producing urease and burrowing within the stomach’s mucous coating. Bacterial products and inflammation damage the mucosal layer, which can lead to peptic ulcers. Cancer rarely develops, but most with stomach cancer are infected with </a:t>
                      </a:r>
                      <a:r>
                        <a:rPr kumimoji="0" lang="en-US" sz="1300" b="0" i="1" u="none" strike="noStrike" kern="1200" cap="none" spc="0" normalizeH="0" baseline="0" noProof="0" dirty="0">
                          <a:ln>
                            <a:noFill/>
                          </a:ln>
                          <a:solidFill>
                            <a:prstClr val="black"/>
                          </a:solidFill>
                          <a:effectLst/>
                          <a:uLnTx/>
                          <a:uFillTx/>
                          <a:latin typeface="+mn-lt"/>
                          <a:ea typeface="+mn-ea"/>
                          <a:cs typeface="+mn-cs"/>
                        </a:rPr>
                        <a:t>H. pylori</a:t>
                      </a:r>
                      <a:r>
                        <a:rPr kumimoji="0" lang="en-US" sz="1300" b="0" i="0" u="none" strike="noStrike" kern="1200" cap="none" spc="0" normalizeH="0" baseline="0" noProof="0" dirty="0">
                          <a:ln>
                            <a:noFill/>
                          </a:ln>
                          <a:solidFill>
                            <a:prstClr val="black"/>
                          </a:solidFill>
                          <a:effectLst/>
                          <a:uLnTx/>
                          <a:uFillTx/>
                          <a:latin typeface="+mn-lt"/>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17773362"/>
                  </a:ext>
                </a:extLst>
              </a:tr>
              <a:tr h="382137">
                <a:tc>
                  <a:txBody>
                    <a:bodyPr/>
                    <a:lstStyle/>
                    <a:p>
                      <a:r>
                        <a:rPr kumimoji="0" lang="en-US" sz="1300" b="1" i="0" u="none" strike="noStrike" kern="1200" cap="none" spc="0" normalizeH="0" baseline="0" noProof="0" dirty="0">
                          <a:ln>
                            <a:noFill/>
                          </a:ln>
                          <a:solidFill>
                            <a:prstClr val="black"/>
                          </a:solidFill>
                          <a:effectLst/>
                          <a:uLnTx/>
                          <a:uFillTx/>
                          <a:latin typeface="+mn-lt"/>
                          <a:ea typeface="+mn-ea"/>
                          <a:cs typeface="+mn-cs"/>
                        </a:rPr>
                        <a:t>Epidemiology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mn-lt"/>
                          <a:ea typeface="+mn-ea"/>
                          <a:cs typeface="+mn-cs"/>
                        </a:rPr>
                        <a:t>Probably fecal-oral transmission. Incidence increases with 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27049526"/>
                  </a:ext>
                </a:extLst>
              </a:tr>
              <a:tr h="6429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mn-lt"/>
                          <a:ea typeface="+mn-ea"/>
                          <a:cs typeface="+mn-cs"/>
                        </a:rPr>
                        <a:t>Treatment and prevention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mn-lt"/>
                          <a:ea typeface="+mn-ea"/>
                          <a:cs typeface="+mn-cs"/>
                        </a:rPr>
                        <a:t>Treatment: a combination of antibiotics and a medication that inhibits stomach acid production. Prevention: no proven preventive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32411691"/>
                  </a:ext>
                </a:extLst>
              </a:tr>
            </a:tbl>
          </a:graphicData>
        </a:graphic>
      </p:graphicFrame>
    </p:spTree>
    <p:extLst>
      <p:ext uri="{BB962C8B-B14F-4D97-AF65-F5344CB8AC3E}">
        <p14:creationId xmlns:p14="http://schemas.microsoft.com/office/powerpoint/2010/main" val="1589251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44F88A2-0F99-43E0-A97A-7142B1C3401E}"/>
              </a:ext>
            </a:extLst>
          </p:cNvPr>
          <p:cNvSpPr>
            <a:spLocks noGrp="1"/>
          </p:cNvSpPr>
          <p:nvPr>
            <p:ph type="title"/>
          </p:nvPr>
        </p:nvSpPr>
        <p:spPr>
          <a:xfrm>
            <a:off x="0" y="228600"/>
            <a:ext cx="9144000" cy="533400"/>
          </a:xfrm>
        </p:spPr>
        <p:txBody>
          <a:bodyPr/>
          <a:lstStyle/>
          <a:p>
            <a:r>
              <a:rPr lang="en-US" altLang="en-US" sz="2800" b="1" dirty="0">
                <a:solidFill>
                  <a:prstClr val="black"/>
                </a:solidFill>
              </a:rPr>
              <a:t>Viral Diseases of the Upper Digestive System – Figure 24.7</a:t>
            </a:r>
            <a:endParaRPr lang="en-US" dirty="0"/>
          </a:p>
        </p:txBody>
      </p:sp>
      <p:sp>
        <p:nvSpPr>
          <p:cNvPr id="2" name="Content Placeholder 1"/>
          <p:cNvSpPr>
            <a:spLocks noGrp="1"/>
          </p:cNvSpPr>
          <p:nvPr>
            <p:ph idx="1"/>
          </p:nvPr>
        </p:nvSpPr>
        <p:spPr>
          <a:xfrm>
            <a:off x="802944" y="990600"/>
            <a:ext cx="7502856" cy="3124200"/>
          </a:xfrm>
        </p:spPr>
        <p:txBody>
          <a:bodyPr/>
          <a:lstStyle/>
          <a:p>
            <a:pPr>
              <a:spcAft>
                <a:spcPts val="1500"/>
              </a:spcAft>
            </a:pPr>
            <a:r>
              <a:rPr lang="en-US" altLang="en-US" dirty="0"/>
              <a:t>Oral herpes simplex (cold sores; fever blisters)</a:t>
            </a:r>
          </a:p>
          <a:p>
            <a:pPr marL="285750" lvl="1">
              <a:spcBef>
                <a:spcPts val="0"/>
              </a:spcBef>
            </a:pPr>
            <a:r>
              <a:rPr lang="en-US" altLang="en-US" i="1" dirty="0"/>
              <a:t>Signs and symptoms</a:t>
            </a:r>
          </a:p>
          <a:p>
            <a:pPr marL="519113" lvl="2"/>
            <a:r>
              <a:rPr lang="en-US" altLang="en-US" dirty="0"/>
              <a:t>Fever, small blisters in mouth that break in a day or two; produce painful superficial ulcers (incubation 2 to 20 days)</a:t>
            </a:r>
          </a:p>
          <a:p>
            <a:pPr marL="763588" lvl="3"/>
            <a:r>
              <a:rPr lang="en-US" altLang="en-US" sz="1700" dirty="0"/>
              <a:t>Lesions heal within approximately 10 days, but virus persists</a:t>
            </a:r>
          </a:p>
          <a:p>
            <a:pPr marL="519113" lvl="2"/>
            <a:r>
              <a:rPr lang="en-US" altLang="en-US" dirty="0"/>
              <a:t>Recurrent cold sores usually less severe</a:t>
            </a:r>
          </a:p>
          <a:p>
            <a:pPr marL="763588" lvl="3"/>
            <a:r>
              <a:rPr lang="en-US" altLang="en-US" sz="1700" dirty="0"/>
              <a:t>Tingling, itching, burning; blisters, ulcerations usually heal within 7 to 10 days</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997678" y="3833750"/>
            <a:ext cx="4165122" cy="2643250"/>
          </a:xfrm>
          <a:prstGeom prst="rect">
            <a:avLst/>
          </a:prstGeom>
        </p:spPr>
      </p:pic>
      <p:sp>
        <p:nvSpPr>
          <p:cNvPr id="8" name="Text Placeholder 7">
            <a:extLst>
              <a:ext uri="{FF2B5EF4-FFF2-40B4-BE49-F238E27FC236}">
                <a16:creationId xmlns:a16="http://schemas.microsoft.com/office/drawing/2014/main" id="{4FC7B22B-B63A-49C5-9C28-D575455BB2AD}"/>
              </a:ext>
            </a:extLst>
          </p:cNvPr>
          <p:cNvSpPr>
            <a:spLocks noGrp="1"/>
          </p:cNvSpPr>
          <p:nvPr>
            <p:ph type="body" sz="quarter" idx="11"/>
          </p:nvPr>
        </p:nvSpPr>
        <p:spPr>
          <a:xfrm>
            <a:off x="6935024" y="6705600"/>
            <a:ext cx="2208976" cy="99950"/>
          </a:xfrm>
        </p:spPr>
        <p:txBody>
          <a:bodyPr/>
          <a:lstStyle/>
          <a:p>
            <a:pPr marL="457200" lvl="1" indent="0" algn="r">
              <a:buNone/>
            </a:pPr>
            <a:r>
              <a:rPr lang="sv-SE" altLang="en-US" sz="800" dirty="0"/>
              <a:t>Source: CDC; (inset): ©Frederick C. Skvara, M.D.</a:t>
            </a:r>
            <a:endParaRPr lang="en-US" altLang="en-US" sz="800" dirty="0"/>
          </a:p>
        </p:txBody>
      </p:sp>
    </p:spTree>
    <p:extLst>
      <p:ext uri="{BB962C8B-B14F-4D97-AF65-F5344CB8AC3E}">
        <p14:creationId xmlns:p14="http://schemas.microsoft.com/office/powerpoint/2010/main" val="16824099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10AD63-2252-441D-A987-94303E40B81F}"/>
              </a:ext>
            </a:extLst>
          </p:cNvPr>
          <p:cNvSpPr>
            <a:spLocks noGrp="1"/>
          </p:cNvSpPr>
          <p:nvPr>
            <p:ph type="title"/>
          </p:nvPr>
        </p:nvSpPr>
        <p:spPr>
          <a:xfrm>
            <a:off x="-4871" y="40207"/>
            <a:ext cx="9153744" cy="1088693"/>
          </a:xfrm>
        </p:spPr>
        <p:txBody>
          <a:bodyPr/>
          <a:lstStyle/>
          <a:p>
            <a:r>
              <a:rPr lang="en-US" altLang="en-US" b="1" dirty="0">
                <a:solidFill>
                  <a:prstClr val="black"/>
                </a:solidFill>
              </a:rPr>
              <a:t>Viral Diseases of the Upper Digestive System (1)</a:t>
            </a:r>
            <a:endParaRPr lang="en-US" dirty="0"/>
          </a:p>
        </p:txBody>
      </p:sp>
      <p:sp>
        <p:nvSpPr>
          <p:cNvPr id="2" name="Content Placeholder 1"/>
          <p:cNvSpPr>
            <a:spLocks noGrp="1"/>
          </p:cNvSpPr>
          <p:nvPr>
            <p:ph idx="1"/>
          </p:nvPr>
        </p:nvSpPr>
        <p:spPr>
          <a:xfrm>
            <a:off x="802944" y="1129352"/>
            <a:ext cx="7350456" cy="5562600"/>
          </a:xfrm>
        </p:spPr>
        <p:txBody>
          <a:bodyPr/>
          <a:lstStyle/>
          <a:p>
            <a:pPr>
              <a:spcAft>
                <a:spcPts val="1500"/>
              </a:spcAft>
            </a:pPr>
            <a:r>
              <a:rPr lang="en-US" altLang="en-US" dirty="0"/>
              <a:t>Oral herpes simplex</a:t>
            </a:r>
          </a:p>
          <a:p>
            <a:pPr marL="285750" lvl="1">
              <a:spcBef>
                <a:spcPts val="0"/>
              </a:spcBef>
            </a:pPr>
            <a:r>
              <a:rPr lang="en-US" altLang="en-US" i="1" dirty="0"/>
              <a:t>Causative agent: </a:t>
            </a:r>
            <a:r>
              <a:rPr lang="en-US" altLang="en-US" dirty="0"/>
              <a:t>Herpes simplex viruses (HSVs)</a:t>
            </a:r>
          </a:p>
          <a:p>
            <a:pPr marL="519113" lvl="2"/>
            <a:r>
              <a:rPr lang="en-US" altLang="en-US" dirty="0"/>
              <a:t>Enveloped viruses with double-stranded linear DNA</a:t>
            </a:r>
          </a:p>
          <a:p>
            <a:pPr marL="519113" lvl="2"/>
            <a:r>
              <a:rPr lang="en-US" altLang="en-US" dirty="0"/>
              <a:t>Two types: HSV-1 (most oral infections) and HSV-2 (usually genital infections)</a:t>
            </a:r>
          </a:p>
          <a:p>
            <a:pPr marL="519113" lvl="2"/>
            <a:r>
              <a:rPr lang="en-US" altLang="en-US" dirty="0"/>
              <a:t>Persist throughout life as latent viruses; can reactivate</a:t>
            </a:r>
          </a:p>
          <a:p>
            <a:pPr marL="285750" lvl="1"/>
            <a:r>
              <a:rPr lang="en-US" altLang="en-US" i="1" dirty="0"/>
              <a:t>Pathogenesis</a:t>
            </a:r>
          </a:p>
          <a:p>
            <a:pPr marL="519113" lvl="2"/>
            <a:r>
              <a:rPr lang="en-US" altLang="en-US" dirty="0"/>
              <a:t>Virus multiplies in epithelium, destroys cells</a:t>
            </a:r>
          </a:p>
          <a:p>
            <a:pPr marL="736600" lvl="3"/>
            <a:r>
              <a:rPr lang="en-US" altLang="en-US" sz="1700" dirty="0"/>
              <a:t>Some cells fuse to produce multinucleated giant cells</a:t>
            </a:r>
          </a:p>
          <a:p>
            <a:pPr marL="736600" lvl="3"/>
            <a:r>
              <a:rPr lang="en-US" altLang="en-US" sz="1700" dirty="0"/>
              <a:t>Cell nucleus contains deeply staining area called intranuclear inclusion body where viruses replicate</a:t>
            </a:r>
          </a:p>
          <a:p>
            <a:pPr marL="519113" lvl="2"/>
            <a:r>
              <a:rPr lang="en-US" altLang="en-US" dirty="0"/>
              <a:t>Viral DNA persists in nerve cells in latent form</a:t>
            </a:r>
          </a:p>
          <a:p>
            <a:pPr marL="736600" lvl="3"/>
            <a:r>
              <a:rPr lang="en-US" altLang="en-US" sz="1700" dirty="0"/>
              <a:t>Stresses can reactivate (menstruation, sunburn, fever)</a:t>
            </a:r>
            <a:endParaRPr lang="en-US" sz="1700" dirty="0"/>
          </a:p>
        </p:txBody>
      </p:sp>
    </p:spTree>
    <p:extLst>
      <p:ext uri="{BB962C8B-B14F-4D97-AF65-F5344CB8AC3E}">
        <p14:creationId xmlns:p14="http://schemas.microsoft.com/office/powerpoint/2010/main" val="18080013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5F275AF-8ACD-4EC5-9A62-893688EB61BB}"/>
              </a:ext>
            </a:extLst>
          </p:cNvPr>
          <p:cNvSpPr>
            <a:spLocks noGrp="1"/>
          </p:cNvSpPr>
          <p:nvPr>
            <p:ph type="title"/>
          </p:nvPr>
        </p:nvSpPr>
        <p:spPr>
          <a:xfrm>
            <a:off x="78288" y="34460"/>
            <a:ext cx="8987424" cy="1072445"/>
          </a:xfrm>
        </p:spPr>
        <p:txBody>
          <a:bodyPr/>
          <a:lstStyle/>
          <a:p>
            <a:r>
              <a:rPr lang="en-US" altLang="en-US" b="1" dirty="0">
                <a:solidFill>
                  <a:prstClr val="black"/>
                </a:solidFill>
              </a:rPr>
              <a:t>Viral Diseases of the Upper Digestive System (2)</a:t>
            </a:r>
            <a:endParaRPr lang="en-US" dirty="0"/>
          </a:p>
        </p:txBody>
      </p:sp>
      <p:sp>
        <p:nvSpPr>
          <p:cNvPr id="2" name="Content Placeholder 1"/>
          <p:cNvSpPr>
            <a:spLocks noGrp="1"/>
          </p:cNvSpPr>
          <p:nvPr>
            <p:ph idx="1"/>
          </p:nvPr>
        </p:nvSpPr>
        <p:spPr>
          <a:xfrm>
            <a:off x="802944" y="1147666"/>
            <a:ext cx="7426656" cy="5105400"/>
          </a:xfrm>
        </p:spPr>
        <p:txBody>
          <a:bodyPr/>
          <a:lstStyle/>
          <a:p>
            <a:pPr>
              <a:spcAft>
                <a:spcPts val="1500"/>
              </a:spcAft>
            </a:pPr>
            <a:r>
              <a:rPr lang="en-US" altLang="en-US" dirty="0"/>
              <a:t>Oral herpes simplex</a:t>
            </a:r>
          </a:p>
          <a:p>
            <a:pPr marL="285750" lvl="1">
              <a:spcBef>
                <a:spcPts val="0"/>
              </a:spcBef>
            </a:pPr>
            <a:r>
              <a:rPr lang="en-US" altLang="en-US" i="1" dirty="0"/>
              <a:t>Epidemiology</a:t>
            </a:r>
          </a:p>
          <a:p>
            <a:pPr marL="519113" lvl="2"/>
            <a:r>
              <a:rPr lang="en-US" altLang="en-US" dirty="0"/>
              <a:t>Initial infection during childhood; symptoms usually mild</a:t>
            </a:r>
          </a:p>
          <a:p>
            <a:pPr marL="519113" lvl="2"/>
            <a:r>
              <a:rPr lang="en-US" altLang="en-US" dirty="0"/>
              <a:t>About one in three Americans suffers from cold sores</a:t>
            </a:r>
          </a:p>
          <a:p>
            <a:pPr marL="519113" lvl="2"/>
            <a:r>
              <a:rPr lang="en-US" altLang="en-US" dirty="0"/>
              <a:t>Virus transmitted by close contact, but transmission by fomites such as plastic and cloth is possible </a:t>
            </a:r>
          </a:p>
          <a:p>
            <a:pPr marL="519113" lvl="2"/>
            <a:r>
              <a:rPr lang="en-US" altLang="en-US" dirty="0"/>
              <a:t>Greatest risk is contact with lesions or saliva within few days of disease onset since many virions present</a:t>
            </a:r>
          </a:p>
          <a:p>
            <a:pPr marL="750888" lvl="3"/>
            <a:r>
              <a:rPr lang="en-US" altLang="en-US" sz="1700" dirty="0"/>
              <a:t>Saliva of asymptomatic people can be infectious</a:t>
            </a:r>
          </a:p>
          <a:p>
            <a:pPr marL="519113" lvl="2"/>
            <a:r>
              <a:rPr lang="en-US" altLang="en-US" dirty="0"/>
              <a:t>HSV can infect almost any body tissue</a:t>
            </a:r>
          </a:p>
          <a:p>
            <a:pPr marL="750888" lvl="3"/>
            <a:r>
              <a:rPr lang="en-US" altLang="en-US" sz="1700" dirty="0"/>
              <a:t>Herpetic whitlow (finger infection)</a:t>
            </a:r>
          </a:p>
          <a:p>
            <a:pPr marL="750888" lvl="3"/>
            <a:r>
              <a:rPr lang="en-US" altLang="en-US" sz="1700" dirty="0"/>
              <a:t>Blindness can result if rubbed into the eyes</a:t>
            </a:r>
            <a:endParaRPr lang="en-US" sz="1700" dirty="0"/>
          </a:p>
        </p:txBody>
      </p:sp>
    </p:spTree>
    <p:extLst>
      <p:ext uri="{BB962C8B-B14F-4D97-AF65-F5344CB8AC3E}">
        <p14:creationId xmlns:p14="http://schemas.microsoft.com/office/powerpoint/2010/main" val="23250402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31C27A3-7E6A-4DA6-98E5-3469D5BACF5B}"/>
              </a:ext>
            </a:extLst>
          </p:cNvPr>
          <p:cNvSpPr>
            <a:spLocks noGrp="1"/>
          </p:cNvSpPr>
          <p:nvPr>
            <p:ph type="title"/>
          </p:nvPr>
        </p:nvSpPr>
        <p:spPr>
          <a:xfrm>
            <a:off x="3115220" y="228393"/>
            <a:ext cx="2913560" cy="609600"/>
          </a:xfrm>
        </p:spPr>
        <p:txBody>
          <a:bodyPr/>
          <a:lstStyle/>
          <a:p>
            <a:r>
              <a:rPr lang="en-US" altLang="en-US" b="1" dirty="0">
                <a:solidFill>
                  <a:prstClr val="black"/>
                </a:solidFill>
              </a:rPr>
              <a:t>Introduction</a:t>
            </a:r>
            <a:endParaRPr lang="en-US" dirty="0"/>
          </a:p>
        </p:txBody>
      </p:sp>
      <p:sp>
        <p:nvSpPr>
          <p:cNvPr id="2" name="Content Placeholder 1"/>
          <p:cNvSpPr>
            <a:spLocks noGrp="1"/>
          </p:cNvSpPr>
          <p:nvPr>
            <p:ph idx="1"/>
          </p:nvPr>
        </p:nvSpPr>
        <p:spPr>
          <a:xfrm>
            <a:off x="796635" y="990393"/>
            <a:ext cx="7661565" cy="4052455"/>
          </a:xfrm>
        </p:spPr>
        <p:txBody>
          <a:bodyPr/>
          <a:lstStyle/>
          <a:p>
            <a:pPr>
              <a:spcAft>
                <a:spcPts val="1500"/>
              </a:spcAft>
            </a:pPr>
            <a:r>
              <a:rPr lang="en-US" altLang="en-US" dirty="0"/>
              <a:t>Cholera outbreak in Haiti in 2010, one year after </a:t>
            </a:r>
            <a:br>
              <a:rPr lang="en-US" altLang="en-US" dirty="0"/>
            </a:br>
            <a:r>
              <a:rPr lang="en-US" altLang="en-US" dirty="0"/>
              <a:t>a major earthquake</a:t>
            </a:r>
          </a:p>
          <a:p>
            <a:pPr marL="285750" lvl="1">
              <a:spcBef>
                <a:spcPts val="0"/>
              </a:spcBef>
            </a:pPr>
            <a:r>
              <a:rPr lang="en-US" altLang="en-US" dirty="0"/>
              <a:t>Within a month, 16,000 cases and approximately 1,000 deaths</a:t>
            </a:r>
          </a:p>
          <a:p>
            <a:pPr marL="285750" lvl="1"/>
            <a:r>
              <a:rPr lang="en-US" altLang="en-US" dirty="0"/>
              <a:t>Public health groups set up treatment and prevention facilities, educated the public, and trained workers</a:t>
            </a:r>
          </a:p>
          <a:p>
            <a:pPr marL="285750" lvl="1"/>
            <a:r>
              <a:rPr lang="en-US" altLang="en-US" dirty="0"/>
              <a:t>Since 2010, epidemic sickened approximately 800,000, killed approximately 9,400</a:t>
            </a:r>
          </a:p>
          <a:p>
            <a:pPr marL="285750" lvl="1">
              <a:spcBef>
                <a:spcPct val="0"/>
              </a:spcBef>
            </a:pPr>
            <a:r>
              <a:rPr lang="en-US" altLang="en-US" dirty="0"/>
              <a:t>Long-term solution requires improvements to country’s water treatment and sanitation facilities</a:t>
            </a:r>
          </a:p>
          <a:p>
            <a:pPr marL="512763" lvl="2">
              <a:spcBef>
                <a:spcPct val="0"/>
              </a:spcBef>
            </a:pPr>
            <a:r>
              <a:rPr lang="en-US" altLang="en-US" dirty="0"/>
              <a:t>In 2016, up to 50% of residents still lacked reliable access to clean water</a:t>
            </a:r>
          </a:p>
        </p:txBody>
      </p:sp>
    </p:spTree>
    <p:extLst>
      <p:ext uri="{BB962C8B-B14F-4D97-AF65-F5344CB8AC3E}">
        <p14:creationId xmlns:p14="http://schemas.microsoft.com/office/powerpoint/2010/main" val="1954515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B16AB8E-2F43-49FE-BBB7-946A30A0E2D5}"/>
              </a:ext>
            </a:extLst>
          </p:cNvPr>
          <p:cNvSpPr>
            <a:spLocks noGrp="1"/>
          </p:cNvSpPr>
          <p:nvPr>
            <p:ph type="title"/>
          </p:nvPr>
        </p:nvSpPr>
        <p:spPr>
          <a:xfrm>
            <a:off x="253631" y="28307"/>
            <a:ext cx="8636739" cy="1101651"/>
          </a:xfrm>
        </p:spPr>
        <p:txBody>
          <a:bodyPr/>
          <a:lstStyle/>
          <a:p>
            <a:r>
              <a:rPr lang="en-US" altLang="en-US" b="1" dirty="0">
                <a:solidFill>
                  <a:prstClr val="black"/>
                </a:solidFill>
              </a:rPr>
              <a:t>Viral Diseases of the Upper Digestive System (3)</a:t>
            </a:r>
            <a:endParaRPr lang="en-US" dirty="0"/>
          </a:p>
        </p:txBody>
      </p:sp>
      <p:sp>
        <p:nvSpPr>
          <p:cNvPr id="2" name="Content Placeholder 1"/>
          <p:cNvSpPr>
            <a:spLocks noGrp="1"/>
          </p:cNvSpPr>
          <p:nvPr>
            <p:ph idx="1"/>
          </p:nvPr>
        </p:nvSpPr>
        <p:spPr>
          <a:xfrm>
            <a:off x="810904" y="1121392"/>
            <a:ext cx="6781800" cy="2438400"/>
          </a:xfrm>
        </p:spPr>
        <p:txBody>
          <a:bodyPr/>
          <a:lstStyle/>
          <a:p>
            <a:pPr>
              <a:spcAft>
                <a:spcPts val="1500"/>
              </a:spcAft>
            </a:pPr>
            <a:r>
              <a:rPr lang="en-US" altLang="en-US" dirty="0"/>
              <a:t>Oral herpes simplex</a:t>
            </a:r>
          </a:p>
          <a:p>
            <a:pPr marL="285750" lvl="1">
              <a:spcBef>
                <a:spcPts val="0"/>
              </a:spcBef>
            </a:pPr>
            <a:r>
              <a:rPr lang="en-US" altLang="en-US" i="1" dirty="0"/>
              <a:t>Treatment and prevention</a:t>
            </a:r>
            <a:r>
              <a:rPr lang="en-US" altLang="en-US" dirty="0"/>
              <a:t>	</a:t>
            </a:r>
          </a:p>
          <a:p>
            <a:pPr marL="519113" lvl="2"/>
            <a:r>
              <a:rPr lang="en-US" altLang="en-US" sz="2000" dirty="0"/>
              <a:t>Medications like acyclovir target HSV DNA polymerase</a:t>
            </a:r>
          </a:p>
          <a:p>
            <a:pPr marL="777875" lvl="3"/>
            <a:r>
              <a:rPr lang="en-US" altLang="en-US" sz="1800" dirty="0"/>
              <a:t>Do not affect latent virus and so cannot cure</a:t>
            </a:r>
          </a:p>
          <a:p>
            <a:pPr marL="519113" lvl="2"/>
            <a:r>
              <a:rPr lang="en-US" altLang="en-US" sz="2000" dirty="0"/>
              <a:t>Sunlight can trigger, so sunscreens useful as preventive</a:t>
            </a:r>
          </a:p>
        </p:txBody>
      </p:sp>
    </p:spTree>
    <p:extLst>
      <p:ext uri="{BB962C8B-B14F-4D97-AF65-F5344CB8AC3E}">
        <p14:creationId xmlns:p14="http://schemas.microsoft.com/office/powerpoint/2010/main" val="16459565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Table 24.3 Oral Herpes Simplex (Cold Sores)</a:t>
            </a:r>
          </a:p>
        </p:txBody>
      </p:sp>
      <p:graphicFrame>
        <p:nvGraphicFramePr>
          <p:cNvPr id="10" name="Table Placeholder 9">
            <a:extLst>
              <a:ext uri="{FF2B5EF4-FFF2-40B4-BE49-F238E27FC236}">
                <a16:creationId xmlns:a16="http://schemas.microsoft.com/office/drawing/2014/main" id="{56DD60A4-3EAB-48E6-B104-2E38D293F8AB}"/>
              </a:ext>
            </a:extLst>
          </p:cNvPr>
          <p:cNvGraphicFramePr>
            <a:graphicFrameLocks noGrp="1"/>
          </p:cNvGraphicFramePr>
          <p:nvPr>
            <p:ph type="tbl" sz="quarter" idx="20"/>
            <p:extLst>
              <p:ext uri="{D42A27DB-BD31-4B8C-83A1-F6EECF244321}">
                <p14:modId xmlns:p14="http://schemas.microsoft.com/office/powerpoint/2010/main" val="759152379"/>
              </p:ext>
            </p:extLst>
          </p:nvPr>
        </p:nvGraphicFramePr>
        <p:xfrm>
          <a:off x="1522400" y="1640374"/>
          <a:ext cx="6065516" cy="4484286"/>
        </p:xfrm>
        <a:graphic>
          <a:graphicData uri="http://schemas.openxmlformats.org/drawingml/2006/table">
            <a:tbl>
              <a:tblPr firstRow="1" bandRow="1">
                <a:tableStyleId>{5940675A-B579-460E-94D1-54222C63F5DA}</a:tableStyleId>
              </a:tblPr>
              <a:tblGrid>
                <a:gridCol w="1442152">
                  <a:extLst>
                    <a:ext uri="{9D8B030D-6E8A-4147-A177-3AD203B41FA5}">
                      <a16:colId xmlns:a16="http://schemas.microsoft.com/office/drawing/2014/main" val="2566930241"/>
                    </a:ext>
                  </a:extLst>
                </a:gridCol>
                <a:gridCol w="4623364">
                  <a:extLst>
                    <a:ext uri="{9D8B030D-6E8A-4147-A177-3AD203B41FA5}">
                      <a16:colId xmlns:a16="http://schemas.microsoft.com/office/drawing/2014/main" val="3505622652"/>
                    </a:ext>
                  </a:extLst>
                </a:gridCol>
              </a:tblGrid>
              <a:tr h="7980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mn-lt"/>
                          <a:ea typeface="+mn-ea"/>
                          <a:cs typeface="+mn-cs"/>
                        </a:rPr>
                        <a:t>Signs and symptoms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mn-lt"/>
                          <a:ea typeface="+mn-ea"/>
                          <a:cs typeface="+mn-cs"/>
                        </a:rPr>
                        <a:t>Initial infection: fever, ulcerations of the mouth and throat. Recurrences: itching, tingling, or pain usually on the lip, then blisters that break, leaving a painful sore.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61992637"/>
                  </a:ext>
                </a:extLst>
              </a:tr>
              <a:tr h="40033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mn-lt"/>
                          <a:ea typeface="+mn-ea"/>
                          <a:cs typeface="+mn-cs"/>
                        </a:rPr>
                        <a:t>Incubation period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mn-lt"/>
                          <a:ea typeface="+mn-ea"/>
                          <a:cs typeface="+mn-cs"/>
                        </a:rPr>
                        <a:t>2 to 20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80996166"/>
                  </a:ext>
                </a:extLst>
              </a:tr>
              <a:tr h="4094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mn-lt"/>
                          <a:ea typeface="+mn-ea"/>
                          <a:cs typeface="+mn-cs"/>
                        </a:rPr>
                        <a:t>Causative agent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mn-lt"/>
                          <a:ea typeface="+mn-ea"/>
                          <a:cs typeface="+mn-cs"/>
                        </a:rPr>
                        <a:t>Herpes simplex virus (HSV), usually type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64123252"/>
                  </a:ext>
                </a:extLst>
              </a:tr>
              <a:tr h="1187355">
                <a:tc>
                  <a:txBody>
                    <a:bodyPr/>
                    <a:lstStyle/>
                    <a:p>
                      <a:r>
                        <a:rPr kumimoji="0" lang="en-US" sz="1300" b="1" i="0" u="none" strike="noStrike" kern="1200" cap="none" spc="0" normalizeH="0" baseline="0" noProof="0" dirty="0">
                          <a:ln>
                            <a:noFill/>
                          </a:ln>
                          <a:solidFill>
                            <a:prstClr val="black"/>
                          </a:solidFill>
                          <a:effectLst/>
                          <a:uLnTx/>
                          <a:uFillTx/>
                          <a:latin typeface="+mn-lt"/>
                          <a:ea typeface="+mn-ea"/>
                          <a:cs typeface="+mn-cs"/>
                        </a:rPr>
                        <a:t>Pathogenesis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mn-lt"/>
                          <a:ea typeface="+mn-ea"/>
                          <a:cs typeface="+mn-cs"/>
                        </a:rPr>
                        <a:t>Virus multiplies in the epithelium and destroys the cells. An immune response limits the infection, but HSV DNA persists in sensory nerves. This DNA becomes the source of infectious virions that are carried to the skin or mucous membranes, usually of the lip, causing recurrent sores.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45778680"/>
                  </a:ext>
                </a:extLst>
              </a:tr>
              <a:tr h="80521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mn-lt"/>
                          <a:ea typeface="+mn-ea"/>
                          <a:cs typeface="+mn-cs"/>
                        </a:rPr>
                        <a:t>Epidemiology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mn-lt"/>
                          <a:ea typeface="+mn-ea"/>
                          <a:cs typeface="+mn-cs"/>
                        </a:rPr>
                        <a:t>Widespread distribution; transmitted by close physical contact. Blisters contain large numbers of infectious virions. Saliva of asymptomatic people can be infectious.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69719746"/>
                  </a:ext>
                </a:extLst>
              </a:tr>
              <a:tr h="74599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mn-lt"/>
                          <a:ea typeface="+mn-ea"/>
                          <a:cs typeface="+mn-cs"/>
                        </a:rPr>
                        <a:t>Treatment and prevention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mn-lt"/>
                          <a:ea typeface="+mn-ea"/>
                          <a:cs typeface="+mn-cs"/>
                        </a:rPr>
                        <a:t>Treatment: medications that target HSV DNA polymerase can shorten the duration of the symptoms or prevent recurrences. Prevention: sunscreen can prevent recurrences due to ultraviolet exposure.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32638417"/>
                  </a:ext>
                </a:extLst>
              </a:tr>
            </a:tbl>
          </a:graphicData>
        </a:graphic>
      </p:graphicFrame>
    </p:spTree>
    <p:extLst>
      <p:ext uri="{BB962C8B-B14F-4D97-AF65-F5344CB8AC3E}">
        <p14:creationId xmlns:p14="http://schemas.microsoft.com/office/powerpoint/2010/main" val="24424499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EFD1A4C-DA6E-49C8-BC36-BD97241149F5}"/>
              </a:ext>
            </a:extLst>
          </p:cNvPr>
          <p:cNvSpPr>
            <a:spLocks noGrp="1"/>
          </p:cNvSpPr>
          <p:nvPr>
            <p:ph type="title"/>
          </p:nvPr>
        </p:nvSpPr>
        <p:spPr>
          <a:xfrm>
            <a:off x="217264" y="25512"/>
            <a:ext cx="8709473" cy="1079945"/>
          </a:xfrm>
        </p:spPr>
        <p:txBody>
          <a:bodyPr/>
          <a:lstStyle/>
          <a:p>
            <a:r>
              <a:rPr lang="en-US" altLang="en-US" b="1" dirty="0">
                <a:solidFill>
                  <a:prstClr val="black"/>
                </a:solidFill>
              </a:rPr>
              <a:t>Viral Diseases of the Upper Digestive System (4)</a:t>
            </a:r>
            <a:endParaRPr lang="en-US" dirty="0"/>
          </a:p>
        </p:txBody>
      </p:sp>
      <p:sp>
        <p:nvSpPr>
          <p:cNvPr id="2" name="Content Placeholder 1"/>
          <p:cNvSpPr>
            <a:spLocks noGrp="1"/>
          </p:cNvSpPr>
          <p:nvPr>
            <p:ph idx="1"/>
          </p:nvPr>
        </p:nvSpPr>
        <p:spPr>
          <a:xfrm>
            <a:off x="802944" y="1118936"/>
            <a:ext cx="8229600" cy="5562600"/>
          </a:xfrm>
        </p:spPr>
        <p:txBody>
          <a:bodyPr/>
          <a:lstStyle/>
          <a:p>
            <a:pPr>
              <a:spcAft>
                <a:spcPts val="1500"/>
              </a:spcAft>
            </a:pPr>
            <a:r>
              <a:rPr lang="en-US" altLang="en-US" dirty="0"/>
              <a:t>Mumps</a:t>
            </a:r>
          </a:p>
          <a:p>
            <a:pPr marL="285750" lvl="1">
              <a:spcBef>
                <a:spcPts val="0"/>
              </a:spcBef>
            </a:pPr>
            <a:r>
              <a:rPr lang="en-US" altLang="en-US" i="1" dirty="0"/>
              <a:t>Signs and symptoms</a:t>
            </a:r>
          </a:p>
          <a:p>
            <a:pPr marL="519113" lvl="2"/>
            <a:r>
              <a:rPr lang="en-US" altLang="en-US" dirty="0"/>
              <a:t>Onset marked by fever, loss of appetite, headache; incubation 15 to 21 days</a:t>
            </a:r>
          </a:p>
          <a:p>
            <a:pPr marL="519113" lvl="2"/>
            <a:r>
              <a:rPr lang="en-US" altLang="en-US" dirty="0"/>
              <a:t>Followed by painful swelling of one or both parotid glands</a:t>
            </a:r>
          </a:p>
          <a:p>
            <a:pPr marL="519113" lvl="2"/>
            <a:r>
              <a:rPr lang="en-US" altLang="en-US" dirty="0"/>
              <a:t>Spasm of underlying muscle makes talking, chewing hard</a:t>
            </a:r>
          </a:p>
          <a:p>
            <a:pPr marL="519113" lvl="2"/>
            <a:r>
              <a:rPr lang="en-US" altLang="en-US" dirty="0"/>
              <a:t>Symptoms can arise elsewhere in body</a:t>
            </a:r>
          </a:p>
          <a:p>
            <a:pPr marL="736600" lvl="3"/>
            <a:r>
              <a:rPr lang="en-US" altLang="en-US" sz="1700" dirty="0"/>
              <a:t>Headache, stiff neck indicate of meningitis</a:t>
            </a:r>
          </a:p>
          <a:p>
            <a:pPr marL="736600" lvl="3"/>
            <a:r>
              <a:rPr lang="en-US" altLang="en-US" sz="1700" dirty="0"/>
              <a:t>Pregnant women often miscarry</a:t>
            </a:r>
          </a:p>
          <a:p>
            <a:pPr marL="736600" lvl="3"/>
            <a:r>
              <a:rPr lang="en-US" altLang="en-US" sz="1700" dirty="0"/>
              <a:t>Serious consequences most likely in elderly</a:t>
            </a:r>
          </a:p>
          <a:p>
            <a:pPr marL="736600" lvl="3"/>
            <a:r>
              <a:rPr lang="en-US" altLang="en-US" sz="1700" dirty="0"/>
              <a:t>Sudden-onset deafness</a:t>
            </a:r>
          </a:p>
          <a:p>
            <a:pPr marL="519113" lvl="2"/>
            <a:r>
              <a:rPr lang="en-US" altLang="en-US" dirty="0"/>
              <a:t>Symptoms generally more severe past onset of puberty</a:t>
            </a:r>
          </a:p>
          <a:p>
            <a:pPr marL="736600" lvl="3"/>
            <a:r>
              <a:rPr lang="en-US" altLang="en-US" sz="1700" dirty="0"/>
              <a:t>Orchitis is swelling of testicles to 3 to 4 times normal size</a:t>
            </a:r>
          </a:p>
          <a:p>
            <a:pPr marL="736600" lvl="3"/>
            <a:r>
              <a:rPr lang="en-US" altLang="en-US" sz="1700" dirty="0"/>
              <a:t>Ovarian involvement is manifested by pelvic pain</a:t>
            </a:r>
            <a:endParaRPr lang="en-US" sz="1700" dirty="0"/>
          </a:p>
        </p:txBody>
      </p:sp>
    </p:spTree>
    <p:extLst>
      <p:ext uri="{BB962C8B-B14F-4D97-AF65-F5344CB8AC3E}">
        <p14:creationId xmlns:p14="http://schemas.microsoft.com/office/powerpoint/2010/main" val="158074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B18AEA-23FC-47F5-A825-963A2324B449}"/>
              </a:ext>
            </a:extLst>
          </p:cNvPr>
          <p:cNvSpPr>
            <a:spLocks noGrp="1"/>
          </p:cNvSpPr>
          <p:nvPr>
            <p:ph type="title"/>
          </p:nvPr>
        </p:nvSpPr>
        <p:spPr>
          <a:xfrm>
            <a:off x="217264" y="30701"/>
            <a:ext cx="8709473" cy="1101651"/>
          </a:xfrm>
        </p:spPr>
        <p:txBody>
          <a:bodyPr/>
          <a:lstStyle/>
          <a:p>
            <a:r>
              <a:rPr lang="en-US" altLang="en-US" b="1" dirty="0">
                <a:solidFill>
                  <a:prstClr val="black"/>
                </a:solidFill>
              </a:rPr>
              <a:t>Viral Diseases of the Upper Digestive System (5)</a:t>
            </a:r>
            <a:endParaRPr lang="en-US" dirty="0"/>
          </a:p>
        </p:txBody>
      </p:sp>
      <p:sp>
        <p:nvSpPr>
          <p:cNvPr id="2" name="Content Placeholder 1"/>
          <p:cNvSpPr>
            <a:spLocks noGrp="1"/>
          </p:cNvSpPr>
          <p:nvPr>
            <p:ph idx="1"/>
          </p:nvPr>
        </p:nvSpPr>
        <p:spPr>
          <a:xfrm>
            <a:off x="456252" y="1135926"/>
            <a:ext cx="7087548" cy="3186178"/>
          </a:xfrm>
        </p:spPr>
        <p:txBody>
          <a:bodyPr/>
          <a:lstStyle/>
          <a:p>
            <a:pPr lvl="0"/>
            <a:r>
              <a:rPr lang="en-US" altLang="en-US" dirty="0">
                <a:solidFill>
                  <a:prstClr val="black"/>
                </a:solidFill>
              </a:rPr>
              <a:t>Mumps</a:t>
            </a:r>
          </a:p>
          <a:p>
            <a:pPr lvl="1"/>
            <a:r>
              <a:rPr lang="en-US" altLang="en-US" i="1" dirty="0">
                <a:solidFill>
                  <a:prstClr val="black"/>
                </a:solidFill>
              </a:rPr>
              <a:t>Causative agent: </a:t>
            </a:r>
            <a:r>
              <a:rPr lang="en-US" altLang="en-US" dirty="0">
                <a:solidFill>
                  <a:prstClr val="black"/>
                </a:solidFill>
              </a:rPr>
              <a:t>Mumps virus</a:t>
            </a:r>
          </a:p>
          <a:p>
            <a:pPr lvl="2"/>
            <a:r>
              <a:rPr lang="en-US" altLang="en-US" dirty="0">
                <a:solidFill>
                  <a:prstClr val="black"/>
                </a:solidFill>
              </a:rPr>
              <a:t>Enveloped, single-stranded RNA virus of </a:t>
            </a:r>
            <a:r>
              <a:rPr lang="en-US" altLang="en-US" i="1" dirty="0">
                <a:solidFill>
                  <a:prstClr val="black"/>
                </a:solidFill>
              </a:rPr>
              <a:t>Paramyxoviridae</a:t>
            </a:r>
            <a:endParaRPr lang="en-US" altLang="en-US" dirty="0">
              <a:solidFill>
                <a:prstClr val="black"/>
              </a:solidFill>
            </a:endParaRPr>
          </a:p>
          <a:p>
            <a:pPr lvl="1"/>
            <a:r>
              <a:rPr lang="en-US" altLang="en-US" i="1" dirty="0">
                <a:solidFill>
                  <a:prstClr val="black"/>
                </a:solidFill>
              </a:rPr>
              <a:t>Pathogenesis</a:t>
            </a:r>
          </a:p>
          <a:p>
            <a:pPr lvl="2"/>
            <a:r>
              <a:rPr lang="en-US" altLang="en-US" dirty="0">
                <a:solidFill>
                  <a:prstClr val="black"/>
                </a:solidFill>
              </a:rPr>
              <a:t>Virus inhaled via saliva droplets, spreads via bloodstream</a:t>
            </a:r>
          </a:p>
          <a:p>
            <a:pPr lvl="2"/>
            <a:r>
              <a:rPr lang="en-US" altLang="en-US" dirty="0">
                <a:solidFill>
                  <a:prstClr val="black"/>
                </a:solidFill>
              </a:rPr>
              <a:t>Symptoms begin after tissues are infected</a:t>
            </a:r>
          </a:p>
          <a:p>
            <a:pPr lvl="2"/>
            <a:r>
              <a:rPr lang="en-US" altLang="en-US" dirty="0">
                <a:solidFill>
                  <a:prstClr val="black"/>
                </a:solidFill>
              </a:rPr>
              <a:t>Virus multiplies in epithelium of ducts</a:t>
            </a:r>
          </a:p>
        </p:txBody>
      </p:sp>
      <p:sp>
        <p:nvSpPr>
          <p:cNvPr id="10" name="Content Placeholder 9">
            <a:extLst>
              <a:ext uri="{FF2B5EF4-FFF2-40B4-BE49-F238E27FC236}">
                <a16:creationId xmlns:a16="http://schemas.microsoft.com/office/drawing/2014/main" id="{51F941F5-3B07-4F16-8452-CEC36407E1DA}"/>
              </a:ext>
            </a:extLst>
          </p:cNvPr>
          <p:cNvSpPr>
            <a:spLocks noGrp="1"/>
          </p:cNvSpPr>
          <p:nvPr>
            <p:ph sz="quarter" idx="19"/>
          </p:nvPr>
        </p:nvSpPr>
        <p:spPr>
          <a:xfrm>
            <a:off x="1844844" y="4313770"/>
            <a:ext cx="2988858" cy="2133600"/>
          </a:xfrm>
        </p:spPr>
        <p:txBody>
          <a:bodyPr/>
          <a:lstStyle/>
          <a:p>
            <a:pPr marL="228600" lvl="3">
              <a:spcAft>
                <a:spcPts val="800"/>
              </a:spcAft>
              <a:buFont typeface="Arial" panose="020B0604020202020204" pitchFamily="34" charset="0"/>
              <a:buChar char="•"/>
            </a:pPr>
            <a:r>
              <a:rPr lang="en-US" altLang="en-US" sz="1700" dirty="0">
                <a:solidFill>
                  <a:prstClr val="black"/>
                </a:solidFill>
              </a:rPr>
              <a:t>In parotid salivary glands, inflammatory response yields severe swelling, pain</a:t>
            </a:r>
          </a:p>
          <a:p>
            <a:pPr marL="228600" lvl="3">
              <a:spcAft>
                <a:spcPts val="800"/>
              </a:spcAft>
              <a:buFont typeface="Arial" panose="020B0604020202020204" pitchFamily="34" charset="0"/>
              <a:buChar char="•"/>
            </a:pPr>
            <a:r>
              <a:rPr lang="en-US" altLang="en-US" sz="1700" dirty="0">
                <a:solidFill>
                  <a:prstClr val="black"/>
                </a:solidFill>
              </a:rPr>
              <a:t>Similar process in</a:t>
            </a:r>
            <a:r>
              <a:rPr lang="en-US" altLang="en-US" sz="1700" dirty="0"/>
              <a:t> tubules </a:t>
            </a:r>
            <a:r>
              <a:rPr lang="en-US" altLang="en-US" sz="1700" dirty="0">
                <a:solidFill>
                  <a:prstClr val="black"/>
                </a:solidFill>
              </a:rPr>
              <a:t>of testicles or kidneys</a:t>
            </a:r>
          </a:p>
          <a:p>
            <a:pPr marL="682625" lvl="4">
              <a:spcAft>
                <a:spcPts val="800"/>
              </a:spcAft>
              <a:buFont typeface="Arial" panose="020B0604020202020204" pitchFamily="34" charset="0"/>
              <a:buChar char="•"/>
            </a:pPr>
            <a:r>
              <a:rPr lang="en-US" altLang="en-US" sz="1600" dirty="0">
                <a:solidFill>
                  <a:prstClr val="black"/>
                </a:solidFill>
              </a:rPr>
              <a:t>Swelling can impair blood supply to testicular tissue</a:t>
            </a:r>
            <a:endParaRPr lang="en-US" sz="1600" dirty="0">
              <a:solidFill>
                <a:prstClr val="black"/>
              </a:solidFill>
            </a:endParaRPr>
          </a:p>
        </p:txBody>
      </p:sp>
      <p:pic>
        <p:nvPicPr>
          <p:cNvPr id="65540" name="Picture 5">
            <a:extLs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812" b="2846"/>
          <a:stretch/>
        </p:blipFill>
        <p:spPr bwMode="auto">
          <a:xfrm>
            <a:off x="5486400" y="3810000"/>
            <a:ext cx="3200400" cy="2425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Placeholder 11">
            <a:extLst>
              <a:ext uri="{FF2B5EF4-FFF2-40B4-BE49-F238E27FC236}">
                <a16:creationId xmlns:a16="http://schemas.microsoft.com/office/drawing/2014/main" id="{16F57A30-42C3-4B0F-A915-0B50F10AE258}"/>
              </a:ext>
            </a:extLst>
          </p:cNvPr>
          <p:cNvSpPr>
            <a:spLocks noGrp="1"/>
          </p:cNvSpPr>
          <p:nvPr>
            <p:ph type="body" sz="quarter" idx="11"/>
          </p:nvPr>
        </p:nvSpPr>
        <p:spPr>
          <a:xfrm>
            <a:off x="8534400" y="6705600"/>
            <a:ext cx="609600" cy="152400"/>
          </a:xfrm>
        </p:spPr>
        <p:txBody>
          <a:bodyPr/>
          <a:lstStyle/>
          <a:p>
            <a:r>
              <a:rPr lang="en-US" altLang="en-US" dirty="0">
                <a:solidFill>
                  <a:schemeClr val="tx1"/>
                </a:solidFill>
              </a:rPr>
              <a:t>Source: CDC</a:t>
            </a:r>
          </a:p>
        </p:txBody>
      </p:sp>
    </p:spTree>
    <p:extLst>
      <p:ext uri="{BB962C8B-B14F-4D97-AF65-F5344CB8AC3E}">
        <p14:creationId xmlns:p14="http://schemas.microsoft.com/office/powerpoint/2010/main" val="18789153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CC7683C-FA15-4A60-A6CD-AC71176B4B66}"/>
              </a:ext>
            </a:extLst>
          </p:cNvPr>
          <p:cNvSpPr>
            <a:spLocks noGrp="1"/>
          </p:cNvSpPr>
          <p:nvPr>
            <p:ph type="title"/>
          </p:nvPr>
        </p:nvSpPr>
        <p:spPr>
          <a:xfrm>
            <a:off x="260380" y="25512"/>
            <a:ext cx="8623241" cy="1079945"/>
          </a:xfrm>
        </p:spPr>
        <p:txBody>
          <a:bodyPr/>
          <a:lstStyle/>
          <a:p>
            <a:r>
              <a:rPr lang="en-US" altLang="en-US" b="1" dirty="0">
                <a:solidFill>
                  <a:prstClr val="black"/>
                </a:solidFill>
              </a:rPr>
              <a:t>Viral Diseases of the Upper Digestive System (6)</a:t>
            </a:r>
            <a:endParaRPr lang="en-US" dirty="0"/>
          </a:p>
        </p:txBody>
      </p:sp>
      <p:sp>
        <p:nvSpPr>
          <p:cNvPr id="2" name="Content Placeholder 1"/>
          <p:cNvSpPr>
            <a:spLocks noGrp="1"/>
          </p:cNvSpPr>
          <p:nvPr>
            <p:ph idx="1"/>
          </p:nvPr>
        </p:nvSpPr>
        <p:spPr>
          <a:xfrm>
            <a:off x="797256" y="1143000"/>
            <a:ext cx="7432344" cy="3429000"/>
          </a:xfrm>
        </p:spPr>
        <p:txBody>
          <a:bodyPr/>
          <a:lstStyle/>
          <a:p>
            <a:pPr>
              <a:spcAft>
                <a:spcPts val="1500"/>
              </a:spcAft>
            </a:pPr>
            <a:r>
              <a:rPr lang="en-US" altLang="en-US" dirty="0"/>
              <a:t>Mumps</a:t>
            </a:r>
          </a:p>
          <a:p>
            <a:pPr marL="285750" lvl="1">
              <a:spcBef>
                <a:spcPts val="0"/>
              </a:spcBef>
            </a:pPr>
            <a:r>
              <a:rPr lang="en-US" altLang="en-US" i="1" dirty="0"/>
              <a:t>Epidemiology</a:t>
            </a:r>
          </a:p>
          <a:p>
            <a:pPr marL="519113" lvl="2"/>
            <a:r>
              <a:rPr lang="en-US" altLang="en-US" dirty="0"/>
              <a:t>Humans only natural host</a:t>
            </a:r>
          </a:p>
          <a:p>
            <a:pPr marL="519113" lvl="2"/>
            <a:r>
              <a:rPr lang="en-US" altLang="en-US" dirty="0"/>
              <a:t>Virus often spread from asymptomatic infections </a:t>
            </a:r>
          </a:p>
          <a:p>
            <a:pPr marL="519113" lvl="2"/>
            <a:r>
              <a:rPr lang="en-US" altLang="en-US" dirty="0"/>
              <a:t>Can spread a week before or two weeks after symptoms</a:t>
            </a:r>
          </a:p>
          <a:p>
            <a:pPr marL="763588" lvl="3"/>
            <a:r>
              <a:rPr lang="en-US" altLang="en-US" sz="1700" dirty="0"/>
              <a:t>Peak infectivity is 1 to 2 days before parotid swelling until gland begins to return to normal size</a:t>
            </a:r>
          </a:p>
          <a:p>
            <a:pPr marL="519113" lvl="2"/>
            <a:r>
              <a:rPr lang="en-US" altLang="en-US" dirty="0"/>
              <a:t>Infection gives lifelong immunity</a:t>
            </a:r>
          </a:p>
        </p:txBody>
      </p:sp>
      <p:sp>
        <p:nvSpPr>
          <p:cNvPr id="11" name="Content Placeholder 10">
            <a:extLst>
              <a:ext uri="{FF2B5EF4-FFF2-40B4-BE49-F238E27FC236}">
                <a16:creationId xmlns:a16="http://schemas.microsoft.com/office/drawing/2014/main" id="{4D217F61-B926-4E72-A2E3-24E1A47660AF}"/>
              </a:ext>
            </a:extLst>
          </p:cNvPr>
          <p:cNvSpPr>
            <a:spLocks noGrp="1"/>
          </p:cNvSpPr>
          <p:nvPr>
            <p:ph sz="quarter" idx="18"/>
          </p:nvPr>
        </p:nvSpPr>
        <p:spPr>
          <a:xfrm>
            <a:off x="1080448" y="4572000"/>
            <a:ext cx="2819400" cy="1447800"/>
          </a:xfrm>
        </p:spPr>
        <p:txBody>
          <a:bodyPr/>
          <a:lstStyle/>
          <a:p>
            <a:pPr marL="228600" lvl="2">
              <a:spcAft>
                <a:spcPts val="800"/>
              </a:spcAft>
              <a:buFont typeface="Arial" panose="020B0604020202020204" pitchFamily="34" charset="0"/>
              <a:buChar char="•"/>
            </a:pPr>
            <a:r>
              <a:rPr lang="en-US" altLang="en-US" sz="1800" dirty="0">
                <a:solidFill>
                  <a:prstClr val="black"/>
                </a:solidFill>
              </a:rPr>
              <a:t>Common in the U.S. prior to routine vaccination; now rare, but outbreaks occur as immunity wanes in young adults</a:t>
            </a:r>
          </a:p>
        </p:txBody>
      </p:sp>
      <p:pic>
        <p:nvPicPr>
          <p:cNvPr id="67588" name="Picture 4" descr="Total number of cases has fallen from about 36,000 per 100,000 population in 1973 to fewer than 4000 cases per 100,000 since 2006."/>
          <p:cNvPicPr>
            <a:picLocks noChangeAspect="1" noChangeArrowheads="1"/>
          </p:cNvPicPr>
          <p:nvPr/>
        </p:nvPicPr>
        <p:blipFill>
          <a:blip r:embed="rId3" cstate="print">
            <a:extLst>
              <a:ext uri="{28A0092B-C50C-407E-A947-70E740481C1C}">
                <a14:useLocalDpi xmlns:a14="http://schemas.microsoft.com/office/drawing/2010/main" val="0"/>
              </a:ext>
            </a:extLst>
          </a:blip>
          <a:srcRect t="2609"/>
          <a:stretch>
            <a:fillRect/>
          </a:stretch>
        </p:blipFill>
        <p:spPr bwMode="auto">
          <a:xfrm>
            <a:off x="4953000" y="3962400"/>
            <a:ext cx="3733800" cy="2380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03781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D976DB2-2FB5-461F-A746-9AA2877E7CC4}"/>
              </a:ext>
            </a:extLst>
          </p:cNvPr>
          <p:cNvSpPr>
            <a:spLocks noGrp="1"/>
          </p:cNvSpPr>
          <p:nvPr>
            <p:ph type="title"/>
          </p:nvPr>
        </p:nvSpPr>
        <p:spPr>
          <a:xfrm>
            <a:off x="253631" y="-11972"/>
            <a:ext cx="8636739" cy="1090744"/>
          </a:xfrm>
        </p:spPr>
        <p:txBody>
          <a:bodyPr/>
          <a:lstStyle/>
          <a:p>
            <a:r>
              <a:rPr lang="en-US" altLang="en-US" b="1" dirty="0">
                <a:solidFill>
                  <a:prstClr val="black"/>
                </a:solidFill>
              </a:rPr>
              <a:t>Viral Diseases of the Upper Digestive System (7)</a:t>
            </a:r>
            <a:endParaRPr lang="en-US" dirty="0"/>
          </a:p>
        </p:txBody>
      </p:sp>
      <p:sp>
        <p:nvSpPr>
          <p:cNvPr id="2" name="Content Placeholder 1"/>
          <p:cNvSpPr>
            <a:spLocks noGrp="1"/>
          </p:cNvSpPr>
          <p:nvPr>
            <p:ph idx="1"/>
          </p:nvPr>
        </p:nvSpPr>
        <p:spPr>
          <a:xfrm>
            <a:off x="457200" y="1110916"/>
            <a:ext cx="8229600" cy="2743200"/>
          </a:xfrm>
        </p:spPr>
        <p:txBody>
          <a:bodyPr/>
          <a:lstStyle/>
          <a:p>
            <a:r>
              <a:rPr lang="en-US" altLang="en-US" dirty="0"/>
              <a:t>Mumps</a:t>
            </a:r>
          </a:p>
          <a:p>
            <a:pPr lvl="1"/>
            <a:r>
              <a:rPr lang="en-US" altLang="en-US" sz="2200" i="1" dirty="0"/>
              <a:t>Treatment and prevention</a:t>
            </a:r>
          </a:p>
          <a:p>
            <a:pPr lvl="2"/>
            <a:r>
              <a:rPr lang="en-US" altLang="en-US" sz="2000" dirty="0"/>
              <a:t>No effective treatment</a:t>
            </a:r>
          </a:p>
          <a:p>
            <a:pPr lvl="2"/>
            <a:r>
              <a:rPr lang="en-US" altLang="en-US" sz="2000" dirty="0"/>
              <a:t>Attenuated vaccine as part of measles, mumps, rubella (MMR), and varicella (MMRV) vaccine</a:t>
            </a:r>
          </a:p>
          <a:p>
            <a:pPr lvl="2"/>
            <a:r>
              <a:rPr lang="en-US" altLang="en-US" sz="2000" dirty="0"/>
              <a:t>Good candidate for eradication</a:t>
            </a:r>
            <a:endParaRPr lang="en-US" sz="2000" dirty="0"/>
          </a:p>
        </p:txBody>
      </p:sp>
    </p:spTree>
    <p:extLst>
      <p:ext uri="{BB962C8B-B14F-4D97-AF65-F5344CB8AC3E}">
        <p14:creationId xmlns:p14="http://schemas.microsoft.com/office/powerpoint/2010/main" val="37557189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Table 24.4 Mumps</a:t>
            </a:r>
          </a:p>
        </p:txBody>
      </p:sp>
      <p:graphicFrame>
        <p:nvGraphicFramePr>
          <p:cNvPr id="10" name="Table Placeholder 9">
            <a:extLst>
              <a:ext uri="{FF2B5EF4-FFF2-40B4-BE49-F238E27FC236}">
                <a16:creationId xmlns:a16="http://schemas.microsoft.com/office/drawing/2014/main" id="{5D8BC6E9-654D-4570-A1F6-30A0D8405FCA}"/>
              </a:ext>
            </a:extLst>
          </p:cNvPr>
          <p:cNvGraphicFramePr>
            <a:graphicFrameLocks noGrp="1"/>
          </p:cNvGraphicFramePr>
          <p:nvPr>
            <p:ph type="tbl" sz="quarter" idx="20"/>
            <p:extLst>
              <p:ext uri="{D42A27DB-BD31-4B8C-83A1-F6EECF244321}">
                <p14:modId xmlns:p14="http://schemas.microsoft.com/office/powerpoint/2010/main" val="3431403873"/>
              </p:ext>
            </p:extLst>
          </p:nvPr>
        </p:nvGraphicFramePr>
        <p:xfrm>
          <a:off x="1521301" y="1757072"/>
          <a:ext cx="6092800" cy="3787723"/>
        </p:xfrm>
        <a:graphic>
          <a:graphicData uri="http://schemas.openxmlformats.org/drawingml/2006/table">
            <a:tbl>
              <a:tblPr firstRow="1" bandRow="1">
                <a:tableStyleId>{5940675A-B579-460E-94D1-54222C63F5DA}</a:tableStyleId>
              </a:tblPr>
              <a:tblGrid>
                <a:gridCol w="1446200">
                  <a:extLst>
                    <a:ext uri="{9D8B030D-6E8A-4147-A177-3AD203B41FA5}">
                      <a16:colId xmlns:a16="http://schemas.microsoft.com/office/drawing/2014/main" val="3848187089"/>
                    </a:ext>
                  </a:extLst>
                </a:gridCol>
                <a:gridCol w="4646600">
                  <a:extLst>
                    <a:ext uri="{9D8B030D-6E8A-4147-A177-3AD203B41FA5}">
                      <a16:colId xmlns:a16="http://schemas.microsoft.com/office/drawing/2014/main" val="3946498813"/>
                    </a:ext>
                  </a:extLst>
                </a:gridCol>
              </a:tblGrid>
              <a:tr h="79505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mn-lt"/>
                          <a:ea typeface="+mn-ea"/>
                          <a:cs typeface="+mn-cs"/>
                        </a:rPr>
                        <a:t>Signs and symptoms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mn-lt"/>
                          <a:ea typeface="+mn-ea"/>
                          <a:cs typeface="+mn-cs"/>
                        </a:rPr>
                        <a:t>Fever, headache, loss of appetite, followed by painful swelling of parotid gland(s). Meningitis can occur. Painful enlargement of the testicles; pelvic pain in women.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18592092"/>
                  </a:ext>
                </a:extLst>
              </a:tr>
              <a:tr h="39578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mn-lt"/>
                          <a:ea typeface="+mn-ea"/>
                          <a:cs typeface="+mn-cs"/>
                        </a:rPr>
                        <a:t>Incubation period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mn-lt"/>
                          <a:ea typeface="+mn-ea"/>
                          <a:cs typeface="+mn-cs"/>
                        </a:rPr>
                        <a:t>Generally 15 to 21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78360120"/>
                  </a:ext>
                </a:extLst>
              </a:tr>
              <a:tr h="39578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mn-lt"/>
                          <a:ea typeface="+mn-ea"/>
                          <a:cs typeface="+mn-cs"/>
                        </a:rPr>
                        <a:t>Causative agent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mn-lt"/>
                          <a:ea typeface="+mn-ea"/>
                          <a:cs typeface="+mn-cs"/>
                        </a:rPr>
                        <a:t>Mumps virus, a single-stranded RNA virus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13265863"/>
                  </a:ext>
                </a:extLst>
              </a:tr>
              <a:tr h="988719">
                <a:tc>
                  <a:txBody>
                    <a:bodyPr/>
                    <a:lstStyle/>
                    <a:p>
                      <a:r>
                        <a:rPr kumimoji="0" lang="en-US" sz="1300" b="1" i="0" u="none" strike="noStrike" kern="1200" cap="none" spc="0" normalizeH="0" baseline="0" noProof="0" dirty="0">
                          <a:ln>
                            <a:noFill/>
                          </a:ln>
                          <a:solidFill>
                            <a:prstClr val="black"/>
                          </a:solidFill>
                          <a:effectLst/>
                          <a:uLnTx/>
                          <a:uFillTx/>
                          <a:latin typeface="+mn-lt"/>
                          <a:ea typeface="+mn-ea"/>
                          <a:cs typeface="+mn-cs"/>
                        </a:rPr>
                        <a:t>Pathogenesis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kumimoji="0" lang="en-US" sz="1300" b="0" i="0" u="none" strike="noStrike" kern="1200" cap="none" spc="0" normalizeH="0" baseline="0" noProof="0" dirty="0">
                          <a:ln>
                            <a:noFill/>
                          </a:ln>
                          <a:solidFill>
                            <a:prstClr val="black"/>
                          </a:solidFill>
                          <a:effectLst/>
                          <a:uLnTx/>
                          <a:uFillTx/>
                          <a:latin typeface="+mn-lt"/>
                          <a:ea typeface="+mn-ea"/>
                          <a:cs typeface="+mn-cs"/>
                        </a:rPr>
                        <a:t>The virus initially replicates in the upper respiratory tract, then spreads throughout the body in the bloodstream. In the salivary glands, the virus multiplies in the cells that line the ducts and kills them. Inflammatory responses cause swelling and pain.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55066584"/>
                  </a:ext>
                </a:extLst>
              </a:tr>
              <a:tr h="608070">
                <a:tc>
                  <a:txBody>
                    <a:bodyPr/>
                    <a:lstStyle/>
                    <a:p>
                      <a:r>
                        <a:rPr kumimoji="0" lang="en-US" sz="1300" b="1" i="0" u="none" strike="noStrike" kern="1200" cap="none" spc="0" normalizeH="0" baseline="0" noProof="0" dirty="0">
                          <a:ln>
                            <a:noFill/>
                          </a:ln>
                          <a:solidFill>
                            <a:prstClr val="black"/>
                          </a:solidFill>
                          <a:effectLst/>
                          <a:uLnTx/>
                          <a:uFillTx/>
                          <a:latin typeface="+mn-lt"/>
                          <a:ea typeface="+mn-ea"/>
                          <a:cs typeface="+mn-cs"/>
                        </a:rPr>
                        <a:t>Epidemiology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mn-lt"/>
                          <a:ea typeface="+mn-ea"/>
                          <a:cs typeface="+mn-cs"/>
                        </a:rPr>
                        <a:t>Humans are the only source of the virus. Infections are often asymptomatic, so the disease can be spread unknowingly.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92105987"/>
                  </a:ext>
                </a:extLst>
              </a:tr>
              <a:tr h="60430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mn-lt"/>
                          <a:ea typeface="+mn-ea"/>
                          <a:cs typeface="+mn-cs"/>
                        </a:rPr>
                        <a:t>Treatment and prevention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t>Treatment:</a:t>
                      </a:r>
                      <a:r>
                        <a:rPr lang="en-US" sz="1300" baseline="0" dirty="0"/>
                        <a:t> no antiviral therapy is available. Prevention: an effective attenuated vaccine is available.</a:t>
                      </a:r>
                      <a:endParaRPr 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9720501"/>
                  </a:ext>
                </a:extLst>
              </a:tr>
            </a:tbl>
          </a:graphicData>
        </a:graphic>
      </p:graphicFrame>
    </p:spTree>
    <p:extLst>
      <p:ext uri="{BB962C8B-B14F-4D97-AF65-F5344CB8AC3E}">
        <p14:creationId xmlns:p14="http://schemas.microsoft.com/office/powerpoint/2010/main" val="19873024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265B12F-22FC-48D4-ABFD-912414CD35FE}"/>
              </a:ext>
            </a:extLst>
          </p:cNvPr>
          <p:cNvSpPr>
            <a:spLocks noGrp="1"/>
          </p:cNvSpPr>
          <p:nvPr>
            <p:ph type="title"/>
          </p:nvPr>
        </p:nvSpPr>
        <p:spPr>
          <a:xfrm>
            <a:off x="1761213" y="228600"/>
            <a:ext cx="6245475" cy="609600"/>
          </a:xfrm>
        </p:spPr>
        <p:txBody>
          <a:bodyPr/>
          <a:lstStyle/>
          <a:p>
            <a:r>
              <a:rPr lang="en-US" altLang="en-US" b="1" dirty="0">
                <a:solidFill>
                  <a:prstClr val="black"/>
                </a:solidFill>
              </a:rPr>
              <a:t>Focus on Diarrheal Diseases (1)</a:t>
            </a:r>
            <a:endParaRPr lang="en-US" dirty="0"/>
          </a:p>
        </p:txBody>
      </p:sp>
      <p:sp>
        <p:nvSpPr>
          <p:cNvPr id="2" name="Content Placeholder 1"/>
          <p:cNvSpPr>
            <a:spLocks noGrp="1"/>
          </p:cNvSpPr>
          <p:nvPr>
            <p:ph idx="1"/>
          </p:nvPr>
        </p:nvSpPr>
        <p:spPr>
          <a:xfrm>
            <a:off x="799528" y="990600"/>
            <a:ext cx="7549488" cy="3276600"/>
          </a:xfrm>
        </p:spPr>
        <p:txBody>
          <a:bodyPr/>
          <a:lstStyle/>
          <a:p>
            <a:pPr>
              <a:spcAft>
                <a:spcPts val="1500"/>
              </a:spcAft>
            </a:pPr>
            <a:r>
              <a:rPr lang="en-US" altLang="en-US" u="sng" dirty="0"/>
              <a:t>Gastroenteritis</a:t>
            </a:r>
            <a:r>
              <a:rPr lang="en-US" altLang="en-US" dirty="0"/>
              <a:t>; “stomach flu” (not influenza)</a:t>
            </a:r>
          </a:p>
          <a:p>
            <a:pPr>
              <a:spcAft>
                <a:spcPts val="1500"/>
              </a:spcAft>
            </a:pPr>
            <a:r>
              <a:rPr lang="en-US" altLang="en-US" i="1" dirty="0"/>
              <a:t>Signs and symptoms: </a:t>
            </a:r>
            <a:r>
              <a:rPr lang="en-US" altLang="en-US" dirty="0"/>
              <a:t>diarrhea, loss of appetite, nausea, vomiting, perhaps fever; incubation period 1 to 2 days</a:t>
            </a:r>
          </a:p>
          <a:p>
            <a:pPr marL="285750" lvl="1">
              <a:spcBef>
                <a:spcPts val="0"/>
              </a:spcBef>
            </a:pPr>
            <a:r>
              <a:rPr lang="en-US" altLang="en-US" dirty="0"/>
              <a:t>Small intestine: abundant, watery diarrhea</a:t>
            </a:r>
          </a:p>
          <a:p>
            <a:pPr marL="285750" lvl="1"/>
            <a:r>
              <a:rPr lang="en-US" altLang="en-US" dirty="0"/>
              <a:t>Large intestine: small amounts of diarrhea with mucus, pus, and sometimes blood</a:t>
            </a:r>
          </a:p>
          <a:p>
            <a:pPr marL="519113" lvl="2"/>
            <a:r>
              <a:rPr lang="en-US" altLang="en-US" u="sng" dirty="0"/>
              <a:t>Dysentery</a:t>
            </a:r>
            <a:r>
              <a:rPr lang="en-US" altLang="en-US" dirty="0"/>
              <a:t>: blood and pus in feces</a:t>
            </a:r>
          </a:p>
        </p:txBody>
      </p:sp>
    </p:spTree>
    <p:extLst>
      <p:ext uri="{BB962C8B-B14F-4D97-AF65-F5344CB8AC3E}">
        <p14:creationId xmlns:p14="http://schemas.microsoft.com/office/powerpoint/2010/main" val="26543975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C634613-0AEF-446A-B3DD-8C76F519CBC0}"/>
              </a:ext>
            </a:extLst>
          </p:cNvPr>
          <p:cNvSpPr>
            <a:spLocks noGrp="1"/>
          </p:cNvSpPr>
          <p:nvPr>
            <p:ph type="title"/>
          </p:nvPr>
        </p:nvSpPr>
        <p:spPr>
          <a:xfrm>
            <a:off x="1755525" y="228600"/>
            <a:ext cx="6245475" cy="609600"/>
          </a:xfrm>
        </p:spPr>
        <p:txBody>
          <a:bodyPr/>
          <a:lstStyle/>
          <a:p>
            <a:r>
              <a:rPr lang="en-US" altLang="en-US" b="1" dirty="0">
                <a:solidFill>
                  <a:prstClr val="black"/>
                </a:solidFill>
              </a:rPr>
              <a:t>Focus on Diarrheal Diseases (2)</a:t>
            </a:r>
            <a:endParaRPr lang="en-US" dirty="0"/>
          </a:p>
        </p:txBody>
      </p:sp>
      <p:sp>
        <p:nvSpPr>
          <p:cNvPr id="2" name="Content Placeholder 1"/>
          <p:cNvSpPr>
            <a:spLocks noGrp="1"/>
          </p:cNvSpPr>
          <p:nvPr>
            <p:ph idx="1"/>
          </p:nvPr>
        </p:nvSpPr>
        <p:spPr>
          <a:xfrm>
            <a:off x="797256" y="990600"/>
            <a:ext cx="7203744" cy="5562600"/>
          </a:xfrm>
        </p:spPr>
        <p:txBody>
          <a:bodyPr/>
          <a:lstStyle/>
          <a:p>
            <a:pPr>
              <a:spcAft>
                <a:spcPts val="1500"/>
              </a:spcAft>
            </a:pPr>
            <a:r>
              <a:rPr lang="en-US" altLang="en-US" i="1" dirty="0"/>
              <a:t>Pathogenesis</a:t>
            </a:r>
          </a:p>
          <a:p>
            <a:pPr marL="285750" lvl="1">
              <a:spcBef>
                <a:spcPts val="0"/>
              </a:spcBef>
            </a:pPr>
            <a:r>
              <a:rPr lang="en-US" altLang="en-US" dirty="0"/>
              <a:t>Virulence genes</a:t>
            </a:r>
            <a:r>
              <a:rPr lang="en-US" altLang="en-US" i="1" dirty="0"/>
              <a:t> </a:t>
            </a:r>
            <a:r>
              <a:rPr lang="en-US" altLang="en-US" dirty="0"/>
              <a:t>often</a:t>
            </a:r>
            <a:r>
              <a:rPr lang="en-US" altLang="en-US" i="1" dirty="0"/>
              <a:t> </a:t>
            </a:r>
            <a:r>
              <a:rPr lang="en-US" altLang="en-US" dirty="0"/>
              <a:t>shared by horizontal transfer</a:t>
            </a:r>
          </a:p>
          <a:p>
            <a:pPr marL="285750" lvl="1"/>
            <a:r>
              <a:rPr lang="en-US" altLang="en-US" dirty="0"/>
              <a:t>Infectious dose related to acid tolerance; organism must survive passage through stomach</a:t>
            </a:r>
          </a:p>
          <a:p>
            <a:pPr marL="285750" lvl="1"/>
            <a:r>
              <a:rPr lang="en-US" altLang="en-US" dirty="0"/>
              <a:t>Attachment of pathogen typically needed for infection</a:t>
            </a:r>
          </a:p>
          <a:p>
            <a:pPr marL="519113" lvl="2"/>
            <a:r>
              <a:rPr lang="en-US" altLang="en-US" dirty="0"/>
              <a:t>Disrupts fluid exchange in small intestine; can result in dehydration; potentially fatal</a:t>
            </a:r>
          </a:p>
          <a:p>
            <a:pPr marL="519113" lvl="2"/>
            <a:r>
              <a:rPr lang="en-US" altLang="en-US" dirty="0"/>
              <a:t>Causes strong inflammatory response in large intestine</a:t>
            </a:r>
          </a:p>
          <a:p>
            <a:pPr marL="285750" lvl="1"/>
            <a:r>
              <a:rPr lang="en-US" altLang="en-US" dirty="0"/>
              <a:t>Mechanisms include alteration of intestinal epithelial cells, cell invasion, exotoxin production</a:t>
            </a:r>
          </a:p>
          <a:p>
            <a:pPr marL="519113" lvl="2"/>
            <a:r>
              <a:rPr lang="en-US" altLang="en-US" u="sng" dirty="0"/>
              <a:t>Enterotoxins</a:t>
            </a:r>
            <a:r>
              <a:rPr lang="en-US" altLang="en-US" dirty="0"/>
              <a:t> cause water and electrolyte loss</a:t>
            </a:r>
          </a:p>
          <a:p>
            <a:pPr marL="519113" lvl="2"/>
            <a:r>
              <a:rPr lang="en-US" altLang="en-US" u="sng" dirty="0"/>
              <a:t>Cytotoxins</a:t>
            </a:r>
            <a:r>
              <a:rPr lang="en-US" altLang="en-US" dirty="0"/>
              <a:t> cause cell death</a:t>
            </a:r>
          </a:p>
          <a:p>
            <a:pPr marL="750888" lvl="3"/>
            <a:r>
              <a:rPr lang="en-US" altLang="en-US" sz="1700" dirty="0"/>
              <a:t>Some absorbed into bloodstream; systemic effects</a:t>
            </a:r>
          </a:p>
        </p:txBody>
      </p:sp>
    </p:spTree>
    <p:extLst>
      <p:ext uri="{BB962C8B-B14F-4D97-AF65-F5344CB8AC3E}">
        <p14:creationId xmlns:p14="http://schemas.microsoft.com/office/powerpoint/2010/main" val="29660201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D7DD336-88E2-4BD9-8F0C-9EB6FD1C2B51}"/>
              </a:ext>
            </a:extLst>
          </p:cNvPr>
          <p:cNvSpPr>
            <a:spLocks noGrp="1"/>
          </p:cNvSpPr>
          <p:nvPr>
            <p:ph type="title"/>
          </p:nvPr>
        </p:nvSpPr>
        <p:spPr>
          <a:xfrm>
            <a:off x="1761213" y="228600"/>
            <a:ext cx="6245475" cy="609600"/>
          </a:xfrm>
        </p:spPr>
        <p:txBody>
          <a:bodyPr/>
          <a:lstStyle/>
          <a:p>
            <a:r>
              <a:rPr lang="en-US" altLang="en-US" b="1" dirty="0">
                <a:solidFill>
                  <a:prstClr val="black"/>
                </a:solidFill>
              </a:rPr>
              <a:t>Focus on Diarrheal Diseases (3)</a:t>
            </a:r>
            <a:endParaRPr lang="en-US" dirty="0"/>
          </a:p>
        </p:txBody>
      </p:sp>
      <p:sp>
        <p:nvSpPr>
          <p:cNvPr id="2" name="Content Placeholder 1"/>
          <p:cNvSpPr>
            <a:spLocks noGrp="1"/>
          </p:cNvSpPr>
          <p:nvPr>
            <p:ph idx="1"/>
          </p:nvPr>
        </p:nvSpPr>
        <p:spPr>
          <a:xfrm>
            <a:off x="797255" y="990600"/>
            <a:ext cx="7753187" cy="4953000"/>
          </a:xfrm>
        </p:spPr>
        <p:txBody>
          <a:bodyPr/>
          <a:lstStyle/>
          <a:p>
            <a:pPr>
              <a:spcAft>
                <a:spcPts val="1500"/>
              </a:spcAft>
            </a:pPr>
            <a:r>
              <a:rPr lang="en-US" altLang="en-US" i="1" dirty="0"/>
              <a:t>Epidemiology</a:t>
            </a:r>
          </a:p>
          <a:p>
            <a:pPr marL="285750" lvl="1">
              <a:spcBef>
                <a:spcPts val="0"/>
              </a:spcBef>
            </a:pPr>
            <a:r>
              <a:rPr lang="en-US" altLang="en-US" dirty="0"/>
              <a:t>Hundreds of thousands of children die of diarrheal disease every year; most are infants</a:t>
            </a:r>
          </a:p>
          <a:p>
            <a:pPr marL="285750" lvl="1"/>
            <a:r>
              <a:rPr lang="en-US" altLang="en-US" dirty="0"/>
              <a:t>Transmitted by fecal-oral route</a:t>
            </a:r>
          </a:p>
          <a:p>
            <a:pPr marL="490538" lvl="2"/>
            <a:r>
              <a:rPr lang="en-US" altLang="en-US" dirty="0"/>
              <a:t>Ingestion of contaminated food, water</a:t>
            </a:r>
          </a:p>
          <a:p>
            <a:pPr marL="490538" lvl="2"/>
            <a:r>
              <a:rPr lang="en-US" altLang="en-US" dirty="0"/>
              <a:t>Sexual practices with oral-anal contact</a:t>
            </a:r>
          </a:p>
          <a:p>
            <a:pPr marL="490538" lvl="2"/>
            <a:r>
              <a:rPr lang="en-US" altLang="en-US" dirty="0"/>
              <a:t>Pathogens with low infectious dose can be transmitted by person-to-person contact</a:t>
            </a:r>
          </a:p>
          <a:p>
            <a:pPr marL="285750" lvl="1"/>
            <a:r>
              <a:rPr lang="en-US" altLang="en-US" dirty="0"/>
              <a:t>Sewage treatment, handwashing, chlorination of drinking water are important control measures</a:t>
            </a:r>
          </a:p>
          <a:p>
            <a:pPr marL="285750" lvl="1"/>
            <a:r>
              <a:rPr lang="en-US" altLang="en-US" dirty="0"/>
              <a:t>PulseNet in the U.S. is a DNA subtyping resource that helps track illness caused by specific intestinal pathogens</a:t>
            </a:r>
          </a:p>
        </p:txBody>
      </p:sp>
    </p:spTree>
    <p:extLst>
      <p:ext uri="{BB962C8B-B14F-4D97-AF65-F5344CB8AC3E}">
        <p14:creationId xmlns:p14="http://schemas.microsoft.com/office/powerpoint/2010/main" val="3379261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59D17C3-7B33-44A0-83A5-301E6350671C}"/>
              </a:ext>
            </a:extLst>
          </p:cNvPr>
          <p:cNvSpPr>
            <a:spLocks noGrp="1"/>
          </p:cNvSpPr>
          <p:nvPr>
            <p:ph type="title"/>
          </p:nvPr>
        </p:nvSpPr>
        <p:spPr>
          <a:xfrm>
            <a:off x="1136989" y="228600"/>
            <a:ext cx="6870023" cy="609600"/>
          </a:xfrm>
        </p:spPr>
        <p:txBody>
          <a:bodyPr/>
          <a:lstStyle/>
          <a:p>
            <a:r>
              <a:rPr lang="en-US" altLang="en-US" b="1" dirty="0">
                <a:solidFill>
                  <a:prstClr val="black"/>
                </a:solidFill>
              </a:rPr>
              <a:t>Anatomy, Physiology, and Ecology</a:t>
            </a:r>
            <a:endParaRPr lang="en-US" dirty="0"/>
          </a:p>
        </p:txBody>
      </p:sp>
      <p:sp>
        <p:nvSpPr>
          <p:cNvPr id="2" name="Content Placeholder 1"/>
          <p:cNvSpPr>
            <a:spLocks noGrp="1"/>
          </p:cNvSpPr>
          <p:nvPr>
            <p:ph idx="1"/>
          </p:nvPr>
        </p:nvSpPr>
        <p:spPr>
          <a:xfrm>
            <a:off x="797256" y="990600"/>
            <a:ext cx="7660944" cy="5257800"/>
          </a:xfrm>
        </p:spPr>
        <p:txBody>
          <a:bodyPr/>
          <a:lstStyle/>
          <a:p>
            <a:pPr>
              <a:spcAft>
                <a:spcPts val="1500"/>
              </a:spcAft>
            </a:pPr>
            <a:r>
              <a:rPr lang="en-US" altLang="en-US" dirty="0">
                <a:latin typeface="+mj-lt"/>
              </a:rPr>
              <a:t>Function of digestive system is to convert foods into absorbable nutrients to use for energy and raw materials for growth</a:t>
            </a:r>
          </a:p>
          <a:p>
            <a:pPr marL="285750" lvl="1">
              <a:spcBef>
                <a:spcPts val="0"/>
              </a:spcBef>
            </a:pPr>
            <a:r>
              <a:rPr lang="en-US" altLang="en-US" sz="2200" dirty="0">
                <a:latin typeface="+mj-lt"/>
              </a:rPr>
              <a:t>Digestive tract: Hollow tube from mouth to anus</a:t>
            </a:r>
          </a:p>
          <a:p>
            <a:pPr marL="531813" lvl="2"/>
            <a:r>
              <a:rPr lang="en-US" altLang="en-US" sz="2000" dirty="0">
                <a:latin typeface="+mj-lt"/>
              </a:rPr>
              <a:t>Gastrointestinal tract refers to stomach and intestines</a:t>
            </a:r>
          </a:p>
          <a:p>
            <a:pPr marL="285750" lvl="1"/>
            <a:r>
              <a:rPr lang="en-US" altLang="en-US" sz="2200" dirty="0">
                <a:latin typeface="+mj-lt"/>
              </a:rPr>
              <a:t>Accessory organs include salivary glands, liver, pancreas</a:t>
            </a:r>
          </a:p>
          <a:p>
            <a:pPr marL="285750" lvl="1"/>
            <a:r>
              <a:rPr lang="en-US" altLang="en-US" sz="2200" dirty="0">
                <a:latin typeface="+mj-lt"/>
              </a:rPr>
              <a:t>Major boundary with environment</a:t>
            </a:r>
          </a:p>
          <a:p>
            <a:pPr marL="531813" lvl="2"/>
            <a:r>
              <a:rPr lang="en-US" altLang="en-US" sz="2000" dirty="0">
                <a:latin typeface="+mj-lt"/>
              </a:rPr>
              <a:t>Contents provide ready source of food for microbes</a:t>
            </a:r>
          </a:p>
          <a:p>
            <a:pPr marL="531813" lvl="2"/>
            <a:r>
              <a:rPr lang="en-US" altLang="en-US" sz="2000" dirty="0">
                <a:latin typeface="+mj-lt"/>
              </a:rPr>
              <a:t>Mucous membrane only one cell layer thick separates microbial population from underlying tissue</a:t>
            </a:r>
          </a:p>
          <a:p>
            <a:pPr marL="763588" lvl="3"/>
            <a:r>
              <a:rPr lang="en-US" altLang="en-US" sz="1800" dirty="0">
                <a:latin typeface="+mj-lt"/>
              </a:rPr>
              <a:t>Damage allows microbes to penetrate; ingested pathogens often have mechanisms to breach</a:t>
            </a:r>
          </a:p>
        </p:txBody>
      </p:sp>
    </p:spTree>
    <p:extLst>
      <p:ext uri="{BB962C8B-B14F-4D97-AF65-F5344CB8AC3E}">
        <p14:creationId xmlns:p14="http://schemas.microsoft.com/office/powerpoint/2010/main" val="9838590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62B7960-A545-44C1-9719-1892728F55F6}"/>
              </a:ext>
            </a:extLst>
          </p:cNvPr>
          <p:cNvSpPr>
            <a:spLocks noGrp="1"/>
          </p:cNvSpPr>
          <p:nvPr>
            <p:ph type="title"/>
          </p:nvPr>
        </p:nvSpPr>
        <p:spPr>
          <a:xfrm>
            <a:off x="1753744" y="228600"/>
            <a:ext cx="6245475" cy="609600"/>
          </a:xfrm>
        </p:spPr>
        <p:txBody>
          <a:bodyPr/>
          <a:lstStyle/>
          <a:p>
            <a:r>
              <a:rPr lang="en-US" altLang="en-US" b="1" dirty="0">
                <a:solidFill>
                  <a:prstClr val="black"/>
                </a:solidFill>
              </a:rPr>
              <a:t>Focus on Diarrheal Diseases (4)</a:t>
            </a:r>
            <a:endParaRPr lang="en-US" dirty="0"/>
          </a:p>
        </p:txBody>
      </p:sp>
      <p:sp>
        <p:nvSpPr>
          <p:cNvPr id="2" name="Content Placeholder 1"/>
          <p:cNvSpPr>
            <a:spLocks noGrp="1"/>
          </p:cNvSpPr>
          <p:nvPr>
            <p:ph idx="1"/>
          </p:nvPr>
        </p:nvSpPr>
        <p:spPr>
          <a:xfrm>
            <a:off x="797256" y="990600"/>
            <a:ext cx="7660944" cy="4953000"/>
          </a:xfrm>
        </p:spPr>
        <p:txBody>
          <a:bodyPr/>
          <a:lstStyle/>
          <a:p>
            <a:pPr>
              <a:spcAft>
                <a:spcPts val="1500"/>
              </a:spcAft>
            </a:pPr>
            <a:r>
              <a:rPr lang="en-US" altLang="en-US" i="1" dirty="0"/>
              <a:t>Treatment and prevention</a:t>
            </a:r>
          </a:p>
          <a:p>
            <a:pPr marL="285750" lvl="1">
              <a:spcBef>
                <a:spcPts val="0"/>
              </a:spcBef>
            </a:pPr>
            <a:r>
              <a:rPr lang="en-US" altLang="en-US" u="sng" dirty="0"/>
              <a:t>Oral rehydration therapy (ORT):</a:t>
            </a:r>
            <a:r>
              <a:rPr lang="en-US" altLang="en-US" dirty="0"/>
              <a:t> appropriate fluids counteract loss of fluid and</a:t>
            </a:r>
            <a:r>
              <a:rPr lang="en-US" altLang="en-US" baseline="0" dirty="0"/>
              <a:t> </a:t>
            </a:r>
            <a:r>
              <a:rPr lang="en-US" altLang="en-US" dirty="0"/>
              <a:t>electrolytes</a:t>
            </a:r>
          </a:p>
          <a:p>
            <a:pPr marL="519113" lvl="2" defTabSz="668338"/>
            <a:r>
              <a:rPr lang="en-US" altLang="en-US" dirty="0"/>
              <a:t>Plain water cannot be absorbed enough to keep pace</a:t>
            </a:r>
          </a:p>
          <a:p>
            <a:pPr marL="519113" lvl="2" defTabSz="668338"/>
            <a:r>
              <a:rPr lang="en-US" altLang="en-US" dirty="0"/>
              <a:t>Glucose increases absorptive capacity of intestine</a:t>
            </a:r>
          </a:p>
          <a:p>
            <a:pPr marL="285750" lvl="1"/>
            <a:r>
              <a:rPr lang="en-US" altLang="en-US" dirty="0"/>
              <a:t>ORS is mixture of glucose and salts; premeasured packets added to clean water</a:t>
            </a:r>
          </a:p>
          <a:p>
            <a:pPr marL="285750" lvl="1"/>
            <a:r>
              <a:rPr lang="en-US" altLang="en-US" dirty="0"/>
              <a:t>Antimicrobial medications often prolong bacterial infection as they suppress normal microbiota; zinc supplements may decrease severity of disease</a:t>
            </a:r>
          </a:p>
          <a:p>
            <a:pPr marL="285750" lvl="1"/>
            <a:r>
              <a:rPr lang="en-US" altLang="en-US" dirty="0"/>
              <a:t>No treatment for viral diarrhea</a:t>
            </a:r>
          </a:p>
          <a:p>
            <a:pPr marL="285750" lvl="1"/>
            <a:r>
              <a:rPr lang="en-US" altLang="en-US" dirty="0"/>
              <a:t>A few pathogen-specific vaccines are available</a:t>
            </a:r>
          </a:p>
        </p:txBody>
      </p:sp>
    </p:spTree>
    <p:extLst>
      <p:ext uri="{BB962C8B-B14F-4D97-AF65-F5344CB8AC3E}">
        <p14:creationId xmlns:p14="http://schemas.microsoft.com/office/powerpoint/2010/main" val="17572524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323D25D-F11F-40E2-AA86-749099CAE8C6}"/>
              </a:ext>
            </a:extLst>
          </p:cNvPr>
          <p:cNvSpPr>
            <a:spLocks noGrp="1"/>
          </p:cNvSpPr>
          <p:nvPr>
            <p:ph type="title"/>
          </p:nvPr>
        </p:nvSpPr>
        <p:spPr/>
        <p:txBody>
          <a:bodyPr/>
          <a:lstStyle/>
          <a:p>
            <a:r>
              <a:rPr lang="en-US" altLang="en-US" sz="3200" b="1" dirty="0">
                <a:solidFill>
                  <a:prstClr val="black"/>
                </a:solidFill>
              </a:rPr>
              <a:t>Bacterial Diseases of the Lower Digestive System (1)</a:t>
            </a:r>
            <a:endParaRPr lang="en-US" dirty="0"/>
          </a:p>
        </p:txBody>
      </p:sp>
      <p:sp>
        <p:nvSpPr>
          <p:cNvPr id="2" name="Content Placeholder 1"/>
          <p:cNvSpPr>
            <a:spLocks noGrp="1"/>
          </p:cNvSpPr>
          <p:nvPr>
            <p:ph idx="1"/>
          </p:nvPr>
        </p:nvSpPr>
        <p:spPr>
          <a:xfrm>
            <a:off x="797256" y="990600"/>
            <a:ext cx="7508544" cy="3505200"/>
          </a:xfrm>
        </p:spPr>
        <p:txBody>
          <a:bodyPr/>
          <a:lstStyle/>
          <a:p>
            <a:pPr>
              <a:spcAft>
                <a:spcPts val="1500"/>
              </a:spcAft>
            </a:pPr>
            <a:r>
              <a:rPr lang="en-US" altLang="en-US" dirty="0"/>
              <a:t>Cholera</a:t>
            </a:r>
          </a:p>
          <a:p>
            <a:pPr marL="285750" lvl="1">
              <a:spcBef>
                <a:spcPts val="0"/>
              </a:spcBef>
            </a:pPr>
            <a:r>
              <a:rPr lang="en-US" altLang="en-US" dirty="0"/>
              <a:t>Seven pandemics have occurred since early 1800s</a:t>
            </a:r>
          </a:p>
          <a:p>
            <a:pPr marL="504825" lvl="2" indent="-217488"/>
            <a:r>
              <a:rPr lang="en-US" altLang="en-US" dirty="0"/>
              <a:t>South America was cholera-free for 100 years until 1991 when an outbreak occurred in Peru</a:t>
            </a:r>
          </a:p>
          <a:p>
            <a:pPr marL="723900" lvl="3"/>
            <a:r>
              <a:rPr lang="en-US" altLang="en-US" sz="1700" dirty="0"/>
              <a:t>Lima’s water supply was not chlorinated; in 2 years, more than 700,000 cases, 6,323 deaths in South and Central America</a:t>
            </a:r>
          </a:p>
          <a:p>
            <a:pPr marL="504825" lvl="2" indent="-217488"/>
            <a:r>
              <a:rPr lang="en-US" altLang="en-US" dirty="0"/>
              <a:t>In 2011 Haiti had the most recorded cases in a country in a single year</a:t>
            </a:r>
          </a:p>
          <a:p>
            <a:pPr marL="504825" lvl="2" indent="-217488"/>
            <a:r>
              <a:rPr lang="en-US" altLang="en-US" dirty="0"/>
              <a:t>Due to the disruptions of civil war, that number was surpassed in Yemen during the first seven months of 2017</a:t>
            </a:r>
          </a:p>
        </p:txBody>
      </p:sp>
    </p:spTree>
    <p:extLst>
      <p:ext uri="{BB962C8B-B14F-4D97-AF65-F5344CB8AC3E}">
        <p14:creationId xmlns:p14="http://schemas.microsoft.com/office/powerpoint/2010/main" val="12068586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AE0006C-F659-4FEB-810E-8666A81F0FF1}"/>
              </a:ext>
            </a:extLst>
          </p:cNvPr>
          <p:cNvSpPr>
            <a:spLocks noGrp="1"/>
          </p:cNvSpPr>
          <p:nvPr>
            <p:ph type="title"/>
          </p:nvPr>
        </p:nvSpPr>
        <p:spPr/>
        <p:txBody>
          <a:bodyPr/>
          <a:lstStyle/>
          <a:p>
            <a:r>
              <a:rPr lang="en-US" altLang="en-US" sz="3200" b="1" dirty="0">
                <a:solidFill>
                  <a:prstClr val="black"/>
                </a:solidFill>
              </a:rPr>
              <a:t>Bacterial Diseases of the Lower Digestive System (2)</a:t>
            </a:r>
            <a:endParaRPr lang="en-US" dirty="0"/>
          </a:p>
        </p:txBody>
      </p:sp>
      <p:sp>
        <p:nvSpPr>
          <p:cNvPr id="3" name="Content Placeholder 2"/>
          <p:cNvSpPr>
            <a:spLocks noGrp="1"/>
          </p:cNvSpPr>
          <p:nvPr>
            <p:ph idx="1"/>
          </p:nvPr>
        </p:nvSpPr>
        <p:spPr>
          <a:xfrm>
            <a:off x="797256" y="990600"/>
            <a:ext cx="7508544" cy="5562600"/>
          </a:xfrm>
        </p:spPr>
        <p:txBody>
          <a:bodyPr/>
          <a:lstStyle/>
          <a:p>
            <a:pPr>
              <a:spcAft>
                <a:spcPts val="1500"/>
              </a:spcAft>
            </a:pPr>
            <a:r>
              <a:rPr lang="en-US" altLang="en-US" dirty="0"/>
              <a:t>Cholera</a:t>
            </a:r>
          </a:p>
          <a:p>
            <a:pPr marL="285750" lvl="1">
              <a:spcBef>
                <a:spcPts val="0"/>
              </a:spcBef>
            </a:pPr>
            <a:r>
              <a:rPr lang="en-US" altLang="en-US" i="1" dirty="0"/>
              <a:t>Signs and symptoms</a:t>
            </a:r>
          </a:p>
          <a:p>
            <a:pPr marL="504825" lvl="2"/>
            <a:r>
              <a:rPr lang="en-US" altLang="en-US" dirty="0"/>
              <a:t>Incubation period of 12 to 48 hours</a:t>
            </a:r>
          </a:p>
          <a:p>
            <a:pPr marL="504825" lvl="2"/>
            <a:r>
              <a:rPr lang="en-US" altLang="en-US" dirty="0"/>
              <a:t>Classic example of severe watery diarrheal disease</a:t>
            </a:r>
          </a:p>
          <a:p>
            <a:pPr marL="504825" lvl="2"/>
            <a:r>
              <a:rPr lang="en-US" altLang="en-US" dirty="0"/>
              <a:t>“Rice water stool” appearance; can amount to 20 liters/day; dehydration can lead to organ failure and death</a:t>
            </a:r>
          </a:p>
          <a:p>
            <a:pPr marL="504825" lvl="2"/>
            <a:r>
              <a:rPr lang="en-US" altLang="en-US" dirty="0"/>
              <a:t>Vomiting may occur at onset; severe muscle cramps result from loss of fluids and electrolytes</a:t>
            </a:r>
          </a:p>
          <a:p>
            <a:pPr marL="285750" lvl="1"/>
            <a:r>
              <a:rPr lang="en-US" altLang="en-US" i="1" dirty="0"/>
              <a:t>Causative agent: Vibrio cholerae</a:t>
            </a:r>
            <a:endParaRPr lang="en-US" altLang="en-US" dirty="0"/>
          </a:p>
          <a:p>
            <a:pPr marL="504825" lvl="2"/>
            <a:r>
              <a:rPr lang="en-US" altLang="en-US" dirty="0"/>
              <a:t>Curved, Gram-negative rod</a:t>
            </a:r>
          </a:p>
          <a:p>
            <a:pPr marL="504825" lvl="2"/>
            <a:r>
              <a:rPr lang="en-US" altLang="en-US" dirty="0"/>
              <a:t>Several serotypes grouped by O antigen</a:t>
            </a:r>
          </a:p>
          <a:p>
            <a:pPr marL="736600" lvl="3"/>
            <a:r>
              <a:rPr lang="en-US" altLang="en-US" sz="1700" dirty="0"/>
              <a:t>O1 serotype is pandemic; O139 in Asia</a:t>
            </a:r>
          </a:p>
          <a:p>
            <a:pPr marL="504825" lvl="2"/>
            <a:r>
              <a:rPr lang="en-US" altLang="en-US" dirty="0"/>
              <a:t>Halotolerant, can grow in alkaline conditions</a:t>
            </a:r>
            <a:endParaRPr lang="en-US" dirty="0"/>
          </a:p>
        </p:txBody>
      </p:sp>
    </p:spTree>
    <p:extLst>
      <p:ext uri="{BB962C8B-B14F-4D97-AF65-F5344CB8AC3E}">
        <p14:creationId xmlns:p14="http://schemas.microsoft.com/office/powerpoint/2010/main" val="2578640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A536D22-A396-465A-A4EF-CE2CE9346BD0}"/>
              </a:ext>
            </a:extLst>
          </p:cNvPr>
          <p:cNvSpPr>
            <a:spLocks noGrp="1"/>
          </p:cNvSpPr>
          <p:nvPr>
            <p:ph type="title"/>
          </p:nvPr>
        </p:nvSpPr>
        <p:spPr/>
        <p:txBody>
          <a:bodyPr/>
          <a:lstStyle/>
          <a:p>
            <a:r>
              <a:rPr lang="en-US" altLang="en-US" sz="3200" b="1" dirty="0">
                <a:solidFill>
                  <a:prstClr val="black"/>
                </a:solidFill>
              </a:rPr>
              <a:t>Bacterial Diseases of the Lower Digestive System (3)</a:t>
            </a:r>
            <a:endParaRPr lang="en-US" dirty="0"/>
          </a:p>
        </p:txBody>
      </p:sp>
      <p:sp>
        <p:nvSpPr>
          <p:cNvPr id="3" name="Content Placeholder 2"/>
          <p:cNvSpPr>
            <a:spLocks noGrp="1"/>
          </p:cNvSpPr>
          <p:nvPr>
            <p:ph idx="1"/>
          </p:nvPr>
        </p:nvSpPr>
        <p:spPr>
          <a:xfrm>
            <a:off x="806360" y="1004248"/>
            <a:ext cx="7360688" cy="5562600"/>
          </a:xfrm>
        </p:spPr>
        <p:txBody>
          <a:bodyPr/>
          <a:lstStyle/>
          <a:p>
            <a:pPr>
              <a:spcAft>
                <a:spcPts val="1500"/>
              </a:spcAft>
            </a:pPr>
            <a:r>
              <a:rPr lang="en-US" altLang="en-US" dirty="0"/>
              <a:t>Cholera</a:t>
            </a:r>
          </a:p>
          <a:p>
            <a:pPr marL="285750" lvl="1">
              <a:spcBef>
                <a:spcPts val="0"/>
              </a:spcBef>
            </a:pPr>
            <a:r>
              <a:rPr lang="en-US" altLang="en-US" i="1" dirty="0"/>
              <a:t>Pathogenesis</a:t>
            </a:r>
          </a:p>
          <a:p>
            <a:pPr marL="504825" lvl="2"/>
            <a:r>
              <a:rPr lang="en-US" altLang="en-US" dirty="0"/>
              <a:t>Sensitive to acid, so large numbers must be ingested</a:t>
            </a:r>
          </a:p>
          <a:p>
            <a:pPr marL="504825" lvl="2"/>
            <a:r>
              <a:rPr lang="en-US" altLang="en-US" dirty="0"/>
              <a:t>Adhere to epithelial cells of small intestine, establish infection, produce cholera toxin, an A-B toxin</a:t>
            </a:r>
          </a:p>
          <a:p>
            <a:pPr marL="723900" lvl="3"/>
            <a:r>
              <a:rPr lang="en-US" altLang="en-US" sz="1700" dirty="0"/>
              <a:t>B portion attaches to receptors of microvilli</a:t>
            </a:r>
          </a:p>
          <a:p>
            <a:pPr marL="723900" lvl="3"/>
            <a:r>
              <a:rPr lang="en-US" altLang="en-US" sz="1700" dirty="0"/>
              <a:t>A portion enters cells, activates a G protein that turns on adenylate cyclase to convert ATP to cAMP</a:t>
            </a:r>
          </a:p>
          <a:p>
            <a:pPr marL="723900" lvl="3"/>
            <a:r>
              <a:rPr lang="en-US" altLang="en-US" sz="1700" dirty="0"/>
              <a:t>High cAMP causes cell to secrete chloride ions</a:t>
            </a:r>
          </a:p>
          <a:p>
            <a:pPr marL="723900" lvl="3"/>
            <a:r>
              <a:rPr lang="en-US" altLang="en-US" sz="1700" dirty="0"/>
              <a:t>Sodium and other ions follow, and water follows the salts, yielding outpouring from cells</a:t>
            </a:r>
          </a:p>
          <a:p>
            <a:pPr marL="723900" lvl="3"/>
            <a:r>
              <a:rPr lang="en-US" altLang="en-US" sz="1700" dirty="0"/>
              <a:t>Toxin does not affect large intestine, but volume of fluid is too much to be absorbed, causing diarrhea</a:t>
            </a:r>
          </a:p>
          <a:p>
            <a:pPr marL="723900" lvl="3"/>
            <a:r>
              <a:rPr lang="en-US" altLang="en-US" sz="1700" dirty="0"/>
              <a:t>Toxin encoded by bacteriophage: lysogenic conversion</a:t>
            </a:r>
          </a:p>
        </p:txBody>
      </p:sp>
    </p:spTree>
    <p:extLst>
      <p:ext uri="{BB962C8B-B14F-4D97-AF65-F5344CB8AC3E}">
        <p14:creationId xmlns:p14="http://schemas.microsoft.com/office/powerpoint/2010/main" val="19393281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36EE4AD8-4A95-42ED-8D3B-526EF2931B5B}"/>
              </a:ext>
            </a:extLst>
          </p:cNvPr>
          <p:cNvSpPr>
            <a:spLocks noGrp="1"/>
          </p:cNvSpPr>
          <p:nvPr>
            <p:ph type="title"/>
          </p:nvPr>
        </p:nvSpPr>
        <p:spPr>
          <a:xfrm>
            <a:off x="0" y="228600"/>
            <a:ext cx="9144000" cy="476250"/>
          </a:xfrm>
        </p:spPr>
        <p:txBody>
          <a:bodyPr/>
          <a:lstStyle/>
          <a:p>
            <a:r>
              <a:rPr lang="en-US" altLang="en-US" sz="2600" b="1" dirty="0">
                <a:solidFill>
                  <a:prstClr val="black"/>
                </a:solidFill>
              </a:rPr>
              <a:t>Bacterial Diseases of the Lower Digestive System – Figure 24.10</a:t>
            </a:r>
            <a:endParaRPr lang="en-US" dirty="0"/>
          </a:p>
        </p:txBody>
      </p:sp>
      <p:pic>
        <p:nvPicPr>
          <p:cNvPr id="5" name="Picture 4">
            <a:extLst>
              <a:ext uri="{FF2B5EF4-FFF2-40B4-BE49-F238E27FC236}">
                <a16:creationId xmlns:a16="http://schemas.microsoft.com/office/drawing/2014/main" id="{1D20AF75-D431-4BE3-B232-63979BA4F20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9387" y="1032932"/>
            <a:ext cx="6723888" cy="5260252"/>
          </a:xfrm>
          <a:prstGeom prst="rect">
            <a:avLst/>
          </a:prstGeom>
        </p:spPr>
      </p:pic>
      <p:sp>
        <p:nvSpPr>
          <p:cNvPr id="2" name="Content Placeholder 1">
            <a:extLst>
              <a:ext uri="{FF2B5EF4-FFF2-40B4-BE49-F238E27FC236}">
                <a16:creationId xmlns:a16="http://schemas.microsoft.com/office/drawing/2014/main" id="{12BB95CB-CE41-4F37-B299-56280F3B8368}"/>
              </a:ext>
            </a:extLst>
          </p:cNvPr>
          <p:cNvSpPr>
            <a:spLocks noGrp="1"/>
          </p:cNvSpPr>
          <p:nvPr>
            <p:ph idx="1"/>
          </p:nvPr>
        </p:nvSpPr>
        <p:spPr>
          <a:xfrm>
            <a:off x="1584961" y="2971837"/>
            <a:ext cx="2034539" cy="424302"/>
          </a:xfrm>
        </p:spPr>
        <p:txBody>
          <a:bodyPr/>
          <a:lstStyle/>
          <a:p>
            <a:pPr marL="220663" indent="-220663">
              <a:lnSpc>
                <a:spcPct val="90000"/>
              </a:lnSpc>
              <a:spcBef>
                <a:spcPts val="0"/>
              </a:spcBef>
              <a:spcAft>
                <a:spcPts val="0"/>
              </a:spcAft>
              <a:buFont typeface="+mj-lt"/>
              <a:buAutoNum type="arabicPeriod"/>
            </a:pPr>
            <a:r>
              <a:rPr lang="en-US" sz="900" dirty="0"/>
              <a:t>The A-B toxin’s B subunit attaches to receptors on cell membrane; the A subunit enters the cell.</a:t>
            </a:r>
          </a:p>
        </p:txBody>
      </p:sp>
      <p:sp>
        <p:nvSpPr>
          <p:cNvPr id="11" name="Content Placeholder 10">
            <a:extLst>
              <a:ext uri="{FF2B5EF4-FFF2-40B4-BE49-F238E27FC236}">
                <a16:creationId xmlns:a16="http://schemas.microsoft.com/office/drawing/2014/main" id="{CEE58C5E-5347-4CAE-9070-18907CAB7DB0}"/>
              </a:ext>
            </a:extLst>
          </p:cNvPr>
          <p:cNvSpPr>
            <a:spLocks noGrp="1"/>
          </p:cNvSpPr>
          <p:nvPr>
            <p:ph sz="quarter" idx="23"/>
          </p:nvPr>
        </p:nvSpPr>
        <p:spPr>
          <a:xfrm>
            <a:off x="1245626" y="4262951"/>
            <a:ext cx="1984401" cy="433387"/>
          </a:xfrm>
        </p:spPr>
        <p:txBody>
          <a:bodyPr/>
          <a:lstStyle/>
          <a:p>
            <a:pPr marL="171450" indent="-171450">
              <a:lnSpc>
                <a:spcPct val="90000"/>
              </a:lnSpc>
              <a:spcBef>
                <a:spcPts val="0"/>
              </a:spcBef>
              <a:buFont typeface="+mj-lt"/>
              <a:buAutoNum type="arabicPeriod" startAt="2"/>
            </a:pPr>
            <a:r>
              <a:rPr lang="en-US" sz="950" dirty="0"/>
              <a:t>The A subunit locks a G protein in the “active" mode, turning on adenylate cyclase.</a:t>
            </a:r>
          </a:p>
        </p:txBody>
      </p:sp>
      <p:sp>
        <p:nvSpPr>
          <p:cNvPr id="12" name="Content Placeholder 11">
            <a:extLst>
              <a:ext uri="{FF2B5EF4-FFF2-40B4-BE49-F238E27FC236}">
                <a16:creationId xmlns:a16="http://schemas.microsoft.com/office/drawing/2014/main" id="{6ABF00AC-733D-4082-86BC-BE8B86224BCA}"/>
              </a:ext>
            </a:extLst>
          </p:cNvPr>
          <p:cNvSpPr>
            <a:spLocks noGrp="1"/>
          </p:cNvSpPr>
          <p:nvPr>
            <p:ph sz="quarter" idx="24"/>
          </p:nvPr>
        </p:nvSpPr>
        <p:spPr>
          <a:xfrm>
            <a:off x="1493970" y="5074318"/>
            <a:ext cx="1752600" cy="323850"/>
          </a:xfrm>
        </p:spPr>
        <p:txBody>
          <a:bodyPr/>
          <a:lstStyle/>
          <a:p>
            <a:pPr marL="152400" indent="-152400">
              <a:lnSpc>
                <a:spcPct val="90000"/>
              </a:lnSpc>
              <a:spcBef>
                <a:spcPts val="0"/>
              </a:spcBef>
              <a:buFont typeface="+mj-lt"/>
              <a:buAutoNum type="arabicPeriod" startAt="3"/>
            </a:pPr>
            <a:r>
              <a:rPr lang="en-US" sz="950" dirty="0"/>
              <a:t>Adenylate cyclase causes the conversion of ATP to cAMP.</a:t>
            </a:r>
          </a:p>
        </p:txBody>
      </p:sp>
      <mc:AlternateContent xmlns:mc="http://schemas.openxmlformats.org/markup-compatibility/2006" xmlns:a14="http://schemas.microsoft.com/office/drawing/2010/main">
        <mc:Choice Requires="a14">
          <p:sp>
            <p:nvSpPr>
              <p:cNvPr id="10" name="Content Placeholder 9">
                <a:extLst>
                  <a:ext uri="{FF2B5EF4-FFF2-40B4-BE49-F238E27FC236}">
                    <a16:creationId xmlns:a16="http://schemas.microsoft.com/office/drawing/2014/main" id="{3B1DFD17-3973-4EE9-962E-B404FE253371}"/>
                  </a:ext>
                </a:extLst>
              </p:cNvPr>
              <p:cNvSpPr>
                <a:spLocks noGrp="1"/>
              </p:cNvSpPr>
              <p:nvPr>
                <p:ph sz="quarter" idx="22"/>
              </p:nvPr>
            </p:nvSpPr>
            <p:spPr>
              <a:xfrm>
                <a:off x="4571999" y="4210050"/>
                <a:ext cx="1946788" cy="609600"/>
              </a:xfrm>
            </p:spPr>
            <p:txBody>
              <a:bodyPr/>
              <a:lstStyle/>
              <a:p>
                <a:pPr marL="171450" indent="-171450">
                  <a:lnSpc>
                    <a:spcPct val="90000"/>
                  </a:lnSpc>
                  <a:spcBef>
                    <a:spcPts val="0"/>
                  </a:spcBef>
                  <a:buFont typeface="+mj-lt"/>
                  <a:buAutoNum type="arabicPeriod" startAt="4"/>
                </a:pPr>
                <a:r>
                  <a:rPr lang="en-US" sz="900" dirty="0"/>
                  <a:t>cAMP activates ion transport channels in the membrane causing </a:t>
                </a:r>
                <a14:m>
                  <m:oMath xmlns:m="http://schemas.openxmlformats.org/officeDocument/2006/math">
                    <m:sSup>
                      <m:sSupPr>
                        <m:ctrlPr>
                          <a:rPr lang="en-US" sz="900" i="1" smtClean="0">
                            <a:latin typeface="Cambria Math" panose="02040503050406030204" pitchFamily="18" charset="0"/>
                          </a:rPr>
                        </m:ctrlPr>
                      </m:sSupPr>
                      <m:e>
                        <m:r>
                          <m:rPr>
                            <m:sty m:val="p"/>
                          </m:rPr>
                          <a:rPr lang="en-US" sz="900" b="0" i="0" smtClean="0">
                            <a:latin typeface="Cambria Math" panose="02040503050406030204" pitchFamily="18" charset="0"/>
                          </a:rPr>
                          <m:t>Cl</m:t>
                        </m:r>
                      </m:e>
                      <m:sup>
                        <m:r>
                          <a:rPr lang="en-US" sz="900" i="0" smtClean="0">
                            <a:latin typeface="Cambria Math" panose="02040503050406030204" pitchFamily="18" charset="0"/>
                            <a:ea typeface="Cambria Math" panose="02040503050406030204" pitchFamily="18" charset="0"/>
                          </a:rPr>
                          <m:t>−</m:t>
                        </m:r>
                      </m:sup>
                    </m:sSup>
                  </m:oMath>
                </a14:m>
                <a:r>
                  <a:rPr lang="en-US" sz="900" dirty="0"/>
                  <a:t> and other</a:t>
                </a:r>
                <a:r>
                  <a:rPr lang="en-US" sz="900" baseline="0" dirty="0"/>
                  <a:t> </a:t>
                </a:r>
                <a:r>
                  <a:rPr lang="en-US" sz="900" dirty="0"/>
                  <a:t>electrolytes to pour out of the cell.</a:t>
                </a:r>
              </a:p>
            </p:txBody>
          </p:sp>
        </mc:Choice>
        <mc:Fallback xmlns="">
          <p:sp>
            <p:nvSpPr>
              <p:cNvPr id="10" name="Content Placeholder 9">
                <a:extLst>
                  <a:ext uri="{FF2B5EF4-FFF2-40B4-BE49-F238E27FC236}">
                    <a16:creationId xmlns:a16="http://schemas.microsoft.com/office/drawing/2014/main" id="{3B1DFD17-3973-4EE9-962E-B404FE253371}"/>
                  </a:ext>
                </a:extLst>
              </p:cNvPr>
              <p:cNvSpPr>
                <a:spLocks noGrp="1" noRot="1" noChangeAspect="1" noMove="1" noResize="1" noEditPoints="1" noAdjustHandles="1" noChangeArrowheads="1" noChangeShapeType="1" noTextEdit="1"/>
              </p:cNvSpPr>
              <p:nvPr>
                <p:ph sz="quarter" idx="22"/>
              </p:nvPr>
            </p:nvSpPr>
            <p:spPr>
              <a:xfrm>
                <a:off x="4571999" y="4210050"/>
                <a:ext cx="1946788" cy="609600"/>
              </a:xfrm>
              <a:blipFill>
                <a:blip r:embed="rId4"/>
                <a:stretch>
                  <a:fillRect t="-2000" r="-313"/>
                </a:stretch>
              </a:blipFill>
            </p:spPr>
            <p:txBody>
              <a:bodyPr/>
              <a:lstStyle/>
              <a:p>
                <a:r>
                  <a:rPr lang="en-GB">
                    <a:noFill/>
                  </a:rPr>
                  <a:t> </a:t>
                </a:r>
              </a:p>
            </p:txBody>
          </p:sp>
        </mc:Fallback>
      </mc:AlternateContent>
      <p:sp>
        <p:nvSpPr>
          <p:cNvPr id="13" name="Content Placeholder 12">
            <a:extLst>
              <a:ext uri="{FF2B5EF4-FFF2-40B4-BE49-F238E27FC236}">
                <a16:creationId xmlns:a16="http://schemas.microsoft.com/office/drawing/2014/main" id="{865E41A4-9073-42DD-B82A-77EB0B3A9249}"/>
              </a:ext>
            </a:extLst>
          </p:cNvPr>
          <p:cNvSpPr>
            <a:spLocks noGrp="1"/>
          </p:cNvSpPr>
          <p:nvPr>
            <p:ph sz="quarter" idx="25"/>
          </p:nvPr>
        </p:nvSpPr>
        <p:spPr>
          <a:xfrm>
            <a:off x="4891660" y="5956336"/>
            <a:ext cx="1666052" cy="336848"/>
          </a:xfrm>
        </p:spPr>
        <p:txBody>
          <a:bodyPr/>
          <a:lstStyle/>
          <a:p>
            <a:pPr marL="152400" indent="-152400">
              <a:lnSpc>
                <a:spcPct val="80000"/>
              </a:lnSpc>
              <a:spcBef>
                <a:spcPts val="0"/>
              </a:spcBef>
              <a:buFont typeface="+mj-lt"/>
              <a:buAutoNum type="arabicPeriod" startAt="5"/>
            </a:pPr>
            <a:r>
              <a:rPr lang="en-US" sz="950" dirty="0"/>
              <a:t>Water follows electrolytes out of the cell by osmosis.</a:t>
            </a:r>
          </a:p>
        </p:txBody>
      </p:sp>
      <p:sp>
        <p:nvSpPr>
          <p:cNvPr id="20" name="Text Placeholder 19">
            <a:extLst>
              <a:ext uri="{FF2B5EF4-FFF2-40B4-BE49-F238E27FC236}">
                <a16:creationId xmlns:a16="http://schemas.microsoft.com/office/drawing/2014/main" id="{B4720C66-C398-48AE-B6C3-780244C66A71}"/>
              </a:ext>
            </a:extLst>
          </p:cNvPr>
          <p:cNvSpPr>
            <a:spLocks noGrp="1"/>
          </p:cNvSpPr>
          <p:nvPr>
            <p:ph type="body" sz="quarter" idx="11"/>
          </p:nvPr>
        </p:nvSpPr>
        <p:spPr>
          <a:xfrm>
            <a:off x="6400800" y="6705600"/>
            <a:ext cx="2743200" cy="152400"/>
          </a:xfrm>
        </p:spPr>
        <p:txBody>
          <a:bodyPr/>
          <a:lstStyle/>
          <a:p>
            <a:r>
              <a:rPr lang="en-US" altLang="en-US" dirty="0">
                <a:solidFill>
                  <a:schemeClr val="tx1"/>
                </a:solidFill>
              </a:rPr>
              <a:t> ©London School of Hygiene &amp; Tropical Medicine/Science Source</a:t>
            </a:r>
          </a:p>
        </p:txBody>
      </p:sp>
    </p:spTree>
    <p:extLst>
      <p:ext uri="{BB962C8B-B14F-4D97-AF65-F5344CB8AC3E}">
        <p14:creationId xmlns:p14="http://schemas.microsoft.com/office/powerpoint/2010/main" val="489172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61ECB5E-B2B8-4A09-B84C-C0E338ADD185}"/>
              </a:ext>
            </a:extLst>
          </p:cNvPr>
          <p:cNvSpPr>
            <a:spLocks noGrp="1"/>
          </p:cNvSpPr>
          <p:nvPr>
            <p:ph type="title"/>
          </p:nvPr>
        </p:nvSpPr>
        <p:spPr/>
        <p:txBody>
          <a:bodyPr/>
          <a:lstStyle/>
          <a:p>
            <a:r>
              <a:rPr lang="en-US" altLang="en-US" sz="3200" b="1" dirty="0">
                <a:solidFill>
                  <a:prstClr val="black"/>
                </a:solidFill>
              </a:rPr>
              <a:t>Bacterial Diseases of the Lower Digestive System (4)</a:t>
            </a:r>
            <a:endParaRPr lang="en-US" dirty="0"/>
          </a:p>
        </p:txBody>
      </p:sp>
      <p:sp>
        <p:nvSpPr>
          <p:cNvPr id="3" name="Content Placeholder 2"/>
          <p:cNvSpPr>
            <a:spLocks noGrp="1"/>
          </p:cNvSpPr>
          <p:nvPr>
            <p:ph idx="1"/>
          </p:nvPr>
        </p:nvSpPr>
        <p:spPr>
          <a:xfrm>
            <a:off x="457200" y="990600"/>
            <a:ext cx="8229600" cy="3810000"/>
          </a:xfrm>
        </p:spPr>
        <p:txBody>
          <a:bodyPr/>
          <a:lstStyle/>
          <a:p>
            <a:r>
              <a:rPr lang="en-US" altLang="en-US" dirty="0"/>
              <a:t>Cholera</a:t>
            </a:r>
          </a:p>
          <a:p>
            <a:pPr lvl="1"/>
            <a:r>
              <a:rPr lang="en-US" altLang="en-US" i="1" dirty="0"/>
              <a:t>Epidemiology</a:t>
            </a:r>
          </a:p>
          <a:p>
            <a:pPr lvl="2"/>
            <a:r>
              <a:rPr lang="en-US" altLang="en-US" dirty="0"/>
              <a:t>Fecally contaminated water most common source</a:t>
            </a:r>
          </a:p>
          <a:p>
            <a:pPr lvl="3"/>
            <a:r>
              <a:rPr lang="en-US" altLang="en-US" sz="1700" dirty="0"/>
              <a:t>Foods including crab, oysters, vegetables implicated</a:t>
            </a:r>
          </a:p>
          <a:p>
            <a:pPr lvl="2"/>
            <a:r>
              <a:rPr lang="en-US" altLang="en-US" dirty="0"/>
              <a:t>A person can discharge a million or more </a:t>
            </a:r>
            <a:r>
              <a:rPr lang="en-US" altLang="en-US" i="1" dirty="0"/>
              <a:t>V. cholerae</a:t>
            </a:r>
            <a:r>
              <a:rPr lang="en-US" altLang="en-US" dirty="0"/>
              <a:t> cells in each milliliter of feces</a:t>
            </a:r>
          </a:p>
          <a:p>
            <a:pPr lvl="2"/>
            <a:r>
              <a:rPr lang="en-US" altLang="en-US" dirty="0"/>
              <a:t>Relatively common worldwide; most cases in U.S. involve international travel</a:t>
            </a:r>
          </a:p>
          <a:p>
            <a:pPr lvl="2"/>
            <a:r>
              <a:rPr lang="en-US" altLang="en-US" dirty="0"/>
              <a:t>Effective wastewater treatment can eliminate spread</a:t>
            </a:r>
          </a:p>
        </p:txBody>
      </p:sp>
    </p:spTree>
    <p:extLst>
      <p:ext uri="{BB962C8B-B14F-4D97-AF65-F5344CB8AC3E}">
        <p14:creationId xmlns:p14="http://schemas.microsoft.com/office/powerpoint/2010/main" val="9708352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E8ADA4C-4397-4B4D-8489-C20AC9E290A3}"/>
              </a:ext>
            </a:extLst>
          </p:cNvPr>
          <p:cNvSpPr>
            <a:spLocks noGrp="1"/>
          </p:cNvSpPr>
          <p:nvPr>
            <p:ph type="title"/>
          </p:nvPr>
        </p:nvSpPr>
        <p:spPr/>
        <p:txBody>
          <a:bodyPr/>
          <a:lstStyle/>
          <a:p>
            <a:r>
              <a:rPr lang="en-US" altLang="en-US" sz="3200" b="1" dirty="0">
                <a:solidFill>
                  <a:prstClr val="black"/>
                </a:solidFill>
              </a:rPr>
              <a:t>Bacterial Diseases of the Lower Digestive System (5)</a:t>
            </a:r>
            <a:endParaRPr lang="en-US" dirty="0"/>
          </a:p>
        </p:txBody>
      </p:sp>
      <p:sp>
        <p:nvSpPr>
          <p:cNvPr id="3" name="Content Placeholder 2"/>
          <p:cNvSpPr>
            <a:spLocks noGrp="1"/>
          </p:cNvSpPr>
          <p:nvPr>
            <p:ph idx="1"/>
          </p:nvPr>
        </p:nvSpPr>
        <p:spPr>
          <a:xfrm>
            <a:off x="794984" y="1004248"/>
            <a:ext cx="7584741" cy="4572000"/>
          </a:xfrm>
        </p:spPr>
        <p:txBody>
          <a:bodyPr/>
          <a:lstStyle/>
          <a:p>
            <a:pPr>
              <a:spcAft>
                <a:spcPts val="1500"/>
              </a:spcAft>
            </a:pPr>
            <a:r>
              <a:rPr lang="en-US" altLang="en-US" dirty="0"/>
              <a:t>Cholera</a:t>
            </a:r>
          </a:p>
          <a:p>
            <a:pPr marL="285750" lvl="1">
              <a:spcBef>
                <a:spcPts val="0"/>
              </a:spcBef>
            </a:pPr>
            <a:r>
              <a:rPr lang="en-US" altLang="en-US" i="1" dirty="0"/>
              <a:t>Treatment and prevention</a:t>
            </a:r>
          </a:p>
          <a:p>
            <a:pPr marL="546100" lvl="2" indent="-258763"/>
            <a:r>
              <a:rPr lang="en-US" altLang="en-US" dirty="0"/>
              <a:t>Rapid replacement of fluids and electrolytes given before damage to vital organs can occur</a:t>
            </a:r>
          </a:p>
          <a:p>
            <a:pPr marL="546100" lvl="2" indent="-258763"/>
            <a:r>
              <a:rPr lang="en-US" altLang="en-US" dirty="0"/>
              <a:t>Intravenous or oral rehydration therapy can decrease mortality from over 30% to less than 1%</a:t>
            </a:r>
          </a:p>
          <a:p>
            <a:pPr marL="546100" lvl="2" indent="-258763"/>
            <a:r>
              <a:rPr lang="en-US" altLang="en-US" dirty="0"/>
              <a:t>Clean water and adequate sanitation are key control measures</a:t>
            </a:r>
          </a:p>
          <a:p>
            <a:pPr marL="763588" lvl="3"/>
            <a:r>
              <a:rPr lang="en-US" altLang="en-US" sz="1700" dirty="0"/>
              <a:t>Travelers should cook food immediately before eating and avoid fruit and ice</a:t>
            </a:r>
            <a:r>
              <a:rPr lang="en-US" altLang="en-US" sz="1700" baseline="0" dirty="0"/>
              <a:t> </a:t>
            </a:r>
            <a:r>
              <a:rPr lang="en-US" altLang="en-US" sz="1700" dirty="0"/>
              <a:t>contaminated with local water</a:t>
            </a:r>
          </a:p>
          <a:p>
            <a:pPr marL="546100" lvl="2" indent="-258763"/>
            <a:r>
              <a:rPr lang="en-US" altLang="en-US" dirty="0"/>
              <a:t>Vaccines available in many parts of world</a:t>
            </a:r>
          </a:p>
          <a:p>
            <a:pPr marL="546100" lvl="2" indent="-258763"/>
            <a:r>
              <a:rPr lang="en-US" altLang="en-US" dirty="0"/>
              <a:t>In 2016 FDA approved live attenuated oral vaccine against serotype 01 intended for travelers to endemic areas</a:t>
            </a:r>
          </a:p>
        </p:txBody>
      </p:sp>
    </p:spTree>
    <p:extLst>
      <p:ext uri="{BB962C8B-B14F-4D97-AF65-F5344CB8AC3E}">
        <p14:creationId xmlns:p14="http://schemas.microsoft.com/office/powerpoint/2010/main" val="15246777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21645B-E810-42A7-9947-F53269336804}"/>
              </a:ext>
            </a:extLst>
          </p:cNvPr>
          <p:cNvSpPr>
            <a:spLocks noGrp="1"/>
          </p:cNvSpPr>
          <p:nvPr>
            <p:ph type="title"/>
          </p:nvPr>
        </p:nvSpPr>
        <p:spPr/>
        <p:txBody>
          <a:bodyPr/>
          <a:lstStyle/>
          <a:p>
            <a:r>
              <a:rPr lang="en-US" altLang="en-US" b="1" dirty="0">
                <a:solidFill>
                  <a:prstClr val="black"/>
                </a:solidFill>
              </a:rPr>
              <a:t>Table 24.5 Cholera</a:t>
            </a:r>
            <a:endParaRPr lang="en-US" dirty="0"/>
          </a:p>
        </p:txBody>
      </p:sp>
      <p:sp>
        <p:nvSpPr>
          <p:cNvPr id="9" name="Content Placeholder 8">
            <a:extLst>
              <a:ext uri="{FF2B5EF4-FFF2-40B4-BE49-F238E27FC236}">
                <a16:creationId xmlns:a16="http://schemas.microsoft.com/office/drawing/2014/main" id="{099EA809-712E-4B0F-9936-30C672CAF865}"/>
              </a:ext>
            </a:extLst>
          </p:cNvPr>
          <p:cNvSpPr>
            <a:spLocks noGrp="1"/>
          </p:cNvSpPr>
          <p:nvPr>
            <p:ph sz="quarter" idx="19"/>
          </p:nvPr>
        </p:nvSpPr>
        <p:spPr>
          <a:xfrm>
            <a:off x="656772" y="1447800"/>
            <a:ext cx="2086428" cy="5021357"/>
          </a:xfrm>
        </p:spPr>
        <p:txBody>
          <a:bodyPr/>
          <a:lstStyle/>
          <a:p>
            <a:pPr marL="160338" lvl="0" indent="-160338">
              <a:spcBef>
                <a:spcPts val="0"/>
              </a:spcBef>
              <a:spcAft>
                <a:spcPts val="1300"/>
              </a:spcAft>
              <a:buFont typeface="+mj-lt"/>
              <a:buAutoNum type="arabicPeriod"/>
            </a:pPr>
            <a:r>
              <a:rPr lang="en-US" sz="1200" dirty="0">
                <a:solidFill>
                  <a:prstClr val="black"/>
                </a:solidFill>
              </a:rPr>
              <a:t>Vibrio cholerae enters the mouth with fecally contaminated food or drink.</a:t>
            </a:r>
          </a:p>
          <a:p>
            <a:pPr marL="160338" indent="-160338">
              <a:spcBef>
                <a:spcPts val="0"/>
              </a:spcBef>
              <a:spcAft>
                <a:spcPts val="1300"/>
              </a:spcAft>
              <a:buFont typeface="+mj-lt"/>
              <a:buAutoNum type="arabicPeriod"/>
            </a:pPr>
            <a:r>
              <a:rPr lang="en-US" sz="1200" dirty="0"/>
              <a:t>The bacteria attach to epithelial cells of the small intestine. </a:t>
            </a:r>
          </a:p>
          <a:p>
            <a:pPr marL="160338" indent="-160338">
              <a:spcBef>
                <a:spcPts val="0"/>
              </a:spcBef>
              <a:spcAft>
                <a:spcPts val="1300"/>
              </a:spcAft>
              <a:buFont typeface="+mj-lt"/>
              <a:buAutoNum type="arabicPeriod"/>
            </a:pPr>
            <a:r>
              <a:rPr lang="en-US" sz="1200" dirty="0"/>
              <a:t>Cholera toxin enters the cells and causes them to continuously secrete chloride ions. Other electrolytes and water follow. </a:t>
            </a:r>
          </a:p>
          <a:p>
            <a:pPr marL="160338" indent="-160338">
              <a:spcBef>
                <a:spcPts val="0"/>
              </a:spcBef>
              <a:spcAft>
                <a:spcPts val="1300"/>
              </a:spcAft>
              <a:buFont typeface="+mj-lt"/>
              <a:buAutoNum type="arabicPeriod"/>
            </a:pPr>
            <a:r>
              <a:rPr lang="en-US" sz="1200" dirty="0"/>
              <a:t>The outpouring of water and electrolytes into the intestinal lumen causes watery diarrhea. </a:t>
            </a:r>
          </a:p>
          <a:p>
            <a:pPr marL="160338" indent="-160338">
              <a:spcBef>
                <a:spcPts val="0"/>
              </a:spcBef>
              <a:spcAft>
                <a:spcPts val="1300"/>
              </a:spcAft>
              <a:buFont typeface="+mj-lt"/>
              <a:buAutoNum type="arabicPeriod"/>
            </a:pPr>
            <a:r>
              <a:rPr lang="en-US" sz="1200" dirty="0"/>
              <a:t>Fluid loss causes severe dehydration, resulting in shock and death unless the fluid can be replaced. </a:t>
            </a:r>
          </a:p>
          <a:p>
            <a:pPr marL="160338" lvl="0" indent="-160338">
              <a:spcBef>
                <a:spcPts val="0"/>
              </a:spcBef>
              <a:spcAft>
                <a:spcPts val="1300"/>
              </a:spcAft>
              <a:buFont typeface="+mj-lt"/>
              <a:buAutoNum type="arabicPeriod"/>
            </a:pPr>
            <a:r>
              <a:rPr lang="en-US" sz="1200" dirty="0"/>
              <a:t>The bacteria exit the body with feces.</a:t>
            </a:r>
            <a:endParaRPr lang="en-US" sz="1200" dirty="0">
              <a:solidFill>
                <a:prstClr val="black"/>
              </a:solidFill>
            </a:endParaRP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658140" y="2133600"/>
            <a:ext cx="1813106" cy="3276600"/>
          </a:xfrm>
          <a:prstGeom prst="rect">
            <a:avLst/>
          </a:prstGeom>
        </p:spPr>
      </p:pic>
      <p:graphicFrame>
        <p:nvGraphicFramePr>
          <p:cNvPr id="15" name="Table Placeholder 14">
            <a:extLst>
              <a:ext uri="{FF2B5EF4-FFF2-40B4-BE49-F238E27FC236}">
                <a16:creationId xmlns:a16="http://schemas.microsoft.com/office/drawing/2014/main" id="{102E535D-D935-4A18-B211-3487EBBB5ECC}"/>
              </a:ext>
            </a:extLst>
          </p:cNvPr>
          <p:cNvGraphicFramePr>
            <a:graphicFrameLocks noGrp="1"/>
          </p:cNvGraphicFramePr>
          <p:nvPr>
            <p:ph type="tbl" sz="quarter" idx="20"/>
            <p:extLst>
              <p:ext uri="{D42A27DB-BD31-4B8C-83A1-F6EECF244321}">
                <p14:modId xmlns:p14="http://schemas.microsoft.com/office/powerpoint/2010/main" val="418739218"/>
              </p:ext>
            </p:extLst>
          </p:nvPr>
        </p:nvGraphicFramePr>
        <p:xfrm>
          <a:off x="4634092" y="1447801"/>
          <a:ext cx="4052708" cy="5120640"/>
        </p:xfrm>
        <a:graphic>
          <a:graphicData uri="http://schemas.openxmlformats.org/drawingml/2006/table">
            <a:tbl>
              <a:tblPr firstRow="1" bandRow="1">
                <a:tableStyleId>{5940675A-B579-460E-94D1-54222C63F5DA}</a:tableStyleId>
              </a:tblPr>
              <a:tblGrid>
                <a:gridCol w="2108263">
                  <a:extLst>
                    <a:ext uri="{9D8B030D-6E8A-4147-A177-3AD203B41FA5}">
                      <a16:colId xmlns:a16="http://schemas.microsoft.com/office/drawing/2014/main" val="1265124513"/>
                    </a:ext>
                  </a:extLst>
                </a:gridCol>
                <a:gridCol w="1944445">
                  <a:extLst>
                    <a:ext uri="{9D8B030D-6E8A-4147-A177-3AD203B41FA5}">
                      <a16:colId xmlns:a16="http://schemas.microsoft.com/office/drawing/2014/main" val="1048406224"/>
                    </a:ext>
                  </a:extLst>
                </a:gridCol>
              </a:tblGrid>
              <a:tr h="514350">
                <a:tc>
                  <a:txBody>
                    <a:bodyPr/>
                    <a:lstStyle/>
                    <a:p>
                      <a:pPr marL="6350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Signs and symptoms</a:t>
                      </a:r>
                    </a:p>
                  </a:txBody>
                  <a:tcPr marL="23854" marR="238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6350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Abrupt onset of massive diarrhea, vomiting, muscle cramps </a:t>
                      </a:r>
                    </a:p>
                  </a:txBody>
                  <a:tcPr marL="23854" marR="238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08203760"/>
                  </a:ext>
                </a:extLst>
              </a:tr>
              <a:tr h="367393">
                <a:tc>
                  <a:txBody>
                    <a:bodyPr/>
                    <a:lstStyle/>
                    <a:p>
                      <a:pPr marL="6350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Incubation period</a:t>
                      </a:r>
                    </a:p>
                  </a:txBody>
                  <a:tcPr marL="23854" marR="238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6350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Short, generally 12 to 48 hours</a:t>
                      </a:r>
                    </a:p>
                  </a:txBody>
                  <a:tcPr marL="23854" marR="238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30104816"/>
                  </a:ext>
                </a:extLst>
              </a:tr>
              <a:tr h="514350">
                <a:tc>
                  <a:txBody>
                    <a:bodyPr/>
                    <a:lstStyle/>
                    <a:p>
                      <a:pPr marL="6350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Causative agent</a:t>
                      </a:r>
                    </a:p>
                  </a:txBody>
                  <a:tcPr marL="23854" marR="238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6350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Vibrio cholerae, an alkali- and salttolerant, curved Gram-negative rod</a:t>
                      </a:r>
                    </a:p>
                  </a:txBody>
                  <a:tcPr marL="23854" marR="238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63685722"/>
                  </a:ext>
                </a:extLst>
              </a:tr>
              <a:tr h="955221">
                <a:tc>
                  <a:txBody>
                    <a:bodyPr/>
                    <a:lstStyle/>
                    <a:p>
                      <a:pPr marL="6350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Pathogenesis</a:t>
                      </a:r>
                    </a:p>
                  </a:txBody>
                  <a:tcPr marL="23854" marR="238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6350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Cholera toxin causes chloride, other electrolytes, and water to pour out of the intestinal epithelium and into the lumen; leads to dehydration and shock.</a:t>
                      </a:r>
                    </a:p>
                  </a:txBody>
                  <a:tcPr marL="23854" marR="238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84990546"/>
                  </a:ext>
                </a:extLst>
              </a:tr>
              <a:tr h="661307">
                <a:tc>
                  <a:txBody>
                    <a:bodyPr/>
                    <a:lstStyle/>
                    <a:p>
                      <a:pPr marL="63500" indent="0"/>
                      <a:r>
                        <a:rPr kumimoji="0" lang="en-US" sz="1200" b="1" i="0" u="none" strike="noStrike" kern="1200" cap="none" spc="0" normalizeH="0" baseline="0" noProof="0" dirty="0">
                          <a:ln>
                            <a:noFill/>
                          </a:ln>
                          <a:solidFill>
                            <a:prstClr val="black"/>
                          </a:solidFill>
                          <a:effectLst/>
                          <a:uLnTx/>
                          <a:uFillTx/>
                          <a:latin typeface="+mn-lt"/>
                          <a:ea typeface="+mn-ea"/>
                          <a:cs typeface="+mn-cs"/>
                        </a:rPr>
                        <a:t>Epidemiology</a:t>
                      </a:r>
                      <a:endParaRPr lang="en-US" sz="1200" dirty="0"/>
                    </a:p>
                  </a:txBody>
                  <a:tcPr marL="23854" marR="238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6350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Ingestion of fecally contaminated food or water; sometimes associated </a:t>
                      </a:r>
                    </a:p>
                    <a:p>
                      <a:pPr marL="6350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with marine crustaceans.</a:t>
                      </a:r>
                    </a:p>
                  </a:txBody>
                  <a:tcPr marL="23854" marR="238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84661937"/>
                  </a:ext>
                </a:extLst>
              </a:tr>
              <a:tr h="1102178">
                <a:tc>
                  <a:txBody>
                    <a:bodyPr/>
                    <a:lstStyle/>
                    <a:p>
                      <a:pPr marL="6350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Treatment and prevention</a:t>
                      </a:r>
                    </a:p>
                  </a:txBody>
                  <a:tcPr marL="23854" marR="238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350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Treatment: replacement of fluid and electrolytes using intravenous or oral rehydration therapy. Prevention: purifying water and handwashing; vaccines available.</a:t>
                      </a:r>
                    </a:p>
                  </a:txBody>
                  <a:tcPr marL="23854" marR="238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4860393"/>
                  </a:ext>
                </a:extLst>
              </a:tr>
            </a:tbl>
          </a:graphicData>
        </a:graphic>
      </p:graphicFrame>
    </p:spTree>
    <p:extLst>
      <p:ext uri="{BB962C8B-B14F-4D97-AF65-F5344CB8AC3E}">
        <p14:creationId xmlns:p14="http://schemas.microsoft.com/office/powerpoint/2010/main" val="17864465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D39265-5008-434D-BDC8-ECA89A7483D2}"/>
              </a:ext>
            </a:extLst>
          </p:cNvPr>
          <p:cNvSpPr>
            <a:spLocks noGrp="1"/>
          </p:cNvSpPr>
          <p:nvPr>
            <p:ph type="title"/>
          </p:nvPr>
        </p:nvSpPr>
        <p:spPr/>
        <p:txBody>
          <a:bodyPr/>
          <a:lstStyle/>
          <a:p>
            <a:r>
              <a:rPr lang="en-US" altLang="en-US" sz="3200" b="1" dirty="0">
                <a:solidFill>
                  <a:prstClr val="black"/>
                </a:solidFill>
              </a:rPr>
              <a:t>Bacterial Diseases of the Lower Digestive System (6)</a:t>
            </a:r>
            <a:endParaRPr lang="en-US" dirty="0"/>
          </a:p>
        </p:txBody>
      </p:sp>
      <p:sp>
        <p:nvSpPr>
          <p:cNvPr id="3" name="Content Placeholder 2"/>
          <p:cNvSpPr>
            <a:spLocks noGrp="1"/>
          </p:cNvSpPr>
          <p:nvPr>
            <p:ph idx="1"/>
          </p:nvPr>
        </p:nvSpPr>
        <p:spPr>
          <a:xfrm>
            <a:off x="797256" y="990600"/>
            <a:ext cx="7203744" cy="5562600"/>
          </a:xfrm>
        </p:spPr>
        <p:txBody>
          <a:bodyPr/>
          <a:lstStyle/>
          <a:p>
            <a:pPr>
              <a:spcAft>
                <a:spcPts val="1500"/>
              </a:spcAft>
            </a:pPr>
            <a:r>
              <a:rPr lang="en-US" altLang="en-US" dirty="0"/>
              <a:t>Shigellosis</a:t>
            </a:r>
          </a:p>
          <a:p>
            <a:pPr marL="285750" lvl="1">
              <a:spcBef>
                <a:spcPts val="0"/>
              </a:spcBef>
            </a:pPr>
            <a:r>
              <a:rPr lang="en-US" altLang="en-US" sz="2200" i="1" dirty="0"/>
              <a:t>Signs and symptoms</a:t>
            </a:r>
          </a:p>
          <a:p>
            <a:pPr marL="490538" lvl="2"/>
            <a:r>
              <a:rPr lang="en-US" altLang="en-US" sz="2000" dirty="0"/>
              <a:t>Incubation period 1 to 3 days</a:t>
            </a:r>
          </a:p>
          <a:p>
            <a:pPr marL="490538" lvl="2"/>
            <a:r>
              <a:rPr lang="en-US" altLang="en-US" sz="2000" dirty="0"/>
              <a:t>Usually dysentery, some species cause watery diarrhea</a:t>
            </a:r>
          </a:p>
          <a:p>
            <a:pPr marL="490538" lvl="2"/>
            <a:r>
              <a:rPr lang="en-US" altLang="en-US" sz="2000" dirty="0"/>
              <a:t>Headache, vomiting, fever, stiff neck, convulsions, joint pain</a:t>
            </a:r>
          </a:p>
          <a:p>
            <a:pPr marL="490538" lvl="2"/>
            <a:r>
              <a:rPr lang="en-US" altLang="en-US" sz="2000" dirty="0"/>
              <a:t>Often fatal for infants in developing countries</a:t>
            </a:r>
          </a:p>
          <a:p>
            <a:pPr marL="285750" lvl="1"/>
            <a:r>
              <a:rPr lang="en-US" altLang="en-US" sz="2200" i="1" dirty="0"/>
              <a:t>Causative agents</a:t>
            </a:r>
          </a:p>
          <a:p>
            <a:pPr marL="490538" lvl="2"/>
            <a:r>
              <a:rPr lang="en-US" altLang="en-US" sz="2000" dirty="0"/>
              <a:t>Four species of </a:t>
            </a:r>
            <a:r>
              <a:rPr lang="en-US" altLang="en-US" sz="2000" i="1" dirty="0"/>
              <a:t>Shigella</a:t>
            </a:r>
            <a:r>
              <a:rPr lang="en-US" altLang="en-US" sz="2000" dirty="0"/>
              <a:t>, Gram-negative rods:</a:t>
            </a:r>
            <a:br>
              <a:rPr lang="en-US" altLang="en-US" sz="2000" dirty="0"/>
            </a:br>
            <a:r>
              <a:rPr lang="en-US" altLang="en-US" sz="2000" i="1" dirty="0"/>
              <a:t>S. dysenteriae</a:t>
            </a:r>
            <a:r>
              <a:rPr lang="en-US" altLang="en-US" sz="2000" dirty="0"/>
              <a:t>, </a:t>
            </a:r>
            <a:r>
              <a:rPr lang="en-US" altLang="en-US" sz="2000" i="1" dirty="0"/>
              <a:t>S. flexneri</a:t>
            </a:r>
            <a:r>
              <a:rPr lang="en-US" altLang="en-US" sz="2000" dirty="0"/>
              <a:t>, </a:t>
            </a:r>
            <a:r>
              <a:rPr lang="en-US" altLang="en-US" sz="2000" i="1" dirty="0"/>
              <a:t>S. boydii</a:t>
            </a:r>
            <a:r>
              <a:rPr lang="en-US" altLang="en-US" sz="2000" dirty="0"/>
              <a:t>, and </a:t>
            </a:r>
            <a:r>
              <a:rPr lang="en-US" altLang="en-US" sz="2000" i="1" dirty="0"/>
              <a:t>S. sonnei</a:t>
            </a:r>
          </a:p>
          <a:p>
            <a:pPr marL="736600" lvl="3"/>
            <a:r>
              <a:rPr lang="en-US" altLang="en-US" sz="1800" i="1" dirty="0"/>
              <a:t>S. dysenteriae</a:t>
            </a:r>
            <a:r>
              <a:rPr lang="en-US" altLang="en-US" sz="1800" dirty="0"/>
              <a:t> most virulent, </a:t>
            </a:r>
            <a:r>
              <a:rPr lang="en-US" altLang="en-US" sz="1800" i="1" dirty="0"/>
              <a:t>S. sonnei</a:t>
            </a:r>
            <a:r>
              <a:rPr lang="en-US" altLang="en-US" sz="1800" dirty="0"/>
              <a:t> least virulent</a:t>
            </a:r>
          </a:p>
          <a:p>
            <a:pPr marL="736600" lvl="3"/>
            <a:r>
              <a:rPr lang="en-US" altLang="en-US" sz="1800" i="1" dirty="0"/>
              <a:t>S. dysenteriae</a:t>
            </a:r>
            <a:r>
              <a:rPr lang="en-US" altLang="en-US" sz="1800" dirty="0"/>
              <a:t> and </a:t>
            </a:r>
            <a:r>
              <a:rPr lang="en-US" altLang="en-US" sz="1800" i="1" dirty="0"/>
              <a:t>S. flexneri</a:t>
            </a:r>
            <a:r>
              <a:rPr lang="en-US" altLang="en-US" sz="1800" dirty="0"/>
              <a:t> most common in developing countries</a:t>
            </a:r>
          </a:p>
          <a:p>
            <a:pPr marL="736600" lvl="3"/>
            <a:r>
              <a:rPr lang="en-US" altLang="en-US" sz="1800" i="1" dirty="0"/>
              <a:t>S. sonnei</a:t>
            </a:r>
            <a:r>
              <a:rPr lang="en-US" altLang="en-US" sz="1800" dirty="0"/>
              <a:t> causes over two-thirds of cases in U.S.</a:t>
            </a:r>
          </a:p>
        </p:txBody>
      </p:sp>
    </p:spTree>
    <p:extLst>
      <p:ext uri="{BB962C8B-B14F-4D97-AF65-F5344CB8AC3E}">
        <p14:creationId xmlns:p14="http://schemas.microsoft.com/office/powerpoint/2010/main" val="30802051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B506414-1393-4D34-B9D0-A9DF207758DE}"/>
              </a:ext>
            </a:extLst>
          </p:cNvPr>
          <p:cNvSpPr>
            <a:spLocks noGrp="1"/>
          </p:cNvSpPr>
          <p:nvPr>
            <p:ph type="title"/>
          </p:nvPr>
        </p:nvSpPr>
        <p:spPr/>
        <p:txBody>
          <a:bodyPr/>
          <a:lstStyle/>
          <a:p>
            <a:r>
              <a:rPr lang="en-US" altLang="en-US" sz="3200" b="1" dirty="0">
                <a:solidFill>
                  <a:prstClr val="black"/>
                </a:solidFill>
              </a:rPr>
              <a:t>Bacterial Diseases of the Lower Digestive System (7)</a:t>
            </a:r>
            <a:endParaRPr lang="en-US" dirty="0"/>
          </a:p>
        </p:txBody>
      </p:sp>
      <p:sp>
        <p:nvSpPr>
          <p:cNvPr id="3" name="Content Placeholder 2"/>
          <p:cNvSpPr>
            <a:spLocks noGrp="1"/>
          </p:cNvSpPr>
          <p:nvPr>
            <p:ph idx="1"/>
          </p:nvPr>
        </p:nvSpPr>
        <p:spPr>
          <a:xfrm>
            <a:off x="802944" y="990600"/>
            <a:ext cx="7731456" cy="5562600"/>
          </a:xfrm>
        </p:spPr>
        <p:txBody>
          <a:bodyPr/>
          <a:lstStyle/>
          <a:p>
            <a:pPr>
              <a:spcAft>
                <a:spcPts val="1500"/>
              </a:spcAft>
            </a:pPr>
            <a:r>
              <a:rPr lang="en-US" altLang="en-US" dirty="0"/>
              <a:t>Shigellosis</a:t>
            </a:r>
          </a:p>
          <a:p>
            <a:pPr marL="285750" lvl="1">
              <a:spcBef>
                <a:spcPts val="0"/>
              </a:spcBef>
              <a:spcAft>
                <a:spcPts val="500"/>
              </a:spcAft>
            </a:pPr>
            <a:r>
              <a:rPr lang="en-US" altLang="en-US" i="1" dirty="0"/>
              <a:t>Pathogenesis</a:t>
            </a:r>
          </a:p>
          <a:p>
            <a:pPr marL="519113" lvl="2">
              <a:spcAft>
                <a:spcPts val="500"/>
              </a:spcAft>
            </a:pPr>
            <a:r>
              <a:rPr lang="en-US" altLang="en-US" sz="2000" i="1" dirty="0"/>
              <a:t>Shigella</a:t>
            </a:r>
            <a:r>
              <a:rPr lang="en-US" altLang="en-US" sz="2000" dirty="0"/>
              <a:t> taken up using antigen sampling function of M cells</a:t>
            </a:r>
          </a:p>
          <a:p>
            <a:pPr marL="519113" lvl="2">
              <a:spcAft>
                <a:spcPts val="500"/>
              </a:spcAft>
            </a:pPr>
            <a:r>
              <a:rPr lang="en-US" altLang="en-US" sz="2000" dirty="0"/>
              <a:t>Multiply inside macrophages, released at bases of epithelial cells after macrophages die</a:t>
            </a:r>
          </a:p>
          <a:p>
            <a:pPr marL="519113" lvl="2">
              <a:spcAft>
                <a:spcPts val="500"/>
              </a:spcAft>
            </a:pPr>
            <a:r>
              <a:rPr lang="en-US" altLang="en-US" sz="2000" dirty="0"/>
              <a:t>Attach to specific receptors, induce uptake by epithelial cells, multiply, cause actin polymerization to propel cell to cell</a:t>
            </a:r>
          </a:p>
          <a:p>
            <a:pPr marL="519113" lvl="2">
              <a:spcAft>
                <a:spcPts val="500"/>
              </a:spcAft>
            </a:pPr>
            <a:r>
              <a:rPr lang="en-US" altLang="en-US" sz="2000" dirty="0"/>
              <a:t>Invasion results in death of epithelial cells, sloughing of patches of epithelium; strong inflammatory response</a:t>
            </a:r>
          </a:p>
          <a:p>
            <a:pPr marL="519113" lvl="2">
              <a:spcAft>
                <a:spcPts val="500"/>
              </a:spcAft>
            </a:pPr>
            <a:r>
              <a:rPr lang="en-US" altLang="en-US" sz="2000" dirty="0"/>
              <a:t>Some strains produce Shiga toxin, an A-B toxin responsible for </a:t>
            </a:r>
            <a:r>
              <a:rPr lang="en-US" altLang="en-US" sz="2000" u="sng" dirty="0"/>
              <a:t>hemolytic uremic syndrome (HUS)</a:t>
            </a:r>
          </a:p>
          <a:p>
            <a:pPr marL="750888" lvl="3">
              <a:spcAft>
                <a:spcPts val="500"/>
              </a:spcAft>
            </a:pPr>
            <a:r>
              <a:rPr lang="en-US" altLang="en-US" sz="1800" dirty="0"/>
              <a:t>B subunit binds to endothelial cells lining small blood vessels</a:t>
            </a:r>
          </a:p>
          <a:p>
            <a:pPr marL="750888" lvl="3">
              <a:spcAft>
                <a:spcPts val="500"/>
              </a:spcAft>
            </a:pPr>
            <a:r>
              <a:rPr lang="en-US" altLang="en-US" sz="1800" dirty="0"/>
              <a:t>A subunit halts protein synthesis, leading to cell death</a:t>
            </a:r>
          </a:p>
          <a:p>
            <a:pPr marL="519113" lvl="2">
              <a:spcAft>
                <a:spcPts val="500"/>
              </a:spcAft>
            </a:pPr>
            <a:r>
              <a:rPr lang="en-US" altLang="en-US" sz="2000" dirty="0"/>
              <a:t>HUS may cause anemia and kidney failure; often fatal</a:t>
            </a:r>
          </a:p>
        </p:txBody>
      </p:sp>
    </p:spTree>
    <p:extLst>
      <p:ext uri="{BB962C8B-B14F-4D97-AF65-F5344CB8AC3E}">
        <p14:creationId xmlns:p14="http://schemas.microsoft.com/office/powerpoint/2010/main" val="2961617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E5086D15-359F-45D6-A49F-2FA365D1EF60}"/>
              </a:ext>
            </a:extLst>
          </p:cNvPr>
          <p:cNvSpPr>
            <a:spLocks noGrp="1"/>
          </p:cNvSpPr>
          <p:nvPr>
            <p:ph type="title"/>
          </p:nvPr>
        </p:nvSpPr>
        <p:spPr/>
        <p:txBody>
          <a:bodyPr/>
          <a:lstStyle/>
          <a:p>
            <a:r>
              <a:rPr lang="en-US" altLang="en-US" b="1" dirty="0">
                <a:solidFill>
                  <a:prstClr val="black"/>
                </a:solidFill>
              </a:rPr>
              <a:t>Anatomy, Physiology, and Ecology – Figure 24.1</a:t>
            </a:r>
            <a:endParaRPr lang="en-US" dirty="0"/>
          </a:p>
        </p:txBody>
      </p:sp>
      <p:pic>
        <p:nvPicPr>
          <p:cNvPr id="18" name="Picture 4" descr="The GI tract includes the mouth, esophagus, stomach, and intestines.&#10;">
            <a:extLst>
              <a:ext uri="{FF2B5EF4-FFF2-40B4-BE49-F238E27FC236}">
                <a16:creationId xmlns:a16="http://schemas.microsoft.com/office/drawing/2014/main" id="{B02C842C-95EA-4116-8D39-A8177769885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2286"/>
          <a:stretch>
            <a:fillRect/>
          </a:stretch>
        </p:blipFill>
        <p:spPr bwMode="auto">
          <a:xfrm>
            <a:off x="1093775" y="966657"/>
            <a:ext cx="6953250" cy="545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Content Placeholder 16">
            <a:extLst>
              <a:ext uri="{FF2B5EF4-FFF2-40B4-BE49-F238E27FC236}">
                <a16:creationId xmlns:a16="http://schemas.microsoft.com/office/drawing/2014/main" id="{FA1B524B-5438-41D8-93A4-EF21D33653B8}"/>
              </a:ext>
            </a:extLst>
          </p:cNvPr>
          <p:cNvSpPr>
            <a:spLocks noGrp="1"/>
          </p:cNvSpPr>
          <p:nvPr>
            <p:ph sz="quarter" idx="28"/>
          </p:nvPr>
        </p:nvSpPr>
        <p:spPr>
          <a:xfrm>
            <a:off x="4394338" y="6553200"/>
            <a:ext cx="4733374" cy="303045"/>
          </a:xfrm>
        </p:spPr>
        <p:txBody>
          <a:bodyPr/>
          <a:lstStyle/>
          <a:p>
            <a:pPr marL="0" indent="0">
              <a:buNone/>
            </a:pPr>
            <a:r>
              <a:rPr lang="en-US" sz="1200" dirty="0">
                <a:hlinkClick r:id="rId4" action="ppaction://hlinksldjump"/>
              </a:rPr>
              <a:t>Jump to </a:t>
            </a:r>
            <a:r>
              <a:rPr lang="en-US" altLang="en-US" sz="1200" dirty="0">
                <a:solidFill>
                  <a:prstClr val="black"/>
                </a:solidFill>
                <a:hlinkClick r:id="rId4" action="ppaction://hlinksldjump"/>
              </a:rPr>
              <a:t>Anatomy, Physiology, and Ecology – Figure 24.1 </a:t>
            </a:r>
            <a:r>
              <a:rPr lang="en-US" sz="1200" dirty="0">
                <a:hlinkClick r:id="rId4" action="ppaction://hlinksldjump"/>
              </a:rPr>
              <a:t>Long Description</a:t>
            </a:r>
            <a:endParaRPr lang="en-US" sz="1200" dirty="0"/>
          </a:p>
        </p:txBody>
      </p:sp>
    </p:spTree>
    <p:extLst>
      <p:ext uri="{BB962C8B-B14F-4D97-AF65-F5344CB8AC3E}">
        <p14:creationId xmlns:p14="http://schemas.microsoft.com/office/powerpoint/2010/main" val="4233200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A22F6218-0359-4B38-B219-A862F5B5E663}"/>
              </a:ext>
            </a:extLst>
          </p:cNvPr>
          <p:cNvSpPr>
            <a:spLocks noGrp="1"/>
          </p:cNvSpPr>
          <p:nvPr>
            <p:ph type="title"/>
          </p:nvPr>
        </p:nvSpPr>
        <p:spPr>
          <a:xfrm>
            <a:off x="0" y="228600"/>
            <a:ext cx="9144000" cy="533400"/>
          </a:xfrm>
        </p:spPr>
        <p:txBody>
          <a:bodyPr/>
          <a:lstStyle/>
          <a:p>
            <a:r>
              <a:rPr lang="en-US" altLang="en-US" sz="2600" b="1" dirty="0">
                <a:solidFill>
                  <a:prstClr val="black"/>
                </a:solidFill>
              </a:rPr>
              <a:t>Bacterial Diseases of the Lower Digestive System – Figure 24.11</a:t>
            </a:r>
            <a:endParaRPr lang="en-US" dirty="0"/>
          </a:p>
        </p:txBody>
      </p:sp>
      <p:sp>
        <p:nvSpPr>
          <p:cNvPr id="3" name="Content Placeholder 2"/>
          <p:cNvSpPr>
            <a:spLocks noGrp="1"/>
          </p:cNvSpPr>
          <p:nvPr>
            <p:ph idx="1"/>
          </p:nvPr>
        </p:nvSpPr>
        <p:spPr>
          <a:xfrm>
            <a:off x="797256" y="1072488"/>
            <a:ext cx="2057400" cy="990600"/>
          </a:xfrm>
        </p:spPr>
        <p:txBody>
          <a:bodyPr/>
          <a:lstStyle/>
          <a:p>
            <a:pPr>
              <a:spcAft>
                <a:spcPts val="1500"/>
              </a:spcAft>
            </a:pPr>
            <a:r>
              <a:rPr lang="en-US" altLang="en-US" dirty="0"/>
              <a:t>Shigellosis</a:t>
            </a:r>
          </a:p>
          <a:p>
            <a:pPr marL="285750" lvl="1">
              <a:spcBef>
                <a:spcPts val="0"/>
              </a:spcBef>
            </a:pPr>
            <a:r>
              <a:rPr lang="en-US" altLang="en-US" i="1" dirty="0"/>
              <a:t>Pathogenesis</a:t>
            </a:r>
          </a:p>
        </p:txBody>
      </p:sp>
      <p:pic>
        <p:nvPicPr>
          <p:cNvPr id="8" name="Picture 7">
            <a:extLst>
              <a:ext uri="{FF2B5EF4-FFF2-40B4-BE49-F238E27FC236}">
                <a16:creationId xmlns:a16="http://schemas.microsoft.com/office/drawing/2014/main" id="{28CAA7A4-D0F9-44C9-8497-DAD9563E3D4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6166" y="816864"/>
            <a:ext cx="3288784" cy="5583936"/>
          </a:xfrm>
          <a:prstGeom prst="rect">
            <a:avLst/>
          </a:prstGeom>
        </p:spPr>
      </p:pic>
      <p:sp>
        <p:nvSpPr>
          <p:cNvPr id="5" name="Content Placeholder 4">
            <a:extLst>
              <a:ext uri="{FF2B5EF4-FFF2-40B4-BE49-F238E27FC236}">
                <a16:creationId xmlns:a16="http://schemas.microsoft.com/office/drawing/2014/main" id="{6C882FBD-C8CF-4E5B-8FEC-47849E7085C9}"/>
              </a:ext>
            </a:extLst>
          </p:cNvPr>
          <p:cNvSpPr>
            <a:spLocks noGrp="1"/>
          </p:cNvSpPr>
          <p:nvPr>
            <p:ph sz="quarter" idx="18"/>
          </p:nvPr>
        </p:nvSpPr>
        <p:spPr>
          <a:xfrm>
            <a:off x="4597400" y="1525650"/>
            <a:ext cx="268287" cy="176150"/>
          </a:xfrm>
        </p:spPr>
        <p:txBody>
          <a:bodyPr/>
          <a:lstStyle/>
          <a:p>
            <a:pPr marL="514350" indent="-514350">
              <a:buFont typeface="+mj-lt"/>
              <a:buAutoNum type="arabicPeriod"/>
            </a:pPr>
            <a:r>
              <a:rPr lang="en-US" sz="800" b="1" dirty="0"/>
              <a:t> </a:t>
            </a:r>
          </a:p>
        </p:txBody>
      </p:sp>
      <p:sp>
        <p:nvSpPr>
          <p:cNvPr id="6" name="Content Placeholder 5">
            <a:extLst>
              <a:ext uri="{FF2B5EF4-FFF2-40B4-BE49-F238E27FC236}">
                <a16:creationId xmlns:a16="http://schemas.microsoft.com/office/drawing/2014/main" id="{D2A2862C-C941-450F-B9C4-ADA62C43C912}"/>
              </a:ext>
            </a:extLst>
          </p:cNvPr>
          <p:cNvSpPr>
            <a:spLocks noGrp="1"/>
          </p:cNvSpPr>
          <p:nvPr>
            <p:ph sz="quarter" idx="19"/>
          </p:nvPr>
        </p:nvSpPr>
        <p:spPr>
          <a:xfrm>
            <a:off x="6477000" y="1800225"/>
            <a:ext cx="1354494" cy="734330"/>
          </a:xfrm>
        </p:spPr>
        <p:txBody>
          <a:bodyPr/>
          <a:lstStyle/>
          <a:p>
            <a:pPr marL="0" indent="0">
              <a:lnSpc>
                <a:spcPct val="90000"/>
              </a:lnSpc>
              <a:spcBef>
                <a:spcPts val="0"/>
              </a:spcBef>
              <a:buNone/>
            </a:pPr>
            <a:r>
              <a:rPr lang="en-US" sz="790" dirty="0"/>
              <a:t>M cells take up </a:t>
            </a:r>
            <a:r>
              <a:rPr lang="en-US" sz="790" i="1" dirty="0"/>
              <a:t>Shigella</a:t>
            </a:r>
            <a:r>
              <a:rPr lang="en-US" sz="790" dirty="0"/>
              <a:t> cells and transport them across the epithelium. They multiply in the macrophages that ingest them, leading to death of that host cell.</a:t>
            </a:r>
          </a:p>
        </p:txBody>
      </p:sp>
      <p:sp>
        <p:nvSpPr>
          <p:cNvPr id="9" name="Content Placeholder 8">
            <a:extLst>
              <a:ext uri="{FF2B5EF4-FFF2-40B4-BE49-F238E27FC236}">
                <a16:creationId xmlns:a16="http://schemas.microsoft.com/office/drawing/2014/main" id="{DD63DE2B-8374-4911-9CC3-964C3CC65B5E}"/>
              </a:ext>
            </a:extLst>
          </p:cNvPr>
          <p:cNvSpPr>
            <a:spLocks noGrp="1"/>
          </p:cNvSpPr>
          <p:nvPr>
            <p:ph sz="quarter" idx="21"/>
          </p:nvPr>
        </p:nvSpPr>
        <p:spPr>
          <a:xfrm>
            <a:off x="4616450" y="3076354"/>
            <a:ext cx="164175" cy="193896"/>
          </a:xfrm>
        </p:spPr>
        <p:txBody>
          <a:bodyPr/>
          <a:lstStyle/>
          <a:p>
            <a:pPr marL="514350" indent="-514350">
              <a:buFont typeface="+mj-lt"/>
              <a:buAutoNum type="arabicPeriod" startAt="2"/>
            </a:pPr>
            <a:r>
              <a:rPr lang="en-US" sz="800" b="1" dirty="0"/>
              <a:t> </a:t>
            </a:r>
          </a:p>
        </p:txBody>
      </p:sp>
      <p:sp>
        <p:nvSpPr>
          <p:cNvPr id="13" name="Content Placeholder 12">
            <a:extLst>
              <a:ext uri="{FF2B5EF4-FFF2-40B4-BE49-F238E27FC236}">
                <a16:creationId xmlns:a16="http://schemas.microsoft.com/office/drawing/2014/main" id="{E749BFEF-2AE9-4D72-98C8-5CE885295AA2}"/>
              </a:ext>
            </a:extLst>
          </p:cNvPr>
          <p:cNvSpPr>
            <a:spLocks noGrp="1"/>
          </p:cNvSpPr>
          <p:nvPr>
            <p:ph sz="quarter" idx="25"/>
          </p:nvPr>
        </p:nvSpPr>
        <p:spPr>
          <a:xfrm>
            <a:off x="6471682" y="3124481"/>
            <a:ext cx="1383268" cy="858275"/>
          </a:xfrm>
        </p:spPr>
        <p:txBody>
          <a:bodyPr/>
          <a:lstStyle/>
          <a:p>
            <a:pPr marL="0" indent="0">
              <a:lnSpc>
                <a:spcPct val="90000"/>
              </a:lnSpc>
              <a:spcBef>
                <a:spcPts val="0"/>
              </a:spcBef>
              <a:buNone/>
            </a:pPr>
            <a:r>
              <a:rPr lang="en-US" sz="790" i="1" dirty="0"/>
              <a:t>Shigella</a:t>
            </a:r>
            <a:r>
              <a:rPr lang="en-US" sz="790" dirty="0"/>
              <a:t> cells attach to the base of the epithelial cells and induce those cells to take them in. From there, they escape the endosome and multiply in the cytoplasm.</a:t>
            </a:r>
          </a:p>
        </p:txBody>
      </p:sp>
      <p:sp>
        <p:nvSpPr>
          <p:cNvPr id="7" name="Content Placeholder 6">
            <a:extLst>
              <a:ext uri="{FF2B5EF4-FFF2-40B4-BE49-F238E27FC236}">
                <a16:creationId xmlns:a16="http://schemas.microsoft.com/office/drawing/2014/main" id="{09786529-8E88-4FC5-BF5F-2B5D2E2F23E7}"/>
              </a:ext>
            </a:extLst>
          </p:cNvPr>
          <p:cNvSpPr>
            <a:spLocks noGrp="1"/>
          </p:cNvSpPr>
          <p:nvPr>
            <p:ph sz="quarter" idx="20"/>
          </p:nvPr>
        </p:nvSpPr>
        <p:spPr>
          <a:xfrm>
            <a:off x="4603750" y="4265705"/>
            <a:ext cx="218516" cy="160245"/>
          </a:xfrm>
        </p:spPr>
        <p:txBody>
          <a:bodyPr/>
          <a:lstStyle/>
          <a:p>
            <a:pPr>
              <a:buFont typeface="+mj-lt"/>
              <a:buAutoNum type="arabicPeriod" startAt="3"/>
            </a:pPr>
            <a:r>
              <a:rPr lang="en-US" sz="800" b="1" dirty="0"/>
              <a:t> </a:t>
            </a:r>
          </a:p>
        </p:txBody>
      </p:sp>
      <p:sp>
        <p:nvSpPr>
          <p:cNvPr id="14" name="Content Placeholder 13">
            <a:extLst>
              <a:ext uri="{FF2B5EF4-FFF2-40B4-BE49-F238E27FC236}">
                <a16:creationId xmlns:a16="http://schemas.microsoft.com/office/drawing/2014/main" id="{BC65BDE3-9D6B-49F5-9334-902AAC7489DF}"/>
              </a:ext>
            </a:extLst>
          </p:cNvPr>
          <p:cNvSpPr>
            <a:spLocks noGrp="1"/>
          </p:cNvSpPr>
          <p:nvPr>
            <p:ph sz="quarter" idx="26"/>
          </p:nvPr>
        </p:nvSpPr>
        <p:spPr>
          <a:xfrm>
            <a:off x="6484620" y="4251960"/>
            <a:ext cx="1315772" cy="920750"/>
          </a:xfrm>
        </p:spPr>
        <p:txBody>
          <a:bodyPr/>
          <a:lstStyle/>
          <a:p>
            <a:pPr marL="0" indent="0">
              <a:lnSpc>
                <a:spcPct val="90000"/>
              </a:lnSpc>
              <a:spcBef>
                <a:spcPts val="0"/>
              </a:spcBef>
              <a:buNone/>
            </a:pPr>
            <a:r>
              <a:rPr lang="en-US" sz="780" i="1" dirty="0"/>
              <a:t>Shigella</a:t>
            </a:r>
            <a:r>
              <a:rPr lang="en-US" sz="780" dirty="0"/>
              <a:t> cells cause the host cell actin to polymerize. This forms an "actin tail” that propels a bacterium within the host cell, sometimes with enough force to move it into a neighboring cell.</a:t>
            </a:r>
          </a:p>
        </p:txBody>
      </p:sp>
      <p:sp>
        <p:nvSpPr>
          <p:cNvPr id="16" name="Content Placeholder 15">
            <a:extLst>
              <a:ext uri="{FF2B5EF4-FFF2-40B4-BE49-F238E27FC236}">
                <a16:creationId xmlns:a16="http://schemas.microsoft.com/office/drawing/2014/main" id="{91F9E34C-3B26-4941-9FDC-671CD5B3114D}"/>
              </a:ext>
            </a:extLst>
          </p:cNvPr>
          <p:cNvSpPr>
            <a:spLocks noGrp="1"/>
          </p:cNvSpPr>
          <p:nvPr>
            <p:ph sz="quarter" idx="28"/>
          </p:nvPr>
        </p:nvSpPr>
        <p:spPr>
          <a:xfrm>
            <a:off x="4603750" y="5412766"/>
            <a:ext cx="240790" cy="206984"/>
          </a:xfrm>
        </p:spPr>
        <p:txBody>
          <a:bodyPr/>
          <a:lstStyle/>
          <a:p>
            <a:pPr marL="514350" indent="-514350">
              <a:buFont typeface="+mj-lt"/>
              <a:buAutoNum type="arabicPeriod" startAt="4"/>
            </a:pPr>
            <a:r>
              <a:rPr lang="en-US" sz="800" b="1" dirty="0"/>
              <a:t> </a:t>
            </a:r>
          </a:p>
        </p:txBody>
      </p:sp>
      <p:sp>
        <p:nvSpPr>
          <p:cNvPr id="15" name="Content Placeholder 14">
            <a:extLst>
              <a:ext uri="{FF2B5EF4-FFF2-40B4-BE49-F238E27FC236}">
                <a16:creationId xmlns:a16="http://schemas.microsoft.com/office/drawing/2014/main" id="{8F9FBB0E-ED28-4DAC-9267-BB5BEF700807}"/>
              </a:ext>
            </a:extLst>
          </p:cNvPr>
          <p:cNvSpPr>
            <a:spLocks noGrp="1"/>
          </p:cNvSpPr>
          <p:nvPr>
            <p:ph sz="quarter" idx="27"/>
          </p:nvPr>
        </p:nvSpPr>
        <p:spPr>
          <a:xfrm>
            <a:off x="6477000" y="5501005"/>
            <a:ext cx="1295400" cy="590550"/>
          </a:xfrm>
        </p:spPr>
        <p:txBody>
          <a:bodyPr/>
          <a:lstStyle/>
          <a:p>
            <a:pPr marL="0" indent="0">
              <a:lnSpc>
                <a:spcPct val="90000"/>
              </a:lnSpc>
              <a:spcBef>
                <a:spcPts val="0"/>
              </a:spcBef>
              <a:buNone/>
            </a:pPr>
            <a:r>
              <a:rPr lang="en-US" sz="800" dirty="0"/>
              <a:t>Infected epithelial cells die and slough off. An intense inflammatory response leads to bleeding and abscess formation.</a:t>
            </a:r>
          </a:p>
        </p:txBody>
      </p:sp>
      <p:sp>
        <p:nvSpPr>
          <p:cNvPr id="20" name="Text Placeholder 19">
            <a:extLst>
              <a:ext uri="{FF2B5EF4-FFF2-40B4-BE49-F238E27FC236}">
                <a16:creationId xmlns:a16="http://schemas.microsoft.com/office/drawing/2014/main" id="{72873653-3029-4D68-A25B-3C1A48418795}"/>
              </a:ext>
            </a:extLst>
          </p:cNvPr>
          <p:cNvSpPr>
            <a:spLocks noGrp="1"/>
          </p:cNvSpPr>
          <p:nvPr>
            <p:ph type="body" sz="quarter" idx="11"/>
          </p:nvPr>
        </p:nvSpPr>
        <p:spPr>
          <a:xfrm>
            <a:off x="6484620" y="6705600"/>
            <a:ext cx="2659380" cy="152400"/>
          </a:xfrm>
        </p:spPr>
        <p:txBody>
          <a:bodyPr/>
          <a:lstStyle/>
          <a:p>
            <a:r>
              <a:rPr lang="en-US" altLang="en-US" dirty="0"/>
              <a:t>Top: </a:t>
            </a:r>
            <a:r>
              <a:rPr lang="fr-FR" altLang="en-US" dirty="0"/>
              <a:t>Dr. Philippe J. Sansonetti, Professeur Institut Pasteur </a:t>
            </a:r>
            <a:endParaRPr lang="en-US" altLang="en-US" dirty="0"/>
          </a:p>
        </p:txBody>
      </p:sp>
    </p:spTree>
    <p:extLst>
      <p:ext uri="{BB962C8B-B14F-4D97-AF65-F5344CB8AC3E}">
        <p14:creationId xmlns:p14="http://schemas.microsoft.com/office/powerpoint/2010/main" val="31572463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80C492A-3E8E-45DB-8686-E07ADD8E86AE}"/>
              </a:ext>
            </a:extLst>
          </p:cNvPr>
          <p:cNvSpPr>
            <a:spLocks noGrp="1"/>
          </p:cNvSpPr>
          <p:nvPr>
            <p:ph type="title"/>
          </p:nvPr>
        </p:nvSpPr>
        <p:spPr/>
        <p:txBody>
          <a:bodyPr/>
          <a:lstStyle/>
          <a:p>
            <a:r>
              <a:rPr lang="en-US" altLang="en-US" sz="3200" b="1" dirty="0">
                <a:solidFill>
                  <a:prstClr val="black"/>
                </a:solidFill>
              </a:rPr>
              <a:t>Bacterial Diseases of the Lower Digestive System (8)</a:t>
            </a:r>
            <a:endParaRPr lang="en-US" dirty="0"/>
          </a:p>
        </p:txBody>
      </p:sp>
      <p:sp>
        <p:nvSpPr>
          <p:cNvPr id="3" name="Content Placeholder 2"/>
          <p:cNvSpPr>
            <a:spLocks noGrp="1"/>
          </p:cNvSpPr>
          <p:nvPr>
            <p:ph idx="1"/>
          </p:nvPr>
        </p:nvSpPr>
        <p:spPr>
          <a:xfrm>
            <a:off x="797256" y="990600"/>
            <a:ext cx="6248400" cy="4876800"/>
          </a:xfrm>
        </p:spPr>
        <p:txBody>
          <a:bodyPr/>
          <a:lstStyle/>
          <a:p>
            <a:pPr>
              <a:spcAft>
                <a:spcPts val="1500"/>
              </a:spcAft>
            </a:pPr>
            <a:r>
              <a:rPr lang="en-US" altLang="en-US" dirty="0"/>
              <a:t>Shigellosis</a:t>
            </a:r>
          </a:p>
          <a:p>
            <a:pPr marL="285750" lvl="1">
              <a:spcBef>
                <a:spcPts val="0"/>
              </a:spcBef>
            </a:pPr>
            <a:r>
              <a:rPr lang="en-US" altLang="en-US" i="1" dirty="0"/>
              <a:t>Epidemiology</a:t>
            </a:r>
            <a:r>
              <a:rPr lang="en-US" altLang="en-US" dirty="0"/>
              <a:t>	</a:t>
            </a:r>
          </a:p>
          <a:p>
            <a:pPr marL="519113" lvl="2"/>
            <a:r>
              <a:rPr lang="en-US" altLang="en-US" dirty="0"/>
              <a:t>Disease of humans; fecal-oral route</a:t>
            </a:r>
          </a:p>
          <a:p>
            <a:pPr marL="519113" lvl="2"/>
            <a:r>
              <a:rPr lang="en-US" altLang="en-US" dirty="0"/>
              <a:t>Small infectious dose; </a:t>
            </a:r>
            <a:r>
              <a:rPr lang="en-US" altLang="en-US" i="1" dirty="0"/>
              <a:t>Shigella</a:t>
            </a:r>
            <a:r>
              <a:rPr lang="en-US" altLang="en-US" dirty="0"/>
              <a:t> resistant to stomach acid</a:t>
            </a:r>
          </a:p>
          <a:p>
            <a:pPr marL="519113" lvl="2"/>
            <a:r>
              <a:rPr lang="en-US" altLang="en-US" dirty="0"/>
              <a:t>Spreads rapidly in populations with poor sanitation</a:t>
            </a:r>
          </a:p>
          <a:p>
            <a:pPr marL="519113" lvl="2"/>
            <a:r>
              <a:rPr lang="en-US" altLang="en-US" dirty="0"/>
              <a:t>Fecally contaminated food and water cause outbreaks</a:t>
            </a:r>
          </a:p>
          <a:p>
            <a:pPr marL="519113" lvl="2"/>
            <a:r>
              <a:rPr lang="en-US" altLang="en-US" dirty="0"/>
              <a:t>Anal intercourse</a:t>
            </a:r>
          </a:p>
          <a:p>
            <a:pPr marL="285750" lvl="1"/>
            <a:r>
              <a:rPr lang="en-US" altLang="en-US" i="1" dirty="0"/>
              <a:t>Treatment and prevention</a:t>
            </a:r>
          </a:p>
          <a:p>
            <a:pPr marL="519113" lvl="2"/>
            <a:r>
              <a:rPr lang="en-US" altLang="en-US" dirty="0"/>
              <a:t>Antimicrobials shorten duration; some strains resistant</a:t>
            </a:r>
          </a:p>
          <a:p>
            <a:pPr marL="519113" lvl="2"/>
            <a:r>
              <a:rPr lang="en-US" altLang="en-US" dirty="0"/>
              <a:t>Sanitary measures control spread</a:t>
            </a:r>
          </a:p>
          <a:p>
            <a:pPr marL="519113" lvl="2"/>
            <a:r>
              <a:rPr lang="en-US" altLang="en-US" dirty="0"/>
              <a:t>Cases can be tracked through PulseNet</a:t>
            </a:r>
          </a:p>
        </p:txBody>
      </p:sp>
    </p:spTree>
    <p:extLst>
      <p:ext uri="{BB962C8B-B14F-4D97-AF65-F5344CB8AC3E}">
        <p14:creationId xmlns:p14="http://schemas.microsoft.com/office/powerpoint/2010/main" val="27087212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Table 24.6 Shigellosis</a:t>
            </a:r>
          </a:p>
        </p:txBody>
      </p:sp>
      <p:graphicFrame>
        <p:nvGraphicFramePr>
          <p:cNvPr id="11" name="Table Placeholder 10">
            <a:extLst>
              <a:ext uri="{FF2B5EF4-FFF2-40B4-BE49-F238E27FC236}">
                <a16:creationId xmlns:a16="http://schemas.microsoft.com/office/drawing/2014/main" id="{D6B8E910-C740-4CEA-8F19-5D8E2B56E721}"/>
              </a:ext>
            </a:extLst>
          </p:cNvPr>
          <p:cNvGraphicFramePr>
            <a:graphicFrameLocks noGrp="1"/>
          </p:cNvGraphicFramePr>
          <p:nvPr>
            <p:ph type="tbl" sz="quarter" idx="20"/>
            <p:extLst>
              <p:ext uri="{D42A27DB-BD31-4B8C-83A1-F6EECF244321}">
                <p14:modId xmlns:p14="http://schemas.microsoft.com/office/powerpoint/2010/main" val="2432459727"/>
              </p:ext>
            </p:extLst>
          </p:nvPr>
        </p:nvGraphicFramePr>
        <p:xfrm>
          <a:off x="1522400" y="1646062"/>
          <a:ext cx="6096000" cy="4106851"/>
        </p:xfrm>
        <a:graphic>
          <a:graphicData uri="http://schemas.openxmlformats.org/drawingml/2006/table">
            <a:tbl>
              <a:tblPr firstRow="1" bandRow="1">
                <a:tableStyleId>{5940675A-B579-460E-94D1-54222C63F5DA}</a:tableStyleId>
              </a:tblPr>
              <a:tblGrid>
                <a:gridCol w="1678000">
                  <a:extLst>
                    <a:ext uri="{9D8B030D-6E8A-4147-A177-3AD203B41FA5}">
                      <a16:colId xmlns:a16="http://schemas.microsoft.com/office/drawing/2014/main" val="298914872"/>
                    </a:ext>
                  </a:extLst>
                </a:gridCol>
                <a:gridCol w="4418000">
                  <a:extLst>
                    <a:ext uri="{9D8B030D-6E8A-4147-A177-3AD203B41FA5}">
                      <a16:colId xmlns:a16="http://schemas.microsoft.com/office/drawing/2014/main" val="1000846138"/>
                    </a:ext>
                  </a:extLst>
                </a:gridCol>
              </a:tblGrid>
              <a:tr h="61550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mn-lt"/>
                          <a:ea typeface="+mn-ea"/>
                          <a:cs typeface="+mn-cs"/>
                        </a:rPr>
                        <a:t>Signs and symptoms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mn-lt"/>
                          <a:ea typeface="+mn-ea"/>
                          <a:cs typeface="+mn-cs"/>
                        </a:rPr>
                        <a:t>Fever, dysentery, vomiting, headache, stiff neck, convulsions, and joint pain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70126147"/>
                  </a:ext>
                </a:extLst>
              </a:tr>
              <a:tr h="39974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mn-lt"/>
                          <a:ea typeface="+mn-ea"/>
                          <a:cs typeface="+mn-cs"/>
                        </a:rPr>
                        <a:t>Incubation period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mn-lt"/>
                          <a:ea typeface="+mn-ea"/>
                          <a:cs typeface="+mn-cs"/>
                        </a:rPr>
                        <a:t>1 to 3 days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43232670"/>
                  </a:ext>
                </a:extLst>
              </a:tr>
              <a:tr h="58685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mn-lt"/>
                          <a:ea typeface="+mn-ea"/>
                          <a:cs typeface="+mn-cs"/>
                        </a:rPr>
                        <a:t>Causative agent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mn-lt"/>
                          <a:ea typeface="+mn-ea"/>
                          <a:cs typeface="+mn-cs"/>
                        </a:rPr>
                        <a:t>Four species of Shigella, Gram-negative, members of the </a:t>
                      </a:r>
                      <a:r>
                        <a:rPr kumimoji="0" lang="en-US" sz="1300" b="0" i="1" u="none" strike="noStrike" kern="1200" cap="none" spc="0" normalizeH="0" baseline="0" noProof="0" dirty="0">
                          <a:ln>
                            <a:noFill/>
                          </a:ln>
                          <a:solidFill>
                            <a:prstClr val="black"/>
                          </a:solidFill>
                          <a:effectLst/>
                          <a:uLnTx/>
                          <a:uFillTx/>
                          <a:latin typeface="+mn-lt"/>
                          <a:ea typeface="+mn-ea"/>
                          <a:cs typeface="+mn-cs"/>
                        </a:rPr>
                        <a:t>Enterobacteriaceae</a:t>
                      </a:r>
                      <a:r>
                        <a:rPr kumimoji="0" lang="en-US" sz="1300" b="0" i="0" u="none" strike="noStrike" kern="1200" cap="none" spc="0" normalizeH="0" baseline="0" noProof="0" dirty="0">
                          <a:ln>
                            <a:noFill/>
                          </a:ln>
                          <a:solidFill>
                            <a:prstClr val="black"/>
                          </a:solidFill>
                          <a:effectLst/>
                          <a:uLnTx/>
                          <a:uFillTx/>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19687942"/>
                  </a:ext>
                </a:extLst>
              </a:tr>
              <a:tr h="996287">
                <a:tc>
                  <a:txBody>
                    <a:bodyPr/>
                    <a:lstStyle/>
                    <a:p>
                      <a:r>
                        <a:rPr kumimoji="0" lang="en-US" sz="1300" b="1" i="0" u="none" strike="noStrike" kern="1200" cap="none" spc="0" normalizeH="0" baseline="0" noProof="0" dirty="0">
                          <a:ln>
                            <a:noFill/>
                          </a:ln>
                          <a:solidFill>
                            <a:prstClr val="black"/>
                          </a:solidFill>
                          <a:effectLst/>
                          <a:uLnTx/>
                          <a:uFillTx/>
                          <a:latin typeface="+mn-lt"/>
                          <a:ea typeface="+mn-ea"/>
                          <a:cs typeface="+mn-cs"/>
                        </a:rPr>
                        <a:t>Pathogenesis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mn-lt"/>
                          <a:ea typeface="+mn-ea"/>
                          <a:cs typeface="+mn-cs"/>
                        </a:rPr>
                        <a:t>Bacteria cross the intestinal mucous membrane via M cells; induce uptake by epithelial cells; “actin tails” allow bacteria to spread to neighboring cells, leading to death and sloughing of epithelium. Some strains make Shiga toxin.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75139679"/>
                  </a:ext>
                </a:extLst>
              </a:tr>
              <a:tr h="600501">
                <a:tc>
                  <a:txBody>
                    <a:bodyPr/>
                    <a:lstStyle/>
                    <a:p>
                      <a:r>
                        <a:rPr kumimoji="0" lang="en-US" sz="1300" b="1" i="0" u="none" strike="noStrike" kern="1200" cap="none" spc="0" normalizeH="0" baseline="0" noProof="0" dirty="0">
                          <a:ln>
                            <a:noFill/>
                          </a:ln>
                          <a:solidFill>
                            <a:prstClr val="black"/>
                          </a:solidFill>
                          <a:effectLst/>
                          <a:uLnTx/>
                          <a:uFillTx/>
                          <a:latin typeface="+mn-lt"/>
                          <a:ea typeface="+mn-ea"/>
                          <a:cs typeface="+mn-cs"/>
                        </a:rPr>
                        <a:t>Epidemiology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mn-lt"/>
                          <a:ea typeface="+mn-ea"/>
                          <a:cs typeface="+mn-cs"/>
                        </a:rPr>
                        <a:t>Fecal-oral transmission; low infectious dose; humans generally the only source.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29548476"/>
                  </a:ext>
                </a:extLst>
              </a:tr>
              <a:tr h="90795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mn-lt"/>
                          <a:ea typeface="+mn-ea"/>
                          <a:cs typeface="+mn-cs"/>
                        </a:rPr>
                        <a:t>Treatment and prevention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mn-lt"/>
                          <a:ea typeface="+mn-ea"/>
                          <a:cs typeface="+mn-cs"/>
                        </a:rPr>
                        <a:t>Treatment: antimicrobial medications shorten duration of symptoms and pathogen excretion; many strains have R plasmids. Prevention: spread is controlled by sanitary measures.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44223274"/>
                  </a:ext>
                </a:extLst>
              </a:tr>
            </a:tbl>
          </a:graphicData>
        </a:graphic>
      </p:graphicFrame>
    </p:spTree>
    <p:extLst>
      <p:ext uri="{BB962C8B-B14F-4D97-AF65-F5344CB8AC3E}">
        <p14:creationId xmlns:p14="http://schemas.microsoft.com/office/powerpoint/2010/main" val="4181838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9DB0FFB-EA24-4BF0-ABC6-5F8B5980ACB6}"/>
              </a:ext>
            </a:extLst>
          </p:cNvPr>
          <p:cNvSpPr>
            <a:spLocks noGrp="1"/>
          </p:cNvSpPr>
          <p:nvPr>
            <p:ph type="title"/>
          </p:nvPr>
        </p:nvSpPr>
        <p:spPr/>
        <p:txBody>
          <a:bodyPr/>
          <a:lstStyle/>
          <a:p>
            <a:r>
              <a:rPr lang="en-US" altLang="en-US" sz="3200" b="1" dirty="0">
                <a:solidFill>
                  <a:prstClr val="black"/>
                </a:solidFill>
              </a:rPr>
              <a:t>Bacterial Diseases of the Lower Digestive System (9)</a:t>
            </a:r>
            <a:endParaRPr lang="en-US" dirty="0"/>
          </a:p>
        </p:txBody>
      </p:sp>
      <p:sp>
        <p:nvSpPr>
          <p:cNvPr id="3" name="Content Placeholder 2"/>
          <p:cNvSpPr>
            <a:spLocks noGrp="1"/>
          </p:cNvSpPr>
          <p:nvPr>
            <p:ph idx="1"/>
          </p:nvPr>
        </p:nvSpPr>
        <p:spPr>
          <a:xfrm>
            <a:off x="797256" y="990600"/>
            <a:ext cx="5832144" cy="3657600"/>
          </a:xfrm>
        </p:spPr>
        <p:txBody>
          <a:bodyPr/>
          <a:lstStyle/>
          <a:p>
            <a:pPr>
              <a:spcAft>
                <a:spcPts val="1500"/>
              </a:spcAft>
            </a:pPr>
            <a:r>
              <a:rPr lang="en-US" altLang="en-US" i="1" dirty="0"/>
              <a:t>Escherichia coli </a:t>
            </a:r>
            <a:r>
              <a:rPr lang="en-US" altLang="en-US" dirty="0"/>
              <a:t>gastroenteritis</a:t>
            </a:r>
          </a:p>
          <a:p>
            <a:pPr marL="285750" lvl="1">
              <a:spcBef>
                <a:spcPts val="0"/>
              </a:spcBef>
            </a:pPr>
            <a:r>
              <a:rPr lang="en-US" altLang="en-US" i="1" dirty="0"/>
              <a:t>Signs and symptoms</a:t>
            </a:r>
          </a:p>
          <a:p>
            <a:pPr marL="504825" lvl="2"/>
            <a:r>
              <a:rPr lang="en-US" altLang="en-US" dirty="0"/>
              <a:t>Depend on strain</a:t>
            </a:r>
          </a:p>
          <a:p>
            <a:pPr marL="750888" lvl="3"/>
            <a:r>
              <a:rPr lang="en-US" altLang="en-US" sz="1700" dirty="0"/>
              <a:t>Some cause watery diarrhea, others dysentery</a:t>
            </a:r>
          </a:p>
          <a:p>
            <a:pPr marL="750888" lvl="3"/>
            <a:r>
              <a:rPr lang="en-US" altLang="en-US" sz="1700" dirty="0"/>
              <a:t>One group causes hemolytic uremic syndrome (HUS)</a:t>
            </a:r>
          </a:p>
          <a:p>
            <a:pPr marL="285750" lvl="1"/>
            <a:r>
              <a:rPr lang="en-US" altLang="en-US" i="1" dirty="0"/>
              <a:t>Causative agent: Escherichia coli</a:t>
            </a:r>
            <a:endParaRPr lang="en-US" altLang="en-US" dirty="0"/>
          </a:p>
          <a:p>
            <a:pPr marL="504825" lvl="2"/>
            <a:r>
              <a:rPr lang="en-US" altLang="en-US" dirty="0"/>
              <a:t>Gram-negative rod closely related to </a:t>
            </a:r>
            <a:r>
              <a:rPr lang="en-US" altLang="en-US" i="1" dirty="0"/>
              <a:t>Shigella</a:t>
            </a:r>
            <a:endParaRPr lang="en-US" altLang="en-US" dirty="0"/>
          </a:p>
          <a:p>
            <a:pPr marL="504825" lvl="2"/>
            <a:r>
              <a:rPr lang="en-US" altLang="en-US" dirty="0"/>
              <a:t>Unlike </a:t>
            </a:r>
            <a:r>
              <a:rPr lang="en-US" altLang="en-US" i="1" dirty="0"/>
              <a:t>Shigella</a:t>
            </a:r>
            <a:r>
              <a:rPr lang="en-US" altLang="en-US" dirty="0"/>
              <a:t>, most strains ferment lactose</a:t>
            </a:r>
          </a:p>
        </p:txBody>
      </p:sp>
    </p:spTree>
    <p:extLst>
      <p:ext uri="{BB962C8B-B14F-4D97-AF65-F5344CB8AC3E}">
        <p14:creationId xmlns:p14="http://schemas.microsoft.com/office/powerpoint/2010/main" val="1355824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734D97-081C-435D-ABBC-7CA1CB684DCE}"/>
              </a:ext>
            </a:extLst>
          </p:cNvPr>
          <p:cNvSpPr>
            <a:spLocks noGrp="1"/>
          </p:cNvSpPr>
          <p:nvPr>
            <p:ph type="title"/>
          </p:nvPr>
        </p:nvSpPr>
        <p:spPr/>
        <p:txBody>
          <a:bodyPr/>
          <a:lstStyle/>
          <a:p>
            <a:r>
              <a:rPr lang="en-US" altLang="en-US" sz="2600" b="1" dirty="0">
                <a:solidFill>
                  <a:prstClr val="black"/>
                </a:solidFill>
              </a:rPr>
              <a:t>Bacterial Diseases of the Lower Digestive System – Figure 24.12</a:t>
            </a:r>
            <a:endParaRPr lang="en-US" dirty="0"/>
          </a:p>
        </p:txBody>
      </p:sp>
      <p:sp>
        <p:nvSpPr>
          <p:cNvPr id="3" name="Content Placeholder 2"/>
          <p:cNvSpPr>
            <a:spLocks noGrp="1"/>
          </p:cNvSpPr>
          <p:nvPr>
            <p:ph idx="1"/>
          </p:nvPr>
        </p:nvSpPr>
        <p:spPr>
          <a:xfrm>
            <a:off x="457200" y="830180"/>
            <a:ext cx="4419600" cy="990600"/>
          </a:xfrm>
        </p:spPr>
        <p:txBody>
          <a:bodyPr/>
          <a:lstStyle/>
          <a:p>
            <a:r>
              <a:rPr lang="en-US" altLang="en-US" i="1" dirty="0"/>
              <a:t>Escherichia coli </a:t>
            </a:r>
            <a:r>
              <a:rPr lang="en-US" altLang="en-US" dirty="0"/>
              <a:t>Gastroenteritis</a:t>
            </a:r>
          </a:p>
          <a:p>
            <a:pPr lvl="1"/>
            <a:r>
              <a:rPr lang="en-US" altLang="en-US" dirty="0"/>
              <a:t>Pathogenesis</a:t>
            </a:r>
          </a:p>
        </p:txBody>
      </p:sp>
      <p:pic>
        <p:nvPicPr>
          <p:cNvPr id="106499" name="Picture 4" descr="Mechanisms of pathogenesis include toxin production, alterations in host cells such as attaching and effacing lesions, and cell invasion."/>
          <p:cNvPicPr>
            <a:picLocks noChangeAspect="1" noChangeArrowheads="1"/>
          </p:cNvPicPr>
          <p:nvPr/>
        </p:nvPicPr>
        <p:blipFill>
          <a:blip r:embed="rId3" cstate="print">
            <a:extLst>
              <a:ext uri="{28A0092B-C50C-407E-A947-70E740481C1C}">
                <a14:useLocalDpi xmlns:a14="http://schemas.microsoft.com/office/drawing/2010/main" val="0"/>
              </a:ext>
            </a:extLst>
          </a:blip>
          <a:srcRect t="1952"/>
          <a:stretch>
            <a:fillRect/>
          </a:stretch>
        </p:blipFill>
        <p:spPr bwMode="auto">
          <a:xfrm>
            <a:off x="3276600" y="1387916"/>
            <a:ext cx="41402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ontent Placeholder 10">
            <a:extLst>
              <a:ext uri="{FF2B5EF4-FFF2-40B4-BE49-F238E27FC236}">
                <a16:creationId xmlns:a16="http://schemas.microsoft.com/office/drawing/2014/main" id="{23EAE121-BF46-47E7-9A66-CA59FB399FB5}"/>
              </a:ext>
            </a:extLst>
          </p:cNvPr>
          <p:cNvSpPr>
            <a:spLocks noGrp="1"/>
          </p:cNvSpPr>
          <p:nvPr>
            <p:ph sz="quarter" idx="19"/>
          </p:nvPr>
        </p:nvSpPr>
        <p:spPr>
          <a:xfrm>
            <a:off x="3388689" y="6508308"/>
            <a:ext cx="5751789" cy="277091"/>
          </a:xfrm>
        </p:spPr>
        <p:txBody>
          <a:bodyPr/>
          <a:lstStyle/>
          <a:p>
            <a:pPr marL="0" indent="0">
              <a:buNone/>
            </a:pPr>
            <a:r>
              <a:rPr lang="en-US" sz="1200" dirty="0">
                <a:hlinkClick r:id="rId4" action="ppaction://hlinksldjump"/>
              </a:rPr>
              <a:t>Jump to </a:t>
            </a:r>
            <a:r>
              <a:rPr lang="en-US" altLang="en-US" sz="1200" dirty="0">
                <a:solidFill>
                  <a:prstClr val="black"/>
                </a:solidFill>
                <a:hlinkClick r:id="rId4" action="ppaction://hlinksldjump"/>
              </a:rPr>
              <a:t>Bacterial Diseases of the Lower Digestive System – Figure 24.12 </a:t>
            </a:r>
            <a:r>
              <a:rPr lang="en-US" sz="1200" dirty="0">
                <a:hlinkClick r:id="rId4" action="ppaction://hlinksldjump"/>
              </a:rPr>
              <a:t>Long Description</a:t>
            </a:r>
            <a:endParaRPr lang="en-US" sz="1200" dirty="0"/>
          </a:p>
        </p:txBody>
      </p:sp>
    </p:spTree>
    <p:extLst>
      <p:ext uri="{BB962C8B-B14F-4D97-AF65-F5344CB8AC3E}">
        <p14:creationId xmlns:p14="http://schemas.microsoft.com/office/powerpoint/2010/main" val="8100342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0E81A22-5799-4A2A-B69C-3BEAC1510739}"/>
              </a:ext>
            </a:extLst>
          </p:cNvPr>
          <p:cNvSpPr>
            <a:spLocks noGrp="1"/>
          </p:cNvSpPr>
          <p:nvPr>
            <p:ph type="title"/>
          </p:nvPr>
        </p:nvSpPr>
        <p:spPr>
          <a:xfrm>
            <a:off x="0" y="228600"/>
            <a:ext cx="9144000" cy="378460"/>
          </a:xfrm>
        </p:spPr>
        <p:txBody>
          <a:bodyPr/>
          <a:lstStyle/>
          <a:p>
            <a:r>
              <a:rPr lang="en-US" altLang="en-US" sz="2600" b="1" dirty="0">
                <a:solidFill>
                  <a:prstClr val="black"/>
                </a:solidFill>
              </a:rPr>
              <a:t>Table 24.7 Characteristics of Diarrhea-Causing </a:t>
            </a:r>
            <a:r>
              <a:rPr lang="en-US" altLang="en-US" sz="2600" b="1" i="1" dirty="0">
                <a:solidFill>
                  <a:prstClr val="black"/>
                </a:solidFill>
              </a:rPr>
              <a:t>Escherichia coli</a:t>
            </a:r>
            <a:endParaRPr lang="en-US" dirty="0"/>
          </a:p>
        </p:txBody>
      </p:sp>
      <p:sp>
        <p:nvSpPr>
          <p:cNvPr id="3" name="Content Placeholder 2"/>
          <p:cNvSpPr>
            <a:spLocks noGrp="1"/>
          </p:cNvSpPr>
          <p:nvPr>
            <p:ph idx="1"/>
          </p:nvPr>
        </p:nvSpPr>
        <p:spPr>
          <a:xfrm>
            <a:off x="800100" y="991548"/>
            <a:ext cx="7734300" cy="1668780"/>
          </a:xfrm>
        </p:spPr>
        <p:txBody>
          <a:bodyPr/>
          <a:lstStyle/>
          <a:p>
            <a:pPr>
              <a:spcAft>
                <a:spcPts val="1500"/>
              </a:spcAft>
            </a:pPr>
            <a:r>
              <a:rPr lang="en-US" altLang="en-US" i="1" dirty="0"/>
              <a:t>Escherichia coli </a:t>
            </a:r>
            <a:r>
              <a:rPr lang="en-US" altLang="en-US" dirty="0"/>
              <a:t>gastroenteritis</a:t>
            </a:r>
          </a:p>
          <a:p>
            <a:pPr marL="285750" lvl="1">
              <a:spcBef>
                <a:spcPts val="0"/>
              </a:spcBef>
            </a:pPr>
            <a:r>
              <a:rPr lang="en-US" altLang="en-US" i="1" dirty="0"/>
              <a:t>Pathogenesis</a:t>
            </a:r>
          </a:p>
          <a:p>
            <a:pPr marL="504825" lvl="2"/>
            <a:r>
              <a:rPr lang="en-US" altLang="en-US" dirty="0"/>
              <a:t>Strains grouped into six pathovars (pathogenic varieties) based on their virulence factors</a:t>
            </a:r>
          </a:p>
        </p:txBody>
      </p:sp>
      <p:graphicFrame>
        <p:nvGraphicFramePr>
          <p:cNvPr id="14" name="Table Placeholder 13">
            <a:extLst>
              <a:ext uri="{FF2B5EF4-FFF2-40B4-BE49-F238E27FC236}">
                <a16:creationId xmlns:a16="http://schemas.microsoft.com/office/drawing/2014/main" id="{FFEE0883-F8C3-4D34-913F-FC3E13907430}"/>
              </a:ext>
            </a:extLst>
          </p:cNvPr>
          <p:cNvGraphicFramePr>
            <a:graphicFrameLocks noGrp="1"/>
          </p:cNvGraphicFramePr>
          <p:nvPr>
            <p:ph type="tbl" sz="quarter" idx="20"/>
            <p:extLst>
              <p:ext uri="{D42A27DB-BD31-4B8C-83A1-F6EECF244321}">
                <p14:modId xmlns:p14="http://schemas.microsoft.com/office/powerpoint/2010/main" val="3327400816"/>
              </p:ext>
            </p:extLst>
          </p:nvPr>
        </p:nvGraphicFramePr>
        <p:xfrm>
          <a:off x="493701" y="2659381"/>
          <a:ext cx="8153403" cy="3932222"/>
        </p:xfrm>
        <a:graphic>
          <a:graphicData uri="http://schemas.openxmlformats.org/drawingml/2006/table">
            <a:tbl>
              <a:tblPr firstRow="1" bandRow="1">
                <a:tableStyleId>{5940675A-B579-460E-94D1-54222C63F5DA}</a:tableStyleId>
              </a:tblPr>
              <a:tblGrid>
                <a:gridCol w="1487499">
                  <a:extLst>
                    <a:ext uri="{9D8B030D-6E8A-4147-A177-3AD203B41FA5}">
                      <a16:colId xmlns:a16="http://schemas.microsoft.com/office/drawing/2014/main" val="359368404"/>
                    </a:ext>
                  </a:extLst>
                </a:gridCol>
                <a:gridCol w="3581400">
                  <a:extLst>
                    <a:ext uri="{9D8B030D-6E8A-4147-A177-3AD203B41FA5}">
                      <a16:colId xmlns:a16="http://schemas.microsoft.com/office/drawing/2014/main" val="2052441694"/>
                    </a:ext>
                  </a:extLst>
                </a:gridCol>
                <a:gridCol w="3084504">
                  <a:extLst>
                    <a:ext uri="{9D8B030D-6E8A-4147-A177-3AD203B41FA5}">
                      <a16:colId xmlns:a16="http://schemas.microsoft.com/office/drawing/2014/main" val="3658547192"/>
                    </a:ext>
                  </a:extLst>
                </a:gridCol>
              </a:tblGrid>
              <a:tr h="370346">
                <a:tc>
                  <a:txBody>
                    <a:bodyPr/>
                    <a:lstStyle/>
                    <a:p>
                      <a:r>
                        <a:rPr lang="en-US" sz="1400" b="1" dirty="0"/>
                        <a:t>Designation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1" dirty="0"/>
                        <a:t>Characteristic Features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1" dirty="0"/>
                        <a:t>Clinical Picture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4676051"/>
                  </a:ext>
                </a:extLst>
              </a:tr>
              <a:tr h="49863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Diffusely adhering </a:t>
                      </a:r>
                    </a:p>
                    <a:p>
                      <a:pPr marL="3810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E. coli (DAEC)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Grows as a diffuse layer in a thick mucus-associated biofilm on the intestinal epithelium; produces toxins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Diarrhea, particularly in children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78335372"/>
                  </a:ext>
                </a:extLst>
              </a:tr>
              <a:tr h="44673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Enteroaggregative </a:t>
                      </a:r>
                    </a:p>
                    <a:p>
                      <a:pPr marL="3810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E. coli (EAEC)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Grows in brick-like aggregations in a thick mucus-associated biofilm on the intestinal epithelium; produces toxins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Variable symptoms; nausea, watery diarrhea (both acute and persistent)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7385341"/>
                  </a:ext>
                </a:extLst>
              </a:tr>
              <a:tr h="49863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Enteroinvasive E. coli (EIEC)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Invades the intestinal epithelium, causing a disease very similar to shigellosis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Fever, cramps, diarrhea containing blood and pus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35216783"/>
                  </a:ext>
                </a:extLst>
              </a:tr>
              <a:tr h="64436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Enteropathogenic E. coli (EPEC)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Colonizes the small intestine; induces changes in actin filaments, causing the microvilli to be replaced by pedestals under the bacterial cells (A/E lesions)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Fever, vomiting, watery diarrhea containing mucus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13614721"/>
                  </a:ext>
                </a:extLst>
              </a:tr>
              <a:tr h="4572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Enterotoxigenic E. coli (ETEC)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Colonizes the small intestine and produces toxins, one nearly identical to cholera toxin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Nausea, vomiting, abdominal cramps, massive watery diarrhea leading to dehydration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52118339"/>
                  </a:ext>
                </a:extLst>
              </a:tr>
              <a:tr h="72858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Shiga toxin– producing E. coli (STEC)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Same as EPEC, except it produces Shiga toxin and colonizes the large intestine rather than the small intestine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Fever, abdominal cramps, bloody diarrhea without pus; some patients develop hemolytic uremic syndrome; most strains identified in outbreaks are serotype O157:H7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93472525"/>
                  </a:ext>
                </a:extLst>
              </a:tr>
            </a:tbl>
          </a:graphicData>
        </a:graphic>
      </p:graphicFrame>
    </p:spTree>
    <p:extLst>
      <p:ext uri="{BB962C8B-B14F-4D97-AF65-F5344CB8AC3E}">
        <p14:creationId xmlns:p14="http://schemas.microsoft.com/office/powerpoint/2010/main" val="41560371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A0A0A03-F76E-42D9-9EDC-9267C98B1624}"/>
              </a:ext>
            </a:extLst>
          </p:cNvPr>
          <p:cNvSpPr>
            <a:spLocks noGrp="1"/>
          </p:cNvSpPr>
          <p:nvPr>
            <p:ph type="title"/>
          </p:nvPr>
        </p:nvSpPr>
        <p:spPr/>
        <p:txBody>
          <a:bodyPr/>
          <a:lstStyle/>
          <a:p>
            <a:r>
              <a:rPr lang="en-US" altLang="en-US" sz="3200" b="1" dirty="0">
                <a:solidFill>
                  <a:prstClr val="black"/>
                </a:solidFill>
              </a:rPr>
              <a:t>Bacterial Diseases of the Lower Digestive System (10)</a:t>
            </a:r>
            <a:endParaRPr lang="en-US" dirty="0"/>
          </a:p>
        </p:txBody>
      </p:sp>
      <p:sp>
        <p:nvSpPr>
          <p:cNvPr id="3" name="Content Placeholder 2"/>
          <p:cNvSpPr>
            <a:spLocks noGrp="1"/>
          </p:cNvSpPr>
          <p:nvPr>
            <p:ph idx="1"/>
          </p:nvPr>
        </p:nvSpPr>
        <p:spPr>
          <a:xfrm>
            <a:off x="797256" y="990600"/>
            <a:ext cx="7584744" cy="5562600"/>
          </a:xfrm>
        </p:spPr>
        <p:txBody>
          <a:bodyPr/>
          <a:lstStyle/>
          <a:p>
            <a:pPr>
              <a:spcAft>
                <a:spcPts val="1500"/>
              </a:spcAft>
            </a:pPr>
            <a:r>
              <a:rPr lang="en-US" altLang="en-US" i="1" dirty="0"/>
              <a:t>Escherichia coli </a:t>
            </a:r>
            <a:r>
              <a:rPr lang="en-US" altLang="en-US" dirty="0"/>
              <a:t>gastroenteritis</a:t>
            </a:r>
          </a:p>
          <a:p>
            <a:pPr marL="285750" lvl="1"/>
            <a:r>
              <a:rPr lang="en-US" altLang="en-US" i="1" dirty="0"/>
              <a:t>Epidemiology </a:t>
            </a:r>
          </a:p>
          <a:p>
            <a:pPr marL="504825" lvl="2" indent="-217488"/>
            <a:r>
              <a:rPr lang="en-US" altLang="en-US" dirty="0"/>
              <a:t>STEC strains foodborne; epidemics have involved ground beef, unpasteurized milk, bean sprouts, others</a:t>
            </a:r>
          </a:p>
          <a:p>
            <a:pPr marL="723900" lvl="3"/>
            <a:r>
              <a:rPr lang="en-US" altLang="en-US" sz="1700" dirty="0"/>
              <a:t>Initial source often untreated cow manure</a:t>
            </a:r>
          </a:p>
          <a:p>
            <a:pPr marL="723900" lvl="3"/>
            <a:r>
              <a:rPr lang="en-US" altLang="en-US" sz="1700" dirty="0"/>
              <a:t>Infectious dose low, so direct contact also spreads</a:t>
            </a:r>
          </a:p>
          <a:p>
            <a:pPr marL="504825" lvl="2" indent="-217488"/>
            <a:r>
              <a:rPr lang="en-US" altLang="en-US" dirty="0"/>
              <a:t>ETEC strains cause diarrhea in infants in developing countries, also visitors; relatively high infectious dose</a:t>
            </a:r>
          </a:p>
          <a:p>
            <a:pPr marL="504825" lvl="2" indent="-217488"/>
            <a:r>
              <a:rPr lang="en-US" altLang="en-US" dirty="0"/>
              <a:t>EIEC primarily cause disease in young children in developing countries; not easily spread by direct contact</a:t>
            </a:r>
          </a:p>
          <a:p>
            <a:pPr marL="504825" lvl="2" indent="-217488"/>
            <a:r>
              <a:rPr lang="en-US" altLang="en-US" dirty="0"/>
              <a:t>EPEC strains important in infants; antibodies in breast milk protective; relatively low infectious dose</a:t>
            </a:r>
          </a:p>
          <a:p>
            <a:pPr marL="504825" lvl="2" indent="-217488"/>
            <a:r>
              <a:rPr lang="en-US" altLang="en-US" dirty="0"/>
              <a:t>EAEC strains infect children, travelers, AIDS patients</a:t>
            </a:r>
          </a:p>
          <a:p>
            <a:pPr marL="709613" lvl="2"/>
            <a:r>
              <a:rPr lang="en-US" altLang="en-US" dirty="0"/>
              <a:t>DEAC strains have caused outbreaks in children</a:t>
            </a:r>
          </a:p>
        </p:txBody>
      </p:sp>
    </p:spTree>
    <p:extLst>
      <p:ext uri="{BB962C8B-B14F-4D97-AF65-F5344CB8AC3E}">
        <p14:creationId xmlns:p14="http://schemas.microsoft.com/office/powerpoint/2010/main" val="41343585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2C2127-23B8-45F4-9BEE-CA864CBB5950}"/>
              </a:ext>
            </a:extLst>
          </p:cNvPr>
          <p:cNvSpPr>
            <a:spLocks noGrp="1"/>
          </p:cNvSpPr>
          <p:nvPr>
            <p:ph type="title"/>
          </p:nvPr>
        </p:nvSpPr>
        <p:spPr/>
        <p:txBody>
          <a:bodyPr/>
          <a:lstStyle/>
          <a:p>
            <a:r>
              <a:rPr lang="en-US" altLang="en-US" sz="3200" b="1" dirty="0">
                <a:solidFill>
                  <a:prstClr val="black"/>
                </a:solidFill>
              </a:rPr>
              <a:t>Bacterial Diseases of the Lower Digestive System (11)</a:t>
            </a:r>
            <a:endParaRPr lang="en-US" dirty="0"/>
          </a:p>
        </p:txBody>
      </p:sp>
      <p:sp>
        <p:nvSpPr>
          <p:cNvPr id="3" name="Content Placeholder 2"/>
          <p:cNvSpPr>
            <a:spLocks noGrp="1"/>
          </p:cNvSpPr>
          <p:nvPr>
            <p:ph idx="1"/>
          </p:nvPr>
        </p:nvSpPr>
        <p:spPr>
          <a:xfrm>
            <a:off x="802944" y="990600"/>
            <a:ext cx="7655256" cy="4495800"/>
          </a:xfrm>
        </p:spPr>
        <p:txBody>
          <a:bodyPr/>
          <a:lstStyle/>
          <a:p>
            <a:pPr>
              <a:spcAft>
                <a:spcPts val="1500"/>
              </a:spcAft>
            </a:pPr>
            <a:r>
              <a:rPr lang="en-US" altLang="en-US" i="1" dirty="0"/>
              <a:t>Escherichia coli </a:t>
            </a:r>
            <a:r>
              <a:rPr lang="en-US" altLang="en-US" dirty="0"/>
              <a:t>gastroenteritis</a:t>
            </a:r>
          </a:p>
          <a:p>
            <a:pPr marL="285750" lvl="1">
              <a:spcBef>
                <a:spcPts val="0"/>
              </a:spcBef>
            </a:pPr>
            <a:r>
              <a:rPr lang="en-US" altLang="en-US" i="1" dirty="0"/>
              <a:t>Treatment and prevention</a:t>
            </a:r>
          </a:p>
          <a:p>
            <a:pPr marL="504825" lvl="2" indent="-217488"/>
            <a:r>
              <a:rPr lang="en-US" altLang="en-US" dirty="0"/>
              <a:t>Replacement of lost fluid</a:t>
            </a:r>
          </a:p>
          <a:p>
            <a:pPr marL="504825" lvl="2" indent="-217488"/>
            <a:r>
              <a:rPr lang="en-US" altLang="en-US" dirty="0"/>
              <a:t>Most cases self-limiting, so antibiotics not routinely used</a:t>
            </a:r>
          </a:p>
          <a:p>
            <a:pPr marL="736600" lvl="3"/>
            <a:r>
              <a:rPr lang="en-US" altLang="en-US" sz="1700" dirty="0"/>
              <a:t>Worsen outcome in patients with STEC infections</a:t>
            </a:r>
          </a:p>
          <a:p>
            <a:pPr marL="504825" lvl="2" indent="-217488"/>
            <a:r>
              <a:rPr lang="en-US" altLang="en-US" dirty="0"/>
              <a:t>Handwashing, pasteurization of drinks, cooking of food</a:t>
            </a:r>
          </a:p>
          <a:p>
            <a:pPr marL="504825" lvl="2" indent="-217488"/>
            <a:r>
              <a:rPr lang="en-US" altLang="en-US" dirty="0"/>
              <a:t>PulseNet tracks STEC strains such as </a:t>
            </a:r>
            <a:r>
              <a:rPr lang="en-US" altLang="en-US" i="1" dirty="0"/>
              <a:t>E. coli</a:t>
            </a:r>
            <a:r>
              <a:rPr lang="en-US" altLang="en-US" dirty="0"/>
              <a:t> O157:H7</a:t>
            </a:r>
          </a:p>
          <a:p>
            <a:pPr marL="504825" lvl="2" indent="-217488"/>
            <a:r>
              <a:rPr lang="en-US" altLang="en-US" dirty="0"/>
              <a:t>Traveler’s diarrhea usually prevented with bismuth preparations (Pepto-Bismol)</a:t>
            </a:r>
          </a:p>
          <a:p>
            <a:pPr marL="504825" lvl="2" indent="-217488"/>
            <a:r>
              <a:rPr lang="en-US" altLang="en-US" dirty="0"/>
              <a:t>Widespread use of antibiotics to prevent diarrhea has promoted development of resistant strains</a:t>
            </a:r>
          </a:p>
        </p:txBody>
      </p:sp>
    </p:spTree>
    <p:extLst>
      <p:ext uri="{BB962C8B-B14F-4D97-AF65-F5344CB8AC3E}">
        <p14:creationId xmlns:p14="http://schemas.microsoft.com/office/powerpoint/2010/main" val="14833298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6">
            <a:extLst>
              <a:ext uri="{FF2B5EF4-FFF2-40B4-BE49-F238E27FC236}">
                <a16:creationId xmlns:a16="http://schemas.microsoft.com/office/drawing/2014/main" id="{7983D995-7183-4C5C-995E-5D3CF873DF26}"/>
              </a:ext>
            </a:extLst>
          </p:cNvPr>
          <p:cNvSpPr>
            <a:spLocks noGrp="1"/>
          </p:cNvSpPr>
          <p:nvPr>
            <p:ph type="title"/>
          </p:nvPr>
        </p:nvSpPr>
        <p:spPr>
          <a:xfrm>
            <a:off x="793488" y="228600"/>
            <a:ext cx="7557025" cy="609600"/>
          </a:xfrm>
        </p:spPr>
        <p:txBody>
          <a:bodyPr/>
          <a:lstStyle/>
          <a:p>
            <a:r>
              <a:rPr lang="en-US" altLang="en-US" sz="3200" b="1" dirty="0">
                <a:solidFill>
                  <a:prstClr val="black"/>
                </a:solidFill>
              </a:rPr>
              <a:t>Table 24.8 </a:t>
            </a:r>
            <a:r>
              <a:rPr lang="en-US" altLang="en-US" sz="3200" b="1" i="1" dirty="0">
                <a:solidFill>
                  <a:prstClr val="black"/>
                </a:solidFill>
              </a:rPr>
              <a:t>Escherichia coli </a:t>
            </a:r>
            <a:r>
              <a:rPr lang="en-US" altLang="en-US" sz="3200" b="1" dirty="0">
                <a:solidFill>
                  <a:prstClr val="black"/>
                </a:solidFill>
              </a:rPr>
              <a:t>Gastroenteritis</a:t>
            </a:r>
            <a:endParaRPr lang="en-US" dirty="0"/>
          </a:p>
        </p:txBody>
      </p:sp>
      <p:sp>
        <p:nvSpPr>
          <p:cNvPr id="33" name="Content Placeholder 32">
            <a:extLst>
              <a:ext uri="{FF2B5EF4-FFF2-40B4-BE49-F238E27FC236}">
                <a16:creationId xmlns:a16="http://schemas.microsoft.com/office/drawing/2014/main" id="{4C9C6A9E-0EE5-4BB9-9EBC-A38522CB270D}"/>
              </a:ext>
            </a:extLst>
          </p:cNvPr>
          <p:cNvSpPr>
            <a:spLocks noGrp="1"/>
          </p:cNvSpPr>
          <p:nvPr>
            <p:ph sz="quarter" idx="28"/>
          </p:nvPr>
        </p:nvSpPr>
        <p:spPr>
          <a:xfrm>
            <a:off x="646100" y="1741227"/>
            <a:ext cx="2020900" cy="4354773"/>
          </a:xfrm>
        </p:spPr>
        <p:txBody>
          <a:bodyPr/>
          <a:lstStyle/>
          <a:p>
            <a:pPr marL="163513" indent="-163513">
              <a:spcBef>
                <a:spcPts val="0"/>
              </a:spcBef>
              <a:spcAft>
                <a:spcPts val="1300"/>
              </a:spcAft>
              <a:buFont typeface="+mj-lt"/>
              <a:buAutoNum type="arabicPeriod"/>
            </a:pPr>
            <a:r>
              <a:rPr lang="en-US" sz="1200" dirty="0"/>
              <a:t>Pathogenic strain of E. coli enters by the fecal-oral route, either directly from an infected person or with contaminated food or drink.</a:t>
            </a:r>
          </a:p>
          <a:p>
            <a:pPr marL="163513" indent="-163513">
              <a:spcBef>
                <a:spcPts val="0"/>
              </a:spcBef>
              <a:spcAft>
                <a:spcPts val="1300"/>
              </a:spcAft>
              <a:buFont typeface="+mj-lt"/>
              <a:buAutoNum type="arabicPeriod"/>
            </a:pPr>
            <a:r>
              <a:rPr lang="en-US" sz="1200" dirty="0"/>
              <a:t>Most strains colonize the small intestine and produce watery diarrhea. </a:t>
            </a:r>
          </a:p>
          <a:p>
            <a:pPr marL="163513" indent="-163513">
              <a:spcBef>
                <a:spcPts val="0"/>
              </a:spcBef>
              <a:spcAft>
                <a:spcPts val="1300"/>
              </a:spcAft>
              <a:buFont typeface="+mj-lt"/>
              <a:buAutoNum type="arabicPeriod"/>
            </a:pPr>
            <a:r>
              <a:rPr lang="en-US" sz="1200" dirty="0"/>
              <a:t>Others invade the large intestine and cause dysentery.</a:t>
            </a:r>
          </a:p>
          <a:p>
            <a:pPr marL="163513" indent="-163513">
              <a:spcBef>
                <a:spcPts val="0"/>
              </a:spcBef>
              <a:spcAft>
                <a:spcPts val="1300"/>
              </a:spcAft>
              <a:buFont typeface="+mj-lt"/>
              <a:buAutoNum type="arabicPeriod"/>
            </a:pPr>
            <a:r>
              <a:rPr lang="en-US" sz="1200" dirty="0"/>
              <a:t>Some strains produce Shiga toxin, which is absorbed by the bloodstream and causes hemolytic-uremic syndrome.</a:t>
            </a:r>
          </a:p>
          <a:p>
            <a:pPr marL="163513" indent="-163513">
              <a:spcBef>
                <a:spcPts val="0"/>
              </a:spcBef>
              <a:spcAft>
                <a:spcPts val="1300"/>
              </a:spcAft>
              <a:buFont typeface="+mj-lt"/>
              <a:buAutoNum type="arabicPeriod"/>
            </a:pPr>
            <a:r>
              <a:rPr lang="en-US" sz="1200" dirty="0"/>
              <a:t>The bacteria exit the body with feces</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819400" y="1890775"/>
            <a:ext cx="1563328" cy="3900425"/>
          </a:xfrm>
          <a:prstGeom prst="rect">
            <a:avLst/>
          </a:prstGeom>
        </p:spPr>
      </p:pic>
      <p:graphicFrame>
        <p:nvGraphicFramePr>
          <p:cNvPr id="35" name="Table Placeholder 34">
            <a:extLst>
              <a:ext uri="{FF2B5EF4-FFF2-40B4-BE49-F238E27FC236}">
                <a16:creationId xmlns:a16="http://schemas.microsoft.com/office/drawing/2014/main" id="{F7097A76-F36C-4CE1-9549-B58243EA32C6}"/>
              </a:ext>
            </a:extLst>
          </p:cNvPr>
          <p:cNvGraphicFramePr>
            <a:graphicFrameLocks noGrp="1"/>
          </p:cNvGraphicFramePr>
          <p:nvPr>
            <p:ph type="tbl" sz="quarter" idx="29"/>
            <p:extLst>
              <p:ext uri="{D42A27DB-BD31-4B8C-83A1-F6EECF244321}">
                <p14:modId xmlns:p14="http://schemas.microsoft.com/office/powerpoint/2010/main" val="4212725937"/>
              </p:ext>
            </p:extLst>
          </p:nvPr>
        </p:nvGraphicFramePr>
        <p:xfrm>
          <a:off x="4572000" y="1741227"/>
          <a:ext cx="3922700" cy="4754880"/>
        </p:xfrm>
        <a:graphic>
          <a:graphicData uri="http://schemas.openxmlformats.org/drawingml/2006/table">
            <a:tbl>
              <a:tblPr firstRow="1" bandRow="1">
                <a:tableStyleId>{5940675A-B579-460E-94D1-54222C63F5DA}</a:tableStyleId>
              </a:tblPr>
              <a:tblGrid>
                <a:gridCol w="1371600">
                  <a:extLst>
                    <a:ext uri="{9D8B030D-6E8A-4147-A177-3AD203B41FA5}">
                      <a16:colId xmlns:a16="http://schemas.microsoft.com/office/drawing/2014/main" val="121820069"/>
                    </a:ext>
                  </a:extLst>
                </a:gridCol>
                <a:gridCol w="2551100">
                  <a:extLst>
                    <a:ext uri="{9D8B030D-6E8A-4147-A177-3AD203B41FA5}">
                      <a16:colId xmlns:a16="http://schemas.microsoft.com/office/drawing/2014/main" val="2400453026"/>
                    </a:ext>
                  </a:extLst>
                </a:gridCol>
              </a:tblGrid>
              <a:tr h="45677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Signs and symptoms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Watery diarrhea or dysentery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0665189"/>
                  </a:ext>
                </a:extLst>
              </a:tr>
              <a:tr h="27406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Incubation period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2 hours to 6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75590016"/>
                  </a:ext>
                </a:extLst>
              </a:tr>
              <a:tr h="27406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Causative agent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mn-lt"/>
                          <a:ea typeface="+mn-ea"/>
                          <a:cs typeface="+mn-cs"/>
                        </a:rPr>
                        <a:t>Escherichia coli</a:t>
                      </a:r>
                      <a:r>
                        <a:rPr kumimoji="0" lang="en-US" sz="1200" b="0" i="0" u="none" strike="noStrike" kern="1200" cap="none" spc="0" normalizeH="0" baseline="0" noProof="0" dirty="0">
                          <a:ln>
                            <a:noFill/>
                          </a:ln>
                          <a:solidFill>
                            <a:prstClr val="black"/>
                          </a:solidFill>
                          <a:effectLst/>
                          <a:uLnTx/>
                          <a:uFillTx/>
                          <a:latin typeface="+mn-lt"/>
                          <a:ea typeface="+mn-ea"/>
                          <a:cs typeface="+mn-cs"/>
                        </a:rPr>
                        <a:t>, certain strains only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02282674"/>
                  </a:ext>
                </a:extLst>
              </a:tr>
              <a:tr h="1735736">
                <a:tc>
                  <a:txBody>
                    <a:bodyPr/>
                    <a:lstStyle/>
                    <a:p>
                      <a:r>
                        <a:rPr kumimoji="0" lang="en-US" sz="1200" b="1" i="0" u="none" strike="noStrike" kern="1200" cap="none" spc="0" normalizeH="0" baseline="0" noProof="0" dirty="0">
                          <a:ln>
                            <a:noFill/>
                          </a:ln>
                          <a:solidFill>
                            <a:prstClr val="black"/>
                          </a:solidFill>
                          <a:effectLst/>
                          <a:uLnTx/>
                          <a:uFillTx/>
                          <a:latin typeface="+mn-lt"/>
                          <a:ea typeface="+mn-ea"/>
                          <a:cs typeface="+mn-cs"/>
                        </a:rPr>
                        <a:t>Pathogenesis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Various mechanisms; attachment to small intestinal cells allows colonization; some strains produce one or more enterotoxins; some strains invade large intestinal epithelium; others alter actin polymerization to cause attachment and effacing lesions, and may produce Shiga toxin.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87195466"/>
                  </a:ext>
                </a:extLst>
              </a:tr>
              <a:tr h="82219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Epidemiology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Common in travelers; can be foodborne or waterborne; fecal-oral route transmission; some strains have an animal source.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0492394"/>
                  </a:ext>
                </a:extLst>
              </a:tr>
              <a:tr h="118760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Treatment and prevention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Treatment: replacement of fluids and electrolytes. Prevention: handwashing; pasteurization of drinks, thorough cooking of meats. Bismuth compounds help prevent traveler’s diarrhea.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1402406"/>
                  </a:ext>
                </a:extLst>
              </a:tr>
            </a:tbl>
          </a:graphicData>
        </a:graphic>
      </p:graphicFrame>
    </p:spTree>
    <p:extLst>
      <p:ext uri="{BB962C8B-B14F-4D97-AF65-F5344CB8AC3E}">
        <p14:creationId xmlns:p14="http://schemas.microsoft.com/office/powerpoint/2010/main" val="22545882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706EBF-C0BA-4EF2-BE0D-168781C4580E}"/>
              </a:ext>
            </a:extLst>
          </p:cNvPr>
          <p:cNvSpPr>
            <a:spLocks noGrp="1"/>
          </p:cNvSpPr>
          <p:nvPr>
            <p:ph type="title"/>
          </p:nvPr>
        </p:nvSpPr>
        <p:spPr/>
        <p:txBody>
          <a:bodyPr/>
          <a:lstStyle/>
          <a:p>
            <a:r>
              <a:rPr lang="en-US" altLang="en-US" sz="3200" b="1" dirty="0">
                <a:solidFill>
                  <a:prstClr val="black"/>
                </a:solidFill>
              </a:rPr>
              <a:t>Bacterial Diseases of the Lower Digestive System (12)</a:t>
            </a:r>
            <a:endParaRPr lang="en-US" dirty="0"/>
          </a:p>
        </p:txBody>
      </p:sp>
      <p:sp>
        <p:nvSpPr>
          <p:cNvPr id="3" name="Content Placeholder 2"/>
          <p:cNvSpPr>
            <a:spLocks noGrp="1"/>
          </p:cNvSpPr>
          <p:nvPr>
            <p:ph idx="1"/>
          </p:nvPr>
        </p:nvSpPr>
        <p:spPr>
          <a:xfrm>
            <a:off x="802944" y="990600"/>
            <a:ext cx="7655256" cy="5334000"/>
          </a:xfrm>
        </p:spPr>
        <p:txBody>
          <a:bodyPr/>
          <a:lstStyle/>
          <a:p>
            <a:pPr>
              <a:spcAft>
                <a:spcPts val="1500"/>
              </a:spcAft>
            </a:pPr>
            <a:r>
              <a:rPr lang="en-US" altLang="en-US" i="1" dirty="0"/>
              <a:t>Salmonella</a:t>
            </a:r>
            <a:r>
              <a:rPr lang="en-US" altLang="en-US" dirty="0"/>
              <a:t> gastroenteritis</a:t>
            </a:r>
          </a:p>
          <a:p>
            <a:pPr marL="285750" lvl="1">
              <a:spcBef>
                <a:spcPts val="0"/>
              </a:spcBef>
            </a:pPr>
            <a:r>
              <a:rPr lang="en-US" altLang="en-US" dirty="0"/>
              <a:t>About 1.2 million cases in U.S. each year</a:t>
            </a:r>
          </a:p>
          <a:p>
            <a:pPr marL="285750" lvl="1"/>
            <a:r>
              <a:rPr lang="en-US" altLang="en-US" dirty="0"/>
              <a:t>Outbreaks due to foods contaminated by animal feces</a:t>
            </a:r>
          </a:p>
          <a:p>
            <a:pPr marL="285750" lvl="1"/>
            <a:r>
              <a:rPr lang="en-US" altLang="en-US" i="1" dirty="0"/>
              <a:t>Signs and symptoms: </a:t>
            </a:r>
            <a:r>
              <a:rPr lang="en-US" altLang="en-US" dirty="0"/>
              <a:t>Diarrhea, abdominal cramps, nausea, vomiting, headache, fever</a:t>
            </a:r>
          </a:p>
          <a:p>
            <a:pPr marL="531813" lvl="2" indent="-244475"/>
            <a:r>
              <a:rPr lang="en-US" altLang="en-US" dirty="0"/>
              <a:t>Incubation period 6 hours to 3 days</a:t>
            </a:r>
          </a:p>
          <a:p>
            <a:pPr marL="531813" lvl="2" indent="-244475"/>
            <a:r>
              <a:rPr lang="en-US" altLang="en-US" dirty="0"/>
              <a:t>Often short-lived and mild depending on strain, dose</a:t>
            </a:r>
          </a:p>
          <a:p>
            <a:pPr marL="285750" lvl="1"/>
            <a:r>
              <a:rPr lang="en-US" altLang="en-US" i="1" dirty="0"/>
              <a:t>Causative agent: Salmonella enterica</a:t>
            </a:r>
            <a:endParaRPr lang="en-US" altLang="en-US" dirty="0"/>
          </a:p>
          <a:p>
            <a:pPr marL="531813" lvl="2" indent="-244475"/>
            <a:r>
              <a:rPr lang="en-US" altLang="en-US" dirty="0"/>
              <a:t>Gram-negative rod; </a:t>
            </a:r>
            <a:r>
              <a:rPr lang="en-US" altLang="en-US" i="1" dirty="0"/>
              <a:t>Enterobacteriaceae</a:t>
            </a:r>
            <a:endParaRPr lang="en-US" altLang="en-US" dirty="0"/>
          </a:p>
          <a:p>
            <a:pPr marL="531813" lvl="2" indent="-244475"/>
            <a:r>
              <a:rPr lang="en-US" altLang="en-US" dirty="0"/>
              <a:t>More than 2,400 serotypes based on somatic (O), flagellar (H), and capsular (K)</a:t>
            </a:r>
            <a:r>
              <a:rPr lang="en-US" altLang="en-US" baseline="0" dirty="0"/>
              <a:t> </a:t>
            </a:r>
            <a:r>
              <a:rPr lang="en-US" altLang="en-US" dirty="0"/>
              <a:t>antigens</a:t>
            </a:r>
          </a:p>
          <a:p>
            <a:pPr marL="777875" lvl="3"/>
            <a:r>
              <a:rPr lang="en-US" altLang="en-US" sz="1700" dirty="0"/>
              <a:t>Significant in terms of epidemiology and disease</a:t>
            </a:r>
          </a:p>
        </p:txBody>
      </p:sp>
    </p:spTree>
    <p:extLst>
      <p:ext uri="{BB962C8B-B14F-4D97-AF65-F5344CB8AC3E}">
        <p14:creationId xmlns:p14="http://schemas.microsoft.com/office/powerpoint/2010/main" val="35703251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A32DC4D2-650D-4640-A858-5BE43320F9C3}"/>
              </a:ext>
            </a:extLst>
          </p:cNvPr>
          <p:cNvSpPr>
            <a:spLocks noGrp="1"/>
          </p:cNvSpPr>
          <p:nvPr>
            <p:ph type="title"/>
          </p:nvPr>
        </p:nvSpPr>
        <p:spPr/>
        <p:txBody>
          <a:bodyPr/>
          <a:lstStyle/>
          <a:p>
            <a:r>
              <a:rPr lang="en-US" altLang="en-US" b="1" dirty="0">
                <a:solidFill>
                  <a:prstClr val="black"/>
                </a:solidFill>
              </a:rPr>
              <a:t>Anatomy, Physiology, and Ecology – Figure 24.2</a:t>
            </a:r>
            <a:endParaRPr lang="en-US" dirty="0"/>
          </a:p>
        </p:txBody>
      </p:sp>
      <p:sp>
        <p:nvSpPr>
          <p:cNvPr id="2" name="Content Placeholder 1"/>
          <p:cNvSpPr>
            <a:spLocks noGrp="1"/>
          </p:cNvSpPr>
          <p:nvPr>
            <p:ph idx="1"/>
          </p:nvPr>
        </p:nvSpPr>
        <p:spPr>
          <a:xfrm>
            <a:off x="798396" y="990600"/>
            <a:ext cx="7391400" cy="2057400"/>
          </a:xfrm>
        </p:spPr>
        <p:txBody>
          <a:bodyPr/>
          <a:lstStyle/>
          <a:p>
            <a:pPr>
              <a:spcAft>
                <a:spcPts val="1500"/>
              </a:spcAft>
            </a:pPr>
            <a:r>
              <a:rPr lang="en-US" altLang="en-US" dirty="0"/>
              <a:t>The upper digestive system</a:t>
            </a:r>
          </a:p>
          <a:p>
            <a:pPr marL="285750" lvl="1">
              <a:spcBef>
                <a:spcPts val="0"/>
              </a:spcBef>
            </a:pPr>
            <a:r>
              <a:rPr lang="en-US" altLang="en-US" dirty="0"/>
              <a:t>Includes mouth, salivary glands, esophagus, stomach</a:t>
            </a:r>
          </a:p>
          <a:p>
            <a:pPr marL="285750" lvl="1"/>
            <a:r>
              <a:rPr lang="en-US" altLang="en-US" dirty="0"/>
              <a:t>The mouth and salivary glands</a:t>
            </a:r>
          </a:p>
          <a:p>
            <a:pPr marL="490538" lvl="2"/>
            <a:r>
              <a:rPr lang="en-US" altLang="en-US" dirty="0"/>
              <a:t>Chewing grinds food into smaller pieces; saliva moistens, while amylase begins breakdown of starches</a:t>
            </a:r>
          </a:p>
        </p:txBody>
      </p:sp>
      <p:sp>
        <p:nvSpPr>
          <p:cNvPr id="10" name="Content Placeholder 9">
            <a:extLst>
              <a:ext uri="{FF2B5EF4-FFF2-40B4-BE49-F238E27FC236}">
                <a16:creationId xmlns:a16="http://schemas.microsoft.com/office/drawing/2014/main" id="{570F5866-E236-42AD-9A99-88B184479F61}"/>
              </a:ext>
            </a:extLst>
          </p:cNvPr>
          <p:cNvSpPr>
            <a:spLocks noGrp="1"/>
          </p:cNvSpPr>
          <p:nvPr>
            <p:ph sz="quarter" idx="21"/>
          </p:nvPr>
        </p:nvSpPr>
        <p:spPr>
          <a:xfrm>
            <a:off x="1067941" y="3151496"/>
            <a:ext cx="3247385" cy="2868304"/>
          </a:xfrm>
        </p:spPr>
        <p:txBody>
          <a:bodyPr/>
          <a:lstStyle/>
          <a:p>
            <a:pPr marL="228600" lvl="2">
              <a:spcAft>
                <a:spcPts val="800"/>
              </a:spcAft>
              <a:buFont typeface="Arial" panose="020B0604020202020204" pitchFamily="34" charset="0"/>
              <a:buChar char="•"/>
            </a:pPr>
            <a:r>
              <a:rPr lang="en-US" altLang="en-US" sz="1800" dirty="0">
                <a:solidFill>
                  <a:prstClr val="black"/>
                </a:solidFill>
              </a:rPr>
              <a:t>Teeth protected by enamel</a:t>
            </a:r>
          </a:p>
          <a:p>
            <a:pPr marL="228600" lvl="2">
              <a:spcAft>
                <a:spcPts val="800"/>
              </a:spcAft>
              <a:buFont typeface="Arial" panose="020B0604020202020204" pitchFamily="34" charset="0"/>
              <a:buChar char="•"/>
            </a:pPr>
            <a:r>
              <a:rPr lang="en-US" altLang="en-US" sz="1800" dirty="0">
                <a:solidFill>
                  <a:prstClr val="black"/>
                </a:solidFill>
              </a:rPr>
              <a:t>Proteinaceous material from saliva adheres, creates thin film (pellicle)</a:t>
            </a:r>
          </a:p>
          <a:p>
            <a:pPr marL="463550" lvl="3">
              <a:spcAft>
                <a:spcPts val="800"/>
              </a:spcAft>
              <a:buFont typeface="Arial" panose="020B0604020202020204" pitchFamily="34" charset="0"/>
              <a:buChar char="•"/>
            </a:pPr>
            <a:r>
              <a:rPr lang="en-US" altLang="en-US" sz="1700" dirty="0">
                <a:solidFill>
                  <a:prstClr val="black"/>
                </a:solidFill>
              </a:rPr>
              <a:t>Bacteria attach, create biofilm called </a:t>
            </a:r>
            <a:r>
              <a:rPr lang="en-US" altLang="en-US" sz="1700" u="sng" dirty="0">
                <a:solidFill>
                  <a:prstClr val="black"/>
                </a:solidFill>
              </a:rPr>
              <a:t>dental plaque</a:t>
            </a:r>
          </a:p>
          <a:p>
            <a:pPr marL="463550" lvl="3">
              <a:spcAft>
                <a:spcPts val="800"/>
              </a:spcAft>
              <a:buFont typeface="Arial" panose="020B0604020202020204" pitchFamily="34" charset="0"/>
              <a:buChar char="•"/>
            </a:pPr>
            <a:r>
              <a:rPr lang="en-US" altLang="en-US" sz="1700" dirty="0">
                <a:solidFill>
                  <a:prstClr val="black"/>
                </a:solidFill>
              </a:rPr>
              <a:t>Mineral salts deposit over time, create dental calculus or tartar</a:t>
            </a:r>
          </a:p>
        </p:txBody>
      </p:sp>
      <p:pic>
        <p:nvPicPr>
          <p:cNvPr id="14340" name="Picture 5" descr="The visible part of a tooth is the crown. The part within bone is the root. Enamel covers the inner dentin that surrounds the pulp."/>
          <p:cNvPicPr>
            <a:picLocks noChangeAspect="1" noChangeArrowheads="1"/>
          </p:cNvPicPr>
          <p:nvPr/>
        </p:nvPicPr>
        <p:blipFill>
          <a:blip r:embed="rId3" cstate="print">
            <a:extLst>
              <a:ext uri="{28A0092B-C50C-407E-A947-70E740481C1C}">
                <a14:useLocalDpi xmlns:a14="http://schemas.microsoft.com/office/drawing/2010/main" val="0"/>
              </a:ext>
            </a:extLst>
          </a:blip>
          <a:srcRect t="2461"/>
          <a:stretch>
            <a:fillRect/>
          </a:stretch>
        </p:blipFill>
        <p:spPr bwMode="auto">
          <a:xfrm>
            <a:off x="4953000" y="2971800"/>
            <a:ext cx="3192462" cy="334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02294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DE5DF14-835A-49A9-9D06-E2926519216F}"/>
              </a:ext>
            </a:extLst>
          </p:cNvPr>
          <p:cNvSpPr>
            <a:spLocks noGrp="1"/>
          </p:cNvSpPr>
          <p:nvPr>
            <p:ph type="title"/>
          </p:nvPr>
        </p:nvSpPr>
        <p:spPr/>
        <p:txBody>
          <a:bodyPr/>
          <a:lstStyle/>
          <a:p>
            <a:r>
              <a:rPr lang="en-US" altLang="en-US" sz="3200" b="1" dirty="0">
                <a:solidFill>
                  <a:prstClr val="black"/>
                </a:solidFill>
              </a:rPr>
              <a:t>Bacterial Diseases of the Lower Digestive System (13)</a:t>
            </a:r>
            <a:endParaRPr lang="en-US" dirty="0"/>
          </a:p>
        </p:txBody>
      </p:sp>
      <p:sp>
        <p:nvSpPr>
          <p:cNvPr id="3" name="Content Placeholder 2"/>
          <p:cNvSpPr>
            <a:spLocks noGrp="1"/>
          </p:cNvSpPr>
          <p:nvPr>
            <p:ph idx="1"/>
          </p:nvPr>
        </p:nvSpPr>
        <p:spPr>
          <a:xfrm>
            <a:off x="802944" y="990600"/>
            <a:ext cx="7655256" cy="3200400"/>
          </a:xfrm>
        </p:spPr>
        <p:txBody>
          <a:bodyPr/>
          <a:lstStyle/>
          <a:p>
            <a:pPr>
              <a:spcAft>
                <a:spcPts val="1500"/>
              </a:spcAft>
            </a:pPr>
            <a:r>
              <a:rPr lang="en-US" altLang="en-US" i="1" dirty="0"/>
              <a:t>Salmonella</a:t>
            </a:r>
            <a:r>
              <a:rPr lang="en-US" altLang="en-US" dirty="0"/>
              <a:t> gastroenteritis</a:t>
            </a:r>
          </a:p>
          <a:p>
            <a:pPr marL="285750" lvl="1">
              <a:spcBef>
                <a:spcPts val="0"/>
              </a:spcBef>
            </a:pPr>
            <a:r>
              <a:rPr lang="en-US" altLang="en-US" i="1" dirty="0"/>
              <a:t>Pathogenesis</a:t>
            </a:r>
          </a:p>
          <a:p>
            <a:pPr marL="519113" lvl="2"/>
            <a:r>
              <a:rPr lang="en-US" altLang="en-US" dirty="0"/>
              <a:t>Most sensitive to acid, so high infectious dose</a:t>
            </a:r>
          </a:p>
          <a:p>
            <a:pPr marL="519113" lvl="2"/>
            <a:r>
              <a:rPr lang="en-US" altLang="en-US" dirty="0"/>
              <a:t>Attach to epithelial cells of distal small intestine; effector proteins via type III</a:t>
            </a:r>
            <a:r>
              <a:rPr lang="en-US" altLang="en-US" baseline="0" dirty="0"/>
              <a:t> </a:t>
            </a:r>
            <a:r>
              <a:rPr lang="en-US" altLang="en-US" dirty="0"/>
              <a:t>secretion system induce endocytosis</a:t>
            </a:r>
          </a:p>
          <a:p>
            <a:pPr marL="519113" lvl="2"/>
            <a:r>
              <a:rPr lang="en-US" altLang="en-US" dirty="0"/>
              <a:t>Inflammatory response causes diarrhea</a:t>
            </a:r>
          </a:p>
          <a:p>
            <a:pPr marL="750888" lvl="3"/>
            <a:r>
              <a:rPr lang="en-US" altLang="en-US" sz="1700" dirty="0"/>
              <a:t>Inflammation also produces tetrathionate that </a:t>
            </a:r>
            <a:r>
              <a:rPr lang="en-US" altLang="en-US" sz="1700" i="1" dirty="0"/>
              <a:t>Salmonella</a:t>
            </a:r>
            <a:r>
              <a:rPr lang="en-US" altLang="en-US" sz="1700" dirty="0"/>
              <a:t> can use in anaerobic respiration</a:t>
            </a:r>
          </a:p>
        </p:txBody>
      </p:sp>
    </p:spTree>
    <p:extLst>
      <p:ext uri="{BB962C8B-B14F-4D97-AF65-F5344CB8AC3E}">
        <p14:creationId xmlns:p14="http://schemas.microsoft.com/office/powerpoint/2010/main" val="39916356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E432D54-BCD3-4E27-8D78-F551FCF257E0}"/>
              </a:ext>
            </a:extLst>
          </p:cNvPr>
          <p:cNvSpPr>
            <a:spLocks noGrp="1"/>
          </p:cNvSpPr>
          <p:nvPr>
            <p:ph type="title"/>
          </p:nvPr>
        </p:nvSpPr>
        <p:spPr/>
        <p:txBody>
          <a:bodyPr/>
          <a:lstStyle/>
          <a:p>
            <a:r>
              <a:rPr lang="en-US" altLang="en-US" sz="3200" b="1" dirty="0">
                <a:solidFill>
                  <a:prstClr val="black"/>
                </a:solidFill>
              </a:rPr>
              <a:t>Bacterial Diseases of the Lower Digestive System (14)</a:t>
            </a:r>
            <a:endParaRPr lang="en-US" dirty="0"/>
          </a:p>
        </p:txBody>
      </p:sp>
      <p:sp>
        <p:nvSpPr>
          <p:cNvPr id="3" name="Content Placeholder 2"/>
          <p:cNvSpPr>
            <a:spLocks noGrp="1"/>
          </p:cNvSpPr>
          <p:nvPr>
            <p:ph idx="1"/>
          </p:nvPr>
        </p:nvSpPr>
        <p:spPr>
          <a:xfrm>
            <a:off x="457200" y="990600"/>
            <a:ext cx="8229600" cy="3429000"/>
          </a:xfrm>
        </p:spPr>
        <p:txBody>
          <a:bodyPr/>
          <a:lstStyle/>
          <a:p>
            <a:r>
              <a:rPr lang="en-US" altLang="en-US" i="1" dirty="0"/>
              <a:t>Salmonella</a:t>
            </a:r>
            <a:r>
              <a:rPr lang="en-US" altLang="en-US" dirty="0"/>
              <a:t> gastroenteritis</a:t>
            </a:r>
          </a:p>
          <a:p>
            <a:pPr lvl="1"/>
            <a:r>
              <a:rPr lang="en-US" altLang="en-US" i="1" dirty="0"/>
              <a:t>Epidemiology</a:t>
            </a:r>
          </a:p>
          <a:p>
            <a:pPr lvl="2"/>
            <a:r>
              <a:rPr lang="en-US" altLang="en-US" dirty="0"/>
              <a:t>Most cases from nonhuman animal sources</a:t>
            </a:r>
          </a:p>
          <a:p>
            <a:pPr lvl="2"/>
            <a:r>
              <a:rPr lang="en-US" altLang="en-US" dirty="0"/>
              <a:t>Bacteria sometimes survive for months in soil and water</a:t>
            </a:r>
          </a:p>
          <a:p>
            <a:pPr lvl="3"/>
            <a:r>
              <a:rPr lang="en-US" altLang="en-US" sz="1700" dirty="0"/>
              <a:t>Untreated manure can spread</a:t>
            </a:r>
          </a:p>
          <a:p>
            <a:pPr lvl="2"/>
            <a:r>
              <a:rPr lang="en-US" altLang="en-US" dirty="0"/>
              <a:t>Poultry, eggs often contaminated; many other products (for example, tomatoes, alfalfa sprouts) have started outbreaks </a:t>
            </a:r>
          </a:p>
          <a:p>
            <a:pPr lvl="2"/>
            <a:r>
              <a:rPr lang="en-US" altLang="en-US" dirty="0"/>
              <a:t>Children commonly infected by pet reptiles</a:t>
            </a:r>
          </a:p>
        </p:txBody>
      </p:sp>
    </p:spTree>
    <p:extLst>
      <p:ext uri="{BB962C8B-B14F-4D97-AF65-F5344CB8AC3E}">
        <p14:creationId xmlns:p14="http://schemas.microsoft.com/office/powerpoint/2010/main" val="29991524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Table 24.9 </a:t>
            </a:r>
            <a:r>
              <a:rPr lang="en-US" b="1" i="1" dirty="0">
                <a:solidFill>
                  <a:schemeClr val="tx1"/>
                </a:solidFill>
              </a:rPr>
              <a:t>Salmonella</a:t>
            </a:r>
            <a:r>
              <a:rPr lang="en-US" b="1" dirty="0">
                <a:solidFill>
                  <a:schemeClr val="tx1"/>
                </a:solidFill>
              </a:rPr>
              <a:t> Gastroenteritis</a:t>
            </a:r>
          </a:p>
        </p:txBody>
      </p:sp>
      <p:sp>
        <p:nvSpPr>
          <p:cNvPr id="3" name="Content Placeholder 2"/>
          <p:cNvSpPr>
            <a:spLocks noGrp="1"/>
          </p:cNvSpPr>
          <p:nvPr>
            <p:ph idx="1"/>
          </p:nvPr>
        </p:nvSpPr>
        <p:spPr>
          <a:xfrm>
            <a:off x="457200" y="990600"/>
            <a:ext cx="7620000" cy="2057400"/>
          </a:xfrm>
        </p:spPr>
        <p:txBody>
          <a:bodyPr/>
          <a:lstStyle/>
          <a:p>
            <a:pPr>
              <a:spcAft>
                <a:spcPts val="200"/>
              </a:spcAft>
            </a:pPr>
            <a:r>
              <a:rPr lang="en-US" altLang="en-US" i="1" dirty="0"/>
              <a:t>Salmonella</a:t>
            </a:r>
            <a:r>
              <a:rPr lang="en-US" altLang="en-US" dirty="0"/>
              <a:t> gastroenteritis</a:t>
            </a:r>
          </a:p>
          <a:p>
            <a:pPr lvl="1">
              <a:spcAft>
                <a:spcPts val="200"/>
              </a:spcAft>
            </a:pPr>
            <a:r>
              <a:rPr lang="en-US" altLang="en-US" i="1" dirty="0"/>
              <a:t>Treatment and prevention</a:t>
            </a:r>
          </a:p>
          <a:p>
            <a:pPr lvl="2">
              <a:spcAft>
                <a:spcPts val="200"/>
              </a:spcAft>
            </a:pPr>
            <a:r>
              <a:rPr lang="en-US" altLang="en-US" dirty="0"/>
              <a:t>Most recover without antibiotics; many strains antibiotic resistant</a:t>
            </a:r>
          </a:p>
          <a:p>
            <a:pPr lvl="3">
              <a:spcAft>
                <a:spcPts val="200"/>
              </a:spcAft>
            </a:pPr>
            <a:r>
              <a:rPr lang="en-US" altLang="en-US" sz="1700" dirty="0"/>
              <a:t>Likely due to subtherapeutic levels in animal feed</a:t>
            </a:r>
          </a:p>
          <a:p>
            <a:pPr lvl="2">
              <a:spcAft>
                <a:spcPts val="200"/>
              </a:spcAft>
            </a:pPr>
            <a:r>
              <a:rPr lang="en-US" altLang="en-US" dirty="0"/>
              <a:t>Sanitary handling of food; cooking to 160 degrees </a:t>
            </a:r>
            <a:r>
              <a:rPr lang="en-US" dirty="0"/>
              <a:t>Fahrenheit</a:t>
            </a:r>
            <a:endParaRPr lang="en-US" altLang="en-US" dirty="0"/>
          </a:p>
        </p:txBody>
      </p:sp>
      <p:graphicFrame>
        <p:nvGraphicFramePr>
          <p:cNvPr id="11" name="Table Placeholder 10">
            <a:extLst>
              <a:ext uri="{FF2B5EF4-FFF2-40B4-BE49-F238E27FC236}">
                <a16:creationId xmlns:a16="http://schemas.microsoft.com/office/drawing/2014/main" id="{AB649D0B-B7E2-41CC-87AF-921E414A471D}"/>
              </a:ext>
            </a:extLst>
          </p:cNvPr>
          <p:cNvGraphicFramePr>
            <a:graphicFrameLocks noGrp="1"/>
          </p:cNvGraphicFramePr>
          <p:nvPr>
            <p:ph type="tbl" sz="quarter" idx="20"/>
            <p:extLst>
              <p:ext uri="{D42A27DB-BD31-4B8C-83A1-F6EECF244321}">
                <p14:modId xmlns:p14="http://schemas.microsoft.com/office/powerpoint/2010/main" val="3242593864"/>
              </p:ext>
            </p:extLst>
          </p:nvPr>
        </p:nvGraphicFramePr>
        <p:xfrm>
          <a:off x="1522400" y="3416490"/>
          <a:ext cx="6096000" cy="2877280"/>
        </p:xfrm>
        <a:graphic>
          <a:graphicData uri="http://schemas.openxmlformats.org/drawingml/2006/table">
            <a:tbl>
              <a:tblPr firstRow="1" bandRow="1">
                <a:tableStyleId>{5940675A-B579-460E-94D1-54222C63F5DA}</a:tableStyleId>
              </a:tblPr>
              <a:tblGrid>
                <a:gridCol w="1601800">
                  <a:extLst>
                    <a:ext uri="{9D8B030D-6E8A-4147-A177-3AD203B41FA5}">
                      <a16:colId xmlns:a16="http://schemas.microsoft.com/office/drawing/2014/main" val="1889358864"/>
                    </a:ext>
                  </a:extLst>
                </a:gridCol>
                <a:gridCol w="4494200">
                  <a:extLst>
                    <a:ext uri="{9D8B030D-6E8A-4147-A177-3AD203B41FA5}">
                      <a16:colId xmlns:a16="http://schemas.microsoft.com/office/drawing/2014/main" val="3970530745"/>
                    </a:ext>
                  </a:extLst>
                </a:gridCol>
              </a:tblGrid>
              <a:tr h="37758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Signs and symptoms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Diarrhea, vomiting, headache, abdominal pain, and fever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11072555"/>
                  </a:ext>
                </a:extLst>
              </a:tr>
              <a:tr h="36848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Incubation period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Usually 6 to 72 hours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75158408"/>
                  </a:ext>
                </a:extLst>
              </a:tr>
              <a:tr h="54591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Causative agent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mn-lt"/>
                          <a:ea typeface="+mn-ea"/>
                          <a:cs typeface="+mn-cs"/>
                        </a:rPr>
                        <a:t>Salmonella</a:t>
                      </a:r>
                      <a:r>
                        <a:rPr kumimoji="0" lang="en-US" sz="1200" b="0" i="0" u="none" strike="noStrike" kern="1200" cap="none" spc="0" normalizeH="0" baseline="0" noProof="0" dirty="0">
                          <a:ln>
                            <a:noFill/>
                          </a:ln>
                          <a:solidFill>
                            <a:prstClr val="black"/>
                          </a:solidFill>
                          <a:effectLst/>
                          <a:uLnTx/>
                          <a:uFillTx/>
                          <a:latin typeface="+mn-lt"/>
                          <a:ea typeface="+mn-ea"/>
                          <a:cs typeface="+mn-cs"/>
                        </a:rPr>
                        <a:t> enterica, Gram-negative, member of the </a:t>
                      </a:r>
                      <a:r>
                        <a:rPr kumimoji="0" lang="en-US" sz="1200" b="0" i="1" u="none" strike="noStrike" kern="1200" cap="none" spc="0" normalizeH="0" baseline="0" noProof="0" dirty="0">
                          <a:ln>
                            <a:noFill/>
                          </a:ln>
                          <a:solidFill>
                            <a:prstClr val="black"/>
                          </a:solidFill>
                          <a:effectLst/>
                          <a:uLnTx/>
                          <a:uFillTx/>
                          <a:latin typeface="+mn-lt"/>
                          <a:ea typeface="+mn-ea"/>
                          <a:cs typeface="+mn-cs"/>
                        </a:rPr>
                        <a:t>Enterobacteriaceae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52281428"/>
                  </a:ext>
                </a:extLst>
              </a:tr>
              <a:tr h="73697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Pathogenesis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Induce uptake by epithelial cells in the distal small intestine; bacteria multiply in the phagosome and then are discharged at the base of the cell; inflammatory response increases fluid secretion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46031235"/>
                  </a:ext>
                </a:extLst>
              </a:tr>
              <a:tr h="36848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Epidemiology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Ingestion of food contaminated by animal feces, especially poultry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77846193"/>
                  </a:ext>
                </a:extLst>
              </a:tr>
              <a:tr h="47982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Treatment and prevention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Treatment: antimicrobial medication is generally not advised. Prevention: relies on adequate cooking and proper handling of food.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3307389"/>
                  </a:ext>
                </a:extLst>
              </a:tr>
            </a:tbl>
          </a:graphicData>
        </a:graphic>
      </p:graphicFrame>
    </p:spTree>
    <p:extLst>
      <p:ext uri="{BB962C8B-B14F-4D97-AF65-F5344CB8AC3E}">
        <p14:creationId xmlns:p14="http://schemas.microsoft.com/office/powerpoint/2010/main" val="17574955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0A9EF4-D895-42E1-AA15-24968A75DEC1}"/>
              </a:ext>
            </a:extLst>
          </p:cNvPr>
          <p:cNvSpPr>
            <a:spLocks noGrp="1"/>
          </p:cNvSpPr>
          <p:nvPr>
            <p:ph type="title"/>
          </p:nvPr>
        </p:nvSpPr>
        <p:spPr/>
        <p:txBody>
          <a:bodyPr/>
          <a:lstStyle/>
          <a:p>
            <a:r>
              <a:rPr lang="en-US" altLang="en-US" sz="3200" b="1" dirty="0">
                <a:solidFill>
                  <a:prstClr val="black"/>
                </a:solidFill>
              </a:rPr>
              <a:t>Bacterial Diseases of the Lower Digestive System (15)</a:t>
            </a:r>
            <a:endParaRPr lang="en-US" dirty="0"/>
          </a:p>
        </p:txBody>
      </p:sp>
      <p:sp>
        <p:nvSpPr>
          <p:cNvPr id="3" name="Content Placeholder 2"/>
          <p:cNvSpPr>
            <a:spLocks noGrp="1"/>
          </p:cNvSpPr>
          <p:nvPr>
            <p:ph idx="1"/>
          </p:nvPr>
        </p:nvSpPr>
        <p:spPr>
          <a:xfrm>
            <a:off x="805216" y="990600"/>
            <a:ext cx="7729184" cy="4572000"/>
          </a:xfrm>
        </p:spPr>
        <p:txBody>
          <a:bodyPr/>
          <a:lstStyle/>
          <a:p>
            <a:pPr>
              <a:spcAft>
                <a:spcPts val="1500"/>
              </a:spcAft>
            </a:pPr>
            <a:r>
              <a:rPr lang="en-US" altLang="en-US" dirty="0"/>
              <a:t>Typhoid and paratyphoid fevers</a:t>
            </a:r>
          </a:p>
          <a:p>
            <a:pPr marL="285750" lvl="1">
              <a:spcBef>
                <a:spcPts val="0"/>
              </a:spcBef>
            </a:pPr>
            <a:r>
              <a:rPr lang="en-US" altLang="en-US" dirty="0"/>
              <a:t>Examples of </a:t>
            </a:r>
            <a:r>
              <a:rPr lang="en-US" altLang="en-US" u="sng" dirty="0"/>
              <a:t>enteric fevers</a:t>
            </a:r>
            <a:r>
              <a:rPr lang="en-US" altLang="en-US" dirty="0"/>
              <a:t>: systemic diseases that originate in the intestine</a:t>
            </a:r>
          </a:p>
          <a:p>
            <a:pPr marL="285750" lvl="1"/>
            <a:r>
              <a:rPr lang="en-US" altLang="en-US" i="1" dirty="0"/>
              <a:t>Signs and symptoms</a:t>
            </a:r>
          </a:p>
          <a:p>
            <a:pPr marL="519113" lvl="2"/>
            <a:r>
              <a:rPr lang="en-US" altLang="en-US" dirty="0"/>
              <a:t>Incubation period of 1 to 4 weeks</a:t>
            </a:r>
          </a:p>
          <a:p>
            <a:pPr marL="519113" lvl="2"/>
            <a:r>
              <a:rPr lang="en-US" altLang="en-US" dirty="0"/>
              <a:t>Progressively increasing fever over a number of days, severe headache, constipation, abdominal pain</a:t>
            </a:r>
          </a:p>
          <a:p>
            <a:pPr marL="519113" lvl="2"/>
            <a:r>
              <a:rPr lang="en-US" altLang="en-US" dirty="0"/>
              <a:t>In severe cases, intestinal rupture, bleeding, shock, death</a:t>
            </a:r>
          </a:p>
          <a:p>
            <a:pPr marL="285750" lvl="1"/>
            <a:r>
              <a:rPr lang="en-US" altLang="en-US" i="1" dirty="0"/>
              <a:t>Causative agents</a:t>
            </a:r>
          </a:p>
          <a:p>
            <a:pPr marL="519113" lvl="2"/>
            <a:r>
              <a:rPr lang="en-US" altLang="en-US" i="1" dirty="0"/>
              <a:t>Salmonella </a:t>
            </a:r>
            <a:r>
              <a:rPr lang="en-US" altLang="en-US" dirty="0"/>
              <a:t>serotypes Typhi and Paratyphi</a:t>
            </a:r>
          </a:p>
          <a:p>
            <a:pPr marL="736600" lvl="3"/>
            <a:r>
              <a:rPr lang="en-US" altLang="en-US" sz="1700" dirty="0"/>
              <a:t>Cases confirmed by blood culture</a:t>
            </a:r>
          </a:p>
        </p:txBody>
      </p:sp>
    </p:spTree>
    <p:extLst>
      <p:ext uri="{BB962C8B-B14F-4D97-AF65-F5344CB8AC3E}">
        <p14:creationId xmlns:p14="http://schemas.microsoft.com/office/powerpoint/2010/main" val="30250669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BB473E1-7BC2-49E6-B548-3817B5EC958A}"/>
              </a:ext>
            </a:extLst>
          </p:cNvPr>
          <p:cNvSpPr>
            <a:spLocks noGrp="1"/>
          </p:cNvSpPr>
          <p:nvPr>
            <p:ph type="title"/>
          </p:nvPr>
        </p:nvSpPr>
        <p:spPr/>
        <p:txBody>
          <a:bodyPr/>
          <a:lstStyle/>
          <a:p>
            <a:r>
              <a:rPr lang="en-US" altLang="en-US" sz="3200" b="1" dirty="0">
                <a:solidFill>
                  <a:prstClr val="black"/>
                </a:solidFill>
              </a:rPr>
              <a:t>Bacterial Diseases of the Lower Digestive System (16)</a:t>
            </a:r>
            <a:endParaRPr lang="en-US" dirty="0"/>
          </a:p>
        </p:txBody>
      </p:sp>
      <p:sp>
        <p:nvSpPr>
          <p:cNvPr id="3" name="Content Placeholder 2"/>
          <p:cNvSpPr>
            <a:spLocks noGrp="1"/>
          </p:cNvSpPr>
          <p:nvPr>
            <p:ph idx="1"/>
          </p:nvPr>
        </p:nvSpPr>
        <p:spPr>
          <a:xfrm>
            <a:off x="802944" y="990600"/>
            <a:ext cx="7426656" cy="4114800"/>
          </a:xfrm>
        </p:spPr>
        <p:txBody>
          <a:bodyPr/>
          <a:lstStyle/>
          <a:p>
            <a:pPr>
              <a:spcAft>
                <a:spcPts val="1500"/>
              </a:spcAft>
            </a:pPr>
            <a:r>
              <a:rPr lang="en-US" altLang="en-US" dirty="0"/>
              <a:t>Typhoid and paratyphoid fevers</a:t>
            </a:r>
          </a:p>
          <a:p>
            <a:pPr marL="285750" lvl="1">
              <a:spcBef>
                <a:spcPts val="0"/>
              </a:spcBef>
            </a:pPr>
            <a:r>
              <a:rPr lang="en-US" altLang="en-US" i="1" dirty="0"/>
              <a:t>Pathogenesis</a:t>
            </a:r>
          </a:p>
          <a:p>
            <a:pPr marL="531813" lvl="2"/>
            <a:r>
              <a:rPr lang="en-US" altLang="en-US" dirty="0"/>
              <a:t>Enteric fevers caused by bacteria that colonize intestines, cross mucous membrane via M cells, multiply within macrophages, and are carried in bloodstream</a:t>
            </a:r>
            <a:r>
              <a:rPr lang="en-US" altLang="en-US" baseline="0" dirty="0"/>
              <a:t> </a:t>
            </a:r>
            <a:r>
              <a:rPr lang="en-US" altLang="en-US" dirty="0"/>
              <a:t>throughout the body</a:t>
            </a:r>
          </a:p>
          <a:p>
            <a:pPr marL="531813" lvl="2"/>
            <a:r>
              <a:rPr lang="en-US" altLang="en-US" dirty="0"/>
              <a:t>Systemic infection causes fever, abscesses, sepsis, and shock, often with little or no diarrhea</a:t>
            </a:r>
          </a:p>
          <a:p>
            <a:pPr marL="531813" lvl="2"/>
            <a:r>
              <a:rPr lang="en-US" altLang="en-US" dirty="0"/>
              <a:t>Peyer’s patches sometimes destroyed, leading to rupture of intestine, hemorrhage, and death</a:t>
            </a:r>
          </a:p>
          <a:p>
            <a:pPr marL="531813" lvl="2"/>
            <a:r>
              <a:rPr lang="en-US" altLang="en-US" dirty="0"/>
              <a:t>Toxin produced when cells are within a host cell</a:t>
            </a:r>
          </a:p>
          <a:p>
            <a:pPr marL="750888" lvl="3"/>
            <a:r>
              <a:rPr lang="en-US" altLang="en-US" sz="1700" dirty="0"/>
              <a:t>Role of toxin in disease under study</a:t>
            </a:r>
            <a:endParaRPr lang="en-US" sz="1700" dirty="0"/>
          </a:p>
        </p:txBody>
      </p:sp>
    </p:spTree>
    <p:extLst>
      <p:ext uri="{BB962C8B-B14F-4D97-AF65-F5344CB8AC3E}">
        <p14:creationId xmlns:p14="http://schemas.microsoft.com/office/powerpoint/2010/main" val="22051889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9D6D0CC-D5D5-4707-B5DD-653EF1D3FC7D}"/>
              </a:ext>
            </a:extLst>
          </p:cNvPr>
          <p:cNvSpPr>
            <a:spLocks noGrp="1"/>
          </p:cNvSpPr>
          <p:nvPr>
            <p:ph type="title"/>
          </p:nvPr>
        </p:nvSpPr>
        <p:spPr/>
        <p:txBody>
          <a:bodyPr/>
          <a:lstStyle/>
          <a:p>
            <a:r>
              <a:rPr lang="en-US" altLang="en-US" sz="3200" b="1" dirty="0">
                <a:solidFill>
                  <a:prstClr val="black"/>
                </a:solidFill>
              </a:rPr>
              <a:t>Bacterial Diseases of the Lower Digestive System (17)</a:t>
            </a:r>
            <a:endParaRPr lang="en-US" dirty="0"/>
          </a:p>
        </p:txBody>
      </p:sp>
      <p:sp>
        <p:nvSpPr>
          <p:cNvPr id="3" name="Content Placeholder 2"/>
          <p:cNvSpPr>
            <a:spLocks noGrp="1"/>
          </p:cNvSpPr>
          <p:nvPr>
            <p:ph idx="1"/>
          </p:nvPr>
        </p:nvSpPr>
        <p:spPr>
          <a:xfrm>
            <a:off x="797256" y="990600"/>
            <a:ext cx="7356144" cy="5181600"/>
          </a:xfrm>
        </p:spPr>
        <p:txBody>
          <a:bodyPr/>
          <a:lstStyle/>
          <a:p>
            <a:pPr>
              <a:spcAft>
                <a:spcPts val="1500"/>
              </a:spcAft>
            </a:pPr>
            <a:r>
              <a:rPr lang="en-US" altLang="en-US" dirty="0"/>
              <a:t>Typhoid and paratyphoid fevers</a:t>
            </a:r>
          </a:p>
          <a:p>
            <a:pPr marL="285750" lvl="1">
              <a:spcBef>
                <a:spcPts val="0"/>
              </a:spcBef>
            </a:pPr>
            <a:r>
              <a:rPr lang="en-US" altLang="en-US" i="1" dirty="0"/>
              <a:t>Epidemiology</a:t>
            </a:r>
          </a:p>
          <a:p>
            <a:pPr marL="519113" lvl="2"/>
            <a:r>
              <a:rPr lang="en-US" altLang="en-US" dirty="0"/>
              <a:t>Humans only known host, so spread person to person often via contaminated food or water</a:t>
            </a:r>
          </a:p>
          <a:p>
            <a:pPr marL="519113" lvl="2"/>
            <a:r>
              <a:rPr lang="en-US" altLang="en-US" dirty="0"/>
              <a:t>Some survivors remain colonized in gallbladder; can shed high numbers for years (for example, “Typhoid Mary”)</a:t>
            </a:r>
          </a:p>
          <a:p>
            <a:pPr marL="285750" lvl="1"/>
            <a:r>
              <a:rPr lang="en-US" altLang="en-US" i="1" dirty="0"/>
              <a:t>Treatment and prevention</a:t>
            </a:r>
          </a:p>
          <a:p>
            <a:pPr marL="519113" lvl="2"/>
            <a:r>
              <a:rPr lang="en-US" altLang="en-US" dirty="0"/>
              <a:t>Antibiotics; some strains resistant</a:t>
            </a:r>
          </a:p>
          <a:p>
            <a:pPr marL="519113" lvl="2"/>
            <a:r>
              <a:rPr lang="en-US" altLang="en-US" dirty="0"/>
              <a:t>Surgical removal of gallbladder and months of antibiotic therapy often necessary to rid carriers of infection</a:t>
            </a:r>
          </a:p>
          <a:p>
            <a:pPr marL="519113" lvl="2"/>
            <a:r>
              <a:rPr lang="en-US" altLang="en-US" dirty="0"/>
              <a:t>Two vaccines against </a:t>
            </a:r>
            <a:r>
              <a:rPr lang="en-US" altLang="en-US" i="1" dirty="0"/>
              <a:t>Salmonella</a:t>
            </a:r>
            <a:r>
              <a:rPr lang="en-US" altLang="en-US" dirty="0"/>
              <a:t> Typhi, each approximately 50 to 75% effective: attenuated live oral or injectable capsular polysaccharide</a:t>
            </a:r>
          </a:p>
          <a:p>
            <a:pPr marL="519113" lvl="2"/>
            <a:r>
              <a:rPr lang="en-US" altLang="en-US" dirty="0"/>
              <a:t>No vaccine against </a:t>
            </a:r>
            <a:r>
              <a:rPr lang="en-US" altLang="en-US" i="1" dirty="0"/>
              <a:t>Salmonella</a:t>
            </a:r>
            <a:r>
              <a:rPr lang="en-US" altLang="en-US" dirty="0"/>
              <a:t> Paratyphi</a:t>
            </a:r>
          </a:p>
        </p:txBody>
      </p:sp>
    </p:spTree>
    <p:extLst>
      <p:ext uri="{BB962C8B-B14F-4D97-AF65-F5344CB8AC3E}">
        <p14:creationId xmlns:p14="http://schemas.microsoft.com/office/powerpoint/2010/main" val="11341985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Table 24.10 Typhoid and Paratyphoid Fevers</a:t>
            </a:r>
          </a:p>
        </p:txBody>
      </p:sp>
      <p:graphicFrame>
        <p:nvGraphicFramePr>
          <p:cNvPr id="11" name="Table Placeholder 10">
            <a:extLst>
              <a:ext uri="{FF2B5EF4-FFF2-40B4-BE49-F238E27FC236}">
                <a16:creationId xmlns:a16="http://schemas.microsoft.com/office/drawing/2014/main" id="{569A9BB6-29F9-416C-962D-AFBF70A442CA}"/>
              </a:ext>
            </a:extLst>
          </p:cNvPr>
          <p:cNvGraphicFramePr>
            <a:graphicFrameLocks noGrp="1"/>
          </p:cNvGraphicFramePr>
          <p:nvPr>
            <p:ph type="tbl" sz="quarter" idx="20"/>
            <p:extLst>
              <p:ext uri="{D42A27DB-BD31-4B8C-83A1-F6EECF244321}">
                <p14:modId xmlns:p14="http://schemas.microsoft.com/office/powerpoint/2010/main" val="1955041923"/>
              </p:ext>
            </p:extLst>
          </p:nvPr>
        </p:nvGraphicFramePr>
        <p:xfrm>
          <a:off x="1524000" y="1774209"/>
          <a:ext cx="6096000" cy="4261513"/>
        </p:xfrm>
        <a:graphic>
          <a:graphicData uri="http://schemas.openxmlformats.org/drawingml/2006/table">
            <a:tbl>
              <a:tblPr firstRow="1" bandRow="1">
                <a:tableStyleId>{5940675A-B579-460E-94D1-54222C63F5DA}</a:tableStyleId>
              </a:tblPr>
              <a:tblGrid>
                <a:gridCol w="1828800">
                  <a:extLst>
                    <a:ext uri="{9D8B030D-6E8A-4147-A177-3AD203B41FA5}">
                      <a16:colId xmlns:a16="http://schemas.microsoft.com/office/drawing/2014/main" val="889398970"/>
                    </a:ext>
                  </a:extLst>
                </a:gridCol>
                <a:gridCol w="4267200">
                  <a:extLst>
                    <a:ext uri="{9D8B030D-6E8A-4147-A177-3AD203B41FA5}">
                      <a16:colId xmlns:a16="http://schemas.microsoft.com/office/drawing/2014/main" val="2485701949"/>
                    </a:ext>
                  </a:extLst>
                </a:gridCol>
              </a:tblGrid>
              <a:tr h="79157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mn-lt"/>
                          <a:ea typeface="+mn-ea"/>
                          <a:cs typeface="+mn-cs"/>
                        </a:rPr>
                        <a:t>Signs and symptoms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mn-lt"/>
                          <a:ea typeface="+mn-ea"/>
                          <a:cs typeface="+mn-cs"/>
                        </a:rPr>
                        <a:t>Fever, severe headache, constipation, and abdominal pain; sometimes followed by intestinal rupture, internal bleeding, shock, and death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88041806"/>
                  </a:ext>
                </a:extLst>
              </a:tr>
              <a:tr h="39578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mn-lt"/>
                          <a:ea typeface="+mn-ea"/>
                          <a:cs typeface="+mn-cs"/>
                        </a:rPr>
                        <a:t>Incubation period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mn-lt"/>
                          <a:ea typeface="+mn-ea"/>
                          <a:cs typeface="+mn-cs"/>
                        </a:rPr>
                        <a:t>1 to 4 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1847410"/>
                  </a:ext>
                </a:extLst>
              </a:tr>
              <a:tr h="79157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mn-lt"/>
                          <a:ea typeface="+mn-ea"/>
                          <a:cs typeface="+mn-cs"/>
                        </a:rPr>
                        <a:t>Causative agent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prstClr val="black"/>
                          </a:solidFill>
                          <a:effectLst/>
                          <a:uLnTx/>
                          <a:uFillTx/>
                          <a:latin typeface="+mn-lt"/>
                          <a:ea typeface="+mn-ea"/>
                          <a:cs typeface="+mn-cs"/>
                        </a:rPr>
                        <a:t>Salmonella</a:t>
                      </a:r>
                      <a:r>
                        <a:rPr kumimoji="0" lang="en-US" sz="1300" b="0" i="0" u="none" strike="noStrike" kern="1200" cap="none" spc="0" normalizeH="0" baseline="0" noProof="0" dirty="0">
                          <a:ln>
                            <a:noFill/>
                          </a:ln>
                          <a:solidFill>
                            <a:prstClr val="black"/>
                          </a:solidFill>
                          <a:effectLst/>
                          <a:uLnTx/>
                          <a:uFillTx/>
                          <a:latin typeface="+mn-lt"/>
                          <a:ea typeface="+mn-ea"/>
                          <a:cs typeface="+mn-cs"/>
                        </a:rPr>
                        <a:t> serotype Typhi (typhoid fever) and </a:t>
                      </a:r>
                      <a:r>
                        <a:rPr kumimoji="0" lang="en-US" sz="1300" b="0" i="1" u="none" strike="noStrike" kern="1200" cap="none" spc="0" normalizeH="0" baseline="0" noProof="0" dirty="0">
                          <a:ln>
                            <a:noFill/>
                          </a:ln>
                          <a:solidFill>
                            <a:prstClr val="black"/>
                          </a:solidFill>
                          <a:effectLst/>
                          <a:uLnTx/>
                          <a:uFillTx/>
                          <a:latin typeface="+mn-lt"/>
                          <a:ea typeface="+mn-ea"/>
                          <a:cs typeface="+mn-cs"/>
                        </a:rPr>
                        <a:t>Salmonella</a:t>
                      </a:r>
                      <a:r>
                        <a:rPr kumimoji="0" lang="en-US" sz="1300" b="0" i="0" u="none" strike="noStrike" kern="1200" cap="none" spc="0" normalizeH="0" baseline="0" noProof="0" dirty="0">
                          <a:ln>
                            <a:noFill/>
                          </a:ln>
                          <a:solidFill>
                            <a:prstClr val="black"/>
                          </a:solidFill>
                          <a:effectLst/>
                          <a:uLnTx/>
                          <a:uFillTx/>
                          <a:latin typeface="+mn-lt"/>
                          <a:ea typeface="+mn-ea"/>
                          <a:cs typeface="+mn-cs"/>
                        </a:rPr>
                        <a:t> serotype Paratyphi (paratyphoid fever), Gram-negative, members of the </a:t>
                      </a:r>
                      <a:r>
                        <a:rPr kumimoji="0" lang="en-US" sz="1300" b="0" i="1" u="none" strike="noStrike" kern="1200" cap="none" spc="0" normalizeH="0" baseline="0" noProof="0" dirty="0">
                          <a:ln>
                            <a:noFill/>
                          </a:ln>
                          <a:solidFill>
                            <a:prstClr val="black"/>
                          </a:solidFill>
                          <a:effectLst/>
                          <a:uLnTx/>
                          <a:uFillTx/>
                          <a:latin typeface="+mn-lt"/>
                          <a:ea typeface="+mn-ea"/>
                          <a:cs typeface="+mn-cs"/>
                        </a:rPr>
                        <a:t>Enterobacteriaceae</a:t>
                      </a:r>
                      <a:endParaRPr kumimoji="0" lang="en-US" sz="1300" b="0"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59422380"/>
                  </a:ext>
                </a:extLst>
              </a:tr>
              <a:tr h="996287">
                <a:tc>
                  <a:txBody>
                    <a:bodyPr/>
                    <a:lstStyle/>
                    <a:p>
                      <a:r>
                        <a:rPr kumimoji="0" lang="en-US" sz="1300" b="1" i="0" u="none" strike="noStrike" kern="1200" cap="none" spc="0" normalizeH="0" baseline="0" noProof="0" dirty="0">
                          <a:ln>
                            <a:noFill/>
                          </a:ln>
                          <a:solidFill>
                            <a:prstClr val="black"/>
                          </a:solidFill>
                          <a:effectLst/>
                          <a:uLnTx/>
                          <a:uFillTx/>
                          <a:latin typeface="+mn-lt"/>
                          <a:ea typeface="+mn-ea"/>
                          <a:cs typeface="+mn-cs"/>
                        </a:rPr>
                        <a:t>Pathogenesis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mn-lt"/>
                          <a:ea typeface="+mn-ea"/>
                          <a:cs typeface="+mn-cs"/>
                        </a:rPr>
                        <a:t>Cross the intestinal epithelium via M cells; multiply within macrophages and carried in the bloodstream throughout the body. The Peyer’s patches are sometimes destroyed, leading to rupture of the intestine and hemorrhage.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1869098"/>
                  </a:ext>
                </a:extLst>
              </a:tr>
              <a:tr h="6005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mn-lt"/>
                          <a:ea typeface="+mn-ea"/>
                          <a:cs typeface="+mn-cs"/>
                        </a:rPr>
                        <a:t>Epidemiology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mn-lt"/>
                          <a:ea typeface="+mn-ea"/>
                          <a:cs typeface="+mn-cs"/>
                        </a:rPr>
                        <a:t>Humans are the only source of infection. Personto-person fecal-oral transmission.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30957588"/>
                  </a:ext>
                </a:extLst>
              </a:tr>
              <a:tr h="68168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mn-lt"/>
                          <a:ea typeface="+mn-ea"/>
                          <a:cs typeface="+mn-cs"/>
                        </a:rPr>
                        <a:t>Treatment and prevention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mn-lt"/>
                          <a:ea typeface="+mn-ea"/>
                          <a:cs typeface="+mn-cs"/>
                        </a:rPr>
                        <a:t>Treatment: antimicrobial medications. Prevention: attenuated and inactivated vaccines for typhoid fever; no vaccine for paratyphoid fever.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3903791"/>
                  </a:ext>
                </a:extLst>
              </a:tr>
            </a:tbl>
          </a:graphicData>
        </a:graphic>
      </p:graphicFrame>
    </p:spTree>
    <p:extLst>
      <p:ext uri="{BB962C8B-B14F-4D97-AF65-F5344CB8AC3E}">
        <p14:creationId xmlns:p14="http://schemas.microsoft.com/office/powerpoint/2010/main" val="3091182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3CE9D4B-4EA4-48B8-9ECF-30CD56D02C6C}"/>
              </a:ext>
            </a:extLst>
          </p:cNvPr>
          <p:cNvSpPr>
            <a:spLocks noGrp="1"/>
          </p:cNvSpPr>
          <p:nvPr>
            <p:ph type="title"/>
          </p:nvPr>
        </p:nvSpPr>
        <p:spPr/>
        <p:txBody>
          <a:bodyPr/>
          <a:lstStyle/>
          <a:p>
            <a:r>
              <a:rPr lang="en-US" altLang="en-US" sz="3200" b="1" dirty="0">
                <a:solidFill>
                  <a:prstClr val="black"/>
                </a:solidFill>
              </a:rPr>
              <a:t>Bacterial Diseases of the Lower Digestive System (18)</a:t>
            </a:r>
            <a:endParaRPr lang="en-US" dirty="0"/>
          </a:p>
        </p:txBody>
      </p:sp>
      <p:sp>
        <p:nvSpPr>
          <p:cNvPr id="3" name="Content Placeholder 2"/>
          <p:cNvSpPr>
            <a:spLocks noGrp="1"/>
          </p:cNvSpPr>
          <p:nvPr>
            <p:ph idx="1"/>
          </p:nvPr>
        </p:nvSpPr>
        <p:spPr>
          <a:xfrm>
            <a:off x="798400" y="990600"/>
            <a:ext cx="5373800" cy="2286000"/>
          </a:xfrm>
        </p:spPr>
        <p:txBody>
          <a:bodyPr/>
          <a:lstStyle/>
          <a:p>
            <a:pPr>
              <a:spcAft>
                <a:spcPts val="1500"/>
              </a:spcAft>
            </a:pPr>
            <a:r>
              <a:rPr lang="en-US" altLang="en-US" dirty="0"/>
              <a:t>Campylobacteriosis</a:t>
            </a:r>
          </a:p>
          <a:p>
            <a:pPr marL="285750" lvl="1">
              <a:spcBef>
                <a:spcPts val="0"/>
              </a:spcBef>
            </a:pPr>
            <a:r>
              <a:rPr lang="en-US" altLang="en-US" i="1" dirty="0"/>
              <a:t>Signs and symptoms</a:t>
            </a:r>
          </a:p>
          <a:p>
            <a:pPr marL="504825" lvl="2"/>
            <a:r>
              <a:rPr lang="en-US" altLang="en-US" dirty="0"/>
              <a:t>Incubation period 1 to 11 days; usually 2 to 5 days</a:t>
            </a:r>
          </a:p>
          <a:p>
            <a:pPr marL="504825" lvl="2"/>
            <a:r>
              <a:rPr lang="en-US" altLang="en-US" dirty="0"/>
              <a:t>Fever, vomiting, diarrhea, abdominal cramps</a:t>
            </a:r>
          </a:p>
          <a:p>
            <a:pPr marL="504825" lvl="2"/>
            <a:r>
              <a:rPr lang="en-US" altLang="en-US" dirty="0"/>
              <a:t>Dysentery occurs in about half the cases</a:t>
            </a:r>
          </a:p>
        </p:txBody>
      </p:sp>
      <p:sp>
        <p:nvSpPr>
          <p:cNvPr id="6" name="Content Placeholder 5">
            <a:extLst>
              <a:ext uri="{FF2B5EF4-FFF2-40B4-BE49-F238E27FC236}">
                <a16:creationId xmlns:a16="http://schemas.microsoft.com/office/drawing/2014/main" id="{62C9BA4E-E584-4276-86ED-1D7247D3D0EB}"/>
              </a:ext>
            </a:extLst>
          </p:cNvPr>
          <p:cNvSpPr>
            <a:spLocks noGrp="1"/>
          </p:cNvSpPr>
          <p:nvPr>
            <p:ph sz="quarter" idx="18"/>
          </p:nvPr>
        </p:nvSpPr>
        <p:spPr>
          <a:xfrm>
            <a:off x="798400" y="3276600"/>
            <a:ext cx="4572000" cy="457200"/>
          </a:xfrm>
        </p:spPr>
        <p:txBody>
          <a:bodyPr/>
          <a:lstStyle/>
          <a:p>
            <a:pPr marL="285750" lvl="1" defTabSz="914400">
              <a:spcBef>
                <a:spcPts val="0"/>
              </a:spcBef>
              <a:buFont typeface="Arial" panose="020B0604020202020204" pitchFamily="34" charset="0"/>
              <a:buChar char="•"/>
            </a:pPr>
            <a:r>
              <a:rPr lang="en-US" altLang="en-US" sz="2000" i="1" dirty="0">
                <a:solidFill>
                  <a:prstClr val="black"/>
                </a:solidFill>
              </a:rPr>
              <a:t>Causative agent: Campylobacter jejuni</a:t>
            </a:r>
            <a:endParaRPr lang="en-US" altLang="en-US" sz="2000" dirty="0">
              <a:solidFill>
                <a:prstClr val="black"/>
              </a:solidFill>
            </a:endParaRPr>
          </a:p>
        </p:txBody>
      </p:sp>
      <p:sp>
        <p:nvSpPr>
          <p:cNvPr id="16" name="Content Placeholder 15">
            <a:extLst>
              <a:ext uri="{FF2B5EF4-FFF2-40B4-BE49-F238E27FC236}">
                <a16:creationId xmlns:a16="http://schemas.microsoft.com/office/drawing/2014/main" id="{901E5A5C-4264-489B-82AF-0E95DC6CE5CA}"/>
              </a:ext>
            </a:extLst>
          </p:cNvPr>
          <p:cNvSpPr>
            <a:spLocks noGrp="1"/>
          </p:cNvSpPr>
          <p:nvPr>
            <p:ph sz="quarter" idx="19"/>
          </p:nvPr>
        </p:nvSpPr>
        <p:spPr>
          <a:xfrm>
            <a:off x="1089552" y="3710050"/>
            <a:ext cx="2985448" cy="1547750"/>
          </a:xfrm>
        </p:spPr>
        <p:txBody>
          <a:bodyPr/>
          <a:lstStyle/>
          <a:p>
            <a:pPr marL="228600" lvl="2">
              <a:spcAft>
                <a:spcPts val="800"/>
              </a:spcAft>
              <a:buFont typeface="Arial" panose="020B0604020202020204" pitchFamily="34" charset="0"/>
              <a:buChar char="•"/>
            </a:pPr>
            <a:r>
              <a:rPr lang="en-US" altLang="en-US" sz="1800" dirty="0"/>
              <a:t>Curved, Gram-negative rod first isolated in 1972</a:t>
            </a:r>
          </a:p>
          <a:p>
            <a:pPr marL="228600" lvl="2" defTabSz="914400">
              <a:spcBef>
                <a:spcPts val="0"/>
              </a:spcBef>
              <a:buFont typeface="Arial" panose="020B0604020202020204" pitchFamily="34" charset="0"/>
              <a:buChar char="•"/>
            </a:pPr>
            <a:r>
              <a:rPr lang="en-US" altLang="en-US" sz="1800" dirty="0">
                <a:solidFill>
                  <a:prstClr val="black"/>
                </a:solidFill>
              </a:rPr>
              <a:t>Can be cultivated under microaerophilic conditions with a selective medium</a:t>
            </a:r>
            <a:endParaRPr lang="en-US" sz="1800" dirty="0">
              <a:solidFill>
                <a:prstClr val="black"/>
              </a:solidFill>
            </a:endParaRPr>
          </a:p>
        </p:txBody>
      </p:sp>
      <p:pic>
        <p:nvPicPr>
          <p:cNvPr id="133123" name="Picture 5">
            <a:extLs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794" b="1614"/>
          <a:stretch/>
        </p:blipFill>
        <p:spPr bwMode="auto">
          <a:xfrm>
            <a:off x="6101058" y="2057400"/>
            <a:ext cx="2588202"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 Placeholder 13">
            <a:extLst>
              <a:ext uri="{FF2B5EF4-FFF2-40B4-BE49-F238E27FC236}">
                <a16:creationId xmlns:a16="http://schemas.microsoft.com/office/drawing/2014/main" id="{711E0667-91D8-49AB-9751-AB3CBF7CB065}"/>
              </a:ext>
            </a:extLst>
          </p:cNvPr>
          <p:cNvSpPr>
            <a:spLocks noGrp="1"/>
          </p:cNvSpPr>
          <p:nvPr>
            <p:ph type="body" sz="quarter" idx="11"/>
          </p:nvPr>
        </p:nvSpPr>
        <p:spPr>
          <a:xfrm>
            <a:off x="8458200" y="6705600"/>
            <a:ext cx="685800" cy="152400"/>
          </a:xfrm>
        </p:spPr>
        <p:txBody>
          <a:bodyPr/>
          <a:lstStyle/>
          <a:p>
            <a:r>
              <a:rPr lang="en-US" altLang="en-US" dirty="0">
                <a:solidFill>
                  <a:schemeClr val="tx1"/>
                </a:solidFill>
              </a:rPr>
              <a:t>©Science Source</a:t>
            </a:r>
          </a:p>
        </p:txBody>
      </p:sp>
    </p:spTree>
    <p:extLst>
      <p:ext uri="{BB962C8B-B14F-4D97-AF65-F5344CB8AC3E}">
        <p14:creationId xmlns:p14="http://schemas.microsoft.com/office/powerpoint/2010/main" val="1396896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B8304C3-2E31-4412-873F-E21091CA2528}"/>
              </a:ext>
            </a:extLst>
          </p:cNvPr>
          <p:cNvSpPr>
            <a:spLocks noGrp="1"/>
          </p:cNvSpPr>
          <p:nvPr>
            <p:ph type="title"/>
          </p:nvPr>
        </p:nvSpPr>
        <p:spPr/>
        <p:txBody>
          <a:bodyPr/>
          <a:lstStyle/>
          <a:p>
            <a:r>
              <a:rPr lang="en-US" altLang="en-US" sz="3200" b="1" dirty="0">
                <a:solidFill>
                  <a:prstClr val="black"/>
                </a:solidFill>
              </a:rPr>
              <a:t>Bacterial Diseases of the Lower Digestive System (19)</a:t>
            </a:r>
            <a:endParaRPr lang="en-US" dirty="0"/>
          </a:p>
        </p:txBody>
      </p:sp>
      <p:sp>
        <p:nvSpPr>
          <p:cNvPr id="3" name="Content Placeholder 2"/>
          <p:cNvSpPr>
            <a:spLocks noGrp="1"/>
          </p:cNvSpPr>
          <p:nvPr>
            <p:ph idx="1"/>
          </p:nvPr>
        </p:nvSpPr>
        <p:spPr>
          <a:xfrm>
            <a:off x="797256" y="990600"/>
            <a:ext cx="7660944" cy="5562600"/>
          </a:xfrm>
        </p:spPr>
        <p:txBody>
          <a:bodyPr/>
          <a:lstStyle/>
          <a:p>
            <a:pPr>
              <a:spcAft>
                <a:spcPts val="1500"/>
              </a:spcAft>
            </a:pPr>
            <a:r>
              <a:rPr lang="en-US" altLang="en-US" dirty="0"/>
              <a:t>Campylobacteriosis</a:t>
            </a:r>
          </a:p>
          <a:p>
            <a:pPr marL="285750" lvl="1">
              <a:spcBef>
                <a:spcPts val="0"/>
              </a:spcBef>
            </a:pPr>
            <a:r>
              <a:rPr lang="en-US" altLang="en-US" i="1" dirty="0"/>
              <a:t>Pathogenesis</a:t>
            </a:r>
          </a:p>
          <a:p>
            <a:pPr marL="504825" lvl="2"/>
            <a:r>
              <a:rPr lang="en-US" altLang="en-US" dirty="0"/>
              <a:t>Penetrate epithelial cells of small and large intestines, cause localized inflammatory reaction</a:t>
            </a:r>
          </a:p>
          <a:p>
            <a:pPr marL="504825" lvl="2"/>
            <a:r>
              <a:rPr lang="en-US" altLang="en-US" dirty="0"/>
              <a:t>Up to 40% of Guillain-Barr</a:t>
            </a:r>
            <a:r>
              <a:rPr lang="en-US" altLang="en-US" dirty="0">
                <a:cs typeface="Arial" panose="020B0604020202020204" pitchFamily="34" charset="0"/>
              </a:rPr>
              <a:t>é</a:t>
            </a:r>
            <a:r>
              <a:rPr lang="en-US" altLang="en-US" dirty="0"/>
              <a:t> syndrome cases preceded by </a:t>
            </a:r>
            <a:r>
              <a:rPr lang="en-US" altLang="en-US" dirty="0" err="1"/>
              <a:t>campylobacteriosis</a:t>
            </a:r>
            <a:r>
              <a:rPr lang="en-US" altLang="en-US" dirty="0"/>
              <a:t>;</a:t>
            </a:r>
            <a:r>
              <a:rPr lang="en-US" altLang="en-US" baseline="0" dirty="0"/>
              <a:t> </a:t>
            </a:r>
            <a:r>
              <a:rPr lang="en-US" altLang="en-US" dirty="0"/>
              <a:t>autoimmunity likely involved</a:t>
            </a:r>
          </a:p>
          <a:p>
            <a:pPr marL="285750" lvl="1"/>
            <a:r>
              <a:rPr lang="en-US" altLang="en-US" i="1" dirty="0"/>
              <a:t>Epidemiology</a:t>
            </a:r>
          </a:p>
          <a:p>
            <a:pPr marL="504825" lvl="2"/>
            <a:r>
              <a:rPr lang="en-US" altLang="en-US" dirty="0"/>
              <a:t>Estimated 1.3 million cases and approximately 100 deaths/year in U.S., most in elderly or immunodeficient</a:t>
            </a:r>
          </a:p>
          <a:p>
            <a:pPr marL="504825" lvl="2"/>
            <a:r>
              <a:rPr lang="en-US" altLang="en-US" dirty="0"/>
              <a:t>Numerous foodborne and waterborne outbreaks reported, although most cases are sporadic</a:t>
            </a:r>
          </a:p>
          <a:p>
            <a:pPr marL="504825" lvl="2"/>
            <a:r>
              <a:rPr lang="en-US" altLang="en-US" i="1" dirty="0"/>
              <a:t>C. jejuni</a:t>
            </a:r>
            <a:r>
              <a:rPr lang="en-US" altLang="en-US" dirty="0"/>
              <a:t> lives in intestines of domestic animals; poultry is common source of infection, with up to 90% containing it</a:t>
            </a:r>
          </a:p>
          <a:p>
            <a:pPr marL="504825" lvl="2"/>
            <a:r>
              <a:rPr lang="en-US" altLang="en-US" dirty="0"/>
              <a:t>Low infectious dose (approximately 500 organisms)</a:t>
            </a:r>
          </a:p>
        </p:txBody>
      </p:sp>
    </p:spTree>
    <p:extLst>
      <p:ext uri="{BB962C8B-B14F-4D97-AF65-F5344CB8AC3E}">
        <p14:creationId xmlns:p14="http://schemas.microsoft.com/office/powerpoint/2010/main" val="14498948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01FF44F-FDA5-4AFD-B128-877A0462C67F}"/>
              </a:ext>
            </a:extLst>
          </p:cNvPr>
          <p:cNvSpPr>
            <a:spLocks noGrp="1"/>
          </p:cNvSpPr>
          <p:nvPr>
            <p:ph type="title"/>
          </p:nvPr>
        </p:nvSpPr>
        <p:spPr>
          <a:xfrm>
            <a:off x="1449263" y="228600"/>
            <a:ext cx="6245475" cy="609600"/>
          </a:xfrm>
        </p:spPr>
        <p:txBody>
          <a:bodyPr/>
          <a:lstStyle/>
          <a:p>
            <a:r>
              <a:rPr lang="en-US" altLang="en-US" b="1" dirty="0">
                <a:solidFill>
                  <a:prstClr val="black"/>
                </a:solidFill>
              </a:rPr>
              <a:t>Table 24.11 Campylobacteriosis</a:t>
            </a:r>
            <a:endParaRPr lang="en-US" dirty="0"/>
          </a:p>
        </p:txBody>
      </p:sp>
      <p:sp>
        <p:nvSpPr>
          <p:cNvPr id="3" name="Content Placeholder 2"/>
          <p:cNvSpPr>
            <a:spLocks noGrp="1"/>
          </p:cNvSpPr>
          <p:nvPr>
            <p:ph idx="1"/>
          </p:nvPr>
        </p:nvSpPr>
        <p:spPr>
          <a:xfrm>
            <a:off x="457200" y="990600"/>
            <a:ext cx="4419600" cy="5057140"/>
          </a:xfrm>
        </p:spPr>
        <p:txBody>
          <a:bodyPr/>
          <a:lstStyle/>
          <a:p>
            <a:r>
              <a:rPr lang="en-US" altLang="en-US" dirty="0"/>
              <a:t>Campylobacteriosis</a:t>
            </a:r>
          </a:p>
          <a:p>
            <a:pPr lvl="1" indent="-396875"/>
            <a:r>
              <a:rPr lang="en-US" altLang="en-US" i="1" dirty="0"/>
              <a:t>Treatment and prevention</a:t>
            </a:r>
          </a:p>
          <a:p>
            <a:pPr marL="969963" lvl="2" indent="-222250"/>
            <a:r>
              <a:rPr lang="en-US" altLang="en-US" sz="1700" dirty="0"/>
              <a:t>Typically self-limiting, leaves patient immune</a:t>
            </a:r>
          </a:p>
          <a:p>
            <a:pPr marL="969963" lvl="2" indent="-222250"/>
            <a:r>
              <a:rPr lang="en-US" altLang="en-US" sz="1700" dirty="0"/>
              <a:t>Antibiotics used to treat severe cases</a:t>
            </a:r>
          </a:p>
          <a:p>
            <a:pPr marL="969963" lvl="2" indent="-222250"/>
            <a:r>
              <a:rPr lang="en-US" altLang="en-US" sz="1700" dirty="0"/>
              <a:t>Cooking and proper handling of raw poultry to avoid cross-</a:t>
            </a:r>
            <a:br>
              <a:rPr lang="en-US" altLang="en-US" sz="1700" dirty="0"/>
            </a:br>
            <a:r>
              <a:rPr lang="en-US" altLang="en-US" sz="1700" dirty="0"/>
              <a:t>contamination</a:t>
            </a:r>
          </a:p>
          <a:p>
            <a:pPr marL="969963" lvl="2" indent="-222250"/>
            <a:r>
              <a:rPr lang="en-US" altLang="en-US" sz="1700" dirty="0"/>
              <a:t>Handwashing after contact with animal feces</a:t>
            </a:r>
          </a:p>
          <a:p>
            <a:pPr marL="969963" lvl="2" indent="-222250"/>
            <a:r>
              <a:rPr lang="en-US" altLang="en-US" sz="1700" dirty="0"/>
              <a:t>Keeping outdoor play areas free of bird droppings</a:t>
            </a:r>
          </a:p>
          <a:p>
            <a:pPr marL="969963" lvl="2" indent="-222250"/>
            <a:r>
              <a:rPr lang="en-US" altLang="en-US" sz="1700" dirty="0"/>
              <a:t>Chlorinating drinking water, pasteurizing beverages</a:t>
            </a:r>
          </a:p>
        </p:txBody>
      </p:sp>
      <p:graphicFrame>
        <p:nvGraphicFramePr>
          <p:cNvPr id="14" name="Table Placeholder 13">
            <a:extLst>
              <a:ext uri="{FF2B5EF4-FFF2-40B4-BE49-F238E27FC236}">
                <a16:creationId xmlns:a16="http://schemas.microsoft.com/office/drawing/2014/main" id="{17FF1DBC-1947-4772-90D1-C058AF9C4F74}"/>
              </a:ext>
            </a:extLst>
          </p:cNvPr>
          <p:cNvGraphicFramePr>
            <a:graphicFrameLocks noGrp="1"/>
          </p:cNvGraphicFramePr>
          <p:nvPr>
            <p:ph type="tbl" sz="quarter" idx="20"/>
            <p:extLst>
              <p:ext uri="{D42A27DB-BD31-4B8C-83A1-F6EECF244321}">
                <p14:modId xmlns:p14="http://schemas.microsoft.com/office/powerpoint/2010/main" val="4024014627"/>
              </p:ext>
            </p:extLst>
          </p:nvPr>
        </p:nvGraphicFramePr>
        <p:xfrm>
          <a:off x="4876800" y="1654556"/>
          <a:ext cx="4038600" cy="4572000"/>
        </p:xfrm>
        <a:graphic>
          <a:graphicData uri="http://schemas.openxmlformats.org/drawingml/2006/table">
            <a:tbl>
              <a:tblPr firstRow="1" bandRow="1">
                <a:tableStyleId>{5940675A-B579-460E-94D1-54222C63F5DA}</a:tableStyleId>
              </a:tblPr>
              <a:tblGrid>
                <a:gridCol w="1295400">
                  <a:extLst>
                    <a:ext uri="{9D8B030D-6E8A-4147-A177-3AD203B41FA5}">
                      <a16:colId xmlns:a16="http://schemas.microsoft.com/office/drawing/2014/main" val="385054303"/>
                    </a:ext>
                  </a:extLst>
                </a:gridCol>
                <a:gridCol w="2743200">
                  <a:extLst>
                    <a:ext uri="{9D8B030D-6E8A-4147-A177-3AD203B41FA5}">
                      <a16:colId xmlns:a16="http://schemas.microsoft.com/office/drawing/2014/main" val="3318151851"/>
                    </a:ext>
                  </a:extLst>
                </a:gridCol>
              </a:tblGrid>
              <a:tr h="34227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Signs and symptoms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Diarrhea, fever, abdominal cramps, vomiting, bloody stools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55335083"/>
                  </a:ext>
                </a:extLst>
              </a:tr>
              <a:tr h="34227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Incubation period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Usually 2 to 5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55776436"/>
                  </a:ext>
                </a:extLst>
              </a:tr>
              <a:tr h="34227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Causative agent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mn-lt"/>
                          <a:ea typeface="+mn-ea"/>
                          <a:cs typeface="+mn-cs"/>
                        </a:rPr>
                        <a:t>Campylobacter</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1" u="none" strike="noStrike" kern="1200" cap="none" spc="0" normalizeH="0" baseline="0" noProof="0" dirty="0">
                          <a:ln>
                            <a:noFill/>
                          </a:ln>
                          <a:solidFill>
                            <a:prstClr val="black"/>
                          </a:solidFill>
                          <a:effectLst/>
                          <a:uLnTx/>
                          <a:uFillTx/>
                          <a:latin typeface="+mn-lt"/>
                          <a:ea typeface="+mn-ea"/>
                          <a:cs typeface="+mn-cs"/>
                        </a:rPr>
                        <a:t>jejuni</a:t>
                      </a:r>
                      <a:r>
                        <a:rPr kumimoji="0" lang="en-US" sz="1200" b="0" i="0" u="none" strike="noStrike" kern="1200" cap="none" spc="0" normalizeH="0" baseline="0" noProof="0" dirty="0">
                          <a:ln>
                            <a:noFill/>
                          </a:ln>
                          <a:solidFill>
                            <a:prstClr val="black"/>
                          </a:solidFill>
                          <a:effectLst/>
                          <a:uLnTx/>
                          <a:uFillTx/>
                          <a:latin typeface="+mn-lt"/>
                          <a:ea typeface="+mn-ea"/>
                          <a:cs typeface="+mn-cs"/>
                        </a:rPr>
                        <a:t>, a curved Gram-negative, microaerophilic rod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59579169"/>
                  </a:ext>
                </a:extLst>
              </a:tr>
              <a:tr h="889920">
                <a:tc>
                  <a:txBody>
                    <a:bodyPr/>
                    <a:lstStyle/>
                    <a:p>
                      <a:r>
                        <a:rPr kumimoji="0" lang="en-US" sz="1200" b="1" i="0" u="none" strike="noStrike" kern="1200" cap="none" spc="0" normalizeH="0" baseline="0" noProof="0" dirty="0">
                          <a:ln>
                            <a:noFill/>
                          </a:ln>
                          <a:solidFill>
                            <a:prstClr val="black"/>
                          </a:solidFill>
                          <a:effectLst/>
                          <a:uLnTx/>
                          <a:uFillTx/>
                          <a:latin typeface="+mn-lt"/>
                          <a:ea typeface="+mn-ea"/>
                          <a:cs typeface="+mn-cs"/>
                        </a:rPr>
                        <a:t>Pathogenesis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Low infectious dose. The bacteria multiply within and beneath the epithelial cells, causing an inflammatory response. Bloodstream invasion is uncommon. Complicated by Guillain-Barré syndrome on rare occasions.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79212280"/>
                  </a:ext>
                </a:extLst>
              </a:tr>
              <a:tr h="61609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Epidemiology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Large foodborne and waterborne outbreaks originate from poultry and other animals; personto-person spread rare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29203469"/>
                  </a:ext>
                </a:extLst>
              </a:tr>
              <a:tr h="53076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Treatment and prevention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Treatment: antibiotics in severe cases. Prevention: relies on adequate cooking and proper handling of food, particularly poultry. Water chlorination and pasteurization of beverages are effective control measures.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5783426"/>
                  </a:ext>
                </a:extLst>
              </a:tr>
            </a:tbl>
          </a:graphicData>
        </a:graphic>
      </p:graphicFrame>
    </p:spTree>
    <p:extLst>
      <p:ext uri="{BB962C8B-B14F-4D97-AF65-F5344CB8AC3E}">
        <p14:creationId xmlns:p14="http://schemas.microsoft.com/office/powerpoint/2010/main" val="7958284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3E13A53-A45A-438F-A952-555C2C8FCC3F}"/>
              </a:ext>
            </a:extLst>
          </p:cNvPr>
          <p:cNvSpPr>
            <a:spLocks noGrp="1"/>
          </p:cNvSpPr>
          <p:nvPr>
            <p:ph type="title"/>
          </p:nvPr>
        </p:nvSpPr>
        <p:spPr>
          <a:xfrm>
            <a:off x="1107390" y="228600"/>
            <a:ext cx="7557025" cy="609600"/>
          </a:xfrm>
        </p:spPr>
        <p:txBody>
          <a:bodyPr/>
          <a:lstStyle/>
          <a:p>
            <a:r>
              <a:rPr lang="en-US" altLang="en-US" b="1" dirty="0">
                <a:solidFill>
                  <a:prstClr val="black"/>
                </a:solidFill>
              </a:rPr>
              <a:t>Anatomy, Physiology, and Ecology (1)</a:t>
            </a:r>
            <a:endParaRPr lang="en-US" dirty="0"/>
          </a:p>
        </p:txBody>
      </p:sp>
      <p:sp>
        <p:nvSpPr>
          <p:cNvPr id="2" name="Content Placeholder 1"/>
          <p:cNvSpPr>
            <a:spLocks noGrp="1"/>
          </p:cNvSpPr>
          <p:nvPr>
            <p:ph idx="1"/>
          </p:nvPr>
        </p:nvSpPr>
        <p:spPr>
          <a:xfrm>
            <a:off x="802942" y="1000954"/>
            <a:ext cx="7557025" cy="5562600"/>
          </a:xfrm>
        </p:spPr>
        <p:txBody>
          <a:bodyPr/>
          <a:lstStyle/>
          <a:p>
            <a:pPr>
              <a:spcAft>
                <a:spcPts val="1500"/>
              </a:spcAft>
            </a:pPr>
            <a:r>
              <a:rPr lang="en-US" altLang="en-US" dirty="0"/>
              <a:t>The upper digestive system</a:t>
            </a:r>
          </a:p>
          <a:p>
            <a:pPr marL="285750" lvl="1">
              <a:spcBef>
                <a:spcPts val="0"/>
              </a:spcBef>
            </a:pPr>
            <a:r>
              <a:rPr lang="en-US" altLang="en-US" dirty="0"/>
              <a:t>The mouth and salivary glands</a:t>
            </a:r>
          </a:p>
          <a:p>
            <a:pPr marL="490538" lvl="2"/>
            <a:r>
              <a:rPr lang="en-US" altLang="en-US" dirty="0"/>
              <a:t>Damage to enamel allows microorganisms to enter tooth, cause decay or </a:t>
            </a:r>
            <a:r>
              <a:rPr lang="en-US" altLang="en-US" u="sng" dirty="0"/>
              <a:t>dental caries</a:t>
            </a:r>
          </a:p>
          <a:p>
            <a:pPr marL="490538" lvl="2"/>
            <a:r>
              <a:rPr lang="en-US" altLang="en-US" dirty="0"/>
              <a:t>Microbes can accumulate in gingival crevice</a:t>
            </a:r>
          </a:p>
          <a:p>
            <a:pPr marL="723900" lvl="3"/>
            <a:r>
              <a:rPr lang="en-US" altLang="en-US" sz="1700" dirty="0"/>
              <a:t>Gums become inflamed in response: </a:t>
            </a:r>
            <a:r>
              <a:rPr lang="en-US" altLang="en-US" sz="1700" u="sng" dirty="0"/>
              <a:t>gingivitis</a:t>
            </a:r>
          </a:p>
          <a:p>
            <a:pPr marL="723900" lvl="3"/>
            <a:r>
              <a:rPr lang="en-US" altLang="en-US" sz="1700" dirty="0"/>
              <a:t>May recede from tooth root, allow bacteria access</a:t>
            </a:r>
          </a:p>
          <a:p>
            <a:pPr marL="490538" lvl="2"/>
            <a:r>
              <a:rPr lang="en-US" altLang="en-US" dirty="0"/>
              <a:t>About 1,500 milliliter saliva produced daily</a:t>
            </a:r>
          </a:p>
          <a:p>
            <a:pPr marL="723900" lvl="3"/>
            <a:r>
              <a:rPr lang="en-US" altLang="en-US" sz="1700" dirty="0"/>
              <a:t>Largest glands are the parotid glands </a:t>
            </a:r>
          </a:p>
          <a:p>
            <a:pPr marL="723900" lvl="3"/>
            <a:r>
              <a:rPr lang="en-US" altLang="en-US" sz="1700" dirty="0"/>
              <a:t>Rich in protective secretory IgA, antibacterial lysozyme, lactoferrin</a:t>
            </a:r>
          </a:p>
          <a:p>
            <a:pPr marL="490538" lvl="2"/>
            <a:r>
              <a:rPr lang="en-US" altLang="en-US" dirty="0"/>
              <a:t>Over 600 types of bacteria found in mouth; members of </a:t>
            </a:r>
            <a:r>
              <a:rPr lang="en-US" altLang="en-US" i="1" dirty="0"/>
              <a:t>Streptococcus</a:t>
            </a:r>
            <a:r>
              <a:rPr lang="en-US" altLang="en-US" dirty="0"/>
              <a:t> most common</a:t>
            </a:r>
          </a:p>
          <a:p>
            <a:pPr marL="723900" lvl="3"/>
            <a:r>
              <a:rPr lang="en-US" altLang="en-US" sz="1700" dirty="0"/>
              <a:t>Obligate anaerobes associated with halitosis</a:t>
            </a:r>
          </a:p>
        </p:txBody>
      </p:sp>
    </p:spTree>
    <p:extLst>
      <p:ext uri="{BB962C8B-B14F-4D97-AF65-F5344CB8AC3E}">
        <p14:creationId xmlns:p14="http://schemas.microsoft.com/office/powerpoint/2010/main" val="9303705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D0CB008-ADFB-4542-B577-D644B7CA0A1F}"/>
              </a:ext>
            </a:extLst>
          </p:cNvPr>
          <p:cNvSpPr>
            <a:spLocks noGrp="1"/>
          </p:cNvSpPr>
          <p:nvPr>
            <p:ph type="title"/>
          </p:nvPr>
        </p:nvSpPr>
        <p:spPr/>
        <p:txBody>
          <a:bodyPr/>
          <a:lstStyle/>
          <a:p>
            <a:r>
              <a:rPr lang="en-US" altLang="en-US" sz="3200" b="1" dirty="0">
                <a:solidFill>
                  <a:prstClr val="black"/>
                </a:solidFill>
              </a:rPr>
              <a:t>Bacterial Diseases of the Lower Digestive System (20)</a:t>
            </a:r>
            <a:endParaRPr lang="en-US" dirty="0"/>
          </a:p>
        </p:txBody>
      </p:sp>
      <p:sp>
        <p:nvSpPr>
          <p:cNvPr id="3" name="Content Placeholder 2"/>
          <p:cNvSpPr>
            <a:spLocks noGrp="1"/>
          </p:cNvSpPr>
          <p:nvPr>
            <p:ph idx="1"/>
          </p:nvPr>
        </p:nvSpPr>
        <p:spPr>
          <a:xfrm>
            <a:off x="802944" y="1066800"/>
            <a:ext cx="7731456" cy="2827360"/>
          </a:xfrm>
        </p:spPr>
        <p:txBody>
          <a:bodyPr/>
          <a:lstStyle/>
          <a:p>
            <a:pPr>
              <a:spcAft>
                <a:spcPts val="1500"/>
              </a:spcAft>
            </a:pPr>
            <a:r>
              <a:rPr lang="en-US" altLang="en-US" i="1" dirty="0"/>
              <a:t>Clostridium difficile</a:t>
            </a:r>
            <a:r>
              <a:rPr lang="en-US" altLang="en-US" dirty="0"/>
              <a:t> infection (CDI)</a:t>
            </a:r>
          </a:p>
          <a:p>
            <a:pPr marL="285750" lvl="1">
              <a:spcBef>
                <a:spcPts val="0"/>
              </a:spcBef>
            </a:pPr>
            <a:r>
              <a:rPr lang="en-US" altLang="en-US" dirty="0"/>
              <a:t>Antibiotic-associated diarrhea, increasing in incidence and severity since early 2000’s</a:t>
            </a:r>
          </a:p>
          <a:p>
            <a:pPr marL="285750" lvl="1"/>
            <a:r>
              <a:rPr lang="en-US" altLang="en-US" i="1" dirty="0"/>
              <a:t>Signs and symptoms</a:t>
            </a:r>
          </a:p>
          <a:p>
            <a:pPr marL="504825" lvl="2"/>
            <a:r>
              <a:rPr lang="en-US" altLang="en-US" dirty="0"/>
              <a:t>Ranges widely in severity</a:t>
            </a:r>
          </a:p>
          <a:p>
            <a:pPr marL="504825" lvl="2"/>
            <a:r>
              <a:rPr lang="en-US" altLang="en-US" dirty="0"/>
              <a:t>Mild cases characterized by diarrhea with fever, pain beginning less than a week after infection</a:t>
            </a:r>
          </a:p>
        </p:txBody>
      </p:sp>
      <p:sp>
        <p:nvSpPr>
          <p:cNvPr id="16" name="Content Placeholder 15">
            <a:extLst>
              <a:ext uri="{FF2B5EF4-FFF2-40B4-BE49-F238E27FC236}">
                <a16:creationId xmlns:a16="http://schemas.microsoft.com/office/drawing/2014/main" id="{E050DF9E-B6BF-4084-B1FC-15A73F606A43}"/>
              </a:ext>
            </a:extLst>
          </p:cNvPr>
          <p:cNvSpPr>
            <a:spLocks noGrp="1"/>
          </p:cNvSpPr>
          <p:nvPr>
            <p:ph sz="quarter" idx="19"/>
          </p:nvPr>
        </p:nvSpPr>
        <p:spPr>
          <a:xfrm>
            <a:off x="1080448" y="3894160"/>
            <a:ext cx="5015552" cy="1371600"/>
          </a:xfrm>
        </p:spPr>
        <p:txBody>
          <a:bodyPr/>
          <a:lstStyle/>
          <a:p>
            <a:pPr marL="228600" lvl="2">
              <a:spcAft>
                <a:spcPts val="800"/>
              </a:spcAft>
              <a:buFont typeface="Arial" panose="020B0604020202020204" pitchFamily="34" charset="0"/>
              <a:buChar char="•"/>
            </a:pPr>
            <a:r>
              <a:rPr lang="en-US" altLang="en-US" sz="1800" dirty="0">
                <a:solidFill>
                  <a:prstClr val="black"/>
                </a:solidFill>
              </a:rPr>
              <a:t>More serious cases progress to colitis, sometimes with pseudomembranes; known as </a:t>
            </a:r>
            <a:r>
              <a:rPr lang="en-US" altLang="en-US" sz="1800" u="sng" dirty="0">
                <a:solidFill>
                  <a:prstClr val="black"/>
                </a:solidFill>
              </a:rPr>
              <a:t>pseudomembranous colitis</a:t>
            </a:r>
          </a:p>
          <a:p>
            <a:pPr marL="228600" lvl="2">
              <a:spcAft>
                <a:spcPts val="800"/>
              </a:spcAft>
              <a:buFont typeface="Arial" panose="020B0604020202020204" pitchFamily="34" charset="0"/>
              <a:buChar char="•"/>
            </a:pPr>
            <a:r>
              <a:rPr lang="en-US" altLang="en-US" sz="1800" dirty="0">
                <a:solidFill>
                  <a:prstClr val="black"/>
                </a:solidFill>
              </a:rPr>
              <a:t>Severe cases are life-threatening</a:t>
            </a:r>
          </a:p>
        </p:txBody>
      </p:sp>
      <p:pic>
        <p:nvPicPr>
          <p:cNvPr id="5" name="Picture 4" descr="Pseudomembranes are composed of dead epithelium, inflammatory cells, and clotted blood."/>
          <p:cNvPicPr>
            <a:picLocks noChangeAspect="1"/>
          </p:cNvPicPr>
          <p:nvPr/>
        </p:nvPicPr>
        <p:blipFill>
          <a:blip r:embed="rId3"/>
          <a:stretch>
            <a:fillRect/>
          </a:stretch>
        </p:blipFill>
        <p:spPr>
          <a:xfrm>
            <a:off x="4948458" y="4370509"/>
            <a:ext cx="2747742" cy="2185166"/>
          </a:xfrm>
          <a:prstGeom prst="rect">
            <a:avLst/>
          </a:prstGeom>
        </p:spPr>
      </p:pic>
      <p:sp>
        <p:nvSpPr>
          <p:cNvPr id="11" name="Text Placeholder 10">
            <a:extLst>
              <a:ext uri="{FF2B5EF4-FFF2-40B4-BE49-F238E27FC236}">
                <a16:creationId xmlns:a16="http://schemas.microsoft.com/office/drawing/2014/main" id="{16EF9D76-87E8-470B-9214-2201E6AFFBD1}"/>
              </a:ext>
            </a:extLst>
          </p:cNvPr>
          <p:cNvSpPr>
            <a:spLocks noGrp="1"/>
          </p:cNvSpPr>
          <p:nvPr>
            <p:ph type="body" sz="quarter" idx="11"/>
          </p:nvPr>
        </p:nvSpPr>
        <p:spPr>
          <a:xfrm>
            <a:off x="7924800" y="6705600"/>
            <a:ext cx="1219200" cy="152400"/>
          </a:xfrm>
        </p:spPr>
        <p:txBody>
          <a:bodyPr/>
          <a:lstStyle/>
          <a:p>
            <a:r>
              <a:rPr lang="en-US" altLang="en-US" dirty="0">
                <a:solidFill>
                  <a:schemeClr val="tx1"/>
                </a:solidFill>
              </a:rPr>
              <a:t>©McGraw-Hill Education</a:t>
            </a:r>
          </a:p>
        </p:txBody>
      </p:sp>
    </p:spTree>
    <p:extLst>
      <p:ext uri="{BB962C8B-B14F-4D97-AF65-F5344CB8AC3E}">
        <p14:creationId xmlns:p14="http://schemas.microsoft.com/office/powerpoint/2010/main" val="2516665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F2A2390-E21F-4204-B151-A51C3A50A751}"/>
              </a:ext>
            </a:extLst>
          </p:cNvPr>
          <p:cNvSpPr>
            <a:spLocks noGrp="1"/>
          </p:cNvSpPr>
          <p:nvPr>
            <p:ph type="title"/>
          </p:nvPr>
        </p:nvSpPr>
        <p:spPr/>
        <p:txBody>
          <a:bodyPr/>
          <a:lstStyle/>
          <a:p>
            <a:r>
              <a:rPr lang="en-US" altLang="en-US" sz="3200" b="1" dirty="0">
                <a:solidFill>
                  <a:prstClr val="black"/>
                </a:solidFill>
              </a:rPr>
              <a:t>Bacterial Diseases of the Lower Digestive System (21)</a:t>
            </a:r>
            <a:endParaRPr lang="en-US" dirty="0"/>
          </a:p>
        </p:txBody>
      </p:sp>
      <p:sp>
        <p:nvSpPr>
          <p:cNvPr id="3" name="Content Placeholder 2"/>
          <p:cNvSpPr>
            <a:spLocks noGrp="1"/>
          </p:cNvSpPr>
          <p:nvPr>
            <p:ph idx="1"/>
          </p:nvPr>
        </p:nvSpPr>
        <p:spPr>
          <a:xfrm>
            <a:off x="802944" y="990600"/>
            <a:ext cx="7426656" cy="4882488"/>
          </a:xfrm>
        </p:spPr>
        <p:txBody>
          <a:bodyPr/>
          <a:lstStyle/>
          <a:p>
            <a:pPr>
              <a:spcAft>
                <a:spcPts val="1500"/>
              </a:spcAft>
            </a:pPr>
            <a:r>
              <a:rPr lang="en-US" altLang="en-US" i="1" dirty="0"/>
              <a:t>Clostridium difficile</a:t>
            </a:r>
            <a:r>
              <a:rPr lang="en-US" altLang="en-US" dirty="0"/>
              <a:t> infection</a:t>
            </a:r>
          </a:p>
          <a:p>
            <a:pPr marL="285750" lvl="1">
              <a:spcBef>
                <a:spcPts val="0"/>
              </a:spcBef>
            </a:pPr>
            <a:r>
              <a:rPr lang="en-US" altLang="en-US" i="1" dirty="0"/>
              <a:t>Causative agent: Clostridium difficile (“C. diff”)</a:t>
            </a:r>
            <a:endParaRPr lang="en-US" altLang="en-US" dirty="0"/>
          </a:p>
          <a:p>
            <a:pPr marL="531813" lvl="2"/>
            <a:r>
              <a:rPr lang="en-US" altLang="en-US" dirty="0"/>
              <a:t>Gram-positive, obligate anaerobic rod</a:t>
            </a:r>
          </a:p>
          <a:p>
            <a:pPr marL="531813" lvl="2"/>
            <a:r>
              <a:rPr lang="en-US" altLang="en-US" dirty="0"/>
              <a:t>Forms endospores highly resistant to disinfectants, environmental conditions, so control is difficult</a:t>
            </a:r>
          </a:p>
          <a:p>
            <a:pPr marL="531813" lvl="2"/>
            <a:r>
              <a:rPr lang="en-US" altLang="en-US" dirty="0"/>
              <a:t>Ingested endospores develop into vegetative cells that sometimes colonize large intestine</a:t>
            </a:r>
          </a:p>
          <a:p>
            <a:pPr marL="531813" lvl="2"/>
            <a:r>
              <a:rPr lang="en-US" altLang="en-US" dirty="0"/>
              <a:t>Many strains; differ in pathogenicity</a:t>
            </a:r>
          </a:p>
          <a:p>
            <a:pPr marL="531813" lvl="2"/>
            <a:r>
              <a:rPr lang="en-US" altLang="en-US" dirty="0"/>
              <a:t>Strains causing CDI produce toxins; hypervirulent strains increasing in prevalence</a:t>
            </a:r>
          </a:p>
          <a:p>
            <a:pPr marL="531813" lvl="2"/>
            <a:r>
              <a:rPr lang="en-US" altLang="en-US" dirty="0"/>
              <a:t>Resistant to fluoroquinolones</a:t>
            </a:r>
          </a:p>
          <a:p>
            <a:pPr marL="531813" lvl="2"/>
            <a:r>
              <a:rPr lang="en-US" altLang="en-US" dirty="0"/>
              <a:t>CDC considers </a:t>
            </a:r>
            <a:r>
              <a:rPr lang="en-US" altLang="en-US" i="1" dirty="0"/>
              <a:t>C. diff </a:t>
            </a:r>
            <a:r>
              <a:rPr lang="en-US" altLang="en-US" dirty="0"/>
              <a:t>an urgent health threat</a:t>
            </a:r>
          </a:p>
        </p:txBody>
      </p:sp>
    </p:spTree>
    <p:extLst>
      <p:ext uri="{BB962C8B-B14F-4D97-AF65-F5344CB8AC3E}">
        <p14:creationId xmlns:p14="http://schemas.microsoft.com/office/powerpoint/2010/main" val="7199152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EAE242C-A8B4-40FD-8B31-9073E242ECCF}"/>
              </a:ext>
            </a:extLst>
          </p:cNvPr>
          <p:cNvSpPr>
            <a:spLocks noGrp="1"/>
          </p:cNvSpPr>
          <p:nvPr>
            <p:ph type="title"/>
          </p:nvPr>
        </p:nvSpPr>
        <p:spPr/>
        <p:txBody>
          <a:bodyPr/>
          <a:lstStyle/>
          <a:p>
            <a:r>
              <a:rPr lang="en-US" altLang="en-US" sz="3200" b="1" dirty="0">
                <a:solidFill>
                  <a:prstClr val="black"/>
                </a:solidFill>
              </a:rPr>
              <a:t>Bacterial Diseases of the Lower Digestive System (22)</a:t>
            </a:r>
            <a:endParaRPr lang="en-US" dirty="0"/>
          </a:p>
        </p:txBody>
      </p:sp>
      <p:sp>
        <p:nvSpPr>
          <p:cNvPr id="3" name="Content Placeholder 2"/>
          <p:cNvSpPr>
            <a:spLocks noGrp="1"/>
          </p:cNvSpPr>
          <p:nvPr>
            <p:ph idx="1"/>
          </p:nvPr>
        </p:nvSpPr>
        <p:spPr>
          <a:xfrm>
            <a:off x="797256" y="990600"/>
            <a:ext cx="7584744" cy="4038600"/>
          </a:xfrm>
        </p:spPr>
        <p:txBody>
          <a:bodyPr/>
          <a:lstStyle/>
          <a:p>
            <a:pPr>
              <a:spcAft>
                <a:spcPts val="1500"/>
              </a:spcAft>
            </a:pPr>
            <a:r>
              <a:rPr lang="en-US" altLang="en-US" i="1" dirty="0"/>
              <a:t>Clostridium difficile</a:t>
            </a:r>
            <a:r>
              <a:rPr lang="en-US" altLang="en-US" dirty="0"/>
              <a:t> infection</a:t>
            </a:r>
          </a:p>
          <a:p>
            <a:pPr marL="285750" lvl="1">
              <a:spcBef>
                <a:spcPts val="0"/>
              </a:spcBef>
            </a:pPr>
            <a:r>
              <a:rPr lang="en-US" altLang="en-US" i="1" dirty="0"/>
              <a:t>Pathogenesis</a:t>
            </a:r>
          </a:p>
          <a:p>
            <a:pPr marL="519113" lvl="2"/>
            <a:r>
              <a:rPr lang="en-US" altLang="en-US" dirty="0"/>
              <a:t>Dysbiosis due to antibiotic use allows proliferation of </a:t>
            </a:r>
            <a:r>
              <a:rPr lang="en-US" altLang="en-US" i="1" dirty="0"/>
              <a:t>C. diff</a:t>
            </a:r>
          </a:p>
          <a:p>
            <a:pPr marL="519113" lvl="2"/>
            <a:r>
              <a:rPr lang="en-US" altLang="en-US" dirty="0"/>
              <a:t>Two toxins (A and B) lethal to intestinal epithelium</a:t>
            </a:r>
          </a:p>
          <a:p>
            <a:pPr marL="723900" lvl="3"/>
            <a:r>
              <a:rPr lang="en-US" altLang="en-US" sz="1700" dirty="0"/>
              <a:t>Disrupt host cell actin polymerization</a:t>
            </a:r>
          </a:p>
          <a:p>
            <a:pPr marL="723900" lvl="3"/>
            <a:r>
              <a:rPr lang="en-US" altLang="en-US" sz="1700" dirty="0"/>
              <a:t>Induce strong inflammatory response</a:t>
            </a:r>
          </a:p>
          <a:p>
            <a:pPr marL="723900" lvl="3"/>
            <a:r>
              <a:rPr lang="en-US" altLang="en-US" sz="1700" dirty="0"/>
              <a:t>Sometimes pseudomembranes form composed of dead epithelium, inflammatory cells, clotted blood</a:t>
            </a:r>
          </a:p>
          <a:p>
            <a:pPr marL="519113" lvl="2"/>
            <a:r>
              <a:rPr lang="en-US" altLang="en-US" dirty="0"/>
              <a:t>Binary toxin produced by hypervirulent strains; interferes with host actin polymerization</a:t>
            </a:r>
          </a:p>
        </p:txBody>
      </p:sp>
    </p:spTree>
    <p:extLst>
      <p:ext uri="{BB962C8B-B14F-4D97-AF65-F5344CB8AC3E}">
        <p14:creationId xmlns:p14="http://schemas.microsoft.com/office/powerpoint/2010/main" val="17463752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C2B43E-0478-4BA4-9E4E-614A4EA2934B}"/>
              </a:ext>
            </a:extLst>
          </p:cNvPr>
          <p:cNvSpPr>
            <a:spLocks noGrp="1"/>
          </p:cNvSpPr>
          <p:nvPr>
            <p:ph type="title"/>
          </p:nvPr>
        </p:nvSpPr>
        <p:spPr/>
        <p:txBody>
          <a:bodyPr/>
          <a:lstStyle/>
          <a:p>
            <a:r>
              <a:rPr lang="en-US" altLang="en-US" sz="3200" b="1" dirty="0">
                <a:solidFill>
                  <a:prstClr val="black"/>
                </a:solidFill>
              </a:rPr>
              <a:t>Bacterial Diseases of the Lower Digestive System (23)</a:t>
            </a:r>
            <a:endParaRPr lang="en-US" dirty="0"/>
          </a:p>
        </p:txBody>
      </p:sp>
      <p:sp>
        <p:nvSpPr>
          <p:cNvPr id="3" name="Content Placeholder 2"/>
          <p:cNvSpPr>
            <a:spLocks noGrp="1"/>
          </p:cNvSpPr>
          <p:nvPr>
            <p:ph idx="1"/>
          </p:nvPr>
        </p:nvSpPr>
        <p:spPr>
          <a:xfrm>
            <a:off x="797256" y="990600"/>
            <a:ext cx="8229600" cy="5257800"/>
          </a:xfrm>
        </p:spPr>
        <p:txBody>
          <a:bodyPr/>
          <a:lstStyle/>
          <a:p>
            <a:pPr>
              <a:spcAft>
                <a:spcPts val="1500"/>
              </a:spcAft>
            </a:pPr>
            <a:r>
              <a:rPr lang="en-US" altLang="en-US" i="1" dirty="0"/>
              <a:t>Clostridium difficile</a:t>
            </a:r>
            <a:r>
              <a:rPr lang="en-US" altLang="en-US" dirty="0"/>
              <a:t> infection</a:t>
            </a:r>
          </a:p>
          <a:p>
            <a:pPr marL="285750" lvl="1">
              <a:spcBef>
                <a:spcPts val="0"/>
              </a:spcBef>
            </a:pPr>
            <a:r>
              <a:rPr lang="en-US" altLang="en-US" i="1" dirty="0"/>
              <a:t>Epidemiology</a:t>
            </a:r>
          </a:p>
          <a:p>
            <a:pPr marL="504825" lvl="2"/>
            <a:r>
              <a:rPr lang="en-US" altLang="en-US" dirty="0"/>
              <a:t>Primarily in hospitalized patients on antibiotic therapy</a:t>
            </a:r>
          </a:p>
          <a:p>
            <a:pPr marL="504825" lvl="2"/>
            <a:r>
              <a:rPr lang="en-US" altLang="en-US" i="1" dirty="0"/>
              <a:t>C. difficile </a:t>
            </a:r>
            <a:r>
              <a:rPr lang="en-US" altLang="en-US" dirty="0"/>
              <a:t>can grow to high numbers when normal microbiota is disrupted</a:t>
            </a:r>
          </a:p>
          <a:p>
            <a:pPr marL="504825" lvl="2"/>
            <a:r>
              <a:rPr lang="en-US" altLang="en-US" dirty="0"/>
              <a:t>Patients acquire in hospital or have in normal microbiota</a:t>
            </a:r>
          </a:p>
          <a:p>
            <a:pPr marL="504825" lvl="2"/>
            <a:r>
              <a:rPr lang="en-US" altLang="en-US" dirty="0"/>
              <a:t>Infectious endospores shed in feces</a:t>
            </a:r>
          </a:p>
          <a:p>
            <a:pPr marL="285750" lvl="1"/>
            <a:r>
              <a:rPr lang="en-US" altLang="en-US" i="1" dirty="0"/>
              <a:t>Treatment and prevention</a:t>
            </a:r>
          </a:p>
          <a:p>
            <a:pPr marL="504825" lvl="2"/>
            <a:r>
              <a:rPr lang="en-US" altLang="en-US" dirty="0"/>
              <a:t>If possible, stop antibiotics; symptoms often disappear</a:t>
            </a:r>
          </a:p>
          <a:p>
            <a:pPr marL="504825" lvl="2"/>
            <a:r>
              <a:rPr lang="en-US" altLang="en-US" dirty="0"/>
              <a:t>Vancomycin, metronidazole, or fidaxomicin may be used</a:t>
            </a:r>
          </a:p>
          <a:p>
            <a:pPr marL="504825" lvl="2"/>
            <a:r>
              <a:rPr lang="en-US" altLang="en-US" dirty="0"/>
              <a:t>Fecal microbiota transplant (FMT) repairs dysbiosis</a:t>
            </a:r>
          </a:p>
          <a:p>
            <a:pPr marL="504825" lvl="2"/>
            <a:r>
              <a:rPr lang="en-US" altLang="en-US" dirty="0"/>
              <a:t>Preventive measures include minimizing use of antibiotics, handwashing, wearing gloves, disinfectants</a:t>
            </a:r>
          </a:p>
        </p:txBody>
      </p:sp>
    </p:spTree>
    <p:extLst>
      <p:ext uri="{BB962C8B-B14F-4D97-AF65-F5344CB8AC3E}">
        <p14:creationId xmlns:p14="http://schemas.microsoft.com/office/powerpoint/2010/main" val="34708301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218EE38-35FF-4500-A3AE-8FFF8BAAFE2C}"/>
              </a:ext>
            </a:extLst>
          </p:cNvPr>
          <p:cNvSpPr>
            <a:spLocks noGrp="1"/>
          </p:cNvSpPr>
          <p:nvPr>
            <p:ph type="title"/>
          </p:nvPr>
        </p:nvSpPr>
        <p:spPr>
          <a:xfrm>
            <a:off x="0" y="228600"/>
            <a:ext cx="9144000" cy="609600"/>
          </a:xfrm>
        </p:spPr>
        <p:txBody>
          <a:bodyPr/>
          <a:lstStyle/>
          <a:p>
            <a:r>
              <a:rPr lang="en-US" altLang="en-US" b="1" dirty="0">
                <a:solidFill>
                  <a:prstClr val="black"/>
                </a:solidFill>
              </a:rPr>
              <a:t>Table 24.2 </a:t>
            </a:r>
            <a:r>
              <a:rPr lang="en-US" altLang="en-US" b="1" i="1" dirty="0">
                <a:solidFill>
                  <a:prstClr val="black"/>
                </a:solidFill>
              </a:rPr>
              <a:t>Clostridium difficile </a:t>
            </a:r>
            <a:r>
              <a:rPr lang="en-US" altLang="en-US" b="1" dirty="0">
                <a:solidFill>
                  <a:prstClr val="black"/>
                </a:solidFill>
              </a:rPr>
              <a:t>Infection (CDI)</a:t>
            </a:r>
            <a:endParaRPr lang="en-US" dirty="0"/>
          </a:p>
        </p:txBody>
      </p:sp>
      <p:graphicFrame>
        <p:nvGraphicFramePr>
          <p:cNvPr id="13" name="Table Placeholder 12">
            <a:extLst>
              <a:ext uri="{FF2B5EF4-FFF2-40B4-BE49-F238E27FC236}">
                <a16:creationId xmlns:a16="http://schemas.microsoft.com/office/drawing/2014/main" id="{0A6ED9A3-D090-4A79-93D6-1EFCCC4D6F08}"/>
              </a:ext>
            </a:extLst>
          </p:cNvPr>
          <p:cNvGraphicFramePr>
            <a:graphicFrameLocks noGrp="1"/>
          </p:cNvGraphicFramePr>
          <p:nvPr>
            <p:ph type="tbl" sz="quarter" idx="20"/>
            <p:extLst>
              <p:ext uri="{D42A27DB-BD31-4B8C-83A1-F6EECF244321}">
                <p14:modId xmlns:p14="http://schemas.microsoft.com/office/powerpoint/2010/main" val="3014445092"/>
              </p:ext>
            </p:extLst>
          </p:nvPr>
        </p:nvGraphicFramePr>
        <p:xfrm>
          <a:off x="1524000" y="1752600"/>
          <a:ext cx="6096000" cy="3950344"/>
        </p:xfrm>
        <a:graphic>
          <a:graphicData uri="http://schemas.openxmlformats.org/drawingml/2006/table">
            <a:tbl>
              <a:tblPr firstRow="1" bandRow="1">
                <a:tableStyleId>{5940675A-B579-460E-94D1-54222C63F5DA}</a:tableStyleId>
              </a:tblPr>
              <a:tblGrid>
                <a:gridCol w="1828800">
                  <a:extLst>
                    <a:ext uri="{9D8B030D-6E8A-4147-A177-3AD203B41FA5}">
                      <a16:colId xmlns:a16="http://schemas.microsoft.com/office/drawing/2014/main" val="913298528"/>
                    </a:ext>
                  </a:extLst>
                </a:gridCol>
                <a:gridCol w="4267200">
                  <a:extLst>
                    <a:ext uri="{9D8B030D-6E8A-4147-A177-3AD203B41FA5}">
                      <a16:colId xmlns:a16="http://schemas.microsoft.com/office/drawing/2014/main" val="2035218085"/>
                    </a:ext>
                  </a:extLst>
                </a:gridCol>
              </a:tblGrid>
              <a:tr h="6578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mn-lt"/>
                          <a:ea typeface="+mn-ea"/>
                          <a:cs typeface="+mn-cs"/>
                        </a:rPr>
                        <a:t>Signs and symptoms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Variable; mild diarrhea to pseudomembranous colitis, a potentially fatal inflammation of the colon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4932039"/>
                  </a:ext>
                </a:extLst>
              </a:tr>
              <a:tr h="4089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mn-lt"/>
                          <a:ea typeface="+mn-ea"/>
                          <a:cs typeface="+mn-cs"/>
                        </a:rPr>
                        <a:t>Incubation period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Usually less than a week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19184261"/>
                  </a:ext>
                </a:extLst>
              </a:tr>
              <a:tr h="6578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mn-lt"/>
                          <a:ea typeface="+mn-ea"/>
                          <a:cs typeface="+mn-cs"/>
                        </a:rPr>
                        <a:t>Causative agent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Clostridium difficile, a Gram-positive, rod-shaped, endospore-forming anaerobe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53312817"/>
                  </a:ext>
                </a:extLst>
              </a:tr>
              <a:tr h="6578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mn-lt"/>
                          <a:ea typeface="+mn-ea"/>
                          <a:cs typeface="+mn-cs"/>
                        </a:rPr>
                        <a:t>Pathogenesis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Toxins disrupt host cell actin and cell signaling, causing lethal effects to the intestinal epithelium.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15022511"/>
                  </a:ext>
                </a:extLst>
              </a:tr>
              <a:tr h="409584">
                <a:tc>
                  <a:txBody>
                    <a:bodyPr/>
                    <a:lstStyle/>
                    <a:p>
                      <a:r>
                        <a:rPr kumimoji="0" lang="en-US" sz="1400" b="1" i="0" u="none" strike="noStrike" kern="1200" cap="none" spc="0" normalizeH="0" baseline="0" noProof="0" dirty="0">
                          <a:ln>
                            <a:noFill/>
                          </a:ln>
                          <a:solidFill>
                            <a:prstClr val="black"/>
                          </a:solidFill>
                          <a:effectLst/>
                          <a:uLnTx/>
                          <a:uFillTx/>
                          <a:latin typeface="+mn-lt"/>
                          <a:ea typeface="+mn-ea"/>
                          <a:cs typeface="+mn-cs"/>
                        </a:rPr>
                        <a:t>Epidemiology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Primarily occurs in patients on antibiotic therapy.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64826023"/>
                  </a:ext>
                </a:extLst>
              </a:tr>
              <a:tr h="6578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mn-lt"/>
                          <a:ea typeface="+mn-ea"/>
                          <a:cs typeface="+mn-cs"/>
                        </a:rPr>
                        <a:t>Treatment and prevention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Treatment: when practical, stop antimicrobial medications; otherwise, an antimicrobial medication that targets C. difficile. Fecal transplant to restore normal intestinal microbiota. Prevention: includes handwashing and disinfection of surfaces.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4042216"/>
                  </a:ext>
                </a:extLst>
              </a:tr>
            </a:tbl>
          </a:graphicData>
        </a:graphic>
      </p:graphicFrame>
    </p:spTree>
    <p:extLst>
      <p:ext uri="{BB962C8B-B14F-4D97-AF65-F5344CB8AC3E}">
        <p14:creationId xmlns:p14="http://schemas.microsoft.com/office/powerpoint/2010/main" val="32097860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977C453-F015-4114-9862-03A84ACEB85B}"/>
              </a:ext>
            </a:extLst>
          </p:cNvPr>
          <p:cNvSpPr>
            <a:spLocks noGrp="1"/>
          </p:cNvSpPr>
          <p:nvPr>
            <p:ph type="title"/>
          </p:nvPr>
        </p:nvSpPr>
        <p:spPr/>
        <p:txBody>
          <a:bodyPr/>
          <a:lstStyle/>
          <a:p>
            <a:r>
              <a:rPr lang="en-US" altLang="en-US" sz="3200" b="1" dirty="0">
                <a:solidFill>
                  <a:prstClr val="black"/>
                </a:solidFill>
              </a:rPr>
              <a:t>Viral Diseases of Lower Digestive System</a:t>
            </a:r>
            <a:r>
              <a:rPr lang="en-US" altLang="en-US" sz="3200" b="1" dirty="0">
                <a:solidFill>
                  <a:prstClr val="black"/>
                </a:solidFill>
                <a:cs typeface="Arial" panose="020B0604020202020204" pitchFamily="34" charset="0"/>
              </a:rPr>
              <a:t>: I</a:t>
            </a:r>
            <a:r>
              <a:rPr lang="en-US" altLang="en-US" sz="3200" b="1" dirty="0">
                <a:solidFill>
                  <a:prstClr val="black"/>
                </a:solidFill>
              </a:rPr>
              <a:t>ntestinal Tract – Figure 24.15</a:t>
            </a:r>
            <a:endParaRPr lang="en-US" dirty="0"/>
          </a:p>
        </p:txBody>
      </p:sp>
      <p:sp>
        <p:nvSpPr>
          <p:cNvPr id="2" name="Content Placeholder 1"/>
          <p:cNvSpPr>
            <a:spLocks noGrp="1"/>
          </p:cNvSpPr>
          <p:nvPr>
            <p:ph idx="1"/>
          </p:nvPr>
        </p:nvSpPr>
        <p:spPr>
          <a:xfrm>
            <a:off x="794984" y="1224888"/>
            <a:ext cx="7482742" cy="2895600"/>
          </a:xfrm>
        </p:spPr>
        <p:txBody>
          <a:bodyPr/>
          <a:lstStyle/>
          <a:p>
            <a:pPr>
              <a:spcAft>
                <a:spcPts val="1500"/>
              </a:spcAft>
            </a:pPr>
            <a:r>
              <a:rPr lang="en-US" altLang="en-US" dirty="0"/>
              <a:t>Rotavirus gastroenteritis</a:t>
            </a:r>
          </a:p>
          <a:p>
            <a:pPr marL="285750" lvl="1">
              <a:spcBef>
                <a:spcPts val="0"/>
              </a:spcBef>
            </a:pPr>
            <a:r>
              <a:rPr lang="en-US" altLang="en-US" dirty="0"/>
              <a:t>Most viral gastroenteritis around the world in infants and children is caused by rotaviruses</a:t>
            </a:r>
          </a:p>
          <a:p>
            <a:pPr marL="285750" lvl="1"/>
            <a:r>
              <a:rPr lang="en-US" altLang="en-US" i="1" dirty="0"/>
              <a:t>Signs and symptoms: </a:t>
            </a:r>
            <a:r>
              <a:rPr lang="en-US" altLang="en-US" dirty="0"/>
              <a:t>abrupt vomiting, slight fever,</a:t>
            </a:r>
            <a:r>
              <a:rPr lang="en-US" altLang="en-US" i="1" dirty="0"/>
              <a:t> </a:t>
            </a:r>
            <a:r>
              <a:rPr lang="en-US" altLang="en-US" dirty="0"/>
              <a:t>followed shortly by profuse watery diarrhea</a:t>
            </a:r>
          </a:p>
          <a:p>
            <a:pPr marL="512763" lvl="2"/>
            <a:r>
              <a:rPr lang="en-US" altLang="en-US" dirty="0"/>
              <a:t>Incubation 24 to 48 hours; usually clears within a week, but fatal dehydration can occur if fluids are not replaced</a:t>
            </a:r>
          </a:p>
        </p:txBody>
      </p:sp>
      <p:sp>
        <p:nvSpPr>
          <p:cNvPr id="12" name="Content Placeholder 11">
            <a:extLst>
              <a:ext uri="{FF2B5EF4-FFF2-40B4-BE49-F238E27FC236}">
                <a16:creationId xmlns:a16="http://schemas.microsoft.com/office/drawing/2014/main" id="{F5DFA031-E17D-4361-BD46-F462E7DBACEB}"/>
              </a:ext>
            </a:extLst>
          </p:cNvPr>
          <p:cNvSpPr>
            <a:spLocks noGrp="1"/>
          </p:cNvSpPr>
          <p:nvPr>
            <p:ph sz="quarter" idx="19"/>
          </p:nvPr>
        </p:nvSpPr>
        <p:spPr>
          <a:xfrm>
            <a:off x="794984" y="4003344"/>
            <a:ext cx="4310416" cy="1752600"/>
          </a:xfrm>
        </p:spPr>
        <p:txBody>
          <a:bodyPr/>
          <a:lstStyle/>
          <a:p>
            <a:pPr marL="285750" lvl="1">
              <a:spcAft>
                <a:spcPts val="800"/>
              </a:spcAft>
              <a:buFont typeface="Arial" panose="020B0604020202020204" pitchFamily="34" charset="0"/>
              <a:buChar char="•"/>
            </a:pPr>
            <a:r>
              <a:rPr lang="en-US" altLang="en-US" sz="2000" i="1" dirty="0">
                <a:solidFill>
                  <a:prstClr val="black"/>
                </a:solidFill>
              </a:rPr>
              <a:t>Causative agents: </a:t>
            </a:r>
            <a:r>
              <a:rPr lang="en-US" altLang="en-US" sz="2000" dirty="0">
                <a:solidFill>
                  <a:prstClr val="black"/>
                </a:solidFill>
              </a:rPr>
              <a:t>Rotaviruses </a:t>
            </a:r>
          </a:p>
          <a:p>
            <a:pPr marL="512763" lvl="2">
              <a:spcAft>
                <a:spcPts val="800"/>
              </a:spcAft>
              <a:buFont typeface="Arial" panose="020B0604020202020204" pitchFamily="34" charset="0"/>
              <a:buChar char="•"/>
            </a:pPr>
            <a:r>
              <a:rPr lang="en-US" altLang="en-US" sz="1800" dirty="0">
                <a:solidFill>
                  <a:prstClr val="black"/>
                </a:solidFill>
              </a:rPr>
              <a:t>Non-enveloped with double-walled</a:t>
            </a:r>
            <a:r>
              <a:rPr lang="en-US" altLang="en-US" sz="1800" baseline="0" dirty="0">
                <a:solidFill>
                  <a:prstClr val="black"/>
                </a:solidFill>
              </a:rPr>
              <a:t> </a:t>
            </a:r>
            <a:r>
              <a:rPr lang="en-US" altLang="en-US" sz="1800" dirty="0">
                <a:solidFill>
                  <a:prstClr val="black"/>
                </a:solidFill>
              </a:rPr>
              <a:t>capsid and double-stranded segmented RNA genome</a:t>
            </a:r>
          </a:p>
          <a:p>
            <a:pPr marL="512763" lvl="2">
              <a:spcAft>
                <a:spcPts val="800"/>
              </a:spcAft>
              <a:buFont typeface="Arial" panose="020B0604020202020204" pitchFamily="34" charset="0"/>
              <a:buChar char="•"/>
            </a:pPr>
            <a:r>
              <a:rPr lang="en-US" altLang="en-US" sz="1800" dirty="0">
                <a:solidFill>
                  <a:prstClr val="black"/>
                </a:solidFill>
              </a:rPr>
              <a:t>Major subgroup of </a:t>
            </a:r>
            <a:r>
              <a:rPr lang="en-US" altLang="en-US" sz="1800" i="1" dirty="0">
                <a:solidFill>
                  <a:prstClr val="black"/>
                </a:solidFill>
              </a:rPr>
              <a:t>Reoviridae</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334000" y="3962400"/>
            <a:ext cx="2861736" cy="2476965"/>
          </a:xfrm>
          <a:prstGeom prst="rect">
            <a:avLst/>
          </a:prstGeom>
        </p:spPr>
      </p:pic>
      <p:sp>
        <p:nvSpPr>
          <p:cNvPr id="9" name="Text Placeholder 8">
            <a:extLst>
              <a:ext uri="{FF2B5EF4-FFF2-40B4-BE49-F238E27FC236}">
                <a16:creationId xmlns:a16="http://schemas.microsoft.com/office/drawing/2014/main" id="{50C3A2FF-CBE4-4490-8124-E816F03AFBF8}"/>
              </a:ext>
            </a:extLst>
          </p:cNvPr>
          <p:cNvSpPr>
            <a:spLocks noGrp="1"/>
          </p:cNvSpPr>
          <p:nvPr>
            <p:ph type="body" sz="quarter" idx="11"/>
          </p:nvPr>
        </p:nvSpPr>
        <p:spPr>
          <a:xfrm>
            <a:off x="7086600" y="6705600"/>
            <a:ext cx="2057400" cy="152400"/>
          </a:xfrm>
        </p:spPr>
        <p:txBody>
          <a:bodyPr/>
          <a:lstStyle/>
          <a:p>
            <a:r>
              <a:rPr lang="en-US" altLang="en-US" dirty="0"/>
              <a:t>Source: Dr. Erskine Palmer &amp; Byron Skinner/CDC </a:t>
            </a:r>
          </a:p>
        </p:txBody>
      </p:sp>
    </p:spTree>
    <p:extLst>
      <p:ext uri="{BB962C8B-B14F-4D97-AF65-F5344CB8AC3E}">
        <p14:creationId xmlns:p14="http://schemas.microsoft.com/office/powerpoint/2010/main" val="11698888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6989" y="42516"/>
            <a:ext cx="6870023" cy="981768"/>
          </a:xfrm>
        </p:spPr>
        <p:txBody>
          <a:bodyPr/>
          <a:lstStyle/>
          <a:p>
            <a:r>
              <a:rPr lang="en-US" altLang="en-US" sz="3000" b="1" dirty="0">
                <a:solidFill>
                  <a:schemeClr val="tx1"/>
                </a:solidFill>
              </a:rPr>
              <a:t>Viral Diseases of Lower Digestive System</a:t>
            </a:r>
            <a:r>
              <a:rPr lang="en-US" altLang="en-US" sz="3000" b="1" dirty="0">
                <a:solidFill>
                  <a:schemeClr val="tx1"/>
                </a:solidFill>
                <a:cs typeface="Arial" panose="020B0604020202020204" pitchFamily="34" charset="0"/>
              </a:rPr>
              <a:t>: I</a:t>
            </a:r>
            <a:r>
              <a:rPr lang="en-US" altLang="en-US" sz="3000" b="1" dirty="0">
                <a:solidFill>
                  <a:schemeClr val="tx1"/>
                </a:solidFill>
              </a:rPr>
              <a:t>ntestinal Tract (1)</a:t>
            </a:r>
            <a:endParaRPr lang="en-US" sz="3000" dirty="0"/>
          </a:p>
        </p:txBody>
      </p:sp>
      <p:sp>
        <p:nvSpPr>
          <p:cNvPr id="3" name="Content Placeholder 2"/>
          <p:cNvSpPr>
            <a:spLocks noGrp="1"/>
          </p:cNvSpPr>
          <p:nvPr>
            <p:ph idx="1"/>
          </p:nvPr>
        </p:nvSpPr>
        <p:spPr>
          <a:xfrm>
            <a:off x="802944" y="990600"/>
            <a:ext cx="7426656" cy="4800600"/>
          </a:xfrm>
        </p:spPr>
        <p:txBody>
          <a:bodyPr/>
          <a:lstStyle/>
          <a:p>
            <a:pPr>
              <a:spcAft>
                <a:spcPts val="1500"/>
              </a:spcAft>
            </a:pPr>
            <a:r>
              <a:rPr lang="en-US" altLang="en-US" dirty="0"/>
              <a:t>Rotavirus gastroenteritis</a:t>
            </a:r>
          </a:p>
          <a:p>
            <a:pPr marL="285750" lvl="1">
              <a:spcBef>
                <a:spcPts val="0"/>
              </a:spcBef>
            </a:pPr>
            <a:r>
              <a:rPr lang="en-US" altLang="en-US" i="1" dirty="0"/>
              <a:t>Pathogenesis</a:t>
            </a:r>
          </a:p>
          <a:p>
            <a:pPr marL="519113" lvl="2"/>
            <a:r>
              <a:rPr lang="en-US" altLang="en-US" dirty="0"/>
              <a:t>Damages lining of upper small intestine; less fluid absorbed</a:t>
            </a:r>
          </a:p>
          <a:p>
            <a:pPr marL="519113" lvl="2"/>
            <a:r>
              <a:rPr lang="en-US" altLang="en-US" dirty="0"/>
              <a:t>Viral protein acts as enterotoxin</a:t>
            </a:r>
          </a:p>
          <a:p>
            <a:pPr marL="285750" lvl="1"/>
            <a:r>
              <a:rPr lang="en-US" altLang="en-US" i="1" dirty="0"/>
              <a:t>Epidemiology</a:t>
            </a:r>
          </a:p>
          <a:p>
            <a:pPr marL="519113" lvl="2"/>
            <a:r>
              <a:rPr lang="en-US" altLang="en-US" dirty="0"/>
              <a:t>Transmitted via fecal-oral route</a:t>
            </a:r>
          </a:p>
          <a:p>
            <a:pPr marL="519113" lvl="2"/>
            <a:r>
              <a:rPr lang="en-US" altLang="en-US" dirty="0"/>
              <a:t>Childhood epidemics; if not vaccinated, most are infected before age 5</a:t>
            </a:r>
          </a:p>
          <a:p>
            <a:pPr marL="519113" lvl="2"/>
            <a:r>
              <a:rPr lang="en-US" altLang="en-US" dirty="0"/>
              <a:t>Infection yields some immunity; later infections milder</a:t>
            </a:r>
          </a:p>
          <a:p>
            <a:pPr marL="519113" lvl="2"/>
            <a:r>
              <a:rPr lang="en-US" altLang="en-US" dirty="0"/>
              <a:t>About 25% of traveler’s diarrhea</a:t>
            </a:r>
          </a:p>
          <a:p>
            <a:pPr marL="519113" lvl="2"/>
            <a:r>
              <a:rPr lang="en-US" altLang="en-US" dirty="0"/>
              <a:t>Infects variety of other animals; most do not also infect humans, but genetic</a:t>
            </a:r>
            <a:r>
              <a:rPr lang="en-US" altLang="en-US" baseline="0" dirty="0"/>
              <a:t> </a:t>
            </a:r>
            <a:r>
              <a:rPr lang="en-US" altLang="en-US" dirty="0" err="1"/>
              <a:t>reassortment</a:t>
            </a:r>
            <a:r>
              <a:rPr lang="en-US" altLang="en-US" dirty="0"/>
              <a:t> could occur</a:t>
            </a:r>
          </a:p>
        </p:txBody>
      </p:sp>
    </p:spTree>
    <p:extLst>
      <p:ext uri="{BB962C8B-B14F-4D97-AF65-F5344CB8AC3E}">
        <p14:creationId xmlns:p14="http://schemas.microsoft.com/office/powerpoint/2010/main" val="36560471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793488" y="42516"/>
            <a:ext cx="7557025" cy="981768"/>
          </a:xfrm>
        </p:spPr>
        <p:txBody>
          <a:bodyPr/>
          <a:lstStyle/>
          <a:p>
            <a:r>
              <a:rPr lang="en-US" altLang="en-US" sz="3000" b="1" dirty="0">
                <a:solidFill>
                  <a:schemeClr val="tx1"/>
                </a:solidFill>
              </a:rPr>
              <a:t>Viral Diseases of Lower Digestive System</a:t>
            </a:r>
            <a:r>
              <a:rPr lang="en-US" altLang="en-US" sz="3000" b="1" dirty="0">
                <a:solidFill>
                  <a:schemeClr val="tx1"/>
                </a:solidFill>
                <a:cs typeface="Arial" panose="020B0604020202020204" pitchFamily="34" charset="0"/>
              </a:rPr>
              <a:t>: I</a:t>
            </a:r>
            <a:r>
              <a:rPr lang="en-US" altLang="en-US" sz="3000" b="1" dirty="0">
                <a:solidFill>
                  <a:schemeClr val="tx1"/>
                </a:solidFill>
              </a:rPr>
              <a:t>ntestinal Tract (2)</a:t>
            </a:r>
            <a:endParaRPr lang="en-US" sz="3000" dirty="0"/>
          </a:p>
        </p:txBody>
      </p:sp>
      <p:sp>
        <p:nvSpPr>
          <p:cNvPr id="3" name="Content Placeholder 2"/>
          <p:cNvSpPr>
            <a:spLocks noGrp="1"/>
          </p:cNvSpPr>
          <p:nvPr>
            <p:ph idx="1"/>
          </p:nvPr>
        </p:nvSpPr>
        <p:spPr>
          <a:xfrm>
            <a:off x="802944" y="990600"/>
            <a:ext cx="7883856" cy="2743200"/>
          </a:xfrm>
        </p:spPr>
        <p:txBody>
          <a:bodyPr/>
          <a:lstStyle/>
          <a:p>
            <a:pPr>
              <a:spcAft>
                <a:spcPts val="1500"/>
              </a:spcAft>
            </a:pPr>
            <a:r>
              <a:rPr lang="en-US" altLang="en-US" dirty="0"/>
              <a:t>Rotavirus gastroenteritis</a:t>
            </a:r>
          </a:p>
          <a:p>
            <a:pPr marL="285750" lvl="1">
              <a:spcBef>
                <a:spcPts val="0"/>
              </a:spcBef>
            </a:pPr>
            <a:r>
              <a:rPr lang="en-US" altLang="en-US" i="1" dirty="0"/>
              <a:t>Treatment and prevention</a:t>
            </a:r>
          </a:p>
          <a:p>
            <a:pPr marL="519113" lvl="2"/>
            <a:r>
              <a:rPr lang="en-US" altLang="en-US" dirty="0"/>
              <a:t>No direct treatment; infants and small children sometimes hospitalized, given</a:t>
            </a:r>
            <a:r>
              <a:rPr lang="en-US" altLang="en-US" baseline="0" dirty="0"/>
              <a:t> </a:t>
            </a:r>
            <a:r>
              <a:rPr lang="en-US" altLang="en-US" dirty="0"/>
              <a:t>intravenous fluids</a:t>
            </a:r>
          </a:p>
          <a:p>
            <a:pPr marL="519113" lvl="2"/>
            <a:r>
              <a:rPr lang="en-US" altLang="en-US" dirty="0"/>
              <a:t>Handwashing, disinfectant use, other sanitary measures</a:t>
            </a:r>
          </a:p>
          <a:p>
            <a:pPr marL="519113" lvl="2"/>
            <a:r>
              <a:rPr lang="en-US" altLang="en-US" dirty="0"/>
              <a:t>Attenuated vaccines administered to infants result in substantial decline in incidence</a:t>
            </a:r>
          </a:p>
        </p:txBody>
      </p:sp>
    </p:spTree>
    <p:extLst>
      <p:ext uri="{BB962C8B-B14F-4D97-AF65-F5344CB8AC3E}">
        <p14:creationId xmlns:p14="http://schemas.microsoft.com/office/powerpoint/2010/main" val="9271541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136989" y="42516"/>
            <a:ext cx="6870023" cy="981768"/>
          </a:xfrm>
        </p:spPr>
        <p:txBody>
          <a:bodyPr/>
          <a:lstStyle/>
          <a:p>
            <a:r>
              <a:rPr lang="en-US" altLang="en-US" sz="3000" b="1" dirty="0">
                <a:solidFill>
                  <a:schemeClr val="tx1"/>
                </a:solidFill>
              </a:rPr>
              <a:t>Viral Diseases of Lower Digestive System</a:t>
            </a:r>
            <a:r>
              <a:rPr lang="en-US" altLang="en-US" sz="3000" b="1" dirty="0">
                <a:solidFill>
                  <a:schemeClr val="tx1"/>
                </a:solidFill>
                <a:cs typeface="Arial" panose="020B0604020202020204" pitchFamily="34" charset="0"/>
              </a:rPr>
              <a:t>: I</a:t>
            </a:r>
            <a:r>
              <a:rPr lang="en-US" altLang="en-US" sz="3000" b="1" dirty="0">
                <a:solidFill>
                  <a:schemeClr val="tx1"/>
                </a:solidFill>
              </a:rPr>
              <a:t>ntestinal Tract (3)</a:t>
            </a:r>
            <a:endParaRPr lang="en-US" sz="3000" dirty="0"/>
          </a:p>
        </p:txBody>
      </p:sp>
      <p:sp>
        <p:nvSpPr>
          <p:cNvPr id="3" name="Content Placeholder 2"/>
          <p:cNvSpPr>
            <a:spLocks noGrp="1"/>
          </p:cNvSpPr>
          <p:nvPr>
            <p:ph idx="1"/>
          </p:nvPr>
        </p:nvSpPr>
        <p:spPr>
          <a:xfrm>
            <a:off x="798399" y="990600"/>
            <a:ext cx="7276521" cy="2438400"/>
          </a:xfrm>
        </p:spPr>
        <p:txBody>
          <a:bodyPr/>
          <a:lstStyle/>
          <a:p>
            <a:pPr>
              <a:spcAft>
                <a:spcPts val="1500"/>
              </a:spcAft>
            </a:pPr>
            <a:r>
              <a:rPr lang="en-US" altLang="en-US" dirty="0"/>
              <a:t>Norovirus gastroenteritis</a:t>
            </a:r>
          </a:p>
          <a:p>
            <a:pPr marL="285750" lvl="1">
              <a:spcBef>
                <a:spcPts val="0"/>
              </a:spcBef>
            </a:pPr>
            <a:r>
              <a:rPr lang="en-US" altLang="en-US" dirty="0"/>
              <a:t>Most common cause of viral gastroenteritis in U.S. with about 21 million cases annually</a:t>
            </a:r>
          </a:p>
          <a:p>
            <a:pPr marL="285750" lvl="1"/>
            <a:r>
              <a:rPr lang="en-US" altLang="en-US" dirty="0"/>
              <a:t>Class B bioterrorism agent due to easy spread</a:t>
            </a:r>
          </a:p>
          <a:p>
            <a:pPr marL="285750" lvl="1"/>
            <a:r>
              <a:rPr lang="en-US" altLang="en-US" i="1" dirty="0"/>
              <a:t>Signs and symptoms: </a:t>
            </a:r>
            <a:r>
              <a:rPr lang="en-US" altLang="en-US" dirty="0"/>
              <a:t>Abrupt onset of nausea, vomiting, watery diarrhea</a:t>
            </a:r>
          </a:p>
        </p:txBody>
      </p:sp>
      <p:sp>
        <p:nvSpPr>
          <p:cNvPr id="13" name="Content Placeholder 12">
            <a:extLst>
              <a:ext uri="{FF2B5EF4-FFF2-40B4-BE49-F238E27FC236}">
                <a16:creationId xmlns:a16="http://schemas.microsoft.com/office/drawing/2014/main" id="{AA2D0535-4B47-4B5D-B470-85481E6D5D7C}"/>
              </a:ext>
            </a:extLst>
          </p:cNvPr>
          <p:cNvSpPr>
            <a:spLocks noGrp="1"/>
          </p:cNvSpPr>
          <p:nvPr>
            <p:ph sz="quarter" idx="19"/>
          </p:nvPr>
        </p:nvSpPr>
        <p:spPr>
          <a:xfrm>
            <a:off x="1069080" y="3518192"/>
            <a:ext cx="3352800" cy="1042983"/>
          </a:xfrm>
        </p:spPr>
        <p:txBody>
          <a:bodyPr/>
          <a:lstStyle/>
          <a:p>
            <a:pPr marL="228600" lvl="2">
              <a:spcAft>
                <a:spcPts val="800"/>
              </a:spcAft>
              <a:buFont typeface="Arial" panose="020B0604020202020204" pitchFamily="34" charset="0"/>
              <a:buChar char="•"/>
            </a:pPr>
            <a:r>
              <a:rPr lang="en-US" altLang="en-US" sz="1800" dirty="0">
                <a:solidFill>
                  <a:prstClr val="black"/>
                </a:solidFill>
              </a:rPr>
              <a:t>Incubation period is 1 to 2 days</a:t>
            </a:r>
          </a:p>
          <a:p>
            <a:pPr marL="228600" lvl="2">
              <a:spcAft>
                <a:spcPts val="800"/>
              </a:spcAft>
              <a:buFont typeface="Arial" panose="020B0604020202020204" pitchFamily="34" charset="0"/>
              <a:buChar char="•"/>
            </a:pPr>
            <a:r>
              <a:rPr lang="en-US" altLang="en-US" sz="1800" dirty="0">
                <a:solidFill>
                  <a:prstClr val="black"/>
                </a:solidFill>
              </a:rPr>
              <a:t>Vomiting most severe in older children and adults</a:t>
            </a:r>
          </a:p>
        </p:txBody>
      </p:sp>
      <p:sp>
        <p:nvSpPr>
          <p:cNvPr id="11" name="Content Placeholder 10">
            <a:extLst>
              <a:ext uri="{FF2B5EF4-FFF2-40B4-BE49-F238E27FC236}">
                <a16:creationId xmlns:a16="http://schemas.microsoft.com/office/drawing/2014/main" id="{BC65B4F4-138B-47F2-B00C-21899420214D}"/>
              </a:ext>
            </a:extLst>
          </p:cNvPr>
          <p:cNvSpPr>
            <a:spLocks noGrp="1"/>
          </p:cNvSpPr>
          <p:nvPr>
            <p:ph sz="quarter" idx="18"/>
          </p:nvPr>
        </p:nvSpPr>
        <p:spPr>
          <a:xfrm>
            <a:off x="794987" y="4625343"/>
            <a:ext cx="3883863" cy="1524000"/>
          </a:xfrm>
        </p:spPr>
        <p:txBody>
          <a:bodyPr/>
          <a:lstStyle/>
          <a:p>
            <a:pPr marL="285750" lvl="1">
              <a:spcAft>
                <a:spcPts val="800"/>
              </a:spcAft>
              <a:buFont typeface="Arial" panose="020B0604020202020204" pitchFamily="34" charset="0"/>
              <a:buChar char="•"/>
            </a:pPr>
            <a:r>
              <a:rPr lang="en-US" altLang="en-US" sz="2000" i="1" dirty="0">
                <a:solidFill>
                  <a:prstClr val="black"/>
                </a:solidFill>
              </a:rPr>
              <a:t>Causative agent: </a:t>
            </a:r>
            <a:r>
              <a:rPr lang="en-US" altLang="en-US" sz="2000" dirty="0">
                <a:solidFill>
                  <a:prstClr val="black"/>
                </a:solidFill>
              </a:rPr>
              <a:t>Noroviruses </a:t>
            </a:r>
          </a:p>
          <a:p>
            <a:pPr marL="531813" lvl="2" indent="-217488">
              <a:spcAft>
                <a:spcPts val="800"/>
              </a:spcAft>
              <a:buFont typeface="Arial" panose="020B0604020202020204" pitchFamily="34" charset="0"/>
              <a:buChar char="•"/>
            </a:pPr>
            <a:r>
              <a:rPr lang="en-US" altLang="en-US" sz="1800" dirty="0">
                <a:solidFill>
                  <a:prstClr val="black"/>
                </a:solidFill>
              </a:rPr>
              <a:t>Non-enveloped, single-stranded RNA viruses in </a:t>
            </a:r>
            <a:r>
              <a:rPr lang="en-US" altLang="en-US" sz="1800" i="1" dirty="0">
                <a:solidFill>
                  <a:prstClr val="black"/>
                </a:solidFill>
              </a:rPr>
              <a:t>Caliciviridae</a:t>
            </a:r>
          </a:p>
          <a:p>
            <a:pPr marL="504825" lvl="2">
              <a:spcAft>
                <a:spcPts val="800"/>
              </a:spcAft>
              <a:buFont typeface="Arial" panose="020B0604020202020204" pitchFamily="34" charset="0"/>
              <a:buChar char="•"/>
            </a:pPr>
            <a:r>
              <a:rPr lang="en-US" altLang="en-US" sz="1800" dirty="0">
                <a:solidFill>
                  <a:prstClr val="black"/>
                </a:solidFill>
              </a:rPr>
              <a:t>New strains frequently emerge</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029200" y="3276600"/>
            <a:ext cx="2966051" cy="2952750"/>
          </a:xfrm>
          <a:prstGeom prst="rect">
            <a:avLst/>
          </a:prstGeom>
        </p:spPr>
      </p:pic>
      <p:sp>
        <p:nvSpPr>
          <p:cNvPr id="6" name="Text Placeholder 5">
            <a:extLst>
              <a:ext uri="{FF2B5EF4-FFF2-40B4-BE49-F238E27FC236}">
                <a16:creationId xmlns:a16="http://schemas.microsoft.com/office/drawing/2014/main" id="{4AAD7BDB-69C6-4553-8EEA-FDF1805688C8}"/>
              </a:ext>
            </a:extLst>
          </p:cNvPr>
          <p:cNvSpPr>
            <a:spLocks noGrp="1"/>
          </p:cNvSpPr>
          <p:nvPr>
            <p:ph type="body" sz="quarter" idx="11"/>
          </p:nvPr>
        </p:nvSpPr>
        <p:spPr>
          <a:xfrm>
            <a:off x="7543800" y="6705600"/>
            <a:ext cx="1600200" cy="152400"/>
          </a:xfrm>
        </p:spPr>
        <p:txBody>
          <a:bodyPr/>
          <a:lstStyle/>
          <a:p>
            <a:r>
              <a:rPr lang="en-US" altLang="en-US" dirty="0">
                <a:solidFill>
                  <a:schemeClr val="tx1"/>
                </a:solidFill>
              </a:rPr>
              <a:t> Source: Charles D. Humphrey/CDC </a:t>
            </a:r>
          </a:p>
        </p:txBody>
      </p:sp>
    </p:spTree>
    <p:extLst>
      <p:ext uri="{BB962C8B-B14F-4D97-AF65-F5344CB8AC3E}">
        <p14:creationId xmlns:p14="http://schemas.microsoft.com/office/powerpoint/2010/main" val="3781547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136989" y="37672"/>
            <a:ext cx="6870023" cy="1079945"/>
          </a:xfrm>
        </p:spPr>
        <p:txBody>
          <a:bodyPr/>
          <a:lstStyle/>
          <a:p>
            <a:r>
              <a:rPr lang="en-US" altLang="en-US" sz="3000" b="1" dirty="0">
                <a:solidFill>
                  <a:schemeClr val="tx1"/>
                </a:solidFill>
              </a:rPr>
              <a:t>Viral Diseases of Lower Digestive System</a:t>
            </a:r>
            <a:r>
              <a:rPr lang="en-US" altLang="en-US" sz="3000" b="1" dirty="0">
                <a:solidFill>
                  <a:schemeClr val="tx1"/>
                </a:solidFill>
                <a:cs typeface="Arial" panose="020B0604020202020204" pitchFamily="34" charset="0"/>
              </a:rPr>
              <a:t>: I</a:t>
            </a:r>
            <a:r>
              <a:rPr lang="en-US" altLang="en-US" sz="3000" b="1" dirty="0">
                <a:solidFill>
                  <a:schemeClr val="tx1"/>
                </a:solidFill>
              </a:rPr>
              <a:t>ntestinal Tract (4)</a:t>
            </a:r>
            <a:endParaRPr lang="en-US" sz="3000" dirty="0"/>
          </a:p>
        </p:txBody>
      </p:sp>
      <p:sp>
        <p:nvSpPr>
          <p:cNvPr id="3" name="Content Placeholder 2"/>
          <p:cNvSpPr>
            <a:spLocks noGrp="1"/>
          </p:cNvSpPr>
          <p:nvPr>
            <p:ph idx="1"/>
          </p:nvPr>
        </p:nvSpPr>
        <p:spPr>
          <a:xfrm>
            <a:off x="797256" y="990600"/>
            <a:ext cx="6870023" cy="3048000"/>
          </a:xfrm>
        </p:spPr>
        <p:txBody>
          <a:bodyPr/>
          <a:lstStyle/>
          <a:p>
            <a:pPr>
              <a:spcAft>
                <a:spcPts val="1500"/>
              </a:spcAft>
            </a:pPr>
            <a:r>
              <a:rPr lang="en-US" altLang="en-US" dirty="0"/>
              <a:t>Norovirus gastroenteritis</a:t>
            </a:r>
          </a:p>
          <a:p>
            <a:pPr marL="285750" lvl="1">
              <a:spcBef>
                <a:spcPts val="0"/>
              </a:spcBef>
            </a:pPr>
            <a:r>
              <a:rPr lang="en-US" altLang="en-US" i="1" dirty="0"/>
              <a:t>Pathogenesis</a:t>
            </a:r>
          </a:p>
          <a:p>
            <a:pPr marL="519113" lvl="2"/>
            <a:r>
              <a:rPr lang="en-US" altLang="en-US" dirty="0"/>
              <a:t>Infect epithelium of upper small intestine, causing cell death and decreased</a:t>
            </a:r>
            <a:r>
              <a:rPr lang="en-US" altLang="en-US" baseline="0" dirty="0"/>
              <a:t> </a:t>
            </a:r>
            <a:r>
              <a:rPr lang="en-US" altLang="en-US" dirty="0"/>
              <a:t>production of digestive enzymes</a:t>
            </a:r>
          </a:p>
          <a:p>
            <a:pPr marL="519113" lvl="2"/>
            <a:r>
              <a:rPr lang="en-US" altLang="en-US" dirty="0"/>
              <a:t>Epithelium recovers fully within about 2 weeks</a:t>
            </a:r>
          </a:p>
          <a:p>
            <a:pPr marL="519113" lvl="2"/>
            <a:r>
              <a:rPr lang="en-US" altLang="en-US" dirty="0"/>
              <a:t>Natural immunity is short-lived</a:t>
            </a:r>
          </a:p>
          <a:p>
            <a:pPr marL="519113" lvl="2"/>
            <a:r>
              <a:rPr lang="en-US" altLang="en-US" dirty="0"/>
              <a:t>Virus recently cultivated in lab and is under study</a:t>
            </a:r>
          </a:p>
        </p:txBody>
      </p:sp>
    </p:spTree>
    <p:extLst>
      <p:ext uri="{BB962C8B-B14F-4D97-AF65-F5344CB8AC3E}">
        <p14:creationId xmlns:p14="http://schemas.microsoft.com/office/powerpoint/2010/main" val="15593834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8BC9468-F4E1-4824-B938-5EB1742DAC5A}"/>
              </a:ext>
            </a:extLst>
          </p:cNvPr>
          <p:cNvSpPr>
            <a:spLocks noGrp="1"/>
          </p:cNvSpPr>
          <p:nvPr>
            <p:ph type="title"/>
          </p:nvPr>
        </p:nvSpPr>
        <p:spPr>
          <a:xfrm>
            <a:off x="1102479" y="228600"/>
            <a:ext cx="7557025" cy="609600"/>
          </a:xfrm>
        </p:spPr>
        <p:txBody>
          <a:bodyPr/>
          <a:lstStyle/>
          <a:p>
            <a:r>
              <a:rPr lang="en-US" altLang="en-US" b="1" dirty="0">
                <a:solidFill>
                  <a:prstClr val="black"/>
                </a:solidFill>
              </a:rPr>
              <a:t>Anatomy, Physiology, and Ecology (2)</a:t>
            </a:r>
            <a:endParaRPr lang="en-US" dirty="0"/>
          </a:p>
        </p:txBody>
      </p:sp>
      <p:sp>
        <p:nvSpPr>
          <p:cNvPr id="2" name="Content Placeholder 1"/>
          <p:cNvSpPr>
            <a:spLocks noGrp="1"/>
          </p:cNvSpPr>
          <p:nvPr>
            <p:ph idx="1"/>
          </p:nvPr>
        </p:nvSpPr>
        <p:spPr>
          <a:xfrm>
            <a:off x="797256" y="990600"/>
            <a:ext cx="7557025" cy="5257800"/>
          </a:xfrm>
        </p:spPr>
        <p:txBody>
          <a:bodyPr/>
          <a:lstStyle/>
          <a:p>
            <a:pPr>
              <a:spcAft>
                <a:spcPts val="1500"/>
              </a:spcAft>
            </a:pPr>
            <a:r>
              <a:rPr lang="en-US" altLang="en-US" dirty="0">
                <a:latin typeface="+mj-lt"/>
              </a:rPr>
              <a:t>The upper digestive system</a:t>
            </a:r>
          </a:p>
          <a:p>
            <a:pPr marL="285750" lvl="1">
              <a:spcBef>
                <a:spcPts val="0"/>
              </a:spcBef>
            </a:pPr>
            <a:r>
              <a:rPr lang="en-US" altLang="en-US" dirty="0">
                <a:latin typeface="+mj-lt"/>
              </a:rPr>
              <a:t>The esophagus: muscular tube from mouth to stomach</a:t>
            </a:r>
          </a:p>
          <a:p>
            <a:pPr marL="490538" lvl="2"/>
            <a:r>
              <a:rPr lang="en-US" altLang="en-US" dirty="0">
                <a:latin typeface="+mj-lt"/>
              </a:rPr>
              <a:t>Peristalsis pushes food toward stomach</a:t>
            </a:r>
          </a:p>
          <a:p>
            <a:pPr marL="490538" lvl="2"/>
            <a:r>
              <a:rPr lang="en-US" altLang="en-US" dirty="0">
                <a:latin typeface="+mj-lt"/>
              </a:rPr>
              <a:t>Mucus and saliva containing secretory IgA bathes lining</a:t>
            </a:r>
          </a:p>
          <a:p>
            <a:pPr marL="736600" lvl="3"/>
            <a:r>
              <a:rPr lang="en-US" altLang="en-US" sz="1700" dirty="0">
                <a:latin typeface="+mj-lt"/>
              </a:rPr>
              <a:t>Microbial population relatively sparse</a:t>
            </a:r>
          </a:p>
          <a:p>
            <a:pPr marL="285750" lvl="1"/>
            <a:r>
              <a:rPr lang="en-US" altLang="en-US" dirty="0">
                <a:latin typeface="+mj-lt"/>
              </a:rPr>
              <a:t>The stomach</a:t>
            </a:r>
          </a:p>
          <a:p>
            <a:pPr marL="490538" lvl="2"/>
            <a:r>
              <a:rPr lang="en-US" altLang="en-US" dirty="0">
                <a:latin typeface="+mj-lt"/>
              </a:rPr>
              <a:t>Expandable, sac-like structure with muscular wall</a:t>
            </a:r>
          </a:p>
          <a:p>
            <a:pPr marL="490538" lvl="2"/>
            <a:r>
              <a:rPr lang="en-US" altLang="en-US" dirty="0">
                <a:latin typeface="+mj-lt"/>
              </a:rPr>
              <a:t>Breaks down and stores food</a:t>
            </a:r>
          </a:p>
          <a:p>
            <a:pPr marL="490538" lvl="2"/>
            <a:r>
              <a:rPr lang="en-US" altLang="en-US" dirty="0">
                <a:latin typeface="+mj-lt"/>
              </a:rPr>
              <a:t>Highly acidic gastric juices denature proteins, activate pepsinogen to form protein-digesting enzyme pepsin</a:t>
            </a:r>
          </a:p>
          <a:p>
            <a:pPr marL="736600" lvl="3"/>
            <a:r>
              <a:rPr lang="en-US" altLang="en-US" sz="1700" dirty="0">
                <a:latin typeface="+mj-lt"/>
              </a:rPr>
              <a:t>Cells lining stomach protected by alkaline mucus</a:t>
            </a:r>
          </a:p>
          <a:p>
            <a:pPr marL="490538" lvl="2"/>
            <a:r>
              <a:rPr lang="en-US" altLang="en-US" dirty="0">
                <a:latin typeface="+mj-lt"/>
              </a:rPr>
              <a:t>Most bacterial cells cannot survive, so normal empty stomach has few</a:t>
            </a:r>
          </a:p>
        </p:txBody>
      </p:sp>
    </p:spTree>
    <p:extLst>
      <p:ext uri="{BB962C8B-B14F-4D97-AF65-F5344CB8AC3E}">
        <p14:creationId xmlns:p14="http://schemas.microsoft.com/office/powerpoint/2010/main" val="27698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136989" y="44716"/>
            <a:ext cx="6870023" cy="981768"/>
          </a:xfrm>
        </p:spPr>
        <p:txBody>
          <a:bodyPr/>
          <a:lstStyle/>
          <a:p>
            <a:r>
              <a:rPr lang="en-US" altLang="en-US" sz="3000" b="1" dirty="0">
                <a:solidFill>
                  <a:schemeClr val="tx1"/>
                </a:solidFill>
              </a:rPr>
              <a:t>Viral Diseases of Lower Digestive System</a:t>
            </a:r>
            <a:r>
              <a:rPr lang="en-US" altLang="en-US" sz="3000" b="1" dirty="0">
                <a:solidFill>
                  <a:schemeClr val="tx1"/>
                </a:solidFill>
                <a:cs typeface="Arial" panose="020B0604020202020204" pitchFamily="34" charset="0"/>
              </a:rPr>
              <a:t>: I</a:t>
            </a:r>
            <a:r>
              <a:rPr lang="en-US" altLang="en-US" sz="3000" b="1" dirty="0">
                <a:solidFill>
                  <a:schemeClr val="tx1"/>
                </a:solidFill>
              </a:rPr>
              <a:t>ntestinal Tract (5)</a:t>
            </a:r>
            <a:endParaRPr lang="en-US" sz="3000" dirty="0"/>
          </a:p>
        </p:txBody>
      </p:sp>
      <p:sp>
        <p:nvSpPr>
          <p:cNvPr id="3" name="Content Placeholder 2"/>
          <p:cNvSpPr>
            <a:spLocks noGrp="1"/>
          </p:cNvSpPr>
          <p:nvPr>
            <p:ph idx="1"/>
          </p:nvPr>
        </p:nvSpPr>
        <p:spPr>
          <a:xfrm>
            <a:off x="802944" y="990600"/>
            <a:ext cx="7350456" cy="3886200"/>
          </a:xfrm>
        </p:spPr>
        <p:txBody>
          <a:bodyPr/>
          <a:lstStyle/>
          <a:p>
            <a:pPr>
              <a:spcAft>
                <a:spcPts val="1500"/>
              </a:spcAft>
            </a:pPr>
            <a:r>
              <a:rPr lang="en-US" altLang="en-US" dirty="0"/>
              <a:t>Norovirus gastroenteritis</a:t>
            </a:r>
          </a:p>
          <a:p>
            <a:pPr marL="285750" lvl="1">
              <a:spcBef>
                <a:spcPts val="0"/>
              </a:spcBef>
            </a:pPr>
            <a:r>
              <a:rPr lang="en-US" altLang="en-US" i="1" dirty="0"/>
              <a:t>Epidemiology</a:t>
            </a:r>
          </a:p>
          <a:p>
            <a:pPr marL="519113" lvl="2"/>
            <a:r>
              <a:rPr lang="en-US" altLang="en-US" dirty="0"/>
              <a:t>Transmission primarily by fecal-oral route, but also via aerosols and contaminated surfaces</a:t>
            </a:r>
          </a:p>
          <a:p>
            <a:pPr marL="519113" lvl="2"/>
            <a:r>
              <a:rPr lang="en-US" altLang="en-US" dirty="0"/>
              <a:t>Highly contagious, infectious dose of fewer than 20 virions</a:t>
            </a:r>
          </a:p>
          <a:p>
            <a:pPr marL="519113" lvl="2"/>
            <a:r>
              <a:rPr lang="en-US" altLang="en-US" dirty="0"/>
              <a:t>Virions resist destruction, stable in environment</a:t>
            </a:r>
          </a:p>
          <a:p>
            <a:pPr marL="519113" lvl="2"/>
            <a:r>
              <a:rPr lang="en-US" altLang="en-US" dirty="0"/>
              <a:t>Epidemics common on cruise ships, in dormitories</a:t>
            </a:r>
          </a:p>
          <a:p>
            <a:pPr marL="519113" lvl="2"/>
            <a:r>
              <a:rPr lang="en-US" altLang="en-US" dirty="0"/>
              <a:t>More than 50% of foodborne disease outbreaks due to norovirus</a:t>
            </a:r>
          </a:p>
          <a:p>
            <a:pPr marL="750888" lvl="3"/>
            <a:r>
              <a:rPr lang="en-US" altLang="en-US" sz="1700" dirty="0"/>
              <a:t>CaliciNet established in 2009 to trace strains</a:t>
            </a:r>
            <a:endParaRPr lang="en-US" sz="1700" dirty="0"/>
          </a:p>
        </p:txBody>
      </p:sp>
    </p:spTree>
    <p:extLst>
      <p:ext uri="{BB962C8B-B14F-4D97-AF65-F5344CB8AC3E}">
        <p14:creationId xmlns:p14="http://schemas.microsoft.com/office/powerpoint/2010/main" val="13054521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US" sz="2600" b="1" dirty="0">
                <a:solidFill>
                  <a:schemeClr val="tx1"/>
                </a:solidFill>
              </a:rPr>
              <a:t>Table 24.13 Rotavirus and Norovirus Gastroenteritis Compared</a:t>
            </a:r>
          </a:p>
        </p:txBody>
      </p:sp>
      <p:sp>
        <p:nvSpPr>
          <p:cNvPr id="3" name="Content Placeholder 2"/>
          <p:cNvSpPr>
            <a:spLocks noGrp="1"/>
          </p:cNvSpPr>
          <p:nvPr>
            <p:ph idx="1"/>
          </p:nvPr>
        </p:nvSpPr>
        <p:spPr>
          <a:xfrm>
            <a:off x="797256" y="990600"/>
            <a:ext cx="7239000" cy="2514600"/>
          </a:xfrm>
        </p:spPr>
        <p:txBody>
          <a:bodyPr/>
          <a:lstStyle/>
          <a:p>
            <a:pPr>
              <a:spcAft>
                <a:spcPts val="1500"/>
              </a:spcAft>
            </a:pPr>
            <a:r>
              <a:rPr lang="en-US" altLang="en-US" dirty="0"/>
              <a:t>Norovirus gastroenteritis</a:t>
            </a:r>
          </a:p>
          <a:p>
            <a:pPr marL="285750" lvl="1">
              <a:spcBef>
                <a:spcPts val="0"/>
              </a:spcBef>
              <a:spcAft>
                <a:spcPts val="100"/>
              </a:spcAft>
            </a:pPr>
            <a:r>
              <a:rPr lang="en-US" altLang="en-US" i="1" dirty="0"/>
              <a:t>Treatment and prevention</a:t>
            </a:r>
          </a:p>
          <a:p>
            <a:pPr marL="504825" lvl="2">
              <a:spcAft>
                <a:spcPts val="100"/>
              </a:spcAft>
            </a:pPr>
            <a:r>
              <a:rPr lang="en-US" altLang="en-US" dirty="0"/>
              <a:t>No proven medications, no vaccine</a:t>
            </a:r>
          </a:p>
          <a:p>
            <a:pPr marL="504825" lvl="2">
              <a:spcAft>
                <a:spcPts val="100"/>
              </a:spcAft>
            </a:pPr>
            <a:r>
              <a:rPr lang="en-US" altLang="en-US" dirty="0"/>
              <a:t>Thorough handwashing with soap and water is vital</a:t>
            </a:r>
          </a:p>
          <a:p>
            <a:pPr marL="504825" lvl="2">
              <a:spcAft>
                <a:spcPts val="100"/>
              </a:spcAft>
            </a:pPr>
            <a:r>
              <a:rPr lang="en-US" altLang="en-US" dirty="0"/>
              <a:t>Disinfectants, other sanitary measures</a:t>
            </a:r>
          </a:p>
          <a:p>
            <a:pPr marL="504825" lvl="2">
              <a:spcAft>
                <a:spcPts val="100"/>
              </a:spcAft>
            </a:pPr>
            <a:r>
              <a:rPr lang="en-US" altLang="en-US" dirty="0"/>
              <a:t>Infected food workers should be restricted from working for 72 hours after symptoms subside</a:t>
            </a:r>
            <a:endParaRPr lang="en-US" dirty="0"/>
          </a:p>
        </p:txBody>
      </p:sp>
      <p:graphicFrame>
        <p:nvGraphicFramePr>
          <p:cNvPr id="15" name="Table Placeholder 14">
            <a:extLst>
              <a:ext uri="{FF2B5EF4-FFF2-40B4-BE49-F238E27FC236}">
                <a16:creationId xmlns:a16="http://schemas.microsoft.com/office/drawing/2014/main" id="{4C4C96C6-3C81-4313-8A5D-9C6F65F9F6C8}"/>
              </a:ext>
            </a:extLst>
          </p:cNvPr>
          <p:cNvGraphicFramePr>
            <a:graphicFrameLocks noGrp="1"/>
          </p:cNvGraphicFramePr>
          <p:nvPr>
            <p:ph type="tbl" sz="quarter" idx="20"/>
            <p:extLst>
              <p:ext uri="{D42A27DB-BD31-4B8C-83A1-F6EECF244321}">
                <p14:modId xmlns:p14="http://schemas.microsoft.com/office/powerpoint/2010/main" val="46031121"/>
              </p:ext>
            </p:extLst>
          </p:nvPr>
        </p:nvGraphicFramePr>
        <p:xfrm>
          <a:off x="838200" y="3806417"/>
          <a:ext cx="7467600" cy="2722109"/>
        </p:xfrm>
        <a:graphic>
          <a:graphicData uri="http://schemas.openxmlformats.org/drawingml/2006/table">
            <a:tbl>
              <a:tblPr firstRow="1" bandRow="1">
                <a:tableStyleId>{5940675A-B579-460E-94D1-54222C63F5DA}</a:tableStyleId>
              </a:tblPr>
              <a:tblGrid>
                <a:gridCol w="1524000">
                  <a:extLst>
                    <a:ext uri="{9D8B030D-6E8A-4147-A177-3AD203B41FA5}">
                      <a16:colId xmlns:a16="http://schemas.microsoft.com/office/drawing/2014/main" val="591832716"/>
                    </a:ext>
                  </a:extLst>
                </a:gridCol>
                <a:gridCol w="2895600">
                  <a:extLst>
                    <a:ext uri="{9D8B030D-6E8A-4147-A177-3AD203B41FA5}">
                      <a16:colId xmlns:a16="http://schemas.microsoft.com/office/drawing/2014/main" val="96973157"/>
                    </a:ext>
                  </a:extLst>
                </a:gridCol>
                <a:gridCol w="3048000">
                  <a:extLst>
                    <a:ext uri="{9D8B030D-6E8A-4147-A177-3AD203B41FA5}">
                      <a16:colId xmlns:a16="http://schemas.microsoft.com/office/drawing/2014/main" val="1430941497"/>
                    </a:ext>
                  </a:extLst>
                </a:gridCol>
              </a:tblGrid>
              <a:tr h="358254">
                <a:tc>
                  <a:txBody>
                    <a:bodyPr/>
                    <a:lstStyle/>
                    <a:p>
                      <a:r>
                        <a:rPr lang="en-US" sz="1500" b="1" dirty="0"/>
                        <a:t>Causative Agent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500" b="1" dirty="0"/>
                        <a:t>Rotavirus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500" b="1" dirty="0"/>
                        <a:t>Norovirus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58099835"/>
                  </a:ext>
                </a:extLst>
              </a:tr>
              <a:tr h="55955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Virus characteristics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Double-walled capsid; double-stranded segmented RNA genome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Single-stranded RNA genome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0370261"/>
                  </a:ext>
                </a:extLst>
              </a:tr>
              <a:tr h="34119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Incubation period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24 to 48 hours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12 to 48 hours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16177949"/>
                  </a:ext>
                </a:extLst>
              </a:tr>
              <a:tr h="51861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Signs and symptoms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Vomiting, abdominal cramps, diarrhea, lasting 3 to 8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Vomiting, abdominal cramps, diarrhea, lasting 1 to 3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05067119"/>
                  </a:ext>
                </a:extLst>
              </a:tr>
              <a:tr h="51861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Epidemiology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Most children infected before age 5; milder disease in older children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Low infectious dose; limited immunity; epidemics common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1510245"/>
                  </a:ext>
                </a:extLst>
              </a:tr>
              <a:tr h="425873">
                <a:tc>
                  <a:txBody>
                    <a:bodyPr/>
                    <a:lstStyle/>
                    <a:p>
                      <a:r>
                        <a:rPr kumimoji="0" lang="en-US" sz="1200" b="1" i="0" u="none" strike="noStrike" kern="1200" cap="none" spc="0" normalizeH="0" baseline="0" noProof="0" dirty="0">
                          <a:ln>
                            <a:noFill/>
                          </a:ln>
                          <a:solidFill>
                            <a:prstClr val="black"/>
                          </a:solidFill>
                          <a:effectLst/>
                          <a:uLnTx/>
                          <a:uFillTx/>
                          <a:latin typeface="+mn-lt"/>
                          <a:ea typeface="+mn-ea"/>
                          <a:cs typeface="+mn-cs"/>
                        </a:rPr>
                        <a:t>Prevention</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Attenuated vaccine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No vaccine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60110558"/>
                  </a:ext>
                </a:extLst>
              </a:tr>
            </a:tbl>
          </a:graphicData>
        </a:graphic>
      </p:graphicFrame>
    </p:spTree>
    <p:extLst>
      <p:ext uri="{BB962C8B-B14F-4D97-AF65-F5344CB8AC3E}">
        <p14:creationId xmlns:p14="http://schemas.microsoft.com/office/powerpoint/2010/main" val="9517006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136989" y="228600"/>
            <a:ext cx="6870023" cy="996652"/>
          </a:xfrm>
        </p:spPr>
        <p:txBody>
          <a:bodyPr/>
          <a:lstStyle/>
          <a:p>
            <a:r>
              <a:rPr lang="en-US" altLang="en-US" sz="3000" b="1" dirty="0">
                <a:solidFill>
                  <a:schemeClr val="tx1"/>
                </a:solidFill>
              </a:rPr>
              <a:t>Viral Diseases of Lower Digestive System</a:t>
            </a:r>
            <a:r>
              <a:rPr lang="en-US" altLang="en-US" sz="3000" b="1" dirty="0">
                <a:solidFill>
                  <a:schemeClr val="tx1"/>
                </a:solidFill>
                <a:cs typeface="Arial" panose="020B0604020202020204" pitchFamily="34" charset="0"/>
              </a:rPr>
              <a:t>: I</a:t>
            </a:r>
            <a:r>
              <a:rPr lang="en-US" altLang="en-US" sz="3000" b="1" dirty="0">
                <a:solidFill>
                  <a:schemeClr val="tx1"/>
                </a:solidFill>
              </a:rPr>
              <a:t>ntestinal Tract – Figure 24.17</a:t>
            </a:r>
            <a:endParaRPr lang="en-US" sz="3000" dirty="0"/>
          </a:p>
        </p:txBody>
      </p:sp>
      <p:sp>
        <p:nvSpPr>
          <p:cNvPr id="3" name="Content Placeholder 2"/>
          <p:cNvSpPr>
            <a:spLocks noGrp="1"/>
          </p:cNvSpPr>
          <p:nvPr>
            <p:ph idx="1"/>
          </p:nvPr>
        </p:nvSpPr>
        <p:spPr>
          <a:xfrm>
            <a:off x="797256" y="1306897"/>
            <a:ext cx="7737144" cy="2581563"/>
          </a:xfrm>
        </p:spPr>
        <p:txBody>
          <a:bodyPr/>
          <a:lstStyle/>
          <a:p>
            <a:pPr>
              <a:spcAft>
                <a:spcPts val="1500"/>
              </a:spcAft>
            </a:pPr>
            <a:r>
              <a:rPr lang="en-US" altLang="en-US" dirty="0"/>
              <a:t>At least 5 unrelated viruses can cause </a:t>
            </a:r>
            <a:r>
              <a:rPr lang="en-US" altLang="en-US" u="sng" dirty="0"/>
              <a:t>hepatitis</a:t>
            </a:r>
            <a:r>
              <a:rPr lang="en-US" altLang="en-US" dirty="0"/>
              <a:t>, an inflammation of the liver</a:t>
            </a:r>
          </a:p>
          <a:p>
            <a:pPr marL="285750" lvl="1">
              <a:spcBef>
                <a:spcPts val="0"/>
              </a:spcBef>
            </a:pPr>
            <a:r>
              <a:rPr lang="en-US" altLang="en-US" dirty="0"/>
              <a:t>Three types (A, B, and C) account for most cases</a:t>
            </a:r>
          </a:p>
          <a:p>
            <a:pPr marL="285750" lvl="1"/>
            <a:r>
              <a:rPr lang="en-US" altLang="en-US" dirty="0"/>
              <a:t>Jaundice (yellowing of skin and whites of eyes) is most noticeable sign</a:t>
            </a:r>
          </a:p>
          <a:p>
            <a:pPr marL="285750" lvl="1"/>
            <a:r>
              <a:rPr lang="en-US" altLang="en-US" dirty="0"/>
              <a:t>Patients should avoid alcohol, acetaminophen, and other chemicals that damage the liver</a:t>
            </a:r>
          </a:p>
        </p:txBody>
      </p:sp>
      <p:pic>
        <p:nvPicPr>
          <p:cNvPr id="163843" name="Picture 5" descr="Hepatitis B vaccine was licensed in 1982; hepatitis A vaccine was licensed in 1995."/>
          <p:cNvPicPr>
            <a:picLocks noChangeAspect="1" noChangeArrowheads="1"/>
          </p:cNvPicPr>
          <p:nvPr/>
        </p:nvPicPr>
        <p:blipFill>
          <a:blip r:embed="rId3" cstate="print">
            <a:extLst>
              <a:ext uri="{28A0092B-C50C-407E-A947-70E740481C1C}">
                <a14:useLocalDpi xmlns:a14="http://schemas.microsoft.com/office/drawing/2010/main" val="0"/>
              </a:ext>
            </a:extLst>
          </a:blip>
          <a:srcRect t="2641"/>
          <a:stretch>
            <a:fillRect/>
          </a:stretch>
        </p:blipFill>
        <p:spPr bwMode="auto">
          <a:xfrm>
            <a:off x="2932100" y="3871687"/>
            <a:ext cx="3276600" cy="258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a:extLst>
              <a:ext uri="{FF2B5EF4-FFF2-40B4-BE49-F238E27FC236}">
                <a16:creationId xmlns:a16="http://schemas.microsoft.com/office/drawing/2014/main" id="{5D4DEB16-3152-4EB5-AFD7-5E6A4D7D3624}"/>
              </a:ext>
            </a:extLst>
          </p:cNvPr>
          <p:cNvSpPr>
            <a:spLocks noGrp="1"/>
          </p:cNvSpPr>
          <p:nvPr>
            <p:ph sz="quarter" idx="18"/>
          </p:nvPr>
        </p:nvSpPr>
        <p:spPr>
          <a:xfrm>
            <a:off x="2961173" y="6532708"/>
            <a:ext cx="6186535" cy="246249"/>
          </a:xfrm>
        </p:spPr>
        <p:txBody>
          <a:bodyPr/>
          <a:lstStyle/>
          <a:p>
            <a:pPr marL="0" indent="0">
              <a:buNone/>
            </a:pPr>
            <a:r>
              <a:rPr lang="en-US" sz="1200" dirty="0">
                <a:hlinkClick r:id="rId4" action="ppaction://hlinksldjump"/>
              </a:rPr>
              <a:t>Jump to </a:t>
            </a:r>
            <a:r>
              <a:rPr lang="en-US" altLang="en-US" sz="1200" dirty="0">
                <a:hlinkClick r:id="rId4" action="ppaction://hlinksldjump"/>
              </a:rPr>
              <a:t>Viral Diseases of Lower Digestive System</a:t>
            </a:r>
            <a:r>
              <a:rPr lang="en-US" altLang="en-US" sz="1200" dirty="0">
                <a:cs typeface="Arial" panose="020B0604020202020204" pitchFamily="34" charset="0"/>
                <a:hlinkClick r:id="rId4" action="ppaction://hlinksldjump"/>
              </a:rPr>
              <a:t>: I</a:t>
            </a:r>
            <a:r>
              <a:rPr lang="en-US" altLang="en-US" sz="1200" dirty="0">
                <a:hlinkClick r:id="rId4" action="ppaction://hlinksldjump"/>
              </a:rPr>
              <a:t>ntestinal Tract – Figure 24.17 </a:t>
            </a:r>
            <a:r>
              <a:rPr lang="en-US" sz="1200" dirty="0">
                <a:hlinkClick r:id="rId4" action="ppaction://hlinksldjump"/>
              </a:rPr>
              <a:t>Long Description</a:t>
            </a:r>
            <a:endParaRPr lang="en-US" sz="1200" dirty="0"/>
          </a:p>
        </p:txBody>
      </p:sp>
    </p:spTree>
    <p:extLst>
      <p:ext uri="{BB962C8B-B14F-4D97-AF65-F5344CB8AC3E}">
        <p14:creationId xmlns:p14="http://schemas.microsoft.com/office/powerpoint/2010/main" val="1961723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77E4ED-2308-494F-AD4F-B67AA808C322}"/>
              </a:ext>
            </a:extLst>
          </p:cNvPr>
          <p:cNvSpPr>
            <a:spLocks noGrp="1"/>
          </p:cNvSpPr>
          <p:nvPr>
            <p:ph type="title"/>
          </p:nvPr>
        </p:nvSpPr>
        <p:spPr>
          <a:xfrm>
            <a:off x="0" y="228600"/>
            <a:ext cx="9144000" cy="609600"/>
          </a:xfrm>
        </p:spPr>
        <p:txBody>
          <a:bodyPr/>
          <a:lstStyle/>
          <a:p>
            <a:r>
              <a:rPr lang="en-US" altLang="en-US" sz="3000" b="1" dirty="0">
                <a:solidFill>
                  <a:prstClr val="black"/>
                </a:solidFill>
              </a:rPr>
              <a:t>Viral Diseases of the Lower Digestive System</a:t>
            </a:r>
            <a:r>
              <a:rPr lang="en-US" altLang="en-US" sz="3000" b="1" dirty="0">
                <a:solidFill>
                  <a:prstClr val="black"/>
                </a:solidFill>
                <a:cs typeface="Arial" panose="020B0604020202020204" pitchFamily="34" charset="0"/>
              </a:rPr>
              <a:t>—</a:t>
            </a:r>
            <a:r>
              <a:rPr lang="en-US" altLang="en-US" sz="3000" b="1" dirty="0">
                <a:solidFill>
                  <a:prstClr val="black"/>
                </a:solidFill>
              </a:rPr>
              <a:t>Liver (1)</a:t>
            </a:r>
            <a:endParaRPr lang="en-US" dirty="0"/>
          </a:p>
        </p:txBody>
      </p:sp>
      <p:sp>
        <p:nvSpPr>
          <p:cNvPr id="2" name="Content Placeholder 1"/>
          <p:cNvSpPr>
            <a:spLocks noGrp="1"/>
          </p:cNvSpPr>
          <p:nvPr>
            <p:ph idx="1"/>
          </p:nvPr>
        </p:nvSpPr>
        <p:spPr>
          <a:xfrm>
            <a:off x="805216" y="990600"/>
            <a:ext cx="7729184" cy="5562600"/>
          </a:xfrm>
        </p:spPr>
        <p:txBody>
          <a:bodyPr/>
          <a:lstStyle/>
          <a:p>
            <a:pPr>
              <a:spcAft>
                <a:spcPts val="1500"/>
              </a:spcAft>
            </a:pPr>
            <a:r>
              <a:rPr lang="en-US" altLang="en-US" dirty="0"/>
              <a:t>Hepatitis A (formerly, infectious hepatitis)</a:t>
            </a:r>
          </a:p>
          <a:p>
            <a:pPr marL="285750" lvl="1">
              <a:spcBef>
                <a:spcPts val="0"/>
              </a:spcBef>
            </a:pPr>
            <a:r>
              <a:rPr lang="en-US" altLang="en-US" i="1" dirty="0"/>
              <a:t>Signs and symptoms</a:t>
            </a:r>
          </a:p>
          <a:p>
            <a:pPr marL="490538" lvl="2"/>
            <a:r>
              <a:rPr lang="en-US" altLang="en-US" dirty="0"/>
              <a:t>Acute illness; no known chronic form or carrier state</a:t>
            </a:r>
          </a:p>
          <a:p>
            <a:pPr marL="490538" lvl="2"/>
            <a:r>
              <a:rPr lang="en-US" altLang="en-US" dirty="0"/>
              <a:t>Older children and adults develop jaundice, fever, fatigue, clay-colored feces, and vomiting after approximately 1 month incubation</a:t>
            </a:r>
          </a:p>
          <a:p>
            <a:pPr marL="490538" lvl="2"/>
            <a:r>
              <a:rPr lang="en-US" altLang="en-US" dirty="0"/>
              <a:t>Most young children (&lt;6 years) and many older children (6 to 14 years) are</a:t>
            </a:r>
            <a:r>
              <a:rPr lang="en-US" altLang="en-US" baseline="0" dirty="0"/>
              <a:t> </a:t>
            </a:r>
            <a:r>
              <a:rPr lang="en-US" altLang="en-US" dirty="0"/>
              <a:t>asymptomatic</a:t>
            </a:r>
          </a:p>
          <a:p>
            <a:pPr marL="490538" lvl="2"/>
            <a:r>
              <a:rPr lang="en-US" altLang="en-US" dirty="0"/>
              <a:t>About 1 in 5 adults requires hospitalization</a:t>
            </a:r>
          </a:p>
          <a:p>
            <a:pPr marL="285750" lvl="1"/>
            <a:r>
              <a:rPr lang="en-US" altLang="en-US" i="1" dirty="0"/>
              <a:t>Causative agent: </a:t>
            </a:r>
            <a:r>
              <a:rPr lang="en-US" altLang="en-US" sz="2200" dirty="0"/>
              <a:t>Hepatitis A virus (HAV) </a:t>
            </a:r>
          </a:p>
          <a:p>
            <a:pPr marL="490538" lvl="2"/>
            <a:r>
              <a:rPr lang="en-US" altLang="en-US" dirty="0"/>
              <a:t>Non-enveloped single-stranded RNA virus of </a:t>
            </a:r>
            <a:r>
              <a:rPr lang="en-US" altLang="en-US" i="1" dirty="0"/>
              <a:t>Picornaviridae</a:t>
            </a:r>
          </a:p>
          <a:p>
            <a:pPr marL="285750" lvl="1"/>
            <a:r>
              <a:rPr lang="en-US" altLang="en-US" i="1" dirty="0"/>
              <a:t>Pathogenesis</a:t>
            </a:r>
          </a:p>
          <a:p>
            <a:pPr marL="490538" lvl="2"/>
            <a:r>
              <a:rPr lang="en-US" altLang="en-US" dirty="0"/>
              <a:t>Following ingestion, reaches liver via unknown route</a:t>
            </a:r>
          </a:p>
          <a:p>
            <a:pPr marL="490538" lvl="2"/>
            <a:r>
              <a:rPr lang="en-US" altLang="en-US" dirty="0"/>
              <a:t>Replicates, is released into bile, eliminated in feces</a:t>
            </a:r>
            <a:endParaRPr lang="en-US" dirty="0"/>
          </a:p>
        </p:txBody>
      </p:sp>
    </p:spTree>
    <p:extLst>
      <p:ext uri="{BB962C8B-B14F-4D97-AF65-F5344CB8AC3E}">
        <p14:creationId xmlns:p14="http://schemas.microsoft.com/office/powerpoint/2010/main" val="40670128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596B74-7119-413B-B790-C9EACD5EAA47}"/>
              </a:ext>
            </a:extLst>
          </p:cNvPr>
          <p:cNvSpPr>
            <a:spLocks noGrp="1"/>
          </p:cNvSpPr>
          <p:nvPr>
            <p:ph type="title"/>
          </p:nvPr>
        </p:nvSpPr>
        <p:spPr>
          <a:xfrm>
            <a:off x="0" y="228600"/>
            <a:ext cx="9144000" cy="533400"/>
          </a:xfrm>
        </p:spPr>
        <p:txBody>
          <a:bodyPr/>
          <a:lstStyle/>
          <a:p>
            <a:r>
              <a:rPr lang="en-US" altLang="en-US" sz="3000" b="1" dirty="0">
                <a:solidFill>
                  <a:prstClr val="black"/>
                </a:solidFill>
              </a:rPr>
              <a:t>Viral Diseases of the Lower Digestive System</a:t>
            </a:r>
            <a:r>
              <a:rPr lang="en-US" altLang="en-US" sz="3000" b="1" dirty="0">
                <a:solidFill>
                  <a:prstClr val="black"/>
                </a:solidFill>
                <a:cs typeface="Arial" panose="020B0604020202020204" pitchFamily="34" charset="0"/>
              </a:rPr>
              <a:t>—</a:t>
            </a:r>
            <a:r>
              <a:rPr lang="en-US" altLang="en-US" sz="3000" b="1" dirty="0">
                <a:solidFill>
                  <a:prstClr val="black"/>
                </a:solidFill>
              </a:rPr>
              <a:t>Liver (2)</a:t>
            </a:r>
            <a:endParaRPr lang="en-US" dirty="0"/>
          </a:p>
        </p:txBody>
      </p:sp>
      <p:sp>
        <p:nvSpPr>
          <p:cNvPr id="3" name="Content Placeholder 2"/>
          <p:cNvSpPr>
            <a:spLocks noGrp="1"/>
          </p:cNvSpPr>
          <p:nvPr>
            <p:ph idx="1"/>
          </p:nvPr>
        </p:nvSpPr>
        <p:spPr>
          <a:xfrm>
            <a:off x="797256" y="990600"/>
            <a:ext cx="7813344" cy="5105400"/>
          </a:xfrm>
        </p:spPr>
        <p:txBody>
          <a:bodyPr/>
          <a:lstStyle/>
          <a:p>
            <a:pPr>
              <a:spcAft>
                <a:spcPts val="1500"/>
              </a:spcAft>
            </a:pPr>
            <a:r>
              <a:rPr lang="en-US" altLang="en-US" dirty="0"/>
              <a:t>Hepatitis A</a:t>
            </a:r>
          </a:p>
          <a:p>
            <a:pPr marL="285750" lvl="1">
              <a:spcBef>
                <a:spcPts val="0"/>
              </a:spcBef>
            </a:pPr>
            <a:r>
              <a:rPr lang="en-US" altLang="en-US" i="1" dirty="0"/>
              <a:t>Epidemiology</a:t>
            </a:r>
          </a:p>
          <a:p>
            <a:pPr marL="519113" lvl="2"/>
            <a:r>
              <a:rPr lang="en-US" altLang="en-US" dirty="0"/>
              <a:t>Spreads via fecally contaminated hands, food, or water</a:t>
            </a:r>
          </a:p>
          <a:p>
            <a:pPr marL="519113" lvl="2"/>
            <a:r>
              <a:rPr lang="en-US" altLang="en-US" dirty="0"/>
              <a:t>Many outbreaks traced to restaurants where food-handlers failed to wash hands</a:t>
            </a:r>
          </a:p>
          <a:p>
            <a:pPr marL="519113" lvl="2"/>
            <a:r>
              <a:rPr lang="en-US" altLang="en-US" dirty="0"/>
              <a:t>Raw shellfish may be source; virus is concentrated from fecally polluted seawater</a:t>
            </a:r>
          </a:p>
          <a:p>
            <a:pPr marL="519113" lvl="2"/>
            <a:r>
              <a:rPr lang="en-US" altLang="en-US" dirty="0"/>
              <a:t>High risk groups: children in day care centers, residents in nursing homes, international travelers, individuals having sexual contact with infected person</a:t>
            </a:r>
          </a:p>
          <a:p>
            <a:pPr marL="519113" lvl="2"/>
            <a:r>
              <a:rPr lang="en-US" altLang="en-US" dirty="0"/>
              <a:t>Long incubation period; HAV can spread widely through population before detection</a:t>
            </a:r>
          </a:p>
          <a:p>
            <a:pPr marL="519113" lvl="2"/>
            <a:r>
              <a:rPr lang="en-US" altLang="en-US" dirty="0"/>
              <a:t>Infants, children can shed virus in feces for several months</a:t>
            </a:r>
          </a:p>
        </p:txBody>
      </p:sp>
    </p:spTree>
    <p:extLst>
      <p:ext uri="{BB962C8B-B14F-4D97-AF65-F5344CB8AC3E}">
        <p14:creationId xmlns:p14="http://schemas.microsoft.com/office/powerpoint/2010/main" val="3523582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B28FE2B-D612-402A-8804-E22419AAFEEE}"/>
              </a:ext>
            </a:extLst>
          </p:cNvPr>
          <p:cNvSpPr>
            <a:spLocks noGrp="1"/>
          </p:cNvSpPr>
          <p:nvPr>
            <p:ph type="title"/>
          </p:nvPr>
        </p:nvSpPr>
        <p:spPr/>
        <p:txBody>
          <a:bodyPr/>
          <a:lstStyle/>
          <a:p>
            <a:r>
              <a:rPr lang="en-US" altLang="en-US" sz="3000" b="1" dirty="0">
                <a:solidFill>
                  <a:prstClr val="black"/>
                </a:solidFill>
              </a:rPr>
              <a:t>Viral Diseases of the Lower Digestive System</a:t>
            </a:r>
            <a:r>
              <a:rPr lang="en-US" altLang="en-US" sz="3000" b="1" dirty="0">
                <a:solidFill>
                  <a:prstClr val="black"/>
                </a:solidFill>
                <a:cs typeface="Arial" panose="020B0604020202020204" pitchFamily="34" charset="0"/>
              </a:rPr>
              <a:t>—</a:t>
            </a:r>
            <a:r>
              <a:rPr lang="en-US" altLang="en-US" sz="3000" b="1" dirty="0">
                <a:solidFill>
                  <a:prstClr val="black"/>
                </a:solidFill>
              </a:rPr>
              <a:t>Liver (3)</a:t>
            </a:r>
            <a:endParaRPr lang="en-US" dirty="0"/>
          </a:p>
        </p:txBody>
      </p:sp>
      <p:sp>
        <p:nvSpPr>
          <p:cNvPr id="3" name="Content Placeholder 2"/>
          <p:cNvSpPr>
            <a:spLocks noGrp="1"/>
          </p:cNvSpPr>
          <p:nvPr>
            <p:ph idx="1"/>
          </p:nvPr>
        </p:nvSpPr>
        <p:spPr>
          <a:xfrm>
            <a:off x="796639" y="992787"/>
            <a:ext cx="6594761" cy="3976255"/>
          </a:xfrm>
        </p:spPr>
        <p:txBody>
          <a:bodyPr/>
          <a:lstStyle/>
          <a:p>
            <a:pPr>
              <a:spcAft>
                <a:spcPts val="1500"/>
              </a:spcAft>
            </a:pPr>
            <a:r>
              <a:rPr lang="en-US" altLang="en-US" dirty="0"/>
              <a:t>Hepatitis A</a:t>
            </a:r>
          </a:p>
          <a:p>
            <a:pPr marL="285750" lvl="1">
              <a:spcBef>
                <a:spcPts val="0"/>
              </a:spcBef>
            </a:pPr>
            <a:r>
              <a:rPr lang="en-US" altLang="en-US" i="1" dirty="0"/>
              <a:t>Treatment and prevention</a:t>
            </a:r>
          </a:p>
          <a:p>
            <a:pPr marL="519113" lvl="2"/>
            <a:r>
              <a:rPr lang="en-US" altLang="en-US" dirty="0"/>
              <a:t>No antiviral treatment available, but post-exposure prophylaxis (PEP) can prevent disease if given within 2 weeks of exposure</a:t>
            </a:r>
          </a:p>
          <a:p>
            <a:pPr marL="736600" lvl="3"/>
            <a:r>
              <a:rPr lang="en-US" altLang="en-US" sz="1700" dirty="0"/>
              <a:t>Immune globulin provides immediate but short-term protection</a:t>
            </a:r>
          </a:p>
          <a:p>
            <a:pPr marL="736600" lvl="3"/>
            <a:r>
              <a:rPr lang="en-US" altLang="en-US" sz="1700" dirty="0"/>
              <a:t>Vaccination provides long-term protection in those who develop adequate response to vaccine</a:t>
            </a:r>
          </a:p>
          <a:p>
            <a:pPr marL="519113" lvl="2"/>
            <a:r>
              <a:rPr lang="en-US" altLang="en-US" dirty="0"/>
              <a:t>Effective inactivated HAV vaccine recommended for all children 1 to 2 years of age; for older children who have not been vaccinated, and for high-risk groups</a:t>
            </a:r>
          </a:p>
        </p:txBody>
      </p:sp>
    </p:spTree>
    <p:extLst>
      <p:ext uri="{BB962C8B-B14F-4D97-AF65-F5344CB8AC3E}">
        <p14:creationId xmlns:p14="http://schemas.microsoft.com/office/powerpoint/2010/main" val="27625717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CF2B096-A6D2-49EF-8316-63C269975047}"/>
              </a:ext>
            </a:extLst>
          </p:cNvPr>
          <p:cNvSpPr>
            <a:spLocks noGrp="1"/>
          </p:cNvSpPr>
          <p:nvPr>
            <p:ph type="title"/>
          </p:nvPr>
        </p:nvSpPr>
        <p:spPr/>
        <p:txBody>
          <a:bodyPr/>
          <a:lstStyle/>
          <a:p>
            <a:r>
              <a:rPr lang="en-US" altLang="en-US" sz="3000" b="1" dirty="0">
                <a:solidFill>
                  <a:prstClr val="black"/>
                </a:solidFill>
              </a:rPr>
              <a:t>Viral Diseases of the Lower Digestive System</a:t>
            </a:r>
            <a:r>
              <a:rPr lang="en-US" altLang="en-US" sz="3000" b="1" dirty="0">
                <a:solidFill>
                  <a:prstClr val="black"/>
                </a:solidFill>
                <a:cs typeface="Arial" panose="020B0604020202020204" pitchFamily="34" charset="0"/>
              </a:rPr>
              <a:t>—</a:t>
            </a:r>
            <a:r>
              <a:rPr lang="en-US" altLang="en-US" sz="3000" b="1" dirty="0">
                <a:solidFill>
                  <a:prstClr val="black"/>
                </a:solidFill>
              </a:rPr>
              <a:t>Liver (4)</a:t>
            </a:r>
            <a:endParaRPr lang="en-US" dirty="0"/>
          </a:p>
        </p:txBody>
      </p:sp>
      <p:sp>
        <p:nvSpPr>
          <p:cNvPr id="3" name="Content Placeholder 2"/>
          <p:cNvSpPr>
            <a:spLocks noGrp="1"/>
          </p:cNvSpPr>
          <p:nvPr>
            <p:ph idx="1"/>
          </p:nvPr>
        </p:nvSpPr>
        <p:spPr>
          <a:xfrm>
            <a:off x="803565" y="990600"/>
            <a:ext cx="7730835" cy="3581400"/>
          </a:xfrm>
        </p:spPr>
        <p:txBody>
          <a:bodyPr/>
          <a:lstStyle/>
          <a:p>
            <a:pPr>
              <a:spcAft>
                <a:spcPts val="1500"/>
              </a:spcAft>
            </a:pPr>
            <a:r>
              <a:rPr lang="en-US" altLang="en-US" dirty="0"/>
              <a:t>Hepatitis B (formerly, serum hepatitis)</a:t>
            </a:r>
          </a:p>
          <a:p>
            <a:pPr marL="285750" lvl="1">
              <a:spcBef>
                <a:spcPts val="0"/>
              </a:spcBef>
            </a:pPr>
            <a:r>
              <a:rPr lang="en-US" altLang="en-US" i="1" dirty="0"/>
              <a:t>Signs and symptoms</a:t>
            </a:r>
          </a:p>
          <a:p>
            <a:pPr marL="512763" lvl="2"/>
            <a:r>
              <a:rPr lang="en-US" altLang="en-US" dirty="0"/>
              <a:t>Acute form ranges from asymptomatic to severe</a:t>
            </a:r>
          </a:p>
          <a:p>
            <a:pPr marL="512763" lvl="2"/>
            <a:r>
              <a:rPr lang="en-US" altLang="en-US" dirty="0"/>
              <a:t>Incubation varies from 2 to 5 months depending on dose</a:t>
            </a:r>
          </a:p>
          <a:p>
            <a:pPr marL="512763" lvl="2"/>
            <a:r>
              <a:rPr lang="en-US" altLang="en-US" dirty="0"/>
              <a:t>Acute disease rarely fatal; virus usually cleared within weeks or months of initial infection</a:t>
            </a:r>
          </a:p>
          <a:p>
            <a:pPr marL="512763" lvl="2"/>
            <a:r>
              <a:rPr lang="en-US" altLang="en-US" dirty="0"/>
              <a:t>Can become chronic; one in five develop </a:t>
            </a:r>
            <a:r>
              <a:rPr lang="en-US" altLang="en-US" u="sng" dirty="0"/>
              <a:t>cirrhosis</a:t>
            </a:r>
            <a:r>
              <a:rPr lang="en-US" altLang="en-US" dirty="0"/>
              <a:t> (scarring of the liver), liver failure, liver cancer, or other chronic liver disease</a:t>
            </a:r>
          </a:p>
        </p:txBody>
      </p:sp>
    </p:spTree>
    <p:extLst>
      <p:ext uri="{BB962C8B-B14F-4D97-AF65-F5344CB8AC3E}">
        <p14:creationId xmlns:p14="http://schemas.microsoft.com/office/powerpoint/2010/main" val="12687254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A08D768-5B3F-4CFA-8DB8-2D80284F57BE}"/>
              </a:ext>
            </a:extLst>
          </p:cNvPr>
          <p:cNvSpPr>
            <a:spLocks noGrp="1"/>
          </p:cNvSpPr>
          <p:nvPr>
            <p:ph type="title"/>
          </p:nvPr>
        </p:nvSpPr>
        <p:spPr>
          <a:xfrm>
            <a:off x="0" y="228600"/>
            <a:ext cx="9144000" cy="533400"/>
          </a:xfrm>
        </p:spPr>
        <p:txBody>
          <a:bodyPr/>
          <a:lstStyle/>
          <a:p>
            <a:r>
              <a:rPr lang="en-US" altLang="en-US" sz="3000" b="1" dirty="0">
                <a:solidFill>
                  <a:prstClr val="black"/>
                </a:solidFill>
              </a:rPr>
              <a:t>Viral Diseases of the Lower Digestive System</a:t>
            </a:r>
            <a:r>
              <a:rPr lang="en-US" altLang="en-US" sz="3000" b="1" dirty="0">
                <a:solidFill>
                  <a:prstClr val="black"/>
                </a:solidFill>
                <a:cs typeface="Arial" panose="020B0604020202020204" pitchFamily="34" charset="0"/>
              </a:rPr>
              <a:t>—</a:t>
            </a:r>
            <a:r>
              <a:rPr lang="en-US" altLang="en-US" sz="3000" b="1" dirty="0">
                <a:solidFill>
                  <a:prstClr val="black"/>
                </a:solidFill>
              </a:rPr>
              <a:t>Liver (5)</a:t>
            </a:r>
            <a:endParaRPr lang="en-US" dirty="0"/>
          </a:p>
        </p:txBody>
      </p:sp>
      <p:sp>
        <p:nvSpPr>
          <p:cNvPr id="3" name="Content Placeholder 2"/>
          <p:cNvSpPr>
            <a:spLocks noGrp="1"/>
          </p:cNvSpPr>
          <p:nvPr>
            <p:ph idx="1"/>
          </p:nvPr>
        </p:nvSpPr>
        <p:spPr>
          <a:xfrm>
            <a:off x="803565" y="990600"/>
            <a:ext cx="6892635" cy="5562600"/>
          </a:xfrm>
        </p:spPr>
        <p:txBody>
          <a:bodyPr/>
          <a:lstStyle/>
          <a:p>
            <a:pPr>
              <a:spcAft>
                <a:spcPts val="1500"/>
              </a:spcAft>
            </a:pPr>
            <a:r>
              <a:rPr lang="en-US" altLang="en-US" dirty="0"/>
              <a:t>Hepatitis B</a:t>
            </a:r>
          </a:p>
          <a:p>
            <a:pPr marL="285750" lvl="1">
              <a:spcBef>
                <a:spcPts val="0"/>
              </a:spcBef>
              <a:spcAft>
                <a:spcPts val="400"/>
              </a:spcAft>
            </a:pPr>
            <a:r>
              <a:rPr lang="en-US" altLang="en-US" i="1" dirty="0"/>
              <a:t>Causative agent: </a:t>
            </a:r>
            <a:r>
              <a:rPr lang="en-US" altLang="en-US" sz="2200" dirty="0"/>
              <a:t>Hepatitis B virus (HBV)</a:t>
            </a:r>
          </a:p>
          <a:p>
            <a:pPr marL="527050" lvl="2">
              <a:spcAft>
                <a:spcPts val="400"/>
              </a:spcAft>
            </a:pPr>
            <a:r>
              <a:rPr lang="en-US" altLang="en-US" sz="2000" dirty="0"/>
              <a:t>Enveloped, mostly double-stranded DNA genome </a:t>
            </a:r>
          </a:p>
          <a:p>
            <a:pPr marL="527050" lvl="2">
              <a:spcAft>
                <a:spcPts val="400"/>
              </a:spcAft>
            </a:pPr>
            <a:r>
              <a:rPr lang="en-US" altLang="en-US" sz="2000" dirty="0"/>
              <a:t>Resistant; virions infectious after a week outside the body</a:t>
            </a:r>
          </a:p>
          <a:p>
            <a:pPr marL="527050" lvl="2">
              <a:spcAft>
                <a:spcPts val="400"/>
              </a:spcAft>
            </a:pPr>
            <a:r>
              <a:rPr lang="en-US" altLang="en-US" sz="2000" dirty="0"/>
              <a:t>Member of </a:t>
            </a:r>
            <a:r>
              <a:rPr lang="en-US" altLang="en-US" sz="2000" i="1" dirty="0"/>
              <a:t>Hepadnaviridae</a:t>
            </a:r>
          </a:p>
          <a:p>
            <a:pPr marL="527050" lvl="2">
              <a:spcAft>
                <a:spcPts val="400"/>
              </a:spcAft>
            </a:pPr>
            <a:r>
              <a:rPr lang="en-US" altLang="en-US" sz="2000" dirty="0"/>
              <a:t>Three notable components serve as useful markers</a:t>
            </a:r>
          </a:p>
          <a:p>
            <a:pPr marL="735013" lvl="3">
              <a:spcAft>
                <a:spcPts val="400"/>
              </a:spcAft>
            </a:pPr>
            <a:r>
              <a:rPr lang="en-US" altLang="en-US" sz="1800" dirty="0"/>
              <a:t>Hepatitis B surface antigen (HBsAg)</a:t>
            </a:r>
          </a:p>
          <a:p>
            <a:pPr marL="969963" lvl="4">
              <a:spcAft>
                <a:spcPts val="400"/>
              </a:spcAft>
            </a:pPr>
            <a:r>
              <a:rPr lang="en-US" altLang="en-US" sz="1700" dirty="0"/>
              <a:t>Appear in bloodstream before signs of liver damage are evident</a:t>
            </a:r>
          </a:p>
          <a:p>
            <a:pPr marL="735013" lvl="3">
              <a:spcAft>
                <a:spcPts val="400"/>
              </a:spcAft>
            </a:pPr>
            <a:r>
              <a:rPr lang="en-US" altLang="en-US" sz="1800" dirty="0"/>
              <a:t>Hepatitis B core antigen (HBcAg)</a:t>
            </a:r>
          </a:p>
          <a:p>
            <a:pPr marL="969963" lvl="4">
              <a:spcAft>
                <a:spcPts val="400"/>
              </a:spcAft>
            </a:pPr>
            <a:r>
              <a:rPr lang="en-US" altLang="en-US" sz="1700" dirty="0"/>
              <a:t>Indicate active viral replication</a:t>
            </a:r>
          </a:p>
          <a:p>
            <a:pPr marL="735013" lvl="3">
              <a:spcAft>
                <a:spcPts val="400"/>
              </a:spcAft>
            </a:pPr>
            <a:r>
              <a:rPr lang="en-US" altLang="en-US" sz="1800" dirty="0"/>
              <a:t>Hepatitis B e antigen (HBeAg)</a:t>
            </a:r>
          </a:p>
          <a:p>
            <a:pPr marL="969963" lvl="4">
              <a:spcAft>
                <a:spcPts val="400"/>
              </a:spcAft>
            </a:pPr>
            <a:r>
              <a:rPr lang="en-US" altLang="en-US" sz="1700" dirty="0"/>
              <a:t>Correlate with increased risk of liver damage and risk of spread</a:t>
            </a:r>
          </a:p>
          <a:p>
            <a:pPr marL="527050" lvl="2" indent="-236538">
              <a:spcAft>
                <a:spcPts val="400"/>
              </a:spcAft>
            </a:pPr>
            <a:r>
              <a:rPr lang="en-US" altLang="en-US" sz="2000" dirty="0"/>
              <a:t>Complete virion is Dane particle; less common than empty envelopes with HBsAg but no DNA</a:t>
            </a:r>
          </a:p>
        </p:txBody>
      </p:sp>
    </p:spTree>
    <p:extLst>
      <p:ext uri="{BB962C8B-B14F-4D97-AF65-F5344CB8AC3E}">
        <p14:creationId xmlns:p14="http://schemas.microsoft.com/office/powerpoint/2010/main" val="28415052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E03A9E6-981D-4C09-BCC7-0660A68AFB36}"/>
              </a:ext>
            </a:extLst>
          </p:cNvPr>
          <p:cNvSpPr>
            <a:spLocks noGrp="1"/>
          </p:cNvSpPr>
          <p:nvPr>
            <p:ph type="title"/>
          </p:nvPr>
        </p:nvSpPr>
        <p:spPr>
          <a:xfrm>
            <a:off x="0" y="228600"/>
            <a:ext cx="9144000" cy="914400"/>
          </a:xfrm>
        </p:spPr>
        <p:txBody>
          <a:bodyPr/>
          <a:lstStyle/>
          <a:p>
            <a:r>
              <a:rPr lang="en-US" altLang="en-US" sz="3000" b="1" dirty="0">
                <a:solidFill>
                  <a:prstClr val="black"/>
                </a:solidFill>
              </a:rPr>
              <a:t>Viral Diseases of the Lower Digestive System</a:t>
            </a:r>
            <a:r>
              <a:rPr lang="en-US" altLang="en-US" sz="3000" b="1" dirty="0">
                <a:solidFill>
                  <a:prstClr val="black"/>
                </a:solidFill>
                <a:cs typeface="Arial" panose="020B0604020202020204" pitchFamily="34" charset="0"/>
              </a:rPr>
              <a:t>—</a:t>
            </a:r>
            <a:r>
              <a:rPr lang="en-US" altLang="en-US" sz="3000" b="1" dirty="0">
                <a:solidFill>
                  <a:prstClr val="black"/>
                </a:solidFill>
              </a:rPr>
              <a:t>Liver –Figure 24.18</a:t>
            </a:r>
            <a:endParaRPr lang="en-US" dirty="0"/>
          </a:p>
        </p:txBody>
      </p:sp>
      <p:pic>
        <p:nvPicPr>
          <p:cNvPr id="6" name="Picture 5">
            <a:extLst>
              <a:ext uri="{FF2B5EF4-FFF2-40B4-BE49-F238E27FC236}">
                <a16:creationId xmlns:a16="http://schemas.microsoft.com/office/drawing/2014/main" id="{D9E03920-9397-4381-B55D-CC6EE101B27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207" y="1600200"/>
            <a:ext cx="7912608" cy="4340352"/>
          </a:xfrm>
          <a:prstGeom prst="rect">
            <a:avLst/>
          </a:prstGeom>
        </p:spPr>
      </p:pic>
      <p:sp>
        <p:nvSpPr>
          <p:cNvPr id="2" name="Content Placeholder 1">
            <a:extLst>
              <a:ext uri="{FF2B5EF4-FFF2-40B4-BE49-F238E27FC236}">
                <a16:creationId xmlns:a16="http://schemas.microsoft.com/office/drawing/2014/main" id="{5277D81D-DB6A-4C0D-976A-86FFB4040438}"/>
              </a:ext>
            </a:extLst>
          </p:cNvPr>
          <p:cNvSpPr>
            <a:spLocks noGrp="1"/>
          </p:cNvSpPr>
          <p:nvPr>
            <p:ph idx="1"/>
          </p:nvPr>
        </p:nvSpPr>
        <p:spPr>
          <a:xfrm>
            <a:off x="1600200" y="1647825"/>
            <a:ext cx="1894912" cy="228600"/>
          </a:xfrm>
        </p:spPr>
        <p:txBody>
          <a:bodyPr/>
          <a:lstStyle/>
          <a:p>
            <a:r>
              <a:rPr lang="en-US" sz="1240" b="1" dirty="0"/>
              <a:t>Complete infectious virion</a:t>
            </a:r>
          </a:p>
        </p:txBody>
      </p:sp>
      <p:sp>
        <p:nvSpPr>
          <p:cNvPr id="7" name="Content Placeholder 6">
            <a:extLst>
              <a:ext uri="{FF2B5EF4-FFF2-40B4-BE49-F238E27FC236}">
                <a16:creationId xmlns:a16="http://schemas.microsoft.com/office/drawing/2014/main" id="{254B2043-F170-4052-AB78-A85E2DA02D52}"/>
              </a:ext>
            </a:extLst>
          </p:cNvPr>
          <p:cNvSpPr>
            <a:spLocks noGrp="1"/>
          </p:cNvSpPr>
          <p:nvPr>
            <p:ph sz="quarter" idx="19"/>
          </p:nvPr>
        </p:nvSpPr>
        <p:spPr>
          <a:xfrm>
            <a:off x="5133975" y="1657350"/>
            <a:ext cx="2958193" cy="266700"/>
          </a:xfrm>
        </p:spPr>
        <p:txBody>
          <a:bodyPr/>
          <a:lstStyle/>
          <a:p>
            <a:pPr marL="0" indent="0">
              <a:buNone/>
            </a:pPr>
            <a:r>
              <a:rPr lang="en-US" sz="1240" b="1" dirty="0"/>
              <a:t>Viral envelope particles containing HBsAg</a:t>
            </a:r>
          </a:p>
        </p:txBody>
      </p:sp>
      <p:sp>
        <p:nvSpPr>
          <p:cNvPr id="5" name="Text Placeholder 4"/>
          <p:cNvSpPr>
            <a:spLocks noGrp="1"/>
          </p:cNvSpPr>
          <p:nvPr>
            <p:ph type="body" sz="quarter" idx="11"/>
          </p:nvPr>
        </p:nvSpPr>
        <p:spPr>
          <a:xfrm>
            <a:off x="7391400" y="6705600"/>
            <a:ext cx="1752600" cy="152400"/>
          </a:xfrm>
        </p:spPr>
        <p:txBody>
          <a:bodyPr/>
          <a:lstStyle/>
          <a:p>
            <a:r>
              <a:rPr lang="en-US" dirty="0">
                <a:solidFill>
                  <a:schemeClr val="tx1"/>
                </a:solidFill>
              </a:rPr>
              <a:t>bottom: Source: Dr. Erskine Palmer/CDC </a:t>
            </a:r>
          </a:p>
        </p:txBody>
      </p:sp>
    </p:spTree>
    <p:extLst>
      <p:ext uri="{BB962C8B-B14F-4D97-AF65-F5344CB8AC3E}">
        <p14:creationId xmlns:p14="http://schemas.microsoft.com/office/powerpoint/2010/main" val="7611916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D835A6B-A725-42FA-B8BC-B016B349EBE6}"/>
              </a:ext>
            </a:extLst>
          </p:cNvPr>
          <p:cNvSpPr>
            <a:spLocks noGrp="1"/>
          </p:cNvSpPr>
          <p:nvPr>
            <p:ph type="title"/>
          </p:nvPr>
        </p:nvSpPr>
        <p:spPr>
          <a:xfrm>
            <a:off x="0" y="228600"/>
            <a:ext cx="9144000" cy="914400"/>
          </a:xfrm>
        </p:spPr>
        <p:txBody>
          <a:bodyPr/>
          <a:lstStyle/>
          <a:p>
            <a:r>
              <a:rPr lang="en-US" altLang="en-US" sz="3000" b="1" dirty="0">
                <a:solidFill>
                  <a:prstClr val="black"/>
                </a:solidFill>
              </a:rPr>
              <a:t>Viral Diseases of the Lower Digestive System</a:t>
            </a:r>
            <a:r>
              <a:rPr lang="en-US" altLang="en-US" sz="3000" b="1" dirty="0">
                <a:solidFill>
                  <a:prstClr val="black"/>
                </a:solidFill>
                <a:cs typeface="Arial" panose="020B0604020202020204" pitchFamily="34" charset="0"/>
              </a:rPr>
              <a:t>—</a:t>
            </a:r>
            <a:r>
              <a:rPr lang="en-US" altLang="en-US" sz="3000" b="1" dirty="0">
                <a:solidFill>
                  <a:prstClr val="black"/>
                </a:solidFill>
              </a:rPr>
              <a:t>Liver –Figure 24.19</a:t>
            </a:r>
            <a:endParaRPr lang="en-US" dirty="0"/>
          </a:p>
        </p:txBody>
      </p:sp>
      <p:sp>
        <p:nvSpPr>
          <p:cNvPr id="3" name="Content Placeholder 2"/>
          <p:cNvSpPr>
            <a:spLocks noGrp="1"/>
          </p:cNvSpPr>
          <p:nvPr>
            <p:ph idx="1"/>
          </p:nvPr>
        </p:nvSpPr>
        <p:spPr>
          <a:xfrm>
            <a:off x="794658" y="1143000"/>
            <a:ext cx="6934200" cy="2269116"/>
          </a:xfrm>
        </p:spPr>
        <p:txBody>
          <a:bodyPr/>
          <a:lstStyle/>
          <a:p>
            <a:pPr>
              <a:spcAft>
                <a:spcPts val="1500"/>
              </a:spcAft>
            </a:pPr>
            <a:r>
              <a:rPr lang="en-US" altLang="en-US" dirty="0"/>
              <a:t>Hepatitis B</a:t>
            </a:r>
          </a:p>
          <a:p>
            <a:pPr marL="285750" lvl="1">
              <a:spcBef>
                <a:spcPts val="0"/>
              </a:spcBef>
            </a:pPr>
            <a:r>
              <a:rPr lang="en-US" altLang="en-US" i="1" dirty="0"/>
              <a:t>Pathogenesis</a:t>
            </a:r>
          </a:p>
          <a:p>
            <a:pPr marL="508000" lvl="2"/>
            <a:r>
              <a:rPr lang="en-US" altLang="en-US" dirty="0"/>
              <a:t>Bloodstream carries to liver; HBsAg allows virus to attach</a:t>
            </a:r>
          </a:p>
          <a:p>
            <a:pPr marL="508000" lvl="2"/>
            <a:r>
              <a:rPr lang="en-US" altLang="en-US" dirty="0"/>
              <a:t>Replication involves HBV-encoded </a:t>
            </a:r>
            <a:r>
              <a:rPr lang="en-US" altLang="en-US" u="sng" dirty="0"/>
              <a:t>reverse transcriptase</a:t>
            </a:r>
          </a:p>
          <a:p>
            <a:pPr marL="508000" lvl="2"/>
            <a:r>
              <a:rPr lang="en-US" altLang="en-US" dirty="0"/>
              <a:t>Liver damage likely from cell-mediated immune response</a:t>
            </a:r>
          </a:p>
        </p:txBody>
      </p:sp>
      <p:pic>
        <p:nvPicPr>
          <p:cNvPr id="178178" name="Picture 5" descr="HBV acquires its envelope as it exits the cell."/>
          <p:cNvPicPr>
            <a:picLocks noChangeAspect="1" noChangeArrowheads="1"/>
          </p:cNvPicPr>
          <p:nvPr/>
        </p:nvPicPr>
        <p:blipFill>
          <a:blip r:embed="rId3" cstate="print">
            <a:extLst>
              <a:ext uri="{28A0092B-C50C-407E-A947-70E740481C1C}">
                <a14:useLocalDpi xmlns:a14="http://schemas.microsoft.com/office/drawing/2010/main" val="0"/>
              </a:ext>
            </a:extLst>
          </a:blip>
          <a:srcRect t="2693"/>
          <a:stretch>
            <a:fillRect/>
          </a:stretch>
        </p:blipFill>
        <p:spPr bwMode="auto">
          <a:xfrm>
            <a:off x="762000" y="3429000"/>
            <a:ext cx="6781800" cy="3107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a:extLst>
              <a:ext uri="{FF2B5EF4-FFF2-40B4-BE49-F238E27FC236}">
                <a16:creationId xmlns:a16="http://schemas.microsoft.com/office/drawing/2014/main" id="{A24259B9-70C4-4A13-870A-02E633A6A84C}"/>
              </a:ext>
            </a:extLst>
          </p:cNvPr>
          <p:cNvSpPr>
            <a:spLocks noGrp="1"/>
          </p:cNvSpPr>
          <p:nvPr>
            <p:ph sz="quarter" idx="18"/>
          </p:nvPr>
        </p:nvSpPr>
        <p:spPr>
          <a:xfrm>
            <a:off x="3250213" y="6553200"/>
            <a:ext cx="5888182" cy="228600"/>
          </a:xfrm>
        </p:spPr>
        <p:txBody>
          <a:bodyPr/>
          <a:lstStyle/>
          <a:p>
            <a:pPr marL="0" indent="0">
              <a:buNone/>
            </a:pPr>
            <a:r>
              <a:rPr lang="en-US" sz="1200" dirty="0">
                <a:hlinkClick r:id="rId4" action="ppaction://hlinksldjump"/>
              </a:rPr>
              <a:t>Jump to </a:t>
            </a:r>
            <a:r>
              <a:rPr lang="en-US" altLang="en-US" sz="1200" dirty="0">
                <a:solidFill>
                  <a:prstClr val="black"/>
                </a:solidFill>
                <a:hlinkClick r:id="rId4" action="ppaction://hlinksldjump"/>
              </a:rPr>
              <a:t>Viral Diseases of the Lower Digestive System</a:t>
            </a:r>
            <a:r>
              <a:rPr lang="en-US" altLang="en-US" sz="1200" dirty="0">
                <a:solidFill>
                  <a:prstClr val="black"/>
                </a:solidFill>
                <a:cs typeface="Arial" panose="020B0604020202020204" pitchFamily="34" charset="0"/>
                <a:hlinkClick r:id="rId4" action="ppaction://hlinksldjump"/>
              </a:rPr>
              <a:t>—</a:t>
            </a:r>
            <a:r>
              <a:rPr lang="en-US" altLang="en-US" sz="1200" dirty="0">
                <a:solidFill>
                  <a:prstClr val="black"/>
                </a:solidFill>
                <a:hlinkClick r:id="rId4" action="ppaction://hlinksldjump"/>
              </a:rPr>
              <a:t>Liver –Figure 24.19 </a:t>
            </a:r>
            <a:r>
              <a:rPr lang="en-US" sz="1200" dirty="0">
                <a:hlinkClick r:id="rId4" action="ppaction://hlinksldjump"/>
              </a:rPr>
              <a:t>Long Description</a:t>
            </a:r>
            <a:endParaRPr lang="en-US" sz="1200" dirty="0"/>
          </a:p>
        </p:txBody>
      </p:sp>
    </p:spTree>
    <p:extLst>
      <p:ext uri="{BB962C8B-B14F-4D97-AF65-F5344CB8AC3E}">
        <p14:creationId xmlns:p14="http://schemas.microsoft.com/office/powerpoint/2010/main" val="21736574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62B839A-5C53-4279-95CF-116D93371E0F}"/>
              </a:ext>
            </a:extLst>
          </p:cNvPr>
          <p:cNvSpPr>
            <a:spLocks noGrp="1"/>
          </p:cNvSpPr>
          <p:nvPr>
            <p:ph type="title"/>
          </p:nvPr>
        </p:nvSpPr>
        <p:spPr>
          <a:xfrm>
            <a:off x="1102479" y="228600"/>
            <a:ext cx="7557025" cy="609600"/>
          </a:xfrm>
        </p:spPr>
        <p:txBody>
          <a:bodyPr/>
          <a:lstStyle/>
          <a:p>
            <a:r>
              <a:rPr lang="en-US" altLang="en-US" b="1" dirty="0">
                <a:solidFill>
                  <a:schemeClr val="tx1"/>
                </a:solidFill>
              </a:rPr>
              <a:t>Anatomy, Physiology, and Ecology (3)</a:t>
            </a:r>
            <a:endParaRPr lang="en-US" dirty="0"/>
          </a:p>
        </p:txBody>
      </p:sp>
      <p:sp>
        <p:nvSpPr>
          <p:cNvPr id="2" name="Content Placeholder 1"/>
          <p:cNvSpPr>
            <a:spLocks noGrp="1"/>
          </p:cNvSpPr>
          <p:nvPr>
            <p:ph idx="1"/>
          </p:nvPr>
        </p:nvSpPr>
        <p:spPr>
          <a:xfrm>
            <a:off x="802946" y="990600"/>
            <a:ext cx="7426654" cy="4724400"/>
          </a:xfrm>
        </p:spPr>
        <p:txBody>
          <a:bodyPr/>
          <a:lstStyle/>
          <a:p>
            <a:pPr>
              <a:spcBef>
                <a:spcPts val="500"/>
              </a:spcBef>
              <a:spcAft>
                <a:spcPts val="1000"/>
              </a:spcAft>
            </a:pPr>
            <a:r>
              <a:rPr lang="en-US" altLang="en-US" dirty="0">
                <a:latin typeface="+mj-lt"/>
              </a:rPr>
              <a:t>The lower digestive system</a:t>
            </a:r>
          </a:p>
          <a:p>
            <a:pPr marL="285750" lvl="1">
              <a:spcBef>
                <a:spcPts val="0"/>
              </a:spcBef>
              <a:spcAft>
                <a:spcPts val="200"/>
              </a:spcAft>
            </a:pPr>
            <a:r>
              <a:rPr lang="en-US" altLang="en-US" sz="2200" dirty="0">
                <a:latin typeface="+mj-lt"/>
              </a:rPr>
              <a:t>Small and large intestines, pancreas, liver</a:t>
            </a:r>
          </a:p>
          <a:p>
            <a:pPr marL="285750" lvl="1">
              <a:spcBef>
                <a:spcPts val="500"/>
              </a:spcBef>
              <a:spcAft>
                <a:spcPts val="200"/>
              </a:spcAft>
            </a:pPr>
            <a:r>
              <a:rPr lang="en-US" altLang="en-US" sz="2200" dirty="0">
                <a:latin typeface="+mj-lt"/>
              </a:rPr>
              <a:t>The small intestine</a:t>
            </a:r>
          </a:p>
          <a:p>
            <a:pPr marL="504825" lvl="2">
              <a:spcBef>
                <a:spcPts val="500"/>
              </a:spcBef>
              <a:spcAft>
                <a:spcPts val="200"/>
              </a:spcAft>
            </a:pPr>
            <a:r>
              <a:rPr lang="en-US" altLang="en-US" sz="2000" dirty="0">
                <a:latin typeface="+mj-lt"/>
              </a:rPr>
              <a:t>As stomach contents enter, pancreas and liver add alkaline digestive fluids that neutralize acid</a:t>
            </a:r>
          </a:p>
          <a:p>
            <a:pPr marL="736600" lvl="3">
              <a:spcBef>
                <a:spcPts val="500"/>
              </a:spcBef>
              <a:spcAft>
                <a:spcPts val="200"/>
              </a:spcAft>
            </a:pPr>
            <a:r>
              <a:rPr lang="en-US" altLang="en-US" sz="1800" dirty="0">
                <a:latin typeface="+mj-lt"/>
              </a:rPr>
              <a:t>Emulsifying agent </a:t>
            </a:r>
            <a:r>
              <a:rPr lang="en-US" altLang="en-US" sz="1800" u="sng" dirty="0">
                <a:latin typeface="+mj-lt"/>
              </a:rPr>
              <a:t>bile</a:t>
            </a:r>
            <a:r>
              <a:rPr lang="en-US" altLang="en-US" sz="1800" dirty="0">
                <a:latin typeface="+mj-lt"/>
              </a:rPr>
              <a:t>, helps break down fat globules; help absorb oils, fats, fat-soluble vitamins</a:t>
            </a:r>
          </a:p>
          <a:p>
            <a:pPr marL="736600" lvl="3">
              <a:spcBef>
                <a:spcPts val="500"/>
              </a:spcBef>
              <a:spcAft>
                <a:spcPts val="200"/>
              </a:spcAft>
            </a:pPr>
            <a:r>
              <a:rPr lang="en-US" altLang="en-US" sz="1800" dirty="0">
                <a:latin typeface="+mj-lt"/>
              </a:rPr>
              <a:t>Residents resistant to bacteriocidal effects</a:t>
            </a:r>
          </a:p>
          <a:p>
            <a:pPr marL="504825" lvl="2">
              <a:spcBef>
                <a:spcPts val="500"/>
              </a:spcBef>
              <a:spcAft>
                <a:spcPts val="200"/>
              </a:spcAft>
            </a:pPr>
            <a:r>
              <a:rPr lang="en-US" altLang="en-US" sz="2000" u="sng" dirty="0">
                <a:latin typeface="+mj-lt"/>
              </a:rPr>
              <a:t>Villi</a:t>
            </a:r>
            <a:r>
              <a:rPr lang="en-US" altLang="en-US" sz="2000" dirty="0">
                <a:latin typeface="+mj-lt"/>
              </a:rPr>
              <a:t>, </a:t>
            </a:r>
            <a:r>
              <a:rPr lang="en-US" altLang="en-US" sz="2000" u="sng" dirty="0">
                <a:latin typeface="+mj-lt"/>
              </a:rPr>
              <a:t>microvilli</a:t>
            </a:r>
            <a:r>
              <a:rPr lang="en-US" altLang="en-US" sz="2000" dirty="0">
                <a:latin typeface="+mj-lt"/>
              </a:rPr>
              <a:t> increase surface area to about 250 meters squared</a:t>
            </a:r>
          </a:p>
          <a:p>
            <a:pPr marL="504825" lvl="2">
              <a:spcBef>
                <a:spcPts val="500"/>
              </a:spcBef>
              <a:spcAft>
                <a:spcPts val="200"/>
              </a:spcAft>
            </a:pPr>
            <a:r>
              <a:rPr lang="en-US" altLang="en-US" sz="2000" dirty="0">
                <a:latin typeface="+mj-lt"/>
              </a:rPr>
              <a:t>Major role in nutrient and fluid absorption: approximately 9 liters/day</a:t>
            </a:r>
          </a:p>
          <a:p>
            <a:pPr marL="736600" lvl="3">
              <a:spcBef>
                <a:spcPts val="500"/>
              </a:spcBef>
              <a:spcAft>
                <a:spcPts val="200"/>
              </a:spcAft>
            </a:pPr>
            <a:r>
              <a:rPr lang="en-US" altLang="en-US" sz="1800" dirty="0">
                <a:latin typeface="+mj-lt"/>
              </a:rPr>
              <a:t>Amino acids, monosaccharides taken up by active transport that brings in</a:t>
            </a:r>
          </a:p>
        </p:txBody>
      </p:sp>
      <p:graphicFrame>
        <p:nvGraphicFramePr>
          <p:cNvPr id="5" name="Object 4"/>
          <p:cNvGraphicFramePr>
            <a:graphicFrameLocks noChangeAspect="1"/>
          </p:cNvGraphicFramePr>
          <p:nvPr>
            <p:extLst>
              <p:ext uri="{D42A27DB-BD31-4B8C-83A1-F6EECF244321}">
                <p14:modId xmlns:p14="http://schemas.microsoft.com/office/powerpoint/2010/main" val="1590840386"/>
              </p:ext>
            </p:extLst>
          </p:nvPr>
        </p:nvGraphicFramePr>
        <p:xfrm>
          <a:off x="2464038" y="5389563"/>
          <a:ext cx="877887" cy="325437"/>
        </p:xfrm>
        <a:graphic>
          <a:graphicData uri="http://schemas.openxmlformats.org/presentationml/2006/ole">
            <mc:AlternateContent xmlns:mc="http://schemas.openxmlformats.org/markup-compatibility/2006">
              <mc:Choice xmlns:v="urn:schemas-microsoft-com:vml" Requires="v">
                <p:oleObj spid="_x0000_s1032" name="Equation" r:id="rId4" imgW="545760" imgH="203040" progId="Equation.DSMT4">
                  <p:embed/>
                </p:oleObj>
              </mc:Choice>
              <mc:Fallback>
                <p:oleObj name="Equation" r:id="rId4" imgW="545760" imgH="203040" progId="Equation.DSMT4">
                  <p:embed/>
                  <p:pic>
                    <p:nvPicPr>
                      <p:cNvPr id="9" name="Object 8"/>
                      <p:cNvPicPr/>
                      <p:nvPr/>
                    </p:nvPicPr>
                    <p:blipFill>
                      <a:blip r:embed="rId5"/>
                      <a:stretch>
                        <a:fillRect/>
                      </a:stretch>
                    </p:blipFill>
                    <p:spPr>
                      <a:xfrm>
                        <a:off x="2464038" y="5389563"/>
                        <a:ext cx="877887" cy="325437"/>
                      </a:xfrm>
                      <a:prstGeom prst="rect">
                        <a:avLst/>
                      </a:prstGeom>
                    </p:spPr>
                  </p:pic>
                </p:oleObj>
              </mc:Fallback>
            </mc:AlternateContent>
          </a:graphicData>
        </a:graphic>
      </p:graphicFrame>
      <p:sp>
        <p:nvSpPr>
          <p:cNvPr id="4" name="Content Placeholder 9"/>
          <p:cNvSpPr>
            <a:spLocks noGrp="1"/>
          </p:cNvSpPr>
          <p:nvPr>
            <p:ph idx="18"/>
          </p:nvPr>
        </p:nvSpPr>
        <p:spPr>
          <a:xfrm>
            <a:off x="792976" y="5715000"/>
            <a:ext cx="8229600" cy="838200"/>
          </a:xfrm>
        </p:spPr>
        <p:txBody>
          <a:bodyPr/>
          <a:lstStyle/>
          <a:p>
            <a:pPr marL="736600" lvl="3">
              <a:spcBef>
                <a:spcPts val="500"/>
              </a:spcBef>
              <a:spcAft>
                <a:spcPts val="200"/>
              </a:spcAft>
            </a:pPr>
            <a:r>
              <a:rPr lang="en-US" altLang="en-US" sz="1800" dirty="0"/>
              <a:t>Fatty acids, vitamins, minerals absorbed</a:t>
            </a:r>
          </a:p>
          <a:p>
            <a:pPr marL="504825" lvl="2">
              <a:spcBef>
                <a:spcPts val="500"/>
              </a:spcBef>
              <a:spcAft>
                <a:spcPts val="200"/>
              </a:spcAft>
            </a:pPr>
            <a:r>
              <a:rPr lang="en-US" altLang="en-US" sz="2000" dirty="0"/>
              <a:t>Dendritic cells, M cells, and Peyer’s patches monitor bacterial population</a:t>
            </a:r>
          </a:p>
        </p:txBody>
      </p:sp>
    </p:spTree>
    <p:extLst>
      <p:ext uri="{BB962C8B-B14F-4D97-AF65-F5344CB8AC3E}">
        <p14:creationId xmlns:p14="http://schemas.microsoft.com/office/powerpoint/2010/main" val="35565618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CB9DEBD-5011-49FA-A6F4-C5E64153CFC0}"/>
              </a:ext>
            </a:extLst>
          </p:cNvPr>
          <p:cNvSpPr>
            <a:spLocks noGrp="1"/>
          </p:cNvSpPr>
          <p:nvPr>
            <p:ph type="title"/>
          </p:nvPr>
        </p:nvSpPr>
        <p:spPr/>
        <p:txBody>
          <a:bodyPr/>
          <a:lstStyle/>
          <a:p>
            <a:r>
              <a:rPr lang="en-US" altLang="en-US" sz="3000" b="1" dirty="0">
                <a:solidFill>
                  <a:prstClr val="black"/>
                </a:solidFill>
              </a:rPr>
              <a:t>Viral Diseases of the Lower Digestive System</a:t>
            </a:r>
            <a:r>
              <a:rPr lang="en-US" altLang="en-US" sz="3000" b="1" dirty="0">
                <a:solidFill>
                  <a:prstClr val="black"/>
                </a:solidFill>
                <a:cs typeface="Arial" panose="020B0604020202020204" pitchFamily="34" charset="0"/>
              </a:rPr>
              <a:t>—</a:t>
            </a:r>
            <a:r>
              <a:rPr lang="en-US" altLang="en-US" sz="3000" b="1" dirty="0">
                <a:solidFill>
                  <a:prstClr val="black"/>
                </a:solidFill>
              </a:rPr>
              <a:t>Liver (6)</a:t>
            </a:r>
            <a:endParaRPr lang="en-US" dirty="0"/>
          </a:p>
        </p:txBody>
      </p:sp>
      <p:sp>
        <p:nvSpPr>
          <p:cNvPr id="3" name="Content Placeholder 2"/>
          <p:cNvSpPr>
            <a:spLocks noGrp="1"/>
          </p:cNvSpPr>
          <p:nvPr>
            <p:ph idx="1"/>
          </p:nvPr>
        </p:nvSpPr>
        <p:spPr>
          <a:xfrm>
            <a:off x="802944" y="990600"/>
            <a:ext cx="7590429" cy="5105400"/>
          </a:xfrm>
        </p:spPr>
        <p:txBody>
          <a:bodyPr/>
          <a:lstStyle/>
          <a:p>
            <a:pPr>
              <a:spcAft>
                <a:spcPts val="1500"/>
              </a:spcAft>
            </a:pPr>
            <a:r>
              <a:rPr lang="en-US" altLang="en-US" dirty="0"/>
              <a:t>Hepatitis B</a:t>
            </a:r>
          </a:p>
          <a:p>
            <a:pPr marL="285750" lvl="1">
              <a:spcBef>
                <a:spcPts val="0"/>
              </a:spcBef>
            </a:pPr>
            <a:r>
              <a:rPr lang="en-US" altLang="en-US" i="1" dirty="0"/>
              <a:t>Epidemiology</a:t>
            </a:r>
          </a:p>
          <a:p>
            <a:pPr marL="504825" lvl="2" indent="-217488">
              <a:tabLst>
                <a:tab pos="423863" algn="l"/>
              </a:tabLst>
            </a:pPr>
            <a:r>
              <a:rPr lang="en-US" altLang="en-US" dirty="0"/>
              <a:t>Transmitted in body fluids (saliva, blood, blood products, semen); activities that mix fluids are risk factors</a:t>
            </a:r>
          </a:p>
          <a:p>
            <a:pPr marL="709613" lvl="3"/>
            <a:r>
              <a:rPr lang="en-US" altLang="en-US" sz="1700" dirty="0"/>
              <a:t>Sharing needles, toothbrushes, razors, towels, unsterile tattooing or ear-piercing instruments</a:t>
            </a:r>
          </a:p>
          <a:p>
            <a:pPr marL="709613" lvl="3"/>
            <a:r>
              <a:rPr lang="en-US" altLang="en-US" sz="1700" dirty="0"/>
              <a:t>About half of new cases in U.S. from unprotected sex</a:t>
            </a:r>
          </a:p>
          <a:p>
            <a:pPr marL="504825" lvl="2" indent="-217488">
              <a:tabLst>
                <a:tab pos="423863" algn="l"/>
              </a:tabLst>
            </a:pPr>
            <a:r>
              <a:rPr lang="en-US" altLang="en-US" dirty="0"/>
              <a:t>In chronic infection, virus replicates and circulates in blood for years, often asymptomatically, which increases spread</a:t>
            </a:r>
          </a:p>
          <a:p>
            <a:pPr marL="709613" lvl="3"/>
            <a:r>
              <a:rPr lang="en-US" altLang="en-US" sz="1700" dirty="0"/>
              <a:t>Failure to clear infection is age related</a:t>
            </a:r>
          </a:p>
          <a:p>
            <a:pPr marL="941388" lvl="4"/>
            <a:r>
              <a:rPr lang="en-US" altLang="en-US" dirty="0"/>
              <a:t>More than 90% of infants infected around birth develop chronic infection</a:t>
            </a:r>
          </a:p>
          <a:p>
            <a:pPr marL="941388" lvl="4"/>
            <a:r>
              <a:rPr lang="en-US" altLang="en-US" dirty="0"/>
              <a:t>About 6 to 10% of older individuals develop chronic infection</a:t>
            </a:r>
          </a:p>
          <a:p>
            <a:pPr marL="504825" lvl="2" indent="-217488">
              <a:tabLst>
                <a:tab pos="423863" algn="l"/>
              </a:tabLst>
            </a:pPr>
            <a:r>
              <a:rPr lang="en-US" altLang="en-US" dirty="0"/>
              <a:t>About 1 million people in U.S. are chronically infected</a:t>
            </a:r>
          </a:p>
        </p:txBody>
      </p:sp>
    </p:spTree>
    <p:extLst>
      <p:ext uri="{BB962C8B-B14F-4D97-AF65-F5344CB8AC3E}">
        <p14:creationId xmlns:p14="http://schemas.microsoft.com/office/powerpoint/2010/main" val="2914774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102C34-9B6D-4469-A9FE-759EF1D46C6D}"/>
              </a:ext>
            </a:extLst>
          </p:cNvPr>
          <p:cNvSpPr>
            <a:spLocks noGrp="1"/>
          </p:cNvSpPr>
          <p:nvPr>
            <p:ph type="title"/>
          </p:nvPr>
        </p:nvSpPr>
        <p:spPr/>
        <p:txBody>
          <a:bodyPr/>
          <a:lstStyle/>
          <a:p>
            <a:r>
              <a:rPr lang="en-US" altLang="en-US" sz="3000" b="1" dirty="0">
                <a:solidFill>
                  <a:prstClr val="black"/>
                </a:solidFill>
              </a:rPr>
              <a:t>Viral Diseases of the Lower Digestive System</a:t>
            </a:r>
            <a:r>
              <a:rPr lang="en-US" altLang="en-US" sz="3000" b="1" dirty="0">
                <a:solidFill>
                  <a:prstClr val="black"/>
                </a:solidFill>
                <a:cs typeface="Arial" panose="020B0604020202020204" pitchFamily="34" charset="0"/>
              </a:rPr>
              <a:t>—</a:t>
            </a:r>
            <a:r>
              <a:rPr lang="en-US" altLang="en-US" sz="3000" b="1" dirty="0">
                <a:solidFill>
                  <a:prstClr val="black"/>
                </a:solidFill>
              </a:rPr>
              <a:t>Liver (7)</a:t>
            </a:r>
            <a:endParaRPr lang="en-US" dirty="0"/>
          </a:p>
        </p:txBody>
      </p:sp>
      <p:sp>
        <p:nvSpPr>
          <p:cNvPr id="3" name="Content Placeholder 2"/>
          <p:cNvSpPr>
            <a:spLocks noGrp="1"/>
          </p:cNvSpPr>
          <p:nvPr>
            <p:ph idx="1"/>
          </p:nvPr>
        </p:nvSpPr>
        <p:spPr>
          <a:xfrm>
            <a:off x="805216" y="1002632"/>
            <a:ext cx="7536679" cy="5562600"/>
          </a:xfrm>
        </p:spPr>
        <p:txBody>
          <a:bodyPr/>
          <a:lstStyle/>
          <a:p>
            <a:pPr>
              <a:spcAft>
                <a:spcPts val="1500"/>
              </a:spcAft>
            </a:pPr>
            <a:r>
              <a:rPr lang="en-US" altLang="en-US" dirty="0"/>
              <a:t>Hepatitis B</a:t>
            </a:r>
          </a:p>
          <a:p>
            <a:pPr marL="285750" lvl="1">
              <a:spcBef>
                <a:spcPts val="0"/>
              </a:spcBef>
            </a:pPr>
            <a:r>
              <a:rPr lang="en-US" altLang="en-US" i="1" dirty="0"/>
              <a:t>Treatment and prevention</a:t>
            </a:r>
          </a:p>
          <a:p>
            <a:pPr marL="504825" lvl="2" indent="-217488"/>
            <a:r>
              <a:rPr lang="en-US" altLang="en-US" dirty="0"/>
              <a:t>No curative antiviral treatment, but PEP with hepatitis B immune globulin (HBIG) or vaccination can protect</a:t>
            </a:r>
          </a:p>
          <a:p>
            <a:pPr marL="504825" lvl="2" indent="-217488"/>
            <a:r>
              <a:rPr lang="en-US" altLang="en-US" dirty="0"/>
              <a:t>Reverse transcriptase inhibitors plus interferon injections</a:t>
            </a:r>
          </a:p>
          <a:p>
            <a:pPr marL="504825" lvl="2" indent="-217488"/>
            <a:r>
              <a:rPr lang="en-US" altLang="en-US" dirty="0"/>
              <a:t>First vaccine approved in early 1980s, consisted of HBsAg from blood of chronic carriers</a:t>
            </a:r>
          </a:p>
          <a:p>
            <a:pPr marL="504825" lvl="2" indent="-217488"/>
            <a:r>
              <a:rPr lang="en-US" altLang="en-US" dirty="0"/>
              <a:t>Since 1986, genetically engineered subunit vaccine available, given to all newborns before leaving hospital</a:t>
            </a:r>
          </a:p>
          <a:p>
            <a:pPr marL="736600" lvl="3"/>
            <a:r>
              <a:rPr lang="en-US" altLang="en-US" sz="1700" dirty="0"/>
              <a:t>Combined vaccine against hepatitis A and B </a:t>
            </a:r>
          </a:p>
          <a:p>
            <a:pPr marL="736600" lvl="3"/>
            <a:r>
              <a:rPr lang="en-US" altLang="en-US" sz="1700" dirty="0"/>
              <a:t>Prevents hepatitis B, may also prevent many of the 500,000 to 1 million new liver cancers that occur globally each year</a:t>
            </a:r>
          </a:p>
          <a:p>
            <a:pPr marL="504825" lvl="2" indent="-217488"/>
            <a:r>
              <a:rPr lang="en-US" altLang="en-US" dirty="0"/>
              <a:t>Educating high risk groups, teaching proper condom use</a:t>
            </a:r>
          </a:p>
        </p:txBody>
      </p:sp>
    </p:spTree>
    <p:extLst>
      <p:ext uri="{BB962C8B-B14F-4D97-AF65-F5344CB8AC3E}">
        <p14:creationId xmlns:p14="http://schemas.microsoft.com/office/powerpoint/2010/main" val="262961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6E86187-F2D9-408C-A89B-0909203160E7}"/>
              </a:ext>
            </a:extLst>
          </p:cNvPr>
          <p:cNvSpPr>
            <a:spLocks noGrp="1"/>
          </p:cNvSpPr>
          <p:nvPr>
            <p:ph type="title"/>
          </p:nvPr>
        </p:nvSpPr>
        <p:spPr/>
        <p:txBody>
          <a:bodyPr/>
          <a:lstStyle/>
          <a:p>
            <a:r>
              <a:rPr lang="en-US" altLang="en-US" sz="3000" b="1" dirty="0">
                <a:solidFill>
                  <a:prstClr val="black"/>
                </a:solidFill>
              </a:rPr>
              <a:t>Viral Diseases of the Lower Digestive System</a:t>
            </a:r>
            <a:r>
              <a:rPr lang="en-US" altLang="en-US" sz="3000" b="1" dirty="0">
                <a:solidFill>
                  <a:prstClr val="black"/>
                </a:solidFill>
                <a:cs typeface="Arial" panose="020B0604020202020204" pitchFamily="34" charset="0"/>
              </a:rPr>
              <a:t>—</a:t>
            </a:r>
            <a:r>
              <a:rPr lang="en-US" altLang="en-US" sz="3000" b="1" dirty="0">
                <a:solidFill>
                  <a:prstClr val="black"/>
                </a:solidFill>
              </a:rPr>
              <a:t>Liver (8)</a:t>
            </a:r>
            <a:endParaRPr lang="en-US" dirty="0"/>
          </a:p>
        </p:txBody>
      </p:sp>
      <p:sp>
        <p:nvSpPr>
          <p:cNvPr id="3" name="Content Placeholder 2"/>
          <p:cNvSpPr>
            <a:spLocks noGrp="1"/>
          </p:cNvSpPr>
          <p:nvPr>
            <p:ph idx="1"/>
          </p:nvPr>
        </p:nvSpPr>
        <p:spPr>
          <a:xfrm>
            <a:off x="802944" y="992994"/>
            <a:ext cx="7883856" cy="5500048"/>
          </a:xfrm>
        </p:spPr>
        <p:txBody>
          <a:bodyPr/>
          <a:lstStyle/>
          <a:p>
            <a:pPr>
              <a:spcAft>
                <a:spcPts val="1500"/>
              </a:spcAft>
            </a:pPr>
            <a:r>
              <a:rPr lang="en-US" altLang="en-US" dirty="0"/>
              <a:t>Hepatitis C</a:t>
            </a:r>
          </a:p>
          <a:p>
            <a:pPr marL="285750" lvl="1">
              <a:spcBef>
                <a:spcPts val="0"/>
              </a:spcBef>
              <a:spcAft>
                <a:spcPts val="400"/>
              </a:spcAft>
            </a:pPr>
            <a:r>
              <a:rPr lang="en-US" altLang="en-US" i="1" dirty="0"/>
              <a:t>Signs and symptoms</a:t>
            </a:r>
          </a:p>
          <a:p>
            <a:pPr marL="504825" lvl="2">
              <a:spcAft>
                <a:spcPts val="400"/>
              </a:spcAft>
            </a:pPr>
            <a:r>
              <a:rPr lang="en-US" altLang="en-US" sz="1900" dirty="0"/>
              <a:t>Similar to A and B except generally milder; incubation period about 6 weeks (2 weeks to 6 months)</a:t>
            </a:r>
          </a:p>
          <a:p>
            <a:pPr marL="504825" lvl="2">
              <a:spcAft>
                <a:spcPts val="400"/>
              </a:spcAft>
            </a:pPr>
            <a:r>
              <a:rPr lang="en-US" altLang="en-US" sz="1900" dirty="0"/>
              <a:t>Approximately 65% of individuals have no symptoms of acute infection, only approximately 25% have jaundice</a:t>
            </a:r>
          </a:p>
          <a:p>
            <a:pPr marL="504825" lvl="2">
              <a:spcAft>
                <a:spcPts val="400"/>
              </a:spcAft>
            </a:pPr>
            <a:r>
              <a:rPr lang="en-US" altLang="en-US" sz="1900" dirty="0"/>
              <a:t>&gt;80% develop chronic infection; related to cirrhosis, liver cancer</a:t>
            </a:r>
          </a:p>
          <a:p>
            <a:pPr marL="285750" lvl="1">
              <a:spcAft>
                <a:spcPts val="400"/>
              </a:spcAft>
            </a:pPr>
            <a:r>
              <a:rPr lang="en-US" altLang="en-US" i="1" dirty="0"/>
              <a:t>Causative agent: </a:t>
            </a:r>
            <a:r>
              <a:rPr lang="en-US" altLang="en-US" sz="2200" dirty="0"/>
              <a:t>Hepatitis C virus</a:t>
            </a:r>
          </a:p>
          <a:p>
            <a:pPr marL="504825" lvl="2">
              <a:spcAft>
                <a:spcPts val="400"/>
              </a:spcAft>
            </a:pPr>
            <a:r>
              <a:rPr lang="en-US" altLang="en-US" sz="1900" dirty="0"/>
              <a:t>Enveloped, single-stranded RNA virus of </a:t>
            </a:r>
            <a:r>
              <a:rPr lang="en-US" altLang="en-US" sz="1900" i="1" dirty="0"/>
              <a:t>Flaviviridae</a:t>
            </a:r>
            <a:r>
              <a:rPr lang="en-US" altLang="en-US" sz="1900" dirty="0"/>
              <a:t>, first cultivated </a:t>
            </a:r>
            <a:r>
              <a:rPr lang="en-US" altLang="en-US" sz="1900" i="1" dirty="0"/>
              <a:t>in vivo</a:t>
            </a:r>
            <a:r>
              <a:rPr lang="en-US" altLang="en-US" sz="1900" dirty="0"/>
              <a:t> in 2005</a:t>
            </a:r>
          </a:p>
          <a:p>
            <a:pPr marL="504825" lvl="2">
              <a:spcAft>
                <a:spcPts val="400"/>
              </a:spcAft>
            </a:pPr>
            <a:r>
              <a:rPr lang="en-US" altLang="en-US" sz="1900" dirty="0"/>
              <a:t>Much genetic variability; types differ in pathogenicity, response</a:t>
            </a:r>
          </a:p>
          <a:p>
            <a:pPr marL="285750" lvl="1">
              <a:spcAft>
                <a:spcPts val="400"/>
              </a:spcAft>
            </a:pPr>
            <a:r>
              <a:rPr lang="en-US" altLang="en-US" i="1" dirty="0"/>
              <a:t>Pathogenesis</a:t>
            </a:r>
          </a:p>
          <a:p>
            <a:pPr marL="504825" lvl="2">
              <a:spcAft>
                <a:spcPts val="400"/>
              </a:spcAft>
            </a:pPr>
            <a:r>
              <a:rPr lang="en-US" altLang="en-US" sz="1900" dirty="0"/>
              <a:t>Infection generally from exposure to contaminated blood</a:t>
            </a:r>
          </a:p>
          <a:p>
            <a:pPr marL="504825" lvl="2">
              <a:spcAft>
                <a:spcPts val="400"/>
              </a:spcAft>
            </a:pPr>
            <a:r>
              <a:rPr lang="en-US" altLang="en-US" sz="1900" dirty="0"/>
              <a:t>Disease process starts and stops</a:t>
            </a:r>
          </a:p>
        </p:txBody>
      </p:sp>
    </p:spTree>
    <p:extLst>
      <p:ext uri="{BB962C8B-B14F-4D97-AF65-F5344CB8AC3E}">
        <p14:creationId xmlns:p14="http://schemas.microsoft.com/office/powerpoint/2010/main" val="14934034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8D85023-35C1-4A65-90CE-C7DE5C610252}"/>
              </a:ext>
            </a:extLst>
          </p:cNvPr>
          <p:cNvSpPr>
            <a:spLocks noGrp="1"/>
          </p:cNvSpPr>
          <p:nvPr>
            <p:ph type="title"/>
          </p:nvPr>
        </p:nvSpPr>
        <p:spPr/>
        <p:txBody>
          <a:bodyPr/>
          <a:lstStyle/>
          <a:p>
            <a:r>
              <a:rPr lang="en-US" altLang="en-US" sz="3000" b="1" dirty="0">
                <a:solidFill>
                  <a:prstClr val="black"/>
                </a:solidFill>
              </a:rPr>
              <a:t>Viral Diseases of the Lower Digestive System</a:t>
            </a:r>
            <a:r>
              <a:rPr lang="en-US" altLang="en-US" sz="3000" b="1" dirty="0">
                <a:solidFill>
                  <a:prstClr val="black"/>
                </a:solidFill>
                <a:cs typeface="Arial" panose="020B0604020202020204" pitchFamily="34" charset="0"/>
              </a:rPr>
              <a:t>—</a:t>
            </a:r>
            <a:r>
              <a:rPr lang="en-US" altLang="en-US" sz="3000" b="1" dirty="0">
                <a:solidFill>
                  <a:prstClr val="black"/>
                </a:solidFill>
              </a:rPr>
              <a:t>Liver (9)</a:t>
            </a:r>
            <a:endParaRPr lang="en-US" dirty="0"/>
          </a:p>
        </p:txBody>
      </p:sp>
      <p:sp>
        <p:nvSpPr>
          <p:cNvPr id="3" name="Content Placeholder 2"/>
          <p:cNvSpPr>
            <a:spLocks noGrp="1"/>
          </p:cNvSpPr>
          <p:nvPr>
            <p:ph idx="1"/>
          </p:nvPr>
        </p:nvSpPr>
        <p:spPr>
          <a:xfrm>
            <a:off x="797256" y="992994"/>
            <a:ext cx="7678004" cy="4114800"/>
          </a:xfrm>
        </p:spPr>
        <p:txBody>
          <a:bodyPr/>
          <a:lstStyle/>
          <a:p>
            <a:pPr>
              <a:spcAft>
                <a:spcPts val="1500"/>
              </a:spcAft>
            </a:pPr>
            <a:r>
              <a:rPr lang="en-US" altLang="en-US" dirty="0"/>
              <a:t>Hepatitis C</a:t>
            </a:r>
          </a:p>
          <a:p>
            <a:pPr marL="285750" lvl="1">
              <a:spcBef>
                <a:spcPts val="0"/>
              </a:spcBef>
            </a:pPr>
            <a:r>
              <a:rPr lang="en-US" altLang="en-US" i="1" dirty="0"/>
              <a:t>Epidemiology</a:t>
            </a:r>
          </a:p>
          <a:p>
            <a:pPr marL="504825" lvl="2"/>
            <a:r>
              <a:rPr lang="en-US" altLang="en-US" dirty="0"/>
              <a:t>Most common chronic blood-borne infection in U.S.</a:t>
            </a:r>
          </a:p>
          <a:p>
            <a:pPr marL="504825" lvl="2"/>
            <a:r>
              <a:rPr lang="en-US" altLang="en-US" dirty="0"/>
              <a:t>Mechanism of exposure not always obvious, although about 50% in U.S. is from sharing of syringes</a:t>
            </a:r>
          </a:p>
          <a:p>
            <a:pPr marL="504825" lvl="2"/>
            <a:r>
              <a:rPr lang="en-US" altLang="en-US" dirty="0"/>
              <a:t>Tattoos and body piercing with unclean instruments have also transmitted</a:t>
            </a:r>
          </a:p>
          <a:p>
            <a:pPr marL="504825" lvl="2"/>
            <a:r>
              <a:rPr lang="en-US" altLang="en-US" dirty="0"/>
              <a:t>Toothbrushes, razors, towels possible sources</a:t>
            </a:r>
          </a:p>
          <a:p>
            <a:pPr marL="504825" lvl="2"/>
            <a:r>
              <a:rPr lang="en-US" altLang="en-US" dirty="0"/>
              <a:t>Sexual intercourse uncommon mode, but individuals with multiple partners and other STIs at increased risk</a:t>
            </a:r>
          </a:p>
          <a:p>
            <a:pPr marL="504825" lvl="2"/>
            <a:r>
              <a:rPr lang="en-US" altLang="en-US" dirty="0"/>
              <a:t>Risk from blood transfusions now extremely low</a:t>
            </a:r>
          </a:p>
        </p:txBody>
      </p:sp>
    </p:spTree>
    <p:extLst>
      <p:ext uri="{BB962C8B-B14F-4D97-AF65-F5344CB8AC3E}">
        <p14:creationId xmlns:p14="http://schemas.microsoft.com/office/powerpoint/2010/main" val="25268059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761A497-CA0C-4A06-9747-D9EB49C64EEB}"/>
              </a:ext>
            </a:extLst>
          </p:cNvPr>
          <p:cNvSpPr>
            <a:spLocks noGrp="1"/>
          </p:cNvSpPr>
          <p:nvPr>
            <p:ph type="title"/>
          </p:nvPr>
        </p:nvSpPr>
        <p:spPr/>
        <p:txBody>
          <a:bodyPr/>
          <a:lstStyle/>
          <a:p>
            <a:r>
              <a:rPr lang="en-US" altLang="en-US" sz="3000" b="1" dirty="0">
                <a:solidFill>
                  <a:prstClr val="black"/>
                </a:solidFill>
              </a:rPr>
              <a:t>Viral Diseases of the Lower Digestive System</a:t>
            </a:r>
            <a:r>
              <a:rPr lang="en-US" altLang="en-US" sz="3000" b="1" dirty="0">
                <a:solidFill>
                  <a:prstClr val="black"/>
                </a:solidFill>
                <a:cs typeface="Arial" panose="020B0604020202020204" pitchFamily="34" charset="0"/>
              </a:rPr>
              <a:t>—</a:t>
            </a:r>
            <a:r>
              <a:rPr lang="en-US" altLang="en-US" sz="3000" b="1" dirty="0">
                <a:solidFill>
                  <a:prstClr val="black"/>
                </a:solidFill>
              </a:rPr>
              <a:t>Liver (10)</a:t>
            </a:r>
            <a:endParaRPr lang="en-US" dirty="0"/>
          </a:p>
        </p:txBody>
      </p:sp>
      <p:sp>
        <p:nvSpPr>
          <p:cNvPr id="3" name="Content Placeholder 2"/>
          <p:cNvSpPr>
            <a:spLocks noGrp="1"/>
          </p:cNvSpPr>
          <p:nvPr>
            <p:ph idx="1"/>
          </p:nvPr>
        </p:nvSpPr>
        <p:spPr>
          <a:xfrm>
            <a:off x="797256" y="992994"/>
            <a:ext cx="7555173" cy="4343400"/>
          </a:xfrm>
        </p:spPr>
        <p:txBody>
          <a:bodyPr/>
          <a:lstStyle/>
          <a:p>
            <a:pPr>
              <a:spcAft>
                <a:spcPts val="1500"/>
              </a:spcAft>
            </a:pPr>
            <a:r>
              <a:rPr lang="en-US" altLang="en-US" dirty="0"/>
              <a:t>Hepatitis C</a:t>
            </a:r>
          </a:p>
          <a:p>
            <a:pPr marL="285750" lvl="1">
              <a:spcBef>
                <a:spcPts val="0"/>
              </a:spcBef>
            </a:pPr>
            <a:r>
              <a:rPr lang="en-US" altLang="en-US" i="1" dirty="0"/>
              <a:t>Treatment and prevention</a:t>
            </a:r>
          </a:p>
          <a:p>
            <a:pPr marL="504825" lvl="2" indent="-217488"/>
            <a:r>
              <a:rPr lang="en-US" altLang="en-US" dirty="0"/>
              <a:t>New group of anti-HCV medications called direct acting antivirals (DAAs) interfere with HCV-encoded proteins</a:t>
            </a:r>
          </a:p>
          <a:p>
            <a:pPr marL="723900" lvl="3"/>
            <a:r>
              <a:rPr lang="en-US" altLang="en-US" sz="1700" dirty="0"/>
              <a:t>Targets include polymerase, protease, and NS5A (required for replication of viral genome)</a:t>
            </a:r>
          </a:p>
          <a:p>
            <a:pPr marL="723900" lvl="3"/>
            <a:r>
              <a:rPr lang="en-US" altLang="en-US" sz="1700" dirty="0"/>
              <a:t>Combinations taken orally, variations related to differences in HCV genotypes</a:t>
            </a:r>
          </a:p>
          <a:p>
            <a:pPr marL="723900" lvl="3"/>
            <a:r>
              <a:rPr lang="en-US" altLang="en-US" sz="1700" dirty="0"/>
              <a:t>Have resulted in &gt;97% cure rate</a:t>
            </a:r>
          </a:p>
          <a:p>
            <a:pPr marL="504825" lvl="2" indent="-217488"/>
            <a:r>
              <a:rPr lang="en-US" altLang="en-US" dirty="0"/>
              <a:t>No vaccine, but vaccination against hepatitis A and B often recommended to help prevent a combination of infections that might severely damage the liver</a:t>
            </a:r>
          </a:p>
        </p:txBody>
      </p:sp>
    </p:spTree>
    <p:extLst>
      <p:ext uri="{BB962C8B-B14F-4D97-AF65-F5344CB8AC3E}">
        <p14:creationId xmlns:p14="http://schemas.microsoft.com/office/powerpoint/2010/main" val="26319218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531B9CA-8282-4DB7-8C15-51B696252CAB}"/>
              </a:ext>
            </a:extLst>
          </p:cNvPr>
          <p:cNvSpPr>
            <a:spLocks noGrp="1"/>
          </p:cNvSpPr>
          <p:nvPr>
            <p:ph type="title"/>
          </p:nvPr>
        </p:nvSpPr>
        <p:spPr>
          <a:xfrm>
            <a:off x="1733148" y="228600"/>
            <a:ext cx="5677705" cy="609600"/>
          </a:xfrm>
        </p:spPr>
        <p:txBody>
          <a:bodyPr/>
          <a:lstStyle/>
          <a:p>
            <a:r>
              <a:rPr lang="en-US" altLang="en-US" b="1" dirty="0">
                <a:solidFill>
                  <a:prstClr val="black"/>
                </a:solidFill>
              </a:rPr>
              <a:t>Table 24.14 Viral Hepatitis</a:t>
            </a:r>
            <a:endParaRPr lang="en-US" dirty="0"/>
          </a:p>
        </p:txBody>
      </p:sp>
      <p:graphicFrame>
        <p:nvGraphicFramePr>
          <p:cNvPr id="13" name="Table Placeholder 12">
            <a:extLst>
              <a:ext uri="{FF2B5EF4-FFF2-40B4-BE49-F238E27FC236}">
                <a16:creationId xmlns:a16="http://schemas.microsoft.com/office/drawing/2014/main" id="{E5D7D565-A73F-4C69-8AC9-62D7818A0F6B}"/>
              </a:ext>
            </a:extLst>
          </p:cNvPr>
          <p:cNvGraphicFramePr>
            <a:graphicFrameLocks noGrp="1"/>
          </p:cNvGraphicFramePr>
          <p:nvPr>
            <p:ph type="tbl" sz="quarter" idx="19"/>
            <p:extLst>
              <p:ext uri="{D42A27DB-BD31-4B8C-83A1-F6EECF244321}">
                <p14:modId xmlns:p14="http://schemas.microsoft.com/office/powerpoint/2010/main" val="1269926086"/>
              </p:ext>
            </p:extLst>
          </p:nvPr>
        </p:nvGraphicFramePr>
        <p:xfrm>
          <a:off x="597778" y="881417"/>
          <a:ext cx="8001004" cy="3200400"/>
        </p:xfrm>
        <a:graphic>
          <a:graphicData uri="http://schemas.openxmlformats.org/drawingml/2006/table">
            <a:tbl>
              <a:tblPr firstRow="1" bandRow="1">
                <a:tableStyleId>{5940675A-B579-460E-94D1-54222C63F5DA}</a:tableStyleId>
              </a:tblPr>
              <a:tblGrid>
                <a:gridCol w="1231022">
                  <a:extLst>
                    <a:ext uri="{9D8B030D-6E8A-4147-A177-3AD203B41FA5}">
                      <a16:colId xmlns:a16="http://schemas.microsoft.com/office/drawing/2014/main" val="2554691136"/>
                    </a:ext>
                  </a:extLst>
                </a:gridCol>
                <a:gridCol w="2209800">
                  <a:extLst>
                    <a:ext uri="{9D8B030D-6E8A-4147-A177-3AD203B41FA5}">
                      <a16:colId xmlns:a16="http://schemas.microsoft.com/office/drawing/2014/main" val="455413317"/>
                    </a:ext>
                  </a:extLst>
                </a:gridCol>
                <a:gridCol w="2389496">
                  <a:extLst>
                    <a:ext uri="{9D8B030D-6E8A-4147-A177-3AD203B41FA5}">
                      <a16:colId xmlns:a16="http://schemas.microsoft.com/office/drawing/2014/main" val="1168862074"/>
                    </a:ext>
                  </a:extLst>
                </a:gridCol>
                <a:gridCol w="2170686">
                  <a:extLst>
                    <a:ext uri="{9D8B030D-6E8A-4147-A177-3AD203B41FA5}">
                      <a16:colId xmlns:a16="http://schemas.microsoft.com/office/drawing/2014/main" val="1186579359"/>
                    </a:ext>
                  </a:extLst>
                </a:gridCol>
              </a:tblGrid>
              <a:tr h="357051">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1" dirty="0"/>
                        <a:t>Hepatitis 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1" dirty="0"/>
                        <a:t>Hepatitis</a:t>
                      </a:r>
                      <a:r>
                        <a:rPr lang="en-US" b="1" baseline="0" dirty="0"/>
                        <a:t> B</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1" dirty="0"/>
                        <a:t>Hepatitis 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99448195"/>
                  </a:ext>
                </a:extLst>
              </a:tr>
              <a:tr h="44631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Causative agent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Non-enveloped, single-stranded RNA picornavirus, HAV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Enveloped, double-stranded DNA hepadavirus, HBV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Enveloped, single-stranded RNA flavivirus, HCV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97541095"/>
                  </a:ext>
                </a:extLst>
              </a:tr>
              <a:tr h="267788">
                <a:tc>
                  <a:txBody>
                    <a:bodyPr/>
                    <a:lstStyle/>
                    <a:p>
                      <a:r>
                        <a:rPr kumimoji="0" lang="en-US" sz="1200" b="1" i="0" u="none" strike="noStrike" kern="1200" cap="none" spc="0" normalizeH="0" baseline="0" noProof="0" dirty="0">
                          <a:ln>
                            <a:noFill/>
                          </a:ln>
                          <a:solidFill>
                            <a:prstClr val="black"/>
                          </a:solidFill>
                          <a:effectLst/>
                          <a:uLnTx/>
                          <a:uFillTx/>
                          <a:latin typeface="+mn-lt"/>
                          <a:ea typeface="+mn-ea"/>
                          <a:cs typeface="+mn-cs"/>
                        </a:rPr>
                        <a:t>Transmission</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Fecal-oral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Blood, semen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Blood, possibly sems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91987301"/>
                  </a:ext>
                </a:extLst>
              </a:tr>
              <a:tr h="44631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Incubation period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3 to 5 weeks (range, 2 to 7 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10 to 15 weeks (range, 6 to 23 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6 to 7 weeks (range, 2 to 24 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24466498"/>
                  </a:ext>
                </a:extLst>
              </a:tr>
              <a:tr h="446314">
                <a:tc>
                  <a:txBody>
                    <a:bodyPr/>
                    <a:lstStyle/>
                    <a:p>
                      <a:r>
                        <a:rPr kumimoji="0" lang="en-US" sz="1200" b="1" i="0" u="none" strike="noStrike" kern="1200" cap="none" spc="0" normalizeH="0" baseline="0" noProof="0" dirty="0">
                          <a:ln>
                            <a:noFill/>
                          </a:ln>
                          <a:solidFill>
                            <a:prstClr val="black"/>
                          </a:solidFill>
                          <a:effectLst/>
                          <a:uLnTx/>
                          <a:uFillTx/>
                          <a:latin typeface="+mn-lt"/>
                          <a:ea typeface="+mn-ea"/>
                          <a:cs typeface="+mn-cs"/>
                        </a:rPr>
                        <a:t>Prevention</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kumimoji="0" lang="en-US" sz="1200" b="0" i="0" u="none" strike="noStrike" kern="1200" cap="none" spc="0" normalizeH="0" baseline="0" noProof="0" dirty="0">
                          <a:ln>
                            <a:noFill/>
                          </a:ln>
                          <a:solidFill>
                            <a:prstClr val="black"/>
                          </a:solidFill>
                          <a:effectLst/>
                          <a:uLnTx/>
                          <a:uFillTx/>
                          <a:latin typeface="+mn-lt"/>
                          <a:ea typeface="+mn-ea"/>
                          <a:cs typeface="+mn-cs"/>
                        </a:rPr>
                        <a:t>Inactivated vaccine; immune globulin</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Subunit vaccine; hepatitis B immune globulin (HBIG)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No vaccine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86751304"/>
                  </a:ext>
                </a:extLst>
              </a:tr>
              <a:tr h="116041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Comments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Usually mild symptoms, but often prolonged; full recovery; no chronic carriers; combined hepatitis A and B vaccine available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Acute symptoms often more severe than in hepatitis A; chronic disease can lead to cirrhosis and cancer; chronic carriers; can cross the placenta; combined hepatitis A and B vaccine available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Usually few or no symptoms; progressive liver damage can lead to cirrhosis and cancer; chronic carriers; highly effective treatments are newly available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5725850"/>
                  </a:ext>
                </a:extLst>
              </a:tr>
            </a:tbl>
          </a:graphicData>
        </a:graphic>
      </p:graphicFrame>
      <p:graphicFrame>
        <p:nvGraphicFramePr>
          <p:cNvPr id="14" name="Table Placeholder 13">
            <a:extLst>
              <a:ext uri="{FF2B5EF4-FFF2-40B4-BE49-F238E27FC236}">
                <a16:creationId xmlns:a16="http://schemas.microsoft.com/office/drawing/2014/main" id="{4729905A-45D4-4F52-8390-EC7E90CA07F5}"/>
              </a:ext>
            </a:extLst>
          </p:cNvPr>
          <p:cNvGraphicFramePr>
            <a:graphicFrameLocks noGrp="1"/>
          </p:cNvGraphicFramePr>
          <p:nvPr>
            <p:ph type="tbl" sz="quarter" idx="18"/>
            <p:extLst>
              <p:ext uri="{D42A27DB-BD31-4B8C-83A1-F6EECF244321}">
                <p14:modId xmlns:p14="http://schemas.microsoft.com/office/powerpoint/2010/main" val="2690749980"/>
              </p:ext>
            </p:extLst>
          </p:nvPr>
        </p:nvGraphicFramePr>
        <p:xfrm>
          <a:off x="597774" y="4085758"/>
          <a:ext cx="8001000" cy="2651760"/>
        </p:xfrm>
        <a:graphic>
          <a:graphicData uri="http://schemas.openxmlformats.org/drawingml/2006/table">
            <a:tbl>
              <a:tblPr firstRow="1" bandRow="1">
                <a:tableStyleId>{5940675A-B579-460E-94D1-54222C63F5DA}</a:tableStyleId>
              </a:tblPr>
              <a:tblGrid>
                <a:gridCol w="1231026">
                  <a:extLst>
                    <a:ext uri="{9D8B030D-6E8A-4147-A177-3AD203B41FA5}">
                      <a16:colId xmlns:a16="http://schemas.microsoft.com/office/drawing/2014/main" val="2512491777"/>
                    </a:ext>
                  </a:extLst>
                </a:gridCol>
                <a:gridCol w="2209800">
                  <a:extLst>
                    <a:ext uri="{9D8B030D-6E8A-4147-A177-3AD203B41FA5}">
                      <a16:colId xmlns:a16="http://schemas.microsoft.com/office/drawing/2014/main" val="1818978000"/>
                    </a:ext>
                  </a:extLst>
                </a:gridCol>
                <a:gridCol w="4560174">
                  <a:extLst>
                    <a:ext uri="{9D8B030D-6E8A-4147-A177-3AD203B41FA5}">
                      <a16:colId xmlns:a16="http://schemas.microsoft.com/office/drawing/2014/main" val="2922806268"/>
                    </a:ext>
                  </a:extLst>
                </a:gridCol>
              </a:tblGrid>
              <a:tr h="34033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1" dirty="0"/>
                        <a:t>Hepatitis 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1" dirty="0"/>
                        <a:t>Hepatitis</a:t>
                      </a:r>
                      <a:r>
                        <a:rPr lang="en-US" b="1" baseline="0" dirty="0"/>
                        <a:t> E</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96548098"/>
                  </a:ext>
                </a:extLst>
              </a:tr>
              <a:tr h="42542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Causative agent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Defective single-stranded RNA virus, HDV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Non-enveloped, single-stranded RNA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calicivirus, HEV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8053139"/>
                  </a:ext>
                </a:extLst>
              </a:tr>
              <a:tr h="255253">
                <a:tc>
                  <a:txBody>
                    <a:bodyPr/>
                    <a:lstStyle/>
                    <a:p>
                      <a:r>
                        <a:rPr kumimoji="0" lang="en-US" sz="1200" b="1" i="0" u="none" strike="noStrike" kern="1200" cap="none" spc="0" normalizeH="0" baseline="0" noProof="0" dirty="0">
                          <a:ln>
                            <a:noFill/>
                          </a:ln>
                          <a:solidFill>
                            <a:prstClr val="black"/>
                          </a:solidFill>
                          <a:effectLst/>
                          <a:uLnTx/>
                          <a:uFillTx/>
                          <a:latin typeface="+mn-lt"/>
                          <a:ea typeface="+mn-ea"/>
                          <a:cs typeface="+mn-cs"/>
                        </a:rPr>
                        <a:t>Transmission</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Blood, semen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Fecal-oral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93487323"/>
                  </a:ext>
                </a:extLst>
              </a:tr>
              <a:tr h="42542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Incubation period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2 to 12 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2 to 6 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065004"/>
                  </a:ext>
                </a:extLst>
              </a:tr>
              <a:tr h="255253">
                <a:tc>
                  <a:txBody>
                    <a:bodyPr/>
                    <a:lstStyle/>
                    <a:p>
                      <a:r>
                        <a:rPr kumimoji="0" lang="en-US" sz="1200" b="1" i="0" u="none" strike="noStrike" kern="1200" cap="none" spc="0" normalizeH="0" baseline="0" noProof="0" dirty="0">
                          <a:ln>
                            <a:noFill/>
                          </a:ln>
                          <a:solidFill>
                            <a:prstClr val="black"/>
                          </a:solidFill>
                          <a:effectLst/>
                          <a:uLnTx/>
                          <a:uFillTx/>
                          <a:latin typeface="+mn-lt"/>
                          <a:ea typeface="+mn-ea"/>
                          <a:cs typeface="+mn-cs"/>
                        </a:rPr>
                        <a:t>Prevention</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No vaccine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No vaccine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73628277"/>
                  </a:ext>
                </a:extLst>
              </a:tr>
              <a:tr h="765758">
                <a:tc>
                  <a:txBody>
                    <a:bodyPr/>
                    <a:lstStyle/>
                    <a:p>
                      <a:r>
                        <a:rPr kumimoji="0" lang="en-US" sz="1200" b="1" i="0" u="none" strike="noStrike" kern="1200" cap="none" spc="0" normalizeH="0" baseline="0" noProof="0" dirty="0">
                          <a:ln>
                            <a:noFill/>
                          </a:ln>
                          <a:solidFill>
                            <a:prstClr val="black"/>
                          </a:solidFill>
                          <a:effectLst/>
                          <a:uLnTx/>
                          <a:uFillTx/>
                          <a:latin typeface="+mn-lt"/>
                          <a:ea typeface="+mn-ea"/>
                          <a:cs typeface="+mn-cs"/>
                        </a:rPr>
                        <a:t>Comments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Prior or concurrent HBV infection necessary; can cause worsening of hepatitis B; can cross the placenta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Similar to hepatitis A, except severe disease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 pregnant women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9942347"/>
                  </a:ext>
                </a:extLst>
              </a:tr>
            </a:tbl>
          </a:graphicData>
        </a:graphic>
      </p:graphicFrame>
    </p:spTree>
    <p:extLst>
      <p:ext uri="{BB962C8B-B14F-4D97-AF65-F5344CB8AC3E}">
        <p14:creationId xmlns:p14="http://schemas.microsoft.com/office/powerpoint/2010/main" val="16956530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DACD026-9BB8-4346-9E84-5EC26F72BB2E}"/>
              </a:ext>
            </a:extLst>
          </p:cNvPr>
          <p:cNvSpPr>
            <a:spLocks noGrp="1"/>
          </p:cNvSpPr>
          <p:nvPr>
            <p:ph type="title"/>
          </p:nvPr>
        </p:nvSpPr>
        <p:spPr>
          <a:xfrm>
            <a:off x="793488" y="42516"/>
            <a:ext cx="7557025" cy="981768"/>
          </a:xfrm>
        </p:spPr>
        <p:txBody>
          <a:bodyPr/>
          <a:lstStyle/>
          <a:p>
            <a:r>
              <a:rPr lang="en-US" altLang="en-US" sz="3200" b="1">
                <a:solidFill>
                  <a:prstClr val="black"/>
                </a:solidFill>
              </a:rPr>
              <a:t>Protozoan Diseases of the Lower Digestive System (1)</a:t>
            </a:r>
            <a:endParaRPr lang="en-US" dirty="0"/>
          </a:p>
        </p:txBody>
      </p:sp>
      <p:sp>
        <p:nvSpPr>
          <p:cNvPr id="2" name="Content Placeholder 1"/>
          <p:cNvSpPr>
            <a:spLocks noGrp="1"/>
          </p:cNvSpPr>
          <p:nvPr>
            <p:ph idx="1"/>
          </p:nvPr>
        </p:nvSpPr>
        <p:spPr>
          <a:xfrm>
            <a:off x="798399" y="990600"/>
            <a:ext cx="7355001" cy="1385248"/>
          </a:xfrm>
        </p:spPr>
        <p:txBody>
          <a:bodyPr/>
          <a:lstStyle/>
          <a:p>
            <a:pPr>
              <a:spcAft>
                <a:spcPts val="1500"/>
              </a:spcAft>
            </a:pPr>
            <a:r>
              <a:rPr lang="en-US" altLang="en-US" dirty="0"/>
              <a:t>Protozoa</a:t>
            </a:r>
            <a:r>
              <a:rPr lang="en-US" altLang="en-US" dirty="0">
                <a:cs typeface="Arial" panose="020B0604020202020204" pitchFamily="34" charset="0"/>
              </a:rPr>
              <a:t>—</a:t>
            </a:r>
            <a:r>
              <a:rPr lang="en-US" altLang="en-US" dirty="0"/>
              <a:t>single-celled eukaryotes</a:t>
            </a:r>
            <a:r>
              <a:rPr lang="en-US" altLang="en-US" dirty="0">
                <a:cs typeface="Arial" panose="020B0604020202020204" pitchFamily="34" charset="0"/>
              </a:rPr>
              <a:t>—</a:t>
            </a:r>
            <a:r>
              <a:rPr lang="en-US" altLang="en-US" dirty="0"/>
              <a:t>important causes of human intestinal diseases</a:t>
            </a:r>
          </a:p>
          <a:p>
            <a:pPr marL="285750" lvl="1">
              <a:spcBef>
                <a:spcPts val="0"/>
              </a:spcBef>
            </a:pPr>
            <a:r>
              <a:rPr lang="en-US" altLang="en-US" dirty="0"/>
              <a:t>All transmitted via fecal-oral route</a:t>
            </a:r>
          </a:p>
        </p:txBody>
      </p:sp>
      <p:sp>
        <p:nvSpPr>
          <p:cNvPr id="19" name="Content Placeholder 18">
            <a:extLst>
              <a:ext uri="{FF2B5EF4-FFF2-40B4-BE49-F238E27FC236}">
                <a16:creationId xmlns:a16="http://schemas.microsoft.com/office/drawing/2014/main" id="{EB1DBF77-7906-438D-B582-378DE9150F79}"/>
              </a:ext>
            </a:extLst>
          </p:cNvPr>
          <p:cNvSpPr>
            <a:spLocks noGrp="1"/>
          </p:cNvSpPr>
          <p:nvPr>
            <p:ph sz="quarter" idx="19"/>
          </p:nvPr>
        </p:nvSpPr>
        <p:spPr>
          <a:xfrm>
            <a:off x="812166" y="2413593"/>
            <a:ext cx="7722233" cy="3278994"/>
          </a:xfrm>
        </p:spPr>
        <p:txBody>
          <a:bodyPr/>
          <a:lstStyle/>
          <a:p>
            <a:pPr marL="0" lvl="0" indent="0">
              <a:spcAft>
                <a:spcPts val="1500"/>
              </a:spcAft>
              <a:buNone/>
            </a:pPr>
            <a:r>
              <a:rPr lang="en-US" altLang="en-US" sz="2400" dirty="0">
                <a:solidFill>
                  <a:prstClr val="black"/>
                </a:solidFill>
              </a:rPr>
              <a:t>Giardiasis</a:t>
            </a:r>
          </a:p>
          <a:p>
            <a:pPr marL="285750" lvl="1">
              <a:spcBef>
                <a:spcPts val="0"/>
              </a:spcBef>
              <a:spcAft>
                <a:spcPts val="800"/>
              </a:spcAft>
              <a:buFont typeface="Arial" panose="020B0604020202020204" pitchFamily="34" charset="0"/>
              <a:buChar char="•"/>
            </a:pPr>
            <a:r>
              <a:rPr lang="en-US" altLang="en-US" sz="2000" i="1" dirty="0">
                <a:solidFill>
                  <a:prstClr val="black"/>
                </a:solidFill>
              </a:rPr>
              <a:t>Signs and symptoms</a:t>
            </a:r>
          </a:p>
          <a:p>
            <a:pPr marL="490538" lvl="2">
              <a:spcAft>
                <a:spcPts val="800"/>
              </a:spcAft>
              <a:buFont typeface="Arial" panose="020B0604020202020204" pitchFamily="34" charset="0"/>
              <a:buChar char="•"/>
            </a:pPr>
            <a:r>
              <a:rPr lang="en-US" altLang="en-US" sz="1800" dirty="0">
                <a:solidFill>
                  <a:prstClr val="black"/>
                </a:solidFill>
              </a:rPr>
              <a:t>About two-thirds of exposed individuals develop symptoms; incubation is 6 to 20 days</a:t>
            </a:r>
          </a:p>
          <a:p>
            <a:pPr marL="490538" lvl="2">
              <a:spcAft>
                <a:spcPts val="800"/>
              </a:spcAft>
              <a:buFont typeface="Arial" panose="020B0604020202020204" pitchFamily="34" charset="0"/>
              <a:buChar char="•"/>
            </a:pPr>
            <a:r>
              <a:rPr lang="en-US" altLang="en-US" sz="1800" dirty="0">
                <a:solidFill>
                  <a:prstClr val="black"/>
                </a:solidFill>
              </a:rPr>
              <a:t>Symptoms mild (indigestion, “gas,” nausea) to severe (vomiting, explosive diarrhea, abdominal cramps, fatigue, weight loss)</a:t>
            </a:r>
          </a:p>
          <a:p>
            <a:pPr marL="490538" lvl="2">
              <a:spcAft>
                <a:spcPts val="800"/>
              </a:spcAft>
              <a:buFont typeface="Arial" panose="020B0604020202020204" pitchFamily="34" charset="0"/>
              <a:buChar char="•"/>
            </a:pPr>
            <a:r>
              <a:rPr lang="en-US" altLang="en-US" sz="1800" dirty="0">
                <a:solidFill>
                  <a:prstClr val="black"/>
                </a:solidFill>
              </a:rPr>
              <a:t>Usually end without treatment in 1 to 4 weeks; some cases become chronic</a:t>
            </a:r>
          </a:p>
          <a:p>
            <a:pPr marL="490538" lvl="2">
              <a:spcAft>
                <a:spcPts val="800"/>
              </a:spcAft>
              <a:buFont typeface="Arial" panose="020B0604020202020204" pitchFamily="34" charset="0"/>
              <a:buChar char="•"/>
            </a:pPr>
            <a:r>
              <a:rPr lang="en-US" altLang="en-US" sz="1800" dirty="0">
                <a:solidFill>
                  <a:prstClr val="black"/>
                </a:solidFill>
              </a:rPr>
              <a:t>Long-term carriers excrete infectious cysts in feces</a:t>
            </a:r>
          </a:p>
        </p:txBody>
      </p:sp>
    </p:spTree>
    <p:extLst>
      <p:ext uri="{BB962C8B-B14F-4D97-AF65-F5344CB8AC3E}">
        <p14:creationId xmlns:p14="http://schemas.microsoft.com/office/powerpoint/2010/main" val="21458783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4574AC-02F0-489B-9FFC-7E2D724925ED}"/>
              </a:ext>
            </a:extLst>
          </p:cNvPr>
          <p:cNvSpPr>
            <a:spLocks noGrp="1"/>
          </p:cNvSpPr>
          <p:nvPr>
            <p:ph type="title"/>
          </p:nvPr>
        </p:nvSpPr>
        <p:spPr>
          <a:xfrm>
            <a:off x="0" y="228600"/>
            <a:ext cx="9144000" cy="990600"/>
          </a:xfrm>
        </p:spPr>
        <p:txBody>
          <a:bodyPr/>
          <a:lstStyle/>
          <a:p>
            <a:r>
              <a:rPr lang="en-US" altLang="en-US" sz="3200" b="1" dirty="0">
                <a:solidFill>
                  <a:prstClr val="black"/>
                </a:solidFill>
              </a:rPr>
              <a:t>Protozoan Diseases of the Lower Digestive System –Figure 24.20</a:t>
            </a:r>
            <a:endParaRPr lang="en-US" dirty="0"/>
          </a:p>
        </p:txBody>
      </p:sp>
      <p:sp>
        <p:nvSpPr>
          <p:cNvPr id="3" name="Content Placeholder 2"/>
          <p:cNvSpPr>
            <a:spLocks noGrp="1"/>
          </p:cNvSpPr>
          <p:nvPr>
            <p:ph idx="1"/>
          </p:nvPr>
        </p:nvSpPr>
        <p:spPr>
          <a:xfrm>
            <a:off x="806116" y="1219200"/>
            <a:ext cx="7194884" cy="2957029"/>
          </a:xfrm>
        </p:spPr>
        <p:txBody>
          <a:bodyPr/>
          <a:lstStyle/>
          <a:p>
            <a:pPr>
              <a:spcAft>
                <a:spcPts val="1500"/>
              </a:spcAft>
            </a:pPr>
            <a:r>
              <a:rPr lang="en-US" altLang="en-US" dirty="0"/>
              <a:t>Giardiasis</a:t>
            </a:r>
          </a:p>
          <a:p>
            <a:pPr marL="0" lvl="1" indent="457200">
              <a:spcBef>
                <a:spcPts val="0"/>
              </a:spcBef>
            </a:pPr>
            <a:r>
              <a:rPr lang="en-US" altLang="en-US" i="1" dirty="0"/>
              <a:t>Causative agent: Giardia lamblia</a:t>
            </a:r>
            <a:endParaRPr lang="en-US" altLang="en-US" dirty="0"/>
          </a:p>
          <a:p>
            <a:pPr marL="673100" lvl="2"/>
            <a:r>
              <a:rPr lang="en-US" altLang="en-US" dirty="0"/>
              <a:t>Flagellated protozoan with two side-by-side nuclei, adhesive disc on undersurface</a:t>
            </a:r>
          </a:p>
          <a:p>
            <a:pPr marL="673100" lvl="2"/>
            <a:r>
              <a:rPr lang="en-US" altLang="en-US" dirty="0"/>
              <a:t>Two forms: growing, feeding </a:t>
            </a:r>
            <a:r>
              <a:rPr lang="en-US" altLang="en-US" u="sng" dirty="0"/>
              <a:t>trophozoite</a:t>
            </a:r>
            <a:r>
              <a:rPr lang="en-US" altLang="en-US" dirty="0"/>
              <a:t> and dormant </a:t>
            </a:r>
            <a:r>
              <a:rPr lang="en-US" altLang="en-US" u="sng" dirty="0"/>
              <a:t>cyst</a:t>
            </a:r>
          </a:p>
          <a:p>
            <a:pPr marL="866775" lvl="3"/>
            <a:r>
              <a:rPr lang="en-US" altLang="en-US" sz="1700" dirty="0"/>
              <a:t>Cysts: thick protective chitin-like polysaccharide walls</a:t>
            </a:r>
          </a:p>
          <a:p>
            <a:pPr marL="673100" lvl="2"/>
            <a:r>
              <a:rPr lang="en-US" altLang="en-US" dirty="0"/>
              <a:t>Have mitosomes that likely evolved from mitochondria</a:t>
            </a:r>
            <a:endParaRPr lang="en-US" dirty="0"/>
          </a:p>
        </p:txBody>
      </p:sp>
      <p:pic>
        <p:nvPicPr>
          <p:cNvPr id="194563" name="Picture 5">
            <a:extLs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758" b="2433"/>
          <a:stretch/>
        </p:blipFill>
        <p:spPr bwMode="auto">
          <a:xfrm>
            <a:off x="3367790" y="4176229"/>
            <a:ext cx="2405220" cy="2376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Placeholder 9">
            <a:extLst>
              <a:ext uri="{FF2B5EF4-FFF2-40B4-BE49-F238E27FC236}">
                <a16:creationId xmlns:a16="http://schemas.microsoft.com/office/drawing/2014/main" id="{8DA7AE8B-01FF-433D-97C4-AE9BD40FA0E2}"/>
              </a:ext>
            </a:extLst>
          </p:cNvPr>
          <p:cNvSpPr>
            <a:spLocks noGrp="1"/>
          </p:cNvSpPr>
          <p:nvPr>
            <p:ph type="body" sz="quarter" idx="11"/>
          </p:nvPr>
        </p:nvSpPr>
        <p:spPr>
          <a:xfrm>
            <a:off x="7696200" y="6705600"/>
            <a:ext cx="1447800" cy="152400"/>
          </a:xfrm>
        </p:spPr>
        <p:txBody>
          <a:bodyPr/>
          <a:lstStyle/>
          <a:p>
            <a:r>
              <a:rPr lang="en-US" altLang="en-US" dirty="0">
                <a:solidFill>
                  <a:schemeClr val="tx1"/>
                </a:solidFill>
              </a:rPr>
              <a:t> Source: Janice Haney Carr/CDC</a:t>
            </a:r>
          </a:p>
        </p:txBody>
      </p:sp>
    </p:spTree>
    <p:extLst>
      <p:ext uri="{BB962C8B-B14F-4D97-AF65-F5344CB8AC3E}">
        <p14:creationId xmlns:p14="http://schemas.microsoft.com/office/powerpoint/2010/main" val="42775798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F6B8DD5-0B9C-4D70-8C95-4425FF4DAED7}"/>
              </a:ext>
            </a:extLst>
          </p:cNvPr>
          <p:cNvSpPr>
            <a:spLocks noGrp="1"/>
          </p:cNvSpPr>
          <p:nvPr>
            <p:ph type="title"/>
          </p:nvPr>
        </p:nvSpPr>
        <p:spPr>
          <a:xfrm>
            <a:off x="1733148" y="87142"/>
            <a:ext cx="5677705" cy="892516"/>
          </a:xfrm>
        </p:spPr>
        <p:txBody>
          <a:bodyPr/>
          <a:lstStyle/>
          <a:p>
            <a:r>
              <a:rPr lang="en-US" altLang="en-US" sz="3200" b="1" dirty="0">
                <a:solidFill>
                  <a:prstClr val="black"/>
                </a:solidFill>
              </a:rPr>
              <a:t>Protozoan Diseases of the Lower Digestive System (2)</a:t>
            </a:r>
            <a:endParaRPr lang="en-US" dirty="0"/>
          </a:p>
        </p:txBody>
      </p:sp>
      <p:sp>
        <p:nvSpPr>
          <p:cNvPr id="3" name="Content Placeholder 2"/>
          <p:cNvSpPr>
            <a:spLocks noGrp="1"/>
          </p:cNvSpPr>
          <p:nvPr>
            <p:ph idx="1"/>
          </p:nvPr>
        </p:nvSpPr>
        <p:spPr>
          <a:xfrm>
            <a:off x="806116" y="990600"/>
            <a:ext cx="7728284" cy="5562600"/>
          </a:xfrm>
        </p:spPr>
        <p:txBody>
          <a:bodyPr/>
          <a:lstStyle/>
          <a:p>
            <a:pPr>
              <a:spcAft>
                <a:spcPts val="1500"/>
              </a:spcAft>
            </a:pPr>
            <a:r>
              <a:rPr lang="en-US" altLang="en-US" dirty="0"/>
              <a:t>Giardiasis</a:t>
            </a:r>
          </a:p>
          <a:p>
            <a:pPr marL="285750" lvl="1">
              <a:spcBef>
                <a:spcPts val="0"/>
              </a:spcBef>
              <a:spcAft>
                <a:spcPts val="500"/>
              </a:spcAft>
            </a:pPr>
            <a:r>
              <a:rPr lang="en-US" altLang="en-US" i="1" dirty="0"/>
              <a:t>Pathogenesis</a:t>
            </a:r>
          </a:p>
          <a:p>
            <a:pPr marL="528638" lvl="2" indent="-239713">
              <a:spcAft>
                <a:spcPts val="500"/>
              </a:spcAft>
            </a:pPr>
            <a:r>
              <a:rPr lang="en-US" altLang="en-US" dirty="0"/>
              <a:t>Cysts infectious, survive stomach acid, unlike trophozoites</a:t>
            </a:r>
          </a:p>
          <a:p>
            <a:pPr marL="528638" lvl="2" indent="-239713">
              <a:spcAft>
                <a:spcPts val="500"/>
              </a:spcAft>
            </a:pPr>
            <a:r>
              <a:rPr lang="en-US" altLang="en-US" dirty="0"/>
              <a:t>Two trophozoites emerge from each cyst that reaches upper part of small intestine</a:t>
            </a:r>
          </a:p>
          <a:p>
            <a:pPr marL="754063" lvl="3" indent="-241300">
              <a:spcAft>
                <a:spcPts val="500"/>
              </a:spcAft>
            </a:pPr>
            <a:r>
              <a:rPr lang="en-US" altLang="en-US" sz="1700" dirty="0"/>
              <a:t>Some attach to epithelium by adhesive disc</a:t>
            </a:r>
          </a:p>
          <a:p>
            <a:pPr marL="754063" lvl="3" indent="-241300">
              <a:spcAft>
                <a:spcPts val="500"/>
              </a:spcAft>
            </a:pPr>
            <a:r>
              <a:rPr lang="en-US" altLang="en-US" sz="1700" dirty="0"/>
              <a:t>Others use flagella to move freely in intestinal mucus</a:t>
            </a:r>
          </a:p>
          <a:p>
            <a:pPr marL="754063" lvl="3" indent="-241300">
              <a:spcAft>
                <a:spcPts val="500"/>
              </a:spcAft>
            </a:pPr>
            <a:r>
              <a:rPr lang="en-US" altLang="en-US" sz="1700" dirty="0"/>
              <a:t>Some migrate to gallbladder, cause cramping or jaundice</a:t>
            </a:r>
          </a:p>
          <a:p>
            <a:pPr marL="528638" lvl="2" indent="-239713">
              <a:spcAft>
                <a:spcPts val="500"/>
              </a:spcAft>
            </a:pPr>
            <a:r>
              <a:rPr lang="en-US" altLang="en-US" dirty="0"/>
              <a:t>Trophozoites interfere with intestine’s ability to absorb nutrients, secrete digestive enzymes</a:t>
            </a:r>
          </a:p>
          <a:p>
            <a:pPr marL="754063" lvl="3" indent="-241300">
              <a:spcAft>
                <a:spcPts val="500"/>
              </a:spcAft>
            </a:pPr>
            <a:r>
              <a:rPr lang="en-US" altLang="en-US" sz="1700" dirty="0"/>
              <a:t>Result in bulky feces containing fat, intestinal gas from bacterial digestion, and malnutrition</a:t>
            </a:r>
          </a:p>
          <a:p>
            <a:pPr marL="528638" lvl="2" indent="-239713">
              <a:spcAft>
                <a:spcPts val="500"/>
              </a:spcAft>
            </a:pPr>
            <a:r>
              <a:rPr lang="en-US" altLang="en-US" dirty="0"/>
              <a:t>Trophozoites detach, are carried to large intestine</a:t>
            </a:r>
          </a:p>
          <a:p>
            <a:pPr marL="754063" lvl="3" indent="-241300">
              <a:spcAft>
                <a:spcPts val="500"/>
              </a:spcAft>
            </a:pPr>
            <a:r>
              <a:rPr lang="en-US" altLang="en-US" sz="1700" dirty="0"/>
              <a:t>If transit time is long, trophozoites develop into cysts</a:t>
            </a:r>
          </a:p>
          <a:p>
            <a:pPr marL="754063" lvl="3" indent="-241300">
              <a:spcAft>
                <a:spcPts val="500"/>
              </a:spcAft>
            </a:pPr>
            <a:r>
              <a:rPr lang="en-US" altLang="en-US" sz="1700" dirty="0"/>
              <a:t>If person has diarrhea, trophozoites are eliminated in feces</a:t>
            </a:r>
          </a:p>
        </p:txBody>
      </p:sp>
    </p:spTree>
    <p:extLst>
      <p:ext uri="{BB962C8B-B14F-4D97-AF65-F5344CB8AC3E}">
        <p14:creationId xmlns:p14="http://schemas.microsoft.com/office/powerpoint/2010/main" val="19465290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60825E-25F1-4EEB-82B1-048DC2E7855D}"/>
              </a:ext>
            </a:extLst>
          </p:cNvPr>
          <p:cNvSpPr>
            <a:spLocks noGrp="1"/>
          </p:cNvSpPr>
          <p:nvPr>
            <p:ph type="title"/>
          </p:nvPr>
        </p:nvSpPr>
        <p:spPr>
          <a:xfrm>
            <a:off x="0" y="228600"/>
            <a:ext cx="9144000" cy="976952"/>
          </a:xfrm>
        </p:spPr>
        <p:txBody>
          <a:bodyPr/>
          <a:lstStyle/>
          <a:p>
            <a:r>
              <a:rPr lang="en-US" altLang="en-US" sz="3200" b="1" dirty="0">
                <a:solidFill>
                  <a:prstClr val="black"/>
                </a:solidFill>
              </a:rPr>
              <a:t>Protozoan Diseases of the Lower Digestive System Figure 24.21</a:t>
            </a:r>
            <a:endParaRPr lang="en-US" dirty="0"/>
          </a:p>
        </p:txBody>
      </p:sp>
      <p:pic>
        <p:nvPicPr>
          <p:cNvPr id="198658" name="Picture 4" descr="Giardia cysts release trophozoites in the small intestine where they multiply. Cysts develop in the large intestine and are eliminated in fece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028" b="2028"/>
          <a:stretch/>
        </p:blipFill>
        <p:spPr bwMode="auto">
          <a:xfrm>
            <a:off x="838200" y="1295400"/>
            <a:ext cx="7593013"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Placeholder 15">
            <a:extLst>
              <a:ext uri="{FF2B5EF4-FFF2-40B4-BE49-F238E27FC236}">
                <a16:creationId xmlns:a16="http://schemas.microsoft.com/office/drawing/2014/main" id="{1B1840E7-E59C-4DE3-A0A7-7705AD3DB8BF}"/>
              </a:ext>
            </a:extLst>
          </p:cNvPr>
          <p:cNvSpPr>
            <a:spLocks noGrp="1"/>
          </p:cNvSpPr>
          <p:nvPr>
            <p:ph type="body" sz="quarter" idx="11"/>
          </p:nvPr>
        </p:nvSpPr>
        <p:spPr>
          <a:xfrm>
            <a:off x="6705600" y="6705600"/>
            <a:ext cx="2438400" cy="152400"/>
          </a:xfrm>
        </p:spPr>
        <p:txBody>
          <a:bodyPr/>
          <a:lstStyle/>
          <a:p>
            <a:r>
              <a:rPr lang="en-US" dirty="0">
                <a:solidFill>
                  <a:schemeClr val="tx1"/>
                </a:solidFill>
              </a:rPr>
              <a:t> (3): Dr. Stan Erlandsen/CDC; (4): Dr. Stan Erlandsen/CDC </a:t>
            </a:r>
          </a:p>
        </p:txBody>
      </p:sp>
      <p:sp>
        <p:nvSpPr>
          <p:cNvPr id="11" name="Content Placeholder 10">
            <a:extLst>
              <a:ext uri="{FF2B5EF4-FFF2-40B4-BE49-F238E27FC236}">
                <a16:creationId xmlns:a16="http://schemas.microsoft.com/office/drawing/2014/main" id="{00BE224F-9362-43AC-BA54-92FAE7EEA520}"/>
              </a:ext>
            </a:extLst>
          </p:cNvPr>
          <p:cNvSpPr>
            <a:spLocks noGrp="1"/>
          </p:cNvSpPr>
          <p:nvPr>
            <p:ph idx="1"/>
          </p:nvPr>
        </p:nvSpPr>
        <p:spPr>
          <a:xfrm>
            <a:off x="3322191" y="6433005"/>
            <a:ext cx="5809307" cy="277091"/>
          </a:xfrm>
        </p:spPr>
        <p:txBody>
          <a:bodyPr/>
          <a:lstStyle/>
          <a:p>
            <a:r>
              <a:rPr lang="en-US" sz="1200" dirty="0">
                <a:hlinkClick r:id="rId4" action="ppaction://hlinksldjump"/>
              </a:rPr>
              <a:t>Jump to </a:t>
            </a:r>
            <a:r>
              <a:rPr lang="en-US" altLang="en-US" sz="1200" dirty="0">
                <a:solidFill>
                  <a:prstClr val="black"/>
                </a:solidFill>
                <a:hlinkClick r:id="rId4" action="ppaction://hlinksldjump"/>
              </a:rPr>
              <a:t>Protozoan Diseases of the Lower Digestive System –Figure 24.21 </a:t>
            </a:r>
            <a:r>
              <a:rPr lang="en-US" sz="1200" dirty="0">
                <a:hlinkClick r:id="rId4" action="ppaction://hlinksldjump"/>
              </a:rPr>
              <a:t>Long Description</a:t>
            </a:r>
            <a:endParaRPr lang="en-US" sz="1200" dirty="0"/>
          </a:p>
        </p:txBody>
      </p:sp>
    </p:spTree>
    <p:extLst>
      <p:ext uri="{BB962C8B-B14F-4D97-AF65-F5344CB8AC3E}">
        <p14:creationId xmlns:p14="http://schemas.microsoft.com/office/powerpoint/2010/main" val="28807701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FIRST, BREAK, LAST slides ">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2_Office Theme">
  <a:themeElements>
    <a:clrScheme name="Custom 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lain BODY/MAIN CONTENT">
  <a:themeElements>
    <a:clrScheme name="Custom 6">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0000FF"/>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Red bar footer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LAIN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RED FOOTER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LUE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Plain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Red Bar Footer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2155</TotalTime>
  <Words>10829</Words>
  <Application>Microsoft Office PowerPoint</Application>
  <PresentationFormat>On-screen Show (4:3)</PresentationFormat>
  <Paragraphs>1327</Paragraphs>
  <Slides>116</Slides>
  <Notes>107</Notes>
  <HiddenSlides>0</HiddenSlides>
  <MMClips>0</MMClips>
  <ScaleCrop>false</ScaleCrop>
  <HeadingPairs>
    <vt:vector size="8" baseType="variant">
      <vt:variant>
        <vt:lpstr>Fonts Used</vt:lpstr>
      </vt:variant>
      <vt:variant>
        <vt:i4>7</vt:i4>
      </vt:variant>
      <vt:variant>
        <vt:lpstr>Theme</vt:lpstr>
      </vt:variant>
      <vt:variant>
        <vt:i4>10</vt:i4>
      </vt:variant>
      <vt:variant>
        <vt:lpstr>Embedded OLE Servers</vt:lpstr>
      </vt:variant>
      <vt:variant>
        <vt:i4>1</vt:i4>
      </vt:variant>
      <vt:variant>
        <vt:lpstr>Slide Titles</vt:lpstr>
      </vt:variant>
      <vt:variant>
        <vt:i4>116</vt:i4>
      </vt:variant>
    </vt:vector>
  </HeadingPairs>
  <TitlesOfParts>
    <vt:vector size="134" baseType="lpstr">
      <vt:lpstr>Arial</vt:lpstr>
      <vt:lpstr>ArumSans Bold</vt:lpstr>
      <vt:lpstr>ArumSans Regular</vt:lpstr>
      <vt:lpstr>Calibri</vt:lpstr>
      <vt:lpstr>Cambria Math</vt:lpstr>
      <vt:lpstr>Times New Roman</vt:lpstr>
      <vt:lpstr>Vectipede Rg</vt:lpstr>
      <vt:lpstr>FIRST, BREAK, LAST slides </vt:lpstr>
      <vt:lpstr>Alternate FIRST, BREAK, LAST slides</vt:lpstr>
      <vt:lpstr>Plain BODY/MAIN CONTENT</vt:lpstr>
      <vt:lpstr>Red bar footer BODY/MAIN CONTENT</vt:lpstr>
      <vt:lpstr>PLAIN Section Divider, Quotes, Callouts</vt:lpstr>
      <vt:lpstr>RED FOOTER Section Divider, Quotes, Callouts</vt:lpstr>
      <vt:lpstr>BLUE Section Divider, Quotes, Callouts</vt:lpstr>
      <vt:lpstr>Plain_APPENDIX</vt:lpstr>
      <vt:lpstr>Red Bar Footer_APPENDIX</vt:lpstr>
      <vt:lpstr>2_Office Theme</vt:lpstr>
      <vt:lpstr>Equation</vt:lpstr>
      <vt:lpstr>Chapter 24 Lecture Outline</vt:lpstr>
      <vt:lpstr>A Glimpse of History</vt:lpstr>
      <vt:lpstr>Introduction</vt:lpstr>
      <vt:lpstr>Anatomy, Physiology, and Ecology</vt:lpstr>
      <vt:lpstr>Anatomy, Physiology, and Ecology – Figure 24.1</vt:lpstr>
      <vt:lpstr>Anatomy, Physiology, and Ecology – Figure 24.2</vt:lpstr>
      <vt:lpstr>Anatomy, Physiology, and Ecology (1)</vt:lpstr>
      <vt:lpstr>Anatomy, Physiology, and Ecology (2)</vt:lpstr>
      <vt:lpstr>Anatomy, Physiology, and Ecology (3)</vt:lpstr>
      <vt:lpstr>Anatomy, Physiology, and Ecology (4) </vt:lpstr>
      <vt:lpstr>Anatomy, Physiology, and Ecology (5) </vt:lpstr>
      <vt:lpstr>Bacterial Diseases of the Upper Digestive System (1)</vt:lpstr>
      <vt:lpstr>Bacterial Diseases of the Upper Digestive System (2)</vt:lpstr>
      <vt:lpstr>Bacterial Diseases of the Upper Digestive System (3)</vt:lpstr>
      <vt:lpstr>Bacterial Diseases of the Upper Digestive System (4)</vt:lpstr>
      <vt:lpstr>Bacterial Diseases of the Upper Digestive System (5)</vt:lpstr>
      <vt:lpstr>Bacterial Diseases of the Upper Digestive System (6)</vt:lpstr>
      <vt:lpstr>Bacterial Diseases of the Upper Digestive System (7)</vt:lpstr>
      <vt:lpstr>Bacterial Diseases of the Upper Digestive System (8)</vt:lpstr>
      <vt:lpstr>Bacterial Diseases of the Upper Digestive System (9)</vt:lpstr>
      <vt:lpstr>Table 24.1 Important Infections of the Teeth and Gums</vt:lpstr>
      <vt:lpstr>Bacterial Diseases of the Upper Digestive System (10)</vt:lpstr>
      <vt:lpstr>Bacterial Diseases of the Upper Digestive System (11)</vt:lpstr>
      <vt:lpstr>Bacterial Diseases of the Upper Digestive System (12)</vt:lpstr>
      <vt:lpstr>Bacterial Diseases of the Upper Digestive System (13)</vt:lpstr>
      <vt:lpstr>Table 24.2 Helicobacter pylori Gastritis</vt:lpstr>
      <vt:lpstr>Viral Diseases of the Upper Digestive System – Figure 24.7</vt:lpstr>
      <vt:lpstr>Viral Diseases of the Upper Digestive System (1)</vt:lpstr>
      <vt:lpstr>Viral Diseases of the Upper Digestive System (2)</vt:lpstr>
      <vt:lpstr>Viral Diseases of the Upper Digestive System (3)</vt:lpstr>
      <vt:lpstr>Table 24.3 Oral Herpes Simplex (Cold Sores)</vt:lpstr>
      <vt:lpstr>Viral Diseases of the Upper Digestive System (4)</vt:lpstr>
      <vt:lpstr>Viral Diseases of the Upper Digestive System (5)</vt:lpstr>
      <vt:lpstr>Viral Diseases of the Upper Digestive System (6)</vt:lpstr>
      <vt:lpstr>Viral Diseases of the Upper Digestive System (7)</vt:lpstr>
      <vt:lpstr>Table 24.4 Mumps</vt:lpstr>
      <vt:lpstr>Focus on Diarrheal Diseases (1)</vt:lpstr>
      <vt:lpstr>Focus on Diarrheal Diseases (2)</vt:lpstr>
      <vt:lpstr>Focus on Diarrheal Diseases (3)</vt:lpstr>
      <vt:lpstr>Focus on Diarrheal Diseases (4)</vt:lpstr>
      <vt:lpstr>Bacterial Diseases of the Lower Digestive System (1)</vt:lpstr>
      <vt:lpstr>Bacterial Diseases of the Lower Digestive System (2)</vt:lpstr>
      <vt:lpstr>Bacterial Diseases of the Lower Digestive System (3)</vt:lpstr>
      <vt:lpstr>Bacterial Diseases of the Lower Digestive System – Figure 24.10</vt:lpstr>
      <vt:lpstr>Bacterial Diseases of the Lower Digestive System (4)</vt:lpstr>
      <vt:lpstr>Bacterial Diseases of the Lower Digestive System (5)</vt:lpstr>
      <vt:lpstr>Table 24.5 Cholera</vt:lpstr>
      <vt:lpstr>Bacterial Diseases of the Lower Digestive System (6)</vt:lpstr>
      <vt:lpstr>Bacterial Diseases of the Lower Digestive System (7)</vt:lpstr>
      <vt:lpstr>Bacterial Diseases of the Lower Digestive System – Figure 24.11</vt:lpstr>
      <vt:lpstr>Bacterial Diseases of the Lower Digestive System (8)</vt:lpstr>
      <vt:lpstr>Table 24.6 Shigellosis</vt:lpstr>
      <vt:lpstr>Bacterial Diseases of the Lower Digestive System (9)</vt:lpstr>
      <vt:lpstr>Bacterial Diseases of the Lower Digestive System – Figure 24.12</vt:lpstr>
      <vt:lpstr>Table 24.7 Characteristics of Diarrhea-Causing Escherichia coli</vt:lpstr>
      <vt:lpstr>Bacterial Diseases of the Lower Digestive System (10)</vt:lpstr>
      <vt:lpstr>Bacterial Diseases of the Lower Digestive System (11)</vt:lpstr>
      <vt:lpstr>Table 24.8 Escherichia coli Gastroenteritis</vt:lpstr>
      <vt:lpstr>Bacterial Diseases of the Lower Digestive System (12)</vt:lpstr>
      <vt:lpstr>Bacterial Diseases of the Lower Digestive System (13)</vt:lpstr>
      <vt:lpstr>Bacterial Diseases of the Lower Digestive System (14)</vt:lpstr>
      <vt:lpstr>Table 24.9 Salmonella Gastroenteritis</vt:lpstr>
      <vt:lpstr>Bacterial Diseases of the Lower Digestive System (15)</vt:lpstr>
      <vt:lpstr>Bacterial Diseases of the Lower Digestive System (16)</vt:lpstr>
      <vt:lpstr>Bacterial Diseases of the Lower Digestive System (17)</vt:lpstr>
      <vt:lpstr>Table 24.10 Typhoid and Paratyphoid Fevers</vt:lpstr>
      <vt:lpstr>Bacterial Diseases of the Lower Digestive System (18)</vt:lpstr>
      <vt:lpstr>Bacterial Diseases of the Lower Digestive System (19)</vt:lpstr>
      <vt:lpstr>Table 24.11 Campylobacteriosis</vt:lpstr>
      <vt:lpstr>Bacterial Diseases of the Lower Digestive System (20)</vt:lpstr>
      <vt:lpstr>Bacterial Diseases of the Lower Digestive System (21)</vt:lpstr>
      <vt:lpstr>Bacterial Diseases of the Lower Digestive System (22)</vt:lpstr>
      <vt:lpstr>Bacterial Diseases of the Lower Digestive System (23)</vt:lpstr>
      <vt:lpstr>Table 24.2 Clostridium difficile Infection (CDI)</vt:lpstr>
      <vt:lpstr>Viral Diseases of Lower Digestive System: Intestinal Tract – Figure 24.15</vt:lpstr>
      <vt:lpstr>Viral Diseases of Lower Digestive System: Intestinal Tract (1)</vt:lpstr>
      <vt:lpstr>Viral Diseases of Lower Digestive System: Intestinal Tract (2)</vt:lpstr>
      <vt:lpstr>Viral Diseases of Lower Digestive System: Intestinal Tract (3)</vt:lpstr>
      <vt:lpstr>Viral Diseases of Lower Digestive System: Intestinal Tract (4)</vt:lpstr>
      <vt:lpstr>Viral Diseases of Lower Digestive System: Intestinal Tract (5)</vt:lpstr>
      <vt:lpstr>Table 24.13 Rotavirus and Norovirus Gastroenteritis Compared</vt:lpstr>
      <vt:lpstr>Viral Diseases of Lower Digestive System: Intestinal Tract – Figure 24.17</vt:lpstr>
      <vt:lpstr>Viral Diseases of the Lower Digestive System—Liver (1)</vt:lpstr>
      <vt:lpstr>Viral Diseases of the Lower Digestive System—Liver (2)</vt:lpstr>
      <vt:lpstr>Viral Diseases of the Lower Digestive System—Liver (3)</vt:lpstr>
      <vt:lpstr>Viral Diseases of the Lower Digestive System—Liver (4)</vt:lpstr>
      <vt:lpstr>Viral Diseases of the Lower Digestive System—Liver (5)</vt:lpstr>
      <vt:lpstr>Viral Diseases of the Lower Digestive System—Liver –Figure 24.18</vt:lpstr>
      <vt:lpstr>Viral Diseases of the Lower Digestive System—Liver –Figure 24.19</vt:lpstr>
      <vt:lpstr>Viral Diseases of the Lower Digestive System—Liver (6)</vt:lpstr>
      <vt:lpstr>Viral Diseases of the Lower Digestive System—Liver (7)</vt:lpstr>
      <vt:lpstr>Viral Diseases of the Lower Digestive System—Liver (8)</vt:lpstr>
      <vt:lpstr>Viral Diseases of the Lower Digestive System—Liver (9)</vt:lpstr>
      <vt:lpstr>Viral Diseases of the Lower Digestive System—Liver (10)</vt:lpstr>
      <vt:lpstr>Table 24.14 Viral Hepatitis</vt:lpstr>
      <vt:lpstr>Protozoan Diseases of the Lower Digestive System (1)</vt:lpstr>
      <vt:lpstr>Protozoan Diseases of the Lower Digestive System –Figure 24.20</vt:lpstr>
      <vt:lpstr>Protozoan Diseases of the Lower Digestive System (2)</vt:lpstr>
      <vt:lpstr>Protozoan Diseases of the Lower Digestive System Figure 24.21</vt:lpstr>
      <vt:lpstr>Protozoan Diseases of the Lower Digestive System (3)</vt:lpstr>
      <vt:lpstr>Table 24.15 Giardiasis </vt:lpstr>
      <vt:lpstr>Protozoan Diseases of the Lower Digestive System –Figure 24.2</vt:lpstr>
      <vt:lpstr>Protozoan Diseases of the Lower Digestive System (4)</vt:lpstr>
      <vt:lpstr>Table 24.16 Cryptosporidiosis</vt:lpstr>
      <vt:lpstr>Protozoan Diseases of the Lower Digestive System (5)</vt:lpstr>
      <vt:lpstr>Table 24.17 Cyclosporiasis</vt:lpstr>
      <vt:lpstr>Protozoan Diseases of the Lower Digestive System –Figure 24.23</vt:lpstr>
      <vt:lpstr>Protozoan Diseases of the Lower Digestive System (6)</vt:lpstr>
      <vt:lpstr>Table 24.18 Amebiasis</vt:lpstr>
      <vt:lpstr>Appendix of Image Long Descriptions</vt:lpstr>
      <vt:lpstr>Anatomy, Physiology, and Ecology – Figure 24.1 Long Description</vt:lpstr>
      <vt:lpstr>Bacterial Diseases of the Upper Digestive System (12) Long Description</vt:lpstr>
      <vt:lpstr>Bacterial Diseases of the Lower Digestive System – Figure 24.12 Long Description</vt:lpstr>
      <vt:lpstr>Viral Diseases of Lower Digestive System:  Intestinal Tract – Figure 24.17 Long Description</vt:lpstr>
      <vt:lpstr>Viral Diseases of Lower Digestive System: Intestinal Tract – Figure 24.19 Long Description</vt:lpstr>
      <vt:lpstr>Protozoan Diseases of the Lower Digestive System –Figure 24.21 Long Description</vt:lpstr>
    </vt:vector>
  </TitlesOfParts>
  <Company>The McGraw-Hill Companies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24</dc:title>
  <dc:creator>LeConte, Lisa</dc:creator>
  <cp:lastModifiedBy>R, Nithiyanandhan</cp:lastModifiedBy>
  <cp:revision>204</cp:revision>
  <dcterms:created xsi:type="dcterms:W3CDTF">2018-03-08T15:12:10Z</dcterms:created>
  <dcterms:modified xsi:type="dcterms:W3CDTF">2020-05-14T16:02:35Z</dcterms:modified>
</cp:coreProperties>
</file>