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971" r:id="rId4"/>
    <p:sldMasterId id="2147483780" r:id="rId5"/>
    <p:sldMasterId id="2147483838" r:id="rId6"/>
    <p:sldMasterId id="2147483713" r:id="rId7"/>
    <p:sldMasterId id="2147483674" r:id="rId8"/>
    <p:sldMasterId id="2147483897" r:id="rId9"/>
    <p:sldMasterId id="2147483960" r:id="rId10"/>
  </p:sldMasterIdLst>
  <p:notesMasterIdLst>
    <p:notesMasterId r:id="rId124"/>
  </p:notesMasterIdLst>
  <p:handoutMasterIdLst>
    <p:handoutMasterId r:id="rId125"/>
  </p:handoutMasterIdLst>
  <p:sldIdLst>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383" r:id="rId25"/>
    <p:sldId id="295" r:id="rId26"/>
    <p:sldId id="296" r:id="rId27"/>
    <p:sldId id="297" r:id="rId28"/>
    <p:sldId id="298" r:id="rId29"/>
    <p:sldId id="299" r:id="rId30"/>
    <p:sldId id="300" r:id="rId31"/>
    <p:sldId id="301" r:id="rId32"/>
    <p:sldId id="302" r:id="rId33"/>
    <p:sldId id="303" r:id="rId34"/>
    <p:sldId id="384" r:id="rId35"/>
    <p:sldId id="304" r:id="rId36"/>
    <p:sldId id="305" r:id="rId37"/>
    <p:sldId id="306" r:id="rId38"/>
    <p:sldId id="307" r:id="rId39"/>
    <p:sldId id="308" r:id="rId40"/>
    <p:sldId id="309" r:id="rId41"/>
    <p:sldId id="310" r:id="rId42"/>
    <p:sldId id="385"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331" r:id="rId64"/>
    <p:sldId id="332" r:id="rId65"/>
    <p:sldId id="333" r:id="rId66"/>
    <p:sldId id="334"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53" r:id="rId86"/>
    <p:sldId id="354" r:id="rId87"/>
    <p:sldId id="355" r:id="rId88"/>
    <p:sldId id="356" r:id="rId89"/>
    <p:sldId id="357" r:id="rId90"/>
    <p:sldId id="386" r:id="rId91"/>
    <p:sldId id="358" r:id="rId92"/>
    <p:sldId id="359" r:id="rId93"/>
    <p:sldId id="360" r:id="rId94"/>
    <p:sldId id="361" r:id="rId95"/>
    <p:sldId id="362" r:id="rId96"/>
    <p:sldId id="363" r:id="rId97"/>
    <p:sldId id="364" r:id="rId98"/>
    <p:sldId id="387" r:id="rId99"/>
    <p:sldId id="365" r:id="rId100"/>
    <p:sldId id="366" r:id="rId101"/>
    <p:sldId id="367" r:id="rId102"/>
    <p:sldId id="368" r:id="rId103"/>
    <p:sldId id="369" r:id="rId104"/>
    <p:sldId id="370" r:id="rId105"/>
    <p:sldId id="371" r:id="rId106"/>
    <p:sldId id="388" r:id="rId107"/>
    <p:sldId id="372" r:id="rId108"/>
    <p:sldId id="373" r:id="rId109"/>
    <p:sldId id="374" r:id="rId110"/>
    <p:sldId id="375" r:id="rId111"/>
    <p:sldId id="376" r:id="rId112"/>
    <p:sldId id="377" r:id="rId113"/>
    <p:sldId id="378" r:id="rId114"/>
    <p:sldId id="379" r:id="rId115"/>
    <p:sldId id="380" r:id="rId116"/>
    <p:sldId id="381" r:id="rId117"/>
    <p:sldId id="382" r:id="rId118"/>
    <p:sldId id="389" r:id="rId119"/>
    <p:sldId id="390" r:id="rId120"/>
    <p:sldId id="391" r:id="rId121"/>
    <p:sldId id="392" r:id="rId122"/>
    <p:sldId id="393"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0" autoAdjust="0"/>
    <p:restoredTop sz="94291" autoAdjust="0"/>
  </p:normalViewPr>
  <p:slideViewPr>
    <p:cSldViewPr>
      <p:cViewPr varScale="1">
        <p:scale>
          <a:sx n="68" d="100"/>
          <a:sy n="68" d="100"/>
        </p:scale>
        <p:origin x="1440" y="72"/>
      </p:cViewPr>
      <p:guideLst>
        <p:guide orient="horz" pos="3408"/>
        <p:guide orient="horz" pos="3600"/>
        <p:guide orient="horz" pos="912"/>
        <p:guide orient="horz" pos="3360"/>
        <p:guide pos="5616"/>
        <p:guide pos="4320"/>
      </p:guideLst>
    </p:cSldViewPr>
  </p:slideViewPr>
  <p:outlineViewPr>
    <p:cViewPr>
      <p:scale>
        <a:sx n="33" d="100"/>
        <a:sy n="33" d="100"/>
      </p:scale>
      <p:origin x="0" y="-15896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5/14/2020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5/14/2020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a:solidFill>
              <a:srgbClr val="000000"/>
            </a:solidFill>
            <a:miter lim="800000"/>
            <a:headEnd/>
            <a:tailEnd/>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1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eaLnBrk="1" hangingPunct="1">
              <a:buClr>
                <a:srgbClr val="000000"/>
              </a:buClr>
              <a:buSzPct val="100000"/>
              <a:buFont typeface="Times New Roman" panose="02020603050405020304" pitchFamily="18" charset="0"/>
              <a:buNone/>
            </a:pPr>
            <a:fld id="{6F3B5B21-38ED-41E6-BF1B-06DED0876974}" type="slidenum">
              <a:rPr lang="en-US" altLang="en-US" sz="1200">
                <a:solidFill>
                  <a:schemeClr val="tx1"/>
                </a:solidFill>
              </a:rPr>
              <a:pPr algn="r" eaLnBrk="1" hangingPunct="1">
                <a:buClr>
                  <a:srgbClr val="000000"/>
                </a:buClr>
                <a:buSzPct val="100000"/>
                <a:buFont typeface="Times New Roman" panose="02020603050405020304" pitchFamily="18" charset="0"/>
                <a:buNone/>
              </a:pPr>
              <a:t>1</a:t>
            </a:fld>
            <a:endParaRPr lang="en-US" altLang="en-US" sz="1200" dirty="0">
              <a:solidFill>
                <a:schemeClr val="tx1"/>
              </a:solidFill>
            </a:endParaRPr>
          </a:p>
        </p:txBody>
      </p:sp>
    </p:spTree>
    <p:extLst>
      <p:ext uri="{BB962C8B-B14F-4D97-AF65-F5344CB8AC3E}">
        <p14:creationId xmlns:p14="http://schemas.microsoft.com/office/powerpoint/2010/main" val="535882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35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8379DC2-F26C-4F33-94D9-01BB50ACEE3A}" type="slidenum">
              <a:rPr lang="en-US" altLang="en-US">
                <a:latin typeface="Arial" panose="020B0604020202020204" pitchFamily="34" charset="0"/>
                <a:ea typeface="ヒラギノ角ゴ Pro W3"/>
              </a:rPr>
              <a:pPr>
                <a:spcBef>
                  <a:spcPct val="0"/>
                </a:spcBef>
                <a:buClrTx/>
                <a:buFontTx/>
                <a:buNone/>
              </a:pPr>
              <a:t>10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04118508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89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C453B32-1B24-44D3-A270-0968DE6E6319}" type="slidenum">
              <a:rPr lang="en-US" altLang="en-US">
                <a:latin typeface="Arial" panose="020B0604020202020204" pitchFamily="34" charset="0"/>
                <a:ea typeface="ヒラギノ角ゴ Pro W3"/>
              </a:rPr>
              <a:pPr>
                <a:spcBef>
                  <a:spcPct val="0"/>
                </a:spcBef>
                <a:buClrTx/>
                <a:buFontTx/>
                <a:buNone/>
              </a:pPr>
              <a:t>107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4104986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109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53D290E-6245-4354-AC3C-95B68236CB87}" type="slidenum">
              <a:rPr lang="en-US" altLang="en-US">
                <a:latin typeface="Arial" panose="020B0604020202020204" pitchFamily="34" charset="0"/>
                <a:ea typeface="ヒラギノ角ゴ Pro W3"/>
              </a:rPr>
              <a:pPr>
                <a:spcBef>
                  <a:spcPct val="0"/>
                </a:spcBef>
                <a:buClrTx/>
                <a:buFontTx/>
                <a:buNone/>
              </a:pPr>
              <a:t>108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04909505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109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53D290E-6245-4354-AC3C-95B68236CB87}" type="slidenum">
              <a:rPr lang="en-US" altLang="en-US">
                <a:latin typeface="Arial" panose="020B0604020202020204" pitchFamily="34" charset="0"/>
                <a:ea typeface="ヒラギノ角ゴ Pro W3"/>
              </a:rPr>
              <a:pPr>
                <a:spcBef>
                  <a:spcPct val="0"/>
                </a:spcBef>
                <a:buClrTx/>
                <a:buFontTx/>
                <a:buNone/>
              </a:pPr>
              <a:t>109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6084863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109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53D290E-6245-4354-AC3C-95B68236CB87}" type="slidenum">
              <a:rPr lang="en-US" altLang="en-US">
                <a:latin typeface="Arial" panose="020B0604020202020204" pitchFamily="34" charset="0"/>
                <a:ea typeface="ヒラギノ角ゴ Pro W3"/>
              </a:rPr>
              <a:pPr>
                <a:spcBef>
                  <a:spcPct val="0"/>
                </a:spcBef>
                <a:buClrTx/>
                <a:buFontTx/>
                <a:buNone/>
              </a:pPr>
              <a:t>110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99439540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109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53D290E-6245-4354-AC3C-95B68236CB87}" type="slidenum">
              <a:rPr lang="en-US" altLang="en-US">
                <a:latin typeface="Arial" panose="020B0604020202020204" pitchFamily="34" charset="0"/>
                <a:ea typeface="ヒラギノ角ゴ Pro W3"/>
              </a:rPr>
              <a:pPr>
                <a:spcBef>
                  <a:spcPct val="0"/>
                </a:spcBef>
                <a:buClrTx/>
                <a:buFontTx/>
                <a:buNone/>
              </a:pPr>
              <a:t>111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08357262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109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53D290E-6245-4354-AC3C-95B68236CB87}" type="slidenum">
              <a:rPr lang="en-US" altLang="en-US">
                <a:latin typeface="Arial" panose="020B0604020202020204" pitchFamily="34" charset="0"/>
                <a:ea typeface="ヒラギノ角ゴ Pro W3"/>
              </a:rPr>
              <a:pPr>
                <a:spcBef>
                  <a:spcPct val="0"/>
                </a:spcBef>
                <a:buClrTx/>
                <a:buFontTx/>
                <a:buNone/>
              </a:pPr>
              <a:t>112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08806343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109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53D290E-6245-4354-AC3C-95B68236CB87}" type="slidenum">
              <a:rPr lang="en-US" altLang="en-US">
                <a:latin typeface="Arial" panose="020B0604020202020204" pitchFamily="34" charset="0"/>
                <a:ea typeface="ヒラギノ角ゴ Pro W3"/>
              </a:rPr>
              <a:pPr>
                <a:spcBef>
                  <a:spcPct val="0"/>
                </a:spcBef>
                <a:buClrTx/>
                <a:buFontTx/>
                <a:buNone/>
              </a:pPr>
              <a:t>113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144785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56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FC99437-52A8-4F18-BC99-5DC21DC3BCD0}" type="slidenum">
              <a:rPr lang="en-US" altLang="en-US">
                <a:latin typeface="Arial" panose="020B0604020202020204" pitchFamily="34" charset="0"/>
                <a:ea typeface="ヒラギノ角ゴ Pro W3"/>
              </a:rPr>
              <a:pPr>
                <a:spcBef>
                  <a:spcPct val="0"/>
                </a:spcBef>
                <a:buClrTx/>
                <a:buFontTx/>
                <a:buNone/>
              </a:pPr>
              <a:t>11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6567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76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5A6B81E-1B9D-44EE-A90A-34A2A8E5AAFC}" type="slidenum">
              <a:rPr lang="en-US" altLang="en-US">
                <a:latin typeface="Arial" panose="020B0604020202020204" pitchFamily="34" charset="0"/>
                <a:ea typeface="ヒラギノ角ゴ Pro W3"/>
              </a:rPr>
              <a:pPr>
                <a:spcBef>
                  <a:spcPct val="0"/>
                </a:spcBef>
                <a:buClrTx/>
                <a:buFontTx/>
                <a:buNone/>
              </a:pPr>
              <a:t>12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19206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97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4F35555-314E-4960-B55B-696483CED3C2}" type="slidenum">
              <a:rPr lang="en-US" altLang="en-US">
                <a:latin typeface="Arial" panose="020B0604020202020204" pitchFamily="34" charset="0"/>
                <a:ea typeface="ヒラギノ角ゴ Pro W3"/>
              </a:rPr>
              <a:pPr>
                <a:spcBef>
                  <a:spcPct val="0"/>
                </a:spcBef>
                <a:buClrTx/>
                <a:buFontTx/>
                <a:buNone/>
              </a:pPr>
              <a:t>13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607241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17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119BA13-9838-4078-9DAF-EE599213B8A0}" type="slidenum">
              <a:rPr lang="en-US" altLang="en-US">
                <a:latin typeface="Arial" panose="020B0604020202020204" pitchFamily="34" charset="0"/>
                <a:ea typeface="ヒラギノ角ゴ Pro W3"/>
              </a:rPr>
              <a:pPr>
                <a:spcBef>
                  <a:spcPct val="0"/>
                </a:spcBef>
                <a:buClrTx/>
                <a:buFontTx/>
                <a:buNone/>
              </a:pPr>
              <a:t>14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09757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37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ECE8873-B5CA-4BAE-B646-3ABB78240A38}" type="slidenum">
              <a:rPr lang="en-US" altLang="en-US">
                <a:latin typeface="Arial" panose="020B0604020202020204" pitchFamily="34" charset="0"/>
                <a:ea typeface="ヒラギノ角ゴ Pro W3"/>
              </a:rPr>
              <a:pPr>
                <a:spcBef>
                  <a:spcPct val="0"/>
                </a:spcBef>
                <a:buClrTx/>
                <a:buFontTx/>
                <a:buNone/>
              </a:pPr>
              <a:t>16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267048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58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9A7295C-E2B7-4A99-BDF2-0CBE20856819}" type="slidenum">
              <a:rPr lang="en-US" altLang="en-US">
                <a:latin typeface="Arial" panose="020B0604020202020204" pitchFamily="34" charset="0"/>
                <a:ea typeface="ヒラギノ角ゴ Pro W3"/>
              </a:rPr>
              <a:pPr>
                <a:spcBef>
                  <a:spcPct val="0"/>
                </a:spcBef>
                <a:buClrTx/>
                <a:buFontTx/>
                <a:buNone/>
              </a:pPr>
              <a:t>17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58111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78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3091C77-F43A-4282-B065-36B8D4058B5E}" type="slidenum">
              <a:rPr lang="en-US" altLang="en-US">
                <a:latin typeface="Arial" panose="020B0604020202020204" pitchFamily="34" charset="0"/>
                <a:ea typeface="ヒラギノ角ゴ Pro W3"/>
              </a:rPr>
              <a:pPr>
                <a:spcBef>
                  <a:spcPct val="0"/>
                </a:spcBef>
                <a:buClrTx/>
                <a:buFontTx/>
                <a:buNone/>
              </a:pPr>
              <a:t>18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057886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399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EE75C27-F608-4152-A2A2-805DBC6DEE16}" type="slidenum">
              <a:rPr lang="en-US" altLang="en-US">
                <a:latin typeface="Arial" panose="020B0604020202020204" pitchFamily="34" charset="0"/>
                <a:ea typeface="ヒラギノ角ゴ Pro W3"/>
              </a:rPr>
              <a:pPr>
                <a:spcBef>
                  <a:spcPct val="0"/>
                </a:spcBef>
                <a:buClrTx/>
                <a:buFontTx/>
                <a:buNone/>
              </a:pPr>
              <a:t>19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32724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19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BED5104-590B-48A7-920E-5FA661D0C8C7}" type="slidenum">
              <a:rPr lang="en-US" altLang="en-US">
                <a:latin typeface="Arial" panose="020B0604020202020204" pitchFamily="34" charset="0"/>
                <a:ea typeface="ヒラギノ角ゴ Pro W3"/>
              </a:rPr>
              <a:pPr>
                <a:spcBef>
                  <a:spcPct val="0"/>
                </a:spcBef>
                <a:buClrTx/>
                <a:buFontTx/>
                <a:buNone/>
              </a:pPr>
              <a:t>20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81015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1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5D691DF-BE69-45A9-8F9E-39A59AE8BEC9}" type="slidenum">
              <a:rPr lang="en-US" altLang="en-US">
                <a:latin typeface="Arial" panose="020B0604020202020204" pitchFamily="34" charset="0"/>
                <a:ea typeface="ヒラギノ角ゴ Pro W3"/>
              </a:rPr>
              <a:pPr>
                <a:spcBef>
                  <a:spcPct val="0"/>
                </a:spcBef>
                <a:buClrTx/>
                <a:buFontTx/>
                <a:buNone/>
              </a:pPr>
              <a:t>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055850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40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340E4B3-B70E-4D37-B24E-801EFA53389F}" type="slidenum">
              <a:rPr lang="en-US" altLang="en-US">
                <a:latin typeface="Arial" panose="020B0604020202020204" pitchFamily="34" charset="0"/>
                <a:ea typeface="ヒラギノ角ゴ Pro W3"/>
              </a:rPr>
              <a:pPr>
                <a:spcBef>
                  <a:spcPct val="0"/>
                </a:spcBef>
                <a:buClrTx/>
                <a:buFontTx/>
                <a:buNone/>
              </a:pPr>
              <a:t>21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66895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60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D2DBB54-9FFB-41C1-854D-5F7DC971C01A}" type="slidenum">
              <a:rPr lang="en-US" altLang="en-US">
                <a:latin typeface="Arial" panose="020B0604020202020204" pitchFamily="34" charset="0"/>
                <a:ea typeface="ヒラギノ角ゴ Pro W3"/>
              </a:rPr>
              <a:pPr>
                <a:spcBef>
                  <a:spcPct val="0"/>
                </a:spcBef>
                <a:buClrTx/>
                <a:buFontTx/>
                <a:buNone/>
              </a:pPr>
              <a:t>22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502466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481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5B2AF92-7548-4DB7-80AA-CAD24B60F5FC}" type="slidenum">
              <a:rPr lang="en-US" altLang="en-US">
                <a:latin typeface="Arial" panose="020B0604020202020204" pitchFamily="34" charset="0"/>
                <a:ea typeface="ヒラギノ角ゴ Pro W3"/>
              </a:rPr>
              <a:pPr>
                <a:spcBef>
                  <a:spcPct val="0"/>
                </a:spcBef>
                <a:buClrTx/>
                <a:buFontTx/>
                <a:buNone/>
              </a:pPr>
              <a:t>23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208743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01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511304D-9212-4606-87C2-EAD06D7AB8E7}" type="slidenum">
              <a:rPr lang="en-US" altLang="en-US">
                <a:latin typeface="Arial" panose="020B0604020202020204" pitchFamily="34" charset="0"/>
                <a:ea typeface="ヒラギノ角ゴ Pro W3"/>
              </a:rPr>
              <a:pPr>
                <a:spcBef>
                  <a:spcPct val="0"/>
                </a:spcBef>
                <a:buClrTx/>
                <a:buFontTx/>
                <a:buNone/>
              </a:pPr>
              <a:t>24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918405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22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3B47385-64A4-4BDD-A2D6-D63EEC3D151E}" type="slidenum">
              <a:rPr lang="en-US" altLang="en-US">
                <a:latin typeface="Arial" panose="020B0604020202020204" pitchFamily="34" charset="0"/>
                <a:ea typeface="ヒラギノ角ゴ Pro W3"/>
              </a:rPr>
              <a:pPr>
                <a:spcBef>
                  <a:spcPct val="0"/>
                </a:spcBef>
                <a:buClrTx/>
                <a:buFontTx/>
                <a:buNone/>
              </a:pPr>
              <a:t>26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798210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42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A618491-E1FB-4284-AFEB-0E45961D5970}" type="slidenum">
              <a:rPr lang="en-US" altLang="en-US">
                <a:latin typeface="Arial" panose="020B0604020202020204" pitchFamily="34" charset="0"/>
                <a:ea typeface="ヒラギノ角ゴ Pro W3"/>
              </a:rPr>
              <a:pPr>
                <a:spcBef>
                  <a:spcPct val="0"/>
                </a:spcBef>
                <a:buClrTx/>
                <a:buFontTx/>
                <a:buNone/>
              </a:pPr>
              <a:t>27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211062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63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43DB1F9-2EFF-4822-9FBE-6E43C755C41D}" type="slidenum">
              <a:rPr lang="en-US" altLang="en-US">
                <a:latin typeface="Arial" panose="020B0604020202020204" pitchFamily="34" charset="0"/>
                <a:ea typeface="ヒラギノ角ゴ Pro W3"/>
              </a:rPr>
              <a:pPr>
                <a:spcBef>
                  <a:spcPct val="0"/>
                </a:spcBef>
                <a:buClrTx/>
                <a:buFontTx/>
                <a:buNone/>
              </a:pPr>
              <a:t>28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323279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83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1C13857-D064-461D-851C-B11FB2BCAD7E}" type="slidenum">
              <a:rPr lang="en-US" altLang="en-US">
                <a:latin typeface="Arial" panose="020B0604020202020204" pitchFamily="34" charset="0"/>
                <a:ea typeface="ヒラギノ角ゴ Pro W3"/>
              </a:rPr>
              <a:pPr>
                <a:spcBef>
                  <a:spcPct val="0"/>
                </a:spcBef>
                <a:buClrTx/>
                <a:buFontTx/>
                <a:buNone/>
              </a:pPr>
              <a:t>29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469995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04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47C3C28-754D-4F7E-AA52-FC1DEB36B633}" type="slidenum">
              <a:rPr lang="en-US" altLang="en-US">
                <a:latin typeface="Arial" panose="020B0604020202020204" pitchFamily="34" charset="0"/>
                <a:ea typeface="ヒラギノ角ゴ Pro W3"/>
              </a:rPr>
              <a:pPr>
                <a:spcBef>
                  <a:spcPct val="0"/>
                </a:spcBef>
                <a:buClrTx/>
                <a:buFontTx/>
                <a:buNone/>
              </a:pPr>
              <a:t>30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720917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2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EFF71C3-E01E-4B4A-94A0-A2F69C9DD29B}" type="slidenum">
              <a:rPr lang="en-US" altLang="en-US">
                <a:latin typeface="Arial" panose="020B0604020202020204" pitchFamily="34" charset="0"/>
                <a:ea typeface="ヒラギノ角ゴ Pro W3"/>
              </a:rPr>
              <a:pPr>
                <a:spcBef>
                  <a:spcPct val="0"/>
                </a:spcBef>
                <a:buClrTx/>
                <a:buFontTx/>
                <a:buNone/>
              </a:pPr>
              <a:t>31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7400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2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DA96282-9244-422C-BA89-6A58D72449F6}" type="slidenum">
              <a:rPr lang="en-US" altLang="en-US">
                <a:latin typeface="Arial" panose="020B0604020202020204" pitchFamily="34" charset="0"/>
                <a:ea typeface="ヒラギノ角ゴ Pro W3"/>
              </a:rPr>
              <a:pPr>
                <a:spcBef>
                  <a:spcPct val="0"/>
                </a:spcBef>
                <a:buClrTx/>
                <a:buFontTx/>
                <a:buNone/>
              </a:pPr>
              <a:t>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578875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45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8D48C56-4A67-4F95-90DB-74078F42DA99}" type="slidenum">
              <a:rPr lang="en-US" altLang="en-US">
                <a:latin typeface="Arial" panose="020B0604020202020204" pitchFamily="34" charset="0"/>
                <a:ea typeface="ヒラギノ角ゴ Pro W3"/>
              </a:rPr>
              <a:pPr>
                <a:spcBef>
                  <a:spcPct val="0"/>
                </a:spcBef>
                <a:buClrTx/>
                <a:buFontTx/>
                <a:buNone/>
              </a:pPr>
              <a:t>32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4894722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65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5C8679D-D05E-49F5-B01A-E8274E173799}" type="slidenum">
              <a:rPr lang="en-US" altLang="en-US">
                <a:latin typeface="Arial" panose="020B0604020202020204" pitchFamily="34" charset="0"/>
                <a:ea typeface="ヒラギノ角ゴ Pro W3"/>
              </a:rPr>
              <a:pPr>
                <a:spcBef>
                  <a:spcPct val="0"/>
                </a:spcBef>
                <a:buClrTx/>
                <a:buFontTx/>
                <a:buNone/>
              </a:pPr>
              <a:t>34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125458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6861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97CFC992-8642-471A-A520-CADF3680A9D4}"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35</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749982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0660"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B385EA2B-BADE-4198-A38E-7D226472116B}"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36</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1443299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27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5038B92-8B7E-4589-A011-C7BAAFB7BAFE}" type="slidenum">
              <a:rPr lang="en-US" altLang="en-US">
                <a:latin typeface="Arial" panose="020B0604020202020204" pitchFamily="34" charset="0"/>
                <a:ea typeface="ヒラギノ角ゴ Pro W3"/>
              </a:rPr>
              <a:pPr>
                <a:spcBef>
                  <a:spcPct val="0"/>
                </a:spcBef>
                <a:buClrTx/>
                <a:buFontTx/>
                <a:buNone/>
              </a:pPr>
              <a:t>37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8428552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47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0C48014-5B2C-4BED-BCAF-F2F87DD70B46}" type="slidenum">
              <a:rPr lang="en-US" altLang="en-US">
                <a:latin typeface="Arial" panose="020B0604020202020204" pitchFamily="34" charset="0"/>
                <a:ea typeface="ヒラギノ角ゴ Pro W3"/>
              </a:rPr>
              <a:pPr>
                <a:spcBef>
                  <a:spcPct val="0"/>
                </a:spcBef>
                <a:buClrTx/>
                <a:buFontTx/>
                <a:buNone/>
              </a:pPr>
              <a:t>38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518137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68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A12E829-DD35-41B7-8FCF-B85E3420AF11}" type="slidenum">
              <a:rPr lang="en-US" altLang="en-US">
                <a:latin typeface="Arial" panose="020B0604020202020204" pitchFamily="34" charset="0"/>
                <a:ea typeface="ヒラギノ角ゴ Pro W3"/>
              </a:rPr>
              <a:pPr>
                <a:spcBef>
                  <a:spcPct val="0"/>
                </a:spcBef>
                <a:buClrTx/>
                <a:buFontTx/>
                <a:buNone/>
              </a:pPr>
              <a:t>39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6337939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788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5E05F03-46B4-4C59-B8D1-E291511CED0E}" type="slidenum">
              <a:rPr lang="en-US" altLang="en-US">
                <a:latin typeface="Arial" panose="020B0604020202020204" pitchFamily="34" charset="0"/>
                <a:ea typeface="ヒラギノ角ゴ Pro W3"/>
              </a:rPr>
              <a:pPr>
                <a:spcBef>
                  <a:spcPct val="0"/>
                </a:spcBef>
                <a:buClrTx/>
                <a:buFontTx/>
                <a:buNone/>
              </a:pPr>
              <a:t>40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864179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09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A2FF7E1-C746-43F9-A97D-BBBC38D00F52}" type="slidenum">
              <a:rPr lang="en-US" altLang="en-US">
                <a:latin typeface="Arial" panose="020B0604020202020204" pitchFamily="34" charset="0"/>
                <a:ea typeface="ヒラギノ角ゴ Pro W3"/>
              </a:rPr>
              <a:pPr>
                <a:spcBef>
                  <a:spcPct val="0"/>
                </a:spcBef>
                <a:buClrTx/>
                <a:buFontTx/>
                <a:buNone/>
              </a:pPr>
              <a:t>41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260371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29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4FF88B4-9638-4675-A57A-7D77EB30F23F}" type="slidenum">
              <a:rPr lang="en-US" altLang="en-US">
                <a:latin typeface="Arial" panose="020B0604020202020204" pitchFamily="34" charset="0"/>
                <a:ea typeface="ヒラギノ角ゴ Pro W3"/>
              </a:rPr>
              <a:pPr>
                <a:spcBef>
                  <a:spcPct val="0"/>
                </a:spcBef>
                <a:buClrTx/>
                <a:buFontTx/>
                <a:buNone/>
              </a:pPr>
              <a:t>42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54054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2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242B63A-E544-46C5-8718-D097BCB1A298}" type="slidenum">
              <a:rPr lang="en-US" altLang="en-US">
                <a:latin typeface="Arial" panose="020B0604020202020204" pitchFamily="34" charset="0"/>
                <a:ea typeface="ヒラギノ角ゴ Pro W3"/>
              </a:rPr>
              <a:pPr>
                <a:spcBef>
                  <a:spcPct val="0"/>
                </a:spcBef>
                <a:buClrTx/>
                <a:buFontTx/>
                <a:buNone/>
              </a:pPr>
              <a:t>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7212649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499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945E8A5-868C-4926-A244-1057A594376F}" type="slidenum">
              <a:rPr lang="en-US" altLang="en-US">
                <a:latin typeface="Arial" panose="020B0604020202020204" pitchFamily="34" charset="0"/>
                <a:ea typeface="ヒラギノ角ゴ Pro W3"/>
              </a:rPr>
              <a:pPr>
                <a:spcBef>
                  <a:spcPct val="0"/>
                </a:spcBef>
                <a:buClrTx/>
                <a:buFontTx/>
                <a:buNone/>
              </a:pPr>
              <a:t>43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410573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70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931831E-9BF7-4571-9311-9417AE36B131}" type="slidenum">
              <a:rPr lang="en-US" altLang="en-US">
                <a:latin typeface="Arial" panose="020B0604020202020204" pitchFamily="34" charset="0"/>
                <a:ea typeface="ヒラギノ角ゴ Pro W3"/>
              </a:rPr>
              <a:pPr>
                <a:spcBef>
                  <a:spcPct val="0"/>
                </a:spcBef>
                <a:buClrTx/>
                <a:buFontTx/>
                <a:buNone/>
              </a:pPr>
              <a:t>44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518007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890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8DF01AA-5D87-4793-824B-342C6856692A}" type="slidenum">
              <a:rPr lang="en-US" altLang="en-US">
                <a:latin typeface="Arial" panose="020B0604020202020204" pitchFamily="34" charset="0"/>
                <a:ea typeface="ヒラギノ角ゴ Pro W3"/>
              </a:rPr>
              <a:pPr>
                <a:spcBef>
                  <a:spcPct val="0"/>
                </a:spcBef>
                <a:buClrTx/>
                <a:buFontTx/>
                <a:buNone/>
              </a:pPr>
              <a:t>45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8548831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11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634B937-EAFF-4A6D-8989-80613F324209}" type="slidenum">
              <a:rPr lang="en-US" altLang="en-US">
                <a:latin typeface="Arial" panose="020B0604020202020204" pitchFamily="34" charset="0"/>
                <a:ea typeface="ヒラギノ角ゴ Pro W3"/>
              </a:rPr>
              <a:pPr>
                <a:spcBef>
                  <a:spcPct val="0"/>
                </a:spcBef>
                <a:buClrTx/>
                <a:buFontTx/>
                <a:buNone/>
              </a:pPr>
              <a:t>46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233905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31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0536E98-B078-41C3-A28A-4BB46119A2DB}" type="slidenum">
              <a:rPr lang="en-US" altLang="en-US">
                <a:latin typeface="Arial" panose="020B0604020202020204" pitchFamily="34" charset="0"/>
                <a:ea typeface="ヒラギノ角ゴ Pro W3"/>
              </a:rPr>
              <a:pPr>
                <a:spcBef>
                  <a:spcPct val="0"/>
                </a:spcBef>
                <a:buClrTx/>
                <a:buFontTx/>
                <a:buNone/>
              </a:pPr>
              <a:t>47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620090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52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F4992DA-90AA-431A-8241-4F0B7E590ED3}" type="slidenum">
              <a:rPr lang="en-US" altLang="en-US">
                <a:latin typeface="Arial" panose="020B0604020202020204" pitchFamily="34" charset="0"/>
                <a:ea typeface="ヒラギノ角ゴ Pro W3"/>
              </a:rPr>
              <a:pPr>
                <a:spcBef>
                  <a:spcPct val="0"/>
                </a:spcBef>
                <a:buClrTx/>
                <a:buFontTx/>
                <a:buNone/>
              </a:pPr>
              <a:t>48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583230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72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6E4DDF5-6779-4871-BA72-76C2C1047C12}" type="slidenum">
              <a:rPr lang="en-US" altLang="en-US">
                <a:latin typeface="Arial" panose="020B0604020202020204" pitchFamily="34" charset="0"/>
                <a:ea typeface="ヒラギノ角ゴ Pro W3"/>
              </a:rPr>
              <a:pPr>
                <a:spcBef>
                  <a:spcPct val="0"/>
                </a:spcBef>
                <a:buClrTx/>
                <a:buFontTx/>
                <a:buNone/>
              </a:pPr>
              <a:t>49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4778527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993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E2B0059-8AF9-4022-A1A6-B158D4910409}" type="slidenum">
              <a:rPr lang="en-US" altLang="en-US">
                <a:latin typeface="Arial" panose="020B0604020202020204" pitchFamily="34" charset="0"/>
                <a:ea typeface="ヒラギノ角ゴ Pro W3"/>
              </a:rPr>
              <a:pPr>
                <a:spcBef>
                  <a:spcPct val="0"/>
                </a:spcBef>
                <a:buClrTx/>
                <a:buFontTx/>
                <a:buNone/>
              </a:pPr>
              <a:t>50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0736892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13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BED9A193-6446-4E7C-B667-191EA4C04F48}" type="slidenum">
              <a:rPr lang="en-US" altLang="en-US">
                <a:latin typeface="Arial" panose="020B0604020202020204" pitchFamily="34" charset="0"/>
                <a:ea typeface="ヒラギノ角ゴ Pro W3"/>
              </a:rPr>
              <a:pPr>
                <a:spcBef>
                  <a:spcPct val="0"/>
                </a:spcBef>
                <a:buClrTx/>
                <a:buFontTx/>
                <a:buNone/>
              </a:pPr>
              <a:t>51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2266151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342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1A1CE46-7F56-41D8-A94A-ED79FFF69AB2}"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52</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099103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31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C6DEEB0-5B40-40AE-AF2D-D5F864532273}"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5</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831753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547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D010E47-3C9A-4534-B20A-DB20F05DDD48}"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53</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5523231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752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74CF86C-B7E7-4CFD-936C-9B201AD750DA}"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54</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3619149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095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25FE18C-79FB-4B29-977A-F8A5C3636630}" type="slidenum">
              <a:rPr lang="en-US" altLang="en-US">
                <a:latin typeface="Arial" panose="020B0604020202020204" pitchFamily="34" charset="0"/>
                <a:ea typeface="ヒラギノ角ゴ Pro W3"/>
              </a:rPr>
              <a:pPr>
                <a:spcBef>
                  <a:spcPct val="0"/>
                </a:spcBef>
                <a:buClrTx/>
                <a:buFontTx/>
                <a:buNone/>
              </a:pPr>
              <a:t>55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3494038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16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AE38B4A-3AF6-429C-81FA-C7B6823C67E6}" type="slidenum">
              <a:rPr lang="en-US" altLang="en-US">
                <a:latin typeface="Arial" panose="020B0604020202020204" pitchFamily="34" charset="0"/>
                <a:ea typeface="ヒラギノ角ゴ Pro W3"/>
              </a:rPr>
              <a:pPr>
                <a:spcBef>
                  <a:spcPct val="0"/>
                </a:spcBef>
                <a:buClrTx/>
                <a:buFontTx/>
                <a:buNone/>
              </a:pPr>
              <a:t>56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479816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36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970E261-09AB-4AE3-9AAA-E53D4E5F7EA7}" type="slidenum">
              <a:rPr lang="en-US" altLang="en-US">
                <a:latin typeface="Arial" panose="020B0604020202020204" pitchFamily="34" charset="0"/>
                <a:ea typeface="ヒラギノ角ゴ Pro W3"/>
              </a:rPr>
              <a:pPr>
                <a:spcBef>
                  <a:spcPct val="0"/>
                </a:spcBef>
                <a:buClrTx/>
                <a:buFontTx/>
                <a:buNone/>
              </a:pPr>
              <a:t>57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1947448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57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42DB2DF-5C42-4227-AE49-B41BAA8F9752}" type="slidenum">
              <a:rPr lang="en-US" altLang="en-US">
                <a:latin typeface="Arial" panose="020B0604020202020204" pitchFamily="34" charset="0"/>
                <a:ea typeface="ヒラギノ角ゴ Pro W3"/>
              </a:rPr>
              <a:pPr>
                <a:spcBef>
                  <a:spcPct val="0"/>
                </a:spcBef>
                <a:buClrTx/>
                <a:buFontTx/>
                <a:buNone/>
              </a:pPr>
              <a:t>58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9729918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77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82CD3EC-0591-4D53-8EEA-DFFE306D25A9}" type="slidenum">
              <a:rPr lang="en-US" altLang="en-US">
                <a:latin typeface="Arial" panose="020B0604020202020204" pitchFamily="34" charset="0"/>
                <a:ea typeface="ヒラギノ角ゴ Pro W3"/>
              </a:rPr>
              <a:pPr>
                <a:spcBef>
                  <a:spcPct val="0"/>
                </a:spcBef>
                <a:buClrTx/>
                <a:buFontTx/>
                <a:buNone/>
              </a:pPr>
              <a:t>59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7201600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98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70B4A28-58D6-401B-963D-BB76D87CFFC4}" type="slidenum">
              <a:rPr lang="en-US" altLang="en-US">
                <a:latin typeface="Arial" panose="020B0604020202020204" pitchFamily="34" charset="0"/>
                <a:ea typeface="ヒラギノ角ゴ Pro W3"/>
              </a:rPr>
              <a:pPr>
                <a:spcBef>
                  <a:spcPct val="0"/>
                </a:spcBef>
                <a:buClrTx/>
                <a:buFontTx/>
                <a:buNone/>
              </a:pPr>
              <a:t>60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9202434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18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E84B470-A742-48DE-B96D-CEC3A326FAAA}" type="slidenum">
              <a:rPr lang="en-US" altLang="en-US">
                <a:latin typeface="Arial" panose="020B0604020202020204" pitchFamily="34" charset="0"/>
                <a:ea typeface="ヒラギノ角ゴ Pro W3"/>
              </a:rPr>
              <a:pPr>
                <a:spcBef>
                  <a:spcPct val="0"/>
                </a:spcBef>
                <a:buClrTx/>
                <a:buFontTx/>
                <a:buNone/>
              </a:pPr>
              <a:t>61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9266333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39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F32A637-DBC1-4A62-866E-373454F5B010}" type="slidenum">
              <a:rPr lang="en-US" altLang="en-US">
                <a:latin typeface="Arial" panose="020B0604020202020204" pitchFamily="34" charset="0"/>
                <a:ea typeface="ヒラギノ角ゴ Pro W3"/>
              </a:rPr>
              <a:pPr>
                <a:spcBef>
                  <a:spcPct val="0"/>
                </a:spcBef>
                <a:buClrTx/>
                <a:buFontTx/>
                <a:buNone/>
              </a:pPr>
              <a:t>62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494404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3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84AA913-03AB-4D44-9BE3-3B6EEEB517E4}" type="slidenum">
              <a:rPr lang="en-US" altLang="en-US">
                <a:latin typeface="Arial" panose="020B0604020202020204" pitchFamily="34" charset="0"/>
                <a:ea typeface="ヒラギノ角ゴ Pro W3"/>
              </a:rPr>
              <a:pPr>
                <a:spcBef>
                  <a:spcPct val="0"/>
                </a:spcBef>
                <a:buClrTx/>
                <a:buFontTx/>
                <a:buNone/>
              </a:pPr>
              <a:t>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9450126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59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E06FAD1-23EA-4251-A7FC-3DA3C966283E}" type="slidenum">
              <a:rPr lang="en-US" altLang="en-US">
                <a:latin typeface="Arial" panose="020B0604020202020204" pitchFamily="34" charset="0"/>
                <a:ea typeface="ヒラギノ角ゴ Pro W3"/>
              </a:rPr>
              <a:pPr>
                <a:spcBef>
                  <a:spcPct val="0"/>
                </a:spcBef>
                <a:buClrTx/>
                <a:buFontTx/>
                <a:buNone/>
              </a:pPr>
              <a:t>63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366300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280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801AA5A-4B22-4246-ADD2-BE3EC4BBF628}" type="slidenum">
              <a:rPr lang="en-US" altLang="en-US">
                <a:latin typeface="Arial" panose="020B0604020202020204" pitchFamily="34" charset="0"/>
                <a:ea typeface="ヒラギノ角ゴ Pro W3"/>
              </a:rPr>
              <a:pPr>
                <a:spcBef>
                  <a:spcPct val="0"/>
                </a:spcBef>
                <a:buClrTx/>
                <a:buFontTx/>
                <a:buNone/>
              </a:pPr>
              <a:t>64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5166733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00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36449BC-D8B4-40FE-B6A1-11A39041EDDD}" type="slidenum">
              <a:rPr lang="en-US" altLang="en-US">
                <a:latin typeface="Arial" panose="020B0604020202020204" pitchFamily="34" charset="0"/>
                <a:ea typeface="ヒラギノ角ゴ Pro W3"/>
              </a:rPr>
              <a:pPr>
                <a:spcBef>
                  <a:spcPct val="0"/>
                </a:spcBef>
                <a:buClrTx/>
                <a:buFontTx/>
                <a:buNone/>
              </a:pPr>
              <a:t>65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0944415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210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4F3395A-58D4-41F5-836D-816D0051DA44}" type="slidenum">
              <a:rPr lang="en-US" altLang="en-US">
                <a:latin typeface="Arial" panose="020B0604020202020204" pitchFamily="34" charset="0"/>
                <a:ea typeface="ヒラギノ角ゴ Pro W3"/>
              </a:rPr>
              <a:pPr>
                <a:spcBef>
                  <a:spcPct val="0"/>
                </a:spcBef>
                <a:buClrTx/>
                <a:buFontTx/>
                <a:buNone/>
              </a:pPr>
              <a:t>66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6113515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414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357EB71-CDC5-4AAB-A5D1-B89550599C1F}" type="slidenum">
              <a:rPr lang="en-US" altLang="en-US">
                <a:latin typeface="Arial" panose="020B0604020202020204" pitchFamily="34" charset="0"/>
                <a:ea typeface="ヒラギノ角ゴ Pro W3"/>
              </a:rPr>
              <a:pPr>
                <a:spcBef>
                  <a:spcPct val="0"/>
                </a:spcBef>
                <a:buClrTx/>
                <a:buFontTx/>
                <a:buNone/>
              </a:pPr>
              <a:t>67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2649742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619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763B5A5-8A5E-420E-BFA5-633841636719}"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68</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151858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3824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BDB6E33-0601-490E-84C2-58D6DA9FFAE3}" type="slidenum">
              <a:rPr lang="en-US" altLang="en-US">
                <a:latin typeface="Arial" panose="020B0604020202020204" pitchFamily="34" charset="0"/>
                <a:ea typeface="ヒラギノ角ゴ Pro W3"/>
              </a:rPr>
              <a:pPr>
                <a:spcBef>
                  <a:spcPct val="0"/>
                </a:spcBef>
                <a:buClrTx/>
                <a:buFontTx/>
                <a:buNone/>
              </a:pPr>
              <a:t>69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744468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029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C8BC947-0929-4255-A6F4-DDAAC9FCCB84}"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70</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0252019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23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E38AC1C-4446-4FFC-AE95-890CB6BC1DC3}" type="slidenum">
              <a:rPr lang="en-US" altLang="en-US">
                <a:latin typeface="Arial" panose="020B0604020202020204" pitchFamily="34" charset="0"/>
                <a:ea typeface="ヒラギノ角ゴ Pro W3"/>
              </a:rPr>
              <a:pPr>
                <a:spcBef>
                  <a:spcPct val="0"/>
                </a:spcBef>
                <a:buClrTx/>
                <a:buFontTx/>
                <a:buNone/>
              </a:pPr>
              <a:t>71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0560352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4388"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589105B0-283C-4054-89F2-32D93DB15A6A}"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72</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828489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41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83B1D85-F96E-47C4-AD54-9DDDCAFA496A}" type="slidenum">
              <a:rPr lang="en-US" altLang="en-US">
                <a:latin typeface="Arial" panose="020B0604020202020204" pitchFamily="34" charset="0"/>
                <a:ea typeface="ヒラギノ角ゴ Pro W3"/>
              </a:rPr>
              <a:pPr>
                <a:spcBef>
                  <a:spcPct val="0"/>
                </a:spcBef>
                <a:buClrTx/>
                <a:buFontTx/>
                <a:buNone/>
              </a:pPr>
              <a:t>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7604419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643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ADB9F100-C690-4498-A5DB-F4519639EC41}" type="slidenum">
              <a:rPr lang="en-US" altLang="en-US">
                <a:latin typeface="Arial" panose="020B0604020202020204" pitchFamily="34" charset="0"/>
                <a:ea typeface="ヒラギノ角ゴ Pro W3"/>
              </a:rPr>
              <a:pPr>
                <a:spcBef>
                  <a:spcPct val="0"/>
                </a:spcBef>
                <a:buClrTx/>
                <a:buFontTx/>
                <a:buNone/>
              </a:pPr>
              <a:t>73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4878715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484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04868B9-4C4F-4FC9-B594-69A5BF02F489}" type="slidenum">
              <a:rPr lang="en-US" altLang="en-US">
                <a:latin typeface="Arial" panose="020B0604020202020204" pitchFamily="34" charset="0"/>
                <a:ea typeface="ヒラギノ角ゴ Pro W3"/>
              </a:rPr>
              <a:pPr>
                <a:spcBef>
                  <a:spcPct val="0"/>
                </a:spcBef>
                <a:buClrTx/>
                <a:buFontTx/>
                <a:buNone/>
              </a:pPr>
              <a:t>74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988598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053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EA08C71-6B01-4FFC-B682-78C825F8E7DA}"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75</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2760757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25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F8606A8-18EE-478D-BFCA-BD79A74449E6}" type="slidenum">
              <a:rPr lang="en-US" altLang="en-US">
                <a:latin typeface="Arial" panose="020B0604020202020204" pitchFamily="34" charset="0"/>
                <a:ea typeface="ヒラギノ角ゴ Pro W3"/>
              </a:rPr>
              <a:pPr>
                <a:spcBef>
                  <a:spcPct val="0"/>
                </a:spcBef>
                <a:buClrTx/>
                <a:buFontTx/>
                <a:buNone/>
              </a:pPr>
              <a:t>76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756301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46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DEFE8EC-2AF4-484B-8E65-1287EE872F0A}" type="slidenum">
              <a:rPr lang="en-US" altLang="en-US">
                <a:latin typeface="Arial" panose="020B0604020202020204" pitchFamily="34" charset="0"/>
                <a:ea typeface="ヒラギノ角ゴ Pro W3"/>
              </a:rPr>
              <a:pPr>
                <a:spcBef>
                  <a:spcPct val="0"/>
                </a:spcBef>
                <a:buClrTx/>
                <a:buFontTx/>
                <a:buNone/>
              </a:pPr>
              <a:t>77</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9005979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667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9E758AA7-5EED-4EDA-BE2C-DA540CEA9897}" type="slidenum">
              <a:rPr lang="en-US" altLang="en-US">
                <a:latin typeface="Arial" panose="020B0604020202020204" pitchFamily="34" charset="0"/>
                <a:ea typeface="ヒラギノ角ゴ Pro W3"/>
              </a:rPr>
              <a:pPr>
                <a:spcBef>
                  <a:spcPct val="0"/>
                </a:spcBef>
                <a:buClrTx/>
                <a:buFontTx/>
                <a:buNone/>
              </a:pPr>
              <a:t>78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265792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58724"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9344B88-8092-4E7B-A53F-EAC7D88F0153}"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79</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99536714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07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31F9D63-81CE-47FC-BF20-0BC9FB0D3E49}" type="slidenum">
              <a:rPr lang="en-US" altLang="en-US">
                <a:latin typeface="Arial" panose="020B0604020202020204" pitchFamily="34" charset="0"/>
                <a:ea typeface="ヒラギノ角ゴ Pro W3"/>
              </a:rPr>
              <a:pPr>
                <a:spcBef>
                  <a:spcPct val="0"/>
                </a:spcBef>
                <a:buClrTx/>
                <a:buFontTx/>
                <a:buNone/>
              </a:pPr>
              <a:t>80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44139862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28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E831B1B-317D-47D0-94F1-3C93DCDA3049}" type="slidenum">
              <a:rPr lang="en-US" altLang="en-US">
                <a:latin typeface="Arial" panose="020B0604020202020204" pitchFamily="34" charset="0"/>
                <a:ea typeface="ヒラギノ角ゴ Pro W3"/>
              </a:rPr>
              <a:pPr>
                <a:spcBef>
                  <a:spcPct val="0"/>
                </a:spcBef>
                <a:buClrTx/>
                <a:buFontTx/>
                <a:buNone/>
              </a:pPr>
              <a:t>82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34860172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48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1BC85AC-321D-40CD-AEE9-E68A329ECE40}" type="slidenum">
              <a:rPr lang="en-US" altLang="en-US">
                <a:latin typeface="Arial" panose="020B0604020202020204" pitchFamily="34" charset="0"/>
                <a:ea typeface="ヒラギノ角ゴ Pro W3"/>
              </a:rPr>
              <a:pPr>
                <a:spcBef>
                  <a:spcPct val="0"/>
                </a:spcBef>
                <a:buClrTx/>
                <a:buFontTx/>
                <a:buNone/>
              </a:pPr>
              <a:t>83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25254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4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FE2AE410-DE97-4C2D-B999-F84619CC6BDE}" type="slidenum">
              <a:rPr lang="en-US" altLang="en-US">
                <a:latin typeface="Arial" panose="020B0604020202020204" pitchFamily="34" charset="0"/>
                <a:ea typeface="ヒラギノ角ゴ Pro W3"/>
              </a:rPr>
              <a:pPr>
                <a:spcBef>
                  <a:spcPct val="0"/>
                </a:spcBef>
                <a:buClrTx/>
                <a:buFontTx/>
                <a:buNone/>
              </a:pPr>
              <a:t>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2740447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69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ACAF97B-2E13-40D2-A6B4-CC93FDE45C08}" type="slidenum">
              <a:rPr lang="en-US" altLang="en-US">
                <a:latin typeface="Arial" panose="020B0604020202020204" pitchFamily="34" charset="0"/>
                <a:ea typeface="ヒラギノ角ゴ Pro W3"/>
              </a:rPr>
              <a:pPr>
                <a:spcBef>
                  <a:spcPct val="0"/>
                </a:spcBef>
                <a:buClrTx/>
                <a:buFontTx/>
                <a:buNone/>
              </a:pPr>
              <a:t>84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854197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6998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B5A3E51-F382-4210-BCE2-11290D5A3C8A}" type="slidenum">
              <a:rPr lang="en-US" altLang="en-US">
                <a:latin typeface="Arial" panose="020B0604020202020204" pitchFamily="34" charset="0"/>
                <a:ea typeface="ヒラギノ角ゴ Pro W3"/>
              </a:rPr>
              <a:pPr>
                <a:spcBef>
                  <a:spcPct val="0"/>
                </a:spcBef>
                <a:buClrTx/>
                <a:buFontTx/>
                <a:buNone/>
              </a:pPr>
              <a:t>86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51979400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203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9DFF342-2FA0-4AE8-B3DE-CC929EE64B48}"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87</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23303956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408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0709D064-685F-47FF-8A4F-0C6F651163C3}" type="slidenum">
              <a:rPr lang="en-US" altLang="en-US">
                <a:latin typeface="Arial" panose="020B0604020202020204" pitchFamily="34" charset="0"/>
                <a:ea typeface="ヒラギノ角ゴ Pro W3"/>
              </a:rPr>
              <a:pPr>
                <a:spcBef>
                  <a:spcPct val="0"/>
                </a:spcBef>
                <a:buClrTx/>
                <a:buFontTx/>
                <a:buNone/>
              </a:pPr>
              <a:t>88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88355184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613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3597FD93-68DD-4C28-8868-66E124C8AEDF}" type="slidenum">
              <a:rPr lang="en-US" altLang="en-US">
                <a:latin typeface="Arial" panose="020B0604020202020204" pitchFamily="34" charset="0"/>
                <a:ea typeface="ヒラギノ角ゴ Pro W3"/>
              </a:rPr>
              <a:pPr>
                <a:spcBef>
                  <a:spcPct val="0"/>
                </a:spcBef>
                <a:buClrTx/>
                <a:buFontTx/>
                <a:buNone/>
              </a:pPr>
              <a:t>90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8125972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7818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108B3F6-A93F-4184-8B54-7BE6FCCDC2D8}" type="slidenum">
              <a:rPr lang="en-US" altLang="en-US">
                <a:latin typeface="Arial" panose="020B0604020202020204" pitchFamily="34" charset="0"/>
                <a:ea typeface="ヒラギノ角ゴ Pro W3"/>
              </a:rPr>
              <a:pPr>
                <a:spcBef>
                  <a:spcPct val="0"/>
                </a:spcBef>
                <a:buClrTx/>
                <a:buFontTx/>
                <a:buNone/>
              </a:pPr>
              <a:t>91</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42059721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022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10AF13FB-A50D-49A8-A510-8F879424DC71}" type="slidenum">
              <a:rPr lang="en-US" altLang="en-US">
                <a:latin typeface="Arial" panose="020B0604020202020204" pitchFamily="34" charset="0"/>
                <a:ea typeface="ヒラギノ角ゴ Pro W3"/>
              </a:rPr>
              <a:pPr>
                <a:spcBef>
                  <a:spcPct val="0"/>
                </a:spcBef>
                <a:buClrTx/>
                <a:buFontTx/>
                <a:buNone/>
              </a:pPr>
              <a:t>92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50923626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2276"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84C0BFF-C86E-4FBD-B3C0-A6F76915CB8D}"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93</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105767512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432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B696DF3-38CC-45BF-A8EA-5447AEE91820}" type="slidenum">
              <a:rPr lang="en-US" altLang="en-US">
                <a:latin typeface="Arial" panose="020B0604020202020204" pitchFamily="34" charset="0"/>
                <a:ea typeface="ヒラギノ角ゴ Pro W3"/>
              </a:rPr>
              <a:pPr>
                <a:spcBef>
                  <a:spcPct val="0"/>
                </a:spcBef>
                <a:buClrTx/>
                <a:buFontTx/>
                <a:buNone/>
              </a:pPr>
              <a:t>94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4405513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63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E4F501C2-888F-4C82-BBFD-9493B231ABF4}" type="slidenum">
              <a:rPr lang="en-US" altLang="en-US">
                <a:latin typeface="Arial" panose="020B0604020202020204" pitchFamily="34" charset="0"/>
                <a:ea typeface="ヒラギノ角ゴ Pro W3"/>
              </a:rPr>
              <a:pPr>
                <a:spcBef>
                  <a:spcPct val="0"/>
                </a:spcBef>
                <a:buClrTx/>
                <a:buFontTx/>
                <a:buNone/>
              </a:pPr>
              <a:t>95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21137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15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77D2CDD-554A-48C4-A9B2-B33F232EDE50}" type="slidenum">
              <a:rPr lang="en-US" altLang="en-US">
                <a:latin typeface="Arial" panose="020B0604020202020204" pitchFamily="34" charset="0"/>
                <a:ea typeface="ヒラギノ角ゴ Pro W3"/>
              </a:rPr>
              <a:pPr>
                <a:spcBef>
                  <a:spcPct val="0"/>
                </a:spcBef>
                <a:buClrTx/>
                <a:buFontTx/>
                <a:buNone/>
              </a:pPr>
              <a:t>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2796062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884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2F52E7C5-96E7-4555-A4BE-29CA92783BBA}" type="slidenum">
              <a:rPr lang="en-US" altLang="en-US">
                <a:latin typeface="Arial" panose="020B0604020202020204" pitchFamily="34" charset="0"/>
                <a:ea typeface="ヒラギノ角ゴ Pro W3"/>
              </a:rPr>
              <a:pPr>
                <a:spcBef>
                  <a:spcPct val="0"/>
                </a:spcBef>
                <a:buClrTx/>
                <a:buFontTx/>
                <a:buNone/>
              </a:pPr>
              <a:t>96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1394383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046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3B341BB-F90D-4AA3-801A-10A67CC9F0E5}" type="slidenum">
              <a:rPr lang="en-US" altLang="en-US">
                <a:latin typeface="Arial" panose="020B0604020202020204" pitchFamily="34" charset="0"/>
                <a:ea typeface="ヒラギノ角ゴ Pro W3"/>
              </a:rPr>
              <a:pPr>
                <a:spcBef>
                  <a:spcPct val="0"/>
                </a:spcBef>
                <a:buClrTx/>
                <a:buFontTx/>
                <a:buNone/>
              </a:pPr>
              <a:t>98</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26750721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251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BD8A910-433A-4A65-B9CB-3CE35EF365BE}" type="slidenum">
              <a:rPr lang="en-US" altLang="en-US">
                <a:latin typeface="Arial" panose="020B0604020202020204" pitchFamily="34" charset="0"/>
                <a:ea typeface="ヒラギノ角ゴ Pro W3"/>
              </a:rPr>
              <a:pPr>
                <a:spcBef>
                  <a:spcPct val="0"/>
                </a:spcBef>
                <a:buClrTx/>
                <a:buFontTx/>
                <a:buNone/>
              </a:pPr>
              <a:t>99</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0925151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456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5335076D-C869-4487-89BB-9EDDBD4352EF}" type="slidenum">
              <a:rPr lang="en-US" altLang="en-US">
                <a:latin typeface="Arial" panose="020B0604020202020204" pitchFamily="34" charset="0"/>
                <a:ea typeface="ヒラギノ角ゴ Pro W3"/>
              </a:rPr>
              <a:pPr>
                <a:spcBef>
                  <a:spcPct val="0"/>
                </a:spcBef>
                <a:buClrTx/>
                <a:buFontTx/>
                <a:buNone/>
              </a:pPr>
              <a:t>100</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412166419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6612" name="Slide Number Placeholder 3"/>
          <p:cNvSpPr txBox="1">
            <a:spLocks noGrp="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ED41A04-E491-4258-8F66-FAC77F2065B4}" type="slidenum">
              <a:rPr lang="en-US" altLang="en-US" u="none">
                <a:latin typeface="Arial" panose="020B0604020202020204" pitchFamily="34" charset="0"/>
                <a:cs typeface="Lucida Sans Unicode" panose="020B0602030504020204" pitchFamily="34" charset="0"/>
              </a:rPr>
              <a:pPr algn="r" eaLnBrk="1" hangingPunct="1">
                <a:spcBef>
                  <a:spcPct val="0"/>
                </a:spcBef>
                <a:buClrTx/>
                <a:buFontTx/>
                <a:buNone/>
              </a:pPr>
              <a:t>101</a:t>
            </a:fld>
            <a:endParaRPr lang="en-US" altLang="en-US" u="none" dirty="0">
              <a:latin typeface="Arial" panose="020B0604020202020204" pitchFamily="34" charset="0"/>
              <a:cs typeface="Lucida Sans Unicode" panose="020B0602030504020204" pitchFamily="34" charset="0"/>
            </a:endParaRPr>
          </a:p>
        </p:txBody>
      </p:sp>
    </p:spTree>
    <p:extLst>
      <p:ext uri="{BB962C8B-B14F-4D97-AF65-F5344CB8AC3E}">
        <p14:creationId xmlns:p14="http://schemas.microsoft.com/office/powerpoint/2010/main" val="300012363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9866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D97473DA-8FD9-48CC-AA61-0CCEAB0E64E9}" type="slidenum">
              <a:rPr lang="en-US" altLang="en-US">
                <a:latin typeface="Arial" panose="020B0604020202020204" pitchFamily="34" charset="0"/>
                <a:ea typeface="ヒラギノ角ゴ Pro W3"/>
              </a:rPr>
              <a:pPr>
                <a:spcBef>
                  <a:spcPct val="0"/>
                </a:spcBef>
                <a:buClrTx/>
                <a:buFontTx/>
                <a:buNone/>
              </a:pPr>
              <a:t>102</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959120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0708"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8BD45491-6507-408D-897D-943BFF1F506B}" type="slidenum">
              <a:rPr lang="en-US" altLang="en-US">
                <a:latin typeface="Arial" panose="020B0604020202020204" pitchFamily="34" charset="0"/>
                <a:ea typeface="ヒラギノ角ゴ Pro W3"/>
              </a:rPr>
              <a:pPr>
                <a:spcBef>
                  <a:spcPct val="0"/>
                </a:spcBef>
                <a:buClrTx/>
                <a:buFontTx/>
                <a:buNone/>
              </a:pPr>
              <a:t>103</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4318798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2756"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66C56BB-BC07-4C4F-9EDD-1AC75254FEA1}" type="slidenum">
              <a:rPr lang="en-US" altLang="en-US">
                <a:latin typeface="Arial" panose="020B0604020202020204" pitchFamily="34" charset="0"/>
                <a:ea typeface="ヒラギノ角ゴ Pro W3"/>
              </a:rPr>
              <a:pPr>
                <a:spcBef>
                  <a:spcPct val="0"/>
                </a:spcBef>
                <a:buClrTx/>
                <a:buFontTx/>
                <a:buNone/>
              </a:pPr>
              <a:t>104</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1150138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4804"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67314F21-7478-47B2-833C-EE83D9C25820}" type="slidenum">
              <a:rPr lang="en-US" altLang="en-US">
                <a:latin typeface="Arial" panose="020B0604020202020204" pitchFamily="34" charset="0"/>
                <a:ea typeface="ヒラギノ角ゴ Pro W3"/>
              </a:rPr>
              <a:pPr>
                <a:spcBef>
                  <a:spcPct val="0"/>
                </a:spcBef>
                <a:buClrTx/>
                <a:buFontTx/>
                <a:buNone/>
              </a:pPr>
              <a:t>105</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15540099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20685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596B58D-0408-4857-B974-59D4AB1521FE}" type="slidenum">
              <a:rPr lang="en-US" altLang="en-US">
                <a:latin typeface="Arial" panose="020B0604020202020204" pitchFamily="34" charset="0"/>
                <a:ea typeface="ヒラギノ角ゴ Pro W3"/>
              </a:rPr>
              <a:pPr>
                <a:spcBef>
                  <a:spcPct val="0"/>
                </a:spcBef>
                <a:buClrTx/>
                <a:buFontTx/>
                <a:buNone/>
              </a:pPr>
              <a:t>106</a:t>
            </a:fld>
            <a:endParaRPr lang="en-US" altLang="en-US" dirty="0">
              <a:latin typeface="Arial" panose="020B0604020202020204" pitchFamily="34" charset="0"/>
              <a:ea typeface="ヒラギノ角ゴ Pro W3"/>
            </a:endParaRPr>
          </a:p>
        </p:txBody>
      </p:sp>
    </p:spTree>
    <p:extLst>
      <p:ext uri="{BB962C8B-B14F-4D97-AF65-F5344CB8AC3E}">
        <p14:creationId xmlns:p14="http://schemas.microsoft.com/office/powerpoint/2010/main" val="337688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8210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7" name="Copyright" descr="©McGraw-Hill Education">
            <a:extLst>
              <a:ext uri="{FF2B5EF4-FFF2-40B4-BE49-F238E27FC236}">
                <a16:creationId xmlns:a16="http://schemas.microsoft.com/office/drawing/2014/main" id="{0D08126C-1D23-48E1-83EB-E732160EF415}"/>
              </a:ext>
            </a:extLst>
          </p:cNvPr>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0574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8D9C208E-66EF-469C-B614-EF96BD937761}"/>
              </a:ext>
            </a:extLst>
          </p:cNvPr>
          <p:cNvSpPr>
            <a:spLocks noGrp="1"/>
          </p:cNvSpPr>
          <p:nvPr>
            <p:ph sz="quarter" idx="18"/>
          </p:nvPr>
        </p:nvSpPr>
        <p:spPr>
          <a:xfrm>
            <a:off x="838200" y="3352800"/>
            <a:ext cx="2057400" cy="457200"/>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7" name="Content Placeholder 6">
            <a:extLst>
              <a:ext uri="{FF2B5EF4-FFF2-40B4-BE49-F238E27FC236}">
                <a16:creationId xmlns:a16="http://schemas.microsoft.com/office/drawing/2014/main" id="{5B97A16A-69A2-4520-A3D9-68D223E4A0CF}"/>
              </a:ext>
            </a:extLst>
          </p:cNvPr>
          <p:cNvSpPr>
            <a:spLocks noGrp="1"/>
          </p:cNvSpPr>
          <p:nvPr>
            <p:ph sz="quarter" idx="19"/>
          </p:nvPr>
        </p:nvSpPr>
        <p:spPr>
          <a:xfrm>
            <a:off x="838200" y="4114800"/>
            <a:ext cx="2971800" cy="685800"/>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10" name="Copyright" descr="©McGraw-Hill Education">
            <a:extLst>
              <a:ext uri="{FF2B5EF4-FFF2-40B4-BE49-F238E27FC236}">
                <a16:creationId xmlns:a16="http://schemas.microsoft.com/office/drawing/2014/main" id="{8E8D132F-A4F1-436B-A1EC-38592A10F093}"/>
              </a:ext>
            </a:extLst>
          </p:cNvPr>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45214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2098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7572D316-B425-433A-9C2C-368367A467A6}"/>
              </a:ext>
            </a:extLst>
          </p:cNvPr>
          <p:cNvSpPr>
            <a:spLocks noGrp="1"/>
          </p:cNvSpPr>
          <p:nvPr>
            <p:ph sz="quarter" idx="18"/>
          </p:nvPr>
        </p:nvSpPr>
        <p:spPr>
          <a:xfrm>
            <a:off x="914400" y="3657600"/>
            <a:ext cx="2551113" cy="304800"/>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7" name="Copyright" descr="©McGraw-Hill Education">
            <a:extLst>
              <a:ext uri="{FF2B5EF4-FFF2-40B4-BE49-F238E27FC236}">
                <a16:creationId xmlns:a16="http://schemas.microsoft.com/office/drawing/2014/main" id="{29AA3F94-F967-447A-B4D6-D6D5A75F6789}"/>
              </a:ext>
            </a:extLst>
          </p:cNvPr>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69119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133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17B8B210-9067-4687-83F7-750E8923ABCB}"/>
              </a:ext>
            </a:extLst>
          </p:cNvPr>
          <p:cNvSpPr>
            <a:spLocks noGrp="1"/>
          </p:cNvSpPr>
          <p:nvPr>
            <p:ph sz="quarter" idx="18"/>
          </p:nvPr>
        </p:nvSpPr>
        <p:spPr>
          <a:xfrm>
            <a:off x="609600" y="3429000"/>
            <a:ext cx="2855913" cy="304801"/>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11" name="Table Placeholder 10">
            <a:extLst>
              <a:ext uri="{FF2B5EF4-FFF2-40B4-BE49-F238E27FC236}">
                <a16:creationId xmlns:a16="http://schemas.microsoft.com/office/drawing/2014/main" id="{D70FBA07-FE08-494C-B006-55002ACF3871}"/>
              </a:ext>
            </a:extLst>
          </p:cNvPr>
          <p:cNvSpPr>
            <a:spLocks noGrp="1"/>
          </p:cNvSpPr>
          <p:nvPr>
            <p:ph type="tbl" sz="quarter" idx="19"/>
          </p:nvPr>
        </p:nvSpPr>
        <p:spPr>
          <a:xfrm>
            <a:off x="762000" y="4343400"/>
            <a:ext cx="2057400" cy="609600"/>
          </a:xfrm>
          <a:prstGeom prst="rect">
            <a:avLst/>
          </a:prstGeom>
        </p:spPr>
        <p:txBody>
          <a:bodyPr/>
          <a:lstStyle/>
          <a:p>
            <a:endParaRPr lang="en-GB" dirty="0"/>
          </a:p>
        </p:txBody>
      </p:sp>
      <p:sp>
        <p:nvSpPr>
          <p:cNvPr id="10" name="Copyright" descr="©McGraw-Hill Education">
            <a:extLst>
              <a:ext uri="{FF2B5EF4-FFF2-40B4-BE49-F238E27FC236}">
                <a16:creationId xmlns:a16="http://schemas.microsoft.com/office/drawing/2014/main" id="{E4CE2ED6-4A9D-4712-B722-16A4FD0325A4}"/>
              </a:ext>
            </a:extLst>
          </p:cNvPr>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296830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942712-A312-4EE7-9D22-B528BFC8E1CE}"/>
              </a:ext>
            </a:extLst>
          </p:cNvPr>
          <p:cNvSpPr>
            <a:spLocks noGrp="1"/>
          </p:cNvSpPr>
          <p:nvPr>
            <p:ph sz="quarter" idx="10"/>
          </p:nvPr>
        </p:nvSpPr>
        <p:spPr>
          <a:xfrm>
            <a:off x="1219200" y="1905000"/>
            <a:ext cx="1752600" cy="1219200"/>
          </a:xfrm>
          <a:prstGeom prst="rect">
            <a:avLst/>
          </a:prstGeom>
        </p:spPr>
        <p:txBody>
          <a:bodyPr/>
          <a:lstStyle/>
          <a:p>
            <a:pPr lvl="0"/>
            <a:endParaRPr lang="en-US" dirty="0"/>
          </a:p>
        </p:txBody>
      </p:sp>
      <p:sp>
        <p:nvSpPr>
          <p:cNvPr id="5" name="Content Placeholder 4">
            <a:extLst>
              <a:ext uri="{FF2B5EF4-FFF2-40B4-BE49-F238E27FC236}">
                <a16:creationId xmlns:a16="http://schemas.microsoft.com/office/drawing/2014/main" id="{D339E3DE-1186-4FBB-A3D0-32A1834D95AE}"/>
              </a:ext>
            </a:extLst>
          </p:cNvPr>
          <p:cNvSpPr>
            <a:spLocks noGrp="1"/>
          </p:cNvSpPr>
          <p:nvPr>
            <p:ph sz="quarter" idx="11"/>
          </p:nvPr>
        </p:nvSpPr>
        <p:spPr>
          <a:xfrm>
            <a:off x="3581400" y="1905000"/>
            <a:ext cx="1752600" cy="990600"/>
          </a:xfrm>
          <a:prstGeom prst="rect">
            <a:avLst/>
          </a:prstGeom>
        </p:spPr>
        <p:txBody>
          <a:bodyPr/>
          <a:lstStyle/>
          <a:p>
            <a:pPr lvl="0"/>
            <a:endParaRPr lang="en-US" dirty="0"/>
          </a:p>
        </p:txBody>
      </p:sp>
      <p:sp>
        <p:nvSpPr>
          <p:cNvPr id="6" name="Title 5">
            <a:extLst>
              <a:ext uri="{FF2B5EF4-FFF2-40B4-BE49-F238E27FC236}">
                <a16:creationId xmlns:a16="http://schemas.microsoft.com/office/drawing/2014/main" id="{92526762-C3AF-4F45-92DB-F04D20B46E1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pic>
        <p:nvPicPr>
          <p:cNvPr id="7" name="MH Logo" descr="Logo: McGraw-Hill Education">
            <a:extLst>
              <a:ext uri="{FF2B5EF4-FFF2-40B4-BE49-F238E27FC236}">
                <a16:creationId xmlns:a16="http://schemas.microsoft.com/office/drawing/2014/main" id="{DA902C09-9C94-4DF2-9741-0E603845357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8" name="MH Tagline" descr="Tag line: Because learning changes everything™">
            <a:extLst>
              <a:ext uri="{FF2B5EF4-FFF2-40B4-BE49-F238E27FC236}">
                <a16:creationId xmlns:a16="http://schemas.microsoft.com/office/drawing/2014/main" id="{8E9B599B-6FC8-498F-9063-C32972492F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7663993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5" name="Table Placeholder 4">
            <a:extLst>
              <a:ext uri="{FF2B5EF4-FFF2-40B4-BE49-F238E27FC236}">
                <a16:creationId xmlns:a16="http://schemas.microsoft.com/office/drawing/2014/main" id="{31BE0FA4-5968-4883-81BF-F98D330E3C3C}"/>
              </a:ext>
            </a:extLst>
          </p:cNvPr>
          <p:cNvSpPr>
            <a:spLocks noGrp="1"/>
          </p:cNvSpPr>
          <p:nvPr>
            <p:ph type="tbl" sz="quarter" idx="18"/>
          </p:nvPr>
        </p:nvSpPr>
        <p:spPr>
          <a:xfrm>
            <a:off x="5257800" y="1524000"/>
            <a:ext cx="1828800" cy="762000"/>
          </a:xfrm>
          <a:prstGeom prst="rect">
            <a:avLst/>
          </a:prstGeom>
        </p:spPr>
        <p:txBody>
          <a:bodyPr/>
          <a:lstStyle/>
          <a:p>
            <a:endParaRPr lang="en-US"/>
          </a:p>
        </p:txBody>
      </p:sp>
      <p:sp>
        <p:nvSpPr>
          <p:cNvPr id="15" name="Copyright" descr="©McGraw-Hill Education">
            <a:extLst>
              <a:ext uri="{FF2B5EF4-FFF2-40B4-BE49-F238E27FC236}">
                <a16:creationId xmlns:a16="http://schemas.microsoft.com/office/drawing/2014/main" id="{40FC0B66-1A15-4037-86CA-4D05C168C6D8}"/>
              </a:ext>
            </a:extLst>
          </p:cNvPr>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28201603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100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0574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8D9C208E-66EF-469C-B614-EF96BD937761}"/>
              </a:ext>
            </a:extLst>
          </p:cNvPr>
          <p:cNvSpPr>
            <a:spLocks noGrp="1"/>
          </p:cNvSpPr>
          <p:nvPr>
            <p:ph sz="quarter" idx="18"/>
          </p:nvPr>
        </p:nvSpPr>
        <p:spPr>
          <a:xfrm>
            <a:off x="838200" y="3352800"/>
            <a:ext cx="2057400" cy="457200"/>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7" name="Content Placeholder 6">
            <a:extLst>
              <a:ext uri="{FF2B5EF4-FFF2-40B4-BE49-F238E27FC236}">
                <a16:creationId xmlns:a16="http://schemas.microsoft.com/office/drawing/2014/main" id="{5B97A16A-69A2-4520-A3D9-68D223E4A0CF}"/>
              </a:ext>
            </a:extLst>
          </p:cNvPr>
          <p:cNvSpPr>
            <a:spLocks noGrp="1"/>
          </p:cNvSpPr>
          <p:nvPr>
            <p:ph sz="quarter" idx="19"/>
          </p:nvPr>
        </p:nvSpPr>
        <p:spPr>
          <a:xfrm>
            <a:off x="838200" y="4114800"/>
            <a:ext cx="2971800" cy="685800"/>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Tree>
    <p:extLst>
      <p:ext uri="{BB962C8B-B14F-4D97-AF65-F5344CB8AC3E}">
        <p14:creationId xmlns:p14="http://schemas.microsoft.com/office/powerpoint/2010/main" val="215985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5334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2057400"/>
            <a:ext cx="8229600" cy="22098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7572D316-B425-433A-9C2C-368367A467A6}"/>
              </a:ext>
            </a:extLst>
          </p:cNvPr>
          <p:cNvSpPr>
            <a:spLocks noGrp="1"/>
          </p:cNvSpPr>
          <p:nvPr>
            <p:ph sz="quarter" idx="18"/>
          </p:nvPr>
        </p:nvSpPr>
        <p:spPr>
          <a:xfrm>
            <a:off x="6400800" y="6019800"/>
            <a:ext cx="2551113" cy="304800"/>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Tree>
    <p:extLst>
      <p:ext uri="{BB962C8B-B14F-4D97-AF65-F5344CB8AC3E}">
        <p14:creationId xmlns:p14="http://schemas.microsoft.com/office/powerpoint/2010/main" val="362630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2133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4" name="Content Placeholder 3">
            <a:extLst>
              <a:ext uri="{FF2B5EF4-FFF2-40B4-BE49-F238E27FC236}">
                <a16:creationId xmlns:a16="http://schemas.microsoft.com/office/drawing/2014/main" id="{17B8B210-9067-4687-83F7-750E8923ABCB}"/>
              </a:ext>
            </a:extLst>
          </p:cNvPr>
          <p:cNvSpPr>
            <a:spLocks noGrp="1"/>
          </p:cNvSpPr>
          <p:nvPr>
            <p:ph sz="quarter" idx="18"/>
          </p:nvPr>
        </p:nvSpPr>
        <p:spPr>
          <a:xfrm>
            <a:off x="609600" y="3429000"/>
            <a:ext cx="2855913" cy="304801"/>
          </a:xfrm>
          <a:prstGeom prst="rect">
            <a:avLst/>
          </a:prstGeom>
        </p:spPr>
        <p:txBody>
          <a:bodyPr/>
          <a:lstStyle>
            <a:lvl1pPr marL="0" indent="0">
              <a:buNone/>
              <a:defRPr sz="1500"/>
            </a:lvl1pPr>
            <a:lvl2pPr marL="457200" indent="0">
              <a:buNone/>
              <a:defRPr sz="1500"/>
            </a:lvl2pPr>
            <a:lvl3pPr marL="914400" indent="0">
              <a:buNone/>
              <a:defRPr sz="1500"/>
            </a:lvl3pPr>
            <a:lvl4pPr marL="1371600" indent="0">
              <a:buNone/>
              <a:defRPr sz="1500"/>
            </a:lvl4pPr>
            <a:lvl5pPr marL="1828800" indent="0">
              <a:buNone/>
              <a:defRPr sz="1500"/>
            </a:lvl5pPr>
          </a:lstStyle>
          <a:p>
            <a:pPr lvl="0"/>
            <a:r>
              <a:rPr lang="en-US" dirty="0"/>
              <a:t>Edit Master text styles</a:t>
            </a:r>
          </a:p>
        </p:txBody>
      </p:sp>
      <p:sp>
        <p:nvSpPr>
          <p:cNvPr id="11" name="Table Placeholder 10">
            <a:extLst>
              <a:ext uri="{FF2B5EF4-FFF2-40B4-BE49-F238E27FC236}">
                <a16:creationId xmlns:a16="http://schemas.microsoft.com/office/drawing/2014/main" id="{D70FBA07-FE08-494C-B006-55002ACF3871}"/>
              </a:ext>
            </a:extLst>
          </p:cNvPr>
          <p:cNvSpPr>
            <a:spLocks noGrp="1"/>
          </p:cNvSpPr>
          <p:nvPr>
            <p:ph type="tbl" sz="quarter" idx="19"/>
          </p:nvPr>
        </p:nvSpPr>
        <p:spPr>
          <a:xfrm>
            <a:off x="762000" y="4343400"/>
            <a:ext cx="2057400" cy="609600"/>
          </a:xfrm>
          <a:prstGeom prst="rect">
            <a:avLst/>
          </a:prstGeom>
        </p:spPr>
        <p:txBody>
          <a:bodyPr/>
          <a:lstStyle/>
          <a:p>
            <a:endParaRPr lang="en-GB" dirty="0"/>
          </a:p>
        </p:txBody>
      </p:sp>
    </p:spTree>
    <p:extLst>
      <p:ext uri="{BB962C8B-B14F-4D97-AF65-F5344CB8AC3E}">
        <p14:creationId xmlns:p14="http://schemas.microsoft.com/office/powerpoint/2010/main" val="329382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386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90032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920932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695383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933059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5830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728440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10102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31075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778188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074104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gif"/><Relationship Id="rId5" Type="http://schemas.openxmlformats.org/officeDocument/2006/relationships/slideLayout" Target="../slideLayouts/slideLayout12.xml"/><Relationship Id="rId10" Type="http://schemas.openxmlformats.org/officeDocument/2006/relationships/image" Target="../media/image1.pn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theme" Target="../theme/theme5.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9.xml"/><Relationship Id="rId1" Type="http://schemas.openxmlformats.org/officeDocument/2006/relationships/slideLayout" Target="../slideLayouts/slideLayout68.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6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970" r:id="rId2"/>
    <p:sldLayoutId id="2147483969" r:id="rId3"/>
    <p:sldLayoutId id="2147483968" r:id="rId4"/>
    <p:sldLayoutId id="2147483896" r:id="rId5"/>
    <p:sldLayoutId id="2147483965" r:id="rId6"/>
    <p:sldLayoutId id="2147483753" r:id="rId7"/>
    <p:sldLayoutId id="2147483908" r:id="rId8"/>
    <p:sldLayoutId id="2147483950" r:id="rId9"/>
    <p:sldLayoutId id="2147483757" r:id="rId10"/>
    <p:sldLayoutId id="2147483877" r:id="rId11"/>
    <p:sldLayoutId id="2147483761" r:id="rId12"/>
    <p:sldLayoutId id="2147483800" r:id="rId13"/>
    <p:sldLayoutId id="2147483985" r:id="rId14"/>
    <p:sldLayoutId id="2147483986"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2097228"/>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 id="2147483983" r:id="rId12"/>
    <p:sldLayoutId id="214748398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64" r:id="rId3"/>
    <p:sldLayoutId id="2147483953" r:id="rId4"/>
    <p:sldLayoutId id="2147483954" r:id="rId5"/>
    <p:sldLayoutId id="2147483955" r:id="rId6"/>
    <p:sldLayoutId id="2147483956" r:id="rId7"/>
    <p:sldLayoutId id="2147483957" r:id="rId8"/>
    <p:sldLayoutId id="2147483958" r:id="rId9"/>
    <p:sldLayoutId id="2147483959"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9.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8.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10.xml.rels><?xml version="1.0" encoding="UTF-8" standalone="yes"?>
<Relationships xmlns="http://schemas.openxmlformats.org/package/2006/relationships"><Relationship Id="rId3" Type="http://schemas.openxmlformats.org/officeDocument/2006/relationships/slide" Target="slide82.xml"/><Relationship Id="rId2" Type="http://schemas.openxmlformats.org/officeDocument/2006/relationships/notesSlide" Target="../notesSlides/notesSlide103.xml"/><Relationship Id="rId1" Type="http://schemas.openxmlformats.org/officeDocument/2006/relationships/slideLayout" Target="../slideLayouts/slideLayout33.xml"/></Relationships>
</file>

<file path=ppt/slides/_rels/slide111.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104.xml"/><Relationship Id="rId1" Type="http://schemas.openxmlformats.org/officeDocument/2006/relationships/slideLayout" Target="../slideLayouts/slideLayout33.xml"/></Relationships>
</file>

<file path=ppt/slides/_rels/slide112.xml.rels><?xml version="1.0" encoding="UTF-8" standalone="yes"?>
<Relationships xmlns="http://schemas.openxmlformats.org/package/2006/relationships"><Relationship Id="rId3" Type="http://schemas.openxmlformats.org/officeDocument/2006/relationships/slide" Target="slide90.xml"/><Relationship Id="rId2" Type="http://schemas.openxmlformats.org/officeDocument/2006/relationships/notesSlide" Target="../notesSlides/notesSlide105.xml"/><Relationship Id="rId1" Type="http://schemas.openxmlformats.org/officeDocument/2006/relationships/slideLayout" Target="../slideLayouts/slideLayout33.xml"/></Relationships>
</file>

<file path=ppt/slides/_rels/slide113.xml.rels><?xml version="1.0" encoding="UTF-8" standalone="yes"?>
<Relationships xmlns="http://schemas.openxmlformats.org/package/2006/relationships"><Relationship Id="rId3" Type="http://schemas.openxmlformats.org/officeDocument/2006/relationships/slide" Target="slide92.xml"/><Relationship Id="rId2" Type="http://schemas.openxmlformats.org/officeDocument/2006/relationships/notesSlide" Target="../notesSlides/notesSlide106.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2.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1.xml"/><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5.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8.xml"/><Relationship Id="rId1" Type="http://schemas.openxmlformats.org/officeDocument/2006/relationships/slideLayout" Target="../slideLayouts/slideLayout18.xml"/><Relationship Id="rId4" Type="http://schemas.openxmlformats.org/officeDocument/2006/relationships/slide" Target="slide110.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slide" Target="slide111.xml"/><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3.xm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9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4.xml"/><Relationship Id="rId1" Type="http://schemas.openxmlformats.org/officeDocument/2006/relationships/slideLayout" Target="../slideLayouts/slideLayout18.xml"/><Relationship Id="rId4" Type="http://schemas.openxmlformats.org/officeDocument/2006/relationships/slide" Target="slide1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6.xml"/><Relationship Id="rId1" Type="http://schemas.openxmlformats.org/officeDocument/2006/relationships/slideLayout" Target="../slideLayouts/slideLayout17.xml"/><Relationship Id="rId4" Type="http://schemas.openxmlformats.org/officeDocument/2006/relationships/slide" Target="slide1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9.xml"/></Relationships>
</file>

<file path=ppt/slides/_rels/slide9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0.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AE6A479B-5297-44CB-AF9A-2260E8483AA1}"/>
              </a:ext>
            </a:extLst>
          </p:cNvPr>
          <p:cNvSpPr>
            <a:spLocks noGrp="1"/>
          </p:cNvSpPr>
          <p:nvPr>
            <p:ph type="title"/>
          </p:nvPr>
        </p:nvSpPr>
        <p:spPr>
          <a:xfrm>
            <a:off x="613634" y="2125674"/>
            <a:ext cx="3344732" cy="1095506"/>
          </a:xfrm>
          <a:prstGeom prst="rect">
            <a:avLst/>
          </a:prstGeom>
        </p:spPr>
        <p:txBody>
          <a:bodyPr/>
          <a:lstStyle/>
          <a:p>
            <a:pPr lvl="0" defTabSz="914400">
              <a:spcBef>
                <a:spcPts val="0"/>
              </a:spcBef>
              <a:defRPr/>
            </a:pPr>
            <a:r>
              <a:rPr lang="en-US" altLang="en-US" sz="3600" b="1" kern="0" dirty="0">
                <a:solidFill>
                  <a:srgbClr val="000000"/>
                </a:solidFill>
                <a:ea typeface="+mn-ea"/>
                <a:cs typeface="Lucida Sans Unicode" panose="020B0602030504020204" pitchFamily="34" charset="0"/>
              </a:rPr>
              <a:t>Chapter 27 Lecture Outline</a:t>
            </a:r>
            <a:endParaRPr lang="en-US" dirty="0"/>
          </a:p>
        </p:txBody>
      </p:sp>
      <p:sp>
        <p:nvSpPr>
          <p:cNvPr id="5" name="Content Placeholder 2">
            <a:extLst>
              <a:ext uri="{FF2B5EF4-FFF2-40B4-BE49-F238E27FC236}">
                <a16:creationId xmlns:a16="http://schemas.microsoft.com/office/drawing/2014/main" id="{FF8FBA1E-A9B6-4125-9574-AE3E9B47EBE4}"/>
              </a:ext>
            </a:extLst>
          </p:cNvPr>
          <p:cNvSpPr>
            <a:spLocks noGrp="1"/>
          </p:cNvSpPr>
          <p:nvPr>
            <p:ph sz="quarter" idx="10"/>
          </p:nvPr>
        </p:nvSpPr>
        <p:spPr>
          <a:xfrm>
            <a:off x="13855" y="3657600"/>
            <a:ext cx="4545793" cy="427323"/>
          </a:xfrm>
          <a:prstGeom prst="rect">
            <a:avLst/>
          </a:prstGeom>
        </p:spPr>
        <p:txBody>
          <a:bodyPr/>
          <a:lstStyle/>
          <a:p>
            <a:pPr marL="0" lvl="0" indent="0" algn="ctr" defTabSz="914400">
              <a:spcBef>
                <a:spcPct val="50000"/>
              </a:spcBef>
              <a:buNone/>
              <a:defRPr/>
            </a:pPr>
            <a:r>
              <a:rPr lang="en-US" altLang="en-US" sz="1100" b="1" kern="0" dirty="0">
                <a:solidFill>
                  <a:srgbClr val="000000"/>
                </a:solidFill>
                <a:cs typeface="Lucida Sans Unicode" panose="020B0602030504020204" pitchFamily="34" charset="0"/>
              </a:rPr>
              <a:t>See separate PowerPoint slides for all figures and tables pre-inserted into PowerPoint without notes.</a:t>
            </a:r>
          </a:p>
        </p:txBody>
      </p:sp>
      <p:pic>
        <p:nvPicPr>
          <p:cNvPr id="6" name="Picture 5" descr="Book cover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609600"/>
            <a:ext cx="4572000" cy="5715000"/>
          </a:xfrm>
          <a:prstGeom prst="rect">
            <a:avLst/>
          </a:prstGeom>
        </p:spPr>
      </p:pic>
    </p:spTree>
    <p:extLst>
      <p:ext uri="{BB962C8B-B14F-4D97-AF65-F5344CB8AC3E}">
        <p14:creationId xmlns:p14="http://schemas.microsoft.com/office/powerpoint/2010/main" val="11096059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C50C61-8378-4675-83C5-87090D53D9BE}"/>
              </a:ext>
            </a:extLst>
          </p:cNvPr>
          <p:cNvSpPr>
            <a:spLocks noGrp="1"/>
          </p:cNvSpPr>
          <p:nvPr>
            <p:ph type="title"/>
          </p:nvPr>
        </p:nvSpPr>
        <p:spPr>
          <a:xfrm>
            <a:off x="2039275" y="228600"/>
            <a:ext cx="5677705" cy="609600"/>
          </a:xfrm>
        </p:spPr>
        <p:txBody>
          <a:bodyPr/>
          <a:lstStyle/>
          <a:p>
            <a:r>
              <a:rPr lang="en-US" altLang="en-US" b="1" dirty="0">
                <a:solidFill>
                  <a:prstClr val="black"/>
                </a:solidFill>
              </a:rPr>
              <a:t>Urinary Tract Infections (1)</a:t>
            </a:r>
            <a:endParaRPr lang="en-US" dirty="0"/>
          </a:p>
        </p:txBody>
      </p:sp>
      <p:sp>
        <p:nvSpPr>
          <p:cNvPr id="2" name="Content Placeholder 1"/>
          <p:cNvSpPr>
            <a:spLocks noGrp="1"/>
          </p:cNvSpPr>
          <p:nvPr>
            <p:ph idx="1"/>
          </p:nvPr>
        </p:nvSpPr>
        <p:spPr>
          <a:xfrm>
            <a:off x="803565" y="990600"/>
            <a:ext cx="7592290" cy="5334000"/>
          </a:xfrm>
        </p:spPr>
        <p:txBody>
          <a:bodyPr/>
          <a:lstStyle/>
          <a:p>
            <a:pPr>
              <a:spcAft>
                <a:spcPts val="1500"/>
              </a:spcAft>
            </a:pPr>
            <a:r>
              <a:rPr lang="en-US" altLang="en-US" dirty="0"/>
              <a:t>Bacterial cystitis (bladder infection)</a:t>
            </a:r>
          </a:p>
          <a:p>
            <a:pPr marL="285750" lvl="1">
              <a:spcBef>
                <a:spcPts val="0"/>
              </a:spcBef>
            </a:pPr>
            <a:r>
              <a:rPr lang="en-US" altLang="en-US" u="sng" dirty="0"/>
              <a:t>Cystitis</a:t>
            </a:r>
            <a:r>
              <a:rPr lang="en-US" altLang="en-US" dirty="0"/>
              <a:t> is most common UTI</a:t>
            </a:r>
          </a:p>
          <a:p>
            <a:pPr marL="285750" lvl="1"/>
            <a:r>
              <a:rPr lang="en-US" altLang="en-US" i="1" dirty="0"/>
              <a:t>Signs and symptoms</a:t>
            </a:r>
          </a:p>
          <a:p>
            <a:pPr marL="512763" lvl="2"/>
            <a:r>
              <a:rPr lang="en-US" altLang="en-US" dirty="0"/>
              <a:t>Sometimes asymptomatic</a:t>
            </a:r>
          </a:p>
          <a:p>
            <a:pPr marL="512763" lvl="2"/>
            <a:r>
              <a:rPr lang="en-US" altLang="en-US" dirty="0"/>
              <a:t>Typically start suddenly, include burning pain during urination, urgent need to urinate, frequent release of small amounts of urine</a:t>
            </a:r>
          </a:p>
          <a:p>
            <a:pPr marL="512763" lvl="2"/>
            <a:r>
              <a:rPr lang="en-US" altLang="en-US" dirty="0"/>
              <a:t>Urine cloudy from leukocytes; may be pale red from blood</a:t>
            </a:r>
          </a:p>
          <a:p>
            <a:pPr marL="512763" lvl="2"/>
            <a:r>
              <a:rPr lang="en-US" altLang="en-US" dirty="0"/>
              <a:t>Often has bad odor</a:t>
            </a:r>
          </a:p>
          <a:p>
            <a:pPr marL="512763" lvl="2"/>
            <a:r>
              <a:rPr lang="en-US" altLang="en-US" dirty="0"/>
              <a:t>Area above pubic bone may be painful</a:t>
            </a:r>
          </a:p>
          <a:p>
            <a:pPr marL="512763" lvl="2"/>
            <a:r>
              <a:rPr lang="en-US" altLang="en-US" dirty="0"/>
              <a:t>Sometimes </a:t>
            </a:r>
            <a:r>
              <a:rPr lang="en-US" altLang="en-US" u="sng" dirty="0"/>
              <a:t>pyelonephritis</a:t>
            </a:r>
            <a:r>
              <a:rPr lang="en-US" altLang="en-US" dirty="0"/>
              <a:t> occurs: fever, chills, vomiting, back pain, tenderness overlying kidneys</a:t>
            </a:r>
          </a:p>
          <a:p>
            <a:pPr marL="735013" lvl="3"/>
            <a:r>
              <a:rPr lang="en-US" altLang="en-US" dirty="0"/>
              <a:t>Repeated episodes lead to scarring, shrinkage of kidneys; can cause kidney failure</a:t>
            </a:r>
          </a:p>
        </p:txBody>
      </p:sp>
    </p:spTree>
    <p:extLst>
      <p:ext uri="{BB962C8B-B14F-4D97-AF65-F5344CB8AC3E}">
        <p14:creationId xmlns:p14="http://schemas.microsoft.com/office/powerpoint/2010/main" val="4279626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F1FE126-E2F3-42B3-8AC9-9BC0CAB03863}"/>
              </a:ext>
            </a:extLst>
          </p:cNvPr>
          <p:cNvSpPr>
            <a:spLocks noGrp="1"/>
          </p:cNvSpPr>
          <p:nvPr>
            <p:ph type="title"/>
          </p:nvPr>
        </p:nvSpPr>
        <p:spPr>
          <a:xfrm>
            <a:off x="3544390" y="228600"/>
            <a:ext cx="2913560" cy="609600"/>
          </a:xfrm>
        </p:spPr>
        <p:txBody>
          <a:bodyPr/>
          <a:lstStyle/>
          <a:p>
            <a:r>
              <a:rPr lang="en-US" altLang="en-US" b="1" dirty="0">
                <a:solidFill>
                  <a:schemeClr val="tx1"/>
                </a:solidFill>
              </a:rPr>
              <a:t>Viral STIs (18)</a:t>
            </a:r>
            <a:endParaRPr lang="en-GB" dirty="0"/>
          </a:p>
        </p:txBody>
      </p:sp>
      <p:sp>
        <p:nvSpPr>
          <p:cNvPr id="3" name="Content Placeholder 2"/>
          <p:cNvSpPr>
            <a:spLocks noGrp="1"/>
          </p:cNvSpPr>
          <p:nvPr>
            <p:ph idx="1"/>
          </p:nvPr>
        </p:nvSpPr>
        <p:spPr>
          <a:xfrm>
            <a:off x="800100" y="990600"/>
            <a:ext cx="7467600" cy="5257800"/>
          </a:xfrm>
        </p:spPr>
        <p:txBody>
          <a:bodyPr/>
          <a:lstStyle/>
          <a:p>
            <a:pPr>
              <a:spcBef>
                <a:spcPts val="0"/>
              </a:spcBef>
              <a:spcAft>
                <a:spcPts val="1500"/>
              </a:spcAft>
            </a:pPr>
            <a:r>
              <a:rPr lang="en-US" altLang="en-US" dirty="0"/>
              <a:t>HIV/AIDS </a:t>
            </a:r>
          </a:p>
          <a:p>
            <a:pPr marL="285750" lvl="1">
              <a:spcBef>
                <a:spcPts val="0"/>
              </a:spcBef>
            </a:pPr>
            <a:r>
              <a:rPr lang="en-US" altLang="en-US" sz="2400" i="1" dirty="0"/>
              <a:t>Preventing transmission via blood, blood products</a:t>
            </a:r>
          </a:p>
          <a:p>
            <a:pPr marL="514350" lvl="2"/>
            <a:r>
              <a:rPr lang="en-US" altLang="en-US" sz="2400" dirty="0"/>
              <a:t>Donor and blood screening have lowered risk to </a:t>
            </a:r>
            <a:br>
              <a:rPr lang="en-US" altLang="en-US" sz="2400" dirty="0"/>
            </a:br>
            <a:r>
              <a:rPr lang="en-US" altLang="en-US" sz="2400" dirty="0"/>
              <a:t>1 in 1.5 million transfusions</a:t>
            </a:r>
          </a:p>
          <a:p>
            <a:pPr marL="762000" lvl="3"/>
            <a:r>
              <a:rPr lang="en-US" altLang="en-US" sz="2000" dirty="0"/>
              <a:t>Also reduced in artificial insemination and organ transplantation</a:t>
            </a:r>
          </a:p>
          <a:p>
            <a:pPr marL="514350" lvl="2"/>
            <a:r>
              <a:rPr lang="en-US" altLang="en-US" sz="2400" dirty="0"/>
              <a:t>Needle and syringe exchange programs</a:t>
            </a:r>
          </a:p>
          <a:p>
            <a:pPr marL="762000" lvl="3"/>
            <a:r>
              <a:rPr lang="en-US" altLang="en-US" sz="2000" dirty="0"/>
              <a:t>Drug rehab and education about safer sex practices</a:t>
            </a:r>
          </a:p>
          <a:p>
            <a:pPr marL="514350" lvl="2"/>
            <a:r>
              <a:rPr lang="en-US" altLang="en-US" sz="2400" dirty="0"/>
              <a:t>High-level disinfectants can decontaminate surfaces exposed to body fluids</a:t>
            </a:r>
          </a:p>
          <a:p>
            <a:pPr marL="762000" lvl="3"/>
            <a:r>
              <a:rPr lang="en-US" altLang="en-US" sz="2000" dirty="0"/>
              <a:t>Dilute household bleach effective for general use</a:t>
            </a:r>
          </a:p>
        </p:txBody>
      </p:sp>
    </p:spTree>
    <p:extLst>
      <p:ext uri="{BB962C8B-B14F-4D97-AF65-F5344CB8AC3E}">
        <p14:creationId xmlns:p14="http://schemas.microsoft.com/office/powerpoint/2010/main" val="4266896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4A0587-830F-4889-A436-24C6797A45A1}"/>
              </a:ext>
            </a:extLst>
          </p:cNvPr>
          <p:cNvSpPr>
            <a:spLocks noGrp="1"/>
          </p:cNvSpPr>
          <p:nvPr>
            <p:ph type="title"/>
          </p:nvPr>
        </p:nvSpPr>
        <p:spPr>
          <a:xfrm>
            <a:off x="3544390" y="228600"/>
            <a:ext cx="2913560" cy="609600"/>
          </a:xfrm>
        </p:spPr>
        <p:txBody>
          <a:bodyPr/>
          <a:lstStyle/>
          <a:p>
            <a:r>
              <a:rPr lang="en-US" altLang="en-US" b="1" dirty="0">
                <a:solidFill>
                  <a:schemeClr val="tx1"/>
                </a:solidFill>
              </a:rPr>
              <a:t>Viral STIs (19)</a:t>
            </a:r>
            <a:endParaRPr lang="en-GB" dirty="0"/>
          </a:p>
        </p:txBody>
      </p:sp>
      <p:sp>
        <p:nvSpPr>
          <p:cNvPr id="3" name="Content Placeholder 2"/>
          <p:cNvSpPr>
            <a:spLocks noGrp="1"/>
          </p:cNvSpPr>
          <p:nvPr>
            <p:ph idx="1"/>
          </p:nvPr>
        </p:nvSpPr>
        <p:spPr>
          <a:xfrm>
            <a:off x="800100" y="990600"/>
            <a:ext cx="7391400" cy="3633850"/>
          </a:xfrm>
        </p:spPr>
        <p:txBody>
          <a:bodyPr/>
          <a:lstStyle/>
          <a:p>
            <a:pPr>
              <a:spcBef>
                <a:spcPts val="0"/>
              </a:spcBef>
              <a:spcAft>
                <a:spcPts val="1500"/>
              </a:spcAft>
            </a:pPr>
            <a:r>
              <a:rPr lang="en-US" altLang="en-US" dirty="0"/>
              <a:t>HIV/AIDS </a:t>
            </a:r>
          </a:p>
          <a:p>
            <a:pPr marL="285750" lvl="1">
              <a:spcBef>
                <a:spcPts val="0"/>
              </a:spcBef>
            </a:pPr>
            <a:r>
              <a:rPr lang="en-US" altLang="en-US" i="1" dirty="0"/>
              <a:t>Preventing vertical transmission</a:t>
            </a:r>
            <a:endParaRPr lang="en-US" altLang="en-US" dirty="0"/>
          </a:p>
          <a:p>
            <a:pPr marL="533400" lvl="2"/>
            <a:r>
              <a:rPr lang="en-US" altLang="en-US" sz="2400" dirty="0"/>
              <a:t>Anti-HIV therapy for mother</a:t>
            </a:r>
          </a:p>
          <a:p>
            <a:pPr marL="533400" lvl="2"/>
            <a:r>
              <a:rPr lang="en-US" altLang="en-US" sz="2400" dirty="0"/>
              <a:t>Delivery of infant by cesarean section</a:t>
            </a:r>
          </a:p>
          <a:p>
            <a:pPr marL="533400" lvl="2"/>
            <a:r>
              <a:rPr lang="en-US" altLang="en-US" sz="2400" dirty="0"/>
              <a:t>Avoid breastfeeding</a:t>
            </a:r>
          </a:p>
          <a:p>
            <a:pPr marL="762000" lvl="3"/>
            <a:r>
              <a:rPr lang="en-US" altLang="en-US" sz="2000" dirty="0"/>
              <a:t>Problem in developing countries due to need to transmit maternal antibodies to other endemic diseases, and lack of clean water to make formula</a:t>
            </a:r>
          </a:p>
        </p:txBody>
      </p:sp>
    </p:spTree>
    <p:extLst>
      <p:ext uri="{BB962C8B-B14F-4D97-AF65-F5344CB8AC3E}">
        <p14:creationId xmlns:p14="http://schemas.microsoft.com/office/powerpoint/2010/main" val="3238618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C91F376-223B-4104-9AB2-06A6A45A8AEB}"/>
              </a:ext>
            </a:extLst>
          </p:cNvPr>
          <p:cNvSpPr>
            <a:spLocks noGrp="1"/>
          </p:cNvSpPr>
          <p:nvPr>
            <p:ph type="title"/>
          </p:nvPr>
        </p:nvSpPr>
        <p:spPr>
          <a:xfrm>
            <a:off x="3541672" y="228600"/>
            <a:ext cx="2913560" cy="609600"/>
          </a:xfrm>
        </p:spPr>
        <p:txBody>
          <a:bodyPr/>
          <a:lstStyle/>
          <a:p>
            <a:r>
              <a:rPr lang="en-US" altLang="en-US" b="1" dirty="0">
                <a:solidFill>
                  <a:schemeClr val="tx1"/>
                </a:solidFill>
              </a:rPr>
              <a:t>Viral STIs (20)</a:t>
            </a:r>
            <a:endParaRPr lang="en-GB" dirty="0"/>
          </a:p>
        </p:txBody>
      </p:sp>
      <p:sp>
        <p:nvSpPr>
          <p:cNvPr id="3" name="Content Placeholder 2"/>
          <p:cNvSpPr>
            <a:spLocks noGrp="1"/>
          </p:cNvSpPr>
          <p:nvPr>
            <p:ph idx="1"/>
          </p:nvPr>
        </p:nvSpPr>
        <p:spPr>
          <a:xfrm>
            <a:off x="800103" y="990600"/>
            <a:ext cx="7620000" cy="4472050"/>
          </a:xfrm>
        </p:spPr>
        <p:txBody>
          <a:bodyPr/>
          <a:lstStyle/>
          <a:p>
            <a:pPr>
              <a:spcBef>
                <a:spcPts val="0"/>
              </a:spcBef>
              <a:spcAft>
                <a:spcPts val="1500"/>
              </a:spcAft>
            </a:pPr>
            <a:r>
              <a:rPr lang="en-US" altLang="en-US" dirty="0"/>
              <a:t>HIV/AIDS </a:t>
            </a:r>
          </a:p>
          <a:p>
            <a:pPr marL="285750" lvl="1">
              <a:spcBef>
                <a:spcPts val="0"/>
              </a:spcBef>
            </a:pPr>
            <a:r>
              <a:rPr lang="en-US" altLang="en-US" dirty="0"/>
              <a:t>Vaccine prospects</a:t>
            </a:r>
          </a:p>
          <a:p>
            <a:pPr marL="552450" lvl="2"/>
            <a:r>
              <a:rPr lang="en-US" altLang="en-US" sz="2000" dirty="0"/>
              <a:t>HIV highly variable genetically due to high error rate</a:t>
            </a:r>
          </a:p>
          <a:p>
            <a:pPr marL="781050" lvl="3"/>
            <a:r>
              <a:rPr lang="en-US" altLang="en-US" sz="1800" dirty="0"/>
              <a:t>Antibodies do not protect against new variants</a:t>
            </a:r>
          </a:p>
          <a:p>
            <a:pPr marL="552450" lvl="2"/>
            <a:r>
              <a:rPr lang="en-US" altLang="en-US" sz="2000" dirty="0"/>
              <a:t>Syncytia form; virus can pass from cell to cell without contacting antibodies</a:t>
            </a:r>
          </a:p>
          <a:p>
            <a:pPr marL="552450" lvl="2"/>
            <a:r>
              <a:rPr lang="en-US" altLang="en-US" sz="2000" dirty="0"/>
              <a:t>Lack of good animal model to test new vaccines</a:t>
            </a:r>
          </a:p>
          <a:p>
            <a:pPr marL="552450" lvl="2"/>
            <a:r>
              <a:rPr lang="en-US" altLang="en-US" sz="2000" dirty="0"/>
              <a:t>Much research effort directed at developing vaccine</a:t>
            </a:r>
          </a:p>
          <a:p>
            <a:pPr marL="781050" lvl="3"/>
            <a:r>
              <a:rPr lang="en-US" altLang="en-US" sz="1800" dirty="0"/>
              <a:t>Recombinant vector vaccine protected about 30% of trial participants</a:t>
            </a:r>
          </a:p>
          <a:p>
            <a:pPr marL="781050" lvl="3"/>
            <a:r>
              <a:rPr lang="en-US" altLang="en-US" sz="1800" dirty="0"/>
              <a:t>DNA, peptide vaccines under development</a:t>
            </a:r>
            <a:endParaRPr lang="en-US" sz="1800" dirty="0"/>
          </a:p>
        </p:txBody>
      </p:sp>
    </p:spTree>
    <p:extLst>
      <p:ext uri="{BB962C8B-B14F-4D97-AF65-F5344CB8AC3E}">
        <p14:creationId xmlns:p14="http://schemas.microsoft.com/office/powerpoint/2010/main" val="3168148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FA8B22-8D82-455F-B212-68DF2459CB91}"/>
              </a:ext>
            </a:extLst>
          </p:cNvPr>
          <p:cNvSpPr>
            <a:spLocks noGrp="1"/>
          </p:cNvSpPr>
          <p:nvPr>
            <p:ph type="title"/>
          </p:nvPr>
        </p:nvSpPr>
        <p:spPr>
          <a:xfrm>
            <a:off x="2258499" y="146955"/>
            <a:ext cx="4692318" cy="609600"/>
          </a:xfrm>
        </p:spPr>
        <p:txBody>
          <a:bodyPr/>
          <a:lstStyle/>
          <a:p>
            <a:r>
              <a:rPr lang="en-US" altLang="en-US" b="1" dirty="0">
                <a:solidFill>
                  <a:schemeClr val="tx1"/>
                </a:solidFill>
              </a:rPr>
              <a:t>Table 27.19 HIV Disease</a:t>
            </a:r>
            <a:endParaRPr lang="en-GB" dirty="0"/>
          </a:p>
        </p:txBody>
      </p:sp>
      <p:graphicFrame>
        <p:nvGraphicFramePr>
          <p:cNvPr id="9" name="Table Placeholder 8">
            <a:extLst>
              <a:ext uri="{FF2B5EF4-FFF2-40B4-BE49-F238E27FC236}">
                <a16:creationId xmlns:a16="http://schemas.microsoft.com/office/drawing/2014/main" id="{C432FE9F-D829-4546-86CC-D6574C82920E}"/>
              </a:ext>
            </a:extLst>
          </p:cNvPr>
          <p:cNvGraphicFramePr>
            <a:graphicFrameLocks noGrp="1"/>
          </p:cNvGraphicFramePr>
          <p:nvPr>
            <p:ph type="tbl" sz="quarter" idx="19"/>
            <p:extLst>
              <p:ext uri="{D42A27DB-BD31-4B8C-83A1-F6EECF244321}">
                <p14:modId xmlns:p14="http://schemas.microsoft.com/office/powerpoint/2010/main" val="246565805"/>
              </p:ext>
            </p:extLst>
          </p:nvPr>
        </p:nvGraphicFramePr>
        <p:xfrm>
          <a:off x="914400" y="1371600"/>
          <a:ext cx="7239000" cy="4632960"/>
        </p:xfrm>
        <a:graphic>
          <a:graphicData uri="http://schemas.openxmlformats.org/drawingml/2006/table">
            <a:tbl>
              <a:tblPr firstRow="1" bandRow="1">
                <a:tableStyleId>{2D5ABB26-0587-4C30-8999-92F81FD0307C}</a:tableStyleId>
              </a:tblPr>
              <a:tblGrid>
                <a:gridCol w="1524000">
                  <a:extLst>
                    <a:ext uri="{9D8B030D-6E8A-4147-A177-3AD203B41FA5}">
                      <a16:colId xmlns:a16="http://schemas.microsoft.com/office/drawing/2014/main" val="2903946931"/>
                    </a:ext>
                  </a:extLst>
                </a:gridCol>
                <a:gridCol w="5715000">
                  <a:extLst>
                    <a:ext uri="{9D8B030D-6E8A-4147-A177-3AD203B41FA5}">
                      <a16:colId xmlns:a16="http://schemas.microsoft.com/office/drawing/2014/main" val="85452837"/>
                    </a:ext>
                  </a:extLst>
                </a:gridCol>
              </a:tblGrid>
              <a:tr h="838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Signs and symptoms</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Often no early symptoms but over half develop flu-like symptoms, including fever, sore throat, head and muscle aches, rash, and enlarged lymph nodes, early in the infection; after a period of clinical latency, symptoms arise due to immunodeficiency and resulting infections of lung, intestine, skin, eyes, and brain, as well as certain cancers.</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924423"/>
                  </a:ext>
                </a:extLst>
              </a:tr>
              <a:tr h="533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Incubation period</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Usually 6 days to 6 weeks for flu-like symptoms; without treatment, immunodeficiency symptoms occur within 10 years in half the infections (10% within 5 years and 90% within 17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7009918"/>
                  </a:ext>
                </a:extLst>
              </a:tr>
              <a:tr h="533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Causative agents</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Mainly human immunodeficiency virus type 1 (HIV-1), many subtypes and strains; HIV-2 mostly in West Africa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8138173"/>
                  </a:ext>
                </a:extLst>
              </a:tr>
              <a:tr h="609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Pathogenesis</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HIV infects various body cells, notably those vital to adaptive immunity, including CD4 T lymphocytes and antigen-presenting cells; T cells are killed—their numbers slowly decline until the immune system can no longer resist infections or tumor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644618"/>
                  </a:ext>
                </a:extLst>
              </a:tr>
              <a:tr h="685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Epidemiology</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Three main routes of transmission: intimate sexual contact, transfer of blood or blood products, and from mother to child around the time of childbirth; transmission can also occur by breast milk, and possibly by oral-genital contact; other STIs such as syphilis increase transmission.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369149"/>
                  </a:ext>
                </a:extLst>
              </a:tr>
              <a:tr h="7679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Treatment</a:t>
                      </a:r>
                      <a:r>
                        <a:rPr lang="en-US" sz="1100" baseline="0" dirty="0"/>
                        <a:t> and prevention</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Treatment: ART, consisting of combinations of several anti-HIV medications, slows disease progression; medications and vaccines can prevent infections that can complicate HIV disease. Prevention: no vaccine yet available; abstinence, monogamous relationships, and condom use, avoidance of sexual contact with injected-drug abusers and those with multiple partners or history of STIs; circumcision and pre-exposure prophylaxis also preventive; anti-HIV medications and cesarean section decrease mother-to-newborn transmission; other effective preventive measures include sex education for schoolchildren, and needle exchange programs for drug abusers.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81422"/>
                  </a:ext>
                </a:extLst>
              </a:tr>
            </a:tbl>
          </a:graphicData>
        </a:graphic>
      </p:graphicFrame>
    </p:spTree>
    <p:extLst>
      <p:ext uri="{BB962C8B-B14F-4D97-AF65-F5344CB8AC3E}">
        <p14:creationId xmlns:p14="http://schemas.microsoft.com/office/powerpoint/2010/main" val="458115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5FCC293-ABA2-4706-BF15-A9749583580A}"/>
              </a:ext>
            </a:extLst>
          </p:cNvPr>
          <p:cNvSpPr>
            <a:spLocks noGrp="1"/>
          </p:cNvSpPr>
          <p:nvPr>
            <p:ph type="title"/>
          </p:nvPr>
        </p:nvSpPr>
        <p:spPr>
          <a:xfrm>
            <a:off x="2936509" y="228600"/>
            <a:ext cx="3877949" cy="609600"/>
          </a:xfrm>
        </p:spPr>
        <p:txBody>
          <a:bodyPr/>
          <a:lstStyle/>
          <a:p>
            <a:r>
              <a:rPr lang="en-US" altLang="en-US" b="1" dirty="0">
                <a:solidFill>
                  <a:schemeClr val="tx1"/>
                </a:solidFill>
              </a:rPr>
              <a:t>Protozoan STIs (1)</a:t>
            </a:r>
            <a:endParaRPr lang="en-GB" dirty="0"/>
          </a:p>
        </p:txBody>
      </p:sp>
      <p:sp>
        <p:nvSpPr>
          <p:cNvPr id="2" name="Content Placeholder 1"/>
          <p:cNvSpPr>
            <a:spLocks noGrp="1"/>
          </p:cNvSpPr>
          <p:nvPr>
            <p:ph idx="1"/>
          </p:nvPr>
        </p:nvSpPr>
        <p:spPr>
          <a:xfrm>
            <a:off x="805542" y="990600"/>
            <a:ext cx="7620000" cy="4572000"/>
          </a:xfrm>
        </p:spPr>
        <p:txBody>
          <a:bodyPr/>
          <a:lstStyle/>
          <a:p>
            <a:pPr>
              <a:spcBef>
                <a:spcPts val="0"/>
              </a:spcBef>
              <a:spcAft>
                <a:spcPts val="1500"/>
              </a:spcAft>
            </a:pPr>
            <a:r>
              <a:rPr lang="en-US" altLang="en-US" dirty="0"/>
              <a:t>Trichomoniasis (“Trich”)</a:t>
            </a:r>
          </a:p>
          <a:p>
            <a:pPr marL="285750" lvl="1">
              <a:spcBef>
                <a:spcPts val="0"/>
              </a:spcBef>
            </a:pPr>
            <a:r>
              <a:rPr lang="en-US" altLang="en-US" i="1" dirty="0"/>
              <a:t>Signs and symptoms</a:t>
            </a:r>
          </a:p>
          <a:p>
            <a:pPr marL="522288" lvl="2"/>
            <a:r>
              <a:rPr lang="en-US" altLang="en-US" dirty="0"/>
              <a:t>Often asymptomatic, especially in men</a:t>
            </a:r>
          </a:p>
          <a:p>
            <a:pPr marL="522288" lvl="2"/>
            <a:r>
              <a:rPr lang="en-US" altLang="en-US" dirty="0"/>
              <a:t>Women may have itching of vulva, inner thighs; itching, burning of vagina; frothy, sometimes smelly, yellowish-green vaginal discharge</a:t>
            </a:r>
          </a:p>
          <a:p>
            <a:pPr marL="766763" lvl="3"/>
            <a:r>
              <a:rPr lang="en-US" altLang="en-US" sz="1700" dirty="0"/>
              <a:t>Sometimes burning pain with urination</a:t>
            </a:r>
          </a:p>
          <a:p>
            <a:pPr marL="522288" lvl="2"/>
            <a:r>
              <a:rPr lang="en-US" altLang="en-US" dirty="0"/>
              <a:t>Vulva, vaginal wall red and slightly swollen</a:t>
            </a:r>
          </a:p>
          <a:p>
            <a:pPr marL="766763" lvl="3"/>
            <a:r>
              <a:rPr lang="en-US" altLang="en-US" sz="1700" dirty="0"/>
              <a:t>May develop pinpoint hemorrhages</a:t>
            </a:r>
          </a:p>
          <a:p>
            <a:pPr marL="522288" lvl="2"/>
            <a:r>
              <a:rPr lang="en-US" altLang="en-US" dirty="0"/>
              <a:t>Pregnant women may have preterm birth</a:t>
            </a:r>
          </a:p>
          <a:p>
            <a:pPr marL="522288" lvl="2"/>
            <a:r>
              <a:rPr lang="en-US" altLang="en-US" dirty="0"/>
              <a:t>Men may have urethral discharge, burning pain with urination, painful testes, or tender prostate gland</a:t>
            </a:r>
          </a:p>
        </p:txBody>
      </p:sp>
    </p:spTree>
    <p:extLst>
      <p:ext uri="{BB962C8B-B14F-4D97-AF65-F5344CB8AC3E}">
        <p14:creationId xmlns:p14="http://schemas.microsoft.com/office/powerpoint/2010/main" val="3445675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D46733A-9187-4420-B810-1DFDCC7E4420}"/>
              </a:ext>
            </a:extLst>
          </p:cNvPr>
          <p:cNvSpPr>
            <a:spLocks noGrp="1"/>
          </p:cNvSpPr>
          <p:nvPr>
            <p:ph type="title"/>
          </p:nvPr>
        </p:nvSpPr>
        <p:spPr>
          <a:xfrm>
            <a:off x="1449262" y="228600"/>
            <a:ext cx="6245476" cy="609600"/>
          </a:xfrm>
        </p:spPr>
        <p:txBody>
          <a:bodyPr/>
          <a:lstStyle/>
          <a:p>
            <a:r>
              <a:rPr lang="en-US" altLang="en-US" b="1" dirty="0">
                <a:solidFill>
                  <a:schemeClr val="tx1"/>
                </a:solidFill>
              </a:rPr>
              <a:t>Protozoan STIs – Figure 27.17</a:t>
            </a:r>
            <a:endParaRPr lang="en-GB" dirty="0"/>
          </a:p>
        </p:txBody>
      </p:sp>
      <p:sp>
        <p:nvSpPr>
          <p:cNvPr id="3" name="Content Placeholder 2"/>
          <p:cNvSpPr>
            <a:spLocks noGrp="1"/>
          </p:cNvSpPr>
          <p:nvPr>
            <p:ph idx="1"/>
          </p:nvPr>
        </p:nvSpPr>
        <p:spPr>
          <a:xfrm>
            <a:off x="803567" y="990600"/>
            <a:ext cx="7696200" cy="3265449"/>
          </a:xfrm>
        </p:spPr>
        <p:txBody>
          <a:bodyPr/>
          <a:lstStyle/>
          <a:p>
            <a:pPr>
              <a:spcBef>
                <a:spcPts val="0"/>
              </a:spcBef>
              <a:spcAft>
                <a:spcPts val="1500"/>
              </a:spcAft>
            </a:pPr>
            <a:r>
              <a:rPr lang="en-US" altLang="en-US" dirty="0"/>
              <a:t>Trichomoniasis </a:t>
            </a:r>
          </a:p>
          <a:p>
            <a:pPr marL="285750" lvl="1">
              <a:spcBef>
                <a:spcPts val="0"/>
              </a:spcBef>
              <a:spcAft>
                <a:spcPts val="200"/>
              </a:spcAft>
            </a:pPr>
            <a:r>
              <a:rPr lang="en-US" altLang="en-US" i="1" dirty="0"/>
              <a:t>Causative agent: Trichomonas vaginalis</a:t>
            </a:r>
          </a:p>
          <a:p>
            <a:pPr marL="555625" lvl="2">
              <a:spcAft>
                <a:spcPts val="200"/>
              </a:spcAft>
            </a:pPr>
            <a:r>
              <a:rPr lang="en-US" altLang="en-US" dirty="0"/>
              <a:t>Protozoan with four anterior flagella and a posterior flagellum attached to undulating membrane</a:t>
            </a:r>
          </a:p>
          <a:p>
            <a:pPr marL="555625" lvl="2">
              <a:spcAft>
                <a:spcPts val="200"/>
              </a:spcAft>
            </a:pPr>
            <a:r>
              <a:rPr lang="en-US" altLang="en-US" dirty="0"/>
              <a:t>Slender rigid rod (axostyle) protrudes from posterior; </a:t>
            </a:r>
            <a:br>
              <a:rPr lang="en-US" altLang="en-US" dirty="0"/>
            </a:br>
            <a:r>
              <a:rPr lang="en-US" altLang="en-US" dirty="0"/>
              <a:t>used for attachment</a:t>
            </a:r>
          </a:p>
          <a:p>
            <a:pPr marL="555625" lvl="2">
              <a:spcAft>
                <a:spcPts val="200"/>
              </a:spcAft>
            </a:pPr>
            <a:r>
              <a:rPr lang="en-US" altLang="en-US" dirty="0"/>
              <a:t>Unmistakable jerky motility by microscopy</a:t>
            </a:r>
          </a:p>
          <a:p>
            <a:pPr marL="555625" lvl="2">
              <a:spcAft>
                <a:spcPts val="200"/>
              </a:spcAft>
            </a:pPr>
            <a:r>
              <a:rPr lang="en-US" altLang="en-US" dirty="0"/>
              <a:t>Lacks cyst to aid in survival away from host’s body</a:t>
            </a:r>
          </a:p>
          <a:p>
            <a:pPr marL="555625" lvl="2">
              <a:spcAft>
                <a:spcPts val="200"/>
              </a:spcAft>
            </a:pPr>
            <a:r>
              <a:rPr lang="en-US" altLang="en-US" dirty="0"/>
              <a:t>Does not have mitochondria; instead, hydrogenosomes </a:t>
            </a:r>
          </a:p>
        </p:txBody>
      </p:sp>
      <p:pic>
        <p:nvPicPr>
          <p:cNvPr id="203780"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814" b="3286"/>
          <a:stretch/>
        </p:blipFill>
        <p:spPr bwMode="auto">
          <a:xfrm>
            <a:off x="2165745" y="4256049"/>
            <a:ext cx="4809310" cy="21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19CBA95F-65EC-4393-BC46-24A7190AD09D}"/>
              </a:ext>
            </a:extLst>
          </p:cNvPr>
          <p:cNvSpPr>
            <a:spLocks noGrp="1"/>
          </p:cNvSpPr>
          <p:nvPr>
            <p:ph sz="quarter" idx="18"/>
          </p:nvPr>
        </p:nvSpPr>
        <p:spPr>
          <a:xfrm>
            <a:off x="7517144" y="6659218"/>
            <a:ext cx="1614156" cy="189257"/>
          </a:xfrm>
        </p:spPr>
        <p:txBody>
          <a:bodyPr/>
          <a:lstStyle/>
          <a:p>
            <a:pPr algn="r"/>
            <a:r>
              <a:rPr lang="en-US" sz="800" dirty="0">
                <a:solidFill>
                  <a:srgbClr val="6A6A6A"/>
                </a:solidFill>
              </a:rPr>
              <a:t>©David M. Phillips/Science Source</a:t>
            </a:r>
            <a:endParaRPr lang="en-US" altLang="en-US" sz="800" dirty="0">
              <a:solidFill>
                <a:srgbClr val="6A6A6A"/>
              </a:solidFill>
            </a:endParaRPr>
          </a:p>
        </p:txBody>
      </p:sp>
    </p:spTree>
    <p:extLst>
      <p:ext uri="{BB962C8B-B14F-4D97-AF65-F5344CB8AC3E}">
        <p14:creationId xmlns:p14="http://schemas.microsoft.com/office/powerpoint/2010/main" val="3611796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3FBC1DB-23AB-4F98-A0DE-C7FDCFBEE3DC}"/>
              </a:ext>
            </a:extLst>
          </p:cNvPr>
          <p:cNvSpPr>
            <a:spLocks noGrp="1"/>
          </p:cNvSpPr>
          <p:nvPr>
            <p:ph type="title"/>
          </p:nvPr>
        </p:nvSpPr>
        <p:spPr>
          <a:xfrm>
            <a:off x="2941954" y="228600"/>
            <a:ext cx="3877949" cy="609600"/>
          </a:xfrm>
        </p:spPr>
        <p:txBody>
          <a:bodyPr/>
          <a:lstStyle/>
          <a:p>
            <a:r>
              <a:rPr lang="en-US" altLang="en-US" b="1" dirty="0">
                <a:solidFill>
                  <a:schemeClr val="tx1"/>
                </a:solidFill>
              </a:rPr>
              <a:t>Protozoan STIs (2)</a:t>
            </a:r>
            <a:endParaRPr lang="en-GB" dirty="0"/>
          </a:p>
        </p:txBody>
      </p:sp>
      <p:sp>
        <p:nvSpPr>
          <p:cNvPr id="3" name="Content Placeholder 2"/>
          <p:cNvSpPr>
            <a:spLocks noGrp="1"/>
          </p:cNvSpPr>
          <p:nvPr>
            <p:ph idx="1"/>
          </p:nvPr>
        </p:nvSpPr>
        <p:spPr>
          <a:xfrm>
            <a:off x="800103" y="990600"/>
            <a:ext cx="7696200" cy="3657600"/>
          </a:xfrm>
        </p:spPr>
        <p:txBody>
          <a:bodyPr/>
          <a:lstStyle/>
          <a:p>
            <a:pPr>
              <a:spcBef>
                <a:spcPts val="0"/>
              </a:spcBef>
              <a:spcAft>
                <a:spcPts val="1500"/>
              </a:spcAft>
            </a:pPr>
            <a:r>
              <a:rPr lang="en-US" altLang="en-US" dirty="0"/>
              <a:t>Trichomoniasis </a:t>
            </a:r>
          </a:p>
          <a:p>
            <a:pPr marL="285750" lvl="1">
              <a:spcBef>
                <a:spcPts val="0"/>
              </a:spcBef>
            </a:pPr>
            <a:r>
              <a:rPr lang="en-US" altLang="en-US" i="1" dirty="0"/>
              <a:t>Pathogenesis</a:t>
            </a:r>
          </a:p>
          <a:p>
            <a:pPr marL="522288" lvl="2"/>
            <a:r>
              <a:rPr lang="en-US" altLang="en-US" sz="2200" dirty="0"/>
              <a:t>Not fully understood</a:t>
            </a:r>
          </a:p>
          <a:p>
            <a:pPr marL="522288" lvl="2"/>
            <a:r>
              <a:rPr lang="en-US" altLang="en-US" sz="2200" dirty="0"/>
              <a:t>Produces variety of adherence factors specific to vaginal epithelium; allows colonization of vulva, vaginal walls</a:t>
            </a:r>
          </a:p>
          <a:p>
            <a:pPr marL="522288" lvl="2"/>
            <a:r>
              <a:rPr lang="en-US" altLang="en-US" sz="2200" dirty="0"/>
              <a:t>Mechanical trauma by axostyle of moving protozoan thought to produce symptoms</a:t>
            </a:r>
          </a:p>
          <a:p>
            <a:pPr marL="522288" lvl="2"/>
            <a:r>
              <a:rPr lang="en-US" altLang="en-US" sz="2200" dirty="0"/>
              <a:t>Frothy discharge probably due to hydrogen gas produced </a:t>
            </a:r>
          </a:p>
        </p:txBody>
      </p:sp>
    </p:spTree>
    <p:extLst>
      <p:ext uri="{BB962C8B-B14F-4D97-AF65-F5344CB8AC3E}">
        <p14:creationId xmlns:p14="http://schemas.microsoft.com/office/powerpoint/2010/main" val="586150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C0B9073-19F6-45B6-96B4-A79960DF5A23}"/>
              </a:ext>
            </a:extLst>
          </p:cNvPr>
          <p:cNvSpPr>
            <a:spLocks noGrp="1"/>
          </p:cNvSpPr>
          <p:nvPr>
            <p:ph type="title"/>
          </p:nvPr>
        </p:nvSpPr>
        <p:spPr>
          <a:xfrm>
            <a:off x="2947393" y="228600"/>
            <a:ext cx="3877949" cy="609600"/>
          </a:xfrm>
        </p:spPr>
        <p:txBody>
          <a:bodyPr/>
          <a:lstStyle/>
          <a:p>
            <a:r>
              <a:rPr lang="en-US" altLang="en-US" b="1" dirty="0">
                <a:solidFill>
                  <a:schemeClr val="tx1"/>
                </a:solidFill>
              </a:rPr>
              <a:t>Protozoan STIs (3)</a:t>
            </a:r>
            <a:endParaRPr lang="en-GB" dirty="0"/>
          </a:p>
        </p:txBody>
      </p:sp>
      <p:sp>
        <p:nvSpPr>
          <p:cNvPr id="3" name="Content Placeholder 2"/>
          <p:cNvSpPr>
            <a:spLocks noGrp="1"/>
          </p:cNvSpPr>
          <p:nvPr>
            <p:ph idx="1"/>
          </p:nvPr>
        </p:nvSpPr>
        <p:spPr>
          <a:xfrm>
            <a:off x="794658" y="990600"/>
            <a:ext cx="7315200" cy="4800600"/>
          </a:xfrm>
        </p:spPr>
        <p:txBody>
          <a:bodyPr/>
          <a:lstStyle/>
          <a:p>
            <a:pPr>
              <a:spcBef>
                <a:spcPts val="0"/>
              </a:spcBef>
              <a:spcAft>
                <a:spcPts val="1500"/>
              </a:spcAft>
            </a:pPr>
            <a:r>
              <a:rPr lang="en-US" altLang="en-US" dirty="0"/>
              <a:t>Trichomoniasis </a:t>
            </a:r>
          </a:p>
          <a:p>
            <a:pPr marL="285750" lvl="1">
              <a:spcBef>
                <a:spcPts val="0"/>
              </a:spcBef>
            </a:pPr>
            <a:r>
              <a:rPr lang="en-US" altLang="en-US" i="1" dirty="0"/>
              <a:t>Epidemiology</a:t>
            </a:r>
          </a:p>
          <a:p>
            <a:pPr marL="506413" lvl="2"/>
            <a:r>
              <a:rPr lang="en-US" altLang="en-US" dirty="0"/>
              <a:t>Worldwide distribution; no reservoirs other than humans</a:t>
            </a:r>
          </a:p>
          <a:p>
            <a:pPr marL="506413" lvl="2"/>
            <a:r>
              <a:rPr lang="en-US" altLang="en-US" dirty="0"/>
              <a:t>Easily killed by drying, so transmission usually by sexual contact</a:t>
            </a:r>
          </a:p>
          <a:p>
            <a:pPr marL="766763" lvl="3"/>
            <a:r>
              <a:rPr lang="en-US" altLang="en-US" sz="1700" dirty="0"/>
              <a:t>Can survive on moist objects (towels); occasional </a:t>
            </a:r>
            <a:br>
              <a:rPr lang="en-US" altLang="en-US" sz="1700" dirty="0"/>
            </a:br>
            <a:r>
              <a:rPr lang="en-US" altLang="en-US" sz="1700" dirty="0"/>
              <a:t>non-sexual transmission</a:t>
            </a:r>
          </a:p>
          <a:p>
            <a:pPr marL="506413" lvl="2"/>
            <a:r>
              <a:rPr lang="en-US" altLang="en-US" dirty="0"/>
              <a:t>Infants can contract from mothers at birth</a:t>
            </a:r>
          </a:p>
          <a:p>
            <a:pPr marL="506413" lvl="2"/>
            <a:r>
              <a:rPr lang="en-US" altLang="en-US" dirty="0"/>
              <a:t>High percentage of asymptomatic infections, especially in men, helps in transmission</a:t>
            </a:r>
          </a:p>
          <a:p>
            <a:pPr marL="506413" lvl="2"/>
            <a:r>
              <a:rPr lang="en-US" altLang="en-US" dirty="0"/>
              <a:t>Rates highest in men, women with multiple sex partners</a:t>
            </a:r>
          </a:p>
          <a:p>
            <a:pPr marL="506413" lvl="2"/>
            <a:r>
              <a:rPr lang="en-US" altLang="en-US" dirty="0"/>
              <a:t>Causes tissue damage; increases risk of infection by HIV</a:t>
            </a:r>
          </a:p>
        </p:txBody>
      </p:sp>
    </p:spTree>
    <p:extLst>
      <p:ext uri="{BB962C8B-B14F-4D97-AF65-F5344CB8AC3E}">
        <p14:creationId xmlns:p14="http://schemas.microsoft.com/office/powerpoint/2010/main" val="185570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6DFA092-E2D3-41C2-90CD-C47E4FF389EE}"/>
              </a:ext>
            </a:extLst>
          </p:cNvPr>
          <p:cNvSpPr>
            <a:spLocks noGrp="1"/>
          </p:cNvSpPr>
          <p:nvPr>
            <p:ph type="title"/>
          </p:nvPr>
        </p:nvSpPr>
        <p:spPr>
          <a:xfrm>
            <a:off x="1733148" y="228600"/>
            <a:ext cx="5677705" cy="609600"/>
          </a:xfrm>
        </p:spPr>
        <p:txBody>
          <a:bodyPr/>
          <a:lstStyle/>
          <a:p>
            <a:r>
              <a:rPr lang="en-US" altLang="en-US" b="1" dirty="0">
                <a:solidFill>
                  <a:schemeClr val="tx1"/>
                </a:solidFill>
              </a:rPr>
              <a:t>Table 27.20 Trichomoniasis</a:t>
            </a:r>
            <a:endParaRPr lang="en-GB" dirty="0"/>
          </a:p>
        </p:txBody>
      </p:sp>
      <p:sp>
        <p:nvSpPr>
          <p:cNvPr id="3" name="Content Placeholder 2"/>
          <p:cNvSpPr>
            <a:spLocks noGrp="1"/>
          </p:cNvSpPr>
          <p:nvPr>
            <p:ph idx="1"/>
          </p:nvPr>
        </p:nvSpPr>
        <p:spPr>
          <a:xfrm>
            <a:off x="805542" y="990600"/>
            <a:ext cx="3200400" cy="3048000"/>
          </a:xfrm>
        </p:spPr>
        <p:txBody>
          <a:bodyPr/>
          <a:lstStyle/>
          <a:p>
            <a:pPr>
              <a:spcBef>
                <a:spcPts val="0"/>
              </a:spcBef>
              <a:spcAft>
                <a:spcPts val="1500"/>
              </a:spcAft>
            </a:pPr>
            <a:r>
              <a:rPr lang="en-US" altLang="en-US" dirty="0"/>
              <a:t>Trichomoniasis </a:t>
            </a:r>
          </a:p>
          <a:p>
            <a:pPr marL="285750" lvl="1">
              <a:spcBef>
                <a:spcPts val="0"/>
              </a:spcBef>
            </a:pPr>
            <a:r>
              <a:rPr lang="en-US" altLang="en-US" i="1" dirty="0"/>
              <a:t>Treatment and prevention</a:t>
            </a:r>
          </a:p>
          <a:p>
            <a:pPr marL="506413" lvl="2"/>
            <a:r>
              <a:rPr lang="en-US" altLang="en-US" dirty="0"/>
              <a:t>Most strains respond quickly to metronidazole </a:t>
            </a:r>
            <a:br>
              <a:rPr lang="en-US" altLang="en-US" dirty="0"/>
            </a:br>
            <a:r>
              <a:rPr lang="en-US" altLang="en-US" dirty="0"/>
              <a:t>or tinidazole</a:t>
            </a:r>
          </a:p>
          <a:p>
            <a:pPr marL="719138" lvl="3"/>
            <a:r>
              <a:rPr lang="en-US" altLang="en-US" dirty="0"/>
              <a:t>A few are resistant</a:t>
            </a:r>
          </a:p>
          <a:p>
            <a:pPr marL="522288" lvl="2"/>
            <a:r>
              <a:rPr lang="en-US" altLang="en-US" dirty="0"/>
              <a:t>Abstinence, monogamy, use of condoms</a:t>
            </a:r>
          </a:p>
        </p:txBody>
      </p:sp>
      <p:graphicFrame>
        <p:nvGraphicFramePr>
          <p:cNvPr id="13" name="Table Placeholder 12">
            <a:extLst>
              <a:ext uri="{FF2B5EF4-FFF2-40B4-BE49-F238E27FC236}">
                <a16:creationId xmlns:a16="http://schemas.microsoft.com/office/drawing/2014/main" id="{D77758CB-FE3C-4BEA-96CE-891C749DF25A}"/>
              </a:ext>
            </a:extLst>
          </p:cNvPr>
          <p:cNvGraphicFramePr>
            <a:graphicFrameLocks noGrp="1"/>
          </p:cNvGraphicFramePr>
          <p:nvPr>
            <p:ph type="tbl" sz="quarter" idx="19"/>
            <p:extLst>
              <p:ext uri="{D42A27DB-BD31-4B8C-83A1-F6EECF244321}">
                <p14:modId xmlns:p14="http://schemas.microsoft.com/office/powerpoint/2010/main" val="11796332"/>
              </p:ext>
            </p:extLst>
          </p:nvPr>
        </p:nvGraphicFramePr>
        <p:xfrm>
          <a:off x="4475356" y="1905000"/>
          <a:ext cx="4267200" cy="4539546"/>
        </p:xfrm>
        <a:graphic>
          <a:graphicData uri="http://schemas.openxmlformats.org/drawingml/2006/table">
            <a:tbl>
              <a:tblPr firstRow="1" bandRow="1">
                <a:tableStyleId>{2D5ABB26-0587-4C30-8999-92F81FD0307C}</a:tableStyleId>
              </a:tblPr>
              <a:tblGrid>
                <a:gridCol w="1011044">
                  <a:extLst>
                    <a:ext uri="{9D8B030D-6E8A-4147-A177-3AD203B41FA5}">
                      <a16:colId xmlns:a16="http://schemas.microsoft.com/office/drawing/2014/main" val="3654101978"/>
                    </a:ext>
                  </a:extLst>
                </a:gridCol>
                <a:gridCol w="3256156">
                  <a:extLst>
                    <a:ext uri="{9D8B030D-6E8A-4147-A177-3AD203B41FA5}">
                      <a16:colId xmlns:a16="http://schemas.microsoft.com/office/drawing/2014/main" val="2296272008"/>
                    </a:ext>
                  </a:extLst>
                </a:gridCol>
              </a:tblGrid>
              <a:tr h="11499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Signs and symptoms</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Many women, most men asymptomatic. Women: itching, burning, swelling, vaginal redness; frothy, sometimes bad-smelling, yellow-green discharge, and burning on urination; preterm births sometimes a complication. Men: urethral discharge, burning on urination, painful testes, tender prostate. </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5272177"/>
                  </a:ext>
                </a:extLst>
              </a:tr>
              <a:tr h="5264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Incubation period</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4 to 20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442587"/>
                  </a:ext>
                </a:extLst>
              </a:tr>
              <a:tr h="457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Causative agents</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Trichomonas vaginalis, a protozoan with unmistakable jerky motility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0254343"/>
                  </a:ext>
                </a:extLst>
              </a:tr>
              <a:tr h="685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Pathogenesis</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Unexplained; inflammatory changes and pinpoint hemorrhages suggest mechanical trauma from the motile organisms.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1990251"/>
                  </a:ext>
                </a:extLst>
              </a:tr>
              <a:tr h="1066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Epidemiology</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Worldwide distribution; asymptomatic infections foster spread; easily killed by drying due to lack of cyst form; transmission by intimate contact; high rate of infection with multiple sex partners; newborn infants of infected mothers can acquire the organism at birth.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3941812"/>
                  </a:ext>
                </a:extLst>
              </a:tr>
              <a:tr h="62286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Treatment</a:t>
                      </a:r>
                      <a:r>
                        <a:rPr lang="en-US" sz="1100" baseline="0" dirty="0"/>
                        <a:t> and prevention</a:t>
                      </a:r>
                      <a:endParaRPr lang="en-US" sz="11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dirty="0"/>
                        <a:t>Treatment: appropriate antimicrobial agent. Prevention: abstinence, monogamy, and consistent use of condoms.</a:t>
                      </a:r>
                      <a:endParaRPr lang="en-US"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6418584"/>
                  </a:ext>
                </a:extLst>
              </a:tr>
            </a:tbl>
          </a:graphicData>
        </a:graphic>
      </p:graphicFrame>
    </p:spTree>
    <p:extLst>
      <p:ext uri="{BB962C8B-B14F-4D97-AF65-F5344CB8AC3E}">
        <p14:creationId xmlns:p14="http://schemas.microsoft.com/office/powerpoint/2010/main" val="255545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20A183B-FC67-427C-AA9A-B4E42DC7F995}"/>
              </a:ext>
            </a:extLst>
          </p:cNvPr>
          <p:cNvSpPr>
            <a:spLocks noGrp="1"/>
          </p:cNvSpPr>
          <p:nvPr>
            <p:ph type="title"/>
          </p:nvPr>
        </p:nvSpPr>
        <p:spPr>
          <a:xfrm>
            <a:off x="415636" y="2971800"/>
            <a:ext cx="8312728" cy="762000"/>
          </a:xfrm>
        </p:spPr>
        <p:txBody>
          <a:bodyPr/>
          <a:lstStyle/>
          <a:p>
            <a:r>
              <a:rPr lang="en-GB" sz="4000" dirty="0">
                <a:solidFill>
                  <a:schemeClr val="tx1"/>
                </a:solidFill>
              </a:rPr>
              <a:t>Appendix of Image Long Descriptions</a:t>
            </a:r>
          </a:p>
        </p:txBody>
      </p:sp>
    </p:spTree>
    <p:extLst>
      <p:ext uri="{BB962C8B-B14F-4D97-AF65-F5344CB8AC3E}">
        <p14:creationId xmlns:p14="http://schemas.microsoft.com/office/powerpoint/2010/main" val="3774063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171F3A-F6FA-44DF-B961-000DDBC8A582}"/>
              </a:ext>
            </a:extLst>
          </p:cNvPr>
          <p:cNvSpPr>
            <a:spLocks noGrp="1"/>
          </p:cNvSpPr>
          <p:nvPr>
            <p:ph type="title"/>
          </p:nvPr>
        </p:nvSpPr>
        <p:spPr>
          <a:xfrm>
            <a:off x="2044882" y="228600"/>
            <a:ext cx="5677705" cy="609600"/>
          </a:xfrm>
        </p:spPr>
        <p:txBody>
          <a:bodyPr/>
          <a:lstStyle/>
          <a:p>
            <a:r>
              <a:rPr lang="en-US" altLang="en-US" b="1" dirty="0">
                <a:solidFill>
                  <a:prstClr val="black"/>
                </a:solidFill>
              </a:rPr>
              <a:t>Urinary Tract Infections (2)</a:t>
            </a:r>
            <a:endParaRPr lang="en-US" dirty="0"/>
          </a:p>
        </p:txBody>
      </p:sp>
      <p:sp>
        <p:nvSpPr>
          <p:cNvPr id="2" name="Content Placeholder 1"/>
          <p:cNvSpPr>
            <a:spLocks noGrp="1"/>
          </p:cNvSpPr>
          <p:nvPr>
            <p:ph idx="1"/>
          </p:nvPr>
        </p:nvSpPr>
        <p:spPr>
          <a:xfrm>
            <a:off x="803568" y="990600"/>
            <a:ext cx="7481450" cy="4495800"/>
          </a:xfrm>
        </p:spPr>
        <p:txBody>
          <a:bodyPr/>
          <a:lstStyle/>
          <a:p>
            <a:pPr>
              <a:spcAft>
                <a:spcPts val="1500"/>
              </a:spcAft>
            </a:pPr>
            <a:r>
              <a:rPr lang="en-US" altLang="en-US" dirty="0"/>
              <a:t>Bacterial cystitis</a:t>
            </a:r>
          </a:p>
          <a:p>
            <a:pPr marL="285750" lvl="1">
              <a:spcBef>
                <a:spcPts val="0"/>
              </a:spcBef>
            </a:pPr>
            <a:r>
              <a:rPr lang="en-US" altLang="en-US" i="1" dirty="0"/>
              <a:t>Causative agents</a:t>
            </a:r>
          </a:p>
          <a:p>
            <a:pPr marL="539750" lvl="2"/>
            <a:r>
              <a:rPr lang="en-US" altLang="en-US" sz="2200" dirty="0"/>
              <a:t>Usually originate from normal intestinal microbiota</a:t>
            </a:r>
          </a:p>
          <a:p>
            <a:pPr marL="539750" lvl="2"/>
            <a:r>
              <a:rPr lang="en-US" altLang="en-US" sz="2200" dirty="0"/>
              <a:t>More than 80% of cases from specific uropathogenic strains of </a:t>
            </a:r>
            <a:r>
              <a:rPr lang="en-US" altLang="en-US" sz="2200" i="1" dirty="0"/>
              <a:t>Escherichia coli</a:t>
            </a:r>
          </a:p>
          <a:p>
            <a:pPr marL="788988" lvl="3"/>
            <a:r>
              <a:rPr lang="en-US" altLang="en-US" sz="1800" i="1" dirty="0"/>
              <a:t>Klebsiella</a:t>
            </a:r>
            <a:r>
              <a:rPr lang="en-US" altLang="en-US" sz="1800" dirty="0"/>
              <a:t>, </a:t>
            </a:r>
            <a:r>
              <a:rPr lang="en-US" altLang="en-US" sz="1800" i="1" dirty="0"/>
              <a:t>Proteus</a:t>
            </a:r>
            <a:r>
              <a:rPr lang="en-US" altLang="en-US" sz="1800" dirty="0"/>
              <a:t>, </a:t>
            </a:r>
            <a:r>
              <a:rPr lang="en-US" altLang="en-US" sz="1800" i="1" dirty="0"/>
              <a:t>Staphylococcus saprophyticus </a:t>
            </a:r>
            <a:r>
              <a:rPr lang="en-US" altLang="en-US" sz="1800" dirty="0"/>
              <a:t>cause remaining infections in young women</a:t>
            </a:r>
          </a:p>
          <a:p>
            <a:pPr marL="788988" lvl="3"/>
            <a:r>
              <a:rPr lang="en-US" altLang="en-US" sz="1800" dirty="0"/>
              <a:t>Hospitalized patients and people with long-standing bladder </a:t>
            </a:r>
            <a:r>
              <a:rPr lang="en-US" altLang="en-US" sz="1800" u="sng" dirty="0"/>
              <a:t>catheters</a:t>
            </a:r>
            <a:r>
              <a:rPr lang="en-US" altLang="en-US" sz="1800" dirty="0"/>
              <a:t> often chronically infected with multiple species, for example, </a:t>
            </a:r>
            <a:r>
              <a:rPr lang="en-US" altLang="en-US" sz="1800" i="1" dirty="0"/>
              <a:t>Serratia marcescens</a:t>
            </a:r>
            <a:r>
              <a:rPr lang="en-US" altLang="en-US" sz="1800" dirty="0"/>
              <a:t>, </a:t>
            </a:r>
            <a:r>
              <a:rPr lang="en-US" altLang="en-US" sz="1800" i="1" dirty="0"/>
              <a:t>Pseudomonas aeruginosa</a:t>
            </a:r>
            <a:r>
              <a:rPr lang="en-US" altLang="en-US" sz="1800" dirty="0"/>
              <a:t>, </a:t>
            </a:r>
            <a:r>
              <a:rPr lang="en-US" altLang="en-US" sz="1800" i="1" dirty="0"/>
              <a:t>Enterococcus faecalis</a:t>
            </a:r>
          </a:p>
          <a:p>
            <a:pPr marL="788988" lvl="3"/>
            <a:r>
              <a:rPr lang="en-US" altLang="en-US" sz="1800" dirty="0"/>
              <a:t>Many antibiotic resistant, difficult to treat</a:t>
            </a:r>
          </a:p>
        </p:txBody>
      </p:sp>
    </p:spTree>
    <p:extLst>
      <p:ext uri="{BB962C8B-B14F-4D97-AF65-F5344CB8AC3E}">
        <p14:creationId xmlns:p14="http://schemas.microsoft.com/office/powerpoint/2010/main" val="3038954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20A183B-FC67-427C-AA9A-B4E42DC7F995}"/>
              </a:ext>
            </a:extLst>
          </p:cNvPr>
          <p:cNvSpPr>
            <a:spLocks noGrp="1"/>
          </p:cNvSpPr>
          <p:nvPr>
            <p:ph type="title"/>
          </p:nvPr>
        </p:nvSpPr>
        <p:spPr>
          <a:xfrm>
            <a:off x="415637" y="533400"/>
            <a:ext cx="8312727" cy="609600"/>
          </a:xfrm>
        </p:spPr>
        <p:txBody>
          <a:bodyPr/>
          <a:lstStyle/>
          <a:p>
            <a:r>
              <a:rPr lang="en-US" altLang="en-US" dirty="0">
                <a:solidFill>
                  <a:schemeClr val="tx1"/>
                </a:solidFill>
              </a:rPr>
              <a:t>Viral STIs – Figure 27.21 Long Description</a:t>
            </a:r>
            <a:endParaRPr lang="en-GB" dirty="0"/>
          </a:p>
        </p:txBody>
      </p:sp>
      <p:sp>
        <p:nvSpPr>
          <p:cNvPr id="15" name="Content Placeholder 14">
            <a:extLst>
              <a:ext uri="{FF2B5EF4-FFF2-40B4-BE49-F238E27FC236}">
                <a16:creationId xmlns:a16="http://schemas.microsoft.com/office/drawing/2014/main" id="{990A9758-8148-4349-917B-70DCAA920CB7}"/>
              </a:ext>
            </a:extLst>
          </p:cNvPr>
          <p:cNvSpPr>
            <a:spLocks noGrp="1"/>
          </p:cNvSpPr>
          <p:nvPr>
            <p:ph idx="1"/>
          </p:nvPr>
        </p:nvSpPr>
        <p:spPr>
          <a:xfrm>
            <a:off x="1143000" y="1752600"/>
            <a:ext cx="6324600" cy="3048000"/>
          </a:xfrm>
        </p:spPr>
        <p:txBody>
          <a:bodyPr/>
          <a:lstStyle/>
          <a:p>
            <a:pPr>
              <a:spcAft>
                <a:spcPts val="1200"/>
              </a:spcAft>
            </a:pPr>
            <a:r>
              <a:rPr lang="en-GB" sz="1400" dirty="0"/>
              <a:t>At the end of 2015, about 37 million people were living with HIV/AIDS:</a:t>
            </a:r>
            <a:br>
              <a:rPr lang="en-GB" sz="1400" dirty="0"/>
            </a:br>
            <a:r>
              <a:rPr lang="en-GB" sz="1400" dirty="0"/>
              <a:t>2.4 million in North America and Western and Central Europe</a:t>
            </a:r>
            <a:br>
              <a:rPr lang="en-GB" sz="1400" dirty="0"/>
            </a:br>
            <a:r>
              <a:rPr lang="en-GB" sz="1400" dirty="0"/>
              <a:t>1.5 million in Eastern Europe and Central Asia</a:t>
            </a:r>
            <a:br>
              <a:rPr lang="en-GB" sz="1400" dirty="0"/>
            </a:br>
            <a:r>
              <a:rPr lang="en-GB" sz="1400" dirty="0"/>
              <a:t>5.1 million in Asia and the Pacific</a:t>
            </a:r>
            <a:br>
              <a:rPr lang="en-GB" sz="1400" dirty="0"/>
            </a:br>
            <a:r>
              <a:rPr lang="en-GB" sz="1400" dirty="0"/>
              <a:t>2.0 million in Caribbean and Latin America</a:t>
            </a:r>
            <a:br>
              <a:rPr lang="en-GB" sz="1400" dirty="0"/>
            </a:br>
            <a:r>
              <a:rPr lang="en-GB" sz="1400" dirty="0"/>
              <a:t>230,000 in Middle East and North Aftica</a:t>
            </a:r>
            <a:br>
              <a:rPr lang="en-GB" sz="1400" dirty="0"/>
            </a:br>
            <a:r>
              <a:rPr lang="en-GB" sz="1400" dirty="0"/>
              <a:t>25.6 million in Sub-Saharan Africa</a:t>
            </a:r>
            <a:br>
              <a:rPr lang="en-GB" sz="1400" dirty="0"/>
            </a:br>
            <a:r>
              <a:rPr lang="en-GB" sz="1400" dirty="0"/>
              <a:t>About 2 million people were newly infected during 2015:</a:t>
            </a:r>
            <a:br>
              <a:rPr lang="en-GB" sz="1400" dirty="0"/>
            </a:br>
            <a:r>
              <a:rPr lang="en-GB" sz="1400" dirty="0"/>
              <a:t>91,000 in North America and Western and Central Europe</a:t>
            </a:r>
            <a:br>
              <a:rPr lang="en-GB" sz="1400" dirty="0"/>
            </a:br>
            <a:r>
              <a:rPr lang="en-GB" sz="1400" dirty="0"/>
              <a:t>190,000 million in Eastern Europe and Central Asia</a:t>
            </a:r>
            <a:br>
              <a:rPr lang="en-GB" sz="1400" dirty="0"/>
            </a:br>
            <a:r>
              <a:rPr lang="en-GB" sz="1400" dirty="0"/>
              <a:t>290,000 million in Asia and the Pacific</a:t>
            </a:r>
            <a:br>
              <a:rPr lang="en-GB" sz="1400" dirty="0"/>
            </a:br>
            <a:r>
              <a:rPr lang="en-GB" sz="1400" dirty="0"/>
              <a:t>100,000 million in Caribbean and Latin America</a:t>
            </a:r>
            <a:br>
              <a:rPr lang="en-GB" sz="1400" dirty="0"/>
            </a:br>
            <a:r>
              <a:rPr lang="en-GB" sz="1400" dirty="0"/>
              <a:t>21,000 in Middle East and North Aftica</a:t>
            </a:r>
            <a:br>
              <a:rPr lang="en-GB" sz="1400" dirty="0"/>
            </a:br>
            <a:r>
              <a:rPr lang="en-GB" sz="1400" dirty="0"/>
              <a:t>1.37 million in Sub-Saharan Africa</a:t>
            </a:r>
          </a:p>
        </p:txBody>
      </p:sp>
      <p:sp>
        <p:nvSpPr>
          <p:cNvPr id="18" name="Content Placeholder 17">
            <a:extLst>
              <a:ext uri="{FF2B5EF4-FFF2-40B4-BE49-F238E27FC236}">
                <a16:creationId xmlns:a16="http://schemas.microsoft.com/office/drawing/2014/main" id="{CC4B2C08-F13D-4197-AFE6-A746D7342746}"/>
              </a:ext>
            </a:extLst>
          </p:cNvPr>
          <p:cNvSpPr>
            <a:spLocks noGrp="1"/>
          </p:cNvSpPr>
          <p:nvPr>
            <p:ph sz="quarter" idx="18"/>
          </p:nvPr>
        </p:nvSpPr>
        <p:spPr>
          <a:xfrm>
            <a:off x="5713122" y="5867404"/>
            <a:ext cx="2551113" cy="304800"/>
          </a:xfrm>
        </p:spPr>
        <p:txBody>
          <a:bodyPr/>
          <a:lstStyle/>
          <a:p>
            <a:r>
              <a:rPr lang="en-GB" sz="1200" dirty="0">
                <a:hlinkClick r:id="rId3" action="ppaction://hlinksldjump"/>
              </a:rPr>
              <a:t>Jump back to </a:t>
            </a:r>
            <a:r>
              <a:rPr lang="en-US" altLang="en-US" sz="1200" dirty="0">
                <a:hlinkClick r:id="rId3" action="ppaction://hlinksldjump"/>
              </a:rPr>
              <a:t>Viral STIs – Figure 27.21</a:t>
            </a:r>
            <a:endParaRPr lang="en-GB" sz="1200" dirty="0"/>
          </a:p>
        </p:txBody>
      </p:sp>
    </p:spTree>
    <p:extLst>
      <p:ext uri="{BB962C8B-B14F-4D97-AF65-F5344CB8AC3E}">
        <p14:creationId xmlns:p14="http://schemas.microsoft.com/office/powerpoint/2010/main" val="3383209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20A183B-FC67-427C-AA9A-B4E42DC7F995}"/>
              </a:ext>
            </a:extLst>
          </p:cNvPr>
          <p:cNvSpPr>
            <a:spLocks noGrp="1"/>
          </p:cNvSpPr>
          <p:nvPr>
            <p:ph type="title"/>
          </p:nvPr>
        </p:nvSpPr>
        <p:spPr>
          <a:xfrm>
            <a:off x="474008" y="533400"/>
            <a:ext cx="8195984" cy="609600"/>
          </a:xfrm>
        </p:spPr>
        <p:txBody>
          <a:bodyPr/>
          <a:lstStyle/>
          <a:p>
            <a:r>
              <a:rPr lang="en-US" altLang="en-US" dirty="0">
                <a:solidFill>
                  <a:schemeClr val="tx1"/>
                </a:solidFill>
              </a:rPr>
              <a:t>Viral STIs – Figure 27.22 Long Description</a:t>
            </a:r>
            <a:endParaRPr lang="en-GB" dirty="0"/>
          </a:p>
        </p:txBody>
      </p:sp>
      <p:sp>
        <p:nvSpPr>
          <p:cNvPr id="15" name="Content Placeholder 14">
            <a:extLst>
              <a:ext uri="{FF2B5EF4-FFF2-40B4-BE49-F238E27FC236}">
                <a16:creationId xmlns:a16="http://schemas.microsoft.com/office/drawing/2014/main" id="{990A9758-8148-4349-917B-70DCAA920CB7}"/>
              </a:ext>
            </a:extLst>
          </p:cNvPr>
          <p:cNvSpPr>
            <a:spLocks noGrp="1"/>
          </p:cNvSpPr>
          <p:nvPr>
            <p:ph idx="1"/>
          </p:nvPr>
        </p:nvSpPr>
        <p:spPr>
          <a:xfrm>
            <a:off x="457200" y="2057400"/>
            <a:ext cx="8229600" cy="1371600"/>
          </a:xfrm>
        </p:spPr>
        <p:txBody>
          <a:bodyPr/>
          <a:lstStyle/>
          <a:p>
            <a:r>
              <a:rPr lang="en-GB" sz="1400" dirty="0"/>
              <a:t>During the acute retroviral syndrome, viral levels are very high; CD4 levels decrease, but rebound before entering clinical latency. HIV infection spreads through the body. Flu-like symptoms may occur. The clinical latency period is asymptomatic, but the disease continues to progress, as shown by the falling CD4 cell count and rising viral RNA levels. The onset of AIDS is marked by a very low CD4 cell count. HIV levels increase. Symptoms include lymph node enlargement, fever, weight loss, fatigue, and diarrhea. Opportunistic infections and malignant tumors may occur.</a:t>
            </a:r>
          </a:p>
        </p:txBody>
      </p:sp>
      <p:sp>
        <p:nvSpPr>
          <p:cNvPr id="18" name="Content Placeholder 17">
            <a:extLst>
              <a:ext uri="{FF2B5EF4-FFF2-40B4-BE49-F238E27FC236}">
                <a16:creationId xmlns:a16="http://schemas.microsoft.com/office/drawing/2014/main" id="{CC4B2C08-F13D-4197-AFE6-A746D7342746}"/>
              </a:ext>
            </a:extLst>
          </p:cNvPr>
          <p:cNvSpPr>
            <a:spLocks noGrp="1"/>
          </p:cNvSpPr>
          <p:nvPr>
            <p:ph sz="quarter" idx="18"/>
          </p:nvPr>
        </p:nvSpPr>
        <p:spPr>
          <a:xfrm>
            <a:off x="5713479" y="5867400"/>
            <a:ext cx="2592322" cy="304800"/>
          </a:xfrm>
        </p:spPr>
        <p:txBody>
          <a:bodyPr/>
          <a:lstStyle/>
          <a:p>
            <a:r>
              <a:rPr lang="en-GB" sz="1200" dirty="0">
                <a:hlinkClick r:id="rId3" action="ppaction://hlinksldjump"/>
              </a:rPr>
              <a:t>Jump back to </a:t>
            </a:r>
            <a:r>
              <a:rPr lang="en-US" altLang="en-US" sz="1200" dirty="0">
                <a:hlinkClick r:id="rId3" action="ppaction://hlinksldjump"/>
              </a:rPr>
              <a:t>Viral STIs – Figure 27.22</a:t>
            </a:r>
            <a:endParaRPr lang="en-GB" sz="1200" dirty="0"/>
          </a:p>
        </p:txBody>
      </p:sp>
    </p:spTree>
    <p:extLst>
      <p:ext uri="{BB962C8B-B14F-4D97-AF65-F5344CB8AC3E}">
        <p14:creationId xmlns:p14="http://schemas.microsoft.com/office/powerpoint/2010/main" val="3426015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20A183B-FC67-427C-AA9A-B4E42DC7F995}"/>
              </a:ext>
            </a:extLst>
          </p:cNvPr>
          <p:cNvSpPr>
            <a:spLocks noGrp="1"/>
          </p:cNvSpPr>
          <p:nvPr>
            <p:ph type="title"/>
          </p:nvPr>
        </p:nvSpPr>
        <p:spPr>
          <a:xfrm>
            <a:off x="557138" y="533400"/>
            <a:ext cx="8195984" cy="609600"/>
          </a:xfrm>
        </p:spPr>
        <p:txBody>
          <a:bodyPr/>
          <a:lstStyle/>
          <a:p>
            <a:r>
              <a:rPr lang="en-US" altLang="en-US" dirty="0">
                <a:solidFill>
                  <a:schemeClr val="tx1"/>
                </a:solidFill>
              </a:rPr>
              <a:t>Viral STIs – Figure 27.24 Long Descriptions</a:t>
            </a:r>
            <a:endParaRPr lang="en-GB" dirty="0"/>
          </a:p>
        </p:txBody>
      </p:sp>
      <p:sp>
        <p:nvSpPr>
          <p:cNvPr id="15" name="Content Placeholder 14">
            <a:extLst>
              <a:ext uri="{FF2B5EF4-FFF2-40B4-BE49-F238E27FC236}">
                <a16:creationId xmlns:a16="http://schemas.microsoft.com/office/drawing/2014/main" id="{990A9758-8148-4349-917B-70DCAA920CB7}"/>
              </a:ext>
            </a:extLst>
          </p:cNvPr>
          <p:cNvSpPr>
            <a:spLocks noGrp="1"/>
          </p:cNvSpPr>
          <p:nvPr>
            <p:ph idx="1"/>
          </p:nvPr>
        </p:nvSpPr>
        <p:spPr>
          <a:xfrm>
            <a:off x="457200" y="2057400"/>
            <a:ext cx="8229600" cy="738250"/>
          </a:xfrm>
        </p:spPr>
        <p:txBody>
          <a:bodyPr/>
          <a:lstStyle/>
          <a:p>
            <a:r>
              <a:rPr lang="en-GB" sz="1400" dirty="0"/>
              <a:t>Initial contact occurs when HIV gp120 (SU) binds to the host cell CD4 receptor. Binding with a co-receptor follows. This causes a conformational change in gp120 that facilitates gp41 (TM) insertion into the host cell membrane. gp41 mediates host-virus membrane fusion and viral entry into the host cell. </a:t>
            </a:r>
          </a:p>
        </p:txBody>
      </p:sp>
      <p:sp>
        <p:nvSpPr>
          <p:cNvPr id="18" name="Content Placeholder 17">
            <a:extLst>
              <a:ext uri="{FF2B5EF4-FFF2-40B4-BE49-F238E27FC236}">
                <a16:creationId xmlns:a16="http://schemas.microsoft.com/office/drawing/2014/main" id="{CC4B2C08-F13D-4197-AFE6-A746D7342746}"/>
              </a:ext>
            </a:extLst>
          </p:cNvPr>
          <p:cNvSpPr>
            <a:spLocks noGrp="1"/>
          </p:cNvSpPr>
          <p:nvPr>
            <p:ph sz="quarter" idx="18"/>
          </p:nvPr>
        </p:nvSpPr>
        <p:spPr>
          <a:xfrm>
            <a:off x="6135687" y="5867400"/>
            <a:ext cx="2551113" cy="304800"/>
          </a:xfrm>
        </p:spPr>
        <p:txBody>
          <a:bodyPr/>
          <a:lstStyle/>
          <a:p>
            <a:r>
              <a:rPr lang="en-GB" sz="1200" dirty="0">
                <a:hlinkClick r:id="rId3" action="ppaction://hlinksldjump"/>
              </a:rPr>
              <a:t>Jump back to </a:t>
            </a:r>
            <a:r>
              <a:rPr lang="en-US" altLang="en-US" sz="1200" dirty="0">
                <a:hlinkClick r:id="rId3" action="ppaction://hlinksldjump"/>
              </a:rPr>
              <a:t>Viral STIs – Figure 27.24</a:t>
            </a:r>
            <a:r>
              <a:rPr lang="en-GB" sz="1200" dirty="0">
                <a:hlinkClick r:id="rId3" action="ppaction://hlinksldjump"/>
              </a:rPr>
              <a:t> </a:t>
            </a:r>
            <a:endParaRPr lang="en-GB" sz="1200" dirty="0"/>
          </a:p>
        </p:txBody>
      </p:sp>
    </p:spTree>
    <p:extLst>
      <p:ext uri="{BB962C8B-B14F-4D97-AF65-F5344CB8AC3E}">
        <p14:creationId xmlns:p14="http://schemas.microsoft.com/office/powerpoint/2010/main" val="3122931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20A183B-FC67-427C-AA9A-B4E42DC7F995}"/>
              </a:ext>
            </a:extLst>
          </p:cNvPr>
          <p:cNvSpPr>
            <a:spLocks noGrp="1"/>
          </p:cNvSpPr>
          <p:nvPr>
            <p:ph type="title"/>
          </p:nvPr>
        </p:nvSpPr>
        <p:spPr>
          <a:xfrm>
            <a:off x="415636" y="533400"/>
            <a:ext cx="8312728" cy="609600"/>
          </a:xfrm>
        </p:spPr>
        <p:txBody>
          <a:bodyPr/>
          <a:lstStyle/>
          <a:p>
            <a:r>
              <a:rPr lang="en-US" altLang="en-US" dirty="0">
                <a:solidFill>
                  <a:schemeClr val="tx1"/>
                </a:solidFill>
              </a:rPr>
              <a:t>Viral STIs – Figure 27.25 </a:t>
            </a:r>
            <a:r>
              <a:rPr lang="en-GB" dirty="0">
                <a:solidFill>
                  <a:schemeClr val="tx1"/>
                </a:solidFill>
              </a:rPr>
              <a:t>Long Description</a:t>
            </a:r>
          </a:p>
        </p:txBody>
      </p:sp>
      <p:sp>
        <p:nvSpPr>
          <p:cNvPr id="15" name="Content Placeholder 14">
            <a:extLst>
              <a:ext uri="{FF2B5EF4-FFF2-40B4-BE49-F238E27FC236}">
                <a16:creationId xmlns:a16="http://schemas.microsoft.com/office/drawing/2014/main" id="{990A9758-8148-4349-917B-70DCAA920CB7}"/>
              </a:ext>
            </a:extLst>
          </p:cNvPr>
          <p:cNvSpPr>
            <a:spLocks noGrp="1"/>
          </p:cNvSpPr>
          <p:nvPr>
            <p:ph idx="1"/>
          </p:nvPr>
        </p:nvSpPr>
        <p:spPr>
          <a:xfrm>
            <a:off x="457200" y="2057400"/>
            <a:ext cx="8229600" cy="1171700"/>
          </a:xfrm>
        </p:spPr>
        <p:txBody>
          <a:bodyPr/>
          <a:lstStyle/>
          <a:p>
            <a:r>
              <a:rPr lang="en-GB" sz="1400" dirty="0"/>
              <a:t>Viral genome and reverse transcriptase enter cell. DNA copy synthesized by reverse transcription. RNA degraded; second DNA strand synthesized. DNA copy is incorporated by integrase into host cell genome (becoming a provirus). With host cell activation, viral DNA is transcribed, yielding messenger RNAs and viral genome RNA. Viral RNAs are translated, yielding viral enzymes (including protease) and structural proteins. Viral membrane proteins are transported to host cell membrane. Final viral assembly and budding takes place. </a:t>
            </a:r>
          </a:p>
        </p:txBody>
      </p:sp>
      <p:sp>
        <p:nvSpPr>
          <p:cNvPr id="18" name="Content Placeholder 17">
            <a:extLst>
              <a:ext uri="{FF2B5EF4-FFF2-40B4-BE49-F238E27FC236}">
                <a16:creationId xmlns:a16="http://schemas.microsoft.com/office/drawing/2014/main" id="{CC4B2C08-F13D-4197-AFE6-A746D7342746}"/>
              </a:ext>
            </a:extLst>
          </p:cNvPr>
          <p:cNvSpPr>
            <a:spLocks noGrp="1"/>
          </p:cNvSpPr>
          <p:nvPr>
            <p:ph sz="quarter" idx="18"/>
          </p:nvPr>
        </p:nvSpPr>
        <p:spPr>
          <a:xfrm>
            <a:off x="6135687" y="5867400"/>
            <a:ext cx="2551113" cy="304800"/>
          </a:xfrm>
        </p:spPr>
        <p:txBody>
          <a:bodyPr/>
          <a:lstStyle/>
          <a:p>
            <a:r>
              <a:rPr lang="en-GB" sz="1200" dirty="0">
                <a:hlinkClick r:id="rId3" action="ppaction://hlinksldjump"/>
              </a:rPr>
              <a:t>Jump back to </a:t>
            </a:r>
            <a:r>
              <a:rPr lang="en-US" altLang="en-US" sz="1200" dirty="0">
                <a:hlinkClick r:id="rId3" action="ppaction://hlinksldjump"/>
              </a:rPr>
              <a:t>Viral STIs – Figure 27.25</a:t>
            </a:r>
            <a:r>
              <a:rPr lang="en-GB" sz="1200" dirty="0">
                <a:hlinkClick r:id="rId3" action="ppaction://hlinksldjump"/>
              </a:rPr>
              <a:t> </a:t>
            </a:r>
            <a:endParaRPr lang="en-GB" sz="1200" dirty="0"/>
          </a:p>
        </p:txBody>
      </p:sp>
    </p:spTree>
    <p:extLst>
      <p:ext uri="{BB962C8B-B14F-4D97-AF65-F5344CB8AC3E}">
        <p14:creationId xmlns:p14="http://schemas.microsoft.com/office/powerpoint/2010/main" val="1199276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C86D28-B65B-4E44-9313-E0D83DB2ADF9}"/>
              </a:ext>
            </a:extLst>
          </p:cNvPr>
          <p:cNvSpPr>
            <a:spLocks noGrp="1"/>
          </p:cNvSpPr>
          <p:nvPr>
            <p:ph type="title"/>
          </p:nvPr>
        </p:nvSpPr>
        <p:spPr>
          <a:xfrm>
            <a:off x="2046205" y="228600"/>
            <a:ext cx="5677705" cy="609600"/>
          </a:xfrm>
        </p:spPr>
        <p:txBody>
          <a:bodyPr/>
          <a:lstStyle/>
          <a:p>
            <a:r>
              <a:rPr lang="en-US" altLang="en-US" b="1" dirty="0">
                <a:solidFill>
                  <a:prstClr val="black"/>
                </a:solidFill>
              </a:rPr>
              <a:t>Urinary Tract Infections (3)</a:t>
            </a:r>
            <a:endParaRPr lang="en-US" dirty="0"/>
          </a:p>
        </p:txBody>
      </p:sp>
      <p:sp>
        <p:nvSpPr>
          <p:cNvPr id="2" name="Content Placeholder 1"/>
          <p:cNvSpPr>
            <a:spLocks noGrp="1"/>
          </p:cNvSpPr>
          <p:nvPr>
            <p:ph idx="1"/>
          </p:nvPr>
        </p:nvSpPr>
        <p:spPr>
          <a:xfrm>
            <a:off x="796635" y="990600"/>
            <a:ext cx="7509165" cy="5029200"/>
          </a:xfrm>
        </p:spPr>
        <p:txBody>
          <a:bodyPr/>
          <a:lstStyle/>
          <a:p>
            <a:pPr>
              <a:spcAft>
                <a:spcPts val="1500"/>
              </a:spcAft>
            </a:pPr>
            <a:r>
              <a:rPr lang="en-US" altLang="en-US" dirty="0"/>
              <a:t>Bacterial cystitis</a:t>
            </a:r>
          </a:p>
          <a:p>
            <a:pPr marL="285750" lvl="1">
              <a:spcBef>
                <a:spcPts val="0"/>
              </a:spcBef>
            </a:pPr>
            <a:r>
              <a:rPr lang="en-US" altLang="en-US" i="1" dirty="0"/>
              <a:t>Pathogenesis</a:t>
            </a:r>
          </a:p>
          <a:p>
            <a:pPr marL="512763" lvl="2"/>
            <a:r>
              <a:rPr lang="en-US" altLang="en-US" sz="2200" dirty="0"/>
              <a:t>Pathogens generally move up urethra to bladder</a:t>
            </a:r>
          </a:p>
          <a:p>
            <a:pPr marL="512763" lvl="2"/>
            <a:r>
              <a:rPr lang="en-US" altLang="en-US" sz="2200" dirty="0"/>
              <a:t>Uropathogenic </a:t>
            </a:r>
            <a:r>
              <a:rPr lang="en-US" altLang="en-US" sz="2200" i="1" dirty="0"/>
              <a:t>E. coli</a:t>
            </a:r>
            <a:r>
              <a:rPr lang="en-US" altLang="en-US" sz="2200" dirty="0"/>
              <a:t> (UPEC) have pili that attach </a:t>
            </a:r>
            <a:br>
              <a:rPr lang="en-US" altLang="en-US" sz="2200" dirty="0"/>
            </a:br>
            <a:r>
              <a:rPr lang="en-US" altLang="en-US" sz="2200" dirty="0"/>
              <a:t>to receptors on bladder epithelial cells</a:t>
            </a:r>
          </a:p>
          <a:p>
            <a:pPr marL="735013" lvl="3"/>
            <a:r>
              <a:rPr lang="en-US" altLang="en-US" sz="1800" dirty="0"/>
              <a:t>Death, sloughing results, allowing bacteria to enter underlying epithelium via endocytosis</a:t>
            </a:r>
          </a:p>
          <a:p>
            <a:pPr marL="735013" lvl="3"/>
            <a:r>
              <a:rPr lang="en-US" altLang="en-US" sz="1800" dirty="0"/>
              <a:t>Create intracellular bacterial communities (IBCs)</a:t>
            </a:r>
          </a:p>
          <a:p>
            <a:pPr marL="735013" lvl="3"/>
            <a:r>
              <a:rPr lang="en-US" altLang="en-US" sz="1800" dirty="0"/>
              <a:t>Bacteria detach, move into bladder lumen, create IBCs</a:t>
            </a:r>
          </a:p>
          <a:p>
            <a:pPr marL="735013" lvl="3"/>
            <a:r>
              <a:rPr lang="en-US" altLang="en-US" sz="1800" dirty="0"/>
              <a:t>UPEC establishes chronic reservoir in epithelium that resists antibiotics, is undetected by immune system</a:t>
            </a:r>
          </a:p>
          <a:p>
            <a:pPr marL="735013" lvl="3"/>
            <a:r>
              <a:rPr lang="en-US" altLang="en-US" sz="1800" dirty="0"/>
              <a:t>Filamentous forms observed, help avoid innate immune response</a:t>
            </a:r>
          </a:p>
        </p:txBody>
      </p:sp>
    </p:spTree>
    <p:extLst>
      <p:ext uri="{BB962C8B-B14F-4D97-AF65-F5344CB8AC3E}">
        <p14:creationId xmlns:p14="http://schemas.microsoft.com/office/powerpoint/2010/main" val="172786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22E9C1-BC59-402D-B210-FCFBAF8CF082}"/>
              </a:ext>
            </a:extLst>
          </p:cNvPr>
          <p:cNvSpPr>
            <a:spLocks noGrp="1"/>
          </p:cNvSpPr>
          <p:nvPr>
            <p:ph type="title"/>
          </p:nvPr>
        </p:nvSpPr>
        <p:spPr>
          <a:xfrm>
            <a:off x="2046205" y="228600"/>
            <a:ext cx="5677705" cy="609600"/>
          </a:xfrm>
        </p:spPr>
        <p:txBody>
          <a:bodyPr/>
          <a:lstStyle/>
          <a:p>
            <a:r>
              <a:rPr lang="en-US" altLang="en-US" b="1" dirty="0">
                <a:solidFill>
                  <a:prstClr val="black"/>
                </a:solidFill>
              </a:rPr>
              <a:t>Urinary Tract Infections (4)</a:t>
            </a:r>
            <a:endParaRPr lang="en-US" dirty="0"/>
          </a:p>
        </p:txBody>
      </p:sp>
      <p:sp>
        <p:nvSpPr>
          <p:cNvPr id="2" name="Content Placeholder 1"/>
          <p:cNvSpPr>
            <a:spLocks noGrp="1"/>
          </p:cNvSpPr>
          <p:nvPr>
            <p:ph idx="1"/>
          </p:nvPr>
        </p:nvSpPr>
        <p:spPr>
          <a:xfrm>
            <a:off x="803565" y="990600"/>
            <a:ext cx="5943600" cy="5562600"/>
          </a:xfrm>
        </p:spPr>
        <p:txBody>
          <a:bodyPr/>
          <a:lstStyle/>
          <a:p>
            <a:pPr>
              <a:spcAft>
                <a:spcPts val="1500"/>
              </a:spcAft>
            </a:pPr>
            <a:r>
              <a:rPr lang="en-US" altLang="en-US" dirty="0"/>
              <a:t>Bacterial cystitis</a:t>
            </a:r>
          </a:p>
          <a:p>
            <a:pPr marL="285750" lvl="1">
              <a:spcBef>
                <a:spcPts val="0"/>
              </a:spcBef>
            </a:pPr>
            <a:r>
              <a:rPr lang="en-US" altLang="en-US" sz="2200" i="1" dirty="0"/>
              <a:t>Epidemiology</a:t>
            </a:r>
          </a:p>
          <a:p>
            <a:pPr marL="285750" lvl="1"/>
            <a:r>
              <a:rPr lang="en-US" altLang="en-US" sz="2200" dirty="0"/>
              <a:t>Anything that inhibits urine flow increases risk</a:t>
            </a:r>
          </a:p>
          <a:p>
            <a:pPr marL="512763" lvl="2"/>
            <a:r>
              <a:rPr lang="en-US" altLang="en-US" sz="2000" dirty="0"/>
              <a:t>About 30% of women develop during life</a:t>
            </a:r>
          </a:p>
          <a:p>
            <a:pPr marL="512763" lvl="2"/>
            <a:r>
              <a:rPr lang="en-US" altLang="en-US" sz="2000" dirty="0"/>
              <a:t>Factors that predispose women:</a:t>
            </a:r>
          </a:p>
          <a:p>
            <a:pPr marL="735013" lvl="3"/>
            <a:r>
              <a:rPr lang="en-US" altLang="en-US" sz="1800" dirty="0"/>
              <a:t>Short urethra</a:t>
            </a:r>
          </a:p>
          <a:p>
            <a:pPr marL="735013" lvl="3"/>
            <a:r>
              <a:rPr lang="en-US" altLang="en-US" sz="1800" dirty="0"/>
              <a:t>Sexual intercourse</a:t>
            </a:r>
          </a:p>
          <a:p>
            <a:pPr marL="735013" lvl="3"/>
            <a:r>
              <a:rPr lang="en-US" altLang="en-US" sz="1800" dirty="0"/>
              <a:t>Birth control devices</a:t>
            </a:r>
          </a:p>
          <a:p>
            <a:pPr marL="512763" lvl="2"/>
            <a:r>
              <a:rPr lang="en-US" altLang="en-US" sz="2000" dirty="0"/>
              <a:t>Other factors involved in UTIs:</a:t>
            </a:r>
          </a:p>
          <a:p>
            <a:pPr marL="735013" lvl="3"/>
            <a:r>
              <a:rPr lang="en-US" altLang="en-US" sz="1800" dirty="0"/>
              <a:t>Enlarged prostate</a:t>
            </a:r>
          </a:p>
          <a:p>
            <a:pPr marL="735013" lvl="3"/>
            <a:r>
              <a:rPr lang="en-US" altLang="en-US" sz="1800" dirty="0"/>
              <a:t>Catheterization</a:t>
            </a:r>
          </a:p>
          <a:p>
            <a:pPr marL="735013" lvl="3"/>
            <a:r>
              <a:rPr lang="en-US" altLang="en-US" sz="1800" dirty="0"/>
              <a:t>Paraplegia</a:t>
            </a:r>
          </a:p>
        </p:txBody>
      </p:sp>
    </p:spTree>
    <p:extLst>
      <p:ext uri="{BB962C8B-B14F-4D97-AF65-F5344CB8AC3E}">
        <p14:creationId xmlns:p14="http://schemas.microsoft.com/office/powerpoint/2010/main" val="1731025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17984B-0EA6-4E37-A5A4-1301711FEFEF}"/>
              </a:ext>
            </a:extLst>
          </p:cNvPr>
          <p:cNvSpPr>
            <a:spLocks noGrp="1"/>
          </p:cNvSpPr>
          <p:nvPr>
            <p:ph type="title"/>
          </p:nvPr>
        </p:nvSpPr>
        <p:spPr>
          <a:xfrm>
            <a:off x="2037954" y="228600"/>
            <a:ext cx="5677705" cy="609600"/>
          </a:xfrm>
        </p:spPr>
        <p:txBody>
          <a:bodyPr/>
          <a:lstStyle/>
          <a:p>
            <a:r>
              <a:rPr lang="en-US" altLang="en-US" b="1" dirty="0">
                <a:solidFill>
                  <a:prstClr val="black"/>
                </a:solidFill>
              </a:rPr>
              <a:t>Urinary Tract Infections (5)</a:t>
            </a:r>
            <a:endParaRPr lang="en-US" dirty="0"/>
          </a:p>
        </p:txBody>
      </p:sp>
      <p:sp>
        <p:nvSpPr>
          <p:cNvPr id="2" name="Content Placeholder 1"/>
          <p:cNvSpPr>
            <a:spLocks noGrp="1"/>
          </p:cNvSpPr>
          <p:nvPr>
            <p:ph idx="1"/>
          </p:nvPr>
        </p:nvSpPr>
        <p:spPr>
          <a:xfrm>
            <a:off x="796639" y="990600"/>
            <a:ext cx="7696200" cy="4724400"/>
          </a:xfrm>
        </p:spPr>
        <p:txBody>
          <a:bodyPr/>
          <a:lstStyle/>
          <a:p>
            <a:pPr>
              <a:spcAft>
                <a:spcPts val="1500"/>
              </a:spcAft>
            </a:pPr>
            <a:r>
              <a:rPr lang="en-US" altLang="en-US" dirty="0"/>
              <a:t>Bacterial cystitis</a:t>
            </a:r>
          </a:p>
          <a:p>
            <a:pPr marL="285750" lvl="1">
              <a:spcBef>
                <a:spcPts val="0"/>
              </a:spcBef>
            </a:pPr>
            <a:r>
              <a:rPr lang="en-US" altLang="en-US" i="1" dirty="0"/>
              <a:t>Treatment and prevention</a:t>
            </a:r>
          </a:p>
          <a:p>
            <a:pPr marL="512763" lvl="2"/>
            <a:r>
              <a:rPr lang="en-US" altLang="en-US" dirty="0"/>
              <a:t>Few days of an antimicrobial</a:t>
            </a:r>
          </a:p>
          <a:p>
            <a:pPr marL="512763" lvl="2"/>
            <a:r>
              <a:rPr lang="en-US" altLang="en-US" dirty="0"/>
              <a:t>Pyelonephritis usually requires hospitalization, IV antibiotic</a:t>
            </a:r>
          </a:p>
          <a:p>
            <a:pPr marL="512763" lvl="2"/>
            <a:r>
              <a:rPr lang="en-US" altLang="en-US" dirty="0"/>
              <a:t>Drink enough water</a:t>
            </a:r>
          </a:p>
          <a:p>
            <a:pPr marL="512763" lvl="2"/>
            <a:r>
              <a:rPr lang="en-US" altLang="en-US" dirty="0"/>
              <a:t>Urinate following intercourse</a:t>
            </a:r>
          </a:p>
          <a:p>
            <a:pPr marL="512763" lvl="2"/>
            <a:r>
              <a:rPr lang="en-US" altLang="en-US" dirty="0"/>
              <a:t>Wipe front to back</a:t>
            </a:r>
          </a:p>
          <a:p>
            <a:pPr marL="512763" lvl="2"/>
            <a:r>
              <a:rPr lang="en-US" altLang="en-US" dirty="0"/>
              <a:t>Low doses of antimicrobials, since many accumulate in urine can prevent recurrence</a:t>
            </a:r>
          </a:p>
          <a:p>
            <a:pPr marL="512763" lvl="2"/>
            <a:r>
              <a:rPr lang="en-US" altLang="en-US" dirty="0"/>
              <a:t>Cranberry juice, green tea</a:t>
            </a:r>
          </a:p>
          <a:p>
            <a:pPr marL="735013" lvl="3"/>
            <a:r>
              <a:rPr lang="en-US" altLang="en-US" dirty="0"/>
              <a:t>Effectiveness inconclusive</a:t>
            </a:r>
          </a:p>
        </p:txBody>
      </p:sp>
    </p:spTree>
    <p:extLst>
      <p:ext uri="{BB962C8B-B14F-4D97-AF65-F5344CB8AC3E}">
        <p14:creationId xmlns:p14="http://schemas.microsoft.com/office/powerpoint/2010/main" val="4101535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AB9A356E-898D-4F56-9163-2325A3A888FC}"/>
              </a:ext>
            </a:extLst>
          </p:cNvPr>
          <p:cNvSpPr>
            <a:spLocks noGrp="1"/>
          </p:cNvSpPr>
          <p:nvPr>
            <p:ph type="title"/>
          </p:nvPr>
        </p:nvSpPr>
        <p:spPr>
          <a:xfrm>
            <a:off x="1733148" y="228600"/>
            <a:ext cx="5677705" cy="639762"/>
          </a:xfrm>
        </p:spPr>
        <p:txBody>
          <a:bodyPr/>
          <a:lstStyle/>
          <a:p>
            <a:r>
              <a:rPr lang="en-US" altLang="en-US" b="1" dirty="0">
                <a:solidFill>
                  <a:prstClr val="black"/>
                </a:solidFill>
              </a:rPr>
              <a:t>Table 27.1 Bacterial Cystitis</a:t>
            </a:r>
            <a:endParaRPr lang="en-US" dirty="0"/>
          </a:p>
        </p:txBody>
      </p:sp>
      <p:graphicFrame>
        <p:nvGraphicFramePr>
          <p:cNvPr id="16" name="Table Placeholder 15">
            <a:extLst>
              <a:ext uri="{FF2B5EF4-FFF2-40B4-BE49-F238E27FC236}">
                <a16:creationId xmlns:a16="http://schemas.microsoft.com/office/drawing/2014/main" id="{C9A256D4-58BC-4EA2-B788-3E6BF73F23E8}"/>
              </a:ext>
            </a:extLst>
          </p:cNvPr>
          <p:cNvGraphicFramePr>
            <a:graphicFrameLocks noGrp="1"/>
          </p:cNvGraphicFramePr>
          <p:nvPr>
            <p:ph type="tbl" sz="quarter" idx="18"/>
            <p:extLst>
              <p:ext uri="{D42A27DB-BD31-4B8C-83A1-F6EECF244321}">
                <p14:modId xmlns:p14="http://schemas.microsoft.com/office/powerpoint/2010/main" val="2356890549"/>
              </p:ext>
            </p:extLst>
          </p:nvPr>
        </p:nvGraphicFramePr>
        <p:xfrm>
          <a:off x="1331900" y="1565564"/>
          <a:ext cx="6477000" cy="4506784"/>
        </p:xfrm>
        <a:graphic>
          <a:graphicData uri="http://schemas.openxmlformats.org/drawingml/2006/table">
            <a:tbl>
              <a:tblPr firstRow="1" bandRow="1">
                <a:tableStyleId>{5940675A-B579-460E-94D1-54222C63F5DA}</a:tableStyleId>
              </a:tblPr>
              <a:tblGrid>
                <a:gridCol w="1335100">
                  <a:extLst>
                    <a:ext uri="{9D8B030D-6E8A-4147-A177-3AD203B41FA5}">
                      <a16:colId xmlns:a16="http://schemas.microsoft.com/office/drawing/2014/main" val="1546881926"/>
                    </a:ext>
                  </a:extLst>
                </a:gridCol>
                <a:gridCol w="5141900">
                  <a:extLst>
                    <a:ext uri="{9D8B030D-6E8A-4147-A177-3AD203B41FA5}">
                      <a16:colId xmlns:a16="http://schemas.microsoft.com/office/drawing/2014/main" val="1635794801"/>
                    </a:ext>
                  </a:extLst>
                </a:gridCol>
              </a:tblGrid>
              <a:tr h="6927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Sudden onset, burning pain on urination, frequent need to urinate; cloudy, red-colored urine that smells bad; fever, chills, back pain, and vomiting suggest pyelonephritis</a:t>
                      </a:r>
                    </a:p>
                  </a:txBody>
                  <a:tcPr/>
                </a:tc>
                <a:extLst>
                  <a:ext uri="{0D108BD9-81ED-4DB2-BD59-A6C34878D82A}">
                    <a16:rowId xmlns:a16="http://schemas.microsoft.com/office/drawing/2014/main" val="4153835499"/>
                  </a:ext>
                </a:extLst>
              </a:tr>
              <a:tr h="3602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1 to 3 days</a:t>
                      </a:r>
                    </a:p>
                  </a:txBody>
                  <a:tcPr/>
                </a:tc>
                <a:extLst>
                  <a:ext uri="{0D108BD9-81ED-4DB2-BD59-A6C34878D82A}">
                    <a16:rowId xmlns:a16="http://schemas.microsoft.com/office/drawing/2014/main" val="4272418147"/>
                  </a:ext>
                </a:extLst>
              </a:tr>
              <a:tr h="69272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Causative agents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Most commonly </a:t>
                      </a:r>
                      <a:r>
                        <a:rPr kumimoji="0" lang="en-US" sz="1200" b="0" i="1" u="none" strike="noStrike" kern="1200" cap="none" spc="0" normalizeH="0" baseline="0" noProof="0" dirty="0">
                          <a:ln>
                            <a:noFill/>
                          </a:ln>
                          <a:solidFill>
                            <a:prstClr val="black"/>
                          </a:solidFill>
                          <a:effectLst/>
                          <a:uLnTx/>
                          <a:uFillTx/>
                          <a:latin typeface="+mn-lt"/>
                          <a:ea typeface="+mn-ea"/>
                          <a:cs typeface="+mn-cs"/>
                        </a:rPr>
                        <a:t>Escherichia coli, </a:t>
                      </a:r>
                      <a:r>
                        <a:rPr kumimoji="0" lang="en-US" sz="1200" b="0" i="0" u="none" strike="noStrike" kern="1200" cap="none" spc="0" normalizeH="0" baseline="0" noProof="0" dirty="0">
                          <a:ln>
                            <a:noFill/>
                          </a:ln>
                          <a:solidFill>
                            <a:prstClr val="black"/>
                          </a:solidFill>
                          <a:effectLst/>
                          <a:uLnTx/>
                          <a:uFillTx/>
                          <a:latin typeface="+mn-lt"/>
                          <a:ea typeface="+mn-ea"/>
                          <a:cs typeface="+mn-cs"/>
                        </a:rPr>
                        <a:t>but also other </a:t>
                      </a:r>
                      <a:r>
                        <a:rPr kumimoji="0" lang="en-US" sz="1200" b="0" i="1" u="none" strike="noStrike" kern="1200" cap="none" spc="0" normalizeH="0" baseline="0" noProof="0" dirty="0">
                          <a:ln>
                            <a:noFill/>
                          </a:ln>
                          <a:solidFill>
                            <a:prstClr val="black"/>
                          </a:solidFill>
                          <a:effectLst/>
                          <a:uLnTx/>
                          <a:uFillTx/>
                          <a:latin typeface="+mn-lt"/>
                          <a:ea typeface="+mn-ea"/>
                          <a:cs typeface="+mn-cs"/>
                        </a:rPr>
                        <a:t>Enterobacteriaceae</a:t>
                      </a:r>
                      <a:r>
                        <a:rPr kumimoji="0" lang="en-US" sz="1200" b="0" i="0" u="none" strike="noStrike" kern="1200" cap="none" spc="0" normalizeH="0" baseline="0" noProof="0" dirty="0">
                          <a:ln>
                            <a:noFill/>
                          </a:ln>
                          <a:solidFill>
                            <a:prstClr val="black"/>
                          </a:solidFill>
                          <a:effectLst/>
                          <a:uLnTx/>
                          <a:uFillTx/>
                          <a:latin typeface="+mn-lt"/>
                          <a:ea typeface="+mn-ea"/>
                          <a:cs typeface="+mn-cs"/>
                        </a:rPr>
                        <a:t> as well as Staphylococcus saprophyticus; in the case of healthcare-associated infections, </a:t>
                      </a:r>
                      <a:r>
                        <a:rPr kumimoji="0" lang="en-US" sz="1200" b="0" i="1" u="none" strike="noStrike" kern="1200" cap="none" spc="0" normalizeH="0" baseline="0" noProof="0" dirty="0">
                          <a:ln>
                            <a:noFill/>
                          </a:ln>
                          <a:solidFill>
                            <a:prstClr val="black"/>
                          </a:solidFill>
                          <a:effectLst/>
                          <a:uLnTx/>
                          <a:uFillTx/>
                          <a:latin typeface="+mn-lt"/>
                          <a:ea typeface="+mn-ea"/>
                          <a:cs typeface="+mn-cs"/>
                        </a:rPr>
                        <a:t>Pseudomonas, Serratia</a:t>
                      </a:r>
                      <a:r>
                        <a:rPr kumimoji="0" lang="en-US" sz="1200" b="0" i="0" u="none" strike="noStrike" kern="1200" cap="none" spc="0" normalizeH="0" baseline="0" noProof="0" dirty="0">
                          <a:ln>
                            <a:noFill/>
                          </a:ln>
                          <a:solidFill>
                            <a:prstClr val="black"/>
                          </a:solidFill>
                          <a:effectLst/>
                          <a:uLnTx/>
                          <a:uFillTx/>
                          <a:latin typeface="+mn-lt"/>
                          <a:ea typeface="+mn-ea"/>
                          <a:cs typeface="+mn-cs"/>
                        </a:rPr>
                        <a:t>, and </a:t>
                      </a:r>
                      <a:r>
                        <a:rPr kumimoji="0" lang="en-US" sz="1200" b="0" i="1" u="none" strike="noStrike" kern="1200" cap="none" spc="0" normalizeH="0" baseline="0" noProof="0" dirty="0">
                          <a:ln>
                            <a:noFill/>
                          </a:ln>
                          <a:solidFill>
                            <a:prstClr val="black"/>
                          </a:solidFill>
                          <a:effectLst/>
                          <a:uLnTx/>
                          <a:uFillTx/>
                          <a:latin typeface="+mn-lt"/>
                          <a:ea typeface="+mn-ea"/>
                          <a:cs typeface="+mn-cs"/>
                        </a:rPr>
                        <a:t>Enterococcus</a:t>
                      </a:r>
                      <a:r>
                        <a:rPr kumimoji="0" lang="en-US" sz="1200" b="0" i="0" u="none" strike="noStrike" kern="1200" cap="none" spc="0" normalizeH="0" baseline="0" noProof="0" dirty="0">
                          <a:ln>
                            <a:noFill/>
                          </a:ln>
                          <a:solidFill>
                            <a:prstClr val="black"/>
                          </a:solidFill>
                          <a:effectLst/>
                          <a:uLnTx/>
                          <a:uFillTx/>
                          <a:latin typeface="+mn-lt"/>
                          <a:ea typeface="+mn-ea"/>
                          <a:cs typeface="+mn-cs"/>
                        </a:rPr>
                        <a:t> species</a:t>
                      </a:r>
                    </a:p>
                  </a:txBody>
                  <a:tcPr/>
                </a:tc>
                <a:extLst>
                  <a:ext uri="{0D108BD9-81ED-4DB2-BD59-A6C34878D82A}">
                    <a16:rowId xmlns:a16="http://schemas.microsoft.com/office/drawing/2014/main" val="682770988"/>
                  </a:ext>
                </a:extLst>
              </a:tr>
              <a:tr h="886691">
                <a:tc>
                  <a: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Pathogenesis</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Bacteria ascend the urethra, enter the bladder, and attach by pili to receptors on epithelium; sloughing of cells and an inflammatory response follow; bacterial spread to the kidneys can occur via the ureters, causing pyelonephritis and possible kidney failure.</a:t>
                      </a:r>
                    </a:p>
                  </a:txBody>
                  <a:tcPr/>
                </a:tc>
                <a:extLst>
                  <a:ext uri="{0D108BD9-81ED-4DB2-BD59-A6C34878D82A}">
                    <a16:rowId xmlns:a16="http://schemas.microsoft.com/office/drawing/2014/main" val="1125311789"/>
                  </a:ext>
                </a:extLst>
              </a:tr>
              <a:tr h="872094">
                <a:tc>
                  <a: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Epidemiology</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Bacterial cystitis is common in women, promoted by a relatively short urethra, sexual intercourse, and use of a diaphragm. Older men are at risk of infection because enlargement of the prostate gland partially obstructs their urethra; catheterization often results in infection.</a:t>
                      </a:r>
                    </a:p>
                  </a:txBody>
                  <a:tcPr/>
                </a:tc>
                <a:extLst>
                  <a:ext uri="{0D108BD9-81ED-4DB2-BD59-A6C34878D82A}">
                    <a16:rowId xmlns:a16="http://schemas.microsoft.com/office/drawing/2014/main" val="1275525065"/>
                  </a:ext>
                </a:extLst>
              </a:tr>
              <a:tr h="8720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short-term antimicrobial medication usually sufficient; longer treatment for pyelonephritis. Prevention: drinking enough liquid to urinate at least four to five times daily; wiping from front to back; low daily dose of antibiotic may help prevent recurrent bacterial cystitis in women.</a:t>
                      </a:r>
                    </a:p>
                  </a:txBody>
                  <a:tcPr/>
                </a:tc>
                <a:extLst>
                  <a:ext uri="{0D108BD9-81ED-4DB2-BD59-A6C34878D82A}">
                    <a16:rowId xmlns:a16="http://schemas.microsoft.com/office/drawing/2014/main" val="2288672005"/>
                  </a:ext>
                </a:extLst>
              </a:tr>
            </a:tbl>
          </a:graphicData>
        </a:graphic>
      </p:graphicFrame>
    </p:spTree>
    <p:extLst>
      <p:ext uri="{BB962C8B-B14F-4D97-AF65-F5344CB8AC3E}">
        <p14:creationId xmlns:p14="http://schemas.microsoft.com/office/powerpoint/2010/main" val="76800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8191564-A492-4AEB-B234-8F4E61B2D290}"/>
              </a:ext>
            </a:extLst>
          </p:cNvPr>
          <p:cNvSpPr>
            <a:spLocks noGrp="1"/>
          </p:cNvSpPr>
          <p:nvPr>
            <p:ph type="title"/>
          </p:nvPr>
        </p:nvSpPr>
        <p:spPr>
          <a:xfrm>
            <a:off x="2039279" y="228600"/>
            <a:ext cx="5677705" cy="609600"/>
          </a:xfrm>
        </p:spPr>
        <p:txBody>
          <a:bodyPr/>
          <a:lstStyle/>
          <a:p>
            <a:r>
              <a:rPr lang="en-US" altLang="en-US" b="1" dirty="0">
                <a:solidFill>
                  <a:prstClr val="black"/>
                </a:solidFill>
              </a:rPr>
              <a:t>Urinary Tract Infections (6)</a:t>
            </a:r>
            <a:endParaRPr lang="en-US" dirty="0"/>
          </a:p>
        </p:txBody>
      </p:sp>
      <p:sp>
        <p:nvSpPr>
          <p:cNvPr id="2" name="Content Placeholder 1"/>
          <p:cNvSpPr>
            <a:spLocks noGrp="1"/>
          </p:cNvSpPr>
          <p:nvPr>
            <p:ph idx="1"/>
          </p:nvPr>
        </p:nvSpPr>
        <p:spPr>
          <a:xfrm>
            <a:off x="796635" y="990600"/>
            <a:ext cx="7391401" cy="5562600"/>
          </a:xfrm>
        </p:spPr>
        <p:txBody>
          <a:bodyPr/>
          <a:lstStyle/>
          <a:p>
            <a:pPr>
              <a:spcAft>
                <a:spcPts val="1500"/>
              </a:spcAft>
            </a:pPr>
            <a:r>
              <a:rPr lang="en-US" altLang="en-US" dirty="0"/>
              <a:t>Leptospirosis</a:t>
            </a:r>
          </a:p>
          <a:p>
            <a:pPr marL="285750" lvl="1">
              <a:spcBef>
                <a:spcPts val="0"/>
              </a:spcBef>
            </a:pPr>
            <a:r>
              <a:rPr lang="en-US" altLang="en-US" i="1" dirty="0"/>
              <a:t>Signs and symptoms</a:t>
            </a:r>
          </a:p>
          <a:p>
            <a:pPr marL="498475" lvl="2"/>
            <a:r>
              <a:rPr lang="en-US" altLang="en-US" dirty="0"/>
              <a:t>Often asymptomatic</a:t>
            </a:r>
          </a:p>
          <a:p>
            <a:pPr marL="498475" lvl="2"/>
            <a:r>
              <a:rPr lang="en-US" altLang="en-US" dirty="0"/>
              <a:t>Following 10 day incubation, mild cases flu-like: headache, spiking fever, chills, and muscle pain; possible dry cough</a:t>
            </a:r>
          </a:p>
          <a:p>
            <a:pPr marL="735013" lvl="3"/>
            <a:r>
              <a:rPr lang="en-US" altLang="en-US" dirty="0"/>
              <a:t>First (septicemic) phase includes photophobia, redness of eyes; symptoms fade within a week</a:t>
            </a:r>
          </a:p>
          <a:p>
            <a:pPr marL="498475" lvl="2"/>
            <a:r>
              <a:rPr lang="en-US" altLang="en-US" dirty="0"/>
              <a:t>In severe cases, symptoms recur after 1 to 3 days</a:t>
            </a:r>
          </a:p>
          <a:p>
            <a:pPr marL="735013" lvl="3"/>
            <a:r>
              <a:rPr lang="en-US" altLang="en-US" dirty="0"/>
              <a:t>Second (immune) phase includes bleeding from various sites, vomiting, rash, and confusion</a:t>
            </a:r>
          </a:p>
          <a:p>
            <a:pPr marL="735013" lvl="3"/>
            <a:r>
              <a:rPr lang="en-US" altLang="en-US" dirty="0"/>
              <a:t>Usually requires medical treatment</a:t>
            </a:r>
          </a:p>
          <a:p>
            <a:pPr marL="498475" lvl="2"/>
            <a:r>
              <a:rPr lang="en-US" altLang="en-US" dirty="0"/>
              <a:t>In rare cases, Weil’s disease; includes jaundice, liver and kidney failure, hemorrhage in many organs, meningitis</a:t>
            </a:r>
          </a:p>
          <a:p>
            <a:pPr marL="735013" lvl="3"/>
            <a:r>
              <a:rPr lang="en-US" altLang="en-US" dirty="0"/>
              <a:t>Can be fatal</a:t>
            </a:r>
          </a:p>
        </p:txBody>
      </p:sp>
    </p:spTree>
    <p:extLst>
      <p:ext uri="{BB962C8B-B14F-4D97-AF65-F5344CB8AC3E}">
        <p14:creationId xmlns:p14="http://schemas.microsoft.com/office/powerpoint/2010/main" val="2510292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2A71D2B-5A46-42E2-90AD-EE40BE2E074B}"/>
              </a:ext>
            </a:extLst>
          </p:cNvPr>
          <p:cNvSpPr>
            <a:spLocks noGrp="1"/>
          </p:cNvSpPr>
          <p:nvPr>
            <p:ph type="title"/>
          </p:nvPr>
        </p:nvSpPr>
        <p:spPr/>
        <p:txBody>
          <a:bodyPr/>
          <a:lstStyle/>
          <a:p>
            <a:r>
              <a:rPr lang="en-US" altLang="en-US" b="1" dirty="0">
                <a:solidFill>
                  <a:prstClr val="black"/>
                </a:solidFill>
              </a:rPr>
              <a:t>Urinary Tract Infections – Figure 27.3</a:t>
            </a:r>
            <a:endParaRPr lang="en-US" dirty="0"/>
          </a:p>
        </p:txBody>
      </p:sp>
      <p:sp>
        <p:nvSpPr>
          <p:cNvPr id="2" name="Content Placeholder 1"/>
          <p:cNvSpPr>
            <a:spLocks noGrp="1"/>
          </p:cNvSpPr>
          <p:nvPr>
            <p:ph idx="1"/>
          </p:nvPr>
        </p:nvSpPr>
        <p:spPr>
          <a:xfrm>
            <a:off x="803567" y="990600"/>
            <a:ext cx="6477000" cy="1923541"/>
          </a:xfrm>
        </p:spPr>
        <p:txBody>
          <a:bodyPr/>
          <a:lstStyle/>
          <a:p>
            <a:pPr>
              <a:spcAft>
                <a:spcPts val="1500"/>
              </a:spcAft>
            </a:pPr>
            <a:r>
              <a:rPr lang="en-US" altLang="en-US" dirty="0"/>
              <a:t>Leptospirosis</a:t>
            </a:r>
          </a:p>
          <a:p>
            <a:pPr marL="285750" lvl="1">
              <a:spcBef>
                <a:spcPts val="0"/>
              </a:spcBef>
            </a:pPr>
            <a:r>
              <a:rPr lang="en-US" altLang="en-US" i="1" dirty="0"/>
              <a:t>Causative agent: Leptospira interrogans</a:t>
            </a:r>
          </a:p>
          <a:p>
            <a:pPr marL="285750" lvl="1"/>
            <a:r>
              <a:rPr lang="en-US" altLang="en-US" dirty="0"/>
              <a:t>Slender, aerobic Gram-negative spirochete, hooked ends</a:t>
            </a:r>
          </a:p>
          <a:p>
            <a:pPr marL="527050" lvl="2" indent="-241300"/>
            <a:r>
              <a:rPr lang="en-US" altLang="en-US" dirty="0"/>
              <a:t>More than 250 antigenic types</a:t>
            </a:r>
          </a:p>
        </p:txBody>
      </p:sp>
      <p:sp>
        <p:nvSpPr>
          <p:cNvPr id="11" name="Content Placeholder 10">
            <a:extLst>
              <a:ext uri="{FF2B5EF4-FFF2-40B4-BE49-F238E27FC236}">
                <a16:creationId xmlns:a16="http://schemas.microsoft.com/office/drawing/2014/main" id="{A716B744-2956-4087-871E-AD79BBA6F95A}"/>
              </a:ext>
            </a:extLst>
          </p:cNvPr>
          <p:cNvSpPr>
            <a:spLocks noGrp="1"/>
          </p:cNvSpPr>
          <p:nvPr>
            <p:ph sz="quarter" idx="18"/>
          </p:nvPr>
        </p:nvSpPr>
        <p:spPr>
          <a:xfrm>
            <a:off x="803567" y="2914141"/>
            <a:ext cx="4230647" cy="1752600"/>
          </a:xfrm>
        </p:spPr>
        <p:txBody>
          <a:bodyPr/>
          <a:lstStyle/>
          <a:p>
            <a:pPr marL="236538" lvl="1" indent="-236538">
              <a:spcAft>
                <a:spcPts val="800"/>
              </a:spcAft>
              <a:buFont typeface="Arial" panose="020B0604020202020204" pitchFamily="34" charset="0"/>
              <a:buChar char="•"/>
            </a:pPr>
            <a:r>
              <a:rPr lang="en-US" altLang="en-US" sz="2000" i="1" dirty="0">
                <a:solidFill>
                  <a:prstClr val="black"/>
                </a:solidFill>
              </a:rPr>
              <a:t>Pathogenesis</a:t>
            </a:r>
          </a:p>
          <a:p>
            <a:pPr marL="520700" lvl="2" indent="-236538">
              <a:spcAft>
                <a:spcPts val="800"/>
              </a:spcAft>
              <a:buFont typeface="Arial" panose="020B0604020202020204" pitchFamily="34" charset="0"/>
              <a:buChar char="•"/>
            </a:pPr>
            <a:r>
              <a:rPr lang="en-US" altLang="en-US" sz="1800" dirty="0">
                <a:solidFill>
                  <a:prstClr val="black"/>
                </a:solidFill>
              </a:rPr>
              <a:t>Entry through mucous membranes, eyes, breaks in skin</a:t>
            </a:r>
          </a:p>
          <a:p>
            <a:pPr marL="520700" lvl="2" indent="-236538">
              <a:spcAft>
                <a:spcPts val="800"/>
              </a:spcAft>
              <a:buFont typeface="Arial" panose="020B0604020202020204" pitchFamily="34" charset="0"/>
              <a:buChar char="•"/>
            </a:pPr>
            <a:r>
              <a:rPr lang="en-US" altLang="en-US" sz="1800" dirty="0">
                <a:solidFill>
                  <a:prstClr val="black"/>
                </a:solidFill>
              </a:rPr>
              <a:t>No lesion; organisms multiply, spread via bloodstream</a:t>
            </a:r>
          </a:p>
        </p:txBody>
      </p:sp>
      <p:sp>
        <p:nvSpPr>
          <p:cNvPr id="12" name="Content Placeholder 11">
            <a:extLst>
              <a:ext uri="{FF2B5EF4-FFF2-40B4-BE49-F238E27FC236}">
                <a16:creationId xmlns:a16="http://schemas.microsoft.com/office/drawing/2014/main" id="{DF8C5B11-2F0C-495D-8F4F-359999559C42}"/>
              </a:ext>
            </a:extLst>
          </p:cNvPr>
          <p:cNvSpPr>
            <a:spLocks noGrp="1"/>
          </p:cNvSpPr>
          <p:nvPr>
            <p:ph sz="quarter" idx="19"/>
          </p:nvPr>
        </p:nvSpPr>
        <p:spPr>
          <a:xfrm>
            <a:off x="1089317" y="4796015"/>
            <a:ext cx="4701883" cy="1600201"/>
          </a:xfrm>
        </p:spPr>
        <p:txBody>
          <a:bodyPr/>
          <a:lstStyle/>
          <a:p>
            <a:pPr marL="236538" lvl="2" indent="-236538">
              <a:spcAft>
                <a:spcPts val="800"/>
              </a:spcAft>
              <a:buFont typeface="Arial" panose="020B0604020202020204" pitchFamily="34" charset="0"/>
              <a:buChar char="•"/>
            </a:pPr>
            <a:r>
              <a:rPr lang="en-US" altLang="en-US" sz="1800" dirty="0">
                <a:solidFill>
                  <a:prstClr val="black"/>
                </a:solidFill>
              </a:rPr>
              <a:t>Severe pain may confuse diagnosis</a:t>
            </a:r>
          </a:p>
          <a:p>
            <a:pPr marL="236538" lvl="2" indent="-236538">
              <a:spcAft>
                <a:spcPts val="800"/>
              </a:spcAft>
              <a:buFont typeface="Arial" panose="020B0604020202020204" pitchFamily="34" charset="0"/>
              <a:buChar char="•"/>
            </a:pPr>
            <a:r>
              <a:rPr lang="en-US" altLang="en-US" sz="1800" dirty="0">
                <a:solidFill>
                  <a:prstClr val="black"/>
                </a:solidFill>
              </a:rPr>
              <a:t>No inflammation or tissue damage</a:t>
            </a:r>
          </a:p>
          <a:p>
            <a:pPr marL="236538" lvl="2" indent="-236538">
              <a:spcAft>
                <a:spcPts val="800"/>
              </a:spcAft>
              <a:buFont typeface="Arial" panose="020B0604020202020204" pitchFamily="34" charset="0"/>
              <a:buChar char="•"/>
            </a:pPr>
            <a:r>
              <a:rPr lang="en-US" altLang="en-US" sz="1800" dirty="0">
                <a:solidFill>
                  <a:prstClr val="black"/>
                </a:solidFill>
              </a:rPr>
              <a:t>Immune system clears bacteria within a week, except in kidneys</a:t>
            </a:r>
            <a:endParaRPr lang="en-US" sz="1800" dirty="0">
              <a:solidFill>
                <a:prstClr val="black"/>
              </a:solidFill>
            </a:endParaRPr>
          </a:p>
        </p:txBody>
      </p:sp>
      <p:pic>
        <p:nvPicPr>
          <p:cNvPr id="34820"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408"/>
          <a:stretch>
            <a:fillRect/>
          </a:stretch>
        </p:blipFill>
        <p:spPr bwMode="auto">
          <a:xfrm>
            <a:off x="5334000" y="2819400"/>
            <a:ext cx="3124200" cy="216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34EBF384-75C0-445A-885F-0F3560E94E07}"/>
              </a:ext>
            </a:extLst>
          </p:cNvPr>
          <p:cNvSpPr>
            <a:spLocks noGrp="1"/>
          </p:cNvSpPr>
          <p:nvPr>
            <p:ph type="body" sz="quarter" idx="11"/>
          </p:nvPr>
        </p:nvSpPr>
        <p:spPr>
          <a:xfrm>
            <a:off x="7848600" y="6705600"/>
            <a:ext cx="1295400" cy="106363"/>
          </a:xfrm>
        </p:spPr>
        <p:txBody>
          <a:bodyPr/>
          <a:lstStyle/>
          <a:p>
            <a:r>
              <a:rPr lang="en-US" dirty="0"/>
              <a:t> Source: Rob Weyant/CDC</a:t>
            </a:r>
            <a:endParaRPr lang="en-US" altLang="en-US" dirty="0"/>
          </a:p>
        </p:txBody>
      </p:sp>
    </p:spTree>
    <p:extLst>
      <p:ext uri="{BB962C8B-B14F-4D97-AF65-F5344CB8AC3E}">
        <p14:creationId xmlns:p14="http://schemas.microsoft.com/office/powerpoint/2010/main" val="1147760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DA7567-B8AB-47F5-A3D0-CFB4E2A06841}"/>
              </a:ext>
            </a:extLst>
          </p:cNvPr>
          <p:cNvSpPr>
            <a:spLocks noGrp="1"/>
          </p:cNvSpPr>
          <p:nvPr>
            <p:ph type="title"/>
          </p:nvPr>
        </p:nvSpPr>
        <p:spPr>
          <a:xfrm>
            <a:off x="2039275" y="228600"/>
            <a:ext cx="5677705" cy="609600"/>
          </a:xfrm>
        </p:spPr>
        <p:txBody>
          <a:bodyPr/>
          <a:lstStyle/>
          <a:p>
            <a:r>
              <a:rPr lang="en-US" altLang="en-US" b="1" dirty="0">
                <a:solidFill>
                  <a:prstClr val="black"/>
                </a:solidFill>
              </a:rPr>
              <a:t>Urinary Tract Infections (7)</a:t>
            </a:r>
            <a:endParaRPr lang="en-US" dirty="0"/>
          </a:p>
        </p:txBody>
      </p:sp>
      <p:sp>
        <p:nvSpPr>
          <p:cNvPr id="2" name="Content Placeholder 1"/>
          <p:cNvSpPr>
            <a:spLocks noGrp="1"/>
          </p:cNvSpPr>
          <p:nvPr>
            <p:ph idx="1"/>
          </p:nvPr>
        </p:nvSpPr>
        <p:spPr>
          <a:xfrm>
            <a:off x="803565" y="990600"/>
            <a:ext cx="7045035" cy="5562600"/>
          </a:xfrm>
        </p:spPr>
        <p:txBody>
          <a:bodyPr/>
          <a:lstStyle/>
          <a:p>
            <a:pPr>
              <a:spcAft>
                <a:spcPts val="1500"/>
              </a:spcAft>
            </a:pPr>
            <a:r>
              <a:rPr lang="en-US" altLang="en-US" dirty="0"/>
              <a:t>Leptospirosis</a:t>
            </a:r>
          </a:p>
          <a:p>
            <a:pPr marL="285750" lvl="1">
              <a:spcBef>
                <a:spcPts val="0"/>
              </a:spcBef>
              <a:spcAft>
                <a:spcPts val="400"/>
              </a:spcAft>
            </a:pPr>
            <a:r>
              <a:rPr lang="en-US" altLang="en-US" i="1" dirty="0"/>
              <a:t>Pathogenesis</a:t>
            </a:r>
          </a:p>
          <a:p>
            <a:pPr marL="512763" lvl="2" indent="-236538">
              <a:spcAft>
                <a:spcPts val="400"/>
              </a:spcAft>
            </a:pPr>
            <a:r>
              <a:rPr lang="en-US" altLang="en-US" dirty="0"/>
              <a:t>If disease progresses, person seems healthy a few days</a:t>
            </a:r>
          </a:p>
          <a:p>
            <a:pPr marL="512763" lvl="2" indent="-236538">
              <a:spcAft>
                <a:spcPts val="400"/>
              </a:spcAft>
            </a:pPr>
            <a:r>
              <a:rPr lang="en-US" altLang="en-US" dirty="0"/>
              <a:t>New symptoms thought due to immune response</a:t>
            </a:r>
          </a:p>
          <a:p>
            <a:pPr marL="735013" lvl="3">
              <a:spcAft>
                <a:spcPts val="400"/>
              </a:spcAft>
            </a:pPr>
            <a:r>
              <a:rPr lang="en-US" altLang="en-US" sz="1800" dirty="0"/>
              <a:t>Called “immune phase”</a:t>
            </a:r>
          </a:p>
          <a:p>
            <a:pPr marL="512763" lvl="2" indent="-236538">
              <a:spcAft>
                <a:spcPts val="400"/>
              </a:spcAft>
            </a:pPr>
            <a:r>
              <a:rPr lang="en-US" altLang="en-US" dirty="0"/>
              <a:t>Injury to cells lining lumen of tiny blood vessels, causing clotting and impaired blood flow throughout body</a:t>
            </a:r>
          </a:p>
          <a:p>
            <a:pPr marL="735013" lvl="3">
              <a:spcAft>
                <a:spcPts val="400"/>
              </a:spcAft>
            </a:pPr>
            <a:r>
              <a:rPr lang="en-US" altLang="en-US" sz="1800" dirty="0"/>
              <a:t>Can result in kidney failure, main cause of fatalities</a:t>
            </a:r>
          </a:p>
          <a:p>
            <a:pPr marL="285750" lvl="1">
              <a:spcAft>
                <a:spcPts val="400"/>
              </a:spcAft>
            </a:pPr>
            <a:r>
              <a:rPr lang="en-US" altLang="en-US" i="1" dirty="0"/>
              <a:t>Epidemiology</a:t>
            </a:r>
            <a:r>
              <a:rPr lang="en-US" altLang="en-US" dirty="0"/>
              <a:t>	</a:t>
            </a:r>
          </a:p>
          <a:p>
            <a:pPr marL="512763" lvl="2" indent="-236538">
              <a:spcAft>
                <a:spcPts val="400"/>
              </a:spcAft>
            </a:pPr>
            <a:r>
              <a:rPr lang="en-US" altLang="en-US" dirty="0"/>
              <a:t>Worldwide; more common in tropics</a:t>
            </a:r>
          </a:p>
          <a:p>
            <a:pPr marL="512763" lvl="2" indent="-236538">
              <a:spcAft>
                <a:spcPts val="400"/>
              </a:spcAft>
            </a:pPr>
            <a:r>
              <a:rPr lang="en-US" altLang="en-US" dirty="0"/>
              <a:t>Infects many species of wild and domestic animals</a:t>
            </a:r>
          </a:p>
          <a:p>
            <a:pPr marL="735013" lvl="3">
              <a:spcAft>
                <a:spcPts val="400"/>
              </a:spcAft>
            </a:pPr>
            <a:r>
              <a:rPr lang="en-US" altLang="en-US" sz="1800" dirty="0"/>
              <a:t>Contaminated urine main mode of transmission</a:t>
            </a:r>
          </a:p>
          <a:p>
            <a:pPr marL="735013" lvl="3">
              <a:spcAft>
                <a:spcPts val="400"/>
              </a:spcAft>
            </a:pPr>
            <a:r>
              <a:rPr lang="en-US" altLang="en-US" sz="1800" dirty="0"/>
              <a:t>Can survive in mud, water for several weeks</a:t>
            </a:r>
          </a:p>
          <a:p>
            <a:pPr marL="735013" lvl="3">
              <a:spcAft>
                <a:spcPts val="400"/>
              </a:spcAft>
            </a:pPr>
            <a:r>
              <a:rPr lang="en-US" altLang="en-US" sz="1800" dirty="0"/>
              <a:t>No person-to-person transmission</a:t>
            </a:r>
          </a:p>
        </p:txBody>
      </p:sp>
    </p:spTree>
    <p:extLst>
      <p:ext uri="{BB962C8B-B14F-4D97-AF65-F5344CB8AC3E}">
        <p14:creationId xmlns:p14="http://schemas.microsoft.com/office/powerpoint/2010/main" val="1756604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93F21CF-74FD-4981-BCB8-B8ED677D73D4}"/>
              </a:ext>
            </a:extLst>
          </p:cNvPr>
          <p:cNvSpPr>
            <a:spLocks noGrp="1"/>
          </p:cNvSpPr>
          <p:nvPr>
            <p:ph type="title"/>
          </p:nvPr>
        </p:nvSpPr>
        <p:spPr>
          <a:xfrm>
            <a:off x="2046205" y="228600"/>
            <a:ext cx="5677705" cy="609600"/>
          </a:xfrm>
        </p:spPr>
        <p:txBody>
          <a:bodyPr/>
          <a:lstStyle/>
          <a:p>
            <a:r>
              <a:rPr lang="en-US" altLang="en-US" b="1" dirty="0">
                <a:solidFill>
                  <a:schemeClr val="tx1"/>
                </a:solidFill>
              </a:rPr>
              <a:t>Urinary Tract Infections (8)</a:t>
            </a:r>
            <a:endParaRPr lang="en-US" dirty="0"/>
          </a:p>
        </p:txBody>
      </p:sp>
      <p:sp>
        <p:nvSpPr>
          <p:cNvPr id="2" name="Content Placeholder 1"/>
          <p:cNvSpPr>
            <a:spLocks noGrp="1"/>
          </p:cNvSpPr>
          <p:nvPr>
            <p:ph idx="1"/>
          </p:nvPr>
        </p:nvSpPr>
        <p:spPr>
          <a:xfrm>
            <a:off x="796635" y="990600"/>
            <a:ext cx="7432965" cy="4572000"/>
          </a:xfrm>
        </p:spPr>
        <p:txBody>
          <a:bodyPr/>
          <a:lstStyle/>
          <a:p>
            <a:pPr>
              <a:spcAft>
                <a:spcPts val="1500"/>
              </a:spcAft>
            </a:pPr>
            <a:r>
              <a:rPr lang="en-US" altLang="en-US" dirty="0"/>
              <a:t>Leptospirosis</a:t>
            </a:r>
          </a:p>
          <a:p>
            <a:pPr marL="285750" lvl="1">
              <a:spcBef>
                <a:spcPts val="0"/>
              </a:spcBef>
            </a:pPr>
            <a:r>
              <a:rPr lang="en-US" altLang="en-US" i="1" dirty="0"/>
              <a:t>Treatment and prevention</a:t>
            </a:r>
          </a:p>
          <a:p>
            <a:pPr marL="512763" lvl="2"/>
            <a:r>
              <a:rPr lang="en-US" altLang="en-US" dirty="0"/>
              <a:t>Mild cases resolve, although antibiotics can be given</a:t>
            </a:r>
          </a:p>
          <a:p>
            <a:pPr marL="512763" lvl="2"/>
            <a:r>
              <a:rPr lang="en-US" altLang="en-US" dirty="0"/>
              <a:t>Antibiotics effective if started within first 4 days of illness</a:t>
            </a:r>
          </a:p>
          <a:p>
            <a:pPr marL="720725" lvl="3"/>
            <a:r>
              <a:rPr lang="en-US" altLang="en-US" dirty="0"/>
              <a:t>Person often shows temporary worsening due to massive release of antigens from lysing of bacteria</a:t>
            </a:r>
          </a:p>
          <a:p>
            <a:pPr marL="512763" lvl="2"/>
            <a:r>
              <a:rPr lang="en-US" altLang="en-US" dirty="0"/>
              <a:t>Avoid animal urine</a:t>
            </a:r>
          </a:p>
          <a:p>
            <a:pPr marL="512763" lvl="2"/>
            <a:r>
              <a:rPr lang="en-US" altLang="en-US" dirty="0"/>
              <a:t>Multivalent vaccines (against different serotypes) available for domestic animals, but do not always prevent carriers</a:t>
            </a:r>
          </a:p>
          <a:p>
            <a:pPr marL="512763" lvl="2"/>
            <a:r>
              <a:rPr lang="en-US" altLang="en-US" dirty="0"/>
              <a:t>Small doses of tetracycline can prevent in high risk individuals (veterinarians, slaughterhouse workers, farmers, sewer workers, water sports enthusiasts)</a:t>
            </a:r>
          </a:p>
        </p:txBody>
      </p:sp>
    </p:spTree>
    <p:extLst>
      <p:ext uri="{BB962C8B-B14F-4D97-AF65-F5344CB8AC3E}">
        <p14:creationId xmlns:p14="http://schemas.microsoft.com/office/powerpoint/2010/main" val="18231338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6C66AE-4EBA-487D-A3F4-D44D6DE2CCF2}"/>
              </a:ext>
            </a:extLst>
          </p:cNvPr>
          <p:cNvSpPr>
            <a:spLocks noGrp="1"/>
          </p:cNvSpPr>
          <p:nvPr>
            <p:ph type="title"/>
          </p:nvPr>
        </p:nvSpPr>
        <p:spPr>
          <a:xfrm>
            <a:off x="2439128" y="228600"/>
            <a:ext cx="4265744" cy="609600"/>
          </a:xfrm>
        </p:spPr>
        <p:txBody>
          <a:bodyPr/>
          <a:lstStyle/>
          <a:p>
            <a:r>
              <a:rPr lang="en-US" altLang="en-US" b="1" dirty="0">
                <a:solidFill>
                  <a:prstClr val="black"/>
                </a:solidFill>
              </a:rPr>
              <a:t>A Glimpse of History</a:t>
            </a:r>
            <a:endParaRPr lang="en-US" dirty="0"/>
          </a:p>
        </p:txBody>
      </p:sp>
      <p:sp>
        <p:nvSpPr>
          <p:cNvPr id="2" name="Content Placeholder 1"/>
          <p:cNvSpPr>
            <a:spLocks noGrp="1"/>
          </p:cNvSpPr>
          <p:nvPr>
            <p:ph idx="1"/>
          </p:nvPr>
        </p:nvSpPr>
        <p:spPr>
          <a:xfrm>
            <a:off x="796635" y="990600"/>
            <a:ext cx="7585365" cy="3733800"/>
          </a:xfrm>
        </p:spPr>
        <p:txBody>
          <a:bodyPr/>
          <a:lstStyle/>
          <a:p>
            <a:pPr>
              <a:spcAft>
                <a:spcPts val="1500"/>
              </a:spcAft>
            </a:pPr>
            <a:r>
              <a:rPr lang="en-US" altLang="en-US" dirty="0"/>
              <a:t>Syphilis an ancient disease, once very common</a:t>
            </a:r>
          </a:p>
          <a:p>
            <a:pPr marL="285750" lvl="1">
              <a:spcBef>
                <a:spcPts val="0"/>
              </a:spcBef>
            </a:pPr>
            <a:r>
              <a:rPr lang="en-US" altLang="en-US" dirty="0"/>
              <a:t>History and literature record many cases</a:t>
            </a:r>
          </a:p>
          <a:p>
            <a:pPr marL="285750" lvl="1"/>
            <a:r>
              <a:rPr lang="en-US" altLang="en-US" dirty="0"/>
              <a:t>Fritz Schaudinn (1905) observed pale, slender, motile organisms in fluid from syphilitic sore; corkscrew shape</a:t>
            </a:r>
          </a:p>
          <a:p>
            <a:pPr marL="512763" lvl="2"/>
            <a:r>
              <a:rPr lang="en-US" altLang="en-US" dirty="0"/>
              <a:t>Now known as spirochetes</a:t>
            </a:r>
          </a:p>
          <a:p>
            <a:pPr marL="512763" lvl="2"/>
            <a:r>
              <a:rPr lang="en-US" altLang="en-US" dirty="0"/>
              <a:t>Schaudinn concluded they caused syphilis, even though they could not be cultured on laboratory media</a:t>
            </a:r>
          </a:p>
          <a:p>
            <a:pPr marL="735013" lvl="3"/>
            <a:r>
              <a:rPr lang="en-US" altLang="en-US" dirty="0"/>
              <a:t>Named </a:t>
            </a:r>
            <a:r>
              <a:rPr lang="en-US" altLang="en-US" i="1" dirty="0"/>
              <a:t>Spirochaeta pallida</a:t>
            </a:r>
            <a:r>
              <a:rPr lang="en-US" altLang="en-US" dirty="0"/>
              <a:t> for “the pale spirochete”</a:t>
            </a:r>
          </a:p>
          <a:p>
            <a:pPr marL="735013" lvl="3"/>
            <a:r>
              <a:rPr lang="en-US" altLang="en-US" dirty="0"/>
              <a:t>Now called </a:t>
            </a:r>
            <a:r>
              <a:rPr lang="en-US" altLang="en-US" i="1" dirty="0"/>
              <a:t>Treponema pallidum</a:t>
            </a:r>
            <a:r>
              <a:rPr lang="en-US" altLang="en-US" dirty="0"/>
              <a:t> for “turning thread”</a:t>
            </a:r>
          </a:p>
        </p:txBody>
      </p:sp>
    </p:spTree>
    <p:extLst>
      <p:ext uri="{BB962C8B-B14F-4D97-AF65-F5344CB8AC3E}">
        <p14:creationId xmlns:p14="http://schemas.microsoft.com/office/powerpoint/2010/main" val="3122859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B4494BD-F5E8-4C5A-84D1-6AED207CC66D}"/>
              </a:ext>
            </a:extLst>
          </p:cNvPr>
          <p:cNvSpPr>
            <a:spLocks noGrp="1"/>
          </p:cNvSpPr>
          <p:nvPr>
            <p:ph type="title"/>
          </p:nvPr>
        </p:nvSpPr>
        <p:spPr>
          <a:xfrm>
            <a:off x="1991225" y="228600"/>
            <a:ext cx="5161550" cy="639762"/>
          </a:xfrm>
        </p:spPr>
        <p:txBody>
          <a:bodyPr/>
          <a:lstStyle/>
          <a:p>
            <a:r>
              <a:rPr lang="en-US" altLang="en-US" b="1" dirty="0">
                <a:solidFill>
                  <a:prstClr val="black"/>
                </a:solidFill>
              </a:rPr>
              <a:t>Table 27.2 Leptospirosis</a:t>
            </a:r>
            <a:endParaRPr lang="en-US" dirty="0"/>
          </a:p>
        </p:txBody>
      </p:sp>
      <p:sp>
        <p:nvSpPr>
          <p:cNvPr id="9" name="Content Placeholder 8">
            <a:extLst>
              <a:ext uri="{FF2B5EF4-FFF2-40B4-BE49-F238E27FC236}">
                <a16:creationId xmlns:a16="http://schemas.microsoft.com/office/drawing/2014/main" id="{D8E42F7E-7677-4D4F-ADDC-9D8E7830C463}"/>
              </a:ext>
            </a:extLst>
          </p:cNvPr>
          <p:cNvSpPr>
            <a:spLocks noGrp="1"/>
          </p:cNvSpPr>
          <p:nvPr>
            <p:ph sz="quarter" idx="14"/>
          </p:nvPr>
        </p:nvSpPr>
        <p:spPr>
          <a:xfrm>
            <a:off x="805430" y="959230"/>
            <a:ext cx="2146078" cy="5436028"/>
          </a:xfrm>
        </p:spPr>
        <p:txBody>
          <a:bodyPr/>
          <a:lstStyle/>
          <a:p>
            <a:pPr marL="138113" lvl="0" indent="-138113">
              <a:spcBef>
                <a:spcPts val="0"/>
              </a:spcBef>
              <a:spcAft>
                <a:spcPts val="1100"/>
              </a:spcAft>
              <a:buFont typeface="+mj-lt"/>
              <a:buAutoNum type="arabicPeriod"/>
            </a:pPr>
            <a:r>
              <a:rPr lang="en-US" sz="1200" dirty="0">
                <a:solidFill>
                  <a:prstClr val="black"/>
                </a:solidFill>
              </a:rPr>
              <a:t>Water or animal urine contaminated with </a:t>
            </a:r>
            <a:r>
              <a:rPr lang="en-US" sz="1200" i="1" dirty="0">
                <a:solidFill>
                  <a:prstClr val="black"/>
                </a:solidFill>
              </a:rPr>
              <a:t>Leptospira interrogans </a:t>
            </a:r>
            <a:r>
              <a:rPr lang="en-US" sz="1200" dirty="0">
                <a:solidFill>
                  <a:prstClr val="black"/>
                </a:solidFill>
              </a:rPr>
              <a:t>splashes onto mucous membrane or damaged skin. </a:t>
            </a:r>
          </a:p>
          <a:p>
            <a:pPr marL="138113" indent="-138113">
              <a:spcBef>
                <a:spcPts val="0"/>
              </a:spcBef>
              <a:spcAft>
                <a:spcPts val="1100"/>
              </a:spcAft>
              <a:buFont typeface="+mj-lt"/>
              <a:buAutoNum type="arabicPeriod"/>
            </a:pPr>
            <a:r>
              <a:rPr lang="en-US" sz="1200" dirty="0"/>
              <a:t>The bacteria enter the bloodstream and are carried throughout all body tissue, sometimes causing fever and intense pain.</a:t>
            </a:r>
          </a:p>
          <a:p>
            <a:pPr marL="138113" indent="-138113">
              <a:spcBef>
                <a:spcPts val="0"/>
              </a:spcBef>
              <a:spcAft>
                <a:spcPts val="1100"/>
              </a:spcAft>
              <a:buFont typeface="+mj-lt"/>
              <a:buAutoNum type="arabicPeriod"/>
            </a:pPr>
            <a:r>
              <a:rPr lang="en-US" sz="1200" dirty="0"/>
              <a:t>Signs and symptoms resolve and bacteria disappear from blood and tissues, except kidneys.</a:t>
            </a:r>
          </a:p>
          <a:p>
            <a:pPr marL="138113" indent="-138113">
              <a:spcBef>
                <a:spcPts val="0"/>
              </a:spcBef>
              <a:spcAft>
                <a:spcPts val="1100"/>
              </a:spcAft>
              <a:buFont typeface="+mj-lt"/>
              <a:buAutoNum type="arabicPeriod"/>
            </a:pPr>
            <a:r>
              <a:rPr lang="en-US" sz="1200" dirty="0"/>
              <a:t>Second phase of the biphasic illness is associated with severe damage to liver and kidneys. </a:t>
            </a:r>
          </a:p>
          <a:p>
            <a:pPr marL="138113" indent="-138113">
              <a:spcBef>
                <a:spcPts val="0"/>
              </a:spcBef>
              <a:spcAft>
                <a:spcPts val="1100"/>
              </a:spcAft>
              <a:buFont typeface="+mj-lt"/>
              <a:buAutoNum type="arabicPeriod"/>
            </a:pPr>
            <a:r>
              <a:rPr lang="en-US" sz="1200" dirty="0"/>
              <a:t>Complete recovery occurs if kidney failure can be effectively treated.</a:t>
            </a:r>
          </a:p>
          <a:p>
            <a:pPr marL="138113" lvl="0" indent="-138113">
              <a:spcBef>
                <a:spcPts val="0"/>
              </a:spcBef>
              <a:spcAft>
                <a:spcPts val="1400"/>
              </a:spcAft>
              <a:buFont typeface="+mj-lt"/>
              <a:buAutoNum type="arabicPeriod"/>
            </a:pPr>
            <a:r>
              <a:rPr lang="en-US" sz="1200" dirty="0"/>
              <a:t>Excretion of </a:t>
            </a:r>
            <a:r>
              <a:rPr lang="en-US" sz="1200" i="1" dirty="0"/>
              <a:t>L. interrogans </a:t>
            </a:r>
            <a:r>
              <a:rPr lang="en-US" sz="1200" dirty="0"/>
              <a:t>continues in urine.</a:t>
            </a:r>
            <a:endParaRPr lang="en-US" sz="1200" dirty="0">
              <a:solidFill>
                <a:prstClr val="black"/>
              </a:solidFil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65363" y="1599354"/>
            <a:ext cx="1575892" cy="3824701"/>
          </a:xfrm>
          <a:prstGeom prst="rect">
            <a:avLst/>
          </a:prstGeom>
        </p:spPr>
      </p:pic>
      <p:graphicFrame>
        <p:nvGraphicFramePr>
          <p:cNvPr id="16" name="Table Placeholder 15">
            <a:extLst>
              <a:ext uri="{FF2B5EF4-FFF2-40B4-BE49-F238E27FC236}">
                <a16:creationId xmlns:a16="http://schemas.microsoft.com/office/drawing/2014/main" id="{24ED2982-CF62-4B79-80D0-DCCCECD5FE50}"/>
              </a:ext>
            </a:extLst>
          </p:cNvPr>
          <p:cNvGraphicFramePr>
            <a:graphicFrameLocks noGrp="1"/>
          </p:cNvGraphicFramePr>
          <p:nvPr>
            <p:ph type="tbl" sz="quarter" idx="18"/>
            <p:extLst>
              <p:ext uri="{D42A27DB-BD31-4B8C-83A1-F6EECF244321}">
                <p14:modId xmlns:p14="http://schemas.microsoft.com/office/powerpoint/2010/main" val="2922341944"/>
              </p:ext>
            </p:extLst>
          </p:nvPr>
        </p:nvGraphicFramePr>
        <p:xfrm>
          <a:off x="4557486" y="936134"/>
          <a:ext cx="4495800" cy="5852160"/>
        </p:xfrm>
        <a:graphic>
          <a:graphicData uri="http://schemas.openxmlformats.org/drawingml/2006/table">
            <a:tbl>
              <a:tblPr firstRow="1" bandRow="1">
                <a:tableStyleId>{5940675A-B579-460E-94D1-54222C63F5DA}</a:tableStyleId>
              </a:tblPr>
              <a:tblGrid>
                <a:gridCol w="1081314">
                  <a:extLst>
                    <a:ext uri="{9D8B030D-6E8A-4147-A177-3AD203B41FA5}">
                      <a16:colId xmlns:a16="http://schemas.microsoft.com/office/drawing/2014/main" val="3416472105"/>
                    </a:ext>
                  </a:extLst>
                </a:gridCol>
                <a:gridCol w="3414486">
                  <a:extLst>
                    <a:ext uri="{9D8B030D-6E8A-4147-A177-3AD203B41FA5}">
                      <a16:colId xmlns:a16="http://schemas.microsoft.com/office/drawing/2014/main" val="2355968331"/>
                    </a:ext>
                  </a:extLst>
                </a:gridCol>
              </a:tblGrid>
              <a:tr h="9343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Sign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Many mild and asymptomatic cases; others have a biphasic illness: spiking fever, headache, muscle pain, bloodshot eyes in the first (septicemic) phase, then 1 to 3 days of improvement; heart, brain, liver, and kidney damage in the second (immune) phase.</a:t>
                      </a:r>
                    </a:p>
                  </a:txBody>
                  <a:tcPr/>
                </a:tc>
                <a:extLst>
                  <a:ext uri="{0D108BD9-81ED-4DB2-BD59-A6C34878D82A}">
                    <a16:rowId xmlns:a16="http://schemas.microsoft.com/office/drawing/2014/main" val="2191828469"/>
                  </a:ext>
                </a:extLst>
              </a:tr>
              <a:tr h="4246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Usually about 10 days (range, 2 to 30 days)</a:t>
                      </a:r>
                    </a:p>
                  </a:txBody>
                  <a:tcPr/>
                </a:tc>
                <a:extLst>
                  <a:ext uri="{0D108BD9-81ED-4DB2-BD59-A6C34878D82A}">
                    <a16:rowId xmlns:a16="http://schemas.microsoft.com/office/drawing/2014/main" val="4072788391"/>
                  </a:ext>
                </a:extLst>
              </a:tr>
              <a:tr h="4246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Causative agents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Leptospira interrogans</a:t>
                      </a:r>
                      <a:r>
                        <a:rPr kumimoji="0" lang="en-US" sz="1200" b="0" i="0" u="none" strike="noStrike" kern="1200" cap="none" spc="0" normalizeH="0" baseline="0" noProof="0" dirty="0">
                          <a:ln>
                            <a:noFill/>
                          </a:ln>
                          <a:solidFill>
                            <a:prstClr val="black"/>
                          </a:solidFill>
                          <a:effectLst/>
                          <a:uLnTx/>
                          <a:uFillTx/>
                          <a:latin typeface="+mn-lt"/>
                          <a:ea typeface="+mn-ea"/>
                          <a:cs typeface="+mn-cs"/>
                        </a:rPr>
                        <a:t>, a spirochete with many serotypes</a:t>
                      </a:r>
                    </a:p>
                  </a:txBody>
                  <a:tcPr/>
                </a:tc>
                <a:extLst>
                  <a:ext uri="{0D108BD9-81ED-4DB2-BD59-A6C34878D82A}">
                    <a16:rowId xmlns:a16="http://schemas.microsoft.com/office/drawing/2014/main" val="2295412258"/>
                  </a:ext>
                </a:extLst>
              </a:tr>
              <a:tr h="1443945">
                <a:tc>
                  <a: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Pathogenesis</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bacteria penetrate mucous membranes or breaks in the skin, multiply in the bloodstream, and are carried to all parts of the body. Septicemic phase: severe pain with penetration of body tissues, but little or no tissue damage. Immune phase: damage to cells that line small blood vessels and clotting of blood; causes severe damage to the liver, kidneys, heart, brain, and other organs.</a:t>
                      </a:r>
                    </a:p>
                  </a:txBody>
                  <a:tcPr/>
                </a:tc>
                <a:extLst>
                  <a:ext uri="{0D108BD9-81ED-4DB2-BD59-A6C34878D82A}">
                    <a16:rowId xmlns:a16="http://schemas.microsoft.com/office/drawing/2014/main" val="460265507"/>
                  </a:ext>
                </a:extLst>
              </a:tr>
              <a:tr h="1104193">
                <a:tc>
                  <a: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Epidemiology</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Worldwide distribution; wide range of animal hosts chronically excrete the bacteria in their urine, causing contamination of natural waters and soils; organisms remain infectious under warm, moist, neutral or alkaline conditions for long periods of time.</a:t>
                      </a:r>
                    </a:p>
                  </a:txBody>
                  <a:tcPr/>
                </a:tc>
                <a:extLst>
                  <a:ext uri="{0D108BD9-81ED-4DB2-BD59-A6C34878D82A}">
                    <a16:rowId xmlns:a16="http://schemas.microsoft.com/office/drawing/2014/main" val="1677838183"/>
                  </a:ext>
                </a:extLst>
              </a:tr>
              <a:tr h="110419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various antibacterial medications useful but only if given early in the disease. Prevention: avoiding contact with animal urine; vaccines prevent disease in domestic animals, but may not prevent urinary carriage; antibiotics preventive in epidemics.</a:t>
                      </a:r>
                    </a:p>
                  </a:txBody>
                  <a:tcPr/>
                </a:tc>
                <a:extLst>
                  <a:ext uri="{0D108BD9-81ED-4DB2-BD59-A6C34878D82A}">
                    <a16:rowId xmlns:a16="http://schemas.microsoft.com/office/drawing/2014/main" val="1807501984"/>
                  </a:ext>
                </a:extLst>
              </a:tr>
            </a:tbl>
          </a:graphicData>
        </a:graphic>
      </p:graphicFrame>
    </p:spTree>
    <p:extLst>
      <p:ext uri="{BB962C8B-B14F-4D97-AF65-F5344CB8AC3E}">
        <p14:creationId xmlns:p14="http://schemas.microsoft.com/office/powerpoint/2010/main" val="3364339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2FCFE3-6F75-4678-B2C1-F9249C9FBF12}"/>
              </a:ext>
            </a:extLst>
          </p:cNvPr>
          <p:cNvSpPr>
            <a:spLocks noGrp="1"/>
          </p:cNvSpPr>
          <p:nvPr>
            <p:ph type="title"/>
          </p:nvPr>
        </p:nvSpPr>
        <p:spPr>
          <a:xfrm>
            <a:off x="2039275" y="228600"/>
            <a:ext cx="5677705" cy="609600"/>
          </a:xfrm>
        </p:spPr>
        <p:txBody>
          <a:bodyPr/>
          <a:lstStyle/>
          <a:p>
            <a:r>
              <a:rPr lang="en-US" altLang="en-US" b="1" dirty="0">
                <a:solidFill>
                  <a:prstClr val="black"/>
                </a:solidFill>
              </a:rPr>
              <a:t>Genital System Diseases (1)</a:t>
            </a:r>
            <a:endParaRPr lang="en-US" dirty="0"/>
          </a:p>
        </p:txBody>
      </p:sp>
      <p:sp>
        <p:nvSpPr>
          <p:cNvPr id="2" name="Content Placeholder 1"/>
          <p:cNvSpPr>
            <a:spLocks noGrp="1"/>
          </p:cNvSpPr>
          <p:nvPr>
            <p:ph idx="1"/>
          </p:nvPr>
        </p:nvSpPr>
        <p:spPr>
          <a:xfrm>
            <a:off x="796635" y="990600"/>
            <a:ext cx="7509165" cy="5105400"/>
          </a:xfrm>
        </p:spPr>
        <p:txBody>
          <a:bodyPr/>
          <a:lstStyle/>
          <a:p>
            <a:pPr>
              <a:spcAft>
                <a:spcPts val="1500"/>
              </a:spcAft>
            </a:pPr>
            <a:r>
              <a:rPr lang="en-US" altLang="en-US" dirty="0"/>
              <a:t>Bacterial vaginosis (BV)</a:t>
            </a:r>
          </a:p>
          <a:p>
            <a:pPr marL="285750" lvl="1">
              <a:spcBef>
                <a:spcPts val="0"/>
              </a:spcBef>
            </a:pPr>
            <a:r>
              <a:rPr lang="en-US" altLang="en-US" i="1" dirty="0"/>
              <a:t>Signs and symptoms</a:t>
            </a:r>
          </a:p>
          <a:p>
            <a:pPr marL="498475" lvl="2"/>
            <a:r>
              <a:rPr lang="en-US" altLang="en-US" dirty="0"/>
              <a:t>Thin, grayish-white, slightly bubbly vaginal discharge with characteristic strong fish-like smell</a:t>
            </a:r>
          </a:p>
          <a:p>
            <a:pPr marL="498475" lvl="2"/>
            <a:r>
              <a:rPr lang="en-US" altLang="en-US" dirty="0"/>
              <a:t>Bacteria may spread to uterus or fallopian tubes, causing </a:t>
            </a:r>
            <a:r>
              <a:rPr lang="en-US" altLang="en-US" u="sng" dirty="0"/>
              <a:t>pelvic inflammatory disease (PID)</a:t>
            </a:r>
            <a:r>
              <a:rPr lang="en-US" altLang="en-US" dirty="0"/>
              <a:t>; can lead to sterility</a:t>
            </a:r>
          </a:p>
          <a:p>
            <a:pPr marL="498475" lvl="2"/>
            <a:r>
              <a:rPr lang="en-US" altLang="en-US" dirty="0"/>
              <a:t>About half of BV cases asymptomatic</a:t>
            </a:r>
          </a:p>
          <a:p>
            <a:pPr marL="285750" lvl="1"/>
            <a:r>
              <a:rPr lang="en-US" altLang="en-US" i="1" dirty="0"/>
              <a:t>Causative agent</a:t>
            </a:r>
          </a:p>
          <a:p>
            <a:pPr marL="498475" lvl="2"/>
            <a:r>
              <a:rPr lang="en-US" altLang="en-US" dirty="0"/>
              <a:t>Cause or causes unknown</a:t>
            </a:r>
          </a:p>
          <a:p>
            <a:pPr marL="498475" lvl="2"/>
            <a:r>
              <a:rPr lang="en-US" altLang="en-US" dirty="0"/>
              <a:t>Most cases show significant decrease in vaginal lactobacilli, so conditions that suppress thought to cause</a:t>
            </a:r>
          </a:p>
          <a:p>
            <a:pPr marL="498475" lvl="2"/>
            <a:r>
              <a:rPr lang="en-US" altLang="en-US" dirty="0"/>
              <a:t>Discharge contains many bacteria including several previously uncultured species</a:t>
            </a:r>
          </a:p>
        </p:txBody>
      </p:sp>
    </p:spTree>
    <p:extLst>
      <p:ext uri="{BB962C8B-B14F-4D97-AF65-F5344CB8AC3E}">
        <p14:creationId xmlns:p14="http://schemas.microsoft.com/office/powerpoint/2010/main" val="3406660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C43591-C609-4C63-B43B-61F44C4C75A9}"/>
              </a:ext>
            </a:extLst>
          </p:cNvPr>
          <p:cNvSpPr>
            <a:spLocks noGrp="1"/>
          </p:cNvSpPr>
          <p:nvPr>
            <p:ph type="title"/>
          </p:nvPr>
        </p:nvSpPr>
        <p:spPr/>
        <p:txBody>
          <a:bodyPr/>
          <a:lstStyle/>
          <a:p>
            <a:r>
              <a:rPr lang="en-US" altLang="en-US" b="1" dirty="0">
                <a:solidFill>
                  <a:prstClr val="black"/>
                </a:solidFill>
              </a:rPr>
              <a:t>Genital System Diseases – Figure 27.4</a:t>
            </a:r>
            <a:endParaRPr lang="en-US" dirty="0"/>
          </a:p>
        </p:txBody>
      </p:sp>
      <p:sp>
        <p:nvSpPr>
          <p:cNvPr id="2" name="Content Placeholder 1"/>
          <p:cNvSpPr>
            <a:spLocks noGrp="1"/>
          </p:cNvSpPr>
          <p:nvPr>
            <p:ph idx="1"/>
          </p:nvPr>
        </p:nvSpPr>
        <p:spPr>
          <a:xfrm>
            <a:off x="803569" y="990600"/>
            <a:ext cx="7502231" cy="2362200"/>
          </a:xfrm>
        </p:spPr>
        <p:txBody>
          <a:bodyPr/>
          <a:lstStyle/>
          <a:p>
            <a:pPr>
              <a:spcAft>
                <a:spcPts val="1500"/>
              </a:spcAft>
            </a:pPr>
            <a:r>
              <a:rPr lang="en-US" altLang="en-US" dirty="0"/>
              <a:t>Bacterial vaginosis</a:t>
            </a:r>
          </a:p>
          <a:p>
            <a:pPr marL="285750" lvl="1">
              <a:spcBef>
                <a:spcPts val="0"/>
              </a:spcBef>
            </a:pPr>
            <a:r>
              <a:rPr lang="en-US" altLang="en-US" i="1" dirty="0"/>
              <a:t>Pathogenesis</a:t>
            </a:r>
          </a:p>
          <a:p>
            <a:pPr marL="512763" lvl="2"/>
            <a:r>
              <a:rPr lang="en-US" altLang="en-US" dirty="0"/>
              <a:t>Characteristic changes in vagina including loss of acidity of secretions (normally pH 3.8 to 4.2), disruption of normal microbiota, and substantial increase in clue cells</a:t>
            </a:r>
          </a:p>
          <a:p>
            <a:pPr marL="735013" lvl="3"/>
            <a:r>
              <a:rPr lang="en-US" altLang="en-US" dirty="0"/>
              <a:t>Clue cells are epithelial cells from vaginal wall covered with bacteria</a:t>
            </a:r>
          </a:p>
        </p:txBody>
      </p:sp>
      <p:sp>
        <p:nvSpPr>
          <p:cNvPr id="11" name="Content Placeholder 10">
            <a:extLst>
              <a:ext uri="{FF2B5EF4-FFF2-40B4-BE49-F238E27FC236}">
                <a16:creationId xmlns:a16="http://schemas.microsoft.com/office/drawing/2014/main" id="{53F78855-6FEE-49A6-A7FE-DC5ABD4ED018}"/>
              </a:ext>
            </a:extLst>
          </p:cNvPr>
          <p:cNvSpPr>
            <a:spLocks noGrp="1"/>
          </p:cNvSpPr>
          <p:nvPr>
            <p:ph sz="quarter" idx="18"/>
          </p:nvPr>
        </p:nvSpPr>
        <p:spPr>
          <a:xfrm>
            <a:off x="1087589" y="3390900"/>
            <a:ext cx="3543300" cy="1436315"/>
          </a:xfrm>
        </p:spPr>
        <p:txBody>
          <a:bodyPr/>
          <a:lstStyle/>
          <a:p>
            <a:pPr marL="234950" lvl="2" indent="-234950">
              <a:spcAft>
                <a:spcPts val="800"/>
              </a:spcAft>
              <a:buFont typeface="Arial" panose="020B0604020202020204" pitchFamily="34" charset="0"/>
              <a:buChar char="•"/>
            </a:pPr>
            <a:r>
              <a:rPr lang="en-US" altLang="en-US" sz="1800" dirty="0">
                <a:solidFill>
                  <a:prstClr val="black"/>
                </a:solidFill>
              </a:rPr>
              <a:t>No inflammation unless other, concurrent infection present</a:t>
            </a:r>
          </a:p>
          <a:p>
            <a:pPr marL="234950" lvl="2" indent="-234950">
              <a:spcAft>
                <a:spcPts val="800"/>
              </a:spcAft>
              <a:buFont typeface="Arial" panose="020B0604020202020204" pitchFamily="34" charset="0"/>
              <a:buChar char="•"/>
            </a:pPr>
            <a:r>
              <a:rPr lang="en-US" altLang="en-US" sz="1800" dirty="0">
                <a:solidFill>
                  <a:prstClr val="black"/>
                </a:solidFill>
              </a:rPr>
              <a:t>Fishy odor caused by metabolic products of anaerobic bacteria</a:t>
            </a:r>
          </a:p>
        </p:txBody>
      </p:sp>
      <p:sp>
        <p:nvSpPr>
          <p:cNvPr id="12" name="Content Placeholder 11">
            <a:extLst>
              <a:ext uri="{FF2B5EF4-FFF2-40B4-BE49-F238E27FC236}">
                <a16:creationId xmlns:a16="http://schemas.microsoft.com/office/drawing/2014/main" id="{7278A71B-B3A3-4CDD-BE40-61371E214A5B}"/>
              </a:ext>
            </a:extLst>
          </p:cNvPr>
          <p:cNvSpPr>
            <a:spLocks noGrp="1"/>
          </p:cNvSpPr>
          <p:nvPr>
            <p:ph sz="quarter" idx="19"/>
          </p:nvPr>
        </p:nvSpPr>
        <p:spPr>
          <a:xfrm>
            <a:off x="1309259" y="4827215"/>
            <a:ext cx="2192482" cy="533400"/>
          </a:xfrm>
        </p:spPr>
        <p:txBody>
          <a:bodyPr/>
          <a:lstStyle/>
          <a:p>
            <a:pPr marL="228600" lvl="3">
              <a:spcAft>
                <a:spcPts val="800"/>
              </a:spcAft>
              <a:buFont typeface="Arial" panose="020B0604020202020204" pitchFamily="34" charset="0"/>
              <a:buChar char="•"/>
            </a:pPr>
            <a:r>
              <a:rPr lang="en-US" altLang="en-US" sz="1600" dirty="0">
                <a:solidFill>
                  <a:prstClr val="black"/>
                </a:solidFill>
              </a:rPr>
              <a:t>Used to diagnose in whiff test</a:t>
            </a:r>
          </a:p>
        </p:txBody>
      </p:sp>
      <p:pic>
        <p:nvPicPr>
          <p:cNvPr id="45060"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75" b="2013"/>
          <a:stretch/>
        </p:blipFill>
        <p:spPr bwMode="auto">
          <a:xfrm>
            <a:off x="4953000" y="3581400"/>
            <a:ext cx="335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a:extLst>
              <a:ext uri="{FF2B5EF4-FFF2-40B4-BE49-F238E27FC236}">
                <a16:creationId xmlns:a16="http://schemas.microsoft.com/office/drawing/2014/main" id="{895CA4FB-A260-4B2E-BFA9-603A2BEF7BBF}"/>
              </a:ext>
            </a:extLst>
          </p:cNvPr>
          <p:cNvSpPr>
            <a:spLocks noGrp="1"/>
          </p:cNvSpPr>
          <p:nvPr>
            <p:ph type="body" sz="quarter" idx="11"/>
          </p:nvPr>
        </p:nvSpPr>
        <p:spPr/>
        <p:txBody>
          <a:bodyPr/>
          <a:lstStyle/>
          <a:p>
            <a:pPr lvl="0"/>
            <a:r>
              <a:rPr lang="en-US" dirty="0"/>
              <a:t> ©Dr. Y. Boussougan/CNRI/Science Source</a:t>
            </a:r>
            <a:endParaRPr lang="en-US" altLang="en-US" dirty="0"/>
          </a:p>
        </p:txBody>
      </p:sp>
    </p:spTree>
    <p:extLst>
      <p:ext uri="{BB962C8B-B14F-4D97-AF65-F5344CB8AC3E}">
        <p14:creationId xmlns:p14="http://schemas.microsoft.com/office/powerpoint/2010/main" val="27653304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E8B486-B9BD-4455-B994-EE4805D4A35F}"/>
              </a:ext>
            </a:extLst>
          </p:cNvPr>
          <p:cNvSpPr>
            <a:spLocks noGrp="1"/>
          </p:cNvSpPr>
          <p:nvPr>
            <p:ph type="title"/>
          </p:nvPr>
        </p:nvSpPr>
        <p:spPr>
          <a:xfrm>
            <a:off x="2037953" y="228600"/>
            <a:ext cx="5677705" cy="609600"/>
          </a:xfrm>
        </p:spPr>
        <p:txBody>
          <a:bodyPr/>
          <a:lstStyle/>
          <a:p>
            <a:r>
              <a:rPr lang="en-US" altLang="en-US" b="1" dirty="0">
                <a:solidFill>
                  <a:prstClr val="black"/>
                </a:solidFill>
              </a:rPr>
              <a:t>Genital System Diseases (2)</a:t>
            </a:r>
            <a:endParaRPr lang="en-US" dirty="0"/>
          </a:p>
        </p:txBody>
      </p:sp>
      <p:sp>
        <p:nvSpPr>
          <p:cNvPr id="2" name="Content Placeholder 1"/>
          <p:cNvSpPr>
            <a:spLocks noGrp="1"/>
          </p:cNvSpPr>
          <p:nvPr>
            <p:ph idx="1"/>
          </p:nvPr>
        </p:nvSpPr>
        <p:spPr>
          <a:xfrm>
            <a:off x="796635" y="990600"/>
            <a:ext cx="7432965" cy="4648200"/>
          </a:xfrm>
        </p:spPr>
        <p:txBody>
          <a:bodyPr/>
          <a:lstStyle/>
          <a:p>
            <a:pPr>
              <a:spcAft>
                <a:spcPts val="1500"/>
              </a:spcAft>
            </a:pPr>
            <a:r>
              <a:rPr lang="en-US" altLang="en-US" dirty="0"/>
              <a:t>Bacterial vaginosis</a:t>
            </a:r>
          </a:p>
          <a:p>
            <a:pPr marL="285750" lvl="1">
              <a:spcBef>
                <a:spcPts val="0"/>
              </a:spcBef>
            </a:pPr>
            <a:r>
              <a:rPr lang="en-US" altLang="en-US" i="1" dirty="0"/>
              <a:t>Epidemiology</a:t>
            </a:r>
            <a:r>
              <a:rPr lang="en-US" altLang="en-US" dirty="0"/>
              <a:t>	</a:t>
            </a:r>
          </a:p>
          <a:p>
            <a:pPr marL="512763" lvl="2"/>
            <a:r>
              <a:rPr lang="en-US" altLang="en-US" dirty="0"/>
              <a:t>Not well understood since causative agent unknown</a:t>
            </a:r>
          </a:p>
          <a:p>
            <a:pPr marL="512763" lvl="2"/>
            <a:r>
              <a:rPr lang="en-US" altLang="en-US" dirty="0"/>
              <a:t>Most common among sexually active women</a:t>
            </a:r>
          </a:p>
          <a:p>
            <a:pPr marL="512763" lvl="2"/>
            <a:r>
              <a:rPr lang="en-US" altLang="en-US" dirty="0"/>
              <a:t>Sometimes in sexually abused children</a:t>
            </a:r>
          </a:p>
          <a:p>
            <a:pPr marL="512763" lvl="2"/>
            <a:r>
              <a:rPr lang="en-US" altLang="en-US" dirty="0"/>
              <a:t>Pregnant women at increased risk</a:t>
            </a:r>
          </a:p>
          <a:p>
            <a:pPr marL="512763" lvl="2"/>
            <a:r>
              <a:rPr lang="en-US" altLang="en-US" dirty="0"/>
              <a:t>Women who douche, have multiple sex partners, have sex with other women, have a new sex partner, or use an IUD also at increased risk</a:t>
            </a:r>
          </a:p>
          <a:p>
            <a:pPr marL="512763" lvl="2"/>
            <a:r>
              <a:rPr lang="en-US" altLang="en-US" dirty="0"/>
              <a:t>No proof of sexual transmission, but virgins seldom get BV </a:t>
            </a:r>
          </a:p>
          <a:p>
            <a:pPr marL="512763" lvl="2"/>
            <a:r>
              <a:rPr lang="en-US" altLang="en-US" dirty="0"/>
              <a:t>Infected women at higher risk of getting other STIs such as gonorrhea, HIV, or chlamydia</a:t>
            </a:r>
          </a:p>
        </p:txBody>
      </p:sp>
    </p:spTree>
    <p:extLst>
      <p:ext uri="{BB962C8B-B14F-4D97-AF65-F5344CB8AC3E}">
        <p14:creationId xmlns:p14="http://schemas.microsoft.com/office/powerpoint/2010/main" val="4000099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481E9B-7679-4298-9CF4-ED1C613566B4}"/>
              </a:ext>
            </a:extLst>
          </p:cNvPr>
          <p:cNvSpPr>
            <a:spLocks noGrp="1"/>
          </p:cNvSpPr>
          <p:nvPr>
            <p:ph type="title"/>
          </p:nvPr>
        </p:nvSpPr>
        <p:spPr>
          <a:xfrm>
            <a:off x="2046205" y="228600"/>
            <a:ext cx="5677705" cy="609600"/>
          </a:xfrm>
        </p:spPr>
        <p:txBody>
          <a:bodyPr/>
          <a:lstStyle/>
          <a:p>
            <a:r>
              <a:rPr lang="en-US" altLang="en-US" b="1" dirty="0">
                <a:solidFill>
                  <a:prstClr val="black"/>
                </a:solidFill>
              </a:rPr>
              <a:t>Genital System Diseases (3)</a:t>
            </a:r>
            <a:endParaRPr lang="en-US" dirty="0"/>
          </a:p>
        </p:txBody>
      </p:sp>
      <p:sp>
        <p:nvSpPr>
          <p:cNvPr id="2" name="Content Placeholder 1"/>
          <p:cNvSpPr>
            <a:spLocks noGrp="1"/>
          </p:cNvSpPr>
          <p:nvPr>
            <p:ph idx="1"/>
          </p:nvPr>
        </p:nvSpPr>
        <p:spPr>
          <a:xfrm>
            <a:off x="803564" y="990600"/>
            <a:ext cx="7730836" cy="3733800"/>
          </a:xfrm>
        </p:spPr>
        <p:txBody>
          <a:bodyPr/>
          <a:lstStyle/>
          <a:p>
            <a:pPr>
              <a:spcAft>
                <a:spcPts val="1500"/>
              </a:spcAft>
            </a:pPr>
            <a:r>
              <a:rPr lang="en-US" altLang="en-US" dirty="0"/>
              <a:t>Bacterial vaginosis</a:t>
            </a:r>
          </a:p>
          <a:p>
            <a:pPr marL="285750" lvl="1">
              <a:spcBef>
                <a:spcPts val="0"/>
              </a:spcBef>
            </a:pPr>
            <a:r>
              <a:rPr lang="en-US" altLang="en-US" i="1" dirty="0"/>
              <a:t>Treatment and prevention</a:t>
            </a:r>
          </a:p>
          <a:p>
            <a:pPr marL="498475" lvl="2"/>
            <a:r>
              <a:rPr lang="en-US" altLang="en-US" dirty="0"/>
              <a:t>Most cases respond quickly to antibiotics, but can recur</a:t>
            </a:r>
          </a:p>
          <a:p>
            <a:pPr marL="498475" lvl="2"/>
            <a:r>
              <a:rPr lang="en-US" altLang="en-US" dirty="0"/>
              <a:t>Treatment important in pregnant women since BV may cause premature birth</a:t>
            </a:r>
          </a:p>
          <a:p>
            <a:pPr marL="498475" lvl="2"/>
            <a:r>
              <a:rPr lang="en-US" altLang="en-US" dirty="0"/>
              <a:t>Studies using yogurt to restore vaginal lactobacilli have conflicting results</a:t>
            </a:r>
          </a:p>
          <a:p>
            <a:pPr marL="498475" lvl="2"/>
            <a:r>
              <a:rPr lang="en-US" altLang="en-US" dirty="0"/>
              <a:t>Prevention by abstinence, limiting number of sex partners, avoiding douching</a:t>
            </a:r>
          </a:p>
          <a:p>
            <a:pPr marL="498475" lvl="2"/>
            <a:r>
              <a:rPr lang="en-US" altLang="en-US" dirty="0"/>
              <a:t>Treatment of male sex partners does not prevent recurrences</a:t>
            </a:r>
          </a:p>
        </p:txBody>
      </p:sp>
    </p:spTree>
    <p:extLst>
      <p:ext uri="{BB962C8B-B14F-4D97-AF65-F5344CB8AC3E}">
        <p14:creationId xmlns:p14="http://schemas.microsoft.com/office/powerpoint/2010/main" val="1928839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6C41EB24-5ACC-465A-90D4-314375A68292}"/>
              </a:ext>
            </a:extLst>
          </p:cNvPr>
          <p:cNvSpPr>
            <a:spLocks noGrp="1"/>
          </p:cNvSpPr>
          <p:nvPr>
            <p:ph type="title"/>
          </p:nvPr>
        </p:nvSpPr>
        <p:spPr>
          <a:xfrm>
            <a:off x="1449262" y="228600"/>
            <a:ext cx="6245476" cy="639762"/>
          </a:xfrm>
        </p:spPr>
        <p:txBody>
          <a:bodyPr/>
          <a:lstStyle/>
          <a:p>
            <a:r>
              <a:rPr lang="en-US" altLang="en-US" b="1" dirty="0">
                <a:solidFill>
                  <a:prstClr val="black"/>
                </a:solidFill>
              </a:rPr>
              <a:t>Table 27.3 Bacterial Vaginosis</a:t>
            </a:r>
            <a:endParaRPr lang="en-US" dirty="0"/>
          </a:p>
        </p:txBody>
      </p:sp>
      <p:graphicFrame>
        <p:nvGraphicFramePr>
          <p:cNvPr id="16" name="Table Placeholder 15">
            <a:extLst>
              <a:ext uri="{FF2B5EF4-FFF2-40B4-BE49-F238E27FC236}">
                <a16:creationId xmlns:a16="http://schemas.microsoft.com/office/drawing/2014/main" id="{EC43351B-0CD4-46CE-807C-DB73ED044C8F}"/>
              </a:ext>
            </a:extLst>
          </p:cNvPr>
          <p:cNvGraphicFramePr>
            <a:graphicFrameLocks noGrp="1"/>
          </p:cNvGraphicFramePr>
          <p:nvPr>
            <p:ph type="tbl" sz="quarter" idx="18"/>
          </p:nvPr>
        </p:nvGraphicFramePr>
        <p:xfrm>
          <a:off x="1522400" y="1676400"/>
          <a:ext cx="6096000" cy="4153593"/>
        </p:xfrm>
        <a:graphic>
          <a:graphicData uri="http://schemas.openxmlformats.org/drawingml/2006/table">
            <a:tbl>
              <a:tblPr firstRow="1" bandRow="1">
                <a:tableStyleId>{5940675A-B579-460E-94D1-54222C63F5DA}</a:tableStyleId>
              </a:tblPr>
              <a:tblGrid>
                <a:gridCol w="1601800">
                  <a:extLst>
                    <a:ext uri="{9D8B030D-6E8A-4147-A177-3AD203B41FA5}">
                      <a16:colId xmlns:a16="http://schemas.microsoft.com/office/drawing/2014/main" val="3536403129"/>
                    </a:ext>
                  </a:extLst>
                </a:gridCol>
                <a:gridCol w="4494200">
                  <a:extLst>
                    <a:ext uri="{9D8B030D-6E8A-4147-A177-3AD203B41FA5}">
                      <a16:colId xmlns:a16="http://schemas.microsoft.com/office/drawing/2014/main" val="1997683850"/>
                    </a:ext>
                  </a:extLst>
                </a:gridCol>
              </a:tblGrid>
              <a:tr h="6234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Gray-white vaginal discharge with unpleasant fishy odor</a:t>
                      </a:r>
                    </a:p>
                  </a:txBody>
                  <a:tcPr/>
                </a:tc>
                <a:extLst>
                  <a:ext uri="{0D108BD9-81ED-4DB2-BD59-A6C34878D82A}">
                    <a16:rowId xmlns:a16="http://schemas.microsoft.com/office/drawing/2014/main" val="593354157"/>
                  </a:ext>
                </a:extLst>
              </a:tr>
              <a:tr h="4294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Unknown</a:t>
                      </a:r>
                    </a:p>
                  </a:txBody>
                  <a:tcPr/>
                </a:tc>
                <a:extLst>
                  <a:ext uri="{0D108BD9-81ED-4DB2-BD59-A6C34878D82A}">
                    <a16:rowId xmlns:a16="http://schemas.microsoft.com/office/drawing/2014/main" val="4037133375"/>
                  </a:ext>
                </a:extLst>
              </a:tr>
              <a:tr h="4433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Causative agents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Unknown</a:t>
                      </a:r>
                    </a:p>
                  </a:txBody>
                  <a:tcPr/>
                </a:tc>
                <a:extLst>
                  <a:ext uri="{0D108BD9-81ED-4DB2-BD59-A6C34878D82A}">
                    <a16:rowId xmlns:a16="http://schemas.microsoft.com/office/drawing/2014/main" val="4119661147"/>
                  </a:ext>
                </a:extLst>
              </a:tr>
              <a:tr h="12884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Uncertain; obvious change in normal microbiota composition; increased sloughing of vaginal epithelium in the absence of inflammation; odor due to metabolic products of anaerobic bacteria; may cause complications of pregnancy, including premature births.</a:t>
                      </a:r>
                    </a:p>
                  </a:txBody>
                  <a:tcPr/>
                </a:tc>
                <a:extLst>
                  <a:ext uri="{0D108BD9-81ED-4DB2-BD59-A6C34878D82A}">
                    <a16:rowId xmlns:a16="http://schemas.microsoft.com/office/drawing/2014/main" val="3706661225"/>
                  </a:ext>
                </a:extLst>
              </a:tr>
              <a:tr h="6373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Associated with many sexual partners or a new partner, but can occur in the absence of sexual intercourse.</a:t>
                      </a:r>
                    </a:p>
                  </a:txBody>
                  <a:tcPr/>
                </a:tc>
                <a:extLst>
                  <a:ext uri="{0D108BD9-81ED-4DB2-BD59-A6C34878D82A}">
                    <a16:rowId xmlns:a16="http://schemas.microsoft.com/office/drawing/2014/main" val="3024489866"/>
                  </a:ext>
                </a:extLst>
              </a:tr>
              <a:tr h="7282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antibacterial medications. Prevention: abstinence, limiting number of sexual partners, avoiding douching.</a:t>
                      </a:r>
                    </a:p>
                  </a:txBody>
                  <a:tcPr/>
                </a:tc>
                <a:extLst>
                  <a:ext uri="{0D108BD9-81ED-4DB2-BD59-A6C34878D82A}">
                    <a16:rowId xmlns:a16="http://schemas.microsoft.com/office/drawing/2014/main" val="594237084"/>
                  </a:ext>
                </a:extLst>
              </a:tr>
            </a:tbl>
          </a:graphicData>
        </a:graphic>
      </p:graphicFrame>
    </p:spTree>
    <p:extLst>
      <p:ext uri="{BB962C8B-B14F-4D97-AF65-F5344CB8AC3E}">
        <p14:creationId xmlns:p14="http://schemas.microsoft.com/office/powerpoint/2010/main" val="845098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1FA867-FF06-4E92-8AE5-F138EA81D6B0}"/>
              </a:ext>
            </a:extLst>
          </p:cNvPr>
          <p:cNvSpPr>
            <a:spLocks noGrp="1"/>
          </p:cNvSpPr>
          <p:nvPr>
            <p:ph type="title"/>
          </p:nvPr>
        </p:nvSpPr>
        <p:spPr>
          <a:xfrm>
            <a:off x="793488" y="228600"/>
            <a:ext cx="7557025" cy="609600"/>
          </a:xfrm>
        </p:spPr>
        <p:txBody>
          <a:bodyPr/>
          <a:lstStyle/>
          <a:p>
            <a:r>
              <a:rPr lang="en-US" altLang="en-US" b="1" dirty="0">
                <a:solidFill>
                  <a:prstClr val="black"/>
                </a:solidFill>
              </a:rPr>
              <a:t>Genital System Diseases – Figure 27.5</a:t>
            </a:r>
            <a:endParaRPr lang="en-US" dirty="0"/>
          </a:p>
        </p:txBody>
      </p:sp>
      <p:sp>
        <p:nvSpPr>
          <p:cNvPr id="2" name="Content Placeholder 1"/>
          <p:cNvSpPr>
            <a:spLocks noGrp="1"/>
          </p:cNvSpPr>
          <p:nvPr>
            <p:ph idx="1"/>
          </p:nvPr>
        </p:nvSpPr>
        <p:spPr>
          <a:xfrm>
            <a:off x="803567" y="990600"/>
            <a:ext cx="6019800" cy="2746663"/>
          </a:xfrm>
        </p:spPr>
        <p:txBody>
          <a:bodyPr/>
          <a:lstStyle/>
          <a:p>
            <a:pPr>
              <a:spcAft>
                <a:spcPts val="1500"/>
              </a:spcAft>
            </a:pPr>
            <a:r>
              <a:rPr lang="en-US" altLang="en-US" dirty="0"/>
              <a:t>Vulvovaginal candidiasis (VVC)</a:t>
            </a:r>
          </a:p>
          <a:p>
            <a:pPr marL="285750" lvl="1">
              <a:spcBef>
                <a:spcPts val="0"/>
              </a:spcBef>
            </a:pPr>
            <a:r>
              <a:rPr lang="en-US" altLang="en-US" i="1" dirty="0"/>
              <a:t>Signs and symptoms</a:t>
            </a:r>
          </a:p>
          <a:p>
            <a:pPr marL="498475" lvl="2"/>
            <a:r>
              <a:rPr lang="en-US" altLang="en-US" dirty="0"/>
              <a:t>Constant, intense itching and burning of vagina or vulva</a:t>
            </a:r>
          </a:p>
          <a:p>
            <a:pPr marL="722313" lvl="3"/>
            <a:r>
              <a:rPr lang="en-US" altLang="en-US" dirty="0"/>
              <a:t>Red, swollen</a:t>
            </a:r>
          </a:p>
          <a:p>
            <a:pPr marL="498475" lvl="2"/>
            <a:r>
              <a:rPr lang="en-US" altLang="en-US" dirty="0"/>
              <a:t>Much thick, clumpy whitish or whitish-gray discharge</a:t>
            </a:r>
          </a:p>
          <a:p>
            <a:pPr marL="285750" lvl="1"/>
            <a:r>
              <a:rPr lang="en-US" altLang="en-US" i="1" dirty="0"/>
              <a:t>Causative agent: Candida albicans</a:t>
            </a:r>
            <a:endParaRPr lang="en-US" altLang="en-US" dirty="0"/>
          </a:p>
        </p:txBody>
      </p:sp>
      <p:sp>
        <p:nvSpPr>
          <p:cNvPr id="5" name="Content Placeholder 4">
            <a:extLst>
              <a:ext uri="{FF2B5EF4-FFF2-40B4-BE49-F238E27FC236}">
                <a16:creationId xmlns:a16="http://schemas.microsoft.com/office/drawing/2014/main" id="{0167E30B-F2F8-45EE-AA87-EB20189C9008}"/>
              </a:ext>
            </a:extLst>
          </p:cNvPr>
          <p:cNvSpPr>
            <a:spLocks noGrp="1"/>
          </p:cNvSpPr>
          <p:nvPr>
            <p:ph sz="quarter" idx="18"/>
          </p:nvPr>
        </p:nvSpPr>
        <p:spPr>
          <a:xfrm>
            <a:off x="1079999" y="3737263"/>
            <a:ext cx="3956131" cy="581693"/>
          </a:xfrm>
        </p:spPr>
        <p:txBody>
          <a:bodyPr/>
          <a:lstStyle/>
          <a:p>
            <a:pPr marL="304800" lvl="2" indent="-304800">
              <a:spcAft>
                <a:spcPts val="100"/>
              </a:spcAft>
              <a:buFont typeface="Arial" panose="020B0604020202020204" pitchFamily="34" charset="0"/>
              <a:buChar char="•"/>
            </a:pPr>
            <a:r>
              <a:rPr lang="en-US" altLang="en-US" sz="1800" dirty="0">
                <a:solidFill>
                  <a:prstClr val="black"/>
                </a:solidFill>
              </a:rPr>
              <a:t>Yeast; part of normal microbiota in about a third of women</a:t>
            </a:r>
          </a:p>
        </p:txBody>
      </p:sp>
      <p:pic>
        <p:nvPicPr>
          <p:cNvPr id="51204"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81" b="2043"/>
          <a:stretch/>
        </p:blipFill>
        <p:spPr bwMode="auto">
          <a:xfrm>
            <a:off x="5257800" y="3352800"/>
            <a:ext cx="3581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a:extLst>
              <a:ext uri="{FF2B5EF4-FFF2-40B4-BE49-F238E27FC236}">
                <a16:creationId xmlns:a16="http://schemas.microsoft.com/office/drawing/2014/main" id="{5A830955-1BC1-4961-B3F6-EA9792974557}"/>
              </a:ext>
            </a:extLst>
          </p:cNvPr>
          <p:cNvSpPr>
            <a:spLocks noGrp="1"/>
          </p:cNvSpPr>
          <p:nvPr>
            <p:ph type="body" sz="quarter" idx="11"/>
          </p:nvPr>
        </p:nvSpPr>
        <p:spPr>
          <a:xfrm>
            <a:off x="7696200" y="6705600"/>
            <a:ext cx="1447800" cy="152400"/>
          </a:xfrm>
        </p:spPr>
        <p:txBody>
          <a:bodyPr/>
          <a:lstStyle/>
          <a:p>
            <a:r>
              <a:rPr lang="en-US" dirty="0"/>
              <a:t>©John Durham/Science Source</a:t>
            </a:r>
            <a:endParaRPr lang="en-US" altLang="en-US" dirty="0"/>
          </a:p>
        </p:txBody>
      </p:sp>
    </p:spTree>
    <p:extLst>
      <p:ext uri="{BB962C8B-B14F-4D97-AF65-F5344CB8AC3E}">
        <p14:creationId xmlns:p14="http://schemas.microsoft.com/office/powerpoint/2010/main" val="2169864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D3C247-C5E6-4DC2-94BB-DC9511EFAC65}"/>
              </a:ext>
            </a:extLst>
          </p:cNvPr>
          <p:cNvSpPr>
            <a:spLocks noGrp="1"/>
          </p:cNvSpPr>
          <p:nvPr>
            <p:ph type="title"/>
          </p:nvPr>
        </p:nvSpPr>
        <p:spPr>
          <a:xfrm>
            <a:off x="2046205" y="228600"/>
            <a:ext cx="5677705" cy="609600"/>
          </a:xfrm>
        </p:spPr>
        <p:txBody>
          <a:bodyPr/>
          <a:lstStyle/>
          <a:p>
            <a:r>
              <a:rPr lang="en-US" altLang="en-US" b="1" dirty="0">
                <a:solidFill>
                  <a:prstClr val="black"/>
                </a:solidFill>
              </a:rPr>
              <a:t>Genital System Diseases (4)</a:t>
            </a:r>
            <a:endParaRPr lang="en-US" dirty="0"/>
          </a:p>
        </p:txBody>
      </p:sp>
      <p:sp>
        <p:nvSpPr>
          <p:cNvPr id="2" name="Content Placeholder 1"/>
          <p:cNvSpPr>
            <a:spLocks noGrp="1"/>
          </p:cNvSpPr>
          <p:nvPr>
            <p:ph idx="1"/>
          </p:nvPr>
        </p:nvSpPr>
        <p:spPr>
          <a:xfrm>
            <a:off x="803565" y="990600"/>
            <a:ext cx="8229600" cy="4953000"/>
          </a:xfrm>
        </p:spPr>
        <p:txBody>
          <a:bodyPr/>
          <a:lstStyle/>
          <a:p>
            <a:pPr>
              <a:spcAft>
                <a:spcPts val="1500"/>
              </a:spcAft>
            </a:pPr>
            <a:r>
              <a:rPr lang="en-US" altLang="en-US" dirty="0"/>
              <a:t>Vulvovaginal candidiasis</a:t>
            </a:r>
          </a:p>
          <a:p>
            <a:pPr marL="285750" lvl="1">
              <a:spcBef>
                <a:spcPts val="0"/>
              </a:spcBef>
            </a:pPr>
            <a:r>
              <a:rPr lang="en-US" altLang="en-US" i="1" dirty="0"/>
              <a:t>Pathogenesis</a:t>
            </a:r>
          </a:p>
          <a:p>
            <a:pPr marL="498475" lvl="2"/>
            <a:r>
              <a:rPr lang="en-US" altLang="en-US" dirty="0"/>
              <a:t>Normally, colonization causes no symptoms</a:t>
            </a:r>
          </a:p>
          <a:p>
            <a:pPr marL="498475" lvl="2"/>
            <a:r>
              <a:rPr lang="en-US" altLang="en-US" dirty="0"/>
              <a:t>Usually limited by immune system and normal vaginal lactobacilli</a:t>
            </a:r>
          </a:p>
          <a:p>
            <a:pPr marL="498475" lvl="2"/>
            <a:r>
              <a:rPr lang="en-US" altLang="en-US" dirty="0"/>
              <a:t>Disruption of balance (menstruation, pregnancy, oral contraceptives or antibiotics) can allow multiplication</a:t>
            </a:r>
          </a:p>
          <a:p>
            <a:pPr marL="735013" lvl="3"/>
            <a:r>
              <a:rPr lang="en-US" altLang="en-US" dirty="0"/>
              <a:t>Inflammatory response results</a:t>
            </a:r>
          </a:p>
          <a:p>
            <a:pPr marL="285750" lvl="1"/>
            <a:r>
              <a:rPr lang="en-US" altLang="en-US" i="1" dirty="0"/>
              <a:t>Epidemiology</a:t>
            </a:r>
          </a:p>
          <a:p>
            <a:pPr marL="498475" lvl="2"/>
            <a:r>
              <a:rPr lang="en-US" altLang="en-US" dirty="0"/>
              <a:t>Late pregnancy, poorly controlled diabetes, use of oral contraceptives or antibiotics, hormone replacement therapy may increase risk</a:t>
            </a:r>
          </a:p>
          <a:p>
            <a:pPr marL="735013" lvl="3"/>
            <a:r>
              <a:rPr lang="en-US" altLang="en-US" dirty="0"/>
              <a:t>Most patients with VVC have no predisposing factors</a:t>
            </a:r>
          </a:p>
          <a:p>
            <a:pPr marL="498475" lvl="2"/>
            <a:r>
              <a:rPr lang="en-US" altLang="en-US" dirty="0"/>
              <a:t>Does not spread person to person</a:t>
            </a:r>
          </a:p>
        </p:txBody>
      </p:sp>
    </p:spTree>
    <p:extLst>
      <p:ext uri="{BB962C8B-B14F-4D97-AF65-F5344CB8AC3E}">
        <p14:creationId xmlns:p14="http://schemas.microsoft.com/office/powerpoint/2010/main" val="1324378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269114E2-0A9D-4AB2-AC8D-6B435583CCFD}"/>
              </a:ext>
            </a:extLst>
          </p:cNvPr>
          <p:cNvSpPr>
            <a:spLocks noGrp="1"/>
          </p:cNvSpPr>
          <p:nvPr>
            <p:ph type="title"/>
          </p:nvPr>
        </p:nvSpPr>
        <p:spPr>
          <a:xfrm>
            <a:off x="793488" y="228600"/>
            <a:ext cx="7557025" cy="639762"/>
          </a:xfrm>
        </p:spPr>
        <p:txBody>
          <a:bodyPr/>
          <a:lstStyle/>
          <a:p>
            <a:r>
              <a:rPr lang="en-US" altLang="en-US" b="1" dirty="0">
                <a:solidFill>
                  <a:prstClr val="black"/>
                </a:solidFill>
              </a:rPr>
              <a:t>Table 27.4 Vulvovaginal Candidiasis</a:t>
            </a:r>
            <a:endParaRPr lang="en-US" dirty="0"/>
          </a:p>
        </p:txBody>
      </p:sp>
      <p:graphicFrame>
        <p:nvGraphicFramePr>
          <p:cNvPr id="15" name="Table Placeholder 14">
            <a:extLst>
              <a:ext uri="{FF2B5EF4-FFF2-40B4-BE49-F238E27FC236}">
                <a16:creationId xmlns:a16="http://schemas.microsoft.com/office/drawing/2014/main" id="{67D4AD01-6E43-4F6E-9BF9-1557E57E3BEB}"/>
              </a:ext>
            </a:extLst>
          </p:cNvPr>
          <p:cNvGraphicFramePr>
            <a:graphicFrameLocks noGrp="1"/>
          </p:cNvGraphicFramePr>
          <p:nvPr>
            <p:ph type="tbl" sz="quarter" idx="18"/>
          </p:nvPr>
        </p:nvGraphicFramePr>
        <p:xfrm>
          <a:off x="1524000" y="1676400"/>
          <a:ext cx="6096000" cy="4180450"/>
        </p:xfrm>
        <a:graphic>
          <a:graphicData uri="http://schemas.openxmlformats.org/drawingml/2006/table">
            <a:tbl>
              <a:tblPr firstRow="1" bandRow="1">
                <a:tableStyleId>{5940675A-B579-460E-94D1-54222C63F5DA}</a:tableStyleId>
              </a:tblPr>
              <a:tblGrid>
                <a:gridCol w="1981200">
                  <a:extLst>
                    <a:ext uri="{9D8B030D-6E8A-4147-A177-3AD203B41FA5}">
                      <a16:colId xmlns:a16="http://schemas.microsoft.com/office/drawing/2014/main" val="2756553130"/>
                    </a:ext>
                  </a:extLst>
                </a:gridCol>
                <a:gridCol w="4114800">
                  <a:extLst>
                    <a:ext uri="{9D8B030D-6E8A-4147-A177-3AD203B41FA5}">
                      <a16:colId xmlns:a16="http://schemas.microsoft.com/office/drawing/2014/main" val="415004473"/>
                    </a:ext>
                  </a:extLst>
                </a:gridCol>
              </a:tblGrid>
              <a:tr h="6373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Itching, burning, thick, white vaginal discharge, redness and swelling</a:t>
                      </a:r>
                    </a:p>
                  </a:txBody>
                  <a:tcPr/>
                </a:tc>
                <a:extLst>
                  <a:ext uri="{0D108BD9-81ED-4DB2-BD59-A6C34878D82A}">
                    <a16:rowId xmlns:a16="http://schemas.microsoft.com/office/drawing/2014/main" val="1897569750"/>
                  </a:ext>
                </a:extLst>
              </a:tr>
              <a:tr h="6373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Usually unknown; generally 3 to 10 days when associated with antibacterial medications</a:t>
                      </a:r>
                    </a:p>
                  </a:txBody>
                  <a:tcPr/>
                </a:tc>
                <a:extLst>
                  <a:ext uri="{0D108BD9-81ED-4DB2-BD59-A6C34878D82A}">
                    <a16:rowId xmlns:a16="http://schemas.microsoft.com/office/drawing/2014/main" val="3901220571"/>
                  </a:ext>
                </a:extLst>
              </a:tr>
              <a:tr h="4294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Causative agents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n-lt"/>
                          <a:ea typeface="+mn-ea"/>
                          <a:cs typeface="+mn-cs"/>
                        </a:rPr>
                        <a:t>Candida albicans</a:t>
                      </a:r>
                      <a:r>
                        <a:rPr kumimoji="0" lang="en-US" sz="1400" b="0" i="0" u="none" strike="noStrike" kern="1200" cap="none" spc="0" normalizeH="0" baseline="0" noProof="0" dirty="0">
                          <a:ln>
                            <a:noFill/>
                          </a:ln>
                          <a:solidFill>
                            <a:prstClr val="black"/>
                          </a:solidFill>
                          <a:effectLst/>
                          <a:uLnTx/>
                          <a:uFillTx/>
                          <a:latin typeface="+mn-lt"/>
                          <a:ea typeface="+mn-ea"/>
                          <a:cs typeface="+mn-cs"/>
                        </a:rPr>
                        <a:t>, a yeast</a:t>
                      </a:r>
                    </a:p>
                  </a:txBody>
                  <a:tcPr/>
                </a:tc>
                <a:extLst>
                  <a:ext uri="{0D108BD9-81ED-4DB2-BD59-A6C34878D82A}">
                    <a16:rowId xmlns:a16="http://schemas.microsoft.com/office/drawing/2014/main" val="3933164392"/>
                  </a:ext>
                </a:extLst>
              </a:tr>
              <a:tr h="6390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Inflammatory response to overgrowth of the yeast, which is often present among the normal microbiota</a:t>
                      </a:r>
                    </a:p>
                  </a:txBody>
                  <a:tcPr/>
                </a:tc>
                <a:extLst>
                  <a:ext uri="{0D108BD9-81ED-4DB2-BD59-A6C34878D82A}">
                    <a16:rowId xmlns:a16="http://schemas.microsoft.com/office/drawing/2014/main" val="4214371713"/>
                  </a:ext>
                </a:extLst>
              </a:tr>
              <a:tr h="1066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Not contagious; associated with antibacterial therapy, use of oral contraceptives, pregnancy, and uncontrolled diabetes, but most cases have no identifiable predisposing factor.</a:t>
                      </a:r>
                    </a:p>
                  </a:txBody>
                  <a:tcPr/>
                </a:tc>
                <a:extLst>
                  <a:ext uri="{0D108BD9-81ED-4DB2-BD59-A6C34878D82A}">
                    <a16:rowId xmlns:a16="http://schemas.microsoft.com/office/drawing/2014/main" val="2307111547"/>
                  </a:ext>
                </a:extLst>
              </a:tr>
              <a:tr h="7705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intravaginal antifungal medications usually effective. Prevention: minimizing antibiotic use and treating known predisposing conditions.</a:t>
                      </a:r>
                    </a:p>
                  </a:txBody>
                  <a:tcPr/>
                </a:tc>
                <a:extLst>
                  <a:ext uri="{0D108BD9-81ED-4DB2-BD59-A6C34878D82A}">
                    <a16:rowId xmlns:a16="http://schemas.microsoft.com/office/drawing/2014/main" val="1356472846"/>
                  </a:ext>
                </a:extLst>
              </a:tr>
            </a:tbl>
          </a:graphicData>
        </a:graphic>
      </p:graphicFrame>
    </p:spTree>
    <p:extLst>
      <p:ext uri="{BB962C8B-B14F-4D97-AF65-F5344CB8AC3E}">
        <p14:creationId xmlns:p14="http://schemas.microsoft.com/office/powerpoint/2010/main" val="3964829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9355E40-1DE7-4A2A-8A19-942143B48F8B}"/>
              </a:ext>
            </a:extLst>
          </p:cNvPr>
          <p:cNvSpPr>
            <a:spLocks noGrp="1"/>
          </p:cNvSpPr>
          <p:nvPr>
            <p:ph type="title"/>
          </p:nvPr>
        </p:nvSpPr>
        <p:spPr>
          <a:xfrm>
            <a:off x="793488" y="228600"/>
            <a:ext cx="7557025" cy="609600"/>
          </a:xfrm>
        </p:spPr>
        <p:txBody>
          <a:bodyPr/>
          <a:lstStyle/>
          <a:p>
            <a:r>
              <a:rPr lang="en-US" altLang="en-US" b="1" dirty="0">
                <a:solidFill>
                  <a:prstClr val="black"/>
                </a:solidFill>
              </a:rPr>
              <a:t>Genital System Diseases – Figure 27.6</a:t>
            </a:r>
            <a:endParaRPr lang="en-US" dirty="0"/>
          </a:p>
        </p:txBody>
      </p:sp>
      <p:sp>
        <p:nvSpPr>
          <p:cNvPr id="2" name="Content Placeholder 1"/>
          <p:cNvSpPr>
            <a:spLocks noGrp="1"/>
          </p:cNvSpPr>
          <p:nvPr>
            <p:ph idx="1"/>
          </p:nvPr>
        </p:nvSpPr>
        <p:spPr>
          <a:xfrm>
            <a:off x="802944" y="990600"/>
            <a:ext cx="7579056" cy="1752600"/>
          </a:xfrm>
        </p:spPr>
        <p:txBody>
          <a:bodyPr/>
          <a:lstStyle/>
          <a:p>
            <a:pPr>
              <a:spcAft>
                <a:spcPts val="1500"/>
              </a:spcAft>
            </a:pPr>
            <a:r>
              <a:rPr lang="en-US" altLang="en-US" dirty="0"/>
              <a:t>Staphylococcal toxic shock syndrome (STSS)</a:t>
            </a:r>
          </a:p>
          <a:p>
            <a:pPr marL="285750" lvl="1">
              <a:spcBef>
                <a:spcPts val="0"/>
              </a:spcBef>
            </a:pPr>
            <a:r>
              <a:rPr lang="en-US" altLang="en-US" dirty="0"/>
              <a:t>Toxic shock syndrome first described in late 1970s in several children</a:t>
            </a:r>
          </a:p>
          <a:p>
            <a:pPr marL="504825" lvl="2"/>
            <a:r>
              <a:rPr lang="en-US" altLang="en-US" dirty="0"/>
              <a:t>In 1980, became epidemic in young, healthy, menstruating women using brand of high-absorbency tampon</a:t>
            </a:r>
          </a:p>
        </p:txBody>
      </p:sp>
      <p:sp>
        <p:nvSpPr>
          <p:cNvPr id="8" name="Content Placeholder 7">
            <a:extLst>
              <a:ext uri="{FF2B5EF4-FFF2-40B4-BE49-F238E27FC236}">
                <a16:creationId xmlns:a16="http://schemas.microsoft.com/office/drawing/2014/main" id="{41D40C19-DCD3-4A24-991C-6EA0C4EB9C4C}"/>
              </a:ext>
            </a:extLst>
          </p:cNvPr>
          <p:cNvSpPr>
            <a:spLocks noGrp="1"/>
          </p:cNvSpPr>
          <p:nvPr>
            <p:ph sz="quarter" idx="18"/>
          </p:nvPr>
        </p:nvSpPr>
        <p:spPr>
          <a:xfrm>
            <a:off x="1072488" y="2707944"/>
            <a:ext cx="2819400" cy="1143000"/>
          </a:xfrm>
        </p:spPr>
        <p:txBody>
          <a:bodyPr/>
          <a:lstStyle/>
          <a:p>
            <a:pPr marL="234950" lvl="2" indent="-234950">
              <a:buFont typeface="Arial" panose="020B0604020202020204" pitchFamily="34" charset="0"/>
              <a:buChar char="•"/>
            </a:pPr>
            <a:r>
              <a:rPr lang="en-US" altLang="en-US" sz="1800" dirty="0">
                <a:solidFill>
                  <a:prstClr val="black"/>
                </a:solidFill>
              </a:rPr>
              <a:t>Not a new disease, but emerged in new form due to changes in technology, behavior</a:t>
            </a:r>
          </a:p>
        </p:txBody>
      </p:sp>
      <p:pic>
        <p:nvPicPr>
          <p:cNvPr id="57348" name="Picture 5" descr="A sharp drop in STSS cases occurred when a brand of high absorbency tampon was taken off the market."/>
          <p:cNvPicPr>
            <a:picLocks noChangeAspect="1" noChangeArrowheads="1"/>
          </p:cNvPicPr>
          <p:nvPr/>
        </p:nvPicPr>
        <p:blipFill>
          <a:blip r:embed="rId3" cstate="print">
            <a:extLst>
              <a:ext uri="{28A0092B-C50C-407E-A947-70E740481C1C}">
                <a14:useLocalDpi xmlns:a14="http://schemas.microsoft.com/office/drawing/2010/main" val="0"/>
              </a:ext>
            </a:extLst>
          </a:blip>
          <a:srcRect t="2179"/>
          <a:stretch>
            <a:fillRect/>
          </a:stretch>
        </p:blipFill>
        <p:spPr bwMode="auto">
          <a:xfrm>
            <a:off x="4038600" y="2743200"/>
            <a:ext cx="4343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894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B94EDB-0B36-4694-B780-EED6EBAF17E5}"/>
              </a:ext>
            </a:extLst>
          </p:cNvPr>
          <p:cNvSpPr>
            <a:spLocks noGrp="1"/>
          </p:cNvSpPr>
          <p:nvPr>
            <p:ph type="title"/>
          </p:nvPr>
        </p:nvSpPr>
        <p:spPr>
          <a:xfrm>
            <a:off x="0" y="228600"/>
            <a:ext cx="9144000" cy="609600"/>
          </a:xfrm>
        </p:spPr>
        <p:txBody>
          <a:bodyPr/>
          <a:lstStyle/>
          <a:p>
            <a:r>
              <a:rPr lang="en-US" altLang="en-US" b="1" dirty="0">
                <a:solidFill>
                  <a:prstClr val="black"/>
                </a:solidFill>
              </a:rPr>
              <a:t>Reproductive and Urinary Tract Infections</a:t>
            </a:r>
            <a:endParaRPr lang="en-US" dirty="0"/>
          </a:p>
        </p:txBody>
      </p:sp>
      <p:sp>
        <p:nvSpPr>
          <p:cNvPr id="2" name="Content Placeholder 1"/>
          <p:cNvSpPr>
            <a:spLocks noGrp="1"/>
          </p:cNvSpPr>
          <p:nvPr>
            <p:ph idx="1"/>
          </p:nvPr>
        </p:nvSpPr>
        <p:spPr>
          <a:xfrm>
            <a:off x="796635" y="990600"/>
            <a:ext cx="7432965" cy="4114800"/>
          </a:xfrm>
        </p:spPr>
        <p:txBody>
          <a:bodyPr/>
          <a:lstStyle/>
          <a:p>
            <a:pPr>
              <a:spcAft>
                <a:spcPts val="1500"/>
              </a:spcAft>
            </a:pPr>
            <a:r>
              <a:rPr lang="en-US" altLang="en-US" dirty="0"/>
              <a:t>Infections of reproductive, urinary tracts common</a:t>
            </a:r>
          </a:p>
          <a:p>
            <a:pPr marL="285750" lvl="1">
              <a:spcBef>
                <a:spcPts val="0"/>
              </a:spcBef>
            </a:pPr>
            <a:r>
              <a:rPr lang="en-US" altLang="en-US" dirty="0"/>
              <a:t>Urinary tract infections (UTIs) most frequent healthcare-associated infections</a:t>
            </a:r>
          </a:p>
          <a:p>
            <a:pPr marL="512763" lvl="2"/>
            <a:r>
              <a:rPr lang="en-US" altLang="en-US" dirty="0"/>
              <a:t>May be origin of fatal, bacterial bloodstream infections</a:t>
            </a:r>
          </a:p>
          <a:p>
            <a:pPr marL="285750" lvl="1"/>
            <a:r>
              <a:rPr lang="en-US" altLang="en-US" dirty="0"/>
              <a:t>Healthcare-associated uterine infections require attention</a:t>
            </a:r>
          </a:p>
          <a:p>
            <a:pPr marL="512763" lvl="2"/>
            <a:r>
              <a:rPr lang="en-US" altLang="en-US" dirty="0"/>
              <a:t>Puerperal fever from childbirth</a:t>
            </a:r>
          </a:p>
          <a:p>
            <a:pPr marL="285750" lvl="1"/>
            <a:r>
              <a:rPr lang="en-US" altLang="en-US" dirty="0"/>
              <a:t>Sexually transmitted infections (STIs) widespread and may be life-threatening</a:t>
            </a:r>
          </a:p>
          <a:p>
            <a:pPr marL="512763" lvl="2"/>
            <a:r>
              <a:rPr lang="en-US" altLang="en-US" dirty="0"/>
              <a:t>Transmitted by sexual contact, but also by drug needles or through childbirth or breast feeding.</a:t>
            </a:r>
          </a:p>
        </p:txBody>
      </p:sp>
    </p:spTree>
    <p:extLst>
      <p:ext uri="{BB962C8B-B14F-4D97-AF65-F5344CB8AC3E}">
        <p14:creationId xmlns:p14="http://schemas.microsoft.com/office/powerpoint/2010/main" val="224968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EB97F2E-A75A-4055-B401-51FB28988154}"/>
              </a:ext>
            </a:extLst>
          </p:cNvPr>
          <p:cNvSpPr>
            <a:spLocks noGrp="1"/>
          </p:cNvSpPr>
          <p:nvPr>
            <p:ph type="title"/>
          </p:nvPr>
        </p:nvSpPr>
        <p:spPr>
          <a:xfrm>
            <a:off x="2040103" y="228600"/>
            <a:ext cx="5677705" cy="609600"/>
          </a:xfrm>
        </p:spPr>
        <p:txBody>
          <a:bodyPr/>
          <a:lstStyle/>
          <a:p>
            <a:r>
              <a:rPr lang="en-US" altLang="en-US" b="1" dirty="0">
                <a:solidFill>
                  <a:prstClr val="black"/>
                </a:solidFill>
              </a:rPr>
              <a:t>Genital System Diseases (5)</a:t>
            </a:r>
            <a:endParaRPr lang="en-US" dirty="0"/>
          </a:p>
        </p:txBody>
      </p:sp>
      <p:sp>
        <p:nvSpPr>
          <p:cNvPr id="2" name="Content Placeholder 1"/>
          <p:cNvSpPr>
            <a:spLocks noGrp="1"/>
          </p:cNvSpPr>
          <p:nvPr>
            <p:ph idx="1"/>
          </p:nvPr>
        </p:nvSpPr>
        <p:spPr>
          <a:xfrm>
            <a:off x="797256" y="990600"/>
            <a:ext cx="7584744" cy="3962400"/>
          </a:xfrm>
        </p:spPr>
        <p:txBody>
          <a:bodyPr/>
          <a:lstStyle/>
          <a:p>
            <a:pPr>
              <a:spcAft>
                <a:spcPts val="1500"/>
              </a:spcAft>
            </a:pPr>
            <a:r>
              <a:rPr lang="en-US" altLang="en-US" dirty="0"/>
              <a:t>Staphylococcal toxic shock syndrome</a:t>
            </a:r>
          </a:p>
          <a:p>
            <a:pPr marL="285750" lvl="1">
              <a:spcBef>
                <a:spcPts val="0"/>
              </a:spcBef>
            </a:pPr>
            <a:r>
              <a:rPr lang="en-US" altLang="en-US" i="1" dirty="0"/>
              <a:t>Signs and symptoms</a:t>
            </a:r>
          </a:p>
          <a:p>
            <a:pPr marL="504825" lvl="2"/>
            <a:r>
              <a:rPr lang="en-US" altLang="en-US" dirty="0"/>
              <a:t>Sudden development of high temperature, headache, muscle aches, bloodshot eyes, vomiting, diarrhea, sunburn-like rash, and confusion</a:t>
            </a:r>
          </a:p>
          <a:p>
            <a:pPr marL="504825" lvl="2"/>
            <a:r>
              <a:rPr lang="en-US" altLang="en-US" dirty="0"/>
              <a:t>Skin peels in about a week</a:t>
            </a:r>
          </a:p>
          <a:p>
            <a:pPr marL="504825" lvl="2"/>
            <a:r>
              <a:rPr lang="en-US" altLang="en-US" dirty="0"/>
              <a:t>Without treatment, blood pressure can drop, leading to multi-organ failure, coma, sometimes death</a:t>
            </a:r>
          </a:p>
          <a:p>
            <a:pPr marL="285750" lvl="1"/>
            <a:r>
              <a:rPr lang="en-US" altLang="en-US" i="1" dirty="0"/>
              <a:t>Causative agent</a:t>
            </a:r>
          </a:p>
          <a:p>
            <a:pPr marL="504825" lvl="2"/>
            <a:r>
              <a:rPr lang="en-US" altLang="en-US" i="1" dirty="0"/>
              <a:t>Staphylococcus aureus</a:t>
            </a:r>
            <a:r>
              <a:rPr lang="en-US" altLang="en-US" dirty="0"/>
              <a:t> strains that produce toxic shock syndrome toxin-1 (TSST-1) or related exotoxins</a:t>
            </a:r>
          </a:p>
        </p:txBody>
      </p:sp>
    </p:spTree>
    <p:extLst>
      <p:ext uri="{BB962C8B-B14F-4D97-AF65-F5344CB8AC3E}">
        <p14:creationId xmlns:p14="http://schemas.microsoft.com/office/powerpoint/2010/main" val="143024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7762C4-1A73-4382-9E4B-9D357687CE93}"/>
              </a:ext>
            </a:extLst>
          </p:cNvPr>
          <p:cNvSpPr>
            <a:spLocks noGrp="1"/>
          </p:cNvSpPr>
          <p:nvPr>
            <p:ph type="title"/>
          </p:nvPr>
        </p:nvSpPr>
        <p:spPr>
          <a:xfrm>
            <a:off x="2045791" y="228600"/>
            <a:ext cx="5677705" cy="609600"/>
          </a:xfrm>
        </p:spPr>
        <p:txBody>
          <a:bodyPr/>
          <a:lstStyle/>
          <a:p>
            <a:r>
              <a:rPr lang="en-US" altLang="en-US" b="1" dirty="0">
                <a:solidFill>
                  <a:prstClr val="black"/>
                </a:solidFill>
              </a:rPr>
              <a:t>Genital System Diseases (6)</a:t>
            </a:r>
            <a:endParaRPr lang="en-US" dirty="0"/>
          </a:p>
        </p:txBody>
      </p:sp>
      <p:sp>
        <p:nvSpPr>
          <p:cNvPr id="2" name="Content Placeholder 1"/>
          <p:cNvSpPr>
            <a:spLocks noGrp="1"/>
          </p:cNvSpPr>
          <p:nvPr>
            <p:ph idx="1"/>
          </p:nvPr>
        </p:nvSpPr>
        <p:spPr>
          <a:xfrm>
            <a:off x="797256" y="990600"/>
            <a:ext cx="7127544" cy="5562600"/>
          </a:xfrm>
        </p:spPr>
        <p:txBody>
          <a:bodyPr/>
          <a:lstStyle/>
          <a:p>
            <a:pPr>
              <a:lnSpc>
                <a:spcPct val="90000"/>
              </a:lnSpc>
              <a:spcAft>
                <a:spcPts val="1500"/>
              </a:spcAft>
            </a:pPr>
            <a:r>
              <a:rPr lang="en-US" altLang="en-US" dirty="0"/>
              <a:t>Staphylococcal toxic shock syndrome</a:t>
            </a:r>
          </a:p>
          <a:p>
            <a:pPr marL="285750" lvl="1">
              <a:lnSpc>
                <a:spcPct val="90000"/>
              </a:lnSpc>
              <a:spcBef>
                <a:spcPts val="0"/>
              </a:spcBef>
              <a:spcAft>
                <a:spcPts val="400"/>
              </a:spcAft>
            </a:pPr>
            <a:r>
              <a:rPr lang="en-US" altLang="en-US" i="1" dirty="0"/>
              <a:t>Pathogenesis</a:t>
            </a:r>
          </a:p>
          <a:p>
            <a:pPr marL="519113" lvl="2">
              <a:lnSpc>
                <a:spcPct val="90000"/>
              </a:lnSpc>
              <a:spcAft>
                <a:spcPts val="400"/>
              </a:spcAft>
            </a:pPr>
            <a:r>
              <a:rPr lang="en-US" altLang="en-US" dirty="0"/>
              <a:t>During menstruation when tampons are used</a:t>
            </a:r>
          </a:p>
          <a:p>
            <a:pPr marL="519113" lvl="2">
              <a:lnSpc>
                <a:spcPct val="90000"/>
              </a:lnSpc>
              <a:spcAft>
                <a:spcPts val="400"/>
              </a:spcAft>
            </a:pPr>
            <a:r>
              <a:rPr lang="en-US" altLang="en-US" dirty="0"/>
              <a:t>Bacteria grow in blood-soaked tampon</a:t>
            </a:r>
          </a:p>
          <a:p>
            <a:pPr marL="750888" lvl="3">
              <a:lnSpc>
                <a:spcPct val="90000"/>
              </a:lnSpc>
              <a:spcAft>
                <a:spcPts val="400"/>
              </a:spcAft>
            </a:pPr>
            <a:r>
              <a:rPr lang="en-US" altLang="en-US" sz="1800" dirty="0"/>
              <a:t>Rarely spread throughout body, but toxins are absorbed </a:t>
            </a:r>
            <a:br>
              <a:rPr lang="en-US" altLang="en-US" sz="1800" dirty="0"/>
            </a:br>
            <a:r>
              <a:rPr lang="en-US" altLang="en-US" sz="1800" dirty="0"/>
              <a:t>into bloodstream</a:t>
            </a:r>
          </a:p>
          <a:p>
            <a:pPr marL="750888" lvl="3">
              <a:lnSpc>
                <a:spcPct val="90000"/>
              </a:lnSpc>
              <a:spcAft>
                <a:spcPts val="400"/>
              </a:spcAft>
            </a:pPr>
            <a:r>
              <a:rPr lang="en-US" altLang="en-US" sz="1800" dirty="0"/>
              <a:t>Toxins act as superantigens; cause activation of T cells, leading to massive release of cytokines (cytokine storm)</a:t>
            </a:r>
          </a:p>
          <a:p>
            <a:pPr marL="750888" lvl="3">
              <a:lnSpc>
                <a:spcPct val="90000"/>
              </a:lnSpc>
              <a:spcAft>
                <a:spcPts val="400"/>
              </a:spcAft>
            </a:pPr>
            <a:r>
              <a:rPr lang="en-US" altLang="en-US" sz="1800" dirty="0"/>
              <a:t>Cause drop in blood pressure, multi-organ failure</a:t>
            </a:r>
          </a:p>
          <a:p>
            <a:pPr marL="285750" lvl="1">
              <a:lnSpc>
                <a:spcPct val="90000"/>
              </a:lnSpc>
              <a:spcAft>
                <a:spcPts val="400"/>
              </a:spcAft>
            </a:pPr>
            <a:r>
              <a:rPr lang="en-US" altLang="en-US" i="1" dirty="0"/>
              <a:t>Epidemiology</a:t>
            </a:r>
          </a:p>
          <a:p>
            <a:pPr marL="519113" lvl="2">
              <a:lnSpc>
                <a:spcPct val="90000"/>
              </a:lnSpc>
              <a:spcAft>
                <a:spcPts val="400"/>
              </a:spcAft>
            </a:pPr>
            <a:r>
              <a:rPr lang="en-US" altLang="en-US" dirty="0"/>
              <a:t>Can occur after infection with exotoxin-producing strain; TSST-1 responsible for 75% of cases</a:t>
            </a:r>
          </a:p>
          <a:p>
            <a:pPr marL="750888" lvl="3">
              <a:lnSpc>
                <a:spcPct val="90000"/>
              </a:lnSpc>
              <a:spcAft>
                <a:spcPts val="400"/>
              </a:spcAft>
            </a:pPr>
            <a:r>
              <a:rPr lang="en-US" altLang="en-US" sz="1800" dirty="0"/>
              <a:t>Not spread person to person</a:t>
            </a:r>
          </a:p>
          <a:p>
            <a:pPr marL="519113" lvl="2">
              <a:lnSpc>
                <a:spcPct val="90000"/>
              </a:lnSpc>
              <a:spcAft>
                <a:spcPts val="400"/>
              </a:spcAft>
            </a:pPr>
            <a:r>
              <a:rPr lang="en-US" altLang="en-US" dirty="0"/>
              <a:t>Use of tampons, contraceptive sponges increases risk</a:t>
            </a:r>
          </a:p>
          <a:p>
            <a:pPr marL="519113" lvl="2">
              <a:lnSpc>
                <a:spcPct val="90000"/>
              </a:lnSpc>
              <a:spcAft>
                <a:spcPts val="400"/>
              </a:spcAft>
            </a:pPr>
            <a:r>
              <a:rPr lang="en-US" altLang="en-US" dirty="0"/>
              <a:t>Infection does not always result in immunity</a:t>
            </a:r>
          </a:p>
        </p:txBody>
      </p:sp>
    </p:spTree>
    <p:extLst>
      <p:ext uri="{BB962C8B-B14F-4D97-AF65-F5344CB8AC3E}">
        <p14:creationId xmlns:p14="http://schemas.microsoft.com/office/powerpoint/2010/main" val="889128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D44BEE-1295-414A-A632-8161FF2397B3}"/>
              </a:ext>
            </a:extLst>
          </p:cNvPr>
          <p:cNvSpPr>
            <a:spLocks noGrp="1"/>
          </p:cNvSpPr>
          <p:nvPr>
            <p:ph type="title"/>
          </p:nvPr>
        </p:nvSpPr>
        <p:spPr>
          <a:xfrm>
            <a:off x="2045791" y="228600"/>
            <a:ext cx="5677705" cy="609600"/>
          </a:xfrm>
        </p:spPr>
        <p:txBody>
          <a:bodyPr/>
          <a:lstStyle/>
          <a:p>
            <a:r>
              <a:rPr lang="en-US" altLang="en-US" b="1" dirty="0">
                <a:solidFill>
                  <a:prstClr val="black"/>
                </a:solidFill>
              </a:rPr>
              <a:t>Genital System Diseases (7)</a:t>
            </a:r>
            <a:endParaRPr lang="en-US" dirty="0"/>
          </a:p>
        </p:txBody>
      </p:sp>
      <p:sp>
        <p:nvSpPr>
          <p:cNvPr id="2" name="Content Placeholder 1"/>
          <p:cNvSpPr>
            <a:spLocks noGrp="1"/>
          </p:cNvSpPr>
          <p:nvPr>
            <p:ph idx="1"/>
          </p:nvPr>
        </p:nvSpPr>
        <p:spPr>
          <a:xfrm>
            <a:off x="797256" y="990600"/>
            <a:ext cx="6594144" cy="5181600"/>
          </a:xfrm>
        </p:spPr>
        <p:txBody>
          <a:bodyPr/>
          <a:lstStyle/>
          <a:p>
            <a:pPr>
              <a:spcAft>
                <a:spcPts val="1500"/>
              </a:spcAft>
            </a:pPr>
            <a:r>
              <a:rPr lang="en-US" altLang="en-US" dirty="0"/>
              <a:t>Staphylococcal toxic shock syndrome</a:t>
            </a:r>
          </a:p>
          <a:p>
            <a:pPr marL="285750" lvl="1">
              <a:spcBef>
                <a:spcPts val="0"/>
              </a:spcBef>
              <a:spcAft>
                <a:spcPts val="200"/>
              </a:spcAft>
            </a:pPr>
            <a:r>
              <a:rPr lang="en-US" altLang="en-US" i="1" dirty="0"/>
              <a:t>Treatment and prevention</a:t>
            </a:r>
          </a:p>
          <a:p>
            <a:pPr marL="504825" lvl="2">
              <a:spcAft>
                <a:spcPts val="200"/>
              </a:spcAft>
            </a:pPr>
            <a:r>
              <a:rPr lang="en-US" altLang="en-US" sz="2000" dirty="0"/>
              <a:t>Severe disease, requires hospitalization</a:t>
            </a:r>
          </a:p>
          <a:p>
            <a:pPr marL="504825" lvl="2">
              <a:spcAft>
                <a:spcPts val="200"/>
              </a:spcAft>
            </a:pPr>
            <a:r>
              <a:rPr lang="en-US" altLang="en-US" sz="2000" dirty="0"/>
              <a:t>Antibacterials, IV fluid, other measure to prevent shock</a:t>
            </a:r>
          </a:p>
          <a:p>
            <a:pPr marL="504825" lvl="2">
              <a:spcAft>
                <a:spcPts val="200"/>
              </a:spcAft>
            </a:pPr>
            <a:r>
              <a:rPr lang="en-US" altLang="en-US" sz="2000" dirty="0"/>
              <a:t>Most recover within 2 to 3 weeks</a:t>
            </a:r>
          </a:p>
          <a:p>
            <a:pPr marL="504825" lvl="2">
              <a:spcAft>
                <a:spcPts val="200"/>
              </a:spcAft>
            </a:pPr>
            <a:r>
              <a:rPr lang="en-US" altLang="en-US" sz="2000" dirty="0"/>
              <a:t>Can be fatal within a few hours</a:t>
            </a:r>
          </a:p>
          <a:p>
            <a:pPr marL="504825" lvl="2">
              <a:spcAft>
                <a:spcPts val="200"/>
              </a:spcAft>
            </a:pPr>
            <a:r>
              <a:rPr lang="en-US" altLang="en-US" sz="2000" dirty="0"/>
              <a:t>Appropriate use of tampons</a:t>
            </a:r>
          </a:p>
          <a:p>
            <a:pPr marL="736600" lvl="3">
              <a:spcAft>
                <a:spcPts val="200"/>
              </a:spcAft>
            </a:pPr>
            <a:r>
              <a:rPr lang="en-US" altLang="en-US" sz="1800" dirty="0"/>
              <a:t>Wash hands</a:t>
            </a:r>
          </a:p>
          <a:p>
            <a:pPr marL="736600" lvl="3">
              <a:spcAft>
                <a:spcPts val="200"/>
              </a:spcAft>
            </a:pPr>
            <a:r>
              <a:rPr lang="en-US" altLang="en-US" sz="1800" dirty="0"/>
              <a:t>Use lower absorbency</a:t>
            </a:r>
          </a:p>
          <a:p>
            <a:pPr marL="736600" lvl="3">
              <a:spcAft>
                <a:spcPts val="200"/>
              </a:spcAft>
            </a:pPr>
            <a:r>
              <a:rPr lang="en-US" altLang="en-US" sz="1800" dirty="0"/>
              <a:t>Change every 6 hours</a:t>
            </a:r>
          </a:p>
          <a:p>
            <a:pPr marL="736600" lvl="3">
              <a:spcAft>
                <a:spcPts val="200"/>
              </a:spcAft>
            </a:pPr>
            <a:r>
              <a:rPr lang="en-US" altLang="en-US" sz="1800" dirty="0"/>
              <a:t>Use a pad when sleeping</a:t>
            </a:r>
          </a:p>
          <a:p>
            <a:pPr marL="736600" lvl="3">
              <a:spcAft>
                <a:spcPts val="200"/>
              </a:spcAft>
            </a:pPr>
            <a:r>
              <a:rPr lang="en-US" altLang="en-US" sz="1800" dirty="0"/>
              <a:t>Avoid trauma when inserting</a:t>
            </a:r>
          </a:p>
          <a:p>
            <a:pPr marL="736600" lvl="3">
              <a:spcAft>
                <a:spcPts val="200"/>
              </a:spcAft>
            </a:pPr>
            <a:r>
              <a:rPr lang="en-US" altLang="en-US" sz="1800" dirty="0"/>
              <a:t>Women who have had STSS should not use tampons</a:t>
            </a:r>
            <a:endParaRPr lang="en-US" sz="1800" dirty="0"/>
          </a:p>
        </p:txBody>
      </p:sp>
    </p:spTree>
    <p:extLst>
      <p:ext uri="{BB962C8B-B14F-4D97-AF65-F5344CB8AC3E}">
        <p14:creationId xmlns:p14="http://schemas.microsoft.com/office/powerpoint/2010/main" val="4247539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a:solidFill>
                  <a:schemeClr val="tx1"/>
                </a:solidFill>
              </a:rPr>
              <a:t>Table 27.5 </a:t>
            </a:r>
            <a:r>
              <a:rPr lang="en-US" altLang="en-US" sz="3400" b="1" dirty="0">
                <a:solidFill>
                  <a:schemeClr val="tx1"/>
                </a:solidFill>
              </a:rPr>
              <a:t>Staphylococcal Toxic Shock Syndrome</a:t>
            </a:r>
            <a:r>
              <a:rPr lang="en-US" sz="3400" b="1" dirty="0">
                <a:solidFill>
                  <a:schemeClr val="tx1"/>
                </a:solidFill>
              </a:rPr>
              <a:t> </a:t>
            </a:r>
          </a:p>
        </p:txBody>
      </p:sp>
      <p:graphicFrame>
        <p:nvGraphicFramePr>
          <p:cNvPr id="16" name="Table Placeholder 15">
            <a:extLst>
              <a:ext uri="{FF2B5EF4-FFF2-40B4-BE49-F238E27FC236}">
                <a16:creationId xmlns:a16="http://schemas.microsoft.com/office/drawing/2014/main" id="{453807C0-67E1-4228-B104-98506398290F}"/>
              </a:ext>
            </a:extLst>
          </p:cNvPr>
          <p:cNvGraphicFramePr>
            <a:graphicFrameLocks noGrp="1"/>
          </p:cNvGraphicFramePr>
          <p:nvPr>
            <p:ph type="tbl" sz="quarter" idx="18"/>
          </p:nvPr>
        </p:nvGraphicFramePr>
        <p:xfrm>
          <a:off x="1522400" y="1385249"/>
          <a:ext cx="6096000" cy="4786951"/>
        </p:xfrm>
        <a:graphic>
          <a:graphicData uri="http://schemas.openxmlformats.org/drawingml/2006/table">
            <a:tbl>
              <a:tblPr firstRow="1" bandRow="1">
                <a:tableStyleId>{5940675A-B579-460E-94D1-54222C63F5DA}</a:tableStyleId>
              </a:tblPr>
              <a:tblGrid>
                <a:gridCol w="1601800">
                  <a:extLst>
                    <a:ext uri="{9D8B030D-6E8A-4147-A177-3AD203B41FA5}">
                      <a16:colId xmlns:a16="http://schemas.microsoft.com/office/drawing/2014/main" val="2712974827"/>
                    </a:ext>
                  </a:extLst>
                </a:gridCol>
                <a:gridCol w="4494200">
                  <a:extLst>
                    <a:ext uri="{9D8B030D-6E8A-4147-A177-3AD203B41FA5}">
                      <a16:colId xmlns:a16="http://schemas.microsoft.com/office/drawing/2014/main" val="1586157447"/>
                    </a:ext>
                  </a:extLst>
                </a:gridCol>
              </a:tblGrid>
              <a:tr h="6482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Fever, vomiting, diarrhea, muscle aches, a rash that peels, and low blood pressure that may lead to multi-organ failure</a:t>
                      </a:r>
                    </a:p>
                  </a:txBody>
                  <a:tcPr/>
                </a:tc>
                <a:extLst>
                  <a:ext uri="{0D108BD9-81ED-4DB2-BD59-A6C34878D82A}">
                    <a16:rowId xmlns:a16="http://schemas.microsoft.com/office/drawing/2014/main" val="1955851382"/>
                  </a:ext>
                </a:extLst>
              </a:tr>
              <a:tr h="4201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3 to 7 days</a:t>
                      </a:r>
                    </a:p>
                  </a:txBody>
                  <a:tcPr/>
                </a:tc>
                <a:extLst>
                  <a:ext uri="{0D108BD9-81ED-4DB2-BD59-A6C34878D82A}">
                    <a16:rowId xmlns:a16="http://schemas.microsoft.com/office/drawing/2014/main" val="3083614207"/>
                  </a:ext>
                </a:extLst>
              </a:tr>
              <a:tr h="4267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Causative agents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Certain toxin-producing strains of </a:t>
                      </a:r>
                      <a:r>
                        <a:rPr kumimoji="0" lang="en-US" sz="1400" b="0" i="1" u="none" strike="noStrike" kern="1200" cap="none" spc="0" normalizeH="0" baseline="0" noProof="0" dirty="0">
                          <a:ln>
                            <a:noFill/>
                          </a:ln>
                          <a:solidFill>
                            <a:prstClr val="black"/>
                          </a:solidFill>
                          <a:effectLst/>
                          <a:uLnTx/>
                          <a:uFillTx/>
                          <a:latin typeface="+mn-lt"/>
                          <a:ea typeface="+mn-ea"/>
                          <a:cs typeface="+mn-cs"/>
                        </a:rPr>
                        <a:t>Staphylococcus aureus</a:t>
                      </a:r>
                    </a:p>
                  </a:txBody>
                  <a:tcPr/>
                </a:tc>
                <a:extLst>
                  <a:ext uri="{0D108BD9-81ED-4DB2-BD59-A6C34878D82A}">
                    <a16:rowId xmlns:a16="http://schemas.microsoft.com/office/drawing/2014/main" val="1221513274"/>
                  </a:ext>
                </a:extLst>
              </a:tr>
              <a:tr h="861060">
                <a:tc>
                  <a:txBody>
                    <a:bodyPr/>
                    <a:lstStyle/>
                    <a:p>
                      <a:r>
                        <a:rPr kumimoji="0" lang="en-US" sz="1400" b="0" i="0" u="none" strike="noStrike" kern="1200" cap="none" spc="0" normalizeH="0" baseline="0" noProof="0" dirty="0">
                          <a:ln>
                            <a:noFill/>
                          </a:ln>
                          <a:solidFill>
                            <a:prstClr val="black"/>
                          </a:solidFill>
                          <a:effectLst/>
                          <a:uLnTx/>
                          <a:uFillTx/>
                          <a:latin typeface="+mn-lt"/>
                          <a:ea typeface="+mn-ea"/>
                          <a:cs typeface="+mn-cs"/>
                        </a:rPr>
                        <a:t>Pathogenesis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Toxin (TSST-1 and others) produced by certain strains of S. aureus; toxins are </a:t>
                      </a:r>
                      <a:r>
                        <a:rPr kumimoji="0" lang="en-US" sz="1400" b="0" i="0" u="none" strike="noStrike" kern="1200" cap="none" spc="0" normalizeH="0" baseline="0" noProof="0" dirty="0" err="1">
                          <a:ln>
                            <a:noFill/>
                          </a:ln>
                          <a:solidFill>
                            <a:prstClr val="black"/>
                          </a:solidFill>
                          <a:effectLst/>
                          <a:uLnTx/>
                          <a:uFillTx/>
                          <a:latin typeface="+mn-lt"/>
                          <a:ea typeface="+mn-ea"/>
                          <a:cs typeface="+mn-cs"/>
                        </a:rPr>
                        <a:t>superantigens</a:t>
                      </a:r>
                      <a:r>
                        <a:rPr kumimoji="0" lang="en-US" sz="1400" b="0" i="0" u="none" strike="noStrike" kern="1200" cap="none" spc="0" normalizeH="0" baseline="0" noProof="0" dirty="0">
                          <a:ln>
                            <a:noFill/>
                          </a:ln>
                          <a:solidFill>
                            <a:prstClr val="black"/>
                          </a:solidFill>
                          <a:effectLst/>
                          <a:uLnTx/>
                          <a:uFillTx/>
                          <a:latin typeface="+mn-lt"/>
                          <a:ea typeface="+mn-ea"/>
                          <a:cs typeface="+mn-cs"/>
                        </a:rPr>
                        <a:t>, causing cytokine release and drop in blood pressure.</a:t>
                      </a:r>
                    </a:p>
                  </a:txBody>
                  <a:tcPr/>
                </a:tc>
                <a:extLst>
                  <a:ext uri="{0D108BD9-81ED-4DB2-BD59-A6C34878D82A}">
                    <a16:rowId xmlns:a16="http://schemas.microsoft.com/office/drawing/2014/main" val="3542785212"/>
                  </a:ext>
                </a:extLst>
              </a:tr>
              <a:tr h="1272540">
                <a:tc>
                  <a:txBody>
                    <a:bodyPr/>
                    <a:lstStyle/>
                    <a:p>
                      <a:r>
                        <a:rPr kumimoji="0" lang="en-US" sz="1400" b="0" i="0" u="none" strike="noStrike" kern="1200" cap="none" spc="0" normalizeH="0" baseline="0" noProof="0" dirty="0">
                          <a:ln>
                            <a:noFill/>
                          </a:ln>
                          <a:solidFill>
                            <a:prstClr val="black"/>
                          </a:solidFill>
                          <a:effectLst/>
                          <a:uLnTx/>
                          <a:uFillTx/>
                          <a:latin typeface="+mn-lt"/>
                          <a:ea typeface="+mn-ea"/>
                          <a:cs typeface="+mn-cs"/>
                        </a:rPr>
                        <a:t>Epidemiology</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Associated with certain high-absorbency tampons, leaving tampons in place for long periods of time, and abrasion of the vagina from tampon use; also as a result of infection by certain toxin-producing </a:t>
                      </a:r>
                      <a:r>
                        <a:rPr kumimoji="0" lang="en-US" sz="1400" b="0" i="1" u="none" strike="noStrike" kern="1200" cap="none" spc="0" normalizeH="0" baseline="0" noProof="0" dirty="0">
                          <a:ln>
                            <a:noFill/>
                          </a:ln>
                          <a:solidFill>
                            <a:prstClr val="black"/>
                          </a:solidFill>
                          <a:effectLst/>
                          <a:uLnTx/>
                          <a:uFillTx/>
                          <a:latin typeface="+mn-lt"/>
                          <a:ea typeface="+mn-ea"/>
                          <a:cs typeface="+mn-cs"/>
                        </a:rPr>
                        <a:t>S. aureus </a:t>
                      </a:r>
                      <a:r>
                        <a:rPr kumimoji="0" lang="en-US" sz="1400" b="0" i="0" u="none" strike="noStrike" kern="1200" cap="none" spc="0" normalizeH="0" baseline="0" noProof="0" dirty="0">
                          <a:ln>
                            <a:noFill/>
                          </a:ln>
                          <a:solidFill>
                            <a:prstClr val="black"/>
                          </a:solidFill>
                          <a:effectLst/>
                          <a:uLnTx/>
                          <a:uFillTx/>
                          <a:latin typeface="+mn-lt"/>
                          <a:ea typeface="+mn-ea"/>
                          <a:cs typeface="+mn-cs"/>
                        </a:rPr>
                        <a:t>strains in other parts of the body.</a:t>
                      </a:r>
                    </a:p>
                  </a:txBody>
                  <a:tcPr/>
                </a:tc>
                <a:extLst>
                  <a:ext uri="{0D108BD9-81ED-4DB2-BD59-A6C34878D82A}">
                    <a16:rowId xmlns:a16="http://schemas.microsoft.com/office/drawing/2014/main" val="4254696458"/>
                  </a:ext>
                </a:extLst>
              </a:tr>
              <a:tr h="111020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antimicrobial medication effective against the causative </a:t>
                      </a:r>
                      <a:r>
                        <a:rPr kumimoji="0" lang="en-US" sz="1400" b="0" i="1" u="none" strike="noStrike" kern="1200" cap="none" spc="0" normalizeH="0" baseline="0" noProof="0" dirty="0">
                          <a:ln>
                            <a:noFill/>
                          </a:ln>
                          <a:solidFill>
                            <a:prstClr val="black"/>
                          </a:solidFill>
                          <a:effectLst/>
                          <a:uLnTx/>
                          <a:uFillTx/>
                          <a:latin typeface="+mn-lt"/>
                          <a:ea typeface="+mn-ea"/>
                          <a:cs typeface="+mn-cs"/>
                        </a:rPr>
                        <a:t>S. aureus </a:t>
                      </a:r>
                      <a:r>
                        <a:rPr kumimoji="0" lang="en-US" sz="1400" b="0" i="0" u="none" strike="noStrike" kern="1200" cap="none" spc="0" normalizeH="0" baseline="0" noProof="0" dirty="0">
                          <a:ln>
                            <a:noFill/>
                          </a:ln>
                          <a:solidFill>
                            <a:prstClr val="black"/>
                          </a:solidFill>
                          <a:effectLst/>
                          <a:uLnTx/>
                          <a:uFillTx/>
                          <a:latin typeface="+mn-lt"/>
                          <a:ea typeface="+mn-ea"/>
                          <a:cs typeface="+mn-cs"/>
                        </a:rPr>
                        <a:t>strain; intravenous fluids. Prevention: awareness of symptoms; prompt treatment of </a:t>
                      </a:r>
                      <a:r>
                        <a:rPr kumimoji="0" lang="en-US" sz="1400" b="0" i="1" u="none" strike="noStrike" kern="1200" cap="none" spc="0" normalizeH="0" baseline="0" noProof="0" dirty="0">
                          <a:ln>
                            <a:noFill/>
                          </a:ln>
                          <a:solidFill>
                            <a:prstClr val="black"/>
                          </a:solidFill>
                          <a:effectLst/>
                          <a:uLnTx/>
                          <a:uFillTx/>
                          <a:latin typeface="+mn-lt"/>
                          <a:ea typeface="+mn-ea"/>
                          <a:cs typeface="+mn-cs"/>
                        </a:rPr>
                        <a:t>S. aureus </a:t>
                      </a:r>
                      <a:r>
                        <a:rPr kumimoji="0" lang="en-US" sz="1400" b="0" i="0" u="none" strike="noStrike" kern="1200" cap="none" spc="0" normalizeH="0" baseline="0" noProof="0" dirty="0">
                          <a:ln>
                            <a:noFill/>
                          </a:ln>
                          <a:solidFill>
                            <a:prstClr val="black"/>
                          </a:solidFill>
                          <a:effectLst/>
                          <a:uLnTx/>
                          <a:uFillTx/>
                          <a:latin typeface="+mn-lt"/>
                          <a:ea typeface="+mn-ea"/>
                          <a:cs typeface="+mn-cs"/>
                        </a:rPr>
                        <a:t>infections; frequent change of tampons by menstruating women.</a:t>
                      </a:r>
                    </a:p>
                  </a:txBody>
                  <a:tcPr/>
                </a:tc>
                <a:extLst>
                  <a:ext uri="{0D108BD9-81ED-4DB2-BD59-A6C34878D82A}">
                    <a16:rowId xmlns:a16="http://schemas.microsoft.com/office/drawing/2014/main" val="1733166952"/>
                  </a:ext>
                </a:extLst>
              </a:tr>
            </a:tbl>
          </a:graphicData>
        </a:graphic>
      </p:graphicFrame>
    </p:spTree>
    <p:extLst>
      <p:ext uri="{BB962C8B-B14F-4D97-AF65-F5344CB8AC3E}">
        <p14:creationId xmlns:p14="http://schemas.microsoft.com/office/powerpoint/2010/main" val="2450419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D89F0A-8CE7-4A3D-9F9C-BB40841E2597}"/>
              </a:ext>
            </a:extLst>
          </p:cNvPr>
          <p:cNvSpPr>
            <a:spLocks noGrp="1"/>
          </p:cNvSpPr>
          <p:nvPr>
            <p:ph type="title"/>
          </p:nvPr>
        </p:nvSpPr>
        <p:spPr>
          <a:xfrm>
            <a:off x="623248" y="228600"/>
            <a:ext cx="8528712" cy="609600"/>
          </a:xfrm>
        </p:spPr>
        <p:txBody>
          <a:bodyPr/>
          <a:lstStyle/>
          <a:p>
            <a:r>
              <a:rPr lang="en-US" altLang="en-US" b="1" dirty="0">
                <a:solidFill>
                  <a:prstClr val="black"/>
                </a:solidFill>
              </a:rPr>
              <a:t>Focus on Sexually Transmitted Infections (1)</a:t>
            </a:r>
            <a:endParaRPr lang="en-US" dirty="0"/>
          </a:p>
        </p:txBody>
      </p:sp>
      <p:sp>
        <p:nvSpPr>
          <p:cNvPr id="2" name="Content Placeholder 1"/>
          <p:cNvSpPr>
            <a:spLocks noGrp="1"/>
          </p:cNvSpPr>
          <p:nvPr>
            <p:ph idx="1"/>
          </p:nvPr>
        </p:nvSpPr>
        <p:spPr>
          <a:xfrm>
            <a:off x="797256" y="990600"/>
            <a:ext cx="7162800" cy="3429000"/>
          </a:xfrm>
        </p:spPr>
        <p:txBody>
          <a:bodyPr/>
          <a:lstStyle/>
          <a:p>
            <a:pPr>
              <a:spcAft>
                <a:spcPts val="1500"/>
              </a:spcAft>
            </a:pPr>
            <a:r>
              <a:rPr lang="en-US" altLang="en-US" i="1" dirty="0"/>
              <a:t>Signs and symptoms</a:t>
            </a:r>
          </a:p>
          <a:p>
            <a:pPr marL="285750" lvl="1">
              <a:spcBef>
                <a:spcPts val="0"/>
              </a:spcBef>
            </a:pPr>
            <a:r>
              <a:rPr lang="en-US" altLang="en-US" dirty="0"/>
              <a:t>Many are</a:t>
            </a:r>
            <a:r>
              <a:rPr lang="en-US" altLang="en-US" i="1" dirty="0"/>
              <a:t> </a:t>
            </a:r>
            <a:r>
              <a:rPr lang="en-US" altLang="en-US" dirty="0"/>
              <a:t>asymptomatic</a:t>
            </a:r>
          </a:p>
          <a:p>
            <a:pPr marL="519113" lvl="2"/>
            <a:r>
              <a:rPr lang="en-US" altLang="en-US" dirty="0"/>
              <a:t>May be unknowingly transmitted</a:t>
            </a:r>
          </a:p>
          <a:p>
            <a:pPr marL="519113" lvl="2"/>
            <a:r>
              <a:rPr lang="en-US" altLang="en-US" dirty="0"/>
              <a:t>Symptoms vary by pathogen, but often include</a:t>
            </a:r>
          </a:p>
          <a:p>
            <a:pPr marL="750888" lvl="3"/>
            <a:r>
              <a:rPr lang="en-US" altLang="en-US" dirty="0"/>
              <a:t>Vaginal or urethral discharge, pain with urination, genital sores, rashes, abnormal vaginal bleeding, abdominal pain</a:t>
            </a:r>
          </a:p>
          <a:p>
            <a:pPr marL="750888" lvl="3"/>
            <a:r>
              <a:rPr lang="en-US" altLang="en-US" dirty="0"/>
              <a:t>Some ascend female tract to cause pelvic inflammatory disease (PID)</a:t>
            </a:r>
          </a:p>
          <a:p>
            <a:pPr marL="750888" lvl="3"/>
            <a:r>
              <a:rPr lang="en-US" altLang="en-US" dirty="0"/>
              <a:t>Some spread to other parts of the body or become systemic</a:t>
            </a:r>
          </a:p>
        </p:txBody>
      </p:sp>
    </p:spTree>
    <p:extLst>
      <p:ext uri="{BB962C8B-B14F-4D97-AF65-F5344CB8AC3E}">
        <p14:creationId xmlns:p14="http://schemas.microsoft.com/office/powerpoint/2010/main" val="2343340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D8960B-CC45-4709-9FA4-2671D07A7E49}"/>
              </a:ext>
            </a:extLst>
          </p:cNvPr>
          <p:cNvSpPr>
            <a:spLocks noGrp="1"/>
          </p:cNvSpPr>
          <p:nvPr>
            <p:ph type="title"/>
          </p:nvPr>
        </p:nvSpPr>
        <p:spPr>
          <a:xfrm>
            <a:off x="623248" y="228600"/>
            <a:ext cx="8534400" cy="609600"/>
          </a:xfrm>
        </p:spPr>
        <p:txBody>
          <a:bodyPr/>
          <a:lstStyle/>
          <a:p>
            <a:r>
              <a:rPr lang="en-US" altLang="en-US" b="1" dirty="0">
                <a:solidFill>
                  <a:prstClr val="black"/>
                </a:solidFill>
              </a:rPr>
              <a:t>Focus on Sexually Transmitted Infections (2)</a:t>
            </a:r>
            <a:endParaRPr lang="en-US" dirty="0"/>
          </a:p>
        </p:txBody>
      </p:sp>
      <p:sp>
        <p:nvSpPr>
          <p:cNvPr id="2" name="Content Placeholder 1"/>
          <p:cNvSpPr>
            <a:spLocks noGrp="1"/>
          </p:cNvSpPr>
          <p:nvPr>
            <p:ph idx="1"/>
          </p:nvPr>
        </p:nvSpPr>
        <p:spPr>
          <a:xfrm>
            <a:off x="805216" y="990600"/>
            <a:ext cx="7666632" cy="4038600"/>
          </a:xfrm>
        </p:spPr>
        <p:txBody>
          <a:bodyPr/>
          <a:lstStyle/>
          <a:p>
            <a:pPr>
              <a:spcAft>
                <a:spcPts val="1500"/>
              </a:spcAft>
            </a:pPr>
            <a:r>
              <a:rPr lang="en-US" altLang="en-US" i="1" dirty="0"/>
              <a:t>Pathogenesis</a:t>
            </a:r>
          </a:p>
          <a:p>
            <a:pPr marL="285750" lvl="1">
              <a:spcBef>
                <a:spcPts val="0"/>
              </a:spcBef>
            </a:pPr>
            <a:r>
              <a:rPr lang="en-US" altLang="en-US" dirty="0"/>
              <a:t>Intimate contact generally required for transmission</a:t>
            </a:r>
          </a:p>
          <a:p>
            <a:pPr marL="519113" lvl="2"/>
            <a:r>
              <a:rPr lang="en-US" altLang="en-US" dirty="0"/>
              <a:t>Enter through mucous membranes of vagina, urethra, rectum, or mouth and throat</a:t>
            </a:r>
          </a:p>
          <a:p>
            <a:pPr marL="285750" lvl="1"/>
            <a:r>
              <a:rPr lang="en-US" altLang="en-US" dirty="0"/>
              <a:t>Do not survive well in environment; survival dependent on how well they can evade immune system</a:t>
            </a:r>
          </a:p>
          <a:p>
            <a:pPr marL="285750" lvl="1"/>
            <a:r>
              <a:rPr lang="en-US" altLang="en-US" dirty="0"/>
              <a:t>Damage due to bacterial STIs usually due to inflammation; may cause permanent problems</a:t>
            </a:r>
          </a:p>
          <a:p>
            <a:pPr marL="285750" lvl="1"/>
            <a:r>
              <a:rPr lang="en-US" altLang="en-US" dirty="0"/>
              <a:t>Viral STIs usually associated with direct damage to cells</a:t>
            </a:r>
          </a:p>
        </p:txBody>
      </p:sp>
    </p:spTree>
    <p:extLst>
      <p:ext uri="{BB962C8B-B14F-4D97-AF65-F5344CB8AC3E}">
        <p14:creationId xmlns:p14="http://schemas.microsoft.com/office/powerpoint/2010/main" val="3604786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7D602-F68D-4FF4-8CD4-2D757D15B327}"/>
              </a:ext>
            </a:extLst>
          </p:cNvPr>
          <p:cNvSpPr>
            <a:spLocks noGrp="1"/>
          </p:cNvSpPr>
          <p:nvPr>
            <p:ph type="title"/>
          </p:nvPr>
        </p:nvSpPr>
        <p:spPr>
          <a:xfrm>
            <a:off x="609600" y="228600"/>
            <a:ext cx="8534400" cy="609600"/>
          </a:xfrm>
        </p:spPr>
        <p:txBody>
          <a:bodyPr/>
          <a:lstStyle/>
          <a:p>
            <a:r>
              <a:rPr lang="en-US" altLang="en-US" b="1" dirty="0">
                <a:solidFill>
                  <a:prstClr val="black"/>
                </a:solidFill>
              </a:rPr>
              <a:t>Focus on Sexually Transmitted Infections (3)</a:t>
            </a:r>
            <a:endParaRPr lang="en-US" dirty="0"/>
          </a:p>
        </p:txBody>
      </p:sp>
      <p:sp>
        <p:nvSpPr>
          <p:cNvPr id="2" name="Content Placeholder 1"/>
          <p:cNvSpPr>
            <a:spLocks noGrp="1"/>
          </p:cNvSpPr>
          <p:nvPr>
            <p:ph idx="1"/>
          </p:nvPr>
        </p:nvSpPr>
        <p:spPr>
          <a:xfrm>
            <a:off x="797256" y="990600"/>
            <a:ext cx="6324600" cy="2057400"/>
          </a:xfrm>
        </p:spPr>
        <p:txBody>
          <a:bodyPr/>
          <a:lstStyle/>
          <a:p>
            <a:pPr>
              <a:spcAft>
                <a:spcPts val="1500"/>
              </a:spcAft>
            </a:pPr>
            <a:r>
              <a:rPr lang="en-US" altLang="en-US" i="1" dirty="0"/>
              <a:t>Epidemiology</a:t>
            </a:r>
          </a:p>
          <a:p>
            <a:pPr marL="285750" lvl="1">
              <a:spcBef>
                <a:spcPts val="0"/>
              </a:spcBef>
              <a:spcAft>
                <a:spcPts val="200"/>
              </a:spcAft>
            </a:pPr>
            <a:r>
              <a:rPr lang="en-US" altLang="en-US" dirty="0"/>
              <a:t>May be transmitted in absence of symptoms</a:t>
            </a:r>
          </a:p>
          <a:p>
            <a:pPr marL="285750" lvl="1">
              <a:spcAft>
                <a:spcPts val="200"/>
              </a:spcAft>
            </a:pPr>
            <a:r>
              <a:rPr lang="en-US" altLang="en-US" dirty="0"/>
              <a:t>Open sores, inflammation increase risk of HIV infection</a:t>
            </a:r>
          </a:p>
          <a:p>
            <a:pPr marL="285750" lvl="1">
              <a:spcAft>
                <a:spcPts val="200"/>
              </a:spcAft>
            </a:pPr>
            <a:r>
              <a:rPr lang="en-US" altLang="en-US" dirty="0"/>
              <a:t>Fetuses, newborns at risk by transmission from mother</a:t>
            </a:r>
          </a:p>
          <a:p>
            <a:pPr marL="285750" lvl="1">
              <a:spcAft>
                <a:spcPts val="200"/>
              </a:spcAft>
            </a:pPr>
            <a:r>
              <a:rPr lang="en-US" altLang="en-US" dirty="0"/>
              <a:t>Risk increases with more unprotected sex</a:t>
            </a:r>
          </a:p>
        </p:txBody>
      </p:sp>
      <p:pic>
        <p:nvPicPr>
          <p:cNvPr id="69636" name="Picture 4" descr="The risk of contracting an STI rises with the number of sexual partners."/>
          <p:cNvPicPr>
            <a:picLocks noChangeAspect="1" noChangeArrowheads="1"/>
          </p:cNvPicPr>
          <p:nvPr/>
        </p:nvPicPr>
        <p:blipFill>
          <a:blip r:embed="rId3" cstate="print">
            <a:extLst>
              <a:ext uri="{28A0092B-C50C-407E-A947-70E740481C1C}">
                <a14:useLocalDpi xmlns:a14="http://schemas.microsoft.com/office/drawing/2010/main" val="0"/>
              </a:ext>
            </a:extLst>
          </a:blip>
          <a:srcRect t="4507"/>
          <a:stretch>
            <a:fillRect/>
          </a:stretch>
        </p:blipFill>
        <p:spPr bwMode="auto">
          <a:xfrm>
            <a:off x="2516175" y="3194577"/>
            <a:ext cx="410845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720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57B0678-1C73-46D1-AC71-1F138D7D3525}"/>
              </a:ext>
            </a:extLst>
          </p:cNvPr>
          <p:cNvSpPr>
            <a:spLocks noGrp="1"/>
          </p:cNvSpPr>
          <p:nvPr>
            <p:ph type="title"/>
          </p:nvPr>
        </p:nvSpPr>
        <p:spPr>
          <a:xfrm>
            <a:off x="609600" y="214952"/>
            <a:ext cx="8534400" cy="609600"/>
          </a:xfrm>
        </p:spPr>
        <p:txBody>
          <a:bodyPr/>
          <a:lstStyle/>
          <a:p>
            <a:r>
              <a:rPr lang="en-US" altLang="en-US" b="1" dirty="0">
                <a:solidFill>
                  <a:schemeClr val="tx1"/>
                </a:solidFill>
                <a:cs typeface="Lucida Sans Unicode" panose="020B0602030504020204" pitchFamily="34" charset="0"/>
              </a:rPr>
              <a:t>Focus on Sexually Transmitted Infections (4)</a:t>
            </a:r>
            <a:endParaRPr lang="en-US" dirty="0">
              <a:solidFill>
                <a:schemeClr val="tx1"/>
              </a:solidFill>
            </a:endParaRPr>
          </a:p>
        </p:txBody>
      </p:sp>
      <p:sp>
        <p:nvSpPr>
          <p:cNvPr id="3" name="Content Placeholder 2"/>
          <p:cNvSpPr>
            <a:spLocks noGrp="1"/>
          </p:cNvSpPr>
          <p:nvPr>
            <p:ph idx="1"/>
          </p:nvPr>
        </p:nvSpPr>
        <p:spPr>
          <a:xfrm>
            <a:off x="797256" y="990600"/>
            <a:ext cx="7584744" cy="4800600"/>
          </a:xfrm>
        </p:spPr>
        <p:txBody>
          <a:bodyPr/>
          <a:lstStyle/>
          <a:p>
            <a:pPr>
              <a:spcAft>
                <a:spcPts val="1500"/>
              </a:spcAft>
            </a:pPr>
            <a:r>
              <a:rPr lang="en-US" altLang="en-US" i="1" dirty="0"/>
              <a:t>Treatment and prevention</a:t>
            </a:r>
          </a:p>
          <a:p>
            <a:pPr marL="285750" lvl="1">
              <a:spcBef>
                <a:spcPts val="0"/>
              </a:spcBef>
            </a:pPr>
            <a:r>
              <a:rPr lang="en-US" altLang="en-US" dirty="0"/>
              <a:t>Bacterial STIs curable with antimicrobials, but some are resistant to most available options</a:t>
            </a:r>
          </a:p>
          <a:p>
            <a:pPr marL="285750" lvl="1"/>
            <a:r>
              <a:rPr lang="en-US" altLang="en-US" dirty="0"/>
              <a:t>Viral STIs cannot be cured with antivirals, but these medications can reduce severity and duration </a:t>
            </a:r>
          </a:p>
          <a:p>
            <a:pPr marL="285750" lvl="1"/>
            <a:r>
              <a:rPr lang="en-US" altLang="en-US" dirty="0"/>
              <a:t>Most reliable ways to prevent STIs include</a:t>
            </a:r>
          </a:p>
          <a:p>
            <a:pPr marL="531813" lvl="3"/>
            <a:r>
              <a:rPr lang="en-US" altLang="en-US" sz="1800" dirty="0"/>
              <a:t>Not having sex</a:t>
            </a:r>
          </a:p>
          <a:p>
            <a:pPr marL="531813" lvl="3"/>
            <a:r>
              <a:rPr lang="en-US" altLang="en-US" sz="1800" dirty="0"/>
              <a:t>Monogamous relationship with uninfected person</a:t>
            </a:r>
          </a:p>
          <a:p>
            <a:pPr marL="531813" lvl="3"/>
            <a:r>
              <a:rPr lang="en-US" altLang="en-US" sz="1800" dirty="0"/>
              <a:t>Condom use </a:t>
            </a:r>
          </a:p>
          <a:p>
            <a:pPr marL="531813" lvl="3"/>
            <a:r>
              <a:rPr lang="en-US" altLang="en-US" sz="1800" dirty="0"/>
              <a:t>Vaccination </a:t>
            </a:r>
          </a:p>
          <a:p>
            <a:pPr marL="531813" lvl="3"/>
            <a:r>
              <a:rPr lang="en-US" altLang="en-US" sz="1800" dirty="0"/>
              <a:t>Male circumcision</a:t>
            </a:r>
          </a:p>
        </p:txBody>
      </p:sp>
    </p:spTree>
    <p:extLst>
      <p:ext uri="{BB962C8B-B14F-4D97-AF65-F5344CB8AC3E}">
        <p14:creationId xmlns:p14="http://schemas.microsoft.com/office/powerpoint/2010/main" val="328519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90A16D-4C73-430C-B147-EEABC43A779F}"/>
              </a:ext>
            </a:extLst>
          </p:cNvPr>
          <p:cNvSpPr>
            <a:spLocks noGrp="1"/>
          </p:cNvSpPr>
          <p:nvPr>
            <p:ph type="title"/>
          </p:nvPr>
        </p:nvSpPr>
        <p:spPr>
          <a:xfrm>
            <a:off x="2936628" y="214952"/>
            <a:ext cx="3877949" cy="609600"/>
          </a:xfrm>
        </p:spPr>
        <p:txBody>
          <a:bodyPr/>
          <a:lstStyle/>
          <a:p>
            <a:r>
              <a:rPr lang="en-US" altLang="en-US" b="1" dirty="0">
                <a:solidFill>
                  <a:schemeClr val="tx1"/>
                </a:solidFill>
                <a:cs typeface="Lucida Sans Unicode" panose="020B0602030504020204" pitchFamily="34" charset="0"/>
              </a:rPr>
              <a:t>Bacterial STIs (1)</a:t>
            </a:r>
            <a:endParaRPr lang="en-US" dirty="0">
              <a:solidFill>
                <a:schemeClr val="tx1"/>
              </a:solidFill>
            </a:endParaRPr>
          </a:p>
        </p:txBody>
      </p:sp>
      <p:sp>
        <p:nvSpPr>
          <p:cNvPr id="3" name="Content Placeholder 2"/>
          <p:cNvSpPr>
            <a:spLocks noGrp="1"/>
          </p:cNvSpPr>
          <p:nvPr>
            <p:ph idx="1"/>
          </p:nvPr>
        </p:nvSpPr>
        <p:spPr>
          <a:xfrm>
            <a:off x="797256" y="990600"/>
            <a:ext cx="7508544" cy="5410200"/>
          </a:xfrm>
        </p:spPr>
        <p:txBody>
          <a:bodyPr/>
          <a:lstStyle/>
          <a:p>
            <a:pPr>
              <a:spcAft>
                <a:spcPts val="1500"/>
              </a:spcAft>
            </a:pPr>
            <a:r>
              <a:rPr lang="en-US" altLang="en-US" dirty="0"/>
              <a:t>Chlamydial infections</a:t>
            </a:r>
          </a:p>
          <a:p>
            <a:pPr marL="285750" lvl="1">
              <a:spcBef>
                <a:spcPts val="0"/>
              </a:spcBef>
            </a:pPr>
            <a:r>
              <a:rPr lang="en-US" altLang="en-US" i="1" dirty="0"/>
              <a:t>Signs and symptoms</a:t>
            </a:r>
          </a:p>
          <a:p>
            <a:pPr marL="490538" lvl="2"/>
            <a:r>
              <a:rPr lang="en-US" altLang="en-US" dirty="0"/>
              <a:t>75% of women and 50% of men asymptomatic</a:t>
            </a:r>
          </a:p>
          <a:p>
            <a:pPr marL="490538" lvl="2"/>
            <a:r>
              <a:rPr lang="en-US" altLang="en-US" dirty="0"/>
              <a:t>Symptoms generally appear 7 to 14 days after exposure</a:t>
            </a:r>
          </a:p>
          <a:p>
            <a:pPr marL="490538" lvl="2"/>
            <a:r>
              <a:rPr lang="en-US" altLang="en-US" dirty="0"/>
              <a:t>Men: thin, gray-white discharge from urethra; sometimes painful testes, pain on urination, fever</a:t>
            </a:r>
          </a:p>
          <a:p>
            <a:pPr marL="490538" lvl="2"/>
            <a:r>
              <a:rPr lang="en-US" altLang="en-US" dirty="0"/>
              <a:t>Women: increased vaginal discharge, sometimes painful urination, abnormal vaginal bleeding, abdominal pain, and pain during sexual intercourse; can lead to PID</a:t>
            </a:r>
          </a:p>
          <a:p>
            <a:pPr marL="490538" lvl="2"/>
            <a:r>
              <a:rPr lang="en-US" altLang="en-US" dirty="0"/>
              <a:t>Newborns infected at birth may have eye inflammation</a:t>
            </a:r>
          </a:p>
          <a:p>
            <a:pPr marL="490538" lvl="2"/>
            <a:r>
              <a:rPr lang="en-US" altLang="en-US" dirty="0"/>
              <a:t>Some strains cause lymphogranuloma venereum; lymph nodes of groin swell and drain pus</a:t>
            </a:r>
          </a:p>
          <a:p>
            <a:pPr marL="709613" lvl="3" indent="-217488"/>
            <a:r>
              <a:rPr lang="en-US" altLang="en-US" sz="1700" dirty="0"/>
              <a:t>Painful; eventual obstruction of lymphatic vessels may cause extreme swelling of genitalia</a:t>
            </a:r>
          </a:p>
        </p:txBody>
      </p:sp>
    </p:spTree>
    <p:extLst>
      <p:ext uri="{BB962C8B-B14F-4D97-AF65-F5344CB8AC3E}">
        <p14:creationId xmlns:p14="http://schemas.microsoft.com/office/powerpoint/2010/main" val="2958442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22B79F7-66A7-4154-96F1-8755EE574729}"/>
              </a:ext>
            </a:extLst>
          </p:cNvPr>
          <p:cNvSpPr>
            <a:spLocks noGrp="1"/>
          </p:cNvSpPr>
          <p:nvPr>
            <p:ph type="title"/>
          </p:nvPr>
        </p:nvSpPr>
        <p:spPr>
          <a:xfrm>
            <a:off x="2924380" y="215159"/>
            <a:ext cx="3908994" cy="609600"/>
          </a:xfrm>
        </p:spPr>
        <p:txBody>
          <a:bodyPr/>
          <a:lstStyle/>
          <a:p>
            <a:r>
              <a:rPr lang="en-US" altLang="en-US" b="1" dirty="0">
                <a:solidFill>
                  <a:schemeClr val="tx1"/>
                </a:solidFill>
                <a:latin typeface="+mn-lt"/>
                <a:cs typeface="Arial" panose="020B0604020202020204" pitchFamily="34" charset="0"/>
              </a:rPr>
              <a:t>Bacterial STIs (2)</a:t>
            </a:r>
            <a:endParaRPr lang="en-US" dirty="0">
              <a:solidFill>
                <a:schemeClr val="tx1"/>
              </a:solidFill>
              <a:latin typeface="+mn-lt"/>
              <a:cs typeface="Arial" panose="020B0604020202020204" pitchFamily="34" charset="0"/>
            </a:endParaRPr>
          </a:p>
        </p:txBody>
      </p:sp>
      <p:sp>
        <p:nvSpPr>
          <p:cNvPr id="3" name="Content Placeholder 2"/>
          <p:cNvSpPr>
            <a:spLocks noGrp="1"/>
          </p:cNvSpPr>
          <p:nvPr>
            <p:ph idx="1"/>
          </p:nvPr>
        </p:nvSpPr>
        <p:spPr>
          <a:xfrm>
            <a:off x="797256" y="990600"/>
            <a:ext cx="6705600" cy="3886200"/>
          </a:xfrm>
        </p:spPr>
        <p:txBody>
          <a:bodyPr/>
          <a:lstStyle/>
          <a:p>
            <a:pPr>
              <a:spcAft>
                <a:spcPts val="1500"/>
              </a:spcAft>
            </a:pPr>
            <a:r>
              <a:rPr lang="en-US" altLang="en-US" dirty="0"/>
              <a:t>Chlamydial infections</a:t>
            </a:r>
          </a:p>
          <a:p>
            <a:pPr marL="285750" lvl="1">
              <a:spcBef>
                <a:spcPts val="0"/>
              </a:spcBef>
            </a:pPr>
            <a:r>
              <a:rPr lang="en-US" altLang="en-US" i="1" dirty="0"/>
              <a:t>Causative agent: Chlamydia trachomatis</a:t>
            </a:r>
            <a:endParaRPr lang="en-US" altLang="en-US" dirty="0"/>
          </a:p>
          <a:p>
            <a:pPr marL="531813" lvl="2"/>
            <a:r>
              <a:rPr lang="en-US" altLang="en-US" dirty="0"/>
              <a:t>Spherical, obligate intracellular Gram-negative bacterium</a:t>
            </a:r>
          </a:p>
          <a:p>
            <a:pPr marL="750888" lvl="3"/>
            <a:r>
              <a:rPr lang="en-US" altLang="en-US" u="sng" dirty="0"/>
              <a:t>Elementary body (EB)</a:t>
            </a:r>
            <a:r>
              <a:rPr lang="en-US" altLang="en-US" dirty="0"/>
              <a:t> is infectious form; survives outside of host cell</a:t>
            </a:r>
          </a:p>
          <a:p>
            <a:pPr marL="750888" lvl="3"/>
            <a:r>
              <a:rPr lang="en-US" altLang="en-US" u="sng" dirty="0"/>
              <a:t>Reticulate body (RB)</a:t>
            </a:r>
            <a:r>
              <a:rPr lang="en-US" altLang="en-US" dirty="0"/>
              <a:t> is intracellular replicating form</a:t>
            </a:r>
          </a:p>
          <a:p>
            <a:pPr marL="531813" lvl="2"/>
            <a:r>
              <a:rPr lang="en-US" altLang="en-US" dirty="0"/>
              <a:t>Different antigenic types cause distinct diseases</a:t>
            </a:r>
          </a:p>
          <a:p>
            <a:pPr marL="750888" lvl="3"/>
            <a:r>
              <a:rPr lang="en-US" altLang="en-US" dirty="0"/>
              <a:t>About 8 types responsible for most chlamydial STIs</a:t>
            </a:r>
          </a:p>
          <a:p>
            <a:pPr marL="750888" lvl="3"/>
            <a:r>
              <a:rPr lang="en-US" altLang="en-US" dirty="0"/>
              <a:t>3 other types cause lymphogranuloma venereum</a:t>
            </a:r>
          </a:p>
          <a:p>
            <a:pPr marL="750888" lvl="3"/>
            <a:r>
              <a:rPr lang="en-US" altLang="en-US" dirty="0"/>
              <a:t>4 others cause trachoma, an eye infection that can lead to blindness</a:t>
            </a:r>
            <a:endParaRPr lang="en-US" dirty="0"/>
          </a:p>
        </p:txBody>
      </p:sp>
    </p:spTree>
    <p:extLst>
      <p:ext uri="{BB962C8B-B14F-4D97-AF65-F5344CB8AC3E}">
        <p14:creationId xmlns:p14="http://schemas.microsoft.com/office/powerpoint/2010/main" val="2175146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6D1BA4D-10A7-4065-888F-B28A4B071B02}"/>
              </a:ext>
            </a:extLst>
          </p:cNvPr>
          <p:cNvSpPr>
            <a:spLocks noGrp="1"/>
          </p:cNvSpPr>
          <p:nvPr>
            <p:ph type="title"/>
          </p:nvPr>
        </p:nvSpPr>
        <p:spPr/>
        <p:txBody>
          <a:bodyPr/>
          <a:lstStyle/>
          <a:p>
            <a:r>
              <a:rPr lang="en-US" altLang="en-US" sz="3400" b="1" dirty="0">
                <a:solidFill>
                  <a:prstClr val="black"/>
                </a:solidFill>
              </a:rPr>
              <a:t>Anatomy, Physiology, and Ecology – Figure 27.1</a:t>
            </a:r>
            <a:endParaRPr lang="en-US" dirty="0"/>
          </a:p>
        </p:txBody>
      </p:sp>
      <p:sp>
        <p:nvSpPr>
          <p:cNvPr id="2" name="Content Placeholder 1"/>
          <p:cNvSpPr>
            <a:spLocks noGrp="1"/>
          </p:cNvSpPr>
          <p:nvPr>
            <p:ph idx="1"/>
          </p:nvPr>
        </p:nvSpPr>
        <p:spPr>
          <a:xfrm>
            <a:off x="803569" y="990600"/>
            <a:ext cx="4038600" cy="2715066"/>
          </a:xfrm>
        </p:spPr>
        <p:txBody>
          <a:bodyPr/>
          <a:lstStyle/>
          <a:p>
            <a:pPr>
              <a:spcAft>
                <a:spcPts val="1500"/>
              </a:spcAft>
            </a:pPr>
            <a:r>
              <a:rPr lang="en-US" altLang="en-US" dirty="0"/>
              <a:t>The urinary system</a:t>
            </a:r>
          </a:p>
          <a:p>
            <a:pPr marL="285750" lvl="1">
              <a:spcBef>
                <a:spcPts val="0"/>
              </a:spcBef>
            </a:pPr>
            <a:r>
              <a:rPr lang="en-US" altLang="en-US" dirty="0"/>
              <a:t>Kidneys, ureters, bladder, urethra</a:t>
            </a:r>
          </a:p>
          <a:p>
            <a:pPr marL="514350" lvl="2"/>
            <a:r>
              <a:rPr lang="en-US" altLang="en-US" dirty="0"/>
              <a:t>Kidneys filter waste from blood</a:t>
            </a:r>
          </a:p>
          <a:p>
            <a:pPr marL="757238" lvl="3"/>
            <a:r>
              <a:rPr lang="en-US" altLang="en-US" dirty="0"/>
              <a:t>Reabsorb useful substances</a:t>
            </a:r>
          </a:p>
          <a:p>
            <a:pPr marL="514350" lvl="2"/>
            <a:r>
              <a:rPr lang="en-US" altLang="en-US" dirty="0"/>
              <a:t>Connected to bladder by ureters</a:t>
            </a:r>
          </a:p>
          <a:p>
            <a:pPr marL="514350" lvl="2"/>
            <a:r>
              <a:rPr lang="en-US" altLang="en-US" dirty="0"/>
              <a:t>Bladder stores urine</a:t>
            </a:r>
          </a:p>
        </p:txBody>
      </p:sp>
      <p:sp>
        <p:nvSpPr>
          <p:cNvPr id="7" name="Content Placeholder 6">
            <a:extLst>
              <a:ext uri="{FF2B5EF4-FFF2-40B4-BE49-F238E27FC236}">
                <a16:creationId xmlns:a16="http://schemas.microsoft.com/office/drawing/2014/main" id="{DE0029E6-24D3-46F9-9559-53EE2D6726ED}"/>
              </a:ext>
            </a:extLst>
          </p:cNvPr>
          <p:cNvSpPr>
            <a:spLocks noGrp="1"/>
          </p:cNvSpPr>
          <p:nvPr>
            <p:ph sz="quarter" idx="19"/>
          </p:nvPr>
        </p:nvSpPr>
        <p:spPr>
          <a:xfrm>
            <a:off x="1094514" y="3705666"/>
            <a:ext cx="2971800" cy="685800"/>
          </a:xfrm>
        </p:spPr>
        <p:txBody>
          <a:bodyPr/>
          <a:lstStyle/>
          <a:p>
            <a:pPr marL="228600" lvl="2" indent="-228600">
              <a:spcAft>
                <a:spcPts val="800"/>
              </a:spcAft>
              <a:buFont typeface="Arial" panose="020B0604020202020204" pitchFamily="34" charset="0"/>
              <a:buChar char="•"/>
            </a:pPr>
            <a:r>
              <a:rPr lang="en-US" altLang="en-US" sz="1800" dirty="0">
                <a:solidFill>
                  <a:prstClr val="black"/>
                </a:solidFill>
              </a:rPr>
              <a:t>Wastes excreted in urine; emptied through urethra</a:t>
            </a:r>
          </a:p>
        </p:txBody>
      </p:sp>
      <p:sp>
        <p:nvSpPr>
          <p:cNvPr id="6" name="Content Placeholder 5">
            <a:extLst>
              <a:ext uri="{FF2B5EF4-FFF2-40B4-BE49-F238E27FC236}">
                <a16:creationId xmlns:a16="http://schemas.microsoft.com/office/drawing/2014/main" id="{DECBD0A1-2685-4CC3-9C18-19DD8E19B927}"/>
              </a:ext>
            </a:extLst>
          </p:cNvPr>
          <p:cNvSpPr>
            <a:spLocks noGrp="1"/>
          </p:cNvSpPr>
          <p:nvPr>
            <p:ph sz="quarter" idx="18"/>
          </p:nvPr>
        </p:nvSpPr>
        <p:spPr>
          <a:xfrm>
            <a:off x="803569" y="4408785"/>
            <a:ext cx="5638800" cy="2057400"/>
          </a:xfrm>
        </p:spPr>
        <p:txBody>
          <a:bodyPr/>
          <a:lstStyle/>
          <a:p>
            <a:pPr marL="285750" lvl="1" indent="-285750">
              <a:spcAft>
                <a:spcPts val="800"/>
              </a:spcAft>
              <a:buFont typeface="Arial" panose="020B0604020202020204" pitchFamily="34" charset="0"/>
              <a:buChar char="•"/>
            </a:pPr>
            <a:r>
              <a:rPr lang="en-US" altLang="en-US" sz="2000" dirty="0">
                <a:solidFill>
                  <a:prstClr val="black"/>
                </a:solidFill>
              </a:rPr>
              <a:t>Number of mechanisms protect</a:t>
            </a:r>
          </a:p>
          <a:p>
            <a:pPr marL="512763" lvl="2" indent="-228600">
              <a:spcAft>
                <a:spcPts val="800"/>
              </a:spcAft>
              <a:buFont typeface="Arial" panose="020B0604020202020204" pitchFamily="34" charset="0"/>
              <a:buChar char="•"/>
            </a:pPr>
            <a:r>
              <a:rPr lang="en-US" altLang="en-US" sz="1800" dirty="0">
                <a:solidFill>
                  <a:prstClr val="black"/>
                </a:solidFill>
              </a:rPr>
              <a:t>Sphincter muscles near urethra keep system closed</a:t>
            </a:r>
          </a:p>
          <a:p>
            <a:pPr marL="512763" lvl="2" indent="-228600">
              <a:spcAft>
                <a:spcPts val="800"/>
              </a:spcAft>
              <a:buFont typeface="Arial" panose="020B0604020202020204" pitchFamily="34" charset="0"/>
              <a:buChar char="•"/>
            </a:pPr>
            <a:r>
              <a:rPr lang="en-US" altLang="en-US" sz="1800" dirty="0">
                <a:solidFill>
                  <a:prstClr val="black"/>
                </a:solidFill>
              </a:rPr>
              <a:t>Downward urine flow washes away microorganisms</a:t>
            </a:r>
          </a:p>
          <a:p>
            <a:pPr marL="735013" lvl="3" indent="-228600">
              <a:spcAft>
                <a:spcPts val="800"/>
              </a:spcAft>
              <a:buFont typeface="Arial" panose="020B0604020202020204" pitchFamily="34" charset="0"/>
              <a:buChar char="•"/>
            </a:pPr>
            <a:r>
              <a:rPr lang="en-US" altLang="en-US" sz="1600" dirty="0">
                <a:solidFill>
                  <a:prstClr val="black"/>
                </a:solidFill>
              </a:rPr>
              <a:t>Urine contains organic acids, antimicrobial substances</a:t>
            </a:r>
          </a:p>
          <a:p>
            <a:pPr marL="735013" lvl="3" indent="-228600">
              <a:spcAft>
                <a:spcPts val="800"/>
              </a:spcAft>
              <a:buFont typeface="Arial" panose="020B0604020202020204" pitchFamily="34" charset="0"/>
              <a:buChar char="•"/>
            </a:pPr>
            <a:r>
              <a:rPr lang="en-US" altLang="en-US" sz="1600" dirty="0">
                <a:solidFill>
                  <a:prstClr val="black"/>
                </a:solidFill>
              </a:rPr>
              <a:t>Women have shorter urethras, more likely to get UTIs</a:t>
            </a:r>
          </a:p>
        </p:txBody>
      </p:sp>
      <p:pic>
        <p:nvPicPr>
          <p:cNvPr id="10244"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207"/>
          <a:stretch>
            <a:fillRect/>
          </a:stretch>
        </p:blipFill>
        <p:spPr bwMode="auto">
          <a:xfrm>
            <a:off x="5029200" y="1022195"/>
            <a:ext cx="315118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3704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9C26ED-E551-41D4-9165-DA04286EE4C8}"/>
              </a:ext>
            </a:extLst>
          </p:cNvPr>
          <p:cNvSpPr>
            <a:spLocks noGrp="1"/>
          </p:cNvSpPr>
          <p:nvPr>
            <p:ph type="title"/>
          </p:nvPr>
        </p:nvSpPr>
        <p:spPr>
          <a:xfrm>
            <a:off x="1733148" y="214952"/>
            <a:ext cx="5677705" cy="609600"/>
          </a:xfrm>
        </p:spPr>
        <p:txBody>
          <a:bodyPr/>
          <a:lstStyle/>
          <a:p>
            <a:r>
              <a:rPr lang="en-US" altLang="en-US" b="1" dirty="0">
                <a:solidFill>
                  <a:schemeClr val="tx1"/>
                </a:solidFill>
                <a:cs typeface="Lucida Sans Unicode" panose="020B0602030504020204" pitchFamily="34" charset="0"/>
              </a:rPr>
              <a:t>Bacterial STIs – Figure 27.7</a:t>
            </a:r>
            <a:endParaRPr lang="en-US" dirty="0">
              <a:solidFill>
                <a:schemeClr val="tx1"/>
              </a:solidFill>
            </a:endParaRPr>
          </a:p>
        </p:txBody>
      </p:sp>
      <p:sp>
        <p:nvSpPr>
          <p:cNvPr id="3" name="Content Placeholder 2"/>
          <p:cNvSpPr>
            <a:spLocks noGrp="1"/>
          </p:cNvSpPr>
          <p:nvPr>
            <p:ph idx="1"/>
          </p:nvPr>
        </p:nvSpPr>
        <p:spPr>
          <a:xfrm>
            <a:off x="805216" y="990600"/>
            <a:ext cx="7162800" cy="2376936"/>
          </a:xfrm>
        </p:spPr>
        <p:txBody>
          <a:bodyPr/>
          <a:lstStyle/>
          <a:p>
            <a:pPr>
              <a:spcAft>
                <a:spcPts val="1500"/>
              </a:spcAft>
            </a:pPr>
            <a:r>
              <a:rPr lang="en-US" altLang="en-US" dirty="0"/>
              <a:t>Chlamydial infections</a:t>
            </a:r>
          </a:p>
          <a:p>
            <a:pPr marL="285750" lvl="1">
              <a:spcBef>
                <a:spcPts val="0"/>
              </a:spcBef>
            </a:pPr>
            <a:r>
              <a:rPr lang="en-US" altLang="en-US" i="1" dirty="0"/>
              <a:t>Pathogenesis</a:t>
            </a:r>
          </a:p>
          <a:p>
            <a:pPr marL="504825" lvl="2"/>
            <a:r>
              <a:rPr lang="en-US" altLang="en-US" dirty="0"/>
              <a:t>EB attaches to mucosal epithelial cell, induces endocytosis</a:t>
            </a:r>
          </a:p>
          <a:p>
            <a:pPr marL="504825" lvl="2"/>
            <a:r>
              <a:rPr lang="en-US" altLang="en-US" dirty="0"/>
              <a:t>Creates an inclusion body inside which RB multiplies</a:t>
            </a:r>
          </a:p>
          <a:p>
            <a:pPr marL="504825" lvl="2"/>
            <a:r>
              <a:rPr lang="en-US" altLang="en-US" dirty="0"/>
              <a:t>Divides by binary fission, produces EBs that emerge, infect other cells</a:t>
            </a:r>
          </a:p>
        </p:txBody>
      </p:sp>
      <p:pic>
        <p:nvPicPr>
          <p:cNvPr id="77828" name="Picture 5" descr="C. trachomatis elementary body enters host cell, forms reticulate bodies, then multiplies to form elementary bodies, which are released."/>
          <p:cNvPicPr>
            <a:picLocks noChangeAspect="1" noChangeArrowheads="1"/>
          </p:cNvPicPr>
          <p:nvPr/>
        </p:nvPicPr>
        <p:blipFill>
          <a:blip r:embed="rId3" cstate="print">
            <a:extLst>
              <a:ext uri="{28A0092B-C50C-407E-A947-70E740481C1C}">
                <a14:useLocalDpi xmlns:a14="http://schemas.microsoft.com/office/drawing/2010/main" val="0"/>
              </a:ext>
            </a:extLst>
          </a:blip>
          <a:srcRect t="2228"/>
          <a:stretch>
            <a:fillRect/>
          </a:stretch>
        </p:blipFill>
        <p:spPr bwMode="auto">
          <a:xfrm>
            <a:off x="2607450" y="3490464"/>
            <a:ext cx="3925900" cy="296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1286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18C5F0-E579-4005-9546-57784C91B243}"/>
              </a:ext>
            </a:extLst>
          </p:cNvPr>
          <p:cNvSpPr>
            <a:spLocks noGrp="1"/>
          </p:cNvSpPr>
          <p:nvPr>
            <p:ph type="title"/>
          </p:nvPr>
        </p:nvSpPr>
        <p:spPr>
          <a:xfrm>
            <a:off x="2944795" y="214952"/>
            <a:ext cx="3877949" cy="609600"/>
          </a:xfrm>
        </p:spPr>
        <p:txBody>
          <a:bodyPr/>
          <a:lstStyle/>
          <a:p>
            <a:r>
              <a:rPr lang="en-US" altLang="en-US" b="1" dirty="0">
                <a:solidFill>
                  <a:schemeClr val="tx1"/>
                </a:solidFill>
                <a:cs typeface="Lucida Sans Unicode" panose="020B0602030504020204" pitchFamily="34" charset="0"/>
              </a:rPr>
              <a:t>Bacterial STIs (3)</a:t>
            </a:r>
            <a:endParaRPr lang="en-US" dirty="0">
              <a:solidFill>
                <a:schemeClr val="tx1"/>
              </a:solidFill>
            </a:endParaRPr>
          </a:p>
        </p:txBody>
      </p:sp>
      <p:sp>
        <p:nvSpPr>
          <p:cNvPr id="3" name="Content Placeholder 2"/>
          <p:cNvSpPr>
            <a:spLocks noGrp="1"/>
          </p:cNvSpPr>
          <p:nvPr>
            <p:ph idx="1"/>
          </p:nvPr>
        </p:nvSpPr>
        <p:spPr>
          <a:xfrm>
            <a:off x="806360" y="990600"/>
            <a:ext cx="7589288" cy="4876800"/>
          </a:xfrm>
        </p:spPr>
        <p:txBody>
          <a:bodyPr/>
          <a:lstStyle/>
          <a:p>
            <a:pPr>
              <a:spcAft>
                <a:spcPts val="1500"/>
              </a:spcAft>
            </a:pPr>
            <a:r>
              <a:rPr lang="en-US" altLang="en-US" dirty="0"/>
              <a:t>Chlamydial infections</a:t>
            </a:r>
          </a:p>
          <a:p>
            <a:pPr marL="285750" lvl="1">
              <a:spcBef>
                <a:spcPts val="0"/>
              </a:spcBef>
            </a:pPr>
            <a:r>
              <a:rPr lang="en-US" altLang="en-US" i="1" dirty="0"/>
              <a:t>Pathogenesis</a:t>
            </a:r>
          </a:p>
          <a:p>
            <a:pPr marL="519113" lvl="2"/>
            <a:r>
              <a:rPr lang="en-US" altLang="en-US" sz="2000" dirty="0"/>
              <a:t>Can persist for months by avoiding host defenses</a:t>
            </a:r>
          </a:p>
          <a:p>
            <a:pPr marL="777875" lvl="3"/>
            <a:r>
              <a:rPr lang="en-US" altLang="en-US" sz="1800" dirty="0"/>
              <a:t>Interferes with MHC-antigen complex formation </a:t>
            </a:r>
          </a:p>
          <a:p>
            <a:pPr marL="777875" lvl="3"/>
            <a:r>
              <a:rPr lang="en-US" altLang="en-US" sz="1800" dirty="0"/>
              <a:t>Inhibits apoptosis in infected cells</a:t>
            </a:r>
          </a:p>
          <a:p>
            <a:pPr marL="519113" lvl="2"/>
            <a:r>
              <a:rPr lang="en-US" altLang="en-US" sz="2000" dirty="0"/>
              <a:t>Damage largely due to immune responses</a:t>
            </a:r>
          </a:p>
          <a:p>
            <a:pPr marL="519113" lvl="2"/>
            <a:r>
              <a:rPr lang="en-US" altLang="en-US" sz="2000" dirty="0"/>
              <a:t>Men: usually involves urethra; spreads to epididymis, causes acute pain, swelling that may lead to infertility</a:t>
            </a:r>
          </a:p>
          <a:p>
            <a:pPr marL="519113" lvl="2"/>
            <a:r>
              <a:rPr lang="en-US" altLang="en-US" sz="2000" dirty="0"/>
              <a:t>Women: involves cervix; may lead to PID</a:t>
            </a:r>
          </a:p>
          <a:p>
            <a:pPr marL="777875" lvl="3"/>
            <a:r>
              <a:rPr lang="en-US" altLang="en-US" sz="1800" dirty="0"/>
              <a:t>Uterus often becomes infected, leads to pain, bleeding</a:t>
            </a:r>
          </a:p>
          <a:p>
            <a:pPr marL="777875" lvl="3"/>
            <a:r>
              <a:rPr lang="en-US" altLang="en-US" sz="1800" dirty="0"/>
              <a:t>Infection of fallopian tubes can lead to infertility</a:t>
            </a:r>
            <a:r>
              <a:rPr lang="en-US" altLang="en-US" sz="2000" dirty="0"/>
              <a:t>	</a:t>
            </a:r>
            <a:endParaRPr lang="en-US" dirty="0"/>
          </a:p>
        </p:txBody>
      </p:sp>
    </p:spTree>
    <p:extLst>
      <p:ext uri="{BB962C8B-B14F-4D97-AF65-F5344CB8AC3E}">
        <p14:creationId xmlns:p14="http://schemas.microsoft.com/office/powerpoint/2010/main" val="2448319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61D015C-0963-400C-AA0C-E7C72985FA47}"/>
              </a:ext>
            </a:extLst>
          </p:cNvPr>
          <p:cNvSpPr>
            <a:spLocks noGrp="1"/>
          </p:cNvSpPr>
          <p:nvPr>
            <p:ph type="title"/>
          </p:nvPr>
        </p:nvSpPr>
        <p:spPr>
          <a:xfrm>
            <a:off x="3117640" y="214952"/>
            <a:ext cx="3525408" cy="609600"/>
          </a:xfrm>
        </p:spPr>
        <p:txBody>
          <a:bodyPr/>
          <a:lstStyle/>
          <a:p>
            <a:r>
              <a:rPr lang="en-US" altLang="en-US" b="1" dirty="0">
                <a:solidFill>
                  <a:schemeClr val="tx1"/>
                </a:solidFill>
                <a:cs typeface="Lucida Sans Unicode" panose="020B0602030504020204" pitchFamily="34" charset="0"/>
              </a:rPr>
              <a:t>Bacterial STIs (4)</a:t>
            </a:r>
            <a:endParaRPr lang="en-US" dirty="0">
              <a:solidFill>
                <a:schemeClr val="tx1"/>
              </a:solidFill>
            </a:endParaRPr>
          </a:p>
        </p:txBody>
      </p:sp>
      <p:sp>
        <p:nvSpPr>
          <p:cNvPr id="3" name="Content Placeholder 2"/>
          <p:cNvSpPr>
            <a:spLocks noGrp="1"/>
          </p:cNvSpPr>
          <p:nvPr>
            <p:ph idx="1"/>
          </p:nvPr>
        </p:nvSpPr>
        <p:spPr>
          <a:xfrm>
            <a:off x="797256" y="990600"/>
            <a:ext cx="7660944" cy="4267200"/>
          </a:xfrm>
        </p:spPr>
        <p:txBody>
          <a:bodyPr/>
          <a:lstStyle/>
          <a:p>
            <a:pPr>
              <a:spcAft>
                <a:spcPts val="1500"/>
              </a:spcAft>
            </a:pPr>
            <a:r>
              <a:rPr lang="en-US" altLang="en-US" dirty="0"/>
              <a:t>Chlamydial infections</a:t>
            </a:r>
          </a:p>
          <a:p>
            <a:pPr marL="285750" lvl="1">
              <a:spcBef>
                <a:spcPts val="0"/>
              </a:spcBef>
            </a:pPr>
            <a:r>
              <a:rPr lang="en-US" altLang="en-US" i="1" dirty="0"/>
              <a:t>Epidemiology</a:t>
            </a:r>
          </a:p>
          <a:p>
            <a:pPr marL="531813" lvl="2"/>
            <a:r>
              <a:rPr lang="en-US" altLang="en-US" dirty="0"/>
              <a:t>Most common notifiable bacterial infectious disease</a:t>
            </a:r>
          </a:p>
          <a:p>
            <a:pPr marL="531813" lvl="2"/>
            <a:r>
              <a:rPr lang="en-US" altLang="en-US" dirty="0"/>
              <a:t>Number of reported cases has been rising</a:t>
            </a:r>
          </a:p>
          <a:p>
            <a:pPr marL="763588" lvl="3"/>
            <a:r>
              <a:rPr lang="en-US" altLang="en-US" dirty="0"/>
              <a:t>Increased awareness, better diagnostic tests</a:t>
            </a:r>
          </a:p>
          <a:p>
            <a:pPr marL="285750" lvl="1"/>
            <a:r>
              <a:rPr lang="en-US" altLang="en-US" i="1" dirty="0"/>
              <a:t>Treatment and prevention</a:t>
            </a:r>
          </a:p>
          <a:p>
            <a:pPr marL="531813" lvl="2"/>
            <a:r>
              <a:rPr lang="en-US" altLang="en-US" dirty="0"/>
              <a:t>Antibiotics; sexual partners also treated</a:t>
            </a:r>
          </a:p>
          <a:p>
            <a:pPr marL="531813" lvl="2"/>
            <a:r>
              <a:rPr lang="en-US" altLang="en-US" dirty="0"/>
              <a:t>Abstinence, monogamy, correct condom use</a:t>
            </a:r>
          </a:p>
          <a:p>
            <a:pPr marL="531813" lvl="2"/>
            <a:r>
              <a:rPr lang="en-US" altLang="en-US" dirty="0"/>
              <a:t>All sexually active people advised to get tested each year, or twice yearly if they have (or their partner has) multiple partners</a:t>
            </a:r>
          </a:p>
        </p:txBody>
      </p:sp>
    </p:spTree>
    <p:extLst>
      <p:ext uri="{BB962C8B-B14F-4D97-AF65-F5344CB8AC3E}">
        <p14:creationId xmlns:p14="http://schemas.microsoft.com/office/powerpoint/2010/main" val="146985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Table 27.6 Chlamydial Reproductive Tract Infections</a:t>
            </a:r>
          </a:p>
        </p:txBody>
      </p:sp>
      <p:graphicFrame>
        <p:nvGraphicFramePr>
          <p:cNvPr id="14" name="Table Placeholder 13">
            <a:extLst>
              <a:ext uri="{FF2B5EF4-FFF2-40B4-BE49-F238E27FC236}">
                <a16:creationId xmlns:a16="http://schemas.microsoft.com/office/drawing/2014/main" id="{2839AA30-8020-471C-ADE6-719F4F00AF81}"/>
              </a:ext>
            </a:extLst>
          </p:cNvPr>
          <p:cNvGraphicFramePr>
            <a:graphicFrameLocks noGrp="1"/>
          </p:cNvGraphicFramePr>
          <p:nvPr>
            <p:ph type="tbl" sz="quarter" idx="18"/>
          </p:nvPr>
        </p:nvGraphicFramePr>
        <p:xfrm>
          <a:off x="989000" y="1600199"/>
          <a:ext cx="7162800" cy="4576778"/>
        </p:xfrm>
        <a:graphic>
          <a:graphicData uri="http://schemas.openxmlformats.org/drawingml/2006/table">
            <a:tbl>
              <a:tblPr firstRow="1" bandRow="1">
                <a:tableStyleId>{5940675A-B579-460E-94D1-54222C63F5DA}</a:tableStyleId>
              </a:tblPr>
              <a:tblGrid>
                <a:gridCol w="1601800">
                  <a:extLst>
                    <a:ext uri="{9D8B030D-6E8A-4147-A177-3AD203B41FA5}">
                      <a16:colId xmlns:a16="http://schemas.microsoft.com/office/drawing/2014/main" val="304798039"/>
                    </a:ext>
                  </a:extLst>
                </a:gridCol>
                <a:gridCol w="5561000">
                  <a:extLst>
                    <a:ext uri="{9D8B030D-6E8A-4147-A177-3AD203B41FA5}">
                      <a16:colId xmlns:a16="http://schemas.microsoft.com/office/drawing/2014/main" val="892474940"/>
                    </a:ext>
                  </a:extLst>
                </a:gridCol>
              </a:tblGrid>
              <a:tr h="62438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Frequently asymptomatic. Men: thin, gray-white penile discharge, painful testes. Women: vaginal discharge, vaginal bleeding, abdominal pain</a:t>
                      </a:r>
                    </a:p>
                  </a:txBody>
                  <a:tcPr/>
                </a:tc>
                <a:extLst>
                  <a:ext uri="{0D108BD9-81ED-4DB2-BD59-A6C34878D82A}">
                    <a16:rowId xmlns:a16="http://schemas.microsoft.com/office/drawing/2014/main" val="399254185"/>
                  </a:ext>
                </a:extLst>
              </a:tr>
              <a:tr h="4230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Usually 7 to 14 days</a:t>
                      </a:r>
                    </a:p>
                  </a:txBody>
                  <a:tcPr/>
                </a:tc>
                <a:extLst>
                  <a:ext uri="{0D108BD9-81ED-4DB2-BD59-A6C34878D82A}">
                    <a16:rowId xmlns:a16="http://schemas.microsoft.com/office/drawing/2014/main" val="1726972133"/>
                  </a:ext>
                </a:extLst>
              </a:tr>
              <a:tr h="6550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Causative agents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mn-lt"/>
                          <a:ea typeface="+mn-ea"/>
                          <a:cs typeface="+mn-cs"/>
                        </a:rPr>
                        <a:t>Chlamydia trachomatis</a:t>
                      </a:r>
                      <a:r>
                        <a:rPr kumimoji="0" lang="en-US" sz="1400" b="0" i="0" u="none" strike="noStrike" kern="1200" cap="none" spc="0" normalizeH="0" baseline="0" noProof="0" dirty="0">
                          <a:ln>
                            <a:noFill/>
                          </a:ln>
                          <a:solidFill>
                            <a:prstClr val="black"/>
                          </a:solidFill>
                          <a:effectLst/>
                          <a:uLnTx/>
                          <a:uFillTx/>
                          <a:latin typeface="+mn-lt"/>
                          <a:ea typeface="+mn-ea"/>
                          <a:cs typeface="+mn-cs"/>
                        </a:rPr>
                        <a:t>, an obligate intracellular bacterium, certain serotypes</a:t>
                      </a:r>
                    </a:p>
                  </a:txBody>
                  <a:tcPr/>
                </a:tc>
                <a:extLst>
                  <a:ext uri="{0D108BD9-81ED-4DB2-BD59-A6C34878D82A}">
                    <a16:rowId xmlns:a16="http://schemas.microsoft.com/office/drawing/2014/main" val="1946920472"/>
                  </a:ext>
                </a:extLst>
              </a:tr>
              <a:tr h="1496525">
                <a:tc>
                  <a:txBody>
                    <a:bodyPr/>
                    <a:lstStyle/>
                    <a:p>
                      <a:r>
                        <a:rPr kumimoji="0" lang="en-US" sz="1400" b="0" i="0" u="none" strike="noStrike" kern="1200" cap="none" spc="0" normalizeH="0" baseline="0" noProof="0" dirty="0">
                          <a:ln>
                            <a:noFill/>
                          </a:ln>
                          <a:solidFill>
                            <a:prstClr val="black"/>
                          </a:solidFill>
                          <a:effectLst/>
                          <a:uLnTx/>
                          <a:uFillTx/>
                          <a:latin typeface="+mn-lt"/>
                          <a:ea typeface="+mn-ea"/>
                          <a:cs typeface="+mn-cs"/>
                        </a:rPr>
                        <a:t>Pathogenesis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Elementary body (EB) attaches to specific receptors on the epithelial cell, and is engulfed by that cell; becomes reticulate body (RB) in the endosome; replicates and then differentiates into EBs, which infect other cells when released; tissue damage results from inflammation and the cell-mediated immune response to infection; if scar tissue forms in the fallopian tubes, ectopic pregnancy and infertility risk increase.</a:t>
                      </a:r>
                    </a:p>
                  </a:txBody>
                  <a:tcPr/>
                </a:tc>
                <a:extLst>
                  <a:ext uri="{0D108BD9-81ED-4DB2-BD59-A6C34878D82A}">
                    <a16:rowId xmlns:a16="http://schemas.microsoft.com/office/drawing/2014/main" val="720165039"/>
                  </a:ext>
                </a:extLst>
              </a:tr>
              <a:tr h="646174">
                <a:tc>
                  <a:txBody>
                    <a:bodyPr/>
                    <a:lstStyle/>
                    <a:p>
                      <a:r>
                        <a:rPr kumimoji="0" lang="en-US" sz="1400" b="0" i="0" u="none" strike="noStrike" kern="1200" cap="none" spc="0" normalizeH="0" baseline="0" noProof="0" dirty="0">
                          <a:ln>
                            <a:noFill/>
                          </a:ln>
                          <a:solidFill>
                            <a:prstClr val="black"/>
                          </a:solidFill>
                          <a:effectLst/>
                          <a:uLnTx/>
                          <a:uFillTx/>
                          <a:latin typeface="+mn-lt"/>
                          <a:ea typeface="+mn-ea"/>
                          <a:cs typeface="+mn-cs"/>
                        </a:rPr>
                        <a:t>Epidemiology</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The leading reportable bacterial infection in the United States; large numbers of asymptomatic infections.</a:t>
                      </a:r>
                    </a:p>
                  </a:txBody>
                  <a:tcPr/>
                </a:tc>
                <a:extLst>
                  <a:ext uri="{0D108BD9-81ED-4DB2-BD59-A6C34878D82A}">
                    <a16:rowId xmlns:a16="http://schemas.microsoft.com/office/drawing/2014/main" val="1507189113"/>
                  </a:ext>
                </a:extLst>
              </a:tr>
              <a:tr h="6744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Treatment: antibacterial medications. Prevention: abstinence, monogamous relationships, correct use of condoms; test sexually active people at least once yearly to rule out asymptomatic infection.</a:t>
                      </a:r>
                    </a:p>
                  </a:txBody>
                  <a:tcPr/>
                </a:tc>
                <a:extLst>
                  <a:ext uri="{0D108BD9-81ED-4DB2-BD59-A6C34878D82A}">
                    <a16:rowId xmlns:a16="http://schemas.microsoft.com/office/drawing/2014/main" val="1435683499"/>
                  </a:ext>
                </a:extLst>
              </a:tr>
            </a:tbl>
          </a:graphicData>
        </a:graphic>
      </p:graphicFrame>
    </p:spTree>
    <p:extLst>
      <p:ext uri="{BB962C8B-B14F-4D97-AF65-F5344CB8AC3E}">
        <p14:creationId xmlns:p14="http://schemas.microsoft.com/office/powerpoint/2010/main" val="2341453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EB8FA6-5AD6-4193-8F5D-FDEC6B5E73BC}"/>
              </a:ext>
            </a:extLst>
          </p:cNvPr>
          <p:cNvSpPr>
            <a:spLocks noGrp="1"/>
          </p:cNvSpPr>
          <p:nvPr>
            <p:ph type="title"/>
          </p:nvPr>
        </p:nvSpPr>
        <p:spPr>
          <a:xfrm>
            <a:off x="1733148" y="214952"/>
            <a:ext cx="5677705" cy="609600"/>
          </a:xfrm>
        </p:spPr>
        <p:txBody>
          <a:bodyPr/>
          <a:lstStyle/>
          <a:p>
            <a:r>
              <a:rPr lang="en-US" altLang="en-US" b="1" dirty="0">
                <a:solidFill>
                  <a:schemeClr val="tx1"/>
                </a:solidFill>
                <a:cs typeface="Lucida Sans Unicode" panose="020B0602030504020204" pitchFamily="34" charset="0"/>
              </a:rPr>
              <a:t>Bacterial STIs – Figure 27.8</a:t>
            </a:r>
            <a:endParaRPr lang="en-US" dirty="0">
              <a:solidFill>
                <a:schemeClr val="tx1"/>
              </a:solidFill>
            </a:endParaRPr>
          </a:p>
        </p:txBody>
      </p:sp>
      <p:sp>
        <p:nvSpPr>
          <p:cNvPr id="2" name="Content Placeholder 1"/>
          <p:cNvSpPr>
            <a:spLocks noGrp="1"/>
          </p:cNvSpPr>
          <p:nvPr>
            <p:ph idx="1"/>
          </p:nvPr>
        </p:nvSpPr>
        <p:spPr>
          <a:xfrm>
            <a:off x="798396" y="990600"/>
            <a:ext cx="7659804" cy="2895732"/>
          </a:xfrm>
        </p:spPr>
        <p:txBody>
          <a:bodyPr/>
          <a:lstStyle/>
          <a:p>
            <a:pPr>
              <a:spcAft>
                <a:spcPts val="1500"/>
              </a:spcAft>
            </a:pPr>
            <a:r>
              <a:rPr lang="en-US" altLang="en-US" dirty="0"/>
              <a:t>Gonorrhea</a:t>
            </a:r>
          </a:p>
          <a:p>
            <a:pPr marL="285750" lvl="1">
              <a:spcBef>
                <a:spcPts val="0"/>
              </a:spcBef>
              <a:spcAft>
                <a:spcPts val="500"/>
              </a:spcAft>
            </a:pPr>
            <a:r>
              <a:rPr lang="en-US" altLang="en-US" i="1" dirty="0"/>
              <a:t>Signs and symptoms</a:t>
            </a:r>
          </a:p>
          <a:p>
            <a:pPr marL="504825" lvl="2">
              <a:spcAft>
                <a:spcPts val="500"/>
              </a:spcAft>
            </a:pPr>
            <a:r>
              <a:rPr lang="en-US" altLang="en-US" sz="2000" dirty="0"/>
              <a:t>Incubation period 2 to 5 days; frequently asymptomatic</a:t>
            </a:r>
          </a:p>
          <a:p>
            <a:pPr marL="504825" lvl="2">
              <a:spcAft>
                <a:spcPts val="500"/>
              </a:spcAft>
            </a:pPr>
            <a:r>
              <a:rPr lang="en-US" altLang="en-US" sz="2000" dirty="0"/>
              <a:t>Men: with pain during urination; thick, pus-containing discharge from penis</a:t>
            </a:r>
          </a:p>
          <a:p>
            <a:pPr marL="504825" lvl="2">
              <a:spcAft>
                <a:spcPts val="500"/>
              </a:spcAft>
            </a:pPr>
            <a:r>
              <a:rPr lang="en-US" altLang="en-US" sz="2000" dirty="0"/>
              <a:t>Women: painful urination, vaginal </a:t>
            </a:r>
            <a:br>
              <a:rPr lang="en-US" altLang="en-US" sz="2000" dirty="0"/>
            </a:br>
            <a:r>
              <a:rPr lang="en-US" altLang="en-US" sz="2000" dirty="0"/>
              <a:t>discharge; PID, possible scarring</a:t>
            </a:r>
          </a:p>
        </p:txBody>
      </p:sp>
      <p:sp>
        <p:nvSpPr>
          <p:cNvPr id="7" name="Content Placeholder 6">
            <a:extLst>
              <a:ext uri="{FF2B5EF4-FFF2-40B4-BE49-F238E27FC236}">
                <a16:creationId xmlns:a16="http://schemas.microsoft.com/office/drawing/2014/main" id="{1074019D-D191-4937-A4CF-3EDA66378C02}"/>
              </a:ext>
            </a:extLst>
          </p:cNvPr>
          <p:cNvSpPr>
            <a:spLocks noGrp="1"/>
          </p:cNvSpPr>
          <p:nvPr>
            <p:ph sz="quarter" idx="18"/>
          </p:nvPr>
        </p:nvSpPr>
        <p:spPr>
          <a:xfrm>
            <a:off x="1067940" y="3886332"/>
            <a:ext cx="3199260" cy="1684228"/>
          </a:xfrm>
        </p:spPr>
        <p:txBody>
          <a:bodyPr/>
          <a:lstStyle/>
          <a:p>
            <a:pPr marL="222250" lvl="2" indent="-222250">
              <a:spcAft>
                <a:spcPts val="500"/>
              </a:spcAft>
              <a:buFont typeface="Arial" panose="020B0604020202020204" pitchFamily="34" charset="0"/>
              <a:buChar char="•"/>
            </a:pPr>
            <a:r>
              <a:rPr lang="en-US" altLang="en-US" sz="2000" dirty="0">
                <a:solidFill>
                  <a:prstClr val="black"/>
                </a:solidFill>
              </a:rPr>
              <a:t>If untreated in men:</a:t>
            </a:r>
          </a:p>
          <a:p>
            <a:pPr marL="428625" lvl="3" indent="-222250">
              <a:spcAft>
                <a:spcPts val="500"/>
              </a:spcAft>
              <a:buFont typeface="Arial" panose="020B0604020202020204" pitchFamily="34" charset="0"/>
              <a:buChar char="•"/>
            </a:pPr>
            <a:r>
              <a:rPr lang="en-US" altLang="en-US" sz="1800" dirty="0">
                <a:solidFill>
                  <a:prstClr val="black"/>
                </a:solidFill>
              </a:rPr>
              <a:t>Inflammation can produce scar tissue that obstructs urethra, slows urination, increases risk of UTIs</a:t>
            </a:r>
          </a:p>
        </p:txBody>
      </p:sp>
      <p:sp>
        <p:nvSpPr>
          <p:cNvPr id="6" name="Text Placeholder 5">
            <a:extLst>
              <a:ext uri="{FF2B5EF4-FFF2-40B4-BE49-F238E27FC236}">
                <a16:creationId xmlns:a16="http://schemas.microsoft.com/office/drawing/2014/main" id="{7AAB4039-C73C-4AA8-B776-0806D49F5508}"/>
              </a:ext>
            </a:extLst>
          </p:cNvPr>
          <p:cNvSpPr>
            <a:spLocks noGrp="1"/>
          </p:cNvSpPr>
          <p:nvPr>
            <p:ph type="body" sz="quarter" idx="17"/>
          </p:nvPr>
        </p:nvSpPr>
        <p:spPr>
          <a:xfrm>
            <a:off x="1381862" y="5570560"/>
            <a:ext cx="3494939" cy="838200"/>
          </a:xfrm>
        </p:spPr>
        <p:txBody>
          <a:bodyPr/>
          <a:lstStyle/>
          <a:p>
            <a:pPr marL="193675" lvl="3" indent="-193675">
              <a:spcAft>
                <a:spcPts val="500"/>
              </a:spcAft>
              <a:buFont typeface="Arial" panose="020B0604020202020204" pitchFamily="34" charset="0"/>
              <a:buChar char="•"/>
              <a:tabLst>
                <a:tab pos="234950" algn="l"/>
              </a:tabLst>
            </a:pPr>
            <a:r>
              <a:rPr lang="en-US" altLang="en-US" sz="1800" dirty="0">
                <a:solidFill>
                  <a:prstClr val="black"/>
                </a:solidFill>
              </a:rPr>
              <a:t>Infection may produce prostatic abscesses and orchitis; infertility can result</a:t>
            </a:r>
          </a:p>
        </p:txBody>
      </p:sp>
      <p:pic>
        <p:nvPicPr>
          <p:cNvPr id="86020" name="Picture 5">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73" b="2067"/>
          <a:stretch/>
        </p:blipFill>
        <p:spPr bwMode="auto">
          <a:xfrm>
            <a:off x="5676747" y="2914712"/>
            <a:ext cx="256063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BE18C38A-43BF-4B50-8456-ECEB0AADE2CE}"/>
              </a:ext>
            </a:extLst>
          </p:cNvPr>
          <p:cNvSpPr>
            <a:spLocks noGrp="1"/>
          </p:cNvSpPr>
          <p:nvPr>
            <p:ph type="body" sz="quarter" idx="11"/>
          </p:nvPr>
        </p:nvSpPr>
        <p:spPr>
          <a:xfrm>
            <a:off x="8458200" y="6705600"/>
            <a:ext cx="685800" cy="152400"/>
          </a:xfrm>
        </p:spPr>
        <p:txBody>
          <a:bodyPr/>
          <a:lstStyle/>
          <a:p>
            <a:r>
              <a:rPr lang="en-US" altLang="en-US" dirty="0"/>
              <a:t>Source: CDC</a:t>
            </a:r>
          </a:p>
        </p:txBody>
      </p:sp>
    </p:spTree>
    <p:extLst>
      <p:ext uri="{BB962C8B-B14F-4D97-AF65-F5344CB8AC3E}">
        <p14:creationId xmlns:p14="http://schemas.microsoft.com/office/powerpoint/2010/main" val="3988067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3316E46-7E24-4CEA-8B4D-1C835C5FC5E6}"/>
              </a:ext>
            </a:extLst>
          </p:cNvPr>
          <p:cNvSpPr>
            <a:spLocks noGrp="1"/>
          </p:cNvSpPr>
          <p:nvPr>
            <p:ph type="title"/>
          </p:nvPr>
        </p:nvSpPr>
        <p:spPr>
          <a:xfrm>
            <a:off x="3123200" y="214952"/>
            <a:ext cx="3525408" cy="609600"/>
          </a:xfrm>
        </p:spPr>
        <p:txBody>
          <a:bodyPr/>
          <a:lstStyle/>
          <a:p>
            <a:r>
              <a:rPr lang="en-US" altLang="en-US" b="1" dirty="0">
                <a:solidFill>
                  <a:schemeClr val="tx1"/>
                </a:solidFill>
                <a:cs typeface="Lucida Sans Unicode" panose="020B0602030504020204" pitchFamily="34" charset="0"/>
              </a:rPr>
              <a:t>Bacterial STIs (5)</a:t>
            </a:r>
            <a:endParaRPr lang="en-US" dirty="0">
              <a:solidFill>
                <a:schemeClr val="tx1"/>
              </a:solidFill>
            </a:endParaRPr>
          </a:p>
        </p:txBody>
      </p:sp>
      <p:sp>
        <p:nvSpPr>
          <p:cNvPr id="3" name="Content Placeholder 2"/>
          <p:cNvSpPr>
            <a:spLocks noGrp="1"/>
          </p:cNvSpPr>
          <p:nvPr>
            <p:ph idx="1"/>
          </p:nvPr>
        </p:nvSpPr>
        <p:spPr>
          <a:xfrm>
            <a:off x="797256" y="990600"/>
            <a:ext cx="7432344" cy="5562600"/>
          </a:xfrm>
        </p:spPr>
        <p:txBody>
          <a:bodyPr/>
          <a:lstStyle/>
          <a:p>
            <a:pPr>
              <a:spcAft>
                <a:spcPts val="1500"/>
              </a:spcAft>
            </a:pPr>
            <a:r>
              <a:rPr lang="en-US" altLang="en-US" dirty="0"/>
              <a:t>Gonorrhea</a:t>
            </a:r>
          </a:p>
          <a:p>
            <a:pPr marL="285750" lvl="1">
              <a:spcBef>
                <a:spcPts val="0"/>
              </a:spcBef>
            </a:pPr>
            <a:r>
              <a:rPr lang="en-US" altLang="en-US" i="1" dirty="0"/>
              <a:t>Signs and symptoms</a:t>
            </a:r>
          </a:p>
          <a:p>
            <a:pPr marL="490538" lvl="2"/>
            <a:r>
              <a:rPr lang="en-US" altLang="en-US" sz="2200" dirty="0"/>
              <a:t>If untreated in women:</a:t>
            </a:r>
          </a:p>
          <a:p>
            <a:pPr marL="723900" lvl="3"/>
            <a:r>
              <a:rPr lang="en-US" altLang="en-US" sz="2000" dirty="0"/>
              <a:t>Infection can spread to fallopian tubes, cause pelvic inflammatory disease (PID), sometimes infertility</a:t>
            </a:r>
          </a:p>
          <a:p>
            <a:pPr marL="955675" lvl="4" indent="-219075"/>
            <a:r>
              <a:rPr lang="en-US" altLang="en-US" sz="1800" dirty="0"/>
              <a:t>Infection perhaps carried by sperm cells</a:t>
            </a:r>
          </a:p>
          <a:p>
            <a:pPr marL="723900" lvl="3"/>
            <a:r>
              <a:rPr lang="en-US" altLang="en-US" sz="2000" dirty="0"/>
              <a:t>Scarring of fallopian tube can lead to ectopic pregnancy</a:t>
            </a:r>
          </a:p>
          <a:p>
            <a:pPr marL="723900" lvl="3"/>
            <a:r>
              <a:rPr lang="en-US" altLang="en-US" sz="2000" dirty="0"/>
              <a:t>Occasionally spreads into abdominal cavity</a:t>
            </a:r>
          </a:p>
          <a:p>
            <a:pPr marL="490538" lvl="2"/>
            <a:r>
              <a:rPr lang="en-US" altLang="en-US" sz="2200" u="sng" dirty="0"/>
              <a:t>Disseminated gonococcal infection</a:t>
            </a:r>
            <a:r>
              <a:rPr lang="en-US" altLang="en-US" sz="2200" dirty="0"/>
              <a:t> </a:t>
            </a:r>
            <a:r>
              <a:rPr lang="en-US" altLang="en-US" sz="2200" u="sng" dirty="0"/>
              <a:t>(DGI)</a:t>
            </a:r>
            <a:r>
              <a:rPr lang="en-US" altLang="en-US" sz="2200" dirty="0"/>
              <a:t>: systemic infection causing fever, rash, arthritis</a:t>
            </a:r>
          </a:p>
          <a:p>
            <a:pPr marL="723900" lvl="3"/>
            <a:r>
              <a:rPr lang="en-US" altLang="en-US" sz="2000" dirty="0"/>
              <a:t>May lead to endocarditis or meningitis</a:t>
            </a:r>
            <a:r>
              <a:rPr lang="en-US" altLang="en-US" sz="2000" u="sng" dirty="0"/>
              <a:t> </a:t>
            </a:r>
          </a:p>
          <a:p>
            <a:pPr marL="490538" lvl="2"/>
            <a:r>
              <a:rPr lang="en-US" altLang="en-US" sz="2200" dirty="0"/>
              <a:t>Neonatal conjunctivitis infection in newborns</a:t>
            </a:r>
          </a:p>
        </p:txBody>
      </p:sp>
    </p:spTree>
    <p:extLst>
      <p:ext uri="{BB962C8B-B14F-4D97-AF65-F5344CB8AC3E}">
        <p14:creationId xmlns:p14="http://schemas.microsoft.com/office/powerpoint/2010/main" val="3520724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0D5D873F-4366-497B-AD65-DF07D62AADAB}"/>
              </a:ext>
            </a:extLst>
          </p:cNvPr>
          <p:cNvSpPr>
            <a:spLocks noGrp="1"/>
          </p:cNvSpPr>
          <p:nvPr>
            <p:ph type="title"/>
          </p:nvPr>
        </p:nvSpPr>
        <p:spPr>
          <a:xfrm>
            <a:off x="793488" y="214952"/>
            <a:ext cx="7557025" cy="609600"/>
          </a:xfrm>
        </p:spPr>
        <p:txBody>
          <a:bodyPr/>
          <a:lstStyle/>
          <a:p>
            <a:r>
              <a:rPr lang="en-US" altLang="en-US" b="1" dirty="0">
                <a:solidFill>
                  <a:schemeClr val="tx1"/>
                </a:solidFill>
                <a:cs typeface="Lucida Sans Unicode" panose="020B0602030504020204" pitchFamily="34" charset="0"/>
              </a:rPr>
              <a:t>Bacterial STIs – Figures 27.9 and 27.10</a:t>
            </a:r>
            <a:endParaRPr lang="en-US" dirty="0">
              <a:solidFill>
                <a:schemeClr val="tx1"/>
              </a:solidFill>
            </a:endParaRPr>
          </a:p>
        </p:txBody>
      </p:sp>
      <p:sp>
        <p:nvSpPr>
          <p:cNvPr id="3" name="Content Placeholder 2"/>
          <p:cNvSpPr>
            <a:spLocks noGrp="1"/>
          </p:cNvSpPr>
          <p:nvPr>
            <p:ph idx="1"/>
          </p:nvPr>
        </p:nvSpPr>
        <p:spPr>
          <a:xfrm>
            <a:off x="802944" y="990600"/>
            <a:ext cx="6781800" cy="2895600"/>
          </a:xfrm>
        </p:spPr>
        <p:txBody>
          <a:bodyPr/>
          <a:lstStyle/>
          <a:p>
            <a:pPr>
              <a:spcAft>
                <a:spcPts val="1500"/>
              </a:spcAft>
            </a:pPr>
            <a:r>
              <a:rPr lang="en-US" altLang="en-US" dirty="0"/>
              <a:t>Gonorrhea</a:t>
            </a:r>
          </a:p>
          <a:p>
            <a:pPr marL="285750" lvl="1">
              <a:spcBef>
                <a:spcPts val="0"/>
              </a:spcBef>
            </a:pPr>
            <a:r>
              <a:rPr lang="en-US" altLang="en-US" i="1" dirty="0"/>
              <a:t>Causative agent: Neisseria gonorrhoeae</a:t>
            </a:r>
          </a:p>
          <a:p>
            <a:pPr marL="519113" lvl="2"/>
            <a:r>
              <a:rPr lang="en-US" altLang="en-US" dirty="0"/>
              <a:t>Gonococcus (GC), a fastidious, Gram-negative diplococcus</a:t>
            </a:r>
          </a:p>
          <a:p>
            <a:pPr marL="519113" lvl="2"/>
            <a:r>
              <a:rPr lang="en-US" altLang="en-US" dirty="0"/>
              <a:t>Pili (fimbriae) for attachment</a:t>
            </a:r>
          </a:p>
          <a:p>
            <a:pPr marL="519113" lvl="2"/>
            <a:r>
              <a:rPr lang="en-US" altLang="en-US" dirty="0"/>
              <a:t>Outer membrane has highly branched oligosaccharide structure (lipooligosaccharide - LOS)</a:t>
            </a:r>
          </a:p>
          <a:p>
            <a:pPr marL="763588" lvl="3"/>
            <a:r>
              <a:rPr lang="en-US" altLang="en-US" dirty="0"/>
              <a:t>Plays role in GC virulence and pathogenicity</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43000" y="4038600"/>
            <a:ext cx="3067462" cy="2262187"/>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786420" y="4038600"/>
            <a:ext cx="3298401" cy="2282408"/>
          </a:xfrm>
          <a:prstGeom prst="rect">
            <a:avLst/>
          </a:prstGeom>
        </p:spPr>
      </p:pic>
      <p:sp>
        <p:nvSpPr>
          <p:cNvPr id="7" name="Text Placeholder 6">
            <a:extLst>
              <a:ext uri="{FF2B5EF4-FFF2-40B4-BE49-F238E27FC236}">
                <a16:creationId xmlns:a16="http://schemas.microsoft.com/office/drawing/2014/main" id="{118F5627-9A02-4E4D-BB9D-C1CEC5D2B8C4}"/>
              </a:ext>
            </a:extLst>
          </p:cNvPr>
          <p:cNvSpPr>
            <a:spLocks noGrp="1"/>
          </p:cNvSpPr>
          <p:nvPr>
            <p:ph type="body" sz="quarter" idx="11"/>
          </p:nvPr>
        </p:nvSpPr>
        <p:spPr>
          <a:xfrm>
            <a:off x="6719248" y="6705600"/>
            <a:ext cx="2438400" cy="152400"/>
          </a:xfrm>
        </p:spPr>
        <p:txBody>
          <a:bodyPr/>
          <a:lstStyle/>
          <a:p>
            <a:r>
              <a:rPr lang="en-US" altLang="en-US" dirty="0">
                <a:solidFill>
                  <a:schemeClr val="tx1"/>
                </a:solidFill>
              </a:rPr>
              <a:t>Left: </a:t>
            </a:r>
            <a:r>
              <a:rPr lang="en-US" dirty="0">
                <a:solidFill>
                  <a:schemeClr val="tx1"/>
                </a:solidFill>
              </a:rPr>
              <a:t>Source: Bill Schwartz/CDC; Right: ©Stanley </a:t>
            </a:r>
            <a:r>
              <a:rPr lang="en-US" dirty="0" err="1">
                <a:solidFill>
                  <a:schemeClr val="tx1"/>
                </a:solidFill>
              </a:rPr>
              <a:t>Falkow</a:t>
            </a:r>
            <a:endParaRPr lang="en-US" dirty="0">
              <a:solidFill>
                <a:schemeClr val="tx1"/>
              </a:solidFill>
            </a:endParaRPr>
          </a:p>
        </p:txBody>
      </p:sp>
    </p:spTree>
    <p:extLst>
      <p:ext uri="{BB962C8B-B14F-4D97-AF65-F5344CB8AC3E}">
        <p14:creationId xmlns:p14="http://schemas.microsoft.com/office/powerpoint/2010/main" val="1649290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DA12CA-1819-4E9F-A211-8521D29F1BB4}"/>
              </a:ext>
            </a:extLst>
          </p:cNvPr>
          <p:cNvSpPr>
            <a:spLocks noGrp="1"/>
          </p:cNvSpPr>
          <p:nvPr>
            <p:ph type="title"/>
          </p:nvPr>
        </p:nvSpPr>
        <p:spPr>
          <a:xfrm>
            <a:off x="2944795" y="214952"/>
            <a:ext cx="3877949" cy="609600"/>
          </a:xfrm>
        </p:spPr>
        <p:txBody>
          <a:bodyPr/>
          <a:lstStyle/>
          <a:p>
            <a:r>
              <a:rPr lang="en-US" altLang="en-US" b="1" dirty="0">
                <a:solidFill>
                  <a:schemeClr val="tx1"/>
                </a:solidFill>
                <a:cs typeface="Lucida Sans Unicode" panose="020B0602030504020204" pitchFamily="34" charset="0"/>
              </a:rPr>
              <a:t>Bacterial STIs (6)</a:t>
            </a:r>
            <a:endParaRPr lang="en-US" dirty="0">
              <a:solidFill>
                <a:schemeClr val="tx1"/>
              </a:solidFill>
            </a:endParaRPr>
          </a:p>
        </p:txBody>
      </p:sp>
      <p:sp>
        <p:nvSpPr>
          <p:cNvPr id="3" name="Content Placeholder 2"/>
          <p:cNvSpPr>
            <a:spLocks noGrp="1"/>
          </p:cNvSpPr>
          <p:nvPr>
            <p:ph idx="1"/>
          </p:nvPr>
        </p:nvSpPr>
        <p:spPr>
          <a:xfrm>
            <a:off x="797256" y="990600"/>
            <a:ext cx="7637060" cy="5562600"/>
          </a:xfrm>
        </p:spPr>
        <p:txBody>
          <a:bodyPr/>
          <a:lstStyle/>
          <a:p>
            <a:pPr>
              <a:spcAft>
                <a:spcPts val="1500"/>
              </a:spcAft>
            </a:pPr>
            <a:r>
              <a:rPr lang="en-US" altLang="en-US" dirty="0"/>
              <a:t>Gonorrhea</a:t>
            </a:r>
          </a:p>
          <a:p>
            <a:pPr marL="285750" lvl="1">
              <a:spcBef>
                <a:spcPts val="0"/>
              </a:spcBef>
              <a:spcAft>
                <a:spcPts val="500"/>
              </a:spcAft>
            </a:pPr>
            <a:r>
              <a:rPr lang="en-US" altLang="en-US" sz="2200" i="1" dirty="0"/>
              <a:t>Pathogenesis</a:t>
            </a:r>
            <a:r>
              <a:rPr lang="en-US" altLang="en-US" sz="2200" dirty="0"/>
              <a:t>	</a:t>
            </a:r>
          </a:p>
          <a:p>
            <a:pPr marL="531813" lvl="2" indent="-244475">
              <a:spcAft>
                <a:spcPts val="500"/>
              </a:spcAft>
            </a:pPr>
            <a:r>
              <a:rPr lang="en-US" altLang="en-US" sz="2000" dirty="0"/>
              <a:t>Attachment by pili to receptors on non-ciliated columnar mucosal cells</a:t>
            </a:r>
          </a:p>
          <a:p>
            <a:pPr marL="763588" lvl="3">
              <a:spcAft>
                <a:spcPts val="500"/>
              </a:spcAft>
            </a:pPr>
            <a:r>
              <a:rPr lang="en-US" altLang="en-US" sz="1800" dirty="0"/>
              <a:t>Urethra, cervix, mouth, pharynx, rectum, conjunctiva</a:t>
            </a:r>
          </a:p>
          <a:p>
            <a:pPr marL="763588" lvl="3">
              <a:spcAft>
                <a:spcPts val="500"/>
              </a:spcAft>
            </a:pPr>
            <a:r>
              <a:rPr lang="en-US" altLang="en-US" sz="1800" dirty="0"/>
              <a:t>Cannot attach to squamous epithelium such as that lining adult vagina, or ciliated cells</a:t>
            </a:r>
          </a:p>
          <a:p>
            <a:pPr marL="531813" lvl="2" indent="-244475">
              <a:spcAft>
                <a:spcPts val="500"/>
              </a:spcAft>
            </a:pPr>
            <a:r>
              <a:rPr lang="en-US" altLang="en-US" sz="2000" dirty="0"/>
              <a:t>Some bacteria direct host cells to engulf them; multiply within cells or released on other side of mucosal lining</a:t>
            </a:r>
          </a:p>
          <a:p>
            <a:pPr marL="531813" lvl="2" indent="-244475">
              <a:spcAft>
                <a:spcPts val="500"/>
              </a:spcAft>
            </a:pPr>
            <a:r>
              <a:rPr lang="en-US" altLang="en-US" sz="2000" dirty="0"/>
              <a:t>Symptoms due to intense inflammatory response</a:t>
            </a:r>
          </a:p>
          <a:p>
            <a:pPr marL="763588" lvl="3">
              <a:spcAft>
                <a:spcPts val="500"/>
              </a:spcAft>
            </a:pPr>
            <a:r>
              <a:rPr lang="en-US" altLang="en-US" sz="1800" dirty="0"/>
              <a:t>Bacteria release blebs with LOS and peptidoglycan</a:t>
            </a:r>
          </a:p>
          <a:p>
            <a:pPr marL="996950" lvl="4">
              <a:spcAft>
                <a:spcPts val="500"/>
              </a:spcAft>
            </a:pPr>
            <a:r>
              <a:rPr lang="en-US" altLang="en-US" dirty="0"/>
              <a:t>Causes release of pro-inflammatory cytokines</a:t>
            </a:r>
          </a:p>
          <a:p>
            <a:pPr marL="763588" lvl="3">
              <a:spcAft>
                <a:spcPts val="500"/>
              </a:spcAft>
            </a:pPr>
            <a:r>
              <a:rPr lang="en-US" altLang="en-US" sz="1800" dirty="0"/>
              <a:t>Complement activated; neutrophils release damaging chemicals</a:t>
            </a:r>
          </a:p>
          <a:p>
            <a:pPr marL="763588" lvl="3">
              <a:spcAft>
                <a:spcPts val="500"/>
              </a:spcAft>
            </a:pPr>
            <a:r>
              <a:rPr lang="en-US" altLang="en-US" sz="1800" dirty="0"/>
              <a:t>Peptidoglycan toxic to ciliated epithelial cells</a:t>
            </a:r>
          </a:p>
        </p:txBody>
      </p:sp>
    </p:spTree>
    <p:extLst>
      <p:ext uri="{BB962C8B-B14F-4D97-AF65-F5344CB8AC3E}">
        <p14:creationId xmlns:p14="http://schemas.microsoft.com/office/powerpoint/2010/main" val="3889201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63DBFD2-4E08-48A8-B933-227399D82E5A}"/>
              </a:ext>
            </a:extLst>
          </p:cNvPr>
          <p:cNvSpPr>
            <a:spLocks noGrp="1"/>
          </p:cNvSpPr>
          <p:nvPr>
            <p:ph type="title"/>
          </p:nvPr>
        </p:nvSpPr>
        <p:spPr>
          <a:xfrm>
            <a:off x="3117640" y="214952"/>
            <a:ext cx="3525408" cy="609600"/>
          </a:xfrm>
        </p:spPr>
        <p:txBody>
          <a:bodyPr/>
          <a:lstStyle/>
          <a:p>
            <a:r>
              <a:rPr lang="en-US" altLang="en-US" b="1" dirty="0">
                <a:solidFill>
                  <a:schemeClr val="tx1"/>
                </a:solidFill>
                <a:cs typeface="Lucida Sans Unicode" panose="020B0602030504020204" pitchFamily="34" charset="0"/>
              </a:rPr>
              <a:t>Bacterial STIs (7)</a:t>
            </a:r>
            <a:endParaRPr lang="en-US" dirty="0">
              <a:solidFill>
                <a:schemeClr val="tx1"/>
              </a:solidFill>
            </a:endParaRPr>
          </a:p>
        </p:txBody>
      </p:sp>
      <p:sp>
        <p:nvSpPr>
          <p:cNvPr id="3" name="Content Placeholder 2"/>
          <p:cNvSpPr>
            <a:spLocks noGrp="1"/>
          </p:cNvSpPr>
          <p:nvPr>
            <p:ph idx="1"/>
          </p:nvPr>
        </p:nvSpPr>
        <p:spPr>
          <a:xfrm>
            <a:off x="797256" y="990600"/>
            <a:ext cx="6781800" cy="5486400"/>
          </a:xfrm>
        </p:spPr>
        <p:txBody>
          <a:bodyPr/>
          <a:lstStyle/>
          <a:p>
            <a:pPr>
              <a:spcAft>
                <a:spcPts val="1500"/>
              </a:spcAft>
            </a:pPr>
            <a:r>
              <a:rPr lang="en-US" altLang="en-US" dirty="0"/>
              <a:t>Gonorrhea</a:t>
            </a:r>
          </a:p>
          <a:p>
            <a:pPr marL="285750" lvl="1">
              <a:spcBef>
                <a:spcPts val="0"/>
              </a:spcBef>
            </a:pPr>
            <a:r>
              <a:rPr lang="en-US" altLang="en-US" i="1" dirty="0"/>
              <a:t>Pathogenesis</a:t>
            </a:r>
            <a:r>
              <a:rPr lang="en-US" altLang="en-US" dirty="0"/>
              <a:t>	</a:t>
            </a:r>
          </a:p>
          <a:p>
            <a:pPr marL="504825" lvl="2"/>
            <a:r>
              <a:rPr lang="en-US" altLang="en-US" sz="2000" dirty="0"/>
              <a:t>Numerous mechanisms to avoid immune response</a:t>
            </a:r>
          </a:p>
          <a:p>
            <a:pPr marL="736600" lvl="3"/>
            <a:r>
              <a:rPr lang="en-US" altLang="en-US" sz="1800" dirty="0"/>
              <a:t>Bind to host’s complement regulatory proteins</a:t>
            </a:r>
          </a:p>
          <a:p>
            <a:pPr marL="736600" lvl="3"/>
            <a:r>
              <a:rPr lang="en-US" altLang="en-US" sz="1800" dirty="0"/>
              <a:t>Antigenic variation delays production of effective antibodies</a:t>
            </a:r>
          </a:p>
          <a:p>
            <a:pPr marL="736600" lvl="3"/>
            <a:r>
              <a:rPr lang="en-US" altLang="en-US" sz="1800" dirty="0"/>
              <a:t>Binds host sialic acid to disguise from immune cells</a:t>
            </a:r>
          </a:p>
          <a:p>
            <a:pPr marL="736600" lvl="3"/>
            <a:r>
              <a:rPr lang="en-US" altLang="en-US" sz="1800" dirty="0"/>
              <a:t>Stimulate uptake by neutrophils, where they replicate</a:t>
            </a:r>
          </a:p>
          <a:p>
            <a:pPr marL="736600" lvl="3"/>
            <a:r>
              <a:rPr lang="en-US" altLang="en-US" sz="1800" dirty="0"/>
              <a:t>Attach to helper T cells, preventing activation, proliferation</a:t>
            </a:r>
          </a:p>
          <a:p>
            <a:pPr marL="736600" lvl="3"/>
            <a:r>
              <a:rPr lang="en-US" altLang="en-US" sz="1800" dirty="0"/>
              <a:t>Produces proteases that destroy IgA of mucosa</a:t>
            </a:r>
          </a:p>
          <a:p>
            <a:pPr marL="736600" lvl="3"/>
            <a:r>
              <a:rPr lang="en-US" altLang="en-US" sz="1800" dirty="0"/>
              <a:t>Produces protein that prevents phagosome maturation</a:t>
            </a:r>
          </a:p>
          <a:p>
            <a:pPr marL="736600" lvl="3"/>
            <a:r>
              <a:rPr lang="en-US" altLang="en-US" sz="1800" dirty="0"/>
              <a:t>Produces protein that “steals” iron from host</a:t>
            </a:r>
          </a:p>
          <a:p>
            <a:pPr marL="736600" lvl="3"/>
            <a:r>
              <a:rPr lang="en-US" altLang="en-US" sz="1800" dirty="0"/>
              <a:t>Significant mechanisms of horizontal gene transfer</a:t>
            </a:r>
          </a:p>
        </p:txBody>
      </p:sp>
    </p:spTree>
    <p:extLst>
      <p:ext uri="{BB962C8B-B14F-4D97-AF65-F5344CB8AC3E}">
        <p14:creationId xmlns:p14="http://schemas.microsoft.com/office/powerpoint/2010/main" val="21312420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9C7B568-EC38-48AF-866A-15D7B6A8836F}"/>
              </a:ext>
            </a:extLst>
          </p:cNvPr>
          <p:cNvSpPr>
            <a:spLocks noGrp="1"/>
          </p:cNvSpPr>
          <p:nvPr>
            <p:ph type="title"/>
          </p:nvPr>
        </p:nvSpPr>
        <p:spPr>
          <a:xfrm>
            <a:off x="3111745" y="214952"/>
            <a:ext cx="3525408" cy="609600"/>
          </a:xfrm>
        </p:spPr>
        <p:txBody>
          <a:bodyPr/>
          <a:lstStyle/>
          <a:p>
            <a:r>
              <a:rPr lang="en-US" altLang="en-US" b="1" dirty="0">
                <a:solidFill>
                  <a:schemeClr val="tx1"/>
                </a:solidFill>
                <a:cs typeface="Lucida Sans Unicode" panose="020B0602030504020204" pitchFamily="34" charset="0"/>
              </a:rPr>
              <a:t>Bacterial STIs (8)</a:t>
            </a:r>
            <a:endParaRPr lang="en-US" dirty="0">
              <a:solidFill>
                <a:schemeClr val="tx1"/>
              </a:solidFill>
            </a:endParaRPr>
          </a:p>
        </p:txBody>
      </p:sp>
      <p:sp>
        <p:nvSpPr>
          <p:cNvPr id="3" name="Content Placeholder 2"/>
          <p:cNvSpPr>
            <a:spLocks noGrp="1"/>
          </p:cNvSpPr>
          <p:nvPr>
            <p:ph idx="1"/>
          </p:nvPr>
        </p:nvSpPr>
        <p:spPr>
          <a:xfrm>
            <a:off x="794984" y="990600"/>
            <a:ext cx="7510816" cy="5562600"/>
          </a:xfrm>
        </p:spPr>
        <p:txBody>
          <a:bodyPr/>
          <a:lstStyle/>
          <a:p>
            <a:pPr>
              <a:spcAft>
                <a:spcPts val="1500"/>
              </a:spcAft>
            </a:pPr>
            <a:r>
              <a:rPr lang="en-US" altLang="en-US" dirty="0"/>
              <a:t>Gonorrhea</a:t>
            </a:r>
          </a:p>
          <a:p>
            <a:pPr marL="285750" lvl="1">
              <a:spcBef>
                <a:spcPts val="0"/>
              </a:spcBef>
              <a:spcAft>
                <a:spcPts val="500"/>
              </a:spcAft>
            </a:pPr>
            <a:r>
              <a:rPr lang="en-US" altLang="en-US" i="1" dirty="0"/>
              <a:t>Epidemiology</a:t>
            </a:r>
          </a:p>
          <a:p>
            <a:pPr marL="519113" lvl="2">
              <a:spcAft>
                <a:spcPts val="500"/>
              </a:spcAft>
            </a:pPr>
            <a:r>
              <a:rPr lang="en-US" altLang="en-US" sz="2000" dirty="0"/>
              <a:t>Among most common STIs; only infects humans</a:t>
            </a:r>
          </a:p>
          <a:p>
            <a:pPr marL="519113" lvl="2">
              <a:spcAft>
                <a:spcPts val="500"/>
              </a:spcAft>
            </a:pPr>
            <a:r>
              <a:rPr lang="en-US" altLang="en-US" sz="2000" dirty="0"/>
              <a:t>Increasingly resistant to antimicrobial medications; now considered by CDC to be an “urgent threat”</a:t>
            </a:r>
          </a:p>
          <a:p>
            <a:pPr marL="519113" lvl="2">
              <a:spcAft>
                <a:spcPts val="500"/>
              </a:spcAft>
            </a:pPr>
            <a:r>
              <a:rPr lang="en-US" altLang="en-US" sz="2000" dirty="0"/>
              <a:t>In U.S., decline since emergence of HIV/AIDS, probably due to increased condom use</a:t>
            </a:r>
          </a:p>
          <a:p>
            <a:pPr marL="519113" lvl="2">
              <a:spcAft>
                <a:spcPts val="500"/>
              </a:spcAft>
            </a:pPr>
            <a:r>
              <a:rPr lang="en-US" altLang="en-US" sz="2000" dirty="0"/>
              <a:t>Most strains susceptible to UV light, cold, desiccation</a:t>
            </a:r>
          </a:p>
          <a:p>
            <a:pPr marL="736600" lvl="3">
              <a:spcAft>
                <a:spcPts val="500"/>
              </a:spcAft>
            </a:pPr>
            <a:r>
              <a:rPr lang="en-US" altLang="en-US" sz="1800" dirty="0"/>
              <a:t>Transmission almost exclusively by direct contact</a:t>
            </a:r>
          </a:p>
          <a:p>
            <a:pPr marL="736600" lvl="3">
              <a:spcAft>
                <a:spcPts val="500"/>
              </a:spcAft>
            </a:pPr>
            <a:r>
              <a:rPr lang="en-US" altLang="en-US" sz="1800" dirty="0"/>
              <a:t>Almost always sexual, including vaginal, oral, anal</a:t>
            </a:r>
          </a:p>
          <a:p>
            <a:pPr marL="736600" lvl="3">
              <a:spcAft>
                <a:spcPts val="500"/>
              </a:spcAft>
            </a:pPr>
            <a:r>
              <a:rPr lang="en-US" altLang="en-US" sz="1800" dirty="0"/>
              <a:t>Also transmitted mother to child during vaginal birth</a:t>
            </a:r>
          </a:p>
          <a:p>
            <a:pPr marL="519113" lvl="2">
              <a:spcAft>
                <a:spcPts val="500"/>
              </a:spcAft>
            </a:pPr>
            <a:r>
              <a:rPr lang="en-US" altLang="en-US" sz="2000" dirty="0"/>
              <a:t>Factors influencing incidence include use of birth control pills, asymptomatic infection (20% of men, 60% of women), and lack of immunity after recovery from infection</a:t>
            </a:r>
          </a:p>
        </p:txBody>
      </p:sp>
    </p:spTree>
    <p:extLst>
      <p:ext uri="{BB962C8B-B14F-4D97-AF65-F5344CB8AC3E}">
        <p14:creationId xmlns:p14="http://schemas.microsoft.com/office/powerpoint/2010/main" val="4178092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987316-1196-4EDC-9D71-3CD997F32753}"/>
              </a:ext>
            </a:extLst>
          </p:cNvPr>
          <p:cNvSpPr>
            <a:spLocks noGrp="1"/>
          </p:cNvSpPr>
          <p:nvPr>
            <p:ph type="title"/>
          </p:nvPr>
        </p:nvSpPr>
        <p:spPr>
          <a:xfrm>
            <a:off x="1112146" y="228600"/>
            <a:ext cx="7557025" cy="609600"/>
          </a:xfrm>
        </p:spPr>
        <p:txBody>
          <a:bodyPr/>
          <a:lstStyle/>
          <a:p>
            <a:r>
              <a:rPr lang="en-US" altLang="en-US" b="1" dirty="0">
                <a:solidFill>
                  <a:prstClr val="black"/>
                </a:solidFill>
              </a:rPr>
              <a:t>Anatomy, Physiology, and Ecology (1)</a:t>
            </a:r>
            <a:endParaRPr lang="en-US" dirty="0"/>
          </a:p>
        </p:txBody>
      </p:sp>
      <p:sp>
        <p:nvSpPr>
          <p:cNvPr id="2" name="Content Placeholder 1"/>
          <p:cNvSpPr>
            <a:spLocks noGrp="1"/>
          </p:cNvSpPr>
          <p:nvPr>
            <p:ph idx="1"/>
          </p:nvPr>
        </p:nvSpPr>
        <p:spPr>
          <a:xfrm>
            <a:off x="803565" y="990600"/>
            <a:ext cx="7190508" cy="2895600"/>
          </a:xfrm>
        </p:spPr>
        <p:txBody>
          <a:bodyPr/>
          <a:lstStyle/>
          <a:p>
            <a:pPr>
              <a:spcAft>
                <a:spcPts val="1500"/>
              </a:spcAft>
            </a:pPr>
            <a:r>
              <a:rPr lang="en-US" altLang="en-US" sz="2600" dirty="0"/>
              <a:t>The urinary system</a:t>
            </a:r>
          </a:p>
          <a:p>
            <a:pPr marL="285750" lvl="1">
              <a:spcBef>
                <a:spcPts val="0"/>
              </a:spcBef>
            </a:pPr>
            <a:r>
              <a:rPr lang="en-US" altLang="en-US" sz="2200" dirty="0"/>
              <a:t>Urine and urinary tract above urethra have generally been considered free of microorganisms in both women and men</a:t>
            </a:r>
          </a:p>
          <a:p>
            <a:pPr marL="512763" lvl="2"/>
            <a:r>
              <a:rPr lang="en-US" altLang="en-US" sz="2000" dirty="0"/>
              <a:t>Lower urethra has normal resident microbiota</a:t>
            </a:r>
          </a:p>
          <a:p>
            <a:pPr marL="735013" lvl="3"/>
            <a:r>
              <a:rPr lang="en-US" altLang="en-US" sz="1800" dirty="0"/>
              <a:t>Includes species of </a:t>
            </a:r>
            <a:r>
              <a:rPr lang="en-US" altLang="en-US" sz="1800" i="1" dirty="0"/>
              <a:t>Lactobacillus</a:t>
            </a:r>
            <a:r>
              <a:rPr lang="en-US" altLang="en-US" sz="1800" dirty="0"/>
              <a:t>, </a:t>
            </a:r>
            <a:r>
              <a:rPr lang="en-US" altLang="en-US" sz="1800" i="1" dirty="0"/>
              <a:t>Staphylococcus</a:t>
            </a:r>
            <a:r>
              <a:rPr lang="en-US" altLang="en-US" sz="1800" dirty="0"/>
              <a:t>, </a:t>
            </a:r>
            <a:r>
              <a:rPr lang="en-US" altLang="en-US" sz="1800" i="1" dirty="0"/>
              <a:t>Corynebacterium</a:t>
            </a:r>
            <a:r>
              <a:rPr lang="en-US" altLang="en-US" sz="1800" dirty="0"/>
              <a:t>, </a:t>
            </a:r>
            <a:r>
              <a:rPr lang="en-US" altLang="en-US" sz="1800" i="1" dirty="0"/>
              <a:t>Haemophilus</a:t>
            </a:r>
            <a:r>
              <a:rPr lang="en-US" altLang="en-US" sz="1800" dirty="0"/>
              <a:t>, </a:t>
            </a:r>
            <a:r>
              <a:rPr lang="en-US" altLang="en-US" sz="1800" i="1" dirty="0"/>
              <a:t>Streptococcus</a:t>
            </a:r>
            <a:r>
              <a:rPr lang="en-US" altLang="en-US" sz="1800" dirty="0"/>
              <a:t>, </a:t>
            </a:r>
            <a:r>
              <a:rPr lang="en-US" altLang="en-US" sz="1800" i="1" dirty="0"/>
              <a:t>Bacteroides</a:t>
            </a:r>
          </a:p>
        </p:txBody>
      </p:sp>
    </p:spTree>
    <p:extLst>
      <p:ext uri="{BB962C8B-B14F-4D97-AF65-F5344CB8AC3E}">
        <p14:creationId xmlns:p14="http://schemas.microsoft.com/office/powerpoint/2010/main" val="1666340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0A4BFC8-5D6A-43D1-99BF-686D1109BF7C}"/>
              </a:ext>
            </a:extLst>
          </p:cNvPr>
          <p:cNvSpPr>
            <a:spLocks noGrp="1"/>
          </p:cNvSpPr>
          <p:nvPr>
            <p:ph type="title"/>
          </p:nvPr>
        </p:nvSpPr>
        <p:spPr>
          <a:xfrm>
            <a:off x="2950486" y="220847"/>
            <a:ext cx="3877949" cy="609600"/>
          </a:xfrm>
        </p:spPr>
        <p:txBody>
          <a:bodyPr/>
          <a:lstStyle/>
          <a:p>
            <a:r>
              <a:rPr lang="en-US" altLang="en-US" b="1" dirty="0">
                <a:solidFill>
                  <a:schemeClr val="tx1"/>
                </a:solidFill>
                <a:cs typeface="Lucida Sans Unicode" panose="020B0602030504020204" pitchFamily="34" charset="0"/>
              </a:rPr>
              <a:t>Bacterial STIs (9)</a:t>
            </a:r>
            <a:endParaRPr lang="en-US" dirty="0">
              <a:solidFill>
                <a:schemeClr val="tx1"/>
              </a:solidFill>
            </a:endParaRPr>
          </a:p>
        </p:txBody>
      </p:sp>
      <p:sp>
        <p:nvSpPr>
          <p:cNvPr id="3" name="Content Placeholder 2"/>
          <p:cNvSpPr>
            <a:spLocks noGrp="1"/>
          </p:cNvSpPr>
          <p:nvPr>
            <p:ph idx="1"/>
          </p:nvPr>
        </p:nvSpPr>
        <p:spPr>
          <a:xfrm>
            <a:off x="797256" y="990600"/>
            <a:ext cx="7356144" cy="5486400"/>
          </a:xfrm>
        </p:spPr>
        <p:txBody>
          <a:bodyPr/>
          <a:lstStyle/>
          <a:p>
            <a:pPr>
              <a:spcAft>
                <a:spcPts val="1500"/>
              </a:spcAft>
            </a:pPr>
            <a:r>
              <a:rPr lang="en-US" altLang="en-US" dirty="0"/>
              <a:t>Gonorrhea</a:t>
            </a:r>
          </a:p>
          <a:p>
            <a:pPr marL="285750" lvl="1">
              <a:spcBef>
                <a:spcPts val="0"/>
              </a:spcBef>
              <a:spcAft>
                <a:spcPts val="500"/>
              </a:spcAft>
            </a:pPr>
            <a:r>
              <a:rPr lang="en-US" altLang="en-US" i="1" dirty="0"/>
              <a:t>Treatment and prevention</a:t>
            </a:r>
          </a:p>
          <a:p>
            <a:pPr marL="504825" lvl="2">
              <a:spcAft>
                <a:spcPts val="500"/>
              </a:spcAft>
            </a:pPr>
            <a:r>
              <a:rPr lang="en-US" altLang="en-US" sz="2000" dirty="0"/>
              <a:t>Frequently resistant to many antibacterial medications</a:t>
            </a:r>
          </a:p>
          <a:p>
            <a:pPr marL="736600" lvl="3" indent="-217488">
              <a:spcAft>
                <a:spcPts val="500"/>
              </a:spcAft>
            </a:pPr>
            <a:r>
              <a:rPr lang="en-US" altLang="en-US" sz="1800" dirty="0"/>
              <a:t>Combination therapy of ceftriaxone injection plus azithromycin recommended to prevent spread of resistance</a:t>
            </a:r>
          </a:p>
          <a:p>
            <a:pPr marL="504825" lvl="2">
              <a:spcAft>
                <a:spcPts val="500"/>
              </a:spcAft>
            </a:pPr>
            <a:r>
              <a:rPr lang="en-US" altLang="en-US" sz="2000" dirty="0"/>
              <a:t>Abstinence, monogamous relationships, and consistent, correct use of condoms, rapid identification and treatment of sexual contacts</a:t>
            </a:r>
          </a:p>
          <a:p>
            <a:pPr marL="504825" lvl="2">
              <a:spcAft>
                <a:spcPts val="500"/>
              </a:spcAft>
            </a:pPr>
            <a:r>
              <a:rPr lang="en-US" altLang="en-US" sz="2000" dirty="0"/>
              <a:t>No vaccine</a:t>
            </a:r>
          </a:p>
          <a:p>
            <a:pPr marL="736600" lvl="3" indent="-217488">
              <a:spcAft>
                <a:spcPts val="500"/>
              </a:spcAft>
            </a:pPr>
            <a:r>
              <a:rPr lang="en-US" altLang="en-US" sz="1800" dirty="0"/>
              <a:t>Antigenic variation</a:t>
            </a:r>
          </a:p>
          <a:p>
            <a:pPr marL="736600" lvl="3" indent="-217488">
              <a:spcAft>
                <a:spcPts val="500"/>
              </a:spcAft>
            </a:pPr>
            <a:r>
              <a:rPr lang="en-US" altLang="en-US" sz="1800" dirty="0"/>
              <a:t>Lack of animal model</a:t>
            </a:r>
          </a:p>
          <a:p>
            <a:pPr marL="504825" lvl="2">
              <a:spcAft>
                <a:spcPts val="500"/>
              </a:spcAft>
            </a:pPr>
            <a:r>
              <a:rPr lang="en-US" altLang="en-US" sz="2000" dirty="0"/>
              <a:t>Neonatal gonococcal conjunctivitis prevented by prophylactic treatment of eyes of newborns within 1 hour</a:t>
            </a:r>
          </a:p>
          <a:p>
            <a:pPr marL="736600" lvl="3" indent="-217488">
              <a:spcAft>
                <a:spcPts val="500"/>
              </a:spcAft>
            </a:pPr>
            <a:r>
              <a:rPr lang="en-US" altLang="en-US" sz="1800" dirty="0"/>
              <a:t>Required by law in U.S.</a:t>
            </a:r>
          </a:p>
        </p:txBody>
      </p:sp>
    </p:spTree>
    <p:extLst>
      <p:ext uri="{BB962C8B-B14F-4D97-AF65-F5344CB8AC3E}">
        <p14:creationId xmlns:p14="http://schemas.microsoft.com/office/powerpoint/2010/main" val="4228555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Table 27.7 Gonorrhea</a:t>
            </a:r>
          </a:p>
        </p:txBody>
      </p:sp>
      <p:sp>
        <p:nvSpPr>
          <p:cNvPr id="7" name="Content Placeholder 6">
            <a:extLst>
              <a:ext uri="{FF2B5EF4-FFF2-40B4-BE49-F238E27FC236}">
                <a16:creationId xmlns:a16="http://schemas.microsoft.com/office/drawing/2014/main" id="{E5549AC5-B526-43FF-A8A2-E4362805A39A}"/>
              </a:ext>
            </a:extLst>
          </p:cNvPr>
          <p:cNvSpPr>
            <a:spLocks noGrp="1"/>
          </p:cNvSpPr>
          <p:nvPr>
            <p:ph sz="quarter" idx="12"/>
          </p:nvPr>
        </p:nvSpPr>
        <p:spPr>
          <a:xfrm>
            <a:off x="793750" y="959230"/>
            <a:ext cx="1949450" cy="5684025"/>
          </a:xfrm>
        </p:spPr>
        <p:txBody>
          <a:bodyPr/>
          <a:lstStyle/>
          <a:p>
            <a:pPr marL="128588" lvl="0" indent="-128588">
              <a:spcBef>
                <a:spcPts val="0"/>
              </a:spcBef>
              <a:spcAft>
                <a:spcPts val="1200"/>
              </a:spcAft>
              <a:buFont typeface="+mj-lt"/>
              <a:buAutoNum type="arabicPeriod"/>
            </a:pPr>
            <a:r>
              <a:rPr lang="en-US" sz="1000" dirty="0">
                <a:solidFill>
                  <a:prstClr val="black"/>
                </a:solidFill>
              </a:rPr>
              <a:t>Neisseria gonorrhoeae attaches to mucous membranes of the genitalia, mouth, anus, rectum, or eyes; serious infections leading to loss of vision are a risk in newborns.</a:t>
            </a:r>
          </a:p>
          <a:p>
            <a:pPr marL="107950" indent="-107950">
              <a:spcBef>
                <a:spcPts val="0"/>
              </a:spcBef>
              <a:spcAft>
                <a:spcPts val="1200"/>
              </a:spcAft>
              <a:buFont typeface="+mj-lt"/>
              <a:buAutoNum type="arabicPeriod"/>
            </a:pPr>
            <a:r>
              <a:rPr lang="en-US" sz="1000" dirty="0">
                <a:solidFill>
                  <a:prstClr val="black"/>
                </a:solidFill>
              </a:rPr>
              <a:t> </a:t>
            </a:r>
            <a:r>
              <a:rPr lang="en-US" sz="1000" dirty="0"/>
              <a:t>The cervix is the usual site of primary infection in women. </a:t>
            </a:r>
          </a:p>
          <a:p>
            <a:pPr marL="128588" indent="-128588">
              <a:spcBef>
                <a:spcPts val="0"/>
              </a:spcBef>
              <a:spcAft>
                <a:spcPts val="1200"/>
              </a:spcAft>
              <a:buFont typeface="+mj-lt"/>
              <a:buAutoNum type="arabicPeriod"/>
            </a:pPr>
            <a:r>
              <a:rPr lang="en-US" sz="1000" dirty="0"/>
              <a:t>The outer covering of the liver is infected when gonococci enter the abdominal cavity from infected fallopian tubes. </a:t>
            </a:r>
          </a:p>
          <a:p>
            <a:pPr marL="128588" indent="-128588">
              <a:spcBef>
                <a:spcPts val="0"/>
              </a:spcBef>
              <a:spcAft>
                <a:spcPts val="1200"/>
              </a:spcAft>
              <a:buFont typeface="+mj-lt"/>
              <a:buAutoNum type="arabicPeriod"/>
            </a:pPr>
            <a:r>
              <a:rPr lang="en-US" sz="1000" dirty="0"/>
              <a:t>Prostatic gonococcal abscesses may be difficult to eliminate.</a:t>
            </a:r>
          </a:p>
          <a:p>
            <a:pPr marL="128588" indent="-128588">
              <a:spcBef>
                <a:spcPts val="0"/>
              </a:spcBef>
              <a:spcAft>
                <a:spcPts val="1200"/>
              </a:spcAft>
              <a:buFont typeface="+mj-lt"/>
              <a:buAutoNum type="arabicPeriod"/>
            </a:pPr>
            <a:r>
              <a:rPr lang="en-US" sz="1000" dirty="0"/>
              <a:t>Infection of the fallopian tubes results in scarring, which can cause infertility or ectopic pregnancy. </a:t>
            </a:r>
          </a:p>
          <a:p>
            <a:pPr marL="128588" indent="-128588">
              <a:spcBef>
                <a:spcPts val="0"/>
              </a:spcBef>
              <a:spcAft>
                <a:spcPts val="1200"/>
              </a:spcAft>
              <a:buFont typeface="+mj-lt"/>
              <a:buAutoNum type="arabicPeriod"/>
            </a:pPr>
            <a:r>
              <a:rPr lang="en-US" sz="1000" dirty="0"/>
              <a:t>Organisms carried by the bloodstream infect the heart valves and joints. </a:t>
            </a:r>
          </a:p>
          <a:p>
            <a:pPr marL="128588" indent="-128588">
              <a:spcBef>
                <a:spcPts val="0"/>
              </a:spcBef>
              <a:spcAft>
                <a:spcPts val="1200"/>
              </a:spcAft>
              <a:buFont typeface="+mj-lt"/>
              <a:buAutoNum type="arabicPeriod"/>
            </a:pPr>
            <a:r>
              <a:rPr lang="en-US" sz="1000" dirty="0"/>
              <a:t>Urethral scarring from gonococcal infection can predispose to urinary infections by other organisms. </a:t>
            </a:r>
          </a:p>
          <a:p>
            <a:pPr marL="128588" lvl="0" indent="-128588">
              <a:spcBef>
                <a:spcPts val="0"/>
              </a:spcBef>
              <a:spcAft>
                <a:spcPts val="1200"/>
              </a:spcAft>
              <a:buFont typeface="+mj-lt"/>
              <a:buAutoNum type="arabicPeriod"/>
            </a:pPr>
            <a:r>
              <a:rPr lang="en-US" sz="1000" dirty="0"/>
              <a:t>Scarring of testicular tubules can cause infertility.</a:t>
            </a:r>
            <a:endParaRPr lang="en-US" sz="1000" dirty="0">
              <a:solidFill>
                <a:prstClr val="black"/>
              </a:solidFill>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19400" y="2033649"/>
            <a:ext cx="1676400" cy="3474517"/>
          </a:xfrm>
          <a:prstGeom prst="rect">
            <a:avLst/>
          </a:prstGeom>
        </p:spPr>
      </p:pic>
      <p:graphicFrame>
        <p:nvGraphicFramePr>
          <p:cNvPr id="16" name="Table Placeholder 15">
            <a:extLst>
              <a:ext uri="{FF2B5EF4-FFF2-40B4-BE49-F238E27FC236}">
                <a16:creationId xmlns:a16="http://schemas.microsoft.com/office/drawing/2014/main" id="{22012E9C-D5DF-4C15-B4B9-7F04A4899B5F}"/>
              </a:ext>
            </a:extLst>
          </p:cNvPr>
          <p:cNvGraphicFramePr>
            <a:graphicFrameLocks noGrp="1"/>
          </p:cNvGraphicFramePr>
          <p:nvPr>
            <p:ph type="tbl" sz="quarter" idx="18"/>
            <p:extLst>
              <p:ext uri="{D42A27DB-BD31-4B8C-83A1-F6EECF244321}">
                <p14:modId xmlns:p14="http://schemas.microsoft.com/office/powerpoint/2010/main" val="3064094409"/>
              </p:ext>
            </p:extLst>
          </p:nvPr>
        </p:nvGraphicFramePr>
        <p:xfrm>
          <a:off x="4544290" y="963604"/>
          <a:ext cx="3770300" cy="5852160"/>
        </p:xfrm>
        <a:graphic>
          <a:graphicData uri="http://schemas.openxmlformats.org/drawingml/2006/table">
            <a:tbl>
              <a:tblPr firstRow="1" bandRow="1">
                <a:tableStyleId>{5940675A-B579-460E-94D1-54222C63F5DA}</a:tableStyleId>
              </a:tblPr>
              <a:tblGrid>
                <a:gridCol w="1143000">
                  <a:extLst>
                    <a:ext uri="{9D8B030D-6E8A-4147-A177-3AD203B41FA5}">
                      <a16:colId xmlns:a16="http://schemas.microsoft.com/office/drawing/2014/main" val="4194596021"/>
                    </a:ext>
                  </a:extLst>
                </a:gridCol>
                <a:gridCol w="2627300">
                  <a:extLst>
                    <a:ext uri="{9D8B030D-6E8A-4147-A177-3AD203B41FA5}">
                      <a16:colId xmlns:a16="http://schemas.microsoft.com/office/drawing/2014/main" val="3666590056"/>
                    </a:ext>
                  </a:extLst>
                </a:gridCol>
              </a:tblGrid>
              <a:tr h="150613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Sign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Frequently asymptomatic. Men: pain on urination, urethral discharge; complications may include impaired urinary flow, infertility, and arthritis. Women: abnormal vaginal discharge, pain on urination; complications can include pelvic pain, infertility, ectopic pregnancy, and arthritis.</a:t>
                      </a:r>
                    </a:p>
                  </a:txBody>
                  <a:tcPr/>
                </a:tc>
                <a:extLst>
                  <a:ext uri="{0D108BD9-81ED-4DB2-BD59-A6C34878D82A}">
                    <a16:rowId xmlns:a16="http://schemas.microsoft.com/office/drawing/2014/main" val="2015351017"/>
                  </a:ext>
                </a:extLst>
              </a:tr>
              <a:tr h="4429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2 to 5 days</a:t>
                      </a:r>
                    </a:p>
                  </a:txBody>
                  <a:tcPr/>
                </a:tc>
                <a:extLst>
                  <a:ext uri="{0D108BD9-81ED-4DB2-BD59-A6C34878D82A}">
                    <a16:rowId xmlns:a16="http://schemas.microsoft.com/office/drawing/2014/main" val="574686224"/>
                  </a:ext>
                </a:extLst>
              </a:tr>
              <a:tr h="6201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Causative agents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Neisseria gonorrhoeae (also called gonococcus or GC), a Gram-negative diplococcus</a:t>
                      </a:r>
                    </a:p>
                  </a:txBody>
                  <a:tcPr/>
                </a:tc>
                <a:extLst>
                  <a:ext uri="{0D108BD9-81ED-4DB2-BD59-A6C34878D82A}">
                    <a16:rowId xmlns:a16="http://schemas.microsoft.com/office/drawing/2014/main" val="2168582835"/>
                  </a:ext>
                </a:extLst>
              </a:tr>
              <a:tr h="132894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Pathogenesis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Organisms attach to certain non-ciliated epithelial cells by pili; phase and antigenic variation in surface proteins and pili allows attachment to different host cells and escape from immune mechanisms; inflammation, scarring; can spread by bloodstream.</a:t>
                      </a:r>
                    </a:p>
                  </a:txBody>
                  <a:tcPr/>
                </a:tc>
                <a:extLst>
                  <a:ext uri="{0D108BD9-81ED-4DB2-BD59-A6C34878D82A}">
                    <a16:rowId xmlns:a16="http://schemas.microsoft.com/office/drawing/2014/main" val="687750469"/>
                  </a:ext>
                </a:extLst>
              </a:tr>
              <a:tr h="620175">
                <a:tc>
                  <a: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Epidemiology</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Transmitted by sexual contact; asymptomatic infections are common; no immunity following recovery.</a:t>
                      </a:r>
                    </a:p>
                  </a:txBody>
                  <a:tcPr/>
                </a:tc>
                <a:extLst>
                  <a:ext uri="{0D108BD9-81ED-4DB2-BD59-A6C34878D82A}">
                    <a16:rowId xmlns:a16="http://schemas.microsoft.com/office/drawing/2014/main" val="3434284274"/>
                  </a:ext>
                </a:extLst>
              </a:tr>
              <a:tr h="115175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combination of antibiotics; widespread resistance limits medication options. Prevention: abstinence, monogamous relationships, condoms, early treatment of sexual contacts.</a:t>
                      </a:r>
                    </a:p>
                  </a:txBody>
                  <a:tcPr/>
                </a:tc>
                <a:extLst>
                  <a:ext uri="{0D108BD9-81ED-4DB2-BD59-A6C34878D82A}">
                    <a16:rowId xmlns:a16="http://schemas.microsoft.com/office/drawing/2014/main" val="4119370550"/>
                  </a:ext>
                </a:extLst>
              </a:tr>
            </a:tbl>
          </a:graphicData>
        </a:graphic>
      </p:graphicFrame>
    </p:spTree>
    <p:extLst>
      <p:ext uri="{BB962C8B-B14F-4D97-AF65-F5344CB8AC3E}">
        <p14:creationId xmlns:p14="http://schemas.microsoft.com/office/powerpoint/2010/main" val="5663634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DEE4B9-EDE9-47E3-8208-B4E3999BA209}"/>
              </a:ext>
            </a:extLst>
          </p:cNvPr>
          <p:cNvSpPr>
            <a:spLocks noGrp="1"/>
          </p:cNvSpPr>
          <p:nvPr>
            <p:ph type="title"/>
          </p:nvPr>
        </p:nvSpPr>
        <p:spPr>
          <a:xfrm>
            <a:off x="1733148" y="214745"/>
            <a:ext cx="5677705" cy="609600"/>
          </a:xfrm>
        </p:spPr>
        <p:txBody>
          <a:bodyPr/>
          <a:lstStyle/>
          <a:p>
            <a:r>
              <a:rPr lang="en-US" altLang="en-US" b="1" dirty="0">
                <a:solidFill>
                  <a:schemeClr val="tx1"/>
                </a:solidFill>
                <a:cs typeface="Lucida Sans Unicode" panose="020B0602030504020204" pitchFamily="34" charset="0"/>
              </a:rPr>
              <a:t>Bacterial STIs – Figure 27.11</a:t>
            </a:r>
            <a:endParaRPr lang="en-US" dirty="0">
              <a:solidFill>
                <a:schemeClr val="tx1"/>
              </a:solidFill>
            </a:endParaRPr>
          </a:p>
        </p:txBody>
      </p:sp>
      <p:sp>
        <p:nvSpPr>
          <p:cNvPr id="14" name="Content Placeholder 13">
            <a:extLst>
              <a:ext uri="{FF2B5EF4-FFF2-40B4-BE49-F238E27FC236}">
                <a16:creationId xmlns:a16="http://schemas.microsoft.com/office/drawing/2014/main" id="{FB211CD9-A74B-4BA1-85BE-C2E0BB2D9895}"/>
              </a:ext>
            </a:extLst>
          </p:cNvPr>
          <p:cNvSpPr>
            <a:spLocks noGrp="1"/>
          </p:cNvSpPr>
          <p:nvPr>
            <p:ph idx="1"/>
          </p:nvPr>
        </p:nvSpPr>
        <p:spPr>
          <a:xfrm>
            <a:off x="1011390" y="907471"/>
            <a:ext cx="7696200" cy="3224150"/>
          </a:xfrm>
        </p:spPr>
        <p:txBody>
          <a:bodyPr/>
          <a:lstStyle/>
          <a:p>
            <a:pPr lvl="0" defTabSz="914400">
              <a:spcAft>
                <a:spcPts val="1500"/>
              </a:spcAft>
            </a:pPr>
            <a:r>
              <a:rPr lang="en-US" altLang="en-US" sz="2600" i="1" dirty="0">
                <a:solidFill>
                  <a:prstClr val="black"/>
                </a:solidFill>
                <a:cs typeface="Lucida Sans Unicode" panose="020B0602030504020204" pitchFamily="34" charset="0"/>
              </a:rPr>
              <a:t>Mycoplasma genitalium</a:t>
            </a:r>
            <a:r>
              <a:rPr lang="en-US" altLang="en-US" sz="2600" dirty="0">
                <a:solidFill>
                  <a:prstClr val="black"/>
                </a:solidFill>
                <a:cs typeface="Lucida Sans Unicode" panose="020B0602030504020204" pitchFamily="34" charset="0"/>
              </a:rPr>
              <a:t> infections</a:t>
            </a:r>
          </a:p>
          <a:p>
            <a:pPr marL="285750" lvl="1" defTabSz="914400">
              <a:spcBef>
                <a:spcPts val="0"/>
              </a:spcBef>
              <a:spcAft>
                <a:spcPts val="200"/>
              </a:spcAft>
            </a:pPr>
            <a:r>
              <a:rPr lang="en-US" altLang="en-US" sz="2400" dirty="0">
                <a:solidFill>
                  <a:prstClr val="black"/>
                </a:solidFill>
                <a:cs typeface="Lucida Sans Unicode" panose="020B0602030504020204" pitchFamily="34" charset="0"/>
              </a:rPr>
              <a:t>Emerging cause of infections in men and women</a:t>
            </a:r>
          </a:p>
          <a:p>
            <a:pPr marL="285750" lvl="1" defTabSz="914400">
              <a:spcAft>
                <a:spcPts val="200"/>
              </a:spcAft>
            </a:pPr>
            <a:r>
              <a:rPr lang="en-US" altLang="en-US" sz="2400" dirty="0">
                <a:solidFill>
                  <a:prstClr val="black"/>
                </a:solidFill>
                <a:cs typeface="Lucida Sans Unicode" panose="020B0602030504020204" pitchFamily="34" charset="0"/>
              </a:rPr>
              <a:t>Nucleic acid detection tests developed for detection</a:t>
            </a:r>
          </a:p>
          <a:p>
            <a:pPr marL="285750" lvl="1" defTabSz="914400">
              <a:spcAft>
                <a:spcPts val="200"/>
              </a:spcAft>
            </a:pPr>
            <a:r>
              <a:rPr lang="en-US" altLang="en-US" sz="2400" i="1" dirty="0">
                <a:solidFill>
                  <a:prstClr val="black"/>
                </a:solidFill>
                <a:cs typeface="Lucida Sans Unicode" panose="020B0602030504020204" pitchFamily="34" charset="0"/>
              </a:rPr>
              <a:t>Signs and symptoms</a:t>
            </a:r>
          </a:p>
          <a:p>
            <a:pPr marL="512763" lvl="2" defTabSz="914400">
              <a:spcAft>
                <a:spcPts val="200"/>
              </a:spcAft>
            </a:pPr>
            <a:r>
              <a:rPr lang="en-US" altLang="en-US" sz="2200" dirty="0">
                <a:solidFill>
                  <a:prstClr val="black"/>
                </a:solidFill>
                <a:cs typeface="Lucida Sans Unicode" panose="020B0602030504020204" pitchFamily="34" charset="0"/>
              </a:rPr>
              <a:t>Frequently asymptomatic; otherwise, symptoms similar </a:t>
            </a:r>
            <a:br>
              <a:rPr lang="en-US" altLang="en-US" sz="2200" dirty="0">
                <a:solidFill>
                  <a:prstClr val="black"/>
                </a:solidFill>
                <a:cs typeface="Lucida Sans Unicode" panose="020B0602030504020204" pitchFamily="34" charset="0"/>
              </a:rPr>
            </a:br>
            <a:r>
              <a:rPr lang="en-US" altLang="en-US" sz="2200" dirty="0">
                <a:solidFill>
                  <a:prstClr val="black"/>
                </a:solidFill>
                <a:cs typeface="Lucida Sans Unicode" panose="020B0602030504020204" pitchFamily="34" charset="0"/>
              </a:rPr>
              <a:t>to chlamydia and gonorrhea</a:t>
            </a:r>
          </a:p>
          <a:p>
            <a:pPr marL="285750" lvl="1" defTabSz="914400">
              <a:spcAft>
                <a:spcPts val="200"/>
              </a:spcAft>
            </a:pPr>
            <a:r>
              <a:rPr lang="en-US" altLang="en-US" sz="2400" i="1" dirty="0">
                <a:solidFill>
                  <a:prstClr val="black"/>
                </a:solidFill>
                <a:cs typeface="Lucida Sans Unicode" panose="020B0602030504020204" pitchFamily="34" charset="0"/>
              </a:rPr>
              <a:t>Causative agent: Mycoplasma genitalium</a:t>
            </a:r>
          </a:p>
        </p:txBody>
      </p:sp>
      <p:sp>
        <p:nvSpPr>
          <p:cNvPr id="11" name="Content Placeholder 10">
            <a:extLst>
              <a:ext uri="{FF2B5EF4-FFF2-40B4-BE49-F238E27FC236}">
                <a16:creationId xmlns:a16="http://schemas.microsoft.com/office/drawing/2014/main" id="{29241C3D-3364-46DE-AA60-7BA3C1259159}"/>
              </a:ext>
            </a:extLst>
          </p:cNvPr>
          <p:cNvSpPr>
            <a:spLocks noGrp="1"/>
          </p:cNvSpPr>
          <p:nvPr>
            <p:ph sz="quarter" idx="18"/>
          </p:nvPr>
        </p:nvSpPr>
        <p:spPr>
          <a:xfrm>
            <a:off x="1303368" y="4198392"/>
            <a:ext cx="2963832" cy="2278608"/>
          </a:xfrm>
        </p:spPr>
        <p:txBody>
          <a:bodyPr/>
          <a:lstStyle/>
          <a:p>
            <a:pPr marL="234950" lvl="2" indent="-234950" defTabSz="914400">
              <a:spcAft>
                <a:spcPts val="200"/>
              </a:spcAft>
              <a:buFont typeface="Arial" panose="020B0604020202020204" pitchFamily="34" charset="0"/>
              <a:buChar char="•"/>
            </a:pPr>
            <a:r>
              <a:rPr lang="en-US" altLang="en-US" sz="2200" dirty="0">
                <a:solidFill>
                  <a:prstClr val="black"/>
                </a:solidFill>
                <a:cs typeface="Lucida Sans Unicode" panose="020B0602030504020204" pitchFamily="34" charset="0"/>
              </a:rPr>
              <a:t>No cell wall, fastidious</a:t>
            </a:r>
          </a:p>
          <a:p>
            <a:pPr marL="234950" lvl="2" indent="-234950" defTabSz="914400">
              <a:spcAft>
                <a:spcPts val="200"/>
              </a:spcAft>
              <a:buFont typeface="Arial" panose="020B0604020202020204" pitchFamily="34" charset="0"/>
              <a:buChar char="•"/>
            </a:pPr>
            <a:r>
              <a:rPr lang="en-US" altLang="en-US" sz="2200" dirty="0">
                <a:solidFill>
                  <a:prstClr val="black"/>
                </a:solidFill>
                <a:cs typeface="Lucida Sans Unicode" panose="020B0602030504020204" pitchFamily="34" charset="0"/>
              </a:rPr>
              <a:t>Generation time of at least 16 hours</a:t>
            </a:r>
          </a:p>
          <a:p>
            <a:pPr marL="234950" lvl="2" indent="-234950" defTabSz="914400">
              <a:spcAft>
                <a:spcPts val="200"/>
              </a:spcAft>
              <a:buFont typeface="Arial" panose="020B0604020202020204" pitchFamily="34" charset="0"/>
              <a:buChar char="•"/>
            </a:pPr>
            <a:r>
              <a:rPr lang="en-US" altLang="en-US" sz="2200" dirty="0">
                <a:solidFill>
                  <a:prstClr val="black"/>
                </a:solidFill>
                <a:cs typeface="Lucida Sans Unicode" panose="020B0602030504020204" pitchFamily="34" charset="0"/>
              </a:rPr>
              <a:t>Produces terminal organelle at one end; role in pathogenesis</a:t>
            </a:r>
          </a:p>
        </p:txBody>
      </p:sp>
      <p:pic>
        <p:nvPicPr>
          <p:cNvPr id="102404" name="Picture 5" descr="Cells appear bottle-shaped or jug-shaped.&#10;"/>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88" b="1588"/>
          <a:stretch/>
        </p:blipFill>
        <p:spPr bwMode="auto">
          <a:xfrm>
            <a:off x="5029200" y="4132563"/>
            <a:ext cx="2938463" cy="234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1"/>
          </p:nvPr>
        </p:nvSpPr>
        <p:spPr>
          <a:xfrm>
            <a:off x="7239000" y="6705600"/>
            <a:ext cx="1905000" cy="152400"/>
          </a:xfrm>
        </p:spPr>
        <p:txBody>
          <a:bodyPr/>
          <a:lstStyle/>
          <a:p>
            <a:r>
              <a:rPr lang="en-US" dirty="0"/>
              <a:t> ©Thomas Deerinck, NCMIR/ Science Source</a:t>
            </a:r>
          </a:p>
        </p:txBody>
      </p:sp>
    </p:spTree>
    <p:extLst>
      <p:ext uri="{BB962C8B-B14F-4D97-AF65-F5344CB8AC3E}">
        <p14:creationId xmlns:p14="http://schemas.microsoft.com/office/powerpoint/2010/main" val="2592547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687C4C-E4F7-4A0D-A4D6-A0339A7258DB}"/>
              </a:ext>
            </a:extLst>
          </p:cNvPr>
          <p:cNvSpPr>
            <a:spLocks noGrp="1"/>
          </p:cNvSpPr>
          <p:nvPr>
            <p:ph type="title"/>
          </p:nvPr>
        </p:nvSpPr>
        <p:spPr>
          <a:xfrm>
            <a:off x="3059344" y="214745"/>
            <a:ext cx="3877949" cy="609600"/>
          </a:xfrm>
        </p:spPr>
        <p:txBody>
          <a:bodyPr/>
          <a:lstStyle/>
          <a:p>
            <a:r>
              <a:rPr lang="en-US" altLang="en-US" b="1" dirty="0">
                <a:solidFill>
                  <a:schemeClr val="tx1"/>
                </a:solidFill>
                <a:cs typeface="Lucida Sans Unicode" panose="020B0602030504020204" pitchFamily="34" charset="0"/>
              </a:rPr>
              <a:t>Bacterial STIs (10)</a:t>
            </a:r>
            <a:endParaRPr lang="en-US" dirty="0">
              <a:solidFill>
                <a:schemeClr val="tx1"/>
              </a:solidFill>
            </a:endParaRPr>
          </a:p>
        </p:txBody>
      </p:sp>
      <p:sp>
        <p:nvSpPr>
          <p:cNvPr id="10" name="Content Placeholder 9">
            <a:extLst>
              <a:ext uri="{FF2B5EF4-FFF2-40B4-BE49-F238E27FC236}">
                <a16:creationId xmlns:a16="http://schemas.microsoft.com/office/drawing/2014/main" id="{BE2B3131-DF88-4A39-974D-EE82E03FDD5D}"/>
              </a:ext>
            </a:extLst>
          </p:cNvPr>
          <p:cNvSpPr>
            <a:spLocks noGrp="1"/>
          </p:cNvSpPr>
          <p:nvPr>
            <p:ph idx="1"/>
          </p:nvPr>
        </p:nvSpPr>
        <p:spPr>
          <a:xfrm>
            <a:off x="796635" y="990600"/>
            <a:ext cx="7356765" cy="5562600"/>
          </a:xfrm>
        </p:spPr>
        <p:txBody>
          <a:bodyPr/>
          <a:lstStyle/>
          <a:p>
            <a:pPr lvl="0" defTabSz="914400">
              <a:spcAft>
                <a:spcPts val="1500"/>
              </a:spcAft>
            </a:pPr>
            <a:r>
              <a:rPr lang="en-US" altLang="en-US" sz="2800" i="1" dirty="0">
                <a:solidFill>
                  <a:prstClr val="black"/>
                </a:solidFill>
                <a:cs typeface="Lucida Sans Unicode" panose="020B0602030504020204" pitchFamily="34" charset="0"/>
              </a:rPr>
              <a:t>Mycoplasma genitalium</a:t>
            </a:r>
            <a:r>
              <a:rPr lang="en-US" altLang="en-US" sz="2800" dirty="0">
                <a:solidFill>
                  <a:prstClr val="black"/>
                </a:solidFill>
                <a:cs typeface="Lucida Sans Unicode" panose="020B0602030504020204" pitchFamily="34" charset="0"/>
              </a:rPr>
              <a:t> infections</a:t>
            </a:r>
          </a:p>
          <a:p>
            <a:pPr marL="285750" lvl="1" defTabSz="914400">
              <a:spcBef>
                <a:spcPts val="0"/>
              </a:spcBef>
              <a:spcAft>
                <a:spcPts val="100"/>
              </a:spcAft>
            </a:pPr>
            <a:r>
              <a:rPr lang="en-US" altLang="en-US" sz="2400" i="1" dirty="0">
                <a:solidFill>
                  <a:prstClr val="black"/>
                </a:solidFill>
                <a:cs typeface="Lucida Sans Unicode" panose="020B0602030504020204" pitchFamily="34" charset="0"/>
              </a:rPr>
              <a:t>Pathogenesis</a:t>
            </a:r>
            <a:r>
              <a:rPr lang="en-US" altLang="en-US" sz="2400" dirty="0">
                <a:solidFill>
                  <a:prstClr val="black"/>
                </a:solidFill>
                <a:cs typeface="Lucida Sans Unicode" panose="020B0602030504020204" pitchFamily="34" charset="0"/>
              </a:rPr>
              <a:t> </a:t>
            </a:r>
          </a:p>
          <a:p>
            <a:pPr marL="512763" lvl="2" defTabSz="914400">
              <a:spcAft>
                <a:spcPts val="100"/>
              </a:spcAft>
            </a:pPr>
            <a:r>
              <a:rPr lang="en-US" altLang="en-US" sz="2200" dirty="0">
                <a:solidFill>
                  <a:prstClr val="black"/>
                </a:solidFill>
                <a:cs typeface="Lucida Sans Unicode" panose="020B0602030504020204" pitchFamily="34" charset="0"/>
              </a:rPr>
              <a:t>Terminal organelle used in gliding movement; adhesions at tip involved in attachment</a:t>
            </a:r>
          </a:p>
          <a:p>
            <a:pPr marL="512763" lvl="2" defTabSz="914400">
              <a:spcAft>
                <a:spcPts val="100"/>
              </a:spcAft>
            </a:pPr>
            <a:r>
              <a:rPr lang="en-US" altLang="en-US" sz="2200" dirty="0">
                <a:solidFill>
                  <a:prstClr val="black"/>
                </a:solidFill>
                <a:cs typeface="Lucida Sans Unicode" panose="020B0602030504020204" pitchFamily="34" charset="0"/>
              </a:rPr>
              <a:t>Antigenic variation</a:t>
            </a:r>
          </a:p>
          <a:p>
            <a:pPr marL="512763" lvl="2" defTabSz="914400">
              <a:spcAft>
                <a:spcPts val="100"/>
              </a:spcAft>
            </a:pPr>
            <a:r>
              <a:rPr lang="en-US" altLang="en-US" sz="2200" dirty="0">
                <a:solidFill>
                  <a:prstClr val="black"/>
                </a:solidFill>
                <a:cs typeface="Lucida Sans Unicode" panose="020B0602030504020204" pitchFamily="34" charset="0"/>
              </a:rPr>
              <a:t>Symptoms caused by host’s inflammatory response</a:t>
            </a:r>
          </a:p>
          <a:p>
            <a:pPr marL="285750" lvl="1" defTabSz="914400">
              <a:spcAft>
                <a:spcPts val="100"/>
              </a:spcAft>
            </a:pPr>
            <a:r>
              <a:rPr lang="en-US" altLang="en-US" sz="2400" i="1" dirty="0">
                <a:solidFill>
                  <a:prstClr val="black"/>
                </a:solidFill>
                <a:cs typeface="Lucida Sans Unicode" panose="020B0602030504020204" pitchFamily="34" charset="0"/>
              </a:rPr>
              <a:t>Epidemiology</a:t>
            </a:r>
          </a:p>
          <a:p>
            <a:pPr marL="512763" lvl="2" defTabSz="914400">
              <a:spcAft>
                <a:spcPts val="100"/>
              </a:spcAft>
            </a:pPr>
            <a:r>
              <a:rPr lang="en-US" altLang="en-US" sz="2200" dirty="0">
                <a:solidFill>
                  <a:prstClr val="black"/>
                </a:solidFill>
                <a:cs typeface="Lucida Sans Unicode" panose="020B0602030504020204" pitchFamily="34" charset="0"/>
              </a:rPr>
              <a:t>Spread by unprotected sex</a:t>
            </a:r>
          </a:p>
          <a:p>
            <a:pPr marL="512763" lvl="2" defTabSz="914400">
              <a:spcAft>
                <a:spcPts val="100"/>
              </a:spcAft>
            </a:pPr>
            <a:r>
              <a:rPr lang="en-US" altLang="en-US" sz="2200" dirty="0">
                <a:solidFill>
                  <a:prstClr val="black"/>
                </a:solidFill>
                <a:cs typeface="Lucida Sans Unicode" panose="020B0602030504020204" pitchFamily="34" charset="0"/>
              </a:rPr>
              <a:t>May be more common than reported</a:t>
            </a:r>
          </a:p>
          <a:p>
            <a:pPr marL="735013" lvl="3" defTabSz="914400">
              <a:spcAft>
                <a:spcPts val="100"/>
              </a:spcAft>
            </a:pPr>
            <a:r>
              <a:rPr lang="en-US" altLang="en-US" sz="2200" dirty="0">
                <a:solidFill>
                  <a:prstClr val="black"/>
                </a:solidFill>
                <a:cs typeface="Lucida Sans Unicode" panose="020B0602030504020204" pitchFamily="34" charset="0"/>
              </a:rPr>
              <a:t>Detection is difficult</a:t>
            </a:r>
          </a:p>
          <a:p>
            <a:pPr marL="735013" lvl="3" defTabSz="914400">
              <a:spcAft>
                <a:spcPts val="100"/>
              </a:spcAft>
            </a:pPr>
            <a:r>
              <a:rPr lang="en-US" altLang="en-US" sz="2200" dirty="0">
                <a:solidFill>
                  <a:prstClr val="black"/>
                </a:solidFill>
                <a:cs typeface="Lucida Sans Unicode" panose="020B0602030504020204" pitchFamily="34" charset="0"/>
              </a:rPr>
              <a:t>Infections are often asymptomatic</a:t>
            </a:r>
          </a:p>
          <a:p>
            <a:pPr marL="735013" lvl="3" defTabSz="914400">
              <a:spcAft>
                <a:spcPts val="100"/>
              </a:spcAft>
            </a:pPr>
            <a:r>
              <a:rPr lang="en-US" altLang="en-US" sz="2200" dirty="0">
                <a:solidFill>
                  <a:prstClr val="black"/>
                </a:solidFill>
                <a:cs typeface="Lucida Sans Unicode" panose="020B0602030504020204" pitchFamily="34" charset="0"/>
              </a:rPr>
              <a:t>Signs and symptoms similar to other STIs</a:t>
            </a:r>
          </a:p>
          <a:p>
            <a:pPr marL="735013" lvl="3" defTabSz="914400">
              <a:spcAft>
                <a:spcPts val="100"/>
              </a:spcAft>
            </a:pPr>
            <a:r>
              <a:rPr lang="en-US" altLang="en-US" sz="2200" dirty="0">
                <a:solidFill>
                  <a:prstClr val="black"/>
                </a:solidFill>
                <a:cs typeface="Lucida Sans Unicode" panose="020B0602030504020204" pitchFamily="34" charset="0"/>
              </a:rPr>
              <a:t>Not a notifiable disease</a:t>
            </a:r>
          </a:p>
        </p:txBody>
      </p:sp>
    </p:spTree>
    <p:extLst>
      <p:ext uri="{BB962C8B-B14F-4D97-AF65-F5344CB8AC3E}">
        <p14:creationId xmlns:p14="http://schemas.microsoft.com/office/powerpoint/2010/main" val="1937643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r>
              <a:rPr lang="en-US" b="1" dirty="0">
                <a:solidFill>
                  <a:schemeClr val="tx1"/>
                </a:solidFill>
              </a:rPr>
              <a:t>Table 27.8 </a:t>
            </a:r>
            <a:r>
              <a:rPr lang="en-US" b="1" i="1" dirty="0">
                <a:solidFill>
                  <a:schemeClr val="tx1"/>
                </a:solidFill>
              </a:rPr>
              <a:t>Mycoplasma genitalium </a:t>
            </a:r>
            <a:r>
              <a:rPr lang="en-US" b="1" dirty="0">
                <a:solidFill>
                  <a:schemeClr val="tx1"/>
                </a:solidFill>
              </a:rPr>
              <a:t>Infections</a:t>
            </a:r>
          </a:p>
        </p:txBody>
      </p:sp>
      <p:sp>
        <p:nvSpPr>
          <p:cNvPr id="14" name="Content Placeholder 13">
            <a:extLst>
              <a:ext uri="{FF2B5EF4-FFF2-40B4-BE49-F238E27FC236}">
                <a16:creationId xmlns:a16="http://schemas.microsoft.com/office/drawing/2014/main" id="{85912D48-91A0-4045-8FDA-5359AB014A64}"/>
              </a:ext>
            </a:extLst>
          </p:cNvPr>
          <p:cNvSpPr>
            <a:spLocks noGrp="1"/>
          </p:cNvSpPr>
          <p:nvPr>
            <p:ph sz="quarter" idx="12"/>
          </p:nvPr>
        </p:nvSpPr>
        <p:spPr>
          <a:xfrm>
            <a:off x="796635" y="990600"/>
            <a:ext cx="7010400" cy="2209800"/>
          </a:xfrm>
        </p:spPr>
        <p:txBody>
          <a:bodyPr/>
          <a:lstStyle/>
          <a:p>
            <a:pPr lvl="0" defTabSz="914400">
              <a:spcAft>
                <a:spcPts val="1500"/>
              </a:spcAft>
            </a:pPr>
            <a:r>
              <a:rPr lang="en-US" altLang="en-US" sz="2800" i="1" dirty="0">
                <a:solidFill>
                  <a:prstClr val="black"/>
                </a:solidFill>
                <a:cs typeface="Lucida Sans Unicode" panose="020B0602030504020204" pitchFamily="34" charset="0"/>
              </a:rPr>
              <a:t>Mycoplasma genitalium</a:t>
            </a:r>
            <a:r>
              <a:rPr lang="en-US" altLang="en-US" sz="2800" dirty="0">
                <a:solidFill>
                  <a:prstClr val="black"/>
                </a:solidFill>
                <a:cs typeface="Lucida Sans Unicode" panose="020B0602030504020204" pitchFamily="34" charset="0"/>
              </a:rPr>
              <a:t> infections</a:t>
            </a:r>
          </a:p>
          <a:p>
            <a:pPr marL="285750" lvl="1" indent="-285750" defTabSz="914400">
              <a:spcBef>
                <a:spcPts val="0"/>
              </a:spcBef>
              <a:spcAft>
                <a:spcPts val="200"/>
              </a:spcAft>
            </a:pPr>
            <a:r>
              <a:rPr lang="en-US" altLang="en-US" sz="2400" i="1" dirty="0">
                <a:solidFill>
                  <a:prstClr val="black"/>
                </a:solidFill>
                <a:cs typeface="Lucida Sans Unicode" panose="020B0602030504020204" pitchFamily="34" charset="0"/>
              </a:rPr>
              <a:t>Treatment and prevention</a:t>
            </a:r>
          </a:p>
          <a:p>
            <a:pPr marL="512763" lvl="2" indent="-228600" defTabSz="914400">
              <a:spcAft>
                <a:spcPts val="200"/>
              </a:spcAft>
            </a:pPr>
            <a:r>
              <a:rPr lang="en-US" altLang="en-US" sz="2200" dirty="0">
                <a:solidFill>
                  <a:prstClr val="black"/>
                </a:solidFill>
                <a:cs typeface="Lucida Sans Unicode" panose="020B0602030504020204" pitchFamily="34" charset="0"/>
              </a:rPr>
              <a:t>Antibiotics that are not peptidoglycan inhibitors; some resistance to azithromycin; both sex partners treated</a:t>
            </a:r>
          </a:p>
          <a:p>
            <a:pPr marL="512763" lvl="2" indent="-228600" defTabSz="914400">
              <a:spcAft>
                <a:spcPts val="200"/>
              </a:spcAft>
            </a:pPr>
            <a:r>
              <a:rPr lang="en-US" altLang="en-US" sz="2200" dirty="0">
                <a:solidFill>
                  <a:prstClr val="black"/>
                </a:solidFill>
                <a:cs typeface="Lucida Sans Unicode" panose="020B0602030504020204" pitchFamily="34" charset="0"/>
              </a:rPr>
              <a:t>Abstinence, monogamy, use of condoms</a:t>
            </a:r>
          </a:p>
        </p:txBody>
      </p:sp>
      <p:graphicFrame>
        <p:nvGraphicFramePr>
          <p:cNvPr id="24" name="Table Placeholder 23">
            <a:extLst>
              <a:ext uri="{FF2B5EF4-FFF2-40B4-BE49-F238E27FC236}">
                <a16:creationId xmlns:a16="http://schemas.microsoft.com/office/drawing/2014/main" id="{03496DC5-B6DE-4483-ACC1-0B46657A1191}"/>
              </a:ext>
            </a:extLst>
          </p:cNvPr>
          <p:cNvGraphicFramePr>
            <a:graphicFrameLocks noGrp="1"/>
          </p:cNvGraphicFramePr>
          <p:nvPr>
            <p:ph type="tbl" sz="quarter" idx="18"/>
          </p:nvPr>
        </p:nvGraphicFramePr>
        <p:xfrm>
          <a:off x="1446200" y="3581400"/>
          <a:ext cx="6248400" cy="2711054"/>
        </p:xfrm>
        <a:graphic>
          <a:graphicData uri="http://schemas.openxmlformats.org/drawingml/2006/table">
            <a:tbl>
              <a:tblPr firstRow="1" bandRow="1">
                <a:tableStyleId>{5940675A-B579-460E-94D1-54222C63F5DA}</a:tableStyleId>
              </a:tblPr>
              <a:tblGrid>
                <a:gridCol w="1249375">
                  <a:extLst>
                    <a:ext uri="{9D8B030D-6E8A-4147-A177-3AD203B41FA5}">
                      <a16:colId xmlns:a16="http://schemas.microsoft.com/office/drawing/2014/main" val="1734973325"/>
                    </a:ext>
                  </a:extLst>
                </a:gridCol>
                <a:gridCol w="4999025">
                  <a:extLst>
                    <a:ext uri="{9D8B030D-6E8A-4147-A177-3AD203B41FA5}">
                      <a16:colId xmlns:a16="http://schemas.microsoft.com/office/drawing/2014/main" val="2538770041"/>
                    </a:ext>
                  </a:extLst>
                </a:gridCol>
              </a:tblGrid>
              <a:tr h="4857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Signs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Frequently asymptomatic. Men: urethral discharge, painful urination. Women: cervicitis, vaginal discharge.</a:t>
                      </a:r>
                    </a:p>
                  </a:txBody>
                  <a:tcPr/>
                </a:tc>
                <a:extLst>
                  <a:ext uri="{0D108BD9-81ED-4DB2-BD59-A6C34878D82A}">
                    <a16:rowId xmlns:a16="http://schemas.microsoft.com/office/drawing/2014/main" val="425871893"/>
                  </a:ext>
                </a:extLst>
              </a:tr>
              <a:tr h="31432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Not well established.</a:t>
                      </a:r>
                    </a:p>
                  </a:txBody>
                  <a:tcPr/>
                </a:tc>
                <a:extLst>
                  <a:ext uri="{0D108BD9-81ED-4DB2-BD59-A6C34878D82A}">
                    <a16:rowId xmlns:a16="http://schemas.microsoft.com/office/drawing/2014/main" val="2429162683"/>
                  </a:ext>
                </a:extLst>
              </a:tr>
              <a:tr h="48577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Causative agents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prstClr val="black"/>
                          </a:solidFill>
                          <a:effectLst/>
                          <a:uLnTx/>
                          <a:uFillTx/>
                          <a:latin typeface="+mn-lt"/>
                          <a:ea typeface="+mn-ea"/>
                          <a:cs typeface="+mn-cs"/>
                        </a:rPr>
                        <a:t>Mycoplasma genitalium</a:t>
                      </a:r>
                      <a:r>
                        <a:rPr kumimoji="0" lang="en-US" sz="1050" b="0" i="0" u="none" strike="noStrike" kern="1200" cap="none" spc="0" normalizeH="0" baseline="0" noProof="0" dirty="0">
                          <a:ln>
                            <a:noFill/>
                          </a:ln>
                          <a:solidFill>
                            <a:prstClr val="black"/>
                          </a:solidFill>
                          <a:effectLst/>
                          <a:uLnTx/>
                          <a:uFillTx/>
                          <a:latin typeface="+mn-lt"/>
                          <a:ea typeface="+mn-ea"/>
                          <a:cs typeface="+mn-cs"/>
                        </a:rPr>
                        <a:t>, a fastidious bacterium that grows very slowly in culture; has distinctive “flask” shape.</a:t>
                      </a:r>
                    </a:p>
                  </a:txBody>
                  <a:tcPr/>
                </a:tc>
                <a:extLst>
                  <a:ext uri="{0D108BD9-81ED-4DB2-BD59-A6C34878D82A}">
                    <a16:rowId xmlns:a16="http://schemas.microsoft.com/office/drawing/2014/main" val="1323996180"/>
                  </a:ext>
                </a:extLst>
              </a:tr>
              <a:tr h="485775">
                <a:tc>
                  <a:txBody>
                    <a:bodyPr/>
                    <a:lstStyle/>
                    <a:p>
                      <a:r>
                        <a:rPr kumimoji="0" lang="en-US" sz="1050" b="0" i="0" u="none" strike="noStrike" kern="1200" cap="none" spc="0" normalizeH="0" baseline="0" noProof="0" dirty="0">
                          <a:ln>
                            <a:noFill/>
                          </a:ln>
                          <a:solidFill>
                            <a:prstClr val="black"/>
                          </a:solidFill>
                          <a:effectLst/>
                          <a:uLnTx/>
                          <a:uFillTx/>
                          <a:latin typeface="+mn-lt"/>
                          <a:ea typeface="+mn-ea"/>
                          <a:cs typeface="+mn-cs"/>
                        </a:rPr>
                        <a:t>Pathogenesis</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Causative agent attaches to host cells by adhesins in terminal organelle. Signs and symptoms result from host’s inflammatory response.</a:t>
                      </a:r>
                    </a:p>
                  </a:txBody>
                  <a:tcPr/>
                </a:tc>
                <a:extLst>
                  <a:ext uri="{0D108BD9-81ED-4DB2-BD59-A6C34878D82A}">
                    <a16:rowId xmlns:a16="http://schemas.microsoft.com/office/drawing/2014/main" val="3770283067"/>
                  </a:ext>
                </a:extLst>
              </a:tr>
              <a:tr h="469702">
                <a:tc>
                  <a:txBody>
                    <a:bodyPr/>
                    <a:lstStyle/>
                    <a:p>
                      <a:r>
                        <a:rPr kumimoji="0" lang="en-US" sz="1050" b="0" i="0" u="none" strike="noStrike" kern="1200" cap="none" spc="0" normalizeH="0" baseline="0" noProof="0" dirty="0">
                          <a:ln>
                            <a:noFill/>
                          </a:ln>
                          <a:solidFill>
                            <a:prstClr val="black"/>
                          </a:solidFill>
                          <a:effectLst/>
                          <a:uLnTx/>
                          <a:uFillTx/>
                          <a:latin typeface="+mn-lt"/>
                          <a:ea typeface="+mn-ea"/>
                          <a:cs typeface="+mn-cs"/>
                        </a:rPr>
                        <a:t>Epidemiology</a:t>
                      </a:r>
                      <a:endParaRPr lang="en-US"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Transmission of </a:t>
                      </a:r>
                      <a:r>
                        <a:rPr kumimoji="0" lang="en-US" sz="1050" b="0" i="1" u="none" strike="noStrike" kern="1200" cap="none" spc="0" normalizeH="0" baseline="0" noProof="0" dirty="0">
                          <a:ln>
                            <a:noFill/>
                          </a:ln>
                          <a:solidFill>
                            <a:prstClr val="black"/>
                          </a:solidFill>
                          <a:effectLst/>
                          <a:uLnTx/>
                          <a:uFillTx/>
                          <a:latin typeface="+mn-lt"/>
                          <a:ea typeface="+mn-ea"/>
                          <a:cs typeface="+mn-cs"/>
                        </a:rPr>
                        <a:t>M. genitalium </a:t>
                      </a:r>
                      <a:r>
                        <a:rPr kumimoji="0" lang="en-US" sz="1050" b="0" i="0" u="none" strike="noStrike" kern="1200" cap="none" spc="0" normalizeH="0" baseline="0" noProof="0" dirty="0">
                          <a:ln>
                            <a:noFill/>
                          </a:ln>
                          <a:solidFill>
                            <a:prstClr val="black"/>
                          </a:solidFill>
                          <a:effectLst/>
                          <a:uLnTx/>
                          <a:uFillTx/>
                          <a:latin typeface="+mn-lt"/>
                          <a:ea typeface="+mn-ea"/>
                          <a:cs typeface="+mn-cs"/>
                        </a:rPr>
                        <a:t>is through direct mucosal contact, and occurs during unprotected sex. Infection increases a person’s risk of contracting and transmitting HIV.</a:t>
                      </a:r>
                    </a:p>
                  </a:txBody>
                  <a:tcPr/>
                </a:tc>
                <a:extLst>
                  <a:ext uri="{0D108BD9-81ED-4DB2-BD59-A6C34878D82A}">
                    <a16:rowId xmlns:a16="http://schemas.microsoft.com/office/drawing/2014/main" val="478534719"/>
                  </a:ext>
                </a:extLst>
              </a:tr>
              <a:tr h="4697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mn-cs"/>
                        </a:rPr>
                        <a:t>Treatment: antibacterial medications. Prevention: abstinence, monogamous relationships, correct use of condoms.</a:t>
                      </a:r>
                    </a:p>
                  </a:txBody>
                  <a:tcPr/>
                </a:tc>
                <a:extLst>
                  <a:ext uri="{0D108BD9-81ED-4DB2-BD59-A6C34878D82A}">
                    <a16:rowId xmlns:a16="http://schemas.microsoft.com/office/drawing/2014/main" val="3768212720"/>
                  </a:ext>
                </a:extLst>
              </a:tr>
            </a:tbl>
          </a:graphicData>
        </a:graphic>
      </p:graphicFrame>
    </p:spTree>
    <p:extLst>
      <p:ext uri="{BB962C8B-B14F-4D97-AF65-F5344CB8AC3E}">
        <p14:creationId xmlns:p14="http://schemas.microsoft.com/office/powerpoint/2010/main" val="3499649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A32F83-2EBF-40B4-8EE9-65706BC14046}"/>
              </a:ext>
            </a:extLst>
          </p:cNvPr>
          <p:cNvSpPr>
            <a:spLocks noGrp="1"/>
          </p:cNvSpPr>
          <p:nvPr>
            <p:ph type="title"/>
          </p:nvPr>
        </p:nvSpPr>
        <p:spPr>
          <a:xfrm>
            <a:off x="1733148" y="214745"/>
            <a:ext cx="5677705" cy="609600"/>
          </a:xfrm>
        </p:spPr>
        <p:txBody>
          <a:bodyPr/>
          <a:lstStyle/>
          <a:p>
            <a:r>
              <a:rPr lang="en-US" altLang="en-US" b="1" dirty="0">
                <a:solidFill>
                  <a:schemeClr val="tx1"/>
                </a:solidFill>
                <a:cs typeface="Lucida Sans Unicode" panose="020B0602030504020204" pitchFamily="34" charset="0"/>
              </a:rPr>
              <a:t>Bacterial STIs – Figure 27.12</a:t>
            </a:r>
            <a:endParaRPr lang="en-US" dirty="0">
              <a:solidFill>
                <a:schemeClr val="tx1"/>
              </a:solidFill>
            </a:endParaRPr>
          </a:p>
        </p:txBody>
      </p:sp>
      <p:sp>
        <p:nvSpPr>
          <p:cNvPr id="3" name="Content Placeholder 2"/>
          <p:cNvSpPr>
            <a:spLocks noGrp="1"/>
          </p:cNvSpPr>
          <p:nvPr>
            <p:ph idx="1"/>
          </p:nvPr>
        </p:nvSpPr>
        <p:spPr>
          <a:xfrm>
            <a:off x="803565" y="990600"/>
            <a:ext cx="7730835" cy="2895600"/>
          </a:xfrm>
        </p:spPr>
        <p:txBody>
          <a:bodyPr/>
          <a:lstStyle/>
          <a:p>
            <a:pPr>
              <a:spcAft>
                <a:spcPts val="1500"/>
              </a:spcAft>
            </a:pPr>
            <a:r>
              <a:rPr lang="en-US" altLang="en-US" dirty="0"/>
              <a:t>Syphilis</a:t>
            </a:r>
          </a:p>
          <a:p>
            <a:pPr marL="285750" lvl="1">
              <a:spcBef>
                <a:spcPts val="0"/>
              </a:spcBef>
            </a:pPr>
            <a:r>
              <a:rPr lang="en-US" altLang="en-US" i="1" dirty="0"/>
              <a:t>Signs and symptoms</a:t>
            </a:r>
          </a:p>
          <a:p>
            <a:pPr marL="498475" lvl="2"/>
            <a:r>
              <a:rPr lang="en-US" altLang="en-US" dirty="0"/>
              <a:t>Primary syphilis: painless, red ulcer (hard </a:t>
            </a:r>
            <a:r>
              <a:rPr lang="en-US" altLang="en-US" u="sng" dirty="0"/>
              <a:t>chancre</a:t>
            </a:r>
            <a:r>
              <a:rPr lang="en-US" altLang="en-US" dirty="0"/>
              <a:t>) that appears at site of infection within about 3 weeks</a:t>
            </a:r>
          </a:p>
          <a:p>
            <a:pPr marL="720725" lvl="3"/>
            <a:r>
              <a:rPr lang="en-US" altLang="en-US" dirty="0"/>
              <a:t>Usually on genitalia, but may occur anywhere on body</a:t>
            </a:r>
          </a:p>
          <a:p>
            <a:pPr marL="720725" lvl="3"/>
            <a:r>
              <a:rPr lang="en-US" altLang="en-US" dirty="0"/>
              <a:t>Often unnoticed if hidden in vagina or rectum</a:t>
            </a:r>
          </a:p>
          <a:p>
            <a:pPr marL="720725" lvl="3"/>
            <a:r>
              <a:rPr lang="en-US" altLang="en-US" dirty="0"/>
              <a:t>Local lymph nodes enlarge</a:t>
            </a:r>
          </a:p>
        </p:txBody>
      </p:sp>
      <p:pic>
        <p:nvPicPr>
          <p:cNvPr id="108548" name="Picture 6" descr="Photo shows hard chancres on shaft of peni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122" b="3908"/>
          <a:stretch/>
        </p:blipFill>
        <p:spPr bwMode="auto">
          <a:xfrm>
            <a:off x="4800600" y="3505200"/>
            <a:ext cx="3660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a:extLst>
              <a:ext uri="{FF2B5EF4-FFF2-40B4-BE49-F238E27FC236}">
                <a16:creationId xmlns:a16="http://schemas.microsoft.com/office/drawing/2014/main" id="{39CF97A3-A0E7-4E24-B5FA-7C8E012AD09D}"/>
              </a:ext>
            </a:extLst>
          </p:cNvPr>
          <p:cNvSpPr>
            <a:spLocks noGrp="1"/>
          </p:cNvSpPr>
          <p:nvPr>
            <p:ph type="body" sz="quarter" idx="11"/>
          </p:nvPr>
        </p:nvSpPr>
        <p:spPr>
          <a:xfrm>
            <a:off x="7848600" y="6705600"/>
            <a:ext cx="1295400" cy="152400"/>
          </a:xfrm>
        </p:spPr>
        <p:txBody>
          <a:bodyPr/>
          <a:lstStyle/>
          <a:p>
            <a:r>
              <a:rPr lang="en-US" dirty="0">
                <a:solidFill>
                  <a:schemeClr val="bg1">
                    <a:lumMod val="50000"/>
                  </a:schemeClr>
                </a:solidFill>
              </a:rPr>
              <a:t>Source: M. Rein, VD/CDC </a:t>
            </a:r>
            <a:endParaRPr lang="en-US" altLang="en-US" dirty="0">
              <a:solidFill>
                <a:schemeClr val="bg1">
                  <a:lumMod val="50000"/>
                </a:schemeClr>
              </a:solidFill>
            </a:endParaRPr>
          </a:p>
        </p:txBody>
      </p:sp>
    </p:spTree>
    <p:extLst>
      <p:ext uri="{BB962C8B-B14F-4D97-AF65-F5344CB8AC3E}">
        <p14:creationId xmlns:p14="http://schemas.microsoft.com/office/powerpoint/2010/main" val="3549900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D44EC3A-F23E-4B47-8773-0ED126552C87}"/>
              </a:ext>
            </a:extLst>
          </p:cNvPr>
          <p:cNvSpPr>
            <a:spLocks noGrp="1"/>
          </p:cNvSpPr>
          <p:nvPr>
            <p:ph type="title"/>
          </p:nvPr>
        </p:nvSpPr>
        <p:spPr>
          <a:xfrm>
            <a:off x="1733148" y="214745"/>
            <a:ext cx="5677705" cy="609600"/>
          </a:xfrm>
        </p:spPr>
        <p:txBody>
          <a:bodyPr/>
          <a:lstStyle/>
          <a:p>
            <a:r>
              <a:rPr lang="en-US" altLang="en-US" b="1" dirty="0">
                <a:solidFill>
                  <a:schemeClr val="tx1"/>
                </a:solidFill>
                <a:cs typeface="Lucida Sans Unicode" panose="020B0602030504020204" pitchFamily="34" charset="0"/>
              </a:rPr>
              <a:t>Bacterial STIs – Figure 27.13</a:t>
            </a:r>
            <a:endParaRPr lang="en-US" dirty="0">
              <a:solidFill>
                <a:schemeClr val="tx1"/>
              </a:solidFill>
            </a:endParaRPr>
          </a:p>
        </p:txBody>
      </p:sp>
      <p:sp>
        <p:nvSpPr>
          <p:cNvPr id="3" name="Content Placeholder 2"/>
          <p:cNvSpPr>
            <a:spLocks noGrp="1"/>
          </p:cNvSpPr>
          <p:nvPr>
            <p:ph idx="1"/>
          </p:nvPr>
        </p:nvSpPr>
        <p:spPr>
          <a:xfrm>
            <a:off x="803567" y="990600"/>
            <a:ext cx="7721439" cy="4277588"/>
          </a:xfrm>
        </p:spPr>
        <p:txBody>
          <a:bodyPr/>
          <a:lstStyle/>
          <a:p>
            <a:pPr>
              <a:spcAft>
                <a:spcPts val="1500"/>
              </a:spcAft>
            </a:pPr>
            <a:r>
              <a:rPr lang="en-US" altLang="en-US" dirty="0"/>
              <a:t>Syphilis</a:t>
            </a:r>
          </a:p>
          <a:p>
            <a:pPr marL="285750" lvl="1">
              <a:spcBef>
                <a:spcPts val="0"/>
              </a:spcBef>
            </a:pPr>
            <a:r>
              <a:rPr lang="en-US" altLang="en-US" i="1" dirty="0"/>
              <a:t>Signs and symptoms</a:t>
            </a:r>
          </a:p>
          <a:p>
            <a:pPr marL="512763" lvl="2"/>
            <a:r>
              <a:rPr lang="en-US" altLang="en-US" dirty="0"/>
              <a:t>Secondary syphilis: 2 to 10 weeks later; systemically spread</a:t>
            </a:r>
          </a:p>
          <a:p>
            <a:pPr marL="747713" lvl="3"/>
            <a:r>
              <a:rPr lang="en-US" altLang="en-US" dirty="0"/>
              <a:t>Most common sign is rash that includes palms and soles; white patches on mucous membranes</a:t>
            </a:r>
          </a:p>
          <a:p>
            <a:pPr marL="747713" lvl="3"/>
            <a:r>
              <a:rPr lang="en-US" altLang="en-US" dirty="0"/>
              <a:t>Also runny nose and watery eyes, aches and pains, sore throat, fever, malaise, weight loss, headache</a:t>
            </a:r>
          </a:p>
          <a:p>
            <a:pPr marL="747713" lvl="3"/>
            <a:r>
              <a:rPr lang="en-US" altLang="en-US" dirty="0"/>
              <a:t>Occasionally, hepatitis, renal disease</a:t>
            </a:r>
          </a:p>
          <a:p>
            <a:pPr marL="747713" lvl="3"/>
            <a:r>
              <a:rPr lang="en-US" altLang="en-US" dirty="0"/>
              <a:t>Most infectious at this stage</a:t>
            </a:r>
          </a:p>
          <a:p>
            <a:pPr marL="512763" lvl="2"/>
            <a:r>
              <a:rPr lang="en-US" altLang="en-US" dirty="0"/>
              <a:t>Latent syphilis: no outward signs</a:t>
            </a:r>
          </a:p>
          <a:p>
            <a:pPr marL="747713" lvl="3"/>
            <a:r>
              <a:rPr lang="en-US" altLang="en-US" dirty="0"/>
              <a:t>Antibodies present</a:t>
            </a:r>
          </a:p>
        </p:txBody>
      </p:sp>
      <p:sp>
        <p:nvSpPr>
          <p:cNvPr id="12" name="Content Placeholder 11">
            <a:extLst>
              <a:ext uri="{FF2B5EF4-FFF2-40B4-BE49-F238E27FC236}">
                <a16:creationId xmlns:a16="http://schemas.microsoft.com/office/drawing/2014/main" id="{DE1220EA-86CB-4B47-A97A-2B1A6BEC4559}"/>
              </a:ext>
            </a:extLst>
          </p:cNvPr>
          <p:cNvSpPr>
            <a:spLocks noGrp="1"/>
          </p:cNvSpPr>
          <p:nvPr>
            <p:ph sz="quarter" idx="18"/>
          </p:nvPr>
        </p:nvSpPr>
        <p:spPr>
          <a:xfrm>
            <a:off x="1323112" y="5268188"/>
            <a:ext cx="3048000" cy="1132612"/>
          </a:xfrm>
        </p:spPr>
        <p:txBody>
          <a:bodyPr/>
          <a:lstStyle/>
          <a:p>
            <a:pPr marL="234950" lvl="3" indent="-234950">
              <a:lnSpc>
                <a:spcPts val="2600"/>
              </a:lnSpc>
              <a:spcBef>
                <a:spcPts val="0"/>
              </a:spcBef>
              <a:spcAft>
                <a:spcPts val="800"/>
              </a:spcAft>
              <a:buFont typeface="Arial" panose="020B0604020202020204" pitchFamily="34" charset="0"/>
              <a:buChar char="•"/>
            </a:pPr>
            <a:r>
              <a:rPr lang="en-US" altLang="en-US" sz="1600" dirty="0">
                <a:solidFill>
                  <a:prstClr val="black"/>
                </a:solidFill>
              </a:rPr>
              <a:t>25% recover; 25% remain at this stage; remainder progress </a:t>
            </a:r>
            <a:r>
              <a:rPr lang="en-US" altLang="en-US" sz="1600" dirty="0"/>
              <a:t>to next stage</a:t>
            </a:r>
          </a:p>
        </p:txBody>
      </p:sp>
      <p:pic>
        <p:nvPicPr>
          <p:cNvPr id="110596"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55" b="2791"/>
          <a:stretch/>
        </p:blipFill>
        <p:spPr bwMode="auto">
          <a:xfrm>
            <a:off x="5486399" y="3536447"/>
            <a:ext cx="3038607" cy="255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6C3FF4E2-8A0C-440E-95D4-17B84AF71C67}"/>
              </a:ext>
            </a:extLst>
          </p:cNvPr>
          <p:cNvSpPr>
            <a:spLocks noGrp="1"/>
          </p:cNvSpPr>
          <p:nvPr>
            <p:ph type="body" sz="quarter" idx="11"/>
          </p:nvPr>
        </p:nvSpPr>
        <p:spPr/>
        <p:txBody>
          <a:bodyPr/>
          <a:lstStyle/>
          <a:p>
            <a:r>
              <a:rPr lang="en-US" dirty="0"/>
              <a:t> ©</a:t>
            </a:r>
            <a:r>
              <a:rPr lang="en-US" dirty="0" err="1"/>
              <a:t>Mediscan</a:t>
            </a:r>
            <a:r>
              <a:rPr lang="en-US" dirty="0"/>
              <a:t>/</a:t>
            </a:r>
            <a:r>
              <a:rPr lang="en-US" dirty="0" err="1"/>
              <a:t>Alamy</a:t>
            </a:r>
            <a:r>
              <a:rPr lang="en-US" dirty="0"/>
              <a:t> Stock Photo</a:t>
            </a:r>
            <a:endParaRPr lang="en-US" altLang="en-US" dirty="0"/>
          </a:p>
        </p:txBody>
      </p:sp>
    </p:spTree>
    <p:extLst>
      <p:ext uri="{BB962C8B-B14F-4D97-AF65-F5344CB8AC3E}">
        <p14:creationId xmlns:p14="http://schemas.microsoft.com/office/powerpoint/2010/main" val="4028375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EB540E-E1F3-4BAC-AE04-7A307C08BD45}"/>
              </a:ext>
            </a:extLst>
          </p:cNvPr>
          <p:cNvSpPr>
            <a:spLocks noGrp="1"/>
          </p:cNvSpPr>
          <p:nvPr>
            <p:ph type="title"/>
          </p:nvPr>
        </p:nvSpPr>
        <p:spPr>
          <a:xfrm>
            <a:off x="1733148" y="214952"/>
            <a:ext cx="5677705" cy="609600"/>
          </a:xfrm>
        </p:spPr>
        <p:txBody>
          <a:bodyPr/>
          <a:lstStyle/>
          <a:p>
            <a:r>
              <a:rPr lang="en-US" altLang="en-US" b="1" dirty="0">
                <a:solidFill>
                  <a:schemeClr val="tx1"/>
                </a:solidFill>
                <a:cs typeface="Lucida Sans Unicode" panose="020B0602030504020204" pitchFamily="34" charset="0"/>
              </a:rPr>
              <a:t>Bacterial STIs – Figure 27.14</a:t>
            </a:r>
            <a:endParaRPr lang="en-US" dirty="0">
              <a:solidFill>
                <a:schemeClr val="tx1"/>
              </a:solidFill>
            </a:endParaRPr>
          </a:p>
        </p:txBody>
      </p:sp>
      <p:sp>
        <p:nvSpPr>
          <p:cNvPr id="3" name="Content Placeholder 2"/>
          <p:cNvSpPr>
            <a:spLocks noGrp="1"/>
          </p:cNvSpPr>
          <p:nvPr>
            <p:ph idx="1"/>
          </p:nvPr>
        </p:nvSpPr>
        <p:spPr>
          <a:xfrm>
            <a:off x="803567" y="990600"/>
            <a:ext cx="7349833" cy="2438400"/>
          </a:xfrm>
        </p:spPr>
        <p:txBody>
          <a:bodyPr/>
          <a:lstStyle/>
          <a:p>
            <a:pPr>
              <a:spcAft>
                <a:spcPts val="1500"/>
              </a:spcAft>
            </a:pPr>
            <a:r>
              <a:rPr lang="en-US" altLang="en-US" dirty="0"/>
              <a:t>Syphilis</a:t>
            </a:r>
          </a:p>
          <a:p>
            <a:pPr marL="285750" lvl="1">
              <a:spcBef>
                <a:spcPts val="0"/>
              </a:spcBef>
              <a:spcAft>
                <a:spcPts val="300"/>
              </a:spcAft>
            </a:pPr>
            <a:r>
              <a:rPr lang="en-US" altLang="en-US" i="1" dirty="0"/>
              <a:t>Signs and symptoms</a:t>
            </a:r>
          </a:p>
          <a:p>
            <a:pPr marL="527050" lvl="2">
              <a:spcAft>
                <a:spcPts val="300"/>
              </a:spcAft>
            </a:pPr>
            <a:r>
              <a:rPr lang="en-US" altLang="en-US" sz="2200" dirty="0"/>
              <a:t>Tertiary syphilis: latent period can last years</a:t>
            </a:r>
          </a:p>
          <a:p>
            <a:pPr marL="735013" lvl="3">
              <a:spcAft>
                <a:spcPts val="300"/>
              </a:spcAft>
            </a:pPr>
            <a:r>
              <a:rPr lang="en-US" altLang="en-US" sz="2000" dirty="0"/>
              <a:t>Gummatous syphilis: localized tissue damage from prolonged inflammation; </a:t>
            </a:r>
            <a:r>
              <a:rPr lang="en-US" altLang="en-US" sz="2000" u="sng" dirty="0"/>
              <a:t>gummas</a:t>
            </a:r>
            <a:r>
              <a:rPr lang="en-US" altLang="en-US" sz="2000" dirty="0"/>
              <a:t> are chronic granulomas, can occur anywhere in body</a:t>
            </a:r>
          </a:p>
        </p:txBody>
      </p:sp>
      <p:sp>
        <p:nvSpPr>
          <p:cNvPr id="5" name="Content Placeholder 4">
            <a:extLst>
              <a:ext uri="{FF2B5EF4-FFF2-40B4-BE49-F238E27FC236}">
                <a16:creationId xmlns:a16="http://schemas.microsoft.com/office/drawing/2014/main" id="{1F74129F-B0EA-4F75-A524-34B6AAA71560}"/>
              </a:ext>
            </a:extLst>
          </p:cNvPr>
          <p:cNvSpPr>
            <a:spLocks noGrp="1"/>
          </p:cNvSpPr>
          <p:nvPr>
            <p:ph sz="quarter" idx="18"/>
          </p:nvPr>
        </p:nvSpPr>
        <p:spPr>
          <a:xfrm>
            <a:off x="1305273" y="3401290"/>
            <a:ext cx="3486799" cy="685800"/>
          </a:xfrm>
        </p:spPr>
        <p:txBody>
          <a:bodyPr/>
          <a:lstStyle/>
          <a:p>
            <a:pPr marL="222250" lvl="3" indent="-222250">
              <a:spcAft>
                <a:spcPts val="300"/>
              </a:spcAft>
              <a:buFont typeface="Arial" panose="020B0604020202020204" pitchFamily="34" charset="0"/>
              <a:buChar char="•"/>
            </a:pPr>
            <a:r>
              <a:rPr lang="en-US" altLang="en-US" sz="2000" dirty="0">
                <a:solidFill>
                  <a:prstClr val="black"/>
                </a:solidFill>
              </a:rPr>
              <a:t>Cardiovascular syphilis: </a:t>
            </a:r>
            <a:br>
              <a:rPr lang="en-US" altLang="en-US" sz="2000" dirty="0">
                <a:solidFill>
                  <a:prstClr val="black"/>
                </a:solidFill>
              </a:rPr>
            </a:br>
            <a:r>
              <a:rPr lang="en-US" altLang="en-US" sz="2000" dirty="0">
                <a:solidFill>
                  <a:prstClr val="black"/>
                </a:solidFill>
              </a:rPr>
              <a:t>aneurysms in ascending aorta</a:t>
            </a:r>
          </a:p>
        </p:txBody>
      </p:sp>
      <p:sp>
        <p:nvSpPr>
          <p:cNvPr id="6" name="Content Placeholder 5">
            <a:extLst>
              <a:ext uri="{FF2B5EF4-FFF2-40B4-BE49-F238E27FC236}">
                <a16:creationId xmlns:a16="http://schemas.microsoft.com/office/drawing/2014/main" id="{F9C9CEE9-26B7-4355-B1EA-B1D1CB327A80}"/>
              </a:ext>
            </a:extLst>
          </p:cNvPr>
          <p:cNvSpPr>
            <a:spLocks noGrp="1"/>
          </p:cNvSpPr>
          <p:nvPr>
            <p:ph sz="quarter" idx="19"/>
          </p:nvPr>
        </p:nvSpPr>
        <p:spPr>
          <a:xfrm>
            <a:off x="1312200" y="4128654"/>
            <a:ext cx="4645255" cy="2576945"/>
          </a:xfrm>
        </p:spPr>
        <p:txBody>
          <a:bodyPr/>
          <a:lstStyle/>
          <a:p>
            <a:pPr marL="228600" lvl="3">
              <a:spcAft>
                <a:spcPts val="300"/>
              </a:spcAft>
              <a:buFont typeface="Arial" panose="020B0604020202020204" pitchFamily="34" charset="0"/>
              <a:buChar char="•"/>
            </a:pPr>
            <a:r>
              <a:rPr lang="en-US" altLang="en-US" dirty="0">
                <a:solidFill>
                  <a:prstClr val="black"/>
                </a:solidFill>
              </a:rPr>
              <a:t>Neurosyphilis is rare: includes personality change, emotional instability, delusions, hallucinations, memory loss, impaired judgment, speech defects, pupil abnormalities, blindness, vertigo, insomnia, stroke, meningitis</a:t>
            </a:r>
          </a:p>
          <a:p>
            <a:pPr marL="457200" lvl="3">
              <a:spcAft>
                <a:spcPts val="300"/>
              </a:spcAft>
              <a:buFont typeface="Arial" panose="020B0604020202020204" pitchFamily="34" charset="0"/>
              <a:buChar char="•"/>
            </a:pPr>
            <a:r>
              <a:rPr lang="en-US" altLang="en-US" sz="1800" dirty="0"/>
              <a:t>May also appear in earlier stages of disease</a:t>
            </a:r>
            <a:endParaRPr lang="en-US" sz="1800" dirty="0"/>
          </a:p>
        </p:txBody>
      </p:sp>
      <p:pic>
        <p:nvPicPr>
          <p:cNvPr id="112644"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37" b="3726"/>
          <a:stretch/>
        </p:blipFill>
        <p:spPr bwMode="auto">
          <a:xfrm>
            <a:off x="5984875" y="3124200"/>
            <a:ext cx="294892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a:extLst>
              <a:ext uri="{FF2B5EF4-FFF2-40B4-BE49-F238E27FC236}">
                <a16:creationId xmlns:a16="http://schemas.microsoft.com/office/drawing/2014/main" id="{C704CA2E-F0D6-4D28-88E1-039D0AAF40A3}"/>
              </a:ext>
            </a:extLst>
          </p:cNvPr>
          <p:cNvSpPr>
            <a:spLocks noGrp="1"/>
          </p:cNvSpPr>
          <p:nvPr>
            <p:ph type="body" sz="quarter" idx="11"/>
          </p:nvPr>
        </p:nvSpPr>
        <p:spPr>
          <a:xfrm>
            <a:off x="8001000" y="6705600"/>
            <a:ext cx="1143000" cy="152399"/>
          </a:xfrm>
        </p:spPr>
        <p:txBody>
          <a:bodyPr/>
          <a:lstStyle/>
          <a:p>
            <a:r>
              <a:rPr lang="en-US" dirty="0"/>
              <a:t>Source: J. Pledger/CDC</a:t>
            </a:r>
            <a:endParaRPr lang="en-US" altLang="en-US" dirty="0"/>
          </a:p>
        </p:txBody>
      </p:sp>
    </p:spTree>
    <p:extLst>
      <p:ext uri="{BB962C8B-B14F-4D97-AF65-F5344CB8AC3E}">
        <p14:creationId xmlns:p14="http://schemas.microsoft.com/office/powerpoint/2010/main" val="3954536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FD793697-94AD-485F-9B15-01DBA74A7027}"/>
              </a:ext>
            </a:extLst>
          </p:cNvPr>
          <p:cNvSpPr>
            <a:spLocks noGrp="1"/>
          </p:cNvSpPr>
          <p:nvPr>
            <p:ph type="title"/>
          </p:nvPr>
        </p:nvSpPr>
        <p:spPr>
          <a:xfrm>
            <a:off x="1733148" y="214952"/>
            <a:ext cx="5677705" cy="609600"/>
          </a:xfrm>
        </p:spPr>
        <p:txBody>
          <a:bodyPr/>
          <a:lstStyle/>
          <a:p>
            <a:r>
              <a:rPr lang="en-US" altLang="en-US" b="1" dirty="0">
                <a:solidFill>
                  <a:schemeClr val="tx1"/>
                </a:solidFill>
                <a:cs typeface="Lucida Sans Unicode" panose="020B0602030504020204" pitchFamily="34" charset="0"/>
              </a:rPr>
              <a:t>Bacterial STIs – Figure 27.15</a:t>
            </a:r>
            <a:endParaRPr lang="en-US" dirty="0">
              <a:solidFill>
                <a:schemeClr val="tx1"/>
              </a:solidFill>
            </a:endParaRPr>
          </a:p>
        </p:txBody>
      </p:sp>
      <p:sp>
        <p:nvSpPr>
          <p:cNvPr id="3" name="Content Placeholder 2"/>
          <p:cNvSpPr>
            <a:spLocks noGrp="1"/>
          </p:cNvSpPr>
          <p:nvPr>
            <p:ph idx="1"/>
          </p:nvPr>
        </p:nvSpPr>
        <p:spPr>
          <a:xfrm>
            <a:off x="797256" y="990600"/>
            <a:ext cx="7432344" cy="3440372"/>
          </a:xfrm>
        </p:spPr>
        <p:txBody>
          <a:bodyPr/>
          <a:lstStyle/>
          <a:p>
            <a:pPr>
              <a:spcAft>
                <a:spcPts val="1500"/>
              </a:spcAft>
            </a:pPr>
            <a:r>
              <a:rPr lang="en-US" altLang="en-US" dirty="0"/>
              <a:t>Syphilis</a:t>
            </a:r>
          </a:p>
          <a:p>
            <a:pPr marL="285750" lvl="1">
              <a:spcBef>
                <a:spcPts val="0"/>
              </a:spcBef>
            </a:pPr>
            <a:r>
              <a:rPr lang="en-US" altLang="en-US" i="1" dirty="0"/>
              <a:t>Signs and symptoms</a:t>
            </a:r>
          </a:p>
          <a:p>
            <a:pPr marL="519113" lvl="2"/>
            <a:r>
              <a:rPr lang="en-US" altLang="en-US" dirty="0"/>
              <a:t>Congenital syphilis: </a:t>
            </a:r>
            <a:r>
              <a:rPr lang="en-US" altLang="en-US" i="1" dirty="0"/>
              <a:t>T. pallidum</a:t>
            </a:r>
            <a:r>
              <a:rPr lang="en-US" altLang="en-US" dirty="0"/>
              <a:t> can easily cross placenta</a:t>
            </a:r>
          </a:p>
          <a:p>
            <a:pPr marL="736600" lvl="3"/>
            <a:r>
              <a:rPr lang="en-US" altLang="en-US" dirty="0"/>
              <a:t>Can occur in absence of any signs or symptoms in mother, and at any stage of pregnancy</a:t>
            </a:r>
          </a:p>
          <a:p>
            <a:pPr marL="736600" lvl="3"/>
            <a:r>
              <a:rPr lang="en-US" altLang="en-US" dirty="0"/>
              <a:t>Damage to fetus usually not until fourth month</a:t>
            </a:r>
          </a:p>
          <a:p>
            <a:pPr marL="736600" lvl="3"/>
            <a:r>
              <a:rPr lang="en-US" altLang="en-US" dirty="0"/>
              <a:t>Spontaneous abortion, stillbirth, and neonatal death common; nearly all survivors develop signs, symptoms</a:t>
            </a:r>
          </a:p>
          <a:p>
            <a:pPr marL="736600" lvl="3"/>
            <a:r>
              <a:rPr lang="en-US" altLang="en-US" dirty="0"/>
              <a:t>Early signs resemble adult secondary syphilis</a:t>
            </a:r>
          </a:p>
        </p:txBody>
      </p:sp>
      <p:sp>
        <p:nvSpPr>
          <p:cNvPr id="11" name="Content Placeholder 10">
            <a:extLst>
              <a:ext uri="{FF2B5EF4-FFF2-40B4-BE49-F238E27FC236}">
                <a16:creationId xmlns:a16="http://schemas.microsoft.com/office/drawing/2014/main" id="{1E76B782-248A-4EED-9290-7E0536E1BC36}"/>
              </a:ext>
            </a:extLst>
          </p:cNvPr>
          <p:cNvSpPr>
            <a:spLocks noGrp="1"/>
          </p:cNvSpPr>
          <p:nvPr>
            <p:ph sz="quarter" idx="18"/>
          </p:nvPr>
        </p:nvSpPr>
        <p:spPr>
          <a:xfrm>
            <a:off x="1313594" y="4430972"/>
            <a:ext cx="2819400" cy="1336478"/>
          </a:xfrm>
        </p:spPr>
        <p:txBody>
          <a:bodyPr/>
          <a:lstStyle/>
          <a:p>
            <a:pPr marL="222250" lvl="3" indent="-222250">
              <a:lnSpc>
                <a:spcPts val="2600"/>
              </a:lnSpc>
              <a:spcBef>
                <a:spcPts val="0"/>
              </a:spcBef>
              <a:spcAft>
                <a:spcPts val="800"/>
              </a:spcAft>
              <a:buFont typeface="Arial" panose="020B0604020202020204" pitchFamily="34" charset="0"/>
              <a:buChar char="•"/>
            </a:pPr>
            <a:r>
              <a:rPr lang="en-US" altLang="en-US" sz="1600" dirty="0">
                <a:solidFill>
                  <a:prstClr val="black"/>
                </a:solidFill>
              </a:rPr>
              <a:t>Late symptoms occur after 2 years; bones, cartilage, teeth can become deformed; eye inflammation, deafness</a:t>
            </a:r>
          </a:p>
        </p:txBody>
      </p:sp>
      <p:pic>
        <p:nvPicPr>
          <p:cNvPr id="114692" name="Picture 6" descr="Deformed incisors show notches in tips of crown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63" b="5844"/>
          <a:stretch/>
        </p:blipFill>
        <p:spPr bwMode="auto">
          <a:xfrm>
            <a:off x="5257800" y="4495799"/>
            <a:ext cx="3352800" cy="175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12">
            <a:extLst>
              <a:ext uri="{FF2B5EF4-FFF2-40B4-BE49-F238E27FC236}">
                <a16:creationId xmlns:a16="http://schemas.microsoft.com/office/drawing/2014/main" id="{612D0E92-71A6-491F-B7D0-1C2912BC643E}"/>
              </a:ext>
            </a:extLst>
          </p:cNvPr>
          <p:cNvSpPr>
            <a:spLocks noGrp="1"/>
          </p:cNvSpPr>
          <p:nvPr>
            <p:ph type="body" sz="quarter" idx="11"/>
          </p:nvPr>
        </p:nvSpPr>
        <p:spPr>
          <a:xfrm>
            <a:off x="7848600" y="6705600"/>
            <a:ext cx="1295400" cy="152400"/>
          </a:xfrm>
        </p:spPr>
        <p:txBody>
          <a:bodyPr/>
          <a:lstStyle/>
          <a:p>
            <a:pPr lvl="0"/>
            <a:r>
              <a:rPr lang="en-US" dirty="0"/>
              <a:t>Source: Robert Sumpter/CDC</a:t>
            </a:r>
            <a:endParaRPr lang="en-US" altLang="en-US" dirty="0"/>
          </a:p>
        </p:txBody>
      </p:sp>
    </p:spTree>
    <p:extLst>
      <p:ext uri="{BB962C8B-B14F-4D97-AF65-F5344CB8AC3E}">
        <p14:creationId xmlns:p14="http://schemas.microsoft.com/office/powerpoint/2010/main" val="131173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455A6C5-EABA-459F-BAF5-0317EFE9B83A}"/>
              </a:ext>
            </a:extLst>
          </p:cNvPr>
          <p:cNvSpPr>
            <a:spLocks noGrp="1"/>
          </p:cNvSpPr>
          <p:nvPr>
            <p:ph type="title"/>
          </p:nvPr>
        </p:nvSpPr>
        <p:spPr>
          <a:xfrm>
            <a:off x="1733148" y="212558"/>
            <a:ext cx="5677705" cy="609600"/>
          </a:xfrm>
        </p:spPr>
        <p:txBody>
          <a:bodyPr/>
          <a:lstStyle/>
          <a:p>
            <a:r>
              <a:rPr lang="en-US" altLang="en-US" b="1" dirty="0">
                <a:solidFill>
                  <a:schemeClr val="tx1"/>
                </a:solidFill>
                <a:cs typeface="Lucida Sans Unicode" panose="020B0602030504020204" pitchFamily="34" charset="0"/>
              </a:rPr>
              <a:t>Bacterial STIs – Figure 27.16</a:t>
            </a:r>
            <a:endParaRPr lang="en-US" dirty="0">
              <a:solidFill>
                <a:schemeClr val="tx1"/>
              </a:solidFill>
            </a:endParaRPr>
          </a:p>
        </p:txBody>
      </p:sp>
      <p:sp>
        <p:nvSpPr>
          <p:cNvPr id="3" name="Content Placeholder 2"/>
          <p:cNvSpPr>
            <a:spLocks noGrp="1"/>
          </p:cNvSpPr>
          <p:nvPr>
            <p:ph idx="1"/>
          </p:nvPr>
        </p:nvSpPr>
        <p:spPr>
          <a:xfrm>
            <a:off x="457199" y="990600"/>
            <a:ext cx="7620001" cy="2868020"/>
          </a:xfrm>
        </p:spPr>
        <p:txBody>
          <a:bodyPr/>
          <a:lstStyle/>
          <a:p>
            <a:r>
              <a:rPr lang="en-US" altLang="en-US" dirty="0"/>
              <a:t>Syphilis</a:t>
            </a:r>
          </a:p>
          <a:p>
            <a:pPr marL="285750" lvl="1">
              <a:spcBef>
                <a:spcPts val="0"/>
              </a:spcBef>
            </a:pPr>
            <a:r>
              <a:rPr lang="en-US" altLang="en-US" i="1" dirty="0"/>
              <a:t>Causative agent: Treponema pallidum</a:t>
            </a:r>
          </a:p>
          <a:p>
            <a:pPr marL="519113" lvl="2"/>
            <a:r>
              <a:rPr lang="en-US" altLang="en-US" dirty="0"/>
              <a:t>Very slender, highly motile spirochete; outer membrane lacks LPS</a:t>
            </a:r>
          </a:p>
          <a:p>
            <a:pPr marL="519113" lvl="2"/>
            <a:r>
              <a:rPr lang="en-US" altLang="en-US" dirty="0"/>
              <a:t>Viewed with dark-field microscopy, silver stain</a:t>
            </a:r>
          </a:p>
          <a:p>
            <a:pPr marL="519113" lvl="2"/>
            <a:r>
              <a:rPr lang="en-US" altLang="en-US" dirty="0"/>
              <a:t>Endoflagella propel in corkscrew-like motion, allow penetration of variety of tissues and organs</a:t>
            </a:r>
          </a:p>
          <a:p>
            <a:pPr marL="519113" lvl="2"/>
            <a:r>
              <a:rPr lang="en-US" altLang="en-US" dirty="0"/>
              <a:t>In nature, only infects humans</a:t>
            </a:r>
          </a:p>
        </p:txBody>
      </p:sp>
      <p:sp>
        <p:nvSpPr>
          <p:cNvPr id="5" name="Content Placeholder 4">
            <a:extLst>
              <a:ext uri="{FF2B5EF4-FFF2-40B4-BE49-F238E27FC236}">
                <a16:creationId xmlns:a16="http://schemas.microsoft.com/office/drawing/2014/main" id="{51A3E512-1571-4AC3-8DBC-6471D246306C}"/>
              </a:ext>
            </a:extLst>
          </p:cNvPr>
          <p:cNvSpPr>
            <a:spLocks noGrp="1"/>
          </p:cNvSpPr>
          <p:nvPr>
            <p:ph sz="quarter" idx="18"/>
          </p:nvPr>
        </p:nvSpPr>
        <p:spPr>
          <a:xfrm>
            <a:off x="748351" y="3858620"/>
            <a:ext cx="3649640" cy="2387305"/>
          </a:xfrm>
        </p:spPr>
        <p:txBody>
          <a:bodyPr/>
          <a:lstStyle/>
          <a:p>
            <a:pPr marL="234950" lvl="2" indent="-234950">
              <a:lnSpc>
                <a:spcPts val="2850"/>
              </a:lnSpc>
              <a:spcBef>
                <a:spcPts val="0"/>
              </a:spcBef>
              <a:spcAft>
                <a:spcPts val="600"/>
              </a:spcAft>
              <a:buFont typeface="Arial" panose="020B0604020202020204" pitchFamily="34" charset="0"/>
              <a:buChar char="•"/>
            </a:pPr>
            <a:r>
              <a:rPr lang="en-US" altLang="en-US" sz="1800" dirty="0">
                <a:solidFill>
                  <a:prstClr val="black"/>
                </a:solidFill>
              </a:rPr>
              <a:t>Does not replicate </a:t>
            </a:r>
            <a:r>
              <a:rPr lang="en-US" altLang="en-US" sz="1800" i="1" dirty="0">
                <a:solidFill>
                  <a:prstClr val="black"/>
                </a:solidFill>
              </a:rPr>
              <a:t>in vitro</a:t>
            </a:r>
            <a:r>
              <a:rPr lang="en-US" altLang="en-US" sz="1800" dirty="0">
                <a:solidFill>
                  <a:prstClr val="black"/>
                </a:solidFill>
              </a:rPr>
              <a:t>, grown in testicles of laboratory rabbits</a:t>
            </a:r>
          </a:p>
          <a:p>
            <a:pPr marL="234950" lvl="2" indent="-234950">
              <a:lnSpc>
                <a:spcPts val="2850"/>
              </a:lnSpc>
              <a:spcBef>
                <a:spcPts val="0"/>
              </a:spcBef>
              <a:spcAft>
                <a:spcPts val="600"/>
              </a:spcAft>
              <a:buFont typeface="Arial" panose="020B0604020202020204" pitchFamily="34" charset="0"/>
              <a:buChar char="•"/>
            </a:pPr>
            <a:r>
              <a:rPr lang="en-US" altLang="en-US" sz="1800" dirty="0">
                <a:solidFill>
                  <a:prstClr val="black"/>
                </a:solidFill>
              </a:rPr>
              <a:t>Lacks many metabolic abilities including TCA cycle, electron transport chain; thought to obtain most macromolecules from host</a:t>
            </a:r>
          </a:p>
        </p:txBody>
      </p:sp>
      <p:pic>
        <p:nvPicPr>
          <p:cNvPr id="116740"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03" b="2505"/>
          <a:stretch/>
        </p:blipFill>
        <p:spPr bwMode="auto">
          <a:xfrm>
            <a:off x="5105400" y="3581400"/>
            <a:ext cx="3429000" cy="266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a:extLst>
              <a:ext uri="{FF2B5EF4-FFF2-40B4-BE49-F238E27FC236}">
                <a16:creationId xmlns:a16="http://schemas.microsoft.com/office/drawing/2014/main" id="{0702C349-B5E1-4AE8-87D3-9621B31DB996}"/>
              </a:ext>
            </a:extLst>
          </p:cNvPr>
          <p:cNvSpPr>
            <a:spLocks noGrp="1"/>
          </p:cNvSpPr>
          <p:nvPr>
            <p:ph type="body" sz="quarter" idx="11"/>
          </p:nvPr>
        </p:nvSpPr>
        <p:spPr>
          <a:xfrm>
            <a:off x="7696200" y="6705600"/>
            <a:ext cx="1447800" cy="99950"/>
          </a:xfrm>
        </p:spPr>
        <p:txBody>
          <a:bodyPr/>
          <a:lstStyle/>
          <a:p>
            <a:r>
              <a:rPr lang="en-US" dirty="0"/>
              <a:t>©Michael Abbey/Science Source</a:t>
            </a:r>
            <a:endParaRPr lang="en-US" altLang="en-US" dirty="0"/>
          </a:p>
        </p:txBody>
      </p:sp>
    </p:spTree>
    <p:extLst>
      <p:ext uri="{BB962C8B-B14F-4D97-AF65-F5344CB8AC3E}">
        <p14:creationId xmlns:p14="http://schemas.microsoft.com/office/powerpoint/2010/main" val="4195863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DBEB47-7EEE-4B92-8F7F-FC340F42FC53}"/>
              </a:ext>
            </a:extLst>
          </p:cNvPr>
          <p:cNvSpPr>
            <a:spLocks noGrp="1"/>
          </p:cNvSpPr>
          <p:nvPr>
            <p:ph type="title"/>
          </p:nvPr>
        </p:nvSpPr>
        <p:spPr/>
        <p:txBody>
          <a:bodyPr/>
          <a:lstStyle/>
          <a:p>
            <a:r>
              <a:rPr lang="en-US" altLang="en-US" sz="3400" b="1" dirty="0">
                <a:solidFill>
                  <a:prstClr val="black"/>
                </a:solidFill>
              </a:rPr>
              <a:t>Anatomy, Physiology, and Ecology – Figure 27.2a</a:t>
            </a:r>
            <a:endParaRPr lang="en-US" dirty="0"/>
          </a:p>
        </p:txBody>
      </p:sp>
      <p:sp>
        <p:nvSpPr>
          <p:cNvPr id="2" name="Content Placeholder 1"/>
          <p:cNvSpPr>
            <a:spLocks noGrp="1"/>
          </p:cNvSpPr>
          <p:nvPr>
            <p:ph idx="1"/>
          </p:nvPr>
        </p:nvSpPr>
        <p:spPr>
          <a:xfrm>
            <a:off x="803573" y="990600"/>
            <a:ext cx="7426027" cy="1752600"/>
          </a:xfrm>
        </p:spPr>
        <p:txBody>
          <a:bodyPr/>
          <a:lstStyle/>
          <a:p>
            <a:pPr>
              <a:spcAft>
                <a:spcPts val="1500"/>
              </a:spcAft>
            </a:pPr>
            <a:r>
              <a:rPr lang="en-US" altLang="en-US" dirty="0"/>
              <a:t>The genital system</a:t>
            </a:r>
          </a:p>
          <a:p>
            <a:pPr marL="285750" lvl="1">
              <a:spcBef>
                <a:spcPts val="0"/>
              </a:spcBef>
            </a:pPr>
            <a:r>
              <a:rPr lang="en-US" altLang="en-US" dirty="0"/>
              <a:t>Females: two ovaries; two fallopian tubes; uterus; vagina; external genitalia (vulva) includes labia, clitoris</a:t>
            </a:r>
          </a:p>
          <a:p>
            <a:pPr marL="512763" lvl="2"/>
            <a:r>
              <a:rPr lang="en-US" altLang="en-US" dirty="0"/>
              <a:t>Egg (ovum) released each month during ovulation</a:t>
            </a:r>
          </a:p>
        </p:txBody>
      </p:sp>
      <p:sp>
        <p:nvSpPr>
          <p:cNvPr id="9" name="Content Placeholder 8">
            <a:extLst>
              <a:ext uri="{FF2B5EF4-FFF2-40B4-BE49-F238E27FC236}">
                <a16:creationId xmlns:a16="http://schemas.microsoft.com/office/drawing/2014/main" id="{0C66AC9A-2E87-4FD0-A519-F5D3C252221B}"/>
              </a:ext>
            </a:extLst>
          </p:cNvPr>
          <p:cNvSpPr>
            <a:spLocks noGrp="1"/>
          </p:cNvSpPr>
          <p:nvPr>
            <p:ph sz="quarter" idx="18"/>
          </p:nvPr>
        </p:nvSpPr>
        <p:spPr>
          <a:xfrm>
            <a:off x="1318260" y="2736274"/>
            <a:ext cx="3429000" cy="1777549"/>
          </a:xfrm>
        </p:spPr>
        <p:txBody>
          <a:bodyPr/>
          <a:lstStyle/>
          <a:p>
            <a:pPr marL="214313" lvl="3" indent="-214313" defTabSz="114300">
              <a:spcAft>
                <a:spcPts val="800"/>
              </a:spcAft>
              <a:buFont typeface="Arial" panose="020B0604020202020204" pitchFamily="34" charset="0"/>
              <a:buChar char="•"/>
              <a:tabLst>
                <a:tab pos="801688" algn="l"/>
              </a:tabLst>
            </a:pPr>
            <a:r>
              <a:rPr lang="en-US" altLang="en-US" sz="1600" dirty="0">
                <a:solidFill>
                  <a:prstClr val="black"/>
                </a:solidFill>
              </a:rPr>
              <a:t>Swept into adjacent fallopian tube</a:t>
            </a:r>
          </a:p>
          <a:p>
            <a:pPr marL="214313" lvl="3" indent="-214313" defTabSz="114300">
              <a:spcAft>
                <a:spcPts val="800"/>
              </a:spcAft>
              <a:buFont typeface="Arial" panose="020B0604020202020204" pitchFamily="34" charset="0"/>
              <a:buChar char="•"/>
              <a:tabLst>
                <a:tab pos="801688" algn="l"/>
              </a:tabLst>
            </a:pPr>
            <a:r>
              <a:rPr lang="en-US" altLang="en-US" sz="1600" dirty="0">
                <a:solidFill>
                  <a:prstClr val="black"/>
                </a:solidFill>
              </a:rPr>
              <a:t>If fertilization occurs, ovum moved via cilia to uterus</a:t>
            </a:r>
          </a:p>
          <a:p>
            <a:pPr marL="214313" lvl="3" indent="-214313" defTabSz="114300">
              <a:spcAft>
                <a:spcPts val="800"/>
              </a:spcAft>
              <a:buFont typeface="Arial" panose="020B0604020202020204" pitchFamily="34" charset="0"/>
              <a:buChar char="•"/>
              <a:tabLst>
                <a:tab pos="801688" algn="l"/>
              </a:tabLst>
            </a:pPr>
            <a:r>
              <a:rPr lang="en-US" altLang="en-US" sz="1600" dirty="0">
                <a:solidFill>
                  <a:prstClr val="black"/>
                </a:solidFill>
              </a:rPr>
              <a:t>Implants in epithelial lining</a:t>
            </a:r>
          </a:p>
          <a:p>
            <a:pPr marL="214313" lvl="3" indent="-214313" defTabSz="114300">
              <a:spcAft>
                <a:spcPts val="800"/>
              </a:spcAft>
              <a:buFont typeface="Arial" panose="020B0604020202020204" pitchFamily="34" charset="0"/>
              <a:buChar char="•"/>
              <a:tabLst>
                <a:tab pos="801688" algn="l"/>
              </a:tabLst>
            </a:pPr>
            <a:r>
              <a:rPr lang="en-US" altLang="en-US" sz="1600" dirty="0">
                <a:solidFill>
                  <a:prstClr val="black"/>
                </a:solidFill>
              </a:rPr>
              <a:t>Otherwise, menstruation</a:t>
            </a:r>
          </a:p>
        </p:txBody>
      </p:sp>
      <p:sp>
        <p:nvSpPr>
          <p:cNvPr id="10" name="Content Placeholder 9">
            <a:extLst>
              <a:ext uri="{FF2B5EF4-FFF2-40B4-BE49-F238E27FC236}">
                <a16:creationId xmlns:a16="http://schemas.microsoft.com/office/drawing/2014/main" id="{11EE40E0-2DAB-4978-BF24-F721CA4C6BDC}"/>
              </a:ext>
            </a:extLst>
          </p:cNvPr>
          <p:cNvSpPr>
            <a:spLocks noGrp="1"/>
          </p:cNvSpPr>
          <p:nvPr>
            <p:ph sz="quarter" idx="19"/>
          </p:nvPr>
        </p:nvSpPr>
        <p:spPr>
          <a:xfrm>
            <a:off x="1087588" y="4571997"/>
            <a:ext cx="3200400" cy="1507390"/>
          </a:xfrm>
        </p:spPr>
        <p:txBody>
          <a:bodyPr/>
          <a:lstStyle/>
          <a:p>
            <a:pPr marL="228600" lvl="2">
              <a:spcAft>
                <a:spcPts val="800"/>
              </a:spcAft>
              <a:buFont typeface="Arial" panose="020B0604020202020204" pitchFamily="34" charset="0"/>
              <a:buChar char="•"/>
              <a:tabLst>
                <a:tab pos="650875" algn="l"/>
              </a:tabLst>
            </a:pPr>
            <a:r>
              <a:rPr lang="en-US" altLang="en-US" sz="1800" dirty="0">
                <a:solidFill>
                  <a:prstClr val="black"/>
                </a:solidFill>
              </a:rPr>
              <a:t>Lower end of uterus is cervix</a:t>
            </a:r>
          </a:p>
          <a:p>
            <a:pPr marL="484188" lvl="3" indent="-257175" defTabSz="484188">
              <a:lnSpc>
                <a:spcPts val="2600"/>
              </a:lnSpc>
              <a:spcAft>
                <a:spcPts val="800"/>
              </a:spcAft>
              <a:buFont typeface="Arial" panose="020B0604020202020204" pitchFamily="34" charset="0"/>
              <a:buChar char="•"/>
            </a:pPr>
            <a:r>
              <a:rPr lang="en-US" altLang="en-US" sz="1600" dirty="0">
                <a:solidFill>
                  <a:prstClr val="black"/>
                </a:solidFill>
              </a:rPr>
              <a:t>Filled with antimicrobial mucus except during menstruation</a:t>
            </a:r>
          </a:p>
        </p:txBody>
      </p:sp>
      <p:sp>
        <p:nvSpPr>
          <p:cNvPr id="7" name="Text Placeholder 6">
            <a:extLst>
              <a:ext uri="{FF2B5EF4-FFF2-40B4-BE49-F238E27FC236}">
                <a16:creationId xmlns:a16="http://schemas.microsoft.com/office/drawing/2014/main" id="{B34EB5F9-99BC-4D0C-B716-BFA57B9C517A}"/>
              </a:ext>
            </a:extLst>
          </p:cNvPr>
          <p:cNvSpPr>
            <a:spLocks noGrp="1"/>
          </p:cNvSpPr>
          <p:nvPr>
            <p:ph type="body" sz="quarter" idx="17"/>
          </p:nvPr>
        </p:nvSpPr>
        <p:spPr>
          <a:xfrm>
            <a:off x="1163793" y="6162514"/>
            <a:ext cx="2570012" cy="238286"/>
          </a:xfrm>
        </p:spPr>
        <p:txBody>
          <a:bodyPr/>
          <a:lstStyle/>
          <a:p>
            <a:pPr marL="228600" lvl="2">
              <a:spcBef>
                <a:spcPct val="0"/>
              </a:spcBef>
              <a:spcAft>
                <a:spcPts val="800"/>
              </a:spcAft>
              <a:buFont typeface="Arial" panose="020B0604020202020204" pitchFamily="34" charset="0"/>
              <a:buChar char="•"/>
            </a:pPr>
            <a:r>
              <a:rPr lang="en-US" altLang="en-US" sz="1800" dirty="0">
                <a:solidFill>
                  <a:prstClr val="black"/>
                </a:solidFill>
              </a:rPr>
              <a:t>Cervix opens to vagina</a:t>
            </a:r>
            <a:endParaRPr lang="en-US" sz="1800" dirty="0">
              <a:solidFill>
                <a:prstClr val="black"/>
              </a:solidFill>
            </a:endParaRPr>
          </a:p>
        </p:txBody>
      </p:sp>
      <p:pic>
        <p:nvPicPr>
          <p:cNvPr id="14340"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603" r="50179"/>
          <a:stretch>
            <a:fillRect/>
          </a:stretch>
        </p:blipFill>
        <p:spPr bwMode="auto">
          <a:xfrm>
            <a:off x="5257800" y="2895600"/>
            <a:ext cx="3429000"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040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EC3324-114C-4AA7-9853-CA1C06E14FEB}"/>
              </a:ext>
            </a:extLst>
          </p:cNvPr>
          <p:cNvSpPr>
            <a:spLocks noGrp="1"/>
          </p:cNvSpPr>
          <p:nvPr>
            <p:ph type="title"/>
          </p:nvPr>
        </p:nvSpPr>
        <p:spPr>
          <a:xfrm>
            <a:off x="3064273" y="212558"/>
            <a:ext cx="3877949" cy="609600"/>
          </a:xfrm>
        </p:spPr>
        <p:txBody>
          <a:bodyPr/>
          <a:lstStyle/>
          <a:p>
            <a:r>
              <a:rPr lang="en-US" altLang="en-US" b="1" dirty="0">
                <a:solidFill>
                  <a:schemeClr val="tx1"/>
                </a:solidFill>
                <a:cs typeface="Lucida Sans Unicode" panose="020B0602030504020204" pitchFamily="34" charset="0"/>
              </a:rPr>
              <a:t>Bacterial STIs (11)</a:t>
            </a:r>
            <a:endParaRPr lang="en-US" dirty="0">
              <a:solidFill>
                <a:schemeClr val="tx1"/>
              </a:solidFill>
            </a:endParaRPr>
          </a:p>
        </p:txBody>
      </p:sp>
      <p:sp>
        <p:nvSpPr>
          <p:cNvPr id="3" name="Content Placeholder 2"/>
          <p:cNvSpPr>
            <a:spLocks noGrp="1"/>
          </p:cNvSpPr>
          <p:nvPr>
            <p:ph idx="1"/>
          </p:nvPr>
        </p:nvSpPr>
        <p:spPr>
          <a:xfrm>
            <a:off x="802106" y="990600"/>
            <a:ext cx="7427494" cy="5562600"/>
          </a:xfrm>
        </p:spPr>
        <p:txBody>
          <a:bodyPr/>
          <a:lstStyle/>
          <a:p>
            <a:pPr>
              <a:spcAft>
                <a:spcPts val="1500"/>
              </a:spcAft>
            </a:pPr>
            <a:r>
              <a:rPr lang="en-US" altLang="en-US" dirty="0"/>
              <a:t>Syphilis</a:t>
            </a:r>
          </a:p>
          <a:p>
            <a:pPr marL="285750" lvl="1">
              <a:spcBef>
                <a:spcPts val="0"/>
              </a:spcBef>
              <a:spcAft>
                <a:spcPts val="600"/>
              </a:spcAft>
            </a:pPr>
            <a:r>
              <a:rPr lang="en-US" altLang="en-US" sz="2200" i="1" dirty="0"/>
              <a:t>Pathogenesis</a:t>
            </a:r>
          </a:p>
          <a:p>
            <a:pPr marL="496888" lvl="2">
              <a:spcAft>
                <a:spcPts val="600"/>
              </a:spcAft>
            </a:pPr>
            <a:r>
              <a:rPr lang="en-US" altLang="en-US" sz="2000" dirty="0"/>
              <a:t>Easily penetrates mucous membrane, damaged skin; infectious dose less than 100 cells</a:t>
            </a:r>
          </a:p>
          <a:p>
            <a:pPr marL="496888" lvl="2">
              <a:spcAft>
                <a:spcPts val="600"/>
              </a:spcAft>
            </a:pPr>
            <a:r>
              <a:rPr lang="en-US" altLang="en-US" sz="2000" dirty="0"/>
              <a:t>In primary syphilis, grows, multiplies in localized area of genitalia, spreads to lymph nodes and bloodstream</a:t>
            </a:r>
          </a:p>
          <a:p>
            <a:pPr marL="722313" lvl="3">
              <a:spcAft>
                <a:spcPts val="600"/>
              </a:spcAft>
            </a:pPr>
            <a:r>
              <a:rPr lang="en-US" altLang="en-US" sz="1800" dirty="0"/>
              <a:t>Hard chancre caused by inflammatory response; disappears within 2 to 6 weeks</a:t>
            </a:r>
          </a:p>
          <a:p>
            <a:pPr marL="496888" lvl="2">
              <a:spcAft>
                <a:spcPts val="600"/>
              </a:spcAft>
            </a:pPr>
            <a:r>
              <a:rPr lang="en-US" altLang="en-US" sz="2000" dirty="0"/>
              <a:t>Secondary syphilis symptoms from immune complexes that form as antibodies bind to circulating spirochetes</a:t>
            </a:r>
          </a:p>
          <a:p>
            <a:pPr marL="722313" lvl="3">
              <a:spcAft>
                <a:spcPts val="600"/>
              </a:spcAft>
            </a:pPr>
            <a:r>
              <a:rPr lang="en-US" altLang="en-US" sz="1800" dirty="0"/>
              <a:t>Spirochetes systemic; infectious lesions occur on skin and mucous membranes</a:t>
            </a:r>
          </a:p>
          <a:p>
            <a:pPr marL="722313" lvl="3">
              <a:spcAft>
                <a:spcPts val="600"/>
              </a:spcAft>
            </a:pPr>
            <a:r>
              <a:rPr lang="en-US" altLang="en-US" sz="1800" dirty="0"/>
              <a:t>Lasts weeks to months or even a year, then subsides</a:t>
            </a:r>
          </a:p>
          <a:p>
            <a:pPr marL="722313" lvl="3">
              <a:spcAft>
                <a:spcPts val="600"/>
              </a:spcAft>
            </a:pPr>
            <a:r>
              <a:rPr lang="en-US" altLang="en-US" sz="1800" dirty="0"/>
              <a:t>After 5 to 20 years or longer, some develop tertiary syphilis</a:t>
            </a:r>
          </a:p>
        </p:txBody>
      </p:sp>
    </p:spTree>
    <p:extLst>
      <p:ext uri="{BB962C8B-B14F-4D97-AF65-F5344CB8AC3E}">
        <p14:creationId xmlns:p14="http://schemas.microsoft.com/office/powerpoint/2010/main" val="1765009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834F50E-D0BE-407C-9CEB-73F8680DB8F5}"/>
              </a:ext>
            </a:extLst>
          </p:cNvPr>
          <p:cNvSpPr>
            <a:spLocks noGrp="1"/>
          </p:cNvSpPr>
          <p:nvPr>
            <p:ph type="title"/>
          </p:nvPr>
        </p:nvSpPr>
        <p:spPr>
          <a:xfrm>
            <a:off x="1816638" y="228600"/>
            <a:ext cx="5510725" cy="609600"/>
          </a:xfrm>
        </p:spPr>
        <p:txBody>
          <a:bodyPr/>
          <a:lstStyle/>
          <a:p>
            <a:r>
              <a:rPr lang="en-US" b="1" dirty="0">
                <a:solidFill>
                  <a:schemeClr val="tx1"/>
                </a:solidFill>
              </a:rPr>
              <a:t>Table 27.9 Stages of Syphilis</a:t>
            </a:r>
            <a:endParaRPr lang="en-GB" dirty="0"/>
          </a:p>
        </p:txBody>
      </p:sp>
      <p:sp>
        <p:nvSpPr>
          <p:cNvPr id="3" name="Content Placeholder 2"/>
          <p:cNvSpPr>
            <a:spLocks noGrp="1"/>
          </p:cNvSpPr>
          <p:nvPr>
            <p:ph idx="1"/>
          </p:nvPr>
        </p:nvSpPr>
        <p:spPr>
          <a:xfrm>
            <a:off x="805542" y="990600"/>
            <a:ext cx="7315200" cy="2743200"/>
          </a:xfrm>
        </p:spPr>
        <p:txBody>
          <a:bodyPr/>
          <a:lstStyle/>
          <a:p>
            <a:pPr>
              <a:spcBef>
                <a:spcPts val="0"/>
              </a:spcBef>
              <a:spcAft>
                <a:spcPts val="1500"/>
              </a:spcAft>
            </a:pPr>
            <a:r>
              <a:rPr lang="en-US" altLang="en-US" dirty="0"/>
              <a:t>Syphilis</a:t>
            </a:r>
          </a:p>
          <a:p>
            <a:pPr marL="285750" lvl="1">
              <a:spcBef>
                <a:spcPts val="0"/>
              </a:spcBef>
              <a:spcAft>
                <a:spcPts val="100"/>
              </a:spcAft>
            </a:pPr>
            <a:r>
              <a:rPr lang="en-US" altLang="en-US" i="1" dirty="0"/>
              <a:t>Pathogenesis </a:t>
            </a:r>
          </a:p>
          <a:p>
            <a:pPr marL="506413" lvl="2">
              <a:spcAft>
                <a:spcPts val="100"/>
              </a:spcAft>
            </a:pPr>
            <a:r>
              <a:rPr lang="en-US" altLang="en-US" dirty="0"/>
              <a:t>Tertiary syphilis symptoms from hypersensitivity reactions to small numbers of </a:t>
            </a:r>
            <a:r>
              <a:rPr lang="en-US" altLang="en-US" i="1" dirty="0"/>
              <a:t>T. pallidum</a:t>
            </a:r>
            <a:r>
              <a:rPr lang="en-US" altLang="en-US" dirty="0"/>
              <a:t> that persist in tissues</a:t>
            </a:r>
          </a:p>
          <a:p>
            <a:pPr marL="719138" lvl="3">
              <a:spcAft>
                <a:spcPts val="100"/>
              </a:spcAft>
            </a:pPr>
            <a:r>
              <a:rPr lang="en-US" altLang="en-US" dirty="0"/>
              <a:t>Patient no longer infectious</a:t>
            </a:r>
          </a:p>
          <a:p>
            <a:pPr marL="719138" lvl="3">
              <a:spcAft>
                <a:spcPts val="100"/>
              </a:spcAft>
            </a:pPr>
            <a:r>
              <a:rPr lang="en-US" altLang="en-US" dirty="0"/>
              <a:t>Organisms present in almost any part of body; outcome depends on location</a:t>
            </a:r>
          </a:p>
          <a:p>
            <a:pPr marL="719138" lvl="3">
              <a:spcAft>
                <a:spcPts val="100"/>
              </a:spcAft>
            </a:pPr>
            <a:r>
              <a:rPr lang="en-US" altLang="en-US" dirty="0"/>
              <a:t>Infection in skin, bones not life-threatening; in major blood vessel, could lead to rupture	</a:t>
            </a:r>
          </a:p>
        </p:txBody>
      </p:sp>
      <p:graphicFrame>
        <p:nvGraphicFramePr>
          <p:cNvPr id="14" name="Table Placeholder 13">
            <a:extLst>
              <a:ext uri="{FF2B5EF4-FFF2-40B4-BE49-F238E27FC236}">
                <a16:creationId xmlns:a16="http://schemas.microsoft.com/office/drawing/2014/main" id="{FE6BD525-5761-4EB7-9122-193689D11BBB}"/>
              </a:ext>
            </a:extLst>
          </p:cNvPr>
          <p:cNvGraphicFramePr>
            <a:graphicFrameLocks noGrp="1"/>
          </p:cNvGraphicFramePr>
          <p:nvPr>
            <p:ph type="tbl" sz="quarter" idx="19"/>
            <p:extLst>
              <p:ext uri="{D42A27DB-BD31-4B8C-83A1-F6EECF244321}">
                <p14:modId xmlns:p14="http://schemas.microsoft.com/office/powerpoint/2010/main" val="3964393102"/>
              </p:ext>
            </p:extLst>
          </p:nvPr>
        </p:nvGraphicFramePr>
        <p:xfrm>
          <a:off x="1371599" y="4087587"/>
          <a:ext cx="6935799" cy="2408991"/>
        </p:xfrm>
        <a:graphic>
          <a:graphicData uri="http://schemas.openxmlformats.org/drawingml/2006/table">
            <a:tbl>
              <a:tblPr firstRow="1" bandRow="1">
                <a:tableStyleId>{2D5ABB26-0587-4C30-8999-92F81FD0307C}</a:tableStyleId>
              </a:tblPr>
              <a:tblGrid>
                <a:gridCol w="1295401">
                  <a:extLst>
                    <a:ext uri="{9D8B030D-6E8A-4147-A177-3AD203B41FA5}">
                      <a16:colId xmlns:a16="http://schemas.microsoft.com/office/drawing/2014/main" val="2734328379"/>
                    </a:ext>
                  </a:extLst>
                </a:gridCol>
                <a:gridCol w="4114800">
                  <a:extLst>
                    <a:ext uri="{9D8B030D-6E8A-4147-A177-3AD203B41FA5}">
                      <a16:colId xmlns:a16="http://schemas.microsoft.com/office/drawing/2014/main" val="312156954"/>
                    </a:ext>
                  </a:extLst>
                </a:gridCol>
                <a:gridCol w="1525598">
                  <a:extLst>
                    <a:ext uri="{9D8B030D-6E8A-4147-A177-3AD203B41FA5}">
                      <a16:colId xmlns:a16="http://schemas.microsoft.com/office/drawing/2014/main" val="710915357"/>
                    </a:ext>
                  </a:extLst>
                </a:gridCol>
              </a:tblGrid>
              <a:tr h="2558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Stage</a:t>
                      </a:r>
                      <a:r>
                        <a:rPr lang="en-US" sz="1200" b="1" baseline="0" dirty="0"/>
                        <a:t> of Disease</a:t>
                      </a:r>
                      <a:endParaRPr lang="en-US" sz="1200" b="1"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Main Characteristics</a:t>
                      </a:r>
                      <a:endParaRPr lang="en-US" sz="1200" b="1"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Infectious?</a:t>
                      </a:r>
                      <a:endParaRPr lang="en-US" sz="1200" b="1"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2389"/>
                  </a:ext>
                </a:extLst>
              </a:tr>
              <a:tr h="685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dirty="0"/>
                        <a:t>Primary</a:t>
                      </a:r>
                      <a:endParaRPr lang="en-US" sz="1150"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dirty="0"/>
                        <a:t>Firm, painless ulcer (hard chancre) at site of infection; lymph node enlargement</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dirty="0"/>
                        <a:t>Yes</a:t>
                      </a:r>
                      <a:endParaRPr lang="en-US" sz="1150"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6954531"/>
                  </a:ext>
                </a:extLst>
              </a:tr>
              <a:tr h="533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dirty="0"/>
                        <a:t>Secondary</a:t>
                      </a:r>
                      <a:endParaRPr lang="en-US" sz="1150"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dirty="0"/>
                        <a:t>Rash, aches, and pains; rash and mucous membrane lesions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dirty="0"/>
                        <a:t>Yes</a:t>
                      </a:r>
                      <a:endParaRPr lang="en-US" sz="1150"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4361291"/>
                  </a:ext>
                </a:extLst>
              </a:tr>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dirty="0"/>
                        <a:t>Latent</a:t>
                      </a:r>
                      <a:endParaRPr lang="en-US" sz="1150"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dirty="0"/>
                        <a:t>No signs or symptoms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dirty="0"/>
                        <a:t>Early – yes; Late</a:t>
                      </a:r>
                      <a:r>
                        <a:rPr lang="en-US" sz="1150" baseline="0" dirty="0"/>
                        <a:t> – no </a:t>
                      </a:r>
                      <a:endParaRPr lang="en-US" sz="1150" baseline="0"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916159"/>
                  </a:ext>
                </a:extLst>
              </a:tr>
              <a:tr h="54278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dirty="0"/>
                        <a:t>Tertiary</a:t>
                      </a:r>
                      <a:endParaRPr lang="en-US" sz="1150"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dirty="0"/>
                        <a:t>Gummas; damage to large blood vessels, eyes, nervous system; mental illness</a:t>
                      </a:r>
                      <a:endParaRPr lang="en-US" sz="1150"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50" baseline="0" dirty="0"/>
                        <a:t>No</a:t>
                      </a:r>
                      <a:endParaRPr lang="en-US" sz="1150" dirty="0">
                        <a:solidFill>
                          <a:schemeClr val="tx1"/>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539387"/>
                  </a:ext>
                </a:extLst>
              </a:tr>
            </a:tbl>
          </a:graphicData>
        </a:graphic>
      </p:graphicFrame>
    </p:spTree>
    <p:extLst>
      <p:ext uri="{BB962C8B-B14F-4D97-AF65-F5344CB8AC3E}">
        <p14:creationId xmlns:p14="http://schemas.microsoft.com/office/powerpoint/2010/main" val="2397233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7A2A37C-C6D0-4125-A6B3-98A024651EE6}"/>
              </a:ext>
            </a:extLst>
          </p:cNvPr>
          <p:cNvSpPr>
            <a:spLocks noGrp="1"/>
          </p:cNvSpPr>
          <p:nvPr>
            <p:ph type="title"/>
          </p:nvPr>
        </p:nvSpPr>
        <p:spPr>
          <a:xfrm>
            <a:off x="3206023" y="212271"/>
            <a:ext cx="3581222" cy="609600"/>
          </a:xfrm>
        </p:spPr>
        <p:txBody>
          <a:bodyPr/>
          <a:lstStyle/>
          <a:p>
            <a:r>
              <a:rPr lang="en-US" altLang="en-US" b="1" dirty="0">
                <a:solidFill>
                  <a:schemeClr val="tx1"/>
                </a:solidFill>
                <a:cs typeface="Lucida Sans Unicode" panose="020B0602030504020204" pitchFamily="34" charset="0"/>
              </a:rPr>
              <a:t>Bacterial STIs (12)</a:t>
            </a:r>
            <a:endParaRPr lang="en-GB" dirty="0">
              <a:solidFill>
                <a:schemeClr val="tx1"/>
              </a:solidFill>
            </a:endParaRPr>
          </a:p>
        </p:txBody>
      </p:sp>
      <p:sp>
        <p:nvSpPr>
          <p:cNvPr id="3" name="Content Placeholder 2"/>
          <p:cNvSpPr>
            <a:spLocks noGrp="1"/>
          </p:cNvSpPr>
          <p:nvPr>
            <p:ph idx="1"/>
          </p:nvPr>
        </p:nvSpPr>
        <p:spPr>
          <a:xfrm>
            <a:off x="794658" y="990600"/>
            <a:ext cx="7620000" cy="5462650"/>
          </a:xfrm>
        </p:spPr>
        <p:txBody>
          <a:bodyPr/>
          <a:lstStyle/>
          <a:p>
            <a:pPr>
              <a:spcBef>
                <a:spcPts val="0"/>
              </a:spcBef>
              <a:spcAft>
                <a:spcPts val="1500"/>
              </a:spcAft>
            </a:pPr>
            <a:r>
              <a:rPr lang="en-US" altLang="en-US" dirty="0"/>
              <a:t>Syphilis </a:t>
            </a:r>
          </a:p>
          <a:p>
            <a:pPr marL="285750" lvl="1">
              <a:spcBef>
                <a:spcPts val="0"/>
              </a:spcBef>
              <a:spcAft>
                <a:spcPts val="200"/>
              </a:spcAft>
            </a:pPr>
            <a:r>
              <a:rPr lang="en-US" altLang="en-US" i="1" dirty="0"/>
              <a:t>Epidemiology</a:t>
            </a:r>
          </a:p>
          <a:p>
            <a:pPr marL="506413" lvl="2">
              <a:spcAft>
                <a:spcPts val="200"/>
              </a:spcAft>
            </a:pPr>
            <a:r>
              <a:rPr lang="en-US" altLang="en-US" sz="1900" dirty="0"/>
              <a:t>Transmitted by sexual intercourse</a:t>
            </a:r>
          </a:p>
          <a:p>
            <a:pPr marL="506413" lvl="2">
              <a:spcAft>
                <a:spcPts val="200"/>
              </a:spcAft>
            </a:pPr>
            <a:r>
              <a:rPr lang="en-US" altLang="en-US" sz="1900" dirty="0"/>
              <a:t>Can occur via kissing person with secondary syphilis or by contact with a primary ulcer</a:t>
            </a:r>
          </a:p>
          <a:p>
            <a:pPr marL="285750" lvl="1">
              <a:spcAft>
                <a:spcPts val="200"/>
              </a:spcAft>
            </a:pPr>
            <a:r>
              <a:rPr lang="en-US" altLang="en-US" i="1" dirty="0"/>
              <a:t>Treatment and prevention</a:t>
            </a:r>
          </a:p>
          <a:p>
            <a:pPr marL="506413" lvl="2">
              <a:spcAft>
                <a:spcPts val="200"/>
              </a:spcAft>
            </a:pPr>
            <a:r>
              <a:rPr lang="en-US" altLang="en-US" sz="1900" dirty="0"/>
              <a:t>Antibiotics effective except against tertiary syphilis when most </a:t>
            </a:r>
            <a:br>
              <a:rPr lang="en-US" altLang="en-US" sz="1900" dirty="0"/>
            </a:br>
            <a:r>
              <a:rPr lang="en-US" altLang="en-US" sz="1900" i="1" dirty="0"/>
              <a:t>T. pallidum</a:t>
            </a:r>
            <a:r>
              <a:rPr lang="en-US" altLang="en-US" sz="1900" dirty="0"/>
              <a:t> are not actively multiplying</a:t>
            </a:r>
          </a:p>
          <a:p>
            <a:pPr marL="506413" lvl="2">
              <a:spcAft>
                <a:spcPts val="200"/>
              </a:spcAft>
            </a:pPr>
            <a:r>
              <a:rPr lang="en-US" altLang="en-US" sz="1900" dirty="0"/>
              <a:t>Treatment of tertiary syphilis limits progression of disease, but does not correct tissue damage that has occurred</a:t>
            </a:r>
          </a:p>
          <a:p>
            <a:pPr marL="506413" lvl="2">
              <a:spcAft>
                <a:spcPts val="200"/>
              </a:spcAft>
            </a:pPr>
            <a:r>
              <a:rPr lang="en-US" altLang="en-US" sz="1900" dirty="0"/>
              <a:t>Congenital syphilis prevented by treating mother before fourth month of pregnancy</a:t>
            </a:r>
          </a:p>
          <a:p>
            <a:pPr marL="506413" lvl="2">
              <a:spcAft>
                <a:spcPts val="200"/>
              </a:spcAft>
            </a:pPr>
            <a:r>
              <a:rPr lang="en-US" altLang="en-US" sz="1900" dirty="0"/>
              <a:t>No vaccine</a:t>
            </a:r>
          </a:p>
          <a:p>
            <a:pPr marL="506413" lvl="2">
              <a:spcAft>
                <a:spcPts val="200"/>
              </a:spcAft>
            </a:pPr>
            <a:r>
              <a:rPr lang="en-US" altLang="en-US" sz="1900" dirty="0"/>
              <a:t>Abstinence, monogamous relationships, condom use</a:t>
            </a:r>
          </a:p>
          <a:p>
            <a:pPr marL="506413" lvl="2">
              <a:spcAft>
                <a:spcPts val="200"/>
              </a:spcAft>
            </a:pPr>
            <a:r>
              <a:rPr lang="en-US" altLang="en-US" sz="1900" dirty="0"/>
              <a:t>Identification and treatment of sexual contacts</a:t>
            </a:r>
            <a:endParaRPr lang="en-US" sz="1900" dirty="0"/>
          </a:p>
        </p:txBody>
      </p:sp>
    </p:spTree>
    <p:extLst>
      <p:ext uri="{BB962C8B-B14F-4D97-AF65-F5344CB8AC3E}">
        <p14:creationId xmlns:p14="http://schemas.microsoft.com/office/powerpoint/2010/main" val="453954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Table 27.10 Syphilis</a:t>
            </a:r>
          </a:p>
        </p:txBody>
      </p:sp>
      <p:sp>
        <p:nvSpPr>
          <p:cNvPr id="3" name="Content Placeholder 2">
            <a:extLst>
              <a:ext uri="{FF2B5EF4-FFF2-40B4-BE49-F238E27FC236}">
                <a16:creationId xmlns:a16="http://schemas.microsoft.com/office/drawing/2014/main" id="{6CB2D113-0384-47A8-BCBE-69FD97F6CC31}"/>
              </a:ext>
            </a:extLst>
          </p:cNvPr>
          <p:cNvSpPr>
            <a:spLocks noGrp="1"/>
          </p:cNvSpPr>
          <p:nvPr>
            <p:ph idx="1"/>
          </p:nvPr>
        </p:nvSpPr>
        <p:spPr>
          <a:xfrm>
            <a:off x="784859" y="948690"/>
            <a:ext cx="2026921" cy="5444490"/>
          </a:xfrm>
        </p:spPr>
        <p:txBody>
          <a:bodyPr/>
          <a:lstStyle/>
          <a:p>
            <a:pPr marL="171450" indent="-171450">
              <a:spcBef>
                <a:spcPts val="0"/>
              </a:spcBef>
              <a:spcAft>
                <a:spcPts val="1000"/>
              </a:spcAft>
              <a:buFont typeface="+mj-lt"/>
              <a:buAutoNum type="arabicPeriod"/>
            </a:pPr>
            <a:r>
              <a:rPr lang="en-US" sz="1100" i="1" dirty="0"/>
              <a:t>Treponema pallidum </a:t>
            </a:r>
            <a:r>
              <a:rPr lang="en-US" sz="1100" dirty="0"/>
              <a:t>enters the body through a microscopic abrasion or mucous membranes, usually genitalia, mouth, or rectum.</a:t>
            </a:r>
          </a:p>
          <a:p>
            <a:pPr marL="136525" indent="-136525">
              <a:spcBef>
                <a:spcPts val="0"/>
              </a:spcBef>
              <a:spcAft>
                <a:spcPts val="1000"/>
              </a:spcAft>
              <a:buFont typeface="+mj-lt"/>
              <a:buAutoNum type="arabicPeriod"/>
            </a:pPr>
            <a:r>
              <a:rPr lang="en-US" sz="1100" dirty="0"/>
              <a:t>A chancre develops at site of entry. </a:t>
            </a:r>
          </a:p>
          <a:p>
            <a:pPr marL="136525" indent="-136525">
              <a:spcBef>
                <a:spcPts val="0"/>
              </a:spcBef>
              <a:spcAft>
                <a:spcPts val="1200"/>
              </a:spcAft>
              <a:buFont typeface="+mj-lt"/>
              <a:buAutoNum type="arabicPeriod"/>
            </a:pPr>
            <a:r>
              <a:rPr lang="en-US" sz="1100" dirty="0"/>
              <a:t>Organisms multiply locally and spread throughout the body by the bloodstream. </a:t>
            </a:r>
          </a:p>
          <a:p>
            <a:pPr marL="136525" indent="-136525">
              <a:spcBef>
                <a:spcPts val="0"/>
              </a:spcBef>
              <a:buFont typeface="+mj-lt"/>
              <a:buAutoNum type="arabicPeriod"/>
            </a:pPr>
            <a:r>
              <a:rPr lang="en-US" sz="1100" dirty="0"/>
              <a:t>Infectious mucous patches and skin rashes of secondary syphilis appear; a fetus may become infected, resulting in miscarriage or a live-born infant with congenital syphilis.</a:t>
            </a:r>
          </a:p>
          <a:p>
            <a:pPr marL="136525" indent="-136525">
              <a:spcBef>
                <a:spcPts val="0"/>
              </a:spcBef>
              <a:spcAft>
                <a:spcPts val="1000"/>
              </a:spcAft>
              <a:buFont typeface="+mj-lt"/>
              <a:buAutoNum type="arabicPeriod"/>
            </a:pPr>
            <a:r>
              <a:rPr lang="en-US" sz="1100" dirty="0"/>
              <a:t>An asymptomatic latent period occurs. </a:t>
            </a:r>
            <a:r>
              <a:rPr lang="en-US" sz="1100" i="1" dirty="0"/>
              <a:t>T. pallidum </a:t>
            </a:r>
            <a:r>
              <a:rPr lang="en-US" sz="1100" dirty="0"/>
              <a:t>disappears from blood, skin, and mucous membranes.</a:t>
            </a:r>
          </a:p>
          <a:p>
            <a:pPr marL="136525" indent="-136525">
              <a:spcBef>
                <a:spcPts val="0"/>
              </a:spcBef>
              <a:spcAft>
                <a:spcPts val="1000"/>
              </a:spcAft>
              <a:buFont typeface="+mj-lt"/>
              <a:buAutoNum type="arabicPeriod"/>
            </a:pPr>
            <a:r>
              <a:rPr lang="en-US" sz="1100" dirty="0"/>
              <a:t>After months or years, symptoms of tertiary syphilis appear: heart and blood vessel defects, gummas, strokes, eye abnormalities, general neurological symptoms, mental illness. </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95600" y="2362200"/>
            <a:ext cx="1639191" cy="2362200"/>
          </a:xfrm>
          <a:prstGeom prst="rect">
            <a:avLst/>
          </a:prstGeom>
        </p:spPr>
      </p:pic>
      <p:graphicFrame>
        <p:nvGraphicFramePr>
          <p:cNvPr id="10" name="Table Placeholder 9">
            <a:extLst>
              <a:ext uri="{FF2B5EF4-FFF2-40B4-BE49-F238E27FC236}">
                <a16:creationId xmlns:a16="http://schemas.microsoft.com/office/drawing/2014/main" id="{9EFF57AE-FA70-4E04-84B5-0ECAB355E7CA}"/>
              </a:ext>
            </a:extLst>
          </p:cNvPr>
          <p:cNvGraphicFramePr>
            <a:graphicFrameLocks noGrp="1"/>
          </p:cNvGraphicFramePr>
          <p:nvPr>
            <p:ph type="tbl" sz="quarter" idx="19"/>
            <p:extLst>
              <p:ext uri="{D42A27DB-BD31-4B8C-83A1-F6EECF244321}">
                <p14:modId xmlns:p14="http://schemas.microsoft.com/office/powerpoint/2010/main" val="1586364459"/>
              </p:ext>
            </p:extLst>
          </p:nvPr>
        </p:nvGraphicFramePr>
        <p:xfrm>
          <a:off x="4709160" y="941002"/>
          <a:ext cx="4270680" cy="4133918"/>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3738921567"/>
                    </a:ext>
                  </a:extLst>
                </a:gridCol>
                <a:gridCol w="3051480">
                  <a:extLst>
                    <a:ext uri="{9D8B030D-6E8A-4147-A177-3AD203B41FA5}">
                      <a16:colId xmlns:a16="http://schemas.microsoft.com/office/drawing/2014/main" val="2727674090"/>
                    </a:ext>
                  </a:extLst>
                </a:gridCol>
              </a:tblGrid>
              <a:tr h="4749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Sign and symptoms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Chancre, fever, rash, stroke, nervous system deterioration; can imitate many other diseases</a:t>
                      </a:r>
                    </a:p>
                  </a:txBody>
                  <a:tcPr/>
                </a:tc>
                <a:extLst>
                  <a:ext uri="{0D108BD9-81ED-4DB2-BD59-A6C34878D82A}">
                    <a16:rowId xmlns:a16="http://schemas.microsoft.com/office/drawing/2014/main" val="1716174082"/>
                  </a:ext>
                </a:extLst>
              </a:tr>
              <a:tr h="4800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Incubation period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10 to 90 days</a:t>
                      </a:r>
                    </a:p>
                  </a:txBody>
                  <a:tcPr/>
                </a:tc>
                <a:extLst>
                  <a:ext uri="{0D108BD9-81ED-4DB2-BD59-A6C34878D82A}">
                    <a16:rowId xmlns:a16="http://schemas.microsoft.com/office/drawing/2014/main" val="1316074659"/>
                  </a:ext>
                </a:extLst>
              </a:tr>
              <a:tr h="487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Causative agents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mn-lt"/>
                          <a:ea typeface="+mn-ea"/>
                          <a:cs typeface="+mn-cs"/>
                        </a:rPr>
                        <a:t>Treponema pallidum</a:t>
                      </a:r>
                      <a:r>
                        <a:rPr kumimoji="0" lang="en-US" sz="1200" b="0" i="0" u="none" strike="noStrike" kern="1200" cap="none" spc="0" normalizeH="0" baseline="0" noProof="0" dirty="0">
                          <a:ln>
                            <a:noFill/>
                          </a:ln>
                          <a:solidFill>
                            <a:prstClr val="black"/>
                          </a:solidFill>
                          <a:effectLst/>
                          <a:uLnTx/>
                          <a:uFillTx/>
                          <a:latin typeface="+mn-lt"/>
                          <a:ea typeface="+mn-ea"/>
                          <a:cs typeface="+mn-cs"/>
                        </a:rPr>
                        <a:t>, a spirochete</a:t>
                      </a:r>
                    </a:p>
                  </a:txBody>
                  <a:tcPr/>
                </a:tc>
                <a:extLst>
                  <a:ext uri="{0D108BD9-81ED-4DB2-BD59-A6C34878D82A}">
                    <a16:rowId xmlns:a16="http://schemas.microsoft.com/office/drawing/2014/main" val="1632533117"/>
                  </a:ext>
                </a:extLst>
              </a:tr>
              <a:tr h="1120140">
                <a:tc>
                  <a:txBody>
                    <a:bodyPr/>
                    <a:lstStyle/>
                    <a:p>
                      <a:r>
                        <a:rPr kumimoji="0" lang="en-US" sz="1200" b="0" i="0" u="none" strike="noStrike" kern="1200" cap="none" spc="0" normalizeH="0" baseline="0" noProof="0" dirty="0">
                          <a:ln>
                            <a:noFill/>
                          </a:ln>
                          <a:solidFill>
                            <a:prstClr val="black"/>
                          </a:solidFill>
                          <a:effectLst/>
                          <a:uLnTx/>
                          <a:uFillTx/>
                          <a:latin typeface="+mn-lt"/>
                          <a:ea typeface="+mn-ea"/>
                          <a:cs typeface="+mn-cs"/>
                        </a:rPr>
                        <a:t>Pathogenesis</a:t>
                      </a:r>
                      <a:endParaRPr lang="en-US"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Primary lesion, or chancre, appears at site of inoculation, heals after 2 to 6 weeks; </a:t>
                      </a:r>
                      <a:r>
                        <a:rPr kumimoji="0" lang="en-US" sz="1200" b="0" i="1" u="none" strike="noStrike" kern="1200" cap="none" spc="0" normalizeH="0" baseline="0" noProof="0" dirty="0">
                          <a:ln>
                            <a:noFill/>
                          </a:ln>
                          <a:solidFill>
                            <a:prstClr val="black"/>
                          </a:solidFill>
                          <a:effectLst/>
                          <a:uLnTx/>
                          <a:uFillTx/>
                          <a:latin typeface="+mn-lt"/>
                          <a:ea typeface="+mn-ea"/>
                          <a:cs typeface="+mn-cs"/>
                        </a:rPr>
                        <a:t>T. pallidum </a:t>
                      </a:r>
                      <a:r>
                        <a:rPr kumimoji="0" lang="en-US" sz="1200" b="0" i="0" u="none" strike="noStrike" kern="1200" cap="none" spc="0" normalizeH="0" baseline="0" noProof="0" dirty="0">
                          <a:ln>
                            <a:noFill/>
                          </a:ln>
                          <a:solidFill>
                            <a:prstClr val="black"/>
                          </a:solidFill>
                          <a:effectLst/>
                          <a:uLnTx/>
                          <a:uFillTx/>
                          <a:latin typeface="+mn-lt"/>
                          <a:ea typeface="+mn-ea"/>
                          <a:cs typeface="+mn-cs"/>
                        </a:rPr>
                        <a:t>invades the blood vessel system and is carried throughout the body, causing fever, rash, mucous membrane lesions; damage to brain, arteries, and peripheral nerves occurs years later.</a:t>
                      </a:r>
                    </a:p>
                  </a:txBody>
                  <a:tcPr/>
                </a:tc>
                <a:extLst>
                  <a:ext uri="{0D108BD9-81ED-4DB2-BD59-A6C34878D82A}">
                    <a16:rowId xmlns:a16="http://schemas.microsoft.com/office/drawing/2014/main" val="528553607"/>
                  </a:ext>
                </a:extLst>
              </a:tr>
              <a:tr h="487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Epidemiology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Sexual contact with infected partner; kissing; transplacental passage</a:t>
                      </a:r>
                    </a:p>
                  </a:txBody>
                  <a:tcPr/>
                </a:tc>
                <a:extLst>
                  <a:ext uri="{0D108BD9-81ED-4DB2-BD59-A6C34878D82A}">
                    <a16:rowId xmlns:a16="http://schemas.microsoft.com/office/drawing/2014/main" val="3539050687"/>
                  </a:ext>
                </a:extLst>
              </a:tr>
              <a:tr h="6668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and prevention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Treatment: antibiotics. Prevention: abstinence, monogamous relationships, correct use of condoms.</a:t>
                      </a:r>
                    </a:p>
                  </a:txBody>
                  <a:tcPr/>
                </a:tc>
                <a:extLst>
                  <a:ext uri="{0D108BD9-81ED-4DB2-BD59-A6C34878D82A}">
                    <a16:rowId xmlns:a16="http://schemas.microsoft.com/office/drawing/2014/main" val="2137233415"/>
                  </a:ext>
                </a:extLst>
              </a:tr>
            </a:tbl>
          </a:graphicData>
        </a:graphic>
      </p:graphicFrame>
    </p:spTree>
    <p:extLst>
      <p:ext uri="{BB962C8B-B14F-4D97-AF65-F5344CB8AC3E}">
        <p14:creationId xmlns:p14="http://schemas.microsoft.com/office/powerpoint/2010/main" val="3400769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8434768-28CC-4ABD-84C6-C70F64209D29}"/>
              </a:ext>
            </a:extLst>
          </p:cNvPr>
          <p:cNvSpPr>
            <a:spLocks noGrp="1"/>
          </p:cNvSpPr>
          <p:nvPr>
            <p:ph type="title"/>
          </p:nvPr>
        </p:nvSpPr>
        <p:spPr>
          <a:xfrm>
            <a:off x="1733148" y="214745"/>
            <a:ext cx="5677705" cy="609600"/>
          </a:xfrm>
        </p:spPr>
        <p:txBody>
          <a:bodyPr/>
          <a:lstStyle/>
          <a:p>
            <a:r>
              <a:rPr lang="en-US" altLang="en-US" b="1" dirty="0">
                <a:solidFill>
                  <a:schemeClr val="tx1"/>
                </a:solidFill>
                <a:cs typeface="Lucida Sans Unicode" panose="020B0602030504020204" pitchFamily="34" charset="0"/>
              </a:rPr>
              <a:t>Bacterial STIs – Figure 27.17</a:t>
            </a:r>
            <a:endParaRPr lang="en-GB" dirty="0">
              <a:solidFill>
                <a:schemeClr val="tx1"/>
              </a:solidFill>
            </a:endParaRPr>
          </a:p>
        </p:txBody>
      </p:sp>
      <p:sp>
        <p:nvSpPr>
          <p:cNvPr id="3" name="Content Placeholder 2"/>
          <p:cNvSpPr>
            <a:spLocks noGrp="1"/>
          </p:cNvSpPr>
          <p:nvPr>
            <p:ph idx="1"/>
          </p:nvPr>
        </p:nvSpPr>
        <p:spPr>
          <a:xfrm>
            <a:off x="803563" y="990599"/>
            <a:ext cx="7543800" cy="2320635"/>
          </a:xfrm>
        </p:spPr>
        <p:txBody>
          <a:bodyPr/>
          <a:lstStyle/>
          <a:p>
            <a:pPr>
              <a:spcBef>
                <a:spcPts val="0"/>
              </a:spcBef>
              <a:spcAft>
                <a:spcPts val="1500"/>
              </a:spcAft>
            </a:pPr>
            <a:r>
              <a:rPr lang="en-US" altLang="en-US" dirty="0"/>
              <a:t>Chancroid</a:t>
            </a:r>
          </a:p>
          <a:p>
            <a:pPr marL="285750" lvl="1">
              <a:spcBef>
                <a:spcPts val="0"/>
              </a:spcBef>
              <a:spcAft>
                <a:spcPts val="300"/>
              </a:spcAft>
            </a:pPr>
            <a:r>
              <a:rPr lang="en-US" altLang="en-US" i="1" dirty="0"/>
              <a:t>Signs and symptoms</a:t>
            </a:r>
          </a:p>
          <a:p>
            <a:pPr marL="522288" lvl="2">
              <a:spcAft>
                <a:spcPts val="300"/>
              </a:spcAft>
            </a:pPr>
            <a:r>
              <a:rPr lang="en-US" altLang="en-US" dirty="0"/>
              <a:t>One or more painful genital sores called soft chancres</a:t>
            </a:r>
          </a:p>
          <a:p>
            <a:pPr marL="766763" lvl="3">
              <a:spcAft>
                <a:spcPts val="300"/>
              </a:spcAft>
            </a:pPr>
            <a:r>
              <a:rPr lang="en-US" altLang="en-US" dirty="0"/>
              <a:t>Begin as small pimple at site of bacterial entry</a:t>
            </a:r>
          </a:p>
          <a:p>
            <a:pPr marL="766763" lvl="3">
              <a:spcAft>
                <a:spcPts val="300"/>
              </a:spcAft>
            </a:pPr>
            <a:r>
              <a:rPr lang="en-US" altLang="en-US" dirty="0"/>
              <a:t>Ulcerate, quickly get bigger</a:t>
            </a:r>
          </a:p>
          <a:p>
            <a:pPr marL="766763" lvl="3">
              <a:spcAft>
                <a:spcPts val="300"/>
              </a:spcAft>
            </a:pPr>
            <a:r>
              <a:rPr lang="en-US" altLang="en-US" dirty="0"/>
              <a:t>Lymph nodes enlarge, become tender; sometimes pus-filled and may rupture</a:t>
            </a:r>
          </a:p>
        </p:txBody>
      </p:sp>
      <p:sp>
        <p:nvSpPr>
          <p:cNvPr id="5" name="Content Placeholder 4">
            <a:extLst>
              <a:ext uri="{FF2B5EF4-FFF2-40B4-BE49-F238E27FC236}">
                <a16:creationId xmlns:a16="http://schemas.microsoft.com/office/drawing/2014/main" id="{945A0F94-9536-42C5-AE4B-2731C4B71386}"/>
              </a:ext>
            </a:extLst>
          </p:cNvPr>
          <p:cNvSpPr>
            <a:spLocks noGrp="1"/>
          </p:cNvSpPr>
          <p:nvPr>
            <p:ph sz="quarter" idx="18"/>
          </p:nvPr>
        </p:nvSpPr>
        <p:spPr>
          <a:xfrm>
            <a:off x="1094507" y="3311234"/>
            <a:ext cx="3477493" cy="821381"/>
          </a:xfrm>
        </p:spPr>
        <p:txBody>
          <a:bodyPr/>
          <a:lstStyle/>
          <a:p>
            <a:pPr marL="228600" lvl="2" indent="-228600">
              <a:spcAft>
                <a:spcPts val="300"/>
              </a:spcAft>
              <a:buFont typeface="Arial" panose="020B0604020202020204" pitchFamily="34" charset="0"/>
              <a:buChar char="•"/>
            </a:pPr>
            <a:r>
              <a:rPr lang="en-US" altLang="en-US" sz="1800" dirty="0">
                <a:solidFill>
                  <a:prstClr val="black"/>
                </a:solidFill>
              </a:rPr>
              <a:t>In women, chancres typically on labia or thighs, cause pain during urination and sexual intercourse</a:t>
            </a:r>
          </a:p>
        </p:txBody>
      </p:sp>
      <p:sp>
        <p:nvSpPr>
          <p:cNvPr id="9" name="Content Placeholder 8">
            <a:extLst>
              <a:ext uri="{FF2B5EF4-FFF2-40B4-BE49-F238E27FC236}">
                <a16:creationId xmlns:a16="http://schemas.microsoft.com/office/drawing/2014/main" id="{EFA44252-5F51-40E3-9413-7D880921FA3F}"/>
              </a:ext>
            </a:extLst>
          </p:cNvPr>
          <p:cNvSpPr>
            <a:spLocks noGrp="1"/>
          </p:cNvSpPr>
          <p:nvPr>
            <p:ph sz="quarter" idx="19"/>
          </p:nvPr>
        </p:nvSpPr>
        <p:spPr>
          <a:xfrm>
            <a:off x="803563" y="4152408"/>
            <a:ext cx="4509658" cy="1043050"/>
          </a:xfrm>
        </p:spPr>
        <p:txBody>
          <a:bodyPr/>
          <a:lstStyle/>
          <a:p>
            <a:pPr marL="285750" lvl="1" indent="-285750">
              <a:spcAft>
                <a:spcPts val="300"/>
              </a:spcAft>
              <a:buFont typeface="Arial" panose="020B0604020202020204" pitchFamily="34" charset="0"/>
              <a:buChar char="•"/>
            </a:pPr>
            <a:r>
              <a:rPr lang="en-US" altLang="en-US" sz="2000" i="1" dirty="0">
                <a:solidFill>
                  <a:prstClr val="black"/>
                </a:solidFill>
              </a:rPr>
              <a:t>Causative agent: </a:t>
            </a:r>
            <a:r>
              <a:rPr lang="en-US" altLang="en-US" sz="2000" i="1" dirty="0" err="1">
                <a:solidFill>
                  <a:prstClr val="black"/>
                </a:solidFill>
              </a:rPr>
              <a:t>Haemophilus</a:t>
            </a:r>
            <a:r>
              <a:rPr lang="en-US" altLang="en-US" sz="2000" i="1" dirty="0">
                <a:solidFill>
                  <a:prstClr val="black"/>
                </a:solidFill>
              </a:rPr>
              <a:t> ducreyi</a:t>
            </a:r>
          </a:p>
          <a:p>
            <a:pPr marL="512763" lvl="2" indent="-228600">
              <a:spcAft>
                <a:spcPts val="300"/>
              </a:spcAft>
              <a:buFont typeface="Arial" panose="020B0604020202020204" pitchFamily="34" charset="0"/>
              <a:buChar char="•"/>
            </a:pPr>
            <a:r>
              <a:rPr lang="en-US" altLang="en-US" sz="1800" dirty="0">
                <a:solidFill>
                  <a:prstClr val="black"/>
                </a:solidFill>
              </a:rPr>
              <a:t>Fastidious, pleomorphic, Gram-negative coccobacillus</a:t>
            </a:r>
            <a:endParaRPr lang="en-US" sz="1800" dirty="0">
              <a:solidFill>
                <a:prstClr val="black"/>
              </a:solidFill>
            </a:endParaRPr>
          </a:p>
        </p:txBody>
      </p:sp>
      <p:pic>
        <p:nvPicPr>
          <p:cNvPr id="126980" name="Picture 6" descr="Photo shows soft chancre on shaft of penis and ruptured lymph abdominal lymph nod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046" b="2532"/>
          <a:stretch/>
        </p:blipFill>
        <p:spPr bwMode="auto">
          <a:xfrm>
            <a:off x="5943600" y="3441408"/>
            <a:ext cx="2011363"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A885276C-D076-4349-AD05-003C18EA883F}"/>
              </a:ext>
            </a:extLst>
          </p:cNvPr>
          <p:cNvSpPr>
            <a:spLocks noGrp="1"/>
          </p:cNvSpPr>
          <p:nvPr>
            <p:ph type="body" sz="quarter" idx="11"/>
          </p:nvPr>
        </p:nvSpPr>
        <p:spPr>
          <a:xfrm>
            <a:off x="8001000" y="6705600"/>
            <a:ext cx="1143000" cy="152400"/>
          </a:xfrm>
        </p:spPr>
        <p:txBody>
          <a:bodyPr/>
          <a:lstStyle/>
          <a:p>
            <a:r>
              <a:rPr lang="en-US" dirty="0"/>
              <a:t> Source: Dr. </a:t>
            </a:r>
            <a:r>
              <a:rPr lang="en-US" dirty="0" err="1"/>
              <a:t>Pirozzi</a:t>
            </a:r>
            <a:r>
              <a:rPr lang="en-US" dirty="0"/>
              <a:t>/CDC</a:t>
            </a:r>
            <a:endParaRPr lang="en-US" altLang="en-US" dirty="0"/>
          </a:p>
        </p:txBody>
      </p:sp>
    </p:spTree>
    <p:extLst>
      <p:ext uri="{BB962C8B-B14F-4D97-AF65-F5344CB8AC3E}">
        <p14:creationId xmlns:p14="http://schemas.microsoft.com/office/powerpoint/2010/main" val="29147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F1E6EF4-156B-4EBE-AE77-7327118F7B60}"/>
              </a:ext>
            </a:extLst>
          </p:cNvPr>
          <p:cNvSpPr>
            <a:spLocks noGrp="1"/>
          </p:cNvSpPr>
          <p:nvPr>
            <p:ph type="title"/>
          </p:nvPr>
        </p:nvSpPr>
        <p:spPr>
          <a:xfrm>
            <a:off x="3206023" y="212271"/>
            <a:ext cx="3581222" cy="609600"/>
          </a:xfrm>
        </p:spPr>
        <p:txBody>
          <a:bodyPr/>
          <a:lstStyle/>
          <a:p>
            <a:r>
              <a:rPr lang="en-US" altLang="en-US" b="1" dirty="0">
                <a:solidFill>
                  <a:schemeClr val="tx1"/>
                </a:solidFill>
                <a:cs typeface="Lucida Sans Unicode" panose="020B0602030504020204" pitchFamily="34" charset="0"/>
              </a:rPr>
              <a:t>Bacterial STIs (13)</a:t>
            </a:r>
            <a:endParaRPr lang="en-GB" dirty="0">
              <a:solidFill>
                <a:schemeClr val="tx1"/>
              </a:solidFill>
            </a:endParaRPr>
          </a:p>
        </p:txBody>
      </p:sp>
      <p:sp>
        <p:nvSpPr>
          <p:cNvPr id="3" name="Content Placeholder 2"/>
          <p:cNvSpPr>
            <a:spLocks noGrp="1"/>
          </p:cNvSpPr>
          <p:nvPr>
            <p:ph idx="1"/>
          </p:nvPr>
        </p:nvSpPr>
        <p:spPr>
          <a:xfrm>
            <a:off x="800103" y="990600"/>
            <a:ext cx="7620000" cy="3810000"/>
          </a:xfrm>
        </p:spPr>
        <p:txBody>
          <a:bodyPr/>
          <a:lstStyle/>
          <a:p>
            <a:pPr>
              <a:spcBef>
                <a:spcPts val="0"/>
              </a:spcBef>
              <a:spcAft>
                <a:spcPts val="1500"/>
              </a:spcAft>
            </a:pPr>
            <a:r>
              <a:rPr lang="en-US" altLang="en-US" dirty="0"/>
              <a:t>Chancroid </a:t>
            </a:r>
          </a:p>
          <a:p>
            <a:pPr marL="285750" lvl="1">
              <a:spcBef>
                <a:spcPts val="0"/>
              </a:spcBef>
            </a:pPr>
            <a:r>
              <a:rPr lang="en-US" altLang="en-US" i="1" dirty="0"/>
              <a:t>Pathogenesis</a:t>
            </a:r>
          </a:p>
          <a:p>
            <a:pPr marL="506413" lvl="2"/>
            <a:r>
              <a:rPr lang="en-US" altLang="en-US" dirty="0"/>
              <a:t>Intense inflammatory response with accumulation of neutrophils, macrophages</a:t>
            </a:r>
          </a:p>
          <a:p>
            <a:pPr marL="506413" lvl="2"/>
            <a:r>
              <a:rPr lang="en-US" altLang="en-US" dirty="0"/>
              <a:t>Produce proteins that prevent phagocytes from engulfing and protect against complement proteins</a:t>
            </a:r>
          </a:p>
          <a:p>
            <a:pPr marL="506413" lvl="2"/>
            <a:r>
              <a:rPr lang="en-US" altLang="en-US" dirty="0"/>
              <a:t>Genital sores increase risk of contracting HIV</a:t>
            </a:r>
          </a:p>
          <a:p>
            <a:pPr marL="285750" lvl="1"/>
            <a:r>
              <a:rPr lang="en-US" altLang="en-US" i="1" dirty="0"/>
              <a:t>Epidemiology</a:t>
            </a:r>
          </a:p>
          <a:p>
            <a:pPr marL="506413" lvl="2"/>
            <a:r>
              <a:rPr lang="en-US" altLang="en-US" dirty="0"/>
              <a:t>Relatively rare, but outbreaks in U.S. cities have occurred with prostitution</a:t>
            </a:r>
          </a:p>
        </p:txBody>
      </p:sp>
    </p:spTree>
    <p:extLst>
      <p:ext uri="{BB962C8B-B14F-4D97-AF65-F5344CB8AC3E}">
        <p14:creationId xmlns:p14="http://schemas.microsoft.com/office/powerpoint/2010/main" val="100253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tx1"/>
                </a:solidFill>
              </a:rPr>
              <a:t>Table 27.11 Chancroid</a:t>
            </a:r>
          </a:p>
        </p:txBody>
      </p:sp>
      <p:sp>
        <p:nvSpPr>
          <p:cNvPr id="3" name="Content Placeholder 2"/>
          <p:cNvSpPr>
            <a:spLocks noGrp="1"/>
          </p:cNvSpPr>
          <p:nvPr>
            <p:ph idx="1"/>
          </p:nvPr>
        </p:nvSpPr>
        <p:spPr>
          <a:xfrm>
            <a:off x="803565" y="990600"/>
            <a:ext cx="6248400" cy="1905000"/>
          </a:xfrm>
        </p:spPr>
        <p:txBody>
          <a:bodyPr/>
          <a:lstStyle/>
          <a:p>
            <a:pPr>
              <a:spcBef>
                <a:spcPts val="300"/>
              </a:spcBef>
              <a:spcAft>
                <a:spcPts val="1500"/>
              </a:spcAft>
            </a:pPr>
            <a:r>
              <a:rPr lang="en-US" altLang="en-US" dirty="0"/>
              <a:t>Chancroid </a:t>
            </a:r>
          </a:p>
          <a:p>
            <a:pPr marL="285750" lvl="1">
              <a:spcBef>
                <a:spcPts val="0"/>
              </a:spcBef>
              <a:spcAft>
                <a:spcPts val="100"/>
              </a:spcAft>
            </a:pPr>
            <a:r>
              <a:rPr lang="en-US" altLang="en-US" i="1" dirty="0"/>
              <a:t>Treatment and prevention</a:t>
            </a:r>
          </a:p>
          <a:p>
            <a:pPr marL="512763" lvl="2">
              <a:spcBef>
                <a:spcPts val="300"/>
              </a:spcBef>
              <a:spcAft>
                <a:spcPts val="100"/>
              </a:spcAft>
            </a:pPr>
            <a:r>
              <a:rPr lang="en-US" altLang="en-US" dirty="0"/>
              <a:t>Antibiotics, single dose or injection often sufficient</a:t>
            </a:r>
          </a:p>
          <a:p>
            <a:pPr marL="720725" lvl="3">
              <a:spcBef>
                <a:spcPts val="300"/>
              </a:spcBef>
              <a:spcAft>
                <a:spcPts val="100"/>
              </a:spcAft>
            </a:pPr>
            <a:r>
              <a:rPr lang="en-US" altLang="en-US" dirty="0"/>
              <a:t>Effectiveness significantly reduced if patient has AIDS</a:t>
            </a:r>
          </a:p>
          <a:p>
            <a:pPr marL="512763" lvl="2">
              <a:spcBef>
                <a:spcPts val="300"/>
              </a:spcBef>
              <a:spcAft>
                <a:spcPts val="100"/>
              </a:spcAft>
            </a:pPr>
            <a:r>
              <a:rPr lang="en-US" altLang="en-US" dirty="0"/>
              <a:t>Abstinence, monogamous relationships, condom use</a:t>
            </a:r>
          </a:p>
        </p:txBody>
      </p:sp>
      <p:graphicFrame>
        <p:nvGraphicFramePr>
          <p:cNvPr id="10" name="Table Placeholder 9">
            <a:extLst>
              <a:ext uri="{FF2B5EF4-FFF2-40B4-BE49-F238E27FC236}">
                <a16:creationId xmlns:a16="http://schemas.microsoft.com/office/drawing/2014/main" id="{FF01775C-76B1-4C2D-8A51-2632976D9A4D}"/>
              </a:ext>
            </a:extLst>
          </p:cNvPr>
          <p:cNvGraphicFramePr>
            <a:graphicFrameLocks noGrp="1"/>
          </p:cNvGraphicFramePr>
          <p:nvPr>
            <p:ph type="tbl" sz="quarter" idx="19"/>
            <p:extLst>
              <p:ext uri="{D42A27DB-BD31-4B8C-83A1-F6EECF244321}">
                <p14:modId xmlns:p14="http://schemas.microsoft.com/office/powerpoint/2010/main" val="3005814545"/>
              </p:ext>
            </p:extLst>
          </p:nvPr>
        </p:nvGraphicFramePr>
        <p:xfrm>
          <a:off x="1522400" y="3200398"/>
          <a:ext cx="6096000" cy="3294634"/>
        </p:xfrm>
        <a:graphic>
          <a:graphicData uri="http://schemas.openxmlformats.org/drawingml/2006/table">
            <a:tbl>
              <a:tblPr firstRow="1" bandRow="1">
                <a:tableStyleId>{2D5ABB26-0587-4C30-8999-92F81FD0307C}</a:tableStyleId>
              </a:tblPr>
              <a:tblGrid>
                <a:gridCol w="1601800">
                  <a:extLst>
                    <a:ext uri="{9D8B030D-6E8A-4147-A177-3AD203B41FA5}">
                      <a16:colId xmlns:a16="http://schemas.microsoft.com/office/drawing/2014/main" val="3013142422"/>
                    </a:ext>
                  </a:extLst>
                </a:gridCol>
                <a:gridCol w="4494200">
                  <a:extLst>
                    <a:ext uri="{9D8B030D-6E8A-4147-A177-3AD203B41FA5}">
                      <a16:colId xmlns:a16="http://schemas.microsoft.com/office/drawing/2014/main" val="249900810"/>
                    </a:ext>
                  </a:extLst>
                </a:gridCol>
              </a:tblGrid>
              <a:tr h="53340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Signs and symptoms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One or more painful, gradually enlarging, soft chancres on or near the genitalia; large, tender regional lymph nodes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5667156"/>
                  </a:ext>
                </a:extLst>
              </a:tr>
              <a:tr h="40777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Incubation period</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3 to 10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9050737"/>
                  </a:ext>
                </a:extLst>
              </a:tr>
              <a:tr h="5828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Causative agents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dirty="0"/>
                        <a:t>Haemophilus ducreyi</a:t>
                      </a:r>
                      <a:r>
                        <a:rPr lang="en-US" sz="1200" dirty="0"/>
                        <a:t>, a pleomorphic, fastidious Gram-negative rod requiring special growth media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7735478"/>
                  </a:ext>
                </a:extLst>
              </a:tr>
              <a:tr h="6858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Pathogenesis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A small pimple appears first, which ulcerates and gradually enlarges; multiple lesions may join together; lymph nodes enlarge, liquefy, and may discharge to the skin surface.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145748"/>
                  </a:ext>
                </a:extLst>
              </a:tr>
              <a:tr h="381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Epidemiology</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Sexual transmission; common in sex workers.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7688055"/>
                  </a:ext>
                </a:extLst>
              </a:tr>
              <a:tr h="70383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a:t>
                      </a:r>
                      <a:r>
                        <a:rPr lang="en-US" sz="1200" baseline="0" dirty="0"/>
                        <a:t> and prevention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several antibacterial medications effective; resistance can be a problem. Prevention: abstinence, monogamous relationships; correct use of condoms.</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6799474"/>
                  </a:ext>
                </a:extLst>
              </a:tr>
            </a:tbl>
          </a:graphicData>
        </a:graphic>
      </p:graphicFrame>
    </p:spTree>
    <p:extLst>
      <p:ext uri="{BB962C8B-B14F-4D97-AF65-F5344CB8AC3E}">
        <p14:creationId xmlns:p14="http://schemas.microsoft.com/office/powerpoint/2010/main" val="1586973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4798F3-29B8-4589-8A45-E6DF606744F4}"/>
              </a:ext>
            </a:extLst>
          </p:cNvPr>
          <p:cNvSpPr>
            <a:spLocks noGrp="1"/>
          </p:cNvSpPr>
          <p:nvPr>
            <p:ph type="title"/>
          </p:nvPr>
        </p:nvSpPr>
        <p:spPr>
          <a:xfrm>
            <a:off x="3556167" y="228600"/>
            <a:ext cx="2648691" cy="609600"/>
          </a:xfrm>
        </p:spPr>
        <p:txBody>
          <a:bodyPr/>
          <a:lstStyle/>
          <a:p>
            <a:r>
              <a:rPr lang="en-US" altLang="en-US" b="1" dirty="0">
                <a:solidFill>
                  <a:schemeClr val="tx1"/>
                </a:solidFill>
              </a:rPr>
              <a:t>Viral STIs (1)</a:t>
            </a:r>
            <a:endParaRPr lang="en-GB" dirty="0"/>
          </a:p>
        </p:txBody>
      </p:sp>
      <p:sp>
        <p:nvSpPr>
          <p:cNvPr id="2" name="Content Placeholder 1"/>
          <p:cNvSpPr>
            <a:spLocks noGrp="1"/>
          </p:cNvSpPr>
          <p:nvPr>
            <p:ph idx="1"/>
          </p:nvPr>
        </p:nvSpPr>
        <p:spPr>
          <a:xfrm>
            <a:off x="800103" y="990600"/>
            <a:ext cx="6781800" cy="2567050"/>
          </a:xfrm>
        </p:spPr>
        <p:txBody>
          <a:bodyPr/>
          <a:lstStyle/>
          <a:p>
            <a:pPr>
              <a:spcBef>
                <a:spcPts val="0"/>
              </a:spcBef>
              <a:spcAft>
                <a:spcPts val="1500"/>
              </a:spcAft>
            </a:pPr>
            <a:r>
              <a:rPr lang="en-US" altLang="en-US" sz="2500" dirty="0"/>
              <a:t>At least as common as bacterial STIs, but incurable</a:t>
            </a:r>
          </a:p>
          <a:p>
            <a:pPr>
              <a:spcBef>
                <a:spcPts val="0"/>
              </a:spcBef>
              <a:spcAft>
                <a:spcPts val="1500"/>
              </a:spcAft>
            </a:pPr>
            <a:r>
              <a:rPr lang="en-US" altLang="en-US" sz="2500" dirty="0"/>
              <a:t>Effects can be severe and long-lasting</a:t>
            </a:r>
          </a:p>
          <a:p>
            <a:pPr marL="285750" lvl="1">
              <a:spcBef>
                <a:spcPts val="0"/>
              </a:spcBef>
            </a:pPr>
            <a:r>
              <a:rPr lang="en-US" altLang="en-US" sz="2200" dirty="0"/>
              <a:t>Genital herpes can recur for years</a:t>
            </a:r>
          </a:p>
          <a:p>
            <a:pPr marL="285750" lvl="1"/>
            <a:r>
              <a:rPr lang="en-US" altLang="en-US" sz="2200" dirty="0"/>
              <a:t>Human papillomavirus infections can lead to cancer</a:t>
            </a:r>
          </a:p>
          <a:p>
            <a:pPr marL="285750" lvl="1"/>
            <a:r>
              <a:rPr lang="en-US" altLang="en-US" sz="2200" dirty="0"/>
              <a:t>Untreated HIV infections usually result in AIDS</a:t>
            </a:r>
          </a:p>
        </p:txBody>
      </p:sp>
    </p:spTree>
    <p:extLst>
      <p:ext uri="{BB962C8B-B14F-4D97-AF65-F5344CB8AC3E}">
        <p14:creationId xmlns:p14="http://schemas.microsoft.com/office/powerpoint/2010/main" val="2064244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9A47EF-8AEA-4888-8FB7-84BA2E2E855E}"/>
              </a:ext>
            </a:extLst>
          </p:cNvPr>
          <p:cNvSpPr>
            <a:spLocks noGrp="1"/>
          </p:cNvSpPr>
          <p:nvPr>
            <p:ph type="title"/>
          </p:nvPr>
        </p:nvSpPr>
        <p:spPr/>
        <p:txBody>
          <a:bodyPr/>
          <a:lstStyle/>
          <a:p>
            <a:r>
              <a:rPr lang="en-US" altLang="en-US" b="1" dirty="0">
                <a:solidFill>
                  <a:schemeClr val="tx1"/>
                </a:solidFill>
              </a:rPr>
              <a:t>Viral STIs – Figure 27.18</a:t>
            </a:r>
            <a:endParaRPr lang="en-GB" dirty="0"/>
          </a:p>
        </p:txBody>
      </p:sp>
      <p:sp>
        <p:nvSpPr>
          <p:cNvPr id="2" name="Content Placeholder 1"/>
          <p:cNvSpPr>
            <a:spLocks noGrp="1"/>
          </p:cNvSpPr>
          <p:nvPr>
            <p:ph idx="1"/>
          </p:nvPr>
        </p:nvSpPr>
        <p:spPr>
          <a:xfrm>
            <a:off x="803568" y="838199"/>
            <a:ext cx="7606142" cy="3603172"/>
          </a:xfrm>
        </p:spPr>
        <p:txBody>
          <a:bodyPr/>
          <a:lstStyle/>
          <a:p>
            <a:pPr>
              <a:spcBef>
                <a:spcPts val="0"/>
              </a:spcBef>
              <a:spcAft>
                <a:spcPts val="1500"/>
              </a:spcAft>
            </a:pPr>
            <a:r>
              <a:rPr lang="en-US" altLang="en-US" dirty="0"/>
              <a:t>Genital herpes</a:t>
            </a:r>
          </a:p>
          <a:p>
            <a:pPr marL="285750" lvl="1">
              <a:spcBef>
                <a:spcPts val="0"/>
              </a:spcBef>
              <a:spcAft>
                <a:spcPts val="300"/>
              </a:spcAft>
            </a:pPr>
            <a:r>
              <a:rPr lang="en-US" altLang="en-US" sz="2200" i="1" dirty="0"/>
              <a:t>Signs and symptoms</a:t>
            </a:r>
          </a:p>
          <a:p>
            <a:pPr marL="506413" lvl="2">
              <a:spcAft>
                <a:spcPts val="300"/>
              </a:spcAft>
            </a:pPr>
            <a:r>
              <a:rPr lang="en-US" altLang="en-US" sz="1900" dirty="0"/>
              <a:t>Genital itching and burning after about a week (range 2 to 20 days); sometimes, severe pain</a:t>
            </a:r>
          </a:p>
          <a:p>
            <a:pPr marL="506413" lvl="2">
              <a:spcAft>
                <a:spcPts val="300"/>
              </a:spcAft>
            </a:pPr>
            <a:r>
              <a:rPr lang="en-US" altLang="en-US" sz="1900" dirty="0"/>
              <a:t>Clusters of small, red bumps appear on genitalia or anus, depending on site of infection</a:t>
            </a:r>
          </a:p>
          <a:p>
            <a:pPr marL="506413" lvl="2">
              <a:spcAft>
                <a:spcPts val="300"/>
              </a:spcAft>
            </a:pPr>
            <a:r>
              <a:rPr lang="en-US" altLang="en-US" sz="1900" dirty="0"/>
              <a:t>Become blisters surrounded by redness; break in 3 to 5 days to leave ulcerated area that dries, crusts</a:t>
            </a:r>
          </a:p>
          <a:p>
            <a:pPr marL="506413" lvl="2">
              <a:spcAft>
                <a:spcPts val="300"/>
              </a:spcAft>
            </a:pPr>
            <a:r>
              <a:rPr lang="en-US" altLang="en-US" sz="1900" dirty="0"/>
              <a:t>Less commonly, discharge from penis or vagina, headache, fever, muscle pain, and in women, painful urination</a:t>
            </a:r>
          </a:p>
        </p:txBody>
      </p:sp>
      <p:sp>
        <p:nvSpPr>
          <p:cNvPr id="7" name="Content Placeholder 6">
            <a:extLst>
              <a:ext uri="{FF2B5EF4-FFF2-40B4-BE49-F238E27FC236}">
                <a16:creationId xmlns:a16="http://schemas.microsoft.com/office/drawing/2014/main" id="{2B5F41AE-ED23-4FB3-B858-C1364E41DA32}"/>
              </a:ext>
            </a:extLst>
          </p:cNvPr>
          <p:cNvSpPr>
            <a:spLocks noGrp="1"/>
          </p:cNvSpPr>
          <p:nvPr>
            <p:ph sz="quarter" idx="19"/>
          </p:nvPr>
        </p:nvSpPr>
        <p:spPr>
          <a:xfrm>
            <a:off x="1073732" y="4530434"/>
            <a:ext cx="3657600" cy="1295400"/>
          </a:xfrm>
        </p:spPr>
        <p:txBody>
          <a:bodyPr/>
          <a:lstStyle/>
          <a:p>
            <a:pPr marL="228600" lvl="2" indent="-228600">
              <a:spcAft>
                <a:spcPts val="300"/>
              </a:spcAft>
              <a:buFont typeface="Arial" panose="020B0604020202020204" pitchFamily="34" charset="0"/>
              <a:buChar char="•"/>
            </a:pPr>
            <a:r>
              <a:rPr lang="en-US" altLang="en-US" sz="1900" dirty="0">
                <a:solidFill>
                  <a:prstClr val="black"/>
                </a:solidFill>
              </a:rPr>
              <a:t>Most severe in first 1 to 2 weeks; </a:t>
            </a:r>
            <a:br>
              <a:rPr lang="en-US" altLang="en-US" sz="1900" dirty="0">
                <a:solidFill>
                  <a:prstClr val="black"/>
                </a:solidFill>
              </a:rPr>
            </a:br>
            <a:r>
              <a:rPr lang="en-US" altLang="en-US" sz="1900" dirty="0">
                <a:solidFill>
                  <a:prstClr val="black"/>
                </a:solidFill>
              </a:rPr>
              <a:t>disappear within 3 weeks</a:t>
            </a:r>
          </a:p>
          <a:p>
            <a:pPr marL="228600" lvl="2" indent="-228600">
              <a:spcAft>
                <a:spcPts val="300"/>
              </a:spcAft>
              <a:buFont typeface="Arial" panose="020B0604020202020204" pitchFamily="34" charset="0"/>
              <a:buChar char="•"/>
            </a:pPr>
            <a:r>
              <a:rPr lang="en-US" altLang="en-US" sz="1900" dirty="0">
                <a:solidFill>
                  <a:prstClr val="black"/>
                </a:solidFill>
              </a:rPr>
              <a:t>Recurrences common, but usually less severe</a:t>
            </a:r>
            <a:endParaRPr lang="en-US" sz="1900" dirty="0">
              <a:solidFill>
                <a:prstClr val="black"/>
              </a:solidFill>
            </a:endParaRPr>
          </a:p>
        </p:txBody>
      </p:sp>
      <p:pic>
        <p:nvPicPr>
          <p:cNvPr id="135172" name="Picture 4">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43" b="6184"/>
          <a:stretch/>
        </p:blipFill>
        <p:spPr bwMode="auto">
          <a:xfrm>
            <a:off x="5105400" y="4456782"/>
            <a:ext cx="3276600" cy="2046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12E901FF-1252-4BCA-9B92-7851691193E0}"/>
              </a:ext>
            </a:extLst>
          </p:cNvPr>
          <p:cNvSpPr>
            <a:spLocks noGrp="1"/>
          </p:cNvSpPr>
          <p:nvPr>
            <p:ph type="body" sz="quarter" idx="11"/>
          </p:nvPr>
        </p:nvSpPr>
        <p:spPr>
          <a:xfrm>
            <a:off x="7753070" y="6705600"/>
            <a:ext cx="1390930" cy="152400"/>
          </a:xfrm>
        </p:spPr>
        <p:txBody>
          <a:bodyPr/>
          <a:lstStyle/>
          <a:p>
            <a:r>
              <a:rPr lang="en-US" dirty="0"/>
              <a:t>©Dr. P. </a:t>
            </a:r>
            <a:r>
              <a:rPr lang="en-US" dirty="0" err="1"/>
              <a:t>Marazzi</a:t>
            </a:r>
            <a:r>
              <a:rPr lang="en-US" dirty="0"/>
              <a:t>/Science Source</a:t>
            </a:r>
            <a:endParaRPr lang="en-US" altLang="en-US" dirty="0"/>
          </a:p>
        </p:txBody>
      </p:sp>
    </p:spTree>
    <p:extLst>
      <p:ext uri="{BB962C8B-B14F-4D97-AF65-F5344CB8AC3E}">
        <p14:creationId xmlns:p14="http://schemas.microsoft.com/office/powerpoint/2010/main" val="2468117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B997478-66EC-40DB-ABC4-375092E85056}"/>
              </a:ext>
            </a:extLst>
          </p:cNvPr>
          <p:cNvSpPr>
            <a:spLocks noGrp="1"/>
          </p:cNvSpPr>
          <p:nvPr>
            <p:ph type="title"/>
          </p:nvPr>
        </p:nvSpPr>
        <p:spPr>
          <a:xfrm>
            <a:off x="3605092" y="228600"/>
            <a:ext cx="2545340" cy="609600"/>
          </a:xfrm>
        </p:spPr>
        <p:txBody>
          <a:bodyPr/>
          <a:lstStyle/>
          <a:p>
            <a:r>
              <a:rPr lang="en-US" altLang="en-US" b="1" dirty="0">
                <a:solidFill>
                  <a:schemeClr val="tx1"/>
                </a:solidFill>
              </a:rPr>
              <a:t>Viral STIs (2)</a:t>
            </a:r>
            <a:endParaRPr lang="en-GB" dirty="0"/>
          </a:p>
        </p:txBody>
      </p:sp>
      <p:sp>
        <p:nvSpPr>
          <p:cNvPr id="3" name="Content Placeholder 2"/>
          <p:cNvSpPr>
            <a:spLocks noGrp="1"/>
          </p:cNvSpPr>
          <p:nvPr>
            <p:ph idx="1"/>
          </p:nvPr>
        </p:nvSpPr>
        <p:spPr>
          <a:xfrm>
            <a:off x="794658" y="990600"/>
            <a:ext cx="7620000" cy="3962400"/>
          </a:xfrm>
        </p:spPr>
        <p:txBody>
          <a:bodyPr/>
          <a:lstStyle/>
          <a:p>
            <a:pPr>
              <a:spcBef>
                <a:spcPts val="0"/>
              </a:spcBef>
              <a:spcAft>
                <a:spcPts val="1500"/>
              </a:spcAft>
            </a:pPr>
            <a:r>
              <a:rPr lang="en-US" altLang="en-US" dirty="0"/>
              <a:t>Genital herpes </a:t>
            </a:r>
          </a:p>
          <a:p>
            <a:pPr marL="285750" lvl="1">
              <a:spcBef>
                <a:spcPts val="0"/>
              </a:spcBef>
            </a:pPr>
            <a:r>
              <a:rPr lang="en-US" altLang="en-US" i="1" dirty="0"/>
              <a:t>Causative agents</a:t>
            </a:r>
          </a:p>
          <a:p>
            <a:pPr marL="538163" lvl="2"/>
            <a:r>
              <a:rPr lang="en-US" altLang="en-US" sz="2200" dirty="0"/>
              <a:t>Usually herpes simplex virus type 2 (HSV-2), </a:t>
            </a:r>
            <a:br>
              <a:rPr lang="en-US" altLang="en-US" sz="2200" dirty="0"/>
            </a:br>
            <a:r>
              <a:rPr lang="en-US" altLang="en-US" sz="2200" dirty="0"/>
              <a:t>an enveloped, double-stranded DNA virus of </a:t>
            </a:r>
            <a:r>
              <a:rPr lang="en-US" altLang="en-US" sz="2200" i="1" dirty="0"/>
              <a:t>Herpesviridae</a:t>
            </a:r>
          </a:p>
          <a:p>
            <a:pPr marL="538163" lvl="2"/>
            <a:r>
              <a:rPr lang="en-US" altLang="en-US" sz="2200" dirty="0"/>
              <a:t>Herpes simplex virus type 1 (HSV-1; cause of </a:t>
            </a:r>
            <a:br>
              <a:rPr lang="en-US" altLang="en-US" sz="2200" dirty="0"/>
            </a:br>
            <a:r>
              <a:rPr lang="en-US" altLang="en-US" sz="2200" dirty="0"/>
              <a:t>“cold sores”) can also cause genital herpes</a:t>
            </a:r>
          </a:p>
          <a:p>
            <a:pPr marL="538163" lvl="2"/>
            <a:r>
              <a:rPr lang="en-US" altLang="en-US" sz="2200" dirty="0"/>
              <a:t>Either can infect mouth and genitalia, but HSV-2 usually causes more severe genital lesions with greater frequency of recurrence</a:t>
            </a:r>
          </a:p>
        </p:txBody>
      </p:sp>
    </p:spTree>
    <p:extLst>
      <p:ext uri="{BB962C8B-B14F-4D97-AF65-F5344CB8AC3E}">
        <p14:creationId xmlns:p14="http://schemas.microsoft.com/office/powerpoint/2010/main" val="8461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FB78FE6-B575-4BCC-88B7-2AFA9603D687}"/>
              </a:ext>
            </a:extLst>
          </p:cNvPr>
          <p:cNvSpPr>
            <a:spLocks noGrp="1"/>
          </p:cNvSpPr>
          <p:nvPr>
            <p:ph type="title"/>
          </p:nvPr>
        </p:nvSpPr>
        <p:spPr>
          <a:xfrm>
            <a:off x="1108995" y="228600"/>
            <a:ext cx="7557025" cy="609600"/>
          </a:xfrm>
        </p:spPr>
        <p:txBody>
          <a:bodyPr/>
          <a:lstStyle/>
          <a:p>
            <a:r>
              <a:rPr lang="en-US" altLang="en-US" b="1" dirty="0">
                <a:solidFill>
                  <a:prstClr val="black"/>
                </a:solidFill>
              </a:rPr>
              <a:t>Anatomy, Physiology, and Ecology (2)</a:t>
            </a:r>
            <a:endParaRPr lang="en-US" dirty="0"/>
          </a:p>
        </p:txBody>
      </p:sp>
      <p:sp>
        <p:nvSpPr>
          <p:cNvPr id="2" name="Content Placeholder 1"/>
          <p:cNvSpPr>
            <a:spLocks noGrp="1"/>
          </p:cNvSpPr>
          <p:nvPr>
            <p:ph idx="1"/>
          </p:nvPr>
        </p:nvSpPr>
        <p:spPr>
          <a:xfrm>
            <a:off x="803566" y="990600"/>
            <a:ext cx="7772398" cy="3657600"/>
          </a:xfrm>
        </p:spPr>
        <p:txBody>
          <a:bodyPr/>
          <a:lstStyle/>
          <a:p>
            <a:pPr>
              <a:spcAft>
                <a:spcPts val="1500"/>
              </a:spcAft>
            </a:pPr>
            <a:r>
              <a:rPr lang="en-US" altLang="en-US" sz="2600" dirty="0"/>
              <a:t>The genital system</a:t>
            </a:r>
          </a:p>
          <a:p>
            <a:pPr marL="285750" lvl="1">
              <a:spcBef>
                <a:spcPts val="0"/>
              </a:spcBef>
            </a:pPr>
            <a:r>
              <a:rPr lang="en-US" altLang="en-US" sz="2400" dirty="0"/>
              <a:t>Female infections occur in several places</a:t>
            </a:r>
          </a:p>
          <a:p>
            <a:pPr marL="512763" lvl="2"/>
            <a:r>
              <a:rPr lang="en-US" altLang="en-US" sz="2200" dirty="0"/>
              <a:t>Vagina is portal of entry for infectious organisms</a:t>
            </a:r>
          </a:p>
          <a:p>
            <a:pPr marL="512763" lvl="2"/>
            <a:r>
              <a:rPr lang="en-US" altLang="en-US" sz="2200" dirty="0"/>
              <a:t>Infection of cervix often results in inflammation (cervicitis)</a:t>
            </a:r>
          </a:p>
          <a:p>
            <a:pPr marL="512763" lvl="2"/>
            <a:r>
              <a:rPr lang="en-US" altLang="en-US" sz="2200" dirty="0"/>
              <a:t>Infection of fallopian tubes can cause scarring, destruction of ciliated epithelium, leading to infertility</a:t>
            </a:r>
          </a:p>
          <a:p>
            <a:pPr marL="735013" lvl="3"/>
            <a:r>
              <a:rPr lang="en-US" altLang="en-US" sz="2000" dirty="0"/>
              <a:t>Open at both ends; allows passage to abdominal cavity; may infect liver, other organs</a:t>
            </a:r>
          </a:p>
        </p:txBody>
      </p:sp>
    </p:spTree>
    <p:extLst>
      <p:ext uri="{BB962C8B-B14F-4D97-AF65-F5344CB8AC3E}">
        <p14:creationId xmlns:p14="http://schemas.microsoft.com/office/powerpoint/2010/main" val="31845575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F95BF10-E195-4510-A9E8-84E9B91BE9EE}"/>
              </a:ext>
            </a:extLst>
          </p:cNvPr>
          <p:cNvSpPr>
            <a:spLocks noGrp="1"/>
          </p:cNvSpPr>
          <p:nvPr>
            <p:ph type="title"/>
          </p:nvPr>
        </p:nvSpPr>
        <p:spPr>
          <a:xfrm>
            <a:off x="3561612" y="228600"/>
            <a:ext cx="2648691" cy="609600"/>
          </a:xfrm>
        </p:spPr>
        <p:txBody>
          <a:bodyPr/>
          <a:lstStyle/>
          <a:p>
            <a:r>
              <a:rPr lang="en-US" altLang="en-US" b="1" dirty="0">
                <a:solidFill>
                  <a:schemeClr val="tx1"/>
                </a:solidFill>
              </a:rPr>
              <a:t>Viral STIs (3)</a:t>
            </a:r>
            <a:endParaRPr lang="en-GB" dirty="0"/>
          </a:p>
        </p:txBody>
      </p:sp>
      <p:sp>
        <p:nvSpPr>
          <p:cNvPr id="3" name="Content Placeholder 2"/>
          <p:cNvSpPr>
            <a:spLocks noGrp="1"/>
          </p:cNvSpPr>
          <p:nvPr>
            <p:ph idx="1"/>
          </p:nvPr>
        </p:nvSpPr>
        <p:spPr>
          <a:xfrm>
            <a:off x="794658" y="990600"/>
            <a:ext cx="7696200" cy="4700650"/>
          </a:xfrm>
        </p:spPr>
        <p:txBody>
          <a:bodyPr/>
          <a:lstStyle/>
          <a:p>
            <a:pPr>
              <a:spcBef>
                <a:spcPts val="0"/>
              </a:spcBef>
              <a:spcAft>
                <a:spcPts val="1500"/>
              </a:spcAft>
            </a:pPr>
            <a:r>
              <a:rPr lang="en-US" altLang="en-US" dirty="0"/>
              <a:t>Genital herpes </a:t>
            </a:r>
          </a:p>
          <a:p>
            <a:pPr marL="285750" lvl="1">
              <a:spcBef>
                <a:spcPts val="0"/>
              </a:spcBef>
            </a:pPr>
            <a:r>
              <a:rPr lang="en-US" altLang="en-US" sz="2200" i="1" dirty="0"/>
              <a:t>Pathogenesis</a:t>
            </a:r>
          </a:p>
          <a:p>
            <a:pPr marL="538163" lvl="2"/>
            <a:r>
              <a:rPr lang="en-US" altLang="en-US" sz="2000" dirty="0"/>
              <a:t>Infection of epithelial cells, which lyse following replication</a:t>
            </a:r>
          </a:p>
          <a:p>
            <a:pPr marL="766763" lvl="3"/>
            <a:r>
              <a:rPr lang="en-US" altLang="en-US" sz="1800" dirty="0"/>
              <a:t>Create small, fluid-filled blisters (vesicles) with infectious virions</a:t>
            </a:r>
          </a:p>
          <a:p>
            <a:pPr marL="766763" lvl="3"/>
            <a:r>
              <a:rPr lang="en-US" altLang="en-US" sz="1800" dirty="0"/>
              <a:t>Rupture produces painful ulcers</a:t>
            </a:r>
          </a:p>
          <a:p>
            <a:pPr marL="538163" lvl="2"/>
            <a:r>
              <a:rPr lang="en-US" altLang="en-US" sz="2000" dirty="0"/>
              <a:t>Viral DNA usually exists within nerve cells in non-infectious form, no symptoms</a:t>
            </a:r>
          </a:p>
          <a:p>
            <a:pPr marL="766763" lvl="3"/>
            <a:r>
              <a:rPr lang="en-US" altLang="en-US" sz="1800" dirty="0"/>
              <a:t>Single gene expressed as microRNA </a:t>
            </a:r>
          </a:p>
          <a:p>
            <a:pPr marL="538163" lvl="2"/>
            <a:r>
              <a:rPr lang="en-US" altLang="en-US" sz="2000" dirty="0"/>
              <a:t>At times, entire chromosome is transcribed and infectious virions are produced</a:t>
            </a:r>
          </a:p>
          <a:p>
            <a:pPr marL="766763" lvl="3"/>
            <a:r>
              <a:rPr lang="en-US" altLang="en-US" sz="1800" dirty="0"/>
              <a:t>Symptoms recur</a:t>
            </a:r>
          </a:p>
        </p:txBody>
      </p:sp>
    </p:spTree>
    <p:extLst>
      <p:ext uri="{BB962C8B-B14F-4D97-AF65-F5344CB8AC3E}">
        <p14:creationId xmlns:p14="http://schemas.microsoft.com/office/powerpoint/2010/main" val="208739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47587A-826A-4A91-819A-EFA6658E13C0}"/>
              </a:ext>
            </a:extLst>
          </p:cNvPr>
          <p:cNvSpPr>
            <a:spLocks noGrp="1"/>
          </p:cNvSpPr>
          <p:nvPr>
            <p:ph type="title"/>
          </p:nvPr>
        </p:nvSpPr>
        <p:spPr>
          <a:xfrm>
            <a:off x="3557900" y="228600"/>
            <a:ext cx="2648691" cy="609600"/>
          </a:xfrm>
        </p:spPr>
        <p:txBody>
          <a:bodyPr/>
          <a:lstStyle/>
          <a:p>
            <a:r>
              <a:rPr lang="en-US" altLang="en-US" b="1" dirty="0">
                <a:solidFill>
                  <a:schemeClr val="tx1"/>
                </a:solidFill>
              </a:rPr>
              <a:t>Viral STIs (4)</a:t>
            </a:r>
            <a:endParaRPr lang="en-GB" dirty="0"/>
          </a:p>
        </p:txBody>
      </p:sp>
      <p:sp>
        <p:nvSpPr>
          <p:cNvPr id="3" name="Content Placeholder 2"/>
          <p:cNvSpPr>
            <a:spLocks noGrp="1"/>
          </p:cNvSpPr>
          <p:nvPr>
            <p:ph idx="1"/>
          </p:nvPr>
        </p:nvSpPr>
        <p:spPr>
          <a:xfrm>
            <a:off x="794658" y="990600"/>
            <a:ext cx="7086600" cy="4267200"/>
          </a:xfrm>
        </p:spPr>
        <p:txBody>
          <a:bodyPr/>
          <a:lstStyle/>
          <a:p>
            <a:pPr>
              <a:spcBef>
                <a:spcPts val="0"/>
              </a:spcBef>
              <a:spcAft>
                <a:spcPts val="1500"/>
              </a:spcAft>
            </a:pPr>
            <a:r>
              <a:rPr lang="en-US" altLang="en-US" dirty="0"/>
              <a:t>Genital herpes </a:t>
            </a:r>
          </a:p>
          <a:p>
            <a:pPr marL="285750" lvl="1">
              <a:spcBef>
                <a:spcPts val="0"/>
              </a:spcBef>
            </a:pPr>
            <a:r>
              <a:rPr lang="en-US" altLang="en-US" i="1" dirty="0"/>
              <a:t>Epidemiology</a:t>
            </a:r>
          </a:p>
          <a:p>
            <a:pPr marL="555625" lvl="2"/>
            <a:r>
              <a:rPr lang="en-US" altLang="en-US" dirty="0"/>
              <a:t>45 million infected in U.S.; 500,000 new cases each year</a:t>
            </a:r>
          </a:p>
          <a:p>
            <a:pPr marL="555625" lvl="2"/>
            <a:r>
              <a:rPr lang="en-US" altLang="en-US" dirty="0"/>
              <a:t>Sexual transmission most likely during first few days of symptomatic disease, but can happen in absence of signs, symptoms</a:t>
            </a:r>
          </a:p>
          <a:p>
            <a:pPr marL="555625" lvl="2"/>
            <a:r>
              <a:rPr lang="en-US" altLang="en-US" dirty="0"/>
              <a:t>Once infected, individual forever at risk of transmitting</a:t>
            </a:r>
          </a:p>
          <a:p>
            <a:pPr marL="555625" lvl="2"/>
            <a:r>
              <a:rPr lang="en-US" altLang="en-US" dirty="0"/>
              <a:t>Ulceration increases risk of HIV infection</a:t>
            </a:r>
          </a:p>
          <a:p>
            <a:pPr marL="555625" lvl="2"/>
            <a:r>
              <a:rPr lang="en-US" altLang="en-US" dirty="0"/>
              <a:t>HSV-2 can survive for short periods on fomites, in water</a:t>
            </a:r>
          </a:p>
          <a:p>
            <a:pPr marL="815975" lvl="3"/>
            <a:r>
              <a:rPr lang="en-US" altLang="en-US" dirty="0"/>
              <a:t>Non-sexual transmission is rare</a:t>
            </a:r>
          </a:p>
          <a:p>
            <a:pPr marL="555625" lvl="2"/>
            <a:r>
              <a:rPr lang="en-US" altLang="en-US" dirty="0"/>
              <a:t>No animal reservoirs for HSV-1 or HSV-2</a:t>
            </a:r>
          </a:p>
        </p:txBody>
      </p:sp>
    </p:spTree>
    <p:extLst>
      <p:ext uri="{BB962C8B-B14F-4D97-AF65-F5344CB8AC3E}">
        <p14:creationId xmlns:p14="http://schemas.microsoft.com/office/powerpoint/2010/main" val="1126668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7D0ADC-F7F9-4664-8355-AA430B64FBAB}"/>
              </a:ext>
            </a:extLst>
          </p:cNvPr>
          <p:cNvSpPr>
            <a:spLocks noGrp="1"/>
          </p:cNvSpPr>
          <p:nvPr>
            <p:ph type="title"/>
          </p:nvPr>
        </p:nvSpPr>
        <p:spPr>
          <a:xfrm>
            <a:off x="3609581" y="228600"/>
            <a:ext cx="2545340" cy="609600"/>
          </a:xfrm>
        </p:spPr>
        <p:txBody>
          <a:bodyPr/>
          <a:lstStyle/>
          <a:p>
            <a:r>
              <a:rPr lang="en-US" altLang="en-US" b="1" dirty="0">
                <a:solidFill>
                  <a:schemeClr val="tx1"/>
                </a:solidFill>
              </a:rPr>
              <a:t>Viral STIs (5)</a:t>
            </a:r>
            <a:endParaRPr lang="en-GB" dirty="0"/>
          </a:p>
        </p:txBody>
      </p:sp>
      <p:sp>
        <p:nvSpPr>
          <p:cNvPr id="3" name="Content Placeholder 2"/>
          <p:cNvSpPr>
            <a:spLocks noGrp="1"/>
          </p:cNvSpPr>
          <p:nvPr>
            <p:ph idx="1"/>
          </p:nvPr>
        </p:nvSpPr>
        <p:spPr>
          <a:xfrm>
            <a:off x="794658" y="990600"/>
            <a:ext cx="7162800" cy="5081650"/>
          </a:xfrm>
        </p:spPr>
        <p:txBody>
          <a:bodyPr/>
          <a:lstStyle/>
          <a:p>
            <a:pPr>
              <a:spcBef>
                <a:spcPts val="0"/>
              </a:spcBef>
              <a:spcAft>
                <a:spcPts val="1500"/>
              </a:spcAft>
            </a:pPr>
            <a:r>
              <a:rPr lang="en-US" altLang="en-US" dirty="0"/>
              <a:t>Genital herpes </a:t>
            </a:r>
          </a:p>
          <a:p>
            <a:pPr marL="285750" lvl="1">
              <a:spcBef>
                <a:spcPts val="0"/>
              </a:spcBef>
            </a:pPr>
            <a:r>
              <a:rPr lang="en-US" altLang="en-US" i="1" dirty="0"/>
              <a:t>Treatment and prevention</a:t>
            </a:r>
          </a:p>
          <a:p>
            <a:pPr marL="538163" lvl="2"/>
            <a:r>
              <a:rPr lang="en-US" altLang="en-US" dirty="0"/>
              <a:t>No cure</a:t>
            </a:r>
          </a:p>
          <a:p>
            <a:pPr marL="538163" lvl="2"/>
            <a:r>
              <a:rPr lang="en-US" altLang="en-US" dirty="0"/>
              <a:t>Anti-HSV medications (acyclovir, famciclovir) can decrease severity of attack, incidence of recurrences</a:t>
            </a:r>
          </a:p>
          <a:p>
            <a:pPr marL="538163" lvl="2"/>
            <a:r>
              <a:rPr lang="en-US" altLang="en-US" dirty="0"/>
              <a:t>Abstinence, monogamy, avoiding intercourse during outbreak; using condoms with spermicide that inactivates HSVs</a:t>
            </a:r>
          </a:p>
          <a:p>
            <a:pPr marL="833438" lvl="3"/>
            <a:r>
              <a:rPr lang="en-US" altLang="en-US" dirty="0"/>
              <a:t>Condom may not cover location of lesion</a:t>
            </a:r>
          </a:p>
          <a:p>
            <a:pPr marL="538163" lvl="2"/>
            <a:r>
              <a:rPr lang="en-US" altLang="en-US" dirty="0"/>
              <a:t>Baby delivered to mother with primary infection has approximately 30% risk of acquiring infection</a:t>
            </a:r>
          </a:p>
          <a:p>
            <a:pPr marL="833438" lvl="3"/>
            <a:r>
              <a:rPr lang="en-US" altLang="en-US" dirty="0"/>
              <a:t>Often dies or is disabled by infection</a:t>
            </a:r>
          </a:p>
          <a:p>
            <a:pPr marL="833438" lvl="3"/>
            <a:r>
              <a:rPr lang="en-US" altLang="en-US" dirty="0"/>
              <a:t>Delivered by cesarean section to prevent infection</a:t>
            </a:r>
          </a:p>
          <a:p>
            <a:pPr marL="538163" lvl="2"/>
            <a:r>
              <a:rPr lang="en-US" altLang="en-US" dirty="0"/>
              <a:t>Risk low if mother has recurrent disease</a:t>
            </a:r>
            <a:endParaRPr lang="en-US" dirty="0"/>
          </a:p>
        </p:txBody>
      </p:sp>
    </p:spTree>
    <p:extLst>
      <p:ext uri="{BB962C8B-B14F-4D97-AF65-F5344CB8AC3E}">
        <p14:creationId xmlns:p14="http://schemas.microsoft.com/office/powerpoint/2010/main" val="2466608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692D6D-6F1F-4DC5-A61B-9C2919083FF0}"/>
              </a:ext>
            </a:extLst>
          </p:cNvPr>
          <p:cNvSpPr>
            <a:spLocks noGrp="1"/>
          </p:cNvSpPr>
          <p:nvPr>
            <p:ph type="title"/>
          </p:nvPr>
        </p:nvSpPr>
        <p:spPr>
          <a:xfrm>
            <a:off x="1733148" y="228600"/>
            <a:ext cx="5677705" cy="609600"/>
          </a:xfrm>
        </p:spPr>
        <p:txBody>
          <a:bodyPr/>
          <a:lstStyle/>
          <a:p>
            <a:r>
              <a:rPr lang="en-US" altLang="en-US" b="1" dirty="0">
                <a:solidFill>
                  <a:schemeClr val="tx1"/>
                </a:solidFill>
              </a:rPr>
              <a:t>Table 27.12 Genital Herpes</a:t>
            </a:r>
            <a:endParaRPr lang="en-GB" dirty="0"/>
          </a:p>
        </p:txBody>
      </p:sp>
      <p:graphicFrame>
        <p:nvGraphicFramePr>
          <p:cNvPr id="12" name="Table Placeholder 11">
            <a:extLst>
              <a:ext uri="{FF2B5EF4-FFF2-40B4-BE49-F238E27FC236}">
                <a16:creationId xmlns:a16="http://schemas.microsoft.com/office/drawing/2014/main" id="{CB709276-3DF7-4BA9-9E41-384029AB573C}"/>
              </a:ext>
            </a:extLst>
          </p:cNvPr>
          <p:cNvGraphicFramePr>
            <a:graphicFrameLocks noGrp="1"/>
          </p:cNvGraphicFramePr>
          <p:nvPr>
            <p:ph type="tbl" sz="quarter" idx="19"/>
            <p:extLst>
              <p:ext uri="{D42A27DB-BD31-4B8C-83A1-F6EECF244321}">
                <p14:modId xmlns:p14="http://schemas.microsoft.com/office/powerpoint/2010/main" val="2049589288"/>
              </p:ext>
            </p:extLst>
          </p:nvPr>
        </p:nvGraphicFramePr>
        <p:xfrm>
          <a:off x="1110348" y="1600200"/>
          <a:ext cx="6927152" cy="4282441"/>
        </p:xfrm>
        <a:graphic>
          <a:graphicData uri="http://schemas.openxmlformats.org/drawingml/2006/table">
            <a:tbl>
              <a:tblPr firstRow="1" bandRow="1">
                <a:tableStyleId>{2D5ABB26-0587-4C30-8999-92F81FD0307C}</a:tableStyleId>
              </a:tblPr>
              <a:tblGrid>
                <a:gridCol w="1480452">
                  <a:extLst>
                    <a:ext uri="{9D8B030D-6E8A-4147-A177-3AD203B41FA5}">
                      <a16:colId xmlns:a16="http://schemas.microsoft.com/office/drawing/2014/main" val="2331731470"/>
                    </a:ext>
                  </a:extLst>
                </a:gridCol>
                <a:gridCol w="5446700">
                  <a:extLst>
                    <a:ext uri="{9D8B030D-6E8A-4147-A177-3AD203B41FA5}">
                      <a16:colId xmlns:a16="http://schemas.microsoft.com/office/drawing/2014/main" val="3229658623"/>
                    </a:ext>
                  </a:extLst>
                </a:gridCol>
              </a:tblGrid>
              <a:tr h="6962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Signs and symptoms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Itching, burning pain at the site of infection, painful urination, tiny blisters with underlying redness; the blisters break, leaving a painful superficial ulcer, which heals without scarring; recurrences are common.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137400"/>
                  </a:ext>
                </a:extLst>
              </a:tr>
              <a:tr h="40337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Incubation period</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Usually 1 week (range, 2 to 20 days)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95381075"/>
                  </a:ext>
                </a:extLst>
              </a:tr>
              <a:tr h="4973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Causative agents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Usually herpes simplex virus type 2, but sometimes herpes simplex type 1 (the cold sore virus); herpesviruses are enveloped, double-stranded DNA viruses.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7500488"/>
                  </a:ext>
                </a:extLst>
              </a:tr>
              <a:tr h="12930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Pathogenesis</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Lysis of infected epithelial cells results in fluid-filled blisters containing infectious virions; vesicles burst, causing a painful ulcer; the acute infection is controlled by immune defenses; viral genome persists within nerve cells in a non-infectious form; reactivation can occur and cause recurrent symptoms in the area supplied by the nerve; newborn babies can contract generalized herpes infection if their mother has a primary infection at the time of delivery.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1578149"/>
                  </a:ext>
                </a:extLst>
              </a:tr>
              <a:tr h="6962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Epidemiology</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Transmission by sexual intercourse, oral-genital contact; transmission risk greatest first few days of active disease; transmission can occur in the absence of symptoms; herpes simplex increases the risk of contracting HIV.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0150540"/>
                  </a:ext>
                </a:extLst>
              </a:tr>
              <a:tr h="6962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a:t>
                      </a:r>
                      <a:r>
                        <a:rPr lang="en-US" sz="1200" baseline="0" dirty="0"/>
                        <a:t> and prevention</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Treatment: no cure; anti-HSV medications help prevent recurrences, shorten duration of symptoms. Prevention: abstinence, monogamy, and correct use of condoms help prevent transmission.</a:t>
                      </a: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1537290"/>
                  </a:ext>
                </a:extLst>
              </a:tr>
            </a:tbl>
          </a:graphicData>
        </a:graphic>
      </p:graphicFrame>
    </p:spTree>
    <p:extLst>
      <p:ext uri="{BB962C8B-B14F-4D97-AF65-F5344CB8AC3E}">
        <p14:creationId xmlns:p14="http://schemas.microsoft.com/office/powerpoint/2010/main" val="2182492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03210E6-916C-476C-BEFE-DC2D72C72A1E}"/>
              </a:ext>
            </a:extLst>
          </p:cNvPr>
          <p:cNvSpPr>
            <a:spLocks noGrp="1"/>
          </p:cNvSpPr>
          <p:nvPr>
            <p:ph type="title"/>
          </p:nvPr>
        </p:nvSpPr>
        <p:spPr>
          <a:xfrm>
            <a:off x="2225841" y="228600"/>
            <a:ext cx="4692318" cy="609600"/>
          </a:xfrm>
        </p:spPr>
        <p:txBody>
          <a:bodyPr/>
          <a:lstStyle/>
          <a:p>
            <a:r>
              <a:rPr lang="en-US" altLang="en-US" b="1" dirty="0">
                <a:solidFill>
                  <a:schemeClr val="tx1"/>
                </a:solidFill>
              </a:rPr>
              <a:t>Viral STIs – Figure 27.19</a:t>
            </a:r>
            <a:endParaRPr lang="en-GB" dirty="0"/>
          </a:p>
        </p:txBody>
      </p:sp>
      <p:sp>
        <p:nvSpPr>
          <p:cNvPr id="3" name="Content Placeholder 2"/>
          <p:cNvSpPr>
            <a:spLocks noGrp="1"/>
          </p:cNvSpPr>
          <p:nvPr>
            <p:ph idx="1"/>
          </p:nvPr>
        </p:nvSpPr>
        <p:spPr>
          <a:xfrm>
            <a:off x="800097" y="990600"/>
            <a:ext cx="7772400" cy="1295400"/>
          </a:xfrm>
        </p:spPr>
        <p:txBody>
          <a:bodyPr/>
          <a:lstStyle/>
          <a:p>
            <a:pPr>
              <a:spcBef>
                <a:spcPts val="0"/>
              </a:spcBef>
              <a:spcAft>
                <a:spcPts val="1500"/>
              </a:spcAft>
            </a:pPr>
            <a:r>
              <a:rPr lang="en-US" altLang="en-US" dirty="0"/>
              <a:t>Human papillomavirus STIs: Genital warts and cervical cancer</a:t>
            </a:r>
          </a:p>
          <a:p>
            <a:pPr marL="285750" lvl="1">
              <a:spcBef>
                <a:spcPts val="0"/>
              </a:spcBef>
            </a:pPr>
            <a:r>
              <a:rPr lang="en-US" altLang="en-US" dirty="0"/>
              <a:t>Some strains cause </a:t>
            </a:r>
            <a:r>
              <a:rPr lang="en-US" altLang="en-US" u="sng" dirty="0"/>
              <a:t>papillomas</a:t>
            </a:r>
            <a:r>
              <a:rPr lang="en-US" altLang="en-US" dirty="0"/>
              <a:t> (warty growths) on external and internal genitalia</a:t>
            </a:r>
          </a:p>
        </p:txBody>
      </p:sp>
      <p:sp>
        <p:nvSpPr>
          <p:cNvPr id="5" name="Content Placeholder 4">
            <a:extLst>
              <a:ext uri="{FF2B5EF4-FFF2-40B4-BE49-F238E27FC236}">
                <a16:creationId xmlns:a16="http://schemas.microsoft.com/office/drawing/2014/main" id="{6C60BDF5-3DA2-4BFB-B5AD-A520E4B39251}"/>
              </a:ext>
            </a:extLst>
          </p:cNvPr>
          <p:cNvSpPr>
            <a:spLocks noGrp="1"/>
          </p:cNvSpPr>
          <p:nvPr>
            <p:ph sz="quarter" idx="18"/>
          </p:nvPr>
        </p:nvSpPr>
        <p:spPr>
          <a:xfrm>
            <a:off x="805541" y="2362200"/>
            <a:ext cx="3886200" cy="1752600"/>
          </a:xfrm>
        </p:spPr>
        <p:txBody>
          <a:bodyPr/>
          <a:lstStyle/>
          <a:p>
            <a:pPr marL="342900" lvl="1" indent="-342900">
              <a:spcAft>
                <a:spcPts val="800"/>
              </a:spcAft>
              <a:buFont typeface="Arial" panose="020B0604020202020204" pitchFamily="34" charset="0"/>
              <a:buChar char="•"/>
            </a:pPr>
            <a:r>
              <a:rPr lang="en-US" altLang="en-US" sz="2000" dirty="0"/>
              <a:t>Other strains cause non-warty lesions of mucosal surfaces, such as uterine cervix</a:t>
            </a:r>
          </a:p>
          <a:p>
            <a:pPr marL="620713" lvl="2" indent="-285750">
              <a:spcAft>
                <a:spcPts val="800"/>
              </a:spcAft>
              <a:buFont typeface="Arial" panose="020B0604020202020204" pitchFamily="34" charset="0"/>
              <a:buChar char="•"/>
            </a:pPr>
            <a:r>
              <a:rPr lang="en-US" altLang="en-US" sz="1800" dirty="0"/>
              <a:t>Major factor in development of cervical cancer</a:t>
            </a:r>
          </a:p>
        </p:txBody>
      </p:sp>
      <p:pic>
        <p:nvPicPr>
          <p:cNvPr id="147460" name="Picture 6">
            <a:extLst>
              <a:ext uri="{C183D7F6-B498-43B3-948B-1728B52AA6E4}">
                <adec:decorative xmlns:adec="http://schemas.microsoft.com/office/drawing/2017/decorative" val="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03" b="2736"/>
          <a:stretch/>
        </p:blipFill>
        <p:spPr bwMode="auto">
          <a:xfrm>
            <a:off x="5334000" y="2242323"/>
            <a:ext cx="2514600" cy="332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BC58D3F3-B3C8-475F-944F-4AB300C7747E}"/>
              </a:ext>
            </a:extLst>
          </p:cNvPr>
          <p:cNvSpPr>
            <a:spLocks noGrp="1"/>
          </p:cNvSpPr>
          <p:nvPr>
            <p:ph sz="quarter" idx="19"/>
          </p:nvPr>
        </p:nvSpPr>
        <p:spPr>
          <a:xfrm>
            <a:off x="7315200" y="6660589"/>
            <a:ext cx="1773252" cy="156136"/>
          </a:xfrm>
        </p:spPr>
        <p:txBody>
          <a:bodyPr/>
          <a:lstStyle/>
          <a:p>
            <a:pPr algn="r"/>
            <a:r>
              <a:rPr lang="en-US" sz="800" dirty="0">
                <a:solidFill>
                  <a:srgbClr val="6A6A6A"/>
                </a:solidFill>
              </a:rPr>
              <a:t>©Biophoto Associates/Science Source</a:t>
            </a:r>
            <a:endParaRPr lang="en-US" altLang="en-US" sz="800" dirty="0">
              <a:solidFill>
                <a:srgbClr val="6A6A6A"/>
              </a:solidFill>
            </a:endParaRPr>
          </a:p>
        </p:txBody>
      </p:sp>
    </p:spTree>
    <p:extLst>
      <p:ext uri="{BB962C8B-B14F-4D97-AF65-F5344CB8AC3E}">
        <p14:creationId xmlns:p14="http://schemas.microsoft.com/office/powerpoint/2010/main" val="3976008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668012F-6964-4F6B-8F7C-8CFB1C34F6CC}"/>
              </a:ext>
            </a:extLst>
          </p:cNvPr>
          <p:cNvSpPr>
            <a:spLocks noGrp="1"/>
          </p:cNvSpPr>
          <p:nvPr>
            <p:ph type="title"/>
          </p:nvPr>
        </p:nvSpPr>
        <p:spPr>
          <a:xfrm>
            <a:off x="3556167" y="228600"/>
            <a:ext cx="2648691" cy="609600"/>
          </a:xfrm>
        </p:spPr>
        <p:txBody>
          <a:bodyPr/>
          <a:lstStyle/>
          <a:p>
            <a:r>
              <a:rPr lang="en-US" altLang="en-US" b="1" dirty="0">
                <a:solidFill>
                  <a:schemeClr val="tx1"/>
                </a:solidFill>
              </a:rPr>
              <a:t>Viral STIs (6)</a:t>
            </a:r>
            <a:endParaRPr lang="en-GB" dirty="0"/>
          </a:p>
        </p:txBody>
      </p:sp>
      <p:sp>
        <p:nvSpPr>
          <p:cNvPr id="3" name="Content Placeholder 2"/>
          <p:cNvSpPr>
            <a:spLocks noGrp="1"/>
          </p:cNvSpPr>
          <p:nvPr>
            <p:ph idx="1"/>
          </p:nvPr>
        </p:nvSpPr>
        <p:spPr>
          <a:xfrm>
            <a:off x="794658" y="990600"/>
            <a:ext cx="7968342" cy="4114800"/>
          </a:xfrm>
        </p:spPr>
        <p:txBody>
          <a:bodyPr/>
          <a:lstStyle/>
          <a:p>
            <a:pPr>
              <a:spcBef>
                <a:spcPts val="0"/>
              </a:spcBef>
              <a:spcAft>
                <a:spcPts val="1500"/>
              </a:spcAft>
            </a:pPr>
            <a:r>
              <a:rPr lang="en-US" altLang="en-US" dirty="0"/>
              <a:t>Human papillomavirus STIs </a:t>
            </a:r>
          </a:p>
          <a:p>
            <a:pPr marL="285750" lvl="1">
              <a:spcBef>
                <a:spcPts val="0"/>
              </a:spcBef>
            </a:pPr>
            <a:r>
              <a:rPr lang="en-US" altLang="en-US" i="1" dirty="0"/>
              <a:t>Signs and symptoms</a:t>
            </a:r>
          </a:p>
          <a:p>
            <a:pPr marL="555625" lvl="2"/>
            <a:r>
              <a:rPr lang="en-US" altLang="en-US" dirty="0"/>
              <a:t>Most HPV infections cleared without signs or symptoms</a:t>
            </a:r>
          </a:p>
          <a:p>
            <a:pPr marL="555625" lvl="2"/>
            <a:r>
              <a:rPr lang="en-US" altLang="en-US" dirty="0"/>
              <a:t>Warts can appear approximately 3 months after infection on head or shaft of penis, at vaginal opening, or around anus</a:t>
            </a:r>
          </a:p>
          <a:p>
            <a:pPr marL="784225" lvl="3"/>
            <a:r>
              <a:rPr lang="en-US" altLang="en-US" dirty="0"/>
              <a:t>HPV persists after wart removal; causes more warts</a:t>
            </a:r>
          </a:p>
          <a:p>
            <a:pPr marL="784225" lvl="3"/>
            <a:r>
              <a:rPr lang="en-US" altLang="en-US" dirty="0"/>
              <a:t>Can sometimes partially block urethra or birth canal</a:t>
            </a:r>
          </a:p>
          <a:p>
            <a:pPr marL="784225" lvl="3"/>
            <a:r>
              <a:rPr lang="en-US" altLang="en-US" dirty="0"/>
              <a:t>Infants can be infected at birth</a:t>
            </a:r>
          </a:p>
          <a:p>
            <a:pPr marL="555625" lvl="2"/>
            <a:r>
              <a:rPr lang="en-US" altLang="en-US" dirty="0"/>
              <a:t>Cervical cancer; also oral, penile, vaginal, anal cancers</a:t>
            </a:r>
          </a:p>
          <a:p>
            <a:pPr marL="784225" lvl="3"/>
            <a:r>
              <a:rPr lang="en-US" altLang="en-US" dirty="0"/>
              <a:t>Oral sex may be risk factor for mouth, throat cancers</a:t>
            </a:r>
            <a:endParaRPr lang="en-US" dirty="0"/>
          </a:p>
        </p:txBody>
      </p:sp>
    </p:spTree>
    <p:extLst>
      <p:ext uri="{BB962C8B-B14F-4D97-AF65-F5344CB8AC3E}">
        <p14:creationId xmlns:p14="http://schemas.microsoft.com/office/powerpoint/2010/main" val="919391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095FD49-6877-4DAF-A817-C9936309B7E9}"/>
              </a:ext>
            </a:extLst>
          </p:cNvPr>
          <p:cNvSpPr>
            <a:spLocks noGrp="1"/>
          </p:cNvSpPr>
          <p:nvPr>
            <p:ph type="title"/>
          </p:nvPr>
        </p:nvSpPr>
        <p:spPr>
          <a:xfrm>
            <a:off x="3550728" y="228600"/>
            <a:ext cx="2648691" cy="609600"/>
          </a:xfrm>
        </p:spPr>
        <p:txBody>
          <a:bodyPr/>
          <a:lstStyle/>
          <a:p>
            <a:r>
              <a:rPr lang="en-US" altLang="en-US" b="1" dirty="0">
                <a:solidFill>
                  <a:schemeClr val="tx1"/>
                </a:solidFill>
              </a:rPr>
              <a:t>Viral STIs (7)</a:t>
            </a:r>
            <a:endParaRPr lang="en-GB" dirty="0"/>
          </a:p>
        </p:txBody>
      </p:sp>
      <p:sp>
        <p:nvSpPr>
          <p:cNvPr id="3" name="Content Placeholder 2"/>
          <p:cNvSpPr>
            <a:spLocks noGrp="1"/>
          </p:cNvSpPr>
          <p:nvPr>
            <p:ph idx="1"/>
          </p:nvPr>
        </p:nvSpPr>
        <p:spPr>
          <a:xfrm>
            <a:off x="800100" y="990600"/>
            <a:ext cx="7658100" cy="5462650"/>
          </a:xfrm>
        </p:spPr>
        <p:txBody>
          <a:bodyPr/>
          <a:lstStyle/>
          <a:p>
            <a:pPr>
              <a:spcBef>
                <a:spcPts val="0"/>
              </a:spcBef>
              <a:spcAft>
                <a:spcPts val="1500"/>
              </a:spcAft>
            </a:pPr>
            <a:r>
              <a:rPr lang="en-US" altLang="en-US" dirty="0"/>
              <a:t>Human papillomavirus STIs </a:t>
            </a:r>
          </a:p>
          <a:p>
            <a:pPr marL="285750" lvl="1">
              <a:spcBef>
                <a:spcPts val="0"/>
              </a:spcBef>
            </a:pPr>
            <a:r>
              <a:rPr lang="en-US" altLang="en-US" i="1" dirty="0"/>
              <a:t>Causative agents</a:t>
            </a:r>
          </a:p>
          <a:p>
            <a:pPr marL="571500" lvl="2"/>
            <a:r>
              <a:rPr lang="en-US" altLang="en-US" dirty="0"/>
              <a:t>Human papillomaviruses, non-enveloped, double-stranded DNA viruses of </a:t>
            </a:r>
            <a:r>
              <a:rPr lang="en-US" altLang="en-US" i="1" dirty="0"/>
              <a:t>Papillomaviridae</a:t>
            </a:r>
          </a:p>
          <a:p>
            <a:pPr marL="571500" lvl="2"/>
            <a:r>
              <a:rPr lang="en-US" altLang="en-US" dirty="0"/>
              <a:t>More than 100 types of HPVs; tissue- and species-specific</a:t>
            </a:r>
          </a:p>
          <a:p>
            <a:pPr marL="571500" lvl="2"/>
            <a:r>
              <a:rPr lang="en-US" altLang="en-US" dirty="0"/>
              <a:t>At least 40 transmitted by sexual contact; approximately 15 strongly associated with cancer</a:t>
            </a:r>
          </a:p>
          <a:p>
            <a:pPr marL="285750" lvl="1"/>
            <a:r>
              <a:rPr lang="en-US" altLang="en-US" i="1" dirty="0"/>
              <a:t>Pathogenesis</a:t>
            </a:r>
          </a:p>
          <a:p>
            <a:pPr marL="571500" lvl="2"/>
            <a:r>
              <a:rPr lang="en-US" altLang="en-US" dirty="0"/>
              <a:t>Thought to infect epithelium through tiny abrasions</a:t>
            </a:r>
          </a:p>
          <a:p>
            <a:pPr marL="571500" lvl="2"/>
            <a:r>
              <a:rPr lang="en-US" altLang="en-US" dirty="0"/>
              <a:t>Low-risk HPV: genome is extrachromosomal DNA circles </a:t>
            </a:r>
          </a:p>
          <a:p>
            <a:pPr marL="571500" lvl="2"/>
            <a:r>
              <a:rPr lang="en-US" altLang="en-US" dirty="0"/>
              <a:t>High-risk HPV: genome integrates into chromosome; codes for protein that allows excessive cell growth</a:t>
            </a:r>
          </a:p>
          <a:p>
            <a:pPr marL="849313" lvl="3"/>
            <a:r>
              <a:rPr lang="en-US" altLang="en-US" dirty="0"/>
              <a:t>Small percentage of infections result in cancer; takes average of 20 years to develop</a:t>
            </a:r>
          </a:p>
        </p:txBody>
      </p:sp>
    </p:spTree>
    <p:extLst>
      <p:ext uri="{BB962C8B-B14F-4D97-AF65-F5344CB8AC3E}">
        <p14:creationId xmlns:p14="http://schemas.microsoft.com/office/powerpoint/2010/main" val="1252478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1A8581B-8B87-4CA9-ADE1-A8B12B24AA6A}"/>
              </a:ext>
            </a:extLst>
          </p:cNvPr>
          <p:cNvSpPr>
            <a:spLocks noGrp="1"/>
          </p:cNvSpPr>
          <p:nvPr>
            <p:ph type="title"/>
          </p:nvPr>
        </p:nvSpPr>
        <p:spPr>
          <a:xfrm>
            <a:off x="3561612" y="228600"/>
            <a:ext cx="2648691" cy="609600"/>
          </a:xfrm>
        </p:spPr>
        <p:txBody>
          <a:bodyPr/>
          <a:lstStyle/>
          <a:p>
            <a:r>
              <a:rPr lang="en-US" altLang="en-US" b="1" dirty="0">
                <a:solidFill>
                  <a:schemeClr val="tx1"/>
                </a:solidFill>
              </a:rPr>
              <a:t>Viral STIs (8)</a:t>
            </a:r>
            <a:endParaRPr lang="en-GB" dirty="0"/>
          </a:p>
        </p:txBody>
      </p:sp>
      <p:sp>
        <p:nvSpPr>
          <p:cNvPr id="3" name="Content Placeholder 2"/>
          <p:cNvSpPr>
            <a:spLocks noGrp="1"/>
          </p:cNvSpPr>
          <p:nvPr>
            <p:ph idx="1"/>
          </p:nvPr>
        </p:nvSpPr>
        <p:spPr>
          <a:xfrm>
            <a:off x="805548" y="990600"/>
            <a:ext cx="7848600" cy="4343400"/>
          </a:xfrm>
        </p:spPr>
        <p:txBody>
          <a:bodyPr/>
          <a:lstStyle/>
          <a:p>
            <a:pPr>
              <a:spcBef>
                <a:spcPts val="0"/>
              </a:spcBef>
              <a:spcAft>
                <a:spcPts val="1500"/>
              </a:spcAft>
            </a:pPr>
            <a:r>
              <a:rPr lang="en-US" altLang="en-US" dirty="0"/>
              <a:t>Human papillomavirus STIs </a:t>
            </a:r>
          </a:p>
          <a:p>
            <a:pPr marL="285750" lvl="1">
              <a:spcBef>
                <a:spcPts val="0"/>
              </a:spcBef>
            </a:pPr>
            <a:r>
              <a:rPr lang="en-US" altLang="en-US" i="1" dirty="0"/>
              <a:t>Epidemiology</a:t>
            </a:r>
          </a:p>
          <a:p>
            <a:pPr marL="522288" lvl="2"/>
            <a:r>
              <a:rPr lang="en-US" altLang="en-US" dirty="0"/>
              <a:t>Spread by intercourse; asymptomatic individuals infectious</a:t>
            </a:r>
          </a:p>
          <a:p>
            <a:pPr marL="522288" lvl="2"/>
            <a:r>
              <a:rPr lang="en-US" altLang="en-US" dirty="0"/>
              <a:t>History of multiple sex partners most important risk factor</a:t>
            </a:r>
          </a:p>
          <a:p>
            <a:pPr marL="285750" lvl="1"/>
            <a:r>
              <a:rPr lang="en-US" altLang="en-US" i="1" dirty="0"/>
              <a:t>Treatment and prevention</a:t>
            </a:r>
          </a:p>
          <a:p>
            <a:pPr marL="522288" lvl="2"/>
            <a:r>
              <a:rPr lang="en-US" altLang="en-US" dirty="0"/>
              <a:t>Warts often regress, but can be removed by laser treatment, freezing with liquid nitrogen, surgical excision, acid treatment; variety of creams/ointments</a:t>
            </a:r>
          </a:p>
          <a:p>
            <a:pPr marL="750888" lvl="3"/>
            <a:r>
              <a:rPr lang="en-US" altLang="en-US" sz="1700" dirty="0"/>
              <a:t>Do not cure infection; warts may recur</a:t>
            </a:r>
          </a:p>
          <a:p>
            <a:pPr marL="522288" lvl="2"/>
            <a:r>
              <a:rPr lang="en-US" altLang="en-US" dirty="0"/>
              <a:t>Abstinence, monogamy, proper condom use (does not offer complete protection)</a:t>
            </a:r>
          </a:p>
        </p:txBody>
      </p:sp>
    </p:spTree>
    <p:extLst>
      <p:ext uri="{BB962C8B-B14F-4D97-AF65-F5344CB8AC3E}">
        <p14:creationId xmlns:p14="http://schemas.microsoft.com/office/powerpoint/2010/main" val="412353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0CCA7F7-BA77-4906-9246-DABDA22C3062}"/>
              </a:ext>
            </a:extLst>
          </p:cNvPr>
          <p:cNvSpPr>
            <a:spLocks noGrp="1"/>
          </p:cNvSpPr>
          <p:nvPr>
            <p:ph type="title"/>
          </p:nvPr>
        </p:nvSpPr>
        <p:spPr>
          <a:xfrm>
            <a:off x="2225841" y="228600"/>
            <a:ext cx="4692318" cy="609600"/>
          </a:xfrm>
        </p:spPr>
        <p:txBody>
          <a:bodyPr/>
          <a:lstStyle/>
          <a:p>
            <a:r>
              <a:rPr lang="en-US" altLang="en-US" b="1" dirty="0">
                <a:solidFill>
                  <a:schemeClr val="tx1"/>
                </a:solidFill>
              </a:rPr>
              <a:t>Viral STIs – Figure 27.20</a:t>
            </a:r>
            <a:endParaRPr lang="en-GB" dirty="0"/>
          </a:p>
        </p:txBody>
      </p:sp>
      <p:sp>
        <p:nvSpPr>
          <p:cNvPr id="3" name="Content Placeholder 2"/>
          <p:cNvSpPr>
            <a:spLocks noGrp="1"/>
          </p:cNvSpPr>
          <p:nvPr>
            <p:ph idx="1"/>
          </p:nvPr>
        </p:nvSpPr>
        <p:spPr>
          <a:xfrm>
            <a:off x="800103" y="990600"/>
            <a:ext cx="3810000" cy="1905000"/>
          </a:xfrm>
        </p:spPr>
        <p:txBody>
          <a:bodyPr/>
          <a:lstStyle/>
          <a:p>
            <a:pPr>
              <a:spcBef>
                <a:spcPts val="0"/>
              </a:spcBef>
              <a:spcAft>
                <a:spcPts val="1500"/>
              </a:spcAft>
            </a:pPr>
            <a:r>
              <a:rPr lang="en-US" altLang="en-US" dirty="0"/>
              <a:t>Human papillomavirus STIs </a:t>
            </a:r>
          </a:p>
          <a:p>
            <a:pPr marL="285750" lvl="1">
              <a:spcBef>
                <a:spcPts val="0"/>
              </a:spcBef>
            </a:pPr>
            <a:r>
              <a:rPr lang="en-US" altLang="en-US" sz="2200" i="1" dirty="0"/>
              <a:t>Treatment and prevention</a:t>
            </a:r>
          </a:p>
          <a:p>
            <a:pPr marL="538163" lvl="2"/>
            <a:r>
              <a:rPr lang="en-US" altLang="en-US" sz="2000" dirty="0"/>
              <a:t>Annual Pap smear for women</a:t>
            </a:r>
          </a:p>
          <a:p>
            <a:pPr marL="538163" lvl="2"/>
            <a:r>
              <a:rPr lang="en-US" altLang="en-US" sz="2000" dirty="0"/>
              <a:t>Gardasil 9 (9vHPV) vaccine</a:t>
            </a:r>
          </a:p>
        </p:txBody>
      </p:sp>
      <p:sp>
        <p:nvSpPr>
          <p:cNvPr id="6" name="Content Placeholder 5">
            <a:extLst>
              <a:ext uri="{FF2B5EF4-FFF2-40B4-BE49-F238E27FC236}">
                <a16:creationId xmlns:a16="http://schemas.microsoft.com/office/drawing/2014/main" id="{13353A6B-360B-4F90-81EB-0C7E3B67FE22}"/>
              </a:ext>
            </a:extLst>
          </p:cNvPr>
          <p:cNvSpPr>
            <a:spLocks noGrp="1"/>
          </p:cNvSpPr>
          <p:nvPr>
            <p:ph sz="quarter" idx="18"/>
          </p:nvPr>
        </p:nvSpPr>
        <p:spPr>
          <a:xfrm>
            <a:off x="1394192" y="3048000"/>
            <a:ext cx="2928426" cy="2895600"/>
          </a:xfrm>
        </p:spPr>
        <p:txBody>
          <a:bodyPr/>
          <a:lstStyle/>
          <a:p>
            <a:pPr marL="285750" lvl="3" indent="-285750">
              <a:spcAft>
                <a:spcPts val="800"/>
              </a:spcAft>
              <a:buFont typeface="Arial" panose="020B0604020202020204" pitchFamily="34" charset="0"/>
              <a:buChar char="•"/>
            </a:pPr>
            <a:r>
              <a:rPr lang="en-US" altLang="en-US" sz="1800" dirty="0"/>
              <a:t>Protects against HPV types 16, 18 that cause about 70% of cancers</a:t>
            </a:r>
          </a:p>
          <a:p>
            <a:pPr marL="285750" lvl="3" indent="-285750">
              <a:spcAft>
                <a:spcPts val="800"/>
              </a:spcAft>
              <a:buFont typeface="Arial" panose="020B0604020202020204" pitchFamily="34" charset="0"/>
              <a:buChar char="•"/>
            </a:pPr>
            <a:r>
              <a:rPr lang="en-US" altLang="en-US" sz="1800" dirty="0"/>
              <a:t>Protects against types 6, 11 that cause about </a:t>
            </a:r>
            <a:br>
              <a:rPr lang="en-US" altLang="en-US" sz="1800" dirty="0"/>
            </a:br>
            <a:r>
              <a:rPr lang="en-US" altLang="en-US" sz="1800" dirty="0"/>
              <a:t>90% of genital warts</a:t>
            </a:r>
          </a:p>
          <a:p>
            <a:pPr marL="285750" lvl="3" indent="-285750">
              <a:spcAft>
                <a:spcPts val="800"/>
              </a:spcAft>
              <a:buFont typeface="Arial" panose="020B0604020202020204" pitchFamily="34" charset="0"/>
              <a:buChar char="•"/>
            </a:pPr>
            <a:r>
              <a:rPr lang="en-US" altLang="en-US" sz="1800" dirty="0"/>
              <a:t>Part of routine vaccines for adolescents 11 to 12 years</a:t>
            </a:r>
          </a:p>
        </p:txBody>
      </p:sp>
      <p:pic>
        <p:nvPicPr>
          <p:cNvPr id="155652" name="Picture 7" descr="Pap smear showing abnormal cel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32" b="2464"/>
          <a:stretch/>
        </p:blipFill>
        <p:spPr bwMode="auto">
          <a:xfrm>
            <a:off x="5029200" y="2590801"/>
            <a:ext cx="3352800" cy="2605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a:extLst>
              <a:ext uri="{FF2B5EF4-FFF2-40B4-BE49-F238E27FC236}">
                <a16:creationId xmlns:a16="http://schemas.microsoft.com/office/drawing/2014/main" id="{759B6A4C-5902-430F-A753-B7AE048715A5}"/>
              </a:ext>
            </a:extLst>
          </p:cNvPr>
          <p:cNvSpPr>
            <a:spLocks noGrp="1"/>
          </p:cNvSpPr>
          <p:nvPr>
            <p:ph sz="quarter" idx="19"/>
          </p:nvPr>
        </p:nvSpPr>
        <p:spPr>
          <a:xfrm>
            <a:off x="7772400" y="6660353"/>
            <a:ext cx="1306020" cy="171750"/>
          </a:xfrm>
        </p:spPr>
        <p:txBody>
          <a:bodyPr/>
          <a:lstStyle/>
          <a:p>
            <a:pPr algn="r"/>
            <a:r>
              <a:rPr lang="en-US" sz="800" dirty="0">
                <a:solidFill>
                  <a:srgbClr val="6A6A6A"/>
                </a:solidFill>
              </a:rPr>
              <a:t>©Frederick C. Skvara, M.D.</a:t>
            </a:r>
            <a:endParaRPr lang="en-US" altLang="en-US" sz="800" dirty="0">
              <a:solidFill>
                <a:srgbClr val="6A6A6A"/>
              </a:solidFill>
            </a:endParaRPr>
          </a:p>
        </p:txBody>
      </p:sp>
    </p:spTree>
    <p:extLst>
      <p:ext uri="{BB962C8B-B14F-4D97-AF65-F5344CB8AC3E}">
        <p14:creationId xmlns:p14="http://schemas.microsoft.com/office/powerpoint/2010/main" val="2046214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9630A71C-3ECF-4D5A-BF93-DCD30C634AB3}"/>
              </a:ext>
            </a:extLst>
          </p:cNvPr>
          <p:cNvSpPr>
            <a:spLocks noGrp="1"/>
          </p:cNvSpPr>
          <p:nvPr>
            <p:ph type="title"/>
          </p:nvPr>
        </p:nvSpPr>
        <p:spPr>
          <a:xfrm>
            <a:off x="771672" y="228600"/>
            <a:ext cx="7600657" cy="609600"/>
          </a:xfrm>
        </p:spPr>
        <p:txBody>
          <a:bodyPr/>
          <a:lstStyle/>
          <a:p>
            <a:r>
              <a:rPr lang="en-US" altLang="en-US" b="1" dirty="0">
                <a:solidFill>
                  <a:schemeClr val="tx1"/>
                </a:solidFill>
              </a:rPr>
              <a:t>Table 27.13 Human Papillomavirus STIs</a:t>
            </a:r>
            <a:endParaRPr lang="en-GB" dirty="0"/>
          </a:p>
        </p:txBody>
      </p:sp>
      <p:graphicFrame>
        <p:nvGraphicFramePr>
          <p:cNvPr id="16" name="Table Placeholder 15">
            <a:extLst>
              <a:ext uri="{FF2B5EF4-FFF2-40B4-BE49-F238E27FC236}">
                <a16:creationId xmlns:a16="http://schemas.microsoft.com/office/drawing/2014/main" id="{8156A434-546F-4746-A19D-006D5F12B37D}"/>
              </a:ext>
            </a:extLst>
          </p:cNvPr>
          <p:cNvGraphicFramePr>
            <a:graphicFrameLocks noGrp="1"/>
          </p:cNvGraphicFramePr>
          <p:nvPr>
            <p:ph type="tbl" sz="quarter" idx="19"/>
            <p:extLst>
              <p:ext uri="{D42A27DB-BD31-4B8C-83A1-F6EECF244321}">
                <p14:modId xmlns:p14="http://schemas.microsoft.com/office/powerpoint/2010/main" val="3071838392"/>
              </p:ext>
            </p:extLst>
          </p:nvPr>
        </p:nvGraphicFramePr>
        <p:xfrm>
          <a:off x="1279069" y="1524001"/>
          <a:ext cx="6606030" cy="4459351"/>
        </p:xfrm>
        <a:graphic>
          <a:graphicData uri="http://schemas.openxmlformats.org/drawingml/2006/table">
            <a:tbl>
              <a:tblPr firstRow="1" bandRow="1">
                <a:tableStyleId>{2D5ABB26-0587-4C30-8999-92F81FD0307C}</a:tableStyleId>
              </a:tblPr>
              <a:tblGrid>
                <a:gridCol w="1464131">
                  <a:extLst>
                    <a:ext uri="{9D8B030D-6E8A-4147-A177-3AD203B41FA5}">
                      <a16:colId xmlns:a16="http://schemas.microsoft.com/office/drawing/2014/main" val="3103776822"/>
                    </a:ext>
                  </a:extLst>
                </a:gridCol>
                <a:gridCol w="5141899">
                  <a:extLst>
                    <a:ext uri="{9D8B030D-6E8A-4147-A177-3AD203B41FA5}">
                      <a16:colId xmlns:a16="http://schemas.microsoft.com/office/drawing/2014/main" val="3950402661"/>
                    </a:ext>
                  </a:extLst>
                </a:gridCol>
              </a:tblGrid>
              <a:tr h="7863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Signs and symptoms</a:t>
                      </a:r>
                      <a:endParaRPr lang="en-US"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Often asymptomatic; warts of the external and internal genitalia the most common symptom; symptoms are strain-specific.</a:t>
                      </a:r>
                      <a:endParaRPr lang="en-US"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709759"/>
                  </a:ext>
                </a:extLst>
              </a:tr>
              <a:tr h="3880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Incubation period</a:t>
                      </a:r>
                      <a:endParaRPr lang="en-US"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Usually 3 months (range, 3 weeks to 8 months)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96080621"/>
                  </a:ext>
                </a:extLst>
              </a:tr>
              <a:tr h="7175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Causative agents</a:t>
                      </a:r>
                      <a:endParaRPr lang="en-US"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Human papillomaviruses (many strains): non-enveloped DNA viruses of the papillomavirus family; different types infect different tissues and produce different lesions.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0915715"/>
                  </a:ext>
                </a:extLst>
              </a:tr>
              <a:tr h="9249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Pathogenesis</a:t>
                      </a:r>
                      <a:endParaRPr lang="en-US"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Virus enters epithelium through abrasions, infects deep layer of epithelium; establishes latency; cycles of replication occur when host cell begins maturation; cancer-associated viral types can integrate into the host cell chromosome and can cause precancerous lesions.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4980537"/>
                  </a:ext>
                </a:extLst>
              </a:tr>
              <a:tr h="7175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Epidemiology</a:t>
                      </a:r>
                      <a:endParaRPr lang="en-US"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Asymptomatic people can transmit the disease; multiple sex partners the greatest risk factor; warts can be transmitted to the mouth with oral sex, and to newborn babies at birth.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916644"/>
                  </a:ext>
                </a:extLst>
              </a:tr>
              <a:tr h="9249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a:t>
                      </a:r>
                      <a:r>
                        <a:rPr lang="en-US" sz="1300" baseline="0" dirty="0"/>
                        <a:t> and prevention</a:t>
                      </a:r>
                      <a:endParaRPr lang="en-US" sz="13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dirty="0"/>
                        <a:t>Treatment: wart removal by multiple techniques. Prevention: latex condoms advised to minimize transmission and avoiding sexual contact with people having multiple sex partners; vaccine protects against the most common cancer- and wart-causing strains.</a:t>
                      </a:r>
                      <a:endParaRPr 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7037165"/>
                  </a:ext>
                </a:extLst>
              </a:tr>
            </a:tbl>
          </a:graphicData>
        </a:graphic>
      </p:graphicFrame>
    </p:spTree>
    <p:extLst>
      <p:ext uri="{BB962C8B-B14F-4D97-AF65-F5344CB8AC3E}">
        <p14:creationId xmlns:p14="http://schemas.microsoft.com/office/powerpoint/2010/main" val="1738091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431EB5-8B41-47E1-915C-84726531624D}"/>
              </a:ext>
            </a:extLst>
          </p:cNvPr>
          <p:cNvSpPr>
            <a:spLocks noGrp="1"/>
          </p:cNvSpPr>
          <p:nvPr>
            <p:ph type="title"/>
          </p:nvPr>
        </p:nvSpPr>
        <p:spPr/>
        <p:txBody>
          <a:bodyPr/>
          <a:lstStyle/>
          <a:p>
            <a:r>
              <a:rPr lang="en-US" altLang="en-US" sz="3400" b="1" dirty="0">
                <a:solidFill>
                  <a:prstClr val="black"/>
                </a:solidFill>
              </a:rPr>
              <a:t>Anatomy, Physiology, and Ecology – Figure 27.2b</a:t>
            </a:r>
            <a:endParaRPr lang="en-US" dirty="0"/>
          </a:p>
        </p:txBody>
      </p:sp>
      <p:sp>
        <p:nvSpPr>
          <p:cNvPr id="2" name="Content Placeholder 1"/>
          <p:cNvSpPr>
            <a:spLocks noGrp="1"/>
          </p:cNvSpPr>
          <p:nvPr>
            <p:ph idx="1"/>
          </p:nvPr>
        </p:nvSpPr>
        <p:spPr>
          <a:xfrm>
            <a:off x="803568" y="990600"/>
            <a:ext cx="4890655" cy="3505200"/>
          </a:xfrm>
        </p:spPr>
        <p:txBody>
          <a:bodyPr/>
          <a:lstStyle/>
          <a:p>
            <a:pPr>
              <a:spcAft>
                <a:spcPts val="1500"/>
              </a:spcAft>
            </a:pPr>
            <a:r>
              <a:rPr lang="en-US" altLang="en-US" dirty="0"/>
              <a:t>The genital system</a:t>
            </a:r>
          </a:p>
          <a:p>
            <a:pPr marL="285750" lvl="1">
              <a:spcBef>
                <a:spcPts val="0"/>
              </a:spcBef>
            </a:pPr>
            <a:r>
              <a:rPr lang="en-US" altLang="en-US" dirty="0"/>
              <a:t>Males: testes; various tubes, ducts, glands; penis</a:t>
            </a:r>
          </a:p>
          <a:p>
            <a:pPr marL="527050" lvl="2"/>
            <a:r>
              <a:rPr lang="en-US" altLang="en-US" dirty="0"/>
              <a:t>Testes outside abdominal cavity in scrotum</a:t>
            </a:r>
          </a:p>
          <a:p>
            <a:pPr marL="527050" lvl="2"/>
            <a:r>
              <a:rPr lang="en-US" altLang="en-US" dirty="0"/>
              <a:t>Sperm cells collected in epididymis</a:t>
            </a:r>
          </a:p>
          <a:p>
            <a:pPr marL="762000" lvl="3"/>
            <a:r>
              <a:rPr lang="en-US" altLang="en-US" dirty="0"/>
              <a:t>Carried to urethra by vas deferens</a:t>
            </a:r>
          </a:p>
          <a:p>
            <a:pPr marL="762000" lvl="3"/>
            <a:r>
              <a:rPr lang="en-US" altLang="en-US" dirty="0"/>
              <a:t>Sperm, secretions of prostate gland and seminal vesicles make up semen</a:t>
            </a:r>
          </a:p>
          <a:p>
            <a:pPr marL="762000" lvl="3"/>
            <a:r>
              <a:rPr lang="en-US" altLang="en-US" dirty="0"/>
              <a:t>Antimicrobial properties</a:t>
            </a:r>
          </a:p>
        </p:txBody>
      </p:sp>
      <p:sp>
        <p:nvSpPr>
          <p:cNvPr id="10" name="Content Placeholder 9">
            <a:extLst>
              <a:ext uri="{FF2B5EF4-FFF2-40B4-BE49-F238E27FC236}">
                <a16:creationId xmlns:a16="http://schemas.microsoft.com/office/drawing/2014/main" id="{AEDCAA20-CD6B-49C1-8DFD-70A4287A2050}"/>
              </a:ext>
            </a:extLst>
          </p:cNvPr>
          <p:cNvSpPr>
            <a:spLocks noGrp="1"/>
          </p:cNvSpPr>
          <p:nvPr>
            <p:ph sz="quarter" idx="18"/>
          </p:nvPr>
        </p:nvSpPr>
        <p:spPr>
          <a:xfrm>
            <a:off x="1108373" y="4613565"/>
            <a:ext cx="3276600" cy="1600200"/>
          </a:xfrm>
        </p:spPr>
        <p:txBody>
          <a:bodyPr/>
          <a:lstStyle/>
          <a:p>
            <a:pPr marL="207963" lvl="2" indent="-207963">
              <a:spcAft>
                <a:spcPts val="800"/>
              </a:spcAft>
              <a:buFont typeface="Arial" panose="020B0604020202020204" pitchFamily="34" charset="0"/>
              <a:buChar char="•"/>
            </a:pPr>
            <a:r>
              <a:rPr lang="en-US" altLang="en-US" sz="1800" dirty="0">
                <a:solidFill>
                  <a:prstClr val="black"/>
                </a:solidFill>
              </a:rPr>
              <a:t>Systems join at prostate gland</a:t>
            </a:r>
          </a:p>
          <a:p>
            <a:pPr marL="471488" lvl="3" indent="-277813">
              <a:spcAft>
                <a:spcPts val="800"/>
              </a:spcAft>
              <a:buFont typeface="Arial" panose="020B0604020202020204" pitchFamily="34" charset="0"/>
              <a:buChar char="•"/>
            </a:pPr>
            <a:r>
              <a:rPr lang="en-US" altLang="en-US" sz="1600" dirty="0">
                <a:solidFill>
                  <a:prstClr val="black"/>
                </a:solidFill>
              </a:rPr>
              <a:t>Urinary, sexually transmitted pathogens can infect</a:t>
            </a:r>
          </a:p>
          <a:p>
            <a:pPr marL="471488" lvl="3" indent="-277813">
              <a:spcAft>
                <a:spcPts val="800"/>
              </a:spcAft>
              <a:buFont typeface="Arial" panose="020B0604020202020204" pitchFamily="34" charset="0"/>
              <a:buChar char="•"/>
            </a:pPr>
            <a:r>
              <a:rPr lang="en-US" altLang="en-US" sz="1600" dirty="0">
                <a:solidFill>
                  <a:prstClr val="black"/>
                </a:solidFill>
              </a:rPr>
              <a:t>In older men, prostate often enlarges, slows urine flow</a:t>
            </a:r>
          </a:p>
        </p:txBody>
      </p:sp>
      <p:pic>
        <p:nvPicPr>
          <p:cNvPr id="18436" name="Picture 5">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9991" t="3152"/>
          <a:stretch>
            <a:fillRect/>
          </a:stretch>
        </p:blipFill>
        <p:spPr bwMode="auto">
          <a:xfrm>
            <a:off x="5680464" y="2743200"/>
            <a:ext cx="3276600" cy="318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529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F342A9-A12F-4A76-87BC-775CD96CBFFF}"/>
              </a:ext>
            </a:extLst>
          </p:cNvPr>
          <p:cNvSpPr>
            <a:spLocks noGrp="1"/>
          </p:cNvSpPr>
          <p:nvPr>
            <p:ph type="title"/>
          </p:nvPr>
        </p:nvSpPr>
        <p:spPr>
          <a:xfrm>
            <a:off x="3556167" y="228600"/>
            <a:ext cx="2648691" cy="609600"/>
          </a:xfrm>
        </p:spPr>
        <p:txBody>
          <a:bodyPr/>
          <a:lstStyle/>
          <a:p>
            <a:r>
              <a:rPr lang="en-US" altLang="en-US" b="1" dirty="0">
                <a:solidFill>
                  <a:schemeClr val="tx1"/>
                </a:solidFill>
              </a:rPr>
              <a:t>Viral STIs (9)</a:t>
            </a:r>
            <a:endParaRPr lang="en-GB" dirty="0"/>
          </a:p>
        </p:txBody>
      </p:sp>
      <p:sp>
        <p:nvSpPr>
          <p:cNvPr id="3" name="Content Placeholder 2"/>
          <p:cNvSpPr>
            <a:spLocks noGrp="1"/>
          </p:cNvSpPr>
          <p:nvPr>
            <p:ph idx="1"/>
          </p:nvPr>
        </p:nvSpPr>
        <p:spPr>
          <a:xfrm>
            <a:off x="800104" y="990600"/>
            <a:ext cx="7678878" cy="3048000"/>
          </a:xfrm>
        </p:spPr>
        <p:txBody>
          <a:bodyPr/>
          <a:lstStyle/>
          <a:p>
            <a:pPr>
              <a:spcBef>
                <a:spcPts val="0"/>
              </a:spcBef>
              <a:spcAft>
                <a:spcPts val="1500"/>
              </a:spcAft>
            </a:pPr>
            <a:r>
              <a:rPr lang="en-US" altLang="en-US" dirty="0"/>
              <a:t>HIV/AIDS</a:t>
            </a:r>
          </a:p>
          <a:p>
            <a:pPr marL="285750" lvl="1">
              <a:spcBef>
                <a:spcPts val="0"/>
              </a:spcBef>
            </a:pPr>
            <a:r>
              <a:rPr lang="en-US" altLang="en-US" sz="2200" dirty="0"/>
              <a:t>First recognized in 1981 after </a:t>
            </a:r>
            <a:r>
              <a:rPr lang="en-US" altLang="en-US" sz="2200" i="1" dirty="0"/>
              <a:t>Pneumocystis</a:t>
            </a:r>
            <a:r>
              <a:rPr lang="en-US" altLang="en-US" sz="2200" dirty="0"/>
              <a:t> pneumonia cases in previously healthy homosexual men; seldom occurs in healthy people</a:t>
            </a:r>
          </a:p>
          <a:p>
            <a:pPr marL="506413" lvl="2"/>
            <a:r>
              <a:rPr lang="en-US" altLang="en-US" sz="2000" dirty="0"/>
              <a:t>As other groups developed opportunistic infections for no apparent reason; CDC began calling these AIDS</a:t>
            </a:r>
          </a:p>
          <a:p>
            <a:pPr marL="750888" lvl="3"/>
            <a:r>
              <a:rPr lang="en-US" altLang="en-US" sz="1800" dirty="0"/>
              <a:t>Various opportunistic infections became known as “AIDS-defining conditions”</a:t>
            </a:r>
          </a:p>
        </p:txBody>
      </p:sp>
    </p:spTree>
    <p:extLst>
      <p:ext uri="{BB962C8B-B14F-4D97-AF65-F5344CB8AC3E}">
        <p14:creationId xmlns:p14="http://schemas.microsoft.com/office/powerpoint/2010/main" val="845042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88" y="228600"/>
            <a:ext cx="7557025" cy="609600"/>
          </a:xfrm>
        </p:spPr>
        <p:txBody>
          <a:bodyPr/>
          <a:lstStyle/>
          <a:p>
            <a:r>
              <a:rPr lang="en-US" b="1" dirty="0">
                <a:solidFill>
                  <a:schemeClr val="tx1"/>
                </a:solidFill>
              </a:rPr>
              <a:t>Table 27.14 AIDS-Defining Conditions</a:t>
            </a:r>
          </a:p>
        </p:txBody>
      </p:sp>
      <p:sp>
        <p:nvSpPr>
          <p:cNvPr id="5" name="Content Placeholder 4">
            <a:extLst>
              <a:ext uri="{FF2B5EF4-FFF2-40B4-BE49-F238E27FC236}">
                <a16:creationId xmlns:a16="http://schemas.microsoft.com/office/drawing/2014/main" id="{22CAEB48-6B50-4F1C-A472-03963EFA2E54}"/>
              </a:ext>
            </a:extLst>
          </p:cNvPr>
          <p:cNvSpPr>
            <a:spLocks noGrp="1"/>
          </p:cNvSpPr>
          <p:nvPr>
            <p:ph idx="1"/>
          </p:nvPr>
        </p:nvSpPr>
        <p:spPr>
          <a:xfrm>
            <a:off x="457200" y="990600"/>
            <a:ext cx="7606145" cy="5638800"/>
          </a:xfrm>
        </p:spPr>
        <p:txBody>
          <a:bodyPr/>
          <a:lstStyle/>
          <a:p>
            <a:pPr lvl="0">
              <a:spcBef>
                <a:spcPts val="0"/>
              </a:spcBef>
              <a:spcAft>
                <a:spcPts val="500"/>
              </a:spcAft>
            </a:pPr>
            <a:r>
              <a:rPr lang="en-US" sz="1400" dirty="0">
                <a:solidFill>
                  <a:prstClr val="black"/>
                </a:solidFill>
              </a:rPr>
              <a:t>Cancer of the uterine cervix, invasive </a:t>
            </a:r>
          </a:p>
          <a:p>
            <a:pPr lvl="0">
              <a:spcBef>
                <a:spcPts val="0"/>
              </a:spcBef>
              <a:spcAft>
                <a:spcPts val="500"/>
              </a:spcAft>
            </a:pPr>
            <a:r>
              <a:rPr lang="en-US" sz="1400" dirty="0">
                <a:solidFill>
                  <a:prstClr val="black"/>
                </a:solidFill>
              </a:rPr>
              <a:t>Candidiasis involving the esophagus, trachea, bronchi, or lungs </a:t>
            </a:r>
          </a:p>
          <a:p>
            <a:pPr lvl="0">
              <a:spcBef>
                <a:spcPts val="0"/>
              </a:spcBef>
              <a:spcAft>
                <a:spcPts val="500"/>
              </a:spcAft>
            </a:pPr>
            <a:r>
              <a:rPr lang="en-US" sz="1400" dirty="0">
                <a:solidFill>
                  <a:prstClr val="black"/>
                </a:solidFill>
              </a:rPr>
              <a:t>Coccidioidomycosis, of tissues other than the lung </a:t>
            </a:r>
          </a:p>
          <a:p>
            <a:pPr lvl="0">
              <a:spcBef>
                <a:spcPts val="0"/>
              </a:spcBef>
              <a:spcAft>
                <a:spcPts val="500"/>
              </a:spcAft>
            </a:pPr>
            <a:r>
              <a:rPr lang="en-US" sz="1400" dirty="0">
                <a:solidFill>
                  <a:prstClr val="black"/>
                </a:solidFill>
              </a:rPr>
              <a:t>Cryptococcosis, of tissues other than the lung</a:t>
            </a:r>
          </a:p>
          <a:p>
            <a:pPr lvl="0">
              <a:spcBef>
                <a:spcPts val="0"/>
              </a:spcBef>
              <a:spcAft>
                <a:spcPts val="500"/>
              </a:spcAft>
            </a:pPr>
            <a:r>
              <a:rPr lang="en-US" sz="1400" dirty="0">
                <a:solidFill>
                  <a:prstClr val="black"/>
                </a:solidFill>
              </a:rPr>
              <a:t>Cryptosporidiosis of duration greater than 1 month </a:t>
            </a:r>
          </a:p>
          <a:p>
            <a:pPr lvl="0">
              <a:spcBef>
                <a:spcPts val="0"/>
              </a:spcBef>
              <a:spcAft>
                <a:spcPts val="500"/>
              </a:spcAft>
            </a:pPr>
            <a:r>
              <a:rPr lang="en-US" sz="1400" dirty="0">
                <a:solidFill>
                  <a:prstClr val="black"/>
                </a:solidFill>
              </a:rPr>
              <a:t>Cytomegalovirus disease of the retina with vision loss or other involvement outside liver, spleen, or lymph nodes </a:t>
            </a:r>
          </a:p>
          <a:p>
            <a:pPr lvl="0">
              <a:spcBef>
                <a:spcPts val="0"/>
              </a:spcBef>
              <a:spcAft>
                <a:spcPts val="500"/>
              </a:spcAft>
            </a:pPr>
            <a:r>
              <a:rPr lang="en-US" sz="1400" dirty="0">
                <a:solidFill>
                  <a:prstClr val="black"/>
                </a:solidFill>
              </a:rPr>
              <a:t>Encephalopathy (brain involvement with HIV) </a:t>
            </a:r>
          </a:p>
          <a:p>
            <a:pPr lvl="0">
              <a:spcBef>
                <a:spcPts val="0"/>
              </a:spcBef>
              <a:spcAft>
                <a:spcPts val="500"/>
              </a:spcAft>
            </a:pPr>
            <a:r>
              <a:rPr lang="en-US" sz="1400" dirty="0">
                <a:solidFill>
                  <a:prstClr val="black"/>
                </a:solidFill>
              </a:rPr>
              <a:t>Herpes simplex virus causing ulcerations lasting a month or longer involving the esophagus, bronchi, or lungs </a:t>
            </a:r>
          </a:p>
          <a:p>
            <a:pPr lvl="0">
              <a:spcBef>
                <a:spcPts val="0"/>
              </a:spcBef>
              <a:spcAft>
                <a:spcPts val="500"/>
              </a:spcAft>
            </a:pPr>
            <a:r>
              <a:rPr lang="en-US" sz="1400" dirty="0">
                <a:solidFill>
                  <a:prstClr val="black"/>
                </a:solidFill>
              </a:rPr>
              <a:t>Histoplasmosis of tissues other than the lung </a:t>
            </a:r>
          </a:p>
          <a:p>
            <a:pPr lvl="0">
              <a:spcBef>
                <a:spcPts val="0"/>
              </a:spcBef>
              <a:spcAft>
                <a:spcPts val="500"/>
              </a:spcAft>
            </a:pPr>
            <a:r>
              <a:rPr lang="en-US" sz="1400" dirty="0">
                <a:solidFill>
                  <a:prstClr val="black"/>
                </a:solidFill>
              </a:rPr>
              <a:t>Isosporiasis (a protozoan disease of the intestine) of more than 1 month’s duration </a:t>
            </a:r>
          </a:p>
          <a:p>
            <a:pPr lvl="0">
              <a:spcBef>
                <a:spcPts val="0"/>
              </a:spcBef>
              <a:spcAft>
                <a:spcPts val="500"/>
              </a:spcAft>
            </a:pPr>
            <a:r>
              <a:rPr lang="en-US" sz="1400" dirty="0">
                <a:solidFill>
                  <a:prstClr val="black"/>
                </a:solidFill>
              </a:rPr>
              <a:t>Kaposi’s sarcoma </a:t>
            </a:r>
          </a:p>
          <a:p>
            <a:pPr lvl="0">
              <a:spcBef>
                <a:spcPts val="0"/>
              </a:spcBef>
              <a:spcAft>
                <a:spcPts val="500"/>
              </a:spcAft>
            </a:pPr>
            <a:r>
              <a:rPr lang="en-US" sz="1400" dirty="0">
                <a:solidFill>
                  <a:prstClr val="black"/>
                </a:solidFill>
              </a:rPr>
              <a:t>Lymphomas, such as Burkitt’s lymphoma </a:t>
            </a:r>
          </a:p>
          <a:p>
            <a:pPr lvl="0">
              <a:spcBef>
                <a:spcPts val="0"/>
              </a:spcBef>
              <a:spcAft>
                <a:spcPts val="500"/>
              </a:spcAft>
            </a:pPr>
            <a:r>
              <a:rPr lang="en-US" sz="1400" dirty="0">
                <a:solidFill>
                  <a:prstClr val="black"/>
                </a:solidFill>
              </a:rPr>
              <a:t>Mycobacterial diseases, including tuberculosis </a:t>
            </a:r>
          </a:p>
          <a:p>
            <a:pPr lvl="0">
              <a:spcBef>
                <a:spcPts val="0"/>
              </a:spcBef>
              <a:spcAft>
                <a:spcPts val="500"/>
              </a:spcAft>
            </a:pPr>
            <a:r>
              <a:rPr lang="en-US" sz="1400" dirty="0">
                <a:solidFill>
                  <a:prstClr val="black"/>
                </a:solidFill>
              </a:rPr>
              <a:t>Pneumocystis (pneumonia due to Pneumocystis jirovecii) </a:t>
            </a:r>
          </a:p>
          <a:p>
            <a:pPr lvl="0">
              <a:spcBef>
                <a:spcPts val="0"/>
              </a:spcBef>
              <a:spcAft>
                <a:spcPts val="500"/>
              </a:spcAft>
            </a:pPr>
            <a:r>
              <a:rPr lang="en-US" sz="1400" dirty="0">
                <a:solidFill>
                  <a:prstClr val="black"/>
                </a:solidFill>
              </a:rPr>
              <a:t>Pneumonias occurring repeatedly </a:t>
            </a:r>
          </a:p>
          <a:p>
            <a:pPr lvl="0">
              <a:spcBef>
                <a:spcPts val="0"/>
              </a:spcBef>
              <a:spcAft>
                <a:spcPts val="500"/>
              </a:spcAft>
            </a:pPr>
            <a:r>
              <a:rPr lang="en-US" sz="1400" dirty="0">
                <a:solidFill>
                  <a:prstClr val="black"/>
                </a:solidFill>
              </a:rPr>
              <a:t>Progressive multifocal leukoencephalopathy (a brain disease caused by the JC polyomavirus) </a:t>
            </a:r>
          </a:p>
          <a:p>
            <a:pPr lvl="0">
              <a:spcBef>
                <a:spcPts val="0"/>
              </a:spcBef>
              <a:spcAft>
                <a:spcPts val="500"/>
              </a:spcAft>
            </a:pPr>
            <a:r>
              <a:rPr lang="en-US" sz="1400" dirty="0">
                <a:solidFill>
                  <a:prstClr val="black"/>
                </a:solidFill>
              </a:rPr>
              <a:t>Salmonella infection of the bloodstream, recurrent </a:t>
            </a:r>
          </a:p>
          <a:p>
            <a:pPr lvl="0">
              <a:spcBef>
                <a:spcPts val="0"/>
              </a:spcBef>
              <a:spcAft>
                <a:spcPts val="500"/>
              </a:spcAft>
            </a:pPr>
            <a:r>
              <a:rPr lang="en-US" sz="1400" dirty="0">
                <a:solidFill>
                  <a:prstClr val="black"/>
                </a:solidFill>
              </a:rPr>
              <a:t>Toxoplasmosis of the brain </a:t>
            </a:r>
          </a:p>
          <a:p>
            <a:pPr lvl="0">
              <a:spcBef>
                <a:spcPts val="0"/>
              </a:spcBef>
              <a:spcAft>
                <a:spcPts val="500"/>
              </a:spcAft>
            </a:pPr>
            <a:r>
              <a:rPr lang="en-US" sz="1400" dirty="0">
                <a:solidFill>
                  <a:prstClr val="black"/>
                </a:solidFill>
              </a:rPr>
              <a:t>Wasting syndrome (weight loss of more than 10% due to HIV); also known as slim disease</a:t>
            </a:r>
          </a:p>
        </p:txBody>
      </p:sp>
    </p:spTree>
    <p:extLst>
      <p:ext uri="{BB962C8B-B14F-4D97-AF65-F5344CB8AC3E}">
        <p14:creationId xmlns:p14="http://schemas.microsoft.com/office/powerpoint/2010/main" val="3850185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F103AD-D44E-49DA-906B-53E27FC28CB6}"/>
              </a:ext>
            </a:extLst>
          </p:cNvPr>
          <p:cNvSpPr>
            <a:spLocks noGrp="1"/>
          </p:cNvSpPr>
          <p:nvPr>
            <p:ph type="title"/>
          </p:nvPr>
        </p:nvSpPr>
        <p:spPr>
          <a:xfrm>
            <a:off x="2220684" y="228600"/>
            <a:ext cx="4692318" cy="609600"/>
          </a:xfrm>
        </p:spPr>
        <p:txBody>
          <a:bodyPr/>
          <a:lstStyle/>
          <a:p>
            <a:r>
              <a:rPr lang="en-US" altLang="en-US" b="1" dirty="0">
                <a:solidFill>
                  <a:schemeClr val="tx1"/>
                </a:solidFill>
              </a:rPr>
              <a:t>Viral STIs – Figure 27.21</a:t>
            </a:r>
            <a:endParaRPr lang="en-GB" dirty="0"/>
          </a:p>
        </p:txBody>
      </p:sp>
      <p:sp>
        <p:nvSpPr>
          <p:cNvPr id="3" name="Content Placeholder 2"/>
          <p:cNvSpPr>
            <a:spLocks noGrp="1"/>
          </p:cNvSpPr>
          <p:nvPr>
            <p:ph idx="1"/>
          </p:nvPr>
        </p:nvSpPr>
        <p:spPr>
          <a:xfrm>
            <a:off x="805542" y="990600"/>
            <a:ext cx="7467600" cy="2209800"/>
          </a:xfrm>
        </p:spPr>
        <p:txBody>
          <a:bodyPr/>
          <a:lstStyle/>
          <a:p>
            <a:pPr>
              <a:spcBef>
                <a:spcPts val="0"/>
              </a:spcBef>
              <a:spcAft>
                <a:spcPts val="1500"/>
              </a:spcAft>
            </a:pPr>
            <a:r>
              <a:rPr lang="en-US" altLang="en-US" dirty="0"/>
              <a:t>HIV/AIDS </a:t>
            </a:r>
          </a:p>
          <a:p>
            <a:pPr marL="285750" lvl="1">
              <a:spcBef>
                <a:spcPts val="0"/>
              </a:spcBef>
            </a:pPr>
            <a:r>
              <a:rPr lang="en-US" altLang="en-US" dirty="0"/>
              <a:t>More than 35 million people have died of AIDS. Over 37 million live with HIV (human immunodeficiency virus)</a:t>
            </a:r>
          </a:p>
          <a:p>
            <a:pPr marL="285750" lvl="1"/>
            <a:r>
              <a:rPr lang="en-US" altLang="en-US" dirty="0"/>
              <a:t>Sub-Saharan Africa region most affected; 1 in 20 adults</a:t>
            </a:r>
          </a:p>
          <a:p>
            <a:pPr marL="285750" lvl="1"/>
            <a:r>
              <a:rPr lang="en-US" altLang="en-US" dirty="0"/>
              <a:t>Significant advances, but still cannot be cured </a:t>
            </a:r>
          </a:p>
        </p:txBody>
      </p:sp>
      <p:pic>
        <p:nvPicPr>
          <p:cNvPr id="161796" name="Picture 8" descr="At the end of 2015, nearly 37 million people were living with HIV/AIDS. An estimated 2 million people were  infected during the year."/>
          <p:cNvPicPr>
            <a:picLocks noChangeAspect="1" noChangeArrowheads="1"/>
          </p:cNvPicPr>
          <p:nvPr/>
        </p:nvPicPr>
        <p:blipFill>
          <a:blip r:embed="rId3" cstate="print">
            <a:extLst>
              <a:ext uri="{28A0092B-C50C-407E-A947-70E740481C1C}">
                <a14:useLocalDpi xmlns:a14="http://schemas.microsoft.com/office/drawing/2010/main" val="0"/>
              </a:ext>
            </a:extLst>
          </a:blip>
          <a:srcRect t="2724"/>
          <a:stretch>
            <a:fillRect/>
          </a:stretch>
        </p:blipFill>
        <p:spPr bwMode="auto">
          <a:xfrm>
            <a:off x="1636700" y="3200400"/>
            <a:ext cx="5867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8C4788CF-D2C5-4829-A7B7-0A47DF1E6D55}"/>
              </a:ext>
            </a:extLst>
          </p:cNvPr>
          <p:cNvSpPr>
            <a:spLocks noGrp="1"/>
          </p:cNvSpPr>
          <p:nvPr>
            <p:ph sz="quarter" idx="18"/>
          </p:nvPr>
        </p:nvSpPr>
        <p:spPr>
          <a:xfrm>
            <a:off x="5519869" y="6462781"/>
            <a:ext cx="3395531" cy="273718"/>
          </a:xfrm>
        </p:spPr>
        <p:txBody>
          <a:bodyPr/>
          <a:lstStyle/>
          <a:p>
            <a:r>
              <a:rPr lang="en-GB" sz="1200" dirty="0">
                <a:hlinkClick r:id="rId4" action="ppaction://hlinksldjump"/>
              </a:rPr>
              <a:t>Jump to </a:t>
            </a:r>
            <a:r>
              <a:rPr lang="en-US" altLang="en-US" sz="1200" dirty="0">
                <a:hlinkClick r:id="rId4" action="ppaction://hlinksldjump"/>
              </a:rPr>
              <a:t>Viral STIs – Figure 27.21 Long Description</a:t>
            </a:r>
            <a:endParaRPr lang="en-GB" sz="1200" dirty="0"/>
          </a:p>
        </p:txBody>
      </p:sp>
    </p:spTree>
    <p:extLst>
      <p:ext uri="{BB962C8B-B14F-4D97-AF65-F5344CB8AC3E}">
        <p14:creationId xmlns:p14="http://schemas.microsoft.com/office/powerpoint/2010/main" val="3247246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DC51FD-5BAB-4642-B90D-EC816C1E16CE}"/>
              </a:ext>
            </a:extLst>
          </p:cNvPr>
          <p:cNvSpPr>
            <a:spLocks noGrp="1"/>
          </p:cNvSpPr>
          <p:nvPr>
            <p:ph type="title"/>
          </p:nvPr>
        </p:nvSpPr>
        <p:spPr>
          <a:xfrm>
            <a:off x="3536232" y="228600"/>
            <a:ext cx="2913560" cy="609600"/>
          </a:xfrm>
        </p:spPr>
        <p:txBody>
          <a:bodyPr/>
          <a:lstStyle/>
          <a:p>
            <a:r>
              <a:rPr lang="en-US" altLang="en-US" b="1" dirty="0">
                <a:solidFill>
                  <a:schemeClr val="tx1"/>
                </a:solidFill>
              </a:rPr>
              <a:t>Viral STIs (10)</a:t>
            </a:r>
            <a:endParaRPr lang="en-GB" dirty="0"/>
          </a:p>
        </p:txBody>
      </p:sp>
      <p:sp>
        <p:nvSpPr>
          <p:cNvPr id="3" name="Content Placeholder 2"/>
          <p:cNvSpPr>
            <a:spLocks noGrp="1"/>
          </p:cNvSpPr>
          <p:nvPr>
            <p:ph idx="1"/>
          </p:nvPr>
        </p:nvSpPr>
        <p:spPr>
          <a:xfrm>
            <a:off x="794658" y="990600"/>
            <a:ext cx="7663542" cy="4724400"/>
          </a:xfrm>
        </p:spPr>
        <p:txBody>
          <a:bodyPr/>
          <a:lstStyle/>
          <a:p>
            <a:pPr>
              <a:spcBef>
                <a:spcPts val="0"/>
              </a:spcBef>
              <a:spcAft>
                <a:spcPts val="1500"/>
              </a:spcAft>
            </a:pPr>
            <a:r>
              <a:rPr lang="en-US" altLang="en-US" dirty="0"/>
              <a:t>HIV/AIDS </a:t>
            </a:r>
          </a:p>
          <a:p>
            <a:pPr marL="285750" lvl="1">
              <a:spcBef>
                <a:spcPts val="0"/>
              </a:spcBef>
            </a:pPr>
            <a:r>
              <a:rPr lang="en-US" altLang="en-US" i="1" dirty="0"/>
              <a:t>Signs and symptoms</a:t>
            </a:r>
          </a:p>
          <a:p>
            <a:pPr marL="522288" lvl="2"/>
            <a:r>
              <a:rPr lang="en-US" altLang="en-US" sz="2000" dirty="0"/>
              <a:t>HIV infection indicates person has contracted HIV; may not be ill</a:t>
            </a:r>
          </a:p>
          <a:p>
            <a:pPr marL="522288" lvl="2"/>
            <a:r>
              <a:rPr lang="en-US" altLang="en-US" sz="2000" dirty="0"/>
              <a:t>HIV disease develops 6 days to 6 weeks after initial infection; many are asymptomatic</a:t>
            </a:r>
          </a:p>
          <a:p>
            <a:pPr marL="766763" lvl="3"/>
            <a:r>
              <a:rPr lang="en-US" altLang="en-US" sz="1800" dirty="0"/>
              <a:t>Fever, head and muscle aches, sore throat, enlarged lymph nodes; perhaps a rash</a:t>
            </a:r>
          </a:p>
          <a:p>
            <a:pPr marL="1028700" lvl="4"/>
            <a:r>
              <a:rPr lang="en-US" altLang="en-US" sz="1700" u="sng" dirty="0"/>
              <a:t>Acute retroviral syndrome (ARS)</a:t>
            </a:r>
            <a:r>
              <a:rPr lang="en-US" altLang="en-US" sz="1700" dirty="0"/>
              <a:t> is mild, for 4 to 6 weeks</a:t>
            </a:r>
          </a:p>
          <a:p>
            <a:pPr marL="766763" lvl="3"/>
            <a:r>
              <a:rPr lang="en-US" altLang="en-US" sz="1800" dirty="0"/>
              <a:t>After initial burst of viral replication, levels decrease but persist in period of </a:t>
            </a:r>
            <a:r>
              <a:rPr lang="en-US" altLang="en-US" sz="1800" u="sng" dirty="0"/>
              <a:t>clinical latency</a:t>
            </a:r>
          </a:p>
          <a:p>
            <a:pPr marL="1028700" lvl="4"/>
            <a:r>
              <a:rPr lang="en-US" altLang="en-US" sz="1700" dirty="0"/>
              <a:t>Concentration of virions is stable; </a:t>
            </a:r>
            <a:r>
              <a:rPr lang="en-US" altLang="en-US" sz="1700" u="sng" dirty="0"/>
              <a:t>HIV (viral) set point</a:t>
            </a:r>
            <a:r>
              <a:rPr lang="en-US" altLang="en-US" sz="1700" dirty="0"/>
              <a:t> </a:t>
            </a:r>
            <a:br>
              <a:rPr lang="en-US" altLang="en-US" sz="1700" dirty="0"/>
            </a:br>
            <a:r>
              <a:rPr lang="en-US" altLang="en-US" sz="1700" dirty="0"/>
              <a:t>is predictor of disease progression</a:t>
            </a:r>
          </a:p>
        </p:txBody>
      </p:sp>
    </p:spTree>
    <p:extLst>
      <p:ext uri="{BB962C8B-B14F-4D97-AF65-F5344CB8AC3E}">
        <p14:creationId xmlns:p14="http://schemas.microsoft.com/office/powerpoint/2010/main" val="3114455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9484FB4-ED45-428E-BCBA-A264D5D96B51}"/>
              </a:ext>
            </a:extLst>
          </p:cNvPr>
          <p:cNvSpPr>
            <a:spLocks noGrp="1"/>
          </p:cNvSpPr>
          <p:nvPr>
            <p:ph type="title"/>
          </p:nvPr>
        </p:nvSpPr>
        <p:spPr>
          <a:xfrm>
            <a:off x="3547117" y="228600"/>
            <a:ext cx="2913560" cy="609600"/>
          </a:xfrm>
        </p:spPr>
        <p:txBody>
          <a:bodyPr/>
          <a:lstStyle/>
          <a:p>
            <a:r>
              <a:rPr lang="en-US" altLang="en-US" b="1" dirty="0">
                <a:solidFill>
                  <a:schemeClr val="tx1"/>
                </a:solidFill>
              </a:rPr>
              <a:t>Viral STIs (11)</a:t>
            </a:r>
            <a:endParaRPr lang="en-GB" dirty="0"/>
          </a:p>
        </p:txBody>
      </p:sp>
      <p:sp>
        <p:nvSpPr>
          <p:cNvPr id="3" name="Content Placeholder 2"/>
          <p:cNvSpPr>
            <a:spLocks noGrp="1"/>
          </p:cNvSpPr>
          <p:nvPr>
            <p:ph idx="1"/>
          </p:nvPr>
        </p:nvSpPr>
        <p:spPr>
          <a:xfrm>
            <a:off x="789213" y="990600"/>
            <a:ext cx="7010400" cy="3429000"/>
          </a:xfrm>
        </p:spPr>
        <p:txBody>
          <a:bodyPr/>
          <a:lstStyle/>
          <a:p>
            <a:pPr>
              <a:spcBef>
                <a:spcPts val="0"/>
              </a:spcBef>
              <a:spcAft>
                <a:spcPts val="1500"/>
              </a:spcAft>
            </a:pPr>
            <a:r>
              <a:rPr lang="en-US" altLang="en-US" sz="2600" dirty="0"/>
              <a:t>HIV/AIDS</a:t>
            </a:r>
          </a:p>
          <a:p>
            <a:pPr marL="285750" lvl="1">
              <a:spcBef>
                <a:spcPts val="0"/>
              </a:spcBef>
            </a:pPr>
            <a:r>
              <a:rPr lang="en-US" altLang="en-US" i="1" dirty="0"/>
              <a:t>Signs and symptoms </a:t>
            </a:r>
            <a:endParaRPr lang="en-US" altLang="en-US" dirty="0"/>
          </a:p>
          <a:p>
            <a:pPr marL="546100" lvl="2" indent="-273050"/>
            <a:r>
              <a:rPr lang="en-US" altLang="en-US" sz="2400" dirty="0"/>
              <a:t>AIDS is the last stage of HIV disease</a:t>
            </a:r>
          </a:p>
          <a:p>
            <a:pPr marL="800100" lvl="3"/>
            <a:r>
              <a:rPr lang="en-US" altLang="en-US" sz="2200" dirty="0"/>
              <a:t>Level of helper T cells drops</a:t>
            </a:r>
          </a:p>
          <a:p>
            <a:pPr marL="1028700" lvl="4"/>
            <a:r>
              <a:rPr lang="en-US" altLang="en-US" sz="2000" dirty="0"/>
              <a:t>Certain cancers and opportunistic infections develop</a:t>
            </a:r>
          </a:p>
          <a:p>
            <a:pPr marL="546100" lvl="2" indent="-273050"/>
            <a:r>
              <a:rPr lang="en-US" altLang="en-US" sz="2400" dirty="0"/>
              <a:t> </a:t>
            </a:r>
            <a:r>
              <a:rPr lang="en-US" altLang="en-US" sz="2400" u="sng" dirty="0"/>
              <a:t>AIDS-related complex (ARC)</a:t>
            </a:r>
            <a:r>
              <a:rPr lang="en-US" altLang="en-US" sz="2400" dirty="0"/>
              <a:t>, includes weight loss, fever, fatigue, diarrhea</a:t>
            </a:r>
          </a:p>
        </p:txBody>
      </p:sp>
    </p:spTree>
    <p:extLst>
      <p:ext uri="{BB962C8B-B14F-4D97-AF65-F5344CB8AC3E}">
        <p14:creationId xmlns:p14="http://schemas.microsoft.com/office/powerpoint/2010/main" val="603714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98413FD-DF8C-487D-ADCE-4D3A1D8CA5F4}"/>
              </a:ext>
            </a:extLst>
          </p:cNvPr>
          <p:cNvSpPr>
            <a:spLocks noGrp="1"/>
          </p:cNvSpPr>
          <p:nvPr>
            <p:ph type="title"/>
          </p:nvPr>
        </p:nvSpPr>
        <p:spPr>
          <a:xfrm>
            <a:off x="2225841" y="228600"/>
            <a:ext cx="4692318" cy="609600"/>
          </a:xfrm>
        </p:spPr>
        <p:txBody>
          <a:bodyPr/>
          <a:lstStyle/>
          <a:p>
            <a:r>
              <a:rPr lang="en-US" altLang="en-US" b="1" dirty="0">
                <a:solidFill>
                  <a:schemeClr val="tx1"/>
                </a:solidFill>
              </a:rPr>
              <a:t>Viral STIs – Figure 27.22</a:t>
            </a:r>
            <a:endParaRPr lang="en-GB" dirty="0"/>
          </a:p>
        </p:txBody>
      </p:sp>
      <p:sp>
        <p:nvSpPr>
          <p:cNvPr id="7" name="Content Placeholder 6">
            <a:extLst>
              <a:ext uri="{FF2B5EF4-FFF2-40B4-BE49-F238E27FC236}">
                <a16:creationId xmlns:a16="http://schemas.microsoft.com/office/drawing/2014/main" id="{4B1F5A43-34DC-44E0-807C-45B6F672417F}"/>
              </a:ext>
            </a:extLst>
          </p:cNvPr>
          <p:cNvSpPr>
            <a:spLocks noGrp="1"/>
          </p:cNvSpPr>
          <p:nvPr>
            <p:ph idx="1"/>
          </p:nvPr>
        </p:nvSpPr>
        <p:spPr>
          <a:xfrm>
            <a:off x="650170" y="1295403"/>
            <a:ext cx="3129645" cy="966850"/>
          </a:xfrm>
        </p:spPr>
        <p:txBody>
          <a:bodyPr/>
          <a:lstStyle/>
          <a:p>
            <a:pPr>
              <a:spcBef>
                <a:spcPts val="0"/>
              </a:spcBef>
              <a:spcAft>
                <a:spcPts val="1500"/>
              </a:spcAft>
            </a:pPr>
            <a:r>
              <a:rPr lang="en-US" altLang="en-US" sz="2800" dirty="0">
                <a:cs typeface="Lucida Sans Unicode" panose="020B0602030504020204" pitchFamily="34" charset="0"/>
              </a:rPr>
              <a:t>HI/AIDS</a:t>
            </a:r>
          </a:p>
          <a:p>
            <a:pPr marL="342900" lvl="1" indent="-342900">
              <a:spcBef>
                <a:spcPts val="0"/>
              </a:spcBef>
            </a:pPr>
            <a:r>
              <a:rPr lang="en-US" altLang="en-US" sz="2400" i="1" dirty="0">
                <a:cs typeface="Lucida Sans Unicode" panose="020B0602030504020204" pitchFamily="34" charset="0"/>
              </a:rPr>
              <a:t>Signs and symptoms </a:t>
            </a:r>
            <a:endParaRPr lang="en-US" altLang="en-US" sz="2400" dirty="0">
              <a:cs typeface="Lucida Sans Unicode" panose="020B0602030504020204" pitchFamily="34" charset="0"/>
            </a:endParaRPr>
          </a:p>
        </p:txBody>
      </p:sp>
      <p:pic>
        <p:nvPicPr>
          <p:cNvPr id="167941" name="Picture 5" descr="During the acute retroviral syndrome, HIV levels are high. During clinical latency, CD4 levels drop. AIDS begins when CD4 levels get too lo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17"/>
          <a:stretch/>
        </p:blipFill>
        <p:spPr bwMode="auto">
          <a:xfrm>
            <a:off x="746989" y="2306785"/>
            <a:ext cx="7413376" cy="41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9">
            <a:extLst>
              <a:ext uri="{FF2B5EF4-FFF2-40B4-BE49-F238E27FC236}">
                <a16:creationId xmlns:a16="http://schemas.microsoft.com/office/drawing/2014/main" id="{754678EA-96AF-4700-8D4F-3857BD373DEF}"/>
              </a:ext>
            </a:extLst>
          </p:cNvPr>
          <p:cNvSpPr>
            <a:spLocks noGrp="1"/>
          </p:cNvSpPr>
          <p:nvPr>
            <p:ph sz="quarter" idx="18"/>
          </p:nvPr>
        </p:nvSpPr>
        <p:spPr>
          <a:xfrm>
            <a:off x="5804761" y="6477000"/>
            <a:ext cx="3263039" cy="304800"/>
          </a:xfrm>
        </p:spPr>
        <p:txBody>
          <a:bodyPr/>
          <a:lstStyle/>
          <a:p>
            <a:r>
              <a:rPr lang="en-GB" sz="1200" dirty="0">
                <a:hlinkClick r:id="rId3" action="ppaction://hlinksldjump"/>
              </a:rPr>
              <a:t>Jump to </a:t>
            </a:r>
            <a:r>
              <a:rPr lang="en-US" altLang="en-US" sz="1200" dirty="0">
                <a:hlinkClick r:id="rId3" action="ppaction://hlinksldjump"/>
              </a:rPr>
              <a:t>Viral STIs – Figure 27.22 Long Description</a:t>
            </a:r>
            <a:endParaRPr lang="en-GB" sz="1200" dirty="0"/>
          </a:p>
        </p:txBody>
      </p:sp>
    </p:spTree>
    <p:extLst>
      <p:ext uri="{BB962C8B-B14F-4D97-AF65-F5344CB8AC3E}">
        <p14:creationId xmlns:p14="http://schemas.microsoft.com/office/powerpoint/2010/main" val="3755400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2F6F4F9-0044-48EF-AE3C-8165E0382FB4}"/>
              </a:ext>
            </a:extLst>
          </p:cNvPr>
          <p:cNvSpPr>
            <a:spLocks noGrp="1"/>
          </p:cNvSpPr>
          <p:nvPr>
            <p:ph type="title"/>
          </p:nvPr>
        </p:nvSpPr>
        <p:spPr>
          <a:xfrm>
            <a:off x="3547117" y="228600"/>
            <a:ext cx="2913560" cy="609600"/>
          </a:xfrm>
        </p:spPr>
        <p:txBody>
          <a:bodyPr/>
          <a:lstStyle/>
          <a:p>
            <a:r>
              <a:rPr lang="en-US" altLang="en-US" b="1" dirty="0">
                <a:solidFill>
                  <a:schemeClr val="tx1"/>
                </a:solidFill>
              </a:rPr>
              <a:t>Viral STIs (12)</a:t>
            </a:r>
            <a:endParaRPr lang="en-GB" dirty="0"/>
          </a:p>
        </p:txBody>
      </p:sp>
      <p:sp>
        <p:nvSpPr>
          <p:cNvPr id="3" name="Content Placeholder 2"/>
          <p:cNvSpPr>
            <a:spLocks noGrp="1"/>
          </p:cNvSpPr>
          <p:nvPr>
            <p:ph idx="1"/>
          </p:nvPr>
        </p:nvSpPr>
        <p:spPr>
          <a:xfrm>
            <a:off x="800103" y="990600"/>
            <a:ext cx="7467600" cy="5181600"/>
          </a:xfrm>
        </p:spPr>
        <p:txBody>
          <a:bodyPr/>
          <a:lstStyle/>
          <a:p>
            <a:pPr>
              <a:lnSpc>
                <a:spcPct val="90000"/>
              </a:lnSpc>
              <a:spcBef>
                <a:spcPts val="0"/>
              </a:spcBef>
              <a:spcAft>
                <a:spcPts val="1500"/>
              </a:spcAft>
            </a:pPr>
            <a:r>
              <a:rPr lang="en-US" altLang="en-US" dirty="0"/>
              <a:t>HIV/AIDS </a:t>
            </a:r>
          </a:p>
          <a:p>
            <a:pPr marL="285750" lvl="1">
              <a:lnSpc>
                <a:spcPct val="90000"/>
              </a:lnSpc>
              <a:spcBef>
                <a:spcPts val="0"/>
              </a:spcBef>
            </a:pPr>
            <a:r>
              <a:rPr lang="en-US" altLang="en-US" i="1" dirty="0"/>
              <a:t>Causative agent: </a:t>
            </a:r>
            <a:r>
              <a:rPr lang="en-US" altLang="en-US" dirty="0"/>
              <a:t>Human immunodeficiency viruses </a:t>
            </a:r>
          </a:p>
          <a:p>
            <a:pPr marL="522288" lvl="2">
              <a:lnSpc>
                <a:spcPct val="90000"/>
              </a:lnSpc>
            </a:pPr>
            <a:r>
              <a:rPr lang="en-US" altLang="en-US" dirty="0"/>
              <a:t>Enveloped retroviruses; duplicate copies of single-stranded RNA genome</a:t>
            </a:r>
          </a:p>
          <a:p>
            <a:pPr marL="784225" lvl="3">
              <a:lnSpc>
                <a:spcPct val="90000"/>
              </a:lnSpc>
            </a:pPr>
            <a:r>
              <a:rPr lang="en-US" altLang="en-US" dirty="0"/>
              <a:t>Two types: HIV-1 causes most AIDS cases (many strains); HIV-2 causes less severe disease in Africa</a:t>
            </a:r>
          </a:p>
          <a:p>
            <a:pPr marL="522288" lvl="2">
              <a:lnSpc>
                <a:spcPct val="90000"/>
              </a:lnSpc>
            </a:pPr>
            <a:r>
              <a:rPr lang="en-US" altLang="en-US" dirty="0"/>
              <a:t>Structural proteins named by 1) abbreviation of function or location and 2) size in kilodaltons</a:t>
            </a:r>
          </a:p>
          <a:p>
            <a:pPr marL="784225" lvl="3">
              <a:lnSpc>
                <a:spcPct val="90000"/>
              </a:lnSpc>
            </a:pPr>
            <a:r>
              <a:rPr lang="en-US" altLang="en-US" dirty="0"/>
              <a:t>CA for capsid protein is same as p24 for 24 kDa</a:t>
            </a:r>
          </a:p>
          <a:p>
            <a:pPr marL="995363" lvl="4">
              <a:lnSpc>
                <a:spcPct val="90000"/>
              </a:lnSpc>
            </a:pPr>
            <a:r>
              <a:rPr lang="en-US" altLang="en-US" dirty="0"/>
              <a:t>Abundant; can be used to detect early HIV infection</a:t>
            </a:r>
          </a:p>
          <a:p>
            <a:pPr marL="522288" lvl="2">
              <a:lnSpc>
                <a:spcPct val="90000"/>
              </a:lnSpc>
            </a:pPr>
            <a:r>
              <a:rPr lang="en-US" altLang="en-US" dirty="0"/>
              <a:t>Env proteins project from envelope </a:t>
            </a:r>
          </a:p>
          <a:p>
            <a:pPr marL="784225" lvl="3">
              <a:lnSpc>
                <a:spcPct val="90000"/>
              </a:lnSpc>
            </a:pPr>
            <a:r>
              <a:rPr lang="en-US" altLang="en-US" dirty="0"/>
              <a:t>Transmembrane protein called TM or gp41; anchors</a:t>
            </a:r>
          </a:p>
          <a:p>
            <a:pPr marL="784225" lvl="3">
              <a:lnSpc>
                <a:spcPct val="90000"/>
              </a:lnSpc>
            </a:pPr>
            <a:r>
              <a:rPr lang="en-US" altLang="en-US" dirty="0"/>
              <a:t>Surface protein called SU or gp 120; allows viral </a:t>
            </a:r>
          </a:p>
          <a:p>
            <a:pPr marL="784225" lvl="3">
              <a:lnSpc>
                <a:spcPct val="90000"/>
              </a:lnSpc>
              <a:spcBef>
                <a:spcPct val="0"/>
              </a:spcBef>
              <a:buNone/>
            </a:pPr>
            <a:r>
              <a:rPr lang="en-US" altLang="en-US" dirty="0"/>
              <a:t>	attachment and entry</a:t>
            </a:r>
          </a:p>
          <a:p>
            <a:pPr marL="522288" lvl="2">
              <a:lnSpc>
                <a:spcPct val="90000"/>
              </a:lnSpc>
              <a:spcBef>
                <a:spcPct val="0"/>
              </a:spcBef>
            </a:pPr>
            <a:r>
              <a:rPr lang="en-US" altLang="en-US" dirty="0"/>
              <a:t>Matrix protein (MA) between capsid protein and envelope</a:t>
            </a:r>
          </a:p>
        </p:txBody>
      </p:sp>
    </p:spTree>
    <p:extLst>
      <p:ext uri="{BB962C8B-B14F-4D97-AF65-F5344CB8AC3E}">
        <p14:creationId xmlns:p14="http://schemas.microsoft.com/office/powerpoint/2010/main" val="1604869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A3F6A6-31AF-4EDA-90B5-95F19533873C}"/>
              </a:ext>
            </a:extLst>
          </p:cNvPr>
          <p:cNvSpPr>
            <a:spLocks noGrp="1"/>
          </p:cNvSpPr>
          <p:nvPr>
            <p:ph type="title"/>
          </p:nvPr>
        </p:nvSpPr>
        <p:spPr>
          <a:xfrm>
            <a:off x="3541672" y="228600"/>
            <a:ext cx="2913560" cy="609600"/>
          </a:xfrm>
        </p:spPr>
        <p:txBody>
          <a:bodyPr/>
          <a:lstStyle/>
          <a:p>
            <a:r>
              <a:rPr lang="en-US" altLang="en-US" b="1" dirty="0">
                <a:solidFill>
                  <a:schemeClr val="tx1"/>
                </a:solidFill>
              </a:rPr>
              <a:t>Viral STIs (13)</a:t>
            </a:r>
            <a:endParaRPr lang="en-GB" dirty="0"/>
          </a:p>
        </p:txBody>
      </p:sp>
      <p:sp>
        <p:nvSpPr>
          <p:cNvPr id="3" name="Content Placeholder 2"/>
          <p:cNvSpPr>
            <a:spLocks noGrp="1"/>
          </p:cNvSpPr>
          <p:nvPr>
            <p:ph idx="1"/>
          </p:nvPr>
        </p:nvSpPr>
        <p:spPr>
          <a:xfrm>
            <a:off x="794658" y="990600"/>
            <a:ext cx="7543800" cy="3200400"/>
          </a:xfrm>
        </p:spPr>
        <p:txBody>
          <a:bodyPr/>
          <a:lstStyle/>
          <a:p>
            <a:pPr>
              <a:spcBef>
                <a:spcPts val="0"/>
              </a:spcBef>
              <a:spcAft>
                <a:spcPts val="1500"/>
              </a:spcAft>
            </a:pPr>
            <a:r>
              <a:rPr lang="en-US" altLang="en-US" dirty="0"/>
              <a:t>HIV/AIDS </a:t>
            </a:r>
          </a:p>
          <a:p>
            <a:pPr marL="285750" lvl="1">
              <a:spcBef>
                <a:spcPts val="0"/>
              </a:spcBef>
            </a:pPr>
            <a:r>
              <a:rPr lang="en-US" altLang="en-US" i="1" dirty="0"/>
              <a:t>Causative agent </a:t>
            </a:r>
            <a:endParaRPr lang="en-US" altLang="en-US" dirty="0"/>
          </a:p>
          <a:p>
            <a:pPr marL="555625" lvl="2"/>
            <a:r>
              <a:rPr lang="en-US" altLang="en-US" sz="2000" dirty="0"/>
              <a:t>Core carries three important HIV-encoded enzymes that are targets of HIV medications</a:t>
            </a:r>
          </a:p>
          <a:p>
            <a:pPr marL="800100" lvl="3"/>
            <a:r>
              <a:rPr lang="en-US" altLang="en-US" sz="1800" dirty="0"/>
              <a:t>Reverse transcriptase (RT); makes DNA copy of RNA genome</a:t>
            </a:r>
          </a:p>
          <a:p>
            <a:pPr marL="800100" lvl="3"/>
            <a:r>
              <a:rPr lang="en-US" altLang="en-US" sz="1800" dirty="0"/>
              <a:t>Integrase (IN) inserts DNA copy of viral genome into host cell genome</a:t>
            </a:r>
          </a:p>
          <a:p>
            <a:pPr marL="800100" lvl="3"/>
            <a:r>
              <a:rPr lang="en-US" altLang="en-US" sz="1800" dirty="0"/>
              <a:t>Protease (PR) cleaves viral polyprotein into functional components</a:t>
            </a:r>
          </a:p>
        </p:txBody>
      </p:sp>
    </p:spTree>
    <p:extLst>
      <p:ext uri="{BB962C8B-B14F-4D97-AF65-F5344CB8AC3E}">
        <p14:creationId xmlns:p14="http://schemas.microsoft.com/office/powerpoint/2010/main" val="307729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037ADF-D056-451E-AA2A-8086702FF8E8}"/>
              </a:ext>
            </a:extLst>
          </p:cNvPr>
          <p:cNvSpPr>
            <a:spLocks noGrp="1"/>
          </p:cNvSpPr>
          <p:nvPr>
            <p:ph type="title"/>
          </p:nvPr>
        </p:nvSpPr>
        <p:spPr>
          <a:xfrm>
            <a:off x="2225841" y="228600"/>
            <a:ext cx="4692318" cy="609600"/>
          </a:xfrm>
        </p:spPr>
        <p:txBody>
          <a:bodyPr/>
          <a:lstStyle/>
          <a:p>
            <a:r>
              <a:rPr lang="en-US" altLang="en-US" b="1" dirty="0">
                <a:solidFill>
                  <a:schemeClr val="tx1"/>
                </a:solidFill>
              </a:rPr>
              <a:t>Viral STIs – Figure 27.23</a:t>
            </a:r>
            <a:endParaRPr lang="en-GB" dirty="0"/>
          </a:p>
        </p:txBody>
      </p:sp>
      <p:sp>
        <p:nvSpPr>
          <p:cNvPr id="3" name="Content Placeholder 2"/>
          <p:cNvSpPr>
            <a:spLocks noGrp="1"/>
          </p:cNvSpPr>
          <p:nvPr>
            <p:ph idx="1"/>
          </p:nvPr>
        </p:nvSpPr>
        <p:spPr>
          <a:xfrm>
            <a:off x="457200" y="990601"/>
            <a:ext cx="4267200" cy="914400"/>
          </a:xfrm>
        </p:spPr>
        <p:txBody>
          <a:bodyPr/>
          <a:lstStyle/>
          <a:p>
            <a:r>
              <a:rPr lang="en-US" altLang="en-US" dirty="0"/>
              <a:t>HIV/AIDS</a:t>
            </a:r>
          </a:p>
          <a:p>
            <a:pPr lvl="1"/>
            <a:r>
              <a:rPr lang="en-US" altLang="en-US" i="1" dirty="0"/>
              <a:t>Causative agent</a:t>
            </a:r>
            <a:endParaRPr lang="en-US" altLang="en-US" dirty="0"/>
          </a:p>
        </p:txBody>
      </p:sp>
      <p:pic>
        <p:nvPicPr>
          <p:cNvPr id="173060" name="Picture 6">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2066"/>
          <a:stretch>
            <a:fillRect/>
          </a:stretch>
        </p:blipFill>
        <p:spPr bwMode="auto">
          <a:xfrm>
            <a:off x="1484300" y="2209800"/>
            <a:ext cx="6172200"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111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148" y="228600"/>
            <a:ext cx="5677705" cy="609600"/>
          </a:xfrm>
        </p:spPr>
        <p:txBody>
          <a:bodyPr/>
          <a:lstStyle/>
          <a:p>
            <a:r>
              <a:rPr lang="en-US" b="1" dirty="0">
                <a:solidFill>
                  <a:schemeClr val="tx1"/>
                </a:solidFill>
              </a:rPr>
              <a:t>Table 27.15 HIV Components </a:t>
            </a:r>
          </a:p>
        </p:txBody>
      </p:sp>
      <p:graphicFrame>
        <p:nvGraphicFramePr>
          <p:cNvPr id="8" name="Table Placeholder 7">
            <a:extLst>
              <a:ext uri="{FF2B5EF4-FFF2-40B4-BE49-F238E27FC236}">
                <a16:creationId xmlns:a16="http://schemas.microsoft.com/office/drawing/2014/main" id="{84378F0C-0FAC-4DC6-89F9-69C34D2E57E0}"/>
              </a:ext>
            </a:extLst>
          </p:cNvPr>
          <p:cNvGraphicFramePr>
            <a:graphicFrameLocks noGrp="1"/>
          </p:cNvGraphicFramePr>
          <p:nvPr>
            <p:ph type="tbl" sz="quarter" idx="19"/>
            <p:extLst>
              <p:ext uri="{D42A27DB-BD31-4B8C-83A1-F6EECF244321}">
                <p14:modId xmlns:p14="http://schemas.microsoft.com/office/powerpoint/2010/main" val="116442395"/>
              </p:ext>
            </p:extLst>
          </p:nvPr>
        </p:nvGraphicFramePr>
        <p:xfrm>
          <a:off x="1524000" y="1681480"/>
          <a:ext cx="6096000" cy="431784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3112869730"/>
                    </a:ext>
                  </a:extLst>
                </a:gridCol>
                <a:gridCol w="3048000">
                  <a:extLst>
                    <a:ext uri="{9D8B030D-6E8A-4147-A177-3AD203B41FA5}">
                      <a16:colId xmlns:a16="http://schemas.microsoft.com/office/drawing/2014/main" val="585963756"/>
                    </a:ext>
                  </a:extLst>
                </a:gridCol>
              </a:tblGrid>
              <a:tr h="3759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Protein</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Function</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7182498"/>
                  </a:ext>
                </a:extLst>
              </a:tr>
              <a:tr h="4293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Capsid protein (CA or p24)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Coat protein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0759181"/>
                  </a:ext>
                </a:extLst>
              </a:tr>
              <a:tr h="4293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t>Matrix protein (MA or p17)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Stabilize virion</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846289"/>
                  </a:ext>
                </a:extLst>
              </a:tr>
              <a:tr h="5891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Transmembrane protein (TM or gp41)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Stalk-like</a:t>
                      </a:r>
                      <a:r>
                        <a:rPr lang="en-US" sz="1400" baseline="0" dirty="0"/>
                        <a:t> portion of the spikes; it anchors the spikes to the viral envelope</a:t>
                      </a:r>
                      <a:endParaRPr lang="en-US" sz="1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7326054"/>
                  </a:ext>
                </a:extLst>
              </a:tr>
              <a:tr h="6750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400" dirty="0"/>
                        <a:t>Surface glycoprotein (SU or gp120)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Cap-like portion of the spikes, with which virus attaches to host receptors</a:t>
                      </a:r>
                      <a:endParaRPr lang="en-US" sz="1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9918706"/>
                  </a:ext>
                </a:extLst>
              </a:tr>
              <a:tr h="609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Reverse transcriptase (RT)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Enzyme</a:t>
                      </a:r>
                      <a:r>
                        <a:rPr lang="en-US" sz="1400" baseline="0" dirty="0"/>
                        <a:t> that makes copy of viral RNA into DNA</a:t>
                      </a:r>
                      <a:endParaRPr lang="en-US" sz="1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7814635"/>
                  </a:ext>
                </a:extLst>
              </a:tr>
              <a:tr h="6096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Integrase (IN)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Enzyme that inserts viral cDNA into host genome</a:t>
                      </a:r>
                      <a:endParaRPr lang="en-US" sz="1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094446"/>
                  </a:ext>
                </a:extLst>
              </a:tr>
              <a:tr h="5999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Protease (PR)</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aseline="0" dirty="0"/>
                        <a:t>Enzyme involved in viral protein processing</a:t>
                      </a:r>
                      <a:endParaRPr lang="en-US" sz="1400"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3421881"/>
                  </a:ext>
                </a:extLst>
              </a:tr>
            </a:tbl>
          </a:graphicData>
        </a:graphic>
      </p:graphicFrame>
    </p:spTree>
    <p:extLst>
      <p:ext uri="{BB962C8B-B14F-4D97-AF65-F5344CB8AC3E}">
        <p14:creationId xmlns:p14="http://schemas.microsoft.com/office/powerpoint/2010/main" val="600112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CF1F60-6A16-475F-8433-BD5CEA959713}"/>
              </a:ext>
            </a:extLst>
          </p:cNvPr>
          <p:cNvSpPr>
            <a:spLocks noGrp="1"/>
          </p:cNvSpPr>
          <p:nvPr>
            <p:ph type="title"/>
          </p:nvPr>
        </p:nvSpPr>
        <p:spPr>
          <a:xfrm>
            <a:off x="1108994" y="228600"/>
            <a:ext cx="7557026" cy="609600"/>
          </a:xfrm>
        </p:spPr>
        <p:txBody>
          <a:bodyPr/>
          <a:lstStyle/>
          <a:p>
            <a:r>
              <a:rPr lang="en-US" altLang="en-US" b="1" dirty="0">
                <a:solidFill>
                  <a:prstClr val="black"/>
                </a:solidFill>
              </a:rPr>
              <a:t>Anatomy, Physiology, and Ecology (3)</a:t>
            </a:r>
            <a:endParaRPr lang="en-US" dirty="0"/>
          </a:p>
        </p:txBody>
      </p:sp>
      <p:sp>
        <p:nvSpPr>
          <p:cNvPr id="2" name="Content Placeholder 1"/>
          <p:cNvSpPr>
            <a:spLocks noGrp="1"/>
          </p:cNvSpPr>
          <p:nvPr>
            <p:ph idx="1"/>
          </p:nvPr>
        </p:nvSpPr>
        <p:spPr>
          <a:xfrm>
            <a:off x="803565" y="990600"/>
            <a:ext cx="7557026" cy="3200400"/>
          </a:xfrm>
        </p:spPr>
        <p:txBody>
          <a:bodyPr/>
          <a:lstStyle/>
          <a:p>
            <a:pPr>
              <a:spcAft>
                <a:spcPts val="1500"/>
              </a:spcAft>
            </a:pPr>
            <a:r>
              <a:rPr lang="en-US" altLang="en-US" dirty="0"/>
              <a:t>The genital system</a:t>
            </a:r>
          </a:p>
          <a:p>
            <a:pPr marL="285750" lvl="1">
              <a:spcBef>
                <a:spcPts val="0"/>
              </a:spcBef>
            </a:pPr>
            <a:r>
              <a:rPr lang="en-US" altLang="en-US" sz="2200" dirty="0"/>
              <a:t>Microbiota of female genital tract affected by hormones</a:t>
            </a:r>
          </a:p>
          <a:p>
            <a:pPr marL="527050" lvl="2"/>
            <a:r>
              <a:rPr lang="en-US" altLang="en-US" sz="2000" dirty="0"/>
              <a:t>Glycogen deposited in vaginal epithelium when estrogens present</a:t>
            </a:r>
          </a:p>
          <a:p>
            <a:pPr marL="527050" lvl="2"/>
            <a:r>
              <a:rPr lang="en-US" altLang="en-US" sz="2000" dirty="0"/>
              <a:t>Converted to lactic acid by lactobacilli</a:t>
            </a:r>
          </a:p>
          <a:p>
            <a:pPr marL="527050" lvl="2"/>
            <a:r>
              <a:rPr lang="en-US" altLang="en-US" sz="2000" dirty="0"/>
              <a:t>Results in acidic pH, inhibits many potential pathogens</a:t>
            </a:r>
          </a:p>
          <a:p>
            <a:pPr marL="527050" lvl="2"/>
            <a:r>
              <a:rPr lang="en-US" altLang="en-US" sz="2000" dirty="0"/>
              <a:t>Lactobacilli may release hydrogen peroxide, inhibits some anaerobic bacteria</a:t>
            </a:r>
          </a:p>
        </p:txBody>
      </p:sp>
    </p:spTree>
    <p:extLst>
      <p:ext uri="{BB962C8B-B14F-4D97-AF65-F5344CB8AC3E}">
        <p14:creationId xmlns:p14="http://schemas.microsoft.com/office/powerpoint/2010/main" val="1454840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9C5AB23-5812-4F67-AA37-A2C7B82E4D32}"/>
              </a:ext>
            </a:extLst>
          </p:cNvPr>
          <p:cNvSpPr>
            <a:spLocks noGrp="1"/>
          </p:cNvSpPr>
          <p:nvPr>
            <p:ph type="title"/>
          </p:nvPr>
        </p:nvSpPr>
        <p:spPr>
          <a:xfrm>
            <a:off x="2225841" y="228600"/>
            <a:ext cx="4692318" cy="609600"/>
          </a:xfrm>
        </p:spPr>
        <p:txBody>
          <a:bodyPr/>
          <a:lstStyle/>
          <a:p>
            <a:r>
              <a:rPr lang="en-US" altLang="en-US" b="1" dirty="0">
                <a:solidFill>
                  <a:schemeClr val="tx1"/>
                </a:solidFill>
              </a:rPr>
              <a:t>Viral STIs – Figure 27.24</a:t>
            </a:r>
            <a:endParaRPr lang="en-GB" dirty="0"/>
          </a:p>
        </p:txBody>
      </p:sp>
      <p:sp>
        <p:nvSpPr>
          <p:cNvPr id="3" name="Content Placeholder 2"/>
          <p:cNvSpPr>
            <a:spLocks noGrp="1"/>
          </p:cNvSpPr>
          <p:nvPr>
            <p:ph idx="1"/>
          </p:nvPr>
        </p:nvSpPr>
        <p:spPr>
          <a:xfrm>
            <a:off x="800101" y="990600"/>
            <a:ext cx="4114800" cy="5562600"/>
          </a:xfrm>
        </p:spPr>
        <p:txBody>
          <a:bodyPr/>
          <a:lstStyle/>
          <a:p>
            <a:pPr>
              <a:lnSpc>
                <a:spcPct val="90000"/>
              </a:lnSpc>
              <a:spcBef>
                <a:spcPts val="0"/>
              </a:spcBef>
              <a:spcAft>
                <a:spcPts val="1500"/>
              </a:spcAft>
            </a:pPr>
            <a:r>
              <a:rPr lang="en-US" altLang="en-US" dirty="0"/>
              <a:t>HIV/AIDS </a:t>
            </a:r>
          </a:p>
          <a:p>
            <a:pPr marL="285750" lvl="1">
              <a:lnSpc>
                <a:spcPct val="90000"/>
              </a:lnSpc>
              <a:spcBef>
                <a:spcPts val="0"/>
              </a:spcBef>
              <a:spcAft>
                <a:spcPts val="500"/>
              </a:spcAft>
            </a:pPr>
            <a:r>
              <a:rPr lang="en-US" altLang="en-US" sz="2200" i="1" dirty="0"/>
              <a:t>Pathogenesis</a:t>
            </a:r>
          </a:p>
          <a:p>
            <a:pPr marL="522288" lvl="2">
              <a:lnSpc>
                <a:spcPct val="90000"/>
              </a:lnSpc>
              <a:spcAft>
                <a:spcPts val="500"/>
              </a:spcAft>
            </a:pPr>
            <a:r>
              <a:rPr lang="en-US" altLang="en-US" sz="2200" dirty="0"/>
              <a:t>Attachment and entry of virus</a:t>
            </a:r>
          </a:p>
          <a:p>
            <a:pPr marL="800100" lvl="3">
              <a:lnSpc>
                <a:spcPct val="90000"/>
              </a:lnSpc>
              <a:spcAft>
                <a:spcPts val="500"/>
              </a:spcAft>
            </a:pPr>
            <a:r>
              <a:rPr lang="en-US" altLang="en-US" sz="2000" dirty="0"/>
              <a:t>Virus attaches to CD4 protein found on helper </a:t>
            </a:r>
            <a:br>
              <a:rPr lang="en-US" altLang="en-US" sz="2000" dirty="0"/>
            </a:br>
            <a:r>
              <a:rPr lang="en-US" altLang="en-US" sz="2000" dirty="0"/>
              <a:t>T cells, macrophages, dendritic cells</a:t>
            </a:r>
          </a:p>
          <a:p>
            <a:pPr marL="800100" lvl="3">
              <a:lnSpc>
                <a:spcPct val="90000"/>
              </a:lnSpc>
              <a:spcAft>
                <a:spcPts val="500"/>
              </a:spcAft>
            </a:pPr>
            <a:r>
              <a:rPr lang="en-US" altLang="en-US" sz="2000" dirty="0"/>
              <a:t>Then binds to co-receptor, usually cytokine receptors CCR5 or CXCR4</a:t>
            </a:r>
          </a:p>
          <a:p>
            <a:pPr marL="800100" lvl="3">
              <a:lnSpc>
                <a:spcPct val="90000"/>
              </a:lnSpc>
              <a:spcAft>
                <a:spcPts val="500"/>
              </a:spcAft>
            </a:pPr>
            <a:r>
              <a:rPr lang="en-US" altLang="en-US" sz="2000" dirty="0"/>
              <a:t>Membranes fuse and virus enters cell</a:t>
            </a:r>
          </a:p>
          <a:p>
            <a:pPr marL="522288" lvl="2">
              <a:lnSpc>
                <a:spcPct val="90000"/>
              </a:lnSpc>
              <a:spcAft>
                <a:spcPts val="500"/>
              </a:spcAft>
            </a:pPr>
            <a:r>
              <a:rPr lang="en-US" altLang="en-US" sz="2200" dirty="0"/>
              <a:t>Virus causes infected cells to fuse with those nearby, allowing virus to spread while hidden from antibodies</a:t>
            </a:r>
          </a:p>
        </p:txBody>
      </p:sp>
      <p:pic>
        <p:nvPicPr>
          <p:cNvPr id="175108" name="Picture 6" descr="HIV first attaches to the receptor CD4, and then to the co-receptor. It then enters host cell by membrane fusion."/>
          <p:cNvPicPr>
            <a:picLocks noChangeAspect="1" noChangeArrowheads="1"/>
          </p:cNvPicPr>
          <p:nvPr/>
        </p:nvPicPr>
        <p:blipFill>
          <a:blip r:embed="rId3" cstate="print">
            <a:extLst>
              <a:ext uri="{28A0092B-C50C-407E-A947-70E740481C1C}">
                <a14:useLocalDpi xmlns:a14="http://schemas.microsoft.com/office/drawing/2010/main" val="0"/>
              </a:ext>
            </a:extLst>
          </a:blip>
          <a:srcRect t="2257"/>
          <a:stretch>
            <a:fillRect/>
          </a:stretch>
        </p:blipFill>
        <p:spPr bwMode="auto">
          <a:xfrm>
            <a:off x="4975302" y="1295400"/>
            <a:ext cx="39746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a:extLst>
              <a:ext uri="{FF2B5EF4-FFF2-40B4-BE49-F238E27FC236}">
                <a16:creationId xmlns:a16="http://schemas.microsoft.com/office/drawing/2014/main" id="{04F142AA-725D-4063-95CB-944111DA7E3A}"/>
              </a:ext>
            </a:extLst>
          </p:cNvPr>
          <p:cNvSpPr>
            <a:spLocks noGrp="1"/>
          </p:cNvSpPr>
          <p:nvPr>
            <p:ph sz="quarter" idx="18"/>
          </p:nvPr>
        </p:nvSpPr>
        <p:spPr>
          <a:xfrm>
            <a:off x="5638800" y="6477000"/>
            <a:ext cx="3263039" cy="304800"/>
          </a:xfrm>
        </p:spPr>
        <p:txBody>
          <a:bodyPr/>
          <a:lstStyle/>
          <a:p>
            <a:r>
              <a:rPr lang="en-GB" sz="1200" dirty="0">
                <a:hlinkClick r:id="rId4" action="ppaction://hlinksldjump"/>
              </a:rPr>
              <a:t>Jump to </a:t>
            </a:r>
            <a:r>
              <a:rPr lang="en-US" altLang="en-US" sz="1200" dirty="0">
                <a:hlinkClick r:id="rId4" action="ppaction://hlinksldjump"/>
              </a:rPr>
              <a:t>Viral STIs – Figure 27.24 Long Description</a:t>
            </a:r>
            <a:endParaRPr lang="en-GB" sz="1200" dirty="0"/>
          </a:p>
        </p:txBody>
      </p:sp>
    </p:spTree>
    <p:extLst>
      <p:ext uri="{BB962C8B-B14F-4D97-AF65-F5344CB8AC3E}">
        <p14:creationId xmlns:p14="http://schemas.microsoft.com/office/powerpoint/2010/main" val="1064832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E4D1CB-91B0-4CB6-92C7-DB8621854930}"/>
              </a:ext>
            </a:extLst>
          </p:cNvPr>
          <p:cNvSpPr>
            <a:spLocks noGrp="1"/>
          </p:cNvSpPr>
          <p:nvPr>
            <p:ph type="title"/>
          </p:nvPr>
        </p:nvSpPr>
        <p:spPr>
          <a:xfrm>
            <a:off x="3536233" y="228600"/>
            <a:ext cx="2913560" cy="609600"/>
          </a:xfrm>
        </p:spPr>
        <p:txBody>
          <a:bodyPr/>
          <a:lstStyle/>
          <a:p>
            <a:r>
              <a:rPr lang="en-US" altLang="en-US" b="1" dirty="0">
                <a:solidFill>
                  <a:schemeClr val="tx1"/>
                </a:solidFill>
              </a:rPr>
              <a:t>Viral STIs (14)</a:t>
            </a:r>
            <a:endParaRPr lang="en-GB" dirty="0"/>
          </a:p>
        </p:txBody>
      </p:sp>
      <p:sp>
        <p:nvSpPr>
          <p:cNvPr id="3" name="Content Placeholder 2"/>
          <p:cNvSpPr>
            <a:spLocks noGrp="1"/>
          </p:cNvSpPr>
          <p:nvPr>
            <p:ph idx="1"/>
          </p:nvPr>
        </p:nvSpPr>
        <p:spPr>
          <a:xfrm>
            <a:off x="800103" y="990600"/>
            <a:ext cx="7543800" cy="4572000"/>
          </a:xfrm>
        </p:spPr>
        <p:txBody>
          <a:bodyPr/>
          <a:lstStyle/>
          <a:p>
            <a:pPr>
              <a:spcBef>
                <a:spcPts val="0"/>
              </a:spcBef>
              <a:spcAft>
                <a:spcPts val="1500"/>
              </a:spcAft>
            </a:pPr>
            <a:r>
              <a:rPr lang="en-US" altLang="en-US" dirty="0"/>
              <a:t>HIV/AIDS</a:t>
            </a:r>
          </a:p>
          <a:p>
            <a:pPr marL="285750" lvl="1">
              <a:spcBef>
                <a:spcPts val="0"/>
              </a:spcBef>
            </a:pPr>
            <a:r>
              <a:rPr lang="en-US" altLang="en-US" i="1" dirty="0"/>
              <a:t>Pathogenesis</a:t>
            </a:r>
            <a:r>
              <a:rPr lang="en-US" altLang="en-US" dirty="0"/>
              <a:t> </a:t>
            </a:r>
          </a:p>
          <a:p>
            <a:pPr marL="522288" lvl="2"/>
            <a:r>
              <a:rPr lang="en-US" altLang="en-US" dirty="0"/>
              <a:t>RT makes DNA copy of viral RNA genome; sequence slightly different due to frequent mistakes</a:t>
            </a:r>
          </a:p>
          <a:p>
            <a:pPr marL="522288" lvl="2"/>
            <a:r>
              <a:rPr lang="en-US" altLang="en-US" dirty="0"/>
              <a:t>DNA copy enters nucleus; IN inserts randomly into host genome</a:t>
            </a:r>
          </a:p>
          <a:p>
            <a:pPr marL="522288" lvl="2"/>
            <a:r>
              <a:rPr lang="en-US" altLang="en-US" dirty="0"/>
              <a:t>HIV DNA copy is transcribed, creating RNA copies</a:t>
            </a:r>
          </a:p>
          <a:p>
            <a:pPr marL="750888" lvl="3"/>
            <a:r>
              <a:rPr lang="en-US" altLang="en-US" dirty="0"/>
              <a:t>RNA genome for new viral particles</a:t>
            </a:r>
          </a:p>
          <a:p>
            <a:pPr marL="750888" lvl="3"/>
            <a:r>
              <a:rPr lang="en-US" altLang="en-US" dirty="0"/>
              <a:t>mRNA that is transcribed to make viral proteins</a:t>
            </a:r>
          </a:p>
          <a:p>
            <a:pPr marL="522288" lvl="2"/>
            <a:r>
              <a:rPr lang="en-US" altLang="en-US" dirty="0"/>
              <a:t>New virions bud from host cell, gaining envelope</a:t>
            </a:r>
          </a:p>
          <a:p>
            <a:pPr marL="522288" lvl="2"/>
            <a:r>
              <a:rPr lang="en-US" altLang="en-US" dirty="0"/>
              <a:t>Slight differences in new virions due to mutations allow HIV to evolve quickly, altering antigens and avoiding immune response</a:t>
            </a:r>
          </a:p>
        </p:txBody>
      </p:sp>
    </p:spTree>
    <p:extLst>
      <p:ext uri="{BB962C8B-B14F-4D97-AF65-F5344CB8AC3E}">
        <p14:creationId xmlns:p14="http://schemas.microsoft.com/office/powerpoint/2010/main" val="1015880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4B835C04-EA21-410F-8D52-A7442A01B703}"/>
              </a:ext>
            </a:extLst>
          </p:cNvPr>
          <p:cNvSpPr>
            <a:spLocks noGrp="1"/>
          </p:cNvSpPr>
          <p:nvPr>
            <p:ph type="title"/>
          </p:nvPr>
        </p:nvSpPr>
        <p:spPr>
          <a:xfrm>
            <a:off x="2225841" y="228600"/>
            <a:ext cx="4692318" cy="609600"/>
          </a:xfrm>
        </p:spPr>
        <p:txBody>
          <a:bodyPr/>
          <a:lstStyle/>
          <a:p>
            <a:r>
              <a:rPr lang="en-US" altLang="en-US" b="1" dirty="0">
                <a:solidFill>
                  <a:schemeClr val="tx1"/>
                </a:solidFill>
              </a:rPr>
              <a:t>Viral STIs – Figure 27.25</a:t>
            </a:r>
            <a:endParaRPr lang="en-GB" dirty="0"/>
          </a:p>
        </p:txBody>
      </p:sp>
      <p:sp>
        <p:nvSpPr>
          <p:cNvPr id="14" name="Content Placeholder 13">
            <a:extLst>
              <a:ext uri="{FF2B5EF4-FFF2-40B4-BE49-F238E27FC236}">
                <a16:creationId xmlns:a16="http://schemas.microsoft.com/office/drawing/2014/main" id="{AA023AC7-FD7C-47F0-9965-9F8D61E08A22}"/>
              </a:ext>
            </a:extLst>
          </p:cNvPr>
          <p:cNvSpPr>
            <a:spLocks noGrp="1"/>
          </p:cNvSpPr>
          <p:nvPr>
            <p:ph idx="1"/>
          </p:nvPr>
        </p:nvSpPr>
        <p:spPr>
          <a:xfrm>
            <a:off x="805548" y="990600"/>
            <a:ext cx="2209800" cy="1066800"/>
          </a:xfrm>
        </p:spPr>
        <p:txBody>
          <a:bodyPr/>
          <a:lstStyle/>
          <a:p>
            <a:pPr defTabSz="914400">
              <a:spcBef>
                <a:spcPts val="0"/>
              </a:spcBef>
              <a:spcAft>
                <a:spcPts val="1500"/>
              </a:spcAft>
            </a:pPr>
            <a:r>
              <a:rPr lang="en-US" altLang="en-US" sz="2800" dirty="0">
                <a:cs typeface="Lucida Sans Unicode" panose="020B0602030504020204" pitchFamily="34" charset="0"/>
              </a:rPr>
              <a:t>HIV/AIDS</a:t>
            </a:r>
          </a:p>
          <a:p>
            <a:pPr marL="285750" lvl="1" defTabSz="914400">
              <a:spcBef>
                <a:spcPts val="0"/>
              </a:spcBef>
              <a:buClrTx/>
            </a:pPr>
            <a:r>
              <a:rPr lang="en-US" altLang="en-US" sz="2400" i="1" dirty="0">
                <a:cs typeface="Lucida Sans Unicode" panose="020B0602030504020204" pitchFamily="34" charset="0"/>
              </a:rPr>
              <a:t>Pathogenesis</a:t>
            </a:r>
            <a:r>
              <a:rPr lang="en-US" altLang="en-US" sz="2400" dirty="0">
                <a:cs typeface="Lucida Sans Unicode" panose="020B0602030504020204" pitchFamily="34" charset="0"/>
              </a:rPr>
              <a:t> </a:t>
            </a:r>
          </a:p>
        </p:txBody>
      </p:sp>
      <p:pic>
        <p:nvPicPr>
          <p:cNvPr id="179203" name="Picture 5" descr="Reverse transcriptase makes DNA copy from RNA viral genome; DNA copy integrates into host chromosome; viral proteins formed."/>
          <p:cNvPicPr>
            <a:picLocks noChangeAspect="1" noChangeArrowheads="1"/>
          </p:cNvPicPr>
          <p:nvPr/>
        </p:nvPicPr>
        <p:blipFill>
          <a:blip r:embed="rId3" cstate="print">
            <a:extLst>
              <a:ext uri="{28A0092B-C50C-407E-A947-70E740481C1C}">
                <a14:useLocalDpi xmlns:a14="http://schemas.microsoft.com/office/drawing/2010/main" val="0"/>
              </a:ext>
            </a:extLst>
          </a:blip>
          <a:srcRect t="2615"/>
          <a:stretch>
            <a:fillRect/>
          </a:stretch>
        </p:blipFill>
        <p:spPr bwMode="auto">
          <a:xfrm>
            <a:off x="2438400" y="2438400"/>
            <a:ext cx="4522788" cy="379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a:extLst>
              <a:ext uri="{FF2B5EF4-FFF2-40B4-BE49-F238E27FC236}">
                <a16:creationId xmlns:a16="http://schemas.microsoft.com/office/drawing/2014/main" id="{700CC804-71BF-41A9-A94A-D377BFD0F9ED}"/>
              </a:ext>
            </a:extLst>
          </p:cNvPr>
          <p:cNvSpPr>
            <a:spLocks noGrp="1"/>
          </p:cNvSpPr>
          <p:nvPr>
            <p:ph sz="quarter" idx="18"/>
          </p:nvPr>
        </p:nvSpPr>
        <p:spPr>
          <a:xfrm>
            <a:off x="5638800" y="6421715"/>
            <a:ext cx="3280656" cy="283885"/>
          </a:xfrm>
        </p:spPr>
        <p:txBody>
          <a:bodyPr/>
          <a:lstStyle/>
          <a:p>
            <a:r>
              <a:rPr lang="en-GB" sz="1200" dirty="0">
                <a:hlinkClick r:id="rId4" action="ppaction://hlinksldjump"/>
              </a:rPr>
              <a:t>Jump to </a:t>
            </a:r>
            <a:r>
              <a:rPr lang="en-US" altLang="en-US" sz="1200" dirty="0">
                <a:hlinkClick r:id="rId4" action="ppaction://hlinksldjump"/>
              </a:rPr>
              <a:t>Viral STIs – Figure 27.25</a:t>
            </a:r>
            <a:r>
              <a:rPr lang="en-GB" sz="1200" dirty="0">
                <a:hlinkClick r:id="rId4" action="ppaction://hlinksldjump"/>
              </a:rPr>
              <a:t> Long Description</a:t>
            </a:r>
            <a:endParaRPr lang="en-GB" sz="1200" dirty="0"/>
          </a:p>
        </p:txBody>
      </p:sp>
    </p:spTree>
    <p:extLst>
      <p:ext uri="{BB962C8B-B14F-4D97-AF65-F5344CB8AC3E}">
        <p14:creationId xmlns:p14="http://schemas.microsoft.com/office/powerpoint/2010/main" val="2469468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BEE3C2-7350-4A04-A541-C45824CCDF2D}"/>
              </a:ext>
            </a:extLst>
          </p:cNvPr>
          <p:cNvSpPr>
            <a:spLocks noGrp="1"/>
          </p:cNvSpPr>
          <p:nvPr>
            <p:ph type="title"/>
          </p:nvPr>
        </p:nvSpPr>
        <p:spPr>
          <a:xfrm>
            <a:off x="3541672" y="228600"/>
            <a:ext cx="2913560" cy="609600"/>
          </a:xfrm>
        </p:spPr>
        <p:txBody>
          <a:bodyPr/>
          <a:lstStyle/>
          <a:p>
            <a:r>
              <a:rPr lang="en-US" altLang="en-US" b="1" dirty="0">
                <a:solidFill>
                  <a:schemeClr val="tx1"/>
                </a:solidFill>
              </a:rPr>
              <a:t>Viral STIs (15)</a:t>
            </a:r>
            <a:endParaRPr lang="en-GB" dirty="0"/>
          </a:p>
        </p:txBody>
      </p:sp>
      <p:sp>
        <p:nvSpPr>
          <p:cNvPr id="6" name="Content Placeholder 5">
            <a:extLst>
              <a:ext uri="{FF2B5EF4-FFF2-40B4-BE49-F238E27FC236}">
                <a16:creationId xmlns:a16="http://schemas.microsoft.com/office/drawing/2014/main" id="{55F107E4-355B-4A53-88E1-FB62A15161C2}"/>
              </a:ext>
            </a:extLst>
          </p:cNvPr>
          <p:cNvSpPr>
            <a:spLocks noGrp="1"/>
          </p:cNvSpPr>
          <p:nvPr>
            <p:ph idx="1"/>
          </p:nvPr>
        </p:nvSpPr>
        <p:spPr>
          <a:xfrm>
            <a:off x="794658" y="990600"/>
            <a:ext cx="7892142" cy="5486400"/>
          </a:xfrm>
        </p:spPr>
        <p:txBody>
          <a:bodyPr/>
          <a:lstStyle/>
          <a:p>
            <a:pPr defTabSz="914400">
              <a:spcBef>
                <a:spcPts val="0"/>
              </a:spcBef>
              <a:spcAft>
                <a:spcPts val="1500"/>
              </a:spcAft>
            </a:pPr>
            <a:r>
              <a:rPr lang="en-US" altLang="en-US" sz="2800" dirty="0">
                <a:cs typeface="Lucida Sans Unicode" panose="020B0602030504020204" pitchFamily="34" charset="0"/>
              </a:rPr>
              <a:t>HIV/AIDS</a:t>
            </a:r>
          </a:p>
          <a:p>
            <a:pPr marL="285750" lvl="1" defTabSz="914400">
              <a:spcBef>
                <a:spcPts val="0"/>
              </a:spcBef>
              <a:spcAft>
                <a:spcPts val="300"/>
              </a:spcAft>
            </a:pPr>
            <a:r>
              <a:rPr lang="en-US" altLang="en-US" sz="2400" i="1" dirty="0">
                <a:cs typeface="Lucida Sans Unicode" panose="020B0602030504020204" pitchFamily="34" charset="0"/>
              </a:rPr>
              <a:t>Pathogenesis</a:t>
            </a:r>
            <a:r>
              <a:rPr lang="en-US" altLang="en-US" sz="2400" dirty="0">
                <a:cs typeface="Lucida Sans Unicode" panose="020B0602030504020204" pitchFamily="34" charset="0"/>
              </a:rPr>
              <a:t> </a:t>
            </a:r>
          </a:p>
          <a:p>
            <a:pPr marL="555625" lvl="2" defTabSz="914400">
              <a:spcAft>
                <a:spcPts val="300"/>
              </a:spcAft>
            </a:pPr>
            <a:r>
              <a:rPr lang="en-US" altLang="en-US" sz="2200" dirty="0">
                <a:cs typeface="Lucida Sans Unicode" panose="020B0602030504020204" pitchFamily="34" charset="0"/>
              </a:rPr>
              <a:t>Helper T cells killed by HIV infection; adaptive immune response weakens</a:t>
            </a:r>
          </a:p>
          <a:p>
            <a:pPr marL="555625" lvl="2" defTabSz="914400">
              <a:spcAft>
                <a:spcPts val="300"/>
              </a:spcAft>
            </a:pPr>
            <a:r>
              <a:rPr lang="en-US" altLang="en-US" sz="2200" dirty="0">
                <a:cs typeface="Lucida Sans Unicode" panose="020B0602030504020204" pitchFamily="34" charset="0"/>
              </a:rPr>
              <a:t>Infected macrophages and dendritic cells survive, but serve as reservoir for replicating HIV</a:t>
            </a:r>
          </a:p>
          <a:p>
            <a:pPr marL="800100" lvl="3" defTabSz="914400">
              <a:spcAft>
                <a:spcPts val="300"/>
              </a:spcAft>
            </a:pPr>
            <a:r>
              <a:rPr lang="en-US" altLang="en-US" sz="2000" dirty="0">
                <a:cs typeface="Lucida Sans Unicode" panose="020B0602030504020204" pitchFamily="34" charset="0"/>
              </a:rPr>
              <a:t>Do not function normally; weakens immune response</a:t>
            </a:r>
          </a:p>
          <a:p>
            <a:pPr marL="555625" lvl="2" defTabSz="914400">
              <a:spcAft>
                <a:spcPts val="300"/>
              </a:spcAft>
            </a:pPr>
            <a:r>
              <a:rPr lang="en-US" altLang="en-US" sz="2200" dirty="0">
                <a:cs typeface="Lucida Sans Unicode" panose="020B0602030504020204" pitchFamily="34" charset="0"/>
              </a:rPr>
              <a:t>Signs and symptoms appear when helper T cell counts fall below 200 cells/microliter</a:t>
            </a:r>
          </a:p>
          <a:p>
            <a:pPr marL="800100" lvl="3" defTabSz="914400">
              <a:spcAft>
                <a:spcPts val="300"/>
              </a:spcAft>
            </a:pPr>
            <a:r>
              <a:rPr lang="en-US" altLang="en-US" sz="2000" dirty="0">
                <a:cs typeface="Lucida Sans Unicode" panose="020B0602030504020204" pitchFamily="34" charset="0"/>
              </a:rPr>
              <a:t>Viral load increases</a:t>
            </a:r>
          </a:p>
          <a:p>
            <a:pPr marL="800100" lvl="3" defTabSz="914400">
              <a:spcAft>
                <a:spcPts val="300"/>
              </a:spcAft>
            </a:pPr>
            <a:r>
              <a:rPr lang="en-US" altLang="en-US" sz="2000" dirty="0">
                <a:cs typeface="Lucida Sans Unicode" panose="020B0602030504020204" pitchFamily="34" charset="0"/>
              </a:rPr>
              <a:t>Infections, cancers increase</a:t>
            </a:r>
          </a:p>
          <a:p>
            <a:pPr marL="555625" lvl="2" defTabSz="914400">
              <a:spcAft>
                <a:spcPts val="300"/>
              </a:spcAft>
            </a:pPr>
            <a:r>
              <a:rPr lang="en-US" altLang="en-US" sz="2200" dirty="0">
                <a:cs typeface="Lucida Sans Unicode" panose="020B0602030504020204" pitchFamily="34" charset="0"/>
              </a:rPr>
              <a:t>Half of untreated patients progress to AID within 9 to 10 years; others with low viral set points survive many years</a:t>
            </a:r>
          </a:p>
        </p:txBody>
      </p:sp>
    </p:spTree>
    <p:extLst>
      <p:ext uri="{BB962C8B-B14F-4D97-AF65-F5344CB8AC3E}">
        <p14:creationId xmlns:p14="http://schemas.microsoft.com/office/powerpoint/2010/main" val="3548988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A72D10-5CD9-49F6-8B1D-C178BBA55B7D}"/>
              </a:ext>
            </a:extLst>
          </p:cNvPr>
          <p:cNvSpPr>
            <a:spLocks noGrp="1"/>
          </p:cNvSpPr>
          <p:nvPr>
            <p:ph type="title"/>
          </p:nvPr>
        </p:nvSpPr>
        <p:spPr>
          <a:xfrm>
            <a:off x="3541677" y="228600"/>
            <a:ext cx="2913560" cy="609600"/>
          </a:xfrm>
        </p:spPr>
        <p:txBody>
          <a:bodyPr/>
          <a:lstStyle/>
          <a:p>
            <a:r>
              <a:rPr lang="en-US" altLang="en-US" b="1" dirty="0">
                <a:solidFill>
                  <a:schemeClr val="tx1"/>
                </a:solidFill>
              </a:rPr>
              <a:t>Viral STIs (16)</a:t>
            </a:r>
            <a:endParaRPr lang="en-GB" dirty="0"/>
          </a:p>
        </p:txBody>
      </p:sp>
      <p:sp>
        <p:nvSpPr>
          <p:cNvPr id="3" name="Content Placeholder 2"/>
          <p:cNvSpPr>
            <a:spLocks noGrp="1"/>
          </p:cNvSpPr>
          <p:nvPr>
            <p:ph idx="1"/>
          </p:nvPr>
        </p:nvSpPr>
        <p:spPr>
          <a:xfrm>
            <a:off x="805542" y="990600"/>
            <a:ext cx="7162800" cy="5257800"/>
          </a:xfrm>
        </p:spPr>
        <p:txBody>
          <a:bodyPr/>
          <a:lstStyle/>
          <a:p>
            <a:pPr>
              <a:spcBef>
                <a:spcPts val="0"/>
              </a:spcBef>
              <a:spcAft>
                <a:spcPts val="1500"/>
              </a:spcAft>
            </a:pPr>
            <a:r>
              <a:rPr lang="en-US" altLang="en-US" dirty="0"/>
              <a:t>HIV/AIDS </a:t>
            </a:r>
          </a:p>
          <a:p>
            <a:pPr marL="285750" lvl="1">
              <a:spcBef>
                <a:spcPts val="0"/>
              </a:spcBef>
              <a:spcAft>
                <a:spcPts val="300"/>
              </a:spcAft>
            </a:pPr>
            <a:r>
              <a:rPr lang="en-US" altLang="en-US" i="1" dirty="0"/>
              <a:t>Epidemiology</a:t>
            </a:r>
          </a:p>
          <a:p>
            <a:pPr marL="538163" lvl="2">
              <a:spcAft>
                <a:spcPts val="300"/>
              </a:spcAft>
            </a:pPr>
            <a:r>
              <a:rPr lang="en-US" altLang="en-US" sz="2000" dirty="0"/>
              <a:t>HIV present in blood, semen, vaginal secretions</a:t>
            </a:r>
          </a:p>
          <a:p>
            <a:pPr marL="538163" lvl="2">
              <a:spcAft>
                <a:spcPts val="300"/>
              </a:spcAft>
            </a:pPr>
            <a:r>
              <a:rPr lang="en-US" altLang="en-US" sz="2000" dirty="0"/>
              <a:t>Person-to-person transmission </a:t>
            </a:r>
          </a:p>
          <a:p>
            <a:pPr marL="800100" lvl="3">
              <a:spcAft>
                <a:spcPts val="300"/>
              </a:spcAft>
            </a:pPr>
            <a:r>
              <a:rPr lang="en-US" altLang="en-US" sz="1800" dirty="0"/>
              <a:t>Sexual contact</a:t>
            </a:r>
          </a:p>
          <a:p>
            <a:pPr marL="1077913" lvl="4">
              <a:spcAft>
                <a:spcPts val="300"/>
              </a:spcAft>
              <a:buFontTx/>
              <a:buChar char="•"/>
            </a:pPr>
            <a:r>
              <a:rPr lang="en-US" altLang="en-US" dirty="0"/>
              <a:t>Transmitted male-to-male and male-to-female</a:t>
            </a:r>
          </a:p>
          <a:p>
            <a:pPr marL="1077913" lvl="4">
              <a:spcAft>
                <a:spcPts val="300"/>
              </a:spcAft>
              <a:buFontTx/>
              <a:buChar char="•"/>
            </a:pPr>
            <a:r>
              <a:rPr lang="en-US" altLang="en-US" dirty="0"/>
              <a:t>Risk for transmission greater for anal versus vaginal sex</a:t>
            </a:r>
          </a:p>
          <a:p>
            <a:pPr marL="800100" lvl="3">
              <a:spcAft>
                <a:spcPts val="300"/>
              </a:spcAft>
            </a:pPr>
            <a:r>
              <a:rPr lang="en-US" altLang="en-US" sz="1800" dirty="0"/>
              <a:t>Blood and Blood Products</a:t>
            </a:r>
          </a:p>
          <a:p>
            <a:pPr marL="1077913" lvl="4">
              <a:spcAft>
                <a:spcPts val="300"/>
              </a:spcAft>
            </a:pPr>
            <a:r>
              <a:rPr lang="en-US" altLang="en-US" dirty="0"/>
              <a:t>IV drug abusers who share needles</a:t>
            </a:r>
          </a:p>
          <a:p>
            <a:pPr marL="1077913" lvl="4">
              <a:spcAft>
                <a:spcPts val="300"/>
              </a:spcAft>
            </a:pPr>
            <a:r>
              <a:rPr lang="en-US" altLang="en-US" dirty="0"/>
              <a:t>Health care workers by a needle stick, low risk</a:t>
            </a:r>
          </a:p>
          <a:p>
            <a:pPr marL="1077913" lvl="4">
              <a:spcAft>
                <a:spcPts val="300"/>
              </a:spcAft>
            </a:pPr>
            <a:r>
              <a:rPr lang="en-US" altLang="en-US" dirty="0"/>
              <a:t>Blood and blood products now screened (presence of HIV antibodies means blood is not used)</a:t>
            </a:r>
          </a:p>
          <a:p>
            <a:pPr marL="800100" lvl="3">
              <a:spcAft>
                <a:spcPts val="300"/>
              </a:spcAft>
            </a:pPr>
            <a:r>
              <a:rPr lang="en-US" altLang="en-US" sz="1800" dirty="0"/>
              <a:t>Vertical transmission</a:t>
            </a:r>
          </a:p>
          <a:p>
            <a:pPr marL="1077913" lvl="4">
              <a:spcAft>
                <a:spcPts val="300"/>
              </a:spcAft>
            </a:pPr>
            <a:r>
              <a:rPr lang="en-US" altLang="en-US" dirty="0"/>
              <a:t>From mother to fetus or newborn during pregnancy, passage through birth canal, or breast-feeding</a:t>
            </a:r>
          </a:p>
        </p:txBody>
      </p:sp>
    </p:spTree>
    <p:extLst>
      <p:ext uri="{BB962C8B-B14F-4D97-AF65-F5344CB8AC3E}">
        <p14:creationId xmlns:p14="http://schemas.microsoft.com/office/powerpoint/2010/main" val="3962830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BFF45E5-AC80-4CA7-AB4B-939C0783D105}"/>
              </a:ext>
            </a:extLst>
          </p:cNvPr>
          <p:cNvSpPr>
            <a:spLocks noGrp="1"/>
          </p:cNvSpPr>
          <p:nvPr>
            <p:ph type="title"/>
          </p:nvPr>
        </p:nvSpPr>
        <p:spPr>
          <a:xfrm>
            <a:off x="221899" y="228600"/>
            <a:ext cx="8700202" cy="609600"/>
          </a:xfrm>
        </p:spPr>
        <p:txBody>
          <a:bodyPr/>
          <a:lstStyle/>
          <a:p>
            <a:r>
              <a:rPr lang="en-US" altLang="en-US" sz="3000" b="1" dirty="0">
                <a:solidFill>
                  <a:schemeClr val="tx1"/>
                </a:solidFill>
              </a:rPr>
              <a:t>Table 27.16 – People at Increased Risk for HIV Disease</a:t>
            </a:r>
            <a:endParaRPr lang="en-GB" sz="3000" dirty="0"/>
          </a:p>
        </p:txBody>
      </p:sp>
      <p:sp>
        <p:nvSpPr>
          <p:cNvPr id="3" name="Content Placeholder 2"/>
          <p:cNvSpPr>
            <a:spLocks noGrp="1"/>
          </p:cNvSpPr>
          <p:nvPr>
            <p:ph idx="1"/>
          </p:nvPr>
        </p:nvSpPr>
        <p:spPr>
          <a:xfrm>
            <a:off x="800103" y="990600"/>
            <a:ext cx="7315200" cy="2133600"/>
          </a:xfrm>
        </p:spPr>
        <p:txBody>
          <a:bodyPr/>
          <a:lstStyle/>
          <a:p>
            <a:pPr>
              <a:spcBef>
                <a:spcPts val="0"/>
              </a:spcBef>
              <a:spcAft>
                <a:spcPts val="1500"/>
              </a:spcAft>
            </a:pPr>
            <a:r>
              <a:rPr lang="en-US" altLang="en-US" dirty="0"/>
              <a:t>HIV/AIDS</a:t>
            </a:r>
          </a:p>
          <a:p>
            <a:pPr marL="285750" lvl="1">
              <a:spcBef>
                <a:spcPts val="0"/>
              </a:spcBef>
              <a:spcAft>
                <a:spcPts val="300"/>
              </a:spcAft>
            </a:pPr>
            <a:r>
              <a:rPr lang="en-US" altLang="en-US" i="1" dirty="0"/>
              <a:t>Epidemiology</a:t>
            </a:r>
            <a:r>
              <a:rPr lang="en-US" altLang="en-US" dirty="0"/>
              <a:t> </a:t>
            </a:r>
          </a:p>
          <a:p>
            <a:pPr marL="522288" lvl="2">
              <a:spcAft>
                <a:spcPts val="300"/>
              </a:spcAft>
            </a:pPr>
            <a:r>
              <a:rPr lang="en-US" altLang="en-US" dirty="0"/>
              <a:t>HIV not highly contagious; most transmission prevented by behavioral changes</a:t>
            </a:r>
            <a:endParaRPr lang="en-US" altLang="en-US" sz="2000" dirty="0"/>
          </a:p>
          <a:p>
            <a:pPr marL="784225" lvl="3">
              <a:spcAft>
                <a:spcPts val="300"/>
              </a:spcAft>
            </a:pPr>
            <a:r>
              <a:rPr lang="en-US" altLang="en-US" dirty="0"/>
              <a:t>Not spread by insect bites, casual contact, or through sweat, urine, saliva, or tears</a:t>
            </a:r>
          </a:p>
        </p:txBody>
      </p:sp>
      <p:sp>
        <p:nvSpPr>
          <p:cNvPr id="7" name="Content Placeholder 6">
            <a:extLst>
              <a:ext uri="{FF2B5EF4-FFF2-40B4-BE49-F238E27FC236}">
                <a16:creationId xmlns:a16="http://schemas.microsoft.com/office/drawing/2014/main" id="{56B4FBA3-659C-414F-9FB2-3E13A6CA3CD2}"/>
              </a:ext>
            </a:extLst>
          </p:cNvPr>
          <p:cNvSpPr>
            <a:spLocks noGrp="1"/>
          </p:cNvSpPr>
          <p:nvPr>
            <p:ph sz="quarter" idx="18"/>
          </p:nvPr>
        </p:nvSpPr>
        <p:spPr>
          <a:xfrm>
            <a:off x="1371600" y="3560620"/>
            <a:ext cx="6652633" cy="2438400"/>
          </a:xfrm>
        </p:spPr>
        <p:txBody>
          <a:bodyPr/>
          <a:lstStyle/>
          <a:p>
            <a:pPr marL="233363" lvl="0" indent="-233363">
              <a:spcBef>
                <a:spcPts val="0"/>
              </a:spcBef>
              <a:spcAft>
                <a:spcPts val="1500"/>
              </a:spcAft>
              <a:buFont typeface="Arial" panose="020B0604020202020204" pitchFamily="34" charset="0"/>
              <a:buChar char="•"/>
            </a:pPr>
            <a:r>
              <a:rPr lang="en-US" dirty="0">
                <a:solidFill>
                  <a:prstClr val="black"/>
                </a:solidFill>
              </a:rPr>
              <a:t>Injected-drug abusers who have shared needles. </a:t>
            </a:r>
          </a:p>
          <a:p>
            <a:pPr marL="233363" lvl="0" indent="-233363">
              <a:spcBef>
                <a:spcPts val="0"/>
              </a:spcBef>
              <a:spcAft>
                <a:spcPts val="1500"/>
              </a:spcAft>
              <a:buFont typeface="Arial" panose="020B0604020202020204" pitchFamily="34" charset="0"/>
              <a:buChar char="•"/>
            </a:pPr>
            <a:r>
              <a:rPr lang="en-US" dirty="0">
                <a:solidFill>
                  <a:prstClr val="black"/>
                </a:solidFill>
              </a:rPr>
              <a:t>Sexually promiscuous men and women, especially sex workers, drug abusers, and men who have sex with men. </a:t>
            </a:r>
          </a:p>
          <a:p>
            <a:pPr marL="233363" lvl="0" indent="-233363">
              <a:spcBef>
                <a:spcPts val="0"/>
              </a:spcBef>
              <a:spcAft>
                <a:spcPts val="1500"/>
              </a:spcAft>
              <a:buFont typeface="Arial" panose="020B0604020202020204" pitchFamily="34" charset="0"/>
              <a:buChar char="•"/>
            </a:pPr>
            <a:r>
              <a:rPr lang="en-US" dirty="0">
                <a:solidFill>
                  <a:prstClr val="black"/>
                </a:solidFill>
              </a:rPr>
              <a:t>People with history of hepatitis B, syphilis, gonorrhea, or other sexually transmitted infections that may be markers for unprotected sex with multiple partners.</a:t>
            </a:r>
          </a:p>
          <a:p>
            <a:pPr marL="233363" lvl="0" indent="-233363">
              <a:spcBef>
                <a:spcPts val="0"/>
              </a:spcBef>
              <a:spcAft>
                <a:spcPts val="1500"/>
              </a:spcAft>
              <a:buFont typeface="Arial" panose="020B0604020202020204" pitchFamily="34" charset="0"/>
              <a:buChar char="•"/>
            </a:pPr>
            <a:r>
              <a:rPr lang="en-US" dirty="0">
                <a:solidFill>
                  <a:prstClr val="black"/>
                </a:solidFill>
              </a:rPr>
              <a:t>People who have had blood or sexual exposure to any of the people listed above.</a:t>
            </a:r>
          </a:p>
        </p:txBody>
      </p:sp>
    </p:spTree>
    <p:extLst>
      <p:ext uri="{BB962C8B-B14F-4D97-AF65-F5344CB8AC3E}">
        <p14:creationId xmlns:p14="http://schemas.microsoft.com/office/powerpoint/2010/main" val="2384661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27011DD-F484-4017-AD3A-EA15F75B2269}"/>
              </a:ext>
            </a:extLst>
          </p:cNvPr>
          <p:cNvSpPr>
            <a:spLocks noGrp="1"/>
          </p:cNvSpPr>
          <p:nvPr>
            <p:ph type="title"/>
          </p:nvPr>
        </p:nvSpPr>
        <p:spPr>
          <a:xfrm>
            <a:off x="2225841" y="228600"/>
            <a:ext cx="4692318" cy="609600"/>
          </a:xfrm>
        </p:spPr>
        <p:txBody>
          <a:bodyPr/>
          <a:lstStyle/>
          <a:p>
            <a:r>
              <a:rPr lang="en-US" altLang="en-US" b="1" dirty="0">
                <a:solidFill>
                  <a:schemeClr val="tx1"/>
                </a:solidFill>
              </a:rPr>
              <a:t>Viral STIs – Figure 27.26</a:t>
            </a:r>
            <a:endParaRPr lang="en-GB" dirty="0"/>
          </a:p>
        </p:txBody>
      </p:sp>
      <p:sp>
        <p:nvSpPr>
          <p:cNvPr id="3" name="Content Placeholder 2"/>
          <p:cNvSpPr>
            <a:spLocks noGrp="1"/>
          </p:cNvSpPr>
          <p:nvPr>
            <p:ph idx="1"/>
          </p:nvPr>
        </p:nvSpPr>
        <p:spPr>
          <a:xfrm>
            <a:off x="805542" y="990600"/>
            <a:ext cx="6629400" cy="2438400"/>
          </a:xfrm>
        </p:spPr>
        <p:txBody>
          <a:bodyPr/>
          <a:lstStyle/>
          <a:p>
            <a:pPr>
              <a:spcBef>
                <a:spcPts val="0"/>
              </a:spcBef>
              <a:spcAft>
                <a:spcPts val="1500"/>
              </a:spcAft>
            </a:pPr>
            <a:r>
              <a:rPr lang="en-US" altLang="en-US" dirty="0"/>
              <a:t>HIV/AIDS </a:t>
            </a:r>
          </a:p>
          <a:p>
            <a:pPr marL="285750" lvl="1">
              <a:spcBef>
                <a:spcPts val="0"/>
              </a:spcBef>
            </a:pPr>
            <a:r>
              <a:rPr lang="en-US" altLang="en-US" i="1" dirty="0"/>
              <a:t>Treatment</a:t>
            </a:r>
          </a:p>
          <a:p>
            <a:pPr marL="522288" lvl="2"/>
            <a:r>
              <a:rPr lang="en-US" altLang="en-US" dirty="0"/>
              <a:t>Medications to treat HIV are </a:t>
            </a:r>
            <a:r>
              <a:rPr lang="en-US" altLang="en-US" u="sng" dirty="0"/>
              <a:t>antiretrovirals (ARVs)</a:t>
            </a:r>
          </a:p>
          <a:p>
            <a:pPr marL="815975" lvl="3"/>
            <a:r>
              <a:rPr lang="en-US" altLang="en-US" dirty="0"/>
              <a:t>Block replication of virus, but do not affect viral nucleic acid already integrated into host genome</a:t>
            </a:r>
          </a:p>
          <a:p>
            <a:pPr marL="815975" lvl="3"/>
            <a:r>
              <a:rPr lang="en-US" altLang="en-US" dirty="0"/>
              <a:t>Number of AIDS deaths significantly decreased</a:t>
            </a:r>
          </a:p>
        </p:txBody>
      </p:sp>
      <p:pic>
        <p:nvPicPr>
          <p:cNvPr id="187398" name="Picture 8" descr="Since 2000, the number of people receiving antiretroviral therapy has increased; the number dying of AIDS-related conditions has decreased. "/>
          <p:cNvPicPr>
            <a:picLocks noChangeAspect="1" noChangeArrowheads="1"/>
          </p:cNvPicPr>
          <p:nvPr/>
        </p:nvPicPr>
        <p:blipFill>
          <a:blip r:embed="rId3" cstate="print">
            <a:extLst>
              <a:ext uri="{28A0092B-C50C-407E-A947-70E740481C1C}">
                <a14:useLocalDpi xmlns:a14="http://schemas.microsoft.com/office/drawing/2010/main" val="0"/>
              </a:ext>
            </a:extLst>
          </a:blip>
          <a:srcRect t="2676"/>
          <a:stretch>
            <a:fillRect/>
          </a:stretch>
        </p:blipFill>
        <p:spPr bwMode="auto">
          <a:xfrm>
            <a:off x="2362199" y="3505200"/>
            <a:ext cx="40707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11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488" y="228600"/>
            <a:ext cx="7557025" cy="609600"/>
          </a:xfrm>
        </p:spPr>
        <p:txBody>
          <a:bodyPr/>
          <a:lstStyle/>
          <a:p>
            <a:r>
              <a:rPr lang="en-US" b="1" dirty="0">
                <a:solidFill>
                  <a:schemeClr val="tx1"/>
                </a:solidFill>
              </a:rPr>
              <a:t>Table 27.17 Antiretroviral Medications </a:t>
            </a:r>
          </a:p>
        </p:txBody>
      </p:sp>
      <p:graphicFrame>
        <p:nvGraphicFramePr>
          <p:cNvPr id="8" name="Table Placeholder 7">
            <a:extLst>
              <a:ext uri="{FF2B5EF4-FFF2-40B4-BE49-F238E27FC236}">
                <a16:creationId xmlns:a16="http://schemas.microsoft.com/office/drawing/2014/main" id="{F98AEF84-79C1-4013-A6D5-150ACDB7C4DF}"/>
              </a:ext>
            </a:extLst>
          </p:cNvPr>
          <p:cNvGraphicFramePr>
            <a:graphicFrameLocks noGrp="1"/>
          </p:cNvGraphicFramePr>
          <p:nvPr>
            <p:ph type="tbl" sz="quarter" idx="19"/>
            <p:extLst>
              <p:ext uri="{D42A27DB-BD31-4B8C-83A1-F6EECF244321}">
                <p14:modId xmlns:p14="http://schemas.microsoft.com/office/powerpoint/2010/main" val="1337704333"/>
              </p:ext>
            </p:extLst>
          </p:nvPr>
        </p:nvGraphicFramePr>
        <p:xfrm>
          <a:off x="1219200" y="1496787"/>
          <a:ext cx="6704001" cy="4507773"/>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59397845"/>
                    </a:ext>
                  </a:extLst>
                </a:gridCol>
                <a:gridCol w="2488134">
                  <a:extLst>
                    <a:ext uri="{9D8B030D-6E8A-4147-A177-3AD203B41FA5}">
                      <a16:colId xmlns:a16="http://schemas.microsoft.com/office/drawing/2014/main" val="856682670"/>
                    </a:ext>
                  </a:extLst>
                </a:gridCol>
                <a:gridCol w="2234667">
                  <a:extLst>
                    <a:ext uri="{9D8B030D-6E8A-4147-A177-3AD203B41FA5}">
                      <a16:colId xmlns:a16="http://schemas.microsoft.com/office/drawing/2014/main" val="1463870081"/>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Medication</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Actions</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t>Examples</a:t>
                      </a:r>
                      <a:endParaRPr lang="en-US"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6927432"/>
                  </a:ext>
                </a:extLst>
              </a:tr>
              <a:tr h="6469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Entry inhibitors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Interfere with viral entry into host cell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Enfuviritide (ENF), maraviroc (MVC)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4952611"/>
                  </a:ext>
                </a:extLst>
              </a:tr>
              <a:tr h="12954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NRTIs (nucleoside reverse transcriptase inhibitors)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Chain terminators that stop DNA replication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Abacavir (ABC), emtricitabine (FTC), lamivudine (3TC), tenofovir alafenamide (TAF), zidovudine (AZT or ZDV).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3708692"/>
                  </a:ext>
                </a:extLst>
              </a:tr>
              <a:tr h="838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NNRTIs (non-nucleoside reverse transcriptase inhibitors)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Inhibit reverse transcriptase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Efavirenz (EFV), etravirine (ETR), nevirapine (NVP), rilpivirine (RPV)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3949915"/>
                  </a:ext>
                </a:extLst>
              </a:tr>
              <a:tr h="8382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Integrase inhibitors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Prevent integration of HIV cDNA into host genome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Dolutegravir (DTG), elvitegravir (EVG), raltegravir (RAL)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530912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Protease inhibitors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Prevent virions from maturing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Atazanavir (ATV), darunavir (DRV), ritonavir (RTV)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773481"/>
                  </a:ext>
                </a:extLst>
              </a:tr>
            </a:tbl>
          </a:graphicData>
        </a:graphic>
      </p:graphicFrame>
    </p:spTree>
    <p:extLst>
      <p:ext uri="{BB962C8B-B14F-4D97-AF65-F5344CB8AC3E}">
        <p14:creationId xmlns:p14="http://schemas.microsoft.com/office/powerpoint/2010/main" val="3182921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F3FFF6B-A30F-45D8-BD55-F5A16D805EF8}"/>
              </a:ext>
            </a:extLst>
          </p:cNvPr>
          <p:cNvSpPr>
            <a:spLocks noGrp="1"/>
          </p:cNvSpPr>
          <p:nvPr>
            <p:ph type="title"/>
          </p:nvPr>
        </p:nvSpPr>
        <p:spPr>
          <a:xfrm>
            <a:off x="3541672" y="228600"/>
            <a:ext cx="2913560" cy="609600"/>
          </a:xfrm>
        </p:spPr>
        <p:txBody>
          <a:bodyPr/>
          <a:lstStyle/>
          <a:p>
            <a:r>
              <a:rPr lang="en-US" altLang="en-US" b="1" dirty="0">
                <a:solidFill>
                  <a:schemeClr val="tx1"/>
                </a:solidFill>
              </a:rPr>
              <a:t>Viral STIs (17)</a:t>
            </a:r>
            <a:endParaRPr lang="en-GB" dirty="0"/>
          </a:p>
        </p:txBody>
      </p:sp>
      <p:sp>
        <p:nvSpPr>
          <p:cNvPr id="3" name="Content Placeholder 2"/>
          <p:cNvSpPr>
            <a:spLocks noGrp="1"/>
          </p:cNvSpPr>
          <p:nvPr>
            <p:ph idx="1"/>
          </p:nvPr>
        </p:nvSpPr>
        <p:spPr>
          <a:xfrm>
            <a:off x="794658" y="990600"/>
            <a:ext cx="7391400" cy="5105400"/>
          </a:xfrm>
        </p:spPr>
        <p:txBody>
          <a:bodyPr/>
          <a:lstStyle/>
          <a:p>
            <a:pPr>
              <a:spcBef>
                <a:spcPts val="0"/>
              </a:spcBef>
              <a:spcAft>
                <a:spcPts val="1500"/>
              </a:spcAft>
            </a:pPr>
            <a:r>
              <a:rPr lang="en-US" altLang="en-US" dirty="0"/>
              <a:t>HIV/AIDS</a:t>
            </a:r>
          </a:p>
          <a:p>
            <a:pPr marL="285750" lvl="1">
              <a:spcBef>
                <a:spcPts val="0"/>
              </a:spcBef>
            </a:pPr>
            <a:r>
              <a:rPr lang="en-US" altLang="en-US" i="1" dirty="0"/>
              <a:t>Treatment </a:t>
            </a:r>
            <a:endParaRPr lang="en-US" altLang="en-US" dirty="0"/>
          </a:p>
          <a:p>
            <a:pPr marL="522288" lvl="2"/>
            <a:r>
              <a:rPr lang="en-US" altLang="en-US" dirty="0"/>
              <a:t>ARVs given in combinations; highly active antiretroviral therapy (HAART) or </a:t>
            </a:r>
            <a:r>
              <a:rPr lang="en-US" altLang="en-US" u="sng" dirty="0"/>
              <a:t>antiretroviral therapy (ART)</a:t>
            </a:r>
          </a:p>
          <a:p>
            <a:pPr marL="800100" lvl="3"/>
            <a:r>
              <a:rPr lang="en-US" altLang="en-US" dirty="0"/>
              <a:t>Resistant mutants less likely to develop</a:t>
            </a:r>
          </a:p>
          <a:p>
            <a:pPr marL="800100" lvl="3"/>
            <a:r>
              <a:rPr lang="en-US" altLang="en-US" dirty="0"/>
              <a:t>ART three drugs: two NRTIs plus protease inhibitor </a:t>
            </a:r>
            <a:br>
              <a:rPr lang="en-US" altLang="en-US" dirty="0"/>
            </a:br>
            <a:r>
              <a:rPr lang="en-US" altLang="en-US" dirty="0"/>
              <a:t>or NNRTI</a:t>
            </a:r>
          </a:p>
          <a:p>
            <a:pPr marL="522288" lvl="2"/>
            <a:r>
              <a:rPr lang="en-US" altLang="en-US" dirty="0"/>
              <a:t>Does not cure HIV; improves quality of life, reduces risk </a:t>
            </a:r>
            <a:br>
              <a:rPr lang="en-US" altLang="en-US" dirty="0"/>
            </a:br>
            <a:r>
              <a:rPr lang="en-US" altLang="en-US" dirty="0"/>
              <a:t>of other diseases, and lowers HIV set point</a:t>
            </a:r>
          </a:p>
          <a:p>
            <a:pPr marL="800100" lvl="3"/>
            <a:r>
              <a:rPr lang="en-US" altLang="en-US" dirty="0"/>
              <a:t>Lower set point reduces chance of resistance</a:t>
            </a:r>
          </a:p>
          <a:p>
            <a:pPr marL="522288" lvl="2"/>
            <a:r>
              <a:rPr lang="en-US" altLang="en-US" dirty="0"/>
              <a:t>Does not eliminate HIV DNA copy from host cell genome</a:t>
            </a:r>
          </a:p>
          <a:p>
            <a:pPr marL="800100" lvl="3"/>
            <a:r>
              <a:rPr lang="en-US" altLang="en-US" dirty="0"/>
              <a:t>Viral set point rebounds in absence of treatment</a:t>
            </a:r>
          </a:p>
          <a:p>
            <a:pPr marL="522288" lvl="2"/>
            <a:r>
              <a:rPr lang="en-US" altLang="en-US" dirty="0"/>
              <a:t>Problems include resistance, toxic side effects, cost</a:t>
            </a:r>
            <a:endParaRPr lang="en-US" dirty="0"/>
          </a:p>
        </p:txBody>
      </p:sp>
    </p:spTree>
    <p:extLst>
      <p:ext uri="{BB962C8B-B14F-4D97-AF65-F5344CB8AC3E}">
        <p14:creationId xmlns:p14="http://schemas.microsoft.com/office/powerpoint/2010/main" val="220847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57E1D53-C909-4753-94F2-EF1594B7E1A9}"/>
              </a:ext>
            </a:extLst>
          </p:cNvPr>
          <p:cNvSpPr>
            <a:spLocks noGrp="1"/>
          </p:cNvSpPr>
          <p:nvPr>
            <p:ph type="title"/>
          </p:nvPr>
        </p:nvSpPr>
        <p:spPr/>
        <p:txBody>
          <a:bodyPr/>
          <a:lstStyle/>
          <a:p>
            <a:r>
              <a:rPr lang="en-US" sz="2600" b="1" dirty="0">
                <a:solidFill>
                  <a:schemeClr val="tx1"/>
                </a:solidFill>
              </a:rPr>
              <a:t>Table 27.18 Behaviors That Help Control an AIDS Epidemic</a:t>
            </a:r>
            <a:endParaRPr lang="en-GB" sz="2600" dirty="0"/>
          </a:p>
        </p:txBody>
      </p:sp>
      <p:sp>
        <p:nvSpPr>
          <p:cNvPr id="3" name="Content Placeholder 2"/>
          <p:cNvSpPr>
            <a:spLocks noGrp="1"/>
          </p:cNvSpPr>
          <p:nvPr>
            <p:ph idx="1"/>
          </p:nvPr>
        </p:nvSpPr>
        <p:spPr>
          <a:xfrm>
            <a:off x="803571" y="990600"/>
            <a:ext cx="3962393" cy="5486400"/>
          </a:xfrm>
        </p:spPr>
        <p:txBody>
          <a:bodyPr/>
          <a:lstStyle/>
          <a:p>
            <a:pPr>
              <a:spcBef>
                <a:spcPts val="0"/>
              </a:spcBef>
              <a:spcAft>
                <a:spcPts val="1500"/>
              </a:spcAft>
            </a:pPr>
            <a:r>
              <a:rPr lang="en-US" altLang="en-US" dirty="0"/>
              <a:t>HIV/AIDS </a:t>
            </a:r>
          </a:p>
          <a:p>
            <a:pPr marL="285750" lvl="1">
              <a:spcBef>
                <a:spcPts val="0"/>
              </a:spcBef>
              <a:spcAft>
                <a:spcPts val="100"/>
              </a:spcAft>
            </a:pPr>
            <a:r>
              <a:rPr lang="en-US" altLang="en-US" i="1" dirty="0"/>
              <a:t>Preventing transmission via sexual contact</a:t>
            </a:r>
          </a:p>
          <a:p>
            <a:pPr marL="538163" lvl="2">
              <a:spcAft>
                <a:spcPts val="100"/>
              </a:spcAft>
            </a:pPr>
            <a:r>
              <a:rPr lang="en-US" altLang="en-US" sz="2000" dirty="0"/>
              <a:t>Use of latex condoms</a:t>
            </a:r>
          </a:p>
          <a:p>
            <a:pPr marL="538163" lvl="2">
              <a:spcAft>
                <a:spcPts val="100"/>
              </a:spcAft>
            </a:pPr>
            <a:r>
              <a:rPr lang="en-US" altLang="en-US" sz="2000" dirty="0"/>
              <a:t>Testing to determine HIV status</a:t>
            </a:r>
          </a:p>
          <a:p>
            <a:pPr marL="538163" lvl="2">
              <a:spcAft>
                <a:spcPts val="100"/>
              </a:spcAft>
            </a:pPr>
            <a:r>
              <a:rPr lang="en-US" altLang="en-US" sz="2000" dirty="0"/>
              <a:t>Circumcision lowers risk of transmission up to 60%</a:t>
            </a:r>
          </a:p>
          <a:p>
            <a:pPr marL="538163" lvl="2">
              <a:spcAft>
                <a:spcPts val="100"/>
              </a:spcAft>
            </a:pPr>
            <a:r>
              <a:rPr lang="en-US" altLang="en-US" sz="2000" dirty="0"/>
              <a:t>Pre-exposure prophylaxis</a:t>
            </a:r>
            <a:br>
              <a:rPr lang="en-US" altLang="en-US" sz="2000" dirty="0"/>
            </a:br>
            <a:r>
              <a:rPr lang="en-US" altLang="en-US" sz="2000" dirty="0"/>
              <a:t>(PrEP) for high-risk uninfected adults</a:t>
            </a:r>
          </a:p>
          <a:p>
            <a:pPr marL="766763" lvl="3">
              <a:spcAft>
                <a:spcPts val="100"/>
              </a:spcAft>
            </a:pPr>
            <a:r>
              <a:rPr lang="en-US" altLang="en-US" sz="1800" dirty="0"/>
              <a:t>Pill with fixed dose of two reverse transcriptase </a:t>
            </a:r>
            <a:br>
              <a:rPr lang="en-US" altLang="en-US" sz="1800" dirty="0"/>
            </a:br>
            <a:r>
              <a:rPr lang="en-US" altLang="en-US" sz="1800" dirty="0"/>
              <a:t>inhibitors</a:t>
            </a:r>
          </a:p>
          <a:p>
            <a:pPr marL="766763" lvl="3">
              <a:spcAft>
                <a:spcPts val="100"/>
              </a:spcAft>
            </a:pPr>
            <a:r>
              <a:rPr lang="en-US" altLang="en-US" sz="1800" dirty="0"/>
              <a:t>Not 100% effective; use in combination with other prevention methods</a:t>
            </a:r>
          </a:p>
        </p:txBody>
      </p:sp>
      <p:sp>
        <p:nvSpPr>
          <p:cNvPr id="7" name="Content Placeholder 6">
            <a:extLst>
              <a:ext uri="{FF2B5EF4-FFF2-40B4-BE49-F238E27FC236}">
                <a16:creationId xmlns:a16="http://schemas.microsoft.com/office/drawing/2014/main" id="{D6D2D905-180C-4BC8-ABC6-5C51D60ADAE1}"/>
              </a:ext>
            </a:extLst>
          </p:cNvPr>
          <p:cNvSpPr>
            <a:spLocks noGrp="1"/>
          </p:cNvSpPr>
          <p:nvPr>
            <p:ph sz="quarter" idx="18"/>
          </p:nvPr>
        </p:nvSpPr>
        <p:spPr>
          <a:xfrm>
            <a:off x="4918360" y="1524000"/>
            <a:ext cx="4023360" cy="5022272"/>
          </a:xfrm>
        </p:spPr>
        <p:txBody>
          <a:bodyPr/>
          <a:lstStyle/>
          <a:p>
            <a:pPr marL="285750" lvl="0" indent="-285750">
              <a:spcBef>
                <a:spcPts val="0"/>
              </a:spcBef>
              <a:spcAft>
                <a:spcPts val="500"/>
              </a:spcAft>
              <a:buFont typeface="Arial" panose="020B0604020202020204" pitchFamily="34" charset="0"/>
              <a:buChar char="•"/>
            </a:pPr>
            <a:r>
              <a:rPr lang="en-US" sz="1300" dirty="0">
                <a:solidFill>
                  <a:prstClr val="black"/>
                </a:solidFill>
              </a:rPr>
              <a:t>Abstinence. </a:t>
            </a:r>
          </a:p>
          <a:p>
            <a:pPr marL="285750" lvl="0" indent="-285750">
              <a:spcBef>
                <a:spcPts val="0"/>
              </a:spcBef>
              <a:spcAft>
                <a:spcPts val="500"/>
              </a:spcAft>
              <a:buFont typeface="Arial" panose="020B0604020202020204" pitchFamily="34" charset="0"/>
              <a:buChar char="•"/>
            </a:pPr>
            <a:r>
              <a:rPr lang="en-US" sz="1300" dirty="0">
                <a:solidFill>
                  <a:prstClr val="black"/>
                </a:solidFill>
              </a:rPr>
              <a:t>Staying in a mutually monogamous relationship. </a:t>
            </a:r>
          </a:p>
          <a:p>
            <a:pPr marL="285750" lvl="0" indent="-285750">
              <a:spcBef>
                <a:spcPts val="0"/>
              </a:spcBef>
              <a:spcAft>
                <a:spcPts val="500"/>
              </a:spcAft>
              <a:buFont typeface="Arial" panose="020B0604020202020204" pitchFamily="34" charset="0"/>
              <a:buChar char="•"/>
            </a:pPr>
            <a:r>
              <a:rPr lang="en-US" sz="1300" dirty="0">
                <a:solidFill>
                  <a:prstClr val="black"/>
                </a:solidFill>
              </a:rPr>
              <a:t>Avoiding sex with people at risk for HIV infection. </a:t>
            </a:r>
          </a:p>
          <a:p>
            <a:pPr marL="285750" lvl="0" indent="-285750">
              <a:spcBef>
                <a:spcPts val="0"/>
              </a:spcBef>
              <a:spcAft>
                <a:spcPts val="500"/>
              </a:spcAft>
              <a:buFont typeface="Arial" panose="020B0604020202020204" pitchFamily="34" charset="0"/>
              <a:buChar char="•"/>
            </a:pPr>
            <a:r>
              <a:rPr lang="en-US" sz="1300" dirty="0">
                <a:solidFill>
                  <a:prstClr val="black"/>
                </a:solidFill>
              </a:rPr>
              <a:t>Avoiding genital and rectal trauma. Small breaks in the skin and mucous membranes allow HIV to infect. </a:t>
            </a:r>
          </a:p>
          <a:p>
            <a:pPr marL="285750" lvl="0" indent="-285750">
              <a:spcBef>
                <a:spcPts val="0"/>
              </a:spcBef>
              <a:spcAft>
                <a:spcPts val="500"/>
              </a:spcAft>
              <a:buFont typeface="Arial" panose="020B0604020202020204" pitchFamily="34" charset="0"/>
              <a:buChar char="•"/>
            </a:pPr>
            <a:r>
              <a:rPr lang="en-US" sz="1300" dirty="0">
                <a:solidFill>
                  <a:prstClr val="black"/>
                </a:solidFill>
              </a:rPr>
              <a:t>Avoiding sex when sores from herpes simplex or other causes are present. These are sites where HIV can infect. </a:t>
            </a:r>
          </a:p>
          <a:p>
            <a:pPr marL="285750" lvl="0" indent="-285750">
              <a:spcBef>
                <a:spcPts val="0"/>
              </a:spcBef>
              <a:spcAft>
                <a:spcPts val="500"/>
              </a:spcAft>
              <a:buFont typeface="Arial" panose="020B0604020202020204" pitchFamily="34" charset="0"/>
              <a:buChar char="•"/>
            </a:pPr>
            <a:r>
              <a:rPr lang="en-US" sz="1300" dirty="0">
                <a:solidFill>
                  <a:prstClr val="black"/>
                </a:solidFill>
              </a:rPr>
              <a:t>Not engaging in unprotected anal intercourse. Receptive anal intercourse carries a high risk of HIV transmission. </a:t>
            </a:r>
          </a:p>
          <a:p>
            <a:pPr marL="285750" lvl="0" indent="-285750">
              <a:spcBef>
                <a:spcPts val="0"/>
              </a:spcBef>
              <a:spcAft>
                <a:spcPts val="500"/>
              </a:spcAft>
              <a:buFont typeface="Arial" panose="020B0604020202020204" pitchFamily="34" charset="0"/>
              <a:buChar char="•"/>
            </a:pPr>
            <a:r>
              <a:rPr lang="en-US" sz="1300" dirty="0">
                <a:solidFill>
                  <a:prstClr val="black"/>
                </a:solidFill>
              </a:rPr>
              <a:t>Using latex condoms from beginning to end of sex. Polyurethane condoms are a reasonable alternative for those allergic to latex. Condoms made from other materials are not reliable for disease prevention, nor are those marketed in many countries outside the United States. Oil-based lubricants cannot be used with latex condoms. Condoms for women are available. </a:t>
            </a:r>
          </a:p>
          <a:p>
            <a:pPr marL="285750" lvl="0" indent="-285750">
              <a:spcBef>
                <a:spcPts val="0"/>
              </a:spcBef>
              <a:spcAft>
                <a:spcPts val="500"/>
              </a:spcAft>
              <a:buFont typeface="Arial" panose="020B0604020202020204" pitchFamily="34" charset="0"/>
              <a:buChar char="•"/>
            </a:pPr>
            <a:r>
              <a:rPr lang="en-US" sz="1300" dirty="0">
                <a:solidFill>
                  <a:prstClr val="black"/>
                </a:solidFill>
              </a:rPr>
              <a:t>Being aware of HIV status before pregnancy and, if HIV-positive, taking appropriate steps during pregnancy to prevent transmission to fetus.</a:t>
            </a:r>
          </a:p>
        </p:txBody>
      </p:sp>
    </p:spTree>
    <p:extLst>
      <p:ext uri="{BB962C8B-B14F-4D97-AF65-F5344CB8AC3E}">
        <p14:creationId xmlns:p14="http://schemas.microsoft.com/office/powerpoint/2010/main" val="3355496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Custom 34">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lain BODY/MAIN CONTENT">
  <a:themeElements>
    <a:clrScheme name="Custom 35">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0000FF"/>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2236</TotalTime>
  <Words>9325</Words>
  <Application>Microsoft Office PowerPoint</Application>
  <PresentationFormat>On-screen Show (4:3)</PresentationFormat>
  <Paragraphs>1253</Paragraphs>
  <Slides>113</Slides>
  <Notes>106</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113</vt:i4>
      </vt:variant>
    </vt:vector>
  </HeadingPairs>
  <TitlesOfParts>
    <vt:vector size="129" baseType="lpstr">
      <vt:lpstr>Arial</vt:lpstr>
      <vt:lpstr>ArumSans Bold</vt:lpstr>
      <vt:lpstr>ArumSans Regular</vt:lpstr>
      <vt:lpstr>Calibri</vt:lpstr>
      <vt:lpstr>Times New Roman</vt:lpstr>
      <vt:lpstr>Vectipede Rg</vt:lpstr>
      <vt:lpstr>FIRST, BREAK, LAST slides </vt:lpstr>
      <vt:lpstr>Alternate FIRST, BREAK, LAST slides</vt:lpstr>
      <vt:lpstr>Plain BODY/MAIN CONTENT</vt:lpstr>
      <vt:lpstr>1_Plain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27 Lecture Outline</vt:lpstr>
      <vt:lpstr>A Glimpse of History</vt:lpstr>
      <vt:lpstr>Reproductive and Urinary Tract Infections</vt:lpstr>
      <vt:lpstr>Anatomy, Physiology, and Ecology – Figure 27.1</vt:lpstr>
      <vt:lpstr>Anatomy, Physiology, and Ecology (1)</vt:lpstr>
      <vt:lpstr>Anatomy, Physiology, and Ecology – Figure 27.2a</vt:lpstr>
      <vt:lpstr>Anatomy, Physiology, and Ecology (2)</vt:lpstr>
      <vt:lpstr>Anatomy, Physiology, and Ecology – Figure 27.2b</vt:lpstr>
      <vt:lpstr>Anatomy, Physiology, and Ecology (3)</vt:lpstr>
      <vt:lpstr>Urinary Tract Infections (1)</vt:lpstr>
      <vt:lpstr>Urinary Tract Infections (2)</vt:lpstr>
      <vt:lpstr>Urinary Tract Infections (3)</vt:lpstr>
      <vt:lpstr>Urinary Tract Infections (4)</vt:lpstr>
      <vt:lpstr>Urinary Tract Infections (5)</vt:lpstr>
      <vt:lpstr>Table 27.1 Bacterial Cystitis</vt:lpstr>
      <vt:lpstr>Urinary Tract Infections (6)</vt:lpstr>
      <vt:lpstr>Urinary Tract Infections – Figure 27.3</vt:lpstr>
      <vt:lpstr>Urinary Tract Infections (7)</vt:lpstr>
      <vt:lpstr>Urinary Tract Infections (8)</vt:lpstr>
      <vt:lpstr>Table 27.2 Leptospirosis</vt:lpstr>
      <vt:lpstr>Genital System Diseases (1)</vt:lpstr>
      <vt:lpstr>Genital System Diseases – Figure 27.4</vt:lpstr>
      <vt:lpstr>Genital System Diseases (2)</vt:lpstr>
      <vt:lpstr>Genital System Diseases (3)</vt:lpstr>
      <vt:lpstr>Table 27.3 Bacterial Vaginosis</vt:lpstr>
      <vt:lpstr>Genital System Diseases – Figure 27.5</vt:lpstr>
      <vt:lpstr>Genital System Diseases (4)</vt:lpstr>
      <vt:lpstr>Table 27.4 Vulvovaginal Candidiasis</vt:lpstr>
      <vt:lpstr>Genital System Diseases – Figure 27.6</vt:lpstr>
      <vt:lpstr>Genital System Diseases (5)</vt:lpstr>
      <vt:lpstr>Genital System Diseases (6)</vt:lpstr>
      <vt:lpstr>Genital System Diseases (7)</vt:lpstr>
      <vt:lpstr>Table 27.5 Staphylococcal Toxic Shock Syndrome </vt:lpstr>
      <vt:lpstr>Focus on Sexually Transmitted Infections (1)</vt:lpstr>
      <vt:lpstr>Focus on Sexually Transmitted Infections (2)</vt:lpstr>
      <vt:lpstr>Focus on Sexually Transmitted Infections (3)</vt:lpstr>
      <vt:lpstr>Focus on Sexually Transmitted Infections (4)</vt:lpstr>
      <vt:lpstr>Bacterial STIs (1)</vt:lpstr>
      <vt:lpstr>Bacterial STIs (2)</vt:lpstr>
      <vt:lpstr>Bacterial STIs – Figure 27.7</vt:lpstr>
      <vt:lpstr>Bacterial STIs (3)</vt:lpstr>
      <vt:lpstr>Bacterial STIs (4)</vt:lpstr>
      <vt:lpstr>Table 27.6 Chlamydial Reproductive Tract Infections</vt:lpstr>
      <vt:lpstr>Bacterial STIs – Figure 27.8</vt:lpstr>
      <vt:lpstr>Bacterial STIs (5)</vt:lpstr>
      <vt:lpstr>Bacterial STIs – Figures 27.9 and 27.10</vt:lpstr>
      <vt:lpstr>Bacterial STIs (6)</vt:lpstr>
      <vt:lpstr>Bacterial STIs (7)</vt:lpstr>
      <vt:lpstr>Bacterial STIs (8)</vt:lpstr>
      <vt:lpstr>Bacterial STIs (9)</vt:lpstr>
      <vt:lpstr>Table 27.7 Gonorrhea</vt:lpstr>
      <vt:lpstr>Bacterial STIs – Figure 27.11</vt:lpstr>
      <vt:lpstr>Bacterial STIs (10)</vt:lpstr>
      <vt:lpstr>Table 27.8 Mycoplasma genitalium Infections</vt:lpstr>
      <vt:lpstr>Bacterial STIs – Figure 27.12</vt:lpstr>
      <vt:lpstr>Bacterial STIs – Figure 27.13</vt:lpstr>
      <vt:lpstr>Bacterial STIs – Figure 27.14</vt:lpstr>
      <vt:lpstr>Bacterial STIs – Figure 27.15</vt:lpstr>
      <vt:lpstr>Bacterial STIs – Figure 27.16</vt:lpstr>
      <vt:lpstr>Bacterial STIs (11)</vt:lpstr>
      <vt:lpstr>Table 27.9 Stages of Syphilis</vt:lpstr>
      <vt:lpstr>Bacterial STIs (12)</vt:lpstr>
      <vt:lpstr>Table 27.10 Syphilis</vt:lpstr>
      <vt:lpstr>Bacterial STIs – Figure 27.17</vt:lpstr>
      <vt:lpstr>Bacterial STIs (13)</vt:lpstr>
      <vt:lpstr>Table 27.11 Chancroid</vt:lpstr>
      <vt:lpstr>Viral STIs (1)</vt:lpstr>
      <vt:lpstr>Viral STIs – Figure 27.18</vt:lpstr>
      <vt:lpstr>Viral STIs (2)</vt:lpstr>
      <vt:lpstr>Viral STIs (3)</vt:lpstr>
      <vt:lpstr>Viral STIs (4)</vt:lpstr>
      <vt:lpstr>Viral STIs (5)</vt:lpstr>
      <vt:lpstr>Table 27.12 Genital Herpes</vt:lpstr>
      <vt:lpstr>Viral STIs – Figure 27.19</vt:lpstr>
      <vt:lpstr>Viral STIs (6)</vt:lpstr>
      <vt:lpstr>Viral STIs (7)</vt:lpstr>
      <vt:lpstr>Viral STIs (8)</vt:lpstr>
      <vt:lpstr>Viral STIs – Figure 27.20</vt:lpstr>
      <vt:lpstr>Table 27.13 Human Papillomavirus STIs</vt:lpstr>
      <vt:lpstr>Viral STIs (9)</vt:lpstr>
      <vt:lpstr>Table 27.14 AIDS-Defining Conditions</vt:lpstr>
      <vt:lpstr>Viral STIs – Figure 27.21</vt:lpstr>
      <vt:lpstr>Viral STIs (10)</vt:lpstr>
      <vt:lpstr>Viral STIs (11)</vt:lpstr>
      <vt:lpstr>Viral STIs – Figure 27.22</vt:lpstr>
      <vt:lpstr>Viral STIs (12)</vt:lpstr>
      <vt:lpstr>Viral STIs (13)</vt:lpstr>
      <vt:lpstr>Viral STIs – Figure 27.23</vt:lpstr>
      <vt:lpstr>Table 27.15 HIV Components </vt:lpstr>
      <vt:lpstr>Viral STIs – Figure 27.24</vt:lpstr>
      <vt:lpstr>Viral STIs (14)</vt:lpstr>
      <vt:lpstr>Viral STIs – Figure 27.25</vt:lpstr>
      <vt:lpstr>Viral STIs (15)</vt:lpstr>
      <vt:lpstr>Viral STIs (16)</vt:lpstr>
      <vt:lpstr>Table 27.16 – People at Increased Risk for HIV Disease</vt:lpstr>
      <vt:lpstr>Viral STIs – Figure 27.26</vt:lpstr>
      <vt:lpstr>Table 27.17 Antiretroviral Medications </vt:lpstr>
      <vt:lpstr>Viral STIs (17)</vt:lpstr>
      <vt:lpstr>Table 27.18 Behaviors That Help Control an AIDS Epidemic</vt:lpstr>
      <vt:lpstr>Viral STIs (18)</vt:lpstr>
      <vt:lpstr>Viral STIs (19)</vt:lpstr>
      <vt:lpstr>Viral STIs (20)</vt:lpstr>
      <vt:lpstr>Table 27.19 HIV Disease</vt:lpstr>
      <vt:lpstr>Protozoan STIs (1)</vt:lpstr>
      <vt:lpstr>Protozoan STIs – Figure 27.17</vt:lpstr>
      <vt:lpstr>Protozoan STIs (2)</vt:lpstr>
      <vt:lpstr>Protozoan STIs (3)</vt:lpstr>
      <vt:lpstr>Table 27.20 Trichomoniasis</vt:lpstr>
      <vt:lpstr>Appendix of Image Long Descriptions</vt:lpstr>
      <vt:lpstr>Viral STIs – Figure 27.21 Long Description</vt:lpstr>
      <vt:lpstr>Viral STIs – Figure 27.22 Long Description</vt:lpstr>
      <vt:lpstr>Viral STIs – Figure 27.24 Long Descriptions</vt:lpstr>
      <vt:lpstr>Viral STIs – Figure 27.25 Long Description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27</dc:title>
  <dc:creator>LeConte, Lisa</dc:creator>
  <cp:lastModifiedBy>R, Nithiyanandhan</cp:lastModifiedBy>
  <cp:revision>204</cp:revision>
  <dcterms:created xsi:type="dcterms:W3CDTF">2018-03-01T02:33:56Z</dcterms:created>
  <dcterms:modified xsi:type="dcterms:W3CDTF">2020-05-14T15:48:02Z</dcterms:modified>
</cp:coreProperties>
</file>