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</p:sldMasterIdLst>
  <p:notesMasterIdLst>
    <p:notesMasterId r:id="rId53"/>
  </p:notesMasterIdLst>
  <p:sldIdLst>
    <p:sldId id="257" r:id="rId4"/>
    <p:sldId id="311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337" r:id="rId18"/>
    <p:sldId id="272" r:id="rId19"/>
    <p:sldId id="273" r:id="rId20"/>
    <p:sldId id="338" r:id="rId21"/>
    <p:sldId id="274" r:id="rId22"/>
    <p:sldId id="275" r:id="rId23"/>
    <p:sldId id="276" r:id="rId24"/>
    <p:sldId id="334" r:id="rId25"/>
    <p:sldId id="335" r:id="rId26"/>
    <p:sldId id="314" r:id="rId27"/>
    <p:sldId id="280" r:id="rId28"/>
    <p:sldId id="284" r:id="rId29"/>
    <p:sldId id="285" r:id="rId30"/>
    <p:sldId id="286" r:id="rId31"/>
    <p:sldId id="287" r:id="rId32"/>
    <p:sldId id="317" r:id="rId33"/>
    <p:sldId id="291" r:id="rId34"/>
    <p:sldId id="294" r:id="rId35"/>
    <p:sldId id="320" r:id="rId36"/>
    <p:sldId id="327" r:id="rId37"/>
    <p:sldId id="295" r:id="rId38"/>
    <p:sldId id="296" r:id="rId39"/>
    <p:sldId id="325" r:id="rId40"/>
    <p:sldId id="297" r:id="rId41"/>
    <p:sldId id="298" r:id="rId42"/>
    <p:sldId id="299" r:id="rId43"/>
    <p:sldId id="321" r:id="rId44"/>
    <p:sldId id="301" r:id="rId45"/>
    <p:sldId id="331" r:id="rId46"/>
    <p:sldId id="304" r:id="rId47"/>
    <p:sldId id="305" r:id="rId48"/>
    <p:sldId id="306" r:id="rId49"/>
    <p:sldId id="332" r:id="rId50"/>
    <p:sldId id="333" r:id="rId51"/>
    <p:sldId id="307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454" autoAdjust="0"/>
  </p:normalViewPr>
  <p:slideViewPr>
    <p:cSldViewPr>
      <p:cViewPr varScale="1">
        <p:scale>
          <a:sx n="63" d="100"/>
          <a:sy n="63" d="100"/>
        </p:scale>
        <p:origin x="-15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ABEA5-3FA9-492E-A67D-02A29D55A394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3F95A-7548-4F1A-86AD-268FC1E99E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89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</a:endParaRPr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96FE68-F6FB-473D-AF68-D71B6CD87FD3}" type="slidenum">
              <a:rPr lang="en-US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pPr algn="r"/>
              <a:t>1</a:t>
            </a:fld>
            <a:endParaRPr lang="en-US" sz="12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Enzymes speed up chemical reactions</a:t>
            </a:r>
            <a:r>
              <a:rPr lang="en-US" baseline="0" dirty="0" smtClean="0">
                <a:latin typeface="Calibri" pitchFamily="1" charset="0"/>
              </a:rPr>
              <a:t> </a:t>
            </a:r>
            <a:r>
              <a:rPr lang="en-US" baseline="0" dirty="0" smtClean="0">
                <a:latin typeface="Calibri" pitchFamily="1" charset="0"/>
              </a:rPr>
              <a:t>by </a:t>
            </a:r>
            <a:r>
              <a:rPr lang="en-US" dirty="0" smtClean="0">
                <a:latin typeface="Calibri" pitchFamily="1" charset="0"/>
              </a:rPr>
              <a:t>lowering the </a:t>
            </a:r>
            <a:r>
              <a:rPr lang="en-US" dirty="0" smtClean="0">
                <a:latin typeface="Calibri" pitchFamily="1" charset="0"/>
              </a:rPr>
              <a:t>activation energy of </a:t>
            </a:r>
            <a:r>
              <a:rPr lang="en-US" dirty="0" smtClean="0">
                <a:latin typeface="Calibri" pitchFamily="1" charset="0"/>
              </a:rPr>
              <a:t>the reaction.</a:t>
            </a:r>
            <a:endParaRPr lang="en-US" dirty="0" smtClean="0">
              <a:latin typeface="Calibri" pitchFamily="1" charset="0"/>
            </a:endParaRPr>
          </a:p>
          <a:p>
            <a:pPr eaLnBrk="1" hangingPunct="1"/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know these definitions and examples of cofactors versus coenzymes.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understand this concept.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understand</a:t>
            </a:r>
            <a:r>
              <a:rPr lang="en-US" baseline="0" dirty="0" smtClean="0">
                <a:latin typeface="Calibri" pitchFamily="1" charset="0"/>
              </a:rPr>
              <a:t> these concepts.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know these definitions.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visual of the previous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26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be able to discuss and explain this process</a:t>
            </a:r>
            <a:r>
              <a:rPr lang="en-US" dirty="0" smtClean="0">
                <a:latin typeface="Calibri" pitchFamily="1" charset="0"/>
              </a:rPr>
              <a:t>. Think of this concept as once enough product has been made, the final product shuts down the pathway so that too much</a:t>
            </a:r>
            <a:r>
              <a:rPr lang="en-US" baseline="0" dirty="0" smtClean="0">
                <a:latin typeface="Calibri" pitchFamily="1" charset="0"/>
              </a:rPr>
              <a:t> is not produced.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 smtClean="0"/>
              <a:t>Catabolism</a:t>
            </a:r>
            <a:r>
              <a:rPr lang="en-US" dirty="0" smtClean="0"/>
              <a:t>: provides energy and building blocks for anabolism</a:t>
            </a:r>
          </a:p>
          <a:p>
            <a:pPr eaLnBrk="1" hangingPunct="1"/>
            <a:r>
              <a:rPr lang="en-US" b="1" dirty="0" smtClean="0"/>
              <a:t>Anabolism</a:t>
            </a:r>
            <a:r>
              <a:rPr lang="en-US" dirty="0" smtClean="0"/>
              <a:t>: uses energy and building blocks to build large molecules</a:t>
            </a:r>
          </a:p>
          <a:p>
            <a:pPr eaLnBrk="1" hangingPunct="1"/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visual representation</a:t>
            </a:r>
            <a:r>
              <a:rPr lang="en-US" baseline="0" dirty="0" smtClean="0"/>
              <a:t> of this concept.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3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“</a:t>
            </a:r>
            <a:r>
              <a:rPr lang="en-US" b="1" dirty="0" smtClean="0">
                <a:latin typeface="Calibri" pitchFamily="1" charset="0"/>
              </a:rPr>
              <a:t>LEO</a:t>
            </a:r>
            <a:r>
              <a:rPr lang="en-US" dirty="0" smtClean="0">
                <a:latin typeface="Calibri" pitchFamily="1" charset="0"/>
              </a:rPr>
              <a:t> THE</a:t>
            </a:r>
            <a:r>
              <a:rPr lang="en-US" baseline="0" dirty="0" smtClean="0">
                <a:latin typeface="Calibri" pitchFamily="1" charset="0"/>
              </a:rPr>
              <a:t> LION SAYS </a:t>
            </a:r>
            <a:r>
              <a:rPr lang="en-US" b="1" baseline="0" dirty="0" smtClean="0">
                <a:latin typeface="Calibri" pitchFamily="1" charset="0"/>
              </a:rPr>
              <a:t>GER</a:t>
            </a:r>
            <a:r>
              <a:rPr lang="en-US" baseline="0" dirty="0" smtClean="0">
                <a:latin typeface="Calibri" pitchFamily="1" charset="0"/>
              </a:rPr>
              <a:t>!” A way of remembering that “</a:t>
            </a:r>
            <a:r>
              <a:rPr lang="en-US" b="1" baseline="0" dirty="0" smtClean="0">
                <a:latin typeface="Calibri" pitchFamily="1" charset="0"/>
              </a:rPr>
              <a:t>L</a:t>
            </a:r>
            <a:r>
              <a:rPr lang="en-US" baseline="0" dirty="0" smtClean="0">
                <a:latin typeface="Calibri" pitchFamily="1" charset="0"/>
              </a:rPr>
              <a:t>oss of </a:t>
            </a:r>
            <a:r>
              <a:rPr lang="en-US" b="1" baseline="0" dirty="0" smtClean="0">
                <a:latin typeface="Calibri" pitchFamily="1" charset="0"/>
              </a:rPr>
              <a:t>E</a:t>
            </a:r>
            <a:r>
              <a:rPr lang="en-US" baseline="0" dirty="0" smtClean="0">
                <a:latin typeface="Calibri" pitchFamily="1" charset="0"/>
              </a:rPr>
              <a:t>lectrons is </a:t>
            </a:r>
            <a:r>
              <a:rPr lang="en-US" b="1" baseline="0" dirty="0" smtClean="0">
                <a:latin typeface="Calibri" pitchFamily="1" charset="0"/>
              </a:rPr>
              <a:t>O</a:t>
            </a:r>
            <a:r>
              <a:rPr lang="en-US" baseline="0" dirty="0" smtClean="0">
                <a:latin typeface="Calibri" pitchFamily="1" charset="0"/>
              </a:rPr>
              <a:t>xidation” and “</a:t>
            </a:r>
            <a:r>
              <a:rPr lang="en-US" b="1" baseline="0" dirty="0" smtClean="0">
                <a:latin typeface="Calibri" pitchFamily="1" charset="0"/>
              </a:rPr>
              <a:t>G</a:t>
            </a:r>
            <a:r>
              <a:rPr lang="en-US" baseline="0" dirty="0" smtClean="0">
                <a:latin typeface="Calibri" pitchFamily="1" charset="0"/>
              </a:rPr>
              <a:t>ain of </a:t>
            </a:r>
            <a:r>
              <a:rPr lang="en-US" b="1" baseline="0" dirty="0" smtClean="0">
                <a:latin typeface="Calibri" pitchFamily="1" charset="0"/>
              </a:rPr>
              <a:t>E</a:t>
            </a:r>
            <a:r>
              <a:rPr lang="en-US" baseline="0" dirty="0" smtClean="0">
                <a:latin typeface="Calibri" pitchFamily="1" charset="0"/>
              </a:rPr>
              <a:t>lectrons is </a:t>
            </a:r>
            <a:r>
              <a:rPr lang="en-US" b="1" baseline="0" dirty="0" smtClean="0">
                <a:latin typeface="Calibri" pitchFamily="1" charset="0"/>
              </a:rPr>
              <a:t>R</a:t>
            </a:r>
            <a:r>
              <a:rPr lang="en-US" baseline="0" dirty="0" smtClean="0">
                <a:latin typeface="Calibri" pitchFamily="1" charset="0"/>
              </a:rPr>
              <a:t>eduction”</a:t>
            </a:r>
          </a:p>
          <a:p>
            <a:pPr eaLnBrk="1" hangingPunct="1"/>
            <a:r>
              <a:rPr lang="en-US" baseline="0" dirty="0" smtClean="0">
                <a:latin typeface="Calibri" pitchFamily="1" charset="0"/>
              </a:rPr>
              <a:t>OR “OIL RIG” – </a:t>
            </a:r>
            <a:r>
              <a:rPr lang="en-US" b="1" baseline="0" dirty="0" smtClean="0">
                <a:latin typeface="Calibri" pitchFamily="1" charset="0"/>
              </a:rPr>
              <a:t>O</a:t>
            </a:r>
            <a:r>
              <a:rPr lang="en-US" baseline="0" dirty="0" smtClean="0">
                <a:latin typeface="Calibri" pitchFamily="1" charset="0"/>
              </a:rPr>
              <a:t>xidation </a:t>
            </a:r>
            <a:r>
              <a:rPr lang="en-US" b="1" baseline="0" dirty="0" smtClean="0">
                <a:latin typeface="Calibri" pitchFamily="1" charset="0"/>
              </a:rPr>
              <a:t>I</a:t>
            </a:r>
            <a:r>
              <a:rPr lang="en-US" baseline="0" dirty="0" smtClean="0">
                <a:latin typeface="Calibri" pitchFamily="1" charset="0"/>
              </a:rPr>
              <a:t>s </a:t>
            </a:r>
            <a:r>
              <a:rPr lang="en-US" b="1" baseline="0" dirty="0" smtClean="0">
                <a:latin typeface="Calibri" pitchFamily="1" charset="0"/>
              </a:rPr>
              <a:t>L</a:t>
            </a:r>
            <a:r>
              <a:rPr lang="en-US" baseline="0" dirty="0" smtClean="0">
                <a:latin typeface="Calibri" pitchFamily="1" charset="0"/>
              </a:rPr>
              <a:t>oss </a:t>
            </a:r>
            <a:r>
              <a:rPr lang="en-US" b="1" baseline="0" dirty="0" smtClean="0">
                <a:latin typeface="Calibri" pitchFamily="1" charset="0"/>
              </a:rPr>
              <a:t>R</a:t>
            </a:r>
            <a:r>
              <a:rPr lang="en-US" baseline="0" dirty="0" smtClean="0">
                <a:latin typeface="Calibri" pitchFamily="1" charset="0"/>
              </a:rPr>
              <a:t>eduction </a:t>
            </a:r>
            <a:r>
              <a:rPr lang="en-US" b="1" baseline="0" dirty="0" smtClean="0">
                <a:latin typeface="Calibri" pitchFamily="1" charset="0"/>
              </a:rPr>
              <a:t>I</a:t>
            </a:r>
            <a:r>
              <a:rPr lang="en-US" baseline="0" dirty="0" smtClean="0">
                <a:latin typeface="Calibri" pitchFamily="1" charset="0"/>
              </a:rPr>
              <a:t>s </a:t>
            </a:r>
            <a:r>
              <a:rPr lang="en-US" b="1" baseline="0" dirty="0" smtClean="0">
                <a:latin typeface="Calibri" pitchFamily="1" charset="0"/>
              </a:rPr>
              <a:t>G</a:t>
            </a:r>
            <a:r>
              <a:rPr lang="en-US" baseline="0" dirty="0" smtClean="0">
                <a:latin typeface="Calibri" pitchFamily="1" charset="0"/>
              </a:rPr>
              <a:t>ain.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know this brief</a:t>
            </a:r>
            <a:r>
              <a:rPr lang="en-US" baseline="0" dirty="0" smtClean="0"/>
              <a:t> definitions.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23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ATP has a weak bond with phosphate so more energy is released when the bond is broken.</a:t>
            </a:r>
          </a:p>
          <a:p>
            <a:pPr eaLnBrk="1" hangingPunct="1"/>
            <a:r>
              <a:rPr lang="en-US" dirty="0" smtClean="0">
                <a:latin typeface="Calibri" pitchFamily="1" charset="0"/>
              </a:rPr>
              <a:t>Please</a:t>
            </a:r>
            <a:r>
              <a:rPr lang="en-US" baseline="0" dirty="0" smtClean="0">
                <a:latin typeface="Calibri" pitchFamily="1" charset="0"/>
              </a:rPr>
              <a:t> understand this concept. We will see it time and time </a:t>
            </a:r>
            <a:r>
              <a:rPr lang="en-US" baseline="0" dirty="0" smtClean="0">
                <a:latin typeface="Calibri" pitchFamily="1" charset="0"/>
              </a:rPr>
              <a:t>again as ATP is the primary method with which the body transports energy.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familiarize yourself with these</a:t>
            </a:r>
            <a:r>
              <a:rPr lang="en-US" baseline="0" dirty="0" smtClean="0">
                <a:latin typeface="Calibri" pitchFamily="1" charset="0"/>
              </a:rPr>
              <a:t> concepts.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Credit to </a:t>
            </a:r>
            <a:r>
              <a:rPr lang="en-US" dirty="0" err="1" smtClean="0"/>
              <a:t>Tortora’s</a:t>
            </a:r>
            <a:r>
              <a:rPr lang="en-US" dirty="0" smtClean="0"/>
              <a:t> Microbiology text.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60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Understand this concept and remind yourself what a coenzyme is.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</a:t>
            </a:r>
            <a:r>
              <a:rPr lang="en-US" baseline="0" dirty="0" smtClean="0"/>
              <a:t> note the term “Pyruvic Acid” is also known as “Pyruvate</a:t>
            </a:r>
            <a:r>
              <a:rPr lang="en-US" baseline="0" dirty="0" smtClean="0"/>
              <a:t>”. Understand that in this 10 step process, one molecule of glucose is broken down into two molecules of pyruvate and energy is released from the broken bond.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074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</a:t>
            </a:r>
            <a:r>
              <a:rPr lang="en-US" baseline="0" dirty="0" smtClean="0"/>
              <a:t> understand that pyruvate must be converted to the two-carbon molecule Acetyl CoA prior to entering the Krebs cycle.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870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Calibri" pitchFamily="1" charset="0"/>
              </a:rPr>
              <a:t>Understand these concepts; however, you do not need to know the chemical formulas</a:t>
            </a:r>
            <a:r>
              <a:rPr lang="en-US" baseline="0" dirty="0" smtClean="0">
                <a:latin typeface="Calibri" pitchFamily="1" charset="0"/>
              </a:rPr>
              <a:t> or structures of any of the components of cellular respiration, just their names.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951D4E-6F7D-4649-A5FB-53C32040A004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 where in the cell the Krebs cycle occurs.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491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be familiar with the concepts on this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213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know the products of the Krebs cycle</a:t>
            </a:r>
            <a:r>
              <a:rPr lang="en-US" baseline="0" dirty="0" smtClean="0"/>
              <a:t> in order. However, you do not need to know which coenzyme is used, etc. at each step.</a:t>
            </a:r>
          </a:p>
          <a:p>
            <a:r>
              <a:rPr lang="en-US" baseline="0" dirty="0" smtClean="0"/>
              <a:t>“</a:t>
            </a:r>
            <a:r>
              <a:rPr lang="en-US" b="1" baseline="0" dirty="0" smtClean="0"/>
              <a:t>C</a:t>
            </a:r>
            <a:r>
              <a:rPr lang="en-US" baseline="0" dirty="0" smtClean="0"/>
              <a:t>an </a:t>
            </a:r>
            <a:r>
              <a:rPr lang="en-US" b="1" baseline="0" dirty="0" smtClean="0"/>
              <a:t>I</a:t>
            </a:r>
            <a:r>
              <a:rPr lang="en-US" baseline="0" dirty="0" smtClean="0"/>
              <a:t> </a:t>
            </a:r>
            <a:r>
              <a:rPr lang="en-US" b="1" baseline="0" dirty="0" smtClean="0"/>
              <a:t>K</a:t>
            </a:r>
            <a:r>
              <a:rPr lang="en-US" baseline="0" dirty="0" smtClean="0"/>
              <a:t>eep </a:t>
            </a:r>
            <a:r>
              <a:rPr lang="en-US" b="1" baseline="0" dirty="0" smtClean="0"/>
              <a:t>S</a:t>
            </a:r>
            <a:r>
              <a:rPr lang="en-US" baseline="0" dirty="0" smtClean="0"/>
              <a:t>ilver </a:t>
            </a:r>
            <a:r>
              <a:rPr lang="en-US" b="1" baseline="0" dirty="0" smtClean="0"/>
              <a:t>S</a:t>
            </a:r>
            <a:r>
              <a:rPr lang="en-US" baseline="0" dirty="0" smtClean="0"/>
              <a:t>taples </a:t>
            </a:r>
            <a:r>
              <a:rPr lang="en-US" b="1" baseline="0" dirty="0" smtClean="0"/>
              <a:t>F</a:t>
            </a:r>
            <a:r>
              <a:rPr lang="en-US" baseline="0" dirty="0" smtClean="0"/>
              <a:t>or </a:t>
            </a:r>
            <a:r>
              <a:rPr lang="en-US" b="1" baseline="0" dirty="0" smtClean="0"/>
              <a:t>M</a:t>
            </a:r>
            <a:r>
              <a:rPr lang="en-US" baseline="0" dirty="0" smtClean="0"/>
              <a:t>y </a:t>
            </a:r>
            <a:r>
              <a:rPr lang="en-US" b="1" baseline="0" dirty="0" smtClean="0"/>
              <a:t>O</a:t>
            </a:r>
            <a:r>
              <a:rPr lang="en-US" baseline="0" dirty="0" smtClean="0"/>
              <a:t>ffice?” = Citric Acid, </a:t>
            </a:r>
            <a:r>
              <a:rPr lang="en-US" baseline="0" dirty="0" err="1" smtClean="0"/>
              <a:t>Isocitric</a:t>
            </a:r>
            <a:r>
              <a:rPr lang="en-US" baseline="0" dirty="0" smtClean="0"/>
              <a:t> Acid, (alpha)</a:t>
            </a:r>
            <a:r>
              <a:rPr lang="en-US" baseline="0" dirty="0" err="1" smtClean="0"/>
              <a:t>ketoglutaric</a:t>
            </a:r>
            <a:r>
              <a:rPr lang="en-US" baseline="0" dirty="0" smtClean="0"/>
              <a:t> acid, </a:t>
            </a:r>
            <a:r>
              <a:rPr lang="en-US" baseline="0" dirty="0" err="1" smtClean="0"/>
              <a:t>succinyl</a:t>
            </a:r>
            <a:r>
              <a:rPr lang="en-US" baseline="0" dirty="0" smtClean="0"/>
              <a:t>-CoA, Succinic acid, </a:t>
            </a:r>
            <a:r>
              <a:rPr lang="en-US" baseline="0" dirty="0" err="1" smtClean="0"/>
              <a:t>Fumaric</a:t>
            </a:r>
            <a:r>
              <a:rPr lang="en-US" baseline="0" dirty="0" smtClean="0"/>
              <a:t> acid, Malic acid, </a:t>
            </a:r>
            <a:r>
              <a:rPr lang="en-US" baseline="0" dirty="0" err="1" smtClean="0"/>
              <a:t>Oxaloacetic</a:t>
            </a:r>
            <a:r>
              <a:rPr lang="en-US" baseline="0" dirty="0" smtClean="0"/>
              <a:t> acid.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093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Know location of ETC in </a:t>
            </a:r>
            <a:r>
              <a:rPr lang="en-US" dirty="0" err="1" smtClean="0">
                <a:latin typeface="Calibri" pitchFamily="1" charset="0"/>
              </a:rPr>
              <a:t>proks</a:t>
            </a:r>
            <a:r>
              <a:rPr lang="en-US" dirty="0" smtClean="0">
                <a:latin typeface="Calibri" pitchFamily="1" charset="0"/>
              </a:rPr>
              <a:t> versus </a:t>
            </a:r>
            <a:r>
              <a:rPr lang="en-US" dirty="0" err="1" smtClean="0">
                <a:latin typeface="Calibri" pitchFamily="1" charset="0"/>
              </a:rPr>
              <a:t>euks</a:t>
            </a:r>
            <a:r>
              <a:rPr lang="en-US" dirty="0" smtClean="0">
                <a:latin typeface="Calibri" pitchFamily="1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</a:t>
            </a:r>
            <a:r>
              <a:rPr lang="en-US" baseline="0" dirty="0" smtClean="0">
                <a:latin typeface="Calibri" pitchFamily="1" charset="0"/>
              </a:rPr>
              <a:t> know these concepts but again you do not need to know the complexes in order.</a:t>
            </a:r>
            <a:endParaRPr lang="en-US" dirty="0" smtClean="0">
              <a:latin typeface="Calibri" pitchFamily="1" charset="0"/>
            </a:endParaRPr>
          </a:p>
          <a:p>
            <a:pPr eaLnBrk="1" hangingPunct="1"/>
            <a:r>
              <a:rPr lang="en-US" dirty="0" smtClean="0">
                <a:latin typeface="Calibri" pitchFamily="1" charset="0"/>
              </a:rPr>
              <a:t>Understand that the reduced coenzymes from the Krebs cycle travel to the ETC where the Hydrogen ion is “cashed” into energy in the form of ATP.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</a:t>
            </a:r>
            <a:r>
              <a:rPr lang="en-US" baseline="0" dirty="0" smtClean="0">
                <a:latin typeface="Calibri" pitchFamily="1" charset="0"/>
              </a:rPr>
              <a:t> know this chart (most of it is a review).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</a:t>
            </a:r>
            <a:r>
              <a:rPr lang="en-US" baseline="0" dirty="0" smtClean="0">
                <a:latin typeface="Calibri" pitchFamily="1" charset="0"/>
              </a:rPr>
              <a:t> know this overview for each glucose molecule.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/>
            <a:endParaRPr lang="en-US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</a:t>
            </a:r>
            <a:r>
              <a:rPr lang="en-US" baseline="0" dirty="0" smtClean="0">
                <a:latin typeface="Calibri" pitchFamily="1" charset="0"/>
              </a:rPr>
              <a:t> be familiar with these concepts</a:t>
            </a:r>
            <a:r>
              <a:rPr lang="en-US" baseline="0" dirty="0" smtClean="0">
                <a:latin typeface="Calibri" pitchFamily="1" charset="0"/>
              </a:rPr>
              <a:t>. When an organic molecule is present instead of oxygen as the final electron acceptor, fermentation may occur in some organisms.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Calibri" pitchFamily="1" charset="0"/>
              </a:rPr>
              <a:t>You do not need to know the end products for each organism; however, please understand</a:t>
            </a:r>
            <a:r>
              <a:rPr lang="en-US" baseline="0" dirty="0" smtClean="0">
                <a:latin typeface="Calibri" pitchFamily="1" charset="0"/>
              </a:rPr>
              <a:t> the concept that identifying the end products of particular reactions can assist in identifying the microorganism.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9275EA-7258-49F2-9E36-8D4BEAB48181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know the concepts</a:t>
            </a:r>
            <a:r>
              <a:rPr lang="en-US" baseline="0" dirty="0" smtClean="0">
                <a:latin typeface="Calibri" pitchFamily="1" charset="0"/>
              </a:rPr>
              <a:t> and examples on the left side of the slide.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 this concept</a:t>
            </a:r>
            <a:r>
              <a:rPr lang="en-US" baseline="0" dirty="0" smtClean="0"/>
              <a:t> and definition.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55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/>
            <a:endParaRPr lang="en-US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aseline="0" dirty="0" smtClean="0">
                <a:latin typeface="Calibri" pitchFamily="1" charset="0"/>
              </a:rPr>
              <a:t>This explains how proteins and lipids also have the ability to enter cellular respiration. You do NOT need to know the specifics, simply that they can do so.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When you hear photophosphorylation, think chlorophyll.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pitchFamily="1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3264F1-25C9-446C-B939-3A17D7FA22D5}" type="slidenum">
              <a:rPr lang="en-US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Calibri" pitchFamily="1" charset="0"/>
              </a:rPr>
              <a:t>Please be very</a:t>
            </a:r>
            <a:r>
              <a:rPr lang="en-US" baseline="0" dirty="0" smtClean="0">
                <a:latin typeface="Calibri" pitchFamily="1" charset="0"/>
              </a:rPr>
              <a:t> familiar with this chart.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4E22F2-E38A-438F-8FFC-E988A5A2A32E}" type="slidenum">
              <a:rPr lang="en-US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/>
            <a:endParaRPr lang="en-US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know this definition. The images are simply</a:t>
            </a:r>
            <a:r>
              <a:rPr lang="en-US" baseline="0" dirty="0" smtClean="0">
                <a:latin typeface="Calibri" pitchFamily="1" charset="0"/>
              </a:rPr>
              <a:t> examples we </a:t>
            </a:r>
            <a:r>
              <a:rPr lang="en-US" baseline="0" smtClean="0">
                <a:latin typeface="Calibri" pitchFamily="1" charset="0"/>
              </a:rPr>
              <a:t>have already discussed.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Radiant</a:t>
            </a:r>
            <a:r>
              <a:rPr lang="en-US" baseline="0" dirty="0" smtClean="0"/>
              <a:t> to Chemical to Electrical to Mechanical to Thermal to electrical to mechanical to thermal to electrical……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Metabolism is a </a:t>
            </a:r>
            <a:r>
              <a:rPr lang="en-US" dirty="0" smtClean="0"/>
              <a:t>combination of chemical reactions that result in energy and products that the cell needs to survive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Metabolism</a:t>
            </a:r>
            <a:r>
              <a:rPr lang="en-US" baseline="0" dirty="0" smtClean="0"/>
              <a:t> creates heat</a:t>
            </a:r>
            <a:endParaRPr lang="en-US" dirty="0" smtClean="0"/>
          </a:p>
          <a:p>
            <a:r>
              <a:rPr lang="en-US" dirty="0" smtClean="0"/>
              <a:t>Please remember</a:t>
            </a:r>
            <a:r>
              <a:rPr lang="en-US" baseline="0" dirty="0" smtClean="0"/>
              <a:t> that energy can neither be created nor destroyed, but can be transferred.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be very comfortable with these concepts. See text</a:t>
            </a:r>
            <a:r>
              <a:rPr lang="en-US" baseline="0" dirty="0" smtClean="0">
                <a:latin typeface="Calibri" pitchFamily="1" charset="0"/>
              </a:rPr>
              <a:t> for further information.</a:t>
            </a: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very important concept to understand.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15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Catalysts</a:t>
            </a:r>
            <a:r>
              <a:rPr lang="en-US" baseline="0" dirty="0" smtClean="0"/>
              <a:t> increase the rate of a reaction (how fast it occurs); however, they decrease the amount of total time required to complete the reaction.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9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Enzymes </a:t>
            </a:r>
            <a:r>
              <a:rPr lang="en-US" dirty="0" smtClean="0"/>
              <a:t>end with the suffix –</a:t>
            </a:r>
            <a:r>
              <a:rPr lang="en-US" dirty="0" err="1" smtClean="0"/>
              <a:t>ase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ag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11813" y="0"/>
            <a:ext cx="3529012" cy="6858000"/>
          </a:xfrm>
          <a:prstGeom prst="rect">
            <a:avLst/>
          </a:prstGeom>
          <a:solidFill>
            <a:schemeClr val="bg1">
              <a:alpha val="14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pitchFamily="8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50350" cy="136525"/>
          </a:xfrm>
          <a:prstGeom prst="rect">
            <a:avLst/>
          </a:prstGeom>
          <a:solidFill>
            <a:srgbClr val="0073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pitchFamily="84" charset="-128"/>
            </a:endParaRPr>
          </a:p>
        </p:txBody>
      </p:sp>
      <p:sp>
        <p:nvSpPr>
          <p:cNvPr id="300034" name="Title Placeholder 1"/>
          <p:cNvSpPr>
            <a:spLocks noGrp="1"/>
          </p:cNvSpPr>
          <p:nvPr>
            <p:ph type="ctrTitle"/>
          </p:nvPr>
        </p:nvSpPr>
        <p:spPr>
          <a:xfrm>
            <a:off x="5776913" y="1187450"/>
            <a:ext cx="3198812" cy="639763"/>
          </a:xfrm>
        </p:spPr>
        <p:txBody>
          <a:bodyPr/>
          <a:lstStyle>
            <a:lvl1pPr algn="ctr">
              <a:defRPr sz="4000" smtClean="0">
                <a:solidFill>
                  <a:srgbClr val="DA472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00035" name="Text Placeholder 2"/>
          <p:cNvSpPr>
            <a:spLocks noGrp="1"/>
          </p:cNvSpPr>
          <p:nvPr>
            <p:ph type="subTitle" idx="1"/>
          </p:nvPr>
        </p:nvSpPr>
        <p:spPr>
          <a:xfrm>
            <a:off x="5776913" y="2284413"/>
            <a:ext cx="3198812" cy="2101850"/>
          </a:xfrm>
        </p:spPr>
        <p:txBody>
          <a:bodyPr lIns="91440" tIns="45720" rIns="91440" bIns="45720"/>
          <a:lstStyle>
            <a:lvl1pPr marL="0" indent="0" algn="ctr">
              <a:buFont typeface="Wingdings" pitchFamily="48" charset="2"/>
              <a:buNone/>
              <a:defRPr b="1" smtClean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264C-1ED5-4573-9FBF-9D4FED167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8B87-BFE0-46B0-AFAA-49F80F5E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29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264C-1ED5-4573-9FBF-9D4FED167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8B87-BFE0-46B0-AFAA-49F80F5E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93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264C-1ED5-4573-9FBF-9D4FED167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8B87-BFE0-46B0-AFAA-49F80F5E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35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264C-1ED5-4573-9FBF-9D4FED167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8B87-BFE0-46B0-AFAA-49F80F5E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09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264C-1ED5-4573-9FBF-9D4FED167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8B87-BFE0-46B0-AFAA-49F80F5E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11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264C-1ED5-4573-9FBF-9D4FED167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8B87-BFE0-46B0-AFAA-49F80F5E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45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264C-1ED5-4573-9FBF-9D4FED167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8B87-BFE0-46B0-AFAA-49F80F5E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08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264C-1ED5-4573-9FBF-9D4FED167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8B87-BFE0-46B0-AFAA-49F80F5E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04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264C-1ED5-4573-9FBF-9D4FED167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8B87-BFE0-46B0-AFAA-49F80F5E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9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264C-1ED5-4573-9FBF-9D4FED167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8B87-BFE0-46B0-AFAA-49F80F5E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95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264C-1ED5-4573-9FBF-9D4FED167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68B87-BFE0-46B0-AFAA-49F80F5E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38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362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Font typeface="Calibri" pitchFamily="34" charset="0"/>
              <a:buChar char="–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0"/>
            <a:ext cx="8683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7013" y="838200"/>
            <a:ext cx="86836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09600"/>
            <a:ext cx="9150350" cy="136525"/>
          </a:xfrm>
          <a:prstGeom prst="rect">
            <a:avLst/>
          </a:prstGeom>
          <a:solidFill>
            <a:srgbClr val="0073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pitchFamily="8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73AE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Wingdings" pitchFamily="1" charset="2"/>
        <a:buChar char="§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Calibri" pitchFamily="1" charset="0"/>
        <a:buChar char="–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Symbol" pitchFamily="1" charset="2"/>
        <a:buChar char=""/>
        <a:defRPr sz="22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Symbol" pitchFamily="1" charset="2"/>
        <a:buChar char="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Symbol" pitchFamily="1" charset="2"/>
        <a:buChar char="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2B94B-44CA-4EF5-BC7C-03C9B72750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ED94B-0E20-48CC-8606-D924E4378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8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r" eaLnBrk="1" latinLnBrk="0" hangingPunct="1"/>
            <a:endParaRPr kumimoji="0"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9/10/2017</a:t>
            </a:fld>
            <a:endParaRPr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 sz="1600" b="1" dirty="0">
              <a:solidFill>
                <a:schemeClr val="tx2">
                  <a:shade val="90000"/>
                </a:schemeClr>
              </a:solidFill>
              <a:effectLst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1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2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gray">
          <a:xfrm>
            <a:off x="5600700" y="0"/>
            <a:ext cx="3543300" cy="6553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1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776913" y="1187450"/>
            <a:ext cx="3198812" cy="660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 smtClean="0">
                <a:solidFill>
                  <a:srgbClr val="DA472B"/>
                </a:solidFill>
                <a:latin typeface="Arial" pitchFamily="34" charset="0"/>
              </a:rPr>
              <a:t>Chapter 8</a:t>
            </a:r>
          </a:p>
        </p:txBody>
      </p:sp>
      <p:sp>
        <p:nvSpPr>
          <p:cNvPr id="7172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5776913" y="2284413"/>
            <a:ext cx="3198812" cy="210185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b="1" dirty="0" smtClean="0">
                <a:solidFill>
                  <a:schemeClr val="bg1"/>
                </a:solidFill>
              </a:rPr>
              <a:t>Microbial Metabolism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7174" name="Rectangle 10"/>
          <p:cNvSpPr>
            <a:spLocks noChangeArrowheads="1"/>
          </p:cNvSpPr>
          <p:nvPr/>
        </p:nvSpPr>
        <p:spPr bwMode="gray">
          <a:xfrm>
            <a:off x="0" y="0"/>
            <a:ext cx="9144000" cy="152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gray">
          <a:xfrm>
            <a:off x="0" y="6553200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67640"/>
            <a:ext cx="4998720" cy="647056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-15240" y="-3048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Enzymes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460" y="1371600"/>
            <a:ext cx="6553200" cy="4191000"/>
            <a:chOff x="-304800" y="2895600"/>
            <a:chExt cx="5410200" cy="2990850"/>
          </a:xfrm>
        </p:grpSpPr>
        <p:pic>
          <p:nvPicPr>
            <p:cNvPr id="7" name="Picture 3" descr="13_520_b_FI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-755" b="7532"/>
            <a:stretch>
              <a:fillRect/>
            </a:stretch>
          </p:blipFill>
          <p:spPr bwMode="auto">
            <a:xfrm>
              <a:off x="-282575" y="4286250"/>
              <a:ext cx="5387975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 descr="13_520_a_FI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392"/>
            <a:stretch>
              <a:fillRect/>
            </a:stretch>
          </p:blipFill>
          <p:spPr bwMode="auto">
            <a:xfrm>
              <a:off x="-304800" y="2895600"/>
              <a:ext cx="5387975" cy="169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9" descr="C:\Users\Denise\Desktop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3988" y="2743200"/>
            <a:ext cx="2640012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figure_05_04b_labeled"/>
          <p:cNvPicPr>
            <a:picLocks noChangeAspect="1" noChangeArrowheads="1"/>
          </p:cNvPicPr>
          <p:nvPr/>
        </p:nvPicPr>
        <p:blipFill>
          <a:blip r:embed="rId6" cstate="print"/>
          <a:srcRect l="48228" b="5647"/>
          <a:stretch>
            <a:fillRect/>
          </a:stretch>
        </p:blipFill>
        <p:spPr bwMode="auto">
          <a:xfrm>
            <a:off x="6324600" y="5029200"/>
            <a:ext cx="2819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Enzyme Components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4421187" cy="419100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Enzyme components: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some enzymes need non-protein components to be active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err="1" smtClean="0">
                <a:latin typeface="Calibri" pitchFamily="1" charset="0"/>
              </a:rPr>
              <a:t>apoenzyme</a:t>
            </a:r>
            <a:r>
              <a:rPr lang="en-US" dirty="0" smtClean="0">
                <a:latin typeface="Calibri" pitchFamily="1" charset="0"/>
              </a:rPr>
              <a:t> – protein component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inactive without cofactor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cofactor</a:t>
            </a:r>
            <a:r>
              <a:rPr lang="en-US" dirty="0" smtClean="0">
                <a:latin typeface="Calibri" pitchFamily="1" charset="0"/>
              </a:rPr>
              <a:t> – non-protein component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Ex. iron, zinc, magnesium, or calcium </a:t>
            </a:r>
          </a:p>
          <a:p>
            <a:pPr lvl="2" eaLnBrk="1" hangingPunct="1"/>
            <a:r>
              <a:rPr lang="en-US" b="1" dirty="0" smtClean="0">
                <a:latin typeface="Calibri" pitchFamily="1" charset="0"/>
              </a:rPr>
              <a:t>coenzyme</a:t>
            </a:r>
            <a:r>
              <a:rPr lang="en-US" dirty="0" smtClean="0">
                <a:latin typeface="Calibri" pitchFamily="1" charset="0"/>
              </a:rPr>
              <a:t> – organic cofactor</a:t>
            </a:r>
          </a:p>
          <a:p>
            <a:pPr lvl="3" eaLnBrk="1" hangingPunct="1"/>
            <a:r>
              <a:rPr lang="en-US" dirty="0" smtClean="0">
                <a:latin typeface="Calibri" pitchFamily="1" charset="0"/>
              </a:rPr>
              <a:t>vitamins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holoenzyme</a:t>
            </a:r>
            <a:r>
              <a:rPr lang="en-US" dirty="0" smtClean="0">
                <a:latin typeface="Calibri" pitchFamily="1" charset="0"/>
              </a:rPr>
              <a:t> – </a:t>
            </a:r>
            <a:r>
              <a:rPr lang="en-US" dirty="0" err="1" smtClean="0">
                <a:latin typeface="Calibri" pitchFamily="1" charset="0"/>
              </a:rPr>
              <a:t>apoenzyme</a:t>
            </a:r>
            <a:r>
              <a:rPr lang="en-US" dirty="0" smtClean="0">
                <a:latin typeface="Calibri" pitchFamily="1" charset="0"/>
              </a:rPr>
              <a:t> &amp; cofactor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active</a:t>
            </a:r>
          </a:p>
        </p:txBody>
      </p:sp>
      <p:pic>
        <p:nvPicPr>
          <p:cNvPr id="7" name="Picture Placeholder 1" descr="OSC_Microbio_08_01_InducedF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59" b="-8759"/>
          <a:stretch>
            <a:fillRect/>
          </a:stretch>
        </p:blipFill>
        <p:spPr>
          <a:xfrm>
            <a:off x="1219200" y="4369143"/>
            <a:ext cx="5733437" cy="2488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-4000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latin typeface="Calibri" pitchFamily="1" charset="0"/>
              </a:rPr>
              <a:t>Factors Influencing Enzyme Activity</a:t>
            </a:r>
          </a:p>
        </p:txBody>
      </p:sp>
      <p:sp>
        <p:nvSpPr>
          <p:cNvPr id="17411" name="Rectangle 9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6554787" cy="48768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Enzyme activity influenced by temperature: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chemical reaction rate increases with increasing temperature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different enzymes, different optimum temperatures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very high temperatures </a:t>
            </a:r>
            <a:r>
              <a:rPr lang="en-US" b="1" smtClean="0">
                <a:latin typeface="Calibri" pitchFamily="1" charset="0"/>
              </a:rPr>
              <a:t>denature</a:t>
            </a:r>
            <a:r>
              <a:rPr lang="en-US" smtClean="0">
                <a:latin typeface="Calibri" pitchFamily="1" charset="0"/>
              </a:rPr>
              <a:t> enzymes, drastically reducing reaction rate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hydrogen bonds break, active site shape lost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may be reversible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not reversible if enzyme coagulates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C:\Users\Denise B. Steele\Desktop\Picture3.png"/>
          <p:cNvPicPr>
            <a:picLocks noChangeAspect="1" noChangeArrowheads="1"/>
          </p:cNvPicPr>
          <p:nvPr/>
        </p:nvPicPr>
        <p:blipFill>
          <a:blip r:embed="rId3" cstate="print"/>
          <a:srcRect l="10681" t="3612" r="2982" b="5074"/>
          <a:stretch>
            <a:fillRect/>
          </a:stretch>
        </p:blipFill>
        <p:spPr bwMode="auto">
          <a:xfrm>
            <a:off x="5627688" y="762000"/>
            <a:ext cx="35163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Users\Denise Steele\Documents\Teaching\River Valley Community College\Microbiology\textbook\chapter_05\b_jpeg_images_and_tables\a_labeled\figure_05_05_labeled.jpg"/>
          <p:cNvPicPr>
            <a:picLocks noChangeAspect="1" noChangeArrowheads="1"/>
          </p:cNvPicPr>
          <p:nvPr/>
        </p:nvPicPr>
        <p:blipFill>
          <a:blip r:embed="rId4" cstate="print"/>
          <a:srcRect l="69688" b="5112"/>
          <a:stretch>
            <a:fillRect/>
          </a:stretch>
        </p:blipFill>
        <p:spPr bwMode="auto">
          <a:xfrm>
            <a:off x="6553200" y="3127375"/>
            <a:ext cx="259080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3810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latin typeface="Calibri" pitchFamily="1" charset="0"/>
              </a:rPr>
              <a:t>Factors Influencing Enzyme Activity</a:t>
            </a:r>
          </a:p>
        </p:txBody>
      </p:sp>
      <p:sp>
        <p:nvSpPr>
          <p:cNvPr id="17411" name="Rectangle 9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5335587" cy="58674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mtClean="0">
                <a:latin typeface="Calibri" pitchFamily="1" charset="0"/>
              </a:rPr>
              <a:t>Enzyme activity influenced by pH: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work best at optimal pH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different enzymes, different optimum pHs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extreme pHs cause denaturation</a:t>
            </a:r>
          </a:p>
          <a:p>
            <a:pPr eaLnBrk="1" hangingPunct="1"/>
            <a:r>
              <a:rPr lang="en-US" smtClean="0">
                <a:latin typeface="Calibri" pitchFamily="1" charset="0"/>
              </a:rPr>
              <a:t>Enzyme activity influenced by substrate concentration: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reaction rate increases with increasing substrate concentration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until </a:t>
            </a:r>
            <a:r>
              <a:rPr lang="en-US" b="1" smtClean="0">
                <a:latin typeface="Calibri" pitchFamily="1" charset="0"/>
              </a:rPr>
              <a:t>saturation</a:t>
            </a:r>
            <a:r>
              <a:rPr lang="en-US" smtClean="0">
                <a:latin typeface="Calibri" pitchFamily="1" charset="0"/>
              </a:rPr>
              <a:t> – active site always occupied by substrate or product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enzymes not normally saturated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8"/>
          <p:cNvSpPr>
            <a:spLocks noGrp="1" noChangeArrowheads="1"/>
          </p:cNvSpPr>
          <p:nvPr>
            <p:ph type="title"/>
          </p:nvPr>
        </p:nvSpPr>
        <p:spPr>
          <a:xfrm>
            <a:off x="-1625600" y="-35433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Enzyme Inhibitors</a:t>
            </a:r>
          </a:p>
        </p:txBody>
      </p:sp>
      <p:sp>
        <p:nvSpPr>
          <p:cNvPr id="17411" name="Rectangle 9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6173787" cy="5867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mtClean="0">
                <a:latin typeface="Calibri" pitchFamily="1" charset="0"/>
              </a:rPr>
              <a:t>Enzyme activity influenced by inhibitors: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competitive inhibitors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fill active site, compete with substrate (same shape)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may bind </a:t>
            </a:r>
            <a:r>
              <a:rPr lang="en-US" b="1" smtClean="0">
                <a:latin typeface="Calibri" pitchFamily="1" charset="0"/>
              </a:rPr>
              <a:t>reversibly</a:t>
            </a:r>
            <a:r>
              <a:rPr lang="en-US" smtClean="0">
                <a:latin typeface="Calibri" pitchFamily="1" charset="0"/>
              </a:rPr>
              <a:t> or </a:t>
            </a:r>
            <a:r>
              <a:rPr lang="en-US" b="1" smtClean="0">
                <a:latin typeface="Calibri" pitchFamily="1" charset="0"/>
              </a:rPr>
              <a:t>irreversibly</a:t>
            </a:r>
          </a:p>
          <a:p>
            <a:pPr lvl="3" eaLnBrk="1" hangingPunct="1"/>
            <a:r>
              <a:rPr lang="en-US" smtClean="0">
                <a:latin typeface="Calibri" pitchFamily="1" charset="0"/>
              </a:rPr>
              <a:t>reversible competitive inhibition slows reaction; overcome when substrate concentration increases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noncompetitive inhibitors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interact with </a:t>
            </a:r>
            <a:r>
              <a:rPr lang="en-US" b="1" smtClean="0">
                <a:latin typeface="Calibri" pitchFamily="1" charset="0"/>
              </a:rPr>
              <a:t>allosteric site</a:t>
            </a:r>
            <a:r>
              <a:rPr lang="en-US" smtClean="0">
                <a:latin typeface="Calibri" pitchFamily="1" charset="0"/>
              </a:rPr>
              <a:t> of enzyme</a:t>
            </a:r>
          </a:p>
          <a:p>
            <a:pPr lvl="3" eaLnBrk="1" hangingPunct="1"/>
            <a:r>
              <a:rPr lang="en-US" smtClean="0">
                <a:latin typeface="Calibri" pitchFamily="1" charset="0"/>
              </a:rPr>
              <a:t>allosteric site not at active site</a:t>
            </a:r>
          </a:p>
          <a:p>
            <a:pPr lvl="3" eaLnBrk="1" hangingPunct="1"/>
            <a:r>
              <a:rPr lang="en-US" smtClean="0">
                <a:latin typeface="Calibri" pitchFamily="1" charset="0"/>
              </a:rPr>
              <a:t>binding changes shape of active site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may bind reversibly or irreversibly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allosteric interactions can activate or inactivate enzyme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434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2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Enzyme Inhibitors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1" descr="OSC_Microbio_08_01_EnzIn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8" r="-2418"/>
          <a:stretch>
            <a:fillRect/>
          </a:stretch>
        </p:blipFill>
        <p:spPr>
          <a:xfrm>
            <a:off x="304800" y="2438400"/>
            <a:ext cx="8062913" cy="350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36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latin typeface="Calibri" pitchFamily="1" charset="0"/>
              </a:rPr>
              <a:t>Metabolic Pathways and Feedback Inhibition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7013" y="838200"/>
            <a:ext cx="4116387" cy="601980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b="1" dirty="0" smtClean="0"/>
              <a:t>Metabolic pathway</a:t>
            </a:r>
            <a:r>
              <a:rPr lang="en-US" dirty="0" smtClean="0"/>
              <a:t> – sequence of chemical reactions</a:t>
            </a:r>
          </a:p>
          <a:p>
            <a:pPr lvl="1">
              <a:defRPr/>
            </a:pPr>
            <a:r>
              <a:rPr lang="en-US" dirty="0" smtClean="0"/>
              <a:t>product of one is substrate of next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 smtClean="0"/>
              <a:t>Feedback</a:t>
            </a:r>
            <a:r>
              <a:rPr lang="en-US" dirty="0" smtClean="0"/>
              <a:t> (</a:t>
            </a:r>
            <a:r>
              <a:rPr lang="en-US" b="1" dirty="0" smtClean="0"/>
              <a:t>end-product</a:t>
            </a:r>
            <a:r>
              <a:rPr lang="en-US" dirty="0" smtClean="0"/>
              <a:t>) </a:t>
            </a:r>
            <a:r>
              <a:rPr lang="en-US" b="1" dirty="0" smtClean="0"/>
              <a:t>inhibition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final product </a:t>
            </a:r>
            <a:r>
              <a:rPr lang="en-US" dirty="0" err="1" smtClean="0"/>
              <a:t>allosterically</a:t>
            </a:r>
            <a:r>
              <a:rPr lang="en-US" dirty="0" smtClean="0"/>
              <a:t> inhibits activity of enzyme early in metabolic pathway</a:t>
            </a:r>
          </a:p>
          <a:p>
            <a:pPr lvl="1">
              <a:defRPr/>
            </a:pPr>
            <a:r>
              <a:rPr lang="en-US" dirty="0" smtClean="0"/>
              <a:t>entire pathway shuts down</a:t>
            </a:r>
          </a:p>
          <a:p>
            <a:pPr lvl="1">
              <a:defRPr/>
            </a:pPr>
            <a:r>
              <a:rPr lang="en-US" dirty="0" smtClean="0"/>
              <a:t>cell doesn’t make more than it needs</a:t>
            </a:r>
          </a:p>
          <a:p>
            <a:pPr lvl="2">
              <a:buFont typeface="Symbol" pitchFamily="18" charset="2"/>
              <a:buChar char=""/>
              <a:defRPr/>
            </a:pPr>
            <a:r>
              <a:rPr lang="en-US" dirty="0" smtClean="0"/>
              <a:t>might use substrate for other things</a:t>
            </a:r>
          </a:p>
        </p:txBody>
      </p:sp>
      <p:pic>
        <p:nvPicPr>
          <p:cNvPr id="6" name="Picture Placeholder 1" descr="OSC_Microbio_08_01_InhAc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55452" r="361"/>
          <a:stretch/>
        </p:blipFill>
        <p:spPr>
          <a:xfrm>
            <a:off x="3962400" y="1850596"/>
            <a:ext cx="4953000" cy="2111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Catabolic and Anabolic Reactions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6553200" cy="58674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b="1" dirty="0" smtClean="0">
                <a:latin typeface="Calibri" pitchFamily="1" charset="0"/>
              </a:rPr>
              <a:t>Metabolism</a:t>
            </a:r>
            <a:r>
              <a:rPr lang="en-US" dirty="0" smtClean="0">
                <a:latin typeface="Calibri" pitchFamily="1" charset="0"/>
              </a:rPr>
              <a:t> – sum of chemical reactions in living organism</a:t>
            </a:r>
          </a:p>
          <a:p>
            <a:pPr lvl="1" eaLnBrk="1" hangingPunct="1">
              <a:buFont typeface="Symbol" pitchFamily="1" charset="2"/>
              <a:buChar char=""/>
            </a:pPr>
            <a:r>
              <a:rPr lang="en-US" dirty="0" smtClean="0">
                <a:latin typeface="Calibri" pitchFamily="1" charset="0"/>
              </a:rPr>
              <a:t>determined by enzymes, encoded by genes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catabolism</a:t>
            </a:r>
            <a:endParaRPr lang="en-US" dirty="0" smtClean="0">
              <a:latin typeface="Calibri" pitchFamily="1" charset="0"/>
            </a:endParaRP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break down complex compounds into simpler ones (provides building blocks for anabolism)</a:t>
            </a:r>
          </a:p>
          <a:p>
            <a:pPr lvl="2" eaLnBrk="1" hangingPunct="1"/>
            <a:r>
              <a:rPr lang="en-US" b="1" dirty="0" err="1" smtClean="0">
                <a:latin typeface="Calibri" pitchFamily="1" charset="0"/>
              </a:rPr>
              <a:t>exergonic</a:t>
            </a:r>
            <a:r>
              <a:rPr lang="en-US" dirty="0" smtClean="0">
                <a:latin typeface="Calibri" pitchFamily="1" charset="0"/>
              </a:rPr>
              <a:t> – release energy for the cells</a:t>
            </a:r>
          </a:p>
          <a:p>
            <a:pPr lvl="2" eaLnBrk="1" hangingPunct="1"/>
            <a:r>
              <a:rPr lang="en-US" b="1" dirty="0" smtClean="0">
                <a:latin typeface="Calibri" pitchFamily="1" charset="0"/>
              </a:rPr>
              <a:t>hydrolytic</a:t>
            </a:r>
            <a:r>
              <a:rPr lang="en-US" dirty="0" smtClean="0">
                <a:latin typeface="Calibri" pitchFamily="1" charset="0"/>
              </a:rPr>
              <a:t> (use water to break bonds)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anabolism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build complex organic molecules from simpler ones (</a:t>
            </a:r>
            <a:r>
              <a:rPr lang="en-US" b="1" dirty="0" smtClean="0">
                <a:latin typeface="Calibri" pitchFamily="1" charset="0"/>
              </a:rPr>
              <a:t>biosynthetic</a:t>
            </a:r>
            <a:r>
              <a:rPr lang="en-US" dirty="0" smtClean="0">
                <a:latin typeface="Calibri" pitchFamily="1" charset="0"/>
              </a:rPr>
              <a:t>)</a:t>
            </a:r>
          </a:p>
          <a:p>
            <a:pPr lvl="2" eaLnBrk="1" hangingPunct="1"/>
            <a:r>
              <a:rPr lang="en-US" b="1" dirty="0" smtClean="0">
                <a:latin typeface="Calibri" pitchFamily="1" charset="0"/>
              </a:rPr>
              <a:t>endergonic</a:t>
            </a:r>
            <a:r>
              <a:rPr lang="en-US" dirty="0" smtClean="0">
                <a:latin typeface="Calibri" pitchFamily="1" charset="0"/>
              </a:rPr>
              <a:t> – requires energy to build lg. molecules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involve </a:t>
            </a:r>
            <a:r>
              <a:rPr lang="en-US" b="1" dirty="0" smtClean="0">
                <a:latin typeface="Calibri" pitchFamily="1" charset="0"/>
              </a:rPr>
              <a:t>dehydration synthesis</a:t>
            </a:r>
            <a:r>
              <a:rPr lang="en-US" dirty="0" smtClean="0">
                <a:latin typeface="Calibri" pitchFamily="1" charset="0"/>
              </a:rPr>
              <a:t> reactions (release water)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Catabolic and Anabolic 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1" descr="OSC_Microbio_08_01_metaboli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2" b="-11002"/>
          <a:stretch>
            <a:fillRect/>
          </a:stretch>
        </p:blipFill>
        <p:spPr>
          <a:xfrm>
            <a:off x="457199" y="1122386"/>
            <a:ext cx="8062913" cy="350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25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igure_05_09_labeled"/>
          <p:cNvPicPr>
            <a:picLocks noChangeAspect="1" noChangeArrowheads="1"/>
          </p:cNvPicPr>
          <p:nvPr/>
        </p:nvPicPr>
        <p:blipFill>
          <a:blip r:embed="rId3" cstate="print"/>
          <a:srcRect b="3270"/>
          <a:stretch>
            <a:fillRect/>
          </a:stretch>
        </p:blipFill>
        <p:spPr bwMode="auto">
          <a:xfrm>
            <a:off x="2819400" y="4560276"/>
            <a:ext cx="4648200" cy="214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Oxidation-Reduction Reactions</a:t>
            </a:r>
          </a:p>
        </p:txBody>
      </p:sp>
      <p:sp>
        <p:nvSpPr>
          <p:cNvPr id="27651" name="Rectangle 8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8683625" cy="4191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Energy in nutrient molecules associated with electrons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nutrients broken down; energy transferred to ATP</a:t>
            </a:r>
          </a:p>
          <a:p>
            <a:pPr eaLnBrk="1" hangingPunct="1">
              <a:spcAft>
                <a:spcPct val="0"/>
              </a:spcAft>
            </a:pPr>
            <a:r>
              <a:rPr lang="en-US" b="1" dirty="0" smtClean="0">
                <a:latin typeface="Calibri" pitchFamily="1" charset="0"/>
              </a:rPr>
              <a:t>Oxidation-reduction</a:t>
            </a:r>
            <a:r>
              <a:rPr lang="en-US" dirty="0" smtClean="0">
                <a:latin typeface="Calibri" pitchFamily="1" charset="0"/>
              </a:rPr>
              <a:t> (</a:t>
            </a:r>
            <a:r>
              <a:rPr lang="en-US" b="1" dirty="0" smtClean="0">
                <a:latin typeface="Calibri" pitchFamily="1" charset="0"/>
              </a:rPr>
              <a:t>redox</a:t>
            </a:r>
            <a:r>
              <a:rPr lang="en-US" dirty="0" smtClean="0">
                <a:latin typeface="Calibri" pitchFamily="1" charset="0"/>
              </a:rPr>
              <a:t>) </a:t>
            </a:r>
            <a:r>
              <a:rPr lang="en-US" b="1" dirty="0" smtClean="0">
                <a:latin typeface="Calibri" pitchFamily="1" charset="0"/>
              </a:rPr>
              <a:t>reaction</a:t>
            </a:r>
            <a:r>
              <a:rPr lang="en-US" dirty="0" smtClean="0">
                <a:latin typeface="Calibri" pitchFamily="1" charset="0"/>
              </a:rPr>
              <a:t> –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dirty="0" smtClean="0">
                <a:latin typeface="Calibri" pitchFamily="1" charset="0"/>
              </a:rPr>
              <a:t>	2 coupled reactions: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oxidation</a:t>
            </a:r>
            <a:r>
              <a:rPr lang="en-US" dirty="0" smtClean="0">
                <a:latin typeface="Calibri" pitchFamily="1" charset="0"/>
              </a:rPr>
              <a:t> – loss of electrons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often produces energy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reduction</a:t>
            </a:r>
            <a:r>
              <a:rPr lang="en-US" dirty="0" smtClean="0">
                <a:latin typeface="Calibri" pitchFamily="1" charset="0"/>
              </a:rPr>
              <a:t> – gain of electrons</a:t>
            </a:r>
          </a:p>
          <a:p>
            <a:pPr marL="411480" lvl="1" indent="0" eaLnBrk="1" hangingPunct="1">
              <a:buNone/>
            </a:pP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metabolism?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/>
              <a:t>Metabolism = creation of energy and building blocks for the cell</a:t>
            </a:r>
          </a:p>
          <a:p>
            <a:endParaRPr lang="en-US" sz="4000" dirty="0" smtClean="0"/>
          </a:p>
          <a:p>
            <a:pPr>
              <a:buNone/>
            </a:pPr>
            <a:r>
              <a:rPr lang="en-US" sz="4000" dirty="0" smtClean="0"/>
              <a:t>What is Energy?</a:t>
            </a:r>
          </a:p>
          <a:p>
            <a:pPr>
              <a:buNone/>
            </a:pPr>
            <a:r>
              <a:rPr lang="en-US" sz="4000" dirty="0" smtClean="0"/>
              <a:t>Energy = the force to move/change matter</a:t>
            </a:r>
          </a:p>
          <a:p>
            <a:pPr>
              <a:buNone/>
            </a:pPr>
            <a:r>
              <a:rPr lang="en-US" sz="4000" dirty="0" smtClean="0"/>
              <a:t>	“The force”</a:t>
            </a:r>
          </a:p>
          <a:p>
            <a:pPr>
              <a:buNone/>
            </a:pPr>
            <a:endParaRPr lang="en-US" sz="4000" dirty="0" smtClean="0"/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igure_05_10_labeled"/>
          <p:cNvPicPr>
            <a:picLocks noChangeAspect="1" noChangeArrowheads="1"/>
          </p:cNvPicPr>
          <p:nvPr/>
        </p:nvPicPr>
        <p:blipFill>
          <a:blip r:embed="rId3" cstate="print"/>
          <a:srcRect b="4753"/>
          <a:stretch>
            <a:fillRect/>
          </a:stretch>
        </p:blipFill>
        <p:spPr bwMode="auto">
          <a:xfrm>
            <a:off x="990600" y="4151715"/>
            <a:ext cx="6553200" cy="270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Oxidation-Reduction Reactions</a:t>
            </a:r>
          </a:p>
        </p:txBody>
      </p:sp>
      <p:sp>
        <p:nvSpPr>
          <p:cNvPr id="29699" name="Rectangle 11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8078787" cy="35814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Electrons (</a:t>
            </a:r>
            <a:r>
              <a:rPr lang="en-US" b="1" dirty="0" smtClean="0">
                <a:latin typeface="Calibri" pitchFamily="1" charset="0"/>
              </a:rPr>
              <a:t>e</a:t>
            </a:r>
            <a:r>
              <a:rPr lang="en-US" b="1" baseline="30000" dirty="0" smtClean="0">
                <a:latin typeface="Calibri" pitchFamily="1" charset="0"/>
              </a:rPr>
              <a:t>–</a:t>
            </a:r>
            <a:r>
              <a:rPr lang="en-US" dirty="0" smtClean="0">
                <a:latin typeface="Calibri" pitchFamily="1" charset="0"/>
              </a:rPr>
              <a:t>) &amp; protons (</a:t>
            </a:r>
            <a:r>
              <a:rPr lang="en-US" b="1" dirty="0" smtClean="0">
                <a:latin typeface="Calibri" pitchFamily="1" charset="0"/>
              </a:rPr>
              <a:t>H</a:t>
            </a:r>
            <a:r>
              <a:rPr lang="en-US" b="1" baseline="30000" dirty="0" smtClean="0">
                <a:latin typeface="Calibri" pitchFamily="1" charset="0"/>
              </a:rPr>
              <a:t>+</a:t>
            </a:r>
            <a:r>
              <a:rPr lang="en-US" dirty="0" smtClean="0">
                <a:latin typeface="Calibri" pitchFamily="1" charset="0"/>
              </a:rPr>
              <a:t>) often removed at same time, as hydrogen atoms (H)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dehydrogenation</a:t>
            </a:r>
            <a:r>
              <a:rPr lang="en-US" dirty="0" smtClean="0">
                <a:latin typeface="Calibri" pitchFamily="1" charset="0"/>
              </a:rPr>
              <a:t> – oxidation involving loss of H atom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example: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organic molecule catabolized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NAD</a:t>
            </a:r>
            <a:r>
              <a:rPr lang="en-US" baseline="30000" smtClean="0">
                <a:latin typeface="Calibri" pitchFamily="1" charset="0"/>
              </a:rPr>
              <a:t>+</a:t>
            </a:r>
            <a:r>
              <a:rPr lang="en-US" smtClean="0">
                <a:latin typeface="Calibri" pitchFamily="1" charset="0"/>
              </a:rPr>
              <a:t> reduced, forms high-energy NADH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oxidized organic molecule now has less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"/>
          <p:cNvSpPr>
            <a:spLocks noGrp="1" noChangeArrowheads="1"/>
          </p:cNvSpPr>
          <p:nvPr>
            <p:ph type="title"/>
          </p:nvPr>
        </p:nvSpPr>
        <p:spPr>
          <a:xfrm>
            <a:off x="503755" y="-3810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Catabolic and Anabolic Reactions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5106987" cy="58674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Energy-requiring &amp; releasing reactions coupled by </a:t>
            </a:r>
            <a:r>
              <a:rPr lang="en-US" b="1" smtClean="0">
                <a:latin typeface="Calibri" pitchFamily="1" charset="0"/>
              </a:rPr>
              <a:t>ATP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bonds in ATP unstable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easily broken to release energy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ATP </a:t>
            </a:r>
            <a:r>
              <a:rPr lang="en-US" b="1" smtClean="0">
                <a:latin typeface="Calibri" pitchFamily="1" charset="0"/>
                <a:sym typeface="Wingdings" pitchFamily="1" charset="2"/>
              </a:rPr>
              <a:t> ADP + P</a:t>
            </a:r>
            <a:r>
              <a:rPr lang="en-US" b="1" baseline="-25000" smtClean="0">
                <a:latin typeface="Calibri" pitchFamily="1" charset="0"/>
                <a:sym typeface="Wingdings" pitchFamily="1" charset="2"/>
              </a:rPr>
              <a:t>i</a:t>
            </a:r>
            <a:r>
              <a:rPr lang="en-US" b="1" smtClean="0">
                <a:latin typeface="Calibri" pitchFamily="1" charset="0"/>
                <a:sym typeface="Wingdings" pitchFamily="1" charset="2"/>
              </a:rPr>
              <a:t> + energy</a:t>
            </a:r>
          </a:p>
          <a:p>
            <a:pPr lvl="2" eaLnBrk="1" hangingPunct="1"/>
            <a:r>
              <a:rPr lang="en-US" smtClean="0">
                <a:latin typeface="Calibri" pitchFamily="1" charset="0"/>
                <a:sym typeface="Wingdings" pitchFamily="1" charset="2"/>
              </a:rPr>
              <a:t>provides energy for anabolism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  <a:sym typeface="Wingdings" pitchFamily="1" charset="2"/>
              </a:rPr>
              <a:t>ADP + P</a:t>
            </a:r>
            <a:r>
              <a:rPr lang="en-US" b="1" baseline="-25000" smtClean="0">
                <a:latin typeface="Calibri" pitchFamily="1" charset="0"/>
                <a:sym typeface="Wingdings" pitchFamily="1" charset="2"/>
              </a:rPr>
              <a:t>i</a:t>
            </a:r>
            <a:r>
              <a:rPr lang="en-US" b="1" smtClean="0">
                <a:latin typeface="Calibri" pitchFamily="1" charset="0"/>
                <a:sym typeface="Wingdings" pitchFamily="1" charset="2"/>
              </a:rPr>
              <a:t> + energy</a:t>
            </a:r>
            <a:r>
              <a:rPr lang="en-US" b="1" smtClean="0">
                <a:latin typeface="Calibri" pitchFamily="1" charset="0"/>
              </a:rPr>
              <a:t> </a:t>
            </a:r>
            <a:r>
              <a:rPr lang="en-US" b="1" smtClean="0">
                <a:latin typeface="Calibri" pitchFamily="1" charset="0"/>
                <a:sym typeface="Wingdings" pitchFamily="1" charset="2"/>
              </a:rPr>
              <a:t> ATP</a:t>
            </a:r>
          </a:p>
          <a:p>
            <a:pPr lvl="2" eaLnBrk="1" hangingPunct="1"/>
            <a:r>
              <a:rPr lang="en-US" b="1" smtClean="0">
                <a:latin typeface="Calibri" pitchFamily="1" charset="0"/>
              </a:rPr>
              <a:t>phosphorylation</a:t>
            </a:r>
            <a:r>
              <a:rPr lang="en-US" smtClean="0">
                <a:latin typeface="Calibri" pitchFamily="1" charset="0"/>
              </a:rPr>
              <a:t> – adding a phosphate group</a:t>
            </a:r>
          </a:p>
          <a:p>
            <a:pPr lvl="2" eaLnBrk="1" hangingPunct="1"/>
            <a:r>
              <a:rPr lang="en-US" smtClean="0">
                <a:latin typeface="Calibri" pitchFamily="1" charset="0"/>
                <a:sym typeface="Wingdings" pitchFamily="1" charset="2"/>
              </a:rPr>
              <a:t>energy provided by catabolism</a:t>
            </a:r>
          </a:p>
          <a:p>
            <a:pPr lvl="3" eaLnBrk="1" hangingPunct="1"/>
            <a:r>
              <a:rPr lang="en-US" smtClean="0">
                <a:latin typeface="Calibri" pitchFamily="1" charset="0"/>
                <a:sym typeface="Wingdings" pitchFamily="1" charset="2"/>
              </a:rPr>
              <a:t>break down glucose, etc.</a:t>
            </a:r>
          </a:p>
          <a:p>
            <a:pPr lvl="2" eaLnBrk="1" hangingPunct="1"/>
            <a:r>
              <a:rPr lang="en-US" smtClean="0">
                <a:latin typeface="Calibri" pitchFamily="1" charset="0"/>
                <a:sym typeface="Wingdings" pitchFamily="1" charset="2"/>
              </a:rPr>
              <a:t>some energy lost as heat</a:t>
            </a:r>
            <a:endParaRPr lang="en-US" smtClean="0">
              <a:latin typeface="Calibri" pitchFamily="1" charset="0"/>
            </a:endParaRPr>
          </a:p>
        </p:txBody>
      </p:sp>
      <p:pic>
        <p:nvPicPr>
          <p:cNvPr id="6" name="Picture Placeholder 1" descr="OSC_Microbio_08_02_SubPho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12" b="-16712"/>
          <a:stretch>
            <a:fillRect/>
          </a:stretch>
        </p:blipFill>
        <p:spPr>
          <a:xfrm>
            <a:off x="4953000" y="1752600"/>
            <a:ext cx="3978062" cy="1726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igure_05_11_labeled"/>
          <p:cNvPicPr>
            <a:picLocks noChangeAspect="1" noChangeArrowheads="1"/>
          </p:cNvPicPr>
          <p:nvPr/>
        </p:nvPicPr>
        <p:blipFill>
          <a:blip r:embed="rId3" cstate="print"/>
          <a:srcRect l="25237" t="1157" r="11485" b="3935"/>
          <a:stretch>
            <a:fillRect/>
          </a:stretch>
        </p:blipFill>
        <p:spPr bwMode="auto">
          <a:xfrm>
            <a:off x="4865688" y="1905000"/>
            <a:ext cx="408384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figure_05_11_labeled"/>
          <p:cNvPicPr>
            <a:picLocks noChangeAspect="1" noChangeArrowheads="1"/>
          </p:cNvPicPr>
          <p:nvPr/>
        </p:nvPicPr>
        <p:blipFill>
          <a:blip r:embed="rId3" cstate="print"/>
          <a:srcRect l="73125" t="69884" r="1225" b="3935"/>
          <a:stretch>
            <a:fillRect/>
          </a:stretch>
        </p:blipFill>
        <p:spPr bwMode="auto">
          <a:xfrm>
            <a:off x="7410450" y="5318125"/>
            <a:ext cx="173355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7625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Carbohydrate Catabolism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8683625" cy="5867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b="1" dirty="0" smtClean="0">
                <a:latin typeface="Calibri" pitchFamily="1" charset="0"/>
              </a:rPr>
              <a:t>Carbohydrate catabolism</a:t>
            </a:r>
            <a:r>
              <a:rPr lang="en-US" dirty="0" smtClean="0">
                <a:latin typeface="Calibri" pitchFamily="1" charset="0"/>
              </a:rPr>
              <a:t> – breakdown of carbohydrates (glucose) to release energy &amp; make ATP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cell respiration </a:t>
            </a:r>
            <a:r>
              <a:rPr lang="en-US" dirty="0" smtClean="0">
                <a:latin typeface="Calibri" pitchFamily="1" charset="0"/>
              </a:rPr>
              <a:t>&amp;</a:t>
            </a:r>
            <a:r>
              <a:rPr lang="en-US" b="1" dirty="0" smtClean="0">
                <a:latin typeface="Calibri" pitchFamily="1" charset="0"/>
              </a:rPr>
              <a:t> fermentation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both begin with </a:t>
            </a:r>
            <a:r>
              <a:rPr lang="en-US" b="1" dirty="0" err="1" smtClean="0">
                <a:latin typeface="Calibri" pitchFamily="1" charset="0"/>
              </a:rPr>
              <a:t>glycolysis</a:t>
            </a:r>
            <a:endParaRPr lang="en-US" b="1" dirty="0" smtClean="0">
              <a:latin typeface="Calibri" pitchFamily="1" charset="0"/>
            </a:endParaRP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cell respiration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long series of </a:t>
            </a:r>
            <a:r>
              <a:rPr lang="en-US" dirty="0" err="1" smtClean="0">
                <a:latin typeface="Calibri" pitchFamily="1" charset="0"/>
              </a:rPr>
              <a:t>redox</a:t>
            </a:r>
            <a:r>
              <a:rPr lang="en-US" dirty="0" smtClean="0">
                <a:latin typeface="Calibri" pitchFamily="1" charset="0"/>
              </a:rPr>
              <a:t> reactions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3 main steps:</a:t>
            </a:r>
          </a:p>
          <a:p>
            <a:pPr lvl="3" eaLnBrk="1" hangingPunct="1"/>
            <a:r>
              <a:rPr lang="en-US" b="1" dirty="0" err="1" smtClean="0">
                <a:latin typeface="Calibri" pitchFamily="1" charset="0"/>
              </a:rPr>
              <a:t>glycolysis</a:t>
            </a:r>
            <a:endParaRPr lang="en-US" b="1" dirty="0" smtClean="0">
              <a:latin typeface="Calibri" pitchFamily="1" charset="0"/>
            </a:endParaRPr>
          </a:p>
          <a:p>
            <a:pPr lvl="4" eaLnBrk="1" hangingPunct="1"/>
            <a:r>
              <a:rPr lang="en-US" dirty="0" smtClean="0">
                <a:latin typeface="Calibri" pitchFamily="1" charset="0"/>
              </a:rPr>
              <a:t>makes e</a:t>
            </a:r>
            <a:r>
              <a:rPr lang="en-US" baseline="30000" dirty="0" smtClean="0">
                <a:latin typeface="Calibri" pitchFamily="1" charset="0"/>
              </a:rPr>
              <a:t>–</a:t>
            </a:r>
            <a:r>
              <a:rPr lang="en-US" dirty="0" smtClean="0">
                <a:latin typeface="Calibri" pitchFamily="1" charset="0"/>
              </a:rPr>
              <a:t>s &amp; some ATP</a:t>
            </a:r>
          </a:p>
          <a:p>
            <a:pPr lvl="3" eaLnBrk="1" hangingPunct="1"/>
            <a:r>
              <a:rPr lang="en-US" dirty="0" err="1" smtClean="0">
                <a:latin typeface="Calibri" pitchFamily="1" charset="0"/>
              </a:rPr>
              <a:t>pyruvic</a:t>
            </a:r>
            <a:r>
              <a:rPr lang="en-US" dirty="0" smtClean="0">
                <a:latin typeface="Calibri" pitchFamily="1" charset="0"/>
              </a:rPr>
              <a:t> acid modification</a:t>
            </a:r>
          </a:p>
          <a:p>
            <a:pPr lvl="3" eaLnBrk="1" hangingPunct="1"/>
            <a:r>
              <a:rPr lang="en-US" b="1" dirty="0" smtClean="0">
                <a:latin typeface="Calibri" pitchFamily="1" charset="0"/>
              </a:rPr>
              <a:t>Krebs cycle</a:t>
            </a:r>
          </a:p>
          <a:p>
            <a:pPr lvl="4" eaLnBrk="1" hangingPunct="1"/>
            <a:r>
              <a:rPr lang="en-US" dirty="0" smtClean="0">
                <a:latin typeface="Calibri" pitchFamily="1" charset="0"/>
              </a:rPr>
              <a:t>makes e</a:t>
            </a:r>
            <a:r>
              <a:rPr lang="en-US" baseline="30000" dirty="0" smtClean="0">
                <a:latin typeface="Calibri" pitchFamily="1" charset="0"/>
              </a:rPr>
              <a:t>–</a:t>
            </a:r>
            <a:r>
              <a:rPr lang="en-US" dirty="0" smtClean="0">
                <a:latin typeface="Calibri" pitchFamily="1" charset="0"/>
              </a:rPr>
              <a:t>s &amp; some ATP</a:t>
            </a:r>
          </a:p>
          <a:p>
            <a:pPr lvl="3" eaLnBrk="1" hangingPunct="1"/>
            <a:r>
              <a:rPr lang="en-US" b="1" dirty="0" smtClean="0">
                <a:latin typeface="Calibri" pitchFamily="1" charset="0"/>
              </a:rPr>
              <a:t>electron transport chain</a:t>
            </a:r>
          </a:p>
          <a:p>
            <a:pPr lvl="4" eaLnBrk="1" hangingPunct="1"/>
            <a:r>
              <a:rPr lang="en-US" dirty="0" smtClean="0">
                <a:latin typeface="Calibri" pitchFamily="1" charset="0"/>
              </a:rPr>
              <a:t>makes much ATP</a:t>
            </a:r>
          </a:p>
        </p:txBody>
      </p:sp>
    </p:spTree>
    <p:extLst>
      <p:ext uri="{BB962C8B-B14F-4D97-AF65-F5344CB8AC3E}">
        <p14:creationId xmlns:p14="http://schemas.microsoft.com/office/powerpoint/2010/main" val="92288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C:\Documents and Settings\GEX\Desktop\TORTORA CHAP 5\ch05_unlabeled\figure_05_11_unlabeled.jpg"/>
          <p:cNvPicPr>
            <a:picLocks noChangeAspect="1" noChangeArrowheads="1"/>
          </p:cNvPicPr>
          <p:nvPr/>
        </p:nvPicPr>
        <p:blipFill>
          <a:blip r:embed="rId3" cstate="print"/>
          <a:srcRect t="-2" b="4102"/>
          <a:stretch>
            <a:fillRect/>
          </a:stretch>
        </p:blipFill>
        <p:spPr bwMode="auto">
          <a:xfrm>
            <a:off x="2328863" y="868363"/>
            <a:ext cx="681355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27000" y="85725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400" kern="0" smtClean="0">
                <a:solidFill>
                  <a:srgbClr val="000000"/>
                </a:solidFill>
              </a:rPr>
              <a:t>Figure 5.11 An Overview of Respiration and Fermentation.</a:t>
            </a:r>
          </a:p>
        </p:txBody>
      </p:sp>
      <p:cxnSp>
        <p:nvCxnSpPr>
          <p:cNvPr id="59396" name="Straight Connector 3"/>
          <p:cNvCxnSpPr>
            <a:cxnSpLocks noChangeShapeType="1"/>
          </p:cNvCxnSpPr>
          <p:nvPr/>
        </p:nvCxnSpPr>
        <p:spPr bwMode="auto">
          <a:xfrm>
            <a:off x="3263900" y="1244600"/>
            <a:ext cx="515938" cy="0"/>
          </a:xfrm>
          <a:prstGeom prst="line">
            <a:avLst/>
          </a:prstGeom>
          <a:noFill/>
          <a:ln w="9525" algn="ctr">
            <a:solidFill>
              <a:srgbClr val="99CCFF"/>
            </a:solidFill>
            <a:round/>
            <a:headEnd/>
            <a:tailEnd/>
          </a:ln>
          <a:effectLst/>
        </p:spPr>
      </p:cxn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805238" y="11112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2400" kern="0">
              <a:solidFill>
                <a:sysClr val="windowText" lastClr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3963988" y="25400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2400" kern="0">
              <a:solidFill>
                <a:sysClr val="windowText" lastClr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2487613" y="49514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2400" kern="0">
              <a:solidFill>
                <a:sysClr val="windowText" lastClr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80975" y="908050"/>
            <a:ext cx="3082925" cy="979488"/>
          </a:xfrm>
          <a:prstGeom prst="rect">
            <a:avLst/>
          </a:prstGeom>
          <a:noFill/>
          <a:ln w="9525" algn="ctr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kern="0">
              <a:solidFill>
                <a:sysClr val="windowText" lastClr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798888" y="1090613"/>
            <a:ext cx="3889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400" kern="0" smtClean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2482850" y="4948238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400" kern="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3962400" y="2535238"/>
            <a:ext cx="388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400" kern="0" smtClean="0">
                <a:solidFill>
                  <a:srgbClr val="FFFFFF"/>
                </a:solidFill>
              </a:rPr>
              <a:t>2</a:t>
            </a:r>
          </a:p>
        </p:txBody>
      </p:sp>
      <p:cxnSp>
        <p:nvCxnSpPr>
          <p:cNvPr id="59404" name="Straight Connector 17"/>
          <p:cNvCxnSpPr>
            <a:cxnSpLocks noChangeShapeType="1"/>
          </p:cNvCxnSpPr>
          <p:nvPr/>
        </p:nvCxnSpPr>
        <p:spPr bwMode="auto">
          <a:xfrm>
            <a:off x="2249488" y="2701925"/>
            <a:ext cx="1712912" cy="0"/>
          </a:xfrm>
          <a:prstGeom prst="line">
            <a:avLst/>
          </a:prstGeom>
          <a:noFill/>
          <a:ln w="9525" algn="ctr">
            <a:solidFill>
              <a:srgbClr val="99CCFF"/>
            </a:solidFill>
            <a:round/>
            <a:headEnd/>
            <a:tailEnd/>
          </a:ln>
          <a:effectLst/>
        </p:spPr>
      </p:cxn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49213" y="2046288"/>
            <a:ext cx="2200275" cy="1939925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The Krebs cycle produces some ATP by substrate-level phosphorylation, reduces the electron carriers NAD</a:t>
            </a:r>
            <a:r>
              <a:rPr lang="en-US" sz="1200" kern="0" baseline="30000" dirty="0" smtClean="0">
                <a:solidFill>
                  <a:srgbClr val="000000"/>
                </a:solidFill>
              </a:rPr>
              <a:t>+</a:t>
            </a:r>
            <a:r>
              <a:rPr lang="en-US" sz="1200" kern="0" dirty="0" smtClean="0">
                <a:solidFill>
                  <a:srgbClr val="000000"/>
                </a:solidFill>
              </a:rPr>
              <a:t> and FAD, and gives off CO</a:t>
            </a:r>
            <a:r>
              <a:rPr lang="en-US" sz="1200" kern="0" baseline="-25000" dirty="0" smtClean="0">
                <a:solidFill>
                  <a:srgbClr val="000000"/>
                </a:solidFill>
              </a:rPr>
              <a:t>2</a:t>
            </a:r>
            <a:r>
              <a:rPr lang="en-US" sz="1200" kern="0" dirty="0" smtClean="0">
                <a:solidFill>
                  <a:srgbClr val="000000"/>
                </a:solidFill>
              </a:rPr>
              <a:t>. Carriers from both glycolysis and the Krebs cycle donate electrons to the electron transport chain.</a:t>
            </a:r>
          </a:p>
        </p:txBody>
      </p:sp>
      <p:cxnSp>
        <p:nvCxnSpPr>
          <p:cNvPr id="59406" name="Straight Connector 19"/>
          <p:cNvCxnSpPr>
            <a:cxnSpLocks noChangeShapeType="1"/>
          </p:cNvCxnSpPr>
          <p:nvPr/>
        </p:nvCxnSpPr>
        <p:spPr bwMode="auto">
          <a:xfrm>
            <a:off x="2157413" y="5100638"/>
            <a:ext cx="320675" cy="0"/>
          </a:xfrm>
          <a:prstGeom prst="line">
            <a:avLst/>
          </a:prstGeom>
          <a:noFill/>
          <a:ln w="9525" algn="ctr">
            <a:solidFill>
              <a:srgbClr val="99CCFF"/>
            </a:solidFill>
            <a:round/>
            <a:headEnd/>
            <a:tailEnd/>
          </a:ln>
          <a:effectLst/>
        </p:spPr>
      </p:cxn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20638" y="4379913"/>
            <a:ext cx="2136775" cy="120015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In the electron transport</a:t>
            </a:r>
          </a:p>
          <a:p>
            <a:pPr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chain, the energy of the</a:t>
            </a:r>
          </a:p>
          <a:p>
            <a:pPr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electrons is used to</a:t>
            </a:r>
          </a:p>
          <a:p>
            <a:pPr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produce a great deal of</a:t>
            </a:r>
          </a:p>
          <a:p>
            <a:pPr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ATP by oxidative</a:t>
            </a:r>
          </a:p>
          <a:p>
            <a:pPr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phosphorylation.</a:t>
            </a:r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217488" y="931863"/>
            <a:ext cx="31305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Glycolysis produces ATP and reduces NAD</a:t>
            </a:r>
            <a:r>
              <a:rPr lang="en-US" sz="1200" kern="0" baseline="30000" dirty="0" smtClean="0">
                <a:solidFill>
                  <a:srgbClr val="000000"/>
                </a:solidFill>
              </a:rPr>
              <a:t>+</a:t>
            </a:r>
            <a:r>
              <a:rPr lang="en-US" sz="1200" kern="0" dirty="0" smtClean="0">
                <a:solidFill>
                  <a:srgbClr val="000000"/>
                </a:solidFill>
              </a:rPr>
              <a:t> to NADH while oxidizing glucose to pyruvic acid. In respiration, the pyruvic acid is converted to the first reactant in the Krebs cycle, acetyl CoA.</a:t>
            </a: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7129463" y="2192338"/>
            <a:ext cx="1946275" cy="13843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kern="0">
                <a:solidFill>
                  <a:sysClr val="windowText" lastClr="000000"/>
                </a:solidFill>
                <a:latin typeface="Arial" pitchFamily="34" charset="0"/>
                <a:ea typeface="ＭＳ Ｐゴシック"/>
                <a:cs typeface="ＭＳ Ｐゴシック"/>
              </a:rPr>
              <a:t>In fermentation, the pyruvic acid and the electrons carried by NADH from glycolysis are incorporated into fermentation end-products.</a:t>
            </a: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6586538" y="3713163"/>
            <a:ext cx="1320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100" kern="0" smtClean="0">
                <a:solidFill>
                  <a:srgbClr val="000000"/>
                </a:solidFill>
              </a:rPr>
              <a:t>brewer’s yeast</a:t>
            </a:r>
          </a:p>
        </p:txBody>
      </p:sp>
      <p:sp>
        <p:nvSpPr>
          <p:cNvPr id="21" name="TextBox 26"/>
          <p:cNvSpPr txBox="1">
            <a:spLocks noChangeArrowheads="1"/>
          </p:cNvSpPr>
          <p:nvPr/>
        </p:nvSpPr>
        <p:spPr bwMode="auto">
          <a:xfrm>
            <a:off x="6591300" y="2951163"/>
            <a:ext cx="682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kern="0" smtClean="0">
                <a:solidFill>
                  <a:srgbClr val="000000"/>
                </a:solidFill>
              </a:rPr>
              <a:t>NADH</a:t>
            </a:r>
          </a:p>
        </p:txBody>
      </p:sp>
      <p:sp>
        <p:nvSpPr>
          <p:cNvPr id="22" name="TextBox 31"/>
          <p:cNvSpPr txBox="1">
            <a:spLocks noChangeArrowheads="1"/>
          </p:cNvSpPr>
          <p:nvPr/>
        </p:nvSpPr>
        <p:spPr bwMode="auto">
          <a:xfrm>
            <a:off x="3976688" y="1792288"/>
            <a:ext cx="682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kern="0" smtClean="0">
                <a:solidFill>
                  <a:srgbClr val="000000"/>
                </a:solidFill>
              </a:rPr>
              <a:t>NADH</a:t>
            </a:r>
          </a:p>
        </p:txBody>
      </p:sp>
      <p:sp>
        <p:nvSpPr>
          <p:cNvPr id="23" name="TextBox 32"/>
          <p:cNvSpPr txBox="1">
            <a:spLocks noChangeArrowheads="1"/>
          </p:cNvSpPr>
          <p:nvPr/>
        </p:nvSpPr>
        <p:spPr bwMode="auto">
          <a:xfrm>
            <a:off x="3024188" y="3470275"/>
            <a:ext cx="68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kern="0" smtClean="0">
                <a:solidFill>
                  <a:srgbClr val="000000"/>
                </a:solidFill>
              </a:rPr>
              <a:t>NADH</a:t>
            </a:r>
          </a:p>
        </p:txBody>
      </p:sp>
      <p:sp>
        <p:nvSpPr>
          <p:cNvPr id="24" name="TextBox 33"/>
          <p:cNvSpPr txBox="1">
            <a:spLocks noChangeArrowheads="1"/>
          </p:cNvSpPr>
          <p:nvPr/>
        </p:nvSpPr>
        <p:spPr bwMode="auto">
          <a:xfrm>
            <a:off x="3024188" y="3795713"/>
            <a:ext cx="682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kern="0" smtClean="0">
                <a:solidFill>
                  <a:srgbClr val="000000"/>
                </a:solidFill>
              </a:rPr>
              <a:t>FADH</a:t>
            </a:r>
            <a:r>
              <a:rPr lang="en-US" sz="1000" kern="0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09838" y="4360863"/>
            <a:ext cx="682625" cy="53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50" dirty="0">
                <a:solidFill>
                  <a:prstClr val="black"/>
                </a:solidFill>
                <a:ea typeface="ＭＳ Ｐゴシック" pitchFamily="80" charset="-128"/>
              </a:rPr>
              <a:t>NADH &amp; </a:t>
            </a:r>
          </a:p>
          <a:p>
            <a:pPr>
              <a:defRPr/>
            </a:pPr>
            <a:r>
              <a:rPr lang="en-US" sz="950" dirty="0">
                <a:solidFill>
                  <a:prstClr val="black"/>
                </a:solidFill>
                <a:ea typeface="ＭＳ Ｐゴシック" pitchFamily="80" charset="-128"/>
              </a:rPr>
              <a:t>FADH</a:t>
            </a:r>
            <a:r>
              <a:rPr lang="en-US" sz="950" baseline="-25000" dirty="0">
                <a:solidFill>
                  <a:prstClr val="black"/>
                </a:solidFill>
                <a:ea typeface="ＭＳ Ｐゴシック" pitchFamily="80" charset="-128"/>
              </a:rPr>
              <a:t>2</a:t>
            </a:r>
          </a:p>
          <a:p>
            <a:pPr>
              <a:defRPr/>
            </a:pPr>
            <a:endParaRPr lang="en-US" sz="950" dirty="0">
              <a:solidFill>
                <a:prstClr val="black"/>
              </a:solidFill>
              <a:ea typeface="ＭＳ Ｐゴシック" pitchFamily="80" charset="-128"/>
            </a:endParaRP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4670425" y="1104900"/>
            <a:ext cx="9413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100" kern="0" smtClean="0">
                <a:solidFill>
                  <a:srgbClr val="000000"/>
                </a:solidFill>
              </a:rPr>
              <a:t>Glycolysis</a:t>
            </a:r>
          </a:p>
        </p:txBody>
      </p:sp>
      <p:sp>
        <p:nvSpPr>
          <p:cNvPr id="27" name="TextBox 36"/>
          <p:cNvSpPr txBox="1">
            <a:spLocks noChangeArrowheads="1"/>
          </p:cNvSpPr>
          <p:nvPr/>
        </p:nvSpPr>
        <p:spPr bwMode="auto">
          <a:xfrm>
            <a:off x="4754563" y="1308100"/>
            <a:ext cx="7778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100" kern="0" smtClean="0">
                <a:solidFill>
                  <a:srgbClr val="000000"/>
                </a:solidFill>
              </a:rPr>
              <a:t>Glucose</a:t>
            </a:r>
          </a:p>
        </p:txBody>
      </p:sp>
      <p:sp>
        <p:nvSpPr>
          <p:cNvPr id="28" name="TextBox 37"/>
          <p:cNvSpPr txBox="1">
            <a:spLocks noChangeArrowheads="1"/>
          </p:cNvSpPr>
          <p:nvPr/>
        </p:nvSpPr>
        <p:spPr bwMode="auto">
          <a:xfrm>
            <a:off x="4602163" y="2163763"/>
            <a:ext cx="103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>
              <a:defRPr/>
            </a:pPr>
            <a:r>
              <a:rPr lang="en-US" sz="1000" kern="0" smtClean="0">
                <a:solidFill>
                  <a:srgbClr val="000000"/>
                </a:solidFill>
              </a:rPr>
              <a:t>Pyruvic </a:t>
            </a:r>
            <a:br>
              <a:rPr lang="en-US" sz="1000" kern="0" smtClean="0">
                <a:solidFill>
                  <a:srgbClr val="000000"/>
                </a:solidFill>
              </a:rPr>
            </a:br>
            <a:r>
              <a:rPr lang="en-US" sz="1000" kern="0" smtClean="0">
                <a:solidFill>
                  <a:srgbClr val="000000"/>
                </a:solidFill>
              </a:rPr>
              <a:t>acid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76875" y="2886075"/>
            <a:ext cx="1035050" cy="36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ea typeface="ＭＳ Ｐゴシック" pitchFamily="80" charset="-128"/>
              </a:rPr>
              <a:t>Pyruvic acid</a:t>
            </a:r>
          </a:p>
          <a:p>
            <a:pPr>
              <a:defRPr/>
            </a:pPr>
            <a:r>
              <a:rPr lang="en-US" sz="850" dirty="0">
                <a:solidFill>
                  <a:prstClr val="black"/>
                </a:solidFill>
                <a:ea typeface="ＭＳ Ｐゴシック" pitchFamily="80" charset="-128"/>
              </a:rPr>
              <a:t>(or derivative)</a:t>
            </a:r>
          </a:p>
        </p:txBody>
      </p:sp>
      <p:sp>
        <p:nvSpPr>
          <p:cNvPr id="30" name="TextBox 28"/>
          <p:cNvSpPr txBox="1">
            <a:spLocks noChangeArrowheads="1"/>
          </p:cNvSpPr>
          <p:nvPr/>
        </p:nvSpPr>
        <p:spPr bwMode="auto">
          <a:xfrm>
            <a:off x="5473700" y="3784600"/>
            <a:ext cx="10302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900" kern="0" smtClean="0">
                <a:solidFill>
                  <a:srgbClr val="000000"/>
                </a:solidFill>
              </a:rPr>
              <a:t>Formation of</a:t>
            </a:r>
          </a:p>
          <a:p>
            <a:pPr>
              <a:defRPr/>
            </a:pPr>
            <a:r>
              <a:rPr lang="en-US" sz="900" kern="0" smtClean="0">
                <a:solidFill>
                  <a:srgbClr val="000000"/>
                </a:solidFill>
              </a:rPr>
              <a:t>fermentation</a:t>
            </a:r>
          </a:p>
          <a:p>
            <a:pPr>
              <a:defRPr/>
            </a:pPr>
            <a:r>
              <a:rPr lang="en-US" sz="900" kern="0" smtClean="0">
                <a:solidFill>
                  <a:srgbClr val="000000"/>
                </a:solidFill>
              </a:rPr>
              <a:t>end-products</a:t>
            </a:r>
          </a:p>
        </p:txBody>
      </p:sp>
      <p:sp>
        <p:nvSpPr>
          <p:cNvPr id="31" name="TextBox 42"/>
          <p:cNvSpPr txBox="1">
            <a:spLocks noChangeArrowheads="1"/>
          </p:cNvSpPr>
          <p:nvPr/>
        </p:nvSpPr>
        <p:spPr bwMode="auto">
          <a:xfrm>
            <a:off x="5745163" y="1809750"/>
            <a:ext cx="68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kern="0" smtClean="0">
                <a:solidFill>
                  <a:srgbClr val="000000"/>
                </a:solidFill>
              </a:rPr>
              <a:t>ATP</a:t>
            </a:r>
          </a:p>
        </p:txBody>
      </p:sp>
      <p:sp>
        <p:nvSpPr>
          <p:cNvPr id="32" name="TextBox 43"/>
          <p:cNvSpPr txBox="1">
            <a:spLocks noChangeArrowheads="1"/>
          </p:cNvSpPr>
          <p:nvPr/>
        </p:nvSpPr>
        <p:spPr bwMode="auto">
          <a:xfrm>
            <a:off x="3811588" y="5546725"/>
            <a:ext cx="68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kern="0" smtClean="0">
                <a:solidFill>
                  <a:srgbClr val="000000"/>
                </a:solidFill>
              </a:rPr>
              <a:t>ATP</a:t>
            </a:r>
          </a:p>
        </p:txBody>
      </p:sp>
      <p:sp>
        <p:nvSpPr>
          <p:cNvPr id="33" name="TextBox 44"/>
          <p:cNvSpPr txBox="1">
            <a:spLocks noChangeArrowheads="1"/>
          </p:cNvSpPr>
          <p:nvPr/>
        </p:nvSpPr>
        <p:spPr bwMode="auto">
          <a:xfrm>
            <a:off x="3878263" y="4684713"/>
            <a:ext cx="682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kern="0" smtClean="0">
                <a:solidFill>
                  <a:srgbClr val="000000"/>
                </a:solidFill>
              </a:rPr>
              <a:t>ATP</a:t>
            </a:r>
          </a:p>
        </p:txBody>
      </p:sp>
      <p:sp>
        <p:nvSpPr>
          <p:cNvPr id="34" name="TextBox 45"/>
          <p:cNvSpPr txBox="1">
            <a:spLocks noChangeArrowheads="1"/>
          </p:cNvSpPr>
          <p:nvPr/>
        </p:nvSpPr>
        <p:spPr bwMode="auto">
          <a:xfrm>
            <a:off x="4605338" y="4538663"/>
            <a:ext cx="466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kern="0" smtClean="0">
                <a:solidFill>
                  <a:srgbClr val="000000"/>
                </a:solidFill>
              </a:rPr>
              <a:t>CO</a:t>
            </a:r>
            <a:r>
              <a:rPr lang="en-US" sz="1000" kern="0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5" name="TextBox 46"/>
          <p:cNvSpPr txBox="1">
            <a:spLocks noChangeArrowheads="1"/>
          </p:cNvSpPr>
          <p:nvPr/>
        </p:nvSpPr>
        <p:spPr bwMode="auto">
          <a:xfrm flipH="1">
            <a:off x="4049713" y="5873750"/>
            <a:ext cx="382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kern="0" smtClean="0">
                <a:solidFill>
                  <a:srgbClr val="000000"/>
                </a:solidFill>
              </a:rPr>
              <a:t>O</a:t>
            </a:r>
            <a:r>
              <a:rPr lang="en-US" sz="1000" kern="0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6" name="TextBox 29"/>
          <p:cNvSpPr txBox="1">
            <a:spLocks noChangeArrowheads="1"/>
          </p:cNvSpPr>
          <p:nvPr/>
        </p:nvSpPr>
        <p:spPr bwMode="auto">
          <a:xfrm>
            <a:off x="2922588" y="4994275"/>
            <a:ext cx="969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200" kern="0" smtClean="0">
                <a:solidFill>
                  <a:srgbClr val="FFFFFF"/>
                </a:solidFill>
              </a:rPr>
              <a:t>Electrons</a:t>
            </a:r>
          </a:p>
        </p:txBody>
      </p:sp>
      <p:sp>
        <p:nvSpPr>
          <p:cNvPr id="37" name="TextBox 49"/>
          <p:cNvSpPr txBox="1">
            <a:spLocks noChangeArrowheads="1"/>
          </p:cNvSpPr>
          <p:nvPr/>
        </p:nvSpPr>
        <p:spPr bwMode="auto">
          <a:xfrm>
            <a:off x="3879850" y="2935288"/>
            <a:ext cx="9096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kern="0" smtClean="0">
                <a:solidFill>
                  <a:srgbClr val="000000"/>
                </a:solidFill>
              </a:rPr>
              <a:t>Acetyl CoA</a:t>
            </a:r>
          </a:p>
        </p:txBody>
      </p:sp>
      <p:sp>
        <p:nvSpPr>
          <p:cNvPr id="38" name="TextBox 35"/>
          <p:cNvSpPr txBox="1">
            <a:spLocks noChangeArrowheads="1"/>
          </p:cNvSpPr>
          <p:nvPr/>
        </p:nvSpPr>
        <p:spPr bwMode="auto">
          <a:xfrm>
            <a:off x="2532063" y="5667375"/>
            <a:ext cx="1293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Electron</a:t>
            </a:r>
          </a:p>
          <a:p>
            <a:pPr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transport</a:t>
            </a:r>
          </a:p>
          <a:p>
            <a:pPr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chain and</a:t>
            </a:r>
          </a:p>
          <a:p>
            <a:pPr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chemiosmosis</a:t>
            </a: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992313" y="514350"/>
            <a:ext cx="3100387" cy="369888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800" kern="0" smtClean="0">
                <a:solidFill>
                  <a:srgbClr val="00ABC7"/>
                </a:solidFill>
              </a:rPr>
              <a:t>respiration</a:t>
            </a:r>
          </a:p>
        </p:txBody>
      </p:sp>
      <p:sp>
        <p:nvSpPr>
          <p:cNvPr id="40" name="TextBox 1"/>
          <p:cNvSpPr txBox="1">
            <a:spLocks noChangeArrowheads="1"/>
          </p:cNvSpPr>
          <p:nvPr/>
        </p:nvSpPr>
        <p:spPr bwMode="auto">
          <a:xfrm>
            <a:off x="5099050" y="514350"/>
            <a:ext cx="3100388" cy="369888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800" kern="0" smtClean="0">
                <a:solidFill>
                  <a:srgbClr val="89C764"/>
                </a:solidFill>
              </a:rPr>
              <a:t>fermentation</a:t>
            </a:r>
          </a:p>
        </p:txBody>
      </p:sp>
      <p:cxnSp>
        <p:nvCxnSpPr>
          <p:cNvPr id="59431" name="Straight Connector 43"/>
          <p:cNvCxnSpPr>
            <a:cxnSpLocks noChangeShapeType="1"/>
          </p:cNvCxnSpPr>
          <p:nvPr/>
        </p:nvCxnSpPr>
        <p:spPr bwMode="auto">
          <a:xfrm>
            <a:off x="8205788" y="646113"/>
            <a:ext cx="0" cy="1544637"/>
          </a:xfrm>
          <a:prstGeom prst="line">
            <a:avLst/>
          </a:prstGeom>
          <a:noFill/>
          <a:ln w="9525" algn="ctr">
            <a:solidFill>
              <a:srgbClr val="99CCFF"/>
            </a:solidFill>
            <a:round/>
            <a:headEnd/>
            <a:tailEnd/>
          </a:ln>
          <a:effectLst/>
        </p:spPr>
      </p:cxnSp>
      <p:cxnSp>
        <p:nvCxnSpPr>
          <p:cNvPr id="59432" name="Straight Connector 44"/>
          <p:cNvCxnSpPr>
            <a:cxnSpLocks noChangeShapeType="1"/>
          </p:cNvCxnSpPr>
          <p:nvPr/>
        </p:nvCxnSpPr>
        <p:spPr bwMode="auto">
          <a:xfrm flipH="1">
            <a:off x="5110163" y="2671763"/>
            <a:ext cx="26987" cy="3827462"/>
          </a:xfrm>
          <a:prstGeom prst="line">
            <a:avLst/>
          </a:prstGeom>
          <a:noFill/>
          <a:ln w="9525" algn="ctr">
            <a:solidFill>
              <a:srgbClr val="99CCFF"/>
            </a:solidFill>
            <a:round/>
            <a:headEnd/>
            <a:tailEnd/>
          </a:ln>
          <a:effectLst/>
        </p:spPr>
      </p:cxnSp>
      <p:cxnSp>
        <p:nvCxnSpPr>
          <p:cNvPr id="59433" name="Straight Connector 45"/>
          <p:cNvCxnSpPr>
            <a:cxnSpLocks noChangeShapeType="1"/>
          </p:cNvCxnSpPr>
          <p:nvPr/>
        </p:nvCxnSpPr>
        <p:spPr bwMode="auto">
          <a:xfrm>
            <a:off x="1998663" y="1909763"/>
            <a:ext cx="0" cy="146050"/>
          </a:xfrm>
          <a:prstGeom prst="line">
            <a:avLst/>
          </a:prstGeom>
          <a:noFill/>
          <a:ln w="9525" algn="ctr">
            <a:solidFill>
              <a:srgbClr val="99CCFF"/>
            </a:solidFill>
            <a:round/>
            <a:headEnd/>
            <a:tailEnd/>
          </a:ln>
          <a:effectLst/>
        </p:spPr>
      </p:cxnSp>
      <p:cxnSp>
        <p:nvCxnSpPr>
          <p:cNvPr id="59434" name="Straight Connector 46"/>
          <p:cNvCxnSpPr>
            <a:cxnSpLocks noChangeShapeType="1"/>
          </p:cNvCxnSpPr>
          <p:nvPr/>
        </p:nvCxnSpPr>
        <p:spPr bwMode="auto">
          <a:xfrm>
            <a:off x="1971675" y="3994150"/>
            <a:ext cx="0" cy="379413"/>
          </a:xfrm>
          <a:prstGeom prst="line">
            <a:avLst/>
          </a:prstGeom>
          <a:noFill/>
          <a:ln w="9525" algn="ctr">
            <a:solidFill>
              <a:srgbClr val="99CCFF"/>
            </a:solidFill>
            <a:round/>
            <a:headEnd/>
            <a:tailEnd/>
          </a:ln>
          <a:effectLst/>
        </p:spPr>
      </p:cxnSp>
      <p:cxnSp>
        <p:nvCxnSpPr>
          <p:cNvPr id="59435" name="Straight Connector 47"/>
          <p:cNvCxnSpPr>
            <a:cxnSpLocks noChangeShapeType="1"/>
          </p:cNvCxnSpPr>
          <p:nvPr/>
        </p:nvCxnSpPr>
        <p:spPr bwMode="auto">
          <a:xfrm>
            <a:off x="1971675" y="5581650"/>
            <a:ext cx="0" cy="895350"/>
          </a:xfrm>
          <a:prstGeom prst="line">
            <a:avLst/>
          </a:prstGeom>
          <a:noFill/>
          <a:ln w="9525" algn="ctr">
            <a:solidFill>
              <a:srgbClr val="99CCFF"/>
            </a:solidFill>
            <a:round/>
            <a:headEnd/>
            <a:tailEnd/>
          </a:ln>
          <a:effectLst/>
        </p:spPr>
      </p:cxnSp>
      <p:cxnSp>
        <p:nvCxnSpPr>
          <p:cNvPr id="59436" name="Straight Connector 48"/>
          <p:cNvCxnSpPr>
            <a:cxnSpLocks noChangeShapeType="1"/>
          </p:cNvCxnSpPr>
          <p:nvPr/>
        </p:nvCxnSpPr>
        <p:spPr bwMode="auto">
          <a:xfrm>
            <a:off x="1997075" y="717550"/>
            <a:ext cx="0" cy="195263"/>
          </a:xfrm>
          <a:prstGeom prst="line">
            <a:avLst/>
          </a:prstGeom>
          <a:noFill/>
          <a:ln w="9525" algn="ctr">
            <a:solidFill>
              <a:srgbClr val="99CCFF"/>
            </a:solidFill>
            <a:round/>
            <a:headEnd/>
            <a:tailEnd/>
          </a:ln>
          <a:effectLst/>
        </p:spPr>
      </p:cxnSp>
      <p:cxnSp>
        <p:nvCxnSpPr>
          <p:cNvPr id="59437" name="Straight Connector 40"/>
          <p:cNvCxnSpPr>
            <a:cxnSpLocks noChangeShapeType="1"/>
          </p:cNvCxnSpPr>
          <p:nvPr/>
        </p:nvCxnSpPr>
        <p:spPr bwMode="auto">
          <a:xfrm flipH="1">
            <a:off x="1981200" y="6499225"/>
            <a:ext cx="3114675" cy="0"/>
          </a:xfrm>
          <a:prstGeom prst="line">
            <a:avLst/>
          </a:prstGeom>
          <a:noFill/>
          <a:ln w="9525" algn="ctr">
            <a:solidFill>
              <a:srgbClr val="99CCFF"/>
            </a:solidFill>
            <a:round/>
            <a:headEnd/>
            <a:tailEnd/>
          </a:ln>
          <a:effectLst/>
        </p:spPr>
      </p:cxn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560888" y="6332538"/>
            <a:ext cx="4651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kern="0" smtClean="0">
                <a:solidFill>
                  <a:srgbClr val="000000"/>
                </a:solidFill>
              </a:rPr>
              <a:t>H</a:t>
            </a:r>
            <a:r>
              <a:rPr lang="en-US" sz="1000" kern="0" baseline="-25000" smtClean="0">
                <a:solidFill>
                  <a:srgbClr val="000000"/>
                </a:solidFill>
              </a:rPr>
              <a:t>2</a:t>
            </a:r>
            <a:r>
              <a:rPr lang="en-US" sz="1000" kern="0" smtClean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49" name="TextBox 2"/>
          <p:cNvSpPr txBox="1">
            <a:spLocks noChangeArrowheads="1"/>
          </p:cNvSpPr>
          <p:nvPr/>
        </p:nvSpPr>
        <p:spPr bwMode="auto">
          <a:xfrm>
            <a:off x="4062413" y="3636963"/>
            <a:ext cx="6651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kern="0" smtClean="0">
                <a:solidFill>
                  <a:srgbClr val="000000"/>
                </a:solidFill>
              </a:rPr>
              <a:t>Kreb’s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051300" y="3808413"/>
            <a:ext cx="549275" cy="246062"/>
          </a:xfrm>
          <a:prstGeom prst="rect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kern="0" dirty="0">
                <a:solidFill>
                  <a:srgbClr val="000000"/>
                </a:solidFill>
              </a:rPr>
              <a:t>c</a:t>
            </a:r>
            <a:r>
              <a:rPr lang="en-US" sz="1000" kern="0" dirty="0" smtClean="0">
                <a:solidFill>
                  <a:srgbClr val="000000"/>
                </a:solidFill>
              </a:rPr>
              <a:t>ycle</a:t>
            </a:r>
          </a:p>
        </p:txBody>
      </p:sp>
    </p:spTree>
    <p:extLst>
      <p:ext uri="{BB962C8B-B14F-4D97-AF65-F5344CB8AC3E}">
        <p14:creationId xmlns:p14="http://schemas.microsoft.com/office/powerpoint/2010/main" val="76294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Important Coenzymes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NAD</a:t>
            </a:r>
            <a:r>
              <a:rPr lang="en-US" baseline="30000" dirty="0" smtClean="0"/>
              <a:t>+</a:t>
            </a:r>
          </a:p>
          <a:p>
            <a:pPr eaLnBrk="1" hangingPunct="1"/>
            <a:r>
              <a:rPr lang="en-US" dirty="0" smtClean="0"/>
              <a:t>NADP</a:t>
            </a:r>
            <a:r>
              <a:rPr lang="en-US" baseline="30000" dirty="0" smtClean="0"/>
              <a:t>+</a:t>
            </a:r>
          </a:p>
          <a:p>
            <a:pPr eaLnBrk="1" hangingPunct="1"/>
            <a:r>
              <a:rPr lang="en-US" dirty="0" smtClean="0"/>
              <a:t>FAD</a:t>
            </a:r>
          </a:p>
          <a:p>
            <a:pPr eaLnBrk="1" hangingPunct="1"/>
            <a:r>
              <a:rPr lang="en-US" dirty="0" smtClean="0"/>
              <a:t>Coenzyme A</a:t>
            </a:r>
          </a:p>
          <a:p>
            <a:pPr eaLnBrk="1" hangingPunct="1"/>
            <a:endParaRPr lang="en-US" dirty="0" smtClean="0"/>
          </a:p>
          <a:p>
            <a:pPr eaLnBrk="1" hangingPunct="1">
              <a:buNone/>
            </a:pPr>
            <a:r>
              <a:rPr lang="en-US" dirty="0" smtClean="0"/>
              <a:t>Oxidative </a:t>
            </a:r>
            <a:r>
              <a:rPr lang="en-US" dirty="0" err="1" smtClean="0"/>
              <a:t>Phosphorylation</a:t>
            </a:r>
            <a:r>
              <a:rPr lang="en-US" dirty="0" smtClean="0"/>
              <a:t>:  is a metabolic pathway that uses energy released by the oxidation of nutrients to produce adenosine </a:t>
            </a:r>
            <a:r>
              <a:rPr lang="en-US" dirty="0" err="1" smtClean="0"/>
              <a:t>triphosphate</a:t>
            </a:r>
            <a:r>
              <a:rPr lang="en-US" dirty="0" smtClean="0"/>
              <a:t> (ATP)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-398712" y="-228600"/>
            <a:ext cx="8229600" cy="1143000"/>
          </a:xfrm>
        </p:spPr>
        <p:txBody>
          <a:bodyPr/>
          <a:lstStyle/>
          <a:p>
            <a:r>
              <a:rPr lang="en-US" smtClean="0">
                <a:latin typeface="Calibri" pitchFamily="1" charset="0"/>
              </a:rPr>
              <a:t>Glycolysis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6249987" cy="5562600"/>
          </a:xfrm>
        </p:spPr>
        <p:txBody>
          <a:bodyPr/>
          <a:lstStyle/>
          <a:p>
            <a:r>
              <a:rPr lang="en-US" sz="2400" dirty="0" smtClean="0"/>
              <a:t>The oxidation of glucose to </a:t>
            </a:r>
            <a:r>
              <a:rPr lang="en-US" sz="2400" dirty="0" err="1" smtClean="0"/>
              <a:t>pyruvic</a:t>
            </a:r>
            <a:r>
              <a:rPr lang="en-US" sz="2400" dirty="0" smtClean="0"/>
              <a:t> acid produces ATP and NADH</a:t>
            </a:r>
          </a:p>
          <a:p>
            <a:r>
              <a:rPr lang="en-US" sz="2400" dirty="0" smtClean="0">
                <a:latin typeface="Calibri" pitchFamily="1" charset="0"/>
              </a:rPr>
              <a:t>Glucose (C</a:t>
            </a:r>
            <a:r>
              <a:rPr lang="en-US" sz="2400" baseline="-25000" dirty="0" smtClean="0">
                <a:latin typeface="Calibri" pitchFamily="1" charset="0"/>
              </a:rPr>
              <a:t>6</a:t>
            </a:r>
            <a:r>
              <a:rPr lang="en-US" sz="2400" dirty="0" smtClean="0">
                <a:latin typeface="Calibri" pitchFamily="1" charset="0"/>
              </a:rPr>
              <a:t>H</a:t>
            </a:r>
            <a:r>
              <a:rPr lang="en-US" sz="2400" baseline="-25000" dirty="0" smtClean="0">
                <a:latin typeface="Calibri" pitchFamily="1" charset="0"/>
              </a:rPr>
              <a:t>12</a:t>
            </a:r>
            <a:r>
              <a:rPr lang="en-US" sz="2400" dirty="0" smtClean="0">
                <a:latin typeface="Calibri" pitchFamily="1" charset="0"/>
              </a:rPr>
              <a:t>O</a:t>
            </a:r>
            <a:r>
              <a:rPr lang="en-US" sz="2400" baseline="-25000" dirty="0" smtClean="0">
                <a:latin typeface="Calibri" pitchFamily="1" charset="0"/>
              </a:rPr>
              <a:t>6</a:t>
            </a:r>
            <a:r>
              <a:rPr lang="en-US" sz="2400" dirty="0" smtClean="0">
                <a:latin typeface="Calibri" pitchFamily="1" charset="0"/>
              </a:rPr>
              <a:t>) is broken down and energy is released</a:t>
            </a:r>
            <a:endParaRPr lang="en-US" dirty="0" smtClean="0">
              <a:latin typeface="Calibri" pitchFamily="1" charset="0"/>
            </a:endParaRPr>
          </a:p>
          <a:p>
            <a:r>
              <a:rPr lang="en-US" sz="2200" dirty="0" err="1" smtClean="0">
                <a:latin typeface="Calibri" pitchFamily="1" charset="0"/>
              </a:rPr>
              <a:t>Cytosolic</a:t>
            </a:r>
            <a:endParaRPr lang="en-US" sz="2200" dirty="0" smtClean="0">
              <a:latin typeface="Calibri" pitchFamily="1" charset="0"/>
            </a:endParaRPr>
          </a:p>
          <a:p>
            <a:pPr eaLnBrk="1" hangingPunct="1">
              <a:buFont typeface="Calibri" pitchFamily="1" charset="0"/>
              <a:buChar char="–"/>
            </a:pPr>
            <a:r>
              <a:rPr lang="en-US" sz="2200" dirty="0" smtClean="0">
                <a:latin typeface="Calibri" pitchFamily="1" charset="0"/>
              </a:rPr>
              <a:t>10 enzyme-catalyzed reactions</a:t>
            </a:r>
          </a:p>
          <a:p>
            <a:pPr eaLnBrk="1" hangingPunct="1">
              <a:buFont typeface="Calibri" pitchFamily="1" charset="0"/>
              <a:buChar char="–"/>
            </a:pPr>
            <a:r>
              <a:rPr lang="en-US" sz="2200" dirty="0" smtClean="0">
                <a:latin typeface="Calibri" pitchFamily="1" charset="0"/>
              </a:rPr>
              <a:t>occurs in most living cells</a:t>
            </a:r>
          </a:p>
          <a:p>
            <a:pPr eaLnBrk="1" hangingPunct="1">
              <a:buFont typeface="Calibri" pitchFamily="1" charset="0"/>
              <a:buChar char="–"/>
            </a:pPr>
            <a:r>
              <a:rPr lang="en-US" sz="2200" dirty="0" smtClean="0">
                <a:latin typeface="Calibri" pitchFamily="1" charset="0"/>
              </a:rPr>
              <a:t>doesn’t require O</a:t>
            </a:r>
            <a:r>
              <a:rPr lang="en-US" sz="2200" baseline="-25000" dirty="0" smtClean="0">
                <a:latin typeface="Calibri" pitchFamily="1" charset="0"/>
              </a:rPr>
              <a:t>2</a:t>
            </a:r>
            <a:endParaRPr lang="en-US" sz="2200" dirty="0" smtClean="0">
              <a:latin typeface="Calibri" pitchFamily="1" charset="0"/>
            </a:endParaRPr>
          </a:p>
          <a:p>
            <a:r>
              <a:rPr lang="en-US" sz="2200" dirty="0" smtClean="0">
                <a:latin typeface="Calibri" pitchFamily="1" charset="0"/>
              </a:rPr>
              <a:t>Uses 2 ATP but gain 4 ATP</a:t>
            </a:r>
          </a:p>
          <a:p>
            <a:r>
              <a:rPr lang="en-US" sz="2200" dirty="0" smtClean="0">
                <a:latin typeface="Calibri" pitchFamily="1" charset="0"/>
              </a:rPr>
              <a:t>Converts 2 NAD+ into 2 NADH</a:t>
            </a:r>
          </a:p>
          <a:p>
            <a:r>
              <a:rPr lang="en-US" sz="2200" dirty="0" smtClean="0">
                <a:latin typeface="Calibri" pitchFamily="1" charset="0"/>
              </a:rPr>
              <a:t>Start with 1 glucose (6 carbons) end with 2 </a:t>
            </a:r>
            <a:r>
              <a:rPr lang="en-US" sz="2200" dirty="0" err="1" smtClean="0">
                <a:latin typeface="Calibri" pitchFamily="1" charset="0"/>
              </a:rPr>
              <a:t>pyruvate</a:t>
            </a:r>
            <a:r>
              <a:rPr lang="en-US" sz="2200" dirty="0" smtClean="0">
                <a:latin typeface="Calibri" pitchFamily="1" charset="0"/>
              </a:rPr>
              <a:t> molecules (3 carbons)</a:t>
            </a:r>
          </a:p>
          <a:p>
            <a:endParaRPr lang="en-US" dirty="0" smtClean="0">
              <a:latin typeface="Calibri" pitchFamily="1" charset="0"/>
            </a:endParaRPr>
          </a:p>
        </p:txBody>
      </p:sp>
      <p:pic>
        <p:nvPicPr>
          <p:cNvPr id="5" name="Picture Placeholder 1" descr="OSC_Microbio_08_02_Glycolysi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90" b="-11290"/>
          <a:stretch>
            <a:fillRect/>
          </a:stretch>
        </p:blipFill>
        <p:spPr>
          <a:xfrm>
            <a:off x="5387607" y="2209800"/>
            <a:ext cx="3771633" cy="4916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pitchFamily="1" charset="0"/>
              </a:rPr>
              <a:t>Precursor to Krebs Cycle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latin typeface="Calibri" pitchFamily="1" charset="0"/>
              </a:rPr>
              <a:t>Happens in the mitochondria</a:t>
            </a:r>
          </a:p>
          <a:p>
            <a:pPr eaLnBrk="1" hangingPunct="1"/>
            <a:r>
              <a:rPr lang="en-US" sz="2200" dirty="0" smtClean="0">
                <a:latin typeface="Calibri" pitchFamily="1" charset="0"/>
              </a:rPr>
              <a:t>Pyruvic acid (3C) modified to 2C before Krebs cycle: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z="2200" b="1" dirty="0" smtClean="0">
                <a:latin typeface="Calibri" pitchFamily="1" charset="0"/>
              </a:rPr>
              <a:t>decarboxylation</a:t>
            </a:r>
            <a:r>
              <a:rPr lang="en-US" sz="2200" dirty="0" smtClean="0">
                <a:latin typeface="Calibri" pitchFamily="1" charset="0"/>
              </a:rPr>
              <a:t> – CO</a:t>
            </a:r>
            <a:r>
              <a:rPr lang="en-US" sz="2200" baseline="-25000" dirty="0" smtClean="0">
                <a:latin typeface="Calibri" pitchFamily="1" charset="0"/>
              </a:rPr>
              <a:t>2</a:t>
            </a:r>
            <a:r>
              <a:rPr lang="en-US" sz="2200" dirty="0" smtClean="0">
                <a:latin typeface="Calibri" pitchFamily="1" charset="0"/>
              </a:rPr>
              <a:t> released (1C lost)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z="2200" dirty="0" smtClean="0">
                <a:latin typeface="Calibri" pitchFamily="1" charset="0"/>
              </a:rPr>
              <a:t>acetyl group (2C) remains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attaches to coenzyme A, forms </a:t>
            </a:r>
            <a:r>
              <a:rPr lang="en-US" b="1" dirty="0" smtClean="0">
                <a:latin typeface="Calibri" pitchFamily="1" charset="0"/>
              </a:rPr>
              <a:t>acetyl CoA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z="2200" dirty="0" smtClean="0">
                <a:latin typeface="Calibri" pitchFamily="1" charset="0"/>
              </a:rPr>
              <a:t>products for 1 glucose (2 pyruvic acids):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2 CO</a:t>
            </a:r>
            <a:r>
              <a:rPr lang="en-US" baseline="-25000" dirty="0" smtClean="0">
                <a:latin typeface="Calibri" pitchFamily="1" charset="0"/>
              </a:rPr>
              <a:t>2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2 NADH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2 acetyl CoA</a:t>
            </a:r>
          </a:p>
          <a:p>
            <a:r>
              <a:rPr lang="en-US" sz="2200" dirty="0" smtClean="0">
                <a:latin typeface="Calibri" pitchFamily="1" charset="0"/>
              </a:rPr>
              <a:t>CoA is a large cofactor group that is attached to the acetyl molecule</a:t>
            </a:r>
          </a:p>
          <a:p>
            <a:endParaRPr lang="en-US" sz="2200" dirty="0" smtClean="0">
              <a:latin typeface="Calibri" pitchFamily="1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03386" y="2819400"/>
            <a:ext cx="2209800" cy="2361082"/>
            <a:chOff x="4545013" y="3503613"/>
            <a:chExt cx="4598987" cy="3354387"/>
          </a:xfrm>
        </p:grpSpPr>
        <p:pic>
          <p:nvPicPr>
            <p:cNvPr id="30725" name="Picture 10" descr="C:\Documents and Settings\dsteele\Desktop\Picture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45013" y="3503613"/>
              <a:ext cx="4598987" cy="335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6" name="Picture 13" descr="figure_05_13_1"/>
            <p:cNvPicPr>
              <a:picLocks noChangeAspect="1" noChangeArrowheads="1"/>
            </p:cNvPicPr>
            <p:nvPr/>
          </p:nvPicPr>
          <p:blipFill>
            <a:blip r:embed="rId4" cstate="print"/>
            <a:srcRect l="34091" r="32361" b="76942"/>
            <a:stretch>
              <a:fillRect/>
            </a:stretch>
          </p:blipFill>
          <p:spPr bwMode="auto">
            <a:xfrm>
              <a:off x="6324600" y="3505200"/>
              <a:ext cx="17526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28600" y="-365760"/>
            <a:ext cx="8229600" cy="1143000"/>
          </a:xfrm>
        </p:spPr>
        <p:txBody>
          <a:bodyPr/>
          <a:lstStyle/>
          <a:p>
            <a:r>
              <a:rPr lang="en-US" smtClean="0">
                <a:latin typeface="Calibri" pitchFamily="1" charset="0"/>
              </a:rPr>
              <a:t>Precursor to Krebs Cycle</a:t>
            </a:r>
          </a:p>
        </p:txBody>
      </p:sp>
      <p:pic>
        <p:nvPicPr>
          <p:cNvPr id="31747" name="Content Placeholder 3" descr="PyruvateDhase.gif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914400" y="3276600"/>
            <a:ext cx="3848100" cy="3009900"/>
          </a:xfrm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0" y="990600"/>
            <a:ext cx="9144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The following has to happen to a molecule of Pyruvic acid before it can enter the Krebs cycle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Decarboxylation (3 carbon to 2 carbon with loss of CO</a:t>
            </a:r>
            <a:r>
              <a:rPr lang="en-US" sz="2400" baseline="-25000" dirty="0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2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Production of reduced NADH (high energy molecule)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Formation of acetyl CoA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32835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pitchFamily="1" charset="0"/>
              </a:rPr>
              <a:t>The Krebs Cycle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pitchFamily="1" charset="0"/>
              </a:rPr>
              <a:t>Mitochondrial</a:t>
            </a:r>
          </a:p>
          <a:p>
            <a:r>
              <a:rPr lang="en-US" dirty="0" smtClean="0">
                <a:latin typeface="Calibri" pitchFamily="1" charset="0"/>
              </a:rPr>
              <a:t>A.k.a. the tricarboxylic acid cycle (TCA cycle) and citric acid cycle</a:t>
            </a:r>
          </a:p>
          <a:p>
            <a:r>
              <a:rPr lang="en-US" dirty="0" smtClean="0">
                <a:latin typeface="Calibri" pitchFamily="1" charset="0"/>
              </a:rPr>
              <a:t>generates energy through oxidization</a:t>
            </a:r>
          </a:p>
          <a:p>
            <a:r>
              <a:rPr lang="en-US" dirty="0" smtClean="0">
                <a:latin typeface="Calibri" pitchFamily="1" charset="0"/>
              </a:rPr>
              <a:t>provides precursors for the biosynthesis of compounds (amino acids as well NADH)</a:t>
            </a:r>
          </a:p>
          <a:p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3"/>
          <p:cNvSpPr>
            <a:spLocks noGrp="1" noChangeArrowheads="1"/>
          </p:cNvSpPr>
          <p:nvPr>
            <p:ph type="title"/>
          </p:nvPr>
        </p:nvSpPr>
        <p:spPr>
          <a:xfrm>
            <a:off x="76200" y="-228600"/>
            <a:ext cx="8229600" cy="1143000"/>
          </a:xfrm>
        </p:spPr>
        <p:txBody>
          <a:bodyPr/>
          <a:lstStyle/>
          <a:p>
            <a:r>
              <a:rPr lang="en-US" smtClean="0">
                <a:latin typeface="Calibri" pitchFamily="1" charset="0"/>
              </a:rPr>
              <a:t>The Krebs Cycle</a:t>
            </a:r>
          </a:p>
        </p:txBody>
      </p:sp>
      <p:sp>
        <p:nvSpPr>
          <p:cNvPr id="28675" name="Rectangle 14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4878387" cy="60198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48" charset="2"/>
              <a:buChar char="§"/>
              <a:defRPr/>
            </a:pPr>
            <a:r>
              <a:rPr lang="en-US" b="1" dirty="0" smtClean="0"/>
              <a:t>Krebs cycle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acetyl CoA (2C) enters cycle</a:t>
            </a:r>
          </a:p>
          <a:p>
            <a:pPr lvl="2">
              <a:buFont typeface="Symbol" pitchFamily="18" charset="2"/>
              <a:buChar char=""/>
              <a:defRPr/>
            </a:pPr>
            <a:r>
              <a:rPr lang="en-US" dirty="0" smtClean="0"/>
              <a:t>coenzyme A recycled</a:t>
            </a:r>
          </a:p>
          <a:p>
            <a:pPr lvl="1">
              <a:defRPr/>
            </a:pPr>
            <a:r>
              <a:rPr lang="en-US" dirty="0" smtClean="0"/>
              <a:t>acetyl group joins 4C molecule, forms 6C molecule</a:t>
            </a:r>
          </a:p>
          <a:p>
            <a:pPr lvl="1">
              <a:defRPr/>
            </a:pPr>
            <a:r>
              <a:rPr lang="en-US" dirty="0" smtClean="0"/>
              <a:t>6C molecule: decarboxylation &amp; redox reactions</a:t>
            </a:r>
          </a:p>
          <a:p>
            <a:pPr lvl="2">
              <a:buFont typeface="Symbol" pitchFamily="18" charset="2"/>
              <a:buChar char=""/>
              <a:defRPr/>
            </a:pPr>
            <a:r>
              <a:rPr lang="en-US" dirty="0" smtClean="0"/>
              <a:t>regenerates 4C molecule</a:t>
            </a:r>
          </a:p>
          <a:p>
            <a:pPr lvl="1">
              <a:defRPr/>
            </a:pPr>
            <a:r>
              <a:rPr lang="en-US" dirty="0" smtClean="0"/>
              <a:t>each turn generates:</a:t>
            </a:r>
          </a:p>
          <a:p>
            <a:pPr lvl="2">
              <a:buFont typeface="Symbol" pitchFamily="48" charset="2"/>
              <a:buChar char=""/>
              <a:defRPr/>
            </a:pPr>
            <a:r>
              <a:rPr lang="en-US" dirty="0" smtClean="0"/>
              <a:t>2 CO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 lvl="2">
              <a:buFont typeface="Symbol" pitchFamily="48" charset="2"/>
              <a:buChar char=""/>
              <a:defRPr/>
            </a:pPr>
            <a:r>
              <a:rPr lang="en-US" dirty="0" smtClean="0"/>
              <a:t>1 ATP</a:t>
            </a:r>
          </a:p>
          <a:p>
            <a:pPr lvl="2">
              <a:buFont typeface="Symbol" pitchFamily="48" charset="2"/>
              <a:buChar char=""/>
              <a:defRPr/>
            </a:pPr>
            <a:r>
              <a:rPr lang="en-US" dirty="0" smtClean="0"/>
              <a:t>3 </a:t>
            </a:r>
            <a:r>
              <a:rPr lang="en-US" b="1" dirty="0" smtClean="0"/>
              <a:t>NADH</a:t>
            </a:r>
            <a:r>
              <a:rPr lang="en-US" dirty="0" smtClean="0"/>
              <a:t> &amp; 1 </a:t>
            </a:r>
            <a:r>
              <a:rPr lang="en-US" b="1" dirty="0" smtClean="0"/>
              <a:t>FADH</a:t>
            </a:r>
            <a:r>
              <a:rPr lang="en-US" b="1" baseline="-25000" dirty="0" smtClean="0"/>
              <a:t>2</a:t>
            </a:r>
          </a:p>
          <a:p>
            <a:pPr lvl="3">
              <a:buFont typeface="Symbol" pitchFamily="48" charset="2"/>
              <a:buChar char=""/>
              <a:defRPr/>
            </a:pPr>
            <a:r>
              <a:rPr lang="en-US" dirty="0" smtClean="0"/>
              <a:t>e</a:t>
            </a:r>
            <a:r>
              <a:rPr lang="en-US" baseline="30000" dirty="0" smtClean="0"/>
              <a:t>–</a:t>
            </a:r>
            <a:r>
              <a:rPr lang="en-US" dirty="0" smtClean="0"/>
              <a:t> carriers</a:t>
            </a:r>
          </a:p>
          <a:p>
            <a:pPr lvl="3">
              <a:buFont typeface="Symbol" pitchFamily="48" charset="2"/>
              <a:buChar char=""/>
              <a:defRPr/>
            </a:pPr>
            <a:r>
              <a:rPr lang="en-US" dirty="0" smtClean="0"/>
              <a:t>contain most of glucose’s energy</a:t>
            </a:r>
          </a:p>
          <a:p>
            <a:pPr lvl="3">
              <a:buFont typeface="Symbol" pitchFamily="48" charset="2"/>
              <a:buChar char=""/>
              <a:defRPr/>
            </a:pPr>
            <a:r>
              <a:rPr lang="en-US" dirty="0" smtClean="0"/>
              <a:t>go to electron transport chain</a:t>
            </a:r>
          </a:p>
          <a:p>
            <a:pPr lvl="1">
              <a:buFont typeface="Symbol" pitchFamily="48" charset="2"/>
              <a:buChar char=""/>
              <a:defRPr/>
            </a:pPr>
            <a:r>
              <a:rPr lang="en-US" dirty="0" smtClean="0"/>
              <a:t>2 turns per glucose</a:t>
            </a:r>
          </a:p>
          <a:p>
            <a:pPr lvl="3">
              <a:buFont typeface="Symbol" pitchFamily="48" charset="2"/>
              <a:buChar char=""/>
              <a:defRPr/>
            </a:pPr>
            <a:endParaRPr lang="en-US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914400"/>
            <a:ext cx="609600" cy="609600"/>
          </a:xfrm>
          <a:prstGeom prst="rect">
            <a:avLst/>
          </a:prstGeom>
        </p:spPr>
      </p:pic>
      <p:pic>
        <p:nvPicPr>
          <p:cNvPr id="6" name="Picture Placeholder 1" descr="OSC_Microbio_08_02_Kreb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82" r="-25082"/>
          <a:stretch>
            <a:fillRect/>
          </a:stretch>
        </p:blipFill>
        <p:spPr>
          <a:xfrm>
            <a:off x="3657600" y="1981200"/>
            <a:ext cx="6324601" cy="2745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5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objects_that_have_the_738"/>
          <p:cNvPicPr>
            <a:picLocks noChangeAspect="1" noChangeArrowheads="1"/>
          </p:cNvPicPr>
          <p:nvPr/>
        </p:nvPicPr>
        <p:blipFill>
          <a:blip r:embed="rId3" cstate="print"/>
          <a:srcRect t="3493" r="53571"/>
          <a:stretch>
            <a:fillRect/>
          </a:stretch>
        </p:blipFill>
        <p:spPr bwMode="auto">
          <a:xfrm>
            <a:off x="0" y="3357563"/>
            <a:ext cx="4044950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-152400" y="-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pitchFamily="1" charset="0"/>
              </a:rPr>
              <a:t>Potential Energy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7013" y="838200"/>
            <a:ext cx="8683625" cy="2362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smtClean="0">
                <a:latin typeface="Calibri" pitchFamily="1" charset="0"/>
              </a:rPr>
              <a:t>potential energy</a:t>
            </a:r>
            <a:r>
              <a:rPr lang="en-US" smtClean="0">
                <a:latin typeface="Calibri" pitchFamily="1" charset="0"/>
              </a:rPr>
              <a:t> – stored energy or the capability to do work</a:t>
            </a:r>
          </a:p>
          <a:p>
            <a:pPr lvl="1">
              <a:lnSpc>
                <a:spcPct val="90000"/>
              </a:lnSpc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“inactive” energy</a:t>
            </a:r>
          </a:p>
          <a:p>
            <a:pPr lvl="1">
              <a:lnSpc>
                <a:spcPct val="90000"/>
              </a:lnSpc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Batteries in an unused toy have potential energy</a:t>
            </a:r>
          </a:p>
          <a:p>
            <a:pPr lvl="1">
              <a:lnSpc>
                <a:spcPct val="90000"/>
              </a:lnSpc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Leg muscles when you are sitting on the couch have potential energy</a:t>
            </a:r>
          </a:p>
          <a:p>
            <a:pPr lvl="1">
              <a:lnSpc>
                <a:spcPct val="90000"/>
              </a:lnSpc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When potential energy is released it becomes kinetic energy</a:t>
            </a:r>
          </a:p>
          <a:p>
            <a:pPr lvl="1">
              <a:lnSpc>
                <a:spcPct val="90000"/>
              </a:lnSpc>
              <a:buFont typeface="Calibri" pitchFamily="1" charset="0"/>
              <a:buChar char="–"/>
            </a:pPr>
            <a:endParaRPr lang="en-US" smtClean="0">
              <a:latin typeface="Calibri" pitchFamily="1" charset="0"/>
            </a:endParaRPr>
          </a:p>
        </p:txBody>
      </p:sp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6477000" y="4724400"/>
            <a:ext cx="13843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5000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ATP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127000" y="85725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+mj-lt"/>
                <a:ea typeface="+mj-ea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Arial" charset="0"/>
                <a:ea typeface="ＭＳ Ｐゴシック" pitchFamily="84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Arial" charset="0"/>
                <a:ea typeface="ＭＳ Ｐゴシック" pitchFamily="84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Arial" charset="0"/>
                <a:ea typeface="ＭＳ Ｐゴシック" pitchFamily="84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Arial" charset="0"/>
                <a:ea typeface="ＭＳ Ｐゴシック" pitchFamily="84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defRPr/>
            </a:pPr>
            <a:r>
              <a:rPr lang="en-US" sz="1400" kern="0" dirty="0" smtClean="0">
                <a:solidFill>
                  <a:srgbClr val="000000"/>
                </a:solidFill>
                <a:cs typeface="ＭＳ Ｐゴシック"/>
              </a:rPr>
              <a:t> The Krebs cycle.</a:t>
            </a:r>
          </a:p>
        </p:txBody>
      </p:sp>
      <p:sp>
        <p:nvSpPr>
          <p:cNvPr id="5" name="TextBox 44"/>
          <p:cNvSpPr txBox="1">
            <a:spLocks noChangeArrowheads="1"/>
          </p:cNvSpPr>
          <p:nvPr/>
        </p:nvSpPr>
        <p:spPr bwMode="auto">
          <a:xfrm>
            <a:off x="6165850" y="750888"/>
            <a:ext cx="23987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       A turn of the cycle begins as enzymes strip off the CoA portion from acetyl CoA and combine the remaining two-carbon acetyl group with oxaloacetic acid. Adding the acetyl group produces the six-carbon molecule citric acid.</a:t>
            </a:r>
          </a:p>
        </p:txBody>
      </p:sp>
      <p:sp>
        <p:nvSpPr>
          <p:cNvPr id="6" name="TextBox 45"/>
          <p:cNvSpPr txBox="1">
            <a:spLocks noChangeArrowheads="1"/>
          </p:cNvSpPr>
          <p:nvPr/>
        </p:nvSpPr>
        <p:spPr bwMode="auto">
          <a:xfrm>
            <a:off x="6180138" y="2708275"/>
            <a:ext cx="243046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085850" algn="l"/>
                <a:tab pos="302895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tabLst>
                <a:tab pos="1085850" algn="l"/>
                <a:tab pos="302895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tabLst>
                <a:tab pos="1085850" algn="l"/>
                <a:tab pos="302895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tabLst>
                <a:tab pos="1085850" algn="l"/>
                <a:tab pos="302895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tabLst>
                <a:tab pos="1085850" algn="l"/>
                <a:tab pos="302895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302895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302895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302895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85850" algn="l"/>
                <a:tab pos="302895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      –         Oxidations generate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NADH. Step 2 is a rearrangement. Steps 3 and 4 combine oxidations and </a:t>
            </a:r>
            <a:r>
              <a:rPr lang="en-US" sz="1200" kern="0" dirty="0" err="1" smtClean="0">
                <a:solidFill>
                  <a:srgbClr val="000000"/>
                </a:solidFill>
              </a:rPr>
              <a:t>decarboxylations</a:t>
            </a:r>
            <a:r>
              <a:rPr lang="en-US" sz="1200" kern="0" dirty="0" smtClean="0">
                <a:solidFill>
                  <a:srgbClr val="000000"/>
                </a:solidFill>
              </a:rPr>
              <a:t> to dispose of two carbon atoms that came from </a:t>
            </a:r>
            <a:r>
              <a:rPr lang="en-US" sz="1200" kern="0" dirty="0" err="1" smtClean="0">
                <a:solidFill>
                  <a:srgbClr val="000000"/>
                </a:solidFill>
              </a:rPr>
              <a:t>oxaloacetic</a:t>
            </a:r>
            <a:r>
              <a:rPr lang="en-US" sz="1200" kern="0" dirty="0" smtClean="0">
                <a:solidFill>
                  <a:srgbClr val="000000"/>
                </a:solidFill>
              </a:rPr>
              <a:t> acid. The carbons are released as CO</a:t>
            </a:r>
            <a:r>
              <a:rPr lang="en-US" sz="1200" kern="0" baseline="-25000" dirty="0" smtClean="0">
                <a:solidFill>
                  <a:srgbClr val="000000"/>
                </a:solidFill>
              </a:rPr>
              <a:t>2</a:t>
            </a:r>
            <a:r>
              <a:rPr lang="en-US" sz="1200" kern="0" dirty="0" smtClean="0">
                <a:solidFill>
                  <a:srgbClr val="000000"/>
                </a:solidFill>
              </a:rPr>
              <a:t>, and the oxidations generate NADH from NAD</a:t>
            </a:r>
            <a:r>
              <a:rPr lang="en-US" sz="1200" kern="0" baseline="30000" dirty="0" smtClean="0">
                <a:solidFill>
                  <a:srgbClr val="000000"/>
                </a:solidFill>
              </a:rPr>
              <a:t>+</a:t>
            </a:r>
            <a:r>
              <a:rPr lang="en-US" sz="1200" kern="0" dirty="0" smtClean="0">
                <a:solidFill>
                  <a:srgbClr val="000000"/>
                </a:solidFill>
              </a:rPr>
              <a:t>. During the second oxidation (step 4), CoA is added into the cycle, forming the compound </a:t>
            </a:r>
            <a:r>
              <a:rPr lang="en-US" sz="1200" kern="0" dirty="0" err="1" smtClean="0">
                <a:solidFill>
                  <a:srgbClr val="000000"/>
                </a:solidFill>
              </a:rPr>
              <a:t>succinyl</a:t>
            </a:r>
            <a:r>
              <a:rPr lang="en-US" sz="1200" kern="0" dirty="0" smtClean="0">
                <a:solidFill>
                  <a:srgbClr val="000000"/>
                </a:solidFill>
              </a:rPr>
              <a:t> CoA.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6299200" y="798513"/>
            <a:ext cx="182563" cy="182562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FFFFFF"/>
                </a:solidFill>
                <a:ea typeface="ＭＳ Ｐゴシック" pitchFamily="84" charset="-128"/>
                <a:cs typeface="ＭＳ Ｐゴシック"/>
              </a:rPr>
              <a:t>1</a:t>
            </a:r>
            <a:endParaRPr lang="en-US" sz="1050" kern="0" dirty="0">
              <a:solidFill>
                <a:srgbClr val="FFFFFF"/>
              </a:solidFill>
              <a:ea typeface="ＭＳ Ｐゴシック" pitchFamily="84" charset="-128"/>
              <a:cs typeface="ＭＳ Ｐゴシック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70625" y="2763838"/>
            <a:ext cx="182563" cy="182562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FFFFFF"/>
                </a:solidFill>
                <a:ea typeface="ＭＳ Ｐゴシック" pitchFamily="84" charset="-128"/>
                <a:cs typeface="ＭＳ Ｐゴシック"/>
              </a:rPr>
              <a:t>2</a:t>
            </a:r>
            <a:endParaRPr lang="en-US" sz="1050" kern="0" dirty="0">
              <a:solidFill>
                <a:srgbClr val="FFFFFF"/>
              </a:solidFill>
              <a:ea typeface="ＭＳ Ｐゴシック" pitchFamily="84" charset="-128"/>
              <a:cs typeface="ＭＳ Ｐゴシック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737350" y="2763838"/>
            <a:ext cx="182563" cy="182562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FFFFFF"/>
                </a:solidFill>
                <a:ea typeface="ＭＳ Ｐゴシック" pitchFamily="84" charset="-128"/>
                <a:cs typeface="ＭＳ Ｐゴシック"/>
              </a:rPr>
              <a:t>4</a:t>
            </a:r>
            <a:endParaRPr lang="en-US" sz="1050" kern="0" dirty="0">
              <a:solidFill>
                <a:srgbClr val="FFFFFF"/>
              </a:solidFill>
              <a:ea typeface="ＭＳ Ｐゴシック" pitchFamily="84" charset="-128"/>
              <a:cs typeface="ＭＳ Ｐゴシック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504021"/>
            <a:ext cx="609600" cy="609600"/>
          </a:xfrm>
          <a:prstGeom prst="rect">
            <a:avLst/>
          </a:prstGeom>
        </p:spPr>
      </p:pic>
      <p:pic>
        <p:nvPicPr>
          <p:cNvPr id="15" name="Picture Placeholder 1" descr="OSC_Microbio_08_02_KrebsUs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82" r="-52282"/>
          <a:stretch>
            <a:fillRect/>
          </a:stretch>
        </p:blipFill>
        <p:spPr>
          <a:xfrm>
            <a:off x="-2592208" y="771526"/>
            <a:ext cx="11604128" cy="5037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23" name="Picture 23" descr="C:\Users\Denise\Desktop\Picture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914400"/>
            <a:ext cx="247423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11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The Electron Transport Chain</a:t>
            </a:r>
          </a:p>
        </p:txBody>
      </p:sp>
      <p:sp>
        <p:nvSpPr>
          <p:cNvPr id="30723" name="Rectangle 12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7240587" cy="3733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Electron transport chain</a:t>
            </a:r>
            <a:r>
              <a:rPr lang="en-US" smtClean="0">
                <a:latin typeface="Calibri" pitchFamily="1" charset="0"/>
              </a:rPr>
              <a:t>:</a:t>
            </a:r>
          </a:p>
          <a:p>
            <a:pPr lvl="1" eaLnBrk="1" hangingPunct="1">
              <a:buFont typeface="Symbol" pitchFamily="1" charset="2"/>
              <a:buChar char=""/>
            </a:pPr>
            <a:r>
              <a:rPr lang="en-US" smtClean="0">
                <a:latin typeface="Calibri" pitchFamily="1" charset="0"/>
              </a:rPr>
              <a:t>prokaryotes:  on plasma membrane</a:t>
            </a:r>
          </a:p>
          <a:p>
            <a:pPr lvl="1" eaLnBrk="1" hangingPunct="1">
              <a:spcAft>
                <a:spcPct val="0"/>
              </a:spcAft>
              <a:buFont typeface="Symbol" pitchFamily="1" charset="2"/>
              <a:buChar char=""/>
            </a:pPr>
            <a:r>
              <a:rPr lang="en-US" smtClean="0">
                <a:latin typeface="Calibri" pitchFamily="1" charset="0"/>
              </a:rPr>
              <a:t>eukaryotes: on mitochondrial inner</a:t>
            </a:r>
          </a:p>
          <a:p>
            <a:pPr lvl="1" eaLnBrk="1" hangingPunct="1">
              <a:buFont typeface="Calibri" pitchFamily="1" charset="0"/>
              <a:buNone/>
            </a:pPr>
            <a:r>
              <a:rPr lang="en-US" smtClean="0">
                <a:latin typeface="Calibri" pitchFamily="1" charset="0"/>
              </a:rPr>
              <a:t>	membrane</a:t>
            </a:r>
          </a:p>
          <a:p>
            <a:pPr lvl="1" eaLnBrk="1" hangingPunct="1">
              <a:spcAft>
                <a:spcPct val="0"/>
              </a:spcAft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e</a:t>
            </a:r>
            <a:r>
              <a:rPr lang="en-US" baseline="30000" smtClean="0">
                <a:latin typeface="Calibri" pitchFamily="1" charset="0"/>
              </a:rPr>
              <a:t>–</a:t>
            </a:r>
            <a:r>
              <a:rPr lang="en-US" smtClean="0">
                <a:latin typeface="Calibri" pitchFamily="1" charset="0"/>
              </a:rPr>
              <a:t>s from NADH &amp; FADH</a:t>
            </a:r>
            <a:r>
              <a:rPr lang="en-US" baseline="-25000" smtClean="0">
                <a:latin typeface="Calibri" pitchFamily="1" charset="0"/>
              </a:rPr>
              <a:t>2</a:t>
            </a:r>
            <a:r>
              <a:rPr lang="en-US" smtClean="0">
                <a:latin typeface="Calibri" pitchFamily="1" charset="0"/>
              </a:rPr>
              <a:t> pass down</a:t>
            </a:r>
          </a:p>
          <a:p>
            <a:pPr lvl="1" eaLnBrk="1" hangingPunct="1">
              <a:buFont typeface="Calibri" pitchFamily="1" charset="0"/>
              <a:buNone/>
            </a:pPr>
            <a:r>
              <a:rPr lang="en-US" smtClean="0">
                <a:latin typeface="Calibri" pitchFamily="1" charset="0"/>
              </a:rPr>
              <a:t>	chain of carrier molecules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regenerates NAD</a:t>
            </a:r>
            <a:r>
              <a:rPr lang="en-US" baseline="30000" smtClean="0">
                <a:latin typeface="Calibri" pitchFamily="1" charset="0"/>
              </a:rPr>
              <a:t>+</a:t>
            </a:r>
            <a:r>
              <a:rPr lang="en-US" smtClean="0">
                <a:latin typeface="Calibri" pitchFamily="1" charset="0"/>
              </a:rPr>
              <a:t> &amp; FAD for glycolysis &amp; Krebs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O</a:t>
            </a:r>
            <a:r>
              <a:rPr lang="en-US" baseline="-25000" smtClean="0">
                <a:latin typeface="Calibri" pitchFamily="1" charset="0"/>
              </a:rPr>
              <a:t>2</a:t>
            </a:r>
            <a:r>
              <a:rPr lang="en-US" smtClean="0">
                <a:latin typeface="Calibri" pitchFamily="1" charset="0"/>
              </a:rPr>
              <a:t> final e</a:t>
            </a:r>
            <a:r>
              <a:rPr lang="en-US" baseline="30000" smtClean="0">
                <a:latin typeface="Calibri" pitchFamily="1" charset="0"/>
              </a:rPr>
              <a:t>–</a:t>
            </a:r>
            <a:r>
              <a:rPr lang="en-US" smtClean="0">
                <a:latin typeface="Calibri" pitchFamily="1" charset="0"/>
              </a:rPr>
              <a:t> acceptor</a:t>
            </a:r>
            <a:r>
              <a:rPr lang="en-US" smtClean="0">
                <a:latin typeface="Calibri" pitchFamily="1" charset="0"/>
                <a:sym typeface="Wingdings" pitchFamily="1" charset="2"/>
              </a:rPr>
              <a:t> in aerobic respiration; makes H</a:t>
            </a:r>
            <a:r>
              <a:rPr lang="en-US" baseline="-25000" smtClean="0">
                <a:latin typeface="Calibri" pitchFamily="1" charset="0"/>
                <a:sym typeface="Wingdings" pitchFamily="1" charset="2"/>
              </a:rPr>
              <a:t>2</a:t>
            </a:r>
            <a:r>
              <a:rPr lang="en-US" smtClean="0">
                <a:latin typeface="Calibri" pitchFamily="1" charset="0"/>
                <a:sym typeface="Wingdings" pitchFamily="1" charset="2"/>
              </a:rPr>
              <a:t>O</a:t>
            </a:r>
          </a:p>
        </p:txBody>
      </p:sp>
      <p:pic>
        <p:nvPicPr>
          <p:cNvPr id="37893" name="Picture 6" descr="figure_05_16_labele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65" r="11208" b="69908"/>
          <a:stretch>
            <a:fillRect/>
          </a:stretch>
        </p:blipFill>
        <p:spPr bwMode="auto">
          <a:xfrm>
            <a:off x="2601913" y="4419600"/>
            <a:ext cx="65420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1" descr="C:\Users\Denise\Desktop\Picture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14390"/>
            <a:ext cx="8153400" cy="334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11"/>
          <p:cNvSpPr>
            <a:spLocks noGrp="1" noChangeArrowheads="1"/>
          </p:cNvSpPr>
          <p:nvPr>
            <p:ph type="title"/>
          </p:nvPr>
        </p:nvSpPr>
        <p:spPr>
          <a:xfrm>
            <a:off x="2286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The Electron Transport Chain</a:t>
            </a:r>
          </a:p>
        </p:txBody>
      </p:sp>
      <p:sp>
        <p:nvSpPr>
          <p:cNvPr id="30723" name="Rectangle 12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8307387" cy="2819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Electron transport chain</a:t>
            </a:r>
            <a:r>
              <a:rPr lang="en-US" smtClean="0">
                <a:latin typeface="Calibri" pitchFamily="1" charset="0"/>
              </a:rPr>
              <a:t>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energy from movement of e</a:t>
            </a:r>
            <a:r>
              <a:rPr lang="en-US" baseline="30000" smtClean="0">
                <a:latin typeface="Calibri" pitchFamily="1" charset="0"/>
              </a:rPr>
              <a:t>–</a:t>
            </a:r>
            <a:r>
              <a:rPr lang="en-US" smtClean="0">
                <a:latin typeface="Calibri" pitchFamily="1" charset="0"/>
              </a:rPr>
              <a:t>s pumps H</a:t>
            </a:r>
            <a:r>
              <a:rPr lang="en-US" baseline="30000" smtClean="0">
                <a:latin typeface="Calibri" pitchFamily="1" charset="0"/>
              </a:rPr>
              <a:t>+</a:t>
            </a:r>
            <a:r>
              <a:rPr lang="en-US" smtClean="0">
                <a:latin typeface="Calibri" pitchFamily="1" charset="0"/>
              </a:rPr>
              <a:t>s into </a:t>
            </a:r>
            <a:r>
              <a:rPr lang="en-US" b="1" smtClean="0">
                <a:latin typeface="Calibri" pitchFamily="1" charset="0"/>
              </a:rPr>
              <a:t>periplasmic</a:t>
            </a:r>
            <a:r>
              <a:rPr lang="en-US" smtClean="0">
                <a:latin typeface="Calibri" pitchFamily="1" charset="0"/>
              </a:rPr>
              <a:t> (bacteria) or intermembrane (mitochondria) </a:t>
            </a:r>
            <a:r>
              <a:rPr lang="en-US" b="1" smtClean="0">
                <a:latin typeface="Calibri" pitchFamily="1" charset="0"/>
              </a:rPr>
              <a:t>space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chemiosmosis</a:t>
            </a:r>
            <a:r>
              <a:rPr lang="en-US" smtClean="0">
                <a:latin typeface="Calibri" pitchFamily="1" charset="0"/>
              </a:rPr>
              <a:t> – H</a:t>
            </a:r>
            <a:r>
              <a:rPr lang="en-US" baseline="30000" smtClean="0">
                <a:latin typeface="Calibri" pitchFamily="1" charset="0"/>
              </a:rPr>
              <a:t>+</a:t>
            </a:r>
            <a:r>
              <a:rPr lang="en-US" smtClean="0">
                <a:latin typeface="Calibri" pitchFamily="1" charset="0"/>
              </a:rPr>
              <a:t> concentration gradient used to power ATP synthase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phosphorylates ADP, makes 34 ATPs per glucose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127000" y="85725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000000"/>
                </a:solidFill>
              </a:rPr>
              <a:t>Chemiosmosis.</a:t>
            </a:r>
          </a:p>
        </p:txBody>
      </p:sp>
      <p:pic>
        <p:nvPicPr>
          <p:cNvPr id="9" name="Picture Placeholder 1" descr="OSC_Microbio_08_03_Chemiosm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4" b="-1094"/>
          <a:stretch>
            <a:fillRect/>
          </a:stretch>
        </p:blipFill>
        <p:spPr>
          <a:xfrm>
            <a:off x="4489450" y="1108075"/>
            <a:ext cx="4030663" cy="52562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1" y="1371600"/>
            <a:ext cx="3809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ATP synthase is a complex integral membrane protein through which H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 flows down an electrochemical gradient, providing the energy for ATP production by oxidative phosphorylation. (credit: modification of work by Klaus </a:t>
            </a:r>
            <a:r>
              <a:rPr lang="en-US" dirty="0" err="1">
                <a:solidFill>
                  <a:srgbClr val="000000"/>
                </a:solidFill>
              </a:rPr>
              <a:t>Hoffmeier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52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Carbohydrate Catabolism</a:t>
            </a:r>
          </a:p>
        </p:txBody>
      </p:sp>
      <p:pic>
        <p:nvPicPr>
          <p:cNvPr id="4" name="Picture Placeholder 1" descr="OSC_Microbio_08_03_ATPYiel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20" r="11920"/>
          <a:stretch/>
        </p:blipFill>
        <p:spPr>
          <a:xfrm>
            <a:off x="-838200" y="1317859"/>
            <a:ext cx="9317568" cy="5317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C:\Users\Denise\Desktop\Picture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762000"/>
            <a:ext cx="401199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11"/>
          <p:cNvSpPr>
            <a:spLocks noGrp="1" noChangeArrowheads="1"/>
          </p:cNvSpPr>
          <p:nvPr>
            <p:ph type="title"/>
          </p:nvPr>
        </p:nvSpPr>
        <p:spPr>
          <a:xfrm>
            <a:off x="228600" y="-5715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Aerobic Cell Respiration Yield</a:t>
            </a:r>
          </a:p>
        </p:txBody>
      </p:sp>
      <p:sp>
        <p:nvSpPr>
          <p:cNvPr id="30723" name="Rectangle 12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4954587" cy="29718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For 1 glucose molecule: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38 ATP for prokaryotes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36 ATP for eukaryotes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all 6 Cs lost in CO</a:t>
            </a:r>
            <a:r>
              <a:rPr lang="en-US" baseline="-25000" smtClean="0">
                <a:latin typeface="Calibri" pitchFamily="1" charset="0"/>
              </a:rPr>
              <a:t>2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e</a:t>
            </a:r>
            <a:r>
              <a:rPr lang="en-US" baseline="30000" smtClean="0">
                <a:latin typeface="Calibri" pitchFamily="1" charset="0"/>
              </a:rPr>
              <a:t>–</a:t>
            </a:r>
            <a:r>
              <a:rPr lang="en-US" smtClean="0">
                <a:latin typeface="Calibri" pitchFamily="1" charset="0"/>
              </a:rPr>
              <a:t>s combine with O</a:t>
            </a:r>
            <a:r>
              <a:rPr lang="en-US" baseline="-25000" smtClean="0">
                <a:latin typeface="Calibri" pitchFamily="1" charset="0"/>
              </a:rPr>
              <a:t>2</a:t>
            </a:r>
            <a:r>
              <a:rPr lang="en-US" smtClean="0">
                <a:latin typeface="Calibri" pitchFamily="1" charset="0"/>
              </a:rPr>
              <a:t>, form 6 H</a:t>
            </a:r>
            <a:r>
              <a:rPr lang="en-US" baseline="-25000" smtClean="0">
                <a:latin typeface="Calibri" pitchFamily="1" charset="0"/>
              </a:rPr>
              <a:t>2</a:t>
            </a:r>
            <a:r>
              <a:rPr lang="en-US" smtClean="0">
                <a:latin typeface="Calibri" pitchFamily="1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"/>
          <p:cNvGraphicFramePr>
            <a:graphicFrameLocks noGrp="1"/>
          </p:cNvGraphicFramePr>
          <p:nvPr/>
        </p:nvGraphicFramePr>
        <p:xfrm>
          <a:off x="609600" y="4419600"/>
          <a:ext cx="7955280" cy="2310384"/>
        </p:xfrm>
        <a:graphic>
          <a:graphicData uri="http://schemas.openxmlformats.org/drawingml/2006/table">
            <a:tbl>
              <a:tblPr/>
              <a:tblGrid>
                <a:gridCol w="2651760"/>
                <a:gridCol w="2651760"/>
                <a:gridCol w="265176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Electron Acceptor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Products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Bacteria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 smtClean="0"/>
                        <a:t>O</a:t>
                      </a:r>
                      <a:r>
                        <a:rPr lang="en-US" sz="2000" baseline="-25000" dirty="0" smtClean="0"/>
                        <a:t>2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 smtClean="0">
                          <a:latin typeface="+mn-lt"/>
                        </a:rPr>
                        <a:t>H</a:t>
                      </a:r>
                      <a:r>
                        <a:rPr lang="en-US" sz="2000" baseline="-25000" dirty="0" smtClean="0">
                          <a:latin typeface="+mn-lt"/>
                        </a:rPr>
                        <a:t>2</a:t>
                      </a:r>
                      <a:r>
                        <a:rPr lang="en-US" sz="2000" dirty="0" smtClean="0">
                          <a:latin typeface="+mn-lt"/>
                        </a:rPr>
                        <a:t>O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many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6018" name="Group 2"/>
          <p:cNvGraphicFramePr>
            <a:graphicFrameLocks noGrp="1"/>
          </p:cNvGraphicFramePr>
          <p:nvPr/>
        </p:nvGraphicFramePr>
        <p:xfrm>
          <a:off x="609600" y="4419600"/>
          <a:ext cx="7955280" cy="2407920"/>
        </p:xfrm>
        <a:graphic>
          <a:graphicData uri="http://schemas.openxmlformats.org/drawingml/2006/table">
            <a:tbl>
              <a:tblPr/>
              <a:tblGrid>
                <a:gridCol w="2651760"/>
                <a:gridCol w="2651760"/>
                <a:gridCol w="265176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NO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3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–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NO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2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–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, N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, or N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Pseudomonas, Bacillus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SO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4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2–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H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Desulfovibrio</a:t>
                      </a:r>
                      <a:endPara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CO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3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2 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CH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Methanococcus</a:t>
                      </a: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062" name="Rectangle 20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Anaerobic Respiration</a:t>
            </a:r>
          </a:p>
        </p:txBody>
      </p:sp>
      <p:sp>
        <p:nvSpPr>
          <p:cNvPr id="27673" name="Content Placeholder 3"/>
          <p:cNvSpPr>
            <a:spLocks noGrp="1"/>
          </p:cNvSpPr>
          <p:nvPr>
            <p:ph idx="1"/>
          </p:nvPr>
        </p:nvSpPr>
        <p:spPr>
          <a:xfrm>
            <a:off x="227013" y="838200"/>
            <a:ext cx="8683625" cy="36576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2 types of cell respiration: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aerobic</a:t>
            </a:r>
            <a:r>
              <a:rPr lang="en-US" smtClean="0">
                <a:latin typeface="Calibri" pitchFamily="1" charset="0"/>
              </a:rPr>
              <a:t> – final e</a:t>
            </a:r>
            <a:r>
              <a:rPr lang="en-US" baseline="30000" smtClean="0">
                <a:latin typeface="Calibri" pitchFamily="1" charset="0"/>
              </a:rPr>
              <a:t>–</a:t>
            </a:r>
            <a:r>
              <a:rPr lang="en-US" smtClean="0">
                <a:latin typeface="Calibri" pitchFamily="1" charset="0"/>
              </a:rPr>
              <a:t> acceptor O</a:t>
            </a:r>
            <a:r>
              <a:rPr lang="en-US" baseline="-25000" smtClean="0">
                <a:latin typeface="Calibri" pitchFamily="1" charset="0"/>
              </a:rPr>
              <a:t>2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produces H</a:t>
            </a:r>
            <a:r>
              <a:rPr lang="en-US" baseline="-25000" smtClean="0">
                <a:latin typeface="Calibri" pitchFamily="1" charset="0"/>
              </a:rPr>
              <a:t>2</a:t>
            </a:r>
            <a:r>
              <a:rPr lang="en-US" smtClean="0">
                <a:latin typeface="Calibri" pitchFamily="1" charset="0"/>
              </a:rPr>
              <a:t>O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anaerobic</a:t>
            </a:r>
            <a:r>
              <a:rPr lang="en-US" smtClean="0">
                <a:latin typeface="Calibri" pitchFamily="1" charset="0"/>
              </a:rPr>
              <a:t> – final e</a:t>
            </a:r>
            <a:r>
              <a:rPr lang="en-US" baseline="30000" smtClean="0">
                <a:latin typeface="Calibri" pitchFamily="1" charset="0"/>
              </a:rPr>
              <a:t>–</a:t>
            </a:r>
            <a:r>
              <a:rPr lang="en-US" smtClean="0">
                <a:latin typeface="Calibri" pitchFamily="1" charset="0"/>
              </a:rPr>
              <a:t> acceptor inorganic molecule other than O</a:t>
            </a:r>
            <a:r>
              <a:rPr lang="en-US" baseline="-25000" smtClean="0">
                <a:latin typeface="Calibri" pitchFamily="1" charset="0"/>
              </a:rPr>
              <a:t>2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products strong smelling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yields fewer ATP than aerobic respiration</a:t>
            </a:r>
          </a:p>
          <a:p>
            <a:pPr lvl="3" eaLnBrk="1" hangingPunct="1"/>
            <a:r>
              <a:rPr lang="en-US" smtClean="0">
                <a:latin typeface="Calibri" pitchFamily="1" charset="0"/>
              </a:rPr>
              <a:t>varies with organism &amp; pathway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Fermentation</a:t>
            </a:r>
          </a:p>
        </p:txBody>
      </p:sp>
      <p:sp>
        <p:nvSpPr>
          <p:cNvPr id="81923" name="Rectangle 5"/>
          <p:cNvSpPr>
            <a:spLocks noGrp="1" noChangeArrowheads="1"/>
          </p:cNvSpPr>
          <p:nvPr>
            <p:ph idx="1"/>
          </p:nvPr>
        </p:nvSpPr>
        <p:spPr>
          <a:xfrm>
            <a:off x="381000" y="1051931"/>
            <a:ext cx="8153400" cy="4815469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600" dirty="0" smtClean="0"/>
              <a:t>Any spoilage of food by microorganisms (general use)</a:t>
            </a:r>
          </a:p>
          <a:p>
            <a:pPr eaLnBrk="1" hangingPunct="1"/>
            <a:r>
              <a:rPr lang="en-US" sz="2600" dirty="0" smtClean="0"/>
              <a:t>Any process that produces alcoholic beverages or acidic dairy products (general use)</a:t>
            </a:r>
          </a:p>
          <a:p>
            <a:pPr eaLnBrk="1" hangingPunct="1"/>
            <a:r>
              <a:rPr lang="en-US" sz="2600" dirty="0" smtClean="0"/>
              <a:t>Any large-scale microbial process occurring with or without air (common definition used in industry)</a:t>
            </a:r>
          </a:p>
          <a:p>
            <a:pPr eaLnBrk="1" hangingPunct="1"/>
            <a:r>
              <a:rPr lang="en-US" sz="2600" dirty="0" smtClean="0"/>
              <a:t>Scientific definition:</a:t>
            </a:r>
          </a:p>
          <a:p>
            <a:pPr lvl="1" eaLnBrk="1" hangingPunct="1"/>
            <a:r>
              <a:rPr lang="en-US" sz="2600" dirty="0" smtClean="0"/>
              <a:t>Releases energy from oxidation of organic molecules</a:t>
            </a:r>
          </a:p>
          <a:p>
            <a:pPr lvl="1" eaLnBrk="1" hangingPunct="1"/>
            <a:r>
              <a:rPr lang="en-US" sz="2600" dirty="0" smtClean="0"/>
              <a:t>Does not require oxygen</a:t>
            </a:r>
          </a:p>
          <a:p>
            <a:pPr lvl="1" eaLnBrk="1" hangingPunct="1"/>
            <a:r>
              <a:rPr lang="en-US" sz="2600" dirty="0" smtClean="0"/>
              <a:t>Does not use the Krebs cycle or ETC</a:t>
            </a:r>
          </a:p>
          <a:p>
            <a:pPr lvl="1" eaLnBrk="1" hangingPunct="1"/>
            <a:r>
              <a:rPr lang="en-US" sz="2600" dirty="0" smtClean="0"/>
              <a:t>Uses an organic molecule as the final electron acceptor</a:t>
            </a:r>
          </a:p>
          <a:p>
            <a:pPr eaLnBrk="1" hangingPunct="1"/>
            <a:endParaRPr lang="en-US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Fermentation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4649787" cy="58674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  <a:sym typeface="Wingdings" pitchFamily="1" charset="2"/>
              </a:rPr>
              <a:t>Fermentation</a:t>
            </a:r>
            <a:r>
              <a:rPr lang="en-US" smtClean="0">
                <a:latin typeface="Calibri" pitchFamily="1" charset="0"/>
                <a:sym typeface="Wingdings" pitchFamily="1" charset="2"/>
              </a:rPr>
              <a:t>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may occur after </a:t>
            </a:r>
            <a:r>
              <a:rPr lang="en-US" smtClean="0">
                <a:latin typeface="Calibri" pitchFamily="1" charset="0"/>
                <a:sym typeface="Wingdings" pitchFamily="1" charset="2"/>
              </a:rPr>
              <a:t>glycolysis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  <a:sym typeface="Wingdings" pitchFamily="1" charset="2"/>
              </a:rPr>
              <a:t>regenerates NAD</a:t>
            </a:r>
            <a:r>
              <a:rPr lang="en-US" baseline="30000" smtClean="0">
                <a:latin typeface="Calibri" pitchFamily="1" charset="0"/>
                <a:sym typeface="Wingdings" pitchFamily="1" charset="2"/>
              </a:rPr>
              <a:t>+</a:t>
            </a:r>
            <a:r>
              <a:rPr lang="en-US" smtClean="0">
                <a:latin typeface="Calibri" pitchFamily="1" charset="0"/>
                <a:sym typeface="Wingdings" pitchFamily="1" charset="2"/>
              </a:rPr>
              <a:t> so glycolysis can continue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produces no ATP (besides those produced by glycolysis)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  <a:sym typeface="Wingdings" pitchFamily="1" charset="2"/>
              </a:rPr>
              <a:t>doesn’t require O</a:t>
            </a:r>
            <a:r>
              <a:rPr lang="en-US" baseline="-25000" smtClean="0">
                <a:latin typeface="Calibri" pitchFamily="1" charset="0"/>
                <a:sym typeface="Wingdings" pitchFamily="1" charset="2"/>
              </a:rPr>
              <a:t>2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doesn’t require Krebs or electron transport chain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final e</a:t>
            </a:r>
            <a:r>
              <a:rPr lang="en-US" baseline="30000" smtClean="0">
                <a:latin typeface="Calibri" pitchFamily="1" charset="0"/>
              </a:rPr>
              <a:t>–</a:t>
            </a:r>
            <a:r>
              <a:rPr lang="en-US" smtClean="0">
                <a:latin typeface="Calibri" pitchFamily="1" charset="0"/>
              </a:rPr>
              <a:t> acceptor an organic molecule</a:t>
            </a:r>
          </a:p>
        </p:txBody>
      </p:sp>
      <p:pic>
        <p:nvPicPr>
          <p:cNvPr id="5" name="Picture Placeholder 1" descr="OSC_Microbio_08_04_EthFe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27" b="-6827"/>
          <a:stretch>
            <a:fillRect/>
          </a:stretch>
        </p:blipFill>
        <p:spPr>
          <a:xfrm>
            <a:off x="4343400" y="2943688"/>
            <a:ext cx="4628737" cy="2009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mtClean="0">
                <a:latin typeface="Calibri" pitchFamily="1" charset="0"/>
              </a:rPr>
              <a:t>End-Products of Fermentation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3" y="838200"/>
            <a:ext cx="8683625" cy="25146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End products depend on: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particular microorganism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substrate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enzymes	</a:t>
            </a:r>
          </a:p>
          <a:p>
            <a:pPr eaLnBrk="1" hangingPunct="1"/>
            <a:r>
              <a:rPr lang="en-US" smtClean="0">
                <a:latin typeface="Calibri" pitchFamily="1" charset="0"/>
              </a:rPr>
              <a:t>Identify end-products to identify microbes:</a:t>
            </a:r>
          </a:p>
          <a:p>
            <a:endParaRPr lang="en-US" smtClean="0">
              <a:latin typeface="Calibri" pitchFamily="1" charset="0"/>
            </a:endParaRPr>
          </a:p>
        </p:txBody>
      </p:sp>
      <p:pic>
        <p:nvPicPr>
          <p:cNvPr id="4" name="Picture 5" descr="figure_05_18b_labeled"/>
          <p:cNvPicPr>
            <a:picLocks noChangeAspect="1" noChangeArrowheads="1"/>
          </p:cNvPicPr>
          <p:nvPr/>
        </p:nvPicPr>
        <p:blipFill>
          <a:blip r:embed="rId3" cstate="print"/>
          <a:srcRect l="-287" t="49196" b="6825"/>
          <a:stretch>
            <a:fillRect/>
          </a:stretch>
        </p:blipFill>
        <p:spPr bwMode="auto">
          <a:xfrm>
            <a:off x="0" y="3276600"/>
            <a:ext cx="9144000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bjects_that_have_the_738"/>
          <p:cNvPicPr>
            <a:picLocks noChangeAspect="1" noChangeArrowheads="1"/>
          </p:cNvPicPr>
          <p:nvPr/>
        </p:nvPicPr>
        <p:blipFill>
          <a:blip r:embed="rId3" cstate="print"/>
          <a:srcRect l="51282" t="3493" r="1106"/>
          <a:stretch>
            <a:fillRect/>
          </a:stretch>
        </p:blipFill>
        <p:spPr bwMode="auto">
          <a:xfrm>
            <a:off x="4038600" y="2590800"/>
            <a:ext cx="4572000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tle 3"/>
          <p:cNvSpPr>
            <a:spLocks noGrp="1"/>
          </p:cNvSpPr>
          <p:nvPr>
            <p:ph type="title"/>
          </p:nvPr>
        </p:nvSpPr>
        <p:spPr>
          <a:xfrm>
            <a:off x="-228600" y="-304800"/>
            <a:ext cx="8229600" cy="1143000"/>
          </a:xfrm>
        </p:spPr>
        <p:txBody>
          <a:bodyPr/>
          <a:lstStyle/>
          <a:p>
            <a:r>
              <a:rPr lang="en-US" smtClean="0">
                <a:latin typeface="Calibri" pitchFamily="1" charset="0"/>
              </a:rPr>
              <a:t>Kinetic Energy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7013" y="838200"/>
            <a:ext cx="8683625" cy="2743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>
                <a:latin typeface="Calibri" pitchFamily="1" charset="0"/>
              </a:rPr>
              <a:t>K</a:t>
            </a:r>
            <a:r>
              <a:rPr lang="en-US" sz="3200" b="1" dirty="0" smtClean="0">
                <a:latin typeface="Calibri" pitchFamily="1" charset="0"/>
              </a:rPr>
              <a:t>inetic energy</a:t>
            </a:r>
            <a:r>
              <a:rPr lang="en-US" sz="3200" dirty="0" smtClean="0">
                <a:latin typeface="Calibri" pitchFamily="1" charset="0"/>
              </a:rPr>
              <a:t> – energy of motion</a:t>
            </a:r>
          </a:p>
          <a:p>
            <a:pPr lvl="2">
              <a:lnSpc>
                <a:spcPct val="90000"/>
              </a:lnSpc>
            </a:pPr>
            <a:r>
              <a:rPr lang="en-US" sz="2600" dirty="0" smtClean="0">
                <a:latin typeface="Calibri" pitchFamily="1" charset="0"/>
              </a:rPr>
              <a:t>Does work by moving objects which in turn can do more work by moving or pushing other objects</a:t>
            </a:r>
          </a:p>
          <a:p>
            <a:pPr lvl="2">
              <a:lnSpc>
                <a:spcPct val="90000"/>
              </a:lnSpc>
            </a:pPr>
            <a:r>
              <a:rPr lang="en-US" sz="2600" dirty="0" smtClean="0">
                <a:latin typeface="Calibri" pitchFamily="1" charset="0"/>
              </a:rPr>
              <a:t>depends on speed &amp; mass</a:t>
            </a:r>
          </a:p>
          <a:p>
            <a:pPr lvl="2">
              <a:lnSpc>
                <a:spcPct val="90000"/>
              </a:lnSpc>
            </a:pPr>
            <a:endParaRPr lang="en-US" dirty="0" smtClean="0">
              <a:latin typeface="Calibri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Grp="1" noChangeArrowheads="1"/>
          </p:cNvSpPr>
          <p:nvPr>
            <p:ph type="title"/>
          </p:nvPr>
        </p:nvSpPr>
        <p:spPr>
          <a:xfrm>
            <a:off x="-1270276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Types of Fermentation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4878387" cy="58674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Calibri" pitchFamily="1" charset="0"/>
              </a:rPr>
              <a:t>Lactic acid fermentation</a:t>
            </a:r>
            <a:endParaRPr lang="en-US" dirty="0" smtClean="0">
              <a:latin typeface="Calibri" pitchFamily="1" charset="0"/>
            </a:endParaRP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produces lactic acid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makes yogurt, cheese, pickles</a:t>
            </a:r>
          </a:p>
          <a:p>
            <a:pPr lvl="1" eaLnBrk="1" hangingPunct="1">
              <a:buFont typeface="Calibri" pitchFamily="1" charset="0"/>
              <a:buChar char="–"/>
            </a:pPr>
            <a:endParaRPr lang="en-US" dirty="0" smtClean="0">
              <a:latin typeface="Calibri" pitchFamily="1" charset="0"/>
            </a:endParaRPr>
          </a:p>
          <a:p>
            <a:pPr lvl="1" eaLnBrk="1" hangingPunct="1">
              <a:buFont typeface="Calibri" pitchFamily="1" charset="0"/>
              <a:buChar char="–"/>
            </a:pPr>
            <a:endParaRPr lang="en-US" dirty="0" smtClean="0">
              <a:latin typeface="Calibri" pitchFamily="1" charset="0"/>
            </a:endParaRPr>
          </a:p>
          <a:p>
            <a:pPr lvl="1" eaLnBrk="1" hangingPunct="1">
              <a:buFont typeface="Calibri" pitchFamily="1" charset="0"/>
              <a:buChar char="–"/>
            </a:pPr>
            <a:endParaRPr lang="en-US" dirty="0" smtClean="0">
              <a:latin typeface="Calibri" pitchFamily="1" charset="0"/>
            </a:endParaRPr>
          </a:p>
          <a:p>
            <a:pPr lvl="1" eaLnBrk="1" hangingPunct="1">
              <a:buFont typeface="Calibri" pitchFamily="1" charset="0"/>
              <a:buChar char="–"/>
            </a:pPr>
            <a:endParaRPr lang="en-US" dirty="0" smtClean="0">
              <a:latin typeface="Calibri" pitchFamily="1" charset="0"/>
            </a:endParaRPr>
          </a:p>
          <a:p>
            <a:pPr eaLnBrk="1" hangingPunct="1"/>
            <a:r>
              <a:rPr lang="en-US" b="1" dirty="0" smtClean="0">
                <a:latin typeface="Calibri" pitchFamily="1" charset="0"/>
              </a:rPr>
              <a:t>Alcohol fermentation</a:t>
            </a:r>
            <a:endParaRPr lang="en-US" dirty="0" smtClean="0">
              <a:latin typeface="Calibri" pitchFamily="1" charset="0"/>
            </a:endParaRP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produces ethanol &amp; CO</a:t>
            </a:r>
            <a:r>
              <a:rPr lang="en-US" baseline="-25000" dirty="0" smtClean="0">
                <a:latin typeface="Calibri" pitchFamily="1" charset="0"/>
              </a:rPr>
              <a:t>2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many bacteria &amp; yeasts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makes bread, beer, etc.</a:t>
            </a:r>
          </a:p>
        </p:txBody>
      </p:sp>
      <p:pic>
        <p:nvPicPr>
          <p:cNvPr id="5" name="Content Placeholder 3" descr="alcferm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8147" y="3870325"/>
            <a:ext cx="4685854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lacfer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3689" y="685800"/>
            <a:ext cx="443031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Summary of Respiration</a:t>
            </a:r>
          </a:p>
        </p:txBody>
      </p:sp>
      <p:sp>
        <p:nvSpPr>
          <p:cNvPr id="7475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Aerobic respiration</a:t>
            </a:r>
            <a:r>
              <a:rPr lang="en-US" smtClean="0"/>
              <a:t>: the final electron acceptor in the electron transport chain is molecular oxygen (O</a:t>
            </a:r>
            <a:r>
              <a:rPr lang="en-US" baseline="-25000" smtClean="0"/>
              <a:t>2</a:t>
            </a:r>
            <a:r>
              <a:rPr lang="en-US" smtClean="0"/>
              <a:t>)</a:t>
            </a:r>
          </a:p>
          <a:p>
            <a:pPr eaLnBrk="1" hangingPunct="1"/>
            <a:r>
              <a:rPr lang="en-US" b="1" smtClean="0"/>
              <a:t>Anaerobic respiration</a:t>
            </a:r>
            <a:r>
              <a:rPr lang="en-US" smtClean="0"/>
              <a:t>: the final electron acceptor in the electron transport chain is NOT O</a:t>
            </a:r>
            <a:r>
              <a:rPr lang="en-US" baseline="-25000" smtClean="0"/>
              <a:t>2</a:t>
            </a:r>
            <a:endParaRPr lang="en-US" smtClean="0"/>
          </a:p>
          <a:p>
            <a:pPr lvl="1" eaLnBrk="1" hangingPunct="1"/>
            <a:r>
              <a:rPr lang="en-US" smtClean="0"/>
              <a:t>Yields less energy than aerobic respiration because only part of the Krebs cycle operates under anaerobic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figure_05_21_labele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52"/>
          <a:stretch>
            <a:fillRect/>
          </a:stretch>
        </p:blipFill>
        <p:spPr bwMode="auto">
          <a:xfrm>
            <a:off x="4646613" y="762000"/>
            <a:ext cx="449738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Lipid and Protein Catabolism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7013" y="838200"/>
            <a:ext cx="4573587" cy="5867400"/>
          </a:xfrm>
        </p:spPr>
        <p:txBody>
          <a:bodyPr/>
          <a:lstStyle/>
          <a:p>
            <a:r>
              <a:rPr lang="en-US" smtClean="0">
                <a:latin typeface="Calibri" pitchFamily="1" charset="0"/>
              </a:rPr>
              <a:t>Lipids &amp; proteins also oxidized for energy</a:t>
            </a:r>
          </a:p>
          <a:p>
            <a:r>
              <a:rPr lang="en-US" smtClean="0">
                <a:latin typeface="Calibri" pitchFamily="1" charset="0"/>
              </a:rPr>
              <a:t>Lipids – fatty acids &amp; glycerol</a:t>
            </a:r>
          </a:p>
          <a:p>
            <a:pPr lvl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broken apart by lipases</a:t>
            </a:r>
          </a:p>
          <a:p>
            <a:pPr lvl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parts metabolized separately</a:t>
            </a:r>
          </a:p>
          <a:p>
            <a:r>
              <a:rPr lang="en-US" smtClean="0">
                <a:latin typeface="Calibri" pitchFamily="1" charset="0"/>
              </a:rPr>
              <a:t>Proteins – amino acids</a:t>
            </a:r>
          </a:p>
          <a:p>
            <a:pPr lvl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broken down by extracellular proteases</a:t>
            </a:r>
          </a:p>
          <a:p>
            <a:pPr lvl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amino acids enter cell</a:t>
            </a:r>
          </a:p>
          <a:p>
            <a:pPr lvl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modified, then metabolized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-28956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Photophosphorylation</a:t>
            </a:r>
          </a:p>
        </p:txBody>
      </p:sp>
      <p:sp>
        <p:nvSpPr>
          <p:cNvPr id="52227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914400"/>
            <a:ext cx="4497387" cy="5486400"/>
          </a:xfrm>
        </p:spPr>
        <p:txBody>
          <a:bodyPr/>
          <a:lstStyle/>
          <a:p>
            <a:pPr eaLnBrk="1" hangingPunct="1"/>
            <a:r>
              <a:rPr lang="en-US" dirty="0" smtClean="0"/>
              <a:t>Light causes chlorophyll to give up electrons</a:t>
            </a:r>
          </a:p>
          <a:p>
            <a:pPr eaLnBrk="1" hangingPunct="1"/>
            <a:r>
              <a:rPr lang="en-US" dirty="0" smtClean="0"/>
              <a:t>Energy released from transfer of electrons (oxidation) of chlorophyll through a system of </a:t>
            </a:r>
            <a:br>
              <a:rPr lang="en-US" dirty="0" smtClean="0"/>
            </a:br>
            <a:r>
              <a:rPr lang="en-US" dirty="0" smtClean="0"/>
              <a:t>carrier molecules is used to generate ATP</a:t>
            </a:r>
          </a:p>
        </p:txBody>
      </p:sp>
      <p:pic>
        <p:nvPicPr>
          <p:cNvPr id="5" name="Picture Placeholder 1" descr="OSC_Microbio_08_06_LightDep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71" r="-39771"/>
          <a:stretch>
            <a:fillRect/>
          </a:stretch>
        </p:blipFill>
        <p:spPr>
          <a:xfrm>
            <a:off x="2971800" y="1447800"/>
            <a:ext cx="6786663" cy="2946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7" descr="C:\Users\Denise\Documents\Teaching\River Valley Community College textbooks\Biology - Campbell\Chapter_07\B_Jpegs_of_Art_and_Photos\07_Labeled_Art_and_Photos\07_09aChemiosmosis-L.jpg"/>
          <p:cNvPicPr>
            <a:picLocks noChangeAspect="1" noChangeArrowheads="1"/>
          </p:cNvPicPr>
          <p:nvPr/>
        </p:nvPicPr>
        <p:blipFill>
          <a:blip r:embed="rId3" cstate="print"/>
          <a:srcRect b="3168"/>
          <a:stretch>
            <a:fillRect/>
          </a:stretch>
        </p:blipFill>
        <p:spPr bwMode="auto">
          <a:xfrm>
            <a:off x="1295400" y="3352800"/>
            <a:ext cx="61150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>
          <a:xfrm>
            <a:off x="238125" y="-228600"/>
            <a:ext cx="8229600" cy="1143000"/>
          </a:xfrm>
        </p:spPr>
        <p:txBody>
          <a:bodyPr/>
          <a:lstStyle/>
          <a:p>
            <a:r>
              <a:rPr lang="en-US" smtClean="0">
                <a:latin typeface="Calibri" pitchFamily="1" charset="0"/>
              </a:rPr>
              <a:t>Light-Dependent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3" y="838200"/>
            <a:ext cx="8683625" cy="2514600"/>
          </a:xfrm>
        </p:spPr>
        <p:txBody>
          <a:bodyPr>
            <a:normAutofit fontScale="92500" lnSpcReduction="10000"/>
          </a:bodyPr>
          <a:lstStyle/>
          <a:p>
            <a:r>
              <a:rPr lang="en-US" smtClean="0">
                <a:latin typeface="Calibri" pitchFamily="1" charset="0"/>
              </a:rPr>
              <a:t>Light reactions:</a:t>
            </a:r>
          </a:p>
          <a:p>
            <a:pPr lvl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light energy absorbed by </a:t>
            </a:r>
            <a:r>
              <a:rPr lang="en-US" b="1" smtClean="0">
                <a:latin typeface="Calibri" pitchFamily="1" charset="0"/>
              </a:rPr>
              <a:t>chlorophyll</a:t>
            </a:r>
            <a:r>
              <a:rPr lang="en-US" smtClean="0">
                <a:latin typeface="Calibri" pitchFamily="1" charset="0"/>
              </a:rPr>
              <a:t> (pigment) molecules</a:t>
            </a:r>
          </a:p>
          <a:p>
            <a:pPr lvl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excited e</a:t>
            </a:r>
            <a:r>
              <a:rPr lang="en-US" baseline="30000" smtClean="0">
                <a:latin typeface="Calibri" pitchFamily="1" charset="0"/>
              </a:rPr>
              <a:t>–</a:t>
            </a:r>
            <a:r>
              <a:rPr lang="en-US" smtClean="0">
                <a:latin typeface="Calibri" pitchFamily="1" charset="0"/>
              </a:rPr>
              <a:t>s jump from chlorophyll to electron transport chain</a:t>
            </a:r>
          </a:p>
          <a:p>
            <a:pPr lvl="2"/>
            <a:r>
              <a:rPr lang="en-US" smtClean="0">
                <a:latin typeface="Calibri" pitchFamily="1" charset="0"/>
              </a:rPr>
              <a:t>e</a:t>
            </a:r>
            <a:r>
              <a:rPr lang="en-US" baseline="30000" smtClean="0">
                <a:latin typeface="Calibri" pitchFamily="1" charset="0"/>
              </a:rPr>
              <a:t>–</a:t>
            </a:r>
            <a:r>
              <a:rPr lang="en-US" smtClean="0">
                <a:latin typeface="Calibri" pitchFamily="1" charset="0"/>
              </a:rPr>
              <a:t>s picked up by e</a:t>
            </a:r>
            <a:r>
              <a:rPr lang="en-US" baseline="30000" smtClean="0">
                <a:latin typeface="Calibri" pitchFamily="1" charset="0"/>
              </a:rPr>
              <a:t>–</a:t>
            </a:r>
            <a:r>
              <a:rPr lang="en-US" smtClean="0">
                <a:latin typeface="Calibri" pitchFamily="1" charset="0"/>
              </a:rPr>
              <a:t> carrier, making NADPH</a:t>
            </a:r>
          </a:p>
          <a:p>
            <a:pPr lvl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energy used to pump protons across thylakoid membrane</a:t>
            </a:r>
          </a:p>
          <a:p>
            <a:pPr lvl="2"/>
            <a:r>
              <a:rPr lang="en-US" smtClean="0">
                <a:latin typeface="Calibri" pitchFamily="1" charset="0"/>
              </a:rPr>
              <a:t>ADP </a:t>
            </a:r>
            <a:r>
              <a:rPr lang="en-US" smtClean="0">
                <a:latin typeface="Calibri" pitchFamily="1" charset="0"/>
                <a:sym typeface="Wingdings" pitchFamily="1" charset="2"/>
              </a:rPr>
              <a:t> ATP by chemiosmosis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 descr="C:\Users\Denise\Desktop\Picture17.png"/>
          <p:cNvPicPr>
            <a:picLocks noChangeAspect="1" noChangeArrowheads="1"/>
          </p:cNvPicPr>
          <p:nvPr/>
        </p:nvPicPr>
        <p:blipFill>
          <a:blip r:embed="rId3" cstate="print"/>
          <a:srcRect l="24890" t="3328" r="1364" b="2380"/>
          <a:stretch>
            <a:fillRect/>
          </a:stretch>
        </p:blipFill>
        <p:spPr bwMode="auto">
          <a:xfrm>
            <a:off x="3975100" y="833438"/>
            <a:ext cx="5168900" cy="54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-5715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Light-Independent Reactions</a:t>
            </a:r>
          </a:p>
        </p:txBody>
      </p:sp>
      <p:sp>
        <p:nvSpPr>
          <p:cNvPr id="2" name="Content Placeholder 4"/>
          <p:cNvSpPr>
            <a:spLocks noGrp="1"/>
          </p:cNvSpPr>
          <p:nvPr>
            <p:ph idx="1"/>
          </p:nvPr>
        </p:nvSpPr>
        <p:spPr>
          <a:xfrm>
            <a:off x="227013" y="838200"/>
            <a:ext cx="3735387" cy="5867400"/>
          </a:xfrm>
        </p:spPr>
        <p:txBody>
          <a:bodyPr/>
          <a:lstStyle/>
          <a:p>
            <a:r>
              <a:rPr lang="en-US" smtClean="0">
                <a:latin typeface="Calibri" pitchFamily="1" charset="0"/>
              </a:rPr>
              <a:t>Dark reactions</a:t>
            </a:r>
          </a:p>
          <a:p>
            <a:pPr lvl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inputs:</a:t>
            </a:r>
          </a:p>
          <a:p>
            <a:pPr lvl="2"/>
            <a:r>
              <a:rPr lang="en-US" smtClean="0">
                <a:latin typeface="Calibri" pitchFamily="1" charset="0"/>
              </a:rPr>
              <a:t>atmospheric CO</a:t>
            </a:r>
            <a:r>
              <a:rPr lang="en-US" baseline="-25000" smtClean="0">
                <a:latin typeface="Calibri" pitchFamily="1" charset="0"/>
              </a:rPr>
              <a:t>2</a:t>
            </a:r>
          </a:p>
          <a:p>
            <a:pPr lvl="3"/>
            <a:r>
              <a:rPr lang="en-US" b="1" smtClean="0">
                <a:latin typeface="Calibri" pitchFamily="1" charset="0"/>
              </a:rPr>
              <a:t>fixed</a:t>
            </a:r>
            <a:r>
              <a:rPr lang="en-US" smtClean="0">
                <a:latin typeface="Calibri" pitchFamily="1" charset="0"/>
              </a:rPr>
              <a:t> into organic molecule by enzyme rubisco</a:t>
            </a:r>
          </a:p>
          <a:p>
            <a:pPr lvl="2"/>
            <a:r>
              <a:rPr lang="en-US" smtClean="0">
                <a:latin typeface="Calibri" pitchFamily="1" charset="0"/>
              </a:rPr>
              <a:t>ATP &amp; NADPH (e</a:t>
            </a:r>
            <a:r>
              <a:rPr lang="en-US" baseline="30000" smtClean="0">
                <a:latin typeface="Calibri" pitchFamily="1" charset="0"/>
              </a:rPr>
              <a:t>–</a:t>
            </a:r>
            <a:r>
              <a:rPr lang="en-US" smtClean="0">
                <a:latin typeface="Calibri" pitchFamily="1" charset="0"/>
              </a:rPr>
              <a:t>s)</a:t>
            </a:r>
          </a:p>
          <a:p>
            <a:pPr lvl="3"/>
            <a:r>
              <a:rPr lang="en-US" smtClean="0">
                <a:latin typeface="Calibri" pitchFamily="1" charset="0"/>
              </a:rPr>
              <a:t>from light reactions</a:t>
            </a:r>
          </a:p>
          <a:p>
            <a:pPr lvl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products:</a:t>
            </a:r>
          </a:p>
          <a:p>
            <a:pPr lvl="2"/>
            <a:r>
              <a:rPr lang="en-US" smtClean="0">
                <a:latin typeface="Calibri" pitchFamily="1" charset="0"/>
              </a:rPr>
              <a:t>ADP &amp; NADP</a:t>
            </a:r>
            <a:r>
              <a:rPr lang="en-US" baseline="30000" smtClean="0">
                <a:latin typeface="Calibri" pitchFamily="1" charset="0"/>
              </a:rPr>
              <a:t>+</a:t>
            </a:r>
            <a:r>
              <a:rPr lang="en-US" smtClean="0">
                <a:latin typeface="Calibri" pitchFamily="1" charset="0"/>
              </a:rPr>
              <a:t> regenerated</a:t>
            </a:r>
          </a:p>
          <a:p>
            <a:pPr lvl="2"/>
            <a:r>
              <a:rPr lang="en-US" smtClean="0">
                <a:latin typeface="Calibri" pitchFamily="1" charset="0"/>
              </a:rPr>
              <a:t>3C sugar, G3P</a:t>
            </a:r>
          </a:p>
          <a:p>
            <a:pPr lvl="3"/>
            <a:r>
              <a:rPr lang="en-US" smtClean="0">
                <a:latin typeface="Calibri" pitchFamily="1" charset="0"/>
              </a:rPr>
              <a:t>used make glucose &amp; other sugars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Denise Steele\Documents\Teaching\River Valley Community College textbooks\Biology - Campbell\Chapter_16\B_Jpegs_of_Art_and_Photos\16_Labeled_Art_and_Photos\16_05aProkNutrition-L.jpg"/>
          <p:cNvPicPr>
            <a:picLocks noChangeAspect="1" noChangeArrowheads="1"/>
          </p:cNvPicPr>
          <p:nvPr/>
        </p:nvPicPr>
        <p:blipFill>
          <a:blip r:embed="rId3" cstate="print"/>
          <a:srcRect b="3580"/>
          <a:stretch>
            <a:fillRect/>
          </a:stretch>
        </p:blipFill>
        <p:spPr bwMode="auto">
          <a:xfrm>
            <a:off x="3329585" y="3276600"/>
            <a:ext cx="578393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latin typeface="Calibri" pitchFamily="1" charset="0"/>
              </a:rPr>
              <a:t>Metabolic Diversity Among Organisms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3581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latin typeface="Calibri" pitchFamily="1" charset="0"/>
              </a:rPr>
              <a:t>Nutritional pattern</a:t>
            </a:r>
            <a:r>
              <a:rPr lang="en-US" dirty="0" smtClean="0">
                <a:latin typeface="Calibri" pitchFamily="1" charset="0"/>
              </a:rPr>
              <a:t> – organism’s source of energy &amp; carbon</a:t>
            </a:r>
          </a:p>
          <a:p>
            <a:pPr lvl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energy sources:</a:t>
            </a:r>
          </a:p>
          <a:p>
            <a:pPr lvl="2"/>
            <a:r>
              <a:rPr lang="en-US" dirty="0" smtClean="0">
                <a:latin typeface="Calibri" pitchFamily="1" charset="0"/>
              </a:rPr>
              <a:t>light – </a:t>
            </a:r>
            <a:r>
              <a:rPr lang="en-US" b="1" dirty="0" err="1" smtClean="0">
                <a:latin typeface="Calibri" pitchFamily="1" charset="0"/>
              </a:rPr>
              <a:t>phototrophs</a:t>
            </a:r>
            <a:endParaRPr lang="en-US" b="1" dirty="0" smtClean="0">
              <a:latin typeface="Calibri" pitchFamily="1" charset="0"/>
            </a:endParaRPr>
          </a:p>
          <a:p>
            <a:pPr lvl="2"/>
            <a:r>
              <a:rPr lang="en-US" dirty="0" smtClean="0">
                <a:latin typeface="Calibri" pitchFamily="1" charset="0"/>
              </a:rPr>
              <a:t>organic or inorganic compounds – </a:t>
            </a:r>
            <a:r>
              <a:rPr lang="en-US" b="1" dirty="0" err="1" smtClean="0">
                <a:latin typeface="Calibri" pitchFamily="1" charset="0"/>
              </a:rPr>
              <a:t>chemotrophs</a:t>
            </a:r>
            <a:endParaRPr lang="en-US" b="1" dirty="0" smtClean="0">
              <a:latin typeface="Calibri" pitchFamily="1" charset="0"/>
            </a:endParaRPr>
          </a:p>
          <a:p>
            <a:pPr lvl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carbon sources:</a:t>
            </a:r>
          </a:p>
          <a:p>
            <a:pPr lvl="2"/>
            <a:r>
              <a:rPr lang="en-US" dirty="0" smtClean="0">
                <a:latin typeface="Calibri" pitchFamily="1" charset="0"/>
              </a:rPr>
              <a:t>CO</a:t>
            </a:r>
            <a:r>
              <a:rPr lang="en-US" baseline="-25000" dirty="0" smtClean="0">
                <a:latin typeface="Calibri" pitchFamily="1" charset="0"/>
              </a:rPr>
              <a:t>2</a:t>
            </a:r>
            <a:r>
              <a:rPr lang="en-US" dirty="0" smtClean="0">
                <a:latin typeface="Calibri" pitchFamily="1" charset="0"/>
              </a:rPr>
              <a:t> – </a:t>
            </a:r>
            <a:r>
              <a:rPr lang="en-US" b="1" dirty="0" smtClean="0">
                <a:latin typeface="Calibri" pitchFamily="1" charset="0"/>
              </a:rPr>
              <a:t>autotrophs</a:t>
            </a:r>
          </a:p>
          <a:p>
            <a:pPr lvl="2"/>
            <a:r>
              <a:rPr lang="en-US" dirty="0" smtClean="0">
                <a:latin typeface="Calibri" pitchFamily="1" charset="0"/>
              </a:rPr>
              <a:t>organic compounds –</a:t>
            </a:r>
          </a:p>
          <a:p>
            <a:pPr marL="630936" lvl="2" indent="0">
              <a:buNone/>
            </a:pPr>
            <a:r>
              <a:rPr lang="en-US" dirty="0" smtClean="0">
                <a:latin typeface="Calibri" pitchFamily="1" charset="0"/>
              </a:rPr>
              <a:t> </a:t>
            </a:r>
            <a:r>
              <a:rPr lang="en-US" b="1" dirty="0" smtClean="0">
                <a:latin typeface="Calibri" pitchFamily="1" charset="0"/>
              </a:rPr>
              <a:t>heterotrophs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8" descr="C:\Documents and Settings\GEX\Desktop\TORTORA CHAP 5\ch05_unlabeled\figure_05_28_unlabeled.jpg"/>
          <p:cNvPicPr>
            <a:picLocks noChangeAspect="1" noChangeArrowheads="1"/>
          </p:cNvPicPr>
          <p:nvPr/>
        </p:nvPicPr>
        <p:blipFill>
          <a:blip r:embed="rId2" cstate="print"/>
          <a:srcRect b="4761"/>
          <a:stretch>
            <a:fillRect/>
          </a:stretch>
        </p:blipFill>
        <p:spPr bwMode="auto">
          <a:xfrm>
            <a:off x="298450" y="1289050"/>
            <a:ext cx="8547100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417763" y="2020888"/>
            <a:ext cx="1228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Chemical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321425" y="2005013"/>
            <a:ext cx="976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Light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76263" y="3063875"/>
            <a:ext cx="2255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Organic compounds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976688" y="3074988"/>
            <a:ext cx="760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CO</a:t>
            </a:r>
            <a:r>
              <a:rPr lang="en-US" sz="1200" kern="0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4637088" y="3063875"/>
            <a:ext cx="225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Organic compounds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7537450" y="3035300"/>
            <a:ext cx="473075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CO</a:t>
            </a:r>
            <a:r>
              <a:rPr lang="en-US" sz="1200" kern="0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7908925" y="42084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No</a:t>
            </a:r>
            <a:endParaRPr lang="en-US" sz="1200" kern="0" baseline="-25000" smtClean="0">
              <a:solidFill>
                <a:srgbClr val="000000"/>
              </a:solidFill>
            </a:endParaRP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6677025" y="4213225"/>
            <a:ext cx="760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Yes</a:t>
            </a:r>
            <a:endParaRPr lang="en-US" sz="1200" kern="0" baseline="-25000" smtClean="0">
              <a:solidFill>
                <a:srgbClr val="000000"/>
              </a:solidFill>
            </a:endParaRPr>
          </a:p>
        </p:txBody>
      </p:sp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538163" y="4197350"/>
            <a:ext cx="67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O</a:t>
            </a:r>
            <a:r>
              <a:rPr lang="en-US" sz="1200" kern="0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2068513" y="4238625"/>
            <a:ext cx="904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Not O</a:t>
            </a:r>
            <a:r>
              <a:rPr lang="en-US" sz="1200" kern="0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1357313" y="4389438"/>
            <a:ext cx="139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Organic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compound</a:t>
            </a: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2471738" y="4400550"/>
            <a:ext cx="1400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Inorganic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smtClean="0">
                <a:solidFill>
                  <a:srgbClr val="000000"/>
                </a:solidFill>
              </a:rPr>
              <a:t>compound</a:t>
            </a:r>
          </a:p>
        </p:txBody>
      </p:sp>
      <p:sp>
        <p:nvSpPr>
          <p:cNvPr id="16" name="Rectangle 2"/>
          <p:cNvSpPr txBox="1">
            <a:spLocks/>
          </p:cNvSpPr>
          <p:nvPr/>
        </p:nvSpPr>
        <p:spPr bwMode="auto">
          <a:xfrm>
            <a:off x="127000" y="85725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smtClean="0">
                <a:solidFill>
                  <a:srgbClr val="000000"/>
                </a:solidFill>
              </a:rPr>
              <a:t>Figure 5.28 A nutritional classification of organisms.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867" name="Group 35"/>
          <p:cNvGraphicFramePr>
            <a:graphicFrameLocks noGrp="1"/>
          </p:cNvGraphicFramePr>
          <p:nvPr/>
        </p:nvGraphicFramePr>
        <p:xfrm>
          <a:off x="298450" y="1057275"/>
          <a:ext cx="8493125" cy="5307014"/>
        </p:xfrm>
        <a:graphic>
          <a:graphicData uri="http://schemas.openxmlformats.org/drawingml/2006/table">
            <a:tbl>
              <a:tblPr/>
              <a:tblGrid>
                <a:gridCol w="2146300"/>
                <a:gridCol w="1884363"/>
                <a:gridCol w="1992312"/>
                <a:gridCol w="2470150"/>
              </a:tblGrid>
              <a:tr h="7969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Nutritional Type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Energy Source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Carbon Source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Example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6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Photoautotroph</a:t>
                      </a:r>
                      <a:endParaRPr kumimoji="0" 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Light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CO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Oxygenic: Cyanobacteria, plants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Anoxygenic: Green bacteria, purple bacteria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Photoheterotroph</a:t>
                      </a:r>
                      <a:endParaRPr kumimoji="0" lang="en-US" sz="1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Light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Organic compounds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Green bacteria, purple nonsulfur bacteria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2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Chemoautotroph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Chemical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CO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Iron-oxidizing  bacteria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2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Chemoheterotroph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Chemical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Organic compounds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Fermentative bacteria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Animals, protozoa, fungi, bacteria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914" name="Rectangle 3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Metabolic Diversity among Organisms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C:\Users\Denise Steele\Documents\Teaching\River Valley Community College\Microbiology\textbook\chapter_05\b_jpeg_images_and_tables\a_labeled\figure_05_01_labeled.jpg"/>
          <p:cNvPicPr>
            <a:picLocks noChangeAspect="1" noChangeArrowheads="1"/>
          </p:cNvPicPr>
          <p:nvPr/>
        </p:nvPicPr>
        <p:blipFill>
          <a:blip r:embed="rId3" cstate="print"/>
          <a:srcRect b="2907"/>
          <a:stretch>
            <a:fillRect/>
          </a:stretch>
        </p:blipFill>
        <p:spPr bwMode="auto">
          <a:xfrm>
            <a:off x="0" y="4038600"/>
            <a:ext cx="47339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2194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The Integration of Metabolism</a:t>
            </a:r>
          </a:p>
        </p:txBody>
      </p:sp>
      <p:sp>
        <p:nvSpPr>
          <p:cNvPr id="54276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3811587" cy="2362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Amphibolic pathways</a:t>
            </a:r>
            <a:r>
              <a:rPr lang="en-US" smtClean="0">
                <a:latin typeface="Calibri" pitchFamily="1" charset="0"/>
              </a:rPr>
              <a:t> – metabolic pathways with catabolic &amp; anabolic functions</a:t>
            </a:r>
          </a:p>
        </p:txBody>
      </p:sp>
      <p:pic>
        <p:nvPicPr>
          <p:cNvPr id="41988" name="Picture 6" descr="figure_05_33_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75" y="790575"/>
            <a:ext cx="4883150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figure_05_33_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0850" y="3635375"/>
            <a:ext cx="488315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pitchFamily="1" charset="0"/>
              </a:rPr>
              <a:t>Forms of Energy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pitchFamily="1" charset="0"/>
              </a:rPr>
              <a:t>Energy is easily converted from one form to another</a:t>
            </a:r>
          </a:p>
          <a:p>
            <a:r>
              <a:rPr lang="en-US" dirty="0" smtClean="0">
                <a:latin typeface="Calibri" pitchFamily="1" charset="0"/>
              </a:rPr>
              <a:t>Energy conversions are quite inefficient and some initial energy is “lost” to the environment as heat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57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://www.chem.ufl.edu/~itl/2045/matter/FG14_01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733800"/>
            <a:ext cx="445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Enzymes: Collision Theory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8683625" cy="5029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b="1" dirty="0" smtClean="0">
                <a:latin typeface="Calibri" pitchFamily="1" charset="0"/>
              </a:rPr>
              <a:t>Collision theory</a:t>
            </a:r>
            <a:r>
              <a:rPr lang="en-US" dirty="0" smtClean="0">
                <a:latin typeface="Calibri" pitchFamily="1" charset="0"/>
              </a:rPr>
              <a:t> – atoms, ions, &amp; molecules continuously moving; chemical reactions occur when they collide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activation energy</a:t>
            </a:r>
            <a:r>
              <a:rPr lang="en-US" dirty="0" smtClean="0">
                <a:latin typeface="Calibri" pitchFamily="1" charset="0"/>
              </a:rPr>
              <a:t> – collision energy needed for chemical reaction to occur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reaction rate</a:t>
            </a:r>
            <a:r>
              <a:rPr lang="en-US" dirty="0" smtClean="0">
                <a:latin typeface="Calibri" pitchFamily="1" charset="0"/>
              </a:rPr>
              <a:t> – frequency of collisions with enough energy to bring about a reaction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increased by increasing:</a:t>
            </a:r>
          </a:p>
          <a:p>
            <a:pPr lvl="3" eaLnBrk="1" hangingPunct="1"/>
            <a:r>
              <a:rPr lang="en-US" dirty="0" smtClean="0">
                <a:latin typeface="Calibri" pitchFamily="1" charset="0"/>
              </a:rPr>
              <a:t>temperature</a:t>
            </a:r>
          </a:p>
          <a:p>
            <a:pPr lvl="3" eaLnBrk="1" hangingPunct="1"/>
            <a:r>
              <a:rPr lang="en-US" dirty="0" smtClean="0">
                <a:latin typeface="Calibri" pitchFamily="1" charset="0"/>
              </a:rPr>
              <a:t>pressure</a:t>
            </a:r>
          </a:p>
          <a:p>
            <a:pPr lvl="3" eaLnBrk="1" hangingPunct="1"/>
            <a:r>
              <a:rPr lang="en-US" dirty="0" smtClean="0">
                <a:latin typeface="Calibri" pitchFamily="1" charset="0"/>
              </a:rPr>
              <a:t>reactant concentration</a:t>
            </a:r>
          </a:p>
          <a:p>
            <a:pPr lvl="3" eaLnBrk="1" hangingPunct="1"/>
            <a:r>
              <a:rPr lang="en-US" dirty="0" smtClean="0">
                <a:latin typeface="Calibri" pitchFamily="1" charset="0"/>
              </a:rPr>
              <a:t>enzymes</a:t>
            </a:r>
          </a:p>
          <a:p>
            <a:pPr lvl="4" eaLnBrk="1" hangingPunct="1"/>
            <a:r>
              <a:rPr lang="en-US" dirty="0" smtClean="0">
                <a:latin typeface="Calibri" pitchFamily="1" charset="0"/>
              </a:rPr>
              <a:t>in living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67640" y="-304800"/>
            <a:ext cx="8229600" cy="1143000"/>
          </a:xfrm>
        </p:spPr>
        <p:txBody>
          <a:bodyPr/>
          <a:lstStyle/>
          <a:p>
            <a:r>
              <a:rPr lang="en-US" smtClean="0">
                <a:latin typeface="Calibri" pitchFamily="1" charset="0"/>
              </a:rPr>
              <a:t>Activation Energy</a:t>
            </a: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>
          <a:xfrm>
            <a:off x="227013" y="838200"/>
            <a:ext cx="8683625" cy="3429000"/>
          </a:xfrm>
        </p:spPr>
        <p:txBody>
          <a:bodyPr/>
          <a:lstStyle/>
          <a:p>
            <a:r>
              <a:rPr lang="en-US" dirty="0" smtClean="0">
                <a:latin typeface="Calibri" pitchFamily="1" charset="0"/>
              </a:rPr>
              <a:t>Almost all reactions must begin with breaking bonds</a:t>
            </a:r>
          </a:p>
          <a:p>
            <a:pPr lvl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breaking bonds absorbs (“costs”) energy</a:t>
            </a:r>
          </a:p>
          <a:p>
            <a:pPr lvl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Start by going “uphill”</a:t>
            </a:r>
          </a:p>
          <a:p>
            <a:pPr lvl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all reactions begin by being endothermic, even if ultimately exothermic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457200" y="35814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ea typeface="ＭＳ Ｐゴシック" pitchFamily="1" charset="-128"/>
            </a:endParaRPr>
          </a:p>
        </p:txBody>
      </p:sp>
      <p:pic>
        <p:nvPicPr>
          <p:cNvPr id="6" name="Picture Placeholder 1" descr="OSC_Microbio_08_01_Enzym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01" r="-50901"/>
          <a:stretch>
            <a:fillRect/>
          </a:stretch>
        </p:blipFill>
        <p:spPr>
          <a:xfrm>
            <a:off x="2438400" y="3357929"/>
            <a:ext cx="8062913" cy="3500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13_518_a_FIG"/>
          <p:cNvPicPr>
            <a:picLocks noChangeAspect="1" noChangeArrowheads="1"/>
          </p:cNvPicPr>
          <p:nvPr/>
        </p:nvPicPr>
        <p:blipFill>
          <a:blip r:embed="rId5" cstate="print"/>
          <a:srcRect b="3571"/>
          <a:stretch>
            <a:fillRect/>
          </a:stretch>
        </p:blipFill>
        <p:spPr bwMode="auto">
          <a:xfrm>
            <a:off x="152400" y="34290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-762000" y="-381000"/>
            <a:ext cx="8229600" cy="1143000"/>
          </a:xfrm>
        </p:spPr>
        <p:txBody>
          <a:bodyPr/>
          <a:lstStyle/>
          <a:p>
            <a:r>
              <a:rPr lang="en-US" smtClean="0">
                <a:latin typeface="Calibri" pitchFamily="1" charset="0"/>
              </a:rPr>
              <a:t>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3" y="838200"/>
            <a:ext cx="8683625" cy="25146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latin typeface="Calibri" pitchFamily="1" charset="0"/>
              </a:rPr>
              <a:t>Catalyst</a:t>
            </a:r>
            <a:r>
              <a:rPr lang="en-US" dirty="0" smtClean="0">
                <a:latin typeface="Calibri" pitchFamily="1" charset="0"/>
              </a:rPr>
              <a:t> – something that, when added to a reaction, increases the rate of reaction by lowering its activation energy</a:t>
            </a:r>
          </a:p>
          <a:p>
            <a:pPr lvl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catalysts are NOT used up in reactions; only need small amounts</a:t>
            </a:r>
          </a:p>
          <a:p>
            <a:pPr lvl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some metals are good physical catalysts</a:t>
            </a:r>
          </a:p>
        </p:txBody>
      </p:sp>
      <p:pic>
        <p:nvPicPr>
          <p:cNvPr id="4" name="Picture 7" descr="figure_05_02_labeled"/>
          <p:cNvPicPr>
            <a:picLocks noChangeAspect="1" noChangeArrowheads="1"/>
          </p:cNvPicPr>
          <p:nvPr/>
        </p:nvPicPr>
        <p:blipFill>
          <a:blip r:embed="rId6" cstate="print"/>
          <a:srcRect b="2814"/>
          <a:stretch>
            <a:fillRect/>
          </a:stretch>
        </p:blipFill>
        <p:spPr bwMode="auto">
          <a:xfrm>
            <a:off x="4876800" y="3636963"/>
            <a:ext cx="4267200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243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4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3" descr="13_519_a_FI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39"/>
          <a:stretch>
            <a:fillRect/>
          </a:stretch>
        </p:blipFill>
        <p:spPr bwMode="auto">
          <a:xfrm>
            <a:off x="5791200" y="3048000"/>
            <a:ext cx="3352800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itle 1"/>
          <p:cNvSpPr>
            <a:spLocks noGrp="1"/>
          </p:cNvSpPr>
          <p:nvPr>
            <p:ph type="title"/>
          </p:nvPr>
        </p:nvSpPr>
        <p:spPr>
          <a:xfrm>
            <a:off x="304800" y="-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pitchFamily="1" charset="0"/>
              </a:rPr>
              <a:t>Enzymes - biological catalysts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3" y="762000"/>
            <a:ext cx="8764587" cy="31242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Calibri" pitchFamily="1" charset="0"/>
              </a:rPr>
              <a:t>L</a:t>
            </a:r>
            <a:r>
              <a:rPr lang="en-US" sz="2400" dirty="0" smtClean="0">
                <a:latin typeface="Calibri" pitchFamily="1" charset="0"/>
              </a:rPr>
              <a:t>arge biomolecules that act as catalysts and are made of protein</a:t>
            </a:r>
          </a:p>
          <a:p>
            <a:r>
              <a:rPr lang="en-US" sz="2400" dirty="0" smtClean="0">
                <a:latin typeface="Calibri" pitchFamily="1" charset="0"/>
              </a:rPr>
              <a:t>Each enzyme interacts with only certain reactants (very specific)</a:t>
            </a:r>
          </a:p>
          <a:p>
            <a:pPr lvl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substrate</a:t>
            </a:r>
            <a:r>
              <a:rPr lang="en-US" dirty="0" smtClean="0">
                <a:latin typeface="Calibri" pitchFamily="1" charset="0"/>
              </a:rPr>
              <a:t> fits into </a:t>
            </a:r>
            <a:r>
              <a:rPr lang="en-US" b="1" dirty="0" smtClean="0">
                <a:latin typeface="Calibri" pitchFamily="1" charset="0"/>
              </a:rPr>
              <a:t>active site </a:t>
            </a:r>
            <a:r>
              <a:rPr lang="en-US" dirty="0" smtClean="0">
                <a:latin typeface="Calibri" pitchFamily="1" charset="0"/>
              </a:rPr>
              <a:t>of enzyme like a key in a lock</a:t>
            </a:r>
          </a:p>
          <a:p>
            <a:pPr lvl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enzyme weakens certain substrate bonds; makes reaction more likely to occur</a:t>
            </a:r>
          </a:p>
          <a:p>
            <a:pPr lvl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products don’t fit into enzyme; released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specific shape</a:t>
            </a:r>
          </a:p>
          <a:p>
            <a:pPr lvl="2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If denatured the enzyme will not work</a:t>
            </a:r>
          </a:p>
          <a:p>
            <a:pPr lvl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Enzyme is not altered or used up </a:t>
            </a:r>
          </a:p>
        </p:txBody>
      </p:sp>
      <p:pic>
        <p:nvPicPr>
          <p:cNvPr id="7" name="Picture 8" descr="figure_05_04a_labeled"/>
          <p:cNvPicPr>
            <a:picLocks noChangeAspect="1" noChangeArrowheads="1"/>
          </p:cNvPicPr>
          <p:nvPr/>
        </p:nvPicPr>
        <p:blipFill>
          <a:blip r:embed="rId4" cstate="print"/>
          <a:srcRect b="7724"/>
          <a:stretch>
            <a:fillRect/>
          </a:stretch>
        </p:blipFill>
        <p:spPr bwMode="auto">
          <a:xfrm>
            <a:off x="0" y="5105400"/>
            <a:ext cx="5638800" cy="139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orto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2948</Words>
  <Application>Microsoft Office PowerPoint</Application>
  <PresentationFormat>On-screen Show (4:3)</PresentationFormat>
  <Paragraphs>488</Paragraphs>
  <Slides>49</Slides>
  <Notes>47</Notes>
  <HiddenSlides>0</HiddenSlides>
  <MMClips>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Tortora</vt:lpstr>
      <vt:lpstr>1_Office Theme</vt:lpstr>
      <vt:lpstr>Foundry</vt:lpstr>
      <vt:lpstr>Chapter 8</vt:lpstr>
      <vt:lpstr>What is metabolism?</vt:lpstr>
      <vt:lpstr>Potential Energy</vt:lpstr>
      <vt:lpstr>Kinetic Energy</vt:lpstr>
      <vt:lpstr>Forms of Energy</vt:lpstr>
      <vt:lpstr>Enzymes: Collision Theory</vt:lpstr>
      <vt:lpstr>Activation Energy</vt:lpstr>
      <vt:lpstr>Catalysts</vt:lpstr>
      <vt:lpstr>Enzymes - biological catalysts</vt:lpstr>
      <vt:lpstr>Enzymes</vt:lpstr>
      <vt:lpstr>Enzyme Components</vt:lpstr>
      <vt:lpstr>Factors Influencing Enzyme Activity</vt:lpstr>
      <vt:lpstr>Factors Influencing Enzyme Activity</vt:lpstr>
      <vt:lpstr>Enzyme Inhibitors</vt:lpstr>
      <vt:lpstr>Enzyme Inhibitors Cont’d</vt:lpstr>
      <vt:lpstr>Metabolic Pathways and Feedback Inhibition</vt:lpstr>
      <vt:lpstr>Catabolic and Anabolic Reactions</vt:lpstr>
      <vt:lpstr>Catabolic and Anabolic Reactions</vt:lpstr>
      <vt:lpstr>Oxidation-Reduction Reactions</vt:lpstr>
      <vt:lpstr>Oxidation-Reduction Reactions</vt:lpstr>
      <vt:lpstr>Catabolic and Anabolic Reactions</vt:lpstr>
      <vt:lpstr>Carbohydrate Catabolism</vt:lpstr>
      <vt:lpstr>PowerPoint Presentation</vt:lpstr>
      <vt:lpstr>Important Coenzymes</vt:lpstr>
      <vt:lpstr>Glycolysis</vt:lpstr>
      <vt:lpstr>Precursor to Krebs Cycle</vt:lpstr>
      <vt:lpstr>Precursor to Krebs Cycle</vt:lpstr>
      <vt:lpstr>The Krebs Cycle</vt:lpstr>
      <vt:lpstr>The Krebs Cycle</vt:lpstr>
      <vt:lpstr>PowerPoint Presentation</vt:lpstr>
      <vt:lpstr>The Electron Transport Chain</vt:lpstr>
      <vt:lpstr>The Electron Transport Chain</vt:lpstr>
      <vt:lpstr>PowerPoint Presentation</vt:lpstr>
      <vt:lpstr>Carbohydrate Catabolism</vt:lpstr>
      <vt:lpstr>Aerobic Cell Respiration Yield</vt:lpstr>
      <vt:lpstr>Anaerobic Respiration</vt:lpstr>
      <vt:lpstr>Fermentation</vt:lpstr>
      <vt:lpstr>Fermentation</vt:lpstr>
      <vt:lpstr>End-Products of Fermentation</vt:lpstr>
      <vt:lpstr>Types of Fermentation</vt:lpstr>
      <vt:lpstr>A Summary of Respiration</vt:lpstr>
      <vt:lpstr>Lipid and Protein Catabolism</vt:lpstr>
      <vt:lpstr>Photophosphorylation</vt:lpstr>
      <vt:lpstr>Light-Dependent Reactions</vt:lpstr>
      <vt:lpstr>Light-Independent Reactions</vt:lpstr>
      <vt:lpstr>Metabolic Diversity Among Organisms</vt:lpstr>
      <vt:lpstr>PowerPoint Presentation</vt:lpstr>
      <vt:lpstr>Metabolic Diversity among Organisms</vt:lpstr>
      <vt:lpstr>The Integration of Metabolism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</dc:title>
  <dc:creator>Bonnie</dc:creator>
  <cp:lastModifiedBy>joseph</cp:lastModifiedBy>
  <cp:revision>109</cp:revision>
  <dcterms:created xsi:type="dcterms:W3CDTF">2012-12-23T20:57:28Z</dcterms:created>
  <dcterms:modified xsi:type="dcterms:W3CDTF">2017-09-10T20:57:06Z</dcterms:modified>
</cp:coreProperties>
</file>