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8" r:id="rId4"/>
  </p:sldMasterIdLst>
  <p:notesMasterIdLst>
    <p:notesMasterId r:id="rId48"/>
  </p:notesMasterIdLst>
  <p:sldIdLst>
    <p:sldId id="257" r:id="rId5"/>
    <p:sldId id="258" r:id="rId6"/>
    <p:sldId id="259" r:id="rId7"/>
    <p:sldId id="260" r:id="rId8"/>
    <p:sldId id="261" r:id="rId9"/>
    <p:sldId id="262" r:id="rId10"/>
    <p:sldId id="263" r:id="rId11"/>
    <p:sldId id="264" r:id="rId12"/>
    <p:sldId id="266" r:id="rId13"/>
    <p:sldId id="267" r:id="rId14"/>
    <p:sldId id="270" r:id="rId15"/>
    <p:sldId id="318" r:id="rId16"/>
    <p:sldId id="271" r:id="rId17"/>
    <p:sldId id="319" r:id="rId18"/>
    <p:sldId id="320" r:id="rId19"/>
    <p:sldId id="273" r:id="rId20"/>
    <p:sldId id="274" r:id="rId21"/>
    <p:sldId id="275" r:id="rId22"/>
    <p:sldId id="276" r:id="rId23"/>
    <p:sldId id="312" r:id="rId24"/>
    <p:sldId id="277" r:id="rId25"/>
    <p:sldId id="280" r:id="rId26"/>
    <p:sldId id="281" r:id="rId27"/>
    <p:sldId id="284" r:id="rId28"/>
    <p:sldId id="285" r:id="rId29"/>
    <p:sldId id="286" r:id="rId30"/>
    <p:sldId id="287" r:id="rId31"/>
    <p:sldId id="313" r:id="rId32"/>
    <p:sldId id="288" r:id="rId33"/>
    <p:sldId id="289" r:id="rId34"/>
    <p:sldId id="290" r:id="rId35"/>
    <p:sldId id="291" r:id="rId36"/>
    <p:sldId id="295" r:id="rId37"/>
    <p:sldId id="296" r:id="rId38"/>
    <p:sldId id="298" r:id="rId39"/>
    <p:sldId id="299" r:id="rId40"/>
    <p:sldId id="300" r:id="rId41"/>
    <p:sldId id="301" r:id="rId42"/>
    <p:sldId id="302" r:id="rId43"/>
    <p:sldId id="303" r:id="rId44"/>
    <p:sldId id="304" r:id="rId45"/>
    <p:sldId id="305" r:id="rId46"/>
    <p:sldId id="306"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44" autoAdjust="0"/>
  </p:normalViewPr>
  <p:slideViewPr>
    <p:cSldViewPr>
      <p:cViewPr varScale="1">
        <p:scale>
          <a:sx n="64" d="100"/>
          <a:sy n="64" d="100"/>
        </p:scale>
        <p:origin x="-155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3ABEA5-3FA9-492E-A67D-02A29D55A394}" type="datetimeFigureOut">
              <a:rPr lang="en-US" smtClean="0"/>
              <a:pPr/>
              <a:t>9/10/2017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33F95A-7548-4F1A-86AD-268FC1E99E5E}" type="slidenum">
              <a:rPr lang="en-US" smtClean="0"/>
              <a:pPr/>
              <a:t>‹#›</a:t>
            </a:fld>
            <a:endParaRPr lang="en-US"/>
          </a:p>
        </p:txBody>
      </p:sp>
    </p:spTree>
    <p:extLst>
      <p:ext uri="{BB962C8B-B14F-4D97-AF65-F5344CB8AC3E}">
        <p14:creationId xmlns:p14="http://schemas.microsoft.com/office/powerpoint/2010/main" val="1483830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eaLnBrk="1" hangingPunct="1"/>
            <a:endParaRPr lang="en-US" dirty="0" smtClean="0">
              <a:latin typeface="Calibri" pitchFamily="34" charset="0"/>
            </a:endParaRPr>
          </a:p>
        </p:txBody>
      </p:sp>
      <p:sp>
        <p:nvSpPr>
          <p:cNvPr id="7373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B96FE68-F6FB-473D-AF68-D71B6CD87FD3}" type="slidenum">
              <a:rPr lang="en-US" sz="1200">
                <a:solidFill>
                  <a:srgbClr val="000000"/>
                </a:solidFill>
                <a:latin typeface="Calibri" pitchFamily="34" charset="0"/>
                <a:ea typeface="ＭＳ Ｐゴシック" pitchFamily="34" charset="-128"/>
              </a:rPr>
              <a:pPr algn="r"/>
              <a:t>1</a:t>
            </a:fld>
            <a:endParaRPr lang="en-US" sz="1200">
              <a:solidFill>
                <a:srgbClr val="000000"/>
              </a:solidFill>
              <a:latin typeface="Calibri"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r>
              <a:rPr lang="en-US" dirty="0" smtClean="0">
                <a:latin typeface="Calibri" pitchFamily="34" charset="0"/>
              </a:rPr>
              <a:t>Please be familiar with the concepts regarding</a:t>
            </a:r>
            <a:r>
              <a:rPr lang="en-US" baseline="0" dirty="0" smtClean="0">
                <a:latin typeface="Calibri" pitchFamily="34" charset="0"/>
              </a:rPr>
              <a:t> taxonomy of viruses.</a:t>
            </a:r>
            <a:endParaRPr lang="en-US" dirty="0" smtClean="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pPr eaLnBrk="1" hangingPunct="1"/>
            <a:r>
              <a:rPr lang="en-US" dirty="0" smtClean="0">
                <a:latin typeface="Calibri" pitchFamily="34" charset="0"/>
              </a:rPr>
              <a:t>Please</a:t>
            </a:r>
            <a:r>
              <a:rPr lang="en-US" baseline="0" dirty="0" smtClean="0">
                <a:latin typeface="Calibri" pitchFamily="34" charset="0"/>
              </a:rPr>
              <a:t> understand this concept well.</a:t>
            </a:r>
            <a:endParaRPr lang="en-US" dirty="0" smtClean="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 representation</a:t>
            </a:r>
            <a:r>
              <a:rPr lang="en-US" baseline="0" dirty="0" smtClean="0"/>
              <a:t> of material on previous slide.</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12</a:t>
            </a:fld>
            <a:endParaRPr lang="en-US"/>
          </a:p>
        </p:txBody>
      </p:sp>
    </p:spTree>
    <p:extLst>
      <p:ext uri="{BB962C8B-B14F-4D97-AF65-F5344CB8AC3E}">
        <p14:creationId xmlns:p14="http://schemas.microsoft.com/office/powerpoint/2010/main" val="4255368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r>
              <a:rPr lang="en-US" dirty="0" smtClean="0">
                <a:latin typeface="Calibri" pitchFamily="34" charset="0"/>
              </a:rPr>
              <a:t>Please understand this concept well.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Please understand how this concept can occur. You do not need to know the steps in order; however, please be able to explain what the</a:t>
            </a:r>
            <a:r>
              <a:rPr lang="en-US" baseline="0" dirty="0" smtClean="0"/>
              <a:t> result of transduction by a bacteriophage is and how it may effect bacterial cells.</a:t>
            </a:r>
            <a:endParaRPr lang="en-US" dirty="0" smtClean="0"/>
          </a:p>
          <a:p>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15</a:t>
            </a:fld>
            <a:endParaRPr lang="en-US"/>
          </a:p>
        </p:txBody>
      </p:sp>
    </p:spTree>
    <p:extLst>
      <p:ext uri="{BB962C8B-B14F-4D97-AF65-F5344CB8AC3E}">
        <p14:creationId xmlns:p14="http://schemas.microsoft.com/office/powerpoint/2010/main" val="2989131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defTabSz="912813"/>
            <a:r>
              <a:rPr lang="en-US" dirty="0" smtClean="0">
                <a:latin typeface="Calibri" pitchFamily="34" charset="0"/>
              </a:rPr>
              <a:t>A visual, more detailed information on the following slides. This is an overview.</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pPr eaLnBrk="1" hangingPunct="1"/>
            <a:r>
              <a:rPr lang="en-US" dirty="0" smtClean="0">
                <a:latin typeface="Calibri" pitchFamily="34" charset="0"/>
              </a:rPr>
              <a:t>Please understand how</a:t>
            </a:r>
            <a:r>
              <a:rPr lang="en-US" baseline="0" dirty="0" smtClean="0">
                <a:latin typeface="Calibri" pitchFamily="34" charset="0"/>
              </a:rPr>
              <a:t> viruses are able to enter an animal cell.</a:t>
            </a:r>
            <a:endParaRPr lang="en-US" dirty="0" smtClean="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r>
              <a:rPr lang="en-US" b="1" dirty="0" smtClean="0">
                <a:latin typeface="Calibri" pitchFamily="34" charset="0"/>
              </a:rPr>
              <a:t>Please know the bolded terms. </a:t>
            </a:r>
            <a:r>
              <a:rPr lang="en-US" b="0" dirty="0" smtClean="0">
                <a:latin typeface="Calibri" pitchFamily="34" charset="0"/>
              </a:rPr>
              <a:t> </a:t>
            </a:r>
            <a:endParaRPr lang="en-US" b="1" dirty="0"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pPr eaLnBrk="1" hangingPunct="1"/>
            <a:endParaRPr lang="en-US" b="1" dirty="0" smtClean="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know these steps in order and a basic description of what occurs at each step.</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20</a:t>
            </a:fld>
            <a:endParaRPr lang="en-US"/>
          </a:p>
        </p:txBody>
      </p:sp>
    </p:spTree>
    <p:extLst>
      <p:ext uri="{BB962C8B-B14F-4D97-AF65-F5344CB8AC3E}">
        <p14:creationId xmlns:p14="http://schemas.microsoft.com/office/powerpoint/2010/main" val="162541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know </a:t>
            </a:r>
            <a:r>
              <a:rPr lang="en-US" dirty="0" smtClean="0"/>
              <a:t>who the founder of virology is.</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2</a:t>
            </a:fld>
            <a:endParaRPr lang="en-US"/>
          </a:p>
        </p:txBody>
      </p:sp>
    </p:spTree>
    <p:extLst>
      <p:ext uri="{BB962C8B-B14F-4D97-AF65-F5344CB8AC3E}">
        <p14:creationId xmlns:p14="http://schemas.microsoft.com/office/powerpoint/2010/main" val="2330264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know the concepts on</a:t>
            </a:r>
            <a:r>
              <a:rPr lang="en-US" baseline="0" dirty="0" smtClean="0"/>
              <a:t> this slide well.</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21</a:t>
            </a:fld>
            <a:endParaRPr lang="en-US"/>
          </a:p>
        </p:txBody>
      </p:sp>
    </p:spTree>
    <p:extLst>
      <p:ext uri="{BB962C8B-B14F-4D97-AF65-F5344CB8AC3E}">
        <p14:creationId xmlns:p14="http://schemas.microsoft.com/office/powerpoint/2010/main" val="3903049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dirty="0" smtClean="0">
                <a:latin typeface="Calibri" pitchFamily="34" charset="0"/>
              </a:rPr>
              <a:t>Please know these concepts well.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pPr eaLnBrk="1" hangingPunct="1"/>
            <a:r>
              <a:rPr lang="en-US" dirty="0" smtClean="0">
                <a:latin typeface="Calibri" pitchFamily="34" charset="0"/>
              </a:rPr>
              <a:t>Please understand that some</a:t>
            </a:r>
            <a:r>
              <a:rPr lang="en-US" baseline="0" dirty="0" smtClean="0">
                <a:latin typeface="Calibri" pitchFamily="34" charset="0"/>
              </a:rPr>
              <a:t> viruses can be grown in animal models, but not all can. Also, know that </a:t>
            </a:r>
            <a:r>
              <a:rPr lang="en-US" baseline="0" dirty="0" err="1" smtClean="0">
                <a:latin typeface="Calibri" pitchFamily="34" charset="0"/>
              </a:rPr>
              <a:t>embryonated</a:t>
            </a:r>
            <a:r>
              <a:rPr lang="en-US" baseline="0" dirty="0" smtClean="0">
                <a:latin typeface="Calibri" pitchFamily="34" charset="0"/>
              </a:rPr>
              <a:t> eggs can be used in some instances.</a:t>
            </a:r>
            <a:endParaRPr lang="en-US" dirty="0" smtClean="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r>
              <a:rPr lang="en-US" dirty="0" smtClean="0">
                <a:latin typeface="Calibri" pitchFamily="34" charset="0"/>
              </a:rPr>
              <a:t>Understand the term latent infection. You need not know the examples. Photo credit </a:t>
            </a:r>
            <a:r>
              <a:rPr lang="en-US" dirty="0" err="1" smtClean="0">
                <a:latin typeface="Calibri" pitchFamily="34" charset="0"/>
              </a:rPr>
              <a:t>Tortora</a:t>
            </a:r>
            <a:r>
              <a:rPr lang="en-US" baseline="0" dirty="0" smtClean="0">
                <a:latin typeface="Calibri" pitchFamily="34" charset="0"/>
              </a:rPr>
              <a:t> Microbiology.</a:t>
            </a:r>
            <a:endParaRPr lang="en-US" dirty="0" smtClean="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pPr eaLnBrk="1" hangingPunct="1"/>
            <a:r>
              <a:rPr lang="en-US" dirty="0" smtClean="0">
                <a:latin typeface="Calibri" pitchFamily="34" charset="0"/>
              </a:rPr>
              <a:t>Understand the term persistent</a:t>
            </a:r>
            <a:r>
              <a:rPr lang="en-US" baseline="0" dirty="0" smtClean="0">
                <a:latin typeface="Calibri" pitchFamily="34" charset="0"/>
              </a:rPr>
              <a:t> virus. Photo credit: </a:t>
            </a:r>
            <a:r>
              <a:rPr lang="en-US" baseline="0" dirty="0" err="1" smtClean="0">
                <a:latin typeface="Calibri" pitchFamily="34" charset="0"/>
              </a:rPr>
              <a:t>Tortora</a:t>
            </a:r>
            <a:r>
              <a:rPr lang="en-US" baseline="0" dirty="0" smtClean="0">
                <a:latin typeface="Calibri" pitchFamily="34" charset="0"/>
              </a:rPr>
              <a:t> Microbiology.</a:t>
            </a:r>
            <a:endParaRPr lang="en-US" dirty="0" smtClean="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eaLnBrk="1" hangingPunct="1"/>
            <a:r>
              <a:rPr lang="en-US" dirty="0" smtClean="0">
                <a:latin typeface="Calibri" pitchFamily="34" charset="0"/>
              </a:rPr>
              <a:t>Know that viruses can only be seen using an electron microscope</a:t>
            </a:r>
            <a:r>
              <a:rPr lang="en-US" baseline="0" dirty="0" smtClean="0">
                <a:latin typeface="Calibri" pitchFamily="34" charset="0"/>
              </a:rPr>
              <a:t> due to their small size.</a:t>
            </a:r>
            <a:endParaRPr lang="en-US" dirty="0" smtClean="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t>Epstein-Barr  - mononucleosis, Hodgkin's lymphoma, </a:t>
            </a:r>
            <a:r>
              <a:rPr lang="en-US" dirty="0" err="1" smtClean="0"/>
              <a:t>Burkitt's</a:t>
            </a:r>
            <a:r>
              <a:rPr lang="en-US" dirty="0" smtClean="0"/>
              <a:t> lymphoma, nasopharyngeal carcinoma. Please known these </a:t>
            </a:r>
            <a:r>
              <a:rPr lang="en-US" dirty="0" err="1" smtClean="0"/>
              <a:t>assocaitions</a:t>
            </a:r>
            <a:r>
              <a:rPr lang="en-US" dirty="0" smtClean="0"/>
              <a:t>.</a:t>
            </a:r>
          </a:p>
          <a:p>
            <a:pPr eaLnBrk="1" hangingPunct="1"/>
            <a:endParaRPr lang="en-US" dirty="0" smtClean="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CB94D194-60D1-4052-B1FA-1EE793EF8E32}" type="slidenum">
              <a:rPr lang="en-US">
                <a:solidFill>
                  <a:prstClr val="black"/>
                </a:solidFill>
                <a:latin typeface="Times New Roman" pitchFamily="18" charset="0"/>
                <a:cs typeface="Arial" charset="0"/>
              </a:rPr>
              <a:pPr/>
              <a:t>29</a:t>
            </a:fld>
            <a:endParaRPr lang="en-US">
              <a:solidFill>
                <a:prstClr val="black"/>
              </a:solidFill>
              <a:latin typeface="Times New Roman" pitchFamily="18" charset="0"/>
              <a:cs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Differences in the length of the cell cycle can be instructive. Yeast cells have a 2-hour life cycle, while human cells in culture take about 24 hours to divide. Mitosis and cytokinesis represent a shorter section of the cycle, lasting one hour for cultured human cells. </a:t>
            </a:r>
          </a:p>
          <a:p>
            <a:pPr eaLnBrk="1" hangingPunct="1"/>
            <a:r>
              <a:rPr lang="en-US" b="1" dirty="0" smtClean="0">
                <a:latin typeface="Times New Roman" pitchFamily="18" charset="0"/>
              </a:rPr>
              <a:t>Please know the stages of the cycle by name,</a:t>
            </a:r>
            <a:r>
              <a:rPr lang="en-US" b="1" baseline="0" dirty="0" smtClean="0">
                <a:latin typeface="Times New Roman" pitchFamily="18" charset="0"/>
              </a:rPr>
              <a:t> in order, and a brief description of what is occurring during each stage.</a:t>
            </a:r>
            <a:endParaRPr lang="en-US" b="1" dirty="0"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B8FB968-CE51-4131-AC21-2000C9D63AFA}" type="slidenum">
              <a:rPr lang="en-US">
                <a:solidFill>
                  <a:prstClr val="black"/>
                </a:solidFill>
                <a:latin typeface="Times New Roman" pitchFamily="18" charset="0"/>
                <a:cs typeface="Arial" charset="0"/>
              </a:rPr>
              <a:pPr/>
              <a:t>30</a:t>
            </a:fld>
            <a:endParaRPr lang="en-US">
              <a:solidFill>
                <a:prstClr val="black"/>
              </a:solidFill>
              <a:latin typeface="Times New Roman" pitchFamily="18" charset="0"/>
              <a:cs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Understand</a:t>
            </a:r>
            <a:r>
              <a:rPr lang="en-US" baseline="0" dirty="0" smtClean="0">
                <a:latin typeface="Times New Roman" pitchFamily="18" charset="0"/>
              </a:rPr>
              <a:t> there are multiple checkpoints and why this is important.</a:t>
            </a:r>
            <a:endParaRPr lang="en-US" dirty="0"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BAA7E9FC-1DD4-4418-8879-D25F3AEDF546}" type="slidenum">
              <a:rPr lang="en-US">
                <a:solidFill>
                  <a:prstClr val="black"/>
                </a:solidFill>
                <a:latin typeface="Times New Roman" pitchFamily="18" charset="0"/>
                <a:cs typeface="Arial" charset="0"/>
              </a:rPr>
              <a:pPr/>
              <a:t>31</a:t>
            </a:fld>
            <a:endParaRPr lang="en-US">
              <a:solidFill>
                <a:prstClr val="black"/>
              </a:solidFill>
              <a:latin typeface="Times New Roman" pitchFamily="18" charset="0"/>
              <a:cs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Understand this concept.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r>
              <a:rPr lang="en-US" dirty="0" smtClean="0">
                <a:latin typeface="Calibri" pitchFamily="34" charset="0"/>
              </a:rPr>
              <a:t>Understand why a virus is considered to </a:t>
            </a:r>
            <a:r>
              <a:rPr lang="en-US" smtClean="0">
                <a:latin typeface="Calibri" pitchFamily="34" charset="0"/>
              </a:rPr>
              <a:t>be non-living</a:t>
            </a:r>
            <a:r>
              <a:rPr lang="en-US" dirty="0" smtClean="0">
                <a:latin typeface="Calibri" pitchFamily="34" charset="0"/>
              </a:rPr>
              <a:t>? Hint: does it possess all of the six characteristics required to maintain life we discussed</a:t>
            </a:r>
            <a:r>
              <a:rPr lang="en-US" baseline="0" dirty="0" smtClean="0">
                <a:latin typeface="Calibri" pitchFamily="34" charset="0"/>
              </a:rPr>
              <a:t> previously.</a:t>
            </a:r>
            <a:endParaRPr lang="en-US" dirty="0" smtClean="0">
              <a:latin typeface="Calibri" pitchFamily="34" charset="0"/>
            </a:endParaRPr>
          </a:p>
        </p:txBody>
      </p:sp>
      <p:sp>
        <p:nvSpPr>
          <p:cNvPr id="55300" name="Slide Number Placeholder 3"/>
          <p:cNvSpPr>
            <a:spLocks noGrp="1"/>
          </p:cNvSpPr>
          <p:nvPr>
            <p:ph type="sldNum" sz="quarter" idx="5"/>
          </p:nvPr>
        </p:nvSpPr>
        <p:spPr>
          <a:noFill/>
        </p:spPr>
        <p:txBody>
          <a:bodyPr/>
          <a:lstStyle/>
          <a:p>
            <a:fld id="{BD614194-0B4D-48E1-9A04-9CB6C4375430}" type="slidenum">
              <a:rPr lang="en-US">
                <a:solidFill>
                  <a:prstClr val="black"/>
                </a:solidFill>
              </a: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1A2E55E-1760-41DD-AE8D-2E7D6F3859E7}" type="slidenum">
              <a:rPr lang="en-US">
                <a:solidFill>
                  <a:prstClr val="black"/>
                </a:solidFill>
                <a:latin typeface="Times New Roman" pitchFamily="18" charset="0"/>
                <a:cs typeface="Arial" charset="0"/>
              </a:rPr>
              <a:pPr/>
              <a:t>32</a:t>
            </a:fld>
            <a:endParaRPr lang="en-US">
              <a:solidFill>
                <a:prstClr val="black"/>
              </a:solidFill>
              <a:latin typeface="Times New Roman" pitchFamily="18" charset="0"/>
              <a:cs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The following analogy can be used to compare the rate of cell division to the speed of a car. A proto-oncogene is like the accelerator. When mutated to form an oncogene, it is as if the accelerator is pushed to the floor so that the speed of cell growth is even faster. Tumor-suppressor genes are like the brakes. If the brake lines are cut, the speed increases as the vehicle is out of control. </a:t>
            </a:r>
          </a:p>
          <a:p>
            <a:pPr eaLnBrk="1" hangingPunct="1"/>
            <a:r>
              <a:rPr lang="en-US" dirty="0" smtClean="0">
                <a:latin typeface="Times New Roman" pitchFamily="18" charset="0"/>
              </a:rPr>
              <a:t>Understand what a proto-oncogene is and its</a:t>
            </a:r>
            <a:r>
              <a:rPr lang="en-US" baseline="0" dirty="0" smtClean="0">
                <a:latin typeface="Times New Roman" pitchFamily="18" charset="0"/>
              </a:rPr>
              <a:t> function in cancer.</a:t>
            </a:r>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Times New Roman" pitchFamily="18" charset="0"/>
              </a:rPr>
              <a:t>Tumor-suppressor genes function like the repressor in the </a:t>
            </a:r>
            <a:r>
              <a:rPr lang="en-US" i="1" dirty="0" smtClean="0">
                <a:latin typeface="Times New Roman" pitchFamily="18" charset="0"/>
              </a:rPr>
              <a:t>E. coli </a:t>
            </a:r>
            <a:r>
              <a:rPr lang="en-US" dirty="0" smtClean="0">
                <a:latin typeface="Times New Roman" pitchFamily="18" charset="0"/>
              </a:rPr>
              <a:t>lactose operon. The </a:t>
            </a:r>
            <a:r>
              <a:rPr lang="en-US" i="1" dirty="0" smtClean="0">
                <a:latin typeface="Times New Roman" pitchFamily="18" charset="0"/>
              </a:rPr>
              <a:t>lac </a:t>
            </a:r>
            <a:r>
              <a:rPr lang="en-US" dirty="0" smtClean="0">
                <a:latin typeface="Times New Roman" pitchFamily="18" charset="0"/>
              </a:rPr>
              <a:t>operon is expressed, and cancers appear when their respective repressors do not function. </a:t>
            </a:r>
          </a:p>
          <a:p>
            <a:pPr eaLnBrk="1" hangingPunct="1"/>
            <a:endParaRPr lang="en-US" dirty="0" smtClean="0">
              <a:latin typeface="Times New Roman" pitchFamily="18" charset="0"/>
            </a:endParaRPr>
          </a:p>
          <a:p>
            <a:pPr eaLnBrk="1" hangingPunct="1"/>
            <a:r>
              <a:rPr lang="en-US" dirty="0" smtClean="0">
                <a:latin typeface="Times New Roman" pitchFamily="18" charset="0"/>
              </a:rPr>
              <a:t>The production of a vaccine (Gardasil) against a virus known to contribute to cervical cancer has helped students become aware of the risks of HPV exposure. The website of the National Cancer Institute describes the risks of HPV infection at www.cancer.gov/cancertopics/factsheet/Risk/HPV.</a:t>
            </a: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p:spPr>
        <p:txBody>
          <a:bodyPr/>
          <a:lstStyle/>
          <a:p>
            <a:pPr eaLnBrk="1" hangingPunct="1"/>
            <a:r>
              <a:rPr lang="en-US" dirty="0" smtClean="0">
                <a:latin typeface="Calibri" pitchFamily="34" charset="0"/>
              </a:rPr>
              <a:t>Please be familiar with this slide.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pPr eaLnBrk="1" hangingPunct="1"/>
            <a:r>
              <a:rPr lang="en-US" dirty="0" smtClean="0">
                <a:latin typeface="Calibri" pitchFamily="34" charset="0"/>
              </a:rPr>
              <a:t>Just a visual.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know this slide well.</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35</a:t>
            </a:fld>
            <a:endParaRPr lang="en-US"/>
          </a:p>
        </p:txBody>
      </p:sp>
    </p:spTree>
    <p:extLst>
      <p:ext uri="{BB962C8B-B14F-4D97-AF65-F5344CB8AC3E}">
        <p14:creationId xmlns:p14="http://schemas.microsoft.com/office/powerpoint/2010/main" val="3162017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pPr defTabSz="912813"/>
            <a:r>
              <a:rPr lang="en-US" dirty="0" smtClean="0">
                <a:latin typeface="Calibri" pitchFamily="34" charset="0"/>
              </a:rPr>
              <a:t>Please know this virus well.</a:t>
            </a:r>
          </a:p>
          <a:p>
            <a:pPr defTabSz="912813"/>
            <a:endParaRPr lang="en-US" dirty="0" smtClean="0">
              <a:latin typeface="Calibri" pitchFamily="34" charset="0"/>
            </a:endParaRPr>
          </a:p>
        </p:txBody>
      </p:sp>
      <p:sp>
        <p:nvSpPr>
          <p:cNvPr id="90116" name="Slide Number Placeholder 3"/>
          <p:cNvSpPr>
            <a:spLocks noGrp="1"/>
          </p:cNvSpPr>
          <p:nvPr>
            <p:ph type="sldNum" sz="quarter" idx="5"/>
          </p:nvPr>
        </p:nvSpPr>
        <p:spPr>
          <a:noFill/>
        </p:spPr>
        <p:txBody>
          <a:bodyPr/>
          <a:lstStyle/>
          <a:p>
            <a:fld id="{90AC2B1E-911D-4B51-9C5A-588B7810A4C6}" type="slidenum">
              <a:rPr lang="en-US">
                <a:solidFill>
                  <a:prstClr val="black"/>
                </a:solidFill>
              </a:rPr>
              <a:pPr/>
              <a:t>36</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r>
              <a:rPr lang="en-US" dirty="0" smtClean="0">
                <a:latin typeface="Calibri" pitchFamily="34" charset="0"/>
              </a:rPr>
              <a:t>Know these concepts well.</a:t>
            </a:r>
          </a:p>
        </p:txBody>
      </p:sp>
      <p:sp>
        <p:nvSpPr>
          <p:cNvPr id="91140" name="Slide Number Placeholder 3"/>
          <p:cNvSpPr>
            <a:spLocks noGrp="1"/>
          </p:cNvSpPr>
          <p:nvPr>
            <p:ph type="sldNum" sz="quarter" idx="5"/>
          </p:nvPr>
        </p:nvSpPr>
        <p:spPr>
          <a:noFill/>
        </p:spPr>
        <p:txBody>
          <a:bodyPr/>
          <a:lstStyle/>
          <a:p>
            <a:fld id="{EB31C898-75D4-46C0-A7EF-8B2031C7A8AA}" type="slidenum">
              <a:rPr lang="en-US">
                <a:solidFill>
                  <a:prstClr val="black"/>
                </a:solidFill>
              </a:rPr>
              <a:pPr/>
              <a:t>38</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r>
              <a:rPr lang="en-US" dirty="0" smtClean="0">
                <a:latin typeface="Calibri" pitchFamily="34" charset="0"/>
              </a:rPr>
              <a:t>Please know Ebola well.</a:t>
            </a:r>
          </a:p>
        </p:txBody>
      </p:sp>
      <p:sp>
        <p:nvSpPr>
          <p:cNvPr id="92164" name="Slide Number Placeholder 3"/>
          <p:cNvSpPr>
            <a:spLocks noGrp="1"/>
          </p:cNvSpPr>
          <p:nvPr>
            <p:ph type="sldNum" sz="quarter" idx="5"/>
          </p:nvPr>
        </p:nvSpPr>
        <p:spPr>
          <a:noFill/>
        </p:spPr>
        <p:txBody>
          <a:bodyPr/>
          <a:lstStyle/>
          <a:p>
            <a:fld id="{8C1CB827-C987-4178-B006-221AF178D3B0}" type="slidenum">
              <a:rPr lang="en-US">
                <a:solidFill>
                  <a:prstClr val="black"/>
                </a:solidFill>
              </a:rPr>
              <a:pPr/>
              <a:t>40</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know Ebola well.</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41</a:t>
            </a:fld>
            <a:endParaRPr lang="en-US"/>
          </a:p>
        </p:txBody>
      </p:sp>
    </p:spTree>
    <p:extLst>
      <p:ext uri="{BB962C8B-B14F-4D97-AF65-F5344CB8AC3E}">
        <p14:creationId xmlns:p14="http://schemas.microsoft.com/office/powerpoint/2010/main" val="431993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 this slide well.</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42</a:t>
            </a:fld>
            <a:endParaRPr lang="en-US"/>
          </a:p>
        </p:txBody>
      </p:sp>
    </p:spTree>
    <p:extLst>
      <p:ext uri="{BB962C8B-B14F-4D97-AF65-F5344CB8AC3E}">
        <p14:creationId xmlns:p14="http://schemas.microsoft.com/office/powerpoint/2010/main" val="34038690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endParaRPr lang="en-US" dirty="0" smtClean="0">
              <a:latin typeface="Calibri" pitchFamily="34" charset="0"/>
            </a:endParaRPr>
          </a:p>
        </p:txBody>
      </p:sp>
      <p:sp>
        <p:nvSpPr>
          <p:cNvPr id="93188" name="Slide Number Placeholder 3"/>
          <p:cNvSpPr>
            <a:spLocks noGrp="1"/>
          </p:cNvSpPr>
          <p:nvPr>
            <p:ph type="sldNum" sz="quarter" idx="5"/>
          </p:nvPr>
        </p:nvSpPr>
        <p:spPr>
          <a:noFill/>
        </p:spPr>
        <p:txBody>
          <a:bodyPr/>
          <a:lstStyle/>
          <a:p>
            <a:fld id="{13A761C6-D8AC-4C6F-9B17-C36B78CA789E}" type="slidenum">
              <a:rPr lang="en-US">
                <a:solidFill>
                  <a:prstClr val="black"/>
                </a:solidFill>
              </a:rPr>
              <a:pPr/>
              <a:t>43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en-US" dirty="0" smtClean="0">
                <a:latin typeface="Calibri" pitchFamily="34" charset="0"/>
              </a:rPr>
              <a:t>Please know the information</a:t>
            </a:r>
            <a:r>
              <a:rPr lang="en-US" baseline="0" dirty="0" smtClean="0">
                <a:latin typeface="Calibri" pitchFamily="34" charset="0"/>
              </a:rPr>
              <a:t> on the left side of the slide. </a:t>
            </a:r>
            <a:endParaRPr lang="en-US" dirty="0"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r>
              <a:rPr lang="en-US" dirty="0" smtClean="0">
                <a:latin typeface="Calibri" pitchFamily="34" charset="0"/>
              </a:rPr>
              <a:t>Viruses Sizes</a:t>
            </a:r>
          </a:p>
          <a:p>
            <a:pPr lvl="1"/>
            <a:r>
              <a:rPr lang="en-US" dirty="0" smtClean="0">
                <a:latin typeface="Calibri" pitchFamily="34" charset="0"/>
              </a:rPr>
              <a:t>Smaller than cells and Bacteria</a:t>
            </a:r>
          </a:p>
          <a:p>
            <a:pPr lvl="1"/>
            <a:r>
              <a:rPr lang="en-US" dirty="0" smtClean="0">
                <a:latin typeface="Calibri" pitchFamily="34" charset="0"/>
              </a:rPr>
              <a:t>Cannot be seen with </a:t>
            </a:r>
            <a:r>
              <a:rPr lang="en-US" dirty="0" smtClean="0">
                <a:latin typeface="Calibri" pitchFamily="34" charset="0"/>
              </a:rPr>
              <a:t>normal (compound light) </a:t>
            </a:r>
            <a:r>
              <a:rPr lang="en-US" dirty="0" smtClean="0">
                <a:latin typeface="Calibri" pitchFamily="34" charset="0"/>
              </a:rPr>
              <a:t>microscopes</a:t>
            </a:r>
          </a:p>
          <a:p>
            <a:pPr lvl="1"/>
            <a:r>
              <a:rPr lang="en-US" dirty="0" smtClean="0">
                <a:latin typeface="Calibri" pitchFamily="34" charset="0"/>
              </a:rPr>
              <a:t>They are roughly 20 nanometers – 1 billionth of a meter</a:t>
            </a:r>
          </a:p>
          <a:p>
            <a:pPr eaLnBrk="1" hangingPunct="1"/>
            <a:endParaRPr lang="en-US" dirty="0"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r>
              <a:rPr lang="en-US" dirty="0" smtClean="0">
                <a:latin typeface="Calibri" pitchFamily="34" charset="0"/>
              </a:rPr>
              <a:t>Please be familiar with the bolded terms.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r>
              <a:rPr lang="en-US" dirty="0" smtClean="0">
                <a:latin typeface="Calibri" pitchFamily="34" charset="0"/>
              </a:rPr>
              <a:t>Please understand these structures</a:t>
            </a:r>
            <a:r>
              <a:rPr lang="en-US" baseline="0" dirty="0" smtClean="0">
                <a:latin typeface="Calibri" pitchFamily="34" charset="0"/>
              </a:rPr>
              <a:t> well and be familiar with their importance to the virus.</a:t>
            </a:r>
            <a:endParaRPr lang="en-US" dirty="0" smtClean="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defTabSz="912813"/>
            <a:endParaRPr lang="en-US" dirty="0" smtClean="0">
              <a:latin typeface="Calibri" pitchFamily="34" charset="0"/>
            </a:endParaRPr>
          </a:p>
          <a:p>
            <a:pPr defTabSz="912813"/>
            <a:r>
              <a:rPr lang="en-US" dirty="0" smtClean="0">
                <a:latin typeface="Calibri" pitchFamily="34" charset="0"/>
              </a:rPr>
              <a:t>Please understand</a:t>
            </a:r>
            <a:r>
              <a:rPr lang="en-US" baseline="0" dirty="0" smtClean="0">
                <a:latin typeface="Calibri" pitchFamily="34" charset="0"/>
              </a:rPr>
              <a:t> how specific viruses tend to be and that most viruses, unlike bacteria, tend to be pathogenic.</a:t>
            </a:r>
            <a:endParaRPr lang="en-US" dirty="0" smtClean="0">
              <a:latin typeface="Calibri" pitchFamily="34" charset="0"/>
            </a:endParaRPr>
          </a:p>
        </p:txBody>
      </p:sp>
      <p:sp>
        <p:nvSpPr>
          <p:cNvPr id="60420" name="Slide Number Placeholder 3"/>
          <p:cNvSpPr>
            <a:spLocks noGrp="1"/>
          </p:cNvSpPr>
          <p:nvPr>
            <p:ph type="sldNum" sz="quarter" idx="5"/>
          </p:nvPr>
        </p:nvSpPr>
        <p:spPr>
          <a:noFill/>
        </p:spPr>
        <p:txBody>
          <a:bodyPr/>
          <a:lstStyle/>
          <a:p>
            <a:fld id="{1C54FE26-003F-4A9C-8870-4D4CAC0E7824}" type="slidenum">
              <a:rPr lang="en-US">
                <a:solidFill>
                  <a:prstClr val="black"/>
                </a:solidFill>
              </a:rPr>
              <a:p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r>
              <a:rPr lang="en-US" dirty="0" smtClean="0">
                <a:latin typeface="Calibri" pitchFamily="34" charset="0"/>
              </a:rPr>
              <a:t>Please know what the shapes</a:t>
            </a:r>
            <a:r>
              <a:rPr lang="en-US" baseline="0" dirty="0" smtClean="0">
                <a:latin typeface="Calibri" pitchFamily="34" charset="0"/>
              </a:rPr>
              <a:t> look like and the examples of viral illness associated with certain shapes. You do not need to be able to identify the virus shapes based on the pictures.</a:t>
            </a:r>
            <a:endParaRPr lang="en-US" dirty="0"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A2B94B-44CA-4EF5-BC7C-03C9B7275046}" type="datetimeFigureOut">
              <a:rPr lang="en-US" smtClean="0"/>
              <a:pPr/>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A2B94B-44CA-4EF5-BC7C-03C9B7275046}" type="datetimeFigureOut">
              <a:rPr lang="en-US" smtClean="0"/>
              <a:pPr/>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A2B94B-44CA-4EF5-BC7C-03C9B7275046}" type="datetimeFigureOut">
              <a:rPr lang="en-US" smtClean="0"/>
              <a:pPr/>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4" name="Picture 9" descr="Page 1"/>
          <p:cNvPicPr>
            <a:picLocks noChangeAspect="1" noChangeArrowheads="1"/>
          </p:cNvPicPr>
          <p:nvPr/>
        </p:nvPicPr>
        <p:blipFill>
          <a:blip r:embed="rId2" cstate="print"/>
          <a:srcRect/>
          <a:stretch>
            <a:fillRect/>
          </a:stretch>
        </p:blipFill>
        <p:spPr bwMode="auto">
          <a:xfrm>
            <a:off x="0" y="0"/>
            <a:ext cx="9144000" cy="6854825"/>
          </a:xfrm>
          <a:prstGeom prst="rect">
            <a:avLst/>
          </a:prstGeom>
          <a:noFill/>
          <a:ln w="9525">
            <a:noFill/>
            <a:miter lim="800000"/>
            <a:headEnd/>
            <a:tailEnd/>
          </a:ln>
        </p:spPr>
      </p:pic>
      <p:sp>
        <p:nvSpPr>
          <p:cNvPr id="5" name="Rectangle 4"/>
          <p:cNvSpPr>
            <a:spLocks noChangeArrowheads="1"/>
          </p:cNvSpPr>
          <p:nvPr/>
        </p:nvSpPr>
        <p:spPr bwMode="auto">
          <a:xfrm>
            <a:off x="5611813" y="0"/>
            <a:ext cx="3529012" cy="6858000"/>
          </a:xfrm>
          <a:prstGeom prst="rect">
            <a:avLst/>
          </a:prstGeom>
          <a:solidFill>
            <a:schemeClr val="bg1">
              <a:alpha val="14902"/>
            </a:schemeClr>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ndParaRPr>
          </a:p>
        </p:txBody>
      </p:sp>
      <p:sp>
        <p:nvSpPr>
          <p:cNvPr id="6" name="Rectangle 5"/>
          <p:cNvSpPr>
            <a:spLocks noChangeArrowheads="1"/>
          </p:cNvSpPr>
          <p:nvPr/>
        </p:nvSpPr>
        <p:spPr bwMode="auto">
          <a:xfrm>
            <a:off x="0" y="0"/>
            <a:ext cx="9150350" cy="136525"/>
          </a:xfrm>
          <a:prstGeom prst="rect">
            <a:avLst/>
          </a:prstGeom>
          <a:solidFill>
            <a:srgbClr val="007311"/>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ndParaRPr>
          </a:p>
        </p:txBody>
      </p:sp>
      <p:sp>
        <p:nvSpPr>
          <p:cNvPr id="300034" name="Title Placeholder 1"/>
          <p:cNvSpPr>
            <a:spLocks noGrp="1"/>
          </p:cNvSpPr>
          <p:nvPr>
            <p:ph type="ctrTitle"/>
          </p:nvPr>
        </p:nvSpPr>
        <p:spPr>
          <a:xfrm>
            <a:off x="5776913" y="1187450"/>
            <a:ext cx="3198812" cy="639763"/>
          </a:xfrm>
        </p:spPr>
        <p:txBody>
          <a:bodyPr/>
          <a:lstStyle>
            <a:lvl1pPr algn="ctr">
              <a:defRPr sz="4000" smtClean="0">
                <a:solidFill>
                  <a:srgbClr val="DA472B"/>
                </a:solidFill>
              </a:defRPr>
            </a:lvl1pPr>
          </a:lstStyle>
          <a:p>
            <a:r>
              <a:rPr lang="en-US" smtClean="0"/>
              <a:t>Click to edit Master title style</a:t>
            </a:r>
          </a:p>
        </p:txBody>
      </p:sp>
      <p:sp>
        <p:nvSpPr>
          <p:cNvPr id="300035" name="Text Placeholder 2"/>
          <p:cNvSpPr>
            <a:spLocks noGrp="1"/>
          </p:cNvSpPr>
          <p:nvPr>
            <p:ph type="subTitle" idx="1"/>
          </p:nvPr>
        </p:nvSpPr>
        <p:spPr>
          <a:xfrm>
            <a:off x="5776913" y="2284413"/>
            <a:ext cx="3198812" cy="2101850"/>
          </a:xfrm>
        </p:spPr>
        <p:txBody>
          <a:bodyPr lIns="91440" tIns="45720" rIns="91440" bIns="45720"/>
          <a:lstStyle>
            <a:lvl1pPr marL="0" indent="0" algn="ctr">
              <a:buFont typeface="Wingdings" pitchFamily="48" charset="2"/>
              <a:buNone/>
              <a:defRPr b="1" smtClean="0">
                <a:solidFill>
                  <a:schemeClr val="bg1"/>
                </a:solidFill>
              </a:defRPr>
            </a:lvl1pPr>
          </a:lstStyle>
          <a:p>
            <a:r>
              <a:rPr lang="en-US" smtClean="0"/>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3625" cy="6858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Font typeface="Calibri" pitchFamily="34" charset="0"/>
              <a:buChar cha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2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2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A2B94B-44CA-4EF5-BC7C-03C9B7275046}" type="datetimeFigureOut">
              <a:rPr lang="en-US" smtClean="0"/>
              <a:pPr/>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4" name="Picture 9" descr="Page 1"/>
          <p:cNvPicPr>
            <a:picLocks noChangeAspect="1" noChangeArrowheads="1"/>
          </p:cNvPicPr>
          <p:nvPr/>
        </p:nvPicPr>
        <p:blipFill>
          <a:blip r:embed="rId2" cstate="print"/>
          <a:srcRect/>
          <a:stretch>
            <a:fillRect/>
          </a:stretch>
        </p:blipFill>
        <p:spPr bwMode="auto">
          <a:xfrm>
            <a:off x="0" y="0"/>
            <a:ext cx="9144000" cy="6854825"/>
          </a:xfrm>
          <a:prstGeom prst="rect">
            <a:avLst/>
          </a:prstGeom>
          <a:noFill/>
          <a:ln w="9525">
            <a:noFill/>
            <a:miter lim="800000"/>
            <a:headEnd/>
            <a:tailEnd/>
          </a:ln>
        </p:spPr>
      </p:pic>
      <p:sp>
        <p:nvSpPr>
          <p:cNvPr id="5" name="Rectangle 4"/>
          <p:cNvSpPr>
            <a:spLocks noChangeArrowheads="1"/>
          </p:cNvSpPr>
          <p:nvPr/>
        </p:nvSpPr>
        <p:spPr bwMode="auto">
          <a:xfrm>
            <a:off x="5611813" y="0"/>
            <a:ext cx="3529012" cy="6858000"/>
          </a:xfrm>
          <a:prstGeom prst="rect">
            <a:avLst/>
          </a:prstGeom>
          <a:solidFill>
            <a:schemeClr val="bg1">
              <a:alpha val="14999"/>
            </a:schemeClr>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ndParaRPr>
          </a:p>
        </p:txBody>
      </p:sp>
      <p:sp>
        <p:nvSpPr>
          <p:cNvPr id="6" name="Rectangle 5"/>
          <p:cNvSpPr>
            <a:spLocks noChangeArrowheads="1"/>
          </p:cNvSpPr>
          <p:nvPr/>
        </p:nvSpPr>
        <p:spPr bwMode="auto">
          <a:xfrm>
            <a:off x="0" y="0"/>
            <a:ext cx="9150350" cy="136525"/>
          </a:xfrm>
          <a:prstGeom prst="rect">
            <a:avLst/>
          </a:prstGeom>
          <a:solidFill>
            <a:srgbClr val="007311"/>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ndParaRPr>
          </a:p>
        </p:txBody>
      </p:sp>
      <p:sp>
        <p:nvSpPr>
          <p:cNvPr id="300034" name="Title Placeholder 1"/>
          <p:cNvSpPr>
            <a:spLocks noGrp="1"/>
          </p:cNvSpPr>
          <p:nvPr>
            <p:ph type="ctrTitle"/>
          </p:nvPr>
        </p:nvSpPr>
        <p:spPr>
          <a:xfrm>
            <a:off x="5776913" y="1187450"/>
            <a:ext cx="3198812" cy="639763"/>
          </a:xfrm>
        </p:spPr>
        <p:txBody>
          <a:bodyPr/>
          <a:lstStyle>
            <a:lvl1pPr algn="ctr">
              <a:defRPr sz="4000" smtClean="0">
                <a:solidFill>
                  <a:srgbClr val="DA472B"/>
                </a:solidFill>
              </a:defRPr>
            </a:lvl1pPr>
          </a:lstStyle>
          <a:p>
            <a:r>
              <a:rPr lang="en-US" smtClean="0"/>
              <a:t>Click to edit Master title style</a:t>
            </a:r>
          </a:p>
        </p:txBody>
      </p:sp>
      <p:sp>
        <p:nvSpPr>
          <p:cNvPr id="300035" name="Text Placeholder 2"/>
          <p:cNvSpPr>
            <a:spLocks noGrp="1"/>
          </p:cNvSpPr>
          <p:nvPr>
            <p:ph type="subTitle" idx="1"/>
          </p:nvPr>
        </p:nvSpPr>
        <p:spPr>
          <a:xfrm>
            <a:off x="5776913" y="2284413"/>
            <a:ext cx="3198812" cy="2101850"/>
          </a:xfrm>
        </p:spPr>
        <p:txBody>
          <a:bodyPr lIns="91440" tIns="45720" rIns="91440" bIns="45720"/>
          <a:lstStyle>
            <a:lvl1pPr marL="0" indent="0" algn="ctr">
              <a:buFont typeface="Wingdings" pitchFamily="48" charset="2"/>
              <a:buNone/>
              <a:defRPr b="1" smtClean="0">
                <a:solidFill>
                  <a:schemeClr val="bg1"/>
                </a:solidFill>
              </a:defRPr>
            </a:lvl1pPr>
          </a:lstStyle>
          <a:p>
            <a:r>
              <a:rPr lang="en-US" smtClean="0"/>
              <a:t>Click to edit Master subtitle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3625" cy="6858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Font typeface="Calibri" pitchFamily="34" charset="0"/>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2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2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A2B94B-44CA-4EF5-BC7C-03C9B7275046}" type="datetimeFigureOut">
              <a:rPr lang="en-US" smtClean="0"/>
              <a:pPr/>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172201"/>
            <a:ext cx="3429000" cy="304800"/>
          </a:xfrm>
          <a:prstGeom prst="rect">
            <a:avLst/>
          </a:prstGeom>
        </p:spPr>
        <p:txBody>
          <a:bodyPr/>
          <a:lstStyle/>
          <a:p>
            <a:fld id="{93333F43-3E86-47E4-BFBB-2476D384E1C6}" type="datetime4">
              <a:rPr lang="en-US" smtClean="0"/>
              <a:pPr/>
              <a:t>September 10, 2017</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044814" y="683895"/>
            <a:ext cx="1315721" cy="365125"/>
          </a:xfrm>
          <a:prstGeom prst="rect">
            <a:avLst/>
          </a:prstGeom>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44236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172201"/>
            <a:ext cx="3429000" cy="304800"/>
          </a:xfrm>
          <a:prstGeom prst="rect">
            <a:avLst/>
          </a:prstGeom>
        </p:spPr>
        <p:txBody>
          <a:bodyPr/>
          <a:lstStyle/>
          <a:p>
            <a:fld id="{93333F43-3E86-47E4-BFBB-2476D384E1C6}" type="datetime4">
              <a:rPr lang="en-US" smtClean="0"/>
              <a:pPr/>
              <a:t>September 10, 2017</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044814" y="683895"/>
            <a:ext cx="1315721" cy="365125"/>
          </a:xfrm>
          <a:prstGeom prst="rect">
            <a:avLst/>
          </a:prstGeom>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34091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gray">
          <a:xfrm>
            <a:off x="5600700" y="0"/>
            <a:ext cx="3543300" cy="6553200"/>
          </a:xfrm>
          <a:prstGeom prst="rect">
            <a:avLst/>
          </a:prstGeom>
          <a:solidFill>
            <a:srgbClr val="8282FF"/>
          </a:solidFill>
          <a:ln w="9525" algn="ctr">
            <a:noFill/>
            <a:miter lim="800000"/>
            <a:headEnd/>
            <a:tailEnd/>
          </a:ln>
          <a:effectLst/>
        </p:spPr>
        <p:txBody>
          <a:bodyPr wrap="none" lIns="0" tIns="0" rIns="0" bIns="0" anchor="ctr"/>
          <a:lstStyle/>
          <a:p>
            <a:pPr fontAlgn="base">
              <a:spcBef>
                <a:spcPct val="0"/>
              </a:spcBef>
              <a:spcAft>
                <a:spcPct val="0"/>
              </a:spcAft>
            </a:pPr>
            <a:endParaRPr lang="en-US" smtClean="0">
              <a:solidFill>
                <a:srgbClr val="000000"/>
              </a:solidFill>
            </a:endParaRPr>
          </a:p>
        </p:txBody>
      </p:sp>
      <p:pic>
        <p:nvPicPr>
          <p:cNvPr id="5" name="Picture 5" descr="73360Tortora11e_thumbnail"/>
          <p:cNvPicPr>
            <a:picLocks noChangeAspect="1" noChangeArrowheads="1"/>
          </p:cNvPicPr>
          <p:nvPr userDrawn="1"/>
        </p:nvPicPr>
        <p:blipFill>
          <a:blip r:embed="rId2" cstate="print"/>
          <a:srcRect/>
          <a:stretch>
            <a:fillRect/>
          </a:stretch>
        </p:blipFill>
        <p:spPr bwMode="auto">
          <a:xfrm>
            <a:off x="0" y="152400"/>
            <a:ext cx="5699125" cy="6400800"/>
          </a:xfrm>
          <a:prstGeom prst="rect">
            <a:avLst/>
          </a:prstGeom>
          <a:noFill/>
          <a:ln w="9525">
            <a:noFill/>
            <a:miter lim="800000"/>
            <a:headEnd/>
            <a:tailEnd/>
          </a:ln>
        </p:spPr>
      </p:pic>
      <p:sp>
        <p:nvSpPr>
          <p:cNvPr id="6" name="Rectangle 6"/>
          <p:cNvSpPr>
            <a:spLocks noChangeArrowheads="1"/>
          </p:cNvSpPr>
          <p:nvPr userDrawn="1"/>
        </p:nvSpPr>
        <p:spPr bwMode="gray">
          <a:xfrm>
            <a:off x="0" y="6400800"/>
            <a:ext cx="9144000" cy="457200"/>
          </a:xfrm>
          <a:prstGeom prst="rect">
            <a:avLst/>
          </a:prstGeom>
          <a:solidFill>
            <a:srgbClr val="333399"/>
          </a:solidFill>
          <a:ln w="9525" algn="ctr">
            <a:noFill/>
            <a:miter lim="800000"/>
            <a:headEnd/>
            <a:tailEnd/>
          </a:ln>
          <a:effectLst/>
        </p:spPr>
        <p:txBody>
          <a:bodyPr wrap="none" lIns="0" tIns="0" rIns="0" bIns="0" anchor="ctr"/>
          <a:lstStyle/>
          <a:p>
            <a:pPr fontAlgn="base">
              <a:spcBef>
                <a:spcPct val="0"/>
              </a:spcBef>
              <a:spcAft>
                <a:spcPct val="0"/>
              </a:spcAft>
            </a:pPr>
            <a:endParaRPr lang="en-US" smtClean="0">
              <a:solidFill>
                <a:srgbClr val="000000"/>
              </a:solidFill>
            </a:endParaRPr>
          </a:p>
        </p:txBody>
      </p:sp>
      <p:pic>
        <p:nvPicPr>
          <p:cNvPr id="7" name="Picture 7" descr="Pearson_Bound_White"/>
          <p:cNvPicPr>
            <a:picLocks noChangeAspect="1" noChangeArrowheads="1"/>
          </p:cNvPicPr>
          <p:nvPr userDrawn="1"/>
        </p:nvPicPr>
        <p:blipFill>
          <a:blip r:embed="rId3" cstate="print"/>
          <a:srcRect/>
          <a:stretch>
            <a:fillRect/>
          </a:stretch>
        </p:blipFill>
        <p:spPr bwMode="auto">
          <a:xfrm>
            <a:off x="7612063" y="6356350"/>
            <a:ext cx="1528762" cy="493713"/>
          </a:xfrm>
          <a:prstGeom prst="rect">
            <a:avLst/>
          </a:prstGeom>
          <a:noFill/>
          <a:ln w="9525">
            <a:noFill/>
            <a:miter lim="800000"/>
            <a:headEnd/>
            <a:tailEnd/>
          </a:ln>
        </p:spPr>
      </p:pic>
      <p:pic>
        <p:nvPicPr>
          <p:cNvPr id="8" name="Picture 8" descr="Pearson_Strap_Bound_White"/>
          <p:cNvPicPr>
            <a:picLocks noChangeAspect="1" noChangeArrowheads="1"/>
          </p:cNvPicPr>
          <p:nvPr userDrawn="1"/>
        </p:nvPicPr>
        <p:blipFill>
          <a:blip r:embed="rId4" cstate="print"/>
          <a:srcRect/>
          <a:stretch>
            <a:fillRect/>
          </a:stretch>
        </p:blipFill>
        <p:spPr bwMode="auto">
          <a:xfrm>
            <a:off x="0" y="6356350"/>
            <a:ext cx="1762125" cy="493713"/>
          </a:xfrm>
          <a:prstGeom prst="rect">
            <a:avLst/>
          </a:prstGeom>
          <a:noFill/>
          <a:ln w="9525">
            <a:noFill/>
            <a:miter lim="800000"/>
            <a:headEnd/>
            <a:tailEnd/>
          </a:ln>
        </p:spPr>
      </p:pic>
      <p:sp>
        <p:nvSpPr>
          <p:cNvPr id="9" name="Line 9"/>
          <p:cNvSpPr>
            <a:spLocks noChangeShapeType="1"/>
          </p:cNvSpPr>
          <p:nvPr userDrawn="1"/>
        </p:nvSpPr>
        <p:spPr bwMode="gray">
          <a:xfrm>
            <a:off x="0" y="6397625"/>
            <a:ext cx="9139238" cy="0"/>
          </a:xfrm>
          <a:prstGeom prst="line">
            <a:avLst/>
          </a:prstGeom>
          <a:noFill/>
          <a:ln w="6350">
            <a:solidFill>
              <a:schemeClr val="bg2"/>
            </a:solidFill>
            <a:round/>
            <a:headEnd/>
            <a:tailEnd/>
          </a:ln>
          <a:effectLst/>
        </p:spPr>
        <p:txBody>
          <a:bodyPr/>
          <a:lstStyle/>
          <a:p>
            <a:pPr fontAlgn="base">
              <a:spcBef>
                <a:spcPct val="0"/>
              </a:spcBef>
              <a:spcAft>
                <a:spcPct val="0"/>
              </a:spcAft>
            </a:pPr>
            <a:endParaRPr lang="en-US" smtClean="0">
              <a:solidFill>
                <a:srgbClr val="000000"/>
              </a:solidFill>
            </a:endParaRPr>
          </a:p>
        </p:txBody>
      </p:sp>
      <p:sp>
        <p:nvSpPr>
          <p:cNvPr id="10" name="Rectangle 10"/>
          <p:cNvSpPr>
            <a:spLocks noChangeArrowheads="1"/>
          </p:cNvSpPr>
          <p:nvPr userDrawn="1"/>
        </p:nvSpPr>
        <p:spPr bwMode="gray">
          <a:xfrm>
            <a:off x="0" y="0"/>
            <a:ext cx="9144000" cy="152400"/>
          </a:xfrm>
          <a:prstGeom prst="rect">
            <a:avLst/>
          </a:prstGeom>
          <a:solidFill>
            <a:srgbClr val="333399"/>
          </a:solidFill>
          <a:ln w="9525" algn="ctr">
            <a:noFill/>
            <a:miter lim="800000"/>
            <a:headEnd/>
            <a:tailEnd/>
          </a:ln>
          <a:effectLst/>
        </p:spPr>
        <p:txBody>
          <a:bodyPr wrap="none" lIns="0" tIns="0" rIns="0" bIns="0" anchor="ctr"/>
          <a:lstStyle/>
          <a:p>
            <a:pPr fontAlgn="base">
              <a:spcBef>
                <a:spcPct val="0"/>
              </a:spcBef>
              <a:spcAft>
                <a:spcPct val="0"/>
              </a:spcAft>
            </a:pPr>
            <a:endParaRPr lang="en-US" smtClean="0">
              <a:solidFill>
                <a:srgbClr val="000000"/>
              </a:solidFill>
            </a:endParaRPr>
          </a:p>
        </p:txBody>
      </p:sp>
      <p:sp>
        <p:nvSpPr>
          <p:cNvPr id="11" name="Text Box 1031"/>
          <p:cNvSpPr txBox="1">
            <a:spLocks noChangeArrowheads="1"/>
          </p:cNvSpPr>
          <p:nvPr userDrawn="1"/>
        </p:nvSpPr>
        <p:spPr bwMode="auto">
          <a:xfrm>
            <a:off x="227013" y="6188075"/>
            <a:ext cx="525621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b="1">
                <a:solidFill>
                  <a:schemeClr val="tx1"/>
                </a:solidFill>
                <a:latin typeface="Arial" pitchFamily="34" charset="0"/>
                <a:ea typeface="ＭＳ Ｐゴシック"/>
                <a:cs typeface="ＭＳ Ｐゴシック"/>
              </a:defRPr>
            </a:lvl1pPr>
            <a:lvl2pPr marL="742950" indent="-285750" eaLnBrk="0" hangingPunct="0">
              <a:defRPr b="1">
                <a:solidFill>
                  <a:schemeClr val="tx1"/>
                </a:solidFill>
                <a:latin typeface="Arial" pitchFamily="34" charset="0"/>
                <a:ea typeface="ＭＳ Ｐゴシック"/>
                <a:cs typeface="ＭＳ Ｐゴシック"/>
              </a:defRPr>
            </a:lvl2pPr>
            <a:lvl3pPr marL="1143000" indent="-228600" eaLnBrk="0" hangingPunct="0">
              <a:defRPr b="1">
                <a:solidFill>
                  <a:schemeClr val="tx1"/>
                </a:solidFill>
                <a:latin typeface="Arial" pitchFamily="34" charset="0"/>
                <a:ea typeface="ＭＳ Ｐゴシック"/>
                <a:cs typeface="ＭＳ Ｐゴシック"/>
              </a:defRPr>
            </a:lvl3pPr>
            <a:lvl4pPr marL="1600200" indent="-228600" eaLnBrk="0" hangingPunct="0">
              <a:defRPr b="1">
                <a:solidFill>
                  <a:schemeClr val="tx1"/>
                </a:solidFill>
                <a:latin typeface="Arial" pitchFamily="34" charset="0"/>
                <a:ea typeface="ＭＳ Ｐゴシック"/>
                <a:cs typeface="ＭＳ Ｐゴシック"/>
              </a:defRPr>
            </a:lvl4pPr>
            <a:lvl5pPr marL="2057400" indent="-228600" eaLnBrk="0" hangingPunct="0">
              <a:defRPr b="1">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b="1">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b="1">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b="1">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b="1">
                <a:solidFill>
                  <a:schemeClr val="tx1"/>
                </a:solidFill>
                <a:latin typeface="Arial" pitchFamily="34" charset="0"/>
                <a:ea typeface="ＭＳ Ｐゴシック"/>
                <a:cs typeface="ＭＳ Ｐゴシック"/>
              </a:defRPr>
            </a:lvl9pPr>
          </a:lstStyle>
          <a:p>
            <a:pPr fontAlgn="base">
              <a:spcBef>
                <a:spcPct val="0"/>
              </a:spcBef>
              <a:spcAft>
                <a:spcPct val="0"/>
              </a:spcAft>
              <a:defRPr/>
            </a:pPr>
            <a:r>
              <a:rPr lang="en-US" sz="900" b="0" smtClean="0">
                <a:solidFill>
                  <a:srgbClr val="000000"/>
                </a:solidFill>
              </a:rPr>
              <a:t>© 2013 Pearson Education, Inc.</a:t>
            </a:r>
          </a:p>
        </p:txBody>
      </p:sp>
      <p:sp>
        <p:nvSpPr>
          <p:cNvPr id="12" name="Text Box 1032"/>
          <p:cNvSpPr txBox="1">
            <a:spLocks noChangeArrowheads="1"/>
          </p:cNvSpPr>
          <p:nvPr userDrawn="1"/>
        </p:nvSpPr>
        <p:spPr bwMode="auto">
          <a:xfrm>
            <a:off x="5611813" y="6019800"/>
            <a:ext cx="3529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ＭＳ Ｐゴシック"/>
                <a:cs typeface="ＭＳ Ｐゴシック"/>
              </a:defRPr>
            </a:lvl1pPr>
            <a:lvl2pPr marL="742950" indent="-285750" eaLnBrk="0" hangingPunct="0">
              <a:defRPr b="1">
                <a:solidFill>
                  <a:schemeClr val="tx1"/>
                </a:solidFill>
                <a:latin typeface="Arial" pitchFamily="34" charset="0"/>
                <a:ea typeface="ＭＳ Ｐゴシック"/>
                <a:cs typeface="ＭＳ Ｐゴシック"/>
              </a:defRPr>
            </a:lvl2pPr>
            <a:lvl3pPr marL="1143000" indent="-228600" eaLnBrk="0" hangingPunct="0">
              <a:defRPr b="1">
                <a:solidFill>
                  <a:schemeClr val="tx1"/>
                </a:solidFill>
                <a:latin typeface="Arial" pitchFamily="34" charset="0"/>
                <a:ea typeface="ＭＳ Ｐゴシック"/>
                <a:cs typeface="ＭＳ Ｐゴシック"/>
              </a:defRPr>
            </a:lvl3pPr>
            <a:lvl4pPr marL="1600200" indent="-228600" eaLnBrk="0" hangingPunct="0">
              <a:defRPr b="1">
                <a:solidFill>
                  <a:schemeClr val="tx1"/>
                </a:solidFill>
                <a:latin typeface="Arial" pitchFamily="34" charset="0"/>
                <a:ea typeface="ＭＳ Ｐゴシック"/>
                <a:cs typeface="ＭＳ Ｐゴシック"/>
              </a:defRPr>
            </a:lvl4pPr>
            <a:lvl5pPr marL="2057400" indent="-228600" eaLnBrk="0" hangingPunct="0">
              <a:defRPr b="1">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b="1">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b="1">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b="1">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b="1">
                <a:solidFill>
                  <a:schemeClr val="tx1"/>
                </a:solidFill>
                <a:latin typeface="Arial" pitchFamily="34" charset="0"/>
                <a:ea typeface="ＭＳ Ｐゴシック"/>
                <a:cs typeface="ＭＳ Ｐゴシック"/>
              </a:defRPr>
            </a:lvl9pPr>
          </a:lstStyle>
          <a:p>
            <a:pPr algn="ctr" fontAlgn="base">
              <a:spcBef>
                <a:spcPct val="50000"/>
              </a:spcBef>
              <a:spcAft>
                <a:spcPct val="0"/>
              </a:spcAft>
              <a:defRPr/>
            </a:pPr>
            <a:r>
              <a:rPr lang="en-US" sz="1600" smtClean="0">
                <a:solidFill>
                  <a:srgbClr val="FFFFFF"/>
                </a:solidFill>
                <a:latin typeface="Arial Narrow" pitchFamily="34" charset="0"/>
              </a:rPr>
              <a:t>Lectures prepared by Christine L. Case</a:t>
            </a:r>
            <a:endParaRPr lang="en-US" sz="1600" smtClean="0">
              <a:solidFill>
                <a:srgbClr val="000000"/>
              </a:solidFill>
              <a:latin typeface="Arial Narrow" pitchFamily="34" charset="0"/>
            </a:endParaRPr>
          </a:p>
        </p:txBody>
      </p:sp>
      <p:sp>
        <p:nvSpPr>
          <p:cNvPr id="222212" name="Rectangle 4"/>
          <p:cNvSpPr>
            <a:spLocks noGrp="1" noChangeArrowheads="1"/>
          </p:cNvSpPr>
          <p:nvPr>
            <p:ph type="ctrTitle"/>
          </p:nvPr>
        </p:nvSpPr>
        <p:spPr>
          <a:xfrm>
            <a:off x="5776913" y="1187450"/>
            <a:ext cx="3198812" cy="660400"/>
          </a:xfrm>
        </p:spPr>
        <p:txBody>
          <a:bodyPr/>
          <a:lstStyle>
            <a:lvl1pPr algn="ctr">
              <a:defRPr sz="4000">
                <a:solidFill>
                  <a:srgbClr val="DA472B"/>
                </a:solidFill>
              </a:defRPr>
            </a:lvl1pPr>
          </a:lstStyle>
          <a:p>
            <a:r>
              <a:rPr lang="en-US"/>
              <a:t>Click to edit Master title style</a:t>
            </a:r>
          </a:p>
        </p:txBody>
      </p:sp>
      <p:sp>
        <p:nvSpPr>
          <p:cNvPr id="222213" name="Rectangle 5"/>
          <p:cNvSpPr>
            <a:spLocks noGrp="1" noChangeArrowheads="1"/>
          </p:cNvSpPr>
          <p:nvPr>
            <p:ph type="subTitle" idx="1"/>
          </p:nvPr>
        </p:nvSpPr>
        <p:spPr>
          <a:xfrm>
            <a:off x="5776913" y="2284413"/>
            <a:ext cx="3198812" cy="2101850"/>
          </a:xfrm>
        </p:spPr>
        <p:txBody>
          <a:bodyPr/>
          <a:lstStyle>
            <a:lvl1pPr marL="0" indent="0" algn="ctr">
              <a:buFont typeface="Wingdings" pitchFamily="2" charset="2"/>
              <a:buNone/>
              <a:defRPr b="1">
                <a:solidFill>
                  <a:schemeClr val="bg1"/>
                </a:solidFill>
              </a:defRPr>
            </a:lvl1pPr>
          </a:lstStyle>
          <a:p>
            <a:r>
              <a:rPr lang="en-US"/>
              <a:t>Click to edit Master subtitle style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7013" y="1279525"/>
            <a:ext cx="4265612" cy="521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279525"/>
            <a:ext cx="4265613" cy="521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A2B94B-44CA-4EF5-BC7C-03C9B7275046}" type="datetimeFigureOut">
              <a:rPr lang="en-US" smtClean="0"/>
              <a:pPr/>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227013"/>
            <a:ext cx="2170113" cy="6262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7013" y="227013"/>
            <a:ext cx="6361112" cy="6262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A2B94B-44CA-4EF5-BC7C-03C9B7275046}" type="datetimeFigureOut">
              <a:rPr lang="en-US" smtClean="0"/>
              <a:pPr/>
              <a:t>9/10/2017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A2B94B-44CA-4EF5-BC7C-03C9B7275046}" type="datetimeFigureOut">
              <a:rPr lang="en-US" smtClean="0"/>
              <a:pPr/>
              <a:t>9/10/2017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A2B94B-44CA-4EF5-BC7C-03C9B7275046}" type="datetimeFigureOut">
              <a:rPr lang="en-US" smtClean="0"/>
              <a:pPr/>
              <a:t>9/10/2017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A2B94B-44CA-4EF5-BC7C-03C9B7275046}" type="datetimeFigureOut">
              <a:rPr lang="en-US" smtClean="0"/>
              <a:pPr/>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A2B94B-44CA-4EF5-BC7C-03C9B7275046}" type="datetimeFigureOut">
              <a:rPr lang="en-US" smtClean="0"/>
              <a:pPr/>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2B94B-44CA-4EF5-BC7C-03C9B7275046}" type="datetimeFigureOut">
              <a:rPr lang="en-US" smtClean="0"/>
              <a:pPr/>
              <a:t>9/10/2017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1ED94B-0E20-48CC-8606-D924E43788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0"/>
            <a:ext cx="8683625" cy="685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27013" y="838200"/>
            <a:ext cx="8683625" cy="5867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7"/>
          <p:cNvSpPr>
            <a:spLocks noChangeArrowheads="1"/>
          </p:cNvSpPr>
          <p:nvPr/>
        </p:nvSpPr>
        <p:spPr bwMode="auto">
          <a:xfrm>
            <a:off x="0" y="609600"/>
            <a:ext cx="9150350" cy="136525"/>
          </a:xfrm>
          <a:prstGeom prst="rect">
            <a:avLst/>
          </a:prstGeom>
          <a:solidFill>
            <a:srgbClr val="007311"/>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0" fontAlgn="base" hangingPunct="0">
        <a:spcBef>
          <a:spcPct val="0"/>
        </a:spcBef>
        <a:spcAft>
          <a:spcPct val="0"/>
        </a:spcAft>
        <a:defRPr sz="3600" b="1" kern="1200">
          <a:solidFill>
            <a:srgbClr val="0073AE"/>
          </a:solidFill>
          <a:latin typeface="Calibri" pitchFamily="34" charset="0"/>
          <a:ea typeface="+mj-ea"/>
          <a:cs typeface="+mj-cs"/>
        </a:defRPr>
      </a:lvl1pPr>
      <a:lvl2pPr algn="l" rtl="0" eaLnBrk="0" fontAlgn="base" hangingPunct="0">
        <a:spcBef>
          <a:spcPct val="0"/>
        </a:spcBef>
        <a:spcAft>
          <a:spcPct val="0"/>
        </a:spcAft>
        <a:defRPr sz="3600" b="1">
          <a:solidFill>
            <a:srgbClr val="0073AE"/>
          </a:solidFill>
          <a:latin typeface="Calibri" pitchFamily="34" charset="0"/>
        </a:defRPr>
      </a:lvl2pPr>
      <a:lvl3pPr algn="l" rtl="0" eaLnBrk="0" fontAlgn="base" hangingPunct="0">
        <a:spcBef>
          <a:spcPct val="0"/>
        </a:spcBef>
        <a:spcAft>
          <a:spcPct val="0"/>
        </a:spcAft>
        <a:defRPr sz="3600" b="1">
          <a:solidFill>
            <a:srgbClr val="0073AE"/>
          </a:solidFill>
          <a:latin typeface="Calibri" pitchFamily="34" charset="0"/>
        </a:defRPr>
      </a:lvl3pPr>
      <a:lvl4pPr algn="l" rtl="0" eaLnBrk="0" fontAlgn="base" hangingPunct="0">
        <a:spcBef>
          <a:spcPct val="0"/>
        </a:spcBef>
        <a:spcAft>
          <a:spcPct val="0"/>
        </a:spcAft>
        <a:defRPr sz="3600" b="1">
          <a:solidFill>
            <a:srgbClr val="0073AE"/>
          </a:solidFill>
          <a:latin typeface="Calibri" pitchFamily="34" charset="0"/>
        </a:defRPr>
      </a:lvl4pPr>
      <a:lvl5pPr algn="l" rtl="0" eaLnBrk="0" fontAlgn="base" hangingPunct="0">
        <a:spcBef>
          <a:spcPct val="0"/>
        </a:spcBef>
        <a:spcAft>
          <a:spcPct val="0"/>
        </a:spcAft>
        <a:defRPr sz="3600" b="1">
          <a:solidFill>
            <a:srgbClr val="0073AE"/>
          </a:solidFill>
          <a:latin typeface="Calibri" pitchFamily="34" charset="0"/>
        </a:defRPr>
      </a:lvl5pPr>
      <a:lvl6pPr marL="457200" algn="l" rtl="0" eaLnBrk="1" fontAlgn="base" hangingPunct="1">
        <a:spcBef>
          <a:spcPct val="0"/>
        </a:spcBef>
        <a:spcAft>
          <a:spcPct val="0"/>
        </a:spcAft>
        <a:defRPr sz="3600" b="1">
          <a:solidFill>
            <a:srgbClr val="0073AE"/>
          </a:solidFill>
          <a:latin typeface="Arial" charset="0"/>
        </a:defRPr>
      </a:lvl6pPr>
      <a:lvl7pPr marL="914400" algn="l" rtl="0" eaLnBrk="1" fontAlgn="base" hangingPunct="1">
        <a:spcBef>
          <a:spcPct val="0"/>
        </a:spcBef>
        <a:spcAft>
          <a:spcPct val="0"/>
        </a:spcAft>
        <a:defRPr sz="3600" b="1">
          <a:solidFill>
            <a:srgbClr val="0073AE"/>
          </a:solidFill>
          <a:latin typeface="Arial" charset="0"/>
        </a:defRPr>
      </a:lvl7pPr>
      <a:lvl8pPr marL="1371600" algn="l" rtl="0" eaLnBrk="1" fontAlgn="base" hangingPunct="1">
        <a:spcBef>
          <a:spcPct val="0"/>
        </a:spcBef>
        <a:spcAft>
          <a:spcPct val="0"/>
        </a:spcAft>
        <a:defRPr sz="3600" b="1">
          <a:solidFill>
            <a:srgbClr val="0073AE"/>
          </a:solidFill>
          <a:latin typeface="Arial" charset="0"/>
        </a:defRPr>
      </a:lvl8pPr>
      <a:lvl9pPr marL="1828800" algn="l" rtl="0" eaLnBrk="1" fontAlgn="base" hangingPunct="1">
        <a:spcBef>
          <a:spcPct val="0"/>
        </a:spcBef>
        <a:spcAft>
          <a:spcPct val="0"/>
        </a:spcAft>
        <a:defRPr sz="3600" b="1">
          <a:solidFill>
            <a:srgbClr val="0073AE"/>
          </a:solidFill>
          <a:latin typeface="Arial" charset="0"/>
        </a:defRPr>
      </a:lvl9pPr>
    </p:titleStyle>
    <p:bodyStyle>
      <a:lvl1pPr marL="342900" indent="-342900" algn="l" rtl="0" eaLnBrk="0" fontAlgn="base" hangingPunct="0">
        <a:spcBef>
          <a:spcPct val="0"/>
        </a:spcBef>
        <a:spcAft>
          <a:spcPts val="600"/>
        </a:spcAft>
        <a:buClr>
          <a:srgbClr val="0073AE"/>
        </a:buClr>
        <a:buFont typeface="Wingdings" pitchFamily="2" charset="2"/>
        <a:buChar char="§"/>
        <a:defRPr sz="2800" kern="1200">
          <a:solidFill>
            <a:schemeClr val="tx1"/>
          </a:solidFill>
          <a:latin typeface="Calibri" pitchFamily="34" charset="0"/>
          <a:ea typeface="+mn-ea"/>
          <a:cs typeface="+mn-cs"/>
        </a:defRPr>
      </a:lvl1pPr>
      <a:lvl2pPr marL="742950" indent="-285750" algn="l" rtl="0" eaLnBrk="0" fontAlgn="base" hangingPunct="0">
        <a:spcBef>
          <a:spcPct val="0"/>
        </a:spcBef>
        <a:spcAft>
          <a:spcPts val="600"/>
        </a:spcAft>
        <a:buClr>
          <a:srgbClr val="0073AE"/>
        </a:buClr>
        <a:buFont typeface="Calibri" pitchFamily="34" charset="0"/>
        <a:buChar char="–"/>
        <a:defRPr sz="2400" kern="1200">
          <a:solidFill>
            <a:schemeClr val="tx1"/>
          </a:solidFill>
          <a:latin typeface="Calibri" pitchFamily="34" charset="0"/>
          <a:ea typeface="+mn-ea"/>
          <a:cs typeface="+mn-cs"/>
        </a:defRPr>
      </a:lvl2pPr>
      <a:lvl3pPr marL="1143000" indent="-228600" algn="l" rtl="0" eaLnBrk="0" fontAlgn="base" hangingPunct="0">
        <a:spcBef>
          <a:spcPct val="0"/>
        </a:spcBef>
        <a:spcAft>
          <a:spcPts val="600"/>
        </a:spcAft>
        <a:buClr>
          <a:srgbClr val="0073AE"/>
        </a:buClr>
        <a:buFont typeface="Symbol" pitchFamily="18" charset="2"/>
        <a:buChar char=""/>
        <a:defRPr sz="2200" kern="1200">
          <a:solidFill>
            <a:schemeClr val="tx1"/>
          </a:solidFill>
          <a:latin typeface="Calibri" pitchFamily="34" charset="0"/>
          <a:ea typeface="+mn-ea"/>
          <a:cs typeface="+mn-cs"/>
        </a:defRPr>
      </a:lvl3pPr>
      <a:lvl4pPr marL="1600200" indent="-228600" algn="l" rtl="0" eaLnBrk="0" fontAlgn="base" hangingPunct="0">
        <a:spcBef>
          <a:spcPct val="0"/>
        </a:spcBef>
        <a:spcAft>
          <a:spcPts val="600"/>
        </a:spcAft>
        <a:buClr>
          <a:srgbClr val="0073AE"/>
        </a:buClr>
        <a:buFont typeface="Symbol" pitchFamily="18" charset="2"/>
        <a:buChar char=""/>
        <a:defRPr sz="2000" kern="1200">
          <a:solidFill>
            <a:schemeClr val="tx1"/>
          </a:solidFill>
          <a:latin typeface="Calibri" pitchFamily="34" charset="0"/>
          <a:ea typeface="+mn-ea"/>
          <a:cs typeface="+mn-cs"/>
        </a:defRPr>
      </a:lvl4pPr>
      <a:lvl5pPr marL="2057400" indent="-228600" algn="l" rtl="0" eaLnBrk="0" fontAlgn="base" hangingPunct="0">
        <a:spcBef>
          <a:spcPct val="0"/>
        </a:spcBef>
        <a:spcAft>
          <a:spcPts val="600"/>
        </a:spcAft>
        <a:buClr>
          <a:srgbClr val="0073AE"/>
        </a:buClr>
        <a:buFont typeface="Symbol" pitchFamily="18" charset="2"/>
        <a:buChar char=""/>
        <a:defRPr sz="20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0"/>
            <a:ext cx="8683625" cy="685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27013" y="838200"/>
            <a:ext cx="8683625" cy="5867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ChangeArrowheads="1"/>
          </p:cNvSpPr>
          <p:nvPr/>
        </p:nvSpPr>
        <p:spPr bwMode="auto">
          <a:xfrm>
            <a:off x="0" y="609600"/>
            <a:ext cx="9150350" cy="136525"/>
          </a:xfrm>
          <a:prstGeom prst="rect">
            <a:avLst/>
          </a:prstGeom>
          <a:solidFill>
            <a:srgbClr val="007311"/>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0" r:id="rId12"/>
    <p:sldLayoutId id="2147483721" r:id="rId13"/>
  </p:sldLayoutIdLst>
  <p:timing>
    <p:tnLst>
      <p:par>
        <p:cTn id="1" dur="indefinite" restart="never" nodeType="tmRoot"/>
      </p:par>
    </p:tnLst>
  </p:timing>
  <p:txStyles>
    <p:titleStyle>
      <a:lvl1pPr algn="l" rtl="0" eaLnBrk="0" fontAlgn="base" hangingPunct="0">
        <a:spcBef>
          <a:spcPct val="0"/>
        </a:spcBef>
        <a:spcAft>
          <a:spcPct val="0"/>
        </a:spcAft>
        <a:defRPr sz="3600" b="1" kern="1200">
          <a:solidFill>
            <a:srgbClr val="0073AE"/>
          </a:solidFill>
          <a:latin typeface="Calibri" pitchFamily="34" charset="0"/>
          <a:ea typeface="+mj-ea"/>
          <a:cs typeface="+mj-cs"/>
        </a:defRPr>
      </a:lvl1pPr>
      <a:lvl2pPr algn="l" rtl="0" eaLnBrk="0" fontAlgn="base" hangingPunct="0">
        <a:spcBef>
          <a:spcPct val="0"/>
        </a:spcBef>
        <a:spcAft>
          <a:spcPct val="0"/>
        </a:spcAft>
        <a:defRPr sz="3600" b="1">
          <a:solidFill>
            <a:srgbClr val="0073AE"/>
          </a:solidFill>
          <a:latin typeface="Calibri" pitchFamily="34" charset="0"/>
        </a:defRPr>
      </a:lvl2pPr>
      <a:lvl3pPr algn="l" rtl="0" eaLnBrk="0" fontAlgn="base" hangingPunct="0">
        <a:spcBef>
          <a:spcPct val="0"/>
        </a:spcBef>
        <a:spcAft>
          <a:spcPct val="0"/>
        </a:spcAft>
        <a:defRPr sz="3600" b="1">
          <a:solidFill>
            <a:srgbClr val="0073AE"/>
          </a:solidFill>
          <a:latin typeface="Calibri" pitchFamily="34" charset="0"/>
        </a:defRPr>
      </a:lvl3pPr>
      <a:lvl4pPr algn="l" rtl="0" eaLnBrk="0" fontAlgn="base" hangingPunct="0">
        <a:spcBef>
          <a:spcPct val="0"/>
        </a:spcBef>
        <a:spcAft>
          <a:spcPct val="0"/>
        </a:spcAft>
        <a:defRPr sz="3600" b="1">
          <a:solidFill>
            <a:srgbClr val="0073AE"/>
          </a:solidFill>
          <a:latin typeface="Calibri" pitchFamily="34" charset="0"/>
        </a:defRPr>
      </a:lvl4pPr>
      <a:lvl5pPr algn="l" rtl="0" eaLnBrk="0" fontAlgn="base" hangingPunct="0">
        <a:spcBef>
          <a:spcPct val="0"/>
        </a:spcBef>
        <a:spcAft>
          <a:spcPct val="0"/>
        </a:spcAft>
        <a:defRPr sz="3600" b="1">
          <a:solidFill>
            <a:srgbClr val="0073AE"/>
          </a:solidFill>
          <a:latin typeface="Calibri" pitchFamily="34" charset="0"/>
        </a:defRPr>
      </a:lvl5pPr>
      <a:lvl6pPr marL="457200" algn="l" rtl="0" eaLnBrk="1" fontAlgn="base" hangingPunct="1">
        <a:spcBef>
          <a:spcPct val="0"/>
        </a:spcBef>
        <a:spcAft>
          <a:spcPct val="0"/>
        </a:spcAft>
        <a:defRPr sz="3600" b="1">
          <a:solidFill>
            <a:srgbClr val="0073AE"/>
          </a:solidFill>
          <a:latin typeface="Arial" charset="0"/>
        </a:defRPr>
      </a:lvl6pPr>
      <a:lvl7pPr marL="914400" algn="l" rtl="0" eaLnBrk="1" fontAlgn="base" hangingPunct="1">
        <a:spcBef>
          <a:spcPct val="0"/>
        </a:spcBef>
        <a:spcAft>
          <a:spcPct val="0"/>
        </a:spcAft>
        <a:defRPr sz="3600" b="1">
          <a:solidFill>
            <a:srgbClr val="0073AE"/>
          </a:solidFill>
          <a:latin typeface="Arial" charset="0"/>
        </a:defRPr>
      </a:lvl7pPr>
      <a:lvl8pPr marL="1371600" algn="l" rtl="0" eaLnBrk="1" fontAlgn="base" hangingPunct="1">
        <a:spcBef>
          <a:spcPct val="0"/>
        </a:spcBef>
        <a:spcAft>
          <a:spcPct val="0"/>
        </a:spcAft>
        <a:defRPr sz="3600" b="1">
          <a:solidFill>
            <a:srgbClr val="0073AE"/>
          </a:solidFill>
          <a:latin typeface="Arial" charset="0"/>
        </a:defRPr>
      </a:lvl8pPr>
      <a:lvl9pPr marL="1828800" algn="l" rtl="0" eaLnBrk="1" fontAlgn="base" hangingPunct="1">
        <a:spcBef>
          <a:spcPct val="0"/>
        </a:spcBef>
        <a:spcAft>
          <a:spcPct val="0"/>
        </a:spcAft>
        <a:defRPr sz="3600" b="1">
          <a:solidFill>
            <a:srgbClr val="0073AE"/>
          </a:solidFill>
          <a:latin typeface="Arial" charset="0"/>
        </a:defRPr>
      </a:lvl9pPr>
    </p:titleStyle>
    <p:bodyStyle>
      <a:lvl1pPr marL="342900" indent="-342900" algn="l" rtl="0" eaLnBrk="0" fontAlgn="base" hangingPunct="0">
        <a:spcBef>
          <a:spcPct val="0"/>
        </a:spcBef>
        <a:spcAft>
          <a:spcPts val="600"/>
        </a:spcAft>
        <a:buClr>
          <a:srgbClr val="0073AE"/>
        </a:buClr>
        <a:buFont typeface="Wingdings" pitchFamily="2" charset="2"/>
        <a:buChar char="§"/>
        <a:defRPr sz="2800" kern="1200">
          <a:solidFill>
            <a:schemeClr val="tx1"/>
          </a:solidFill>
          <a:latin typeface="Calibri" pitchFamily="34" charset="0"/>
          <a:ea typeface="+mn-ea"/>
          <a:cs typeface="+mn-cs"/>
        </a:defRPr>
      </a:lvl1pPr>
      <a:lvl2pPr marL="742950" indent="-285750" algn="l" rtl="0" eaLnBrk="0" fontAlgn="base" hangingPunct="0">
        <a:spcBef>
          <a:spcPct val="0"/>
        </a:spcBef>
        <a:spcAft>
          <a:spcPts val="600"/>
        </a:spcAft>
        <a:buClr>
          <a:srgbClr val="0073AE"/>
        </a:buClr>
        <a:buFont typeface="Calibri" pitchFamily="34" charset="0"/>
        <a:buChar char="–"/>
        <a:defRPr sz="2400" kern="1200">
          <a:solidFill>
            <a:schemeClr val="tx1"/>
          </a:solidFill>
          <a:latin typeface="Calibri" pitchFamily="34" charset="0"/>
          <a:ea typeface="+mn-ea"/>
          <a:cs typeface="+mn-cs"/>
        </a:defRPr>
      </a:lvl2pPr>
      <a:lvl3pPr marL="1143000" indent="-228600" algn="l" rtl="0" eaLnBrk="0" fontAlgn="base" hangingPunct="0">
        <a:spcBef>
          <a:spcPct val="0"/>
        </a:spcBef>
        <a:spcAft>
          <a:spcPts val="600"/>
        </a:spcAft>
        <a:buClr>
          <a:srgbClr val="0073AE"/>
        </a:buClr>
        <a:buFont typeface="Symbol" pitchFamily="18" charset="2"/>
        <a:buChar char=""/>
        <a:defRPr sz="2200" kern="1200">
          <a:solidFill>
            <a:schemeClr val="tx1"/>
          </a:solidFill>
          <a:latin typeface="Calibri" pitchFamily="34" charset="0"/>
          <a:ea typeface="+mn-ea"/>
          <a:cs typeface="+mn-cs"/>
        </a:defRPr>
      </a:lvl3pPr>
      <a:lvl4pPr marL="1600200" indent="-228600" algn="l" rtl="0" eaLnBrk="0" fontAlgn="base" hangingPunct="0">
        <a:spcBef>
          <a:spcPct val="0"/>
        </a:spcBef>
        <a:spcAft>
          <a:spcPts val="600"/>
        </a:spcAft>
        <a:buClr>
          <a:srgbClr val="0073AE"/>
        </a:buClr>
        <a:buFont typeface="Symbol" pitchFamily="18" charset="2"/>
        <a:buChar char=""/>
        <a:defRPr sz="2000" kern="1200">
          <a:solidFill>
            <a:schemeClr val="tx1"/>
          </a:solidFill>
          <a:latin typeface="Calibri" pitchFamily="34" charset="0"/>
          <a:ea typeface="+mn-ea"/>
          <a:cs typeface="+mn-cs"/>
        </a:defRPr>
      </a:lvl4pPr>
      <a:lvl5pPr marL="2057400" indent="-228600" algn="l" rtl="0" eaLnBrk="0" fontAlgn="base" hangingPunct="0">
        <a:spcBef>
          <a:spcPct val="0"/>
        </a:spcBef>
        <a:spcAft>
          <a:spcPts val="600"/>
        </a:spcAft>
        <a:buClr>
          <a:srgbClr val="0073AE"/>
        </a:buClr>
        <a:buFont typeface="Symbol" pitchFamily="18" charset="2"/>
        <a:buChar char=""/>
        <a:defRPr sz="20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7013" y="227013"/>
            <a:ext cx="8683625"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7013" y="1279525"/>
            <a:ext cx="8683625" cy="52101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ChangeArrowheads="1"/>
          </p:cNvSpPr>
          <p:nvPr/>
        </p:nvSpPr>
        <p:spPr bwMode="auto">
          <a:xfrm>
            <a:off x="0" y="0"/>
            <a:ext cx="9150350" cy="136525"/>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1029" name="Text Box 5"/>
          <p:cNvSpPr txBox="1">
            <a:spLocks noChangeArrowheads="1"/>
          </p:cNvSpPr>
          <p:nvPr/>
        </p:nvSpPr>
        <p:spPr bwMode="auto">
          <a:xfrm>
            <a:off x="182563" y="6626225"/>
            <a:ext cx="8775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ea typeface="ＭＳ Ｐゴシック" pitchFamily="84" charset="-128"/>
              </a:defRPr>
            </a:lvl1pPr>
            <a:lvl2pPr marL="742950" indent="-285750" eaLnBrk="0" hangingPunct="0">
              <a:defRPr>
                <a:solidFill>
                  <a:schemeClr val="tx1"/>
                </a:solidFill>
                <a:latin typeface="Arial" charset="0"/>
                <a:ea typeface="ＭＳ Ｐゴシック" pitchFamily="84" charset="-128"/>
              </a:defRPr>
            </a:lvl2pPr>
            <a:lvl3pPr marL="1143000" indent="-228600" eaLnBrk="0" hangingPunct="0">
              <a:defRPr>
                <a:solidFill>
                  <a:schemeClr val="tx1"/>
                </a:solidFill>
                <a:latin typeface="Arial" charset="0"/>
                <a:ea typeface="ＭＳ Ｐゴシック" pitchFamily="84" charset="-128"/>
              </a:defRPr>
            </a:lvl3pPr>
            <a:lvl4pPr marL="1600200" indent="-228600" eaLnBrk="0" hangingPunct="0">
              <a:defRPr>
                <a:solidFill>
                  <a:schemeClr val="tx1"/>
                </a:solidFill>
                <a:latin typeface="Arial" charset="0"/>
                <a:ea typeface="ＭＳ Ｐゴシック" pitchFamily="84" charset="-128"/>
              </a:defRPr>
            </a:lvl4pPr>
            <a:lvl5pPr marL="2057400" indent="-228600" eaLnBrk="0" hangingPunct="0">
              <a:defRPr>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84" charset="-128"/>
              </a:defRPr>
            </a:lvl9pPr>
          </a:lstStyle>
          <a:p>
            <a:pPr fontAlgn="base">
              <a:spcBef>
                <a:spcPct val="0"/>
              </a:spcBef>
              <a:spcAft>
                <a:spcPct val="0"/>
              </a:spcAft>
              <a:defRPr/>
            </a:pPr>
            <a:r>
              <a:rPr lang="en-US" sz="900" smtClean="0">
                <a:solidFill>
                  <a:srgbClr val="000000"/>
                </a:solidFill>
              </a:rPr>
              <a:t>© 2013 Pearson Education, Inc.</a:t>
            </a:r>
            <a:endParaRPr lang="en-US" sz="24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lnSpc>
          <a:spcPct val="90000"/>
        </a:lnSpc>
        <a:spcBef>
          <a:spcPct val="0"/>
        </a:spcBef>
        <a:spcAft>
          <a:spcPct val="0"/>
        </a:spcAft>
        <a:defRPr sz="3600" b="1">
          <a:solidFill>
            <a:srgbClr val="0073AE"/>
          </a:solidFill>
          <a:latin typeface="+mj-lt"/>
          <a:ea typeface="ＭＳ Ｐゴシック" pitchFamily="84" charset="-128"/>
          <a:cs typeface="ＭＳ Ｐゴシック"/>
        </a:defRPr>
      </a:lvl1pPr>
      <a:lvl2pPr algn="l" rtl="0" eaLnBrk="0" fontAlgn="base" hangingPunct="0">
        <a:lnSpc>
          <a:spcPct val="90000"/>
        </a:lnSpc>
        <a:spcBef>
          <a:spcPct val="0"/>
        </a:spcBef>
        <a:spcAft>
          <a:spcPct val="0"/>
        </a:spcAft>
        <a:defRPr sz="3600" b="1">
          <a:solidFill>
            <a:srgbClr val="0073AE"/>
          </a:solidFill>
          <a:latin typeface="Arial" pitchFamily="34" charset="0"/>
          <a:ea typeface="ＭＳ Ｐゴシック" pitchFamily="84" charset="-128"/>
          <a:cs typeface="ＭＳ Ｐゴシック"/>
        </a:defRPr>
      </a:lvl2pPr>
      <a:lvl3pPr algn="l" rtl="0" eaLnBrk="0" fontAlgn="base" hangingPunct="0">
        <a:lnSpc>
          <a:spcPct val="90000"/>
        </a:lnSpc>
        <a:spcBef>
          <a:spcPct val="0"/>
        </a:spcBef>
        <a:spcAft>
          <a:spcPct val="0"/>
        </a:spcAft>
        <a:defRPr sz="3600" b="1">
          <a:solidFill>
            <a:srgbClr val="0073AE"/>
          </a:solidFill>
          <a:latin typeface="Arial" pitchFamily="34" charset="0"/>
          <a:ea typeface="ＭＳ Ｐゴシック" pitchFamily="84" charset="-128"/>
          <a:cs typeface="ＭＳ Ｐゴシック"/>
        </a:defRPr>
      </a:lvl3pPr>
      <a:lvl4pPr algn="l" rtl="0" eaLnBrk="0" fontAlgn="base" hangingPunct="0">
        <a:lnSpc>
          <a:spcPct val="90000"/>
        </a:lnSpc>
        <a:spcBef>
          <a:spcPct val="0"/>
        </a:spcBef>
        <a:spcAft>
          <a:spcPct val="0"/>
        </a:spcAft>
        <a:defRPr sz="3600" b="1">
          <a:solidFill>
            <a:srgbClr val="0073AE"/>
          </a:solidFill>
          <a:latin typeface="Arial" pitchFamily="34" charset="0"/>
          <a:ea typeface="ＭＳ Ｐゴシック" pitchFamily="84" charset="-128"/>
          <a:cs typeface="ＭＳ Ｐゴシック"/>
        </a:defRPr>
      </a:lvl4pPr>
      <a:lvl5pPr algn="l" rtl="0" eaLnBrk="0" fontAlgn="base" hangingPunct="0">
        <a:lnSpc>
          <a:spcPct val="90000"/>
        </a:lnSpc>
        <a:spcBef>
          <a:spcPct val="0"/>
        </a:spcBef>
        <a:spcAft>
          <a:spcPct val="0"/>
        </a:spcAft>
        <a:defRPr sz="3600" b="1">
          <a:solidFill>
            <a:srgbClr val="0073AE"/>
          </a:solidFill>
          <a:latin typeface="Arial" pitchFamily="34" charset="0"/>
          <a:ea typeface="ＭＳ Ｐゴシック" pitchFamily="84" charset="-128"/>
          <a:cs typeface="ＭＳ Ｐゴシック"/>
        </a:defRPr>
      </a:lvl5pPr>
      <a:lvl6pPr marL="457200" algn="l" rtl="0" fontAlgn="base">
        <a:lnSpc>
          <a:spcPct val="90000"/>
        </a:lnSpc>
        <a:spcBef>
          <a:spcPct val="0"/>
        </a:spcBef>
        <a:spcAft>
          <a:spcPct val="0"/>
        </a:spcAft>
        <a:defRPr sz="3600" b="1">
          <a:solidFill>
            <a:srgbClr val="0073AE"/>
          </a:solidFill>
          <a:latin typeface="Arial" pitchFamily="34" charset="0"/>
          <a:ea typeface="MS PGothic" pitchFamily="34" charset="-128"/>
        </a:defRPr>
      </a:lvl6pPr>
      <a:lvl7pPr marL="914400" algn="l" rtl="0" fontAlgn="base">
        <a:lnSpc>
          <a:spcPct val="90000"/>
        </a:lnSpc>
        <a:spcBef>
          <a:spcPct val="0"/>
        </a:spcBef>
        <a:spcAft>
          <a:spcPct val="0"/>
        </a:spcAft>
        <a:defRPr sz="3600" b="1">
          <a:solidFill>
            <a:srgbClr val="0073AE"/>
          </a:solidFill>
          <a:latin typeface="Arial" pitchFamily="34" charset="0"/>
          <a:ea typeface="MS PGothic" pitchFamily="34" charset="-128"/>
        </a:defRPr>
      </a:lvl7pPr>
      <a:lvl8pPr marL="1371600" algn="l" rtl="0" fontAlgn="base">
        <a:lnSpc>
          <a:spcPct val="90000"/>
        </a:lnSpc>
        <a:spcBef>
          <a:spcPct val="0"/>
        </a:spcBef>
        <a:spcAft>
          <a:spcPct val="0"/>
        </a:spcAft>
        <a:defRPr sz="3600" b="1">
          <a:solidFill>
            <a:srgbClr val="0073AE"/>
          </a:solidFill>
          <a:latin typeface="Arial" pitchFamily="34" charset="0"/>
          <a:ea typeface="MS PGothic" pitchFamily="34" charset="-128"/>
        </a:defRPr>
      </a:lvl8pPr>
      <a:lvl9pPr marL="1828800" algn="l" rtl="0" fontAlgn="base">
        <a:lnSpc>
          <a:spcPct val="90000"/>
        </a:lnSpc>
        <a:spcBef>
          <a:spcPct val="0"/>
        </a:spcBef>
        <a:spcAft>
          <a:spcPct val="0"/>
        </a:spcAft>
        <a:defRPr sz="3600" b="1">
          <a:solidFill>
            <a:srgbClr val="0073AE"/>
          </a:solidFill>
          <a:latin typeface="Arial" pitchFamily="34" charset="0"/>
          <a:ea typeface="MS PGothic" pitchFamily="34" charset="-128"/>
        </a:defRPr>
      </a:lvl9pPr>
    </p:titleStyle>
    <p:bodyStyle>
      <a:lvl1pPr marL="342900" indent="-342900" algn="l" rtl="0" eaLnBrk="0" fontAlgn="base" hangingPunct="0">
        <a:spcBef>
          <a:spcPct val="20000"/>
        </a:spcBef>
        <a:spcAft>
          <a:spcPct val="0"/>
        </a:spcAft>
        <a:buClr>
          <a:srgbClr val="0073AE"/>
        </a:buClr>
        <a:buFont typeface="Wingdings" pitchFamily="2" charset="2"/>
        <a:buChar char="§"/>
        <a:defRPr sz="2800">
          <a:solidFill>
            <a:schemeClr val="tx1"/>
          </a:solidFill>
          <a:latin typeface="+mn-lt"/>
          <a:ea typeface="ＭＳ Ｐゴシック" pitchFamily="84" charset="-128"/>
          <a:cs typeface="ＭＳ Ｐゴシック"/>
        </a:defRPr>
      </a:lvl1pPr>
      <a:lvl2pPr marL="742950" indent="-285750" algn="l" rtl="0" eaLnBrk="0" fontAlgn="base" hangingPunct="0">
        <a:spcBef>
          <a:spcPct val="20000"/>
        </a:spcBef>
        <a:spcAft>
          <a:spcPct val="0"/>
        </a:spcAft>
        <a:buClr>
          <a:srgbClr val="0073AE"/>
        </a:buClr>
        <a:buFont typeface="Wingdings" pitchFamily="2" charset="2"/>
        <a:buChar char="§"/>
        <a:defRPr sz="2400">
          <a:solidFill>
            <a:schemeClr val="tx1"/>
          </a:solidFill>
          <a:latin typeface="+mn-lt"/>
          <a:ea typeface="ＭＳ Ｐゴシック" pitchFamily="84" charset="-128"/>
          <a:cs typeface="ＭＳ Ｐゴシック"/>
        </a:defRPr>
      </a:lvl2pPr>
      <a:lvl3pPr marL="1143000" indent="-228600" algn="l" rtl="0" eaLnBrk="0" fontAlgn="base" hangingPunct="0">
        <a:spcBef>
          <a:spcPct val="20000"/>
        </a:spcBef>
        <a:spcAft>
          <a:spcPct val="0"/>
        </a:spcAft>
        <a:buClr>
          <a:srgbClr val="0073AE"/>
        </a:buClr>
        <a:buFont typeface="Symbol" pitchFamily="18" charset="2"/>
        <a:buChar char=""/>
        <a:defRPr sz="2400">
          <a:solidFill>
            <a:schemeClr val="tx1"/>
          </a:solidFill>
          <a:latin typeface="+mn-lt"/>
          <a:ea typeface="ＭＳ Ｐゴシック" pitchFamily="84" charset="-128"/>
          <a:cs typeface="ＭＳ Ｐゴシック"/>
        </a:defRPr>
      </a:lvl3pPr>
      <a:lvl4pPr marL="1600200" indent="-228600" algn="l" rtl="0" eaLnBrk="0" fontAlgn="base" hangingPunct="0">
        <a:spcBef>
          <a:spcPct val="20000"/>
        </a:spcBef>
        <a:spcAft>
          <a:spcPct val="0"/>
        </a:spcAft>
        <a:buClr>
          <a:srgbClr val="0073AE"/>
        </a:buClr>
        <a:buFont typeface="Symbol" pitchFamily="18" charset="2"/>
        <a:buChar char=""/>
        <a:defRPr sz="2400">
          <a:solidFill>
            <a:schemeClr val="tx1"/>
          </a:solidFill>
          <a:latin typeface="+mn-lt"/>
          <a:ea typeface="ＭＳ Ｐゴシック" pitchFamily="84" charset="-128"/>
          <a:cs typeface="ＭＳ Ｐゴシック"/>
        </a:defRPr>
      </a:lvl4pPr>
      <a:lvl5pPr marL="2057400" indent="-228600" algn="l" rtl="0" eaLnBrk="0" fontAlgn="base" hangingPunct="0">
        <a:spcBef>
          <a:spcPct val="20000"/>
        </a:spcBef>
        <a:spcAft>
          <a:spcPct val="0"/>
        </a:spcAft>
        <a:buClr>
          <a:srgbClr val="0073AE"/>
        </a:buClr>
        <a:buFont typeface="Symbol" pitchFamily="18" charset="2"/>
        <a:buChar char=""/>
        <a:defRPr sz="2400">
          <a:solidFill>
            <a:schemeClr val="tx1"/>
          </a:solidFill>
          <a:latin typeface="+mn-lt"/>
          <a:ea typeface="ＭＳ Ｐゴシック" pitchFamily="84" charset="-128"/>
          <a:cs typeface="ＭＳ Ｐゴシック"/>
        </a:defRPr>
      </a:lvl5pPr>
      <a:lvl6pPr marL="2514600" indent="-228600" algn="l" rtl="0" fontAlgn="base">
        <a:spcBef>
          <a:spcPct val="20000"/>
        </a:spcBef>
        <a:spcAft>
          <a:spcPct val="0"/>
        </a:spcAft>
        <a:buClr>
          <a:srgbClr val="0073AE"/>
        </a:buClr>
        <a:buFont typeface="Symbol" pitchFamily="18" charset="2"/>
        <a:buChar char=""/>
        <a:defRPr sz="2400">
          <a:solidFill>
            <a:schemeClr val="tx1"/>
          </a:solidFill>
          <a:latin typeface="+mn-lt"/>
          <a:ea typeface="+mn-ea"/>
        </a:defRPr>
      </a:lvl6pPr>
      <a:lvl7pPr marL="2971800" indent="-228600" algn="l" rtl="0" fontAlgn="base">
        <a:spcBef>
          <a:spcPct val="20000"/>
        </a:spcBef>
        <a:spcAft>
          <a:spcPct val="0"/>
        </a:spcAft>
        <a:buClr>
          <a:srgbClr val="0073AE"/>
        </a:buClr>
        <a:buFont typeface="Symbol" pitchFamily="18" charset="2"/>
        <a:buChar char=""/>
        <a:defRPr sz="2400">
          <a:solidFill>
            <a:schemeClr val="tx1"/>
          </a:solidFill>
          <a:latin typeface="+mn-lt"/>
          <a:ea typeface="+mn-ea"/>
        </a:defRPr>
      </a:lvl7pPr>
      <a:lvl8pPr marL="3429000" indent="-228600" algn="l" rtl="0" fontAlgn="base">
        <a:spcBef>
          <a:spcPct val="20000"/>
        </a:spcBef>
        <a:spcAft>
          <a:spcPct val="0"/>
        </a:spcAft>
        <a:buClr>
          <a:srgbClr val="0073AE"/>
        </a:buClr>
        <a:buFont typeface="Symbol" pitchFamily="18" charset="2"/>
        <a:buChar char=""/>
        <a:defRPr sz="2400">
          <a:solidFill>
            <a:schemeClr val="tx1"/>
          </a:solidFill>
          <a:latin typeface="+mn-lt"/>
          <a:ea typeface="+mn-ea"/>
        </a:defRPr>
      </a:lvl8pPr>
      <a:lvl9pPr marL="3886200" indent="-228600" algn="l" rtl="0" fontAlgn="base">
        <a:spcBef>
          <a:spcPct val="20000"/>
        </a:spcBef>
        <a:spcAft>
          <a:spcPct val="0"/>
        </a:spcAft>
        <a:buClr>
          <a:srgbClr val="0073AE"/>
        </a:buClr>
        <a:buFont typeface="Symbol" pitchFamily="18" charset="2"/>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0.png"/><Relationship Id="rId5" Type="http://schemas.openxmlformats.org/officeDocument/2006/relationships/image" Target="../media/image2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41.jpeg"/><Relationship Id="rId5" Type="http://schemas.openxmlformats.org/officeDocument/2006/relationships/hyperlink" Target="file:///\\localhost\..\..\Program%20Files\TurningPoint\2003\Questions.html" TargetMode="Externa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5.wav"/><Relationship Id="rId7" Type="http://schemas.openxmlformats.org/officeDocument/2006/relationships/hyperlink" Target="file:///\\localhost\..\..\Program%20Files\TurningPoint\2003\Questions.html" TargetMode="External"/><Relationship Id="rId2" Type="http://schemas.microsoft.com/office/2007/relationships/media" Target="../media/media5.wav"/><Relationship Id="rId1" Type="http://schemas.openxmlformats.org/officeDocument/2006/relationships/tags" Target="../tags/tag2.xml"/><Relationship Id="rId6" Type="http://schemas.openxmlformats.org/officeDocument/2006/relationships/image" Target="../media/image42.jpeg"/><Relationship Id="rId5" Type="http://schemas.openxmlformats.org/officeDocument/2006/relationships/notesSlide" Target="../notesSlides/notesSlide28.xml"/><Relationship Id="rId4"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5.xml"/><Relationship Id="rId1" Type="http://schemas.openxmlformats.org/officeDocument/2006/relationships/tags" Target="../tags/tag3.xml"/><Relationship Id="rId5" Type="http://schemas.openxmlformats.org/officeDocument/2006/relationships/image" Target="../media/image43.jpeg"/><Relationship Id="rId4" Type="http://schemas.openxmlformats.org/officeDocument/2006/relationships/hyperlink" Target="file:///\\localhost\..\..\Program%20Files\TurningPoint\2003\Questions.html"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5.xml"/><Relationship Id="rId1" Type="http://schemas.openxmlformats.org/officeDocument/2006/relationships/tags" Target="../tags/tag4.xml"/><Relationship Id="rId5" Type="http://schemas.openxmlformats.org/officeDocument/2006/relationships/hyperlink" Target="file:///\\localhost\..\..\Program%20Files\TurningPoint\2003\Questions.html" TargetMode="Externa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5.xml"/><Relationship Id="rId5" Type="http://schemas.openxmlformats.org/officeDocument/2006/relationships/image" Target="../media/image61.jpe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25.xml"/><Relationship Id="rId5" Type="http://schemas.openxmlformats.org/officeDocument/2006/relationships/image" Target="../media/image65.jpe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25.xml"/><Relationship Id="rId5" Type="http://schemas.openxmlformats.org/officeDocument/2006/relationships/image" Target="../media/image71.jpeg"/><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gray">
          <a:xfrm>
            <a:off x="5600700" y="0"/>
            <a:ext cx="3543300" cy="6553200"/>
          </a:xfrm>
          <a:prstGeom prst="rect">
            <a:avLst/>
          </a:prstGeom>
          <a:solidFill>
            <a:schemeClr val="tx1">
              <a:lumMod val="75000"/>
              <a:lumOff val="25000"/>
            </a:schemeClr>
          </a:solidFill>
          <a:ln w="9525" algn="ctr">
            <a:noFill/>
            <a:miter lim="800000"/>
            <a:headEnd/>
            <a:tailEnd/>
          </a:ln>
          <a:effectLst/>
        </p:spPr>
        <p:txBody>
          <a:bodyPr wrap="none" lIns="0" tIns="0" rIns="0" bIns="0" anchor="ctr"/>
          <a:lstStyle/>
          <a:p>
            <a:pPr>
              <a:defRPr/>
            </a:pPr>
            <a:endParaRPr lang="en-US">
              <a:solidFill>
                <a:srgbClr val="000000"/>
              </a:solidFill>
            </a:endParaRPr>
          </a:p>
        </p:txBody>
      </p:sp>
      <p:sp>
        <p:nvSpPr>
          <p:cNvPr id="7171" name="Rectangle 1026"/>
          <p:cNvSpPr>
            <a:spLocks noGrp="1" noChangeArrowheads="1"/>
          </p:cNvSpPr>
          <p:nvPr>
            <p:ph type="ctrTitle" idx="4294967295"/>
          </p:nvPr>
        </p:nvSpPr>
        <p:spPr>
          <a:xfrm>
            <a:off x="5776913" y="1187450"/>
            <a:ext cx="3198812" cy="660400"/>
          </a:xfrm>
        </p:spPr>
        <p:txBody>
          <a:bodyPr>
            <a:normAutofit fontScale="90000"/>
          </a:bodyPr>
          <a:lstStyle/>
          <a:p>
            <a:pPr algn="ctr" eaLnBrk="1" hangingPunct="1"/>
            <a:r>
              <a:rPr lang="en-US" sz="4000" dirty="0" smtClean="0">
                <a:solidFill>
                  <a:srgbClr val="DA472B"/>
                </a:solidFill>
                <a:latin typeface="Arial" pitchFamily="34" charset="0"/>
              </a:rPr>
              <a:t>Chapter </a:t>
            </a:r>
            <a:r>
              <a:rPr lang="en-US" sz="4000" dirty="0">
                <a:solidFill>
                  <a:srgbClr val="DA472B"/>
                </a:solidFill>
                <a:latin typeface="Arial" pitchFamily="34" charset="0"/>
              </a:rPr>
              <a:t>6</a:t>
            </a:r>
            <a:endParaRPr lang="en-US" sz="4000" dirty="0" smtClean="0">
              <a:solidFill>
                <a:srgbClr val="DA472B"/>
              </a:solidFill>
              <a:latin typeface="Arial" pitchFamily="34" charset="0"/>
            </a:endParaRPr>
          </a:p>
        </p:txBody>
      </p:sp>
      <p:sp>
        <p:nvSpPr>
          <p:cNvPr id="7172" name="Rectangle 1027"/>
          <p:cNvSpPr>
            <a:spLocks noGrp="1" noChangeArrowheads="1"/>
          </p:cNvSpPr>
          <p:nvPr>
            <p:ph type="subTitle" idx="4294967295"/>
          </p:nvPr>
        </p:nvSpPr>
        <p:spPr>
          <a:xfrm>
            <a:off x="5776913" y="2284413"/>
            <a:ext cx="3198812" cy="2101850"/>
          </a:xfrm>
        </p:spPr>
        <p:txBody>
          <a:bodyPr>
            <a:normAutofit/>
          </a:bodyPr>
          <a:lstStyle/>
          <a:p>
            <a:pPr marL="0" indent="0" algn="ctr" eaLnBrk="1" hangingPunct="1">
              <a:buFont typeface="Wingdings" pitchFamily="2" charset="2"/>
              <a:buNone/>
            </a:pPr>
            <a:r>
              <a:rPr lang="en-US" b="1" dirty="0" smtClean="0">
                <a:solidFill>
                  <a:schemeClr val="bg1"/>
                </a:solidFill>
              </a:rPr>
              <a:t>Viruses, </a:t>
            </a:r>
            <a:r>
              <a:rPr lang="en-US" b="1" dirty="0" err="1" smtClean="0">
                <a:solidFill>
                  <a:schemeClr val="bg1"/>
                </a:solidFill>
              </a:rPr>
              <a:t>Prions</a:t>
            </a:r>
            <a:r>
              <a:rPr lang="en-US" b="1" dirty="0" smtClean="0">
                <a:solidFill>
                  <a:schemeClr val="bg1"/>
                </a:solidFill>
              </a:rPr>
              <a:t> and Cancer</a:t>
            </a:r>
          </a:p>
          <a:p>
            <a:pPr marL="0" indent="0" algn="ctr" eaLnBrk="1" hangingPunct="1">
              <a:buFont typeface="Wingdings" pitchFamily="2" charset="2"/>
              <a:buNone/>
            </a:pPr>
            <a:endParaRPr lang="en-US" b="1" dirty="0">
              <a:solidFill>
                <a:schemeClr val="bg1"/>
              </a:solidFill>
            </a:endParaRPr>
          </a:p>
        </p:txBody>
      </p:sp>
      <p:sp>
        <p:nvSpPr>
          <p:cNvPr id="7174" name="Rectangle 10"/>
          <p:cNvSpPr>
            <a:spLocks noChangeArrowheads="1"/>
          </p:cNvSpPr>
          <p:nvPr/>
        </p:nvSpPr>
        <p:spPr bwMode="gray">
          <a:xfrm>
            <a:off x="0" y="0"/>
            <a:ext cx="9144000" cy="152400"/>
          </a:xfrm>
          <a:prstGeom prst="rect">
            <a:avLst/>
          </a:prstGeom>
          <a:solidFill>
            <a:schemeClr val="tx1">
              <a:lumMod val="75000"/>
              <a:lumOff val="25000"/>
            </a:schemeClr>
          </a:solidFill>
          <a:ln w="9525" algn="ctr">
            <a:noFill/>
            <a:miter lim="800000"/>
            <a:headEnd/>
            <a:tailEnd/>
          </a:ln>
        </p:spPr>
        <p:txBody>
          <a:bodyPr wrap="none" lIns="0" tIns="0" rIns="0" bIns="0" anchor="ctr"/>
          <a:lstStyle/>
          <a:p>
            <a:endParaRPr lang="en-US">
              <a:solidFill>
                <a:srgbClr val="000000"/>
              </a:solidFill>
            </a:endParaRPr>
          </a:p>
        </p:txBody>
      </p:sp>
      <p:sp>
        <p:nvSpPr>
          <p:cNvPr id="8" name="Rectangle 10"/>
          <p:cNvSpPr>
            <a:spLocks noChangeArrowheads="1"/>
          </p:cNvSpPr>
          <p:nvPr/>
        </p:nvSpPr>
        <p:spPr bwMode="gray">
          <a:xfrm>
            <a:off x="0" y="6553200"/>
            <a:ext cx="9144000" cy="304800"/>
          </a:xfrm>
          <a:prstGeom prst="rect">
            <a:avLst/>
          </a:prstGeom>
          <a:solidFill>
            <a:schemeClr val="tx1">
              <a:lumMod val="75000"/>
              <a:lumOff val="25000"/>
            </a:schemeClr>
          </a:solidFill>
          <a:ln w="9525" algn="ctr">
            <a:noFill/>
            <a:miter lim="800000"/>
            <a:headEnd/>
            <a:tailEnd/>
          </a:ln>
        </p:spPr>
        <p:txBody>
          <a:bodyPr wrap="none" lIns="0" tIns="0" rIns="0" bIns="0" anchor="ctr"/>
          <a:lstStyle/>
          <a:p>
            <a:endParaRPr lang="en-US">
              <a:solidFill>
                <a:srgbClr val="000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58646"/>
            <a:ext cx="4939999" cy="6394554"/>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p:txBody>
          <a:bodyPr/>
          <a:lstStyle/>
          <a:p>
            <a:pPr eaLnBrk="1" hangingPunct="1"/>
            <a:r>
              <a:rPr lang="en-US" smtClean="0"/>
              <a:t>Taxonomy of Viruses</a:t>
            </a:r>
          </a:p>
        </p:txBody>
      </p:sp>
      <p:sp>
        <p:nvSpPr>
          <p:cNvPr id="113669" name="Rectangle 5"/>
          <p:cNvSpPr>
            <a:spLocks noGrp="1" noChangeArrowheads="1"/>
          </p:cNvSpPr>
          <p:nvPr>
            <p:ph idx="1"/>
          </p:nvPr>
        </p:nvSpPr>
        <p:spPr>
          <a:xfrm>
            <a:off x="227013" y="838200"/>
            <a:ext cx="8916987" cy="5334000"/>
          </a:xfrm>
        </p:spPr>
        <p:txBody>
          <a:bodyPr/>
          <a:lstStyle/>
          <a:p>
            <a:pPr eaLnBrk="1" hangingPunct="1"/>
            <a:r>
              <a:rPr lang="en-US" smtClean="0"/>
              <a:t>Grouped based on:</a:t>
            </a:r>
          </a:p>
          <a:p>
            <a:pPr lvl="1" eaLnBrk="1" hangingPunct="1"/>
            <a:r>
              <a:rPr lang="en-US" smtClean="0"/>
              <a:t>nucleic acid type</a:t>
            </a:r>
          </a:p>
          <a:p>
            <a:pPr lvl="1" eaLnBrk="1" hangingPunct="1"/>
            <a:r>
              <a:rPr lang="en-US" smtClean="0"/>
              <a:t>replication strategy</a:t>
            </a:r>
          </a:p>
          <a:p>
            <a:pPr lvl="1" eaLnBrk="1" hangingPunct="1"/>
            <a:r>
              <a:rPr lang="en-US" smtClean="0"/>
              <a:t>morphology</a:t>
            </a:r>
          </a:p>
          <a:p>
            <a:pPr eaLnBrk="1" hangingPunct="1"/>
            <a:r>
              <a:rPr lang="en-US" smtClean="0"/>
              <a:t>Naming:</a:t>
            </a:r>
          </a:p>
          <a:p>
            <a:pPr lvl="1" eaLnBrk="1" hangingPunct="1"/>
            <a:r>
              <a:rPr lang="en-US" smtClean="0"/>
              <a:t>order names end in </a:t>
            </a:r>
            <a:r>
              <a:rPr lang="en-US" i="1" smtClean="0"/>
              <a:t>-ales</a:t>
            </a:r>
          </a:p>
          <a:p>
            <a:pPr lvl="1" eaLnBrk="1" hangingPunct="1"/>
            <a:r>
              <a:rPr lang="en-US" smtClean="0"/>
              <a:t>family names end in -</a:t>
            </a:r>
            <a:r>
              <a:rPr lang="en-US" i="1" smtClean="0"/>
              <a:t>viridae</a:t>
            </a:r>
            <a:endParaRPr lang="en-US" smtClean="0"/>
          </a:p>
          <a:p>
            <a:pPr lvl="1" eaLnBrk="1" hangingPunct="1"/>
            <a:r>
              <a:rPr lang="en-US" smtClean="0"/>
              <a:t>genus names end in -</a:t>
            </a:r>
            <a:r>
              <a:rPr lang="en-US" i="1" smtClean="0"/>
              <a:t>virus</a:t>
            </a:r>
            <a:endParaRPr lang="en-US" smtClean="0"/>
          </a:p>
          <a:p>
            <a:pPr lvl="1" eaLnBrk="1" hangingPunct="1"/>
            <a:r>
              <a:rPr lang="en-US" smtClean="0"/>
              <a:t>no species names: common names instead</a:t>
            </a:r>
          </a:p>
          <a:p>
            <a:pPr lvl="1" eaLnBrk="1" hangingPunct="1"/>
            <a:r>
              <a:rPr lang="en-US" smtClean="0"/>
              <a:t>subspecies designated by number</a:t>
            </a:r>
          </a:p>
          <a:p>
            <a:pPr lvl="1" eaLnBrk="1" hangingPunct="1"/>
            <a:endParaRPr lang="en-US" smtClean="0"/>
          </a:p>
          <a:p>
            <a:pPr eaLnBrk="1" hangingPunct="1"/>
            <a:r>
              <a:rPr lang="en-US" b="1" smtClean="0"/>
              <a:t>Viral species</a:t>
            </a:r>
            <a:r>
              <a:rPr lang="en-US" smtClean="0"/>
              <a:t> – group of viruses sharing same genetic information &amp; ecological niche (host range)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6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669">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3669">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3669">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3669">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3669">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366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4"/>
          <p:cNvSpPr>
            <a:spLocks noGrp="1" noChangeArrowheads="1"/>
          </p:cNvSpPr>
          <p:nvPr>
            <p:ph type="title"/>
          </p:nvPr>
        </p:nvSpPr>
        <p:spPr/>
        <p:txBody>
          <a:bodyPr/>
          <a:lstStyle/>
          <a:p>
            <a:pPr eaLnBrk="1" hangingPunct="1"/>
            <a:r>
              <a:rPr lang="en-US" smtClean="0"/>
              <a:t>Bacteriophage Multiplication: The Lytic Cycle</a:t>
            </a:r>
          </a:p>
        </p:txBody>
      </p:sp>
      <p:sp>
        <p:nvSpPr>
          <p:cNvPr id="120837" name="Rectangle 5"/>
          <p:cNvSpPr>
            <a:spLocks noGrp="1" noChangeArrowheads="1"/>
          </p:cNvSpPr>
          <p:nvPr>
            <p:ph idx="1"/>
          </p:nvPr>
        </p:nvSpPr>
        <p:spPr>
          <a:xfrm>
            <a:off x="227013" y="838200"/>
            <a:ext cx="5183187" cy="5867400"/>
          </a:xfrm>
        </p:spPr>
        <p:txBody>
          <a:bodyPr/>
          <a:lstStyle/>
          <a:p>
            <a:pPr eaLnBrk="1" hangingPunct="1"/>
            <a:r>
              <a:rPr lang="en-US" b="1" smtClean="0"/>
              <a:t>Lytic cycle</a:t>
            </a:r>
            <a:r>
              <a:rPr lang="en-US" smtClean="0"/>
              <a:t> – causes host cell lysis</a:t>
            </a:r>
          </a:p>
          <a:p>
            <a:pPr lvl="1" eaLnBrk="1" hangingPunct="1"/>
            <a:r>
              <a:rPr lang="en-US" b="1" smtClean="0"/>
              <a:t>attachment</a:t>
            </a:r>
            <a:r>
              <a:rPr lang="en-US" smtClean="0"/>
              <a:t> – phage attaches by tail fibers to host receptor sites</a:t>
            </a:r>
          </a:p>
          <a:p>
            <a:pPr lvl="1" eaLnBrk="1" hangingPunct="1"/>
            <a:r>
              <a:rPr lang="en-US" b="1" smtClean="0"/>
              <a:t>penetration</a:t>
            </a:r>
            <a:r>
              <a:rPr lang="en-US" smtClean="0"/>
              <a:t> – </a:t>
            </a:r>
            <a:r>
              <a:rPr lang="en-US" b="1" smtClean="0"/>
              <a:t>phage lysozyme</a:t>
            </a:r>
            <a:r>
              <a:rPr lang="en-US" smtClean="0"/>
              <a:t> (enzyme) opens cell wall; tail sheath contracts, forces tail core &amp; DNA into cell</a:t>
            </a:r>
          </a:p>
          <a:p>
            <a:pPr lvl="1" eaLnBrk="1" hangingPunct="1"/>
            <a:r>
              <a:rPr lang="en-US" b="1" smtClean="0"/>
              <a:t>biosynthesis</a:t>
            </a:r>
            <a:r>
              <a:rPr lang="en-US" smtClean="0"/>
              <a:t> – host protein synthesis stopped; phage DNA &amp; protein made</a:t>
            </a:r>
          </a:p>
          <a:p>
            <a:pPr lvl="1" eaLnBrk="1" hangingPunct="1"/>
            <a:r>
              <a:rPr lang="en-US" b="1" smtClean="0"/>
              <a:t>maturation</a:t>
            </a:r>
            <a:r>
              <a:rPr lang="en-US" smtClean="0"/>
              <a:t> – assembly of phage virions</a:t>
            </a:r>
          </a:p>
          <a:p>
            <a:pPr lvl="1" eaLnBrk="1" hangingPunct="1"/>
            <a:r>
              <a:rPr lang="en-US" b="1" smtClean="0"/>
              <a:t>release</a:t>
            </a:r>
            <a:r>
              <a:rPr lang="en-US" smtClean="0"/>
              <a:t> – phage lysozyme breaks cell wall (</a:t>
            </a:r>
            <a:r>
              <a:rPr lang="en-US" b="1" smtClean="0"/>
              <a:t>lysis</a:t>
            </a:r>
            <a:r>
              <a:rPr lang="en-US" smtClean="0"/>
              <a:t>) &amp; releases phages</a:t>
            </a:r>
          </a:p>
        </p:txBody>
      </p:sp>
      <p:sp>
        <p:nvSpPr>
          <p:cNvPr id="16393" name="TextBox 16"/>
          <p:cNvSpPr txBox="1">
            <a:spLocks noChangeArrowheads="1"/>
          </p:cNvSpPr>
          <p:nvPr/>
        </p:nvSpPr>
        <p:spPr bwMode="auto">
          <a:xfrm>
            <a:off x="0" y="311786"/>
            <a:ext cx="338138" cy="369887"/>
          </a:xfrm>
          <a:prstGeom prst="rect">
            <a:avLst/>
          </a:prstGeom>
          <a:noFill/>
          <a:ln w="9525">
            <a:noFill/>
            <a:miter lim="800000"/>
            <a:headEnd/>
            <a:tailEnd/>
          </a:ln>
        </p:spPr>
        <p:txBody>
          <a:bodyPr wrap="none">
            <a:spAutoFit/>
          </a:bodyPr>
          <a:lstStyle/>
          <a:p>
            <a:pPr fontAlgn="base">
              <a:spcBef>
                <a:spcPct val="0"/>
              </a:spcBef>
              <a:spcAft>
                <a:spcPct val="0"/>
              </a:spcAft>
            </a:pPr>
            <a:r>
              <a:rPr lang="en-US" b="1" dirty="0" smtClean="0">
                <a:solidFill>
                  <a:prstClr val="black"/>
                </a:solidFill>
                <a:latin typeface="Arial" charset="0"/>
              </a:rPr>
              <a:t>V</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83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83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83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83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8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4308" fill="hold"/>
                                        <p:tgtEl>
                                          <p:spTgt spid="6"/>
                                        </p:tgtEl>
                                      </p:cBhvr>
                                    </p:cmd>
                                  </p:childTnLst>
                                </p:cTn>
                              </p:par>
                            </p:childTnLst>
                          </p:cTn>
                        </p:par>
                      </p:childTnLst>
                    </p:cTn>
                  </p:par>
                </p:childTnLst>
              </p:cTn>
              <p:nextCondLst>
                <p:cond evt="onClick" delay="0">
                  <p:tgtEl>
                    <p:spTgt spid="6"/>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Lytic Cycle Cont’d</a:t>
            </a:r>
            <a:endParaRPr lang="en-US" dirty="0"/>
          </a:p>
        </p:txBody>
      </p:sp>
      <p:sp>
        <p:nvSpPr>
          <p:cNvPr id="3" name="Content Placeholder 2"/>
          <p:cNvSpPr>
            <a:spLocks noGrp="1"/>
          </p:cNvSpPr>
          <p:nvPr>
            <p:ph idx="1"/>
          </p:nvPr>
        </p:nvSpPr>
        <p:spPr/>
        <p:txBody>
          <a:bodyPr/>
          <a:lstStyle/>
          <a:p>
            <a:endParaRPr lang="en-US"/>
          </a:p>
        </p:txBody>
      </p:sp>
      <p:pic>
        <p:nvPicPr>
          <p:cNvPr id="4" name="Picture Placeholder 1" descr="OSC_Microbio_06_02_lyticcycle.jpg"/>
          <p:cNvPicPr>
            <a:picLocks noChangeAspect="1"/>
          </p:cNvPicPr>
          <p:nvPr/>
        </p:nvPicPr>
        <p:blipFill>
          <a:blip r:embed="rId3">
            <a:extLst>
              <a:ext uri="{28A0092B-C50C-407E-A947-70E740481C1C}">
                <a14:useLocalDpi xmlns:a14="http://schemas.microsoft.com/office/drawing/2010/main" val="0"/>
              </a:ext>
            </a:extLst>
          </a:blip>
          <a:srcRect t="-2479" b="-2479"/>
          <a:stretch>
            <a:fillRect/>
          </a:stretch>
        </p:blipFill>
        <p:spPr>
          <a:xfrm>
            <a:off x="457199" y="1122386"/>
            <a:ext cx="8648828" cy="3754414"/>
          </a:xfrm>
          <a:prstGeom prst="rect">
            <a:avLst/>
          </a:prstGeom>
        </p:spPr>
      </p:pic>
    </p:spTree>
    <p:extLst>
      <p:ext uri="{BB962C8B-B14F-4D97-AF65-F5344CB8AC3E}">
        <p14:creationId xmlns:p14="http://schemas.microsoft.com/office/powerpoint/2010/main" val="3609651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gure_13_12_labeled"/>
          <p:cNvPicPr>
            <a:picLocks noChangeAspect="1" noChangeArrowheads="1"/>
          </p:cNvPicPr>
          <p:nvPr/>
        </p:nvPicPr>
        <p:blipFill>
          <a:blip r:embed="rId5" cstate="print"/>
          <a:srcRect l="40611" b="12317"/>
          <a:stretch>
            <a:fillRect/>
          </a:stretch>
        </p:blipFill>
        <p:spPr bwMode="auto">
          <a:xfrm>
            <a:off x="4267200" y="3657600"/>
            <a:ext cx="3886200" cy="3000375"/>
          </a:xfrm>
          <a:prstGeom prst="rect">
            <a:avLst/>
          </a:prstGeom>
          <a:noFill/>
          <a:ln w="9525">
            <a:noFill/>
            <a:miter lim="800000"/>
            <a:headEnd/>
            <a:tailEnd/>
          </a:ln>
        </p:spPr>
      </p:pic>
      <p:sp>
        <p:nvSpPr>
          <p:cNvPr id="125959" name="Rectangle 7"/>
          <p:cNvSpPr>
            <a:spLocks noGrp="1" noChangeArrowheads="1"/>
          </p:cNvSpPr>
          <p:nvPr>
            <p:ph type="title"/>
          </p:nvPr>
        </p:nvSpPr>
        <p:spPr/>
        <p:txBody>
          <a:bodyPr anchor="ctr">
            <a:normAutofit fontScale="90000"/>
          </a:bodyPr>
          <a:lstStyle/>
          <a:p>
            <a:pPr eaLnBrk="1" hangingPunct="1">
              <a:defRPr/>
            </a:pPr>
            <a:r>
              <a:rPr lang="en-US" dirty="0" smtClean="0"/>
              <a:t>Bacteriophage Multiplication: The </a:t>
            </a:r>
            <a:r>
              <a:rPr lang="en-US" dirty="0"/>
              <a:t>Lysogenic Cycle</a:t>
            </a:r>
          </a:p>
        </p:txBody>
      </p:sp>
      <p:sp>
        <p:nvSpPr>
          <p:cNvPr id="5" name="Content Placeholder 4"/>
          <p:cNvSpPr>
            <a:spLocks noGrp="1"/>
          </p:cNvSpPr>
          <p:nvPr>
            <p:ph idx="1"/>
          </p:nvPr>
        </p:nvSpPr>
        <p:spPr>
          <a:xfrm>
            <a:off x="227013" y="838200"/>
            <a:ext cx="8683625" cy="5562600"/>
          </a:xfrm>
        </p:spPr>
        <p:txBody>
          <a:bodyPr/>
          <a:lstStyle/>
          <a:p>
            <a:pPr eaLnBrk="1" hangingPunct="1"/>
            <a:r>
              <a:rPr lang="en-US" b="1" dirty="0" err="1" smtClean="0"/>
              <a:t>Lysogenic</a:t>
            </a:r>
            <a:r>
              <a:rPr lang="en-US" b="1" dirty="0" smtClean="0"/>
              <a:t> cycle</a:t>
            </a:r>
            <a:r>
              <a:rPr lang="en-US" dirty="0" smtClean="0"/>
              <a:t> – virus doesn’t necessarily </a:t>
            </a:r>
            <a:r>
              <a:rPr lang="en-US" dirty="0" err="1" smtClean="0"/>
              <a:t>lyse</a:t>
            </a:r>
            <a:r>
              <a:rPr lang="en-US" dirty="0" smtClean="0"/>
              <a:t> host cell</a:t>
            </a:r>
          </a:p>
          <a:p>
            <a:pPr lvl="1" eaLnBrk="1" hangingPunct="1"/>
            <a:r>
              <a:rPr lang="en-US" dirty="0" smtClean="0"/>
              <a:t>phage DNA injected into host, circularizes; </a:t>
            </a:r>
            <a:r>
              <a:rPr lang="en-US" dirty="0" err="1" smtClean="0"/>
              <a:t>lytic</a:t>
            </a:r>
            <a:r>
              <a:rPr lang="en-US" dirty="0" smtClean="0"/>
              <a:t> or </a:t>
            </a:r>
            <a:r>
              <a:rPr lang="en-US" dirty="0" err="1" smtClean="0"/>
              <a:t>lysogenic</a:t>
            </a:r>
            <a:endParaRPr lang="en-US" dirty="0" smtClean="0"/>
          </a:p>
          <a:p>
            <a:pPr lvl="1" eaLnBrk="1" hangingPunct="1"/>
            <a:r>
              <a:rPr lang="en-US" dirty="0" err="1" smtClean="0"/>
              <a:t>lytic</a:t>
            </a:r>
            <a:r>
              <a:rPr lang="en-US" dirty="0" smtClean="0"/>
              <a:t> cycle – kills host cell</a:t>
            </a:r>
          </a:p>
          <a:p>
            <a:pPr lvl="1" eaLnBrk="1" hangingPunct="1"/>
            <a:r>
              <a:rPr lang="en-US" dirty="0" err="1" smtClean="0"/>
              <a:t>lysogenic</a:t>
            </a:r>
            <a:r>
              <a:rPr lang="en-US" dirty="0" smtClean="0"/>
              <a:t> cycle – doesn’t kill host cell</a:t>
            </a:r>
          </a:p>
          <a:p>
            <a:pPr lvl="2" eaLnBrk="1" hangingPunct="1"/>
            <a:r>
              <a:rPr lang="en-US" b="1" dirty="0" err="1" smtClean="0"/>
              <a:t>prophage</a:t>
            </a:r>
            <a:r>
              <a:rPr lang="en-US" dirty="0" smtClean="0"/>
              <a:t> – phage DNA incorporated in host DNA</a:t>
            </a:r>
          </a:p>
          <a:p>
            <a:pPr lvl="2" eaLnBrk="1" hangingPunct="1"/>
            <a:r>
              <a:rPr lang="en-US" dirty="0" err="1" smtClean="0"/>
              <a:t>prophage</a:t>
            </a:r>
            <a:r>
              <a:rPr lang="en-US" dirty="0" smtClean="0"/>
              <a:t> repressed but stays in genome through cell divisions</a:t>
            </a:r>
          </a:p>
          <a:p>
            <a:pPr lvl="2" eaLnBrk="1" hangingPunct="1">
              <a:spcAft>
                <a:spcPct val="0"/>
              </a:spcAft>
            </a:pPr>
            <a:r>
              <a:rPr lang="en-US" dirty="0" smtClean="0"/>
              <a:t>rare events (UV</a:t>
            </a:r>
          </a:p>
          <a:p>
            <a:pPr lvl="2" eaLnBrk="1" hangingPunct="1">
              <a:spcAft>
                <a:spcPct val="0"/>
              </a:spcAft>
              <a:buFont typeface="Symbol" pitchFamily="18" charset="2"/>
              <a:buNone/>
            </a:pPr>
            <a:r>
              <a:rPr lang="en-US" dirty="0" smtClean="0"/>
              <a:t>	or chemical</a:t>
            </a:r>
          </a:p>
          <a:p>
            <a:pPr lvl="2" eaLnBrk="1" hangingPunct="1">
              <a:spcAft>
                <a:spcPct val="0"/>
              </a:spcAft>
              <a:buFont typeface="Symbol" pitchFamily="18" charset="2"/>
              <a:buNone/>
            </a:pPr>
            <a:r>
              <a:rPr lang="en-US" dirty="0" smtClean="0"/>
              <a:t>	damage)</a:t>
            </a:r>
          </a:p>
          <a:p>
            <a:pPr lvl="2" eaLnBrk="1" hangingPunct="1">
              <a:spcAft>
                <a:spcPct val="0"/>
              </a:spcAft>
              <a:buFont typeface="Symbol" pitchFamily="18" charset="2"/>
              <a:buNone/>
            </a:pPr>
            <a:r>
              <a:rPr lang="en-US" dirty="0" smtClean="0"/>
              <a:t>	may remove</a:t>
            </a:r>
          </a:p>
          <a:p>
            <a:pPr lvl="2" eaLnBrk="1" hangingPunct="1">
              <a:spcAft>
                <a:spcPct val="0"/>
              </a:spcAft>
              <a:buFont typeface="Symbol" pitchFamily="18" charset="2"/>
              <a:buNone/>
            </a:pPr>
            <a:r>
              <a:rPr lang="en-US" dirty="0" smtClean="0"/>
              <a:t>	</a:t>
            </a:r>
            <a:r>
              <a:rPr lang="en-US" dirty="0" err="1" smtClean="0"/>
              <a:t>prophage</a:t>
            </a:r>
            <a:endParaRPr lang="en-US" dirty="0" smtClean="0"/>
          </a:p>
          <a:p>
            <a:pPr lvl="2" eaLnBrk="1" hangingPunct="1">
              <a:spcAft>
                <a:spcPct val="0"/>
              </a:spcAft>
              <a:buFont typeface="Symbol" pitchFamily="18" charset="2"/>
              <a:buNone/>
            </a:pPr>
            <a:r>
              <a:rPr lang="en-US" dirty="0" smtClean="0"/>
              <a:t>	from host</a:t>
            </a:r>
          </a:p>
          <a:p>
            <a:pPr lvl="2" eaLnBrk="1" hangingPunct="1">
              <a:spcAft>
                <a:spcPct val="0"/>
              </a:spcAft>
              <a:buFont typeface="Symbol" pitchFamily="18" charset="2"/>
              <a:buNone/>
            </a:pPr>
            <a:r>
              <a:rPr lang="en-US" dirty="0" smtClean="0"/>
              <a:t>	chromosome</a:t>
            </a:r>
          </a:p>
          <a:p>
            <a:pPr lvl="2" eaLnBrk="1" hangingPunct="1">
              <a:buFont typeface="Symbol" pitchFamily="18" charset="2"/>
              <a:buNone/>
            </a:pPr>
            <a:r>
              <a:rPr lang="en-US" dirty="0" smtClean="0"/>
              <a:t>	&amp; begin </a:t>
            </a:r>
            <a:r>
              <a:rPr lang="en-US" dirty="0" err="1" smtClean="0"/>
              <a:t>lytic</a:t>
            </a:r>
            <a:r>
              <a:rPr lang="en-US" dirty="0" smtClean="0"/>
              <a:t> cycle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3800" y="190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3673" fill="hold"/>
                                        <p:tgtEl>
                                          <p:spTgt spid="2"/>
                                        </p:tgtEl>
                                      </p:cBhvr>
                                    </p:cmd>
                                  </p:childTnLst>
                                </p:cTn>
                              </p:par>
                            </p:childTnLst>
                          </p:cTn>
                        </p:par>
                      </p:childTnLst>
                    </p:cTn>
                  </p:par>
                </p:childTnLst>
              </p:cTn>
              <p:nextCondLst>
                <p:cond evt="onClick" delay="0">
                  <p:tgtEl>
                    <p:spTgt spid="2"/>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Lysogenic Cycle</a:t>
            </a:r>
            <a:endParaRPr lang="en-US" dirty="0"/>
          </a:p>
        </p:txBody>
      </p:sp>
      <p:pic>
        <p:nvPicPr>
          <p:cNvPr id="2" name="Picture Placeholder 1" descr="OSC_Microbio_06_02_lyscycl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399" r="-13399"/>
          <a:stretch>
            <a:fillRect/>
          </a:stretch>
        </p:blipFill>
        <p:spPr/>
      </p:pic>
      <p:sp>
        <p:nvSpPr>
          <p:cNvPr id="7" name="Text Placeholder 6"/>
          <p:cNvSpPr>
            <a:spLocks noGrp="1"/>
          </p:cNvSpPr>
          <p:nvPr>
            <p:ph type="body" sz="quarter" idx="14"/>
          </p:nvPr>
        </p:nvSpPr>
        <p:spPr/>
        <p:txBody>
          <a:bodyPr>
            <a:noAutofit/>
          </a:bodyPr>
          <a:lstStyle/>
          <a:p>
            <a:r>
              <a:rPr lang="en-US" sz="1530" dirty="0"/>
              <a:t>A temperate bacteriophage has both lytic and lysogenic cycles. In the lysogenic cycle, phage DNA </a:t>
            </a:r>
            <a:r>
              <a:rPr lang="en-US" sz="1530" dirty="0" smtClean="0"/>
              <a:t>is incorporated </a:t>
            </a:r>
            <a:r>
              <a:rPr lang="en-US" sz="1530" dirty="0"/>
              <a:t>into the host genome, forming a prophage, which is passed on to subsequent generations of </a:t>
            </a:r>
            <a:r>
              <a:rPr lang="en-US" sz="1530" dirty="0" smtClean="0"/>
              <a:t>cells. Environmental </a:t>
            </a:r>
            <a:r>
              <a:rPr lang="en-US" sz="1530" dirty="0"/>
              <a:t>stressors such as starvation or exposure to toxic chemicals may cause the prophage to be </a:t>
            </a:r>
            <a:r>
              <a:rPr lang="en-US" sz="1530" dirty="0" smtClean="0"/>
              <a:t>excised and </a:t>
            </a:r>
            <a:r>
              <a:rPr lang="en-US" sz="1530" dirty="0"/>
              <a:t>enter the lytic cycle.</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639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Transduction by a Bacteriophage</a:t>
            </a:r>
            <a:endParaRPr lang="en-US" dirty="0"/>
          </a:p>
        </p:txBody>
      </p:sp>
      <p:pic>
        <p:nvPicPr>
          <p:cNvPr id="2" name="Picture Placeholder 1" descr="OSC_Microbio_06_02_transd.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366" b="-4366"/>
          <a:stretch>
            <a:fillRect/>
          </a:stretch>
        </p:blipFill>
        <p:spPr/>
      </p:pic>
      <p:sp>
        <p:nvSpPr>
          <p:cNvPr id="7" name="Text Placeholder 6"/>
          <p:cNvSpPr>
            <a:spLocks noGrp="1"/>
          </p:cNvSpPr>
          <p:nvPr>
            <p:ph type="body" sz="quarter" idx="14"/>
          </p:nvPr>
        </p:nvSpPr>
        <p:spPr/>
        <p:txBody>
          <a:bodyPr>
            <a:normAutofit/>
          </a:bodyPr>
          <a:lstStyle/>
          <a:p>
            <a:r>
              <a:rPr lang="en-US" sz="1600" dirty="0"/>
              <a:t>This flowchart illustrates the mechanism of specialized transduction. An integrated phage excises</a:t>
            </a:r>
            <a:r>
              <a:rPr lang="en-US" sz="1600" dirty="0" smtClean="0"/>
              <a:t>, bringing </a:t>
            </a:r>
            <a:r>
              <a:rPr lang="en-US" sz="1600" dirty="0"/>
              <a:t>with it a piece of the DNA adjacent to its insertion point. On reinfection of a new bacterium, the phage </a:t>
            </a:r>
            <a:r>
              <a:rPr lang="en-US" sz="1600" dirty="0" smtClean="0"/>
              <a:t>DNA integrates </a:t>
            </a:r>
            <a:r>
              <a:rPr lang="en-US" sz="1600" dirty="0"/>
              <a:t>along with the genetic material acquired from the previous host.</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56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pPr eaLnBrk="1" hangingPunct="1"/>
            <a:r>
              <a:rPr lang="en-US" smtClean="0"/>
              <a:t>Multiplication of Animal Viruses</a:t>
            </a:r>
          </a:p>
        </p:txBody>
      </p:sp>
      <p:pic>
        <p:nvPicPr>
          <p:cNvPr id="19459" name="Picture 6" descr="C:\Users\Denise Steele\Documents\Teaching\River Valley Community College\Microbiology, fall 2009\textbook\chapter_13\b_jpeg_images_and_tables\a_labeled\table_13_03_labeled.jpg"/>
          <p:cNvPicPr>
            <a:picLocks noChangeAspect="1" noChangeArrowheads="1"/>
          </p:cNvPicPr>
          <p:nvPr/>
        </p:nvPicPr>
        <p:blipFill>
          <a:blip r:embed="rId3" cstate="print"/>
          <a:srcRect l="1189" t="3589" r="1634" b="11476"/>
          <a:stretch>
            <a:fillRect/>
          </a:stretch>
        </p:blipFill>
        <p:spPr bwMode="auto">
          <a:xfrm>
            <a:off x="0" y="3921125"/>
            <a:ext cx="9144000" cy="2936875"/>
          </a:xfrm>
          <a:prstGeom prst="rect">
            <a:avLst/>
          </a:prstGeom>
          <a:noFill/>
          <a:ln w="9525">
            <a:noFill/>
            <a:miter lim="800000"/>
            <a:headEnd/>
            <a:tailEnd/>
          </a:ln>
        </p:spPr>
      </p:pic>
      <p:sp>
        <p:nvSpPr>
          <p:cNvPr id="149509" name="Rectangle 5"/>
          <p:cNvSpPr>
            <a:spLocks noGrp="1" noChangeArrowheads="1"/>
          </p:cNvSpPr>
          <p:nvPr>
            <p:ph idx="1"/>
          </p:nvPr>
        </p:nvSpPr>
        <p:spPr>
          <a:xfrm>
            <a:off x="227013" y="685800"/>
            <a:ext cx="8683625" cy="5867400"/>
          </a:xfrm>
        </p:spPr>
        <p:txBody>
          <a:bodyPr/>
          <a:lstStyle/>
          <a:p>
            <a:pPr eaLnBrk="1" hangingPunct="1"/>
            <a:r>
              <a:rPr lang="en-US" sz="2400" smtClean="0"/>
              <a:t>Animal virus entry, synthesis, maturation, &amp; release somewhat different from bacteriophage multiplication</a:t>
            </a:r>
          </a:p>
          <a:p>
            <a:pPr eaLnBrk="1" hangingPunct="1"/>
            <a:r>
              <a:rPr lang="en-US" sz="2400" smtClean="0"/>
              <a:t>Multiplication of DNA &amp; RNA -containing animal viruses:</a:t>
            </a:r>
          </a:p>
          <a:p>
            <a:pPr lvl="1" eaLnBrk="1" hangingPunct="1"/>
            <a:r>
              <a:rPr lang="en-US" smtClean="0"/>
              <a:t>attachment, entry, uncoating, biosynthesis, maturation, &amp; release</a:t>
            </a:r>
          </a:p>
          <a:p>
            <a:pPr eaLnBrk="1" hangingPunct="1"/>
            <a:r>
              <a:rPr lang="en-US" sz="2400" b="1" smtClean="0"/>
              <a:t>Attachment</a:t>
            </a:r>
            <a:r>
              <a:rPr lang="en-US" sz="2400" smtClean="0"/>
              <a:t> – viruses attach to cell membrane receptors</a:t>
            </a:r>
          </a:p>
          <a:p>
            <a:pPr lvl="1" eaLnBrk="1" hangingPunct="1"/>
            <a:r>
              <a:rPr lang="en-US" smtClean="0"/>
              <a:t>different animal cells have different receptors</a:t>
            </a:r>
          </a:p>
          <a:p>
            <a:pPr lvl="1" eaLnBrk="1" hangingPunct="1"/>
            <a:r>
              <a:rPr lang="en-US" smtClean="0"/>
              <a:t>viral attachment sites distributed all over virus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50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50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950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950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950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figure_13_14a_labeled"/>
          <p:cNvPicPr>
            <a:picLocks noChangeAspect="1" noChangeArrowheads="1"/>
          </p:cNvPicPr>
          <p:nvPr/>
        </p:nvPicPr>
        <p:blipFill>
          <a:blip r:embed="rId3" cstate="print"/>
          <a:srcRect b="5217"/>
          <a:stretch>
            <a:fillRect/>
          </a:stretch>
        </p:blipFill>
        <p:spPr bwMode="auto">
          <a:xfrm>
            <a:off x="4281488" y="1447800"/>
            <a:ext cx="4862512" cy="1978025"/>
          </a:xfrm>
          <a:prstGeom prst="rect">
            <a:avLst/>
          </a:prstGeom>
          <a:noFill/>
          <a:ln w="9525">
            <a:noFill/>
            <a:miter lim="800000"/>
            <a:headEnd/>
            <a:tailEnd/>
          </a:ln>
        </p:spPr>
      </p:pic>
      <p:pic>
        <p:nvPicPr>
          <p:cNvPr id="6" name="Picture 8" descr="figure_13_14b_labeled"/>
          <p:cNvPicPr>
            <a:picLocks noChangeAspect="1" noChangeArrowheads="1"/>
          </p:cNvPicPr>
          <p:nvPr/>
        </p:nvPicPr>
        <p:blipFill>
          <a:blip r:embed="rId4" cstate="print"/>
          <a:srcRect b="3819"/>
          <a:stretch>
            <a:fillRect/>
          </a:stretch>
        </p:blipFill>
        <p:spPr bwMode="auto">
          <a:xfrm>
            <a:off x="4329113" y="4267200"/>
            <a:ext cx="4814887" cy="1981200"/>
          </a:xfrm>
          <a:prstGeom prst="rect">
            <a:avLst/>
          </a:prstGeom>
          <a:noFill/>
          <a:ln w="9525">
            <a:noFill/>
            <a:miter lim="800000"/>
            <a:headEnd/>
            <a:tailEnd/>
          </a:ln>
        </p:spPr>
      </p:pic>
      <p:sp>
        <p:nvSpPr>
          <p:cNvPr id="20484" name="Rectangle 4"/>
          <p:cNvSpPr>
            <a:spLocks noGrp="1" noChangeArrowheads="1"/>
          </p:cNvSpPr>
          <p:nvPr>
            <p:ph type="title"/>
          </p:nvPr>
        </p:nvSpPr>
        <p:spPr/>
        <p:txBody>
          <a:bodyPr/>
          <a:lstStyle/>
          <a:p>
            <a:pPr eaLnBrk="1" hangingPunct="1"/>
            <a:r>
              <a:rPr lang="en-US" smtClean="0"/>
              <a:t>Multiplication of Animal Viruses</a:t>
            </a:r>
          </a:p>
        </p:txBody>
      </p:sp>
      <p:sp>
        <p:nvSpPr>
          <p:cNvPr id="149509" name="Rectangle 5"/>
          <p:cNvSpPr>
            <a:spLocks noGrp="1" noChangeArrowheads="1"/>
          </p:cNvSpPr>
          <p:nvPr>
            <p:ph idx="1"/>
          </p:nvPr>
        </p:nvSpPr>
        <p:spPr>
          <a:xfrm>
            <a:off x="227013" y="838200"/>
            <a:ext cx="4116387" cy="5867400"/>
          </a:xfrm>
        </p:spPr>
        <p:txBody>
          <a:bodyPr/>
          <a:lstStyle/>
          <a:p>
            <a:pPr eaLnBrk="1" hangingPunct="1"/>
            <a:r>
              <a:rPr lang="en-US" b="1" smtClean="0"/>
              <a:t>Entry</a:t>
            </a:r>
            <a:r>
              <a:rPr lang="en-US" smtClean="0"/>
              <a:t> – by pinocytosis or fusion</a:t>
            </a:r>
          </a:p>
          <a:p>
            <a:pPr lvl="1" eaLnBrk="1" hangingPunct="1"/>
            <a:r>
              <a:rPr lang="en-US" b="1" smtClean="0"/>
              <a:t>pinocytosis</a:t>
            </a:r>
            <a:r>
              <a:rPr lang="en-US" smtClean="0"/>
              <a:t> – cell brings in nutrients by membrane infolding &amp; vesicle formation</a:t>
            </a:r>
          </a:p>
          <a:p>
            <a:pPr lvl="2" eaLnBrk="1" hangingPunct="1"/>
            <a:r>
              <a:rPr lang="en-US" smtClean="0"/>
              <a:t>brings anything attached to membrane</a:t>
            </a:r>
          </a:p>
          <a:p>
            <a:pPr lvl="1" eaLnBrk="1" hangingPunct="1"/>
            <a:r>
              <a:rPr lang="en-US" b="1" smtClean="0"/>
              <a:t>fusion</a:t>
            </a:r>
            <a:r>
              <a:rPr lang="en-US" smtClean="0"/>
              <a:t> – for enveloped viruses</a:t>
            </a:r>
          </a:p>
          <a:p>
            <a:pPr lvl="2" eaLnBrk="1" hangingPunct="1"/>
            <a:r>
              <a:rPr lang="en-US" smtClean="0"/>
              <a:t>envelope fuses with cell membrane &amp; releases contents into cell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50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50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950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950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p:txBody>
          <a:bodyPr/>
          <a:lstStyle/>
          <a:p>
            <a:pPr eaLnBrk="1" hangingPunct="1"/>
            <a:r>
              <a:rPr lang="en-US" smtClean="0"/>
              <a:t>Multiplication of Animal Viruses</a:t>
            </a:r>
          </a:p>
        </p:txBody>
      </p:sp>
      <p:sp>
        <p:nvSpPr>
          <p:cNvPr id="149509" name="Rectangle 5"/>
          <p:cNvSpPr>
            <a:spLocks noGrp="1" noChangeArrowheads="1"/>
          </p:cNvSpPr>
          <p:nvPr>
            <p:ph idx="1"/>
          </p:nvPr>
        </p:nvSpPr>
        <p:spPr>
          <a:xfrm>
            <a:off x="227013" y="838200"/>
            <a:ext cx="8683625" cy="3352800"/>
          </a:xfrm>
        </p:spPr>
        <p:txBody>
          <a:bodyPr/>
          <a:lstStyle/>
          <a:p>
            <a:pPr eaLnBrk="1" hangingPunct="1"/>
            <a:r>
              <a:rPr lang="en-US" b="1" smtClean="0"/>
              <a:t>Uncoating</a:t>
            </a:r>
            <a:r>
              <a:rPr lang="en-US" smtClean="0"/>
              <a:t> – separation of viral nucleic acid from protein coat by viral or host enzymes</a:t>
            </a:r>
          </a:p>
          <a:p>
            <a:pPr eaLnBrk="1" hangingPunct="1"/>
            <a:r>
              <a:rPr lang="en-US" b="1" smtClean="0"/>
              <a:t>Biosynthesis</a:t>
            </a:r>
            <a:r>
              <a:rPr lang="en-US" smtClean="0"/>
              <a:t> – production of nucleic acid &amp; proteins</a:t>
            </a:r>
          </a:p>
          <a:p>
            <a:pPr lvl="1" eaLnBrk="1" hangingPunct="1"/>
            <a:r>
              <a:rPr lang="en-US" smtClean="0"/>
              <a:t>varies for different types of DNA &amp; RNA viruses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50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50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a:lstStyle/>
          <a:p>
            <a:pPr eaLnBrk="1" hangingPunct="1"/>
            <a:r>
              <a:rPr lang="en-US" smtClean="0"/>
              <a:t>Biosynthesis DNA viruses</a:t>
            </a:r>
          </a:p>
        </p:txBody>
      </p:sp>
      <p:sp>
        <p:nvSpPr>
          <p:cNvPr id="149509" name="Rectangle 5"/>
          <p:cNvSpPr>
            <a:spLocks noGrp="1" noChangeArrowheads="1"/>
          </p:cNvSpPr>
          <p:nvPr>
            <p:ph idx="1"/>
          </p:nvPr>
        </p:nvSpPr>
        <p:spPr>
          <a:xfrm>
            <a:off x="76200" y="762000"/>
            <a:ext cx="8534400" cy="5791200"/>
          </a:xfrm>
        </p:spPr>
        <p:txBody>
          <a:bodyPr/>
          <a:lstStyle/>
          <a:p>
            <a:pPr eaLnBrk="1" hangingPunct="1"/>
            <a:r>
              <a:rPr lang="en-US" sz="2400" dirty="0" smtClean="0"/>
              <a:t>DNA made in nucleus, </a:t>
            </a:r>
          </a:p>
          <a:p>
            <a:pPr eaLnBrk="1" hangingPunct="1">
              <a:buFont typeface="Wingdings" pitchFamily="2" charset="2"/>
              <a:buNone/>
            </a:pPr>
            <a:r>
              <a:rPr lang="en-US" sz="2400" dirty="0" smtClean="0"/>
              <a:t>proteins in cytoplasm</a:t>
            </a:r>
          </a:p>
          <a:p>
            <a:pPr eaLnBrk="1" hangingPunct="1">
              <a:spcAft>
                <a:spcPct val="0"/>
              </a:spcAft>
            </a:pPr>
            <a:r>
              <a:rPr lang="en-US" sz="2400" dirty="0" smtClean="0"/>
              <a:t>virions assembled in </a:t>
            </a:r>
          </a:p>
          <a:p>
            <a:pPr eaLnBrk="1" hangingPunct="1">
              <a:spcAft>
                <a:spcPct val="0"/>
              </a:spcAft>
              <a:buFont typeface="Wingdings" pitchFamily="2" charset="2"/>
              <a:buNone/>
            </a:pPr>
            <a:r>
              <a:rPr lang="en-US" sz="2400" dirty="0" smtClean="0"/>
              <a:t>nucleus</a:t>
            </a:r>
          </a:p>
          <a:p>
            <a:pPr eaLnBrk="1" hangingPunct="1">
              <a:spcAft>
                <a:spcPct val="0"/>
              </a:spcAft>
            </a:pPr>
            <a:endParaRPr lang="en-US" sz="2400" dirty="0" smtClean="0"/>
          </a:p>
          <a:p>
            <a:pPr eaLnBrk="1" hangingPunct="1">
              <a:spcAft>
                <a:spcPct val="0"/>
              </a:spcAft>
            </a:pPr>
            <a:endParaRPr lang="en-US" sz="2400" dirty="0" smtClean="0"/>
          </a:p>
          <a:p>
            <a:pPr eaLnBrk="1" hangingPunct="1">
              <a:spcAft>
                <a:spcPct val="0"/>
              </a:spcAft>
            </a:pPr>
            <a:r>
              <a:rPr lang="en-US" sz="2400" dirty="0" smtClean="0"/>
              <a:t>Attachment, entry, </a:t>
            </a:r>
          </a:p>
          <a:p>
            <a:pPr eaLnBrk="1" hangingPunct="1">
              <a:spcAft>
                <a:spcPct val="0"/>
              </a:spcAft>
              <a:buFont typeface="Wingdings" pitchFamily="2" charset="2"/>
              <a:buNone/>
            </a:pPr>
            <a:r>
              <a:rPr lang="en-US" sz="2400" dirty="0" err="1" smtClean="0"/>
              <a:t>uncoating</a:t>
            </a:r>
            <a:r>
              <a:rPr lang="en-US" sz="2400" dirty="0" smtClean="0"/>
              <a:t> and viral DNA </a:t>
            </a:r>
          </a:p>
          <a:p>
            <a:pPr eaLnBrk="1" hangingPunct="1">
              <a:spcAft>
                <a:spcPct val="0"/>
              </a:spcAft>
              <a:buFont typeface="Wingdings" pitchFamily="2" charset="2"/>
              <a:buNone/>
            </a:pPr>
            <a:r>
              <a:rPr lang="en-US" sz="2400" dirty="0" smtClean="0"/>
              <a:t>released into the nucleus of the host cell</a:t>
            </a:r>
          </a:p>
          <a:p>
            <a:pPr eaLnBrk="1" hangingPunct="1">
              <a:spcAft>
                <a:spcPct val="0"/>
              </a:spcAft>
            </a:pPr>
            <a:r>
              <a:rPr lang="en-US" sz="2400" dirty="0" smtClean="0"/>
              <a:t>Transcription and Translation of “early” genes </a:t>
            </a:r>
          </a:p>
          <a:p>
            <a:pPr lvl="1" eaLnBrk="1" hangingPunct="1">
              <a:spcAft>
                <a:spcPct val="0"/>
              </a:spcAft>
            </a:pPr>
            <a:r>
              <a:rPr lang="en-US" dirty="0" smtClean="0"/>
              <a:t>enzymes that are required for multiplication of viral DNA</a:t>
            </a:r>
          </a:p>
          <a:p>
            <a:pPr lvl="1" eaLnBrk="1" hangingPunct="1">
              <a:spcAft>
                <a:spcPct val="0"/>
              </a:spcAft>
            </a:pPr>
            <a:r>
              <a:rPr lang="en-US" dirty="0" smtClean="0"/>
              <a:t>Replication/multiplication of viral DNA</a:t>
            </a:r>
          </a:p>
          <a:p>
            <a:pPr eaLnBrk="1" hangingPunct="1">
              <a:spcAft>
                <a:spcPct val="0"/>
              </a:spcAft>
            </a:pPr>
            <a:r>
              <a:rPr lang="en-US" sz="2400" dirty="0" smtClean="0"/>
              <a:t>Transcription and Translation of “late” genes </a:t>
            </a:r>
          </a:p>
          <a:p>
            <a:pPr lvl="1" eaLnBrk="1" hangingPunct="1">
              <a:spcAft>
                <a:spcPct val="0"/>
              </a:spcAft>
            </a:pPr>
            <a:r>
              <a:rPr lang="en-US" dirty="0" err="1" smtClean="0"/>
              <a:t>Capsid</a:t>
            </a:r>
            <a:r>
              <a:rPr lang="en-US" dirty="0" smtClean="0"/>
              <a:t> and other structural proteins</a:t>
            </a:r>
          </a:p>
          <a:p>
            <a:pPr eaLnBrk="1" hangingPunct="1">
              <a:spcAft>
                <a:spcPct val="0"/>
              </a:spcAft>
            </a:pPr>
            <a:r>
              <a:rPr lang="en-US" sz="2400" dirty="0" err="1" smtClean="0"/>
              <a:t>Capsid</a:t>
            </a:r>
            <a:r>
              <a:rPr lang="en-US" sz="2400" dirty="0" smtClean="0"/>
              <a:t> proteins migrate to the nuclei and fuse with the DNA creating complete virions</a:t>
            </a:r>
          </a:p>
          <a:p>
            <a:pPr eaLnBrk="1" hangingPunct="1">
              <a:spcAft>
                <a:spcPct val="0"/>
              </a:spcAft>
            </a:pPr>
            <a:endParaRPr lang="en-US" dirty="0" smtClean="0"/>
          </a:p>
          <a:p>
            <a:pPr eaLnBrk="1" hangingPunct="1">
              <a:spcAft>
                <a:spcPct val="0"/>
              </a:spcAft>
            </a:pPr>
            <a:endParaRPr lang="en-US" dirty="0" smtClean="0"/>
          </a:p>
        </p:txBody>
      </p:sp>
      <p:pic>
        <p:nvPicPr>
          <p:cNvPr id="5" name="Picture 8" descr="figure_13_15_labeled"/>
          <p:cNvPicPr>
            <a:picLocks noChangeAspect="1" noChangeArrowheads="1"/>
          </p:cNvPicPr>
          <p:nvPr/>
        </p:nvPicPr>
        <p:blipFill>
          <a:blip r:embed="rId3" cstate="print"/>
          <a:srcRect b="21918"/>
          <a:stretch>
            <a:fillRect/>
          </a:stretch>
        </p:blipFill>
        <p:spPr bwMode="auto">
          <a:xfrm>
            <a:off x="3841750" y="533400"/>
            <a:ext cx="5302250"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5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50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950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950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950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950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950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950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9509">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9509">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9509">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9509">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9509">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1"/>
          <p:cNvSpPr>
            <a:spLocks noGrp="1"/>
          </p:cNvSpPr>
          <p:nvPr>
            <p:ph idx="1"/>
          </p:nvPr>
        </p:nvSpPr>
        <p:spPr>
          <a:xfrm>
            <a:off x="228600" y="838200"/>
            <a:ext cx="6629400" cy="6019800"/>
          </a:xfrm>
        </p:spPr>
        <p:txBody>
          <a:bodyPr/>
          <a:lstStyle/>
          <a:p>
            <a:r>
              <a:rPr lang="en-US" b="1" dirty="0" err="1" smtClean="0"/>
              <a:t>Martinus</a:t>
            </a:r>
            <a:r>
              <a:rPr lang="en-US" b="1" dirty="0" smtClean="0"/>
              <a:t> Willem </a:t>
            </a:r>
            <a:r>
              <a:rPr lang="en-US" b="1" dirty="0" err="1" smtClean="0"/>
              <a:t>Beijerinck</a:t>
            </a:r>
            <a:r>
              <a:rPr lang="en-US" b="1" dirty="0" smtClean="0"/>
              <a:t> </a:t>
            </a:r>
            <a:r>
              <a:rPr lang="en-US" dirty="0" smtClean="0"/>
              <a:t>– “founder” of virology</a:t>
            </a:r>
          </a:p>
          <a:p>
            <a:pPr lvl="1"/>
            <a:r>
              <a:rPr lang="en-US" dirty="0" smtClean="0"/>
              <a:t>In 1898, he determined tobacco mosaic disease is caused by an agent smaller than a bacterium.</a:t>
            </a:r>
          </a:p>
          <a:p>
            <a:pPr lvl="2"/>
            <a:r>
              <a:rPr lang="en-US" dirty="0" smtClean="0"/>
              <a:t>He named that new pathogen virus (</a:t>
            </a:r>
            <a:r>
              <a:rPr lang="en-US" sz="2000" dirty="0" smtClean="0"/>
              <a:t>Latin word meaning “poison”)</a:t>
            </a:r>
            <a:endParaRPr lang="en-US" dirty="0" smtClean="0"/>
          </a:p>
          <a:p>
            <a:pPr lvl="1"/>
            <a:r>
              <a:rPr lang="en-US" dirty="0" smtClean="0"/>
              <a:t>He said that viruses were liquid in nature – which was proved wrong later</a:t>
            </a:r>
          </a:p>
          <a:p>
            <a:pPr lvl="1"/>
            <a:endParaRPr lang="en-US" dirty="0" smtClean="0"/>
          </a:p>
        </p:txBody>
      </p:sp>
      <p:sp>
        <p:nvSpPr>
          <p:cNvPr id="4099" name="Title 2"/>
          <p:cNvSpPr>
            <a:spLocks noGrp="1"/>
          </p:cNvSpPr>
          <p:nvPr>
            <p:ph type="title"/>
          </p:nvPr>
        </p:nvSpPr>
        <p:spPr>
          <a:xfrm>
            <a:off x="457200" y="76200"/>
            <a:ext cx="8229600" cy="685800"/>
          </a:xfrm>
        </p:spPr>
        <p:txBody>
          <a:bodyPr/>
          <a:lstStyle/>
          <a:p>
            <a:r>
              <a:rPr lang="en-US" smtClean="0"/>
              <a:t>Viruses</a:t>
            </a:r>
          </a:p>
        </p:txBody>
      </p:sp>
      <p:pic>
        <p:nvPicPr>
          <p:cNvPr id="4101" name="Picture 3" descr="tabacco plant.jpg"/>
          <p:cNvPicPr>
            <a:picLocks noChangeAspect="1"/>
          </p:cNvPicPr>
          <p:nvPr/>
        </p:nvPicPr>
        <p:blipFill>
          <a:blip r:embed="rId3" cstate="print"/>
          <a:srcRect/>
          <a:stretch>
            <a:fillRect/>
          </a:stretch>
        </p:blipFill>
        <p:spPr bwMode="auto">
          <a:xfrm>
            <a:off x="5486400" y="3962400"/>
            <a:ext cx="3320116"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6" descr="H:\48496 Tortora IRDVD\Working Files 48496\JPEG\ch13_unlabeled\figure_13_15_unlabeled.jpg"/>
          <p:cNvPicPr>
            <a:picLocks noChangeAspect="1" noChangeArrowheads="1"/>
          </p:cNvPicPr>
          <p:nvPr/>
        </p:nvPicPr>
        <p:blipFill>
          <a:blip r:embed="rId3" cstate="print"/>
          <a:srcRect b="3499"/>
          <a:stretch>
            <a:fillRect/>
          </a:stretch>
        </p:blipFill>
        <p:spPr bwMode="auto">
          <a:xfrm>
            <a:off x="768350" y="1412875"/>
            <a:ext cx="8234363" cy="4597400"/>
          </a:xfrm>
          <a:prstGeom prst="rect">
            <a:avLst/>
          </a:prstGeom>
          <a:noFill/>
          <a:ln w="9525">
            <a:noFill/>
            <a:miter lim="800000"/>
            <a:headEnd/>
            <a:tailEnd/>
          </a:ln>
        </p:spPr>
      </p:pic>
      <p:sp>
        <p:nvSpPr>
          <p:cNvPr id="50179" name="Rectangle 2"/>
          <p:cNvSpPr txBox="1">
            <a:spLocks/>
          </p:cNvSpPr>
          <p:nvPr/>
        </p:nvSpPr>
        <p:spPr bwMode="auto">
          <a:xfrm>
            <a:off x="196850" y="76200"/>
            <a:ext cx="8915400" cy="304800"/>
          </a:xfrm>
          <a:prstGeom prst="rect">
            <a:avLst/>
          </a:prstGeom>
          <a:noFill/>
          <a:ln w="9525">
            <a:noFill/>
            <a:miter lim="800000"/>
            <a:headEnd/>
            <a:tailEnd/>
          </a:ln>
        </p:spPr>
        <p:txBody>
          <a:bodyPr anchor="ctr"/>
          <a:lstStyle/>
          <a:p>
            <a:pPr fontAlgn="base">
              <a:spcBef>
                <a:spcPct val="0"/>
              </a:spcBef>
              <a:spcAft>
                <a:spcPct val="0"/>
              </a:spcAft>
            </a:pPr>
            <a:r>
              <a:rPr lang="en-US" sz="1400" b="1" smtClean="0">
                <a:solidFill>
                  <a:srgbClr val="000000"/>
                </a:solidFill>
              </a:rPr>
              <a:t>Figure 13.15 Replication of a DNA-Containing Animal Virus.</a:t>
            </a:r>
          </a:p>
        </p:txBody>
      </p:sp>
      <p:sp>
        <p:nvSpPr>
          <p:cNvPr id="50180" name="Oval 2"/>
          <p:cNvSpPr>
            <a:spLocks noChangeAspect="1"/>
          </p:cNvSpPr>
          <p:nvPr/>
        </p:nvSpPr>
        <p:spPr bwMode="auto">
          <a:xfrm>
            <a:off x="4438650" y="725488"/>
            <a:ext cx="273050" cy="274637"/>
          </a:xfrm>
          <a:prstGeom prst="ellipse">
            <a:avLst/>
          </a:prstGeom>
          <a:solidFill>
            <a:srgbClr val="0092BD"/>
          </a:solidFill>
          <a:ln w="9525" algn="ctr">
            <a:noFill/>
            <a:round/>
            <a:headEnd/>
            <a:tailEnd/>
          </a:ln>
        </p:spPr>
        <p:txBody>
          <a:bodyPr/>
          <a:lstStyle/>
          <a:p>
            <a:pPr fontAlgn="base">
              <a:spcBef>
                <a:spcPct val="0"/>
              </a:spcBef>
              <a:spcAft>
                <a:spcPct val="0"/>
              </a:spcAft>
            </a:pPr>
            <a:endParaRPr lang="en-US" smtClean="0">
              <a:solidFill>
                <a:srgbClr val="000000"/>
              </a:solidFill>
            </a:endParaRPr>
          </a:p>
        </p:txBody>
      </p:sp>
      <p:sp>
        <p:nvSpPr>
          <p:cNvPr id="50181" name="TextBox 3"/>
          <p:cNvSpPr txBox="1">
            <a:spLocks noChangeArrowheads="1"/>
          </p:cNvSpPr>
          <p:nvPr/>
        </p:nvSpPr>
        <p:spPr bwMode="auto">
          <a:xfrm>
            <a:off x="4225925" y="708025"/>
            <a:ext cx="698500" cy="3079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smtClean="0">
                <a:solidFill>
                  <a:srgbClr val="FFFFFF"/>
                </a:solidFill>
              </a:rPr>
              <a:t>1</a:t>
            </a:r>
          </a:p>
        </p:txBody>
      </p:sp>
      <p:sp>
        <p:nvSpPr>
          <p:cNvPr id="50182" name="TextBox 6"/>
          <p:cNvSpPr txBox="1">
            <a:spLocks noChangeArrowheads="1"/>
          </p:cNvSpPr>
          <p:nvPr/>
        </p:nvSpPr>
        <p:spPr bwMode="auto">
          <a:xfrm>
            <a:off x="4654550" y="708025"/>
            <a:ext cx="1724025" cy="738188"/>
          </a:xfrm>
          <a:prstGeom prst="rect">
            <a:avLst/>
          </a:prstGeom>
          <a:noFill/>
          <a:ln w="9525">
            <a:noFill/>
            <a:miter lim="800000"/>
            <a:headEnd/>
            <a:tailEnd/>
          </a:ln>
        </p:spPr>
        <p:txBody>
          <a:bodyPr>
            <a:spAutoFit/>
          </a:bodyPr>
          <a:lstStyle/>
          <a:p>
            <a:pPr fontAlgn="base">
              <a:spcBef>
                <a:spcPct val="0"/>
              </a:spcBef>
              <a:spcAft>
                <a:spcPct val="0"/>
              </a:spcAft>
            </a:pPr>
            <a:r>
              <a:rPr lang="en-US" sz="1400" b="1" smtClean="0">
                <a:solidFill>
                  <a:srgbClr val="000000"/>
                </a:solidFill>
                <a:latin typeface="Arial Black" pitchFamily="34" charset="0"/>
              </a:rPr>
              <a:t>ATTACHMENT </a:t>
            </a:r>
          </a:p>
          <a:p>
            <a:pPr fontAlgn="base">
              <a:spcBef>
                <a:spcPct val="0"/>
              </a:spcBef>
              <a:spcAft>
                <a:spcPct val="0"/>
              </a:spcAft>
            </a:pPr>
            <a:r>
              <a:rPr lang="en-US" sz="1400" b="1" smtClean="0">
                <a:solidFill>
                  <a:srgbClr val="000000"/>
                </a:solidFill>
              </a:rPr>
              <a:t>Virion attaches to host cell.</a:t>
            </a:r>
          </a:p>
        </p:txBody>
      </p:sp>
      <p:sp>
        <p:nvSpPr>
          <p:cNvPr id="50183" name="TextBox 1"/>
          <p:cNvSpPr txBox="1">
            <a:spLocks noChangeArrowheads="1"/>
          </p:cNvSpPr>
          <p:nvPr/>
        </p:nvSpPr>
        <p:spPr bwMode="auto">
          <a:xfrm>
            <a:off x="6604000" y="827088"/>
            <a:ext cx="2508250" cy="739775"/>
          </a:xfrm>
          <a:prstGeom prst="rect">
            <a:avLst/>
          </a:prstGeom>
          <a:noFill/>
          <a:ln w="9525">
            <a:solidFill>
              <a:srgbClr val="66CCFF"/>
            </a:solidFill>
            <a:miter lim="800000"/>
            <a:headEnd/>
            <a:tailEnd/>
          </a:ln>
        </p:spPr>
        <p:txBody>
          <a:bodyPr>
            <a:spAutoFit/>
          </a:bodyPr>
          <a:lstStyle/>
          <a:p>
            <a:pPr fontAlgn="base">
              <a:spcBef>
                <a:spcPct val="0"/>
              </a:spcBef>
              <a:spcAft>
                <a:spcPct val="0"/>
              </a:spcAft>
            </a:pPr>
            <a:r>
              <a:rPr lang="en-US" sz="1400" b="1" smtClean="0">
                <a:solidFill>
                  <a:srgbClr val="000000"/>
                </a:solidFill>
              </a:rPr>
              <a:t>A papovavirus is a typical</a:t>
            </a:r>
          </a:p>
          <a:p>
            <a:pPr fontAlgn="base">
              <a:spcBef>
                <a:spcPct val="0"/>
              </a:spcBef>
              <a:spcAft>
                <a:spcPct val="0"/>
              </a:spcAft>
            </a:pPr>
            <a:r>
              <a:rPr lang="en-US" sz="1400" b="1" smtClean="0">
                <a:solidFill>
                  <a:srgbClr val="000000"/>
                </a:solidFill>
              </a:rPr>
              <a:t>DNA-containing virus that</a:t>
            </a:r>
          </a:p>
          <a:p>
            <a:pPr fontAlgn="base">
              <a:spcBef>
                <a:spcPct val="0"/>
              </a:spcBef>
              <a:spcAft>
                <a:spcPct val="0"/>
              </a:spcAft>
            </a:pPr>
            <a:r>
              <a:rPr lang="en-US" sz="1400" b="1" smtClean="0">
                <a:solidFill>
                  <a:srgbClr val="000000"/>
                </a:solidFill>
              </a:rPr>
              <a:t>attacks animal cells.</a:t>
            </a:r>
          </a:p>
        </p:txBody>
      </p:sp>
      <p:cxnSp>
        <p:nvCxnSpPr>
          <p:cNvPr id="50184" name="Straight Connector 3"/>
          <p:cNvCxnSpPr>
            <a:cxnSpLocks noChangeShapeType="1"/>
          </p:cNvCxnSpPr>
          <p:nvPr/>
        </p:nvCxnSpPr>
        <p:spPr bwMode="auto">
          <a:xfrm flipV="1">
            <a:off x="5843588" y="1292225"/>
            <a:ext cx="760412" cy="0"/>
          </a:xfrm>
          <a:prstGeom prst="line">
            <a:avLst/>
          </a:prstGeom>
          <a:noFill/>
          <a:ln w="9525">
            <a:solidFill>
              <a:srgbClr val="66CCFF"/>
            </a:solidFill>
            <a:round/>
            <a:headEnd/>
            <a:tailEnd/>
          </a:ln>
        </p:spPr>
      </p:cxnSp>
      <p:sp>
        <p:nvSpPr>
          <p:cNvPr id="50185" name="TextBox 7"/>
          <p:cNvSpPr txBox="1">
            <a:spLocks noChangeArrowheads="1"/>
          </p:cNvSpPr>
          <p:nvPr/>
        </p:nvSpPr>
        <p:spPr bwMode="auto">
          <a:xfrm>
            <a:off x="4748213" y="2689225"/>
            <a:ext cx="1093787" cy="307975"/>
          </a:xfrm>
          <a:prstGeom prst="rect">
            <a:avLst/>
          </a:prstGeom>
          <a:noFill/>
          <a:ln w="9525">
            <a:noFill/>
            <a:miter lim="800000"/>
            <a:headEnd/>
            <a:tailEnd/>
          </a:ln>
        </p:spPr>
        <p:txBody>
          <a:bodyPr>
            <a:spAutoFit/>
          </a:bodyPr>
          <a:lstStyle/>
          <a:p>
            <a:pPr fontAlgn="base">
              <a:spcBef>
                <a:spcPct val="0"/>
              </a:spcBef>
              <a:spcAft>
                <a:spcPct val="0"/>
              </a:spcAft>
            </a:pPr>
            <a:r>
              <a:rPr lang="en-US" sz="1400" b="1" smtClean="0">
                <a:solidFill>
                  <a:srgbClr val="000000"/>
                </a:solidFill>
              </a:rPr>
              <a:t>Nucleus</a:t>
            </a:r>
          </a:p>
        </p:txBody>
      </p:sp>
      <p:sp>
        <p:nvSpPr>
          <p:cNvPr id="50186" name="TextBox 11"/>
          <p:cNvSpPr txBox="1">
            <a:spLocks noChangeArrowheads="1"/>
          </p:cNvSpPr>
          <p:nvPr/>
        </p:nvSpPr>
        <p:spPr bwMode="auto">
          <a:xfrm>
            <a:off x="4900613" y="2979738"/>
            <a:ext cx="1093787" cy="307975"/>
          </a:xfrm>
          <a:prstGeom prst="rect">
            <a:avLst/>
          </a:prstGeom>
          <a:noFill/>
          <a:ln w="9525">
            <a:noFill/>
            <a:miter lim="800000"/>
            <a:headEnd/>
            <a:tailEnd/>
          </a:ln>
        </p:spPr>
        <p:txBody>
          <a:bodyPr>
            <a:spAutoFit/>
          </a:bodyPr>
          <a:lstStyle/>
          <a:p>
            <a:pPr fontAlgn="base">
              <a:spcBef>
                <a:spcPct val="0"/>
              </a:spcBef>
              <a:spcAft>
                <a:spcPct val="0"/>
              </a:spcAft>
            </a:pPr>
            <a:r>
              <a:rPr lang="en-US" sz="1400" b="1" smtClean="0">
                <a:solidFill>
                  <a:srgbClr val="000000"/>
                </a:solidFill>
              </a:rPr>
              <a:t>Cytoplasm</a:t>
            </a:r>
          </a:p>
        </p:txBody>
      </p:sp>
      <p:sp>
        <p:nvSpPr>
          <p:cNvPr id="50187" name="TextBox 12"/>
          <p:cNvSpPr txBox="1">
            <a:spLocks noChangeArrowheads="1"/>
          </p:cNvSpPr>
          <p:nvPr/>
        </p:nvSpPr>
        <p:spPr bwMode="auto">
          <a:xfrm>
            <a:off x="6005513" y="1836738"/>
            <a:ext cx="993775" cy="307975"/>
          </a:xfrm>
          <a:prstGeom prst="rect">
            <a:avLst/>
          </a:prstGeom>
          <a:noFill/>
          <a:ln w="9525">
            <a:noFill/>
            <a:miter lim="800000"/>
            <a:headEnd/>
            <a:tailEnd/>
          </a:ln>
        </p:spPr>
        <p:txBody>
          <a:bodyPr>
            <a:spAutoFit/>
          </a:bodyPr>
          <a:lstStyle/>
          <a:p>
            <a:pPr fontAlgn="base">
              <a:spcBef>
                <a:spcPct val="0"/>
              </a:spcBef>
              <a:spcAft>
                <a:spcPct val="0"/>
              </a:spcAft>
            </a:pPr>
            <a:r>
              <a:rPr lang="en-US" sz="1400" b="1" i="1" smtClean="0">
                <a:solidFill>
                  <a:srgbClr val="000000"/>
                </a:solidFill>
              </a:rPr>
              <a:t>Host cell</a:t>
            </a:r>
          </a:p>
        </p:txBody>
      </p:sp>
      <p:cxnSp>
        <p:nvCxnSpPr>
          <p:cNvPr id="50188" name="Straight Connector 9"/>
          <p:cNvCxnSpPr>
            <a:cxnSpLocks noChangeShapeType="1"/>
          </p:cNvCxnSpPr>
          <p:nvPr/>
        </p:nvCxnSpPr>
        <p:spPr bwMode="auto">
          <a:xfrm flipV="1">
            <a:off x="5583238" y="2479675"/>
            <a:ext cx="823912" cy="363538"/>
          </a:xfrm>
          <a:prstGeom prst="line">
            <a:avLst/>
          </a:prstGeom>
          <a:noFill/>
          <a:ln w="9525" algn="ctr">
            <a:solidFill>
              <a:schemeClr val="tx1"/>
            </a:solidFill>
            <a:round/>
            <a:headEnd/>
            <a:tailEnd/>
          </a:ln>
          <a:effectLst/>
        </p:spPr>
      </p:cxnSp>
      <p:cxnSp>
        <p:nvCxnSpPr>
          <p:cNvPr id="50189" name="Straight Connector 15"/>
          <p:cNvCxnSpPr>
            <a:cxnSpLocks noChangeShapeType="1"/>
          </p:cNvCxnSpPr>
          <p:nvPr/>
        </p:nvCxnSpPr>
        <p:spPr bwMode="auto">
          <a:xfrm flipV="1">
            <a:off x="5945188" y="2795588"/>
            <a:ext cx="334962" cy="300037"/>
          </a:xfrm>
          <a:prstGeom prst="line">
            <a:avLst/>
          </a:prstGeom>
          <a:noFill/>
          <a:ln w="9525" algn="ctr">
            <a:solidFill>
              <a:schemeClr val="tx1"/>
            </a:solidFill>
            <a:round/>
            <a:headEnd/>
            <a:tailEnd/>
          </a:ln>
          <a:effectLst/>
        </p:spPr>
      </p:cxnSp>
      <p:sp>
        <p:nvSpPr>
          <p:cNvPr id="50190" name="Oval 2"/>
          <p:cNvSpPr>
            <a:spLocks noChangeAspect="1"/>
          </p:cNvSpPr>
          <p:nvPr/>
        </p:nvSpPr>
        <p:spPr bwMode="auto">
          <a:xfrm>
            <a:off x="7210425" y="1819275"/>
            <a:ext cx="273050" cy="274638"/>
          </a:xfrm>
          <a:prstGeom prst="ellipse">
            <a:avLst/>
          </a:prstGeom>
          <a:solidFill>
            <a:srgbClr val="0092BD"/>
          </a:solidFill>
          <a:ln w="9525" algn="ctr">
            <a:noFill/>
            <a:round/>
            <a:headEnd/>
            <a:tailEnd/>
          </a:ln>
        </p:spPr>
        <p:txBody>
          <a:bodyPr/>
          <a:lstStyle/>
          <a:p>
            <a:pPr fontAlgn="base">
              <a:spcBef>
                <a:spcPct val="0"/>
              </a:spcBef>
              <a:spcAft>
                <a:spcPct val="0"/>
              </a:spcAft>
            </a:pPr>
            <a:endParaRPr lang="en-US" smtClean="0">
              <a:solidFill>
                <a:srgbClr val="000000"/>
              </a:solidFill>
            </a:endParaRPr>
          </a:p>
        </p:txBody>
      </p:sp>
      <p:sp>
        <p:nvSpPr>
          <p:cNvPr id="50191" name="TextBox 3"/>
          <p:cNvSpPr txBox="1">
            <a:spLocks noChangeArrowheads="1"/>
          </p:cNvSpPr>
          <p:nvPr/>
        </p:nvSpPr>
        <p:spPr bwMode="auto">
          <a:xfrm>
            <a:off x="6991350" y="1801813"/>
            <a:ext cx="698500" cy="3079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smtClean="0">
                <a:solidFill>
                  <a:srgbClr val="FFFFFF"/>
                </a:solidFill>
              </a:rPr>
              <a:t>2</a:t>
            </a:r>
          </a:p>
        </p:txBody>
      </p:sp>
      <p:sp>
        <p:nvSpPr>
          <p:cNvPr id="17" name="TextBox 18"/>
          <p:cNvSpPr txBox="1">
            <a:spLocks noChangeArrowheads="1"/>
          </p:cNvSpPr>
          <p:nvPr/>
        </p:nvSpPr>
        <p:spPr bwMode="auto">
          <a:xfrm>
            <a:off x="7483475" y="1776413"/>
            <a:ext cx="17700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fontAlgn="base">
              <a:spcBef>
                <a:spcPct val="0"/>
              </a:spcBef>
              <a:spcAft>
                <a:spcPct val="0"/>
              </a:spcAft>
              <a:defRPr/>
            </a:pPr>
            <a:r>
              <a:rPr lang="en-US" sz="1400" b="1" dirty="0" smtClean="0">
                <a:solidFill>
                  <a:srgbClr val="000000"/>
                </a:solidFill>
                <a:latin typeface="Arial Black" pitchFamily="34" charset="0"/>
              </a:rPr>
              <a:t>ENTRY</a:t>
            </a:r>
            <a:r>
              <a:rPr lang="en-US" sz="1400" b="1" dirty="0" smtClean="0">
                <a:solidFill>
                  <a:srgbClr val="000000"/>
                </a:solidFill>
              </a:rPr>
              <a:t> and </a:t>
            </a:r>
          </a:p>
          <a:p>
            <a:pPr fontAlgn="base">
              <a:spcBef>
                <a:spcPct val="0"/>
              </a:spcBef>
              <a:spcAft>
                <a:spcPct val="0"/>
              </a:spcAft>
              <a:defRPr/>
            </a:pPr>
            <a:r>
              <a:rPr lang="en-US" sz="1400" b="1" dirty="0" smtClean="0">
                <a:solidFill>
                  <a:srgbClr val="000000"/>
                </a:solidFill>
                <a:latin typeface="Arial Black" pitchFamily="34" charset="0"/>
              </a:rPr>
              <a:t>UNCOATING</a:t>
            </a:r>
            <a:r>
              <a:rPr lang="en-US" sz="1400" b="1" dirty="0" smtClean="0">
                <a:solidFill>
                  <a:srgbClr val="000000"/>
                </a:solidFill>
              </a:rPr>
              <a:t> </a:t>
            </a:r>
          </a:p>
          <a:p>
            <a:pPr marL="457200" indent="-457200" fontAlgn="base">
              <a:spcBef>
                <a:spcPct val="0"/>
              </a:spcBef>
              <a:spcAft>
                <a:spcPct val="0"/>
              </a:spcAft>
              <a:defRPr/>
            </a:pPr>
            <a:r>
              <a:rPr lang="en-US" sz="1400" b="1" dirty="0" err="1" smtClean="0">
                <a:solidFill>
                  <a:srgbClr val="000000"/>
                </a:solidFill>
              </a:rPr>
              <a:t>Virion</a:t>
            </a:r>
            <a:r>
              <a:rPr lang="en-US" sz="1400" b="1" dirty="0" smtClean="0">
                <a:solidFill>
                  <a:srgbClr val="000000"/>
                </a:solidFill>
              </a:rPr>
              <a:t> enters cell,</a:t>
            </a:r>
          </a:p>
          <a:p>
            <a:pPr marL="457200" indent="-228600" fontAlgn="base">
              <a:spcBef>
                <a:spcPct val="0"/>
              </a:spcBef>
              <a:spcAft>
                <a:spcPct val="0"/>
              </a:spcAft>
              <a:defRPr/>
            </a:pPr>
            <a:r>
              <a:rPr lang="en-US" sz="1400" b="1" dirty="0" smtClean="0">
                <a:solidFill>
                  <a:srgbClr val="000000"/>
                </a:solidFill>
              </a:rPr>
              <a:t> and its DNA is uncoated.</a:t>
            </a:r>
          </a:p>
        </p:txBody>
      </p:sp>
      <p:sp>
        <p:nvSpPr>
          <p:cNvPr id="50193" name="TextBox 19"/>
          <p:cNvSpPr txBox="1">
            <a:spLocks noChangeArrowheads="1"/>
          </p:cNvSpPr>
          <p:nvPr/>
        </p:nvSpPr>
        <p:spPr bwMode="auto">
          <a:xfrm>
            <a:off x="6937375" y="3116263"/>
            <a:ext cx="1093788" cy="307975"/>
          </a:xfrm>
          <a:prstGeom prst="rect">
            <a:avLst/>
          </a:prstGeom>
          <a:noFill/>
          <a:ln w="9525">
            <a:noFill/>
            <a:miter lim="800000"/>
            <a:headEnd/>
            <a:tailEnd/>
          </a:ln>
        </p:spPr>
        <p:txBody>
          <a:bodyPr>
            <a:spAutoFit/>
          </a:bodyPr>
          <a:lstStyle/>
          <a:p>
            <a:pPr fontAlgn="base">
              <a:spcBef>
                <a:spcPct val="0"/>
              </a:spcBef>
              <a:spcAft>
                <a:spcPct val="0"/>
              </a:spcAft>
            </a:pPr>
            <a:r>
              <a:rPr lang="en-US" sz="1400" b="1" smtClean="0">
                <a:solidFill>
                  <a:srgbClr val="000000"/>
                </a:solidFill>
              </a:rPr>
              <a:t>Viral DNA</a:t>
            </a:r>
          </a:p>
        </p:txBody>
      </p:sp>
      <p:cxnSp>
        <p:nvCxnSpPr>
          <p:cNvPr id="50194" name="Straight Connector 20"/>
          <p:cNvCxnSpPr>
            <a:cxnSpLocks noChangeShapeType="1"/>
          </p:cNvCxnSpPr>
          <p:nvPr/>
        </p:nvCxnSpPr>
        <p:spPr bwMode="auto">
          <a:xfrm>
            <a:off x="7534275" y="3379788"/>
            <a:ext cx="404813" cy="330200"/>
          </a:xfrm>
          <a:prstGeom prst="line">
            <a:avLst/>
          </a:prstGeom>
          <a:noFill/>
          <a:ln w="9525" algn="ctr">
            <a:solidFill>
              <a:schemeClr val="tx1"/>
            </a:solidFill>
            <a:round/>
            <a:headEnd/>
            <a:tailEnd/>
          </a:ln>
          <a:effectLst/>
        </p:spPr>
      </p:cxnSp>
      <p:sp>
        <p:nvSpPr>
          <p:cNvPr id="50195" name="TextBox 10"/>
          <p:cNvSpPr txBox="1">
            <a:spLocks noChangeArrowheads="1"/>
          </p:cNvSpPr>
          <p:nvPr/>
        </p:nvSpPr>
        <p:spPr bwMode="auto">
          <a:xfrm>
            <a:off x="5870575" y="3441700"/>
            <a:ext cx="1522413" cy="307975"/>
          </a:xfrm>
          <a:prstGeom prst="rect">
            <a:avLst/>
          </a:prstGeom>
          <a:noFill/>
          <a:ln w="9525">
            <a:noFill/>
            <a:miter lim="800000"/>
            <a:headEnd/>
            <a:tailEnd/>
          </a:ln>
        </p:spPr>
        <p:txBody>
          <a:bodyPr>
            <a:spAutoFit/>
          </a:bodyPr>
          <a:lstStyle/>
          <a:p>
            <a:pPr fontAlgn="base">
              <a:spcBef>
                <a:spcPct val="0"/>
              </a:spcBef>
              <a:spcAft>
                <a:spcPct val="0"/>
              </a:spcAft>
            </a:pPr>
            <a:r>
              <a:rPr lang="en-US" sz="1400" b="1" smtClean="0">
                <a:solidFill>
                  <a:srgbClr val="000000"/>
                </a:solidFill>
              </a:rPr>
              <a:t>Capsid proteins</a:t>
            </a:r>
          </a:p>
        </p:txBody>
      </p:sp>
      <p:cxnSp>
        <p:nvCxnSpPr>
          <p:cNvPr id="50196" name="Straight Connector 22"/>
          <p:cNvCxnSpPr>
            <a:cxnSpLocks noChangeShapeType="1"/>
          </p:cNvCxnSpPr>
          <p:nvPr/>
        </p:nvCxnSpPr>
        <p:spPr bwMode="auto">
          <a:xfrm>
            <a:off x="7127875" y="3687763"/>
            <a:ext cx="661988" cy="219075"/>
          </a:xfrm>
          <a:prstGeom prst="line">
            <a:avLst/>
          </a:prstGeom>
          <a:noFill/>
          <a:ln w="9525" algn="ctr">
            <a:solidFill>
              <a:schemeClr val="tx1"/>
            </a:solidFill>
            <a:round/>
            <a:headEnd/>
            <a:tailEnd/>
          </a:ln>
          <a:effectLst/>
        </p:spPr>
      </p:cxnSp>
      <p:sp>
        <p:nvSpPr>
          <p:cNvPr id="50197" name="Oval 2"/>
          <p:cNvSpPr>
            <a:spLocks noChangeAspect="1"/>
          </p:cNvSpPr>
          <p:nvPr/>
        </p:nvSpPr>
        <p:spPr bwMode="auto">
          <a:xfrm>
            <a:off x="6664325" y="5480050"/>
            <a:ext cx="273050" cy="274638"/>
          </a:xfrm>
          <a:prstGeom prst="ellipse">
            <a:avLst/>
          </a:prstGeom>
          <a:solidFill>
            <a:srgbClr val="0092BD"/>
          </a:solidFill>
          <a:ln w="9525" algn="ctr">
            <a:noFill/>
            <a:round/>
            <a:headEnd/>
            <a:tailEnd/>
          </a:ln>
        </p:spPr>
        <p:txBody>
          <a:bodyPr/>
          <a:lstStyle/>
          <a:p>
            <a:pPr fontAlgn="base">
              <a:spcBef>
                <a:spcPct val="0"/>
              </a:spcBef>
              <a:spcAft>
                <a:spcPct val="0"/>
              </a:spcAft>
            </a:pPr>
            <a:endParaRPr lang="en-US" smtClean="0">
              <a:solidFill>
                <a:srgbClr val="000000"/>
              </a:solidFill>
            </a:endParaRPr>
          </a:p>
        </p:txBody>
      </p:sp>
      <p:sp>
        <p:nvSpPr>
          <p:cNvPr id="50198" name="TextBox 3"/>
          <p:cNvSpPr txBox="1">
            <a:spLocks noChangeArrowheads="1"/>
          </p:cNvSpPr>
          <p:nvPr/>
        </p:nvSpPr>
        <p:spPr bwMode="auto">
          <a:xfrm>
            <a:off x="6451600" y="5462588"/>
            <a:ext cx="698500" cy="3079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smtClean="0">
                <a:solidFill>
                  <a:srgbClr val="FFFFFF"/>
                </a:solidFill>
              </a:rPr>
              <a:t>3</a:t>
            </a:r>
          </a:p>
        </p:txBody>
      </p:sp>
      <p:sp>
        <p:nvSpPr>
          <p:cNvPr id="50199" name="TextBox 13"/>
          <p:cNvSpPr txBox="1">
            <a:spLocks noChangeArrowheads="1"/>
          </p:cNvSpPr>
          <p:nvPr/>
        </p:nvSpPr>
        <p:spPr bwMode="auto">
          <a:xfrm>
            <a:off x="6881813" y="5461000"/>
            <a:ext cx="2235200" cy="954088"/>
          </a:xfrm>
          <a:prstGeom prst="rect">
            <a:avLst/>
          </a:prstGeom>
          <a:noFill/>
          <a:ln w="9525">
            <a:noFill/>
            <a:miter lim="800000"/>
            <a:headEnd/>
            <a:tailEnd/>
          </a:ln>
        </p:spPr>
        <p:txBody>
          <a:bodyPr>
            <a:spAutoFit/>
          </a:bodyPr>
          <a:lstStyle/>
          <a:p>
            <a:pPr fontAlgn="base">
              <a:spcBef>
                <a:spcPct val="0"/>
              </a:spcBef>
              <a:spcAft>
                <a:spcPct val="0"/>
              </a:spcAft>
            </a:pPr>
            <a:r>
              <a:rPr lang="en-US" sz="1400" b="1" smtClean="0">
                <a:solidFill>
                  <a:srgbClr val="000000"/>
                </a:solidFill>
              </a:rPr>
              <a:t>A portion of viral DNA is</a:t>
            </a:r>
          </a:p>
          <a:p>
            <a:pPr fontAlgn="base">
              <a:spcBef>
                <a:spcPct val="0"/>
              </a:spcBef>
              <a:spcAft>
                <a:spcPct val="0"/>
              </a:spcAft>
            </a:pPr>
            <a:r>
              <a:rPr lang="en-US" sz="1400" b="1" smtClean="0">
                <a:solidFill>
                  <a:srgbClr val="000000"/>
                </a:solidFill>
              </a:rPr>
              <a:t>transcribed, producing</a:t>
            </a:r>
          </a:p>
          <a:p>
            <a:pPr fontAlgn="base">
              <a:spcBef>
                <a:spcPct val="0"/>
              </a:spcBef>
              <a:spcAft>
                <a:spcPct val="0"/>
              </a:spcAft>
            </a:pPr>
            <a:r>
              <a:rPr lang="en-US" sz="1400" b="1" smtClean="0">
                <a:solidFill>
                  <a:srgbClr val="000000"/>
                </a:solidFill>
              </a:rPr>
              <a:t>mRNA that encodes</a:t>
            </a:r>
          </a:p>
          <a:p>
            <a:pPr fontAlgn="base">
              <a:spcBef>
                <a:spcPct val="0"/>
              </a:spcBef>
              <a:spcAft>
                <a:spcPct val="0"/>
              </a:spcAft>
            </a:pPr>
            <a:r>
              <a:rPr lang="en-US" sz="1400" b="1" smtClean="0">
                <a:solidFill>
                  <a:srgbClr val="000000"/>
                </a:solidFill>
              </a:rPr>
              <a:t>“early” viral proteins.</a:t>
            </a:r>
          </a:p>
        </p:txBody>
      </p:sp>
      <p:sp>
        <p:nvSpPr>
          <p:cNvPr id="50200" name="TextBox 26"/>
          <p:cNvSpPr txBox="1">
            <a:spLocks noChangeArrowheads="1"/>
          </p:cNvSpPr>
          <p:nvPr/>
        </p:nvSpPr>
        <p:spPr bwMode="auto">
          <a:xfrm>
            <a:off x="6427788" y="4379913"/>
            <a:ext cx="746125" cy="307975"/>
          </a:xfrm>
          <a:prstGeom prst="rect">
            <a:avLst/>
          </a:prstGeom>
          <a:noFill/>
          <a:ln w="9525">
            <a:noFill/>
            <a:miter lim="800000"/>
            <a:headEnd/>
            <a:tailEnd/>
          </a:ln>
        </p:spPr>
        <p:txBody>
          <a:bodyPr>
            <a:spAutoFit/>
          </a:bodyPr>
          <a:lstStyle/>
          <a:p>
            <a:pPr fontAlgn="base">
              <a:spcBef>
                <a:spcPct val="0"/>
              </a:spcBef>
              <a:spcAft>
                <a:spcPct val="0"/>
              </a:spcAft>
            </a:pPr>
            <a:r>
              <a:rPr lang="en-US" sz="1400" b="1" smtClean="0">
                <a:solidFill>
                  <a:srgbClr val="000000"/>
                </a:solidFill>
              </a:rPr>
              <a:t>mRNA</a:t>
            </a:r>
          </a:p>
        </p:txBody>
      </p:sp>
      <p:cxnSp>
        <p:nvCxnSpPr>
          <p:cNvPr id="50201" name="Straight Connector 27"/>
          <p:cNvCxnSpPr>
            <a:cxnSpLocks noChangeShapeType="1"/>
          </p:cNvCxnSpPr>
          <p:nvPr/>
        </p:nvCxnSpPr>
        <p:spPr bwMode="auto">
          <a:xfrm flipH="1">
            <a:off x="6075363" y="4630738"/>
            <a:ext cx="466725" cy="473075"/>
          </a:xfrm>
          <a:prstGeom prst="line">
            <a:avLst/>
          </a:prstGeom>
          <a:noFill/>
          <a:ln w="9525" algn="ctr">
            <a:solidFill>
              <a:schemeClr val="tx1"/>
            </a:solidFill>
            <a:round/>
            <a:headEnd/>
            <a:tailEnd/>
          </a:ln>
          <a:effectLst/>
        </p:spPr>
      </p:cxnSp>
      <p:sp>
        <p:nvSpPr>
          <p:cNvPr id="50202" name="TextBox 21"/>
          <p:cNvSpPr txBox="1">
            <a:spLocks noChangeArrowheads="1"/>
          </p:cNvSpPr>
          <p:nvPr/>
        </p:nvSpPr>
        <p:spPr bwMode="auto">
          <a:xfrm>
            <a:off x="3551238" y="3636963"/>
            <a:ext cx="2668587" cy="738187"/>
          </a:xfrm>
          <a:prstGeom prst="rect">
            <a:avLst/>
          </a:prstGeom>
          <a:noFill/>
          <a:ln w="9525">
            <a:noFill/>
            <a:miter lim="800000"/>
            <a:headEnd/>
            <a:tailEnd/>
          </a:ln>
        </p:spPr>
        <p:txBody>
          <a:bodyPr>
            <a:spAutoFit/>
          </a:bodyPr>
          <a:lstStyle/>
          <a:p>
            <a:pPr fontAlgn="base">
              <a:spcBef>
                <a:spcPct val="0"/>
              </a:spcBef>
              <a:spcAft>
                <a:spcPct val="0"/>
              </a:spcAft>
            </a:pPr>
            <a:r>
              <a:rPr lang="en-US" sz="1400" b="1" smtClean="0">
                <a:solidFill>
                  <a:srgbClr val="000000"/>
                </a:solidFill>
                <a:latin typeface="Arial Black" pitchFamily="34" charset="0"/>
              </a:rPr>
              <a:t>BIOSYNTHESIS</a:t>
            </a:r>
            <a:r>
              <a:rPr lang="en-US" sz="1400" b="1" smtClean="0">
                <a:solidFill>
                  <a:srgbClr val="000000"/>
                </a:solidFill>
              </a:rPr>
              <a:t> Viral DNA is replicated, and some viral proteins are made.</a:t>
            </a:r>
          </a:p>
        </p:txBody>
      </p:sp>
      <p:sp>
        <p:nvSpPr>
          <p:cNvPr id="50203" name="Oval 2"/>
          <p:cNvSpPr>
            <a:spLocks noChangeAspect="1"/>
          </p:cNvSpPr>
          <p:nvPr/>
        </p:nvSpPr>
        <p:spPr bwMode="auto">
          <a:xfrm>
            <a:off x="3302000" y="3627438"/>
            <a:ext cx="273050" cy="274637"/>
          </a:xfrm>
          <a:prstGeom prst="ellipse">
            <a:avLst/>
          </a:prstGeom>
          <a:solidFill>
            <a:srgbClr val="0092BD"/>
          </a:solidFill>
          <a:ln w="9525" algn="ctr">
            <a:noFill/>
            <a:round/>
            <a:headEnd/>
            <a:tailEnd/>
          </a:ln>
        </p:spPr>
        <p:txBody>
          <a:bodyPr/>
          <a:lstStyle/>
          <a:p>
            <a:pPr fontAlgn="base">
              <a:spcBef>
                <a:spcPct val="0"/>
              </a:spcBef>
              <a:spcAft>
                <a:spcPct val="0"/>
              </a:spcAft>
            </a:pPr>
            <a:endParaRPr lang="en-US" smtClean="0">
              <a:solidFill>
                <a:srgbClr val="000000"/>
              </a:solidFill>
            </a:endParaRPr>
          </a:p>
        </p:txBody>
      </p:sp>
      <p:sp>
        <p:nvSpPr>
          <p:cNvPr id="50204" name="TextBox 3"/>
          <p:cNvSpPr txBox="1">
            <a:spLocks noChangeArrowheads="1"/>
          </p:cNvSpPr>
          <p:nvPr/>
        </p:nvSpPr>
        <p:spPr bwMode="auto">
          <a:xfrm>
            <a:off x="3089275" y="3609975"/>
            <a:ext cx="698500" cy="3079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smtClean="0">
                <a:solidFill>
                  <a:srgbClr val="FFFFFF"/>
                </a:solidFill>
              </a:rPr>
              <a:t>4</a:t>
            </a:r>
          </a:p>
        </p:txBody>
      </p:sp>
      <p:sp>
        <p:nvSpPr>
          <p:cNvPr id="50205" name="TextBox 25"/>
          <p:cNvSpPr txBox="1">
            <a:spLocks noChangeArrowheads="1"/>
          </p:cNvSpPr>
          <p:nvPr/>
        </p:nvSpPr>
        <p:spPr bwMode="auto">
          <a:xfrm>
            <a:off x="676275" y="4864100"/>
            <a:ext cx="2184400" cy="738188"/>
          </a:xfrm>
          <a:prstGeom prst="rect">
            <a:avLst/>
          </a:prstGeom>
          <a:noFill/>
          <a:ln w="9525">
            <a:noFill/>
            <a:miter lim="800000"/>
            <a:headEnd/>
            <a:tailEnd/>
          </a:ln>
        </p:spPr>
        <p:txBody>
          <a:bodyPr>
            <a:spAutoFit/>
          </a:bodyPr>
          <a:lstStyle/>
          <a:p>
            <a:pPr fontAlgn="base">
              <a:spcBef>
                <a:spcPct val="0"/>
              </a:spcBef>
              <a:spcAft>
                <a:spcPct val="0"/>
              </a:spcAft>
            </a:pPr>
            <a:r>
              <a:rPr lang="en-US" sz="1400" b="1" smtClean="0">
                <a:solidFill>
                  <a:srgbClr val="000000"/>
                </a:solidFill>
              </a:rPr>
              <a:t>Late translation;</a:t>
            </a:r>
          </a:p>
          <a:p>
            <a:pPr fontAlgn="base">
              <a:spcBef>
                <a:spcPct val="0"/>
              </a:spcBef>
              <a:spcAft>
                <a:spcPct val="0"/>
              </a:spcAft>
            </a:pPr>
            <a:r>
              <a:rPr lang="en-US" sz="1400" b="1" smtClean="0">
                <a:solidFill>
                  <a:srgbClr val="000000"/>
                </a:solidFill>
              </a:rPr>
              <a:t>capsid proteins are</a:t>
            </a:r>
          </a:p>
          <a:p>
            <a:pPr fontAlgn="base">
              <a:spcBef>
                <a:spcPct val="0"/>
              </a:spcBef>
              <a:spcAft>
                <a:spcPct val="0"/>
              </a:spcAft>
            </a:pPr>
            <a:r>
              <a:rPr lang="en-US" sz="1400" b="1" smtClean="0">
                <a:solidFill>
                  <a:srgbClr val="000000"/>
                </a:solidFill>
              </a:rPr>
              <a:t>synthesized.</a:t>
            </a:r>
          </a:p>
        </p:txBody>
      </p:sp>
      <p:sp>
        <p:nvSpPr>
          <p:cNvPr id="50206" name="Oval 2"/>
          <p:cNvSpPr>
            <a:spLocks noChangeAspect="1"/>
          </p:cNvSpPr>
          <p:nvPr/>
        </p:nvSpPr>
        <p:spPr bwMode="auto">
          <a:xfrm>
            <a:off x="431800" y="4859338"/>
            <a:ext cx="273050" cy="274637"/>
          </a:xfrm>
          <a:prstGeom prst="ellipse">
            <a:avLst/>
          </a:prstGeom>
          <a:solidFill>
            <a:srgbClr val="0092BD"/>
          </a:solidFill>
          <a:ln w="9525" algn="ctr">
            <a:noFill/>
            <a:round/>
            <a:headEnd/>
            <a:tailEnd/>
          </a:ln>
        </p:spPr>
        <p:txBody>
          <a:bodyPr/>
          <a:lstStyle/>
          <a:p>
            <a:pPr fontAlgn="base">
              <a:spcBef>
                <a:spcPct val="0"/>
              </a:spcBef>
              <a:spcAft>
                <a:spcPct val="0"/>
              </a:spcAft>
            </a:pPr>
            <a:endParaRPr lang="en-US" smtClean="0">
              <a:solidFill>
                <a:srgbClr val="000000"/>
              </a:solidFill>
            </a:endParaRPr>
          </a:p>
        </p:txBody>
      </p:sp>
      <p:sp>
        <p:nvSpPr>
          <p:cNvPr id="50207" name="TextBox 3"/>
          <p:cNvSpPr txBox="1">
            <a:spLocks noChangeArrowheads="1"/>
          </p:cNvSpPr>
          <p:nvPr/>
        </p:nvSpPr>
        <p:spPr bwMode="auto">
          <a:xfrm>
            <a:off x="219075" y="4841875"/>
            <a:ext cx="698500" cy="3079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smtClean="0">
                <a:solidFill>
                  <a:srgbClr val="FFFFFF"/>
                </a:solidFill>
              </a:rPr>
              <a:t>5</a:t>
            </a:r>
          </a:p>
        </p:txBody>
      </p:sp>
      <p:sp>
        <p:nvSpPr>
          <p:cNvPr id="50208" name="TextBox 35"/>
          <p:cNvSpPr txBox="1">
            <a:spLocks noChangeArrowheads="1"/>
          </p:cNvSpPr>
          <p:nvPr/>
        </p:nvSpPr>
        <p:spPr bwMode="auto">
          <a:xfrm>
            <a:off x="2133600" y="3132138"/>
            <a:ext cx="1522413" cy="307975"/>
          </a:xfrm>
          <a:prstGeom prst="rect">
            <a:avLst/>
          </a:prstGeom>
          <a:noFill/>
          <a:ln w="9525">
            <a:noFill/>
            <a:miter lim="800000"/>
            <a:headEnd/>
            <a:tailEnd/>
          </a:ln>
        </p:spPr>
        <p:txBody>
          <a:bodyPr>
            <a:spAutoFit/>
          </a:bodyPr>
          <a:lstStyle/>
          <a:p>
            <a:pPr fontAlgn="base">
              <a:spcBef>
                <a:spcPct val="0"/>
              </a:spcBef>
              <a:spcAft>
                <a:spcPct val="0"/>
              </a:spcAft>
            </a:pPr>
            <a:r>
              <a:rPr lang="en-US" sz="1400" b="1" smtClean="0">
                <a:solidFill>
                  <a:srgbClr val="000000"/>
                </a:solidFill>
              </a:rPr>
              <a:t>Capsid proteins</a:t>
            </a:r>
          </a:p>
        </p:txBody>
      </p:sp>
      <p:cxnSp>
        <p:nvCxnSpPr>
          <p:cNvPr id="50209" name="Straight Connector 36"/>
          <p:cNvCxnSpPr>
            <a:cxnSpLocks noChangeShapeType="1"/>
          </p:cNvCxnSpPr>
          <p:nvPr/>
        </p:nvCxnSpPr>
        <p:spPr bwMode="auto">
          <a:xfrm flipV="1">
            <a:off x="2135188" y="3449638"/>
            <a:ext cx="312737" cy="363537"/>
          </a:xfrm>
          <a:prstGeom prst="line">
            <a:avLst/>
          </a:prstGeom>
          <a:noFill/>
          <a:ln w="9525" algn="ctr">
            <a:solidFill>
              <a:schemeClr val="tx1"/>
            </a:solidFill>
            <a:round/>
            <a:headEnd/>
            <a:tailEnd/>
          </a:ln>
          <a:effectLst/>
        </p:spPr>
      </p:cxnSp>
      <p:cxnSp>
        <p:nvCxnSpPr>
          <p:cNvPr id="50210" name="Straight Connector 37"/>
          <p:cNvCxnSpPr>
            <a:cxnSpLocks noChangeShapeType="1"/>
          </p:cNvCxnSpPr>
          <p:nvPr/>
        </p:nvCxnSpPr>
        <p:spPr bwMode="auto">
          <a:xfrm flipV="1">
            <a:off x="2073275" y="3449638"/>
            <a:ext cx="374650" cy="207962"/>
          </a:xfrm>
          <a:prstGeom prst="line">
            <a:avLst/>
          </a:prstGeom>
          <a:noFill/>
          <a:ln w="9525" algn="ctr">
            <a:solidFill>
              <a:schemeClr val="tx1"/>
            </a:solidFill>
            <a:round/>
            <a:headEnd/>
            <a:tailEnd/>
          </a:ln>
          <a:effectLst/>
        </p:spPr>
      </p:cxnSp>
      <p:sp>
        <p:nvSpPr>
          <p:cNvPr id="50211" name="TextBox 32"/>
          <p:cNvSpPr txBox="1">
            <a:spLocks noChangeArrowheads="1"/>
          </p:cNvSpPr>
          <p:nvPr/>
        </p:nvSpPr>
        <p:spPr bwMode="auto">
          <a:xfrm>
            <a:off x="403225" y="2278063"/>
            <a:ext cx="1577975" cy="738187"/>
          </a:xfrm>
          <a:prstGeom prst="rect">
            <a:avLst/>
          </a:prstGeom>
          <a:noFill/>
          <a:ln w="9525">
            <a:noFill/>
            <a:miter lim="800000"/>
            <a:headEnd/>
            <a:tailEnd/>
          </a:ln>
        </p:spPr>
        <p:txBody>
          <a:bodyPr>
            <a:spAutoFit/>
          </a:bodyPr>
          <a:lstStyle/>
          <a:p>
            <a:pPr fontAlgn="base">
              <a:spcBef>
                <a:spcPct val="0"/>
              </a:spcBef>
              <a:spcAft>
                <a:spcPct val="0"/>
              </a:spcAft>
            </a:pPr>
            <a:r>
              <a:rPr lang="en-US" sz="1400" b="1" smtClean="0">
                <a:solidFill>
                  <a:srgbClr val="000000"/>
                </a:solidFill>
                <a:latin typeface="Arial Black" pitchFamily="34" charset="0"/>
              </a:rPr>
              <a:t>MATURATION</a:t>
            </a:r>
          </a:p>
          <a:p>
            <a:pPr fontAlgn="base">
              <a:spcBef>
                <a:spcPct val="0"/>
              </a:spcBef>
              <a:spcAft>
                <a:spcPct val="0"/>
              </a:spcAft>
            </a:pPr>
            <a:r>
              <a:rPr lang="en-US" sz="1400" b="1" smtClean="0">
                <a:solidFill>
                  <a:srgbClr val="000000"/>
                </a:solidFill>
              </a:rPr>
              <a:t>Virions</a:t>
            </a:r>
          </a:p>
          <a:p>
            <a:pPr fontAlgn="base">
              <a:spcBef>
                <a:spcPct val="0"/>
              </a:spcBef>
              <a:spcAft>
                <a:spcPct val="0"/>
              </a:spcAft>
            </a:pPr>
            <a:r>
              <a:rPr lang="en-US" sz="1400" b="1" smtClean="0">
                <a:solidFill>
                  <a:srgbClr val="000000"/>
                </a:solidFill>
              </a:rPr>
              <a:t>mature.</a:t>
            </a:r>
          </a:p>
        </p:txBody>
      </p:sp>
      <p:sp>
        <p:nvSpPr>
          <p:cNvPr id="50212" name="Oval 2"/>
          <p:cNvSpPr>
            <a:spLocks noChangeAspect="1"/>
          </p:cNvSpPr>
          <p:nvPr/>
        </p:nvSpPr>
        <p:spPr bwMode="auto">
          <a:xfrm>
            <a:off x="133350" y="2276475"/>
            <a:ext cx="273050" cy="274638"/>
          </a:xfrm>
          <a:prstGeom prst="ellipse">
            <a:avLst/>
          </a:prstGeom>
          <a:solidFill>
            <a:srgbClr val="0092BD"/>
          </a:solidFill>
          <a:ln w="9525" algn="ctr">
            <a:noFill/>
            <a:round/>
            <a:headEnd/>
            <a:tailEnd/>
          </a:ln>
        </p:spPr>
        <p:txBody>
          <a:bodyPr/>
          <a:lstStyle/>
          <a:p>
            <a:pPr fontAlgn="base">
              <a:spcBef>
                <a:spcPct val="0"/>
              </a:spcBef>
              <a:spcAft>
                <a:spcPct val="0"/>
              </a:spcAft>
            </a:pPr>
            <a:endParaRPr lang="en-US" smtClean="0">
              <a:solidFill>
                <a:srgbClr val="000000"/>
              </a:solidFill>
            </a:endParaRPr>
          </a:p>
        </p:txBody>
      </p:sp>
      <p:sp>
        <p:nvSpPr>
          <p:cNvPr id="50213" name="TextBox 3"/>
          <p:cNvSpPr txBox="1">
            <a:spLocks noChangeArrowheads="1"/>
          </p:cNvSpPr>
          <p:nvPr/>
        </p:nvSpPr>
        <p:spPr bwMode="auto">
          <a:xfrm>
            <a:off x="0" y="2260600"/>
            <a:ext cx="533400" cy="3079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smtClean="0">
                <a:solidFill>
                  <a:srgbClr val="FFFFFF"/>
                </a:solidFill>
              </a:rPr>
              <a:t>6</a:t>
            </a:r>
          </a:p>
        </p:txBody>
      </p:sp>
      <p:grpSp>
        <p:nvGrpSpPr>
          <p:cNvPr id="2" name="Group 1"/>
          <p:cNvGrpSpPr>
            <a:grpSpLocks/>
          </p:cNvGrpSpPr>
          <p:nvPr/>
        </p:nvGrpSpPr>
        <p:grpSpPr bwMode="auto">
          <a:xfrm>
            <a:off x="606425" y="1138238"/>
            <a:ext cx="698500" cy="307975"/>
            <a:chOff x="844550" y="530225"/>
            <a:chExt cx="698500" cy="307975"/>
          </a:xfrm>
        </p:grpSpPr>
        <p:sp>
          <p:nvSpPr>
            <p:cNvPr id="50222" name="Oval 2"/>
            <p:cNvSpPr>
              <a:spLocks noChangeAspect="1"/>
            </p:cNvSpPr>
            <p:nvPr/>
          </p:nvSpPr>
          <p:spPr bwMode="auto">
            <a:xfrm>
              <a:off x="1057275" y="530225"/>
              <a:ext cx="273050" cy="274638"/>
            </a:xfrm>
            <a:prstGeom prst="ellipse">
              <a:avLst/>
            </a:prstGeom>
            <a:solidFill>
              <a:srgbClr val="0092BD"/>
            </a:solidFill>
            <a:ln w="9525" algn="ctr">
              <a:noFill/>
              <a:round/>
              <a:headEnd/>
              <a:tailEnd/>
            </a:ln>
          </p:spPr>
          <p:txBody>
            <a:bodyPr/>
            <a:lstStyle/>
            <a:p>
              <a:pPr fontAlgn="base">
                <a:spcBef>
                  <a:spcPct val="0"/>
                </a:spcBef>
                <a:spcAft>
                  <a:spcPct val="0"/>
                </a:spcAft>
              </a:pPr>
              <a:endParaRPr lang="en-US" smtClean="0">
                <a:solidFill>
                  <a:srgbClr val="000000"/>
                </a:solidFill>
              </a:endParaRPr>
            </a:p>
          </p:txBody>
        </p:sp>
        <p:sp>
          <p:nvSpPr>
            <p:cNvPr id="50223" name="TextBox 3"/>
            <p:cNvSpPr txBox="1">
              <a:spLocks noChangeArrowheads="1"/>
            </p:cNvSpPr>
            <p:nvPr/>
          </p:nvSpPr>
          <p:spPr bwMode="auto">
            <a:xfrm>
              <a:off x="844550" y="530225"/>
              <a:ext cx="698500" cy="3079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smtClean="0">
                  <a:solidFill>
                    <a:srgbClr val="FFFFFF"/>
                  </a:solidFill>
                </a:rPr>
                <a:t>7</a:t>
              </a:r>
            </a:p>
          </p:txBody>
        </p:sp>
      </p:grpSp>
      <p:sp>
        <p:nvSpPr>
          <p:cNvPr id="50215" name="TextBox 38"/>
          <p:cNvSpPr txBox="1">
            <a:spLocks noChangeArrowheads="1"/>
          </p:cNvSpPr>
          <p:nvPr/>
        </p:nvSpPr>
        <p:spPr bwMode="auto">
          <a:xfrm>
            <a:off x="1023938" y="1123950"/>
            <a:ext cx="1138237" cy="738188"/>
          </a:xfrm>
          <a:prstGeom prst="rect">
            <a:avLst/>
          </a:prstGeom>
          <a:noFill/>
          <a:ln w="9525">
            <a:noFill/>
            <a:miter lim="800000"/>
            <a:headEnd/>
            <a:tailEnd/>
          </a:ln>
        </p:spPr>
        <p:txBody>
          <a:bodyPr>
            <a:spAutoFit/>
          </a:bodyPr>
          <a:lstStyle/>
          <a:p>
            <a:pPr fontAlgn="base">
              <a:spcBef>
                <a:spcPct val="0"/>
              </a:spcBef>
              <a:spcAft>
                <a:spcPct val="0"/>
              </a:spcAft>
            </a:pPr>
            <a:r>
              <a:rPr lang="en-US" sz="1400" b="1" smtClean="0">
                <a:solidFill>
                  <a:srgbClr val="000000"/>
                </a:solidFill>
                <a:latin typeface="Arial Black" pitchFamily="34" charset="0"/>
              </a:rPr>
              <a:t>RELEASE</a:t>
            </a:r>
          </a:p>
          <a:p>
            <a:pPr fontAlgn="base">
              <a:spcBef>
                <a:spcPct val="0"/>
              </a:spcBef>
              <a:spcAft>
                <a:spcPct val="0"/>
              </a:spcAft>
            </a:pPr>
            <a:r>
              <a:rPr lang="en-US" sz="1400" b="1" smtClean="0">
                <a:solidFill>
                  <a:srgbClr val="000000"/>
                </a:solidFill>
              </a:rPr>
              <a:t>Virions are</a:t>
            </a:r>
          </a:p>
          <a:p>
            <a:pPr fontAlgn="base">
              <a:spcBef>
                <a:spcPct val="0"/>
              </a:spcBef>
              <a:spcAft>
                <a:spcPct val="0"/>
              </a:spcAft>
            </a:pPr>
            <a:r>
              <a:rPr lang="en-US" sz="1400" b="1" smtClean="0">
                <a:solidFill>
                  <a:srgbClr val="000000"/>
                </a:solidFill>
              </a:rPr>
              <a:t>released.</a:t>
            </a:r>
          </a:p>
        </p:txBody>
      </p:sp>
      <p:sp>
        <p:nvSpPr>
          <p:cNvPr id="50216" name="TextBox 48"/>
          <p:cNvSpPr txBox="1">
            <a:spLocks noChangeArrowheads="1"/>
          </p:cNvSpPr>
          <p:nvPr/>
        </p:nvSpPr>
        <p:spPr bwMode="auto">
          <a:xfrm>
            <a:off x="3575050" y="1633538"/>
            <a:ext cx="617538" cy="307975"/>
          </a:xfrm>
          <a:prstGeom prst="rect">
            <a:avLst/>
          </a:prstGeom>
          <a:noFill/>
          <a:ln w="9525">
            <a:noFill/>
            <a:miter lim="800000"/>
            <a:headEnd/>
            <a:tailEnd/>
          </a:ln>
        </p:spPr>
        <p:txBody>
          <a:bodyPr>
            <a:spAutoFit/>
          </a:bodyPr>
          <a:lstStyle/>
          <a:p>
            <a:pPr fontAlgn="base">
              <a:spcBef>
                <a:spcPct val="0"/>
              </a:spcBef>
              <a:spcAft>
                <a:spcPct val="0"/>
              </a:spcAft>
            </a:pPr>
            <a:r>
              <a:rPr lang="en-US" sz="1400" b="1" smtClean="0">
                <a:solidFill>
                  <a:srgbClr val="000000"/>
                </a:solidFill>
              </a:rPr>
              <a:t>DNA</a:t>
            </a:r>
          </a:p>
        </p:txBody>
      </p:sp>
      <p:sp>
        <p:nvSpPr>
          <p:cNvPr id="50217" name="TextBox 51"/>
          <p:cNvSpPr txBox="1">
            <a:spLocks noChangeArrowheads="1"/>
          </p:cNvSpPr>
          <p:nvPr/>
        </p:nvSpPr>
        <p:spPr bwMode="auto">
          <a:xfrm rot="-2153137">
            <a:off x="4425950" y="2146300"/>
            <a:ext cx="798513" cy="317500"/>
          </a:xfrm>
          <a:prstGeom prst="rect">
            <a:avLst/>
          </a:prstGeom>
          <a:noFill/>
          <a:ln w="9525">
            <a:noFill/>
            <a:miter lim="800000"/>
            <a:headEnd/>
            <a:tailEnd/>
          </a:ln>
        </p:spPr>
        <p:txBody>
          <a:bodyPr>
            <a:spAutoFit/>
          </a:bodyPr>
          <a:lstStyle/>
          <a:p>
            <a:pPr fontAlgn="base">
              <a:spcBef>
                <a:spcPct val="0"/>
              </a:spcBef>
              <a:spcAft>
                <a:spcPct val="0"/>
              </a:spcAft>
            </a:pPr>
            <a:r>
              <a:rPr lang="en-US" sz="1400" b="1" smtClean="0">
                <a:solidFill>
                  <a:srgbClr val="000000"/>
                </a:solidFill>
              </a:rPr>
              <a:t>Capsid</a:t>
            </a:r>
          </a:p>
        </p:txBody>
      </p:sp>
      <p:sp>
        <p:nvSpPr>
          <p:cNvPr id="45" name="Right Brace 44"/>
          <p:cNvSpPr/>
          <p:nvPr/>
        </p:nvSpPr>
        <p:spPr bwMode="auto">
          <a:xfrm>
            <a:off x="4640929" y="1951453"/>
            <a:ext cx="190054" cy="365760"/>
          </a:xfrm>
          <a:prstGeom prst="rightBrace">
            <a:avLst/>
          </a:prstGeom>
          <a:noFill/>
          <a:ln w="9525" cap="flat" cmpd="sng" algn="ctr">
            <a:solidFill>
              <a:schemeClr val="tx1"/>
            </a:solidFill>
            <a:prstDash val="solid"/>
            <a:round/>
            <a:headEnd type="none" w="med" len="med"/>
            <a:tailEnd type="none" w="med" len="med"/>
          </a:ln>
          <a:effectLst/>
          <a:scene3d>
            <a:camera prst="orthographicFront">
              <a:rot lat="0" lon="0" rev="18600000"/>
            </a:camera>
            <a:lightRig rig="threePt" dir="t"/>
          </a:scene3d>
          <a:extLst/>
        </p:spPr>
        <p:txBody>
          <a:bodyPr/>
          <a:lstStyle/>
          <a:p>
            <a:pPr fontAlgn="base">
              <a:spcBef>
                <a:spcPct val="0"/>
              </a:spcBef>
              <a:spcAft>
                <a:spcPct val="0"/>
              </a:spcAft>
              <a:defRPr/>
            </a:pPr>
            <a:endParaRPr lang="en-US">
              <a:solidFill>
                <a:srgbClr val="000000"/>
              </a:solidFill>
              <a:cs typeface="ＭＳ Ｐゴシック"/>
            </a:endParaRPr>
          </a:p>
        </p:txBody>
      </p:sp>
      <p:cxnSp>
        <p:nvCxnSpPr>
          <p:cNvPr id="50219" name="Straight Connector 53"/>
          <p:cNvCxnSpPr>
            <a:cxnSpLocks noChangeShapeType="1"/>
            <a:stCxn id="50216" idx="3"/>
          </p:cNvCxnSpPr>
          <p:nvPr/>
        </p:nvCxnSpPr>
        <p:spPr bwMode="auto">
          <a:xfrm>
            <a:off x="4192588" y="1787525"/>
            <a:ext cx="87312" cy="0"/>
          </a:xfrm>
          <a:prstGeom prst="line">
            <a:avLst/>
          </a:prstGeom>
          <a:noFill/>
          <a:ln w="9525" algn="ctr">
            <a:solidFill>
              <a:schemeClr val="tx1"/>
            </a:solidFill>
            <a:round/>
            <a:headEnd/>
            <a:tailEnd/>
          </a:ln>
          <a:effectLst/>
        </p:spPr>
      </p:cxnSp>
      <p:sp>
        <p:nvSpPr>
          <p:cNvPr id="50220" name="TextBox 49"/>
          <p:cNvSpPr txBox="1">
            <a:spLocks noChangeArrowheads="1"/>
          </p:cNvSpPr>
          <p:nvPr/>
        </p:nvSpPr>
        <p:spPr bwMode="auto">
          <a:xfrm>
            <a:off x="3278188" y="1225550"/>
            <a:ext cx="1254125" cy="307975"/>
          </a:xfrm>
          <a:prstGeom prst="rect">
            <a:avLst/>
          </a:prstGeom>
          <a:noFill/>
          <a:ln w="9525">
            <a:noFill/>
            <a:miter lim="800000"/>
            <a:headEnd/>
            <a:tailEnd/>
          </a:ln>
        </p:spPr>
        <p:txBody>
          <a:bodyPr>
            <a:spAutoFit/>
          </a:bodyPr>
          <a:lstStyle/>
          <a:p>
            <a:pPr fontAlgn="base">
              <a:spcBef>
                <a:spcPct val="0"/>
              </a:spcBef>
              <a:spcAft>
                <a:spcPct val="0"/>
              </a:spcAft>
            </a:pPr>
            <a:r>
              <a:rPr lang="en-US" sz="1400" b="1" i="1" smtClean="0">
                <a:solidFill>
                  <a:srgbClr val="000000"/>
                </a:solidFill>
              </a:rPr>
              <a:t>Papovavirus</a:t>
            </a:r>
          </a:p>
        </p:txBody>
      </p:sp>
      <p:cxnSp>
        <p:nvCxnSpPr>
          <p:cNvPr id="50221" name="Straight Connector 3"/>
          <p:cNvCxnSpPr>
            <a:cxnSpLocks noChangeShapeType="1"/>
          </p:cNvCxnSpPr>
          <p:nvPr/>
        </p:nvCxnSpPr>
        <p:spPr bwMode="auto">
          <a:xfrm flipV="1">
            <a:off x="5843588" y="1292225"/>
            <a:ext cx="0" cy="411163"/>
          </a:xfrm>
          <a:prstGeom prst="line">
            <a:avLst/>
          </a:prstGeom>
          <a:noFill/>
          <a:ln w="9525">
            <a:solidFill>
              <a:srgbClr val="66CCFF"/>
            </a:solidFill>
            <a:round/>
            <a:headEnd/>
            <a:tailEnd/>
          </a:ln>
        </p:spPr>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Biosynthesis RNA viruses</a:t>
            </a:r>
          </a:p>
        </p:txBody>
      </p:sp>
      <p:sp>
        <p:nvSpPr>
          <p:cNvPr id="23555" name="Content Placeholder 2"/>
          <p:cNvSpPr>
            <a:spLocks noGrp="1"/>
          </p:cNvSpPr>
          <p:nvPr>
            <p:ph idx="1"/>
          </p:nvPr>
        </p:nvSpPr>
        <p:spPr>
          <a:xfrm>
            <a:off x="0" y="838200"/>
            <a:ext cx="4495800" cy="5867400"/>
          </a:xfrm>
        </p:spPr>
        <p:txBody>
          <a:bodyPr/>
          <a:lstStyle/>
          <a:p>
            <a:pPr eaLnBrk="1" hangingPunct="1"/>
            <a:r>
              <a:rPr lang="en-US" smtClean="0"/>
              <a:t>RNA &amp; proteins made in cytoplasm</a:t>
            </a:r>
          </a:p>
          <a:p>
            <a:pPr lvl="1" eaLnBrk="1" hangingPunct="1"/>
            <a:r>
              <a:rPr lang="en-US" smtClean="0"/>
              <a:t>depends on number &amp; type of RNA strands</a:t>
            </a:r>
          </a:p>
          <a:p>
            <a:pPr lvl="1" eaLnBrk="1" hangingPunct="1"/>
            <a:r>
              <a:rPr lang="en-US" smtClean="0"/>
              <a:t>After uncoating, single stranded RNA virus are able to synthesize proteins directly</a:t>
            </a:r>
          </a:p>
          <a:p>
            <a:pPr lvl="1" eaLnBrk="1" hangingPunct="1"/>
            <a:r>
              <a:rPr lang="en-US" smtClean="0"/>
              <a:t>with 2 identical sense strands, </a:t>
            </a:r>
            <a:r>
              <a:rPr lang="en-US" b="1" smtClean="0"/>
              <a:t>reverse transcriptase </a:t>
            </a:r>
            <a:r>
              <a:rPr lang="en-US" smtClean="0"/>
              <a:t>makes double stranded DNA from viral RNA</a:t>
            </a:r>
          </a:p>
          <a:p>
            <a:pPr lvl="2" eaLnBrk="1" hangingPunct="1"/>
            <a:r>
              <a:rPr lang="en-US" smtClean="0"/>
              <a:t>integrated into host genome as </a:t>
            </a:r>
            <a:r>
              <a:rPr lang="en-US" b="1" smtClean="0"/>
              <a:t>provirus</a:t>
            </a:r>
          </a:p>
          <a:p>
            <a:pPr lvl="2" eaLnBrk="1" hangingPunct="1"/>
            <a:r>
              <a:rPr lang="en-US" smtClean="0"/>
              <a:t>never leaves</a:t>
            </a:r>
          </a:p>
          <a:p>
            <a:pPr lvl="2" eaLnBrk="1" hangingPunct="1">
              <a:spcAft>
                <a:spcPct val="0"/>
              </a:spcAft>
            </a:pPr>
            <a:r>
              <a:rPr lang="en-US" smtClean="0"/>
              <a:t>may be latent or expressed</a:t>
            </a:r>
          </a:p>
          <a:p>
            <a:endParaRPr lang="en-US" smtClean="0"/>
          </a:p>
        </p:txBody>
      </p:sp>
      <p:grpSp>
        <p:nvGrpSpPr>
          <p:cNvPr id="2" name="Group 12"/>
          <p:cNvGrpSpPr>
            <a:grpSpLocks noChangeAspect="1"/>
          </p:cNvGrpSpPr>
          <p:nvPr/>
        </p:nvGrpSpPr>
        <p:grpSpPr bwMode="auto">
          <a:xfrm>
            <a:off x="4367213" y="847725"/>
            <a:ext cx="4776787" cy="5095875"/>
            <a:chOff x="6858000" y="4419600"/>
            <a:chExt cx="2286000" cy="2438400"/>
          </a:xfrm>
        </p:grpSpPr>
        <p:pic>
          <p:nvPicPr>
            <p:cNvPr id="23557" name="Picture 2" descr="C:\Users\Denise Steele\Documents\Teaching\River Valley Community College\Microbiology, fall 2009\textbook\chapter_13\b_jpeg_images_and_tables\a_labeled\figure_13_17c_labeled.jpg"/>
            <p:cNvPicPr>
              <a:picLocks noChangeAspect="1" noChangeArrowheads="1"/>
            </p:cNvPicPr>
            <p:nvPr/>
          </p:nvPicPr>
          <p:blipFill>
            <a:blip r:embed="rId3" cstate="print">
              <a:clrChange>
                <a:clrFrom>
                  <a:srgbClr val="FFFFFF"/>
                </a:clrFrom>
                <a:clrTo>
                  <a:srgbClr val="FFFFFF">
                    <a:alpha val="0"/>
                  </a:srgbClr>
                </a:clrTo>
              </a:clrChange>
            </a:blip>
            <a:srcRect l="11935" b="2315"/>
            <a:stretch>
              <a:fillRect/>
            </a:stretch>
          </p:blipFill>
          <p:spPr bwMode="auto">
            <a:xfrm>
              <a:off x="6888480" y="4419600"/>
              <a:ext cx="2255520" cy="2438400"/>
            </a:xfrm>
            <a:prstGeom prst="rect">
              <a:avLst/>
            </a:prstGeom>
            <a:noFill/>
            <a:ln w="9525">
              <a:noFill/>
              <a:miter lim="800000"/>
              <a:headEnd/>
              <a:tailEnd/>
            </a:ln>
          </p:spPr>
        </p:pic>
        <p:pic>
          <p:nvPicPr>
            <p:cNvPr id="23558" name="Picture 3" descr="C:\Users\Denise Steele\Documents\Teaching\River Valley Community College\Microbiology, fall 2009\textbook\chapter_13\b_jpeg_images_and_tables\a_labeled\figure_13_17a_labeled.jpg"/>
            <p:cNvPicPr>
              <a:picLocks noChangeAspect="1" noChangeArrowheads="1"/>
            </p:cNvPicPr>
            <p:nvPr/>
          </p:nvPicPr>
          <p:blipFill>
            <a:blip r:embed="rId4" cstate="print">
              <a:clrChange>
                <a:clrFrom>
                  <a:srgbClr val="FFFFFF"/>
                </a:clrFrom>
                <a:clrTo>
                  <a:srgbClr val="FFFFFF">
                    <a:alpha val="0"/>
                  </a:srgbClr>
                </a:clrTo>
              </a:clrChange>
            </a:blip>
            <a:srcRect l="13126" b="2315"/>
            <a:stretch>
              <a:fillRect/>
            </a:stretch>
          </p:blipFill>
          <p:spPr bwMode="auto">
            <a:xfrm>
              <a:off x="6918960" y="4419600"/>
              <a:ext cx="2225040" cy="2438400"/>
            </a:xfrm>
            <a:prstGeom prst="rect">
              <a:avLst/>
            </a:prstGeom>
            <a:noFill/>
            <a:ln w="9525">
              <a:noFill/>
              <a:miter lim="800000"/>
              <a:headEnd/>
              <a:tailEnd/>
            </a:ln>
          </p:spPr>
        </p:pic>
        <p:sp>
          <p:nvSpPr>
            <p:cNvPr id="11" name="Rectangle 10"/>
            <p:cNvSpPr/>
            <p:nvPr/>
          </p:nvSpPr>
          <p:spPr>
            <a:xfrm>
              <a:off x="6858000" y="6218395"/>
              <a:ext cx="91926" cy="639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GEX\Desktop\TORTORA CHAP 13\ch13_unlabeled\figure_13_20b_unlabeled.jpg"/>
          <p:cNvPicPr>
            <a:picLocks noChangeAspect="1" noChangeArrowheads="1"/>
          </p:cNvPicPr>
          <p:nvPr/>
        </p:nvPicPr>
        <p:blipFill>
          <a:blip r:embed="rId3" cstate="print"/>
          <a:srcRect b="3996"/>
          <a:stretch>
            <a:fillRect/>
          </a:stretch>
        </p:blipFill>
        <p:spPr bwMode="auto">
          <a:xfrm>
            <a:off x="5181600" y="4847810"/>
            <a:ext cx="3962400" cy="2010189"/>
          </a:xfrm>
          <a:prstGeom prst="rect">
            <a:avLst/>
          </a:prstGeom>
          <a:noFill/>
          <a:ln w="9525">
            <a:noFill/>
            <a:miter lim="800000"/>
            <a:headEnd/>
            <a:tailEnd/>
          </a:ln>
        </p:spPr>
      </p:pic>
      <p:pic>
        <p:nvPicPr>
          <p:cNvPr id="4" name="Picture 7" descr="figure_13_20_labeled"/>
          <p:cNvPicPr>
            <a:picLocks noChangeAspect="1" noChangeArrowheads="1"/>
          </p:cNvPicPr>
          <p:nvPr/>
        </p:nvPicPr>
        <p:blipFill>
          <a:blip r:embed="rId4" cstate="print"/>
          <a:srcRect r="3510" b="35701"/>
          <a:stretch>
            <a:fillRect/>
          </a:stretch>
        </p:blipFill>
        <p:spPr bwMode="auto">
          <a:xfrm>
            <a:off x="4802188" y="838200"/>
            <a:ext cx="4189412" cy="3962400"/>
          </a:xfrm>
          <a:prstGeom prst="rect">
            <a:avLst/>
          </a:prstGeom>
          <a:noFill/>
          <a:ln w="9525">
            <a:noFill/>
            <a:miter lim="800000"/>
            <a:headEnd/>
            <a:tailEnd/>
          </a:ln>
        </p:spPr>
      </p:pic>
      <p:sp>
        <p:nvSpPr>
          <p:cNvPr id="26627" name="Rectangle 4"/>
          <p:cNvSpPr>
            <a:spLocks noGrp="1" noChangeArrowheads="1"/>
          </p:cNvSpPr>
          <p:nvPr>
            <p:ph type="title"/>
          </p:nvPr>
        </p:nvSpPr>
        <p:spPr/>
        <p:txBody>
          <a:bodyPr/>
          <a:lstStyle/>
          <a:p>
            <a:pPr eaLnBrk="1" hangingPunct="1"/>
            <a:r>
              <a:rPr lang="en-US" smtClean="0"/>
              <a:t>Multiplication of Animal Viruses</a:t>
            </a:r>
          </a:p>
        </p:txBody>
      </p:sp>
      <p:sp>
        <p:nvSpPr>
          <p:cNvPr id="149509" name="Rectangle 5"/>
          <p:cNvSpPr>
            <a:spLocks noGrp="1" noChangeArrowheads="1"/>
          </p:cNvSpPr>
          <p:nvPr>
            <p:ph idx="1"/>
          </p:nvPr>
        </p:nvSpPr>
        <p:spPr>
          <a:xfrm>
            <a:off x="227013" y="838200"/>
            <a:ext cx="4725987" cy="5867400"/>
          </a:xfrm>
        </p:spPr>
        <p:txBody>
          <a:bodyPr/>
          <a:lstStyle/>
          <a:p>
            <a:pPr eaLnBrk="1" hangingPunct="1"/>
            <a:r>
              <a:rPr lang="en-US" b="1" smtClean="0"/>
              <a:t>Maturation</a:t>
            </a:r>
            <a:endParaRPr lang="en-US" smtClean="0"/>
          </a:p>
          <a:p>
            <a:pPr lvl="1" eaLnBrk="1" hangingPunct="1"/>
            <a:r>
              <a:rPr lang="en-US" smtClean="0"/>
              <a:t>capsid proteins assemble spontaneously</a:t>
            </a:r>
          </a:p>
          <a:p>
            <a:pPr lvl="1" eaLnBrk="1" hangingPunct="1"/>
            <a:r>
              <a:rPr lang="en-US" smtClean="0"/>
              <a:t>capsid contains nucleic acid</a:t>
            </a:r>
          </a:p>
          <a:p>
            <a:pPr eaLnBrk="1" hangingPunct="1"/>
            <a:r>
              <a:rPr lang="en-US" b="1" smtClean="0"/>
              <a:t>Release</a:t>
            </a:r>
            <a:endParaRPr lang="en-US" smtClean="0"/>
          </a:p>
          <a:p>
            <a:pPr lvl="1" eaLnBrk="1" hangingPunct="1"/>
            <a:r>
              <a:rPr lang="en-US" smtClean="0"/>
              <a:t>by </a:t>
            </a:r>
            <a:r>
              <a:rPr lang="en-US" b="1" smtClean="0"/>
              <a:t>budding</a:t>
            </a:r>
            <a:r>
              <a:rPr lang="en-US" smtClean="0"/>
              <a:t> for enveloped viruses</a:t>
            </a:r>
          </a:p>
          <a:p>
            <a:pPr lvl="2" eaLnBrk="1" hangingPunct="1"/>
            <a:r>
              <a:rPr lang="en-US" smtClean="0"/>
              <a:t>viral envelope proteins incorporated into cell membrane; envelope develops around capsid during release</a:t>
            </a:r>
          </a:p>
          <a:p>
            <a:pPr lvl="2" eaLnBrk="1" hangingPunct="1"/>
            <a:r>
              <a:rPr lang="en-US" smtClean="0"/>
              <a:t>host cell may survive</a:t>
            </a:r>
          </a:p>
          <a:p>
            <a:pPr lvl="1" eaLnBrk="1" hangingPunct="1"/>
            <a:r>
              <a:rPr lang="en-US" smtClean="0"/>
              <a:t>by </a:t>
            </a:r>
            <a:r>
              <a:rPr lang="en-US" b="1" smtClean="0"/>
              <a:t>rupture</a:t>
            </a:r>
            <a:r>
              <a:rPr lang="en-US" smtClean="0"/>
              <a:t> for nonenveloped viruses</a:t>
            </a:r>
          </a:p>
          <a:p>
            <a:pPr lvl="2" eaLnBrk="1" hangingPunct="1"/>
            <a:r>
              <a:rPr lang="en-US" smtClean="0"/>
              <a:t>usually kills host cell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50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50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950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950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950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950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8"/>
          <p:cNvSpPr>
            <a:spLocks noGrp="1" noChangeArrowheads="1"/>
          </p:cNvSpPr>
          <p:nvPr>
            <p:ph type="title"/>
          </p:nvPr>
        </p:nvSpPr>
        <p:spPr/>
        <p:txBody>
          <a:bodyPr/>
          <a:lstStyle/>
          <a:p>
            <a:pPr eaLnBrk="1" hangingPunct="1"/>
            <a:r>
              <a:rPr lang="en-US" smtClean="0"/>
              <a:t>Growing Animal Viruses</a:t>
            </a:r>
          </a:p>
        </p:txBody>
      </p:sp>
      <p:sp>
        <p:nvSpPr>
          <p:cNvPr id="116745" name="Rectangle 9"/>
          <p:cNvSpPr>
            <a:spLocks noGrp="1" noChangeArrowheads="1"/>
          </p:cNvSpPr>
          <p:nvPr>
            <p:ph idx="1"/>
          </p:nvPr>
        </p:nvSpPr>
        <p:spPr/>
        <p:txBody>
          <a:bodyPr/>
          <a:lstStyle/>
          <a:p>
            <a:pPr eaLnBrk="1" hangingPunct="1"/>
            <a:r>
              <a:rPr lang="en-US" dirty="0" smtClean="0"/>
              <a:t>Animal viruses grown in:</a:t>
            </a:r>
          </a:p>
          <a:p>
            <a:pPr lvl="1" eaLnBrk="1" hangingPunct="1"/>
            <a:r>
              <a:rPr lang="en-US" dirty="0" smtClean="0"/>
              <a:t>living animals, </a:t>
            </a:r>
            <a:r>
              <a:rPr lang="en-US" dirty="0" err="1" smtClean="0"/>
              <a:t>embryonated</a:t>
            </a:r>
            <a:r>
              <a:rPr lang="en-US" dirty="0" smtClean="0"/>
              <a:t> eggs, or cell cultures</a:t>
            </a:r>
          </a:p>
          <a:p>
            <a:pPr eaLnBrk="1" hangingPunct="1"/>
            <a:r>
              <a:rPr lang="en-US" dirty="0" smtClean="0"/>
              <a:t>Living animals</a:t>
            </a:r>
          </a:p>
          <a:p>
            <a:pPr lvl="1" eaLnBrk="1" hangingPunct="1"/>
            <a:r>
              <a:rPr lang="en-US" dirty="0" smtClean="0"/>
              <a:t>mice, rabbits, guinea pigs</a:t>
            </a:r>
          </a:p>
          <a:p>
            <a:pPr eaLnBrk="1" hangingPunct="1"/>
            <a:r>
              <a:rPr lang="en-US" dirty="0" smtClean="0"/>
              <a:t>Some human viruses have no animal models</a:t>
            </a:r>
          </a:p>
          <a:p>
            <a:pPr lvl="1" eaLnBrk="1" hangingPunct="1"/>
            <a:r>
              <a:rPr lang="en-US" dirty="0" smtClean="0"/>
              <a:t>can’t be grown, or don’t cause disease</a:t>
            </a:r>
          </a:p>
          <a:p>
            <a:pPr eaLnBrk="1" hangingPunct="1"/>
            <a:r>
              <a:rPr lang="en-US" dirty="0" smtClean="0"/>
              <a:t>Use of </a:t>
            </a:r>
            <a:r>
              <a:rPr lang="en-US" b="1" dirty="0" err="1" smtClean="0"/>
              <a:t>embryonated</a:t>
            </a:r>
            <a:r>
              <a:rPr lang="en-US" b="1" dirty="0" smtClean="0"/>
              <a:t> eggs</a:t>
            </a:r>
          </a:p>
          <a:p>
            <a:pPr lvl="1" eaLnBrk="1" hangingPunct="1"/>
            <a:r>
              <a:rPr lang="en-US" dirty="0" smtClean="0"/>
              <a:t>hole drilled in shell</a:t>
            </a:r>
          </a:p>
          <a:p>
            <a:pPr lvl="1" eaLnBrk="1" hangingPunct="1"/>
            <a:r>
              <a:rPr lang="en-US" dirty="0" smtClean="0"/>
              <a:t>virus injected into appropriate fluid</a:t>
            </a:r>
          </a:p>
          <a:p>
            <a:pPr lvl="1" eaLnBrk="1" hangingPunct="1">
              <a:spcAft>
                <a:spcPct val="0"/>
              </a:spcAft>
            </a:pPr>
            <a:r>
              <a:rPr lang="en-US" dirty="0" smtClean="0"/>
              <a:t>viral growth: causes death,</a:t>
            </a:r>
          </a:p>
          <a:p>
            <a:pPr lvl="1" eaLnBrk="1" hangingPunct="1">
              <a:buFont typeface="Calibri" pitchFamily="34" charset="0"/>
              <a:buNone/>
            </a:pPr>
            <a:r>
              <a:rPr lang="en-US" dirty="0" smtClean="0"/>
              <a:t>	damage, or pocks</a:t>
            </a:r>
          </a:p>
        </p:txBody>
      </p:sp>
      <p:sp>
        <p:nvSpPr>
          <p:cNvPr id="2" name="TextBox 1"/>
          <p:cNvSpPr txBox="1"/>
          <p:nvPr/>
        </p:nvSpPr>
        <p:spPr>
          <a:xfrm>
            <a:off x="8748855" y="48768"/>
            <a:ext cx="351378" cy="430887"/>
          </a:xfrm>
          <a:prstGeom prst="rect">
            <a:avLst/>
          </a:prstGeom>
          <a:noFill/>
        </p:spPr>
        <p:txBody>
          <a:bodyPr wrap="none" rtlCol="0">
            <a:spAutoFit/>
          </a:bodyPr>
          <a:lstStyle/>
          <a:p>
            <a:r>
              <a:rPr lang="en-US" sz="2200" b="1" dirty="0" smtClean="0"/>
              <a:t>V</a:t>
            </a:r>
            <a:endParaRPr lang="en-US" sz="2200" b="1" dirty="0"/>
          </a:p>
        </p:txBody>
      </p:sp>
      <p:pic>
        <p:nvPicPr>
          <p:cNvPr id="6" name="Picture Placeholder 1" descr="OSC_Microbio_06_03_egg.jpg"/>
          <p:cNvPicPr>
            <a:picLocks noChangeAspect="1"/>
          </p:cNvPicPr>
          <p:nvPr/>
        </p:nvPicPr>
        <p:blipFill rotWithShape="1">
          <a:blip r:embed="rId3">
            <a:extLst>
              <a:ext uri="{28A0092B-C50C-407E-A947-70E740481C1C}">
                <a14:useLocalDpi xmlns:a14="http://schemas.microsoft.com/office/drawing/2010/main" val="0"/>
              </a:ext>
            </a:extLst>
          </a:blip>
          <a:srcRect l="48431" t="-4949" b="10284"/>
          <a:stretch/>
        </p:blipFill>
        <p:spPr>
          <a:xfrm>
            <a:off x="5888075" y="3429000"/>
            <a:ext cx="3212158" cy="23290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4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74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674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74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674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674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674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6745">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674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figure_13_21_labeled"/>
          <p:cNvPicPr>
            <a:picLocks noChangeAspect="1" noChangeArrowheads="1"/>
          </p:cNvPicPr>
          <p:nvPr/>
        </p:nvPicPr>
        <p:blipFill>
          <a:blip r:embed="rId3" cstate="print"/>
          <a:srcRect b="2701"/>
          <a:stretch>
            <a:fillRect/>
          </a:stretch>
        </p:blipFill>
        <p:spPr bwMode="auto">
          <a:xfrm>
            <a:off x="4673600" y="838200"/>
            <a:ext cx="4470400" cy="3941763"/>
          </a:xfrm>
          <a:prstGeom prst="rect">
            <a:avLst/>
          </a:prstGeom>
          <a:noFill/>
          <a:ln w="9525">
            <a:noFill/>
            <a:miter lim="800000"/>
            <a:headEnd/>
            <a:tailEnd/>
          </a:ln>
        </p:spPr>
      </p:pic>
      <p:sp>
        <p:nvSpPr>
          <p:cNvPr id="30723" name="Rectangle 3"/>
          <p:cNvSpPr>
            <a:spLocks noGrp="1" noChangeArrowheads="1"/>
          </p:cNvSpPr>
          <p:nvPr>
            <p:ph type="title"/>
          </p:nvPr>
        </p:nvSpPr>
        <p:spPr/>
        <p:txBody>
          <a:bodyPr/>
          <a:lstStyle/>
          <a:p>
            <a:pPr eaLnBrk="1" hangingPunct="1"/>
            <a:r>
              <a:rPr lang="en-US" smtClean="0"/>
              <a:t>Latent Viral Infections</a:t>
            </a:r>
          </a:p>
        </p:txBody>
      </p:sp>
      <p:sp>
        <p:nvSpPr>
          <p:cNvPr id="167938" name="Rectangle 2"/>
          <p:cNvSpPr>
            <a:spLocks noGrp="1" noChangeArrowheads="1"/>
          </p:cNvSpPr>
          <p:nvPr>
            <p:ph idx="1"/>
          </p:nvPr>
        </p:nvSpPr>
        <p:spPr>
          <a:xfrm>
            <a:off x="227013" y="838200"/>
            <a:ext cx="4649787" cy="4648200"/>
          </a:xfrm>
        </p:spPr>
        <p:txBody>
          <a:bodyPr/>
          <a:lstStyle/>
          <a:p>
            <a:pPr eaLnBrk="1" hangingPunct="1"/>
            <a:r>
              <a:rPr lang="en-US" b="1" smtClean="0"/>
              <a:t>Latent</a:t>
            </a:r>
            <a:r>
              <a:rPr lang="en-US" smtClean="0"/>
              <a:t> – virus remains in asymptomatic host cell for long periods</a:t>
            </a:r>
            <a:endParaRPr lang="en-US" sz="2400" smtClean="0"/>
          </a:p>
          <a:p>
            <a:pPr lvl="1" eaLnBrk="1" hangingPunct="1"/>
            <a:r>
              <a:rPr lang="en-US" smtClean="0"/>
              <a:t>sometimes, virus is produced without causing symptoms</a:t>
            </a:r>
          </a:p>
          <a:p>
            <a:pPr lvl="1" eaLnBrk="1" hangingPunct="1"/>
            <a:r>
              <a:rPr lang="en-US" smtClean="0"/>
              <a:t>oncogenic viruses &amp; cancer, herpesviruses &amp; cold sores, chickenpox virus &amp; shingles</a:t>
            </a:r>
          </a:p>
          <a:p>
            <a:pPr eaLnBrk="1" hangingPunct="1">
              <a:buFont typeface="Wingdings" pitchFamily="2" charset="2"/>
              <a:buNone/>
            </a:pPr>
            <a:endParaRPr lang="en-US" sz="2400" smtClean="0"/>
          </a:p>
        </p:txBody>
      </p:sp>
      <p:pic>
        <p:nvPicPr>
          <p:cNvPr id="167943" name="Picture 7" descr="C:\Users\Denise Steele\Documents\Teaching\River Valley Community College\Microbiology, fall 2009\textbook\chapter_13\b_jpeg_images_and_tables\a_labeled\table_13_05_labeled.jpg"/>
          <p:cNvPicPr>
            <a:picLocks noChangeAspect="1" noChangeArrowheads="1"/>
          </p:cNvPicPr>
          <p:nvPr/>
        </p:nvPicPr>
        <p:blipFill>
          <a:blip r:embed="rId4" cstate="print"/>
          <a:srcRect l="1784" t="2216" r="6389" b="53464"/>
          <a:stretch>
            <a:fillRect/>
          </a:stretch>
        </p:blipFill>
        <p:spPr bwMode="auto">
          <a:xfrm>
            <a:off x="228600" y="5127625"/>
            <a:ext cx="8915400" cy="1730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93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79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title"/>
          </p:nvPr>
        </p:nvSpPr>
        <p:spPr/>
        <p:txBody>
          <a:bodyPr/>
          <a:lstStyle/>
          <a:p>
            <a:pPr eaLnBrk="1" hangingPunct="1"/>
            <a:r>
              <a:rPr lang="en-US" smtClean="0"/>
              <a:t>Persistent Viral Infections</a:t>
            </a:r>
          </a:p>
        </p:txBody>
      </p:sp>
      <p:sp>
        <p:nvSpPr>
          <p:cNvPr id="168962" name="Rectangle 2"/>
          <p:cNvSpPr>
            <a:spLocks noGrp="1" noChangeArrowheads="1"/>
          </p:cNvSpPr>
          <p:nvPr>
            <p:ph idx="1"/>
          </p:nvPr>
        </p:nvSpPr>
        <p:spPr>
          <a:xfrm>
            <a:off x="227013" y="838200"/>
            <a:ext cx="4116387" cy="4114800"/>
          </a:xfrm>
        </p:spPr>
        <p:txBody>
          <a:bodyPr/>
          <a:lstStyle/>
          <a:p>
            <a:pPr eaLnBrk="1" hangingPunct="1"/>
            <a:r>
              <a:rPr lang="en-US" b="1" smtClean="0"/>
              <a:t>Persistent</a:t>
            </a:r>
            <a:r>
              <a:rPr lang="en-US" smtClean="0"/>
              <a:t> (chronic) – disease processes occurs over long period; generally fatal</a:t>
            </a:r>
          </a:p>
          <a:p>
            <a:pPr lvl="1" eaLnBrk="1" hangingPunct="1"/>
            <a:r>
              <a:rPr lang="en-US" smtClean="0"/>
              <a:t>measles virus &amp; subacute sclerosing panencephalitis</a:t>
            </a:r>
          </a:p>
        </p:txBody>
      </p:sp>
      <p:pic>
        <p:nvPicPr>
          <p:cNvPr id="9" name="Picture 7" descr="C:\Users\Denise Steele\Documents\Teaching\River Valley Community College\Microbiology, fall 2009\textbook\chapter_13\b_jpeg_images_and_tables\a_labeled\table_13_05_labeled.jpg"/>
          <p:cNvPicPr>
            <a:picLocks noChangeAspect="1" noChangeArrowheads="1"/>
          </p:cNvPicPr>
          <p:nvPr/>
        </p:nvPicPr>
        <p:blipFill>
          <a:blip r:embed="rId3" cstate="print"/>
          <a:srcRect l="1784" t="48753" r="6389" b="9142"/>
          <a:stretch>
            <a:fillRect/>
          </a:stretch>
        </p:blipFill>
        <p:spPr bwMode="auto">
          <a:xfrm>
            <a:off x="152400" y="5199063"/>
            <a:ext cx="8991600" cy="1658937"/>
          </a:xfrm>
          <a:prstGeom prst="rect">
            <a:avLst/>
          </a:prstGeom>
          <a:noFill/>
          <a:ln w="9525">
            <a:noFill/>
            <a:miter lim="800000"/>
            <a:headEnd/>
            <a:tailEnd/>
          </a:ln>
        </p:spPr>
      </p:pic>
      <p:pic>
        <p:nvPicPr>
          <p:cNvPr id="10" name="Picture 9" descr="C:\Users\Denise Steele\Documents\Teaching\River Valley Community College\Microbiology, fall 2009\textbook\chapter_13\b_jpeg_images_and_tables\a_labeled\table_13_05_labeled.jpg"/>
          <p:cNvPicPr>
            <a:picLocks noChangeAspect="1" noChangeArrowheads="1"/>
          </p:cNvPicPr>
          <p:nvPr/>
        </p:nvPicPr>
        <p:blipFill>
          <a:blip r:embed="rId3" cstate="print"/>
          <a:srcRect l="1784" t="13823" r="6389" b="77840"/>
          <a:stretch>
            <a:fillRect/>
          </a:stretch>
        </p:blipFill>
        <p:spPr bwMode="auto">
          <a:xfrm>
            <a:off x="152400" y="4876800"/>
            <a:ext cx="8991600" cy="328613"/>
          </a:xfrm>
          <a:prstGeom prst="rect">
            <a:avLst/>
          </a:prstGeom>
          <a:noFill/>
          <a:ln w="9525">
            <a:noFill/>
            <a:miter lim="800000"/>
            <a:headEnd/>
            <a:tailEnd/>
          </a:ln>
        </p:spPr>
      </p:pic>
      <p:pic>
        <p:nvPicPr>
          <p:cNvPr id="31750" name="Picture 6" descr="figure_13_21_labeled"/>
          <p:cNvPicPr>
            <a:picLocks noChangeAspect="1" noChangeArrowheads="1"/>
          </p:cNvPicPr>
          <p:nvPr/>
        </p:nvPicPr>
        <p:blipFill>
          <a:blip r:embed="rId4" cstate="print"/>
          <a:srcRect b="2701"/>
          <a:stretch>
            <a:fillRect/>
          </a:stretch>
        </p:blipFill>
        <p:spPr bwMode="auto">
          <a:xfrm>
            <a:off x="4673600" y="838200"/>
            <a:ext cx="4470400" cy="39417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96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90" name="Picture 6" descr="C:\Users\Denise Steele\Documents\Teaching\River Valley Community College\Microbiology, fall 2009\textbook\chapter_10\b_jpeg_images_and_tables\a_labeled\figure_10_12_labeled.jpg"/>
          <p:cNvPicPr>
            <a:picLocks noChangeAspect="1" noChangeArrowheads="1"/>
          </p:cNvPicPr>
          <p:nvPr/>
        </p:nvPicPr>
        <p:blipFill>
          <a:blip r:embed="rId3" cstate="print"/>
          <a:srcRect b="2315"/>
          <a:stretch>
            <a:fillRect/>
          </a:stretch>
        </p:blipFill>
        <p:spPr bwMode="auto">
          <a:xfrm>
            <a:off x="4181475" y="3124200"/>
            <a:ext cx="4962525" cy="3733800"/>
          </a:xfrm>
          <a:prstGeom prst="rect">
            <a:avLst/>
          </a:prstGeom>
          <a:noFill/>
          <a:ln w="9525">
            <a:noFill/>
            <a:miter lim="800000"/>
            <a:headEnd/>
            <a:tailEnd/>
          </a:ln>
        </p:spPr>
      </p:pic>
      <p:sp>
        <p:nvSpPr>
          <p:cNvPr id="32771" name="Rectangle 4"/>
          <p:cNvSpPr>
            <a:spLocks noGrp="1" noChangeArrowheads="1"/>
          </p:cNvSpPr>
          <p:nvPr>
            <p:ph type="title"/>
          </p:nvPr>
        </p:nvSpPr>
        <p:spPr/>
        <p:txBody>
          <a:bodyPr/>
          <a:lstStyle/>
          <a:p>
            <a:pPr eaLnBrk="1" hangingPunct="1"/>
            <a:r>
              <a:rPr lang="en-US" smtClean="0"/>
              <a:t>Virus Identification</a:t>
            </a:r>
          </a:p>
        </p:txBody>
      </p:sp>
      <p:sp>
        <p:nvSpPr>
          <p:cNvPr id="118789" name="Rectangle 5"/>
          <p:cNvSpPr>
            <a:spLocks noGrp="1" noChangeArrowheads="1"/>
          </p:cNvSpPr>
          <p:nvPr>
            <p:ph idx="1"/>
          </p:nvPr>
        </p:nvSpPr>
        <p:spPr>
          <a:xfrm>
            <a:off x="227013" y="838200"/>
            <a:ext cx="8683625" cy="4876800"/>
          </a:xfrm>
        </p:spPr>
        <p:txBody>
          <a:bodyPr/>
          <a:lstStyle/>
          <a:p>
            <a:pPr eaLnBrk="1" hangingPunct="1"/>
            <a:r>
              <a:rPr lang="en-US" smtClean="0"/>
              <a:t>Viruses can’t be seen without electron microscope</a:t>
            </a:r>
          </a:p>
          <a:p>
            <a:pPr eaLnBrk="1" hangingPunct="1"/>
            <a:r>
              <a:rPr lang="en-US" smtClean="0"/>
              <a:t>Identification methods:</a:t>
            </a:r>
          </a:p>
          <a:p>
            <a:pPr lvl="1" eaLnBrk="1" hangingPunct="1"/>
            <a:r>
              <a:rPr lang="en-US" b="1" smtClean="0"/>
              <a:t>serological tests</a:t>
            </a:r>
            <a:r>
              <a:rPr lang="en-US" smtClean="0"/>
              <a:t> – detect &amp; identify by reaction with antibodies</a:t>
            </a:r>
          </a:p>
          <a:p>
            <a:pPr lvl="2" eaLnBrk="1" hangingPunct="1"/>
            <a:r>
              <a:rPr lang="en-US" smtClean="0"/>
              <a:t>Western blotting</a:t>
            </a:r>
          </a:p>
          <a:p>
            <a:pPr lvl="1" eaLnBrk="1" hangingPunct="1"/>
            <a:r>
              <a:rPr lang="en-US" b="1" smtClean="0"/>
              <a:t>cytopathic effects</a:t>
            </a:r>
            <a:r>
              <a:rPr lang="en-US" smtClean="0"/>
              <a:t> – visible effects on host cells</a:t>
            </a:r>
          </a:p>
          <a:p>
            <a:pPr lvl="1" eaLnBrk="1" hangingPunct="1"/>
            <a:r>
              <a:rPr lang="en-US" smtClean="0"/>
              <a:t>nucleic acids</a:t>
            </a:r>
          </a:p>
          <a:p>
            <a:pPr lvl="2" eaLnBrk="1" hangingPunct="1">
              <a:spcAft>
                <a:spcPct val="0"/>
              </a:spcAft>
            </a:pPr>
            <a:r>
              <a:rPr lang="en-US" smtClean="0"/>
              <a:t>PCR – amplifies small</a:t>
            </a:r>
          </a:p>
          <a:p>
            <a:pPr lvl="2" eaLnBrk="1" hangingPunct="1">
              <a:buFont typeface="Symbol" pitchFamily="18" charset="2"/>
              <a:buNone/>
            </a:pPr>
            <a:r>
              <a:rPr lang="en-US" smtClean="0"/>
              <a:t>	amounts of nucleic acid</a:t>
            </a:r>
          </a:p>
          <a:p>
            <a:pPr lvl="2" eaLnBrk="1" hangingPunct="1">
              <a:spcAft>
                <a:spcPct val="0"/>
              </a:spcAft>
            </a:pPr>
            <a:r>
              <a:rPr lang="en-US" smtClean="0"/>
              <a:t>RFLPs – restriction </a:t>
            </a:r>
          </a:p>
          <a:p>
            <a:pPr lvl="2" eaLnBrk="1" hangingPunct="1">
              <a:spcAft>
                <a:spcPct val="0"/>
              </a:spcAft>
              <a:buFont typeface="Symbol" pitchFamily="18" charset="2"/>
              <a:buNone/>
            </a:pPr>
            <a:r>
              <a:rPr lang="en-US" smtClean="0"/>
              <a:t>	fragment length</a:t>
            </a:r>
          </a:p>
          <a:p>
            <a:pPr lvl="2" eaLnBrk="1" hangingPunct="1">
              <a:buFont typeface="Symbol" pitchFamily="18" charset="2"/>
              <a:buNone/>
            </a:pPr>
            <a:r>
              <a:rPr lang="en-US" smtClean="0"/>
              <a:t>	polymorphisms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78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78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878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879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878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878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78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78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878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8789">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878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mtClean="0"/>
              <a:t>Oncogenic Viruses</a:t>
            </a:r>
          </a:p>
        </p:txBody>
      </p:sp>
      <p:sp>
        <p:nvSpPr>
          <p:cNvPr id="163843" name="Rectangle 3"/>
          <p:cNvSpPr>
            <a:spLocks noGrp="1" noChangeArrowheads="1"/>
          </p:cNvSpPr>
          <p:nvPr>
            <p:ph idx="1"/>
          </p:nvPr>
        </p:nvSpPr>
        <p:spPr>
          <a:xfrm>
            <a:off x="227013" y="838200"/>
            <a:ext cx="8683625" cy="4419600"/>
          </a:xfrm>
        </p:spPr>
        <p:txBody>
          <a:bodyPr/>
          <a:lstStyle/>
          <a:p>
            <a:pPr eaLnBrk="1" hangingPunct="1"/>
            <a:r>
              <a:rPr lang="en-US" dirty="0" smtClean="0"/>
              <a:t>Some cancers caused by viruses</a:t>
            </a:r>
          </a:p>
          <a:p>
            <a:pPr lvl="1" eaLnBrk="1" hangingPunct="1"/>
            <a:r>
              <a:rPr lang="en-US" b="1" dirty="0" smtClean="0"/>
              <a:t>oncogenic DNA viruses</a:t>
            </a:r>
            <a:r>
              <a:rPr lang="en-US" dirty="0" smtClean="0"/>
              <a:t>:</a:t>
            </a:r>
          </a:p>
          <a:p>
            <a:pPr lvl="2" eaLnBrk="1" hangingPunct="1"/>
            <a:r>
              <a:rPr lang="en-US" dirty="0" err="1" smtClean="0"/>
              <a:t>papovaviridae</a:t>
            </a:r>
            <a:endParaRPr lang="en-US" dirty="0" smtClean="0"/>
          </a:p>
          <a:p>
            <a:pPr lvl="3" eaLnBrk="1" hangingPunct="1"/>
            <a:r>
              <a:rPr lang="en-US" dirty="0" smtClean="0"/>
              <a:t>human papillomavirus (HPV) causes cervical cancer</a:t>
            </a:r>
          </a:p>
          <a:p>
            <a:pPr lvl="2" eaLnBrk="1" hangingPunct="1"/>
            <a:r>
              <a:rPr lang="en-US" dirty="0" smtClean="0"/>
              <a:t>Epstein-Barr</a:t>
            </a:r>
          </a:p>
          <a:p>
            <a:pPr lvl="2" eaLnBrk="1" hangingPunct="1"/>
            <a:r>
              <a:rPr lang="en-US" dirty="0" smtClean="0"/>
              <a:t>hepatitis B</a:t>
            </a:r>
          </a:p>
          <a:p>
            <a:pPr lvl="1" eaLnBrk="1" hangingPunct="1"/>
            <a:r>
              <a:rPr lang="en-US" b="1" dirty="0" smtClean="0"/>
              <a:t>oncogenic RNA viruses</a:t>
            </a:r>
            <a:r>
              <a:rPr lang="en-US" dirty="0" smtClean="0"/>
              <a:t>:</a:t>
            </a:r>
          </a:p>
          <a:p>
            <a:pPr lvl="2" eaLnBrk="1" hangingPunct="1"/>
            <a:r>
              <a:rPr lang="en-US" dirty="0" err="1" smtClean="0"/>
              <a:t>retroviridae</a:t>
            </a:r>
            <a:endParaRPr lang="en-US" dirty="0" smtClean="0"/>
          </a:p>
          <a:p>
            <a:pPr lvl="3" eaLnBrk="1" hangingPunct="1"/>
            <a:r>
              <a:rPr lang="en-US" dirty="0" smtClean="0"/>
              <a:t>adult T-cell leukemia &amp; lymphoma</a:t>
            </a:r>
          </a:p>
        </p:txBody>
      </p:sp>
      <p:pic>
        <p:nvPicPr>
          <p:cNvPr id="163846" name="Picture 6" descr="http://www.med-ars.it/virus/hpv1.jpg"/>
          <p:cNvPicPr>
            <a:picLocks noChangeAspect="1" noChangeArrowheads="1"/>
          </p:cNvPicPr>
          <p:nvPr/>
        </p:nvPicPr>
        <p:blipFill>
          <a:blip r:embed="rId3" cstate="print"/>
          <a:srcRect b="10944"/>
          <a:stretch>
            <a:fillRect/>
          </a:stretch>
        </p:blipFill>
        <p:spPr bwMode="auto">
          <a:xfrm>
            <a:off x="6019800" y="3648075"/>
            <a:ext cx="3124200" cy="3209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4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4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84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84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8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4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38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Cancer</a:t>
            </a:r>
            <a:endParaRPr lang="en-US" dirty="0"/>
          </a:p>
        </p:txBody>
      </p:sp>
      <p:sp>
        <p:nvSpPr>
          <p:cNvPr id="3" name="Content Placeholder 2"/>
          <p:cNvSpPr>
            <a:spLocks noGrp="1"/>
          </p:cNvSpPr>
          <p:nvPr>
            <p:ph idx="1"/>
          </p:nvPr>
        </p:nvSpPr>
        <p:spPr/>
        <p:txBody>
          <a:bodyPr/>
          <a:lstStyle/>
          <a:p>
            <a:pPr eaLnBrk="1" hangingPunct="1"/>
            <a:r>
              <a:rPr lang="en-US" dirty="0" smtClean="0">
                <a:ea typeface="ＭＳ Ｐゴシック" pitchFamily="34" charset="-128"/>
              </a:rPr>
              <a:t>Activated </a:t>
            </a:r>
            <a:r>
              <a:rPr lang="en-US" dirty="0" err="1" smtClean="0">
                <a:ea typeface="ＭＳ Ｐゴシック" pitchFamily="34" charset="-128"/>
              </a:rPr>
              <a:t>oncogenes</a:t>
            </a:r>
            <a:r>
              <a:rPr lang="en-US" dirty="0" smtClean="0">
                <a:ea typeface="ＭＳ Ｐゴシック" pitchFamily="34" charset="-128"/>
              </a:rPr>
              <a:t> transform normal cells into cancerous cells</a:t>
            </a:r>
          </a:p>
          <a:p>
            <a:pPr eaLnBrk="1" hangingPunct="1"/>
            <a:r>
              <a:rPr lang="en-US" b="1" dirty="0" smtClean="0">
                <a:ea typeface="ＭＳ Ｐゴシック" pitchFamily="34" charset="-128"/>
              </a:rPr>
              <a:t>Transformed cells</a:t>
            </a:r>
            <a:r>
              <a:rPr lang="en-US" dirty="0" smtClean="0">
                <a:ea typeface="ＭＳ Ｐゴシック" pitchFamily="34" charset="-128"/>
              </a:rPr>
              <a:t> have increased growth, loss of contact inhibition, </a:t>
            </a:r>
            <a:r>
              <a:rPr lang="en-US" b="1" dirty="0" smtClean="0">
                <a:ea typeface="ＭＳ Ｐゴシック" pitchFamily="34" charset="-128"/>
              </a:rPr>
              <a:t>tumor-specific transplant</a:t>
            </a:r>
            <a:r>
              <a:rPr lang="en-US" dirty="0" smtClean="0">
                <a:ea typeface="ＭＳ Ｐゴシック" pitchFamily="34" charset="-128"/>
              </a:rPr>
              <a:t> </a:t>
            </a:r>
            <a:r>
              <a:rPr lang="en-US" b="1" dirty="0" smtClean="0">
                <a:ea typeface="ＭＳ Ｐゴシック" pitchFamily="34" charset="-128"/>
              </a:rPr>
              <a:t>antigens</a:t>
            </a:r>
            <a:r>
              <a:rPr lang="en-US" dirty="0" smtClean="0">
                <a:ea typeface="ＭＳ Ｐゴシック" pitchFamily="34" charset="-128"/>
              </a:rPr>
              <a:t>, and </a:t>
            </a:r>
            <a:r>
              <a:rPr lang="en-US" b="1" dirty="0" smtClean="0">
                <a:ea typeface="ＭＳ Ｐゴシック" pitchFamily="34" charset="-128"/>
              </a:rPr>
              <a:t>T antigens</a:t>
            </a:r>
            <a:endParaRPr lang="en-US" dirty="0" smtClean="0">
              <a:ea typeface="ＭＳ Ｐゴシック" pitchFamily="34" charset="-128"/>
            </a:endParaRPr>
          </a:p>
          <a:p>
            <a:pPr eaLnBrk="1" hangingPunct="1"/>
            <a:r>
              <a:rPr lang="en-US" dirty="0" smtClean="0">
                <a:ea typeface="ＭＳ Ｐゴシック" pitchFamily="34" charset="-128"/>
              </a:rPr>
              <a:t>The genetic material of </a:t>
            </a:r>
            <a:r>
              <a:rPr lang="en-US" dirty="0" err="1" smtClean="0">
                <a:ea typeface="ＭＳ Ｐゴシック" pitchFamily="34" charset="-128"/>
              </a:rPr>
              <a:t>oncogenic</a:t>
            </a:r>
            <a:r>
              <a:rPr lang="en-US" dirty="0" smtClean="0">
                <a:ea typeface="ＭＳ Ｐゴシック" pitchFamily="34" charset="-128"/>
              </a:rPr>
              <a:t> viruses becomes integrated into the host cell’s DNA</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8" descr="C:\Users\Denise Steele\Documents\Teaching\River Valley Community College\Biology I\from the book\Chapter_08\B_Jpegs_of_Art_and_Photos\08_Labeled_Art_and_Photos\08_05EukaryoticCellCycle-L.jpg"/>
          <p:cNvPicPr>
            <a:picLocks noChangeAspect="1" noChangeArrowheads="1"/>
          </p:cNvPicPr>
          <p:nvPr/>
        </p:nvPicPr>
        <p:blipFill>
          <a:blip r:embed="rId4" cstate="print"/>
          <a:srcRect b="3014"/>
          <a:stretch>
            <a:fillRect/>
          </a:stretch>
        </p:blipFill>
        <p:spPr bwMode="auto">
          <a:xfrm>
            <a:off x="4505325" y="3733800"/>
            <a:ext cx="4638675" cy="3124200"/>
          </a:xfrm>
          <a:prstGeom prst="rect">
            <a:avLst/>
          </a:prstGeom>
          <a:noFill/>
          <a:ln w="9525">
            <a:noFill/>
            <a:miter lim="800000"/>
            <a:headEnd/>
            <a:tailEnd/>
          </a:ln>
        </p:spPr>
      </p:pic>
      <p:sp>
        <p:nvSpPr>
          <p:cNvPr id="34819" name="Rectangle 4"/>
          <p:cNvSpPr>
            <a:spLocks noGrp="1" noChangeArrowheads="1"/>
          </p:cNvSpPr>
          <p:nvPr>
            <p:ph type="title"/>
          </p:nvPr>
        </p:nvSpPr>
        <p:spPr/>
        <p:txBody>
          <a:bodyPr/>
          <a:lstStyle/>
          <a:p>
            <a:pPr eaLnBrk="1" hangingPunct="1"/>
            <a:r>
              <a:rPr lang="en-US" smtClean="0"/>
              <a:t>The Cell Cycle</a:t>
            </a:r>
          </a:p>
        </p:txBody>
      </p:sp>
      <p:sp>
        <p:nvSpPr>
          <p:cNvPr id="9219" name="Rectangle 2"/>
          <p:cNvSpPr>
            <a:spLocks noGrp="1" noChangeArrowheads="1"/>
          </p:cNvSpPr>
          <p:nvPr>
            <p:ph idx="1"/>
          </p:nvPr>
        </p:nvSpPr>
        <p:spPr>
          <a:xfrm>
            <a:off x="227013" y="838200"/>
            <a:ext cx="8683625" cy="4800600"/>
          </a:xfrm>
        </p:spPr>
        <p:txBody>
          <a:bodyPr/>
          <a:lstStyle/>
          <a:p>
            <a:pPr eaLnBrk="1" hangingPunct="1"/>
            <a:r>
              <a:rPr lang="en-US" b="1" smtClean="0"/>
              <a:t>Cell cycle</a:t>
            </a:r>
            <a:r>
              <a:rPr lang="en-US" smtClean="0"/>
              <a:t> – ordered sequence of events for cell division</a:t>
            </a:r>
          </a:p>
          <a:p>
            <a:pPr lvl="1" eaLnBrk="1" hangingPunct="1"/>
            <a:r>
              <a:rPr lang="en-US" b="1" smtClean="0"/>
              <a:t>interphase</a:t>
            </a:r>
            <a:r>
              <a:rPr lang="en-US" smtClean="0"/>
              <a:t> – 90% of cell cycle; duplication of cell contents</a:t>
            </a:r>
          </a:p>
          <a:p>
            <a:pPr lvl="2" eaLnBrk="1" hangingPunct="1"/>
            <a:r>
              <a:rPr lang="en-US" smtClean="0"/>
              <a:t>G</a:t>
            </a:r>
            <a:r>
              <a:rPr lang="en-US" baseline="-25000" smtClean="0"/>
              <a:t>1</a:t>
            </a:r>
            <a:r>
              <a:rPr lang="en-US" smtClean="0"/>
              <a:t> (first gap) – growth, increase in cytoplasm</a:t>
            </a:r>
          </a:p>
          <a:p>
            <a:pPr lvl="2" eaLnBrk="1" hangingPunct="1"/>
            <a:r>
              <a:rPr lang="en-US" smtClean="0"/>
              <a:t>S (DNA synthesis) – chromosome duplication</a:t>
            </a:r>
          </a:p>
          <a:p>
            <a:pPr lvl="2" eaLnBrk="1" hangingPunct="1"/>
            <a:r>
              <a:rPr lang="en-US" smtClean="0"/>
              <a:t>G</a:t>
            </a:r>
            <a:r>
              <a:rPr lang="en-US" baseline="-25000" smtClean="0"/>
              <a:t>2</a:t>
            </a:r>
            <a:r>
              <a:rPr lang="en-US" smtClean="0"/>
              <a:t> (second gap) – growth, preparation for division</a:t>
            </a:r>
          </a:p>
          <a:p>
            <a:pPr lvl="1" eaLnBrk="1" hangingPunct="1"/>
            <a:r>
              <a:rPr lang="en-US" smtClean="0"/>
              <a:t>M (mitotic) phase – cell division </a:t>
            </a:r>
          </a:p>
          <a:p>
            <a:pPr lvl="2" eaLnBrk="1" hangingPunct="1"/>
            <a:r>
              <a:rPr lang="en-US" b="1" smtClean="0"/>
              <a:t>mitosis</a:t>
            </a:r>
            <a:r>
              <a:rPr lang="en-US" smtClean="0"/>
              <a:t> – division of nucleus &amp; contents</a:t>
            </a:r>
          </a:p>
          <a:p>
            <a:pPr lvl="2" eaLnBrk="1" hangingPunct="1"/>
            <a:r>
              <a:rPr lang="en-US" b="1" smtClean="0"/>
              <a:t>cytokinesis</a:t>
            </a:r>
            <a:r>
              <a:rPr lang="en-US" smtClean="0"/>
              <a:t> – division of cytoplasm</a:t>
            </a:r>
          </a:p>
          <a:p>
            <a:pPr lvl="1" eaLnBrk="1" hangingPunct="1">
              <a:spcAft>
                <a:spcPct val="0"/>
              </a:spcAft>
            </a:pPr>
            <a:r>
              <a:rPr lang="en-US" smtClean="0"/>
              <a:t>produces genetically identical</a:t>
            </a:r>
          </a:p>
          <a:p>
            <a:pPr lvl="1" eaLnBrk="1" hangingPunct="1">
              <a:buFont typeface="Calibri" pitchFamily="34" charset="0"/>
              <a:buNone/>
            </a:pPr>
            <a:r>
              <a:rPr lang="en-US" smtClean="0"/>
              <a:t>	daughter cells</a:t>
            </a:r>
          </a:p>
        </p:txBody>
      </p:sp>
      <p:sp>
        <p:nvSpPr>
          <p:cNvPr id="34821" name="FlagCount" hidden="1">
            <a:hlinkClick r:id="rId5"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fontAlgn="base">
              <a:spcBef>
                <a:spcPct val="0"/>
              </a:spcBef>
              <a:spcAft>
                <a:spcPct val="0"/>
              </a:spcAft>
            </a:pPr>
            <a:r>
              <a:rPr lang="en-US" sz="1400" b="1" smtClean="0">
                <a:solidFill>
                  <a:prstClr val="black"/>
                </a:solidFill>
                <a:latin typeface="Tahoma" pitchFamily="34" charset="0"/>
              </a:rPr>
              <a:t>0</a:t>
            </a:r>
          </a:p>
        </p:txBody>
      </p:sp>
      <p:pic>
        <p:nvPicPr>
          <p:cNvPr id="9223" name="Picture 7" descr="C:\Users\Denise Steele\Documents\Teaching\River Valley Community College\Biology I\from the book\Chapter_08\B_Jpegs_of_Art_and_Photos\08_Extra_Photos\08_06x1MitosisLMCollage.jpg"/>
          <p:cNvPicPr>
            <a:picLocks noChangeAspect="1" noChangeArrowheads="1"/>
          </p:cNvPicPr>
          <p:nvPr/>
        </p:nvPicPr>
        <p:blipFill>
          <a:blip r:embed="rId6" cstate="print">
            <a:clrChange>
              <a:clrFrom>
                <a:srgbClr val="FFFFFF"/>
              </a:clrFrom>
              <a:clrTo>
                <a:srgbClr val="FFFFFF">
                  <a:alpha val="0"/>
                </a:srgbClr>
              </a:clrTo>
            </a:clrChange>
          </a:blip>
          <a:srcRect l="1500" t="4500" r="66376" b="61005"/>
          <a:stretch>
            <a:fillRect/>
          </a:stretch>
        </p:blipFill>
        <p:spPr bwMode="auto">
          <a:xfrm>
            <a:off x="7062788" y="1905000"/>
            <a:ext cx="2081212" cy="16764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1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1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19">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19">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2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1"/>
          <p:cNvSpPr>
            <a:spLocks noGrp="1"/>
          </p:cNvSpPr>
          <p:nvPr>
            <p:ph idx="1"/>
          </p:nvPr>
        </p:nvSpPr>
        <p:spPr/>
        <p:txBody>
          <a:bodyPr/>
          <a:lstStyle/>
          <a:p>
            <a:r>
              <a:rPr lang="en-US" dirty="0" smtClean="0"/>
              <a:t>Virus:</a:t>
            </a:r>
          </a:p>
          <a:p>
            <a:pPr lvl="1"/>
            <a:r>
              <a:rPr lang="en-US" dirty="0" smtClean="0"/>
              <a:t>A tiny, </a:t>
            </a:r>
            <a:r>
              <a:rPr lang="en-US" b="1" u="sng" dirty="0" smtClean="0"/>
              <a:t>non-living??</a:t>
            </a:r>
            <a:r>
              <a:rPr lang="en-US" dirty="0" smtClean="0"/>
              <a:t> particle</a:t>
            </a:r>
          </a:p>
          <a:p>
            <a:pPr lvl="2"/>
            <a:r>
              <a:rPr lang="en-US" dirty="0" smtClean="0"/>
              <a:t>Are not cells</a:t>
            </a:r>
          </a:p>
          <a:p>
            <a:pPr lvl="2"/>
            <a:r>
              <a:rPr lang="en-US" dirty="0" smtClean="0"/>
              <a:t>Do not use their own energy to grow</a:t>
            </a:r>
          </a:p>
          <a:p>
            <a:pPr lvl="2"/>
            <a:r>
              <a:rPr lang="en-US" dirty="0" smtClean="0"/>
              <a:t>Do not respond to their surroundings</a:t>
            </a:r>
          </a:p>
          <a:p>
            <a:pPr lvl="2"/>
            <a:r>
              <a:rPr lang="en-US" dirty="0" smtClean="0"/>
              <a:t>Cannot reproduce without being within a cell</a:t>
            </a:r>
          </a:p>
          <a:p>
            <a:pPr lvl="2"/>
            <a:r>
              <a:rPr lang="en-US" dirty="0" smtClean="0"/>
              <a:t>Cannot make their own food or take in food</a:t>
            </a:r>
          </a:p>
          <a:p>
            <a:pPr lvl="2"/>
            <a:r>
              <a:rPr lang="en-US" dirty="0" smtClean="0"/>
              <a:t>Do not create wastes</a:t>
            </a:r>
          </a:p>
          <a:p>
            <a:pPr lvl="1"/>
            <a:r>
              <a:rPr lang="en-US" dirty="0" smtClean="0"/>
              <a:t>Enters and then reproduces inside a living cell</a:t>
            </a:r>
          </a:p>
          <a:p>
            <a:pPr lvl="2"/>
            <a:r>
              <a:rPr lang="en-US" dirty="0" smtClean="0"/>
              <a:t>They require a host</a:t>
            </a:r>
          </a:p>
          <a:p>
            <a:pPr lvl="2"/>
            <a:r>
              <a:rPr lang="en-US" dirty="0" smtClean="0"/>
              <a:t>Outside of a cell a virus lies dormant (like hibernation) but still has the ability to infect cells</a:t>
            </a:r>
          </a:p>
          <a:p>
            <a:endParaRPr lang="en-US" dirty="0" smtClean="0"/>
          </a:p>
        </p:txBody>
      </p:sp>
      <p:sp>
        <p:nvSpPr>
          <p:cNvPr id="5123" name="Title 2"/>
          <p:cNvSpPr>
            <a:spLocks noGrp="1"/>
          </p:cNvSpPr>
          <p:nvPr>
            <p:ph type="title"/>
          </p:nvPr>
        </p:nvSpPr>
        <p:spPr/>
        <p:txBody>
          <a:bodyPr/>
          <a:lstStyle/>
          <a:p>
            <a:r>
              <a:rPr lang="en-US" smtClean="0"/>
              <a:t>What are the Characteristics of Viruses?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5200" y="1905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8" descr="C:\Users\Denise Steele\Documents\Teaching\River Valley Community College\Biology I\from the book\Chapter_08\B_Jpegs_of_Art_and_Photos\08_Labeled_Art_and_Photos\08_09aCellCycleControl-L.jpg"/>
          <p:cNvPicPr>
            <a:picLocks noChangeAspect="1" noChangeArrowheads="1"/>
          </p:cNvPicPr>
          <p:nvPr/>
        </p:nvPicPr>
        <p:blipFill>
          <a:blip r:embed="rId6" cstate="print"/>
          <a:srcRect b="2463"/>
          <a:stretch>
            <a:fillRect/>
          </a:stretch>
        </p:blipFill>
        <p:spPr bwMode="auto">
          <a:xfrm>
            <a:off x="4505325" y="2509838"/>
            <a:ext cx="4638675" cy="4348162"/>
          </a:xfrm>
          <a:prstGeom prst="rect">
            <a:avLst/>
          </a:prstGeom>
          <a:noFill/>
          <a:ln w="9525">
            <a:noFill/>
            <a:miter lim="800000"/>
            <a:headEnd/>
            <a:tailEnd/>
          </a:ln>
        </p:spPr>
      </p:pic>
      <p:sp>
        <p:nvSpPr>
          <p:cNvPr id="35843" name="Rectangle 4"/>
          <p:cNvSpPr>
            <a:spLocks noGrp="1" noChangeArrowheads="1"/>
          </p:cNvSpPr>
          <p:nvPr>
            <p:ph type="title"/>
          </p:nvPr>
        </p:nvSpPr>
        <p:spPr/>
        <p:txBody>
          <a:bodyPr/>
          <a:lstStyle/>
          <a:p>
            <a:r>
              <a:rPr lang="en-US" smtClean="0"/>
              <a:t>Growth Factors and the Cell Cycle</a:t>
            </a:r>
          </a:p>
        </p:txBody>
      </p:sp>
      <p:sp>
        <p:nvSpPr>
          <p:cNvPr id="21507" name="Rectangle 2"/>
          <p:cNvSpPr>
            <a:spLocks noGrp="1" noChangeArrowheads="1"/>
          </p:cNvSpPr>
          <p:nvPr>
            <p:ph idx="1"/>
          </p:nvPr>
        </p:nvSpPr>
        <p:spPr/>
        <p:txBody>
          <a:bodyPr/>
          <a:lstStyle/>
          <a:p>
            <a:r>
              <a:rPr lang="en-US" smtClean="0"/>
              <a:t>Cell cycle control system</a:t>
            </a:r>
          </a:p>
          <a:p>
            <a:pPr lvl="1"/>
            <a:r>
              <a:rPr lang="en-US" smtClean="0"/>
              <a:t>set of molecules that triggers &amp; coordinates cell cycle events</a:t>
            </a:r>
          </a:p>
          <a:p>
            <a:r>
              <a:rPr lang="en-US" b="1" smtClean="0"/>
              <a:t>Checkpoints</a:t>
            </a:r>
            <a:r>
              <a:rPr lang="en-US" smtClean="0"/>
              <a:t> – control points; signals regulate cell cycle</a:t>
            </a:r>
          </a:p>
          <a:p>
            <a:pPr lvl="1"/>
            <a:r>
              <a:rPr lang="en-US" smtClean="0"/>
              <a:t>G</a:t>
            </a:r>
            <a:r>
              <a:rPr lang="en-US" baseline="-25000" smtClean="0"/>
              <a:t>1</a:t>
            </a:r>
            <a:r>
              <a:rPr lang="en-US" smtClean="0"/>
              <a:t> checkpoint</a:t>
            </a:r>
          </a:p>
          <a:p>
            <a:pPr lvl="2"/>
            <a:r>
              <a:rPr lang="en-US" smtClean="0"/>
              <a:t>assesses cell growth</a:t>
            </a:r>
          </a:p>
          <a:p>
            <a:pPr lvl="2">
              <a:spcAft>
                <a:spcPct val="0"/>
              </a:spcAft>
            </a:pPr>
            <a:r>
              <a:rPr lang="en-US" smtClean="0"/>
              <a:t>allows entry into S phase, or</a:t>
            </a:r>
          </a:p>
          <a:p>
            <a:pPr lvl="2">
              <a:spcAft>
                <a:spcPct val="0"/>
              </a:spcAft>
              <a:buFont typeface="Symbol" pitchFamily="18" charset="2"/>
              <a:buNone/>
            </a:pPr>
            <a:r>
              <a:rPr lang="en-US" smtClean="0"/>
              <a:t>	causes cell to leave cycle &amp;</a:t>
            </a:r>
          </a:p>
          <a:p>
            <a:pPr lvl="2">
              <a:buFont typeface="Calibri" pitchFamily="34" charset="0"/>
              <a:buNone/>
            </a:pPr>
            <a:r>
              <a:rPr lang="en-US" smtClean="0"/>
              <a:t>	enter non-dividing G</a:t>
            </a:r>
            <a:r>
              <a:rPr lang="en-US" baseline="-25000" smtClean="0"/>
              <a:t>0</a:t>
            </a:r>
            <a:r>
              <a:rPr lang="en-US" smtClean="0"/>
              <a:t> phase</a:t>
            </a:r>
          </a:p>
          <a:p>
            <a:pPr lvl="1"/>
            <a:r>
              <a:rPr lang="en-US" smtClean="0"/>
              <a:t>G</a:t>
            </a:r>
            <a:r>
              <a:rPr lang="en-US" baseline="-25000" smtClean="0"/>
              <a:t>2</a:t>
            </a:r>
            <a:r>
              <a:rPr lang="en-US" smtClean="0"/>
              <a:t> checkpoint</a:t>
            </a:r>
          </a:p>
          <a:p>
            <a:pPr lvl="2"/>
            <a:r>
              <a:rPr lang="en-US" smtClean="0"/>
              <a:t>assesses DNA replication</a:t>
            </a:r>
          </a:p>
          <a:p>
            <a:pPr lvl="1"/>
            <a:r>
              <a:rPr lang="en-US" smtClean="0"/>
              <a:t>M checkpoint</a:t>
            </a:r>
          </a:p>
          <a:p>
            <a:pPr lvl="2"/>
            <a:r>
              <a:rPr lang="en-US" smtClean="0"/>
              <a:t>assesses mitosis</a:t>
            </a:r>
          </a:p>
          <a:p>
            <a:pPr lvl="1"/>
            <a:r>
              <a:rPr lang="en-US" smtClean="0"/>
              <a:t>regulated by 2 types of genes:</a:t>
            </a:r>
          </a:p>
        </p:txBody>
      </p:sp>
      <p:sp>
        <p:nvSpPr>
          <p:cNvPr id="35845" name="FlagCount" hidden="1">
            <a:hlinkClick r:id="rId7"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fontAlgn="base">
              <a:spcBef>
                <a:spcPct val="0"/>
              </a:spcBef>
              <a:spcAft>
                <a:spcPct val="0"/>
              </a:spcAft>
            </a:pPr>
            <a:r>
              <a:rPr lang="en-US" sz="1400" b="1" smtClean="0">
                <a:solidFill>
                  <a:prstClr val="black"/>
                </a:solidFill>
                <a:latin typeface="Tahoma" pitchFamily="34" charset="0"/>
              </a:rPr>
              <a:t>0</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00525" y="25146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0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50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50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7">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7">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50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33175" fill="hold"/>
                                        <p:tgtEl>
                                          <p:spTgt spid="2"/>
                                        </p:tgtEl>
                                      </p:cBhvr>
                                    </p:cmd>
                                  </p:childTnLst>
                                </p:cTn>
                              </p:par>
                            </p:childTnLst>
                          </p:cTn>
                        </p:par>
                      </p:childTnLst>
                    </p:cTn>
                  </p:par>
                </p:childTnLst>
              </p:cTn>
              <p:nextCondLst>
                <p:cond evt="onClick" delay="0">
                  <p:tgtEl>
                    <p:spTgt spid="2"/>
                  </p:tgtEl>
                </p:cond>
              </p:nextCondLst>
            </p:seq>
            <p:audio>
              <p:cMediaNode vol="80000">
                <p:cTn id="40"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Mutations In Genes That Control Cell Division</a:t>
            </a:r>
          </a:p>
        </p:txBody>
      </p:sp>
      <p:sp>
        <p:nvSpPr>
          <p:cNvPr id="28675" name="Rectangle 3"/>
          <p:cNvSpPr>
            <a:spLocks noGrp="1" noChangeArrowheads="1"/>
          </p:cNvSpPr>
          <p:nvPr>
            <p:ph idx="1"/>
          </p:nvPr>
        </p:nvSpPr>
        <p:spPr>
          <a:xfrm>
            <a:off x="227013" y="838200"/>
            <a:ext cx="8683625" cy="2438400"/>
          </a:xfrm>
        </p:spPr>
        <p:txBody>
          <a:bodyPr/>
          <a:lstStyle/>
          <a:p>
            <a:r>
              <a:rPr lang="en-US" b="1" smtClean="0"/>
              <a:t>Tumor-suppressor genes</a:t>
            </a:r>
          </a:p>
          <a:p>
            <a:pPr lvl="1"/>
            <a:r>
              <a:rPr lang="en-US" smtClean="0"/>
              <a:t>normally inhibit cell division or repair damaged DNA</a:t>
            </a:r>
          </a:p>
          <a:p>
            <a:pPr lvl="1"/>
            <a:r>
              <a:rPr lang="en-US" smtClean="0"/>
              <a:t>promote cancer when mutated</a:t>
            </a:r>
          </a:p>
          <a:p>
            <a:pPr lvl="2"/>
            <a:r>
              <a:rPr lang="en-US" smtClean="0"/>
              <a:t>mutations inactivate genes &amp; allow uncontrolled division</a:t>
            </a:r>
          </a:p>
        </p:txBody>
      </p:sp>
      <p:sp>
        <p:nvSpPr>
          <p:cNvPr id="36868"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fontAlgn="base">
              <a:spcBef>
                <a:spcPct val="0"/>
              </a:spcBef>
              <a:spcAft>
                <a:spcPct val="0"/>
              </a:spcAft>
            </a:pPr>
            <a:r>
              <a:rPr lang="en-US" sz="1400" b="1" smtClean="0">
                <a:solidFill>
                  <a:prstClr val="black"/>
                </a:solidFill>
                <a:latin typeface="Tahoma" pitchFamily="34" charset="0"/>
              </a:rPr>
              <a:t>0</a:t>
            </a:r>
          </a:p>
        </p:txBody>
      </p:sp>
      <p:pic>
        <p:nvPicPr>
          <p:cNvPr id="36869" name="Picture 8" descr="C:\Users\Denise Steele\Documents\Teaching\River Valley Community College\Bio 101, fall 2009 - molecules, genes &amp; cells\from the book\Chapter_11\B_Jpegs_of_Art_and_Photos\11_Labeled_Art_and_Photos\11_18bTumorSuppressorGene-L.jpg"/>
          <p:cNvPicPr>
            <a:picLocks noChangeAspect="1" noChangeArrowheads="1"/>
          </p:cNvPicPr>
          <p:nvPr/>
        </p:nvPicPr>
        <p:blipFill>
          <a:blip r:embed="rId5" cstate="print"/>
          <a:srcRect r="58813" b="4054"/>
          <a:stretch>
            <a:fillRect/>
          </a:stretch>
        </p:blipFill>
        <p:spPr bwMode="auto">
          <a:xfrm>
            <a:off x="990600" y="3135313"/>
            <a:ext cx="2771775" cy="3722687"/>
          </a:xfrm>
          <a:prstGeom prst="rect">
            <a:avLst/>
          </a:prstGeom>
          <a:noFill/>
          <a:ln w="9525">
            <a:noFill/>
            <a:miter lim="800000"/>
            <a:headEnd/>
            <a:tailEnd/>
          </a:ln>
        </p:spPr>
      </p:pic>
      <p:pic>
        <p:nvPicPr>
          <p:cNvPr id="7" name="Picture 8" descr="C:\Users\Denise Steele\Documents\Teaching\River Valley Community College\Bio 101, fall 2009 - molecules, genes &amp; cells\from the book\Chapter_11\B_Jpegs_of_Art_and_Photos\11_Labeled_Art_and_Photos\11_18bTumorSuppressorGene-L.jpg"/>
          <p:cNvPicPr>
            <a:picLocks noChangeAspect="1" noChangeArrowheads="1"/>
          </p:cNvPicPr>
          <p:nvPr/>
        </p:nvPicPr>
        <p:blipFill>
          <a:blip r:embed="rId5" cstate="print"/>
          <a:srcRect l="46771" b="4054"/>
          <a:stretch>
            <a:fillRect/>
          </a:stretch>
        </p:blipFill>
        <p:spPr bwMode="auto">
          <a:xfrm>
            <a:off x="4953000" y="3135313"/>
            <a:ext cx="3581400" cy="372268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C:\Users\Denise Steele\Documents\Teaching\River Valley Community College\Bio 101, fall 2009 - molecules, genes &amp; cells\from the book\Chapter_11\B_Jpegs_of_Art_and_Photos\11_Labeled_Art_and_Photos\11_18aOncogenes-L.jpg"/>
          <p:cNvPicPr>
            <a:picLocks noChangeAspect="1" noChangeArrowheads="1"/>
          </p:cNvPicPr>
          <p:nvPr/>
        </p:nvPicPr>
        <p:blipFill>
          <a:blip r:embed="rId4" cstate="print"/>
          <a:srcRect l="27695" r="27048" b="3365"/>
          <a:stretch>
            <a:fillRect/>
          </a:stretch>
        </p:blipFill>
        <p:spPr bwMode="auto">
          <a:xfrm>
            <a:off x="5324475" y="3590925"/>
            <a:ext cx="2390775" cy="3267075"/>
          </a:xfrm>
          <a:prstGeom prst="rect">
            <a:avLst/>
          </a:prstGeom>
          <a:noFill/>
          <a:ln w="9525">
            <a:noFill/>
            <a:miter lim="800000"/>
            <a:headEnd/>
            <a:tailEnd/>
          </a:ln>
        </p:spPr>
      </p:pic>
      <p:sp>
        <p:nvSpPr>
          <p:cNvPr id="37891" name="Rectangle 2"/>
          <p:cNvSpPr>
            <a:spLocks noGrp="1" noChangeArrowheads="1"/>
          </p:cNvSpPr>
          <p:nvPr>
            <p:ph type="title"/>
          </p:nvPr>
        </p:nvSpPr>
        <p:spPr/>
        <p:txBody>
          <a:bodyPr/>
          <a:lstStyle/>
          <a:p>
            <a:r>
              <a:rPr lang="en-US" smtClean="0"/>
              <a:t>Mutations In Genes That Control Cell Division</a:t>
            </a:r>
          </a:p>
        </p:txBody>
      </p:sp>
      <p:sp>
        <p:nvSpPr>
          <p:cNvPr id="37892" name="FlagCount" hidden="1">
            <a:hlinkClick r:id="rId5"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fontAlgn="base">
              <a:spcBef>
                <a:spcPct val="0"/>
              </a:spcBef>
              <a:spcAft>
                <a:spcPct val="0"/>
              </a:spcAft>
            </a:pPr>
            <a:r>
              <a:rPr lang="en-US" sz="1400" b="1" smtClean="0">
                <a:solidFill>
                  <a:prstClr val="black"/>
                </a:solidFill>
                <a:latin typeface="Tahoma" pitchFamily="34" charset="0"/>
              </a:rPr>
              <a:t>0</a:t>
            </a:r>
          </a:p>
        </p:txBody>
      </p:sp>
      <p:pic>
        <p:nvPicPr>
          <p:cNvPr id="8" name="Picture 8" descr="C:\Users\Denise Steele\Documents\Teaching\River Valley Community College\Bio 101, fall 2009 - molecules, genes &amp; cells\from the book\Chapter_11\B_Jpegs_of_Art_and_Photos\11_Labeled_Art_and_Photos\11_18aOncogenes-L.jpg"/>
          <p:cNvPicPr>
            <a:picLocks noChangeAspect="1" noChangeArrowheads="1"/>
          </p:cNvPicPr>
          <p:nvPr/>
        </p:nvPicPr>
        <p:blipFill>
          <a:blip r:embed="rId4" cstate="print"/>
          <a:srcRect r="71944" b="3365"/>
          <a:stretch>
            <a:fillRect/>
          </a:stretch>
        </p:blipFill>
        <p:spPr bwMode="auto">
          <a:xfrm>
            <a:off x="3860800" y="3590925"/>
            <a:ext cx="1482725" cy="3267075"/>
          </a:xfrm>
          <a:prstGeom prst="rect">
            <a:avLst/>
          </a:prstGeom>
          <a:noFill/>
          <a:ln w="9525">
            <a:noFill/>
            <a:miter lim="800000"/>
            <a:headEnd/>
            <a:tailEnd/>
          </a:ln>
        </p:spPr>
      </p:pic>
      <p:pic>
        <p:nvPicPr>
          <p:cNvPr id="9" name="Picture 8" descr="C:\Users\Denise Steele\Documents\Teaching\River Valley Community College\Bio 101, fall 2009 - molecules, genes &amp; cells\from the book\Chapter_11\B_Jpegs_of_Art_and_Photos\11_Labeled_Art_and_Photos\11_18aOncogenes-L.jpg"/>
          <p:cNvPicPr>
            <a:picLocks noChangeAspect="1" noChangeArrowheads="1"/>
          </p:cNvPicPr>
          <p:nvPr/>
        </p:nvPicPr>
        <p:blipFill>
          <a:blip r:embed="rId4" cstate="print"/>
          <a:srcRect b="89294"/>
          <a:stretch>
            <a:fillRect/>
          </a:stretch>
        </p:blipFill>
        <p:spPr bwMode="auto">
          <a:xfrm>
            <a:off x="3860800" y="3590925"/>
            <a:ext cx="5283200" cy="361950"/>
          </a:xfrm>
          <a:prstGeom prst="rect">
            <a:avLst/>
          </a:prstGeom>
          <a:noFill/>
          <a:ln w="9525">
            <a:noFill/>
            <a:miter lim="800000"/>
            <a:headEnd/>
            <a:tailEnd/>
          </a:ln>
        </p:spPr>
      </p:pic>
      <p:sp>
        <p:nvSpPr>
          <p:cNvPr id="10" name="Rectangle 9"/>
          <p:cNvSpPr>
            <a:spLocks noChangeArrowheads="1"/>
          </p:cNvSpPr>
          <p:nvPr/>
        </p:nvSpPr>
        <p:spPr bwMode="auto">
          <a:xfrm>
            <a:off x="7286625" y="5467350"/>
            <a:ext cx="533400" cy="1390650"/>
          </a:xfrm>
          <a:prstGeom prst="rect">
            <a:avLst/>
          </a:prstGeom>
          <a:solidFill>
            <a:schemeClr val="bg1"/>
          </a:solidFill>
          <a:ln w="9525" algn="ctr">
            <a:noFill/>
            <a:round/>
            <a:headEnd/>
            <a:tailEnd/>
          </a:ln>
        </p:spPr>
        <p:txBody>
          <a:bodyPr/>
          <a:lstStyle/>
          <a:p>
            <a:pPr fontAlgn="base">
              <a:spcBef>
                <a:spcPct val="0"/>
              </a:spcBef>
              <a:spcAft>
                <a:spcPct val="0"/>
              </a:spcAft>
            </a:pPr>
            <a:endParaRPr lang="en-US" smtClean="0">
              <a:solidFill>
                <a:prstClr val="black"/>
              </a:solidFill>
              <a:latin typeface="Arial" charset="0"/>
            </a:endParaRPr>
          </a:p>
        </p:txBody>
      </p:sp>
      <p:pic>
        <p:nvPicPr>
          <p:cNvPr id="7" name="Picture 8" descr="C:\Users\Denise Steele\Documents\Teaching\River Valley Community College\Bio 101, fall 2009 - molecules, genes &amp; cells\from the book\Chapter_11\B_Jpegs_of_Art_and_Photos\11_Labeled_Art_and_Photos\11_18aOncogenes-L.jpg"/>
          <p:cNvPicPr>
            <a:picLocks noChangeAspect="1" noChangeArrowheads="1"/>
          </p:cNvPicPr>
          <p:nvPr/>
        </p:nvPicPr>
        <p:blipFill>
          <a:blip r:embed="rId4" cstate="print"/>
          <a:srcRect l="66463" b="3365"/>
          <a:stretch>
            <a:fillRect/>
          </a:stretch>
        </p:blipFill>
        <p:spPr bwMode="auto">
          <a:xfrm>
            <a:off x="7372350" y="3590925"/>
            <a:ext cx="1771650" cy="3267075"/>
          </a:xfrm>
          <a:prstGeom prst="rect">
            <a:avLst/>
          </a:prstGeom>
          <a:noFill/>
          <a:ln w="9525">
            <a:noFill/>
            <a:miter lim="800000"/>
            <a:headEnd/>
            <a:tailEnd/>
          </a:ln>
        </p:spPr>
      </p:pic>
      <p:sp>
        <p:nvSpPr>
          <p:cNvPr id="26627" name="Rectangle 3"/>
          <p:cNvSpPr>
            <a:spLocks noGrp="1" noChangeArrowheads="1"/>
          </p:cNvSpPr>
          <p:nvPr>
            <p:ph idx="1"/>
          </p:nvPr>
        </p:nvSpPr>
        <p:spPr>
          <a:xfrm>
            <a:off x="227013" y="838200"/>
            <a:ext cx="8683625" cy="5334000"/>
          </a:xfrm>
        </p:spPr>
        <p:txBody>
          <a:bodyPr/>
          <a:lstStyle/>
          <a:p>
            <a:r>
              <a:rPr lang="en-US" b="1" smtClean="0"/>
              <a:t>Proto-oncogenes</a:t>
            </a:r>
            <a:endParaRPr lang="en-US" smtClean="0"/>
          </a:p>
          <a:p>
            <a:pPr lvl="1"/>
            <a:r>
              <a:rPr lang="en-US" smtClean="0"/>
              <a:t>normally promote cell division</a:t>
            </a:r>
          </a:p>
          <a:p>
            <a:pPr lvl="1"/>
            <a:r>
              <a:rPr lang="en-US" smtClean="0"/>
              <a:t>promote cancer when </a:t>
            </a:r>
            <a:r>
              <a:rPr lang="en-US" b="1" smtClean="0"/>
              <a:t>oncogenes</a:t>
            </a:r>
            <a:endParaRPr lang="en-US" smtClean="0"/>
          </a:p>
          <a:p>
            <a:pPr lvl="2"/>
            <a:r>
              <a:rPr lang="en-US" smtClean="0"/>
              <a:t>some oncogenes come from viruses</a:t>
            </a:r>
          </a:p>
          <a:p>
            <a:pPr lvl="3"/>
            <a:r>
              <a:rPr lang="en-US" smtClean="0"/>
              <a:t>genetic material of </a:t>
            </a:r>
            <a:r>
              <a:rPr lang="en-US" b="1" smtClean="0"/>
              <a:t>oncogenic viruses</a:t>
            </a:r>
            <a:r>
              <a:rPr lang="en-US" smtClean="0"/>
              <a:t> integrates into host cell's DNA</a:t>
            </a:r>
          </a:p>
          <a:p>
            <a:pPr lvl="2"/>
            <a:r>
              <a:rPr lang="en-US" smtClean="0"/>
              <a:t>some oncogenes come from proto-oncogenes:</a:t>
            </a:r>
          </a:p>
          <a:p>
            <a:pPr lvl="3"/>
            <a:r>
              <a:rPr lang="en-US" smtClean="0"/>
              <a:t>mutation causing increased protein activity</a:t>
            </a:r>
          </a:p>
          <a:p>
            <a:pPr lvl="3">
              <a:spcAft>
                <a:spcPct val="0"/>
              </a:spcAft>
            </a:pPr>
            <a:r>
              <a:rPr lang="en-US" smtClean="0"/>
              <a:t>extra gene copies, producing</a:t>
            </a:r>
          </a:p>
          <a:p>
            <a:pPr lvl="3">
              <a:buFont typeface="Symbol" pitchFamily="18" charset="2"/>
              <a:buNone/>
            </a:pPr>
            <a:r>
              <a:rPr lang="en-US" smtClean="0"/>
              <a:t>	excess protein</a:t>
            </a:r>
          </a:p>
          <a:p>
            <a:pPr lvl="3">
              <a:spcAft>
                <a:spcPct val="0"/>
              </a:spcAft>
            </a:pPr>
            <a:r>
              <a:rPr lang="en-US" smtClean="0"/>
              <a:t>change in gene</a:t>
            </a:r>
          </a:p>
          <a:p>
            <a:pPr lvl="3">
              <a:spcAft>
                <a:spcPct val="0"/>
              </a:spcAft>
              <a:buFont typeface="Calibri" pitchFamily="34" charset="0"/>
              <a:buNone/>
            </a:pPr>
            <a:r>
              <a:rPr lang="en-US" smtClean="0"/>
              <a:t>	location; new</a:t>
            </a:r>
          </a:p>
          <a:p>
            <a:pPr lvl="3">
              <a:spcAft>
                <a:spcPct val="0"/>
              </a:spcAft>
              <a:buFont typeface="Calibri" pitchFamily="34" charset="0"/>
              <a:buNone/>
            </a:pPr>
            <a:r>
              <a:rPr lang="en-US" smtClean="0"/>
              <a:t>	promoter causes</a:t>
            </a:r>
          </a:p>
          <a:p>
            <a:pPr lvl="3">
              <a:buFont typeface="Calibri" pitchFamily="34" charset="0"/>
              <a:buNone/>
            </a:pPr>
            <a:r>
              <a:rPr lang="en-US" smtClean="0"/>
              <a:t>	increased transcription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62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627">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2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627">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627">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627">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627">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pathology.mc.duke.edu/neuropath/CNSlecture4/hdgross.jpg"/>
          <p:cNvPicPr>
            <a:picLocks noChangeAspect="1" noChangeArrowheads="1"/>
          </p:cNvPicPr>
          <p:nvPr/>
        </p:nvPicPr>
        <p:blipFill>
          <a:blip r:embed="rId3" cstate="print"/>
          <a:srcRect/>
          <a:stretch>
            <a:fillRect/>
          </a:stretch>
        </p:blipFill>
        <p:spPr bwMode="auto">
          <a:xfrm>
            <a:off x="5378450" y="4476750"/>
            <a:ext cx="3765550" cy="2381250"/>
          </a:xfrm>
          <a:prstGeom prst="rect">
            <a:avLst/>
          </a:prstGeom>
          <a:noFill/>
          <a:ln w="9525">
            <a:noFill/>
            <a:miter lim="800000"/>
            <a:headEnd/>
            <a:tailEnd/>
          </a:ln>
        </p:spPr>
      </p:pic>
      <p:pic>
        <p:nvPicPr>
          <p:cNvPr id="7" name="Picture 6" descr="http://www.mbio.ncsu.edu/MB451/lecture/virusesPrions/Vacuoles.gif"/>
          <p:cNvPicPr>
            <a:picLocks noChangeAspect="1" noChangeArrowheads="1"/>
          </p:cNvPicPr>
          <p:nvPr/>
        </p:nvPicPr>
        <p:blipFill>
          <a:blip r:embed="rId4" cstate="print"/>
          <a:srcRect l="5009" t="2574" r="5643" b="52206"/>
          <a:stretch>
            <a:fillRect/>
          </a:stretch>
        </p:blipFill>
        <p:spPr bwMode="auto">
          <a:xfrm>
            <a:off x="7334250" y="3476625"/>
            <a:ext cx="1809750" cy="1171575"/>
          </a:xfrm>
          <a:prstGeom prst="rect">
            <a:avLst/>
          </a:prstGeom>
          <a:noFill/>
          <a:ln w="9525">
            <a:noFill/>
            <a:miter lim="800000"/>
            <a:headEnd/>
            <a:tailEnd/>
          </a:ln>
        </p:spPr>
      </p:pic>
      <p:pic>
        <p:nvPicPr>
          <p:cNvPr id="8" name="Picture 7" descr="http://www.mbio.ncsu.edu/MB451/lecture/virusesPrions/Vacuoles.gif"/>
          <p:cNvPicPr>
            <a:picLocks noChangeAspect="1" noChangeArrowheads="1"/>
          </p:cNvPicPr>
          <p:nvPr/>
        </p:nvPicPr>
        <p:blipFill>
          <a:blip r:embed="rId4" cstate="print"/>
          <a:srcRect l="3445" t="51469" r="5797" b="2940"/>
          <a:stretch>
            <a:fillRect/>
          </a:stretch>
        </p:blipFill>
        <p:spPr bwMode="auto">
          <a:xfrm>
            <a:off x="5362575" y="3467100"/>
            <a:ext cx="1838325" cy="1181100"/>
          </a:xfrm>
          <a:prstGeom prst="rect">
            <a:avLst/>
          </a:prstGeom>
          <a:noFill/>
          <a:ln w="9525">
            <a:noFill/>
            <a:miter lim="800000"/>
            <a:headEnd/>
            <a:tailEnd/>
          </a:ln>
        </p:spPr>
      </p:pic>
      <p:sp>
        <p:nvSpPr>
          <p:cNvPr id="41989" name="Rectangle 4"/>
          <p:cNvSpPr>
            <a:spLocks noGrp="1" noChangeArrowheads="1"/>
          </p:cNvSpPr>
          <p:nvPr>
            <p:ph type="title"/>
          </p:nvPr>
        </p:nvSpPr>
        <p:spPr/>
        <p:txBody>
          <a:bodyPr/>
          <a:lstStyle/>
          <a:p>
            <a:pPr eaLnBrk="1" hangingPunct="1"/>
            <a:r>
              <a:rPr lang="en-US" smtClean="0"/>
              <a:t>Prions</a:t>
            </a:r>
          </a:p>
        </p:txBody>
      </p:sp>
      <p:sp>
        <p:nvSpPr>
          <p:cNvPr id="172037" name="Rectangle 5"/>
          <p:cNvSpPr>
            <a:spLocks noGrp="1" noChangeArrowheads="1"/>
          </p:cNvSpPr>
          <p:nvPr>
            <p:ph idx="1"/>
          </p:nvPr>
        </p:nvSpPr>
        <p:spPr>
          <a:xfrm>
            <a:off x="227013" y="838200"/>
            <a:ext cx="7392987" cy="5257800"/>
          </a:xfrm>
        </p:spPr>
        <p:txBody>
          <a:bodyPr/>
          <a:lstStyle/>
          <a:p>
            <a:pPr eaLnBrk="1" hangingPunct="1"/>
            <a:r>
              <a:rPr lang="en-US" b="1" smtClean="0"/>
              <a:t>Prions</a:t>
            </a:r>
            <a:r>
              <a:rPr lang="en-US" smtClean="0"/>
              <a:t> – </a:t>
            </a:r>
            <a:r>
              <a:rPr lang="en-US" i="1" smtClean="0"/>
              <a:t>pro</a:t>
            </a:r>
            <a:r>
              <a:rPr lang="en-US" smtClean="0"/>
              <a:t>teinaceous </a:t>
            </a:r>
            <a:r>
              <a:rPr lang="en-US" i="1" smtClean="0"/>
              <a:t>in</a:t>
            </a:r>
            <a:r>
              <a:rPr lang="en-US" smtClean="0"/>
              <a:t>fectious particle</a:t>
            </a:r>
          </a:p>
          <a:p>
            <a:pPr lvl="1" eaLnBrk="1" hangingPunct="1"/>
            <a:r>
              <a:rPr lang="en-US" smtClean="0"/>
              <a:t>infective proteins</a:t>
            </a:r>
          </a:p>
          <a:p>
            <a:pPr lvl="2" eaLnBrk="1" hangingPunct="1"/>
            <a:r>
              <a:rPr lang="en-US" smtClean="0"/>
              <a:t>infectivity reduced by treatment with proteases</a:t>
            </a:r>
          </a:p>
          <a:p>
            <a:pPr lvl="1" eaLnBrk="1" hangingPunct="1"/>
            <a:r>
              <a:rPr lang="en-US" smtClean="0"/>
              <a:t>inherited &amp; transmissible</a:t>
            </a:r>
          </a:p>
          <a:p>
            <a:pPr lvl="2" eaLnBrk="1" hangingPunct="1"/>
            <a:r>
              <a:rPr lang="en-US" smtClean="0"/>
              <a:t>by ingestion, transplant, &amp; surgical instruments</a:t>
            </a:r>
          </a:p>
          <a:p>
            <a:pPr lvl="1" eaLnBrk="1" hangingPunct="1"/>
            <a:r>
              <a:rPr lang="en-US" smtClean="0"/>
              <a:t>cause neurological spongiform encephalopathies: large vacuoles develop in brains</a:t>
            </a:r>
          </a:p>
          <a:p>
            <a:pPr lvl="2" eaLnBrk="1" hangingPunct="1"/>
            <a:r>
              <a:rPr lang="en-US" smtClean="0"/>
              <a:t>kuru</a:t>
            </a:r>
          </a:p>
          <a:p>
            <a:pPr lvl="2" eaLnBrk="1" hangingPunct="1"/>
            <a:r>
              <a:rPr lang="en-US" smtClean="0"/>
              <a:t>Creutzfeldt-Jakob disease</a:t>
            </a:r>
          </a:p>
          <a:p>
            <a:pPr lvl="2" eaLnBrk="1" hangingPunct="1"/>
            <a:r>
              <a:rPr lang="en-US" smtClean="0"/>
              <a:t>fatal familial insomnia</a:t>
            </a:r>
          </a:p>
          <a:p>
            <a:pPr lvl="2" eaLnBrk="1" hangingPunct="1"/>
            <a:r>
              <a:rPr lang="en-US" smtClean="0"/>
              <a:t>sheep scrapie</a:t>
            </a:r>
          </a:p>
          <a:p>
            <a:pPr lvl="2" eaLnBrk="1" hangingPunct="1"/>
            <a:r>
              <a:rPr lang="en-US" smtClean="0"/>
              <a:t>mad cow disease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03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203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2037">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203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203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203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203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203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7" name="Picture 7" descr="figure_13_22_labeled"/>
          <p:cNvPicPr>
            <a:picLocks noChangeAspect="1" noChangeArrowheads="1"/>
          </p:cNvPicPr>
          <p:nvPr/>
        </p:nvPicPr>
        <p:blipFill>
          <a:blip r:embed="rId3" cstate="print"/>
          <a:srcRect b="3120"/>
          <a:stretch>
            <a:fillRect/>
          </a:stretch>
        </p:blipFill>
        <p:spPr bwMode="auto">
          <a:xfrm>
            <a:off x="685800" y="2514600"/>
            <a:ext cx="7848600" cy="4343400"/>
          </a:xfrm>
          <a:prstGeom prst="rect">
            <a:avLst/>
          </a:prstGeom>
          <a:noFill/>
          <a:ln w="9525">
            <a:noFill/>
            <a:miter lim="800000"/>
            <a:headEnd/>
            <a:tailEnd/>
          </a:ln>
        </p:spPr>
      </p:pic>
      <p:sp>
        <p:nvSpPr>
          <p:cNvPr id="43011" name="Rectangle 5"/>
          <p:cNvSpPr>
            <a:spLocks noGrp="1" noChangeArrowheads="1"/>
          </p:cNvSpPr>
          <p:nvPr>
            <p:ph type="title"/>
          </p:nvPr>
        </p:nvSpPr>
        <p:spPr/>
        <p:txBody>
          <a:bodyPr/>
          <a:lstStyle/>
          <a:p>
            <a:pPr eaLnBrk="1" hangingPunct="1"/>
            <a:r>
              <a:rPr lang="en-US" smtClean="0"/>
              <a:t>How a Protein Can Be Infectious</a:t>
            </a:r>
          </a:p>
        </p:txBody>
      </p:sp>
      <p:sp>
        <p:nvSpPr>
          <p:cNvPr id="43012" name="Content Placeholder 4"/>
          <p:cNvSpPr>
            <a:spLocks noGrp="1"/>
          </p:cNvSpPr>
          <p:nvPr>
            <p:ph idx="1"/>
          </p:nvPr>
        </p:nvSpPr>
        <p:spPr>
          <a:xfrm>
            <a:off x="227013" y="838200"/>
            <a:ext cx="8683625" cy="1524000"/>
          </a:xfrm>
        </p:spPr>
        <p:txBody>
          <a:bodyPr/>
          <a:lstStyle/>
          <a:p>
            <a:pPr eaLnBrk="1" hangingPunct="1"/>
            <a:r>
              <a:rPr lang="en-US" smtClean="0"/>
              <a:t>PrP</a:t>
            </a:r>
            <a:r>
              <a:rPr lang="en-US" baseline="30000" smtClean="0"/>
              <a:t>C</a:t>
            </a:r>
            <a:r>
              <a:rPr lang="en-US" smtClean="0"/>
              <a:t> (normal host glycoprotein, on cell surface) converted to PrP</a:t>
            </a:r>
            <a:r>
              <a:rPr lang="en-US" baseline="30000" smtClean="0"/>
              <a:t>Sc</a:t>
            </a:r>
            <a:r>
              <a:rPr lang="en-US" smtClean="0"/>
              <a:t> (scrapie prion protein)</a:t>
            </a:r>
          </a:p>
          <a:p>
            <a:pPr lvl="1" eaLnBrk="1" hangingPunct="1"/>
            <a:r>
              <a:rPr lang="en-US" smtClean="0"/>
              <a:t>PrP</a:t>
            </a:r>
            <a:r>
              <a:rPr lang="en-US" baseline="30000" smtClean="0"/>
              <a:t>Sc</a:t>
            </a:r>
            <a:r>
              <a:rPr lang="en-US" smtClean="0"/>
              <a:t> fragments accumulate in brain cells, forming plaques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6629400" cy="4953000"/>
          </a:xfrm>
        </p:spPr>
        <p:txBody>
          <a:bodyPr>
            <a:normAutofit fontScale="92500" lnSpcReduction="20000"/>
          </a:bodyPr>
          <a:lstStyle/>
          <a:p>
            <a:pPr>
              <a:defRPr/>
            </a:pPr>
            <a:r>
              <a:rPr lang="en-US" dirty="0" smtClean="0"/>
              <a:t>The first virus discovered</a:t>
            </a:r>
          </a:p>
          <a:p>
            <a:pPr>
              <a:defRPr/>
            </a:pPr>
            <a:r>
              <a:rPr lang="en-US" dirty="0" smtClean="0"/>
              <a:t>The virus only infects plants</a:t>
            </a:r>
          </a:p>
          <a:p>
            <a:pPr>
              <a:defRPr/>
            </a:pPr>
            <a:r>
              <a:rPr lang="en-US" dirty="0" smtClean="0"/>
              <a:t>Found throughout the US</a:t>
            </a:r>
          </a:p>
          <a:p>
            <a:pPr>
              <a:defRPr/>
            </a:pPr>
            <a:r>
              <a:rPr lang="en-US" dirty="0" smtClean="0"/>
              <a:t>The infection causes characteristic </a:t>
            </a:r>
          </a:p>
          <a:p>
            <a:pPr>
              <a:buFont typeface="Wingdings" pitchFamily="2" charset="2"/>
              <a:buNone/>
              <a:defRPr/>
            </a:pPr>
            <a:r>
              <a:rPr lang="en-US" dirty="0" smtClean="0"/>
              <a:t>	patterns (mottling and discoloration) on the leaves</a:t>
            </a:r>
          </a:p>
          <a:p>
            <a:pPr>
              <a:buClr>
                <a:srgbClr val="F3A447"/>
              </a:buClr>
              <a:defRPr/>
            </a:pPr>
            <a:r>
              <a:rPr lang="en-US" dirty="0" smtClean="0"/>
              <a:t>It will over-winter in infected tobacco stalks and leaves in the soil, on the surface of contaminated seed </a:t>
            </a:r>
          </a:p>
          <a:p>
            <a:pPr>
              <a:defRPr/>
            </a:pPr>
            <a:r>
              <a:rPr lang="en-US" dirty="0" smtClean="0"/>
              <a:t>Virus can lie dormant for up to 2 years in the soil</a:t>
            </a:r>
          </a:p>
          <a:p>
            <a:pPr>
              <a:defRPr/>
            </a:pPr>
            <a:r>
              <a:rPr lang="en-US" dirty="0" smtClean="0"/>
              <a:t>Treatment – remove and destroy plants, do not use the soil for at least two years</a:t>
            </a:r>
          </a:p>
          <a:p>
            <a:pPr>
              <a:buClr>
                <a:srgbClr val="F3A447"/>
              </a:buClr>
              <a:defRPr/>
            </a:pPr>
            <a:endParaRPr lang="en-US" dirty="0"/>
          </a:p>
        </p:txBody>
      </p:sp>
      <p:sp>
        <p:nvSpPr>
          <p:cNvPr id="44035" name="Title 2"/>
          <p:cNvSpPr>
            <a:spLocks noGrp="1"/>
          </p:cNvSpPr>
          <p:nvPr>
            <p:ph type="title"/>
          </p:nvPr>
        </p:nvSpPr>
        <p:spPr>
          <a:xfrm>
            <a:off x="381000" y="0"/>
            <a:ext cx="8001000" cy="685800"/>
          </a:xfrm>
        </p:spPr>
        <p:txBody>
          <a:bodyPr/>
          <a:lstStyle/>
          <a:p>
            <a:r>
              <a:rPr lang="en-US" smtClean="0"/>
              <a:t>Tobacco mosaic virus </a:t>
            </a:r>
          </a:p>
        </p:txBody>
      </p:sp>
      <p:pic>
        <p:nvPicPr>
          <p:cNvPr id="44037" name="Picture 5" descr="Tabacco virus2.jpg"/>
          <p:cNvPicPr>
            <a:picLocks noChangeAspect="1"/>
          </p:cNvPicPr>
          <p:nvPr/>
        </p:nvPicPr>
        <p:blipFill>
          <a:blip r:embed="rId3" cstate="print"/>
          <a:srcRect l="52666"/>
          <a:stretch>
            <a:fillRect/>
          </a:stretch>
        </p:blipFill>
        <p:spPr bwMode="auto">
          <a:xfrm>
            <a:off x="5105400" y="304800"/>
            <a:ext cx="1438275" cy="1504950"/>
          </a:xfrm>
          <a:prstGeom prst="rect">
            <a:avLst/>
          </a:prstGeom>
          <a:noFill/>
          <a:ln w="9525">
            <a:noFill/>
            <a:miter lim="800000"/>
            <a:headEnd/>
            <a:tailEnd/>
          </a:ln>
        </p:spPr>
      </p:pic>
      <p:pic>
        <p:nvPicPr>
          <p:cNvPr id="44038" name="Picture 6" descr="Tabacco virus3.jpg"/>
          <p:cNvPicPr>
            <a:picLocks noChangeAspect="1"/>
          </p:cNvPicPr>
          <p:nvPr/>
        </p:nvPicPr>
        <p:blipFill>
          <a:blip r:embed="rId4" cstate="print"/>
          <a:srcRect/>
          <a:stretch>
            <a:fillRect/>
          </a:stretch>
        </p:blipFill>
        <p:spPr bwMode="auto">
          <a:xfrm>
            <a:off x="6629400" y="152400"/>
            <a:ext cx="2133600" cy="2143125"/>
          </a:xfrm>
          <a:prstGeom prst="rect">
            <a:avLst/>
          </a:prstGeom>
          <a:noFill/>
          <a:ln w="9525">
            <a:noFill/>
            <a:miter lim="800000"/>
            <a:headEnd/>
            <a:tailEnd/>
          </a:ln>
        </p:spPr>
      </p:pic>
      <p:pic>
        <p:nvPicPr>
          <p:cNvPr id="8" name="Picture Placeholder 1" descr="OSC_Microbio_06_01_TMV.jpg"/>
          <p:cNvPicPr>
            <a:picLocks noChangeAspect="1"/>
          </p:cNvPicPr>
          <p:nvPr/>
        </p:nvPicPr>
        <p:blipFill rotWithShape="1">
          <a:blip r:embed="rId5" cstate="print">
            <a:extLst>
              <a:ext uri="{28A0092B-C50C-407E-A947-70E740481C1C}">
                <a14:useLocalDpi xmlns:a14="http://schemas.microsoft.com/office/drawing/2010/main" val="0"/>
              </a:ext>
            </a:extLst>
          </a:blip>
          <a:srcRect t="-16785" r="53056" b="12028"/>
          <a:stretch/>
        </p:blipFill>
        <p:spPr>
          <a:xfrm>
            <a:off x="6858000" y="2590800"/>
            <a:ext cx="2006184" cy="1454981"/>
          </a:xfrm>
          <a:prstGeom prst="rect">
            <a:avLst/>
          </a:prstGeom>
        </p:spPr>
      </p:pic>
      <p:pic>
        <p:nvPicPr>
          <p:cNvPr id="9" name="Picture Placeholder 1" descr="OSC_Microbio_06_01_TMV.jpg"/>
          <p:cNvPicPr>
            <a:picLocks noChangeAspect="1"/>
          </p:cNvPicPr>
          <p:nvPr/>
        </p:nvPicPr>
        <p:blipFill rotWithShape="1">
          <a:blip r:embed="rId6">
            <a:extLst>
              <a:ext uri="{28A0092B-C50C-407E-A947-70E740481C1C}">
                <a14:useLocalDpi xmlns:a14="http://schemas.microsoft.com/office/drawing/2010/main" val="0"/>
              </a:ext>
            </a:extLst>
          </a:blip>
          <a:srcRect l="52893" t="-16785" b="13744"/>
          <a:stretch/>
        </p:blipFill>
        <p:spPr>
          <a:xfrm>
            <a:off x="6678743" y="4800600"/>
            <a:ext cx="2364698" cy="168103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90600"/>
            <a:ext cx="5562600" cy="5562600"/>
          </a:xfrm>
        </p:spPr>
        <p:txBody>
          <a:bodyPr>
            <a:normAutofit/>
          </a:bodyPr>
          <a:lstStyle/>
          <a:p>
            <a:pPr>
              <a:defRPr/>
            </a:pPr>
            <a:r>
              <a:rPr lang="en-US" sz="2400" dirty="0" smtClean="0"/>
              <a:t>mainly infects birds, but is known to infect humans, horses, dogs, cats, bats….</a:t>
            </a:r>
          </a:p>
          <a:p>
            <a:pPr>
              <a:defRPr/>
            </a:pPr>
            <a:r>
              <a:rPr lang="en-US" sz="2400" dirty="0" smtClean="0"/>
              <a:t>Route of human infection is through the bite of an infected mosquito</a:t>
            </a:r>
          </a:p>
          <a:p>
            <a:pPr>
              <a:defRPr/>
            </a:pPr>
            <a:endParaRPr lang="en-US" sz="2400" dirty="0" smtClean="0"/>
          </a:p>
          <a:p>
            <a:pPr>
              <a:buFont typeface="Wingdings" pitchFamily="2" charset="2"/>
              <a:buNone/>
              <a:defRPr/>
            </a:pPr>
            <a:r>
              <a:rPr lang="en-US" sz="2400" dirty="0" smtClean="0"/>
              <a:t>3 outcomes with the virus:</a:t>
            </a:r>
          </a:p>
          <a:p>
            <a:pPr marL="457200" indent="-457200">
              <a:buFont typeface="+mj-lt"/>
              <a:buAutoNum type="arabicPeriod"/>
              <a:defRPr/>
            </a:pPr>
            <a:r>
              <a:rPr lang="en-US" sz="2400" dirty="0" smtClean="0"/>
              <a:t>Approximately 90% of West Nile Virus infections are asymptomatic</a:t>
            </a:r>
          </a:p>
          <a:p>
            <a:pPr marL="457200" indent="-457200">
              <a:buFont typeface="+mj-lt"/>
              <a:buAutoNum type="arabicPeriod"/>
              <a:defRPr/>
            </a:pPr>
            <a:r>
              <a:rPr lang="en-US" sz="2400" dirty="0" smtClean="0"/>
              <a:t>Mild febrile syndrome termed West Nile Fever</a:t>
            </a:r>
          </a:p>
          <a:p>
            <a:pPr marL="457200" indent="-457200">
              <a:buFont typeface="+mj-lt"/>
              <a:buAutoNum type="arabicPeriod"/>
              <a:defRPr/>
            </a:pPr>
            <a:r>
              <a:rPr lang="en-US" sz="2400" dirty="0" err="1" smtClean="0"/>
              <a:t>Neuroinvasive</a:t>
            </a:r>
            <a:r>
              <a:rPr lang="en-US" sz="2400" dirty="0" smtClean="0"/>
              <a:t> disease termed West Nile meningitis or encephalitis – most deadly and rare</a:t>
            </a:r>
          </a:p>
          <a:p>
            <a:pPr>
              <a:defRPr/>
            </a:pPr>
            <a:endParaRPr lang="en-US" sz="2400" dirty="0" smtClean="0"/>
          </a:p>
          <a:p>
            <a:pPr>
              <a:defRPr/>
            </a:pPr>
            <a:endParaRPr lang="en-US" sz="2400" dirty="0" smtClean="0"/>
          </a:p>
        </p:txBody>
      </p:sp>
      <p:sp>
        <p:nvSpPr>
          <p:cNvPr id="45059" name="Title 2"/>
          <p:cNvSpPr>
            <a:spLocks noGrp="1"/>
          </p:cNvSpPr>
          <p:nvPr>
            <p:ph type="title"/>
          </p:nvPr>
        </p:nvSpPr>
        <p:spPr>
          <a:xfrm>
            <a:off x="0" y="0"/>
            <a:ext cx="8229600" cy="609600"/>
          </a:xfrm>
        </p:spPr>
        <p:txBody>
          <a:bodyPr/>
          <a:lstStyle/>
          <a:p>
            <a:r>
              <a:rPr lang="en-US" smtClean="0"/>
              <a:t>West Nile Virus</a:t>
            </a:r>
          </a:p>
        </p:txBody>
      </p:sp>
      <p:pic>
        <p:nvPicPr>
          <p:cNvPr id="45060" name="Picture 3" descr="nile river.jpg"/>
          <p:cNvPicPr>
            <a:picLocks noChangeAspect="1"/>
          </p:cNvPicPr>
          <p:nvPr/>
        </p:nvPicPr>
        <p:blipFill>
          <a:blip r:embed="rId3" cstate="print"/>
          <a:srcRect/>
          <a:stretch>
            <a:fillRect/>
          </a:stretch>
        </p:blipFill>
        <p:spPr bwMode="auto">
          <a:xfrm>
            <a:off x="6883400" y="228600"/>
            <a:ext cx="2260600" cy="1524000"/>
          </a:xfrm>
          <a:prstGeom prst="rect">
            <a:avLst/>
          </a:prstGeom>
          <a:noFill/>
          <a:ln w="9525">
            <a:noFill/>
            <a:miter lim="800000"/>
            <a:headEnd/>
            <a:tailEnd/>
          </a:ln>
        </p:spPr>
      </p:pic>
      <p:pic>
        <p:nvPicPr>
          <p:cNvPr id="45061" name="Picture 4" descr="westnile.jpg"/>
          <p:cNvPicPr>
            <a:picLocks noChangeAspect="1"/>
          </p:cNvPicPr>
          <p:nvPr/>
        </p:nvPicPr>
        <p:blipFill>
          <a:blip r:embed="rId4" cstate="print"/>
          <a:srcRect/>
          <a:stretch>
            <a:fillRect/>
          </a:stretch>
        </p:blipFill>
        <p:spPr bwMode="auto">
          <a:xfrm>
            <a:off x="6477000" y="990600"/>
            <a:ext cx="1143000" cy="1143000"/>
          </a:xfrm>
          <a:prstGeom prst="rect">
            <a:avLst/>
          </a:prstGeom>
          <a:noFill/>
          <a:ln w="9525">
            <a:noFill/>
            <a:miter lim="800000"/>
            <a:headEnd/>
            <a:tailEnd/>
          </a:ln>
        </p:spPr>
      </p:pic>
      <p:pic>
        <p:nvPicPr>
          <p:cNvPr id="45062" name="Picture 7" descr="westnile mosquito.jpg"/>
          <p:cNvPicPr>
            <a:picLocks noChangeAspect="1"/>
          </p:cNvPicPr>
          <p:nvPr/>
        </p:nvPicPr>
        <p:blipFill>
          <a:blip r:embed="rId5" cstate="print"/>
          <a:srcRect r="7556" b="7143"/>
          <a:stretch>
            <a:fillRect/>
          </a:stretch>
        </p:blipFill>
        <p:spPr bwMode="auto">
          <a:xfrm>
            <a:off x="5791200" y="76200"/>
            <a:ext cx="914400" cy="914400"/>
          </a:xfrm>
          <a:prstGeom prst="rect">
            <a:avLst/>
          </a:prstGeom>
          <a:noFill/>
          <a:ln w="9525">
            <a:noFill/>
            <a:miter lim="800000"/>
            <a:headEnd/>
            <a:tailEnd/>
          </a:ln>
        </p:spPr>
      </p:pic>
      <p:pic>
        <p:nvPicPr>
          <p:cNvPr id="45063" name="Picture 8" descr="Fig2_lg.jpg"/>
          <p:cNvPicPr>
            <a:picLocks noChangeAspect="1"/>
          </p:cNvPicPr>
          <p:nvPr/>
        </p:nvPicPr>
        <p:blipFill>
          <a:blip r:embed="rId6" cstate="print"/>
          <a:srcRect/>
          <a:stretch>
            <a:fillRect/>
          </a:stretch>
        </p:blipFill>
        <p:spPr bwMode="auto">
          <a:xfrm>
            <a:off x="6248400" y="2286000"/>
            <a:ext cx="2847975" cy="1905000"/>
          </a:xfrm>
          <a:prstGeom prst="rect">
            <a:avLst/>
          </a:prstGeom>
          <a:noFill/>
          <a:ln w="9525">
            <a:noFill/>
            <a:miter lim="800000"/>
            <a:headEnd/>
            <a:tailEnd/>
          </a:ln>
        </p:spPr>
      </p:pic>
      <p:pic>
        <p:nvPicPr>
          <p:cNvPr id="45064" name="Picture 9" descr="3.jpg"/>
          <p:cNvPicPr>
            <a:picLocks noChangeAspect="1"/>
          </p:cNvPicPr>
          <p:nvPr/>
        </p:nvPicPr>
        <p:blipFill>
          <a:blip r:embed="rId7" cstate="print"/>
          <a:srcRect/>
          <a:stretch>
            <a:fillRect/>
          </a:stretch>
        </p:blipFill>
        <p:spPr bwMode="auto">
          <a:xfrm>
            <a:off x="6172200" y="4343400"/>
            <a:ext cx="1562100" cy="1562100"/>
          </a:xfrm>
          <a:prstGeom prst="rect">
            <a:avLst/>
          </a:prstGeom>
          <a:noFill/>
          <a:ln w="9525">
            <a:noFill/>
            <a:miter lim="800000"/>
            <a:headEnd/>
            <a:tailEnd/>
          </a:ln>
        </p:spPr>
      </p:pic>
      <p:pic>
        <p:nvPicPr>
          <p:cNvPr id="45065" name="Picture 10" descr="images4.jpg"/>
          <p:cNvPicPr>
            <a:picLocks noChangeAspect="1"/>
          </p:cNvPicPr>
          <p:nvPr/>
        </p:nvPicPr>
        <p:blipFill>
          <a:blip r:embed="rId8" cstate="print"/>
          <a:srcRect/>
          <a:stretch>
            <a:fillRect/>
          </a:stretch>
        </p:blipFill>
        <p:spPr bwMode="auto">
          <a:xfrm>
            <a:off x="7620000" y="4343400"/>
            <a:ext cx="1312863"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1"/>
          <p:cNvSpPr>
            <a:spLocks noGrp="1"/>
          </p:cNvSpPr>
          <p:nvPr>
            <p:ph idx="1"/>
          </p:nvPr>
        </p:nvSpPr>
        <p:spPr>
          <a:xfrm>
            <a:off x="227013" y="838200"/>
            <a:ext cx="4040187" cy="4953000"/>
          </a:xfrm>
        </p:spPr>
        <p:txBody>
          <a:bodyPr/>
          <a:lstStyle/>
          <a:p>
            <a:r>
              <a:rPr lang="en-US" dirty="0" smtClean="0"/>
              <a:t>Incubation period is ~ 2-8 days</a:t>
            </a:r>
          </a:p>
          <a:p>
            <a:r>
              <a:rPr lang="en-US" dirty="0" smtClean="0"/>
              <a:t>Avoiding mosquito bites</a:t>
            </a:r>
          </a:p>
          <a:p>
            <a:r>
              <a:rPr lang="en-US" dirty="0" smtClean="0"/>
              <a:t>No vaccine available</a:t>
            </a:r>
          </a:p>
          <a:p>
            <a:r>
              <a:rPr lang="en-US" dirty="0" smtClean="0"/>
              <a:t>Africa, Europe, and now the US</a:t>
            </a:r>
          </a:p>
          <a:p>
            <a:endParaRPr lang="en-US" dirty="0" smtClean="0"/>
          </a:p>
          <a:p>
            <a:endParaRPr lang="en-US" dirty="0" smtClean="0"/>
          </a:p>
        </p:txBody>
      </p:sp>
      <p:sp>
        <p:nvSpPr>
          <p:cNvPr id="46083" name="Title 2"/>
          <p:cNvSpPr>
            <a:spLocks noGrp="1"/>
          </p:cNvSpPr>
          <p:nvPr>
            <p:ph type="title"/>
          </p:nvPr>
        </p:nvSpPr>
        <p:spPr/>
        <p:txBody>
          <a:bodyPr/>
          <a:lstStyle/>
          <a:p>
            <a:r>
              <a:rPr lang="en-US" smtClean="0"/>
              <a:t>West Nile Virus</a:t>
            </a:r>
          </a:p>
        </p:txBody>
      </p:sp>
      <p:pic>
        <p:nvPicPr>
          <p:cNvPr id="46084" name="Picture 3" descr="Wnv_map_MX.jpg"/>
          <p:cNvPicPr>
            <a:picLocks noChangeAspect="1"/>
          </p:cNvPicPr>
          <p:nvPr/>
        </p:nvPicPr>
        <p:blipFill>
          <a:blip r:embed="rId2" cstate="print"/>
          <a:srcRect/>
          <a:stretch>
            <a:fillRect/>
          </a:stretch>
        </p:blipFill>
        <p:spPr bwMode="auto">
          <a:xfrm>
            <a:off x="4143375" y="1447800"/>
            <a:ext cx="5000625"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457200" y="1295400"/>
            <a:ext cx="8229600" cy="5257800"/>
          </a:xfrm>
        </p:spPr>
        <p:txBody>
          <a:bodyPr/>
          <a:lstStyle/>
          <a:p>
            <a:r>
              <a:rPr lang="en-US" smtClean="0"/>
              <a:t>Causes hantavirus pulmonary syndrome</a:t>
            </a:r>
          </a:p>
          <a:p>
            <a:r>
              <a:rPr lang="en-US" smtClean="0"/>
              <a:t>Spread through contact with the deer</a:t>
            </a:r>
          </a:p>
          <a:p>
            <a:pPr>
              <a:buFont typeface="Wingdings" pitchFamily="2" charset="2"/>
              <a:buNone/>
            </a:pPr>
            <a:r>
              <a:rPr lang="en-US" smtClean="0"/>
              <a:t>	mouse, the white-footed mouse, the rice </a:t>
            </a:r>
          </a:p>
          <a:p>
            <a:pPr>
              <a:buFont typeface="Wingdings" pitchFamily="2" charset="2"/>
              <a:buNone/>
            </a:pPr>
            <a:r>
              <a:rPr lang="en-US" smtClean="0"/>
              <a:t>	rat and the cotton rat</a:t>
            </a:r>
          </a:p>
          <a:p>
            <a:r>
              <a:rPr lang="en-US" smtClean="0"/>
              <a:t>Very Rare disease – but worldwide</a:t>
            </a:r>
          </a:p>
          <a:p>
            <a:r>
              <a:rPr lang="en-US" smtClean="0"/>
              <a:t>Incubation is 1 to 5 weeks </a:t>
            </a:r>
          </a:p>
          <a:p>
            <a:r>
              <a:rPr lang="en-US" smtClean="0"/>
              <a:t>Symptoms include: Fever, severe muscle </a:t>
            </a:r>
          </a:p>
          <a:p>
            <a:pPr>
              <a:buFont typeface="Wingdings" pitchFamily="2" charset="2"/>
              <a:buNone/>
            </a:pPr>
            <a:r>
              <a:rPr lang="en-US" smtClean="0"/>
              <a:t>	aches, fatigue and within a few days the </a:t>
            </a:r>
          </a:p>
          <a:p>
            <a:pPr>
              <a:buFont typeface="Wingdings" pitchFamily="2" charset="2"/>
              <a:buNone/>
            </a:pPr>
            <a:r>
              <a:rPr lang="en-US" smtClean="0"/>
              <a:t>	person has a hard time breathing and </a:t>
            </a:r>
          </a:p>
          <a:p>
            <a:pPr>
              <a:buFont typeface="Wingdings" pitchFamily="2" charset="2"/>
              <a:buNone/>
            </a:pPr>
            <a:r>
              <a:rPr lang="en-US" smtClean="0"/>
              <a:t>	start vomiting</a:t>
            </a:r>
          </a:p>
          <a:p>
            <a:pPr>
              <a:buFont typeface="Wingdings" pitchFamily="2" charset="2"/>
              <a:buNone/>
            </a:pPr>
            <a:endParaRPr lang="en-US" smtClean="0"/>
          </a:p>
        </p:txBody>
      </p:sp>
      <p:sp>
        <p:nvSpPr>
          <p:cNvPr id="47107" name="Title 2"/>
          <p:cNvSpPr>
            <a:spLocks noGrp="1"/>
          </p:cNvSpPr>
          <p:nvPr>
            <p:ph type="title"/>
          </p:nvPr>
        </p:nvSpPr>
        <p:spPr>
          <a:xfrm>
            <a:off x="762000" y="0"/>
            <a:ext cx="8001000" cy="609600"/>
          </a:xfrm>
        </p:spPr>
        <p:txBody>
          <a:bodyPr/>
          <a:lstStyle/>
          <a:p>
            <a:r>
              <a:rPr lang="en-US" smtClean="0"/>
              <a:t>Hantavirus</a:t>
            </a:r>
          </a:p>
        </p:txBody>
      </p:sp>
      <p:pic>
        <p:nvPicPr>
          <p:cNvPr id="47108" name="Picture 3" descr="hantavirus.gif"/>
          <p:cNvPicPr>
            <a:picLocks noChangeAspect="1"/>
          </p:cNvPicPr>
          <p:nvPr/>
        </p:nvPicPr>
        <p:blipFill>
          <a:blip r:embed="rId3" cstate="print"/>
          <a:srcRect l="17999" t="18904" r="25999" b="20319"/>
          <a:stretch>
            <a:fillRect/>
          </a:stretch>
        </p:blipFill>
        <p:spPr bwMode="auto">
          <a:xfrm>
            <a:off x="6705600" y="225425"/>
            <a:ext cx="1981200" cy="2027238"/>
          </a:xfrm>
          <a:prstGeom prst="rect">
            <a:avLst/>
          </a:prstGeom>
          <a:noFill/>
          <a:ln w="9525">
            <a:noFill/>
            <a:miter lim="800000"/>
            <a:headEnd/>
            <a:tailEnd/>
          </a:ln>
        </p:spPr>
      </p:pic>
      <p:pic>
        <p:nvPicPr>
          <p:cNvPr id="47109" name="Picture 4" descr="hanta virus mouse 2.jpg"/>
          <p:cNvPicPr>
            <a:picLocks noChangeAspect="1"/>
          </p:cNvPicPr>
          <p:nvPr/>
        </p:nvPicPr>
        <p:blipFill>
          <a:blip r:embed="rId4" cstate="print"/>
          <a:srcRect t="8122" r="15625"/>
          <a:stretch>
            <a:fillRect/>
          </a:stretch>
        </p:blipFill>
        <p:spPr bwMode="auto">
          <a:xfrm>
            <a:off x="6705600" y="2695575"/>
            <a:ext cx="2057400" cy="1724025"/>
          </a:xfrm>
          <a:prstGeom prst="rect">
            <a:avLst/>
          </a:prstGeom>
          <a:noFill/>
          <a:ln w="9525">
            <a:noFill/>
            <a:miter lim="800000"/>
            <a:headEnd/>
            <a:tailEnd/>
          </a:ln>
        </p:spPr>
      </p:pic>
      <p:pic>
        <p:nvPicPr>
          <p:cNvPr id="47110" name="Picture 5" descr="hanta virus mouse.jpg"/>
          <p:cNvPicPr>
            <a:picLocks noChangeAspect="1"/>
          </p:cNvPicPr>
          <p:nvPr/>
        </p:nvPicPr>
        <p:blipFill>
          <a:blip r:embed="rId5" cstate="print"/>
          <a:srcRect l="26666" t="12834"/>
          <a:stretch>
            <a:fillRect/>
          </a:stretch>
        </p:blipFill>
        <p:spPr bwMode="auto">
          <a:xfrm>
            <a:off x="6781800" y="4953000"/>
            <a:ext cx="1885950" cy="1552575"/>
          </a:xfrm>
          <a:prstGeom prst="rect">
            <a:avLst/>
          </a:prstGeom>
          <a:noFill/>
          <a:ln w="9525">
            <a:noFill/>
            <a:miter lim="800000"/>
            <a:headEnd/>
            <a:tailEnd/>
          </a:ln>
        </p:spPr>
      </p:pic>
      <p:sp>
        <p:nvSpPr>
          <p:cNvPr id="47111" name="TextBox 6"/>
          <p:cNvSpPr txBox="1">
            <a:spLocks noChangeArrowheads="1"/>
          </p:cNvSpPr>
          <p:nvPr/>
        </p:nvSpPr>
        <p:spPr bwMode="auto">
          <a:xfrm>
            <a:off x="838200" y="914400"/>
            <a:ext cx="2638425" cy="369888"/>
          </a:xfrm>
          <a:prstGeom prst="rect">
            <a:avLst/>
          </a:prstGeom>
          <a:noFill/>
          <a:ln w="9525">
            <a:noFill/>
            <a:miter lim="800000"/>
            <a:headEnd/>
            <a:tailEnd/>
          </a:ln>
        </p:spPr>
        <p:txBody>
          <a:bodyPr wrap="none">
            <a:spAutoFit/>
          </a:bodyPr>
          <a:lstStyle/>
          <a:p>
            <a:pPr fontAlgn="base">
              <a:spcBef>
                <a:spcPct val="0"/>
              </a:spcBef>
              <a:spcAft>
                <a:spcPct val="0"/>
              </a:spcAft>
            </a:pPr>
            <a:r>
              <a:rPr lang="en-US" smtClean="0">
                <a:solidFill>
                  <a:prstClr val="black"/>
                </a:solidFill>
                <a:latin typeface="Arial" charset="0"/>
              </a:rPr>
              <a:t>Bunyaviridae Hantavirus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1"/>
          <p:cNvSpPr>
            <a:spLocks noGrp="1"/>
          </p:cNvSpPr>
          <p:nvPr>
            <p:ph idx="1"/>
          </p:nvPr>
        </p:nvSpPr>
        <p:spPr/>
        <p:txBody>
          <a:bodyPr/>
          <a:lstStyle/>
          <a:p>
            <a:r>
              <a:rPr lang="en-US" smtClean="0"/>
              <a:t>Transmission through breathing in the virus from rodent urine and droppings that are stirred up and rodent bites</a:t>
            </a:r>
          </a:p>
          <a:p>
            <a:r>
              <a:rPr lang="en-US" smtClean="0"/>
              <a:t>Never been a case of human</a:t>
            </a:r>
          </a:p>
          <a:p>
            <a:pPr>
              <a:buFont typeface="Wingdings" pitchFamily="2" charset="2"/>
              <a:buNone/>
            </a:pPr>
            <a:r>
              <a:rPr lang="en-US" smtClean="0"/>
              <a:t> to human transmission</a:t>
            </a:r>
          </a:p>
          <a:p>
            <a:endParaRPr lang="en-US" smtClean="0"/>
          </a:p>
          <a:p>
            <a:r>
              <a:rPr lang="en-US" smtClean="0"/>
              <a:t>How to prevent the spread: </a:t>
            </a:r>
          </a:p>
          <a:p>
            <a:pPr>
              <a:buFont typeface="Wingdings" pitchFamily="2" charset="2"/>
              <a:buNone/>
            </a:pPr>
            <a:r>
              <a:rPr lang="en-US" smtClean="0"/>
              <a:t>keep mice out of your house, </a:t>
            </a:r>
          </a:p>
          <a:p>
            <a:pPr>
              <a:buFont typeface="Wingdings" pitchFamily="2" charset="2"/>
              <a:buNone/>
            </a:pPr>
            <a:r>
              <a:rPr lang="en-US" smtClean="0"/>
              <a:t>cleanup mouse dropping with</a:t>
            </a:r>
          </a:p>
          <a:p>
            <a:pPr>
              <a:buFont typeface="Wingdings" pitchFamily="2" charset="2"/>
              <a:buNone/>
            </a:pPr>
            <a:r>
              <a:rPr lang="en-US" smtClean="0"/>
              <a:t>bleach water</a:t>
            </a:r>
          </a:p>
          <a:p>
            <a:endParaRPr lang="en-US" smtClean="0"/>
          </a:p>
        </p:txBody>
      </p:sp>
      <p:sp>
        <p:nvSpPr>
          <p:cNvPr id="48131" name="Title 2"/>
          <p:cNvSpPr>
            <a:spLocks noGrp="1"/>
          </p:cNvSpPr>
          <p:nvPr>
            <p:ph type="title"/>
          </p:nvPr>
        </p:nvSpPr>
        <p:spPr/>
        <p:txBody>
          <a:bodyPr/>
          <a:lstStyle/>
          <a:p>
            <a:r>
              <a:rPr lang="en-US" smtClean="0"/>
              <a:t>Hantavirus</a:t>
            </a:r>
          </a:p>
        </p:txBody>
      </p:sp>
      <p:pic>
        <p:nvPicPr>
          <p:cNvPr id="48132" name="Picture 3" descr="hantavirus2.jpg"/>
          <p:cNvPicPr>
            <a:picLocks noChangeAspect="1"/>
          </p:cNvPicPr>
          <p:nvPr/>
        </p:nvPicPr>
        <p:blipFill>
          <a:blip r:embed="rId2" cstate="print"/>
          <a:srcRect/>
          <a:stretch>
            <a:fillRect/>
          </a:stretch>
        </p:blipFill>
        <p:spPr bwMode="auto">
          <a:xfrm>
            <a:off x="5105400" y="3048000"/>
            <a:ext cx="36195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Grp="1" noChangeArrowheads="1"/>
          </p:cNvSpPr>
          <p:nvPr>
            <p:ph type="title"/>
          </p:nvPr>
        </p:nvSpPr>
        <p:spPr/>
        <p:txBody>
          <a:bodyPr/>
          <a:lstStyle/>
          <a:p>
            <a:pPr eaLnBrk="1" hangingPunct="1"/>
            <a:r>
              <a:rPr lang="en-US" smtClean="0"/>
              <a:t>General Characteristics of Viruses</a:t>
            </a:r>
          </a:p>
        </p:txBody>
      </p:sp>
      <p:sp>
        <p:nvSpPr>
          <p:cNvPr id="107526" name="Rectangle 6"/>
          <p:cNvSpPr>
            <a:spLocks noGrp="1" noChangeArrowheads="1"/>
          </p:cNvSpPr>
          <p:nvPr>
            <p:ph idx="1"/>
          </p:nvPr>
        </p:nvSpPr>
        <p:spPr>
          <a:xfrm>
            <a:off x="0" y="762000"/>
            <a:ext cx="5715000" cy="5562600"/>
          </a:xfrm>
        </p:spPr>
        <p:txBody>
          <a:bodyPr/>
          <a:lstStyle/>
          <a:p>
            <a:pPr eaLnBrk="1" hangingPunct="1">
              <a:defRPr/>
            </a:pPr>
            <a:r>
              <a:rPr lang="en-US" b="1" dirty="0" smtClean="0"/>
              <a:t>Obligate intracellular parasites</a:t>
            </a:r>
            <a:endParaRPr lang="en-US" dirty="0" smtClean="0"/>
          </a:p>
          <a:p>
            <a:pPr lvl="1" eaLnBrk="1" hangingPunct="1">
              <a:defRPr/>
            </a:pPr>
            <a:r>
              <a:rPr lang="en-US" sz="2000" dirty="0" smtClean="0"/>
              <a:t>require living hosts to multiply</a:t>
            </a:r>
          </a:p>
          <a:p>
            <a:pPr marL="640080" lvl="2">
              <a:spcBef>
                <a:spcPts val="600"/>
              </a:spcBef>
              <a:buClr>
                <a:schemeClr val="accent2"/>
              </a:buClr>
              <a:defRPr/>
            </a:pPr>
            <a:r>
              <a:rPr lang="en-US" sz="2000" dirty="0" smtClean="0"/>
              <a:t>Almost all viruses destroy the cells that they multiply in</a:t>
            </a:r>
          </a:p>
          <a:p>
            <a:pPr marL="640080" lvl="2">
              <a:spcBef>
                <a:spcPts val="600"/>
              </a:spcBef>
              <a:buClr>
                <a:schemeClr val="accent2"/>
              </a:buClr>
              <a:defRPr/>
            </a:pPr>
            <a:r>
              <a:rPr lang="en-US" sz="2000" dirty="0" smtClean="0"/>
              <a:t>Viruses can infect all different types of organisms: animals, plants, bacteria</a:t>
            </a:r>
          </a:p>
          <a:p>
            <a:pPr lvl="1" eaLnBrk="1" hangingPunct="1">
              <a:defRPr/>
            </a:pPr>
            <a:r>
              <a:rPr lang="en-US" sz="2000" dirty="0" smtClean="0"/>
              <a:t>living or nonliving?</a:t>
            </a:r>
          </a:p>
          <a:p>
            <a:pPr eaLnBrk="1" hangingPunct="1">
              <a:defRPr/>
            </a:pPr>
            <a:r>
              <a:rPr lang="en-US" dirty="0" smtClean="0"/>
              <a:t>Viral characteristics:</a:t>
            </a:r>
          </a:p>
          <a:p>
            <a:pPr lvl="1" eaLnBrk="1" hangingPunct="1">
              <a:defRPr/>
            </a:pPr>
            <a:r>
              <a:rPr lang="en-US" sz="2000" dirty="0" smtClean="0"/>
              <a:t>all have DNA or RNA (Never both)</a:t>
            </a:r>
          </a:p>
          <a:p>
            <a:pPr lvl="1" eaLnBrk="1" hangingPunct="1">
              <a:defRPr/>
            </a:pPr>
            <a:r>
              <a:rPr lang="en-US" sz="2000" dirty="0" smtClean="0"/>
              <a:t>all have a protein coat (some enclosed by </a:t>
            </a:r>
          </a:p>
          <a:p>
            <a:pPr lvl="1" eaLnBrk="1" hangingPunct="1">
              <a:buNone/>
              <a:defRPr/>
            </a:pPr>
            <a:r>
              <a:rPr lang="en-US" sz="2000" dirty="0" smtClean="0"/>
              <a:t>	lipid envelope)</a:t>
            </a:r>
          </a:p>
          <a:p>
            <a:pPr lvl="1" eaLnBrk="1" hangingPunct="1">
              <a:defRPr/>
            </a:pPr>
            <a:r>
              <a:rPr lang="en-US" sz="2000" dirty="0" smtClean="0"/>
              <a:t>lack all or nearly all enzymes: use host machinery</a:t>
            </a:r>
          </a:p>
          <a:p>
            <a:pPr lvl="1" eaLnBrk="1" hangingPunct="1"/>
            <a:r>
              <a:rPr lang="en-US" sz="2000" dirty="0" smtClean="0">
                <a:ea typeface="ＭＳ Ｐゴシック" pitchFamily="34" charset="-128"/>
              </a:rPr>
              <a:t>No ribosomes</a:t>
            </a:r>
          </a:p>
          <a:p>
            <a:pPr lvl="1" eaLnBrk="1" hangingPunct="1"/>
            <a:r>
              <a:rPr lang="en-US" sz="2000" dirty="0" smtClean="0">
                <a:ea typeface="ＭＳ Ｐゴシック" pitchFamily="34" charset="-128"/>
              </a:rPr>
              <a:t>No ATP-generating mechanism</a:t>
            </a:r>
          </a:p>
          <a:p>
            <a:pPr lvl="1" eaLnBrk="1" hangingPunct="1">
              <a:defRPr/>
            </a:pPr>
            <a:endParaRPr lang="en-US"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52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752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752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7526">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526">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752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4200" y="4343400"/>
            <a:ext cx="5867400" cy="2133600"/>
          </a:xfrm>
        </p:spPr>
        <p:txBody>
          <a:bodyPr>
            <a:normAutofit lnSpcReduction="10000"/>
          </a:bodyPr>
          <a:lstStyle/>
          <a:p>
            <a:pPr>
              <a:defRPr/>
            </a:pPr>
            <a:r>
              <a:rPr lang="en-US" dirty="0" smtClean="0"/>
              <a:t>Fatal disease in humans and non-human primates</a:t>
            </a:r>
          </a:p>
          <a:p>
            <a:pPr>
              <a:defRPr/>
            </a:pPr>
            <a:r>
              <a:rPr lang="en-US" dirty="0" smtClean="0"/>
              <a:t>Spread through contact with an infected monkey or secretions from an infected person</a:t>
            </a:r>
            <a:endParaRPr lang="en-US" dirty="0"/>
          </a:p>
        </p:txBody>
      </p:sp>
      <p:sp>
        <p:nvSpPr>
          <p:cNvPr id="49155" name="Title 2"/>
          <p:cNvSpPr>
            <a:spLocks noGrp="1"/>
          </p:cNvSpPr>
          <p:nvPr>
            <p:ph type="title"/>
          </p:nvPr>
        </p:nvSpPr>
        <p:spPr/>
        <p:txBody>
          <a:bodyPr/>
          <a:lstStyle/>
          <a:p>
            <a:r>
              <a:rPr lang="en-US" smtClean="0"/>
              <a:t>Ebola Virus</a:t>
            </a:r>
          </a:p>
        </p:txBody>
      </p:sp>
      <p:pic>
        <p:nvPicPr>
          <p:cNvPr id="49156" name="Picture 4" descr="ebola.jpg"/>
          <p:cNvPicPr>
            <a:picLocks noChangeAspect="1"/>
          </p:cNvPicPr>
          <p:nvPr/>
        </p:nvPicPr>
        <p:blipFill>
          <a:blip r:embed="rId3" cstate="print"/>
          <a:srcRect/>
          <a:stretch>
            <a:fillRect/>
          </a:stretch>
        </p:blipFill>
        <p:spPr bwMode="auto">
          <a:xfrm>
            <a:off x="3352800" y="304800"/>
            <a:ext cx="2409825" cy="1895475"/>
          </a:xfrm>
          <a:prstGeom prst="rect">
            <a:avLst/>
          </a:prstGeom>
          <a:noFill/>
          <a:ln w="9525">
            <a:noFill/>
            <a:miter lim="800000"/>
            <a:headEnd/>
            <a:tailEnd/>
          </a:ln>
        </p:spPr>
      </p:pic>
      <p:pic>
        <p:nvPicPr>
          <p:cNvPr id="49157" name="Picture 5" descr="ebola2.jpg"/>
          <p:cNvPicPr>
            <a:picLocks noChangeAspect="1"/>
          </p:cNvPicPr>
          <p:nvPr/>
        </p:nvPicPr>
        <p:blipFill>
          <a:blip r:embed="rId4" cstate="print"/>
          <a:srcRect l="8762" t="15717" r="8011"/>
          <a:stretch>
            <a:fillRect/>
          </a:stretch>
        </p:blipFill>
        <p:spPr bwMode="auto">
          <a:xfrm>
            <a:off x="5943600" y="304800"/>
            <a:ext cx="2895600" cy="2043113"/>
          </a:xfrm>
          <a:prstGeom prst="rect">
            <a:avLst/>
          </a:prstGeom>
          <a:noFill/>
          <a:ln w="9525">
            <a:noFill/>
            <a:miter lim="800000"/>
            <a:headEnd/>
            <a:tailEnd/>
          </a:ln>
        </p:spPr>
      </p:pic>
      <p:pic>
        <p:nvPicPr>
          <p:cNvPr id="49158" name="Picture 6" descr="ebola3.jpg"/>
          <p:cNvPicPr>
            <a:picLocks noChangeAspect="1"/>
          </p:cNvPicPr>
          <p:nvPr/>
        </p:nvPicPr>
        <p:blipFill>
          <a:blip r:embed="rId5" cstate="print"/>
          <a:srcRect l="13423"/>
          <a:stretch>
            <a:fillRect/>
          </a:stretch>
        </p:blipFill>
        <p:spPr bwMode="auto">
          <a:xfrm>
            <a:off x="381000" y="4495800"/>
            <a:ext cx="2457450" cy="2019300"/>
          </a:xfrm>
          <a:prstGeom prst="rect">
            <a:avLst/>
          </a:prstGeom>
          <a:noFill/>
          <a:ln w="9525">
            <a:noFill/>
            <a:miter lim="800000"/>
            <a:headEnd/>
            <a:tailEnd/>
          </a:ln>
        </p:spPr>
      </p:pic>
      <p:sp>
        <p:nvSpPr>
          <p:cNvPr id="8" name="Content Placeholder 1"/>
          <p:cNvSpPr txBox="1">
            <a:spLocks/>
          </p:cNvSpPr>
          <p:nvPr/>
        </p:nvSpPr>
        <p:spPr>
          <a:xfrm>
            <a:off x="609600" y="1676400"/>
            <a:ext cx="8382000" cy="4572000"/>
          </a:xfrm>
          <a:prstGeom prst="rect">
            <a:avLst/>
          </a:prstGeom>
        </p:spPr>
        <p:txBody>
          <a:bodyPr>
            <a:normAutofit/>
          </a:bodyPr>
          <a:lstStyle/>
          <a:p>
            <a:pPr marL="274320" indent="-274320">
              <a:spcBef>
                <a:spcPts val="600"/>
              </a:spcBef>
              <a:buClr>
                <a:srgbClr val="C0504D"/>
              </a:buClr>
              <a:buSzPct val="85000"/>
              <a:buFont typeface="Wingdings 2"/>
              <a:buNone/>
              <a:defRPr/>
            </a:pPr>
            <a:r>
              <a:rPr lang="en-US" sz="2600" dirty="0">
                <a:solidFill>
                  <a:prstClr val="black"/>
                </a:solidFill>
              </a:rPr>
              <a:t>AKA Ebola</a:t>
            </a:r>
          </a:p>
          <a:p>
            <a:pPr marL="274320" indent="-274320">
              <a:spcBef>
                <a:spcPts val="600"/>
              </a:spcBef>
              <a:buClr>
                <a:srgbClr val="C0504D"/>
              </a:buClr>
              <a:buSzPct val="85000"/>
              <a:buFont typeface="Wingdings 2"/>
              <a:buNone/>
              <a:defRPr/>
            </a:pPr>
            <a:r>
              <a:rPr lang="en-US" sz="2600" dirty="0">
                <a:solidFill>
                  <a:prstClr val="black"/>
                </a:solidFill>
              </a:rPr>
              <a:t> hemorrhagic fever</a:t>
            </a:r>
          </a:p>
          <a:p>
            <a:pPr marL="274320" indent="-274320">
              <a:spcBef>
                <a:spcPts val="600"/>
              </a:spcBef>
              <a:buClr>
                <a:srgbClr val="C0504D"/>
              </a:buClr>
              <a:buSzPct val="85000"/>
              <a:buFont typeface="Wingdings 2"/>
              <a:buChar char=""/>
              <a:defRPr/>
            </a:pPr>
            <a:r>
              <a:rPr lang="en-US" sz="2600" dirty="0">
                <a:solidFill>
                  <a:prstClr val="black"/>
                </a:solidFill>
              </a:rPr>
              <a:t>Its name is derived from the Ebola River in the Democratic Republic of the Congo</a:t>
            </a:r>
          </a:p>
          <a:p>
            <a:pPr marL="274320" indent="-274320">
              <a:spcBef>
                <a:spcPts val="600"/>
              </a:spcBef>
              <a:buClr>
                <a:srgbClr val="C0504D"/>
              </a:buClr>
              <a:buSzPct val="85000"/>
              <a:buFont typeface="Wingdings 2"/>
              <a:buChar char=""/>
              <a:defRPr/>
            </a:pPr>
            <a:r>
              <a:rPr lang="en-US" sz="2600" dirty="0">
                <a:solidFill>
                  <a:prstClr val="black"/>
                </a:solidFill>
              </a:rPr>
              <a:t>1976 first recognized at a mission hospital run by Belgian nuns</a:t>
            </a:r>
          </a:p>
          <a:p>
            <a:pPr marL="274320" indent="-274320">
              <a:spcBef>
                <a:spcPts val="600"/>
              </a:spcBef>
              <a:buClr>
                <a:srgbClr val="C0504D"/>
              </a:buClr>
              <a:buSzPct val="85000"/>
              <a:buFont typeface="Wingdings 2"/>
              <a:buChar char=""/>
              <a:defRPr/>
            </a:pPr>
            <a:endParaRPr lang="en-US" sz="2600" dirty="0">
              <a:solidFill>
                <a:prstClr val="black"/>
              </a:solidFill>
            </a:endParaRPr>
          </a:p>
        </p:txBody>
      </p:sp>
      <p:sp>
        <p:nvSpPr>
          <p:cNvPr id="49160" name="TextBox 8"/>
          <p:cNvSpPr txBox="1">
            <a:spLocks noChangeArrowheads="1"/>
          </p:cNvSpPr>
          <p:nvPr/>
        </p:nvSpPr>
        <p:spPr bwMode="auto">
          <a:xfrm>
            <a:off x="552450" y="1295400"/>
            <a:ext cx="2343150" cy="369888"/>
          </a:xfrm>
          <a:prstGeom prst="rect">
            <a:avLst/>
          </a:prstGeom>
          <a:noFill/>
          <a:ln w="9525">
            <a:noFill/>
            <a:miter lim="800000"/>
            <a:headEnd/>
            <a:tailEnd/>
          </a:ln>
        </p:spPr>
        <p:txBody>
          <a:bodyPr wrap="none">
            <a:spAutoFit/>
          </a:bodyPr>
          <a:lstStyle/>
          <a:p>
            <a:pPr fontAlgn="base">
              <a:spcBef>
                <a:spcPct val="0"/>
              </a:spcBef>
              <a:spcAft>
                <a:spcPct val="0"/>
              </a:spcAft>
            </a:pPr>
            <a:r>
              <a:rPr lang="en-US" smtClean="0">
                <a:solidFill>
                  <a:prstClr val="black"/>
                </a:solidFill>
                <a:latin typeface="Arial" charset="0"/>
              </a:rPr>
              <a:t>Filoviridae Ebolavirus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1"/>
          <p:cNvSpPr>
            <a:spLocks noGrp="1"/>
          </p:cNvSpPr>
          <p:nvPr>
            <p:ph idx="1"/>
          </p:nvPr>
        </p:nvSpPr>
        <p:spPr/>
        <p:txBody>
          <a:bodyPr/>
          <a:lstStyle/>
          <a:p>
            <a:r>
              <a:rPr lang="en-US" dirty="0" smtClean="0"/>
              <a:t>Incubation period ranges from 2 to 21 days</a:t>
            </a:r>
          </a:p>
          <a:p>
            <a:r>
              <a:rPr lang="en-US" dirty="0" smtClean="0"/>
              <a:t>Onset is abrupt and is characterized by fever, headache, joint and muscle aches, weakness, diarrhea, vomiting, red eyes, internal and external bleeding from eyes, nose, mouth and ears</a:t>
            </a:r>
          </a:p>
          <a:p>
            <a:r>
              <a:rPr lang="en-US" dirty="0" smtClean="0"/>
              <a:t>Ebola is not highly contagious, but  bodily fluids from diarrhea, vomiting, and bleeding represent a huge hazard</a:t>
            </a:r>
          </a:p>
          <a:p>
            <a:r>
              <a:rPr lang="en-US" dirty="0" smtClean="0"/>
              <a:t>No treatment for the virus</a:t>
            </a:r>
          </a:p>
          <a:p>
            <a:r>
              <a:rPr lang="en-US" dirty="0" smtClean="0"/>
              <a:t>Only in Africa (</a:t>
            </a:r>
            <a:r>
              <a:rPr lang="en-US" dirty="0"/>
              <a:t>u</a:t>
            </a:r>
            <a:r>
              <a:rPr lang="en-US" dirty="0" smtClean="0"/>
              <a:t>ntil recently)</a:t>
            </a:r>
          </a:p>
        </p:txBody>
      </p:sp>
      <p:sp>
        <p:nvSpPr>
          <p:cNvPr id="50179" name="Title 2"/>
          <p:cNvSpPr>
            <a:spLocks noGrp="1"/>
          </p:cNvSpPr>
          <p:nvPr>
            <p:ph type="title"/>
          </p:nvPr>
        </p:nvSpPr>
        <p:spPr/>
        <p:txBody>
          <a:bodyPr/>
          <a:lstStyle/>
          <a:p>
            <a:r>
              <a:rPr lang="en-US" smtClean="0"/>
              <a:t>Ebola</a:t>
            </a:r>
          </a:p>
        </p:txBody>
      </p:sp>
      <p:pic>
        <p:nvPicPr>
          <p:cNvPr id="50180" name="Picture 3" descr="ebola patients.jpg"/>
          <p:cNvPicPr>
            <a:picLocks noChangeAspect="1"/>
          </p:cNvPicPr>
          <p:nvPr/>
        </p:nvPicPr>
        <p:blipFill>
          <a:blip r:embed="rId3" cstate="print"/>
          <a:srcRect/>
          <a:stretch>
            <a:fillRect/>
          </a:stretch>
        </p:blipFill>
        <p:spPr bwMode="auto">
          <a:xfrm>
            <a:off x="5029200" y="4541838"/>
            <a:ext cx="3352800" cy="2011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09800"/>
            <a:ext cx="8229600" cy="4572000"/>
          </a:xfrm>
        </p:spPr>
        <p:txBody>
          <a:bodyPr>
            <a:normAutofit fontScale="92500"/>
          </a:bodyPr>
          <a:lstStyle/>
          <a:p>
            <a:pPr>
              <a:defRPr/>
            </a:pPr>
            <a:r>
              <a:rPr lang="en-US" dirty="0" smtClean="0"/>
              <a:t>Transmission occurs through the saliva of animals</a:t>
            </a:r>
          </a:p>
          <a:p>
            <a:pPr>
              <a:defRPr/>
            </a:pPr>
            <a:r>
              <a:rPr lang="en-US" dirty="0" smtClean="0"/>
              <a:t>For a human, rabies is almost invariably fatal </a:t>
            </a:r>
          </a:p>
          <a:p>
            <a:pPr>
              <a:defRPr/>
            </a:pPr>
            <a:r>
              <a:rPr lang="en-US" dirty="0" smtClean="0"/>
              <a:t>The incubation period is usually a few months in humans, but once the  symptoms begin to show the infection is effectively untreatable and usually fatal within days</a:t>
            </a:r>
          </a:p>
          <a:p>
            <a:pPr>
              <a:defRPr/>
            </a:pPr>
            <a:r>
              <a:rPr lang="en-US" dirty="0" smtClean="0"/>
              <a:t>Early-stage symptoms of rabies are headache and fever, progressing to acute pain, violent movements, uncontrolled excitement, depression, and hydrophobia</a:t>
            </a:r>
          </a:p>
          <a:p>
            <a:pPr>
              <a:defRPr/>
            </a:pPr>
            <a:r>
              <a:rPr lang="en-US" dirty="0" smtClean="0"/>
              <a:t>Final stage is mania (craziness), lethargy, and coma</a:t>
            </a:r>
          </a:p>
          <a:p>
            <a:pPr>
              <a:defRPr/>
            </a:pPr>
            <a:r>
              <a:rPr lang="en-US" dirty="0" smtClean="0"/>
              <a:t>Death caused by acute encephalitis </a:t>
            </a:r>
          </a:p>
          <a:p>
            <a:pPr>
              <a:defRPr/>
            </a:pPr>
            <a:endParaRPr lang="en-US" dirty="0" smtClean="0"/>
          </a:p>
          <a:p>
            <a:pPr>
              <a:defRPr/>
            </a:pPr>
            <a:endParaRPr lang="en-US" dirty="0"/>
          </a:p>
        </p:txBody>
      </p:sp>
      <p:sp>
        <p:nvSpPr>
          <p:cNvPr id="51203" name="Title 2"/>
          <p:cNvSpPr>
            <a:spLocks noGrp="1"/>
          </p:cNvSpPr>
          <p:nvPr>
            <p:ph type="title"/>
          </p:nvPr>
        </p:nvSpPr>
        <p:spPr/>
        <p:txBody>
          <a:bodyPr/>
          <a:lstStyle/>
          <a:p>
            <a:r>
              <a:rPr lang="en-US" smtClean="0"/>
              <a:t>Rabies Virus</a:t>
            </a:r>
          </a:p>
        </p:txBody>
      </p:sp>
      <p:pic>
        <p:nvPicPr>
          <p:cNvPr id="51204" name="Picture 3" descr="Rabies.gif"/>
          <p:cNvPicPr>
            <a:picLocks noChangeAspect="1"/>
          </p:cNvPicPr>
          <p:nvPr/>
        </p:nvPicPr>
        <p:blipFill>
          <a:blip r:embed="rId3" cstate="print"/>
          <a:srcRect l="30000" r="17999" b="25310"/>
          <a:stretch>
            <a:fillRect/>
          </a:stretch>
        </p:blipFill>
        <p:spPr bwMode="auto">
          <a:xfrm>
            <a:off x="3581400" y="228600"/>
            <a:ext cx="2209800" cy="1928813"/>
          </a:xfrm>
          <a:prstGeom prst="rect">
            <a:avLst/>
          </a:prstGeom>
          <a:noFill/>
          <a:ln w="9525">
            <a:noFill/>
            <a:miter lim="800000"/>
            <a:headEnd/>
            <a:tailEnd/>
          </a:ln>
        </p:spPr>
      </p:pic>
      <p:pic>
        <p:nvPicPr>
          <p:cNvPr id="51205" name="Picture 4" descr="rabies.jpg"/>
          <p:cNvPicPr>
            <a:picLocks noChangeAspect="1"/>
          </p:cNvPicPr>
          <p:nvPr/>
        </p:nvPicPr>
        <p:blipFill>
          <a:blip r:embed="rId4" cstate="print"/>
          <a:srcRect/>
          <a:stretch>
            <a:fillRect/>
          </a:stretch>
        </p:blipFill>
        <p:spPr bwMode="auto">
          <a:xfrm>
            <a:off x="5943600" y="457200"/>
            <a:ext cx="2705100" cy="1685925"/>
          </a:xfrm>
          <a:prstGeom prst="rect">
            <a:avLst/>
          </a:prstGeom>
          <a:noFill/>
          <a:ln w="9525">
            <a:noFill/>
            <a:miter lim="800000"/>
            <a:headEnd/>
            <a:tailEnd/>
          </a:ln>
        </p:spPr>
      </p:pic>
      <p:sp>
        <p:nvSpPr>
          <p:cNvPr id="51206" name="TextBox 6"/>
          <p:cNvSpPr txBox="1">
            <a:spLocks noChangeArrowheads="1"/>
          </p:cNvSpPr>
          <p:nvPr/>
        </p:nvSpPr>
        <p:spPr bwMode="auto">
          <a:xfrm>
            <a:off x="533400" y="1600200"/>
            <a:ext cx="2760663" cy="369888"/>
          </a:xfrm>
          <a:prstGeom prst="rect">
            <a:avLst/>
          </a:prstGeom>
          <a:noFill/>
          <a:ln w="9525">
            <a:noFill/>
            <a:miter lim="800000"/>
            <a:headEnd/>
            <a:tailEnd/>
          </a:ln>
        </p:spPr>
        <p:txBody>
          <a:bodyPr wrap="none">
            <a:spAutoFit/>
          </a:bodyPr>
          <a:lstStyle/>
          <a:p>
            <a:pPr fontAlgn="base">
              <a:spcBef>
                <a:spcPct val="0"/>
              </a:spcBef>
              <a:spcAft>
                <a:spcPct val="0"/>
              </a:spcAft>
            </a:pPr>
            <a:r>
              <a:rPr lang="en-US" smtClean="0">
                <a:solidFill>
                  <a:prstClr val="black"/>
                </a:solidFill>
                <a:latin typeface="Arial" charset="0"/>
              </a:rPr>
              <a:t>Rhabdoviridae  Lyssavirus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1"/>
          <p:cNvSpPr>
            <a:spLocks noGrp="1"/>
          </p:cNvSpPr>
          <p:nvPr>
            <p:ph idx="1"/>
          </p:nvPr>
        </p:nvSpPr>
        <p:spPr>
          <a:xfrm>
            <a:off x="457200" y="1828800"/>
            <a:ext cx="8229600" cy="4572000"/>
          </a:xfrm>
        </p:spPr>
        <p:txBody>
          <a:bodyPr/>
          <a:lstStyle/>
          <a:p>
            <a:r>
              <a:rPr lang="en-US" smtClean="0"/>
              <a:t>The salivary glands primary site of virus production</a:t>
            </a:r>
          </a:p>
          <a:p>
            <a:r>
              <a:rPr lang="en-US" smtClean="0"/>
              <a:t>Roughly 97% of rabies cases come from dog bites</a:t>
            </a:r>
          </a:p>
          <a:p>
            <a:r>
              <a:rPr lang="en-US" smtClean="0"/>
              <a:t>Worldwide except Australia and New Zealand</a:t>
            </a:r>
          </a:p>
          <a:p>
            <a:endParaRPr lang="en-US" smtClean="0"/>
          </a:p>
        </p:txBody>
      </p:sp>
      <p:sp>
        <p:nvSpPr>
          <p:cNvPr id="52227" name="Title 2"/>
          <p:cNvSpPr>
            <a:spLocks noGrp="1"/>
          </p:cNvSpPr>
          <p:nvPr>
            <p:ph type="title"/>
          </p:nvPr>
        </p:nvSpPr>
        <p:spPr/>
        <p:txBody>
          <a:bodyPr/>
          <a:lstStyle/>
          <a:p>
            <a:r>
              <a:rPr lang="en-US" smtClean="0"/>
              <a:t>Rabies Virus</a:t>
            </a:r>
          </a:p>
        </p:txBody>
      </p:sp>
      <p:pic>
        <p:nvPicPr>
          <p:cNvPr id="52228" name="Picture 3" descr="rabies 2.jpg"/>
          <p:cNvPicPr>
            <a:picLocks noChangeAspect="1"/>
          </p:cNvPicPr>
          <p:nvPr/>
        </p:nvPicPr>
        <p:blipFill>
          <a:blip r:embed="rId3" cstate="print"/>
          <a:srcRect/>
          <a:stretch>
            <a:fillRect/>
          </a:stretch>
        </p:blipFill>
        <p:spPr bwMode="auto">
          <a:xfrm>
            <a:off x="3810000" y="106363"/>
            <a:ext cx="2057400" cy="1646237"/>
          </a:xfrm>
          <a:prstGeom prst="rect">
            <a:avLst/>
          </a:prstGeom>
          <a:noFill/>
          <a:ln w="9525">
            <a:noFill/>
            <a:miter lim="800000"/>
            <a:headEnd/>
            <a:tailEnd/>
          </a:ln>
        </p:spPr>
      </p:pic>
      <p:pic>
        <p:nvPicPr>
          <p:cNvPr id="52229" name="Picture 4" descr="rabies dog.jpg"/>
          <p:cNvPicPr>
            <a:picLocks noChangeAspect="1"/>
          </p:cNvPicPr>
          <p:nvPr/>
        </p:nvPicPr>
        <p:blipFill>
          <a:blip r:embed="rId4" cstate="print"/>
          <a:srcRect l="24710"/>
          <a:stretch>
            <a:fillRect/>
          </a:stretch>
        </p:blipFill>
        <p:spPr bwMode="auto">
          <a:xfrm>
            <a:off x="5867400" y="3657600"/>
            <a:ext cx="2619375" cy="2606675"/>
          </a:xfrm>
          <a:prstGeom prst="rect">
            <a:avLst/>
          </a:prstGeom>
          <a:noFill/>
          <a:ln w="9525">
            <a:noFill/>
            <a:miter lim="800000"/>
            <a:headEnd/>
            <a:tailEnd/>
          </a:ln>
        </p:spPr>
      </p:pic>
      <p:pic>
        <p:nvPicPr>
          <p:cNvPr id="52230" name="Picture 5" descr="rabies dog2.jpg"/>
          <p:cNvPicPr>
            <a:picLocks noChangeAspect="1"/>
          </p:cNvPicPr>
          <p:nvPr/>
        </p:nvPicPr>
        <p:blipFill>
          <a:blip r:embed="rId5" cstate="print"/>
          <a:srcRect l="29636"/>
          <a:stretch>
            <a:fillRect/>
          </a:stretch>
        </p:blipFill>
        <p:spPr bwMode="auto">
          <a:xfrm>
            <a:off x="2514600" y="3810000"/>
            <a:ext cx="2667000" cy="2522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7"/>
          <p:cNvSpPr>
            <a:spLocks noGrp="1" noChangeArrowheads="1"/>
          </p:cNvSpPr>
          <p:nvPr>
            <p:ph type="title"/>
          </p:nvPr>
        </p:nvSpPr>
        <p:spPr/>
        <p:txBody>
          <a:bodyPr/>
          <a:lstStyle/>
          <a:p>
            <a:pPr eaLnBrk="1" hangingPunct="1"/>
            <a:r>
              <a:rPr lang="en-US" smtClean="0"/>
              <a:t>Host Range &amp; Viral Size</a:t>
            </a:r>
          </a:p>
        </p:txBody>
      </p:sp>
      <p:sp>
        <p:nvSpPr>
          <p:cNvPr id="5" name="Content Placeholder 4"/>
          <p:cNvSpPr>
            <a:spLocks noGrp="1"/>
          </p:cNvSpPr>
          <p:nvPr>
            <p:ph idx="1"/>
          </p:nvPr>
        </p:nvSpPr>
        <p:spPr/>
        <p:txBody>
          <a:bodyPr/>
          <a:lstStyle/>
          <a:p>
            <a:pPr marL="342900" lvl="1" indent="-342900" eaLnBrk="1" hangingPunct="1">
              <a:buFont typeface="Wingdings" pitchFamily="2" charset="2"/>
              <a:buChar char="§"/>
              <a:defRPr/>
            </a:pPr>
            <a:r>
              <a:rPr lang="en-US" dirty="0" smtClean="0"/>
              <a:t>Large variation in viral size (~20nm)</a:t>
            </a:r>
          </a:p>
          <a:p>
            <a:pPr eaLnBrk="1" hangingPunct="1">
              <a:defRPr/>
            </a:pPr>
            <a:r>
              <a:rPr lang="en-US" b="1" dirty="0" smtClean="0"/>
              <a:t>Host range</a:t>
            </a:r>
            <a:r>
              <a:rPr lang="en-US" dirty="0" smtClean="0"/>
              <a:t> – spectrum of host cells a virus can infect</a:t>
            </a:r>
          </a:p>
          <a:p>
            <a:pPr lvl="1" eaLnBrk="1" hangingPunct="1">
              <a:defRPr/>
            </a:pPr>
            <a:r>
              <a:rPr lang="en-US" dirty="0" smtClean="0"/>
              <a:t>most: specific cell types in 1 host</a:t>
            </a:r>
          </a:p>
          <a:p>
            <a:pPr lvl="2" eaLnBrk="1" hangingPunct="1">
              <a:defRPr/>
            </a:pPr>
            <a:r>
              <a:rPr lang="en-US" dirty="0" smtClean="0"/>
              <a:t>some can cross species barriers (influenza)</a:t>
            </a:r>
          </a:p>
          <a:p>
            <a:pPr lvl="1" eaLnBrk="1" hangingPunct="1">
              <a:defRPr/>
            </a:pPr>
            <a:r>
              <a:rPr lang="en-US" dirty="0" smtClean="0"/>
              <a:t>determined by specific host attachment sites &amp; cellular factors</a:t>
            </a:r>
          </a:p>
          <a:p>
            <a:pPr eaLnBrk="1" hangingPunct="1">
              <a:defRPr/>
            </a:pPr>
            <a:r>
              <a:rPr lang="en-US" b="1" dirty="0" smtClean="0"/>
              <a:t>Phages</a:t>
            </a:r>
            <a:r>
              <a:rPr lang="en-US" dirty="0" smtClean="0"/>
              <a:t> or </a:t>
            </a:r>
            <a:r>
              <a:rPr lang="en-US" b="1" dirty="0" err="1" smtClean="0"/>
              <a:t>bacteriophages</a:t>
            </a:r>
            <a:r>
              <a:rPr lang="en-US" dirty="0" smtClean="0"/>
              <a:t> – viruses that infect bacteria</a:t>
            </a:r>
          </a:p>
          <a:p>
            <a:pPr eaLnBrk="1" hangingPunct="1">
              <a:defRPr/>
            </a:pPr>
            <a:r>
              <a:rPr lang="en-US" dirty="0" smtClean="0"/>
              <a:t>Experimental uses of viruses:</a:t>
            </a:r>
          </a:p>
          <a:p>
            <a:pPr lvl="1" eaLnBrk="1" hangingPunct="1">
              <a:spcAft>
                <a:spcPct val="0"/>
              </a:spcAft>
              <a:defRPr/>
            </a:pPr>
            <a:r>
              <a:rPr lang="en-US" b="1" dirty="0" smtClean="0"/>
              <a:t>phage therapy </a:t>
            </a:r>
            <a:r>
              <a:rPr lang="en-US" dirty="0" smtClean="0"/>
              <a:t>– using </a:t>
            </a:r>
          </a:p>
          <a:p>
            <a:pPr lvl="1" eaLnBrk="1" hangingPunct="1">
              <a:spcAft>
                <a:spcPct val="0"/>
              </a:spcAft>
              <a:buFont typeface="Calibri" pitchFamily="34" charset="0"/>
              <a:buNone/>
              <a:defRPr/>
            </a:pPr>
            <a:r>
              <a:rPr lang="en-US" dirty="0" smtClean="0"/>
              <a:t>	</a:t>
            </a:r>
            <a:r>
              <a:rPr lang="en-US" dirty="0" err="1" smtClean="0"/>
              <a:t>bacteriophages</a:t>
            </a:r>
            <a:r>
              <a:rPr lang="en-US" dirty="0" smtClean="0"/>
              <a:t> to treat</a:t>
            </a:r>
          </a:p>
          <a:p>
            <a:pPr lvl="1" eaLnBrk="1" hangingPunct="1">
              <a:buFont typeface="Calibri" pitchFamily="34" charset="0"/>
              <a:buNone/>
              <a:defRPr/>
            </a:pPr>
            <a:r>
              <a:rPr lang="en-US" dirty="0" smtClean="0"/>
              <a:t>	bacterial infections</a:t>
            </a:r>
          </a:p>
          <a:p>
            <a:pPr lvl="1" eaLnBrk="1" hangingPunct="1">
              <a:spcAft>
                <a:spcPct val="0"/>
              </a:spcAft>
              <a:defRPr/>
            </a:pPr>
            <a:r>
              <a:rPr lang="en-US" b="1" dirty="0" err="1" smtClean="0"/>
              <a:t>oncolytic</a:t>
            </a:r>
            <a:r>
              <a:rPr lang="en-US" b="1" dirty="0" smtClean="0"/>
              <a:t> viruses </a:t>
            </a:r>
            <a:r>
              <a:rPr lang="en-US" dirty="0" smtClean="0"/>
              <a:t>– </a:t>
            </a:r>
          </a:p>
          <a:p>
            <a:pPr lvl="1" eaLnBrk="1" hangingPunct="1">
              <a:spcAft>
                <a:spcPct val="0"/>
              </a:spcAft>
              <a:buFont typeface="Calibri" pitchFamily="34" charset="0"/>
              <a:buNone/>
              <a:defRPr/>
            </a:pPr>
            <a:r>
              <a:rPr lang="en-US" dirty="0" smtClean="0"/>
              <a:t>	selectively destroy</a:t>
            </a:r>
          </a:p>
          <a:p>
            <a:pPr lvl="1" eaLnBrk="1" hangingPunct="1">
              <a:buFont typeface="Calibri" pitchFamily="34" charset="0"/>
              <a:buNone/>
              <a:defRPr/>
            </a:pPr>
            <a:r>
              <a:rPr lang="en-US" dirty="0" smtClean="0"/>
              <a:t>	tumor cells</a:t>
            </a:r>
          </a:p>
        </p:txBody>
      </p:sp>
      <p:pic>
        <p:nvPicPr>
          <p:cNvPr id="6" name="Picture Placeholder 1" descr="OSC_Microbio_06_01_sizes.jpg"/>
          <p:cNvPicPr>
            <a:picLocks noChangeAspect="1"/>
          </p:cNvPicPr>
          <p:nvPr/>
        </p:nvPicPr>
        <p:blipFill>
          <a:blip r:embed="rId3" cstate="print">
            <a:extLst>
              <a:ext uri="{28A0092B-C50C-407E-A947-70E740481C1C}">
                <a14:useLocalDpi xmlns:a14="http://schemas.microsoft.com/office/drawing/2010/main" val="0"/>
              </a:ext>
            </a:extLst>
          </a:blip>
          <a:srcRect l="-18082" r="-18082"/>
          <a:stretch>
            <a:fillRect/>
          </a:stretch>
        </p:blipFill>
        <p:spPr>
          <a:xfrm>
            <a:off x="3276600" y="3982708"/>
            <a:ext cx="6629401" cy="2877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smtClean="0"/>
              <a:t>Viral Structure</a:t>
            </a:r>
          </a:p>
        </p:txBody>
      </p:sp>
      <p:sp>
        <p:nvSpPr>
          <p:cNvPr id="132102" name="Rectangle 6"/>
          <p:cNvSpPr>
            <a:spLocks noGrp="1" noChangeArrowheads="1"/>
          </p:cNvSpPr>
          <p:nvPr>
            <p:ph idx="1"/>
          </p:nvPr>
        </p:nvSpPr>
        <p:spPr>
          <a:xfrm>
            <a:off x="227013" y="838200"/>
            <a:ext cx="8683625" cy="4191000"/>
          </a:xfrm>
        </p:spPr>
        <p:txBody>
          <a:bodyPr/>
          <a:lstStyle/>
          <a:p>
            <a:pPr eaLnBrk="1" hangingPunct="1"/>
            <a:r>
              <a:rPr lang="en-US" b="1" dirty="0" err="1" smtClean="0"/>
              <a:t>Virion</a:t>
            </a:r>
            <a:r>
              <a:rPr lang="en-US" dirty="0" smtClean="0"/>
              <a:t> </a:t>
            </a:r>
            <a:r>
              <a:rPr lang="en-US" dirty="0" smtClean="0"/>
              <a:t>– complete infectious viral particle</a:t>
            </a:r>
          </a:p>
          <a:p>
            <a:r>
              <a:rPr lang="en-US" b="1" dirty="0" smtClean="0"/>
              <a:t>Two parts:  </a:t>
            </a:r>
            <a:r>
              <a:rPr lang="en-US" dirty="0" smtClean="0"/>
              <a:t>Inner core with genetic material &amp; Protein coat that protects the genetic material</a:t>
            </a:r>
            <a:endParaRPr lang="en-US" b="1" dirty="0" smtClean="0"/>
          </a:p>
          <a:p>
            <a:pPr lvl="1" eaLnBrk="1" hangingPunct="1"/>
            <a:r>
              <a:rPr lang="en-US" b="1" dirty="0" smtClean="0"/>
              <a:t>nucleic acid</a:t>
            </a:r>
            <a:r>
              <a:rPr lang="en-US" dirty="0" smtClean="0"/>
              <a:t>: DNA or RNA</a:t>
            </a:r>
          </a:p>
          <a:p>
            <a:pPr lvl="2" eaLnBrk="1" hangingPunct="1"/>
            <a:r>
              <a:rPr lang="en-US" dirty="0" smtClean="0"/>
              <a:t>Never both</a:t>
            </a:r>
          </a:p>
          <a:p>
            <a:pPr lvl="2" eaLnBrk="1" hangingPunct="1"/>
            <a:r>
              <a:rPr lang="en-US" dirty="0" smtClean="0"/>
              <a:t>double or single stranded</a:t>
            </a:r>
          </a:p>
          <a:p>
            <a:pPr lvl="2" eaLnBrk="1" hangingPunct="1"/>
            <a:r>
              <a:rPr lang="en-US" dirty="0" smtClean="0"/>
              <a:t>linear or circular</a:t>
            </a:r>
          </a:p>
          <a:p>
            <a:pPr lvl="2" eaLnBrk="1" hangingPunct="1"/>
            <a:r>
              <a:rPr lang="en-US" dirty="0" smtClean="0"/>
              <a:t>in one or many segments</a:t>
            </a:r>
          </a:p>
          <a:p>
            <a:pPr lvl="1" eaLnBrk="1" hangingPunct="1"/>
            <a:r>
              <a:rPr lang="en-US" b="1" dirty="0" err="1" smtClean="0"/>
              <a:t>capsid</a:t>
            </a:r>
            <a:r>
              <a:rPr lang="en-US" dirty="0" smtClean="0"/>
              <a:t> – protein coat</a:t>
            </a:r>
          </a:p>
          <a:p>
            <a:pPr lvl="2" eaLnBrk="1" hangingPunct="1"/>
            <a:r>
              <a:rPr lang="en-US" dirty="0" smtClean="0"/>
              <a:t>protection from environment</a:t>
            </a:r>
          </a:p>
          <a:p>
            <a:pPr lvl="2" eaLnBrk="1" hangingPunct="1"/>
            <a:r>
              <a:rPr lang="en-US" dirty="0" smtClean="0"/>
              <a:t>vehicle of transmission</a:t>
            </a:r>
          </a:p>
          <a:p>
            <a:pPr lvl="2" eaLnBrk="1" hangingPunct="1"/>
            <a:r>
              <a:rPr lang="en-US" dirty="0" smtClean="0"/>
              <a:t>made of one or several types </a:t>
            </a:r>
          </a:p>
          <a:p>
            <a:pPr lvl="2" eaLnBrk="1" hangingPunct="1">
              <a:buNone/>
            </a:pPr>
            <a:r>
              <a:rPr lang="en-US" dirty="0" smtClean="0"/>
              <a:t>of protein subunits – </a:t>
            </a:r>
            <a:r>
              <a:rPr lang="en-US" b="1" dirty="0" err="1" smtClean="0"/>
              <a:t>capsomeres</a:t>
            </a:r>
            <a:endParaRPr lang="en-US" b="1" dirty="0" smtClean="0"/>
          </a:p>
        </p:txBody>
      </p:sp>
      <p:pic>
        <p:nvPicPr>
          <p:cNvPr id="6" name="Picture Placeholder 1" descr="OSC_Microbio_06_01_shapes.jpg"/>
          <p:cNvPicPr>
            <a:picLocks noChangeAspect="1"/>
          </p:cNvPicPr>
          <p:nvPr/>
        </p:nvPicPr>
        <p:blipFill>
          <a:blip r:embed="rId3" cstate="print">
            <a:extLst>
              <a:ext uri="{28A0092B-C50C-407E-A947-70E740481C1C}">
                <a14:useLocalDpi xmlns:a14="http://schemas.microsoft.com/office/drawing/2010/main" val="0"/>
              </a:ext>
            </a:extLst>
          </a:blip>
          <a:srcRect l="-38437" r="-38437"/>
          <a:stretch>
            <a:fillRect/>
          </a:stretch>
        </p:blipFill>
        <p:spPr>
          <a:xfrm>
            <a:off x="4343400" y="2438400"/>
            <a:ext cx="5733437" cy="24888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10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10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210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210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210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210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210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210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210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210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smtClean="0"/>
              <a:t>Viral Structure</a:t>
            </a:r>
          </a:p>
        </p:txBody>
      </p:sp>
      <p:sp>
        <p:nvSpPr>
          <p:cNvPr id="132102" name="Rectangle 6"/>
          <p:cNvSpPr>
            <a:spLocks noGrp="1" noChangeArrowheads="1"/>
          </p:cNvSpPr>
          <p:nvPr>
            <p:ph idx="1"/>
          </p:nvPr>
        </p:nvSpPr>
        <p:spPr>
          <a:xfrm>
            <a:off x="0" y="685800"/>
            <a:ext cx="9144000" cy="4038600"/>
          </a:xfrm>
        </p:spPr>
        <p:txBody>
          <a:bodyPr/>
          <a:lstStyle/>
          <a:p>
            <a:pPr eaLnBrk="1" hangingPunct="1"/>
            <a:r>
              <a:rPr lang="en-US" dirty="0" err="1" smtClean="0"/>
              <a:t>Virions</a:t>
            </a:r>
            <a:r>
              <a:rPr lang="en-US" dirty="0" smtClean="0"/>
              <a:t> may have:</a:t>
            </a:r>
          </a:p>
          <a:p>
            <a:pPr lvl="1" eaLnBrk="1" hangingPunct="1"/>
            <a:r>
              <a:rPr lang="en-US" b="1" dirty="0" smtClean="0"/>
              <a:t>envelope</a:t>
            </a:r>
            <a:r>
              <a:rPr lang="en-US" dirty="0" smtClean="0"/>
              <a:t> – may cover </a:t>
            </a:r>
            <a:r>
              <a:rPr lang="en-US" dirty="0" err="1" smtClean="0"/>
              <a:t>capsid</a:t>
            </a:r>
            <a:endParaRPr lang="en-US" dirty="0" smtClean="0"/>
          </a:p>
          <a:p>
            <a:pPr lvl="2" eaLnBrk="1" hangingPunct="1"/>
            <a:r>
              <a:rPr lang="en-US" dirty="0" smtClean="0"/>
              <a:t>made of lipids, proteins, &amp; carbohydrates</a:t>
            </a:r>
          </a:p>
          <a:p>
            <a:pPr lvl="2" eaLnBrk="1" hangingPunct="1"/>
            <a:r>
              <a:rPr lang="en-US" dirty="0" smtClean="0"/>
              <a:t>may be host plasma membrane</a:t>
            </a:r>
          </a:p>
          <a:p>
            <a:pPr lvl="1" eaLnBrk="1" hangingPunct="1"/>
            <a:r>
              <a:rPr lang="en-US" b="1" dirty="0" smtClean="0"/>
              <a:t>spikes</a:t>
            </a:r>
            <a:r>
              <a:rPr lang="en-US" dirty="0" smtClean="0"/>
              <a:t> – carbohydrate-protein complexes</a:t>
            </a:r>
          </a:p>
          <a:p>
            <a:pPr lvl="2" eaLnBrk="1" hangingPunct="1"/>
            <a:r>
              <a:rPr lang="en-US" dirty="0" smtClean="0"/>
              <a:t>identification, attachment</a:t>
            </a:r>
          </a:p>
          <a:p>
            <a:pPr lvl="2" eaLnBrk="1" hangingPunct="1"/>
            <a:r>
              <a:rPr lang="en-US" dirty="0" smtClean="0"/>
              <a:t>may change over generations via mutation &amp; escape host antibodies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2800" y="1828800"/>
            <a:ext cx="609600" cy="609600"/>
          </a:xfrm>
          <a:prstGeom prst="rect">
            <a:avLst/>
          </a:prstGeom>
        </p:spPr>
      </p:pic>
      <p:pic>
        <p:nvPicPr>
          <p:cNvPr id="6" name="Picture Placeholder 1" descr="OSC_Microbio_06_01_structure.jpg"/>
          <p:cNvPicPr>
            <a:picLocks noChangeAspect="1"/>
          </p:cNvPicPr>
          <p:nvPr/>
        </p:nvPicPr>
        <p:blipFill>
          <a:blip r:embed="rId6" cstate="print">
            <a:extLst>
              <a:ext uri="{28A0092B-C50C-407E-A947-70E740481C1C}">
                <a14:useLocalDpi xmlns:a14="http://schemas.microsoft.com/office/drawing/2010/main" val="0"/>
              </a:ext>
            </a:extLst>
          </a:blip>
          <a:srcRect t="-16989" b="-16989"/>
          <a:stretch>
            <a:fillRect/>
          </a:stretch>
        </p:blipFill>
        <p:spPr>
          <a:xfrm>
            <a:off x="2984190" y="3124200"/>
            <a:ext cx="3010519" cy="3925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10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10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21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9730"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227013" y="838200"/>
            <a:ext cx="6249987" cy="5867400"/>
          </a:xfrm>
        </p:spPr>
        <p:txBody>
          <a:bodyPr/>
          <a:lstStyle/>
          <a:p>
            <a:r>
              <a:rPr lang="en-US" smtClean="0"/>
              <a:t>Each virus contains unique spikes (surface carbs and proteins ) that help them infect their target cells</a:t>
            </a:r>
          </a:p>
          <a:p>
            <a:pPr lvl="1"/>
            <a:r>
              <a:rPr lang="en-US" smtClean="0"/>
              <a:t>Viruses usually only affect certain types of cells</a:t>
            </a:r>
          </a:p>
          <a:p>
            <a:pPr lvl="2"/>
            <a:r>
              <a:rPr lang="en-US" smtClean="0"/>
              <a:t>The cold virus infects the throat and nose</a:t>
            </a:r>
          </a:p>
          <a:p>
            <a:pPr lvl="2"/>
            <a:r>
              <a:rPr lang="en-US" smtClean="0"/>
              <a:t>HIV infects immune cells</a:t>
            </a:r>
          </a:p>
          <a:p>
            <a:pPr lvl="2"/>
            <a:r>
              <a:rPr lang="en-US" smtClean="0"/>
              <a:t>Bacteriophage infects bacteria cells</a:t>
            </a:r>
          </a:p>
          <a:p>
            <a:pPr lvl="2"/>
            <a:endParaRPr lang="en-US" smtClean="0"/>
          </a:p>
          <a:p>
            <a:pPr>
              <a:buFont typeface="Wingdings" pitchFamily="2" charset="2"/>
              <a:buNone/>
            </a:pPr>
            <a:r>
              <a:rPr lang="en-US" sz="2000" smtClean="0"/>
              <a:t>Analogy:</a:t>
            </a:r>
          </a:p>
          <a:p>
            <a:r>
              <a:rPr lang="en-US" sz="2000" smtClean="0"/>
              <a:t>The virus particles have protein “keys” that will only interact with specific protein “locks” on the cell membrane. …. Specificity.</a:t>
            </a:r>
          </a:p>
        </p:txBody>
      </p:sp>
      <p:sp>
        <p:nvSpPr>
          <p:cNvPr id="10243" name="Title 2"/>
          <p:cNvSpPr>
            <a:spLocks noGrp="1"/>
          </p:cNvSpPr>
          <p:nvPr>
            <p:ph type="title"/>
          </p:nvPr>
        </p:nvSpPr>
        <p:spPr/>
        <p:txBody>
          <a:bodyPr/>
          <a:lstStyle/>
          <a:p>
            <a:r>
              <a:rPr lang="en-US" smtClean="0"/>
              <a:t>Viral Structure</a:t>
            </a:r>
          </a:p>
        </p:txBody>
      </p:sp>
      <p:pic>
        <p:nvPicPr>
          <p:cNvPr id="10244" name="Picture 3" descr="C0089195-Virus_particle,_artwork-SPL.jpg"/>
          <p:cNvPicPr>
            <a:picLocks noChangeAspect="1"/>
          </p:cNvPicPr>
          <p:nvPr/>
        </p:nvPicPr>
        <p:blipFill>
          <a:blip r:embed="rId3" cstate="print"/>
          <a:srcRect/>
          <a:stretch>
            <a:fillRect/>
          </a:stretch>
        </p:blipFill>
        <p:spPr bwMode="auto">
          <a:xfrm>
            <a:off x="7620000" y="838200"/>
            <a:ext cx="1185863" cy="1676400"/>
          </a:xfrm>
          <a:prstGeom prst="rect">
            <a:avLst/>
          </a:prstGeom>
          <a:noFill/>
          <a:ln w="9525">
            <a:noFill/>
            <a:miter lim="800000"/>
            <a:headEnd/>
            <a:tailEnd/>
          </a:ln>
        </p:spPr>
      </p:pic>
      <p:pic>
        <p:nvPicPr>
          <p:cNvPr id="10245" name="Picture 4" descr="C0089197-Virus_particles,_artwork-SPL.jpg"/>
          <p:cNvPicPr>
            <a:picLocks noChangeAspect="1"/>
          </p:cNvPicPr>
          <p:nvPr/>
        </p:nvPicPr>
        <p:blipFill>
          <a:blip r:embed="rId4" cstate="print"/>
          <a:srcRect/>
          <a:stretch>
            <a:fillRect/>
          </a:stretch>
        </p:blipFill>
        <p:spPr bwMode="auto">
          <a:xfrm>
            <a:off x="6400800" y="838200"/>
            <a:ext cx="1185863" cy="1676400"/>
          </a:xfrm>
          <a:prstGeom prst="rect">
            <a:avLst/>
          </a:prstGeom>
          <a:noFill/>
          <a:ln w="9525">
            <a:noFill/>
            <a:miter lim="800000"/>
            <a:headEnd/>
            <a:tailEnd/>
          </a:ln>
        </p:spPr>
      </p:pic>
      <p:pic>
        <p:nvPicPr>
          <p:cNvPr id="10246" name="Picture 5" descr="swine-flu-cellular.jpg"/>
          <p:cNvPicPr>
            <a:picLocks noChangeAspect="1"/>
          </p:cNvPicPr>
          <p:nvPr/>
        </p:nvPicPr>
        <p:blipFill>
          <a:blip r:embed="rId5" cstate="print"/>
          <a:srcRect/>
          <a:stretch>
            <a:fillRect/>
          </a:stretch>
        </p:blipFill>
        <p:spPr bwMode="auto">
          <a:xfrm>
            <a:off x="6858000" y="2590800"/>
            <a:ext cx="1676400" cy="1471613"/>
          </a:xfrm>
          <a:prstGeom prst="rect">
            <a:avLst/>
          </a:prstGeom>
          <a:noFill/>
          <a:ln w="9525">
            <a:noFill/>
            <a:miter lim="800000"/>
            <a:headEnd/>
            <a:tailEnd/>
          </a:ln>
        </p:spPr>
      </p:pic>
      <p:pic>
        <p:nvPicPr>
          <p:cNvPr id="7" name="Picture 2" descr="http://4.bp.blogspot.com/_9XlVJY8__iE/R6udzwmj2fI/AAAAAAAAACM/ET7R4iM4uTU/s400/CVirus&amp;Antibodies%5B1%5D.jpg"/>
          <p:cNvPicPr>
            <a:picLocks noChangeAspect="1" noChangeArrowheads="1"/>
          </p:cNvPicPr>
          <p:nvPr/>
        </p:nvPicPr>
        <p:blipFill>
          <a:blip r:embed="rId6" cstate="print"/>
          <a:srcRect b="5775"/>
          <a:stretch>
            <a:fillRect/>
          </a:stretch>
        </p:blipFill>
        <p:spPr bwMode="auto">
          <a:xfrm>
            <a:off x="6324600" y="4171950"/>
            <a:ext cx="2819400" cy="2609850"/>
          </a:xfrm>
          <a:prstGeom prst="rect">
            <a:avLst/>
          </a:prstGeom>
          <a:noFill/>
          <a:ln w="9525">
            <a:noFill/>
            <a:miter lim="800000"/>
            <a:headEnd/>
            <a:tailEnd/>
          </a:ln>
        </p:spPr>
      </p:pic>
      <p:sp>
        <p:nvSpPr>
          <p:cNvPr id="10248" name="TextBox 7"/>
          <p:cNvSpPr txBox="1">
            <a:spLocks noChangeArrowheads="1"/>
          </p:cNvSpPr>
          <p:nvPr/>
        </p:nvSpPr>
        <p:spPr bwMode="auto">
          <a:xfrm>
            <a:off x="0" y="6488113"/>
            <a:ext cx="338138" cy="369887"/>
          </a:xfrm>
          <a:prstGeom prst="rect">
            <a:avLst/>
          </a:prstGeom>
          <a:noFill/>
          <a:ln w="9525">
            <a:noFill/>
            <a:miter lim="800000"/>
            <a:headEnd/>
            <a:tailEnd/>
          </a:ln>
        </p:spPr>
        <p:txBody>
          <a:bodyPr wrap="none">
            <a:spAutoFit/>
          </a:bodyPr>
          <a:lstStyle/>
          <a:p>
            <a:pPr fontAlgn="base">
              <a:spcBef>
                <a:spcPct val="0"/>
              </a:spcBef>
              <a:spcAft>
                <a:spcPct val="0"/>
              </a:spcAft>
            </a:pPr>
            <a:r>
              <a:rPr lang="en-US" smtClean="0">
                <a:solidFill>
                  <a:prstClr val="black"/>
                </a:solidFill>
                <a:latin typeface="Arial" charset="0"/>
              </a:rPr>
              <a:t>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title"/>
          </p:nvPr>
        </p:nvSpPr>
        <p:spPr/>
        <p:txBody>
          <a:bodyPr/>
          <a:lstStyle/>
          <a:p>
            <a:pPr eaLnBrk="1" hangingPunct="1"/>
            <a:r>
              <a:rPr lang="en-US" smtClean="0"/>
              <a:t>Viral Morphology</a:t>
            </a:r>
          </a:p>
        </p:txBody>
      </p:sp>
      <p:sp>
        <p:nvSpPr>
          <p:cNvPr id="5" name="Content Placeholder 4"/>
          <p:cNvSpPr>
            <a:spLocks noGrp="1"/>
          </p:cNvSpPr>
          <p:nvPr>
            <p:ph idx="1"/>
          </p:nvPr>
        </p:nvSpPr>
        <p:spPr/>
        <p:txBody>
          <a:bodyPr/>
          <a:lstStyle/>
          <a:p>
            <a:pPr eaLnBrk="1" hangingPunct="1"/>
            <a:r>
              <a:rPr lang="en-US" smtClean="0"/>
              <a:t>Morphological types:</a:t>
            </a:r>
          </a:p>
          <a:p>
            <a:pPr lvl="1" eaLnBrk="1" hangingPunct="1"/>
            <a:r>
              <a:rPr lang="en-US" b="1" smtClean="0"/>
              <a:t>helical</a:t>
            </a:r>
            <a:r>
              <a:rPr lang="en-US" smtClean="0"/>
              <a:t> – long rods, rigid or flexible	</a:t>
            </a:r>
          </a:p>
          <a:p>
            <a:pPr lvl="2" eaLnBrk="1" hangingPunct="1"/>
            <a:r>
              <a:rPr lang="en-US" smtClean="0"/>
              <a:t>rabies, Ebola</a:t>
            </a:r>
          </a:p>
          <a:p>
            <a:pPr lvl="1" eaLnBrk="1" hangingPunct="1"/>
            <a:r>
              <a:rPr lang="en-US" b="1" smtClean="0"/>
              <a:t>polyhedral</a:t>
            </a:r>
            <a:r>
              <a:rPr lang="en-US" smtClean="0"/>
              <a:t> – multi-sided</a:t>
            </a:r>
          </a:p>
          <a:p>
            <a:pPr lvl="2" eaLnBrk="1" hangingPunct="1"/>
            <a:r>
              <a:rPr lang="en-US" smtClean="0"/>
              <a:t>adenovirus, poliovirus</a:t>
            </a:r>
          </a:p>
          <a:p>
            <a:pPr lvl="1" eaLnBrk="1" hangingPunct="1"/>
            <a:r>
              <a:rPr lang="en-US" b="1" smtClean="0"/>
              <a:t>enveloped</a:t>
            </a:r>
            <a:r>
              <a:rPr lang="en-US" smtClean="0"/>
              <a:t> – spherical</a:t>
            </a:r>
          </a:p>
          <a:p>
            <a:pPr lvl="2" eaLnBrk="1" hangingPunct="1"/>
            <a:r>
              <a:rPr lang="en-US" smtClean="0"/>
              <a:t>helical or polyhedral inside</a:t>
            </a:r>
          </a:p>
          <a:p>
            <a:pPr lvl="2" eaLnBrk="1" hangingPunct="1"/>
            <a:r>
              <a:rPr lang="en-US" smtClean="0"/>
              <a:t>influenza, herpes</a:t>
            </a:r>
          </a:p>
          <a:p>
            <a:pPr lvl="1" eaLnBrk="1" hangingPunct="1"/>
            <a:r>
              <a:rPr lang="en-US" b="1" smtClean="0"/>
              <a:t>complex</a:t>
            </a:r>
            <a:r>
              <a:rPr lang="en-US" smtClean="0"/>
              <a:t> – additional structures</a:t>
            </a:r>
          </a:p>
          <a:p>
            <a:pPr lvl="2" eaLnBrk="1" hangingPunct="1"/>
            <a:r>
              <a:rPr lang="en-US" smtClean="0"/>
              <a:t>bacteriophages, poxviruses</a:t>
            </a:r>
          </a:p>
        </p:txBody>
      </p:sp>
      <p:pic>
        <p:nvPicPr>
          <p:cNvPr id="6" name="Picture 9" descr="figure_13_04_labeled"/>
          <p:cNvPicPr>
            <a:picLocks noChangeAspect="1" noChangeArrowheads="1"/>
          </p:cNvPicPr>
          <p:nvPr/>
        </p:nvPicPr>
        <p:blipFill>
          <a:blip r:embed="rId3" cstate="print">
            <a:clrChange>
              <a:clrFrom>
                <a:srgbClr val="FFFFFF"/>
              </a:clrFrom>
              <a:clrTo>
                <a:srgbClr val="FFFFFF">
                  <a:alpha val="0"/>
                </a:srgbClr>
              </a:clrTo>
            </a:clrChange>
          </a:blip>
          <a:srcRect b="3955"/>
          <a:stretch>
            <a:fillRect/>
          </a:stretch>
        </p:blipFill>
        <p:spPr bwMode="auto">
          <a:xfrm>
            <a:off x="0" y="5175250"/>
            <a:ext cx="3886200" cy="1682750"/>
          </a:xfrm>
          <a:prstGeom prst="rect">
            <a:avLst/>
          </a:prstGeom>
          <a:noFill/>
          <a:ln w="9525">
            <a:noFill/>
            <a:miter lim="800000"/>
            <a:headEnd/>
            <a:tailEnd/>
          </a:ln>
        </p:spPr>
      </p:pic>
      <p:pic>
        <p:nvPicPr>
          <p:cNvPr id="7" name="Picture 9" descr="figure_13_02_labeled"/>
          <p:cNvPicPr>
            <a:picLocks noChangeAspect="1" noChangeArrowheads="1"/>
          </p:cNvPicPr>
          <p:nvPr/>
        </p:nvPicPr>
        <p:blipFill>
          <a:blip r:embed="rId4" cstate="print">
            <a:clrChange>
              <a:clrFrom>
                <a:srgbClr val="FFFFFF"/>
              </a:clrFrom>
              <a:clrTo>
                <a:srgbClr val="FFFFFF">
                  <a:alpha val="0"/>
                </a:srgbClr>
              </a:clrTo>
            </a:clrChange>
          </a:blip>
          <a:srcRect r="51495" b="3975"/>
          <a:stretch>
            <a:fillRect/>
          </a:stretch>
        </p:blipFill>
        <p:spPr bwMode="auto">
          <a:xfrm>
            <a:off x="5029200" y="3773488"/>
            <a:ext cx="1600200" cy="1560512"/>
          </a:xfrm>
          <a:prstGeom prst="rect">
            <a:avLst/>
          </a:prstGeom>
          <a:noFill/>
          <a:ln w="9525">
            <a:noFill/>
            <a:miter lim="800000"/>
            <a:headEnd/>
            <a:tailEnd/>
          </a:ln>
        </p:spPr>
      </p:pic>
      <p:pic>
        <p:nvPicPr>
          <p:cNvPr id="8" name="Picture 9" descr="figure_13_03_labeled"/>
          <p:cNvPicPr>
            <a:picLocks noChangeAspect="1" noChangeArrowheads="1"/>
          </p:cNvPicPr>
          <p:nvPr/>
        </p:nvPicPr>
        <p:blipFill>
          <a:blip r:embed="rId5" cstate="print">
            <a:clrChange>
              <a:clrFrom>
                <a:srgbClr val="FFFFFF"/>
              </a:clrFrom>
              <a:clrTo>
                <a:srgbClr val="FFFFFF">
                  <a:alpha val="0"/>
                </a:srgbClr>
              </a:clrTo>
            </a:clrChange>
          </a:blip>
          <a:srcRect b="2890"/>
          <a:stretch>
            <a:fillRect/>
          </a:stretch>
        </p:blipFill>
        <p:spPr bwMode="auto">
          <a:xfrm>
            <a:off x="6196013" y="742950"/>
            <a:ext cx="2947987" cy="1785938"/>
          </a:xfrm>
          <a:prstGeom prst="rect">
            <a:avLst/>
          </a:prstGeom>
          <a:noFill/>
          <a:ln w="9525">
            <a:noFill/>
            <a:miter lim="800000"/>
            <a:headEnd/>
            <a:tailEnd/>
          </a:ln>
        </p:spPr>
      </p:pic>
      <p:pic>
        <p:nvPicPr>
          <p:cNvPr id="9" name="Picture 7" descr="figure_13_16b_labeled"/>
          <p:cNvPicPr>
            <a:picLocks noChangeAspect="1" noChangeArrowheads="1"/>
          </p:cNvPicPr>
          <p:nvPr/>
        </p:nvPicPr>
        <p:blipFill>
          <a:blip r:embed="rId6" cstate="print">
            <a:clrChange>
              <a:clrFrom>
                <a:srgbClr val="FFFFFF"/>
              </a:clrFrom>
              <a:clrTo>
                <a:srgbClr val="FFFFFF">
                  <a:alpha val="0"/>
                </a:srgbClr>
              </a:clrTo>
            </a:clrChange>
          </a:blip>
          <a:srcRect b="3302"/>
          <a:stretch>
            <a:fillRect/>
          </a:stretch>
        </p:blipFill>
        <p:spPr bwMode="auto">
          <a:xfrm>
            <a:off x="4114800" y="1905000"/>
            <a:ext cx="2101850" cy="1701800"/>
          </a:xfrm>
          <a:prstGeom prst="rect">
            <a:avLst/>
          </a:prstGeom>
          <a:noFill/>
          <a:ln w="9525">
            <a:noFill/>
            <a:miter lim="800000"/>
            <a:headEnd/>
            <a:tailEnd/>
          </a:ln>
        </p:spPr>
      </p:pic>
      <p:pic>
        <p:nvPicPr>
          <p:cNvPr id="10" name="Picture 9" descr="figure_13_05_labeled"/>
          <p:cNvPicPr>
            <a:picLocks noChangeAspect="1" noChangeArrowheads="1"/>
          </p:cNvPicPr>
          <p:nvPr/>
        </p:nvPicPr>
        <p:blipFill>
          <a:blip r:embed="rId7" cstate="print">
            <a:clrChange>
              <a:clrFrom>
                <a:srgbClr val="FFFFFF"/>
              </a:clrFrom>
              <a:clrTo>
                <a:srgbClr val="FFFFFF">
                  <a:alpha val="0"/>
                </a:srgbClr>
              </a:clrTo>
            </a:clrChange>
          </a:blip>
          <a:srcRect b="2507"/>
          <a:stretch>
            <a:fillRect/>
          </a:stretch>
        </p:blipFill>
        <p:spPr bwMode="auto">
          <a:xfrm>
            <a:off x="6629400" y="2820988"/>
            <a:ext cx="2514600" cy="3756025"/>
          </a:xfrm>
          <a:prstGeom prst="rect">
            <a:avLst/>
          </a:prstGeom>
          <a:noFill/>
          <a:ln w="9525">
            <a:noFill/>
            <a:miter lim="800000"/>
            <a:headEnd/>
            <a:tailEnd/>
          </a:ln>
        </p:spPr>
      </p:pic>
      <p:pic>
        <p:nvPicPr>
          <p:cNvPr id="11" name="Picture 9" descr="figure_13_02_labeled"/>
          <p:cNvPicPr>
            <a:picLocks noChangeAspect="1" noChangeArrowheads="1"/>
          </p:cNvPicPr>
          <p:nvPr/>
        </p:nvPicPr>
        <p:blipFill>
          <a:blip r:embed="rId4" cstate="print">
            <a:clrChange>
              <a:clrFrom>
                <a:srgbClr val="FFFFFF"/>
              </a:clrFrom>
              <a:clrTo>
                <a:srgbClr val="FFFFFF">
                  <a:alpha val="0"/>
                </a:srgbClr>
              </a:clrTo>
            </a:clrChange>
          </a:blip>
          <a:srcRect l="47690" b="3975"/>
          <a:stretch>
            <a:fillRect/>
          </a:stretch>
        </p:blipFill>
        <p:spPr bwMode="auto">
          <a:xfrm>
            <a:off x="4419600" y="5297488"/>
            <a:ext cx="1725613" cy="15605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BTEXT" val=""/>
</p:tagLst>
</file>

<file path=ppt/tags/tag2.xml><?xml version="1.0" encoding="utf-8"?>
<p:tagLst xmlns:a="http://schemas.openxmlformats.org/drawingml/2006/main" xmlns:r="http://schemas.openxmlformats.org/officeDocument/2006/relationships" xmlns:p="http://schemas.openxmlformats.org/presentationml/2006/main">
  <p:tag name="TBTEXT" val=""/>
</p:tagLst>
</file>

<file path=ppt/tags/tag3.xml><?xml version="1.0" encoding="utf-8"?>
<p:tagLst xmlns:a="http://schemas.openxmlformats.org/drawingml/2006/main" xmlns:r="http://schemas.openxmlformats.org/officeDocument/2006/relationships" xmlns:p="http://schemas.openxmlformats.org/presentationml/2006/main">
  <p:tag name="TBTEXT" val=""/>
</p:tagLst>
</file>

<file path=ppt/tags/tag4.xml><?xml version="1.0" encoding="utf-8"?>
<p:tagLst xmlns:a="http://schemas.openxmlformats.org/drawingml/2006/main" xmlns:r="http://schemas.openxmlformats.org/officeDocument/2006/relationships" xmlns:p="http://schemas.openxmlformats.org/presentationml/2006/main">
  <p:tag name="TBTEXT"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orto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orto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ORTORA_TEMP">
  <a:themeElements>
    <a:clrScheme name="TORTORA_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ORTORA_TEMP">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ORTORA_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RTORA_TEM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RTORA_TEM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RTORA_TEM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RTORA_TEM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RTORA_TEM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RTORA_TEM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RTORA_TEM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RTORA_TEM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RTORA_TEM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RTORA_TEM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RTORA_TEM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TotalTime>
  <Words>2858</Words>
  <Application>Microsoft Office PowerPoint</Application>
  <PresentationFormat>On-screen Show (4:3)</PresentationFormat>
  <Paragraphs>465</Paragraphs>
  <Slides>43</Slides>
  <Notes>39</Notes>
  <HiddenSlides>0</HiddenSlides>
  <MMClips>5</MMClips>
  <ScaleCrop>false</ScaleCrop>
  <HeadingPairs>
    <vt:vector size="4" baseType="variant">
      <vt:variant>
        <vt:lpstr>Theme</vt:lpstr>
      </vt:variant>
      <vt:variant>
        <vt:i4>4</vt:i4>
      </vt:variant>
      <vt:variant>
        <vt:lpstr>Slide Titles</vt:lpstr>
      </vt:variant>
      <vt:variant>
        <vt:i4>43</vt:i4>
      </vt:variant>
    </vt:vector>
  </HeadingPairs>
  <TitlesOfParts>
    <vt:vector size="47" baseType="lpstr">
      <vt:lpstr>Office Theme</vt:lpstr>
      <vt:lpstr>Tortora</vt:lpstr>
      <vt:lpstr>1_Tortora</vt:lpstr>
      <vt:lpstr>2_TORTORA_TEMP</vt:lpstr>
      <vt:lpstr>Chapter 6</vt:lpstr>
      <vt:lpstr>Viruses</vt:lpstr>
      <vt:lpstr>What are the Characteristics of Viruses?</vt:lpstr>
      <vt:lpstr>General Characteristics of Viruses</vt:lpstr>
      <vt:lpstr>Host Range &amp; Viral Size</vt:lpstr>
      <vt:lpstr>Viral Structure</vt:lpstr>
      <vt:lpstr>Viral Structure</vt:lpstr>
      <vt:lpstr>Viral Structure</vt:lpstr>
      <vt:lpstr>Viral Morphology</vt:lpstr>
      <vt:lpstr>Taxonomy of Viruses</vt:lpstr>
      <vt:lpstr>Bacteriophage Multiplication: The Lytic Cycle</vt:lpstr>
      <vt:lpstr>Lytic Cycle Cont’d</vt:lpstr>
      <vt:lpstr>Bacteriophage Multiplication: The Lysogenic Cycle</vt:lpstr>
      <vt:lpstr>Lysogenic Cycle</vt:lpstr>
      <vt:lpstr>Transduction by a Bacteriophage</vt:lpstr>
      <vt:lpstr>Multiplication of Animal Viruses</vt:lpstr>
      <vt:lpstr>Multiplication of Animal Viruses</vt:lpstr>
      <vt:lpstr>Multiplication of Animal Viruses</vt:lpstr>
      <vt:lpstr>Biosynthesis DNA viruses</vt:lpstr>
      <vt:lpstr>PowerPoint Presentation</vt:lpstr>
      <vt:lpstr>Biosynthesis RNA viruses</vt:lpstr>
      <vt:lpstr>Multiplication of Animal Viruses</vt:lpstr>
      <vt:lpstr>Growing Animal Viruses</vt:lpstr>
      <vt:lpstr>Latent Viral Infections</vt:lpstr>
      <vt:lpstr>Persistent Viral Infections</vt:lpstr>
      <vt:lpstr>Virus Identification</vt:lpstr>
      <vt:lpstr>Oncogenic Viruses</vt:lpstr>
      <vt:lpstr>Cancer</vt:lpstr>
      <vt:lpstr>The Cell Cycle</vt:lpstr>
      <vt:lpstr>Growth Factors and the Cell Cycle</vt:lpstr>
      <vt:lpstr>Mutations In Genes That Control Cell Division</vt:lpstr>
      <vt:lpstr>Mutations In Genes That Control Cell Division</vt:lpstr>
      <vt:lpstr>Prions</vt:lpstr>
      <vt:lpstr>How a Protein Can Be Infectious</vt:lpstr>
      <vt:lpstr>Tobacco mosaic virus </vt:lpstr>
      <vt:lpstr>West Nile Virus</vt:lpstr>
      <vt:lpstr>West Nile Virus</vt:lpstr>
      <vt:lpstr>Hantavirus</vt:lpstr>
      <vt:lpstr>Hantavirus</vt:lpstr>
      <vt:lpstr>Ebola Virus</vt:lpstr>
      <vt:lpstr>Ebola</vt:lpstr>
      <vt:lpstr>Rabies Virus</vt:lpstr>
      <vt:lpstr>Rabies Virus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dc:title>
  <dc:creator>Bonnie</dc:creator>
  <cp:lastModifiedBy>joseph</cp:lastModifiedBy>
  <cp:revision>72</cp:revision>
  <dcterms:created xsi:type="dcterms:W3CDTF">2012-12-23T20:57:28Z</dcterms:created>
  <dcterms:modified xsi:type="dcterms:W3CDTF">2017-09-10T16:22:16Z</dcterms:modified>
</cp:coreProperties>
</file>