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7" r:id="rId3"/>
    <p:sldId id="258" r:id="rId4"/>
    <p:sldId id="294" r:id="rId5"/>
    <p:sldId id="259" r:id="rId6"/>
    <p:sldId id="260" r:id="rId7"/>
    <p:sldId id="261" r:id="rId8"/>
    <p:sldId id="296" r:id="rId9"/>
    <p:sldId id="262" r:id="rId10"/>
    <p:sldId id="263" r:id="rId11"/>
    <p:sldId id="264" r:id="rId12"/>
    <p:sldId id="265" r:id="rId13"/>
    <p:sldId id="305" r:id="rId14"/>
    <p:sldId id="297" r:id="rId15"/>
    <p:sldId id="301" r:id="rId16"/>
    <p:sldId id="266" r:id="rId17"/>
    <p:sldId id="267" r:id="rId18"/>
    <p:sldId id="306" r:id="rId19"/>
    <p:sldId id="269" r:id="rId20"/>
    <p:sldId id="270" r:id="rId21"/>
    <p:sldId id="271" r:id="rId22"/>
    <p:sldId id="272" r:id="rId23"/>
    <p:sldId id="273" r:id="rId24"/>
    <p:sldId id="275" r:id="rId25"/>
    <p:sldId id="276" r:id="rId26"/>
    <p:sldId id="277" r:id="rId27"/>
    <p:sldId id="278" r:id="rId28"/>
    <p:sldId id="279" r:id="rId29"/>
    <p:sldId id="280" r:id="rId30"/>
    <p:sldId id="281" r:id="rId31"/>
    <p:sldId id="282" r:id="rId32"/>
    <p:sldId id="283" r:id="rId33"/>
    <p:sldId id="307" r:id="rId34"/>
    <p:sldId id="284" r:id="rId35"/>
    <p:sldId id="285" r:id="rId36"/>
    <p:sldId id="302" r:id="rId37"/>
    <p:sldId id="286" r:id="rId38"/>
    <p:sldId id="308" r:id="rId39"/>
    <p:sldId id="287" r:id="rId40"/>
    <p:sldId id="288" r:id="rId41"/>
    <p:sldId id="289" r:id="rId42"/>
    <p:sldId id="309" r:id="rId43"/>
    <p:sldId id="310" r:id="rId44"/>
    <p:sldId id="290" r:id="rId45"/>
    <p:sldId id="291" r:id="rId46"/>
    <p:sldId id="29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78" autoAdjust="0"/>
  </p:normalViewPr>
  <p:slideViewPr>
    <p:cSldViewPr>
      <p:cViewPr varScale="1">
        <p:scale>
          <a:sx n="64" d="100"/>
          <a:sy n="64" d="100"/>
        </p:scale>
        <p:origin x="-155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ABEA5-3FA9-492E-A67D-02A29D55A394}" type="datetimeFigureOut">
              <a:rPr lang="en-US" smtClean="0"/>
              <a:pPr/>
              <a:t>9/9/2017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3F95A-7548-4F1A-86AD-268FC1E99E5E}" type="slidenum">
              <a:rPr lang="en-US" smtClean="0"/>
              <a:pPr/>
              <a:t>‹#›</a:t>
            </a:fld>
            <a:endParaRPr lang="en-US"/>
          </a:p>
        </p:txBody>
      </p:sp>
    </p:spTree>
    <p:extLst>
      <p:ext uri="{BB962C8B-B14F-4D97-AF65-F5344CB8AC3E}">
        <p14:creationId xmlns:p14="http://schemas.microsoft.com/office/powerpoint/2010/main" val="355706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96FE68-F6FB-473D-AF68-D71B6CD87FD3}" type="slidenum">
              <a:rPr lang="en-US" sz="1200">
                <a:solidFill>
                  <a:srgbClr val="000000"/>
                </a:solidFill>
                <a:latin typeface="Calibri" pitchFamily="34" charset="0"/>
                <a:ea typeface="ＭＳ Ｐゴシック" pitchFamily="34" charset="-128"/>
              </a:rPr>
              <a:pPr algn="r"/>
              <a:t>1</a:t>
            </a:fld>
            <a:endParaRPr lang="en-US"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smtClean="0">
                <a:latin typeface="Calibri" pitchFamily="34" charset="0"/>
              </a:rPr>
              <a:t>Please know the bolded definitions.</a:t>
            </a:r>
            <a:endParaRPr lang="en-US" dirty="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able to identify the type of reaction and</a:t>
            </a:r>
            <a:r>
              <a:rPr lang="en-US" baseline="0" dirty="0" smtClean="0"/>
              <a:t> define the terms in bold.</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14</a:t>
            </a:fld>
            <a:endParaRPr lang="en-US"/>
          </a:p>
        </p:txBody>
      </p:sp>
    </p:spTree>
    <p:extLst>
      <p:ext uri="{BB962C8B-B14F-4D97-AF65-F5344CB8AC3E}">
        <p14:creationId xmlns:p14="http://schemas.microsoft.com/office/powerpoint/2010/main" val="214613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endParaRPr lang="en-US" dirty="0" smtClean="0">
              <a:latin typeface="Calibri" pitchFamily="34" charset="0"/>
            </a:endParaRPr>
          </a:p>
        </p:txBody>
      </p:sp>
      <p:sp>
        <p:nvSpPr>
          <p:cNvPr id="47108" name="Slide Number Placeholder 3"/>
          <p:cNvSpPr>
            <a:spLocks noGrp="1"/>
          </p:cNvSpPr>
          <p:nvPr>
            <p:ph type="sldNum" sz="quarter" idx="5"/>
          </p:nvPr>
        </p:nvSpPr>
        <p:spPr>
          <a:noFill/>
        </p:spPr>
        <p:txBody>
          <a:bodyPr/>
          <a:lstStyle/>
          <a:p>
            <a:fld id="{C7679D6A-25AA-493D-9E0B-A095FDA1EA1C}" type="slidenum">
              <a:rPr lang="en-US">
                <a:solidFill>
                  <a:prstClr val="black"/>
                </a:solidFill>
                <a:latin typeface="Calibri" pitchFamily="34" charset="0"/>
              </a:rPr>
              <a:pPr/>
              <a:t>15</a:t>
            </a:fld>
            <a:endParaRPr lang="en-US">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endParaRPr lang="en-US" dirty="0" smtClean="0">
              <a:latin typeface="Calibri" pitchFamily="34" charset="0"/>
            </a:endParaRPr>
          </a:p>
        </p:txBody>
      </p:sp>
      <p:sp>
        <p:nvSpPr>
          <p:cNvPr id="48132" name="Slide Number Placeholder 3"/>
          <p:cNvSpPr>
            <a:spLocks noGrp="1"/>
          </p:cNvSpPr>
          <p:nvPr>
            <p:ph type="sldNum" sz="quarter" idx="5"/>
          </p:nvPr>
        </p:nvSpPr>
        <p:spPr>
          <a:noFill/>
        </p:spPr>
        <p:txBody>
          <a:bodyPr/>
          <a:lstStyle/>
          <a:p>
            <a:fld id="{96CF4F99-343E-4740-B4A2-59677F92F297}" type="slidenum">
              <a:rPr lang="en-US">
                <a:solidFill>
                  <a:prstClr val="black"/>
                </a:solidFill>
                <a:latin typeface="Calibri" pitchFamily="34" charset="0"/>
              </a:rPr>
              <a:pPr/>
              <a:t>16</a:t>
            </a:fld>
            <a:endParaRPr lang="en-US">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eaLnBrk="1" hangingPunct="1"/>
            <a:r>
              <a:rPr lang="en-US" dirty="0" smtClean="0">
                <a:latin typeface="Calibri" pitchFamily="34" charset="0"/>
              </a:rPr>
              <a:t>Please understand</a:t>
            </a:r>
            <a:r>
              <a:rPr lang="en-US" baseline="0" dirty="0" smtClean="0">
                <a:latin typeface="Calibri" pitchFamily="34" charset="0"/>
              </a:rPr>
              <a:t> this concept well.</a:t>
            </a:r>
            <a:endParaRPr lang="en-US" dirty="0" smtClean="0">
              <a:latin typeface="Calibri" pitchFamily="34" charset="0"/>
            </a:endParaRPr>
          </a:p>
        </p:txBody>
      </p:sp>
      <p:sp>
        <p:nvSpPr>
          <p:cNvPr id="49156" name="Slide Number Placeholder 3"/>
          <p:cNvSpPr>
            <a:spLocks noGrp="1"/>
          </p:cNvSpPr>
          <p:nvPr>
            <p:ph type="sldNum" sz="quarter" idx="5"/>
          </p:nvPr>
        </p:nvSpPr>
        <p:spPr>
          <a:noFill/>
        </p:spPr>
        <p:txBody>
          <a:bodyPr/>
          <a:lstStyle/>
          <a:p>
            <a:fld id="{1BA8AA3F-2E8C-4EFF-B70A-ABBC2C98414B}" type="slidenum">
              <a:rPr lang="en-US">
                <a:solidFill>
                  <a:prstClr val="black"/>
                </a:solidFill>
                <a:latin typeface="Calibri" pitchFamily="34" charset="0"/>
              </a:rPr>
              <a:pPr/>
              <a:t>18</a:t>
            </a:fld>
            <a:endParaRPr lang="en-US">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properties of water</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19</a:t>
            </a:fld>
            <a:endParaRPr lang="en-US"/>
          </a:p>
        </p:txBody>
      </p:sp>
    </p:spTree>
    <p:extLst>
      <p:ext uri="{BB962C8B-B14F-4D97-AF65-F5344CB8AC3E}">
        <p14:creationId xmlns:p14="http://schemas.microsoft.com/office/powerpoint/2010/main" val="3092579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eaLnBrk="1" hangingPunct="1"/>
            <a:r>
              <a:rPr lang="en-US" dirty="0" smtClean="0">
                <a:latin typeface="Calibri" pitchFamily="34" charset="0"/>
              </a:rPr>
              <a:t>The importance of water in biochemical (life sustaining) reactions</a:t>
            </a:r>
            <a:r>
              <a:rPr lang="en-US" dirty="0" smtClean="0">
                <a:latin typeface="Calibri" pitchFamily="34" charset="0"/>
              </a:rPr>
              <a:t>. Please know the definitions of solvent, solute and solution.</a:t>
            </a:r>
            <a:endParaRPr lang="en-US" dirty="0" smtClean="0">
              <a:latin typeface="Calibri" pitchFamily="34" charset="0"/>
            </a:endParaRPr>
          </a:p>
        </p:txBody>
      </p:sp>
      <p:sp>
        <p:nvSpPr>
          <p:cNvPr id="50180" name="Slide Number Placeholder 3"/>
          <p:cNvSpPr>
            <a:spLocks noGrp="1"/>
          </p:cNvSpPr>
          <p:nvPr>
            <p:ph type="sldNum" sz="quarter" idx="5"/>
          </p:nvPr>
        </p:nvSpPr>
        <p:spPr>
          <a:noFill/>
        </p:spPr>
        <p:txBody>
          <a:bodyPr/>
          <a:lstStyle/>
          <a:p>
            <a:fld id="{F56D0C74-DBD9-47FA-8CE0-A30A320ADFB4}" type="slidenum">
              <a:rPr lang="en-US">
                <a:solidFill>
                  <a:prstClr val="black"/>
                </a:solidFill>
                <a:latin typeface="Calibri" pitchFamily="34" charset="0"/>
              </a:rPr>
              <a:pPr/>
              <a:t>20</a:t>
            </a:fld>
            <a:endParaRPr lang="en-US">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r>
              <a:rPr lang="en-US" dirty="0" smtClean="0">
                <a:latin typeface="Calibri" pitchFamily="34" charset="0"/>
              </a:rPr>
              <a:t>Please know</a:t>
            </a:r>
            <a:r>
              <a:rPr lang="en-US" baseline="0" dirty="0" smtClean="0">
                <a:latin typeface="Calibri" pitchFamily="34" charset="0"/>
              </a:rPr>
              <a:t> these definitions</a:t>
            </a:r>
            <a:endParaRPr lang="en-US" dirty="0" smtClean="0">
              <a:latin typeface="Calibri" pitchFamily="34" charset="0"/>
            </a:endParaRPr>
          </a:p>
        </p:txBody>
      </p:sp>
      <p:sp>
        <p:nvSpPr>
          <p:cNvPr id="51204" name="Slide Number Placeholder 3"/>
          <p:cNvSpPr>
            <a:spLocks noGrp="1"/>
          </p:cNvSpPr>
          <p:nvPr>
            <p:ph type="sldNum" sz="quarter" idx="5"/>
          </p:nvPr>
        </p:nvSpPr>
        <p:spPr>
          <a:noFill/>
        </p:spPr>
        <p:txBody>
          <a:bodyPr/>
          <a:lstStyle/>
          <a:p>
            <a:fld id="{1D69F170-0E45-4355-A570-5BE5BEB3B732}" type="slidenum">
              <a:rPr lang="en-US">
                <a:solidFill>
                  <a:prstClr val="black"/>
                </a:solidFill>
                <a:latin typeface="Calibri" pitchFamily="34" charset="0"/>
              </a:rPr>
              <a:pPr/>
              <a:t>21</a:t>
            </a:fld>
            <a:endParaRPr lang="en-US">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eaLnBrk="1" hangingPunct="1"/>
            <a:r>
              <a:rPr lang="en-US" dirty="0" smtClean="0">
                <a:latin typeface="Calibri" pitchFamily="34" charset="0"/>
              </a:rPr>
              <a:t>Please</a:t>
            </a:r>
            <a:r>
              <a:rPr lang="en-US" baseline="0" dirty="0" smtClean="0">
                <a:latin typeface="Calibri" pitchFamily="34" charset="0"/>
              </a:rPr>
              <a:t> be familiar with the info on the left side of the slide. You do NOT need to know the pH of the liquids given, they are simply a reference for you.</a:t>
            </a:r>
            <a:endParaRPr lang="en-US" dirty="0" smtClean="0">
              <a:latin typeface="Calibri" pitchFamily="34" charset="0"/>
            </a:endParaRPr>
          </a:p>
        </p:txBody>
      </p:sp>
      <p:sp>
        <p:nvSpPr>
          <p:cNvPr id="52228" name="Slide Number Placeholder 3"/>
          <p:cNvSpPr>
            <a:spLocks noGrp="1"/>
          </p:cNvSpPr>
          <p:nvPr>
            <p:ph type="sldNum" sz="quarter" idx="5"/>
          </p:nvPr>
        </p:nvSpPr>
        <p:spPr>
          <a:noFill/>
        </p:spPr>
        <p:txBody>
          <a:bodyPr/>
          <a:lstStyle/>
          <a:p>
            <a:fld id="{2719BCD2-8E1C-490B-A76C-BE4B664F490D}" type="slidenum">
              <a:rPr lang="en-US">
                <a:solidFill>
                  <a:prstClr val="black"/>
                </a:solidFill>
                <a:latin typeface="Calibri" pitchFamily="34" charset="0"/>
              </a:rPr>
              <a:pPr/>
              <a:t>22</a:t>
            </a:fld>
            <a:endParaRPr lang="en-US">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54276" name="Slide Number Placeholder 3"/>
          <p:cNvSpPr>
            <a:spLocks noGrp="1"/>
          </p:cNvSpPr>
          <p:nvPr>
            <p:ph type="sldNum" sz="quarter" idx="5"/>
          </p:nvPr>
        </p:nvSpPr>
        <p:spPr>
          <a:noFill/>
        </p:spPr>
        <p:txBody>
          <a:bodyPr/>
          <a:lstStyle/>
          <a:p>
            <a:fld id="{5FFE3785-9D1C-40BC-9FF3-26F1A27D2DAF}" type="slidenum">
              <a:rPr lang="en-US">
                <a:solidFill>
                  <a:prstClr val="black"/>
                </a:solidFill>
                <a:latin typeface="Calibri" pitchFamily="34" charset="0"/>
              </a:rPr>
              <a:pPr/>
              <a:t>23</a:t>
            </a:fld>
            <a:endParaRPr 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defTabSz="922338"/>
            <a:r>
              <a:rPr lang="en-US" dirty="0" smtClean="0">
                <a:latin typeface="Calibri" pitchFamily="34" charset="0"/>
              </a:rPr>
              <a:t>Please listen to audio.</a:t>
            </a:r>
            <a:endParaRPr lang="en-US" dirty="0" smtClean="0">
              <a:latin typeface="Calibri" pitchFamily="34" charset="0"/>
            </a:endParaRPr>
          </a:p>
        </p:txBody>
      </p:sp>
      <p:sp>
        <p:nvSpPr>
          <p:cNvPr id="43012" name="Slide Number Placeholder 3"/>
          <p:cNvSpPr>
            <a:spLocks noGrp="1"/>
          </p:cNvSpPr>
          <p:nvPr>
            <p:ph type="sldNum" sz="quarter" idx="5"/>
          </p:nvPr>
        </p:nvSpPr>
        <p:spPr>
          <a:noFill/>
        </p:spPr>
        <p:txBody>
          <a:bodyPr/>
          <a:lstStyle/>
          <a:p>
            <a:fld id="{0D8D7112-AFB0-49A9-8C2D-AB69615636A7}" type="slidenum">
              <a:rPr lang="en-US">
                <a:solidFill>
                  <a:prstClr val="black"/>
                </a:solidFill>
                <a:latin typeface="Calibri" pitchFamily="34" charset="0"/>
              </a:rPr>
              <a:pPr/>
              <a:t>2</a:t>
            </a:fld>
            <a:endParaRPr lang="en-US">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r>
              <a:rPr lang="en-US" dirty="0" smtClean="0">
                <a:latin typeface="Calibri" pitchFamily="34" charset="0"/>
              </a:rPr>
              <a:t>You do not need to identify</a:t>
            </a:r>
            <a:r>
              <a:rPr lang="en-US" baseline="0" dirty="0" smtClean="0">
                <a:latin typeface="Calibri" pitchFamily="34" charset="0"/>
              </a:rPr>
              <a:t> these. I simply want you to have heard of them so when we name molecules later in the term, you have an idea of where the name came from</a:t>
            </a:r>
            <a:r>
              <a:rPr lang="en-US" baseline="0" dirty="0" smtClean="0">
                <a:latin typeface="Calibri" pitchFamily="34" charset="0"/>
              </a:rPr>
              <a:t>. Please understand that the varying functional groups are what define the chemical properties of each compound.</a:t>
            </a:r>
            <a:endParaRPr lang="en-US" dirty="0" smtClean="0">
              <a:latin typeface="Calibri" pitchFamily="34" charset="0"/>
            </a:endParaRPr>
          </a:p>
        </p:txBody>
      </p:sp>
      <p:sp>
        <p:nvSpPr>
          <p:cNvPr id="55300" name="Slide Number Placeholder 3"/>
          <p:cNvSpPr>
            <a:spLocks noGrp="1"/>
          </p:cNvSpPr>
          <p:nvPr>
            <p:ph type="sldNum" sz="quarter" idx="5"/>
          </p:nvPr>
        </p:nvSpPr>
        <p:spPr>
          <a:noFill/>
        </p:spPr>
        <p:txBody>
          <a:bodyPr/>
          <a:lstStyle/>
          <a:p>
            <a:fld id="{8EA40595-839A-4B3B-B239-539E17E9DFFB}" type="slidenum">
              <a:rPr lang="en-US">
                <a:solidFill>
                  <a:prstClr val="black"/>
                </a:solidFill>
                <a:latin typeface="Calibri" pitchFamily="34" charset="0"/>
              </a:rPr>
              <a:pPr/>
              <a:t>24</a:t>
            </a:fld>
            <a:endParaRPr lang="en-US">
              <a:solidFill>
                <a:prstClr val="black"/>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r>
              <a:rPr lang="en-US" dirty="0" smtClean="0">
                <a:latin typeface="Calibri" pitchFamily="34" charset="0"/>
              </a:rPr>
              <a:t>Please</a:t>
            </a:r>
            <a:r>
              <a:rPr lang="en-US" baseline="0" dirty="0" smtClean="0">
                <a:latin typeface="Calibri" pitchFamily="34" charset="0"/>
              </a:rPr>
              <a:t> be ABLE to name the macromolecules and their respective monomers.</a:t>
            </a:r>
            <a:endParaRPr lang="en-US" dirty="0" smtClean="0">
              <a:latin typeface="Calibri" pitchFamily="34" charset="0"/>
            </a:endParaRPr>
          </a:p>
        </p:txBody>
      </p:sp>
      <p:sp>
        <p:nvSpPr>
          <p:cNvPr id="56324" name="Slide Number Placeholder 3"/>
          <p:cNvSpPr>
            <a:spLocks noGrp="1"/>
          </p:cNvSpPr>
          <p:nvPr>
            <p:ph type="sldNum" sz="quarter" idx="5"/>
          </p:nvPr>
        </p:nvSpPr>
        <p:spPr>
          <a:noFill/>
        </p:spPr>
        <p:txBody>
          <a:bodyPr/>
          <a:lstStyle/>
          <a:p>
            <a:fld id="{32A67A7C-B824-4F03-83DB-B4E0B83AF9BC}" type="slidenum">
              <a:rPr lang="en-US">
                <a:solidFill>
                  <a:prstClr val="black"/>
                </a:solidFill>
                <a:latin typeface="Calibri" pitchFamily="34" charset="0"/>
              </a:rPr>
              <a:pPr/>
              <a:t>25</a:t>
            </a:fld>
            <a:endParaRPr lang="en-US">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r>
              <a:rPr lang="en-US" dirty="0" smtClean="0">
                <a:latin typeface="Calibri" pitchFamily="34" charset="0"/>
              </a:rPr>
              <a:t>Please</a:t>
            </a:r>
            <a:r>
              <a:rPr lang="en-US" baseline="0" dirty="0" smtClean="0">
                <a:latin typeface="Calibri" pitchFamily="34" charset="0"/>
              </a:rPr>
              <a:t> know the difference between dehydration and hydrolysis reactions.</a:t>
            </a:r>
            <a:endParaRPr lang="en-US" dirty="0" smtClean="0">
              <a:latin typeface="Calibri" pitchFamily="34" charset="0"/>
            </a:endParaRPr>
          </a:p>
        </p:txBody>
      </p:sp>
      <p:sp>
        <p:nvSpPr>
          <p:cNvPr id="57348" name="Slide Number Placeholder 3"/>
          <p:cNvSpPr>
            <a:spLocks noGrp="1"/>
          </p:cNvSpPr>
          <p:nvPr>
            <p:ph type="sldNum" sz="quarter" idx="5"/>
          </p:nvPr>
        </p:nvSpPr>
        <p:spPr>
          <a:noFill/>
        </p:spPr>
        <p:txBody>
          <a:bodyPr/>
          <a:lstStyle/>
          <a:p>
            <a:fld id="{65AEC653-2CAE-493E-9443-3B3EBED155D5}" type="slidenum">
              <a:rPr lang="en-US">
                <a:solidFill>
                  <a:prstClr val="black"/>
                </a:solidFill>
                <a:latin typeface="Calibri" pitchFamily="34" charset="0"/>
              </a:rPr>
              <a:pPr/>
              <a:t>26</a:t>
            </a:fld>
            <a:endParaRPr lang="en-US">
              <a:solidFill>
                <a:prstClr val="black"/>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58372" name="Slide Number Placeholder 3"/>
          <p:cNvSpPr>
            <a:spLocks noGrp="1"/>
          </p:cNvSpPr>
          <p:nvPr>
            <p:ph type="sldNum" sz="quarter" idx="5"/>
          </p:nvPr>
        </p:nvSpPr>
        <p:spPr>
          <a:noFill/>
        </p:spPr>
        <p:txBody>
          <a:bodyPr/>
          <a:lstStyle/>
          <a:p>
            <a:fld id="{44CFC17D-1FC5-484F-A9FC-5DF6FEA16101}" type="slidenum">
              <a:rPr lang="en-US">
                <a:solidFill>
                  <a:prstClr val="black"/>
                </a:solidFill>
                <a:latin typeface="Calibri" pitchFamily="34" charset="0"/>
              </a:rPr>
              <a:pPr/>
              <a:t>27</a:t>
            </a:fld>
            <a:endParaRPr lang="en-US">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59396" name="Slide Number Placeholder 3"/>
          <p:cNvSpPr>
            <a:spLocks noGrp="1"/>
          </p:cNvSpPr>
          <p:nvPr>
            <p:ph type="sldNum" sz="quarter" idx="5"/>
          </p:nvPr>
        </p:nvSpPr>
        <p:spPr>
          <a:noFill/>
        </p:spPr>
        <p:txBody>
          <a:bodyPr/>
          <a:lstStyle/>
          <a:p>
            <a:fld id="{47FE5615-0FC9-41C3-803D-7A7A2EA900BE}" type="slidenum">
              <a:rPr lang="en-US">
                <a:solidFill>
                  <a:prstClr val="black"/>
                </a:solidFill>
                <a:latin typeface="Calibri" pitchFamily="34" charset="0"/>
              </a:rPr>
              <a:pPr/>
              <a:t>28</a:t>
            </a:fld>
            <a:endParaRPr lang="en-US">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60420" name="Slide Number Placeholder 3"/>
          <p:cNvSpPr>
            <a:spLocks noGrp="1"/>
          </p:cNvSpPr>
          <p:nvPr>
            <p:ph type="sldNum" sz="quarter" idx="5"/>
          </p:nvPr>
        </p:nvSpPr>
        <p:spPr>
          <a:noFill/>
        </p:spPr>
        <p:txBody>
          <a:bodyPr/>
          <a:lstStyle/>
          <a:p>
            <a:fld id="{53B4E1E7-70B6-47A0-94A0-201AAAA025ED}" type="slidenum">
              <a:rPr lang="en-US">
                <a:solidFill>
                  <a:prstClr val="black"/>
                </a:solidFill>
                <a:latin typeface="Calibri" pitchFamily="34" charset="0"/>
              </a:rPr>
              <a:pPr/>
              <a:t>29</a:t>
            </a:fld>
            <a:endParaRPr lang="en-US">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pPr eaLnBrk="1" hangingPunct="1"/>
            <a:r>
              <a:rPr lang="en-US" dirty="0" smtClean="0">
                <a:latin typeface="Calibri" pitchFamily="34" charset="0"/>
              </a:rPr>
              <a:t>Please know the bolded terms.</a:t>
            </a:r>
            <a:endParaRPr lang="en-US" dirty="0" smtClean="0">
              <a:latin typeface="Calibri" pitchFamily="34" charset="0"/>
            </a:endParaRPr>
          </a:p>
        </p:txBody>
      </p:sp>
      <p:sp>
        <p:nvSpPr>
          <p:cNvPr id="61444" name="Slide Number Placeholder 3"/>
          <p:cNvSpPr>
            <a:spLocks noGrp="1"/>
          </p:cNvSpPr>
          <p:nvPr>
            <p:ph type="sldNum" sz="quarter" idx="5"/>
          </p:nvPr>
        </p:nvSpPr>
        <p:spPr>
          <a:noFill/>
        </p:spPr>
        <p:txBody>
          <a:bodyPr/>
          <a:lstStyle/>
          <a:p>
            <a:fld id="{AB0B79E1-BE5E-4DD2-8B62-532E24C80D97}" type="slidenum">
              <a:rPr lang="en-US">
                <a:solidFill>
                  <a:prstClr val="black"/>
                </a:solidFill>
                <a:latin typeface="Calibri" pitchFamily="34" charset="0"/>
              </a:rPr>
              <a:pPr/>
              <a:t>30</a:t>
            </a:fld>
            <a:endParaRPr lang="en-US">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dirty="0" smtClean="0">
                <a:latin typeface="Calibri" pitchFamily="34" charset="0"/>
              </a:rPr>
              <a:t>We will see these again when we discuss the plasma</a:t>
            </a:r>
            <a:r>
              <a:rPr lang="en-US" baseline="0" dirty="0" smtClean="0">
                <a:latin typeface="Calibri" pitchFamily="34" charset="0"/>
              </a:rPr>
              <a:t> membrane of cells.</a:t>
            </a:r>
            <a:endParaRPr lang="en-US" dirty="0" smtClean="0">
              <a:latin typeface="Calibri" pitchFamily="34" charset="0"/>
            </a:endParaRPr>
          </a:p>
        </p:txBody>
      </p:sp>
      <p:sp>
        <p:nvSpPr>
          <p:cNvPr id="62468" name="Slide Number Placeholder 3"/>
          <p:cNvSpPr>
            <a:spLocks noGrp="1"/>
          </p:cNvSpPr>
          <p:nvPr>
            <p:ph type="sldNum" sz="quarter" idx="5"/>
          </p:nvPr>
        </p:nvSpPr>
        <p:spPr>
          <a:noFill/>
        </p:spPr>
        <p:txBody>
          <a:bodyPr/>
          <a:lstStyle/>
          <a:p>
            <a:fld id="{0DA2664C-78B7-4E46-ACAD-13F6A359D0EF}" type="slidenum">
              <a:rPr lang="en-US">
                <a:solidFill>
                  <a:prstClr val="black"/>
                </a:solidFill>
                <a:latin typeface="Calibri" pitchFamily="34" charset="0"/>
              </a:rPr>
              <a:pPr/>
              <a:t>31</a:t>
            </a:fld>
            <a:endParaRPr lang="en-US">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excellent diagram of the phospholipid bilayer.</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32</a:t>
            </a:fld>
            <a:endParaRPr lang="en-US"/>
          </a:p>
        </p:txBody>
      </p:sp>
    </p:spTree>
    <p:extLst>
      <p:ext uri="{BB962C8B-B14F-4D97-AF65-F5344CB8AC3E}">
        <p14:creationId xmlns:p14="http://schemas.microsoft.com/office/powerpoint/2010/main" val="2687175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r>
              <a:rPr lang="en-US" dirty="0" smtClean="0">
                <a:latin typeface="Calibri" pitchFamily="34" charset="0"/>
              </a:rPr>
              <a:t>It</a:t>
            </a:r>
            <a:r>
              <a:rPr lang="en-US" baseline="0" dirty="0" smtClean="0">
                <a:latin typeface="Calibri" pitchFamily="34" charset="0"/>
              </a:rPr>
              <a:t> is important to note that enzymes are proteins that speed up biochemical reactions.</a:t>
            </a:r>
            <a:endParaRPr lang="en-US" dirty="0" smtClean="0">
              <a:latin typeface="Calibri" pitchFamily="34" charset="0"/>
            </a:endParaRPr>
          </a:p>
        </p:txBody>
      </p:sp>
      <p:sp>
        <p:nvSpPr>
          <p:cNvPr id="63492" name="Slide Number Placeholder 3"/>
          <p:cNvSpPr>
            <a:spLocks noGrp="1"/>
          </p:cNvSpPr>
          <p:nvPr>
            <p:ph type="sldNum" sz="quarter" idx="5"/>
          </p:nvPr>
        </p:nvSpPr>
        <p:spPr>
          <a:noFill/>
        </p:spPr>
        <p:txBody>
          <a:bodyPr/>
          <a:lstStyle/>
          <a:p>
            <a:fld id="{CA6E9C93-2820-4196-A7B1-5A919493DA6C}" type="slidenum">
              <a:rPr lang="en-US">
                <a:solidFill>
                  <a:prstClr val="black"/>
                </a:solidFill>
                <a:latin typeface="Calibri" pitchFamily="34" charset="0"/>
              </a:rPr>
              <a:pPr/>
              <a:t>33</a:t>
            </a:fld>
            <a:endParaRPr lang="en-US">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a:t>
            </a:r>
            <a:r>
              <a:rPr lang="en-US" baseline="0" dirty="0" smtClean="0"/>
              <a:t> this slide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a:t>
            </a:fld>
            <a:endParaRPr lang="en-US"/>
          </a:p>
        </p:txBody>
      </p:sp>
    </p:spTree>
    <p:extLst>
      <p:ext uri="{BB962C8B-B14F-4D97-AF65-F5344CB8AC3E}">
        <p14:creationId xmlns:p14="http://schemas.microsoft.com/office/powerpoint/2010/main" val="679505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64516" name="Slide Number Placeholder 3"/>
          <p:cNvSpPr>
            <a:spLocks noGrp="1"/>
          </p:cNvSpPr>
          <p:nvPr>
            <p:ph type="sldNum" sz="quarter" idx="5"/>
          </p:nvPr>
        </p:nvSpPr>
        <p:spPr>
          <a:noFill/>
        </p:spPr>
        <p:txBody>
          <a:bodyPr/>
          <a:lstStyle/>
          <a:p>
            <a:fld id="{35279477-DFBD-4BEF-B474-245A17B4530E}" type="slidenum">
              <a:rPr lang="en-US">
                <a:solidFill>
                  <a:prstClr val="black"/>
                </a:solidFill>
                <a:latin typeface="Calibri" pitchFamily="34" charset="0"/>
              </a:rPr>
              <a:pPr/>
              <a:t>34</a:t>
            </a:fld>
            <a:endParaRPr lang="en-US">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need to be able to identify these. Please know</a:t>
            </a:r>
            <a:r>
              <a:rPr lang="en-US" baseline="0" dirty="0" smtClean="0"/>
              <a:t> there are 20. We will go over what we need to know in lab and chapter 4.</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35</a:t>
            </a:fld>
            <a:endParaRPr lang="en-US"/>
          </a:p>
        </p:txBody>
      </p:sp>
    </p:spTree>
    <p:extLst>
      <p:ext uri="{BB962C8B-B14F-4D97-AF65-F5344CB8AC3E}">
        <p14:creationId xmlns:p14="http://schemas.microsoft.com/office/powerpoint/2010/main" val="3304713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eaLnBrk="1" hangingPunct="1"/>
            <a:r>
              <a:rPr lang="en-US" dirty="0" smtClean="0">
                <a:latin typeface="Calibri" pitchFamily="34" charset="0"/>
              </a:rPr>
              <a:t>Please know these levels well.</a:t>
            </a:r>
            <a:endParaRPr lang="en-US" dirty="0" smtClean="0">
              <a:latin typeface="Calibri" pitchFamily="34" charset="0"/>
            </a:endParaRPr>
          </a:p>
        </p:txBody>
      </p:sp>
      <p:sp>
        <p:nvSpPr>
          <p:cNvPr id="65540" name="Slide Number Placeholder 3"/>
          <p:cNvSpPr>
            <a:spLocks noGrp="1"/>
          </p:cNvSpPr>
          <p:nvPr>
            <p:ph type="sldNum" sz="quarter" idx="5"/>
          </p:nvPr>
        </p:nvSpPr>
        <p:spPr>
          <a:noFill/>
        </p:spPr>
        <p:txBody>
          <a:bodyPr/>
          <a:lstStyle/>
          <a:p>
            <a:fld id="{8E168575-3812-4558-BE1E-E9C5F623E17B}" type="slidenum">
              <a:rPr lang="en-US">
                <a:solidFill>
                  <a:prstClr val="black"/>
                </a:solidFill>
                <a:latin typeface="Calibri" pitchFamily="34" charset="0"/>
              </a:rPr>
              <a:pPr/>
              <a:t>36</a:t>
            </a:fld>
            <a:endParaRPr lang="en-US">
              <a:solidFill>
                <a:prstClr val="black"/>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know these levels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37</a:t>
            </a:fld>
            <a:endParaRPr lang="en-US"/>
          </a:p>
        </p:txBody>
      </p:sp>
    </p:spTree>
    <p:extLst>
      <p:ext uri="{BB962C8B-B14F-4D97-AF65-F5344CB8AC3E}">
        <p14:creationId xmlns:p14="http://schemas.microsoft.com/office/powerpoint/2010/main" val="1987675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r>
              <a:rPr lang="en-US" dirty="0" smtClean="0">
                <a:latin typeface="Calibri" pitchFamily="34" charset="0"/>
              </a:rPr>
              <a:t>This is a very important concept to understand.</a:t>
            </a:r>
          </a:p>
        </p:txBody>
      </p:sp>
      <p:sp>
        <p:nvSpPr>
          <p:cNvPr id="66564" name="Slide Number Placeholder 3"/>
          <p:cNvSpPr>
            <a:spLocks noGrp="1"/>
          </p:cNvSpPr>
          <p:nvPr>
            <p:ph type="sldNum" sz="quarter" idx="5"/>
          </p:nvPr>
        </p:nvSpPr>
        <p:spPr>
          <a:noFill/>
        </p:spPr>
        <p:txBody>
          <a:bodyPr/>
          <a:lstStyle/>
          <a:p>
            <a:fld id="{15D6F6E3-91DC-43F9-953E-B022B51CFC9C}" type="slidenum">
              <a:rPr lang="en-US">
                <a:solidFill>
                  <a:prstClr val="black"/>
                </a:solidFill>
                <a:latin typeface="Calibri" pitchFamily="34" charset="0"/>
              </a:rPr>
              <a:pPr/>
              <a:t>38</a:t>
            </a:fld>
            <a:endParaRPr lang="en-US">
              <a:solidFill>
                <a:prstClr val="black"/>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67588" name="Slide Number Placeholder 3"/>
          <p:cNvSpPr>
            <a:spLocks noGrp="1"/>
          </p:cNvSpPr>
          <p:nvPr>
            <p:ph type="sldNum" sz="quarter" idx="5"/>
          </p:nvPr>
        </p:nvSpPr>
        <p:spPr>
          <a:noFill/>
        </p:spPr>
        <p:txBody>
          <a:bodyPr/>
          <a:lstStyle/>
          <a:p>
            <a:fld id="{D84A2181-92D4-4701-939A-657A2C926388}" type="slidenum">
              <a:rPr lang="en-US">
                <a:solidFill>
                  <a:prstClr val="black"/>
                </a:solidFill>
                <a:latin typeface="Calibri" pitchFamily="34" charset="0"/>
              </a:rPr>
              <a:pPr/>
              <a:t>39</a:t>
            </a:fld>
            <a:endParaRPr lang="en-US">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r>
              <a:rPr lang="en-US" dirty="0" smtClean="0">
                <a:latin typeface="Calibri" pitchFamily="34" charset="0"/>
              </a:rPr>
              <a:t>Please know</a:t>
            </a:r>
            <a:r>
              <a:rPr lang="en-US" baseline="0" dirty="0" smtClean="0">
                <a:latin typeface="Calibri" pitchFamily="34" charset="0"/>
              </a:rPr>
              <a:t> complementary base pairing (i.e. A with T and C with G)</a:t>
            </a:r>
            <a:endParaRPr lang="en-US" dirty="0" smtClean="0">
              <a:latin typeface="Calibri" pitchFamily="34" charset="0"/>
            </a:endParaRPr>
          </a:p>
        </p:txBody>
      </p:sp>
      <p:sp>
        <p:nvSpPr>
          <p:cNvPr id="68612" name="Slide Number Placeholder 3"/>
          <p:cNvSpPr>
            <a:spLocks noGrp="1"/>
          </p:cNvSpPr>
          <p:nvPr>
            <p:ph type="sldNum" sz="quarter" idx="5"/>
          </p:nvPr>
        </p:nvSpPr>
        <p:spPr>
          <a:noFill/>
        </p:spPr>
        <p:txBody>
          <a:bodyPr/>
          <a:lstStyle/>
          <a:p>
            <a:fld id="{CDF8160A-4190-42DF-BFF5-1CA8BBC70E60}" type="slidenum">
              <a:rPr lang="en-US">
                <a:solidFill>
                  <a:prstClr val="black"/>
                </a:solidFill>
                <a:latin typeface="Calibri" pitchFamily="34" charset="0"/>
              </a:rPr>
              <a:pPr/>
              <a:t>40</a:t>
            </a:fld>
            <a:endParaRPr lang="en-US">
              <a:solidFill>
                <a:prstClr val="black"/>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understand why base pairing occurs. Due to the number of Hydrogen</a:t>
            </a:r>
            <a:r>
              <a:rPr lang="en-US" baseline="0" dirty="0" smtClean="0"/>
              <a:t> bonds each nucleotide can form.</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42</a:t>
            </a:fld>
            <a:endParaRPr lang="en-US"/>
          </a:p>
        </p:txBody>
      </p:sp>
    </p:spTree>
    <p:extLst>
      <p:ext uri="{BB962C8B-B14F-4D97-AF65-F5344CB8AC3E}">
        <p14:creationId xmlns:p14="http://schemas.microsoft.com/office/powerpoint/2010/main" val="1183591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eaLnBrk="1" hangingPunct="1"/>
            <a:endParaRPr lang="en-US" smtClean="0">
              <a:latin typeface="Calibri" pitchFamily="34" charset="0"/>
            </a:endParaRPr>
          </a:p>
        </p:txBody>
      </p:sp>
      <p:sp>
        <p:nvSpPr>
          <p:cNvPr id="69636" name="Slide Number Placeholder 3"/>
          <p:cNvSpPr>
            <a:spLocks noGrp="1"/>
          </p:cNvSpPr>
          <p:nvPr>
            <p:ph type="sldNum" sz="quarter" idx="5"/>
          </p:nvPr>
        </p:nvSpPr>
        <p:spPr>
          <a:noFill/>
        </p:spPr>
        <p:txBody>
          <a:bodyPr/>
          <a:lstStyle/>
          <a:p>
            <a:fld id="{2A54E0F1-DFA8-40B1-B011-C2F95E35E73A}" type="slidenum">
              <a:rPr lang="en-US">
                <a:solidFill>
                  <a:prstClr val="black"/>
                </a:solidFill>
                <a:latin typeface="Calibri" pitchFamily="34" charset="0"/>
              </a:rPr>
              <a:pPr/>
              <a:t>43</a:t>
            </a:fld>
            <a:endParaRPr lang="en-US">
              <a:solidFill>
                <a:prstClr val="black"/>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r>
              <a:rPr lang="en-US" dirty="0" smtClean="0">
                <a:latin typeface="Calibri" pitchFamily="34" charset="0"/>
              </a:rPr>
              <a:t>This provides energy for many of the cells </a:t>
            </a:r>
            <a:r>
              <a:rPr lang="en-US" smtClean="0">
                <a:latin typeface="Calibri" pitchFamily="34" charset="0"/>
              </a:rPr>
              <a:t>of</a:t>
            </a:r>
            <a:r>
              <a:rPr lang="en-US" baseline="0" smtClean="0">
                <a:latin typeface="Calibri" pitchFamily="34" charset="0"/>
              </a:rPr>
              <a:t> organisms.</a:t>
            </a:r>
            <a:endParaRPr lang="en-US" smtClean="0">
              <a:latin typeface="Calibri" pitchFamily="34" charset="0"/>
            </a:endParaRPr>
          </a:p>
        </p:txBody>
      </p:sp>
      <p:sp>
        <p:nvSpPr>
          <p:cNvPr id="70660" name="Slide Number Placeholder 3"/>
          <p:cNvSpPr>
            <a:spLocks noGrp="1"/>
          </p:cNvSpPr>
          <p:nvPr>
            <p:ph type="sldNum" sz="quarter" idx="5"/>
          </p:nvPr>
        </p:nvSpPr>
        <p:spPr>
          <a:noFill/>
        </p:spPr>
        <p:txBody>
          <a:bodyPr/>
          <a:lstStyle/>
          <a:p>
            <a:fld id="{786C6D87-2399-45F9-BFE1-30A2336077E1}" type="slidenum">
              <a:rPr lang="en-US">
                <a:solidFill>
                  <a:prstClr val="black"/>
                </a:solidFill>
                <a:latin typeface="Calibri" pitchFamily="34" charset="0"/>
              </a:rPr>
              <a:pPr/>
              <a:t>44</a:t>
            </a:fld>
            <a:endParaRPr lang="en-US">
              <a:solidFill>
                <a:prstClr val="black"/>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where electrons</a:t>
            </a:r>
            <a:r>
              <a:rPr lang="en-US" baseline="0" dirty="0" smtClean="0"/>
              <a:t> are located in comparison to protons, neutrons and the nucleus of an atom.</a:t>
            </a:r>
          </a:p>
          <a:p>
            <a:r>
              <a:rPr lang="en-US" baseline="0" dirty="0" smtClean="0"/>
              <a:t>Hint: Do not confuse the nucleus of an atom with that of a cell.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a:t>
            </a:fld>
            <a:endParaRPr lang="en-US"/>
          </a:p>
        </p:txBody>
      </p:sp>
    </p:spTree>
    <p:extLst>
      <p:ext uri="{BB962C8B-B14F-4D97-AF65-F5344CB8AC3E}">
        <p14:creationId xmlns:p14="http://schemas.microsoft.com/office/powerpoint/2010/main" val="22474862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nice review chart</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45</a:t>
            </a:fld>
            <a:endParaRPr lang="en-US"/>
          </a:p>
        </p:txBody>
      </p:sp>
    </p:spTree>
    <p:extLst>
      <p:ext uri="{BB962C8B-B14F-4D97-AF65-F5344CB8AC3E}">
        <p14:creationId xmlns:p14="http://schemas.microsoft.com/office/powerpoint/2010/main" val="36933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 why Bohr’s model</a:t>
            </a:r>
            <a:r>
              <a:rPr lang="en-US" baseline="0" dirty="0" smtClean="0"/>
              <a:t> was not correct and discuss the Heisenberg’s uncertainty principle.</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6</a:t>
            </a:fld>
            <a:endParaRPr lang="en-US"/>
          </a:p>
        </p:txBody>
      </p:sp>
    </p:spTree>
    <p:extLst>
      <p:ext uri="{BB962C8B-B14F-4D97-AF65-F5344CB8AC3E}">
        <p14:creationId xmlns:p14="http://schemas.microsoft.com/office/powerpoint/2010/main" val="208974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If an element is neutral in charge, then the atomic number (number of protons)</a:t>
            </a:r>
            <a:r>
              <a:rPr lang="en-US" baseline="0" dirty="0" smtClean="0"/>
              <a:t> will indirectly equal the number of electrons present.</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7</a:t>
            </a:fld>
            <a:endParaRPr lang="en-US"/>
          </a:p>
        </p:txBody>
      </p:sp>
    </p:spTree>
    <p:extLst>
      <p:ext uri="{BB962C8B-B14F-4D97-AF65-F5344CB8AC3E}">
        <p14:creationId xmlns:p14="http://schemas.microsoft.com/office/powerpoint/2010/main" val="116218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dirty="0" smtClean="0">
                <a:latin typeface="Calibri" pitchFamily="34" charset="0"/>
              </a:rPr>
              <a:t>Here, most atoms want to share a total of 8 electrons in the valence shell, this is known as the octet rule. An exception is Hydrogen, which only wants to share a total of 2 electrons.</a:t>
            </a:r>
          </a:p>
        </p:txBody>
      </p:sp>
      <p:sp>
        <p:nvSpPr>
          <p:cNvPr id="44036" name="Slide Number Placeholder 3"/>
          <p:cNvSpPr>
            <a:spLocks noGrp="1"/>
          </p:cNvSpPr>
          <p:nvPr>
            <p:ph type="sldNum" sz="quarter" idx="5"/>
          </p:nvPr>
        </p:nvSpPr>
        <p:spPr>
          <a:noFill/>
        </p:spPr>
        <p:txBody>
          <a:bodyPr/>
          <a:lstStyle/>
          <a:p>
            <a:fld id="{ABB4D346-B281-4AAF-B8B5-FDF5C5CE7759}" type="slidenum">
              <a:rPr lang="en-US">
                <a:solidFill>
                  <a:prstClr val="black"/>
                </a:solidFill>
                <a:latin typeface="Calibri" pitchFamily="34" charset="0"/>
              </a:rPr>
              <a:pPr/>
              <a:t>9</a:t>
            </a:fld>
            <a:endParaRPr lang="en-US">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dirty="0" smtClean="0">
                <a:latin typeface="Calibri" pitchFamily="34" charset="0"/>
              </a:rPr>
              <a:t>Chlorine takes an electron from sodium, causing Na+ and Cl-, opposites attract so the two atoms bond together</a:t>
            </a:r>
          </a:p>
          <a:p>
            <a:r>
              <a:rPr lang="en-US" dirty="0" smtClean="0">
                <a:latin typeface="Calibri" pitchFamily="34" charset="0"/>
              </a:rPr>
              <a:t>In general, non-metals form covalent bonds and metals form ionic bonds with non-metals</a:t>
            </a:r>
          </a:p>
          <a:p>
            <a:r>
              <a:rPr lang="en-US" dirty="0" smtClean="0">
                <a:latin typeface="Calibri" pitchFamily="34" charset="0"/>
              </a:rPr>
              <a:t>Question: If Sodium lost an electron, why is it designated as being “+”? Hint:</a:t>
            </a:r>
            <a:r>
              <a:rPr lang="en-US" baseline="0" dirty="0" smtClean="0">
                <a:latin typeface="Calibri" pitchFamily="34" charset="0"/>
              </a:rPr>
              <a:t> what charge does an electron have?</a:t>
            </a:r>
            <a:endParaRPr lang="en-US" dirty="0" smtClean="0">
              <a:latin typeface="Calibri" pitchFamily="34" charset="0"/>
            </a:endParaRPr>
          </a:p>
        </p:txBody>
      </p:sp>
      <p:sp>
        <p:nvSpPr>
          <p:cNvPr id="45060" name="Slide Number Placeholder 3"/>
          <p:cNvSpPr>
            <a:spLocks noGrp="1"/>
          </p:cNvSpPr>
          <p:nvPr>
            <p:ph type="sldNum" sz="quarter" idx="5"/>
          </p:nvPr>
        </p:nvSpPr>
        <p:spPr>
          <a:noFill/>
        </p:spPr>
        <p:txBody>
          <a:bodyPr/>
          <a:lstStyle/>
          <a:p>
            <a:fld id="{DF6482AC-64A4-47EF-9766-4E5186711711}" type="slidenum">
              <a:rPr lang="en-US">
                <a:solidFill>
                  <a:prstClr val="black"/>
                </a:solidFill>
                <a:latin typeface="Calibri" pitchFamily="34" charset="0"/>
              </a:rPr>
              <a:pPr/>
              <a:t>10</a:t>
            </a:fld>
            <a:endParaRPr 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r>
              <a:rPr lang="el-GR" dirty="0" smtClean="0"/>
              <a:t>δ</a:t>
            </a:r>
            <a:r>
              <a:rPr lang="en-US" baseline="0" dirty="0" smtClean="0"/>
              <a:t> means partially, or weakly (negative or </a:t>
            </a:r>
            <a:r>
              <a:rPr lang="en-US" baseline="0" dirty="0" smtClean="0"/>
              <a:t>positive) </a:t>
            </a:r>
            <a:r>
              <a:rPr lang="en-US" baseline="0" dirty="0" smtClean="0"/>
              <a:t>in </a:t>
            </a:r>
            <a:r>
              <a:rPr lang="en-US" baseline="0" dirty="0" smtClean="0"/>
              <a:t>charge</a:t>
            </a:r>
            <a:endParaRPr lang="en-US" baseline="0" dirty="0" smtClean="0"/>
          </a:p>
          <a:p>
            <a:pPr eaLnBrk="1" hangingPunct="1"/>
            <a:r>
              <a:rPr lang="en-US" baseline="0" dirty="0" smtClean="0">
                <a:latin typeface="Calibri" pitchFamily="34" charset="0"/>
              </a:rPr>
              <a:t>Hydrogen bonding is what allows for the surface tension of water. For example, if you have two droplets of water near each other what happens as they touch? Do they remain as two drops? What happens when you jump into a pool? Does the water break into individual molecules or do droplets cause a splash? Which is less painful a cannonball into a pool or a belly flop? Why? (Hint: think surface area versus surface tension). These are all examples of Hydrogen bonding. </a:t>
            </a:r>
            <a:endParaRPr lang="en-US" dirty="0" smtClean="0">
              <a:latin typeface="Calibri" pitchFamily="34" charset="0"/>
            </a:endParaRPr>
          </a:p>
        </p:txBody>
      </p:sp>
      <p:sp>
        <p:nvSpPr>
          <p:cNvPr id="46084" name="Slide Number Placeholder 3"/>
          <p:cNvSpPr>
            <a:spLocks noGrp="1"/>
          </p:cNvSpPr>
          <p:nvPr>
            <p:ph type="sldNum" sz="quarter" idx="5"/>
          </p:nvPr>
        </p:nvSpPr>
        <p:spPr>
          <a:noFill/>
        </p:spPr>
        <p:txBody>
          <a:bodyPr/>
          <a:lstStyle/>
          <a:p>
            <a:fld id="{8E17624A-B00C-47D6-979E-11A71897A011}" type="slidenum">
              <a:rPr lang="en-US">
                <a:solidFill>
                  <a:prstClr val="black"/>
                </a:solidFill>
                <a:latin typeface="Calibri" pitchFamily="34" charset="0"/>
              </a:rPr>
              <a:pPr/>
              <a:t>11</a:t>
            </a:fld>
            <a:endParaRPr lang="en-US">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99"/>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smtClean="0"/>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smtClean="0"/>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A2B94B-44CA-4EF5-BC7C-03C9B7275046}" type="datetimeFigureOut">
              <a:rPr lang="en-US" smtClean="0"/>
              <a:pPr/>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9,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0433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9,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147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9,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940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172201"/>
            <a:ext cx="3429000" cy="304800"/>
          </a:xfrm>
          <a:prstGeom prst="rect">
            <a:avLst/>
          </a:prstGeom>
        </p:spPr>
        <p:txBody>
          <a:bodyPr/>
          <a:lstStyle/>
          <a:p>
            <a:fld id="{93333F43-3E86-47E4-BFBB-2476D384E1C6}" type="datetime4">
              <a:rPr lang="en-US" smtClean="0"/>
              <a:pPr/>
              <a:t>September 9, 2017</a:t>
            </a:fld>
            <a:endParaRPr lang="en-US"/>
          </a:p>
        </p:txBody>
      </p:sp>
      <p:sp>
        <p:nvSpPr>
          <p:cNvPr id="5" name="Footer Placeholder 4"/>
          <p:cNvSpPr>
            <a:spLocks noGrp="1"/>
          </p:cNvSpPr>
          <p:nvPr>
            <p:ph type="ftr" sz="quarter" idx="11"/>
          </p:nvPr>
        </p:nvSpPr>
        <p:spPr>
          <a:xfrm>
            <a:off x="457200" y="6492875"/>
            <a:ext cx="3429000" cy="283845"/>
          </a:xfrm>
          <a:prstGeom prst="rect">
            <a:avLst/>
          </a:prstGeom>
        </p:spPr>
        <p:txBody>
          <a:bodyPr/>
          <a:lstStyle/>
          <a:p>
            <a:endParaRPr lang="en-US"/>
          </a:p>
        </p:txBody>
      </p:sp>
      <p:sp>
        <p:nvSpPr>
          <p:cNvPr id="6" name="Slide Number Placeholder 5"/>
          <p:cNvSpPr>
            <a:spLocks noGrp="1"/>
          </p:cNvSpPr>
          <p:nvPr>
            <p:ph type="sldNum" sz="quarter" idx="12"/>
          </p:nvPr>
        </p:nvSpPr>
        <p:spPr>
          <a:xfrm rot="16200000">
            <a:off x="8044814" y="683895"/>
            <a:ext cx="1315721" cy="365125"/>
          </a:xfrm>
          <a:prstGeom prst="rect">
            <a:avLst/>
          </a:prstGeom>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818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A2B94B-44CA-4EF5-BC7C-03C9B7275046}" type="datetimeFigureOut">
              <a:rPr lang="en-US" smtClean="0"/>
              <a:pPr/>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A2B94B-44CA-4EF5-BC7C-03C9B7275046}" type="datetimeFigureOut">
              <a:rPr lang="en-US" smtClean="0"/>
              <a:pPr/>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A2B94B-44CA-4EF5-BC7C-03C9B7275046}" type="datetimeFigureOut">
              <a:rPr lang="en-US" smtClean="0"/>
              <a:pPr/>
              <a:t>9/9/2017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A2B94B-44CA-4EF5-BC7C-03C9B7275046}" type="datetimeFigureOut">
              <a:rPr lang="en-US" smtClean="0"/>
              <a:pPr/>
              <a:t>9/9/2017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2B94B-44CA-4EF5-BC7C-03C9B7275046}" type="datetimeFigureOut">
              <a:rPr lang="en-US" smtClean="0"/>
              <a:pPr/>
              <a:t>9/9/2017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2B94B-44CA-4EF5-BC7C-03C9B7275046}" type="datetimeFigureOut">
              <a:rPr lang="en-US" smtClean="0"/>
              <a:pPr/>
              <a:t>9/9/2017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D94B-0E20-48CC-8606-D924E4378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p:timing>
    <p:tnLst>
      <p:par>
        <p:cTn id="1" dur="indefinite" restart="never" nodeType="tmRoot"/>
      </p:par>
    </p:tnLst>
  </p:timing>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0.jpg"/><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4.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9.jpe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gray">
          <a:xfrm>
            <a:off x="5600700" y="0"/>
            <a:ext cx="3543300" cy="6553200"/>
          </a:xfrm>
          <a:prstGeom prst="rect">
            <a:avLst/>
          </a:prstGeom>
          <a:solidFill>
            <a:schemeClr val="tx1">
              <a:lumMod val="75000"/>
              <a:lumOff val="25000"/>
            </a:schemeClr>
          </a:solidFill>
          <a:ln w="9525" algn="ctr">
            <a:noFill/>
            <a:miter lim="800000"/>
            <a:headEnd/>
            <a:tailEnd/>
          </a:ln>
          <a:effectLst/>
        </p:spPr>
        <p:txBody>
          <a:bodyPr wrap="none" lIns="0" tIns="0" rIns="0" bIns="0" anchor="ctr"/>
          <a:lstStyle/>
          <a:p>
            <a:pPr>
              <a:defRPr/>
            </a:pPr>
            <a:endParaRPr lang="en-US" dirty="0">
              <a:solidFill>
                <a:srgbClr val="000000"/>
              </a:solidFill>
            </a:endParaRPr>
          </a:p>
        </p:txBody>
      </p:sp>
      <p:sp>
        <p:nvSpPr>
          <p:cNvPr id="7171" name="Rectangle 1026"/>
          <p:cNvSpPr>
            <a:spLocks noGrp="1" noChangeArrowheads="1"/>
          </p:cNvSpPr>
          <p:nvPr>
            <p:ph type="ctrTitle" idx="4294967295"/>
          </p:nvPr>
        </p:nvSpPr>
        <p:spPr>
          <a:xfrm>
            <a:off x="5776913" y="1187450"/>
            <a:ext cx="3198812" cy="660400"/>
          </a:xfrm>
        </p:spPr>
        <p:txBody>
          <a:bodyPr>
            <a:normAutofit fontScale="90000"/>
          </a:bodyPr>
          <a:lstStyle/>
          <a:p>
            <a:pPr algn="ctr" eaLnBrk="1" hangingPunct="1"/>
            <a:r>
              <a:rPr lang="en-US" sz="4000" dirty="0" smtClean="0">
                <a:solidFill>
                  <a:srgbClr val="DA472B"/>
                </a:solidFill>
                <a:latin typeface="Arial" pitchFamily="34" charset="0"/>
              </a:rPr>
              <a:t>Appendix A and Ch. 7</a:t>
            </a:r>
          </a:p>
        </p:txBody>
      </p:sp>
      <p:sp>
        <p:nvSpPr>
          <p:cNvPr id="7172" name="Rectangle 1027"/>
          <p:cNvSpPr>
            <a:spLocks noGrp="1" noChangeArrowheads="1"/>
          </p:cNvSpPr>
          <p:nvPr>
            <p:ph type="subTitle" idx="4294967295"/>
          </p:nvPr>
        </p:nvSpPr>
        <p:spPr>
          <a:xfrm>
            <a:off x="5776913" y="2284413"/>
            <a:ext cx="3198812" cy="2101850"/>
          </a:xfrm>
        </p:spPr>
        <p:txBody>
          <a:bodyPr>
            <a:normAutofit/>
          </a:bodyPr>
          <a:lstStyle/>
          <a:p>
            <a:pPr marL="0" indent="0" algn="ctr">
              <a:buNone/>
            </a:pPr>
            <a:r>
              <a:rPr lang="en-US" b="1" dirty="0" smtClean="0">
                <a:solidFill>
                  <a:schemeClr val="bg1"/>
                </a:solidFill>
              </a:rPr>
              <a:t>Chemical Principles</a:t>
            </a:r>
          </a:p>
          <a:p>
            <a:pPr marL="0" indent="0" algn="ctr" eaLnBrk="1" hangingPunct="1">
              <a:buFont typeface="Wingdings" pitchFamily="2" charset="2"/>
              <a:buNone/>
            </a:pPr>
            <a:endParaRPr lang="en-US" b="1" dirty="0">
              <a:solidFill>
                <a:schemeClr val="bg1"/>
              </a:solidFill>
            </a:endParaRPr>
          </a:p>
        </p:txBody>
      </p:sp>
      <p:sp>
        <p:nvSpPr>
          <p:cNvPr id="7174" name="Rectangle 10"/>
          <p:cNvSpPr>
            <a:spLocks noChangeArrowheads="1"/>
          </p:cNvSpPr>
          <p:nvPr/>
        </p:nvSpPr>
        <p:spPr bwMode="gray">
          <a:xfrm>
            <a:off x="0" y="0"/>
            <a:ext cx="9144000" cy="1524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sp>
        <p:nvSpPr>
          <p:cNvPr id="8" name="Rectangle 10"/>
          <p:cNvSpPr>
            <a:spLocks noChangeArrowheads="1"/>
          </p:cNvSpPr>
          <p:nvPr/>
        </p:nvSpPr>
        <p:spPr bwMode="gray">
          <a:xfrm>
            <a:off x="0" y="6553200"/>
            <a:ext cx="9144000" cy="3048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399"/>
            <a:ext cx="4953000" cy="6411383"/>
          </a:xfrm>
          <a:prstGeom prst="rect">
            <a:avLst/>
          </a:prstGeom>
          <a:effectLst>
            <a:reflection blurRad="6350" stA="52000" endA="300" endPos="35000" dir="5400000" sy="-100000" algn="bl" rotWithShape="0"/>
          </a:effectLst>
          <a:scene3d>
            <a:camera prst="obliqueTopLeft"/>
            <a:lightRig rig="threePt" dir="t"/>
          </a:scene3d>
        </p:spPr>
      </p:pic>
      <p:sp>
        <p:nvSpPr>
          <p:cNvPr id="2" name="TextBox 1"/>
          <p:cNvSpPr txBox="1"/>
          <p:nvPr/>
        </p:nvSpPr>
        <p:spPr>
          <a:xfrm>
            <a:off x="6400800" y="4114800"/>
            <a:ext cx="1558440" cy="646331"/>
          </a:xfrm>
          <a:prstGeom prst="rect">
            <a:avLst/>
          </a:prstGeom>
          <a:noFill/>
        </p:spPr>
        <p:txBody>
          <a:bodyPr wrap="none" rtlCol="0">
            <a:spAutoFit/>
          </a:bodyPr>
          <a:lstStyle/>
          <a:p>
            <a:r>
              <a:rPr lang="en-US" dirty="0" smtClean="0"/>
              <a:t>Joseph Dionne</a:t>
            </a:r>
          </a:p>
          <a:p>
            <a:r>
              <a:rPr lang="en-US" dirty="0" smtClean="0"/>
              <a:t>CCV - Rutland</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Ionic Bonds – Transferring Electrons</a:t>
            </a:r>
          </a:p>
        </p:txBody>
      </p:sp>
      <p:sp>
        <p:nvSpPr>
          <p:cNvPr id="3" name="Content Placeholder 2"/>
          <p:cNvSpPr>
            <a:spLocks noGrp="1"/>
          </p:cNvSpPr>
          <p:nvPr>
            <p:ph idx="1"/>
          </p:nvPr>
        </p:nvSpPr>
        <p:spPr>
          <a:xfrm>
            <a:off x="227013" y="838200"/>
            <a:ext cx="8683625" cy="3429000"/>
          </a:xfrm>
        </p:spPr>
        <p:txBody>
          <a:bodyPr/>
          <a:lstStyle/>
          <a:p>
            <a:r>
              <a:rPr lang="en-US" b="1" smtClean="0"/>
              <a:t>Ionic bond </a:t>
            </a:r>
            <a:r>
              <a:rPr lang="en-US" smtClean="0"/>
              <a:t>– a bond between two ions, formed when atoms of one give up electrons and the atoms of the other accept electrons</a:t>
            </a:r>
          </a:p>
          <a:p>
            <a:pPr lvl="1"/>
            <a:r>
              <a:rPr lang="en-US" u="sng" smtClean="0"/>
              <a:t>electrons are transferred</a:t>
            </a:r>
            <a:r>
              <a:rPr lang="en-US" smtClean="0"/>
              <a:t>, NOT shared</a:t>
            </a:r>
            <a:endParaRPr lang="en-US" u="sng" smtClean="0"/>
          </a:p>
          <a:p>
            <a:pPr lvl="2"/>
            <a:r>
              <a:rPr lang="en-US" smtClean="0"/>
              <a:t>electrons lost by metal, gained by nonmetal</a:t>
            </a:r>
          </a:p>
          <a:p>
            <a:pPr lvl="1"/>
            <a:r>
              <a:rPr lang="en-US" smtClean="0"/>
              <a:t>oppositely charged ions attract each other</a:t>
            </a:r>
          </a:p>
          <a:p>
            <a:pPr lvl="1"/>
            <a:r>
              <a:rPr lang="en-US" smtClean="0"/>
              <a:t>moderately strong bond</a:t>
            </a:r>
          </a:p>
        </p:txBody>
      </p:sp>
      <p:pic>
        <p:nvPicPr>
          <p:cNvPr id="5" name="Picture 17" descr="C:\Users\Denise Steele\Documents\Teaching\River Valley Community College\Biology I\extras from book\Chapter_02\B_Jpegs_of_Art_and_Photos\02_Labeled_Art_and_Photos\02_07aIonicBondSalt_2-L.jpg"/>
          <p:cNvPicPr>
            <a:picLocks noChangeAspect="1" noChangeArrowheads="1"/>
          </p:cNvPicPr>
          <p:nvPr/>
        </p:nvPicPr>
        <p:blipFill>
          <a:blip r:embed="rId5" cstate="print"/>
          <a:srcRect l="48598" b="5035"/>
          <a:stretch>
            <a:fillRect/>
          </a:stretch>
        </p:blipFill>
        <p:spPr bwMode="auto">
          <a:xfrm>
            <a:off x="4572000" y="3886200"/>
            <a:ext cx="3984625" cy="2971800"/>
          </a:xfrm>
          <a:prstGeom prst="rect">
            <a:avLst/>
          </a:prstGeom>
          <a:noFill/>
          <a:ln w="9525">
            <a:noFill/>
            <a:miter lim="800000"/>
            <a:headEnd/>
            <a:tailEnd/>
          </a:ln>
        </p:spPr>
      </p:pic>
      <p:pic>
        <p:nvPicPr>
          <p:cNvPr id="8" name="Picture 17" descr="C:\Users\Denise Steele\Documents\Teaching\River Valley Community College\Biology I\extras from book\Chapter_02\B_Jpegs_of_Art_and_Photos\02_Labeled_Art_and_Photos\02_07aIonicBondSalt_2-L.jpg"/>
          <p:cNvPicPr>
            <a:picLocks noChangeAspect="1" noChangeArrowheads="1"/>
          </p:cNvPicPr>
          <p:nvPr/>
        </p:nvPicPr>
        <p:blipFill>
          <a:blip r:embed="rId5" cstate="print"/>
          <a:srcRect r="51402" b="5035"/>
          <a:stretch>
            <a:fillRect/>
          </a:stretch>
        </p:blipFill>
        <p:spPr bwMode="auto">
          <a:xfrm>
            <a:off x="825500" y="3886200"/>
            <a:ext cx="3767138" cy="2971800"/>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96200" y="25728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6190"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r>
              <a:rPr lang="en-US" smtClean="0"/>
              <a:t>Hydrogen Bonds</a:t>
            </a:r>
          </a:p>
        </p:txBody>
      </p:sp>
      <p:sp>
        <p:nvSpPr>
          <p:cNvPr id="5124" name="Rectangle 8"/>
          <p:cNvSpPr>
            <a:spLocks noGrp="1" noChangeArrowheads="1"/>
          </p:cNvSpPr>
          <p:nvPr>
            <p:ph idx="1"/>
          </p:nvPr>
        </p:nvSpPr>
        <p:spPr>
          <a:xfrm>
            <a:off x="227013" y="838200"/>
            <a:ext cx="8683625" cy="5257800"/>
          </a:xfrm>
        </p:spPr>
        <p:txBody>
          <a:bodyPr/>
          <a:lstStyle/>
          <a:p>
            <a:r>
              <a:rPr lang="en-US" b="1" dirty="0" smtClean="0"/>
              <a:t>Hydrogen bond</a:t>
            </a:r>
            <a:r>
              <a:rPr lang="en-US" dirty="0" smtClean="0"/>
              <a:t> – attraction between</a:t>
            </a:r>
            <a:r>
              <a:rPr lang="el-GR" dirty="0" smtClean="0"/>
              <a:t> δ</a:t>
            </a:r>
            <a:r>
              <a:rPr lang="en-US" dirty="0" smtClean="0"/>
              <a:t>+ H covalently bonded to O, N, or F and </a:t>
            </a:r>
            <a:r>
              <a:rPr lang="el-GR" dirty="0" smtClean="0"/>
              <a:t>δ</a:t>
            </a:r>
            <a:r>
              <a:rPr lang="en-US" dirty="0" smtClean="0"/>
              <a:t>– O, N, or F of another molecule</a:t>
            </a:r>
          </a:p>
          <a:p>
            <a:r>
              <a:rPr lang="en-US" dirty="0" smtClean="0"/>
              <a:t>Hydrogen bonds:</a:t>
            </a:r>
          </a:p>
          <a:p>
            <a:pPr lvl="1"/>
            <a:r>
              <a:rPr lang="en-US" dirty="0" smtClean="0"/>
              <a:t>individually fairly weak</a:t>
            </a:r>
          </a:p>
          <a:p>
            <a:pPr lvl="1"/>
            <a:r>
              <a:rPr lang="en-US" dirty="0" smtClean="0"/>
              <a:t>collectively quite strong</a:t>
            </a:r>
          </a:p>
          <a:p>
            <a:pPr lvl="1">
              <a:spcAft>
                <a:spcPct val="0"/>
              </a:spcAft>
            </a:pPr>
            <a:r>
              <a:rPr lang="en-US" dirty="0" smtClean="0"/>
              <a:t>responsible for unique</a:t>
            </a:r>
          </a:p>
          <a:p>
            <a:pPr lvl="1">
              <a:buFont typeface="Calibri" pitchFamily="34" charset="0"/>
              <a:buNone/>
            </a:pPr>
            <a:r>
              <a:rPr lang="en-US" dirty="0" smtClean="0"/>
              <a:t>	properties of water</a:t>
            </a:r>
          </a:p>
        </p:txBody>
      </p:sp>
      <p:pic>
        <p:nvPicPr>
          <p:cNvPr id="4" name="Picture Placeholder 1" descr="OSC_Microbio_00_AA_polar.jpg"/>
          <p:cNvPicPr>
            <a:picLocks noChangeAspect="1"/>
          </p:cNvPicPr>
          <p:nvPr/>
        </p:nvPicPr>
        <p:blipFill>
          <a:blip r:embed="rId3">
            <a:extLst>
              <a:ext uri="{28A0092B-C50C-407E-A947-70E740481C1C}">
                <a14:useLocalDpi xmlns:a14="http://schemas.microsoft.com/office/drawing/2010/main" val="0"/>
              </a:ext>
            </a:extLst>
          </a:blip>
          <a:srcRect l="-17834" r="-17834"/>
          <a:stretch>
            <a:fillRect/>
          </a:stretch>
        </p:blipFill>
        <p:spPr>
          <a:xfrm>
            <a:off x="3429000" y="4104807"/>
            <a:ext cx="5827911" cy="25298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Dissociation of ions in water</a:t>
            </a:r>
            <a:endParaRPr lang="en-US" dirty="0"/>
          </a:p>
        </p:txBody>
      </p:sp>
      <p:pic>
        <p:nvPicPr>
          <p:cNvPr id="2" name="Picture Placeholder 1" descr="OSC_Microbio_00_AA_hydration.jpg"/>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1981" r="-51981"/>
          <a:stretch>
            <a:fillRect/>
          </a:stretch>
        </p:blipFill>
        <p:spPr/>
      </p:pic>
      <p:sp>
        <p:nvSpPr>
          <p:cNvPr id="7" name="Text Placeholder 6"/>
          <p:cNvSpPr>
            <a:spLocks noGrp="1"/>
          </p:cNvSpPr>
          <p:nvPr>
            <p:ph type="body" sz="quarter" idx="14"/>
          </p:nvPr>
        </p:nvSpPr>
        <p:spPr/>
        <p:txBody>
          <a:bodyPr>
            <a:normAutofit/>
          </a:bodyPr>
          <a:lstStyle/>
          <a:p>
            <a:r>
              <a:rPr lang="en-US" sz="1600" dirty="0"/>
              <a:t>When table salt (NaCl) is mixed in water, spheres of hydration form around the ions.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244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smtClean="0"/>
              <a:t>Chemical Reactions</a:t>
            </a:r>
          </a:p>
        </p:txBody>
      </p:sp>
      <p:sp>
        <p:nvSpPr>
          <p:cNvPr id="31747" name="Rectangle 5"/>
          <p:cNvSpPr>
            <a:spLocks noGrp="1" noChangeArrowheads="1"/>
          </p:cNvSpPr>
          <p:nvPr>
            <p:ph type="body" idx="1"/>
          </p:nvPr>
        </p:nvSpPr>
        <p:spPr/>
        <p:txBody>
          <a:bodyPr/>
          <a:lstStyle/>
          <a:p>
            <a:pPr eaLnBrk="1" hangingPunct="1"/>
            <a:r>
              <a:rPr lang="en-US" b="1" dirty="0" smtClean="0"/>
              <a:t>Chemical reactions</a:t>
            </a:r>
            <a:r>
              <a:rPr lang="en-US" dirty="0" smtClean="0"/>
              <a:t> involve the making or breaking of bonds between atoms</a:t>
            </a:r>
          </a:p>
          <a:p>
            <a:pPr eaLnBrk="1" hangingPunct="1"/>
            <a:r>
              <a:rPr lang="en-US" dirty="0" smtClean="0"/>
              <a:t>A change in </a:t>
            </a:r>
            <a:r>
              <a:rPr lang="en-US" b="1" dirty="0" smtClean="0"/>
              <a:t>chemical energy</a:t>
            </a:r>
            <a:r>
              <a:rPr lang="en-US" dirty="0" smtClean="0"/>
              <a:t> occurs during a chemical reaction</a:t>
            </a:r>
          </a:p>
          <a:p>
            <a:pPr eaLnBrk="1" hangingPunct="1"/>
            <a:r>
              <a:rPr lang="en-US" b="1" dirty="0" smtClean="0"/>
              <a:t>Endergonic</a:t>
            </a:r>
            <a:r>
              <a:rPr lang="en-US" dirty="0" smtClean="0"/>
              <a:t> reactions absorb energy (as in making a bond)</a:t>
            </a:r>
          </a:p>
          <a:p>
            <a:pPr eaLnBrk="1" hangingPunct="1"/>
            <a:r>
              <a:rPr lang="en-US" b="1" dirty="0" smtClean="0"/>
              <a:t>Exergonic</a:t>
            </a:r>
            <a:r>
              <a:rPr lang="en-US" dirty="0" smtClean="0"/>
              <a:t> reactions release energy (as in breaking a bond)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reactions</a:t>
            </a:r>
            <a:endParaRPr lang="en-US" dirty="0"/>
          </a:p>
        </p:txBody>
      </p:sp>
      <p:sp>
        <p:nvSpPr>
          <p:cNvPr id="3" name="Content Placeholder 2"/>
          <p:cNvSpPr>
            <a:spLocks noGrp="1"/>
          </p:cNvSpPr>
          <p:nvPr>
            <p:ph idx="1"/>
          </p:nvPr>
        </p:nvSpPr>
        <p:spPr>
          <a:xfrm>
            <a:off x="228600" y="685800"/>
            <a:ext cx="8683625" cy="5867400"/>
          </a:xfrm>
        </p:spPr>
        <p:txBody>
          <a:bodyPr/>
          <a:lstStyle/>
          <a:p>
            <a:pPr eaLnBrk="1" hangingPunct="1">
              <a:buNone/>
            </a:pPr>
            <a:endParaRPr lang="en-US" dirty="0" smtClean="0"/>
          </a:p>
          <a:p>
            <a:pPr eaLnBrk="1" hangingPunct="1">
              <a:buNone/>
            </a:pPr>
            <a:r>
              <a:rPr lang="en-US" dirty="0" smtClean="0"/>
              <a:t>Synthesis Reaction</a:t>
            </a:r>
          </a:p>
          <a:p>
            <a:pPr eaLnBrk="1" hangingPunct="1"/>
            <a:r>
              <a:rPr lang="en-US" dirty="0" smtClean="0"/>
              <a:t>Occur when atoms, ions, or molecules combine </a:t>
            </a:r>
            <a:br>
              <a:rPr lang="en-US" dirty="0" smtClean="0"/>
            </a:br>
            <a:r>
              <a:rPr lang="en-US" dirty="0" smtClean="0"/>
              <a:t>to form new, larger molecules</a:t>
            </a:r>
          </a:p>
          <a:p>
            <a:pPr eaLnBrk="1" hangingPunct="1"/>
            <a:r>
              <a:rPr lang="en-US" b="1" dirty="0" smtClean="0"/>
              <a:t>Anabolism</a:t>
            </a:r>
            <a:r>
              <a:rPr lang="en-US" dirty="0" smtClean="0"/>
              <a:t> is the synthesis of molecules in a cell</a:t>
            </a:r>
          </a:p>
          <a:p>
            <a:endParaRPr lang="en-US" dirty="0" smtClean="0"/>
          </a:p>
          <a:p>
            <a:endParaRPr lang="en-US" dirty="0" smtClean="0"/>
          </a:p>
          <a:p>
            <a:endParaRPr lang="en-US" dirty="0" smtClean="0"/>
          </a:p>
          <a:p>
            <a:pPr>
              <a:buNone/>
            </a:pPr>
            <a:r>
              <a:rPr lang="en-US" dirty="0" smtClean="0"/>
              <a:t>Decomposition Reaction</a:t>
            </a:r>
          </a:p>
          <a:p>
            <a:pPr eaLnBrk="1" hangingPunct="1"/>
            <a:r>
              <a:rPr lang="en-US" dirty="0" smtClean="0"/>
              <a:t>Occur when a molecule is split into smaller molecules, ions, or atoms</a:t>
            </a:r>
          </a:p>
          <a:p>
            <a:pPr eaLnBrk="1" hangingPunct="1"/>
            <a:r>
              <a:rPr lang="en-US" b="1" dirty="0" smtClean="0"/>
              <a:t>Catabolism</a:t>
            </a:r>
            <a:r>
              <a:rPr lang="en-US" dirty="0" smtClean="0"/>
              <a:t> is the decomposition reactions in a cell</a:t>
            </a:r>
          </a:p>
          <a:p>
            <a:endParaRPr lang="en-US" dirty="0"/>
          </a:p>
        </p:txBody>
      </p:sp>
      <p:grpSp>
        <p:nvGrpSpPr>
          <p:cNvPr id="5" name="Group 16"/>
          <p:cNvGrpSpPr>
            <a:grpSpLocks/>
          </p:cNvGrpSpPr>
          <p:nvPr/>
        </p:nvGrpSpPr>
        <p:grpSpPr bwMode="auto">
          <a:xfrm>
            <a:off x="4876800" y="762000"/>
            <a:ext cx="3923346" cy="1020164"/>
            <a:chOff x="1692275" y="2349500"/>
            <a:chExt cx="5473700" cy="1111250"/>
          </a:xfrm>
        </p:grpSpPr>
        <p:grpSp>
          <p:nvGrpSpPr>
            <p:cNvPr id="6" name="Group 4"/>
            <p:cNvGrpSpPr>
              <a:grpSpLocks/>
            </p:cNvGrpSpPr>
            <p:nvPr/>
          </p:nvGrpSpPr>
          <p:grpSpPr bwMode="auto">
            <a:xfrm>
              <a:off x="1692275" y="2349500"/>
              <a:ext cx="5473700" cy="1111250"/>
              <a:chOff x="1189" y="1668"/>
              <a:chExt cx="3448" cy="700"/>
            </a:xfrm>
          </p:grpSpPr>
          <p:sp>
            <p:nvSpPr>
              <p:cNvPr id="8" name="Text Box 5"/>
              <p:cNvSpPr txBox="1">
                <a:spLocks noChangeArrowheads="1"/>
              </p:cNvSpPr>
              <p:nvPr/>
            </p:nvSpPr>
            <p:spPr bwMode="auto">
              <a:xfrm>
                <a:off x="1189" y="1964"/>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a:t>
                </a:r>
              </a:p>
            </p:txBody>
          </p:sp>
          <p:sp>
            <p:nvSpPr>
              <p:cNvPr id="9" name="Text Box 6"/>
              <p:cNvSpPr txBox="1">
                <a:spLocks noChangeArrowheads="1"/>
              </p:cNvSpPr>
              <p:nvPr/>
            </p:nvSpPr>
            <p:spPr bwMode="auto">
              <a:xfrm>
                <a:off x="1867" y="1964"/>
                <a:ext cx="284"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t>
                </a:r>
              </a:p>
            </p:txBody>
          </p:sp>
          <p:sp>
            <p:nvSpPr>
              <p:cNvPr id="10" name="Text Box 7"/>
              <p:cNvSpPr txBox="1">
                <a:spLocks noChangeArrowheads="1"/>
              </p:cNvSpPr>
              <p:nvPr/>
            </p:nvSpPr>
            <p:spPr bwMode="auto">
              <a:xfrm>
                <a:off x="2521" y="1964"/>
                <a:ext cx="308"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B</a:t>
                </a:r>
              </a:p>
            </p:txBody>
          </p:sp>
          <p:sp>
            <p:nvSpPr>
              <p:cNvPr id="11" name="Text Box 8"/>
              <p:cNvSpPr txBox="1">
                <a:spLocks noChangeArrowheads="1"/>
              </p:cNvSpPr>
              <p:nvPr/>
            </p:nvSpPr>
            <p:spPr bwMode="auto">
              <a:xfrm>
                <a:off x="4137" y="1964"/>
                <a:ext cx="500" cy="404"/>
              </a:xfrm>
              <a:prstGeom prst="rect">
                <a:avLst/>
              </a:prstGeom>
              <a:noFill/>
              <a:ln w="9525">
                <a:noFill/>
                <a:miter lim="800000"/>
                <a:headEnd/>
                <a:tailEnd/>
              </a:ln>
            </p:spPr>
            <p:txBody>
              <a:bodyPr wrap="none" anchor="ctr">
                <a:spAutoFit/>
              </a:bodyPr>
              <a:lstStyle/>
              <a:p>
                <a:pPr algn="ctr" eaLnBrk="0" hangingPunct="0"/>
                <a:r>
                  <a:rPr lang="en-US" sz="3600" dirty="0">
                    <a:solidFill>
                      <a:srgbClr val="0070C0"/>
                    </a:solidFill>
                  </a:rPr>
                  <a:t>AB</a:t>
                </a:r>
                <a:endParaRPr lang="en-US" sz="3600" dirty="0">
                  <a:solidFill>
                    <a:srgbClr val="0070C0"/>
                  </a:solidFill>
                  <a:latin typeface="Times New Roman" pitchFamily="18" charset="0"/>
                </a:endParaRPr>
              </a:p>
            </p:txBody>
          </p:sp>
          <p:sp>
            <p:nvSpPr>
              <p:cNvPr id="15" name="Text Box 13"/>
              <p:cNvSpPr txBox="1">
                <a:spLocks noChangeArrowheads="1"/>
              </p:cNvSpPr>
              <p:nvPr/>
            </p:nvSpPr>
            <p:spPr bwMode="auto">
              <a:xfrm>
                <a:off x="3111" y="1668"/>
                <a:ext cx="836" cy="442"/>
              </a:xfrm>
              <a:prstGeom prst="rect">
                <a:avLst/>
              </a:prstGeom>
              <a:noFill/>
              <a:ln w="9525">
                <a:noFill/>
                <a:miter lim="800000"/>
                <a:headEnd/>
                <a:tailEnd/>
              </a:ln>
            </p:spPr>
            <p:txBody>
              <a:bodyPr wrap="none">
                <a:spAutoFit/>
              </a:bodyPr>
              <a:lstStyle/>
              <a:p>
                <a:pPr algn="ctr" eaLnBrk="0" hangingPunct="0"/>
                <a:r>
                  <a:rPr lang="en-US" sz="2000">
                    <a:solidFill>
                      <a:srgbClr val="0070C0"/>
                    </a:solidFill>
                  </a:rPr>
                  <a:t>Combines</a:t>
                </a:r>
                <a:br>
                  <a:rPr lang="en-US" sz="2000">
                    <a:solidFill>
                      <a:srgbClr val="0070C0"/>
                    </a:solidFill>
                  </a:rPr>
                </a:br>
                <a:r>
                  <a:rPr lang="en-US" sz="2000">
                    <a:solidFill>
                      <a:srgbClr val="0070C0"/>
                    </a:solidFill>
                  </a:rPr>
                  <a:t>to form</a:t>
                </a:r>
              </a:p>
            </p:txBody>
          </p:sp>
        </p:grpSp>
        <p:cxnSp>
          <p:nvCxnSpPr>
            <p:cNvPr id="7" name="Straight Arrow Connector 6"/>
            <p:cNvCxnSpPr/>
            <p:nvPr/>
          </p:nvCxnSpPr>
          <p:spPr>
            <a:xfrm>
              <a:off x="4724400" y="3124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p:cNvGrpSpPr>
            <a:grpSpLocks/>
          </p:cNvGrpSpPr>
          <p:nvPr/>
        </p:nvGrpSpPr>
        <p:grpSpPr bwMode="auto">
          <a:xfrm>
            <a:off x="4038600" y="3886200"/>
            <a:ext cx="4550710" cy="1037160"/>
            <a:chOff x="1133476" y="2679700"/>
            <a:chExt cx="6210300" cy="1135063"/>
          </a:xfrm>
        </p:grpSpPr>
        <p:grpSp>
          <p:nvGrpSpPr>
            <p:cNvPr id="17" name="Group 16"/>
            <p:cNvGrpSpPr>
              <a:grpSpLocks/>
            </p:cNvGrpSpPr>
            <p:nvPr/>
          </p:nvGrpSpPr>
          <p:grpSpPr bwMode="auto">
            <a:xfrm>
              <a:off x="1133476" y="2679700"/>
              <a:ext cx="6210300" cy="1135063"/>
              <a:chOff x="714" y="1834"/>
              <a:chExt cx="3912" cy="715"/>
            </a:xfrm>
          </p:grpSpPr>
          <p:sp>
            <p:nvSpPr>
              <p:cNvPr id="19" name="Text Box 3"/>
              <p:cNvSpPr txBox="1">
                <a:spLocks noChangeArrowheads="1"/>
              </p:cNvSpPr>
              <p:nvPr/>
            </p:nvSpPr>
            <p:spPr bwMode="auto">
              <a:xfrm>
                <a:off x="2986" y="2145"/>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a:t>
                </a:r>
              </a:p>
            </p:txBody>
          </p:sp>
          <p:sp>
            <p:nvSpPr>
              <p:cNvPr id="20" name="Text Box 4"/>
              <p:cNvSpPr txBox="1">
                <a:spLocks noChangeArrowheads="1"/>
              </p:cNvSpPr>
              <p:nvPr/>
            </p:nvSpPr>
            <p:spPr bwMode="auto">
              <a:xfrm>
                <a:off x="3682" y="2145"/>
                <a:ext cx="284"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t>
                </a:r>
              </a:p>
            </p:txBody>
          </p:sp>
          <p:sp>
            <p:nvSpPr>
              <p:cNvPr id="21" name="Text Box 5"/>
              <p:cNvSpPr txBox="1">
                <a:spLocks noChangeArrowheads="1"/>
              </p:cNvSpPr>
              <p:nvPr/>
            </p:nvSpPr>
            <p:spPr bwMode="auto">
              <a:xfrm>
                <a:off x="4318" y="2145"/>
                <a:ext cx="308"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B</a:t>
                </a:r>
              </a:p>
            </p:txBody>
          </p:sp>
          <p:sp>
            <p:nvSpPr>
              <p:cNvPr id="22" name="Text Box 6"/>
              <p:cNvSpPr txBox="1">
                <a:spLocks noChangeArrowheads="1"/>
              </p:cNvSpPr>
              <p:nvPr/>
            </p:nvSpPr>
            <p:spPr bwMode="auto">
              <a:xfrm>
                <a:off x="714" y="2136"/>
                <a:ext cx="500" cy="404"/>
              </a:xfrm>
              <a:prstGeom prst="rect">
                <a:avLst/>
              </a:prstGeom>
              <a:noFill/>
              <a:ln w="9525">
                <a:noFill/>
                <a:miter lim="800000"/>
                <a:headEnd/>
                <a:tailEnd/>
              </a:ln>
            </p:spPr>
            <p:txBody>
              <a:bodyPr wrap="none" anchor="ctr">
                <a:spAutoFit/>
              </a:bodyPr>
              <a:lstStyle/>
              <a:p>
                <a:pPr algn="ctr" eaLnBrk="0" hangingPunct="0"/>
                <a:r>
                  <a:rPr lang="en-US" sz="3600">
                    <a:solidFill>
                      <a:srgbClr val="0070C0"/>
                    </a:solidFill>
                  </a:rPr>
                  <a:t>AB</a:t>
                </a:r>
              </a:p>
            </p:txBody>
          </p:sp>
          <p:sp>
            <p:nvSpPr>
              <p:cNvPr id="26" name="Text Box 11"/>
              <p:cNvSpPr txBox="1">
                <a:spLocks noChangeArrowheads="1"/>
              </p:cNvSpPr>
              <p:nvPr/>
            </p:nvSpPr>
            <p:spPr bwMode="auto">
              <a:xfrm>
                <a:off x="1664" y="1834"/>
                <a:ext cx="801" cy="442"/>
              </a:xfrm>
              <a:prstGeom prst="rect">
                <a:avLst/>
              </a:prstGeom>
              <a:noFill/>
              <a:ln w="9525">
                <a:noFill/>
                <a:miter lim="800000"/>
                <a:headEnd/>
                <a:tailEnd/>
              </a:ln>
            </p:spPr>
            <p:txBody>
              <a:bodyPr wrap="none">
                <a:spAutoFit/>
              </a:bodyPr>
              <a:lstStyle/>
              <a:p>
                <a:pPr algn="ctr" eaLnBrk="0" hangingPunct="0"/>
                <a:r>
                  <a:rPr lang="en-US" sz="2000" dirty="0">
                    <a:solidFill>
                      <a:srgbClr val="0070C0"/>
                    </a:solidFill>
                  </a:rPr>
                  <a:t>Breaks</a:t>
                </a:r>
                <a:br>
                  <a:rPr lang="en-US" sz="2000" dirty="0">
                    <a:solidFill>
                      <a:srgbClr val="0070C0"/>
                    </a:solidFill>
                  </a:rPr>
                </a:br>
                <a:r>
                  <a:rPr lang="en-US" sz="2000" dirty="0">
                    <a:solidFill>
                      <a:srgbClr val="0070C0"/>
                    </a:solidFill>
                  </a:rPr>
                  <a:t>down into</a:t>
                </a:r>
              </a:p>
            </p:txBody>
          </p:sp>
        </p:grpSp>
        <p:cxnSp>
          <p:nvCxnSpPr>
            <p:cNvPr id="18" name="Straight Arrow Connector 17"/>
            <p:cNvCxnSpPr/>
            <p:nvPr/>
          </p:nvCxnSpPr>
          <p:spPr>
            <a:xfrm>
              <a:off x="2590800" y="3505200"/>
              <a:ext cx="13716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pPr eaLnBrk="1" hangingPunct="1"/>
            <a:r>
              <a:rPr lang="en-US" smtClean="0"/>
              <a:t>Important Biological Molecules</a:t>
            </a:r>
          </a:p>
        </p:txBody>
      </p:sp>
      <p:sp>
        <p:nvSpPr>
          <p:cNvPr id="4099" name="Rectangle 5"/>
          <p:cNvSpPr>
            <a:spLocks noGrp="1" noChangeArrowheads="1"/>
          </p:cNvSpPr>
          <p:nvPr>
            <p:ph idx="1"/>
          </p:nvPr>
        </p:nvSpPr>
        <p:spPr/>
        <p:txBody>
          <a:bodyPr/>
          <a:lstStyle/>
          <a:p>
            <a:pPr eaLnBrk="1" hangingPunct="1"/>
            <a:r>
              <a:rPr lang="en-US" b="1" dirty="0" smtClean="0"/>
              <a:t>Inorganic compounds</a:t>
            </a:r>
            <a:r>
              <a:rPr lang="en-US" dirty="0" smtClean="0"/>
              <a:t>:</a:t>
            </a:r>
          </a:p>
          <a:p>
            <a:pPr lvl="1" eaLnBrk="1" hangingPunct="1"/>
            <a:r>
              <a:rPr lang="en-US" dirty="0" smtClean="0"/>
              <a:t>lack carbon </a:t>
            </a:r>
          </a:p>
          <a:p>
            <a:pPr lvl="1" eaLnBrk="1" hangingPunct="1"/>
            <a:r>
              <a:rPr lang="en-US" dirty="0" smtClean="0"/>
              <a:t>usually </a:t>
            </a:r>
            <a:r>
              <a:rPr lang="en-US" b="1" dirty="0" smtClean="0"/>
              <a:t>ionic</a:t>
            </a:r>
            <a:r>
              <a:rPr lang="en-US" dirty="0" smtClean="0"/>
              <a:t> bonds – somewhat strong</a:t>
            </a:r>
          </a:p>
          <a:p>
            <a:pPr lvl="2" eaLnBrk="1" hangingPunct="1">
              <a:buFont typeface="Calibri" pitchFamily="34" charset="0"/>
              <a:buChar char="–"/>
            </a:pPr>
            <a:r>
              <a:rPr lang="en-US" dirty="0" smtClean="0"/>
              <a:t>transfer of electrons</a:t>
            </a:r>
          </a:p>
          <a:p>
            <a:pPr eaLnBrk="1" hangingPunct="1"/>
            <a:r>
              <a:rPr lang="en-US" b="1" dirty="0" smtClean="0"/>
              <a:t>Organic compounds</a:t>
            </a:r>
            <a:r>
              <a:rPr lang="en-US" dirty="0" smtClean="0"/>
              <a:t>:</a:t>
            </a:r>
            <a:endParaRPr lang="en-US" b="1" dirty="0" smtClean="0"/>
          </a:p>
          <a:p>
            <a:pPr lvl="1" eaLnBrk="1" hangingPunct="1"/>
            <a:r>
              <a:rPr lang="en-US" dirty="0" smtClean="0"/>
              <a:t>always contain carbon &amp; hydrogen</a:t>
            </a:r>
          </a:p>
          <a:p>
            <a:pPr lvl="1" eaLnBrk="1" hangingPunct="1"/>
            <a:r>
              <a:rPr lang="en-US" dirty="0" smtClean="0"/>
              <a:t>usually </a:t>
            </a:r>
            <a:r>
              <a:rPr lang="en-US" b="1" dirty="0" smtClean="0"/>
              <a:t>covalent</a:t>
            </a:r>
            <a:r>
              <a:rPr lang="en-US" dirty="0" smtClean="0"/>
              <a:t> bonds – very strong</a:t>
            </a:r>
          </a:p>
          <a:p>
            <a:pPr lvl="2" eaLnBrk="1" hangingPunct="1">
              <a:buFont typeface="Calibri" pitchFamily="34" charset="0"/>
              <a:buChar char="–"/>
            </a:pPr>
            <a:r>
              <a:rPr lang="en-US" dirty="0" smtClean="0"/>
              <a:t>sharing of electrons</a:t>
            </a:r>
          </a:p>
          <a:p>
            <a:pPr lvl="1" eaLnBrk="1" hangingPunct="1"/>
            <a:r>
              <a:rPr lang="en-US" dirty="0" smtClean="0"/>
              <a:t>usually structurally complex</a:t>
            </a:r>
          </a:p>
          <a:p>
            <a:pPr lvl="2" eaLnBrk="1" hangingPunct="1"/>
            <a:r>
              <a:rPr lang="en-US" dirty="0" smtClean="0"/>
              <a:t>straight or branched chains, rings</a:t>
            </a:r>
          </a:p>
          <a:p>
            <a:pPr lvl="2" eaLnBrk="1" hangingPunct="1"/>
            <a:r>
              <a:rPr lang="en-US" b="1" dirty="0" smtClean="0"/>
              <a:t>macromolecules</a:t>
            </a:r>
            <a:r>
              <a:rPr lang="en-US" dirty="0" smtClean="0"/>
              <a:t> – giant molecules</a:t>
            </a:r>
          </a:p>
        </p:txBody>
      </p:sp>
      <p:pic>
        <p:nvPicPr>
          <p:cNvPr id="4" name="Picture 5" descr="figure_02_13_labeled"/>
          <p:cNvPicPr>
            <a:picLocks noChangeAspect="1" noChangeArrowheads="1"/>
          </p:cNvPicPr>
          <p:nvPr/>
        </p:nvPicPr>
        <p:blipFill>
          <a:blip r:embed="rId3" cstate="print"/>
          <a:srcRect l="415" t="4921" r="54771" b="58170"/>
          <a:stretch>
            <a:fillRect/>
          </a:stretch>
        </p:blipFill>
        <p:spPr bwMode="auto">
          <a:xfrm>
            <a:off x="5851525" y="3200400"/>
            <a:ext cx="3292475" cy="3657600"/>
          </a:xfrm>
          <a:prstGeom prst="rect">
            <a:avLst/>
          </a:prstGeom>
          <a:noFill/>
          <a:ln w="9525">
            <a:noFill/>
            <a:miter lim="800000"/>
            <a:headEnd/>
            <a:tailEnd/>
          </a:ln>
        </p:spPr>
      </p:pic>
      <p:pic>
        <p:nvPicPr>
          <p:cNvPr id="6" name="Picture 5" descr="figure_02_06c"/>
          <p:cNvPicPr>
            <a:picLocks noChangeAspect="1" noChangeArrowheads="1"/>
          </p:cNvPicPr>
          <p:nvPr/>
        </p:nvPicPr>
        <p:blipFill>
          <a:blip r:embed="rId4" cstate="print"/>
          <a:srcRect l="11623" r="27618" b="69965"/>
          <a:stretch>
            <a:fillRect/>
          </a:stretch>
        </p:blipFill>
        <p:spPr bwMode="auto">
          <a:xfrm>
            <a:off x="6477000" y="762000"/>
            <a:ext cx="1676400" cy="18319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9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9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descr="C:\Users\Denise Steele\Documents\Teaching\River Valley Community College textbooks\Microbiology - Tortora\Chapter_02\B_JPEG_Images_and_Tables\a_Labeled\figure_02_03_labeled.jpg"/>
          <p:cNvPicPr>
            <a:picLocks noChangeAspect="1" noChangeArrowheads="1"/>
          </p:cNvPicPr>
          <p:nvPr/>
        </p:nvPicPr>
        <p:blipFill>
          <a:blip r:embed="rId3" cstate="print"/>
          <a:srcRect b="91022"/>
          <a:stretch>
            <a:fillRect/>
          </a:stretch>
        </p:blipFill>
        <p:spPr bwMode="auto">
          <a:xfrm>
            <a:off x="152400" y="4038600"/>
            <a:ext cx="8991600" cy="400050"/>
          </a:xfrm>
          <a:prstGeom prst="rect">
            <a:avLst/>
          </a:prstGeom>
          <a:noFill/>
          <a:ln w="9525">
            <a:noFill/>
            <a:miter lim="800000"/>
            <a:headEnd/>
            <a:tailEnd/>
          </a:ln>
        </p:spPr>
      </p:pic>
      <p:pic>
        <p:nvPicPr>
          <p:cNvPr id="10" name="Picture 9" descr="C:\Users\Denise Steele\Documents\Teaching\River Valley Community College textbooks\Microbiology - Tortora\Chapter_02\B_JPEG_Images_and_Tables\a_Labeled\figure_02_03_labeled.jpg"/>
          <p:cNvPicPr>
            <a:picLocks noChangeAspect="1" noChangeArrowheads="1"/>
          </p:cNvPicPr>
          <p:nvPr/>
        </p:nvPicPr>
        <p:blipFill>
          <a:blip r:embed="rId3" cstate="print"/>
          <a:srcRect t="37711" b="8417"/>
          <a:stretch>
            <a:fillRect/>
          </a:stretch>
        </p:blipFill>
        <p:spPr bwMode="auto">
          <a:xfrm>
            <a:off x="152400" y="4452938"/>
            <a:ext cx="8991600" cy="2405062"/>
          </a:xfrm>
          <a:prstGeom prst="rect">
            <a:avLst/>
          </a:prstGeom>
          <a:noFill/>
          <a:ln w="9525">
            <a:noFill/>
            <a:miter lim="800000"/>
            <a:headEnd/>
            <a:tailEnd/>
          </a:ln>
        </p:spPr>
      </p:pic>
      <p:pic>
        <p:nvPicPr>
          <p:cNvPr id="13316" name="Picture 5" descr="C:\Users\Denise Steele\Documents\Teaching\River Valley Community College textbooks\Microbiology - Tortora\Chapter_02\B_JPEG_Images_and_Tables\a_Labeled\figure_02_01_labeled.jpg"/>
          <p:cNvPicPr>
            <a:picLocks noChangeAspect="1" noChangeArrowheads="1"/>
          </p:cNvPicPr>
          <p:nvPr/>
        </p:nvPicPr>
        <p:blipFill>
          <a:blip r:embed="rId4" cstate="print"/>
          <a:srcRect b="2965"/>
          <a:stretch>
            <a:fillRect/>
          </a:stretch>
        </p:blipFill>
        <p:spPr bwMode="auto">
          <a:xfrm>
            <a:off x="4157663" y="838200"/>
            <a:ext cx="4986337" cy="2667000"/>
          </a:xfrm>
          <a:prstGeom prst="rect">
            <a:avLst/>
          </a:prstGeom>
          <a:noFill/>
          <a:ln w="9525">
            <a:noFill/>
            <a:miter lim="800000"/>
            <a:headEnd/>
            <a:tailEnd/>
          </a:ln>
        </p:spPr>
      </p:pic>
      <p:sp>
        <p:nvSpPr>
          <p:cNvPr id="13317" name="Rectangle 8"/>
          <p:cNvSpPr>
            <a:spLocks noGrp="1" noChangeArrowheads="1"/>
          </p:cNvSpPr>
          <p:nvPr>
            <p:ph type="title"/>
          </p:nvPr>
        </p:nvSpPr>
        <p:spPr/>
        <p:txBody>
          <a:bodyPr/>
          <a:lstStyle/>
          <a:p>
            <a:r>
              <a:rPr lang="en-US" smtClean="0"/>
              <a:t>Carbon</a:t>
            </a:r>
          </a:p>
        </p:txBody>
      </p:sp>
      <p:sp>
        <p:nvSpPr>
          <p:cNvPr id="12292" name="Rectangle 9"/>
          <p:cNvSpPr>
            <a:spLocks noGrp="1" noChangeArrowheads="1"/>
          </p:cNvSpPr>
          <p:nvPr>
            <p:ph idx="1"/>
          </p:nvPr>
        </p:nvSpPr>
        <p:spPr>
          <a:xfrm>
            <a:off x="227013" y="838200"/>
            <a:ext cx="4192587" cy="3657600"/>
          </a:xfrm>
        </p:spPr>
        <p:txBody>
          <a:bodyPr/>
          <a:lstStyle/>
          <a:p>
            <a:r>
              <a:rPr lang="en-US" smtClean="0"/>
              <a:t>Carbon has 4 outer electrons (e</a:t>
            </a:r>
            <a:r>
              <a:rPr lang="en-US" baseline="30000" smtClean="0"/>
              <a:t>–</a:t>
            </a:r>
            <a:r>
              <a:rPr lang="en-US" smtClean="0"/>
              <a:t>s):</a:t>
            </a:r>
          </a:p>
          <a:p>
            <a:pPr lvl="1"/>
            <a:r>
              <a:rPr lang="en-US" smtClean="0"/>
              <a:t>can form up to 4 covalent bonds</a:t>
            </a:r>
          </a:p>
          <a:p>
            <a:pPr lvl="1"/>
            <a:r>
              <a:rPr lang="en-US" smtClean="0"/>
              <a:t>atoms “want” filled outer shells: 8 e</a:t>
            </a:r>
            <a:r>
              <a:rPr lang="en-US" baseline="30000" smtClean="0"/>
              <a:t>–</a:t>
            </a:r>
            <a:r>
              <a:rPr lang="en-US" smtClean="0"/>
              <a:t>s in 2</a:t>
            </a:r>
            <a:r>
              <a:rPr lang="en-US" baseline="30000" smtClean="0"/>
              <a:t>nd</a:t>
            </a:r>
            <a:r>
              <a:rPr lang="en-US" smtClean="0"/>
              <a:t> shell</a:t>
            </a:r>
          </a:p>
          <a:p>
            <a:r>
              <a:rPr lang="en-US" smtClean="0"/>
              <a:t>All living things based on carbon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Nonpolar versus Polar Covalent Bonds</a:t>
            </a:r>
            <a:endParaRPr lang="en-US" sz="2400" dirty="0">
              <a:solidFill>
                <a:srgbClr val="6CB255"/>
              </a:solidFill>
            </a:endParaRPr>
          </a:p>
        </p:txBody>
      </p:sp>
      <p:pic>
        <p:nvPicPr>
          <p:cNvPr id="2" name="Picture Placeholder 1" descr="OSC_Microbio_00_AA_bonds.jpg"/>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l="-3304" r="-3304"/>
          <a:stretch>
            <a:fillRect/>
          </a:stretch>
        </p:blipFill>
        <p:spPr>
          <a:xfrm>
            <a:off x="457200" y="1108075"/>
            <a:ext cx="4032250" cy="5256213"/>
          </a:xfrm>
          <a:prstGeom prst="rect">
            <a:avLst/>
          </a:prstGeom>
        </p:spPr>
      </p:pic>
      <p:sp>
        <p:nvSpPr>
          <p:cNvPr id="14" name="Text Placeholder 13"/>
          <p:cNvSpPr>
            <a:spLocks noGrp="1"/>
          </p:cNvSpPr>
          <p:nvPr>
            <p:ph type="body" sz="quarter" idx="4294967295"/>
          </p:nvPr>
        </p:nvSpPr>
        <p:spPr>
          <a:xfrm>
            <a:off x="4606925" y="1107617"/>
            <a:ext cx="3913188" cy="5256973"/>
          </a:xfrm>
          <a:prstGeom prst="rect">
            <a:avLst/>
          </a:prstGeom>
        </p:spPr>
        <p:txBody>
          <a:bodyPr>
            <a:noAutofit/>
          </a:bodyPr>
          <a:lstStyle/>
          <a:p>
            <a:r>
              <a:rPr lang="en-US" sz="1600" dirty="0">
                <a:solidFill>
                  <a:srgbClr val="000000"/>
                </a:solidFill>
              </a:rPr>
              <a:t>The water molecule (top left) depicts a polar bond with a slightly positive charge on the hydrogen </a:t>
            </a:r>
            <a:r>
              <a:rPr lang="en-US" sz="1600" dirty="0" smtClean="0">
                <a:solidFill>
                  <a:srgbClr val="000000"/>
                </a:solidFill>
              </a:rPr>
              <a:t>atoms and </a:t>
            </a:r>
            <a:r>
              <a:rPr lang="en-US" sz="1600" dirty="0">
                <a:solidFill>
                  <a:srgbClr val="000000"/>
                </a:solidFill>
              </a:rPr>
              <a:t>a slightly negative charge on the oxygen. Methane (top right) is an example of a nonpolar covalent bond. </a:t>
            </a:r>
            <a:r>
              <a:rPr lang="en-US" sz="1600" dirty="0" smtClean="0">
                <a:solidFill>
                  <a:srgbClr val="000000"/>
                </a:solidFill>
              </a:rPr>
              <a:t>Sodium chloride </a:t>
            </a:r>
            <a:r>
              <a:rPr lang="en-US" sz="1600" dirty="0">
                <a:solidFill>
                  <a:srgbClr val="000000"/>
                </a:solidFill>
              </a:rPr>
              <a:t>(bottom) is a substance formed from ionic bonds between sodium and chlorine.</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3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figure_02_04b"/>
          <p:cNvPicPr>
            <a:picLocks noChangeAspect="1" noChangeArrowheads="1"/>
          </p:cNvPicPr>
          <p:nvPr/>
        </p:nvPicPr>
        <p:blipFill>
          <a:blip r:embed="rId3" cstate="print"/>
          <a:srcRect b="16592"/>
          <a:stretch>
            <a:fillRect/>
          </a:stretch>
        </p:blipFill>
        <p:spPr bwMode="auto">
          <a:xfrm>
            <a:off x="4648200" y="3065463"/>
            <a:ext cx="4495800" cy="3792537"/>
          </a:xfrm>
          <a:prstGeom prst="rect">
            <a:avLst/>
          </a:prstGeom>
          <a:noFill/>
          <a:ln w="9525">
            <a:noFill/>
            <a:miter lim="800000"/>
            <a:headEnd/>
            <a:tailEnd/>
          </a:ln>
        </p:spPr>
      </p:pic>
      <p:pic>
        <p:nvPicPr>
          <p:cNvPr id="5122" name="Picture 6" descr="figure_02_04_labeled"/>
          <p:cNvPicPr>
            <a:picLocks noChangeAspect="1" noChangeArrowheads="1"/>
          </p:cNvPicPr>
          <p:nvPr/>
        </p:nvPicPr>
        <p:blipFill>
          <a:blip r:embed="rId4" cstate="print"/>
          <a:srcRect t="33113" r="61420" b="14339"/>
          <a:stretch>
            <a:fillRect/>
          </a:stretch>
        </p:blipFill>
        <p:spPr bwMode="auto">
          <a:xfrm>
            <a:off x="6553200" y="747713"/>
            <a:ext cx="2590800" cy="1881187"/>
          </a:xfrm>
          <a:prstGeom prst="rect">
            <a:avLst/>
          </a:prstGeom>
          <a:noFill/>
          <a:ln w="9525">
            <a:noFill/>
            <a:miter lim="800000"/>
            <a:headEnd/>
            <a:tailEnd/>
          </a:ln>
        </p:spPr>
      </p:pic>
      <p:sp>
        <p:nvSpPr>
          <p:cNvPr id="15364" name="Rectangle 7"/>
          <p:cNvSpPr>
            <a:spLocks noGrp="1" noChangeArrowheads="1"/>
          </p:cNvSpPr>
          <p:nvPr>
            <p:ph type="title"/>
          </p:nvPr>
        </p:nvSpPr>
        <p:spPr/>
        <p:txBody>
          <a:bodyPr/>
          <a:lstStyle/>
          <a:p>
            <a:pPr eaLnBrk="1" hangingPunct="1"/>
            <a:r>
              <a:rPr lang="en-US" smtClean="0"/>
              <a:t>Water</a:t>
            </a:r>
          </a:p>
        </p:txBody>
      </p:sp>
      <p:sp>
        <p:nvSpPr>
          <p:cNvPr id="5124" name="Rectangle 8"/>
          <p:cNvSpPr>
            <a:spLocks noGrp="1" noChangeArrowheads="1"/>
          </p:cNvSpPr>
          <p:nvPr>
            <p:ph idx="1"/>
          </p:nvPr>
        </p:nvSpPr>
        <p:spPr>
          <a:xfrm>
            <a:off x="227013" y="838200"/>
            <a:ext cx="6554787" cy="6019800"/>
          </a:xfrm>
        </p:spPr>
        <p:txBody>
          <a:bodyPr/>
          <a:lstStyle/>
          <a:p>
            <a:pPr eaLnBrk="1" hangingPunct="1"/>
            <a:r>
              <a:rPr lang="en-US" smtClean="0"/>
              <a:t>Water: H</a:t>
            </a:r>
            <a:r>
              <a:rPr lang="en-US" baseline="-25000" smtClean="0"/>
              <a:t>2</a:t>
            </a:r>
            <a:r>
              <a:rPr lang="en-US" smtClean="0"/>
              <a:t>O; abundant, necessary for life</a:t>
            </a:r>
          </a:p>
          <a:p>
            <a:pPr eaLnBrk="1" hangingPunct="1"/>
            <a:r>
              <a:rPr lang="en-US" b="1" smtClean="0"/>
              <a:t>Polar molecule</a:t>
            </a:r>
            <a:r>
              <a:rPr lang="en-US" smtClean="0"/>
              <a:t> – unequal distribution of charges</a:t>
            </a:r>
          </a:p>
          <a:p>
            <a:pPr lvl="1" eaLnBrk="1" hangingPunct="1"/>
            <a:r>
              <a:rPr lang="en-US" smtClean="0"/>
              <a:t>O slightly negative, Hs slightly positive</a:t>
            </a:r>
          </a:p>
          <a:p>
            <a:pPr lvl="1" eaLnBrk="1" hangingPunct="1"/>
            <a:r>
              <a:rPr lang="en-US" smtClean="0"/>
              <a:t>forms </a:t>
            </a:r>
            <a:r>
              <a:rPr lang="en-US" b="1" smtClean="0"/>
              <a:t>hydrogen bonds </a:t>
            </a:r>
            <a:r>
              <a:rPr lang="en-US" smtClean="0"/>
              <a:t>with nearby molecules</a:t>
            </a:r>
          </a:p>
          <a:p>
            <a:pPr lvl="2" eaLnBrk="1" hangingPunct="1">
              <a:buFont typeface="Calibri" pitchFamily="34" charset="0"/>
              <a:buChar char="–"/>
            </a:pPr>
            <a:r>
              <a:rPr lang="en-US" smtClean="0"/>
              <a:t>weak bonds between partially positive &amp; negative parts of nearby 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Unique Properties of water</a:t>
            </a:r>
          </a:p>
        </p:txBody>
      </p:sp>
      <p:sp>
        <p:nvSpPr>
          <p:cNvPr id="16387" name="Content Placeholder 2"/>
          <p:cNvSpPr>
            <a:spLocks noGrp="1"/>
          </p:cNvSpPr>
          <p:nvPr>
            <p:ph idx="1"/>
          </p:nvPr>
        </p:nvSpPr>
        <p:spPr/>
        <p:txBody>
          <a:bodyPr/>
          <a:lstStyle/>
          <a:p>
            <a:pPr eaLnBrk="1" hangingPunct="1"/>
            <a:r>
              <a:rPr lang="en-US" dirty="0" smtClean="0"/>
              <a:t>Polarity causes important properties of water:</a:t>
            </a:r>
          </a:p>
          <a:p>
            <a:pPr lvl="1" eaLnBrk="1" hangingPunct="1"/>
            <a:r>
              <a:rPr lang="en-US" dirty="0" smtClean="0"/>
              <a:t>ice less dense than water</a:t>
            </a:r>
          </a:p>
          <a:p>
            <a:pPr lvl="1" eaLnBrk="1" hangingPunct="1"/>
            <a:r>
              <a:rPr lang="en-US" dirty="0" smtClean="0"/>
              <a:t>high boiling point</a:t>
            </a:r>
          </a:p>
          <a:p>
            <a:pPr lvl="1" eaLnBrk="1" hangingPunct="1"/>
            <a:r>
              <a:rPr lang="en-US" dirty="0" smtClean="0"/>
              <a:t>good temperature buffer</a:t>
            </a:r>
          </a:p>
        </p:txBody>
      </p:sp>
      <p:pic>
        <p:nvPicPr>
          <p:cNvPr id="6" name="Picture 5" descr="001.jpg"/>
          <p:cNvPicPr>
            <a:picLocks noChangeAspect="1"/>
          </p:cNvPicPr>
          <p:nvPr/>
        </p:nvPicPr>
        <p:blipFill>
          <a:blip r:embed="rId3" cstate="print"/>
          <a:srcRect l="44534" t="32353" r="19028" b="30392"/>
          <a:stretch>
            <a:fillRect/>
          </a:stretch>
        </p:blipFill>
        <p:spPr bwMode="auto">
          <a:xfrm>
            <a:off x="5562600" y="2590800"/>
            <a:ext cx="2529571" cy="3561635"/>
          </a:xfrm>
          <a:prstGeom prst="rect">
            <a:avLst/>
          </a:prstGeom>
          <a:noFill/>
          <a:ln w="9525">
            <a:noFill/>
            <a:miter lim="800000"/>
            <a:headEnd/>
            <a:tailEnd/>
          </a:ln>
        </p:spPr>
      </p:pic>
      <p:pic>
        <p:nvPicPr>
          <p:cNvPr id="8" name="Picture 7" descr="10-373_b_FIG"/>
          <p:cNvPicPr>
            <a:picLocks noChangeAspect="1" noChangeArrowheads="1"/>
          </p:cNvPicPr>
          <p:nvPr/>
        </p:nvPicPr>
        <p:blipFill>
          <a:blip r:embed="rId4" cstate="print">
            <a:clrChange>
              <a:clrFrom>
                <a:srgbClr val="FFFFFF"/>
              </a:clrFrom>
              <a:clrTo>
                <a:srgbClr val="FFFFFF">
                  <a:alpha val="0"/>
                </a:srgbClr>
              </a:clrTo>
            </a:clrChange>
          </a:blip>
          <a:srcRect b="5038"/>
          <a:stretch>
            <a:fillRect/>
          </a:stretch>
        </p:blipFill>
        <p:spPr bwMode="auto">
          <a:xfrm>
            <a:off x="1143000" y="2819400"/>
            <a:ext cx="4037076" cy="35464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enise\Desktop\periodic table.PNG"/>
          <p:cNvPicPr>
            <a:picLocks noChangeAspect="1" noChangeArrowheads="1"/>
          </p:cNvPicPr>
          <p:nvPr/>
        </p:nvPicPr>
        <p:blipFill>
          <a:blip r:embed="rId5" cstate="print"/>
          <a:srcRect l="2457" t="5882" r="1726" b="4706"/>
          <a:stretch>
            <a:fillRect/>
          </a:stretch>
        </p:blipFill>
        <p:spPr bwMode="auto">
          <a:xfrm>
            <a:off x="1066800" y="1676400"/>
            <a:ext cx="6858000" cy="4454338"/>
          </a:xfrm>
          <a:prstGeom prst="rect">
            <a:avLst/>
          </a:prstGeom>
          <a:noFill/>
          <a:ln w="9525">
            <a:noFill/>
            <a:miter lim="800000"/>
            <a:headEnd/>
            <a:tailEnd/>
          </a:ln>
        </p:spPr>
      </p:pic>
      <p:sp>
        <p:nvSpPr>
          <p:cNvPr id="4099" name="Title 3"/>
          <p:cNvSpPr>
            <a:spLocks noGrp="1"/>
          </p:cNvSpPr>
          <p:nvPr>
            <p:ph type="title"/>
          </p:nvPr>
        </p:nvSpPr>
        <p:spPr/>
        <p:txBody>
          <a:bodyPr/>
          <a:lstStyle/>
          <a:p>
            <a:r>
              <a:rPr lang="en-US" smtClean="0"/>
              <a:t>Composition of Matter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105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807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figure_02_05_labeled"/>
          <p:cNvPicPr>
            <a:picLocks noChangeAspect="1" noChangeArrowheads="1"/>
          </p:cNvPicPr>
          <p:nvPr/>
        </p:nvPicPr>
        <p:blipFill>
          <a:blip r:embed="rId3" cstate="print"/>
          <a:srcRect b="3088"/>
          <a:stretch>
            <a:fillRect/>
          </a:stretch>
        </p:blipFill>
        <p:spPr bwMode="auto">
          <a:xfrm>
            <a:off x="152400" y="2971800"/>
            <a:ext cx="6060017" cy="3733800"/>
          </a:xfrm>
          <a:prstGeom prst="rect">
            <a:avLst/>
          </a:prstGeom>
          <a:noFill/>
          <a:ln w="9525">
            <a:noFill/>
            <a:miter lim="800000"/>
            <a:headEnd/>
            <a:tailEnd/>
          </a:ln>
        </p:spPr>
      </p:pic>
      <p:sp>
        <p:nvSpPr>
          <p:cNvPr id="17411" name="Rectangle 7"/>
          <p:cNvSpPr>
            <a:spLocks noGrp="1" noChangeArrowheads="1"/>
          </p:cNvSpPr>
          <p:nvPr>
            <p:ph type="title"/>
          </p:nvPr>
        </p:nvSpPr>
        <p:spPr/>
        <p:txBody>
          <a:bodyPr/>
          <a:lstStyle/>
          <a:p>
            <a:r>
              <a:rPr lang="en-US" smtClean="0"/>
              <a:t>Water</a:t>
            </a:r>
          </a:p>
        </p:txBody>
      </p:sp>
      <p:sp>
        <p:nvSpPr>
          <p:cNvPr id="5124" name="Rectangle 8"/>
          <p:cNvSpPr>
            <a:spLocks noGrp="1" noChangeArrowheads="1"/>
          </p:cNvSpPr>
          <p:nvPr>
            <p:ph idx="1"/>
          </p:nvPr>
        </p:nvSpPr>
        <p:spPr>
          <a:xfrm>
            <a:off x="227013" y="838200"/>
            <a:ext cx="8683625" cy="2819400"/>
          </a:xfrm>
        </p:spPr>
        <p:txBody>
          <a:bodyPr/>
          <a:lstStyle/>
          <a:p>
            <a:r>
              <a:rPr lang="en-US" b="1" smtClean="0"/>
              <a:t>Solvent</a:t>
            </a:r>
            <a:r>
              <a:rPr lang="en-US" smtClean="0"/>
              <a:t> – dissolves other substances</a:t>
            </a:r>
          </a:p>
          <a:p>
            <a:pPr lvl="1"/>
            <a:r>
              <a:rPr lang="en-US" smtClean="0"/>
              <a:t>water: the universal solvent</a:t>
            </a:r>
          </a:p>
          <a:p>
            <a:pPr lvl="1"/>
            <a:r>
              <a:rPr lang="en-US" smtClean="0"/>
              <a:t>polar substances </a:t>
            </a:r>
            <a:r>
              <a:rPr lang="en-US" b="1" smtClean="0"/>
              <a:t>dissociate</a:t>
            </a:r>
            <a:r>
              <a:rPr lang="en-US" smtClean="0"/>
              <a:t> (</a:t>
            </a:r>
            <a:r>
              <a:rPr lang="en-US" b="1" smtClean="0"/>
              <a:t>ionize</a:t>
            </a:r>
            <a:r>
              <a:rPr lang="en-US" smtClean="0"/>
              <a:t>) in water, forming </a:t>
            </a:r>
            <a:r>
              <a:rPr lang="en-US" b="1" smtClean="0"/>
              <a:t>solutes</a:t>
            </a:r>
          </a:p>
          <a:p>
            <a:pPr lvl="2"/>
            <a:r>
              <a:rPr lang="en-US" smtClean="0"/>
              <a:t>water surrounds ions, forms hydrogen bonds</a:t>
            </a:r>
          </a:p>
          <a:p>
            <a:pPr lvl="1"/>
            <a:r>
              <a:rPr lang="en-US" smtClean="0"/>
              <a:t>facilitates many chemical reactions</a:t>
            </a:r>
          </a:p>
        </p:txBody>
      </p:sp>
      <p:pic>
        <p:nvPicPr>
          <p:cNvPr id="6" name="Picture 5" descr="hydrolysis_738"/>
          <p:cNvPicPr>
            <a:picLocks noChangeAspect="1" noChangeArrowheads="1"/>
          </p:cNvPicPr>
          <p:nvPr/>
        </p:nvPicPr>
        <p:blipFill>
          <a:blip r:embed="rId4" cstate="print"/>
          <a:srcRect t="2353"/>
          <a:stretch>
            <a:fillRect/>
          </a:stretch>
        </p:blipFill>
        <p:spPr bwMode="auto">
          <a:xfrm>
            <a:off x="6454775" y="2209800"/>
            <a:ext cx="2689225"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l="33334" r="34721" b="3764"/>
          <a:stretch>
            <a:fillRect/>
          </a:stretch>
        </p:blipFill>
        <p:spPr bwMode="auto">
          <a:xfrm>
            <a:off x="5556250" y="3733800"/>
            <a:ext cx="1682750" cy="3124200"/>
          </a:xfrm>
          <a:prstGeom prst="rect">
            <a:avLst/>
          </a:prstGeom>
          <a:noFill/>
          <a:ln w="9525">
            <a:noFill/>
            <a:miter lim="800000"/>
            <a:headEnd/>
            <a:tailEnd/>
          </a:ln>
        </p:spPr>
      </p:pic>
      <p:pic>
        <p:nvPicPr>
          <p:cNvPr id="18435" name="Picture 5"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r="72221" b="3764"/>
          <a:stretch>
            <a:fillRect/>
          </a:stretch>
        </p:blipFill>
        <p:spPr bwMode="auto">
          <a:xfrm>
            <a:off x="3717925" y="3733800"/>
            <a:ext cx="1463675" cy="3124200"/>
          </a:xfrm>
          <a:prstGeom prst="rect">
            <a:avLst/>
          </a:prstGeom>
          <a:noFill/>
          <a:ln w="9525">
            <a:noFill/>
            <a:miter lim="800000"/>
            <a:headEnd/>
            <a:tailEnd/>
          </a:ln>
        </p:spPr>
      </p:pic>
      <p:pic>
        <p:nvPicPr>
          <p:cNvPr id="7" name="Picture 6" descr="C:\Users\Denise Steele\Documents\Teaching\River Valley Community College textbooks\Microbiology - Tortora\Chapter_02\B_JPEG_Images_and_Tables\a_Labeled\figure_02_06_labeled.jpg"/>
          <p:cNvPicPr>
            <a:picLocks noChangeAspect="1" noChangeArrowheads="1"/>
          </p:cNvPicPr>
          <p:nvPr/>
        </p:nvPicPr>
        <p:blipFill>
          <a:blip r:embed="rId3" cstate="print"/>
          <a:srcRect l="70833" b="3764"/>
          <a:stretch>
            <a:fillRect/>
          </a:stretch>
        </p:blipFill>
        <p:spPr bwMode="auto">
          <a:xfrm>
            <a:off x="7607300" y="3733800"/>
            <a:ext cx="1536700" cy="3124200"/>
          </a:xfrm>
          <a:prstGeom prst="rect">
            <a:avLst/>
          </a:prstGeom>
          <a:noFill/>
          <a:ln w="9525">
            <a:noFill/>
            <a:miter lim="800000"/>
            <a:headEnd/>
            <a:tailEnd/>
          </a:ln>
        </p:spPr>
      </p:pic>
      <p:sp>
        <p:nvSpPr>
          <p:cNvPr id="18437" name="Rectangle 10"/>
          <p:cNvSpPr>
            <a:spLocks noGrp="1" noChangeArrowheads="1"/>
          </p:cNvSpPr>
          <p:nvPr>
            <p:ph type="title"/>
          </p:nvPr>
        </p:nvSpPr>
        <p:spPr/>
        <p:txBody>
          <a:bodyPr/>
          <a:lstStyle/>
          <a:p>
            <a:pPr eaLnBrk="1" hangingPunct="1"/>
            <a:r>
              <a:rPr lang="en-US" smtClean="0"/>
              <a:t>Acids, Bases, and Salts</a:t>
            </a:r>
          </a:p>
        </p:txBody>
      </p:sp>
      <p:sp>
        <p:nvSpPr>
          <p:cNvPr id="3" name="Rectangle 11"/>
          <p:cNvSpPr>
            <a:spLocks noGrp="1" noChangeArrowheads="1"/>
          </p:cNvSpPr>
          <p:nvPr>
            <p:ph idx="1"/>
          </p:nvPr>
        </p:nvSpPr>
        <p:spPr>
          <a:xfrm>
            <a:off x="227013" y="838200"/>
            <a:ext cx="8683625" cy="3657600"/>
          </a:xfrm>
        </p:spPr>
        <p:txBody>
          <a:bodyPr/>
          <a:lstStyle/>
          <a:p>
            <a:pPr eaLnBrk="1" hangingPunct="1"/>
            <a:r>
              <a:rPr lang="en-US" b="1" smtClean="0"/>
              <a:t>Acids</a:t>
            </a:r>
            <a:r>
              <a:rPr lang="en-US" smtClean="0"/>
              <a:t> – H</a:t>
            </a:r>
            <a:r>
              <a:rPr lang="en-US" baseline="30000" smtClean="0"/>
              <a:t>+</a:t>
            </a:r>
            <a:r>
              <a:rPr lang="en-US" smtClean="0"/>
              <a:t> donor; dissociate into one or more H</a:t>
            </a:r>
            <a:r>
              <a:rPr lang="en-US" baseline="30000" smtClean="0"/>
              <a:t>+</a:t>
            </a:r>
            <a:r>
              <a:rPr lang="en-US" smtClean="0"/>
              <a:t> </a:t>
            </a:r>
          </a:p>
          <a:p>
            <a:pPr eaLnBrk="1" hangingPunct="1">
              <a:buFont typeface="Wingdings" pitchFamily="2" charset="2"/>
              <a:buNone/>
            </a:pPr>
            <a:r>
              <a:rPr lang="en-US" smtClean="0"/>
              <a:t>		HCl </a:t>
            </a:r>
            <a:r>
              <a:rPr lang="en-US" smtClean="0">
                <a:sym typeface="Symbol" pitchFamily="18" charset="2"/>
              </a:rPr>
              <a:t> </a:t>
            </a:r>
            <a:r>
              <a:rPr lang="en-US" smtClean="0"/>
              <a:t>H</a:t>
            </a:r>
            <a:r>
              <a:rPr lang="en-US" baseline="30000" smtClean="0"/>
              <a:t>+</a:t>
            </a:r>
            <a:r>
              <a:rPr lang="en-US" smtClean="0"/>
              <a:t> + Cl</a:t>
            </a:r>
            <a:r>
              <a:rPr lang="en-US" baseline="30000" smtClean="0">
                <a:sym typeface="Symbol" pitchFamily="18" charset="2"/>
              </a:rPr>
              <a:t></a:t>
            </a:r>
            <a:r>
              <a:rPr lang="en-US" smtClean="0"/>
              <a:t> </a:t>
            </a:r>
          </a:p>
          <a:p>
            <a:pPr eaLnBrk="1" hangingPunct="1"/>
            <a:r>
              <a:rPr lang="en-US" b="1" smtClean="0"/>
              <a:t>Bases</a:t>
            </a:r>
            <a:r>
              <a:rPr lang="en-US" smtClean="0"/>
              <a:t> – H</a:t>
            </a:r>
            <a:r>
              <a:rPr lang="en-US" baseline="30000" smtClean="0"/>
              <a:t>+</a:t>
            </a:r>
            <a:r>
              <a:rPr lang="en-US" smtClean="0"/>
              <a:t> acceptor; dissociate into one or more OH</a:t>
            </a:r>
            <a:r>
              <a:rPr lang="en-US" baseline="30000" smtClean="0">
                <a:sym typeface="Symbol" pitchFamily="18" charset="2"/>
              </a:rPr>
              <a:t></a:t>
            </a:r>
            <a:r>
              <a:rPr lang="en-US" smtClean="0"/>
              <a:t> </a:t>
            </a:r>
          </a:p>
          <a:p>
            <a:pPr eaLnBrk="1" hangingPunct="1">
              <a:buFont typeface="Wingdings" pitchFamily="2" charset="2"/>
              <a:buNone/>
            </a:pPr>
            <a:r>
              <a:rPr lang="en-US" smtClean="0"/>
              <a:t>		NaOH </a:t>
            </a:r>
            <a:r>
              <a:rPr lang="en-US" smtClean="0">
                <a:sym typeface="Symbol" pitchFamily="18" charset="2"/>
              </a:rPr>
              <a:t> </a:t>
            </a:r>
            <a:r>
              <a:rPr lang="en-US" smtClean="0"/>
              <a:t>Na</a:t>
            </a:r>
            <a:r>
              <a:rPr lang="en-US" baseline="30000" smtClean="0"/>
              <a:t>+</a:t>
            </a:r>
            <a:r>
              <a:rPr lang="en-US" smtClean="0"/>
              <a:t> + OH</a:t>
            </a:r>
            <a:r>
              <a:rPr lang="en-US" baseline="30000" smtClean="0">
                <a:sym typeface="Symbol" pitchFamily="18" charset="2"/>
              </a:rPr>
              <a:t></a:t>
            </a:r>
          </a:p>
          <a:p>
            <a:pPr eaLnBrk="1" hangingPunct="1"/>
            <a:r>
              <a:rPr lang="en-US" b="1" smtClean="0"/>
              <a:t>Salts</a:t>
            </a:r>
            <a:r>
              <a:rPr lang="en-US" smtClean="0"/>
              <a:t> – dissociate into cations (positive ions) &amp; anions (negative ions), but not H</a:t>
            </a:r>
            <a:r>
              <a:rPr lang="en-US" baseline="30000" smtClean="0"/>
              <a:t>+</a:t>
            </a:r>
            <a:r>
              <a:rPr lang="en-US" smtClean="0"/>
              <a:t> or OH</a:t>
            </a:r>
            <a:r>
              <a:rPr lang="en-US" baseline="30000" smtClean="0">
                <a:sym typeface="Symbol" pitchFamily="18" charset="2"/>
              </a:rPr>
              <a:t></a:t>
            </a:r>
          </a:p>
          <a:p>
            <a:pPr eaLnBrk="1" hangingPunct="1">
              <a:buFont typeface="Wingdings" pitchFamily="2" charset="2"/>
              <a:buNone/>
            </a:pPr>
            <a:r>
              <a:rPr lang="en-US" baseline="30000" smtClean="0">
                <a:sym typeface="Symbol" pitchFamily="18" charset="2"/>
              </a:rPr>
              <a:t>		</a:t>
            </a:r>
            <a:r>
              <a:rPr lang="en-US" smtClean="0"/>
              <a:t>NaCl </a:t>
            </a:r>
            <a:r>
              <a:rPr lang="en-US" smtClean="0">
                <a:sym typeface="Symbol" pitchFamily="18" charset="2"/>
              </a:rPr>
              <a:t> </a:t>
            </a:r>
            <a:r>
              <a:rPr lang="en-US" smtClean="0"/>
              <a:t>Na</a:t>
            </a:r>
            <a:r>
              <a:rPr lang="en-US" baseline="30000" smtClean="0"/>
              <a:t>+</a:t>
            </a:r>
            <a:r>
              <a:rPr lang="en-US" smtClean="0"/>
              <a:t> + Cl</a:t>
            </a:r>
            <a:r>
              <a:rPr lang="en-US" baseline="30000" smtClean="0">
                <a:sym typeface="Symbol"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type="title"/>
          </p:nvPr>
        </p:nvSpPr>
        <p:spPr/>
        <p:txBody>
          <a:bodyPr/>
          <a:lstStyle/>
          <a:p>
            <a:pPr eaLnBrk="1" hangingPunct="1"/>
            <a:r>
              <a:rPr lang="en-US" smtClean="0"/>
              <a:t>Acid-Base Balance</a:t>
            </a:r>
          </a:p>
        </p:txBody>
      </p:sp>
      <p:sp>
        <p:nvSpPr>
          <p:cNvPr id="11267" name="Rectangle 5"/>
          <p:cNvSpPr>
            <a:spLocks noGrp="1" noChangeArrowheads="1"/>
          </p:cNvSpPr>
          <p:nvPr>
            <p:ph idx="1"/>
          </p:nvPr>
        </p:nvSpPr>
        <p:spPr>
          <a:xfrm>
            <a:off x="227013" y="838200"/>
            <a:ext cx="4268787" cy="6019800"/>
          </a:xfrm>
        </p:spPr>
        <p:txBody>
          <a:bodyPr/>
          <a:lstStyle/>
          <a:p>
            <a:pPr eaLnBrk="1" hangingPunct="1"/>
            <a:r>
              <a:rPr lang="en-US" b="1" smtClean="0"/>
              <a:t>pH </a:t>
            </a:r>
            <a:r>
              <a:rPr lang="en-US" smtClean="0"/>
              <a:t>– concentration of H</a:t>
            </a:r>
            <a:r>
              <a:rPr lang="en-US" baseline="30000" smtClean="0"/>
              <a:t>+</a:t>
            </a:r>
            <a:r>
              <a:rPr lang="en-US" smtClean="0"/>
              <a:t> in solution:  pH = </a:t>
            </a:r>
            <a:r>
              <a:rPr lang="en-US" smtClean="0">
                <a:sym typeface="Symbol" pitchFamily="18" charset="2"/>
              </a:rPr>
              <a:t></a:t>
            </a:r>
            <a:r>
              <a:rPr lang="en-US" smtClean="0"/>
              <a:t>log[H</a:t>
            </a:r>
            <a:r>
              <a:rPr lang="en-US" baseline="30000" smtClean="0"/>
              <a:t>+</a:t>
            </a:r>
            <a:r>
              <a:rPr lang="en-US" smtClean="0"/>
              <a:t>]</a:t>
            </a:r>
          </a:p>
          <a:p>
            <a:pPr lvl="1" eaLnBrk="1" hangingPunct="1"/>
            <a:r>
              <a:rPr lang="en-US" b="1" smtClean="0"/>
              <a:t>pH scale</a:t>
            </a:r>
            <a:r>
              <a:rPr lang="en-US" smtClean="0"/>
              <a:t>: logarithmic</a:t>
            </a:r>
          </a:p>
          <a:p>
            <a:pPr lvl="2" eaLnBrk="1" hangingPunct="1"/>
            <a:r>
              <a:rPr lang="en-US" smtClean="0"/>
              <a:t>from 0 (strong acid) to 14 (strong base); 7 is neutral</a:t>
            </a:r>
          </a:p>
          <a:p>
            <a:pPr eaLnBrk="1" hangingPunct="1"/>
            <a:r>
              <a:rPr lang="en-US" b="1" smtClean="0"/>
              <a:t>Buffers</a:t>
            </a:r>
            <a:r>
              <a:rPr lang="en-US" smtClean="0"/>
              <a:t> – prevent changes in pH</a:t>
            </a:r>
          </a:p>
          <a:p>
            <a:pPr lvl="1" eaLnBrk="1" hangingPunct="1"/>
            <a:r>
              <a:rPr lang="en-US" smtClean="0"/>
              <a:t>release &amp; accept H</a:t>
            </a:r>
            <a:r>
              <a:rPr lang="en-US" baseline="30000" smtClean="0"/>
              <a:t>+</a:t>
            </a:r>
          </a:p>
          <a:p>
            <a:pPr eaLnBrk="1" hangingPunct="1"/>
            <a:r>
              <a:rPr lang="en-US" smtClean="0"/>
              <a:t>Most organisms grow best at pH 6.5-8.5</a:t>
            </a:r>
          </a:p>
          <a:p>
            <a:pPr lvl="1" eaLnBrk="1" hangingPunct="1"/>
            <a:r>
              <a:rPr lang="en-US" smtClean="0"/>
              <a:t>enzymes require particular pHs to retain shape</a:t>
            </a:r>
          </a:p>
          <a:p>
            <a:pPr lvl="1" eaLnBrk="1" hangingPunct="1"/>
            <a:r>
              <a:rPr lang="en-US" smtClean="0"/>
              <a:t>biochemical reactions very sensitive to pH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7600" y="3429000"/>
            <a:ext cx="609600" cy="609600"/>
          </a:xfrm>
          <a:prstGeom prst="rect">
            <a:avLst/>
          </a:prstGeom>
        </p:spPr>
      </p:pic>
      <p:pic>
        <p:nvPicPr>
          <p:cNvPr id="6" name="Picture Placeholder 1" descr="OSC_Microbio_00_AA_ph.jpg"/>
          <p:cNvPicPr>
            <a:picLocks noChangeAspect="1"/>
          </p:cNvPicPr>
          <p:nvPr/>
        </p:nvPicPr>
        <p:blipFill>
          <a:blip r:embed="rId6">
            <a:extLst>
              <a:ext uri="{28A0092B-C50C-407E-A947-70E740481C1C}">
                <a14:useLocalDpi xmlns:a14="http://schemas.microsoft.com/office/drawing/2010/main" val="0"/>
              </a:ext>
            </a:extLst>
          </a:blip>
          <a:srcRect l="-30195" r="-30195"/>
          <a:stretch>
            <a:fillRect/>
          </a:stretch>
        </p:blipFill>
        <p:spPr>
          <a:xfrm>
            <a:off x="4489450" y="1108075"/>
            <a:ext cx="4030663" cy="5256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41109"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unfigure_p037"/>
          <p:cNvPicPr>
            <a:picLocks noChangeAspect="1" noChangeArrowheads="1"/>
          </p:cNvPicPr>
          <p:nvPr/>
        </p:nvPicPr>
        <p:blipFill>
          <a:blip r:embed="rId3" cstate="print"/>
          <a:srcRect/>
          <a:stretch>
            <a:fillRect/>
          </a:stretch>
        </p:blipFill>
        <p:spPr bwMode="auto">
          <a:xfrm>
            <a:off x="3806825" y="2886075"/>
            <a:ext cx="5337175" cy="3971925"/>
          </a:xfrm>
          <a:prstGeom prst="rect">
            <a:avLst/>
          </a:prstGeom>
          <a:noFill/>
          <a:ln w="9525">
            <a:noFill/>
            <a:miter lim="800000"/>
            <a:headEnd/>
            <a:tailEnd/>
          </a:ln>
        </p:spPr>
      </p:pic>
      <p:sp>
        <p:nvSpPr>
          <p:cNvPr id="21507" name="Rectangle 7"/>
          <p:cNvSpPr>
            <a:spLocks noGrp="1" noChangeArrowheads="1"/>
          </p:cNvSpPr>
          <p:nvPr>
            <p:ph type="title"/>
          </p:nvPr>
        </p:nvSpPr>
        <p:spPr/>
        <p:txBody>
          <a:bodyPr/>
          <a:lstStyle/>
          <a:p>
            <a:pPr eaLnBrk="1" hangingPunct="1"/>
            <a:r>
              <a:rPr lang="en-US" smtClean="0"/>
              <a:t>Structure and Chemistry</a:t>
            </a:r>
          </a:p>
        </p:txBody>
      </p:sp>
      <p:sp>
        <p:nvSpPr>
          <p:cNvPr id="13316" name="Rectangle 8"/>
          <p:cNvSpPr>
            <a:spLocks noGrp="1" noChangeArrowheads="1"/>
          </p:cNvSpPr>
          <p:nvPr>
            <p:ph idx="1"/>
          </p:nvPr>
        </p:nvSpPr>
        <p:spPr>
          <a:xfrm>
            <a:off x="227013" y="838200"/>
            <a:ext cx="3354387" cy="5867400"/>
          </a:xfrm>
        </p:spPr>
        <p:txBody>
          <a:bodyPr/>
          <a:lstStyle/>
          <a:p>
            <a:pPr eaLnBrk="1" hangingPunct="1"/>
            <a:r>
              <a:rPr lang="en-US" b="1" smtClean="0"/>
              <a:t>Carbon skeleton </a:t>
            </a:r>
            <a:r>
              <a:rPr lang="en-US" smtClean="0"/>
              <a:t>– chain of carbon atoms in an organic molecule</a:t>
            </a:r>
            <a:endParaRPr lang="en-US" b="1" smtClean="0"/>
          </a:p>
          <a:p>
            <a:pPr eaLnBrk="1" hangingPunct="1"/>
            <a:r>
              <a:rPr lang="en-US" b="1" smtClean="0"/>
              <a:t>Functional groups</a:t>
            </a:r>
            <a:r>
              <a:rPr lang="en-US" smtClean="0"/>
              <a:t> – specific groups of atoms</a:t>
            </a:r>
          </a:p>
          <a:p>
            <a:pPr lvl="1" eaLnBrk="1" hangingPunct="1"/>
            <a:r>
              <a:rPr lang="en-US" smtClean="0"/>
              <a:t>responsible for most chemical properties of organic compounds</a:t>
            </a:r>
          </a:p>
          <a:p>
            <a:pPr lvl="1" eaLnBrk="1" hangingPunct="1"/>
            <a:r>
              <a:rPr lang="en-US" smtClean="0"/>
              <a:t>e.g. alcohols have hydroxyl (–OH) groups</a:t>
            </a:r>
          </a:p>
        </p:txBody>
      </p:sp>
      <p:pic>
        <p:nvPicPr>
          <p:cNvPr id="21509" name="Picture 6" descr="unfigure_p038_1"/>
          <p:cNvPicPr>
            <a:picLocks noChangeAspect="1" noChangeArrowheads="1"/>
          </p:cNvPicPr>
          <p:nvPr/>
        </p:nvPicPr>
        <p:blipFill>
          <a:blip r:embed="rId4" cstate="print"/>
          <a:srcRect/>
          <a:stretch>
            <a:fillRect/>
          </a:stretch>
        </p:blipFill>
        <p:spPr bwMode="auto">
          <a:xfrm>
            <a:off x="5029200" y="762000"/>
            <a:ext cx="2133600" cy="1725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
          <p:cNvSpPr>
            <a:spLocks noGrp="1" noChangeArrowheads="1"/>
          </p:cNvSpPr>
          <p:nvPr>
            <p:ph type="title"/>
          </p:nvPr>
        </p:nvSpPr>
        <p:spPr/>
        <p:txBody>
          <a:bodyPr/>
          <a:lstStyle/>
          <a:p>
            <a:pPr eaLnBrk="1" hangingPunct="1"/>
            <a:r>
              <a:rPr lang="en-US" smtClean="0"/>
              <a:t>Functional Groups</a:t>
            </a:r>
          </a:p>
        </p:txBody>
      </p:sp>
      <p:sp>
        <p:nvSpPr>
          <p:cNvPr id="13" name="Content Placeholder 12"/>
          <p:cNvSpPr>
            <a:spLocks noGrp="1"/>
          </p:cNvSpPr>
          <p:nvPr>
            <p:ph idx="1"/>
          </p:nvPr>
        </p:nvSpPr>
        <p:spPr>
          <a:xfrm>
            <a:off x="227013" y="838200"/>
            <a:ext cx="4344987" cy="3886200"/>
          </a:xfrm>
        </p:spPr>
        <p:txBody>
          <a:bodyPr/>
          <a:lstStyle/>
          <a:p>
            <a:pPr eaLnBrk="1" hangingPunct="1"/>
            <a:r>
              <a:rPr lang="en-US" smtClean="0"/>
              <a:t>Biological molecules often have &gt;1 functional group</a:t>
            </a:r>
          </a:p>
        </p:txBody>
      </p:sp>
      <p:pic>
        <p:nvPicPr>
          <p:cNvPr id="14341" name="Picture 5" descr="C:\Users\Denise Steele\Documents\Teaching\River Valley Community College textbooks\Microbiology - Tortora\Chapter_02\B_JPEG_Images_and_Tables\a_Labeled\figure_02_12_labeled.jpg"/>
          <p:cNvPicPr>
            <a:picLocks noChangeAspect="1" noChangeArrowheads="1"/>
          </p:cNvPicPr>
          <p:nvPr/>
        </p:nvPicPr>
        <p:blipFill>
          <a:blip r:embed="rId3" cstate="print"/>
          <a:srcRect t="27077" r="40118" b="21468"/>
          <a:stretch>
            <a:fillRect/>
          </a:stretch>
        </p:blipFill>
        <p:spPr bwMode="auto">
          <a:xfrm>
            <a:off x="152400" y="3733800"/>
            <a:ext cx="4351338" cy="1752600"/>
          </a:xfrm>
          <a:prstGeom prst="rect">
            <a:avLst/>
          </a:prstGeom>
          <a:noFill/>
          <a:ln w="9525">
            <a:noFill/>
            <a:miter lim="800000"/>
            <a:headEnd/>
            <a:tailEnd/>
          </a:ln>
        </p:spPr>
      </p:pic>
      <p:pic>
        <p:nvPicPr>
          <p:cNvPr id="12" name="Picture Placeholder 1" descr="OSC_Microbio_07_01_TBLcomFun.jpg"/>
          <p:cNvPicPr>
            <a:picLocks noChangeAspect="1"/>
          </p:cNvPicPr>
          <p:nvPr/>
        </p:nvPicPr>
        <p:blipFill>
          <a:blip r:embed="rId4" cstate="print">
            <a:extLst>
              <a:ext uri="{28A0092B-C50C-407E-A947-70E740481C1C}">
                <a14:useLocalDpi xmlns:a14="http://schemas.microsoft.com/office/drawing/2010/main" val="0"/>
              </a:ext>
            </a:extLst>
          </a:blip>
          <a:srcRect l="-8522" r="-8522"/>
          <a:stretch>
            <a:fillRect/>
          </a:stretch>
        </p:blipFill>
        <p:spPr>
          <a:xfrm>
            <a:off x="4602332" y="898862"/>
            <a:ext cx="4384204" cy="5715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title"/>
          </p:nvPr>
        </p:nvSpPr>
        <p:spPr/>
        <p:txBody>
          <a:bodyPr/>
          <a:lstStyle/>
          <a:p>
            <a:pPr eaLnBrk="1" hangingPunct="1"/>
            <a:r>
              <a:rPr lang="en-US" smtClean="0"/>
              <a:t>Macromolecules</a:t>
            </a:r>
          </a:p>
        </p:txBody>
      </p:sp>
      <p:sp>
        <p:nvSpPr>
          <p:cNvPr id="18436" name="Rectangle 8"/>
          <p:cNvSpPr>
            <a:spLocks noGrp="1" noChangeArrowheads="1"/>
          </p:cNvSpPr>
          <p:nvPr>
            <p:ph sz="half" idx="1"/>
          </p:nvPr>
        </p:nvSpPr>
        <p:spPr/>
        <p:txBody>
          <a:bodyPr/>
          <a:lstStyle/>
          <a:p>
            <a:pPr eaLnBrk="1" hangingPunct="1"/>
            <a:r>
              <a:rPr lang="en-US" b="1" dirty="0" smtClean="0"/>
              <a:t>Macromolecules</a:t>
            </a:r>
            <a:r>
              <a:rPr lang="en-US" dirty="0" smtClean="0"/>
              <a:t> – </a:t>
            </a:r>
            <a:r>
              <a:rPr lang="en-US" b="1" dirty="0" smtClean="0"/>
              <a:t>polymers</a:t>
            </a:r>
            <a:r>
              <a:rPr lang="en-US" dirty="0" smtClean="0"/>
              <a:t> consisting of many small repeating </a:t>
            </a:r>
            <a:r>
              <a:rPr lang="en-US" b="1" dirty="0" smtClean="0"/>
              <a:t>monomers</a:t>
            </a:r>
            <a:r>
              <a:rPr lang="en-US" dirty="0" smtClean="0"/>
              <a:t>, bonded covalently</a:t>
            </a:r>
          </a:p>
        </p:txBody>
      </p:sp>
      <p:sp>
        <p:nvSpPr>
          <p:cNvPr id="2" name="Content Placeholder 1"/>
          <p:cNvSpPr>
            <a:spLocks noGrp="1"/>
          </p:cNvSpPr>
          <p:nvPr>
            <p:ph sz="half" idx="2"/>
          </p:nvPr>
        </p:nvSpPr>
        <p:spPr/>
        <p:txBody>
          <a:bodyPr/>
          <a:lstStyle/>
          <a:p>
            <a:pPr eaLnBrk="1" hangingPunct="1"/>
            <a:r>
              <a:rPr lang="en-US" dirty="0"/>
              <a:t>Macromolecules &amp; their monomers:</a:t>
            </a:r>
          </a:p>
          <a:p>
            <a:pPr lvl="1" eaLnBrk="1" hangingPunct="1"/>
            <a:r>
              <a:rPr lang="en-US" b="1" dirty="0"/>
              <a:t>carbohydrates</a:t>
            </a:r>
            <a:r>
              <a:rPr lang="en-US" dirty="0"/>
              <a:t>: monosaccharides</a:t>
            </a:r>
            <a:endParaRPr lang="en-US" b="1" dirty="0"/>
          </a:p>
          <a:p>
            <a:pPr lvl="1" eaLnBrk="1" hangingPunct="1"/>
            <a:r>
              <a:rPr lang="en-US" b="1" dirty="0"/>
              <a:t>lipids</a:t>
            </a:r>
            <a:r>
              <a:rPr lang="en-US" dirty="0"/>
              <a:t>: fatty acids &amp; glycerol</a:t>
            </a:r>
            <a:endParaRPr lang="en-US" b="1" dirty="0"/>
          </a:p>
          <a:p>
            <a:pPr lvl="1" eaLnBrk="1" hangingPunct="1"/>
            <a:r>
              <a:rPr lang="en-US" b="1" dirty="0"/>
              <a:t>proteins</a:t>
            </a:r>
            <a:r>
              <a:rPr lang="en-US" dirty="0"/>
              <a:t>: amino acids</a:t>
            </a:r>
            <a:endParaRPr lang="en-US" b="1" dirty="0"/>
          </a:p>
          <a:p>
            <a:pPr lvl="1" eaLnBrk="1" hangingPunct="1"/>
            <a:r>
              <a:rPr lang="en-US" b="1" dirty="0"/>
              <a:t>nucleic acids</a:t>
            </a:r>
            <a:r>
              <a:rPr lang="en-US" dirty="0"/>
              <a:t>: nucleotides</a:t>
            </a:r>
            <a:endParaRPr lang="en-US"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title"/>
          </p:nvPr>
        </p:nvSpPr>
        <p:spPr/>
        <p:txBody>
          <a:bodyPr/>
          <a:lstStyle/>
          <a:p>
            <a:pPr eaLnBrk="1" hangingPunct="1"/>
            <a:r>
              <a:rPr lang="en-US" smtClean="0"/>
              <a:t>Polymers</a:t>
            </a:r>
          </a:p>
        </p:txBody>
      </p:sp>
      <p:sp>
        <p:nvSpPr>
          <p:cNvPr id="18436" name="Rectangle 8"/>
          <p:cNvSpPr>
            <a:spLocks noGrp="1" noChangeArrowheads="1"/>
          </p:cNvSpPr>
          <p:nvPr>
            <p:ph idx="1"/>
          </p:nvPr>
        </p:nvSpPr>
        <p:spPr>
          <a:xfrm>
            <a:off x="227013" y="838200"/>
            <a:ext cx="4497387" cy="6019800"/>
          </a:xfrm>
        </p:spPr>
        <p:txBody>
          <a:bodyPr/>
          <a:lstStyle/>
          <a:p>
            <a:pPr eaLnBrk="1" hangingPunct="1"/>
            <a:r>
              <a:rPr lang="en-US" smtClean="0"/>
              <a:t>Monomers joined into polymers by </a:t>
            </a:r>
            <a:r>
              <a:rPr lang="en-US" b="1" smtClean="0"/>
              <a:t>dehydration synthesis</a:t>
            </a:r>
            <a:r>
              <a:rPr lang="en-US" smtClean="0"/>
              <a:t> or condensation reactions</a:t>
            </a:r>
          </a:p>
          <a:p>
            <a:pPr lvl="1" eaLnBrk="1" hangingPunct="1"/>
            <a:r>
              <a:rPr lang="en-US" smtClean="0"/>
              <a:t>produces water</a:t>
            </a:r>
          </a:p>
          <a:p>
            <a:pPr lvl="1" eaLnBrk="1" hangingPunct="1"/>
            <a:r>
              <a:rPr lang="en-US" smtClean="0"/>
              <a:t>energy required to make bonds</a:t>
            </a:r>
          </a:p>
          <a:p>
            <a:pPr lvl="2" eaLnBrk="1" hangingPunct="1">
              <a:buFont typeface="Calibri" pitchFamily="34" charset="0"/>
              <a:buChar char="–"/>
            </a:pPr>
            <a:r>
              <a:rPr lang="en-US" smtClean="0"/>
              <a:t>“building”</a:t>
            </a:r>
          </a:p>
          <a:p>
            <a:pPr eaLnBrk="1" hangingPunct="1"/>
            <a:r>
              <a:rPr lang="en-US" smtClean="0"/>
              <a:t>Polymers broken apart into monomers by </a:t>
            </a:r>
            <a:r>
              <a:rPr lang="en-US" b="1" smtClean="0"/>
              <a:t>hydrolysis</a:t>
            </a:r>
          </a:p>
          <a:p>
            <a:pPr lvl="1" eaLnBrk="1" hangingPunct="1"/>
            <a:r>
              <a:rPr lang="en-US" smtClean="0"/>
              <a:t>requires water</a:t>
            </a:r>
          </a:p>
          <a:p>
            <a:pPr lvl="1" eaLnBrk="1" hangingPunct="1"/>
            <a:r>
              <a:rPr lang="en-US" smtClean="0"/>
              <a:t>energy released when bonds broken</a:t>
            </a:r>
          </a:p>
          <a:p>
            <a:pPr lvl="2" eaLnBrk="1" hangingPunct="1">
              <a:buFont typeface="Calibri" pitchFamily="34" charset="0"/>
              <a:buChar char="–"/>
            </a:pPr>
            <a:r>
              <a:rPr lang="en-US" smtClean="0"/>
              <a:t>“burning”</a:t>
            </a:r>
          </a:p>
        </p:txBody>
      </p:sp>
      <p:pic>
        <p:nvPicPr>
          <p:cNvPr id="9" name="Picture 8" descr="hydrolysis_738"/>
          <p:cNvPicPr>
            <a:picLocks noChangeAspect="1" noChangeArrowheads="1"/>
          </p:cNvPicPr>
          <p:nvPr/>
        </p:nvPicPr>
        <p:blipFill>
          <a:blip r:embed="rId3" cstate="print"/>
          <a:srcRect t="2353"/>
          <a:stretch>
            <a:fillRect/>
          </a:stretch>
        </p:blipFill>
        <p:spPr bwMode="auto">
          <a:xfrm>
            <a:off x="4997450" y="4038600"/>
            <a:ext cx="4146550" cy="2819400"/>
          </a:xfrm>
          <a:prstGeom prst="rect">
            <a:avLst/>
          </a:prstGeom>
          <a:noFill/>
          <a:ln w="9525">
            <a:noFill/>
            <a:miter lim="800000"/>
            <a:headEnd/>
            <a:tailEnd/>
          </a:ln>
        </p:spPr>
      </p:pic>
      <p:pic>
        <p:nvPicPr>
          <p:cNvPr id="6" name="Picture Placeholder 1" descr="OSC_Microbio_07_01_dehydrat.jpg"/>
          <p:cNvPicPr>
            <a:picLocks noChangeAspect="1"/>
          </p:cNvPicPr>
          <p:nvPr/>
        </p:nvPicPr>
        <p:blipFill>
          <a:blip r:embed="rId4">
            <a:extLst>
              <a:ext uri="{28A0092B-C50C-407E-A947-70E740481C1C}">
                <a14:useLocalDpi xmlns:a14="http://schemas.microsoft.com/office/drawing/2010/main" val="0"/>
              </a:ext>
            </a:extLst>
          </a:blip>
          <a:srcRect t="-59428" b="-59428"/>
          <a:stretch>
            <a:fillRect/>
          </a:stretch>
        </p:blipFill>
        <p:spPr>
          <a:xfrm>
            <a:off x="4111834" y="1549363"/>
            <a:ext cx="5032165" cy="2184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5" descr="figure_02_08_labeled"/>
          <p:cNvPicPr>
            <a:picLocks noChangeAspect="1" noChangeArrowheads="1"/>
          </p:cNvPicPr>
          <p:nvPr/>
        </p:nvPicPr>
        <p:blipFill>
          <a:blip r:embed="rId3" cstate="print"/>
          <a:srcRect b="7201"/>
          <a:stretch>
            <a:fillRect/>
          </a:stretch>
        </p:blipFill>
        <p:spPr bwMode="auto">
          <a:xfrm>
            <a:off x="0" y="4910138"/>
            <a:ext cx="9144000" cy="1947862"/>
          </a:xfrm>
          <a:prstGeom prst="rect">
            <a:avLst/>
          </a:prstGeom>
          <a:noFill/>
          <a:ln w="9525">
            <a:noFill/>
            <a:miter lim="800000"/>
            <a:headEnd/>
            <a:tailEnd/>
          </a:ln>
        </p:spPr>
      </p:pic>
      <p:sp>
        <p:nvSpPr>
          <p:cNvPr id="25603" name="Rectangle 4"/>
          <p:cNvSpPr>
            <a:spLocks noGrp="1" noChangeArrowheads="1"/>
          </p:cNvSpPr>
          <p:nvPr>
            <p:ph type="title"/>
          </p:nvPr>
        </p:nvSpPr>
        <p:spPr/>
        <p:txBody>
          <a:bodyPr/>
          <a:lstStyle/>
          <a:p>
            <a:pPr eaLnBrk="1" hangingPunct="1"/>
            <a:r>
              <a:rPr lang="en-US" smtClean="0"/>
              <a:t>Simple Carbohydrates</a:t>
            </a:r>
          </a:p>
        </p:txBody>
      </p:sp>
      <p:sp>
        <p:nvSpPr>
          <p:cNvPr id="20483" name="Rectangle 5"/>
          <p:cNvSpPr>
            <a:spLocks noGrp="1" noChangeArrowheads="1"/>
          </p:cNvSpPr>
          <p:nvPr>
            <p:ph idx="1"/>
          </p:nvPr>
        </p:nvSpPr>
        <p:spPr>
          <a:xfrm>
            <a:off x="227013" y="838200"/>
            <a:ext cx="8683625" cy="3352800"/>
          </a:xfrm>
        </p:spPr>
        <p:txBody>
          <a:bodyPr/>
          <a:lstStyle/>
          <a:p>
            <a:pPr eaLnBrk="1" hangingPunct="1"/>
            <a:r>
              <a:rPr lang="en-US" smtClean="0"/>
              <a:t>Cell structures &amp; energy sources</a:t>
            </a:r>
          </a:p>
          <a:p>
            <a:pPr eaLnBrk="1" hangingPunct="1"/>
            <a:r>
              <a:rPr lang="en-US" smtClean="0"/>
              <a:t>Made of C, H, &amp; O; formula (CH</a:t>
            </a:r>
            <a:r>
              <a:rPr lang="en-US" baseline="-25000" smtClean="0"/>
              <a:t>2</a:t>
            </a:r>
            <a:r>
              <a:rPr lang="en-US" smtClean="0"/>
              <a:t>O)</a:t>
            </a:r>
            <a:r>
              <a:rPr lang="en-US" i="1" baseline="-25000" smtClean="0"/>
              <a:t>n</a:t>
            </a:r>
          </a:p>
          <a:p>
            <a:pPr eaLnBrk="1" hangingPunct="1"/>
            <a:r>
              <a:rPr lang="en-US" b="1" smtClean="0"/>
              <a:t>Monosaccharides</a:t>
            </a:r>
            <a:r>
              <a:rPr lang="en-US" smtClean="0"/>
              <a:t> – simple sugars; 3-7 C atoms</a:t>
            </a:r>
          </a:p>
          <a:p>
            <a:pPr lvl="1" eaLnBrk="1" hangingPunct="1"/>
            <a:r>
              <a:rPr lang="en-US" smtClean="0"/>
              <a:t>glucose, fructose, galactose</a:t>
            </a:r>
          </a:p>
          <a:p>
            <a:pPr eaLnBrk="1" hangingPunct="1"/>
            <a:r>
              <a:rPr lang="en-US" b="1" smtClean="0"/>
              <a:t>Disaccharides</a:t>
            </a:r>
            <a:r>
              <a:rPr lang="en-US" smtClean="0"/>
              <a:t> – 2 monosaccharides joined by dehydration synthesis (broken down by hydrolysis)</a:t>
            </a:r>
          </a:p>
          <a:p>
            <a:pPr lvl="1" eaLnBrk="1" hangingPunct="1"/>
            <a:r>
              <a:rPr lang="en-US" smtClean="0"/>
              <a:t>sucrose, lactose, maltose</a:t>
            </a:r>
          </a:p>
        </p:txBody>
      </p:sp>
      <p:pic>
        <p:nvPicPr>
          <p:cNvPr id="6" name="Picture 9" descr="C:\Documents and Settings\dsteele\My Documents\River Valley Community College\Biology I\from the book\Chapter_03\B_Jpegs_of_Art_and_Photos\03_Labeled_Art_and_Photos\03_04cGlucoseRep-L.jpg"/>
          <p:cNvPicPr>
            <a:picLocks noChangeAspect="1" noChangeArrowheads="1"/>
          </p:cNvPicPr>
          <p:nvPr/>
        </p:nvPicPr>
        <p:blipFill>
          <a:blip r:embed="rId4" cstate="print"/>
          <a:srcRect r="65218" b="20667"/>
          <a:stretch>
            <a:fillRect/>
          </a:stretch>
        </p:blipFill>
        <p:spPr bwMode="auto">
          <a:xfrm>
            <a:off x="7543800" y="1219200"/>
            <a:ext cx="1600200" cy="168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US" smtClean="0"/>
              <a:t>Complex Carbohydrates</a:t>
            </a:r>
          </a:p>
        </p:txBody>
      </p:sp>
      <p:sp>
        <p:nvSpPr>
          <p:cNvPr id="20483" name="Rectangle 5"/>
          <p:cNvSpPr>
            <a:spLocks noGrp="1" noChangeArrowheads="1"/>
          </p:cNvSpPr>
          <p:nvPr>
            <p:ph idx="1"/>
          </p:nvPr>
        </p:nvSpPr>
        <p:spPr>
          <a:xfrm>
            <a:off x="227013" y="838200"/>
            <a:ext cx="8683625" cy="3581400"/>
          </a:xfrm>
        </p:spPr>
        <p:txBody>
          <a:bodyPr/>
          <a:lstStyle/>
          <a:p>
            <a:pPr eaLnBrk="1" hangingPunct="1"/>
            <a:r>
              <a:rPr lang="en-US" b="1" dirty="0" smtClean="0"/>
              <a:t>Polysaccharides</a:t>
            </a:r>
            <a:r>
              <a:rPr lang="en-US" dirty="0" smtClean="0"/>
              <a:t> – 10s or 100s of monosaccharides joined through dehydration synthesis</a:t>
            </a:r>
          </a:p>
          <a:p>
            <a:pPr lvl="1" eaLnBrk="1" hangingPunct="1"/>
            <a:r>
              <a:rPr lang="en-US" dirty="0" smtClean="0"/>
              <a:t>not sweet or soluble in water</a:t>
            </a:r>
          </a:p>
          <a:p>
            <a:pPr lvl="1" eaLnBrk="1" hangingPunct="1"/>
            <a:r>
              <a:rPr lang="en-US" b="1" dirty="0" smtClean="0"/>
              <a:t>starch </a:t>
            </a:r>
            <a:r>
              <a:rPr lang="en-US" dirty="0" smtClean="0"/>
              <a:t>(storage in plants), </a:t>
            </a:r>
            <a:r>
              <a:rPr lang="en-US" b="1" dirty="0" smtClean="0"/>
              <a:t>glycogen</a:t>
            </a:r>
            <a:r>
              <a:rPr lang="en-US" dirty="0" smtClean="0"/>
              <a:t> (storage in animals), &amp; </a:t>
            </a:r>
            <a:r>
              <a:rPr lang="en-US" b="1" dirty="0" smtClean="0"/>
              <a:t>cellulose</a:t>
            </a:r>
            <a:r>
              <a:rPr lang="en-US" dirty="0" smtClean="0"/>
              <a:t> (structural in plants)</a:t>
            </a:r>
          </a:p>
          <a:p>
            <a:pPr lvl="2" eaLnBrk="1" hangingPunct="1">
              <a:buFont typeface="Calibri" pitchFamily="34" charset="0"/>
              <a:buChar char="–"/>
            </a:pPr>
            <a:r>
              <a:rPr lang="en-US" dirty="0" smtClean="0"/>
              <a:t>all glucose polymers; different types of covalent bonds</a:t>
            </a:r>
          </a:p>
        </p:txBody>
      </p:sp>
      <p:pic>
        <p:nvPicPr>
          <p:cNvPr id="10" name="Picture Placeholder 1" descr="OSC_Microbio_07_02_polysacch.jpg"/>
          <p:cNvPicPr>
            <a:picLocks noChangeAspect="1"/>
          </p:cNvPicPr>
          <p:nvPr/>
        </p:nvPicPr>
        <p:blipFill>
          <a:blip r:embed="rId3">
            <a:extLst>
              <a:ext uri="{28A0092B-C50C-407E-A947-70E740481C1C}">
                <a14:useLocalDpi xmlns:a14="http://schemas.microsoft.com/office/drawing/2010/main" val="0"/>
              </a:ext>
            </a:extLst>
          </a:blip>
          <a:srcRect l="-21317" r="-21317"/>
          <a:stretch>
            <a:fillRect/>
          </a:stretch>
        </p:blipFill>
        <p:spPr>
          <a:xfrm>
            <a:off x="546975" y="3505200"/>
            <a:ext cx="7225425" cy="3136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p:cNvSpPr>
            <a:spLocks noGrp="1" noChangeArrowheads="1"/>
          </p:cNvSpPr>
          <p:nvPr>
            <p:ph type="title"/>
          </p:nvPr>
        </p:nvSpPr>
        <p:spPr/>
        <p:txBody>
          <a:bodyPr/>
          <a:lstStyle/>
          <a:p>
            <a:pPr eaLnBrk="1" hangingPunct="1"/>
            <a:r>
              <a:rPr lang="en-US" smtClean="0"/>
              <a:t>Lipids</a:t>
            </a:r>
          </a:p>
        </p:txBody>
      </p:sp>
      <p:sp>
        <p:nvSpPr>
          <p:cNvPr id="22531" name="Rectangle 5"/>
          <p:cNvSpPr>
            <a:spLocks noGrp="1" noChangeArrowheads="1"/>
          </p:cNvSpPr>
          <p:nvPr>
            <p:ph idx="1"/>
          </p:nvPr>
        </p:nvSpPr>
        <p:spPr>
          <a:xfrm>
            <a:off x="227013" y="838200"/>
            <a:ext cx="3735387" cy="6019800"/>
          </a:xfrm>
        </p:spPr>
        <p:txBody>
          <a:bodyPr/>
          <a:lstStyle/>
          <a:p>
            <a:pPr eaLnBrk="1" hangingPunct="1"/>
            <a:r>
              <a:rPr lang="en-US" smtClean="0"/>
              <a:t>Energy storage &amp; primary cell membrane component</a:t>
            </a:r>
          </a:p>
          <a:p>
            <a:pPr eaLnBrk="1" hangingPunct="1"/>
            <a:r>
              <a:rPr lang="en-US" smtClean="0"/>
              <a:t>Nonpolar &amp; insoluble in water</a:t>
            </a:r>
          </a:p>
          <a:p>
            <a:pPr eaLnBrk="1" hangingPunct="1"/>
            <a:r>
              <a:rPr lang="en-US" b="1" smtClean="0"/>
              <a:t>Simple lipids</a:t>
            </a:r>
            <a:r>
              <a:rPr lang="en-US" smtClean="0"/>
              <a:t>: </a:t>
            </a:r>
            <a:r>
              <a:rPr lang="en-US" b="1" smtClean="0"/>
              <a:t>fats</a:t>
            </a:r>
            <a:r>
              <a:rPr lang="en-US" smtClean="0"/>
              <a:t> or </a:t>
            </a:r>
            <a:r>
              <a:rPr lang="en-US" b="1" smtClean="0"/>
              <a:t>triglycerides</a:t>
            </a:r>
            <a:endParaRPr lang="en-US" smtClean="0"/>
          </a:p>
          <a:p>
            <a:pPr lvl="1" eaLnBrk="1" hangingPunct="1"/>
            <a:r>
              <a:rPr lang="en-US" smtClean="0"/>
              <a:t>made of C, H, &amp; O</a:t>
            </a:r>
          </a:p>
          <a:p>
            <a:pPr lvl="1" eaLnBrk="1" hangingPunct="1"/>
            <a:r>
              <a:rPr lang="en-US" smtClean="0"/>
              <a:t>contain 1 </a:t>
            </a:r>
            <a:r>
              <a:rPr lang="en-US" b="1" smtClean="0"/>
              <a:t>glycerol	 </a:t>
            </a:r>
            <a:r>
              <a:rPr lang="en-US" smtClean="0"/>
              <a:t>&amp; 1-3 </a:t>
            </a:r>
            <a:r>
              <a:rPr lang="en-US" b="1" smtClean="0"/>
              <a:t>fatty acids</a:t>
            </a:r>
          </a:p>
          <a:p>
            <a:pPr lvl="1" eaLnBrk="1" hangingPunct="1"/>
            <a:r>
              <a:rPr lang="en-US" smtClean="0"/>
              <a:t>formed by dehydration synthesis making ester linkages</a:t>
            </a:r>
          </a:p>
        </p:txBody>
      </p:sp>
      <p:pic>
        <p:nvPicPr>
          <p:cNvPr id="6" name="Picture Placeholder 3" descr="OSC_Microbio_07_03_trygly.jpg"/>
          <p:cNvPicPr>
            <a:picLocks noChangeAspect="1"/>
          </p:cNvPicPr>
          <p:nvPr/>
        </p:nvPicPr>
        <p:blipFill>
          <a:blip r:embed="rId3">
            <a:extLst>
              <a:ext uri="{28A0092B-C50C-407E-A947-70E740481C1C}">
                <a14:useLocalDpi xmlns:a14="http://schemas.microsoft.com/office/drawing/2010/main" val="0"/>
              </a:ext>
            </a:extLst>
          </a:blip>
          <a:srcRect t="-21433" b="-21433"/>
          <a:stretch>
            <a:fillRect/>
          </a:stretch>
        </p:blipFill>
        <p:spPr>
          <a:xfrm>
            <a:off x="3581400" y="2789266"/>
            <a:ext cx="5451775" cy="23665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Matter</a:t>
            </a:r>
            <a:endParaRPr lang="en-US" dirty="0"/>
          </a:p>
        </p:txBody>
      </p:sp>
      <p:sp>
        <p:nvSpPr>
          <p:cNvPr id="3" name="Content Placeholder 2"/>
          <p:cNvSpPr>
            <a:spLocks noGrp="1"/>
          </p:cNvSpPr>
          <p:nvPr>
            <p:ph idx="1"/>
          </p:nvPr>
        </p:nvSpPr>
        <p:spPr/>
        <p:txBody>
          <a:bodyPr/>
          <a:lstStyle/>
          <a:p>
            <a:r>
              <a:rPr lang="en-US" b="1" dirty="0" smtClean="0"/>
              <a:t>Matter</a:t>
            </a:r>
            <a:r>
              <a:rPr lang="en-US" dirty="0" smtClean="0"/>
              <a:t> – anything that has mass &amp; occupies space</a:t>
            </a:r>
          </a:p>
          <a:p>
            <a:r>
              <a:rPr lang="en-US" b="1" dirty="0" smtClean="0"/>
              <a:t>Elements</a:t>
            </a:r>
            <a:r>
              <a:rPr lang="en-US" dirty="0" smtClean="0"/>
              <a:t> – basic building blocks of matter</a:t>
            </a:r>
          </a:p>
          <a:p>
            <a:r>
              <a:rPr lang="en-US" b="1" dirty="0" smtClean="0"/>
              <a:t>Atom</a:t>
            </a:r>
            <a:r>
              <a:rPr lang="en-US" dirty="0" smtClean="0"/>
              <a:t> – smallest possible piece of an element</a:t>
            </a:r>
          </a:p>
          <a:p>
            <a:pPr eaLnBrk="1" hangingPunct="1"/>
            <a:endParaRPr lang="en-US" dirty="0" smtClean="0"/>
          </a:p>
          <a:p>
            <a:pPr eaLnBrk="1" hangingPunct="1"/>
            <a:r>
              <a:rPr lang="en-US" dirty="0" smtClean="0"/>
              <a:t>Atoms are composed of</a:t>
            </a:r>
          </a:p>
          <a:p>
            <a:pPr lvl="1" eaLnBrk="1" hangingPunct="1"/>
            <a:r>
              <a:rPr lang="en-US" b="1" dirty="0" smtClean="0"/>
              <a:t>Electrons</a:t>
            </a:r>
            <a:r>
              <a:rPr lang="en-US" dirty="0" smtClean="0"/>
              <a:t>: negatively charged particles</a:t>
            </a:r>
          </a:p>
          <a:p>
            <a:pPr lvl="1" eaLnBrk="1" hangingPunct="1"/>
            <a:r>
              <a:rPr lang="en-US" b="1" dirty="0" smtClean="0"/>
              <a:t>Protons</a:t>
            </a:r>
            <a:r>
              <a:rPr lang="en-US" dirty="0" smtClean="0"/>
              <a:t>: positively charged particles</a:t>
            </a:r>
          </a:p>
          <a:p>
            <a:pPr lvl="1" eaLnBrk="1" hangingPunct="1"/>
            <a:r>
              <a:rPr lang="en-US" b="1" dirty="0" smtClean="0"/>
              <a:t>Neutrons</a:t>
            </a:r>
            <a:r>
              <a:rPr lang="en-US" dirty="0" smtClean="0"/>
              <a:t>: uncharged particles</a:t>
            </a:r>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joh25421_0417b-c"/>
          <p:cNvPicPr>
            <a:picLocks noChangeAspect="1" noChangeArrowheads="1"/>
          </p:cNvPicPr>
          <p:nvPr/>
        </p:nvPicPr>
        <p:blipFill>
          <a:blip r:embed="rId3" cstate="print">
            <a:clrChange>
              <a:clrFrom>
                <a:srgbClr val="FFFFFF"/>
              </a:clrFrom>
              <a:clrTo>
                <a:srgbClr val="FFFFFF">
                  <a:alpha val="0"/>
                </a:srgbClr>
              </a:clrTo>
            </a:clrChange>
          </a:blip>
          <a:srcRect l="53059" t="2142" b="2000"/>
          <a:stretch>
            <a:fillRect/>
          </a:stretch>
        </p:blipFill>
        <p:spPr bwMode="auto">
          <a:xfrm>
            <a:off x="7138988" y="2667000"/>
            <a:ext cx="2005012" cy="4191000"/>
          </a:xfrm>
          <a:prstGeom prst="rect">
            <a:avLst/>
          </a:prstGeom>
          <a:noFill/>
          <a:ln w="9525">
            <a:noFill/>
            <a:miter lim="800000"/>
            <a:headEnd/>
            <a:tailEnd/>
          </a:ln>
        </p:spPr>
      </p:pic>
      <p:pic>
        <p:nvPicPr>
          <p:cNvPr id="28675" name="Picture 7" descr="joh25421_0417b-c"/>
          <p:cNvPicPr>
            <a:picLocks noChangeAspect="1" noChangeArrowheads="1"/>
          </p:cNvPicPr>
          <p:nvPr/>
        </p:nvPicPr>
        <p:blipFill>
          <a:blip r:embed="rId3" cstate="print">
            <a:clrChange>
              <a:clrFrom>
                <a:srgbClr val="FFFFFF"/>
              </a:clrFrom>
              <a:clrTo>
                <a:srgbClr val="FFFFFF">
                  <a:alpha val="0"/>
                </a:srgbClr>
              </a:clrTo>
            </a:clrChange>
          </a:blip>
          <a:srcRect t="2142" r="55475" b="2000"/>
          <a:stretch>
            <a:fillRect/>
          </a:stretch>
        </p:blipFill>
        <p:spPr bwMode="auto">
          <a:xfrm>
            <a:off x="5410200" y="2667000"/>
            <a:ext cx="1901825" cy="4191000"/>
          </a:xfrm>
          <a:prstGeom prst="rect">
            <a:avLst/>
          </a:prstGeom>
          <a:noFill/>
          <a:ln w="9525">
            <a:noFill/>
            <a:miter lim="800000"/>
            <a:headEnd/>
            <a:tailEnd/>
          </a:ln>
        </p:spPr>
      </p:pic>
      <p:sp>
        <p:nvSpPr>
          <p:cNvPr id="28676" name="Rectangle 4"/>
          <p:cNvSpPr>
            <a:spLocks noGrp="1" noChangeArrowheads="1"/>
          </p:cNvSpPr>
          <p:nvPr>
            <p:ph type="title"/>
          </p:nvPr>
        </p:nvSpPr>
        <p:spPr/>
        <p:txBody>
          <a:bodyPr/>
          <a:lstStyle/>
          <a:p>
            <a:pPr eaLnBrk="1" hangingPunct="1"/>
            <a:r>
              <a:rPr lang="en-US" smtClean="0"/>
              <a:t>Simple Lipids</a:t>
            </a:r>
          </a:p>
        </p:txBody>
      </p:sp>
      <p:sp>
        <p:nvSpPr>
          <p:cNvPr id="24579" name="Rectangle 5"/>
          <p:cNvSpPr>
            <a:spLocks noGrp="1" noChangeArrowheads="1"/>
          </p:cNvSpPr>
          <p:nvPr>
            <p:ph idx="1"/>
          </p:nvPr>
        </p:nvSpPr>
        <p:spPr>
          <a:xfrm>
            <a:off x="227013" y="838200"/>
            <a:ext cx="6859587" cy="3581400"/>
          </a:xfrm>
        </p:spPr>
        <p:txBody>
          <a:bodyPr/>
          <a:lstStyle/>
          <a:p>
            <a:pPr eaLnBrk="1" hangingPunct="1"/>
            <a:r>
              <a:rPr lang="en-US" b="1" smtClean="0"/>
              <a:t>Saturated fats</a:t>
            </a:r>
            <a:r>
              <a:rPr lang="en-US" smtClean="0"/>
              <a:t> – no double bonds</a:t>
            </a:r>
          </a:p>
          <a:p>
            <a:pPr lvl="1" eaLnBrk="1" hangingPunct="1"/>
            <a:r>
              <a:rPr lang="en-US" smtClean="0"/>
              <a:t>maximum number of Hs attached to C skeleton</a:t>
            </a:r>
          </a:p>
          <a:p>
            <a:pPr lvl="1" eaLnBrk="1" hangingPunct="1"/>
            <a:r>
              <a:rPr lang="en-US" smtClean="0"/>
              <a:t>pack closely; solid at room temperature</a:t>
            </a:r>
          </a:p>
          <a:p>
            <a:pPr eaLnBrk="1" hangingPunct="1"/>
            <a:r>
              <a:rPr lang="en-US" b="1" smtClean="0"/>
              <a:t>Unsaturated fats</a:t>
            </a:r>
            <a:r>
              <a:rPr lang="en-US" smtClean="0"/>
              <a:t> – one or more double bonds</a:t>
            </a:r>
          </a:p>
          <a:p>
            <a:pPr lvl="1" eaLnBrk="1" hangingPunct="1"/>
            <a:r>
              <a:rPr lang="en-US" smtClean="0"/>
              <a:t>bent at double bonds; liquid at room temperature</a:t>
            </a:r>
          </a:p>
        </p:txBody>
      </p:sp>
      <p:pic>
        <p:nvPicPr>
          <p:cNvPr id="28678" name="Picture 9" descr="C:\Users\Denise Steele\Documents\Teaching\River Valley Community College textbooks\Microbiology - Tortora\Chapter_02\B_JPEG_Images_and_Tables\a_Labeled\figure_02_09_labeled.jpg"/>
          <p:cNvPicPr>
            <a:picLocks noChangeAspect="1" noChangeArrowheads="1"/>
          </p:cNvPicPr>
          <p:nvPr/>
        </p:nvPicPr>
        <p:blipFill>
          <a:blip r:embed="rId4" cstate="print">
            <a:clrChange>
              <a:clrFrom>
                <a:srgbClr val="FFFFFF"/>
              </a:clrFrom>
              <a:clrTo>
                <a:srgbClr val="FFFFFF">
                  <a:alpha val="0"/>
                </a:srgbClr>
              </a:clrTo>
            </a:clrChange>
          </a:blip>
          <a:srcRect t="55345" b="32372"/>
          <a:stretch>
            <a:fillRect/>
          </a:stretch>
        </p:blipFill>
        <p:spPr bwMode="auto">
          <a:xfrm>
            <a:off x="0" y="4640263"/>
            <a:ext cx="5486400" cy="558800"/>
          </a:xfrm>
          <a:prstGeom prst="rect">
            <a:avLst/>
          </a:prstGeom>
          <a:noFill/>
          <a:ln w="9525">
            <a:noFill/>
            <a:miter lim="800000"/>
            <a:headEnd/>
            <a:tailEnd/>
          </a:ln>
        </p:spPr>
      </p:pic>
      <p:pic>
        <p:nvPicPr>
          <p:cNvPr id="24583" name="Picture 7" descr="C:\Users\Denise Steele\Desktop\Picture1.jpg"/>
          <p:cNvPicPr>
            <a:picLocks noChangeAspect="1" noChangeArrowheads="1"/>
          </p:cNvPicPr>
          <p:nvPr/>
        </p:nvPicPr>
        <p:blipFill>
          <a:blip r:embed="rId5" cstate="print"/>
          <a:srcRect/>
          <a:stretch>
            <a:fillRect/>
          </a:stretch>
        </p:blipFill>
        <p:spPr bwMode="auto">
          <a:xfrm>
            <a:off x="0" y="5483225"/>
            <a:ext cx="5475288" cy="137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11"/>
          <p:cNvSpPr>
            <a:spLocks noGrp="1" noChangeArrowheads="1"/>
          </p:cNvSpPr>
          <p:nvPr>
            <p:ph type="title"/>
          </p:nvPr>
        </p:nvSpPr>
        <p:spPr/>
        <p:txBody>
          <a:bodyPr/>
          <a:lstStyle/>
          <a:p>
            <a:pPr eaLnBrk="1" hangingPunct="1"/>
            <a:r>
              <a:rPr lang="en-US" smtClean="0"/>
              <a:t>Complex Lipids</a:t>
            </a:r>
          </a:p>
        </p:txBody>
      </p:sp>
      <p:sp>
        <p:nvSpPr>
          <p:cNvPr id="25607" name="Rectangle 12"/>
          <p:cNvSpPr>
            <a:spLocks noGrp="1" noChangeArrowheads="1"/>
          </p:cNvSpPr>
          <p:nvPr>
            <p:ph idx="1"/>
          </p:nvPr>
        </p:nvSpPr>
        <p:spPr>
          <a:xfrm>
            <a:off x="227013" y="838200"/>
            <a:ext cx="5106987" cy="5867400"/>
          </a:xfrm>
        </p:spPr>
        <p:txBody>
          <a:bodyPr/>
          <a:lstStyle/>
          <a:p>
            <a:pPr eaLnBrk="1" hangingPunct="1"/>
            <a:r>
              <a:rPr lang="en-US" b="1" smtClean="0"/>
              <a:t>Complex lipids</a:t>
            </a:r>
            <a:r>
              <a:rPr lang="en-US" smtClean="0"/>
              <a:t> – have C, H, &amp; O, plus P, N, or S</a:t>
            </a:r>
          </a:p>
          <a:p>
            <a:pPr eaLnBrk="1" hangingPunct="1"/>
            <a:r>
              <a:rPr lang="en-US" smtClean="0"/>
              <a:t>Membranes made of </a:t>
            </a:r>
            <a:r>
              <a:rPr lang="en-US" b="1" smtClean="0"/>
              <a:t>phospholipids</a:t>
            </a:r>
          </a:p>
          <a:p>
            <a:pPr lvl="1" eaLnBrk="1" hangingPunct="1"/>
            <a:r>
              <a:rPr lang="en-US" smtClean="0"/>
              <a:t>1 glycerol, 2 fatty acids, 1 phosphate group</a:t>
            </a:r>
          </a:p>
          <a:p>
            <a:pPr lvl="1" eaLnBrk="1" hangingPunct="1"/>
            <a:r>
              <a:rPr lang="en-US" smtClean="0"/>
              <a:t>polar (</a:t>
            </a:r>
            <a:r>
              <a:rPr lang="en-US" b="1" smtClean="0"/>
              <a:t>hydrophilic</a:t>
            </a:r>
            <a:r>
              <a:rPr lang="en-US" smtClean="0"/>
              <a:t>) head, nonpolar (</a:t>
            </a:r>
            <a:r>
              <a:rPr lang="en-US" b="1" smtClean="0"/>
              <a:t>hydrophobic</a:t>
            </a:r>
            <a:r>
              <a:rPr lang="en-US" smtClean="0"/>
              <a:t>) tail</a:t>
            </a:r>
          </a:p>
          <a:p>
            <a:pPr lvl="2" eaLnBrk="1" hangingPunct="1"/>
            <a:r>
              <a:rPr lang="en-US" smtClean="0"/>
              <a:t>spontaneously form bilayer in water: nonpolar tails in, polar heads out</a:t>
            </a:r>
          </a:p>
          <a:p>
            <a:pPr eaLnBrk="1" hangingPunct="1"/>
            <a:r>
              <a:rPr lang="en-US" b="1" smtClean="0"/>
              <a:t>Steroids</a:t>
            </a:r>
            <a:r>
              <a:rPr lang="en-US" smtClean="0"/>
              <a:t> – 4 carbon rings</a:t>
            </a:r>
          </a:p>
          <a:p>
            <a:pPr lvl="1" eaLnBrk="1" hangingPunct="1"/>
            <a:r>
              <a:rPr lang="en-US" smtClean="0"/>
              <a:t>also in membranes</a:t>
            </a:r>
          </a:p>
        </p:txBody>
      </p:sp>
      <p:pic>
        <p:nvPicPr>
          <p:cNvPr id="8" name="Picture Placeholder 1" descr="OSC_Microbio_07_03_phospholip.jpg"/>
          <p:cNvPicPr>
            <a:picLocks noChangeAspect="1"/>
          </p:cNvPicPr>
          <p:nvPr/>
        </p:nvPicPr>
        <p:blipFill>
          <a:blip r:embed="rId3">
            <a:extLst>
              <a:ext uri="{28A0092B-C50C-407E-A947-70E740481C1C}">
                <a14:useLocalDpi xmlns:a14="http://schemas.microsoft.com/office/drawing/2010/main" val="0"/>
              </a:ext>
            </a:extLst>
          </a:blip>
          <a:srcRect l="-58375" r="-58375"/>
          <a:stretch>
            <a:fillRect/>
          </a:stretch>
        </p:blipFill>
        <p:spPr>
          <a:xfrm>
            <a:off x="2610246" y="2209801"/>
            <a:ext cx="8789517" cy="3815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6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Lipid Bilayers</a:t>
            </a:r>
            <a:endParaRPr lang="en-US" dirty="0"/>
          </a:p>
        </p:txBody>
      </p:sp>
      <p:pic>
        <p:nvPicPr>
          <p:cNvPr id="2" name="Picture Placeholder 1" descr="OSC_Microbio_07_03_micelle.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32" r="-1832"/>
          <a:stretch>
            <a:fillRect/>
          </a:stretch>
        </p:blipFill>
        <p:spPr/>
      </p:pic>
      <p:sp>
        <p:nvSpPr>
          <p:cNvPr id="7" name="Text Placeholder 6"/>
          <p:cNvSpPr>
            <a:spLocks noGrp="1"/>
          </p:cNvSpPr>
          <p:nvPr>
            <p:ph type="body" sz="quarter" idx="14"/>
          </p:nvPr>
        </p:nvSpPr>
        <p:spPr/>
        <p:txBody>
          <a:bodyPr>
            <a:normAutofit/>
          </a:bodyPr>
          <a:lstStyle/>
          <a:p>
            <a:r>
              <a:rPr lang="en-US" sz="1600" dirty="0"/>
              <a:t>Phospholipids tend to arrange themselves in aqueous solution forming liposomes, micelles, or </a:t>
            </a:r>
            <a:r>
              <a:rPr lang="en-US" sz="1600" dirty="0" smtClean="0"/>
              <a:t>lipid bilayer </a:t>
            </a:r>
            <a:r>
              <a:rPr lang="en-US" sz="1600" dirty="0"/>
              <a:t>sheets. (credit: modification of work by Mariana Ruiz Villarreal)</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036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pPr eaLnBrk="1" hangingPunct="1"/>
            <a:r>
              <a:rPr lang="en-US" smtClean="0"/>
              <a:t>Proteins</a:t>
            </a:r>
          </a:p>
        </p:txBody>
      </p:sp>
      <p:sp>
        <p:nvSpPr>
          <p:cNvPr id="27651" name="Rectangle 5"/>
          <p:cNvSpPr>
            <a:spLocks noGrp="1" noChangeArrowheads="1"/>
          </p:cNvSpPr>
          <p:nvPr>
            <p:ph idx="1"/>
          </p:nvPr>
        </p:nvSpPr>
        <p:spPr>
          <a:xfrm>
            <a:off x="227013" y="838200"/>
            <a:ext cx="3811587" cy="5867400"/>
          </a:xfrm>
        </p:spPr>
        <p:txBody>
          <a:bodyPr/>
          <a:lstStyle/>
          <a:p>
            <a:pPr eaLnBrk="1" hangingPunct="1"/>
            <a:r>
              <a:rPr lang="en-US" dirty="0" smtClean="0"/>
              <a:t>Essential in cell structure &amp; function</a:t>
            </a:r>
          </a:p>
          <a:p>
            <a:pPr lvl="1" eaLnBrk="1" hangingPunct="1"/>
            <a:r>
              <a:rPr lang="en-US" b="1" dirty="0" smtClean="0"/>
              <a:t>enzymes</a:t>
            </a:r>
            <a:r>
              <a:rPr lang="en-US" dirty="0" smtClean="0"/>
              <a:t>, transporter proteins, cell structure &amp; movement components, some bacterial toxins, hormones, antibodies</a:t>
            </a:r>
          </a:p>
          <a:p>
            <a:pPr eaLnBrk="1" hangingPunct="1"/>
            <a:r>
              <a:rPr lang="en-US" dirty="0" smtClean="0"/>
              <a:t>Made of C, H, O, &amp; N, &amp; sometimes S</a:t>
            </a:r>
          </a:p>
          <a:p>
            <a:pPr eaLnBrk="1" hangingPunct="1"/>
            <a:endParaRPr lang="en-US" dirty="0" smtClean="0"/>
          </a:p>
        </p:txBody>
      </p:sp>
      <p:pic>
        <p:nvPicPr>
          <p:cNvPr id="6" name="Picture 5" descr="C:\Users\Denise B. Steele\Desktop\Picture5.png"/>
          <p:cNvPicPr>
            <a:picLocks noChangeAspect="1" noChangeArrowheads="1"/>
          </p:cNvPicPr>
          <p:nvPr/>
        </p:nvPicPr>
        <p:blipFill>
          <a:blip r:embed="rId3" cstate="print"/>
          <a:srcRect l="3102" t="2843" r="6818" b="5084"/>
          <a:stretch>
            <a:fillRect/>
          </a:stretch>
        </p:blipFill>
        <p:spPr bwMode="auto">
          <a:xfrm>
            <a:off x="6248400" y="762000"/>
            <a:ext cx="2895600" cy="4906963"/>
          </a:xfrm>
          <a:prstGeom prst="rect">
            <a:avLst/>
          </a:prstGeom>
          <a:noFill/>
          <a:ln w="9525">
            <a:noFill/>
            <a:miter lim="800000"/>
            <a:headEnd/>
            <a:tailEnd/>
          </a:ln>
        </p:spPr>
      </p:pic>
      <p:pic>
        <p:nvPicPr>
          <p:cNvPr id="7" name="Picture 5" descr="C:\Users\Denise B. Steele\Desktop\Picture13.png"/>
          <p:cNvPicPr>
            <a:picLocks noChangeAspect="1" noChangeArrowheads="1"/>
          </p:cNvPicPr>
          <p:nvPr/>
        </p:nvPicPr>
        <p:blipFill>
          <a:blip r:embed="rId4" cstate="print">
            <a:clrChange>
              <a:clrFrom>
                <a:srgbClr val="FFFFFF"/>
              </a:clrFrom>
              <a:clrTo>
                <a:srgbClr val="FFFFFF">
                  <a:alpha val="0"/>
                </a:srgbClr>
              </a:clrTo>
            </a:clrChange>
          </a:blip>
          <a:srcRect t="2885"/>
          <a:stretch>
            <a:fillRect/>
          </a:stretch>
        </p:blipFill>
        <p:spPr bwMode="auto">
          <a:xfrm>
            <a:off x="3657600" y="4095750"/>
            <a:ext cx="2592388"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igure_02_14_labeled"/>
          <p:cNvPicPr>
            <a:picLocks noChangeAspect="1" noChangeArrowheads="1"/>
          </p:cNvPicPr>
          <p:nvPr/>
        </p:nvPicPr>
        <p:blipFill>
          <a:blip r:embed="rId3" cstate="print"/>
          <a:srcRect b="7945"/>
          <a:stretch>
            <a:fillRect/>
          </a:stretch>
        </p:blipFill>
        <p:spPr bwMode="auto">
          <a:xfrm>
            <a:off x="1524000" y="5153025"/>
            <a:ext cx="7620000" cy="1704975"/>
          </a:xfrm>
          <a:prstGeom prst="rect">
            <a:avLst/>
          </a:prstGeom>
          <a:noFill/>
          <a:ln w="9525">
            <a:noFill/>
            <a:miter lim="800000"/>
            <a:headEnd/>
            <a:tailEnd/>
          </a:ln>
        </p:spPr>
      </p:pic>
      <p:pic>
        <p:nvPicPr>
          <p:cNvPr id="31747" name="Picture 6" descr="figure_02_12_labeled"/>
          <p:cNvPicPr>
            <a:picLocks noChangeAspect="1" noChangeArrowheads="1"/>
          </p:cNvPicPr>
          <p:nvPr/>
        </p:nvPicPr>
        <p:blipFill>
          <a:blip r:embed="rId4" cstate="print"/>
          <a:srcRect r="39436" b="3806"/>
          <a:stretch>
            <a:fillRect/>
          </a:stretch>
        </p:blipFill>
        <p:spPr bwMode="auto">
          <a:xfrm>
            <a:off x="5791200" y="1143000"/>
            <a:ext cx="3352800" cy="2495550"/>
          </a:xfrm>
          <a:prstGeom prst="rect">
            <a:avLst/>
          </a:prstGeom>
          <a:noFill/>
          <a:ln w="9525">
            <a:noFill/>
            <a:miter lim="800000"/>
            <a:headEnd/>
            <a:tailEnd/>
          </a:ln>
        </p:spPr>
      </p:pic>
      <p:sp>
        <p:nvSpPr>
          <p:cNvPr id="31748" name="Rectangle 4"/>
          <p:cNvSpPr>
            <a:spLocks noGrp="1" noChangeArrowheads="1"/>
          </p:cNvSpPr>
          <p:nvPr>
            <p:ph type="title"/>
          </p:nvPr>
        </p:nvSpPr>
        <p:spPr/>
        <p:txBody>
          <a:bodyPr/>
          <a:lstStyle/>
          <a:p>
            <a:pPr eaLnBrk="1" hangingPunct="1"/>
            <a:r>
              <a:rPr lang="en-US" smtClean="0"/>
              <a:t>Proteins</a:t>
            </a:r>
          </a:p>
        </p:txBody>
      </p:sp>
      <p:sp>
        <p:nvSpPr>
          <p:cNvPr id="27651" name="Rectangle 5"/>
          <p:cNvSpPr>
            <a:spLocks noGrp="1" noChangeArrowheads="1"/>
          </p:cNvSpPr>
          <p:nvPr>
            <p:ph idx="1"/>
          </p:nvPr>
        </p:nvSpPr>
        <p:spPr>
          <a:xfrm>
            <a:off x="227013" y="838200"/>
            <a:ext cx="4954587" cy="4724400"/>
          </a:xfrm>
        </p:spPr>
        <p:txBody>
          <a:bodyPr/>
          <a:lstStyle/>
          <a:p>
            <a:pPr eaLnBrk="1" hangingPunct="1"/>
            <a:r>
              <a:rPr lang="en-US" smtClean="0"/>
              <a:t>Proteins made of </a:t>
            </a:r>
            <a:r>
              <a:rPr lang="en-US" b="1" smtClean="0"/>
              <a:t>amino acid </a:t>
            </a:r>
            <a:r>
              <a:rPr lang="en-US" smtClean="0"/>
              <a:t>subunits</a:t>
            </a:r>
          </a:p>
          <a:p>
            <a:pPr lvl="1" eaLnBrk="1" hangingPunct="1"/>
            <a:r>
              <a:rPr lang="en-US" smtClean="0"/>
              <a:t>20 different amino acids</a:t>
            </a:r>
          </a:p>
          <a:p>
            <a:pPr lvl="2" eaLnBrk="1" hangingPunct="1">
              <a:buFont typeface="Calibri" pitchFamily="34" charset="0"/>
              <a:buChar char="–"/>
            </a:pPr>
            <a:r>
              <a:rPr lang="en-US" smtClean="0"/>
              <a:t>same general structure, different side groups</a:t>
            </a:r>
          </a:p>
          <a:p>
            <a:pPr lvl="2" eaLnBrk="1" hangingPunct="1"/>
            <a:r>
              <a:rPr lang="en-US" smtClean="0"/>
              <a:t>side groups determine structure &amp; function</a:t>
            </a:r>
          </a:p>
          <a:p>
            <a:pPr eaLnBrk="1" hangingPunct="1"/>
            <a:r>
              <a:rPr lang="en-US" b="1" smtClean="0"/>
              <a:t>Peptide bonds</a:t>
            </a:r>
            <a:r>
              <a:rPr lang="en-US" smtClean="0"/>
              <a:t> join amino acids by dehydration synthesis into </a:t>
            </a:r>
            <a:r>
              <a:rPr lang="en-US" b="1" smtClean="0"/>
              <a:t>polypeptides</a:t>
            </a:r>
            <a:endParaRPr lang="en-US" smtClean="0"/>
          </a:p>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Proteins</a:t>
            </a:r>
            <a:endParaRPr lang="en-US" dirty="0"/>
          </a:p>
        </p:txBody>
      </p:sp>
      <p:sp>
        <p:nvSpPr>
          <p:cNvPr id="3" name="Content Placeholder 2"/>
          <p:cNvSpPr>
            <a:spLocks noGrp="1"/>
          </p:cNvSpPr>
          <p:nvPr>
            <p:ph idx="1"/>
          </p:nvPr>
        </p:nvSpPr>
        <p:spPr>
          <a:xfrm>
            <a:off x="227013" y="838200"/>
            <a:ext cx="3278187" cy="5334000"/>
          </a:xfrm>
        </p:spPr>
        <p:txBody>
          <a:bodyPr/>
          <a:lstStyle/>
          <a:p>
            <a:r>
              <a:rPr lang="en-US" dirty="0" smtClean="0"/>
              <a:t>20 amino acids</a:t>
            </a:r>
          </a:p>
          <a:p>
            <a:pPr lvl="1"/>
            <a:r>
              <a:rPr lang="en-US" dirty="0" smtClean="0"/>
              <a:t>9 are essential: we can not synthesize them they come from our diets</a:t>
            </a:r>
          </a:p>
          <a:p>
            <a:pPr lvl="1"/>
            <a:r>
              <a:rPr lang="en-US" dirty="0" smtClean="0"/>
              <a:t>They differ by the “R” group</a:t>
            </a:r>
          </a:p>
          <a:p>
            <a:pPr lvl="1"/>
            <a:r>
              <a:rPr lang="en-US" dirty="0" err="1" smtClean="0"/>
              <a:t>Nonpolar</a:t>
            </a:r>
            <a:r>
              <a:rPr lang="en-US" dirty="0" smtClean="0"/>
              <a:t>, polar, acidic, basic</a:t>
            </a:r>
            <a:endParaRPr lang="en-US" dirty="0"/>
          </a:p>
        </p:txBody>
      </p:sp>
      <p:pic>
        <p:nvPicPr>
          <p:cNvPr id="5" name="Picture Placeholder 1" descr="OSC_Microbio_07_04_aminoacids.jpg"/>
          <p:cNvPicPr>
            <a:picLocks noChangeAspect="1"/>
          </p:cNvPicPr>
          <p:nvPr/>
        </p:nvPicPr>
        <p:blipFill>
          <a:blip r:embed="rId3">
            <a:extLst>
              <a:ext uri="{28A0092B-C50C-407E-A947-70E740481C1C}">
                <a14:useLocalDpi xmlns:a14="http://schemas.microsoft.com/office/drawing/2010/main" val="0"/>
              </a:ext>
            </a:extLst>
          </a:blip>
          <a:srcRect t="-7820" b="-7820"/>
          <a:stretch>
            <a:fillRect/>
          </a:stretch>
        </p:blipFill>
        <p:spPr>
          <a:xfrm>
            <a:off x="4489450" y="1108075"/>
            <a:ext cx="4030663" cy="5256213"/>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7"/>
          <p:cNvSpPr>
            <a:spLocks noGrp="1" noChangeArrowheads="1"/>
          </p:cNvSpPr>
          <p:nvPr>
            <p:ph type="title"/>
          </p:nvPr>
        </p:nvSpPr>
        <p:spPr/>
        <p:txBody>
          <a:bodyPr/>
          <a:lstStyle/>
          <a:p>
            <a:pPr eaLnBrk="1" hangingPunct="1"/>
            <a:r>
              <a:rPr lang="en-US" smtClean="0"/>
              <a:t>Protein Structure</a:t>
            </a:r>
          </a:p>
        </p:txBody>
      </p:sp>
      <p:sp>
        <p:nvSpPr>
          <p:cNvPr id="2" name="Rectangle 8"/>
          <p:cNvSpPr>
            <a:spLocks noGrp="1" noChangeArrowheads="1"/>
          </p:cNvSpPr>
          <p:nvPr>
            <p:ph idx="1"/>
          </p:nvPr>
        </p:nvSpPr>
        <p:spPr>
          <a:xfrm>
            <a:off x="227013" y="838200"/>
            <a:ext cx="3963987" cy="6019800"/>
          </a:xfrm>
        </p:spPr>
        <p:txBody>
          <a:bodyPr/>
          <a:lstStyle/>
          <a:p>
            <a:pPr eaLnBrk="1" hangingPunct="1"/>
            <a:r>
              <a:rPr lang="en-US" smtClean="0"/>
              <a:t>Levels of protein structure:</a:t>
            </a:r>
          </a:p>
          <a:p>
            <a:pPr lvl="1" eaLnBrk="1" hangingPunct="1"/>
            <a:r>
              <a:rPr lang="en-US" b="1" smtClean="0"/>
              <a:t>primary structure</a:t>
            </a:r>
            <a:r>
              <a:rPr lang="en-US" smtClean="0"/>
              <a:t> – amino acid sequence</a:t>
            </a:r>
          </a:p>
          <a:p>
            <a:pPr lvl="1" eaLnBrk="1" hangingPunct="1"/>
            <a:r>
              <a:rPr lang="en-US" b="1" smtClean="0"/>
              <a:t>secondary structure</a:t>
            </a:r>
            <a:r>
              <a:rPr lang="en-US" smtClean="0"/>
              <a:t> –hydrogen bonding causes helices or pleats</a:t>
            </a:r>
          </a:p>
          <a:p>
            <a:pPr lvl="1" eaLnBrk="1" hangingPunct="1"/>
            <a:r>
              <a:rPr lang="en-US" b="1" smtClean="0"/>
              <a:t>tertiary structure</a:t>
            </a:r>
            <a:r>
              <a:rPr lang="en-US" smtClean="0"/>
              <a:t> – 3-D structure; hydrophobic interactions, ionic &amp; hydrogen bonds, &amp; disulfide bridges between amino acid side groups</a:t>
            </a:r>
          </a:p>
          <a:p>
            <a:pPr lvl="1" eaLnBrk="1" hangingPunct="1"/>
            <a:r>
              <a:rPr lang="en-US" b="1" smtClean="0"/>
              <a:t>quaternary structure</a:t>
            </a:r>
            <a:r>
              <a:rPr lang="en-US" smtClean="0"/>
              <a:t> – ≥2 folded polypeptides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27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3678"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Structure</a:t>
            </a:r>
            <a:endParaRPr lang="en-US" dirty="0"/>
          </a:p>
        </p:txBody>
      </p:sp>
      <p:pic>
        <p:nvPicPr>
          <p:cNvPr id="4" name="Picture Placeholder 1" descr="OSC_Microbio_07_04_proteinstr.jpg"/>
          <p:cNvPicPr>
            <a:picLocks noGrp="1" noChangeAspect="1"/>
          </p:cNvPicPr>
          <p:nvPr>
            <p:ph idx="1"/>
          </p:nvPr>
        </p:nvPicPr>
        <p:blipFill>
          <a:blip r:embed="rId3">
            <a:extLst>
              <a:ext uri="{28A0092B-C50C-407E-A947-70E740481C1C}">
                <a14:useLocalDpi xmlns:a14="http://schemas.microsoft.com/office/drawing/2010/main" val="0"/>
              </a:ext>
            </a:extLst>
          </a:blip>
          <a:srcRect t="-5435" b="-5435"/>
          <a:stretch>
            <a:fillRect/>
          </a:stretch>
        </p:blipFill>
        <p:spPr>
          <a:xfrm>
            <a:off x="381000" y="1447800"/>
            <a:ext cx="8501187" cy="3690354"/>
          </a:xfrm>
        </p:spPr>
      </p:pic>
    </p:spTree>
    <p:extLst>
      <p:ext uri="{BB962C8B-B14F-4D97-AF65-F5344CB8AC3E}">
        <p14:creationId xmlns:p14="http://schemas.microsoft.com/office/powerpoint/2010/main" val="2517821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Users\Denise B. Steele\Desktop\Picture12.png"/>
          <p:cNvPicPr>
            <a:picLocks noChangeAspect="1" noChangeArrowheads="1"/>
          </p:cNvPicPr>
          <p:nvPr/>
        </p:nvPicPr>
        <p:blipFill>
          <a:blip r:embed="rId3" cstate="print">
            <a:clrChange>
              <a:clrFrom>
                <a:srgbClr val="FFFFFF"/>
              </a:clrFrom>
              <a:clrTo>
                <a:srgbClr val="FFFFFF">
                  <a:alpha val="0"/>
                </a:srgbClr>
              </a:clrTo>
            </a:clrChange>
          </a:blip>
          <a:srcRect t="2856"/>
          <a:stretch>
            <a:fillRect/>
          </a:stretch>
        </p:blipFill>
        <p:spPr bwMode="auto">
          <a:xfrm>
            <a:off x="5227638" y="3124200"/>
            <a:ext cx="3916362" cy="3733800"/>
          </a:xfrm>
          <a:prstGeom prst="rect">
            <a:avLst/>
          </a:prstGeom>
          <a:noFill/>
          <a:ln w="9525">
            <a:noFill/>
            <a:miter lim="800000"/>
            <a:headEnd/>
            <a:tailEnd/>
          </a:ln>
        </p:spPr>
      </p:pic>
      <p:sp>
        <p:nvSpPr>
          <p:cNvPr id="33795" name="Rectangle 4"/>
          <p:cNvSpPr>
            <a:spLocks noGrp="1" noChangeArrowheads="1"/>
          </p:cNvSpPr>
          <p:nvPr>
            <p:ph type="title"/>
          </p:nvPr>
        </p:nvSpPr>
        <p:spPr/>
        <p:txBody>
          <a:bodyPr/>
          <a:lstStyle/>
          <a:p>
            <a:pPr eaLnBrk="1" hangingPunct="1"/>
            <a:r>
              <a:rPr lang="en-US" smtClean="0"/>
              <a:t>Levels of Protein Structure</a:t>
            </a:r>
          </a:p>
        </p:txBody>
      </p:sp>
      <p:sp>
        <p:nvSpPr>
          <p:cNvPr id="35843" name="Rectangle 5"/>
          <p:cNvSpPr>
            <a:spLocks noGrp="1" noChangeArrowheads="1"/>
          </p:cNvSpPr>
          <p:nvPr>
            <p:ph idx="1"/>
          </p:nvPr>
        </p:nvSpPr>
        <p:spPr>
          <a:xfrm>
            <a:off x="227013" y="838200"/>
            <a:ext cx="4954587" cy="5867400"/>
          </a:xfrm>
        </p:spPr>
        <p:txBody>
          <a:bodyPr/>
          <a:lstStyle/>
          <a:p>
            <a:pPr eaLnBrk="1" hangingPunct="1"/>
            <a:r>
              <a:rPr lang="en-US" dirty="0" smtClean="0"/>
              <a:t>Protein function depends on structure</a:t>
            </a:r>
          </a:p>
          <a:p>
            <a:pPr lvl="1" eaLnBrk="1" hangingPunct="1"/>
            <a:r>
              <a:rPr lang="en-US" dirty="0" smtClean="0"/>
              <a:t>proteins bind to other molecules</a:t>
            </a:r>
          </a:p>
          <a:p>
            <a:pPr lvl="2" eaLnBrk="1" hangingPunct="1">
              <a:buFont typeface="Calibri" pitchFamily="34" charset="0"/>
              <a:buChar char="–"/>
            </a:pPr>
            <a:r>
              <a:rPr lang="en-US" dirty="0" smtClean="0"/>
              <a:t>specific shape determines specific interaction</a:t>
            </a:r>
          </a:p>
          <a:p>
            <a:pPr lvl="1" eaLnBrk="1" hangingPunct="1"/>
            <a:r>
              <a:rPr lang="en-US" b="1" dirty="0" smtClean="0"/>
              <a:t>denatured</a:t>
            </a:r>
            <a:r>
              <a:rPr lang="en-US" dirty="0" smtClean="0"/>
              <a:t> proteins have lost their shape; no longer function</a:t>
            </a:r>
          </a:p>
          <a:p>
            <a:pPr lvl="2" eaLnBrk="1" hangingPunct="1"/>
            <a:r>
              <a:rPr lang="en-US" dirty="0" smtClean="0"/>
              <a:t>due to temperature, pH, or salt conditions</a:t>
            </a:r>
          </a:p>
        </p:txBody>
      </p:sp>
      <p:pic>
        <p:nvPicPr>
          <p:cNvPr id="4" name="Picture 5" descr="C:\Users\Denise B. Steele\Desktop\Picture13.png"/>
          <p:cNvPicPr>
            <a:picLocks noChangeAspect="1" noChangeArrowheads="1"/>
          </p:cNvPicPr>
          <p:nvPr/>
        </p:nvPicPr>
        <p:blipFill>
          <a:blip r:embed="rId4" cstate="print">
            <a:clrChange>
              <a:clrFrom>
                <a:srgbClr val="FFFFFF"/>
              </a:clrFrom>
              <a:clrTo>
                <a:srgbClr val="FFFFFF">
                  <a:alpha val="0"/>
                </a:srgbClr>
              </a:clrTo>
            </a:clrChange>
          </a:blip>
          <a:srcRect t="2885"/>
          <a:stretch>
            <a:fillRect/>
          </a:stretch>
        </p:blipFill>
        <p:spPr bwMode="auto">
          <a:xfrm>
            <a:off x="6551613" y="762000"/>
            <a:ext cx="2592387"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4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pPr eaLnBrk="1" hangingPunct="1"/>
            <a:r>
              <a:rPr lang="en-US" smtClean="0"/>
              <a:t>Nucleic Acids</a:t>
            </a:r>
          </a:p>
        </p:txBody>
      </p:sp>
      <p:sp>
        <p:nvSpPr>
          <p:cNvPr id="36867" name="Rectangle 5"/>
          <p:cNvSpPr>
            <a:spLocks noGrp="1" noChangeArrowheads="1"/>
          </p:cNvSpPr>
          <p:nvPr>
            <p:ph idx="1"/>
          </p:nvPr>
        </p:nvSpPr>
        <p:spPr>
          <a:xfrm>
            <a:off x="227013" y="838200"/>
            <a:ext cx="8916987" cy="3810000"/>
          </a:xfrm>
        </p:spPr>
        <p:txBody>
          <a:bodyPr/>
          <a:lstStyle/>
          <a:p>
            <a:pPr eaLnBrk="1" hangingPunct="1"/>
            <a:r>
              <a:rPr lang="en-US" smtClean="0"/>
              <a:t>Nucleic acids – </a:t>
            </a:r>
            <a:r>
              <a:rPr lang="en-US" b="1" smtClean="0"/>
              <a:t>RNA</a:t>
            </a:r>
            <a:r>
              <a:rPr lang="en-US" smtClean="0"/>
              <a:t> &amp; </a:t>
            </a:r>
            <a:r>
              <a:rPr lang="en-US" b="1" smtClean="0"/>
              <a:t>DNA</a:t>
            </a:r>
          </a:p>
          <a:p>
            <a:pPr lvl="1" eaLnBrk="1" hangingPunct="1"/>
            <a:r>
              <a:rPr lang="en-US" smtClean="0"/>
              <a:t>store genetic information</a:t>
            </a:r>
          </a:p>
          <a:p>
            <a:pPr lvl="1" eaLnBrk="1" hangingPunct="1"/>
            <a:r>
              <a:rPr lang="en-US" smtClean="0"/>
              <a:t>made of </a:t>
            </a:r>
            <a:r>
              <a:rPr lang="en-US" b="1" smtClean="0"/>
              <a:t>nucleotides</a:t>
            </a:r>
            <a:r>
              <a:rPr lang="en-US" smtClean="0"/>
              <a:t>, with 3 parts:</a:t>
            </a:r>
          </a:p>
          <a:p>
            <a:pPr lvl="2" eaLnBrk="1" hangingPunct="1">
              <a:buFont typeface="Calibri" pitchFamily="34" charset="0"/>
              <a:buChar char="–"/>
            </a:pPr>
            <a:r>
              <a:rPr lang="en-US" b="1" smtClean="0"/>
              <a:t>phosphate</a:t>
            </a:r>
            <a:r>
              <a:rPr lang="en-US" smtClean="0"/>
              <a:t> group</a:t>
            </a:r>
          </a:p>
          <a:p>
            <a:pPr lvl="2" eaLnBrk="1" hangingPunct="1">
              <a:buFont typeface="Calibri" pitchFamily="34" charset="0"/>
              <a:buChar char="–"/>
            </a:pPr>
            <a:r>
              <a:rPr lang="en-US" smtClean="0"/>
              <a:t>pentose (5 C) </a:t>
            </a:r>
            <a:r>
              <a:rPr lang="en-US" b="1" smtClean="0"/>
              <a:t>sugar</a:t>
            </a:r>
          </a:p>
          <a:p>
            <a:pPr lvl="3" eaLnBrk="1" hangingPunct="1">
              <a:buFont typeface="Calibri" pitchFamily="34" charset="0"/>
              <a:buChar char="–"/>
            </a:pPr>
            <a:r>
              <a:rPr lang="en-US" b="1" smtClean="0"/>
              <a:t>deoxyribose</a:t>
            </a:r>
            <a:r>
              <a:rPr lang="en-US" smtClean="0"/>
              <a:t> in DNA, </a:t>
            </a:r>
            <a:r>
              <a:rPr lang="en-US" b="1" smtClean="0"/>
              <a:t>ribose</a:t>
            </a:r>
            <a:r>
              <a:rPr lang="en-US" smtClean="0"/>
              <a:t> in RNA</a:t>
            </a:r>
            <a:endParaRPr lang="en-US" b="1" smtClean="0"/>
          </a:p>
          <a:p>
            <a:pPr lvl="2" eaLnBrk="1" hangingPunct="1">
              <a:buFont typeface="Calibri" pitchFamily="34" charset="0"/>
              <a:buChar char="–"/>
            </a:pPr>
            <a:r>
              <a:rPr lang="en-US" smtClean="0"/>
              <a:t>nitrogen-containing </a:t>
            </a:r>
            <a:r>
              <a:rPr lang="en-US" b="1" smtClean="0"/>
              <a:t>base</a:t>
            </a:r>
          </a:p>
          <a:p>
            <a:pPr lvl="3" eaLnBrk="1" hangingPunct="1">
              <a:buFont typeface="Calibri" pitchFamily="34" charset="0"/>
              <a:buChar char="–"/>
            </a:pPr>
            <a:r>
              <a:rPr lang="en-US" smtClean="0"/>
              <a:t>purine – double ring: adenine (</a:t>
            </a:r>
            <a:r>
              <a:rPr lang="en-US" b="1" smtClean="0"/>
              <a:t>A</a:t>
            </a:r>
            <a:r>
              <a:rPr lang="en-US" smtClean="0"/>
              <a:t>) &amp; guanine (</a:t>
            </a:r>
            <a:r>
              <a:rPr lang="en-US" b="1" smtClean="0"/>
              <a:t>G</a:t>
            </a:r>
            <a:r>
              <a:rPr lang="en-US" smtClean="0"/>
              <a:t>)</a:t>
            </a:r>
          </a:p>
          <a:p>
            <a:pPr lvl="3" eaLnBrk="1" hangingPunct="1">
              <a:buFont typeface="Calibri" pitchFamily="34" charset="0"/>
              <a:buChar char="–"/>
            </a:pPr>
            <a:r>
              <a:rPr lang="en-US" smtClean="0"/>
              <a:t>pyrimidine – single ring: thymine (</a:t>
            </a:r>
            <a:r>
              <a:rPr lang="en-US" b="1" smtClean="0"/>
              <a:t>T</a:t>
            </a:r>
            <a:r>
              <a:rPr lang="en-US" smtClean="0"/>
              <a:t>), cytosine (</a:t>
            </a:r>
            <a:r>
              <a:rPr lang="en-US" b="1" smtClean="0"/>
              <a:t>C</a:t>
            </a:r>
            <a:r>
              <a:rPr lang="en-US" smtClean="0"/>
              <a:t>), &amp; uracil (</a:t>
            </a:r>
            <a:r>
              <a:rPr lang="en-US" b="1" smtClean="0"/>
              <a:t>U</a:t>
            </a:r>
            <a:r>
              <a:rPr lang="en-US" smtClean="0"/>
              <a:t>, in RNA)</a:t>
            </a:r>
          </a:p>
        </p:txBody>
      </p:sp>
      <p:pic>
        <p:nvPicPr>
          <p:cNvPr id="6" name="Picture Placeholder 1" descr="OSC_Microbio_10_02_Nucleotide.jpg"/>
          <p:cNvPicPr>
            <a:picLocks noChangeAspect="1"/>
          </p:cNvPicPr>
          <p:nvPr/>
        </p:nvPicPr>
        <p:blipFill>
          <a:blip r:embed="rId3">
            <a:extLst>
              <a:ext uri="{28A0092B-C50C-407E-A947-70E740481C1C}">
                <a14:useLocalDpi xmlns:a14="http://schemas.microsoft.com/office/drawing/2010/main" val="0"/>
              </a:ext>
            </a:extLst>
          </a:blip>
          <a:srcRect l="-13232" r="-13232"/>
          <a:stretch>
            <a:fillRect/>
          </a:stretch>
        </p:blipFill>
        <p:spPr>
          <a:xfrm>
            <a:off x="2057400" y="4502046"/>
            <a:ext cx="5243511" cy="2276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6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86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lstStyle/>
          <a:p>
            <a:r>
              <a:rPr lang="en-US" smtClean="0"/>
              <a:t>Basic Atomic Structure</a:t>
            </a:r>
          </a:p>
        </p:txBody>
      </p:sp>
      <p:sp>
        <p:nvSpPr>
          <p:cNvPr id="3" name="Content Placeholder 2"/>
          <p:cNvSpPr>
            <a:spLocks noGrp="1"/>
          </p:cNvSpPr>
          <p:nvPr>
            <p:ph idx="1"/>
          </p:nvPr>
        </p:nvSpPr>
        <p:spPr>
          <a:xfrm>
            <a:off x="76200" y="3429000"/>
            <a:ext cx="9144000" cy="3429000"/>
          </a:xfrm>
        </p:spPr>
        <p:txBody>
          <a:bodyPr/>
          <a:lstStyle/>
          <a:p>
            <a:r>
              <a:rPr lang="en-US" sz="2400" dirty="0" smtClean="0"/>
              <a:t>Atoms – made of protons (+1),  neutrons (0), &amp; electrons (–1)</a:t>
            </a:r>
          </a:p>
          <a:p>
            <a:pPr lvl="1"/>
            <a:r>
              <a:rPr lang="en-US" b="1" dirty="0" smtClean="0"/>
              <a:t>nucleus</a:t>
            </a:r>
            <a:r>
              <a:rPr lang="en-US" dirty="0" smtClean="0"/>
              <a:t> – center of atom</a:t>
            </a:r>
          </a:p>
          <a:p>
            <a:pPr lvl="2"/>
            <a:r>
              <a:rPr lang="en-US" dirty="0" smtClean="0"/>
              <a:t>contains protons &amp; neutrons (positive)</a:t>
            </a:r>
          </a:p>
          <a:p>
            <a:pPr lvl="1"/>
            <a:r>
              <a:rPr lang="en-US" dirty="0" smtClean="0"/>
              <a:t>electrons move around outside the nucleus, creating an electron cloud</a:t>
            </a:r>
          </a:p>
          <a:p>
            <a:pPr lvl="2"/>
            <a:r>
              <a:rPr lang="en-US" dirty="0" smtClean="0"/>
              <a:t>negative electrons attracted to positive nucleus</a:t>
            </a:r>
          </a:p>
          <a:p>
            <a:pPr lvl="2"/>
            <a:r>
              <a:rPr lang="en-US" dirty="0" smtClean="0"/>
              <a:t>electrons can’t leave atom without input of energy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0" y="5562600"/>
            <a:ext cx="609600" cy="609600"/>
          </a:xfrm>
          <a:prstGeom prst="rect">
            <a:avLst/>
          </a:prstGeom>
        </p:spPr>
      </p:pic>
      <p:pic>
        <p:nvPicPr>
          <p:cNvPr id="6" name="Picture Placeholder 1" descr="OSC_Microbio_00_AA_atom.jpg"/>
          <p:cNvPicPr>
            <a:picLocks noChangeAspect="1"/>
          </p:cNvPicPr>
          <p:nvPr/>
        </p:nvPicPr>
        <p:blipFill>
          <a:blip r:embed="rId6">
            <a:extLst>
              <a:ext uri="{28A0092B-C50C-407E-A947-70E740481C1C}">
                <a14:useLocalDpi xmlns:a14="http://schemas.microsoft.com/office/drawing/2010/main" val="0"/>
              </a:ext>
            </a:extLst>
          </a:blip>
          <a:srcRect l="-21413" r="-21413"/>
          <a:stretch>
            <a:fillRect/>
          </a:stretch>
        </p:blipFill>
        <p:spPr>
          <a:xfrm>
            <a:off x="1143001" y="914401"/>
            <a:ext cx="5867400" cy="2547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3489"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pPr eaLnBrk="1" hangingPunct="1"/>
            <a:r>
              <a:rPr lang="en-US" smtClean="0"/>
              <a:t>DNA</a:t>
            </a:r>
          </a:p>
        </p:txBody>
      </p:sp>
      <p:sp>
        <p:nvSpPr>
          <p:cNvPr id="37891" name="Rectangle 5"/>
          <p:cNvSpPr>
            <a:spLocks noGrp="1" noChangeArrowheads="1"/>
          </p:cNvSpPr>
          <p:nvPr>
            <p:ph idx="1"/>
          </p:nvPr>
        </p:nvSpPr>
        <p:spPr>
          <a:xfrm>
            <a:off x="227013" y="838200"/>
            <a:ext cx="5792787" cy="5867400"/>
          </a:xfrm>
        </p:spPr>
        <p:txBody>
          <a:bodyPr/>
          <a:lstStyle/>
          <a:p>
            <a:pPr eaLnBrk="1" hangingPunct="1"/>
            <a:r>
              <a:rPr lang="en-US" smtClean="0"/>
              <a:t>DNA</a:t>
            </a:r>
            <a:r>
              <a:rPr lang="en-US" b="1" smtClean="0"/>
              <a:t> </a:t>
            </a:r>
            <a:r>
              <a:rPr lang="en-US" smtClean="0"/>
              <a:t>–</a:t>
            </a:r>
            <a:r>
              <a:rPr lang="en-US" b="1" smtClean="0"/>
              <a:t> deoxyribonucleic acid</a:t>
            </a:r>
            <a:endParaRPr lang="en-US" smtClean="0"/>
          </a:p>
          <a:p>
            <a:pPr lvl="1" eaLnBrk="1" hangingPunct="1"/>
            <a:r>
              <a:rPr lang="en-US" b="1" smtClean="0"/>
              <a:t>double helix</a:t>
            </a:r>
            <a:r>
              <a:rPr lang="en-US" smtClean="0"/>
              <a:t> (like a twisted ladder)</a:t>
            </a:r>
          </a:p>
          <a:p>
            <a:pPr lvl="1" eaLnBrk="1" hangingPunct="1"/>
            <a:r>
              <a:rPr lang="en-US" smtClean="0"/>
              <a:t>sugar-phosphate backbones</a:t>
            </a:r>
          </a:p>
          <a:p>
            <a:pPr lvl="1" eaLnBrk="1" hangingPunct="1"/>
            <a:r>
              <a:rPr lang="en-US" smtClean="0"/>
              <a:t>hydrogen bonds between particular bases, connecting strands:</a:t>
            </a:r>
          </a:p>
          <a:p>
            <a:pPr lvl="2" eaLnBrk="1" hangingPunct="1"/>
            <a:r>
              <a:rPr lang="en-US" b="1" smtClean="0"/>
              <a:t>adenine</a:t>
            </a:r>
            <a:r>
              <a:rPr lang="en-US" smtClean="0"/>
              <a:t> with </a:t>
            </a:r>
            <a:r>
              <a:rPr lang="en-US" b="1" smtClean="0"/>
              <a:t>thymine</a:t>
            </a:r>
            <a:endParaRPr lang="en-US" smtClean="0"/>
          </a:p>
          <a:p>
            <a:pPr lvl="2" eaLnBrk="1" hangingPunct="1"/>
            <a:r>
              <a:rPr lang="en-US" b="1" smtClean="0"/>
              <a:t>cytosine</a:t>
            </a:r>
            <a:r>
              <a:rPr lang="en-US" smtClean="0"/>
              <a:t> with </a:t>
            </a:r>
            <a:r>
              <a:rPr lang="en-US" b="1" smtClean="0"/>
              <a:t>guanine</a:t>
            </a:r>
          </a:p>
          <a:p>
            <a:pPr lvl="1" eaLnBrk="1" hangingPunct="1"/>
            <a:r>
              <a:rPr lang="en-US" smtClean="0"/>
              <a:t>strands are </a:t>
            </a:r>
            <a:r>
              <a:rPr lang="en-US" b="1" smtClean="0"/>
              <a:t>complementary</a:t>
            </a:r>
          </a:p>
          <a:p>
            <a:pPr lvl="1" eaLnBrk="1" hangingPunct="1">
              <a:spcAft>
                <a:spcPct val="0"/>
              </a:spcAft>
            </a:pPr>
            <a:r>
              <a:rPr lang="en-US" smtClean="0"/>
              <a:t>order of base pairs contains</a:t>
            </a:r>
          </a:p>
          <a:p>
            <a:pPr lvl="1" eaLnBrk="1" hangingPunct="1">
              <a:buFont typeface="Calibri" pitchFamily="34" charset="0"/>
              <a:buNone/>
            </a:pPr>
            <a:r>
              <a:rPr lang="en-US" smtClean="0"/>
              <a:t>	genetic information</a:t>
            </a:r>
          </a:p>
          <a:p>
            <a:pPr lvl="2" eaLnBrk="1" hangingPunct="1"/>
            <a:r>
              <a:rPr lang="en-US" smtClean="0"/>
              <a:t>nucleotides form </a:t>
            </a:r>
            <a:r>
              <a:rPr lang="en-US" b="1" smtClean="0"/>
              <a:t>genes</a:t>
            </a:r>
          </a:p>
          <a:p>
            <a:pPr lvl="2" eaLnBrk="1" hangingPunct="1">
              <a:spcAft>
                <a:spcPct val="0"/>
              </a:spcAft>
            </a:pPr>
            <a:r>
              <a:rPr lang="en-US" smtClean="0"/>
              <a:t>genes determine</a:t>
            </a:r>
          </a:p>
          <a:p>
            <a:pPr lvl="2" eaLnBrk="1" hangingPunct="1">
              <a:buFont typeface="Symbol" pitchFamily="18" charset="2"/>
              <a:buNone/>
            </a:pPr>
            <a:r>
              <a:rPr lang="en-US" smtClean="0"/>
              <a:t>	hereditary traits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8400" y="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9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9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891">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89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89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891">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89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3791"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DNA</a:t>
            </a:r>
            <a:endParaRPr lang="en-US" dirty="0"/>
          </a:p>
        </p:txBody>
      </p:sp>
      <p:pic>
        <p:nvPicPr>
          <p:cNvPr id="2" name="Picture Placeholder 1" descr="OSC_Microbio_10_02_DoubHelix.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856" r="-14856"/>
          <a:stretch>
            <a:fillRect/>
          </a:stretch>
        </p:blipFill>
        <p:spPr/>
      </p:pic>
      <p:sp>
        <p:nvSpPr>
          <p:cNvPr id="7" name="Text Placeholder 6"/>
          <p:cNvSpPr>
            <a:spLocks noGrp="1"/>
          </p:cNvSpPr>
          <p:nvPr>
            <p:ph type="body" sz="quarter" idx="14"/>
          </p:nvPr>
        </p:nvSpPr>
        <p:spPr/>
        <p:txBody>
          <a:bodyPr>
            <a:noAutofit/>
          </a:bodyPr>
          <a:lstStyle/>
          <a:p>
            <a:r>
              <a:rPr lang="en-US" sz="1060" dirty="0"/>
              <a:t>Watson and Crick proposed the double helix model for DNA</a:t>
            </a:r>
            <a:r>
              <a:rPr lang="en-US" sz="1060" dirty="0" smtClean="0"/>
              <a:t>.</a:t>
            </a:r>
          </a:p>
          <a:p>
            <a:pPr marL="342900" indent="-342900">
              <a:buAutoNum type="alphaLcParenBoth"/>
            </a:pPr>
            <a:r>
              <a:rPr lang="en-US" sz="1060" dirty="0" smtClean="0"/>
              <a:t>The </a:t>
            </a:r>
            <a:r>
              <a:rPr lang="en-US" sz="1060" dirty="0"/>
              <a:t>sugar-phosphate backbones </a:t>
            </a:r>
            <a:r>
              <a:rPr lang="en-US" sz="1060" dirty="0" smtClean="0"/>
              <a:t>are on </a:t>
            </a:r>
            <a:r>
              <a:rPr lang="en-US" sz="1060" dirty="0"/>
              <a:t>the outside of the double helix and purines and pyrimidines form the “rungs” of the DNA helix ladder</a:t>
            </a:r>
            <a:r>
              <a:rPr lang="en-US" sz="1060" dirty="0" smtClean="0"/>
              <a:t>.</a:t>
            </a:r>
          </a:p>
          <a:p>
            <a:pPr marL="342900" indent="-342900">
              <a:buAutoNum type="alphaLcParenBoth"/>
            </a:pPr>
            <a:r>
              <a:rPr lang="en-US" sz="1060" dirty="0" smtClean="0"/>
              <a:t>The two DNA </a:t>
            </a:r>
            <a:r>
              <a:rPr lang="en-US" sz="1060" dirty="0"/>
              <a:t>strands are antiparallel to each other</a:t>
            </a:r>
            <a:r>
              <a:rPr lang="en-US" sz="1060" dirty="0" smtClean="0"/>
              <a:t>.</a:t>
            </a:r>
          </a:p>
          <a:p>
            <a:pPr marL="342900" indent="-342900">
              <a:buAutoNum type="alphaLcParenBoth"/>
            </a:pPr>
            <a:r>
              <a:rPr lang="en-US" sz="1060" dirty="0" smtClean="0"/>
              <a:t>The </a:t>
            </a:r>
            <a:r>
              <a:rPr lang="en-US" sz="1060" dirty="0"/>
              <a:t>direction of each strand is identified by numbering the carbons (</a:t>
            </a:r>
            <a:r>
              <a:rPr lang="en-US" sz="1060" dirty="0" smtClean="0"/>
              <a:t>1 through </a:t>
            </a:r>
            <a:r>
              <a:rPr lang="en-US" sz="1060" dirty="0"/>
              <a:t>5) in each sugar molecule. The </a:t>
            </a:r>
            <a:r>
              <a:rPr lang="en-US" sz="1060" dirty="0" smtClean="0"/>
              <a:t>5</a:t>
            </a:r>
            <a:r>
              <a:rPr lang="en-US" sz="1060" i="1" dirty="0"/>
              <a:t>ʹ</a:t>
            </a:r>
            <a:r>
              <a:rPr lang="en-US" sz="1060" dirty="0" smtClean="0"/>
              <a:t> </a:t>
            </a:r>
            <a:r>
              <a:rPr lang="en-US" sz="1060" dirty="0"/>
              <a:t>end is the one where carbon #5 is not bound to another nucleotide; the </a:t>
            </a:r>
            <a:r>
              <a:rPr lang="en-US" sz="1060" dirty="0" smtClean="0"/>
              <a:t>3</a:t>
            </a:r>
            <a:r>
              <a:rPr lang="en-US" sz="1060" i="1" dirty="0"/>
              <a:t>ʹ</a:t>
            </a:r>
            <a:r>
              <a:rPr lang="en-US" sz="1060" dirty="0" smtClean="0"/>
              <a:t> end </a:t>
            </a:r>
            <a:r>
              <a:rPr lang="en-US" sz="1060" dirty="0"/>
              <a:t>is the one where carbon #3 is not bound to another nucleotide.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2249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Complementary Base Pairing</a:t>
            </a:r>
            <a:endParaRPr lang="en-US" dirty="0"/>
          </a:p>
        </p:txBody>
      </p:sp>
      <p:pic>
        <p:nvPicPr>
          <p:cNvPr id="2" name="Picture Placeholder 1" descr="OSC_Microbio_10_02_BasePair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62" r="-20362"/>
          <a:stretch>
            <a:fillRect/>
          </a:stretch>
        </p:blipFill>
        <p:spPr/>
      </p:pic>
      <p:sp>
        <p:nvSpPr>
          <p:cNvPr id="7" name="Text Placeholder 6"/>
          <p:cNvSpPr>
            <a:spLocks noGrp="1"/>
          </p:cNvSpPr>
          <p:nvPr>
            <p:ph type="body" sz="quarter" idx="14"/>
          </p:nvPr>
        </p:nvSpPr>
        <p:spPr/>
        <p:txBody>
          <a:bodyPr>
            <a:normAutofit/>
          </a:bodyPr>
          <a:lstStyle/>
          <a:p>
            <a:r>
              <a:rPr lang="en-US" sz="1600" dirty="0"/>
              <a:t>Hydrogen bonds form between complementary nitrogenous bases on the interior of DNA.</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8747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figure_02_17_labeled"/>
          <p:cNvPicPr>
            <a:picLocks noChangeAspect="1" noChangeArrowheads="1"/>
          </p:cNvPicPr>
          <p:nvPr/>
        </p:nvPicPr>
        <p:blipFill>
          <a:blip r:embed="rId3" cstate="print"/>
          <a:srcRect b="2588"/>
          <a:stretch>
            <a:fillRect/>
          </a:stretch>
        </p:blipFill>
        <p:spPr bwMode="auto">
          <a:xfrm>
            <a:off x="4387850" y="2590800"/>
            <a:ext cx="4756150" cy="4267200"/>
          </a:xfrm>
          <a:prstGeom prst="rect">
            <a:avLst/>
          </a:prstGeom>
          <a:noFill/>
          <a:ln w="9525">
            <a:noFill/>
            <a:miter lim="800000"/>
            <a:headEnd/>
            <a:tailEnd/>
          </a:ln>
        </p:spPr>
      </p:pic>
      <p:sp>
        <p:nvSpPr>
          <p:cNvPr id="36867" name="Rectangle 4"/>
          <p:cNvSpPr>
            <a:spLocks noGrp="1" noChangeArrowheads="1"/>
          </p:cNvSpPr>
          <p:nvPr>
            <p:ph type="title"/>
          </p:nvPr>
        </p:nvSpPr>
        <p:spPr/>
        <p:txBody>
          <a:bodyPr/>
          <a:lstStyle/>
          <a:p>
            <a:pPr eaLnBrk="1" hangingPunct="1"/>
            <a:r>
              <a:rPr lang="en-US" smtClean="0"/>
              <a:t>RNA</a:t>
            </a:r>
          </a:p>
        </p:txBody>
      </p:sp>
      <p:sp>
        <p:nvSpPr>
          <p:cNvPr id="38916" name="Rectangle 5"/>
          <p:cNvSpPr>
            <a:spLocks noGrp="1" noChangeArrowheads="1"/>
          </p:cNvSpPr>
          <p:nvPr>
            <p:ph idx="1"/>
          </p:nvPr>
        </p:nvSpPr>
        <p:spPr>
          <a:xfrm>
            <a:off x="227013" y="838200"/>
            <a:ext cx="7545387" cy="5257800"/>
          </a:xfrm>
        </p:spPr>
        <p:txBody>
          <a:bodyPr/>
          <a:lstStyle/>
          <a:p>
            <a:pPr eaLnBrk="1" hangingPunct="1"/>
            <a:r>
              <a:rPr lang="en-US" smtClean="0"/>
              <a:t>RNA</a:t>
            </a:r>
            <a:r>
              <a:rPr lang="en-US" b="1" smtClean="0"/>
              <a:t> </a:t>
            </a:r>
            <a:r>
              <a:rPr lang="en-US" smtClean="0"/>
              <a:t>–</a:t>
            </a:r>
            <a:r>
              <a:rPr lang="en-US" b="1" smtClean="0"/>
              <a:t> ribonucleic acid</a:t>
            </a:r>
            <a:endParaRPr lang="en-US" smtClean="0"/>
          </a:p>
          <a:p>
            <a:pPr lvl="1" eaLnBrk="1" hangingPunct="1"/>
            <a:r>
              <a:rPr lang="en-US" smtClean="0"/>
              <a:t>single-stranded</a:t>
            </a:r>
          </a:p>
          <a:p>
            <a:pPr lvl="1" eaLnBrk="1" hangingPunct="1"/>
            <a:r>
              <a:rPr lang="en-US" smtClean="0"/>
              <a:t>sugar-phosphate backbone with ribose (instead of deoxyribose)</a:t>
            </a:r>
          </a:p>
          <a:p>
            <a:pPr lvl="1" eaLnBrk="1" hangingPunct="1"/>
            <a:r>
              <a:rPr lang="en-US" smtClean="0"/>
              <a:t>base pairing (when it occurs) very similar to DNA:</a:t>
            </a:r>
          </a:p>
          <a:p>
            <a:pPr lvl="2" eaLnBrk="1" hangingPunct="1"/>
            <a:r>
              <a:rPr lang="en-US" smtClean="0"/>
              <a:t>adenine with uracil (instead of thymine)</a:t>
            </a:r>
          </a:p>
          <a:p>
            <a:pPr lvl="2" eaLnBrk="1" hangingPunct="1"/>
            <a:r>
              <a:rPr lang="en-US" smtClean="0"/>
              <a:t>cytosine with guanine</a:t>
            </a:r>
          </a:p>
          <a:p>
            <a:pPr lvl="1" eaLnBrk="1" hangingPunct="1"/>
            <a:r>
              <a:rPr lang="en-US" smtClean="0"/>
              <a:t>3 types of RNA:</a:t>
            </a:r>
          </a:p>
          <a:p>
            <a:pPr lvl="2" eaLnBrk="1" hangingPunct="1"/>
            <a:r>
              <a:rPr lang="en-US" b="1" smtClean="0"/>
              <a:t>messenger RNA</a:t>
            </a:r>
          </a:p>
          <a:p>
            <a:pPr lvl="2" eaLnBrk="1" hangingPunct="1"/>
            <a:r>
              <a:rPr lang="en-US" b="1" smtClean="0"/>
              <a:t>ribosomal RNA</a:t>
            </a:r>
          </a:p>
          <a:p>
            <a:pPr lvl="2" eaLnBrk="1" hangingPunct="1"/>
            <a:r>
              <a:rPr lang="en-US" b="1" smtClean="0"/>
              <a:t>transfer RNA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unfigure_p047_2"/>
          <p:cNvPicPr>
            <a:picLocks noChangeAspect="1" noChangeArrowheads="1"/>
          </p:cNvPicPr>
          <p:nvPr/>
        </p:nvPicPr>
        <p:blipFill>
          <a:blip r:embed="rId3" cstate="print">
            <a:clrChange>
              <a:clrFrom>
                <a:srgbClr val="FFFFFF"/>
              </a:clrFrom>
              <a:clrTo>
                <a:srgbClr val="FFFFFF">
                  <a:alpha val="0"/>
                </a:srgbClr>
              </a:clrTo>
            </a:clrChange>
          </a:blip>
          <a:srcRect r="23698" b="52306"/>
          <a:stretch>
            <a:fillRect/>
          </a:stretch>
        </p:blipFill>
        <p:spPr bwMode="auto">
          <a:xfrm>
            <a:off x="0" y="6019800"/>
            <a:ext cx="4595813" cy="838200"/>
          </a:xfrm>
          <a:prstGeom prst="rect">
            <a:avLst/>
          </a:prstGeom>
          <a:noFill/>
          <a:ln w="9525">
            <a:noFill/>
            <a:miter lim="800000"/>
            <a:headEnd/>
            <a:tailEnd/>
          </a:ln>
        </p:spPr>
      </p:pic>
      <p:pic>
        <p:nvPicPr>
          <p:cNvPr id="37891" name="Picture 5" descr="figure_02_18_labeled"/>
          <p:cNvPicPr>
            <a:picLocks noChangeAspect="1" noChangeArrowheads="1"/>
          </p:cNvPicPr>
          <p:nvPr/>
        </p:nvPicPr>
        <p:blipFill>
          <a:blip r:embed="rId4" cstate="print">
            <a:clrChange>
              <a:clrFrom>
                <a:srgbClr val="FFFFFF"/>
              </a:clrFrom>
              <a:clrTo>
                <a:srgbClr val="FFFFFF">
                  <a:alpha val="0"/>
                </a:srgbClr>
              </a:clrTo>
            </a:clrChange>
          </a:blip>
          <a:srcRect b="3654"/>
          <a:stretch>
            <a:fillRect/>
          </a:stretch>
        </p:blipFill>
        <p:spPr bwMode="auto">
          <a:xfrm>
            <a:off x="4038600" y="3352800"/>
            <a:ext cx="5105400" cy="2574925"/>
          </a:xfrm>
          <a:prstGeom prst="rect">
            <a:avLst/>
          </a:prstGeom>
          <a:noFill/>
          <a:ln w="9525">
            <a:noFill/>
            <a:miter lim="800000"/>
            <a:headEnd/>
            <a:tailEnd/>
          </a:ln>
        </p:spPr>
      </p:pic>
      <p:sp>
        <p:nvSpPr>
          <p:cNvPr id="37892" name="Rectangle 7"/>
          <p:cNvSpPr>
            <a:spLocks noGrp="1" noChangeArrowheads="1"/>
          </p:cNvSpPr>
          <p:nvPr>
            <p:ph type="title"/>
          </p:nvPr>
        </p:nvSpPr>
        <p:spPr/>
        <p:txBody>
          <a:bodyPr/>
          <a:lstStyle/>
          <a:p>
            <a:pPr eaLnBrk="1" hangingPunct="1"/>
            <a:r>
              <a:rPr lang="en-US" smtClean="0"/>
              <a:t>ATP</a:t>
            </a:r>
          </a:p>
        </p:txBody>
      </p:sp>
      <p:sp>
        <p:nvSpPr>
          <p:cNvPr id="39939" name="Rectangle 8"/>
          <p:cNvSpPr>
            <a:spLocks noGrp="1" noChangeArrowheads="1"/>
          </p:cNvSpPr>
          <p:nvPr>
            <p:ph idx="1"/>
          </p:nvPr>
        </p:nvSpPr>
        <p:spPr>
          <a:xfrm>
            <a:off x="227013" y="838200"/>
            <a:ext cx="8916987" cy="3581400"/>
          </a:xfrm>
        </p:spPr>
        <p:txBody>
          <a:bodyPr/>
          <a:lstStyle/>
          <a:p>
            <a:pPr eaLnBrk="1" hangingPunct="1"/>
            <a:r>
              <a:rPr lang="en-US" b="1" smtClean="0"/>
              <a:t>ATP </a:t>
            </a:r>
            <a:r>
              <a:rPr lang="en-US" smtClean="0"/>
              <a:t>–</a:t>
            </a:r>
            <a:r>
              <a:rPr lang="en-US" b="1" smtClean="0"/>
              <a:t> </a:t>
            </a:r>
            <a:r>
              <a:rPr lang="en-US" smtClean="0"/>
              <a:t>adenosine triphosphate</a:t>
            </a:r>
          </a:p>
          <a:p>
            <a:pPr lvl="1" eaLnBrk="1" hangingPunct="1"/>
            <a:r>
              <a:rPr lang="en-US" smtClean="0"/>
              <a:t>adenine &amp; ribose (adenosine), &amp; 3 phosphate groups</a:t>
            </a:r>
          </a:p>
          <a:p>
            <a:pPr eaLnBrk="1" hangingPunct="1"/>
            <a:r>
              <a:rPr lang="en-US" smtClean="0"/>
              <a:t>Energy-carrying molecule in cells</a:t>
            </a:r>
          </a:p>
          <a:p>
            <a:pPr lvl="1" eaLnBrk="1" hangingPunct="1"/>
            <a:r>
              <a:rPr lang="en-US" smtClean="0"/>
              <a:t>made by dehydration synthesis (energy from glucose breakdown)</a:t>
            </a:r>
          </a:p>
          <a:p>
            <a:pPr lvl="1" eaLnBrk="1" hangingPunct="1"/>
            <a:r>
              <a:rPr lang="en-US" smtClean="0"/>
              <a:t>broken by hydrolysis to release energy</a:t>
            </a:r>
          </a:p>
          <a:p>
            <a:pPr lvl="1" eaLnBrk="1" hangingPunct="1">
              <a:buFont typeface="Calibri" pitchFamily="34" charset="0"/>
              <a:buNone/>
            </a:pPr>
            <a:r>
              <a:rPr lang="en-US" smtClean="0"/>
              <a:t>	ATP + H</a:t>
            </a:r>
            <a:r>
              <a:rPr lang="en-US" baseline="-25000" smtClean="0"/>
              <a:t>2</a:t>
            </a:r>
            <a:r>
              <a:rPr lang="en-US" smtClean="0"/>
              <a:t>O </a:t>
            </a:r>
            <a:r>
              <a:rPr lang="en-US" smtClean="0">
                <a:sym typeface="Wingdings" pitchFamily="2" charset="2"/>
              </a:rPr>
              <a:t> ADP + P</a:t>
            </a:r>
            <a:r>
              <a:rPr lang="en-US" baseline="-25000" smtClean="0">
                <a:sym typeface="Wingdings" pitchFamily="2" charset="2"/>
              </a:rPr>
              <a:t>i</a:t>
            </a:r>
            <a:r>
              <a:rPr lang="en-US" smtClean="0">
                <a:sym typeface="Wingdings" pitchFamily="2" charset="2"/>
              </a:rPr>
              <a:t> + energy</a:t>
            </a:r>
            <a:endParaRPr lang="en-US" baseline="-25000" smtClean="0">
              <a:sym typeface="Wingdings" pitchFamily="2" charset="2"/>
            </a:endParaRPr>
          </a:p>
          <a:p>
            <a:pPr lvl="1" eaLnBrk="1" hangingPunct="1">
              <a:buFont typeface="Calibri" pitchFamily="34" charset="0"/>
              <a:buNone/>
            </a:pPr>
            <a:r>
              <a:rPr lang="en-US" smtClean="0"/>
              <a:t>	ADP + H</a:t>
            </a:r>
            <a:r>
              <a:rPr lang="en-US" baseline="-25000" smtClean="0"/>
              <a:t>2</a:t>
            </a:r>
            <a:r>
              <a:rPr lang="en-US" smtClean="0"/>
              <a:t>O </a:t>
            </a:r>
            <a:r>
              <a:rPr lang="en-US" smtClean="0">
                <a:sym typeface="Wingdings" pitchFamily="2" charset="2"/>
              </a:rPr>
              <a:t> AMP + P</a:t>
            </a:r>
            <a:r>
              <a:rPr lang="en-US" baseline="-25000" smtClean="0">
                <a:sym typeface="Wingdings" pitchFamily="2" charset="2"/>
              </a:rPr>
              <a:t>i</a:t>
            </a:r>
            <a:r>
              <a:rPr lang="en-US" smtClean="0">
                <a:sym typeface="Wingdings" pitchFamily="2" charset="2"/>
              </a:rPr>
              <a:t> + energy</a:t>
            </a:r>
            <a:endParaRPr lang="en-US" baseline="-25000" smtClean="0">
              <a:sym typeface="Wingdings" pitchFamily="2" charset="2"/>
            </a:endParaRPr>
          </a:p>
        </p:txBody>
      </p:sp>
      <p:pic>
        <p:nvPicPr>
          <p:cNvPr id="6" name="Picture 6" descr="unfigure_p047_2"/>
          <p:cNvPicPr>
            <a:picLocks noChangeAspect="1" noChangeArrowheads="1"/>
          </p:cNvPicPr>
          <p:nvPr/>
        </p:nvPicPr>
        <p:blipFill>
          <a:blip r:embed="rId3" cstate="print">
            <a:clrChange>
              <a:clrFrom>
                <a:srgbClr val="FFFFFF"/>
              </a:clrFrom>
              <a:clrTo>
                <a:srgbClr val="FFFFFF">
                  <a:alpha val="0"/>
                </a:srgbClr>
              </a:clrTo>
            </a:clrChange>
          </a:blip>
          <a:srcRect l="29437" t="52306"/>
          <a:stretch>
            <a:fillRect/>
          </a:stretch>
        </p:blipFill>
        <p:spPr bwMode="auto">
          <a:xfrm>
            <a:off x="4572000" y="6019800"/>
            <a:ext cx="4249738" cy="838200"/>
          </a:xfrm>
          <a:prstGeom prst="rect">
            <a:avLst/>
          </a:prstGeom>
          <a:noFill/>
          <a:ln w="9525">
            <a:noFill/>
            <a:miter lim="800000"/>
            <a:headEnd/>
            <a:tailEnd/>
          </a:ln>
        </p:spPr>
      </p:pic>
      <p:pic>
        <p:nvPicPr>
          <p:cNvPr id="8" name="Picture 7" descr="C:\Users\Denise Steele\Documents\Teaching\River Valley Community College\Biology I\from the book\Chapter_05\B_Jpegs_of_Art_and_Photos\05_Labeled_Art_and_Photos\05_13cATPCycle-L.jpg"/>
          <p:cNvPicPr>
            <a:picLocks noChangeAspect="1" noChangeArrowheads="1"/>
          </p:cNvPicPr>
          <p:nvPr/>
        </p:nvPicPr>
        <p:blipFill>
          <a:blip r:embed="rId5" cstate="print">
            <a:clrChange>
              <a:clrFrom>
                <a:srgbClr val="FFFFFF"/>
              </a:clrFrom>
              <a:clrTo>
                <a:srgbClr val="FFFFFF">
                  <a:alpha val="0"/>
                </a:srgbClr>
              </a:clrTo>
            </a:clrChange>
          </a:blip>
          <a:srcRect b="3920"/>
          <a:stretch>
            <a:fillRect/>
          </a:stretch>
        </p:blipFill>
        <p:spPr bwMode="auto">
          <a:xfrm>
            <a:off x="0" y="4114800"/>
            <a:ext cx="3810000" cy="1700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3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82563" y="0"/>
            <a:ext cx="8775700" cy="762000"/>
          </a:xfrm>
        </p:spPr>
        <p:txBody>
          <a:bodyPr/>
          <a:lstStyle/>
          <a:p>
            <a:pPr eaLnBrk="1" hangingPunct="1"/>
            <a:r>
              <a:rPr lang="en-US" smtClean="0"/>
              <a:t>Monomers and Polymers</a:t>
            </a:r>
          </a:p>
        </p:txBody>
      </p:sp>
      <p:sp>
        <p:nvSpPr>
          <p:cNvPr id="38915" name="Content Placeholder 2"/>
          <p:cNvSpPr>
            <a:spLocks noGrp="1"/>
          </p:cNvSpPr>
          <p:nvPr>
            <p:ph idx="1"/>
          </p:nvPr>
        </p:nvSpPr>
        <p:spPr>
          <a:xfrm>
            <a:off x="144463" y="990600"/>
            <a:ext cx="8775700" cy="1524000"/>
          </a:xfrm>
        </p:spPr>
        <p:txBody>
          <a:bodyPr/>
          <a:lstStyle/>
          <a:p>
            <a:pPr eaLnBrk="1" hangingPunct="1"/>
            <a:r>
              <a:rPr lang="en-US" smtClean="0"/>
              <a:t>Polymers – large units made of similar monomer units</a:t>
            </a:r>
          </a:p>
          <a:p>
            <a:pPr lvl="1" eaLnBrk="1" hangingPunct="1"/>
            <a:r>
              <a:rPr lang="en-US" smtClean="0"/>
              <a:t>4 major types of biological macromolecules (polymers):</a:t>
            </a:r>
          </a:p>
        </p:txBody>
      </p:sp>
      <p:graphicFrame>
        <p:nvGraphicFramePr>
          <p:cNvPr id="7" name="Table 6"/>
          <p:cNvGraphicFramePr>
            <a:graphicFrameLocks noGrp="1"/>
          </p:cNvGraphicFramePr>
          <p:nvPr/>
        </p:nvGraphicFramePr>
        <p:xfrm>
          <a:off x="381000" y="2362200"/>
          <a:ext cx="8229600" cy="4114800"/>
        </p:xfrm>
        <a:graphic>
          <a:graphicData uri="http://schemas.openxmlformats.org/drawingml/2006/table">
            <a:tbl>
              <a:tblPr firstRow="1" bandRow="1">
                <a:tableStyleId>{5C22544A-7EE6-4342-B048-85BDC9FD1C3A}</a:tableStyleId>
              </a:tblPr>
              <a:tblGrid>
                <a:gridCol w="2743200"/>
                <a:gridCol w="2743200"/>
                <a:gridCol w="2743200"/>
              </a:tblGrid>
              <a:tr h="822960">
                <a:tc>
                  <a:txBody>
                    <a:bodyPr/>
                    <a:lstStyle/>
                    <a:p>
                      <a:r>
                        <a:rPr lang="en-US" sz="2400" dirty="0" smtClean="0">
                          <a:latin typeface="Calibri" pitchFamily="34" charset="0"/>
                        </a:rPr>
                        <a:t>Macromolecule Polymer Type</a:t>
                      </a:r>
                      <a:endParaRPr lang="en-US" sz="2400" dirty="0">
                        <a:latin typeface="Calibri" pitchFamily="34" charset="0"/>
                      </a:endParaRPr>
                    </a:p>
                  </a:txBody>
                  <a:tcPr/>
                </a:tc>
                <a:tc>
                  <a:txBody>
                    <a:bodyPr/>
                    <a:lstStyle/>
                    <a:p>
                      <a:r>
                        <a:rPr lang="en-US" sz="2400" dirty="0" smtClean="0">
                          <a:latin typeface="Calibri" pitchFamily="34" charset="0"/>
                        </a:rPr>
                        <a:t>Monomers</a:t>
                      </a:r>
                      <a:endParaRPr lang="en-US" sz="2400" dirty="0">
                        <a:latin typeface="Calibri" pitchFamily="34" charset="0"/>
                      </a:endParaRPr>
                    </a:p>
                  </a:txBody>
                  <a:tcPr/>
                </a:tc>
                <a:tc>
                  <a:txBody>
                    <a:bodyPr/>
                    <a:lstStyle/>
                    <a:p>
                      <a:r>
                        <a:rPr lang="en-US" sz="2400" dirty="0" smtClean="0">
                          <a:latin typeface="Calibri" pitchFamily="34" charset="0"/>
                        </a:rPr>
                        <a:t>Examples</a:t>
                      </a:r>
                      <a:endParaRPr lang="en-US" sz="2400" dirty="0">
                        <a:latin typeface="Calibri" pitchFamily="34" charset="0"/>
                      </a:endParaRPr>
                    </a:p>
                  </a:txBody>
                  <a:tcPr/>
                </a:tc>
              </a:tr>
              <a:tr h="822960">
                <a:tc>
                  <a:txBody>
                    <a:bodyPr/>
                    <a:lstStyle/>
                    <a:p>
                      <a:r>
                        <a:rPr lang="en-US" sz="2400" dirty="0" smtClean="0">
                          <a:latin typeface="Calibri" pitchFamily="34" charset="0"/>
                        </a:rPr>
                        <a:t>Carbohydrate</a:t>
                      </a:r>
                      <a:endParaRPr lang="en-US" sz="2400" dirty="0">
                        <a:latin typeface="Calibri" pitchFamily="34" charset="0"/>
                      </a:endParaRPr>
                    </a:p>
                  </a:txBody>
                  <a:tcPr/>
                </a:tc>
                <a:tc>
                  <a:txBody>
                    <a:bodyPr/>
                    <a:lstStyle/>
                    <a:p>
                      <a:r>
                        <a:rPr lang="en-US" sz="2400" dirty="0" smtClean="0">
                          <a:latin typeface="Calibri" pitchFamily="34" charset="0"/>
                        </a:rPr>
                        <a:t>monosaccharides</a:t>
                      </a:r>
                      <a:endParaRPr lang="en-US" sz="2400" dirty="0">
                        <a:latin typeface="Calibri" pitchFamily="34" charset="0"/>
                      </a:endParaRPr>
                    </a:p>
                  </a:txBody>
                  <a:tcPr/>
                </a:tc>
                <a:tc>
                  <a:txBody>
                    <a:bodyPr/>
                    <a:lstStyle/>
                    <a:p>
                      <a:r>
                        <a:rPr lang="en-US" sz="2400" dirty="0" smtClean="0">
                          <a:latin typeface="Calibri" pitchFamily="34" charset="0"/>
                        </a:rPr>
                        <a:t>glucose, table sugar,</a:t>
                      </a:r>
                      <a:r>
                        <a:rPr lang="en-US" sz="2400" baseline="0" dirty="0" smtClean="0">
                          <a:latin typeface="Calibri" pitchFamily="34" charset="0"/>
                        </a:rPr>
                        <a:t> starch</a:t>
                      </a:r>
                      <a:endParaRPr lang="en-US" sz="2400" dirty="0">
                        <a:latin typeface="Calibri" pitchFamily="34" charset="0"/>
                      </a:endParaRPr>
                    </a:p>
                  </a:txBody>
                  <a:tcPr/>
                </a:tc>
              </a:tr>
              <a:tr h="822960">
                <a:tc>
                  <a:txBody>
                    <a:bodyPr/>
                    <a:lstStyle/>
                    <a:p>
                      <a:r>
                        <a:rPr lang="en-US" sz="2400" dirty="0" smtClean="0">
                          <a:latin typeface="Calibri" pitchFamily="34" charset="0"/>
                        </a:rPr>
                        <a:t>Lipid</a:t>
                      </a:r>
                      <a:endParaRPr lang="en-US" sz="2400" dirty="0">
                        <a:latin typeface="Calibri" pitchFamily="34" charset="0"/>
                      </a:endParaRPr>
                    </a:p>
                  </a:txBody>
                  <a:tcPr/>
                </a:tc>
                <a:tc>
                  <a:txBody>
                    <a:bodyPr/>
                    <a:lstStyle/>
                    <a:p>
                      <a:r>
                        <a:rPr lang="en-US" sz="2400" dirty="0" smtClean="0">
                          <a:latin typeface="Calibri" pitchFamily="34" charset="0"/>
                        </a:rPr>
                        <a:t>glycerol &amp; fatty acids</a:t>
                      </a:r>
                      <a:endParaRPr lang="en-US" sz="2400" dirty="0">
                        <a:latin typeface="Calibri" pitchFamily="34" charset="0"/>
                      </a:endParaRPr>
                    </a:p>
                  </a:txBody>
                  <a:tcPr/>
                </a:tc>
                <a:tc>
                  <a:txBody>
                    <a:bodyPr/>
                    <a:lstStyle/>
                    <a:p>
                      <a:r>
                        <a:rPr lang="en-US" sz="2400" dirty="0" smtClean="0">
                          <a:latin typeface="Calibri" pitchFamily="34" charset="0"/>
                        </a:rPr>
                        <a:t>fats,</a:t>
                      </a:r>
                      <a:r>
                        <a:rPr lang="en-US" sz="2400" baseline="0" dirty="0" smtClean="0">
                          <a:latin typeface="Calibri" pitchFamily="34" charset="0"/>
                        </a:rPr>
                        <a:t> oils, steroids, phospholipids</a:t>
                      </a:r>
                      <a:endParaRPr lang="en-US" sz="2400" dirty="0">
                        <a:latin typeface="Calibri" pitchFamily="34" charset="0"/>
                      </a:endParaRPr>
                    </a:p>
                  </a:txBody>
                  <a:tcPr/>
                </a:tc>
              </a:tr>
              <a:tr h="822960">
                <a:tc>
                  <a:txBody>
                    <a:bodyPr/>
                    <a:lstStyle/>
                    <a:p>
                      <a:r>
                        <a:rPr lang="en-US" sz="2400" dirty="0" smtClean="0">
                          <a:latin typeface="Calibri" pitchFamily="34" charset="0"/>
                        </a:rPr>
                        <a:t>Protein</a:t>
                      </a:r>
                      <a:endParaRPr lang="en-US" sz="2400" dirty="0">
                        <a:latin typeface="Calibri" pitchFamily="34" charset="0"/>
                      </a:endParaRPr>
                    </a:p>
                  </a:txBody>
                  <a:tcPr/>
                </a:tc>
                <a:tc>
                  <a:txBody>
                    <a:bodyPr/>
                    <a:lstStyle/>
                    <a:p>
                      <a:r>
                        <a:rPr lang="en-US" sz="2400" dirty="0" smtClean="0">
                          <a:latin typeface="Calibri" pitchFamily="34" charset="0"/>
                        </a:rPr>
                        <a:t>amino acids</a:t>
                      </a:r>
                      <a:endParaRPr lang="en-US" sz="2400" dirty="0">
                        <a:latin typeface="Calibri" pitchFamily="34" charset="0"/>
                      </a:endParaRPr>
                    </a:p>
                  </a:txBody>
                  <a:tcPr/>
                </a:tc>
                <a:tc>
                  <a:txBody>
                    <a:bodyPr/>
                    <a:lstStyle/>
                    <a:p>
                      <a:r>
                        <a:rPr lang="en-US" sz="2400" dirty="0" smtClean="0">
                          <a:latin typeface="Calibri" pitchFamily="34" charset="0"/>
                        </a:rPr>
                        <a:t>enzymes, muscle fibers, etc.</a:t>
                      </a:r>
                      <a:endParaRPr lang="en-US" sz="2400" dirty="0">
                        <a:latin typeface="Calibri" pitchFamily="34" charset="0"/>
                      </a:endParaRPr>
                    </a:p>
                  </a:txBody>
                  <a:tcPr/>
                </a:tc>
              </a:tr>
              <a:tr h="822960">
                <a:tc>
                  <a:txBody>
                    <a:bodyPr/>
                    <a:lstStyle/>
                    <a:p>
                      <a:r>
                        <a:rPr lang="en-US" sz="2400" dirty="0" smtClean="0">
                          <a:latin typeface="Calibri" pitchFamily="34" charset="0"/>
                        </a:rPr>
                        <a:t>Nucleic Acid</a:t>
                      </a:r>
                      <a:endParaRPr lang="en-US" sz="2400" dirty="0">
                        <a:latin typeface="Calibri" pitchFamily="34" charset="0"/>
                      </a:endParaRPr>
                    </a:p>
                  </a:txBody>
                  <a:tcPr/>
                </a:tc>
                <a:tc>
                  <a:txBody>
                    <a:bodyPr/>
                    <a:lstStyle/>
                    <a:p>
                      <a:r>
                        <a:rPr lang="en-US" sz="2400" dirty="0" smtClean="0">
                          <a:latin typeface="Calibri" pitchFamily="34" charset="0"/>
                        </a:rPr>
                        <a:t>nucleotides</a:t>
                      </a:r>
                      <a:endParaRPr lang="en-US" sz="2400" dirty="0">
                        <a:latin typeface="Calibri" pitchFamily="34" charset="0"/>
                      </a:endParaRPr>
                    </a:p>
                  </a:txBody>
                  <a:tcPr/>
                </a:tc>
                <a:tc>
                  <a:txBody>
                    <a:bodyPr/>
                    <a:lstStyle/>
                    <a:p>
                      <a:r>
                        <a:rPr lang="en-US" sz="2400" dirty="0" smtClean="0">
                          <a:latin typeface="Calibri" pitchFamily="34" charset="0"/>
                        </a:rPr>
                        <a:t>DNA, RNA, ATP</a:t>
                      </a:r>
                      <a:endParaRPr lang="en-US" sz="2400" dirty="0">
                        <a:latin typeface="Calibri"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Bohr’s Atomic Structure</a:t>
            </a:r>
          </a:p>
        </p:txBody>
      </p:sp>
      <p:sp>
        <p:nvSpPr>
          <p:cNvPr id="3" name="Content Placeholder 2"/>
          <p:cNvSpPr>
            <a:spLocks noGrp="1"/>
          </p:cNvSpPr>
          <p:nvPr>
            <p:ph idx="1"/>
          </p:nvPr>
        </p:nvSpPr>
        <p:spPr>
          <a:xfrm>
            <a:off x="227013" y="838200"/>
            <a:ext cx="6478587" cy="3124200"/>
          </a:xfrm>
        </p:spPr>
        <p:txBody>
          <a:bodyPr/>
          <a:lstStyle/>
          <a:p>
            <a:r>
              <a:rPr lang="en-US" smtClean="0"/>
              <a:t>Niels Bohr (1913): </a:t>
            </a:r>
            <a:r>
              <a:rPr lang="en-US" b="1" smtClean="0"/>
              <a:t>Bohr Theory of Atomic Structure</a:t>
            </a:r>
          </a:p>
          <a:p>
            <a:pPr lvl="1"/>
            <a:r>
              <a:rPr lang="en-US" smtClean="0"/>
              <a:t>electrons in an atom travel around nucleus like planets orbiting sun</a:t>
            </a:r>
          </a:p>
          <a:p>
            <a:pPr lvl="1"/>
            <a:r>
              <a:rPr lang="en-US" smtClean="0"/>
              <a:t>can only be found in discrete </a:t>
            </a:r>
            <a:r>
              <a:rPr lang="en-US" b="1" smtClean="0"/>
              <a:t>electron shells</a:t>
            </a:r>
            <a:r>
              <a:rPr lang="en-US" smtClean="0"/>
              <a:t>; not in between</a:t>
            </a:r>
          </a:p>
        </p:txBody>
      </p:sp>
      <p:pic>
        <p:nvPicPr>
          <p:cNvPr id="6" name="Picture 3" descr="04_128_a_FIG"/>
          <p:cNvPicPr>
            <a:picLocks noChangeAspect="1" noChangeArrowheads="1"/>
          </p:cNvPicPr>
          <p:nvPr/>
        </p:nvPicPr>
        <p:blipFill>
          <a:blip r:embed="rId2" cstate="print"/>
          <a:srcRect b="3183"/>
          <a:stretch>
            <a:fillRect/>
          </a:stretch>
        </p:blipFill>
        <p:spPr bwMode="auto">
          <a:xfrm>
            <a:off x="4775200" y="4114800"/>
            <a:ext cx="4368800" cy="2743200"/>
          </a:xfrm>
          <a:prstGeom prst="rect">
            <a:avLst/>
          </a:prstGeom>
          <a:noFill/>
          <a:ln w="9525">
            <a:noFill/>
            <a:miter lim="800000"/>
            <a:headEnd/>
            <a:tailEnd/>
          </a:ln>
        </p:spPr>
      </p:pic>
      <p:pic>
        <p:nvPicPr>
          <p:cNvPr id="6149" name="Picture 2" descr="http://upload.wikimedia.org/wikipedia/commons/6/6d/Niels_Bohr.jpg"/>
          <p:cNvPicPr>
            <a:picLocks noChangeAspect="1" noChangeArrowheads="1"/>
          </p:cNvPicPr>
          <p:nvPr/>
        </p:nvPicPr>
        <p:blipFill>
          <a:blip r:embed="rId3" cstate="print"/>
          <a:srcRect/>
          <a:stretch>
            <a:fillRect/>
          </a:stretch>
        </p:blipFill>
        <p:spPr bwMode="auto">
          <a:xfrm>
            <a:off x="6767513" y="742950"/>
            <a:ext cx="2376487" cy="3352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4_152_a_FIG"/>
          <p:cNvPicPr>
            <a:picLocks noChangeAspect="1" noChangeArrowheads="1"/>
          </p:cNvPicPr>
          <p:nvPr/>
        </p:nvPicPr>
        <p:blipFill>
          <a:blip r:embed="rId3" cstate="print"/>
          <a:srcRect r="36890" b="26270"/>
          <a:stretch>
            <a:fillRect/>
          </a:stretch>
        </p:blipFill>
        <p:spPr bwMode="auto">
          <a:xfrm>
            <a:off x="0" y="4343400"/>
            <a:ext cx="4708525" cy="2514600"/>
          </a:xfrm>
          <a:prstGeom prst="rect">
            <a:avLst/>
          </a:prstGeom>
          <a:noFill/>
          <a:ln w="9525">
            <a:noFill/>
            <a:miter lim="800000"/>
            <a:headEnd/>
            <a:tailEnd/>
          </a:ln>
        </p:spPr>
      </p:pic>
      <p:pic>
        <p:nvPicPr>
          <p:cNvPr id="6" name="Picture 5" descr="04_152_a_FIG"/>
          <p:cNvPicPr>
            <a:picLocks noChangeAspect="1" noChangeArrowheads="1"/>
          </p:cNvPicPr>
          <p:nvPr/>
        </p:nvPicPr>
        <p:blipFill>
          <a:blip r:embed="rId3" cstate="print">
            <a:clrChange>
              <a:clrFrom>
                <a:srgbClr val="FFFFFF"/>
              </a:clrFrom>
              <a:clrTo>
                <a:srgbClr val="FFFFFF">
                  <a:alpha val="0"/>
                </a:srgbClr>
              </a:clrTo>
            </a:clrChange>
          </a:blip>
          <a:srcRect l="73445" t="71216" b="5086"/>
          <a:stretch>
            <a:fillRect/>
          </a:stretch>
        </p:blipFill>
        <p:spPr bwMode="auto">
          <a:xfrm>
            <a:off x="7162800" y="5486400"/>
            <a:ext cx="1981200" cy="808038"/>
          </a:xfrm>
          <a:prstGeom prst="rect">
            <a:avLst/>
          </a:prstGeom>
          <a:noFill/>
          <a:ln w="9525">
            <a:noFill/>
            <a:miter lim="800000"/>
            <a:headEnd/>
            <a:tailEnd/>
          </a:ln>
        </p:spPr>
      </p:pic>
      <p:sp>
        <p:nvSpPr>
          <p:cNvPr id="7172" name="Title 1"/>
          <p:cNvSpPr>
            <a:spLocks noGrp="1"/>
          </p:cNvSpPr>
          <p:nvPr>
            <p:ph type="title"/>
          </p:nvPr>
        </p:nvSpPr>
        <p:spPr/>
        <p:txBody>
          <a:bodyPr/>
          <a:lstStyle/>
          <a:p>
            <a:r>
              <a:rPr lang="en-US" smtClean="0"/>
              <a:t>Heisenberg’s Uncertainty Principle</a:t>
            </a:r>
          </a:p>
        </p:txBody>
      </p:sp>
      <p:sp>
        <p:nvSpPr>
          <p:cNvPr id="3" name="Content Placeholder 2"/>
          <p:cNvSpPr>
            <a:spLocks noGrp="1"/>
          </p:cNvSpPr>
          <p:nvPr>
            <p:ph idx="1"/>
          </p:nvPr>
        </p:nvSpPr>
        <p:spPr>
          <a:xfrm>
            <a:off x="228600" y="1295400"/>
            <a:ext cx="8683625" cy="3581400"/>
          </a:xfrm>
        </p:spPr>
        <p:txBody>
          <a:bodyPr/>
          <a:lstStyle/>
          <a:p>
            <a:r>
              <a:rPr lang="en-US" dirty="0" smtClean="0"/>
              <a:t>Bohr’s model not perfect…… electrons don’t actually travel in orbits</a:t>
            </a:r>
          </a:p>
          <a:p>
            <a:r>
              <a:rPr lang="en-US" b="1" dirty="0" smtClean="0"/>
              <a:t>Heisenberg’s uncertainty principle</a:t>
            </a:r>
            <a:r>
              <a:rPr lang="en-US" dirty="0" smtClean="0"/>
              <a:t> – it’s impossible to know exactly where subatomic particles are</a:t>
            </a:r>
          </a:p>
          <a:p>
            <a:pPr lvl="1"/>
            <a:r>
              <a:rPr lang="en-US" dirty="0" smtClean="0"/>
              <a:t>electrons are likely to be within an </a:t>
            </a:r>
            <a:r>
              <a:rPr lang="en-US" b="1" dirty="0" smtClean="0"/>
              <a:t>electron cloud</a:t>
            </a:r>
          </a:p>
        </p:txBody>
      </p:sp>
      <p:pic>
        <p:nvPicPr>
          <p:cNvPr id="7" name="Picture 6" descr="04_152_a_FIG"/>
          <p:cNvPicPr>
            <a:picLocks noChangeAspect="1" noChangeArrowheads="1"/>
          </p:cNvPicPr>
          <p:nvPr/>
        </p:nvPicPr>
        <p:blipFill>
          <a:blip r:embed="rId3" cstate="print"/>
          <a:srcRect l="72314" t="5385" b="34052"/>
          <a:stretch>
            <a:fillRect/>
          </a:stretch>
        </p:blipFill>
        <p:spPr bwMode="auto">
          <a:xfrm>
            <a:off x="5200650" y="4792663"/>
            <a:ext cx="2065338" cy="20653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Elemental Properties</a:t>
            </a:r>
            <a:endParaRPr lang="en-US" dirty="0"/>
          </a:p>
        </p:txBody>
      </p:sp>
      <p:sp>
        <p:nvSpPr>
          <p:cNvPr id="3" name="Content Placeholder 2"/>
          <p:cNvSpPr>
            <a:spLocks noGrp="1"/>
          </p:cNvSpPr>
          <p:nvPr>
            <p:ph idx="1"/>
          </p:nvPr>
        </p:nvSpPr>
        <p:spPr>
          <a:xfrm>
            <a:off x="227013" y="838200"/>
            <a:ext cx="3430587" cy="5867400"/>
          </a:xfrm>
        </p:spPr>
        <p:txBody>
          <a:bodyPr/>
          <a:lstStyle/>
          <a:p>
            <a:r>
              <a:rPr lang="en-US" b="1" dirty="0" smtClean="0"/>
              <a:t>Atomic Number </a:t>
            </a:r>
            <a:r>
              <a:rPr lang="en-US" dirty="0" smtClean="0"/>
              <a:t>– number of protons</a:t>
            </a:r>
          </a:p>
          <a:p>
            <a:pPr lvl="1"/>
            <a:r>
              <a:rPr lang="en-US" dirty="0" smtClean="0"/>
              <a:t>Defines an element</a:t>
            </a:r>
          </a:p>
          <a:p>
            <a:r>
              <a:rPr lang="en-US" b="1" dirty="0" smtClean="0"/>
              <a:t>Mass Number </a:t>
            </a:r>
            <a:r>
              <a:rPr lang="en-US" dirty="0" smtClean="0"/>
              <a:t>(atomic weight) – number of protons and neutrons</a:t>
            </a:r>
          </a:p>
          <a:p>
            <a:pPr lvl="1"/>
            <a:r>
              <a:rPr lang="en-US" dirty="0" smtClean="0"/>
              <a:t>Almost every element will have an isotope (a version of the element with more neutrons)</a:t>
            </a:r>
            <a:endParaRPr lang="en-US" dirty="0"/>
          </a:p>
        </p:txBody>
      </p:sp>
      <p:pic>
        <p:nvPicPr>
          <p:cNvPr id="4" name="Picture 9" descr="table_02_01_unlabeled"/>
          <p:cNvPicPr>
            <a:picLocks noChangeAspect="1" noChangeArrowheads="1"/>
          </p:cNvPicPr>
          <p:nvPr/>
        </p:nvPicPr>
        <p:blipFill rotWithShape="1">
          <a:blip r:embed="rId5" cstate="print"/>
          <a:srcRect l="3600" t="6195" r="4111" b="11420"/>
          <a:stretch/>
        </p:blipFill>
        <p:spPr bwMode="auto">
          <a:xfrm>
            <a:off x="3657600" y="1154243"/>
            <a:ext cx="5257800" cy="5216578"/>
          </a:xfrm>
          <a:prstGeom prst="rect">
            <a:avLst/>
          </a:prstGeom>
          <a:noFill/>
          <a:ln w="9525">
            <a:noFill/>
            <a:miter lim="800000"/>
            <a:headEnd/>
            <a:tailEnd/>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2988" y="58987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05_165_b_FIG"/>
          <p:cNvPicPr>
            <a:picLocks noChangeAspect="1" noChangeArrowheads="1"/>
          </p:cNvPicPr>
          <p:nvPr/>
        </p:nvPicPr>
        <p:blipFill>
          <a:blip r:embed="rId2" cstate="print"/>
          <a:srcRect l="2041" b="7037"/>
          <a:stretch>
            <a:fillRect/>
          </a:stretch>
        </p:blipFill>
        <p:spPr bwMode="auto">
          <a:xfrm>
            <a:off x="5486400" y="4419600"/>
            <a:ext cx="3657600" cy="2203450"/>
          </a:xfrm>
          <a:prstGeom prst="rect">
            <a:avLst/>
          </a:prstGeom>
          <a:noFill/>
          <a:ln w="9525">
            <a:noFill/>
            <a:miter lim="800000"/>
            <a:headEnd/>
            <a:tailEnd/>
          </a:ln>
        </p:spPr>
      </p:pic>
      <p:sp>
        <p:nvSpPr>
          <p:cNvPr id="8195" name="Title 3"/>
          <p:cNvSpPr>
            <a:spLocks noGrp="1"/>
          </p:cNvSpPr>
          <p:nvPr>
            <p:ph type="title"/>
          </p:nvPr>
        </p:nvSpPr>
        <p:spPr/>
        <p:txBody>
          <a:bodyPr/>
          <a:lstStyle/>
          <a:p>
            <a:r>
              <a:rPr lang="en-US" smtClean="0"/>
              <a:t>Chemical Bonds</a:t>
            </a:r>
          </a:p>
        </p:txBody>
      </p:sp>
      <p:sp>
        <p:nvSpPr>
          <p:cNvPr id="5" name="Content Placeholder 4"/>
          <p:cNvSpPr>
            <a:spLocks noGrp="1"/>
          </p:cNvSpPr>
          <p:nvPr>
            <p:ph idx="1"/>
          </p:nvPr>
        </p:nvSpPr>
        <p:spPr>
          <a:xfrm>
            <a:off x="227013" y="838200"/>
            <a:ext cx="6554787" cy="3429000"/>
          </a:xfrm>
        </p:spPr>
        <p:txBody>
          <a:bodyPr/>
          <a:lstStyle/>
          <a:p>
            <a:r>
              <a:rPr lang="en-US" sz="2400" b="1" dirty="0" smtClean="0"/>
              <a:t>Molecule</a:t>
            </a:r>
            <a:r>
              <a:rPr lang="en-US" sz="2400" dirty="0" smtClean="0"/>
              <a:t> – a collection of atoms bound together </a:t>
            </a:r>
          </a:p>
          <a:p>
            <a:pPr lvl="1"/>
            <a:r>
              <a:rPr lang="en-US" sz="2000" dirty="0" smtClean="0"/>
              <a:t>atmospheric oxygen: O</a:t>
            </a:r>
            <a:r>
              <a:rPr lang="en-US" sz="2000" baseline="-25000" dirty="0" smtClean="0"/>
              <a:t>2</a:t>
            </a:r>
          </a:p>
          <a:p>
            <a:pPr lvl="1"/>
            <a:r>
              <a:rPr lang="en-US" sz="2000" dirty="0" smtClean="0"/>
              <a:t>methane: CH</a:t>
            </a:r>
            <a:r>
              <a:rPr lang="en-US" sz="2000" baseline="-25000" dirty="0" smtClean="0"/>
              <a:t>4</a:t>
            </a:r>
          </a:p>
          <a:p>
            <a:pPr lvl="1"/>
            <a:r>
              <a:rPr lang="en-US" sz="2000" dirty="0" smtClean="0"/>
              <a:t>glucose: C</a:t>
            </a:r>
            <a:r>
              <a:rPr lang="en-US" sz="2000" baseline="-25000" dirty="0" smtClean="0"/>
              <a:t>6</a:t>
            </a:r>
            <a:r>
              <a:rPr lang="en-US" sz="2000" dirty="0" smtClean="0"/>
              <a:t>H</a:t>
            </a:r>
            <a:r>
              <a:rPr lang="en-US" sz="2000" baseline="-25000" dirty="0" smtClean="0"/>
              <a:t>12</a:t>
            </a:r>
            <a:r>
              <a:rPr lang="en-US" sz="2000" dirty="0" smtClean="0"/>
              <a:t>O</a:t>
            </a:r>
            <a:r>
              <a:rPr lang="en-US" sz="2000" baseline="-25000" dirty="0" smtClean="0"/>
              <a:t>6</a:t>
            </a:r>
          </a:p>
          <a:p>
            <a:r>
              <a:rPr lang="en-US" sz="2400" dirty="0" smtClean="0"/>
              <a:t>Molecules can have chemical and physical properties that are very different from those of the atoms from which they are made</a:t>
            </a:r>
          </a:p>
          <a:p>
            <a:pPr>
              <a:buNone/>
            </a:pPr>
            <a:endParaRPr lang="en-US" sz="2400" b="1" dirty="0" smtClean="0"/>
          </a:p>
          <a:p>
            <a:r>
              <a:rPr lang="en-US" sz="2400" b="1" dirty="0" smtClean="0"/>
              <a:t>Chemical bonds </a:t>
            </a:r>
            <a:r>
              <a:rPr lang="en-US" sz="2400" dirty="0" smtClean="0"/>
              <a:t>– hold molecules together</a:t>
            </a:r>
          </a:p>
          <a:p>
            <a:pPr lvl="1"/>
            <a:r>
              <a:rPr lang="en-US" sz="2000" dirty="0" smtClean="0"/>
              <a:t>Covalent bonds</a:t>
            </a:r>
          </a:p>
          <a:p>
            <a:pPr lvl="1"/>
            <a:r>
              <a:rPr lang="en-US" sz="2000" dirty="0" smtClean="0"/>
              <a:t>Ionic bonds</a:t>
            </a:r>
          </a:p>
          <a:p>
            <a:pPr lvl="1"/>
            <a:r>
              <a:rPr lang="en-US" sz="2000" dirty="0" smtClean="0"/>
              <a:t>Hydrogen bonds</a:t>
            </a:r>
          </a:p>
        </p:txBody>
      </p:sp>
      <p:pic>
        <p:nvPicPr>
          <p:cNvPr id="1026" name="Picture 2" descr="C:\Users\Denise\Desktop\Pictur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0" y="1219200"/>
            <a:ext cx="1311275" cy="1158875"/>
          </a:xfrm>
          <a:prstGeom prst="rect">
            <a:avLst/>
          </a:prstGeom>
          <a:noFill/>
          <a:ln w="9525">
            <a:noFill/>
            <a:miter lim="800000"/>
            <a:headEnd/>
            <a:tailEnd/>
          </a:ln>
        </p:spPr>
      </p:pic>
      <p:pic>
        <p:nvPicPr>
          <p:cNvPr id="8" name="Picture 3" descr="05_166_a_FIG"/>
          <p:cNvPicPr>
            <a:picLocks noChangeAspect="1" noChangeArrowheads="1"/>
          </p:cNvPicPr>
          <p:nvPr/>
        </p:nvPicPr>
        <p:blipFill>
          <a:blip r:embed="rId4" cstate="print">
            <a:clrChange>
              <a:clrFrom>
                <a:srgbClr val="FFFFFF"/>
              </a:clrFrom>
              <a:clrTo>
                <a:srgbClr val="FFFFFF">
                  <a:alpha val="0"/>
                </a:srgbClr>
              </a:clrTo>
            </a:clrChange>
          </a:blip>
          <a:srcRect r="30206" b="6361"/>
          <a:stretch>
            <a:fillRect/>
          </a:stretch>
        </p:blipFill>
        <p:spPr bwMode="auto">
          <a:xfrm>
            <a:off x="6858000" y="914400"/>
            <a:ext cx="2514600" cy="3398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Covalent Bonds</a:t>
            </a:r>
          </a:p>
        </p:txBody>
      </p:sp>
      <p:sp>
        <p:nvSpPr>
          <p:cNvPr id="3" name="Content Placeholder 2"/>
          <p:cNvSpPr>
            <a:spLocks noGrp="1"/>
          </p:cNvSpPr>
          <p:nvPr>
            <p:ph idx="1"/>
          </p:nvPr>
        </p:nvSpPr>
        <p:spPr>
          <a:xfrm>
            <a:off x="227013" y="838200"/>
            <a:ext cx="5335587" cy="5867400"/>
          </a:xfrm>
        </p:spPr>
        <p:txBody>
          <a:bodyPr/>
          <a:lstStyle/>
          <a:p>
            <a:r>
              <a:rPr lang="en-US" dirty="0" smtClean="0"/>
              <a:t>When atoms come together to form molecules, it’s always the valence electrons that interact</a:t>
            </a:r>
          </a:p>
          <a:p>
            <a:pPr lvl="1"/>
            <a:r>
              <a:rPr lang="en-US" b="1" dirty="0" smtClean="0"/>
              <a:t>valence electrons </a:t>
            </a:r>
            <a:r>
              <a:rPr lang="en-US" dirty="0" smtClean="0"/>
              <a:t>– in outer shell</a:t>
            </a:r>
          </a:p>
          <a:p>
            <a:r>
              <a:rPr lang="en-US" b="1" dirty="0" smtClean="0"/>
              <a:t>Covalent bond </a:t>
            </a:r>
            <a:r>
              <a:rPr lang="en-US" dirty="0" smtClean="0"/>
              <a:t>–results from valence electrons being shared between two nuclei; bond holds molecules together</a:t>
            </a:r>
          </a:p>
          <a:p>
            <a:pPr lvl="1"/>
            <a:r>
              <a:rPr lang="en-US" u="sng" dirty="0" smtClean="0"/>
              <a:t>electrons are shared</a:t>
            </a:r>
          </a:p>
          <a:p>
            <a:pPr lvl="1"/>
            <a:r>
              <a:rPr lang="en-US" dirty="0" smtClean="0"/>
              <a:t>very strong bond</a:t>
            </a:r>
          </a:p>
          <a:p>
            <a:pPr lvl="1"/>
            <a:r>
              <a:rPr lang="en-US" dirty="0" smtClean="0"/>
              <a:t>generally between nonmetals</a:t>
            </a:r>
          </a:p>
          <a:p>
            <a:pPr marL="457200" lvl="1" indent="0">
              <a:buNone/>
            </a:pPr>
            <a:endParaRPr lang="en-US" dirty="0" smtClean="0"/>
          </a:p>
        </p:txBody>
      </p:sp>
      <p:pic>
        <p:nvPicPr>
          <p:cNvPr id="9220" name="Picture 3" descr="05_170_a_FIG"/>
          <p:cNvPicPr>
            <a:picLocks noChangeAspect="1" noChangeArrowheads="1"/>
          </p:cNvPicPr>
          <p:nvPr/>
        </p:nvPicPr>
        <p:blipFill>
          <a:blip r:embed="rId5" cstate="print"/>
          <a:srcRect b="4314"/>
          <a:stretch>
            <a:fillRect/>
          </a:stretch>
        </p:blipFill>
        <p:spPr bwMode="auto">
          <a:xfrm>
            <a:off x="5867400" y="742950"/>
            <a:ext cx="3276600" cy="3257550"/>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0" y="5029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8201"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TotalTime>
  <Words>2464</Words>
  <Application>Microsoft Office PowerPoint</Application>
  <PresentationFormat>On-screen Show (4:3)</PresentationFormat>
  <Paragraphs>371</Paragraphs>
  <Slides>45</Slides>
  <Notes>40</Notes>
  <HiddenSlides>0</HiddenSlides>
  <MMClips>9</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Tortora</vt:lpstr>
      <vt:lpstr>Appendix A and Ch. 7</vt:lpstr>
      <vt:lpstr>Composition of Matter</vt:lpstr>
      <vt:lpstr>Composition of Matter</vt:lpstr>
      <vt:lpstr>Basic Atomic Structure</vt:lpstr>
      <vt:lpstr>Bohr’s Atomic Structure</vt:lpstr>
      <vt:lpstr>Heisenberg’s Uncertainty Principle</vt:lpstr>
      <vt:lpstr>Elemental Properties</vt:lpstr>
      <vt:lpstr>Chemical Bonds</vt:lpstr>
      <vt:lpstr>Covalent Bonds</vt:lpstr>
      <vt:lpstr>Ionic Bonds – Transferring Electrons</vt:lpstr>
      <vt:lpstr>Hydrogen Bonds</vt:lpstr>
      <vt:lpstr>Dissociation of ions in water</vt:lpstr>
      <vt:lpstr>Chemical Reactions</vt:lpstr>
      <vt:lpstr>Chemical reactions</vt:lpstr>
      <vt:lpstr>Important Biological Molecules</vt:lpstr>
      <vt:lpstr>Carbon</vt:lpstr>
      <vt:lpstr>Nonpolar versus Polar Covalent Bonds</vt:lpstr>
      <vt:lpstr>Water</vt:lpstr>
      <vt:lpstr>Unique Properties of water</vt:lpstr>
      <vt:lpstr>Water</vt:lpstr>
      <vt:lpstr>Acids, Bases, and Salts</vt:lpstr>
      <vt:lpstr>Acid-Base Balance</vt:lpstr>
      <vt:lpstr>Structure and Chemistry</vt:lpstr>
      <vt:lpstr>Functional Groups</vt:lpstr>
      <vt:lpstr>Macromolecules</vt:lpstr>
      <vt:lpstr>Polymers</vt:lpstr>
      <vt:lpstr>Simple Carbohydrates</vt:lpstr>
      <vt:lpstr>Complex Carbohydrates</vt:lpstr>
      <vt:lpstr>Lipids</vt:lpstr>
      <vt:lpstr>Simple Lipids</vt:lpstr>
      <vt:lpstr>Complex Lipids</vt:lpstr>
      <vt:lpstr>Lipid Bilayers</vt:lpstr>
      <vt:lpstr>Proteins</vt:lpstr>
      <vt:lpstr>Proteins</vt:lpstr>
      <vt:lpstr>Proteins</vt:lpstr>
      <vt:lpstr>Protein Structure</vt:lpstr>
      <vt:lpstr>Protein Structure</vt:lpstr>
      <vt:lpstr>Levels of Protein Structure</vt:lpstr>
      <vt:lpstr>Nucleic Acids</vt:lpstr>
      <vt:lpstr>DNA</vt:lpstr>
      <vt:lpstr>DNA</vt:lpstr>
      <vt:lpstr>Complementary Base Pairing</vt:lpstr>
      <vt:lpstr>RNA</vt:lpstr>
      <vt:lpstr>ATP</vt:lpstr>
      <vt:lpstr>Monomers and Polymers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dc:title>
  <dc:creator>Bonnie</dc:creator>
  <cp:lastModifiedBy>joseph</cp:lastModifiedBy>
  <cp:revision>85</cp:revision>
  <dcterms:created xsi:type="dcterms:W3CDTF">2012-12-23T20:57:28Z</dcterms:created>
  <dcterms:modified xsi:type="dcterms:W3CDTF">2017-09-09T21:09:25Z</dcterms:modified>
</cp:coreProperties>
</file>