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57" r:id="rId4"/>
    <p:sldId id="259" r:id="rId5"/>
    <p:sldId id="261" r:id="rId6"/>
    <p:sldId id="262" r:id="rId7"/>
    <p:sldId id="263" r:id="rId8"/>
    <p:sldId id="265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4" r:id="rId21"/>
    <p:sldId id="287" r:id="rId22"/>
    <p:sldId id="289" r:id="rId23"/>
    <p:sldId id="290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2" r:id="rId32"/>
    <p:sldId id="303" r:id="rId33"/>
    <p:sldId id="311" r:id="rId34"/>
    <p:sldId id="305" r:id="rId35"/>
    <p:sldId id="309" r:id="rId36"/>
    <p:sldId id="3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67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ABEA5-3FA9-492E-A67D-02A29D55A394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3F95A-7548-4F1A-86AD-268FC1E99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Please be familiar with the content within these slides even if the material is beyond the content of Chapter 4 in the text. Unless additional information is provided within these slides or</a:t>
            </a:r>
            <a:r>
              <a:rPr lang="en-US" baseline="0" dirty="0" smtClean="0">
                <a:latin typeface="Calibri" pitchFamily="34" charset="0"/>
              </a:rPr>
              <a:t> in complementary videos, you do not need to know signs and symptoms of the infectious diseases. In most cases, being able to identify a microorganism as the cause of a named illness is sufficient.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96FE68-F6FB-473D-AF68-D71B6CD87FD3}" type="slidenum"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 info regarding </a:t>
            </a:r>
            <a:r>
              <a:rPr lang="en-US" i="1" dirty="0" err="1" smtClean="0"/>
              <a:t>Francisella</a:t>
            </a:r>
            <a:endParaRPr lang="en-US" i="1" dirty="0" smtClean="0"/>
          </a:p>
          <a:p>
            <a:pPr eaLnBrk="1" hangingPunct="1">
              <a:spcBef>
                <a:spcPct val="0"/>
              </a:spcBef>
            </a:pPr>
            <a:r>
              <a:rPr lang="en-US" i="0" dirty="0" smtClean="0"/>
              <a:t>Tularemia</a:t>
            </a:r>
            <a:r>
              <a:rPr lang="en-US" i="0" baseline="0" dirty="0" smtClean="0"/>
              <a:t> – Fever, malaise, painful swollen lymph nodes, skin sloughing off where bite occurred. Often from pet rodents such as hamsters.</a:t>
            </a:r>
            <a:endParaRPr lang="en-US" i="0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949EB0-7C69-47BA-8B0C-5F00B2DCAEF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Be very comfortable</a:t>
            </a:r>
            <a:r>
              <a:rPr lang="en-US" baseline="0" dirty="0" smtClean="0"/>
              <a:t> with this info.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9032F-E1C9-4111-AEF2-401C78F8421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 species of </a:t>
            </a:r>
            <a:r>
              <a:rPr lang="en-US" i="1" dirty="0" smtClean="0"/>
              <a:t>Moraxella</a:t>
            </a:r>
            <a:r>
              <a:rPr lang="en-US" i="1" baseline="0" dirty="0" smtClean="0"/>
              <a:t> </a:t>
            </a:r>
            <a:r>
              <a:rPr lang="en-US" baseline="0" dirty="0" smtClean="0"/>
              <a:t>and </a:t>
            </a:r>
            <a:r>
              <a:rPr lang="en-US" i="1" baseline="0" dirty="0" smtClean="0"/>
              <a:t>Acinetobacter</a:t>
            </a:r>
            <a:r>
              <a:rPr lang="en-US" baseline="0" dirty="0" smtClean="0"/>
              <a:t> and the diseases they cause.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Conjunctivitis a.k.a. Pink eye – swelling of the conjunctiva of the eye. </a:t>
            </a: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DEA35-DDC7-4C86-8CF5-0A55689F62E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these concepts well.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Legionnaires’ disease</a:t>
            </a:r>
            <a:r>
              <a:rPr lang="en-US" baseline="0" dirty="0" smtClean="0"/>
              <a:t> – causes a type of pneumonia. Often spreads through water supply lines in hospitals and in air conditioning systems of hotels, etc.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Q fever – flu-like pneumonia</a:t>
            </a: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C1F51B-2270-4348-A018-20C2708A5A0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Cholera</a:t>
            </a:r>
            <a:r>
              <a:rPr lang="en-US" baseline="0" dirty="0" smtClean="0"/>
              <a:t> – serious GI disease. Causes host cells to secrete water and electrolytes, especially potassium. Results in very watery stools. </a:t>
            </a: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04818-169E-4301-AAE8-3744248DCB5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this info well.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75B61-B531-49E0-B4EE-895E379805A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these diseases and the causative agents.</a:t>
            </a:r>
            <a:r>
              <a:rPr lang="en-US" baseline="0" dirty="0" smtClean="0"/>
              <a:t> You need not know signs and symptoms of these diseases.</a:t>
            </a: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1A6A91-A80C-4436-B476-1BA042C1B28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that </a:t>
            </a:r>
            <a:r>
              <a:rPr lang="en-US" i="1" dirty="0" smtClean="0"/>
              <a:t>P.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multocida</a:t>
            </a:r>
            <a:r>
              <a:rPr lang="en-US" i="1" baseline="0" dirty="0" smtClean="0"/>
              <a:t> </a:t>
            </a:r>
            <a:r>
              <a:rPr lang="en-US" baseline="0" dirty="0" smtClean="0"/>
              <a:t>is transmitted from dog, cat and Komodo dragon bites. Can cause sepsis.</a:t>
            </a: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08598-3392-4023-B47A-BF38A1E7ECD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4A695-7B30-483F-8A4D-C103FB209E1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these concepts very well.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CE2B3-ACF1-41B0-94FC-627BC7F0052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 know the information</a:t>
            </a:r>
            <a:r>
              <a:rPr lang="en-US" baseline="0" dirty="0" smtClean="0"/>
              <a:t> in the left column</a:t>
            </a:r>
            <a:r>
              <a:rPr lang="en-US" baseline="0" dirty="0" smtClean="0"/>
              <a:t>. Understand that 5 classes of </a:t>
            </a:r>
            <a:r>
              <a:rPr lang="en-US" baseline="0" dirty="0" err="1" smtClean="0"/>
              <a:t>proteobacteria</a:t>
            </a:r>
            <a:r>
              <a:rPr lang="en-US" baseline="0" dirty="0" smtClean="0"/>
              <a:t> exist and that all are Gram-negative; however, you will not need to identify which organisms fall into each class.</a:t>
            </a: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3DE11-D3AF-4205-9298-24848297992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Understand the name change occurred and why.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E56202-B485-4C17-ADD2-F5266A55BEA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19C04-EC01-4FE4-8EC6-C9B6250ED5B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Tetanus – Neurotoxin released and causes severe muscle rigidity without relaxation. Jaw affected early and known as “lockjaw”.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Botulism – Food poisoning from</a:t>
            </a:r>
            <a:r>
              <a:rPr lang="en-US" baseline="0" dirty="0" smtClean="0"/>
              <a:t> endospores. Can cause neurological deficits.</a:t>
            </a: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876A3-57B0-434B-AD2F-853A1F24D37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Anthrax</a:t>
            </a:r>
            <a:r>
              <a:rPr lang="en-US" baseline="0" dirty="0" smtClean="0"/>
              <a:t> – Pustule, bloody diarrhea or septic shock. A disease of cattle, sheep and horses that can be transmitted to humans.</a:t>
            </a: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6EDF74-4A45-4E09-B238-EEA2B733037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this info well.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CA0E2C-A104-4F06-86B2-F36ABF8F281E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i="1" dirty="0" smtClean="0"/>
              <a:t>L. Monocytogenes </a:t>
            </a:r>
            <a:r>
              <a:rPr lang="en-US" dirty="0" smtClean="0"/>
              <a:t>contaminates</a:t>
            </a:r>
            <a:r>
              <a:rPr lang="en-US" baseline="0" dirty="0" smtClean="0"/>
              <a:t> food, especially dairy.</a:t>
            </a: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C0A87A-126C-41BA-804B-BAC8E56A6DBC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 term pleomorphic</a:t>
            </a:r>
            <a:r>
              <a:rPr lang="en-US" baseline="0" dirty="0" smtClean="0"/>
              <a:t> and that </a:t>
            </a:r>
            <a:r>
              <a:rPr lang="en-US" baseline="0" dirty="0" err="1" smtClean="0"/>
              <a:t>Mycoplasmatales</a:t>
            </a:r>
            <a:r>
              <a:rPr lang="en-US" baseline="0" dirty="0" smtClean="0"/>
              <a:t> organisms are an example.</a:t>
            </a: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5525D-54A0-430D-9C46-2AD61566F9C0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 bolded items.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402E9-F6B7-41F2-9056-770757F998C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these concepts well.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0E6A8-1F83-47CD-98E2-0CA574E1CBEC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-128"/>
              </a:rPr>
              <a:t>Double internal membrane around DNA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0984E-E595-4629-A584-ADFAC005BA4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 be able to associate</a:t>
            </a:r>
            <a:r>
              <a:rPr lang="en-US" baseline="0" dirty="0" smtClean="0"/>
              <a:t> the bolded terms.</a:t>
            </a: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B6EAF-082D-4382-BFC6-CD27E5298DF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this slide well.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ECBCD6-9EA1-4F34-86CE-5A77F0AD1BC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</a:t>
            </a:r>
            <a:r>
              <a:rPr lang="en-US" baseline="0" dirty="0" smtClean="0"/>
              <a:t> this info well. Especially know these as two examples of spirochetes.</a:t>
            </a: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054E7B-6019-4EBD-8EA0-541647C08E1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this info well.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6046B-FFA8-45C6-9114-F8D02DC31A26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472B8-BB5F-4A3C-A314-542242E7D24E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</a:t>
            </a:r>
            <a:r>
              <a:rPr lang="en-US" baseline="0" dirty="0" smtClean="0"/>
              <a:t> know these microorganisms and the diseases for which they are responsible.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Cat-Scratch disease is surprisingly common among cat owners and usually begins with swelling 3-10 days after scratch. It is usually self-limiting (runs its course) in a few weeks; however, severe cases may require antibiotic treatment.</a:t>
            </a: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8CF01-2EE1-4941-B2DF-A05258DECD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Know that this organism can undergo parthenogenesis and what that is.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E684F-CFD8-4F28-86EC-A34AF7DDF7E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</a:t>
            </a:r>
            <a:r>
              <a:rPr lang="en-US" baseline="0" dirty="0" smtClean="0"/>
              <a:t> know the information on this slide well.</a:t>
            </a: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890E2-4BDE-4C6B-94FE-ED4126F50E5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 know the info in the second blue bullet.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E997E-707F-437A-AF89-FF2E3655E57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Be very comfortable</a:t>
            </a:r>
            <a:r>
              <a:rPr lang="en-US" baseline="0" dirty="0" smtClean="0"/>
              <a:t> with the information on this slide.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Meningococcal meningitis – Often occurs in children under 2 years, significant residuals may arise such as deafness. Antibiotic treatment significantly decreases mortality rate. Causes swelling of meninges (layers protecting brain and spinal cord)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Gonorrhea – Very common STI. Mostly men become aware of infection due to painful urination and pus discharging from urethra.</a:t>
            </a: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B45E8-BE8A-42A6-88CA-B64BC99C5A2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Please know which</a:t>
            </a:r>
            <a:r>
              <a:rPr lang="en-US" baseline="0" dirty="0" smtClean="0"/>
              <a:t> organism causes which disease.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Whooping cough – Strong, persisting cough especially in children. 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84F26-0B25-449E-AAA4-47BA9B8B821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0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0034" name="Title Placeholder 1"/>
          <p:cNvSpPr>
            <a:spLocks noGrp="1"/>
          </p:cNvSpPr>
          <p:nvPr>
            <p:ph type="ctrTitle"/>
          </p:nvPr>
        </p:nvSpPr>
        <p:spPr>
          <a:xfrm>
            <a:off x="5776913" y="1187450"/>
            <a:ext cx="3198812" cy="639763"/>
          </a:xfrm>
        </p:spPr>
        <p:txBody>
          <a:bodyPr/>
          <a:lstStyle>
            <a:lvl1pPr algn="ctr">
              <a:defRPr sz="4000" smtClean="0">
                <a:solidFill>
                  <a:srgbClr val="DA47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00035" name="Text Placeholder 2"/>
          <p:cNvSpPr>
            <a:spLocks noGrp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 lIns="91440" tIns="45720" rIns="91440" bIns="45720"/>
          <a:lstStyle>
            <a:lvl1pPr marL="0" indent="0" algn="ctr">
              <a:buFont typeface="Wingdings" pitchFamily="48" charset="2"/>
              <a:buNone/>
              <a:defRPr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1813" y="0"/>
            <a:ext cx="3529012" cy="6858000"/>
          </a:xfrm>
          <a:prstGeom prst="rect">
            <a:avLst/>
          </a:prstGeom>
          <a:solidFill>
            <a:schemeClr val="bg1">
              <a:alpha val="14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0034" name="Title Placeholder 1"/>
          <p:cNvSpPr>
            <a:spLocks noGrp="1"/>
          </p:cNvSpPr>
          <p:nvPr>
            <p:ph type="ctrTitle"/>
          </p:nvPr>
        </p:nvSpPr>
        <p:spPr>
          <a:xfrm>
            <a:off x="5776913" y="1187450"/>
            <a:ext cx="3198812" cy="639763"/>
          </a:xfrm>
        </p:spPr>
        <p:txBody>
          <a:bodyPr/>
          <a:lstStyle>
            <a:lvl1pPr algn="ctr">
              <a:defRPr sz="4000" smtClean="0">
                <a:solidFill>
                  <a:srgbClr val="DA47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00035" name="Text Placeholder 2"/>
          <p:cNvSpPr>
            <a:spLocks noGrp="1"/>
          </p:cNvSpPr>
          <p:nvPr>
            <p:ph type="subTitle" idx="1"/>
          </p:nvPr>
        </p:nvSpPr>
        <p:spPr>
          <a:xfrm>
            <a:off x="5776913" y="2284413"/>
            <a:ext cx="3198812" cy="2101850"/>
          </a:xfrm>
        </p:spPr>
        <p:txBody>
          <a:bodyPr lIns="91440" tIns="45720" rIns="91440" bIns="45720"/>
          <a:lstStyle>
            <a:lvl1pPr marL="0" indent="0" algn="ctr">
              <a:buFont typeface="Wingdings" pitchFamily="48" charset="2"/>
              <a:buNone/>
              <a:defRPr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362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September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94B-44CA-4EF5-BC7C-03C9B7275046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94B-0E20-48CC-8606-D924E4378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838200"/>
            <a:ext cx="868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0960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3AE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013" y="838200"/>
            <a:ext cx="8683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9600"/>
            <a:ext cx="9150350" cy="136525"/>
          </a:xfrm>
          <a:prstGeom prst="rect">
            <a:avLst/>
          </a:prstGeom>
          <a:solidFill>
            <a:srgbClr val="0073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3AE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3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Clr>
          <a:srgbClr val="0073AE"/>
        </a:buClr>
        <a:buFont typeface="Symbol" pitchFamily="18" charset="2"/>
        <a:buChar char="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5600700" y="0"/>
            <a:ext cx="3543300" cy="6553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5776913" y="1187450"/>
            <a:ext cx="3198812" cy="660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DA472B"/>
                </a:solidFill>
                <a:latin typeface="Arial" pitchFamily="34" charset="0"/>
              </a:rPr>
              <a:t>Chapter </a:t>
            </a:r>
            <a:r>
              <a:rPr lang="en-US" sz="4000" dirty="0">
                <a:solidFill>
                  <a:srgbClr val="DA472B"/>
                </a:solidFill>
                <a:latin typeface="Arial" pitchFamily="34" charset="0"/>
              </a:rPr>
              <a:t>4</a:t>
            </a:r>
            <a:endParaRPr lang="en-US" sz="4000" dirty="0" smtClean="0">
              <a:solidFill>
                <a:srgbClr val="DA472B"/>
              </a:solidFill>
              <a:latin typeface="Arial" pitchFamily="34" charset="0"/>
            </a:endParaRP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5776913" y="2284413"/>
            <a:ext cx="3198812" cy="21018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Prokaryotes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8475" y="370522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7"/>
            <a:ext cx="4953000" cy="64113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4497387" cy="5867400"/>
          </a:xfrm>
        </p:spPr>
        <p:txBody>
          <a:bodyPr/>
          <a:lstStyle/>
          <a:p>
            <a:pPr eaLnBrk="1" hangingPunct="1"/>
            <a:r>
              <a:rPr lang="en-US" i="1" smtClean="0"/>
              <a:t>Beggiatoa</a:t>
            </a:r>
            <a:endParaRPr lang="en-US" smtClean="0"/>
          </a:p>
          <a:p>
            <a:pPr lvl="1" eaLnBrk="1" hangingPunct="1"/>
            <a:r>
              <a:rPr lang="en-US" smtClean="0"/>
              <a:t>chemoautotrophic</a:t>
            </a:r>
          </a:p>
          <a:p>
            <a:pPr lvl="1" eaLnBrk="1" hangingPunct="1"/>
            <a:r>
              <a:rPr lang="en-US" smtClean="0"/>
              <a:t>aquatic sediments</a:t>
            </a:r>
          </a:p>
          <a:p>
            <a:pPr lvl="1" eaLnBrk="1" hangingPunct="1"/>
            <a:r>
              <a:rPr lang="en-US" smtClean="0"/>
              <a:t>motility by gliding via slime production</a:t>
            </a:r>
          </a:p>
          <a:p>
            <a:pPr lvl="1" eaLnBrk="1" hangingPunct="1"/>
            <a:r>
              <a:rPr lang="en-US" i="1" smtClean="0"/>
              <a:t>B. alba</a:t>
            </a:r>
            <a:r>
              <a:rPr lang="en-US" smtClean="0"/>
              <a:t>: oxidizes H</a:t>
            </a:r>
            <a:r>
              <a:rPr lang="en-US" baseline="-25000" smtClean="0"/>
              <a:t>2</a:t>
            </a:r>
            <a:r>
              <a:rPr lang="en-US" smtClean="0"/>
              <a:t>S for energy</a:t>
            </a:r>
          </a:p>
          <a:p>
            <a:pPr lvl="2" eaLnBrk="1" hangingPunct="1"/>
            <a:r>
              <a:rPr lang="en-US" smtClean="0"/>
              <a:t>accumulates sulfur granules</a:t>
            </a:r>
          </a:p>
          <a:p>
            <a:pPr eaLnBrk="1" hangingPunct="1"/>
            <a:r>
              <a:rPr lang="en-US" i="1" smtClean="0"/>
              <a:t>Francisella</a:t>
            </a:r>
            <a:endParaRPr lang="en-US" smtClean="0"/>
          </a:p>
          <a:p>
            <a:pPr lvl="1" eaLnBrk="1" hangingPunct="1"/>
            <a:r>
              <a:rPr lang="en-US" smtClean="0"/>
              <a:t>chemoheterotrophic</a:t>
            </a:r>
          </a:p>
          <a:p>
            <a:pPr lvl="1" eaLnBrk="1" hangingPunct="1"/>
            <a:r>
              <a:rPr lang="en-US" smtClean="0"/>
              <a:t>grow only on complex media enriched with blood or tissues</a:t>
            </a:r>
          </a:p>
          <a:p>
            <a:pPr lvl="1" eaLnBrk="1" hangingPunct="1"/>
            <a:r>
              <a:rPr lang="en-US" i="1" smtClean="0"/>
              <a:t>F. tularensis</a:t>
            </a:r>
            <a:r>
              <a:rPr lang="en-US" smtClean="0"/>
              <a:t>: tularemia</a:t>
            </a:r>
          </a:p>
        </p:txBody>
      </p:sp>
      <p:pic>
        <p:nvPicPr>
          <p:cNvPr id="18436" name="Picture 5" descr="Picture of Marine 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813" y="990600"/>
            <a:ext cx="44211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cidrap.umn.edu/cidrap/files/27/cho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0" y="4114800"/>
            <a:ext cx="3257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P.aerug.colonies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72050"/>
            <a:ext cx="281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figure_11_07_labeled"/>
          <p:cNvPicPr>
            <a:picLocks noChangeAspect="1" noChangeArrowheads="1"/>
          </p:cNvPicPr>
          <p:nvPr/>
        </p:nvPicPr>
        <p:blipFill>
          <a:blip r:embed="rId4" cstate="print"/>
          <a:srcRect b="3841"/>
          <a:stretch>
            <a:fillRect/>
          </a:stretch>
        </p:blipFill>
        <p:spPr bwMode="auto">
          <a:xfrm>
            <a:off x="5715000" y="762000"/>
            <a:ext cx="3429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Pseudomonadales</a:t>
            </a:r>
          </a:p>
          <a:p>
            <a:pPr lvl="1" eaLnBrk="1" hangingPunct="1"/>
            <a:r>
              <a:rPr lang="en-US" smtClean="0"/>
              <a:t>chemoheterotrophic rods</a:t>
            </a:r>
          </a:p>
          <a:p>
            <a:pPr lvl="1" eaLnBrk="1" hangingPunct="1"/>
            <a:r>
              <a:rPr lang="en-US" smtClean="0"/>
              <a:t>motile with polar flagella</a:t>
            </a:r>
          </a:p>
          <a:p>
            <a:pPr lvl="1" eaLnBrk="1" hangingPunct="1"/>
            <a:r>
              <a:rPr lang="en-US" b="1" i="1" smtClean="0"/>
              <a:t>Pseudomonas</a:t>
            </a:r>
            <a:endParaRPr lang="en-US" b="1" smtClean="0"/>
          </a:p>
          <a:p>
            <a:pPr lvl="2" eaLnBrk="1" hangingPunct="1"/>
            <a:r>
              <a:rPr lang="en-US" smtClean="0"/>
              <a:t>aerobic, but may substitute nitrogen for oxygen as e</a:t>
            </a:r>
            <a:r>
              <a:rPr lang="en-US" baseline="30000" smtClean="0"/>
              <a:t>–</a:t>
            </a:r>
            <a:r>
              <a:rPr lang="en-US" smtClean="0"/>
              <a:t> acceptor</a:t>
            </a:r>
          </a:p>
          <a:p>
            <a:pPr lvl="3" eaLnBrk="1" hangingPunct="1"/>
            <a:r>
              <a:rPr lang="en-US" smtClean="0"/>
              <a:t>common in soil; deplete soil nitrogen</a:t>
            </a:r>
          </a:p>
          <a:p>
            <a:pPr lvl="2" eaLnBrk="1" hangingPunct="1"/>
            <a:r>
              <a:rPr lang="en-US" smtClean="0"/>
              <a:t>some excrete pigments (</a:t>
            </a:r>
            <a:r>
              <a:rPr lang="en-US" i="1" smtClean="0"/>
              <a:t>Pseudomonas aeruginosa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metabolically diverse – good decomposers</a:t>
            </a:r>
          </a:p>
          <a:p>
            <a:pPr lvl="2" eaLnBrk="1" hangingPunct="1"/>
            <a:r>
              <a:rPr lang="en-US" smtClean="0"/>
              <a:t>spoil food – grow at refrigerator temperatures</a:t>
            </a:r>
          </a:p>
          <a:p>
            <a:pPr lvl="2" eaLnBrk="1" hangingPunct="1">
              <a:spcAft>
                <a:spcPct val="0"/>
              </a:spcAft>
            </a:pPr>
            <a:r>
              <a:rPr lang="en-US" smtClean="0"/>
              <a:t>opportunistic pathogens – hospital infections,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/>
              <a:t>	particularly burn &amp; cystic fibrosis patients</a:t>
            </a:r>
          </a:p>
          <a:p>
            <a:pPr lvl="3" eaLnBrk="1" hangingPunct="1">
              <a:spcAft>
                <a:spcPct val="0"/>
              </a:spcAft>
            </a:pPr>
            <a:r>
              <a:rPr lang="en-US" smtClean="0"/>
              <a:t>can grow on small traces of carbon</a:t>
            </a:r>
          </a:p>
          <a:p>
            <a:pPr lvl="3" eaLnBrk="1" hangingPunct="1">
              <a:buFont typeface="Symbol" pitchFamily="18" charset="2"/>
              <a:buNone/>
            </a:pPr>
            <a:r>
              <a:rPr lang="en-US" smtClean="0"/>
              <a:t>	sources &amp; in some antiseptics</a:t>
            </a:r>
          </a:p>
          <a:p>
            <a:pPr lvl="3" eaLnBrk="1" hangingPunct="1"/>
            <a:r>
              <a:rPr lang="en-US" smtClean="0"/>
              <a:t>antibiotic resistant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Pseudomonadales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i="1" dirty="0" err="1" smtClean="0"/>
              <a:t>Azotobacter</a:t>
            </a:r>
            <a:r>
              <a:rPr lang="en-US" dirty="0" smtClean="0"/>
              <a:t> and </a:t>
            </a:r>
            <a:r>
              <a:rPr lang="en-US" i="1" dirty="0" err="1" smtClean="0"/>
              <a:t>Azomonas</a:t>
            </a:r>
            <a:endParaRPr lang="en-US" dirty="0" smtClean="0"/>
          </a:p>
          <a:p>
            <a:pPr marL="1085850" lvl="2" eaLnBrk="1" hangingPunct="1">
              <a:defRPr/>
            </a:pPr>
            <a:r>
              <a:rPr lang="en-US" dirty="0" smtClean="0"/>
              <a:t>nitrogen fixing</a:t>
            </a:r>
          </a:p>
          <a:p>
            <a:pPr lvl="1" eaLnBrk="1" hangingPunct="1">
              <a:defRPr/>
            </a:pPr>
            <a:r>
              <a:rPr lang="en-US" i="1" dirty="0" err="1" smtClean="0"/>
              <a:t>Moraxella</a:t>
            </a:r>
            <a:endParaRPr lang="en-US" dirty="0" smtClean="0"/>
          </a:p>
          <a:p>
            <a:pPr marL="1085850" lvl="2" eaLnBrk="1" hangingPunct="1">
              <a:defRPr/>
            </a:pPr>
            <a:r>
              <a:rPr lang="en-US" dirty="0" smtClean="0"/>
              <a:t>aerobic coccobacilli</a:t>
            </a:r>
          </a:p>
          <a:p>
            <a:pPr marL="1085850" lvl="2" eaLnBrk="1" hangingPunct="1">
              <a:defRPr/>
            </a:pPr>
            <a:r>
              <a:rPr lang="en-US" i="1" dirty="0" smtClean="0"/>
              <a:t>M. </a:t>
            </a:r>
            <a:r>
              <a:rPr lang="en-US" i="1" dirty="0" err="1" smtClean="0"/>
              <a:t>lacunata</a:t>
            </a:r>
            <a:r>
              <a:rPr lang="en-US" dirty="0" smtClean="0"/>
              <a:t>: conjunctivitis</a:t>
            </a:r>
          </a:p>
          <a:p>
            <a:pPr lvl="1" eaLnBrk="1" hangingPunct="1">
              <a:defRPr/>
            </a:pPr>
            <a:r>
              <a:rPr lang="en-US" i="1" dirty="0" err="1" smtClean="0"/>
              <a:t>Acinetobacter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dirty="0" smtClean="0"/>
              <a:t>aerobic</a:t>
            </a:r>
          </a:p>
          <a:p>
            <a:pPr lvl="2" eaLnBrk="1" hangingPunct="1">
              <a:defRPr/>
            </a:pPr>
            <a:r>
              <a:rPr lang="en-US" dirty="0" smtClean="0"/>
              <a:t>in soil &amp; water</a:t>
            </a:r>
          </a:p>
          <a:p>
            <a:pPr lvl="2" eaLnBrk="1" hangingPunct="1">
              <a:defRPr/>
            </a:pPr>
            <a:r>
              <a:rPr lang="en-US" dirty="0" smtClean="0"/>
              <a:t>rapid antibiotic resistance</a:t>
            </a:r>
          </a:p>
          <a:p>
            <a:pPr lvl="2" eaLnBrk="1" hangingPunct="1">
              <a:defRPr/>
            </a:pPr>
            <a:r>
              <a:rPr lang="en-US" i="1" dirty="0" smtClean="0"/>
              <a:t>A. </a:t>
            </a:r>
            <a:r>
              <a:rPr lang="en-US" i="1" dirty="0" err="1" smtClean="0"/>
              <a:t>baumanii</a:t>
            </a:r>
            <a:r>
              <a:rPr lang="en-US" dirty="0" smtClean="0"/>
              <a:t>: hospital infections</a:t>
            </a:r>
          </a:p>
        </p:txBody>
      </p:sp>
      <p:pic>
        <p:nvPicPr>
          <p:cNvPr id="148482" name="Picture 2" descr="img155/1763/bacteria3acinobactereq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4114800"/>
            <a:ext cx="3798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www.agrilandbiotech.com/image/biofieldliquid.jpg"/>
          <p:cNvPicPr>
            <a:picLocks noChangeAspect="1" noChangeArrowheads="1"/>
          </p:cNvPicPr>
          <p:nvPr/>
        </p:nvPicPr>
        <p:blipFill>
          <a:blip r:embed="rId4" cstate="print"/>
          <a:srcRect l="17564" t="10182" r="18735" b="5455"/>
          <a:stretch>
            <a:fillRect/>
          </a:stretch>
        </p:blipFill>
        <p:spPr bwMode="auto">
          <a:xfrm>
            <a:off x="6731737" y="0"/>
            <a:ext cx="2412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Legionellales</a:t>
            </a:r>
          </a:p>
          <a:p>
            <a:pPr lvl="1" eaLnBrk="1" hangingPunct="1"/>
            <a:r>
              <a:rPr lang="en-US" smtClean="0"/>
              <a:t>chemoheterotrophic</a:t>
            </a:r>
          </a:p>
          <a:p>
            <a:pPr lvl="1" eaLnBrk="1" hangingPunct="1"/>
            <a:r>
              <a:rPr lang="en-US" i="1" smtClean="0"/>
              <a:t>Legionella</a:t>
            </a:r>
            <a:endParaRPr lang="en-US" smtClean="0"/>
          </a:p>
          <a:p>
            <a:pPr lvl="2" eaLnBrk="1" hangingPunct="1"/>
            <a:r>
              <a:rPr lang="en-US" smtClean="0"/>
              <a:t>common in streams &amp; warm-water pipes</a:t>
            </a:r>
          </a:p>
          <a:p>
            <a:pPr lvl="2" eaLnBrk="1" hangingPunct="1"/>
            <a:r>
              <a:rPr lang="en-US" smtClean="0"/>
              <a:t>Legionnaires' disease</a:t>
            </a:r>
          </a:p>
          <a:p>
            <a:pPr lvl="1" eaLnBrk="1" hangingPunct="1"/>
            <a:r>
              <a:rPr lang="en-US" i="1" smtClean="0"/>
              <a:t>Coxiella</a:t>
            </a:r>
            <a:endParaRPr lang="en-US" smtClean="0"/>
          </a:p>
          <a:p>
            <a:pPr lvl="2" eaLnBrk="1" hangingPunct="1"/>
            <a:r>
              <a:rPr lang="en-US" i="1" smtClean="0"/>
              <a:t>C. burnetii</a:t>
            </a:r>
            <a:r>
              <a:rPr lang="en-US" smtClean="0"/>
              <a:t>: Q fever</a:t>
            </a:r>
          </a:p>
          <a:p>
            <a:pPr lvl="3" eaLnBrk="1" hangingPunct="1"/>
            <a:r>
              <a:rPr lang="en-US" smtClean="0"/>
              <a:t>transmitted via aerosols or milk</a:t>
            </a:r>
          </a:p>
          <a:p>
            <a:pPr lvl="3" eaLnBrk="1" hangingPunct="1"/>
            <a:r>
              <a:rPr lang="en-US" smtClean="0"/>
              <a:t>endospores</a:t>
            </a:r>
          </a:p>
        </p:txBody>
      </p:sp>
      <p:pic>
        <p:nvPicPr>
          <p:cNvPr id="5" name="Picture Placeholder 2" descr="OSC_Microbio_04_02_Legione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44" b="-10444"/>
          <a:stretch>
            <a:fillRect/>
          </a:stretch>
        </p:blipFill>
        <p:spPr>
          <a:xfrm>
            <a:off x="2514600" y="4495800"/>
            <a:ext cx="5908975" cy="256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figure_11_08_labeled"/>
          <p:cNvPicPr>
            <a:picLocks noChangeAspect="1" noChangeArrowheads="1"/>
          </p:cNvPicPr>
          <p:nvPr/>
        </p:nvPicPr>
        <p:blipFill>
          <a:blip r:embed="rId3" cstate="print"/>
          <a:srcRect b="3178"/>
          <a:stretch>
            <a:fillRect/>
          </a:stretch>
        </p:blipFill>
        <p:spPr bwMode="auto">
          <a:xfrm>
            <a:off x="4267200" y="1219200"/>
            <a:ext cx="4876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963987" cy="5867400"/>
          </a:xfrm>
        </p:spPr>
        <p:txBody>
          <a:bodyPr/>
          <a:lstStyle/>
          <a:p>
            <a:pPr eaLnBrk="1" hangingPunct="1"/>
            <a:r>
              <a:rPr lang="en-US" smtClean="0"/>
              <a:t>Vibrionales</a:t>
            </a:r>
          </a:p>
          <a:p>
            <a:pPr lvl="1" eaLnBrk="1" hangingPunct="1"/>
            <a:r>
              <a:rPr lang="en-US" smtClean="0"/>
              <a:t>chemoheterotrophic curved rods</a:t>
            </a:r>
          </a:p>
          <a:p>
            <a:pPr lvl="1" eaLnBrk="1" hangingPunct="1"/>
            <a:r>
              <a:rPr lang="en-US" smtClean="0"/>
              <a:t>facultative anaerobes</a:t>
            </a:r>
          </a:p>
          <a:p>
            <a:pPr lvl="1" eaLnBrk="1" hangingPunct="1"/>
            <a:r>
              <a:rPr lang="en-US" smtClean="0"/>
              <a:t>in coastal waters</a:t>
            </a:r>
          </a:p>
          <a:p>
            <a:pPr lvl="2" eaLnBrk="1" hangingPunct="1"/>
            <a:r>
              <a:rPr lang="en-US" b="1" i="1" smtClean="0"/>
              <a:t>Vibrio cholerae</a:t>
            </a:r>
            <a:r>
              <a:rPr lang="en-US" smtClean="0"/>
              <a:t>: cholera</a:t>
            </a:r>
          </a:p>
          <a:p>
            <a:pPr lvl="2" eaLnBrk="1" hangingPunct="1"/>
            <a:r>
              <a:rPr lang="en-US" i="1" smtClean="0"/>
              <a:t>V. parahaemolyticus</a:t>
            </a:r>
            <a:r>
              <a:rPr lang="en-US" smtClean="0"/>
              <a:t>: gastroenteritis</a:t>
            </a:r>
          </a:p>
          <a:p>
            <a:pPr lvl="2" eaLnBrk="1" hangingPunct="1"/>
            <a:r>
              <a:rPr lang="en-US" smtClean="0"/>
              <a:t>transmitted in raw or undercooked shellfish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7088187" cy="5410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Enterobacteriales</a:t>
            </a:r>
            <a:endParaRPr lang="en-US" dirty="0" smtClean="0"/>
          </a:p>
          <a:p>
            <a:pPr lvl="1" eaLnBrk="1" hangingPunct="1"/>
            <a:r>
              <a:rPr lang="en-US" b="1" i="1" dirty="0" smtClean="0"/>
              <a:t>Escherichia</a:t>
            </a:r>
          </a:p>
          <a:p>
            <a:pPr lvl="2" eaLnBrk="1" hangingPunct="1"/>
            <a:r>
              <a:rPr lang="en-US" i="1" dirty="0" smtClean="0"/>
              <a:t>E. coli: </a:t>
            </a:r>
            <a:r>
              <a:rPr lang="en-US" dirty="0" smtClean="0"/>
              <a:t>human intestinal tract; not usually pathogenic</a:t>
            </a:r>
          </a:p>
          <a:p>
            <a:pPr lvl="1" eaLnBrk="1" hangingPunct="1"/>
            <a:r>
              <a:rPr lang="en-US" i="1" dirty="0" smtClean="0"/>
              <a:t>Salmonella</a:t>
            </a:r>
          </a:p>
          <a:p>
            <a:pPr lvl="2" eaLnBrk="1" hangingPunct="1"/>
            <a:r>
              <a:rPr lang="en-US" dirty="0" smtClean="0"/>
              <a:t>poultry &amp; cattle intestinal tracts</a:t>
            </a:r>
          </a:p>
          <a:p>
            <a:pPr lvl="2" eaLnBrk="1" hangingPunct="1"/>
            <a:r>
              <a:rPr lang="en-US" dirty="0" smtClean="0"/>
              <a:t>potentially pathogenic</a:t>
            </a:r>
          </a:p>
          <a:p>
            <a:pPr lvl="2" eaLnBrk="1" hangingPunct="1"/>
            <a:r>
              <a:rPr lang="en-US" i="1" dirty="0" smtClean="0"/>
              <a:t>S. </a:t>
            </a:r>
            <a:r>
              <a:rPr lang="en-US" i="1" dirty="0" err="1" smtClean="0"/>
              <a:t>enterica</a:t>
            </a:r>
            <a:r>
              <a:rPr lang="en-US" dirty="0" smtClean="0"/>
              <a:t>: 1 infectious species; &gt;2400 </a:t>
            </a:r>
            <a:r>
              <a:rPr lang="en-US" b="1" dirty="0" err="1" smtClean="0"/>
              <a:t>serovars</a:t>
            </a:r>
            <a:r>
              <a:rPr lang="en-US" dirty="0" smtClean="0"/>
              <a:t> (serological varieties) differentiated into </a:t>
            </a:r>
            <a:r>
              <a:rPr lang="en-US" b="1" dirty="0" smtClean="0"/>
              <a:t>biotypes</a:t>
            </a:r>
          </a:p>
          <a:p>
            <a:pPr lvl="2" eaLnBrk="1" hangingPunct="1"/>
            <a:r>
              <a:rPr lang="en-US" i="1" dirty="0" smtClean="0"/>
              <a:t>S. </a:t>
            </a:r>
            <a:r>
              <a:rPr lang="en-US" i="1" dirty="0" err="1" smtClean="0"/>
              <a:t>bongori</a:t>
            </a:r>
            <a:r>
              <a:rPr lang="en-US" dirty="0" smtClean="0"/>
              <a:t>: in cold-blooded animals</a:t>
            </a:r>
          </a:p>
          <a:p>
            <a:pPr lvl="2" eaLnBrk="1" hangingPunct="1"/>
            <a:r>
              <a:rPr lang="en-US" i="1" dirty="0" smtClean="0"/>
              <a:t>S. </a:t>
            </a:r>
            <a:r>
              <a:rPr lang="en-US" i="1" dirty="0" err="1" smtClean="0"/>
              <a:t>typhi</a:t>
            </a:r>
            <a:r>
              <a:rPr lang="en-US" dirty="0" smtClean="0"/>
              <a:t>: typhoid fever</a:t>
            </a:r>
          </a:p>
          <a:p>
            <a:pPr lvl="1" eaLnBrk="1" hangingPunct="1"/>
            <a:r>
              <a:rPr lang="en-US" i="1" dirty="0" err="1" smtClean="0"/>
              <a:t>Shigella</a:t>
            </a:r>
            <a:endParaRPr lang="en-US" i="1" dirty="0" smtClean="0"/>
          </a:p>
          <a:p>
            <a:pPr lvl="2" eaLnBrk="1" hangingPunct="1"/>
            <a:r>
              <a:rPr lang="en-US" dirty="0" smtClean="0"/>
              <a:t>dysentery in humans</a:t>
            </a:r>
          </a:p>
        </p:txBody>
      </p:sp>
      <p:pic>
        <p:nvPicPr>
          <p:cNvPr id="7" name="Picture Placeholder 3" descr="OSC_Microbio_04_02_Salmone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9" r="-22729"/>
          <a:stretch>
            <a:fillRect/>
          </a:stretch>
        </p:blipFill>
        <p:spPr>
          <a:xfrm>
            <a:off x="4814863" y="4724400"/>
            <a:ext cx="4329137" cy="187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4" name="Picture 8" descr="http://pathmicro.med.sc.edu/ghaffar/plague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470525"/>
            <a:ext cx="20939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figure_11_09_labeled"/>
          <p:cNvPicPr>
            <a:picLocks noChangeAspect="1" noChangeArrowheads="1"/>
          </p:cNvPicPr>
          <p:nvPr/>
        </p:nvPicPr>
        <p:blipFill>
          <a:blip r:embed="rId4" cstate="print"/>
          <a:srcRect t="667" r="38403" b="4364"/>
          <a:stretch>
            <a:fillRect/>
          </a:stretch>
        </p:blipFill>
        <p:spPr bwMode="auto">
          <a:xfrm>
            <a:off x="6491288" y="4876800"/>
            <a:ext cx="26527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figure_11_09_labeled"/>
          <p:cNvPicPr>
            <a:picLocks noChangeAspect="1" noChangeArrowheads="1"/>
          </p:cNvPicPr>
          <p:nvPr/>
        </p:nvPicPr>
        <p:blipFill>
          <a:blip r:embed="rId4" cstate="print"/>
          <a:srcRect l="61653" t="307" b="7208"/>
          <a:stretch>
            <a:fillRect/>
          </a:stretch>
        </p:blipFill>
        <p:spPr bwMode="auto">
          <a:xfrm>
            <a:off x="5791200" y="3657600"/>
            <a:ext cx="1700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4" descr="http://student.ccbcmd.edu/courses/bio141/labmanua/lab2/images/pigmemt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762000"/>
            <a:ext cx="2508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716587" cy="6019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Enterobacteriales</a:t>
            </a:r>
          </a:p>
          <a:p>
            <a:pPr lvl="1" eaLnBrk="1" hangingPunct="1">
              <a:defRPr/>
            </a:pPr>
            <a:r>
              <a:rPr lang="en-US" i="1" dirty="0" err="1" smtClean="0"/>
              <a:t>Klebsiella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dirty="0" smtClean="0"/>
              <a:t>nitrogen fixation; pneumonia</a:t>
            </a:r>
          </a:p>
          <a:p>
            <a:pPr lvl="1" eaLnBrk="1" hangingPunct="1">
              <a:defRPr/>
            </a:pPr>
            <a:r>
              <a:rPr lang="en-US" i="1" dirty="0" err="1" smtClean="0"/>
              <a:t>Serratia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i="1" dirty="0" smtClean="0"/>
              <a:t>S. </a:t>
            </a:r>
            <a:r>
              <a:rPr lang="en-US" i="1" dirty="0" err="1" smtClean="0"/>
              <a:t>marcescens</a:t>
            </a:r>
            <a:r>
              <a:rPr lang="en-US" dirty="0" smtClean="0"/>
              <a:t>: contaminates catheters; produces red pigment</a:t>
            </a:r>
          </a:p>
          <a:p>
            <a:pPr lvl="1" eaLnBrk="1" hangingPunct="1">
              <a:defRPr/>
            </a:pPr>
            <a:r>
              <a:rPr lang="en-US" b="1" i="1" dirty="0" smtClean="0"/>
              <a:t>Proteus</a:t>
            </a:r>
          </a:p>
          <a:p>
            <a:pPr lvl="2" eaLnBrk="1" hangingPunct="1">
              <a:defRPr/>
            </a:pPr>
            <a:r>
              <a:rPr lang="en-US" b="1" dirty="0" smtClean="0"/>
              <a:t>swarmer cells </a:t>
            </a:r>
            <a:r>
              <a:rPr lang="en-US" dirty="0" smtClean="0"/>
              <a:t>– many flagella; migrate, then revert to normal cells</a:t>
            </a:r>
          </a:p>
          <a:p>
            <a:pPr lvl="1" eaLnBrk="1" hangingPunct="1">
              <a:defRPr/>
            </a:pPr>
            <a:r>
              <a:rPr lang="en-US" i="1" dirty="0" err="1" smtClean="0"/>
              <a:t>Yersinia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i="1" dirty="0" smtClean="0"/>
              <a:t>Y. </a:t>
            </a:r>
            <a:r>
              <a:rPr lang="en-US" i="1" dirty="0" err="1" smtClean="0"/>
              <a:t>pestis</a:t>
            </a:r>
            <a:r>
              <a:rPr lang="en-US" dirty="0" smtClean="0"/>
              <a:t>: plague; carried by rats &amp; ground squirrels, transmitted by fleas</a:t>
            </a:r>
          </a:p>
          <a:p>
            <a:pPr lvl="1" eaLnBrk="1" hangingPunct="1">
              <a:defRPr/>
            </a:pPr>
            <a:r>
              <a:rPr lang="en-US" i="1" dirty="0" smtClean="0"/>
              <a:t>Enterobacter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US" i="1" dirty="0" smtClean="0"/>
              <a:t>E. </a:t>
            </a:r>
            <a:r>
              <a:rPr lang="en-US" i="1" dirty="0" err="1" smtClean="0"/>
              <a:t>aerogenes</a:t>
            </a:r>
            <a:r>
              <a:rPr lang="en-US" dirty="0" smtClean="0"/>
              <a:t>: urinary</a:t>
            </a:r>
          </a:p>
          <a:p>
            <a:pPr lvl="2" eaLnBrk="1" hangingPunct="1">
              <a:buFont typeface="Symbol" pitchFamily="18" charset="2"/>
              <a:buNone/>
              <a:defRPr/>
            </a:pPr>
            <a:r>
              <a:rPr lang="en-US" dirty="0" smtClean="0"/>
              <a:t>	tract infections</a:t>
            </a:r>
          </a:p>
        </p:txBody>
      </p:sp>
      <p:pic>
        <p:nvPicPr>
          <p:cNvPr id="152582" name="Picture 6" descr="http://www.alpenacc.edu/faculty/milostanm/mot%20tube%20method03.JPG"/>
          <p:cNvPicPr>
            <a:picLocks noChangeAspect="1" noChangeArrowheads="1"/>
          </p:cNvPicPr>
          <p:nvPr/>
        </p:nvPicPr>
        <p:blipFill>
          <a:blip r:embed="rId6" cstate="print"/>
          <a:srcRect l="5215" r="50964" b="4324"/>
          <a:stretch>
            <a:fillRect/>
          </a:stretch>
        </p:blipFill>
        <p:spPr bwMode="auto">
          <a:xfrm>
            <a:off x="8043863" y="1828800"/>
            <a:ext cx="11001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Photo: Komodo dragon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4343400" y="3544888"/>
            <a:ext cx="48006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Gammaproteobacteria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Pasteurellales</a:t>
            </a:r>
          </a:p>
          <a:p>
            <a:pPr lvl="1" eaLnBrk="1" hangingPunct="1"/>
            <a:r>
              <a:rPr lang="en-US" smtClean="0"/>
              <a:t>chemoheterotrophic nonmotile rods</a:t>
            </a:r>
          </a:p>
          <a:p>
            <a:pPr lvl="1" eaLnBrk="1" hangingPunct="1"/>
            <a:r>
              <a:rPr lang="en-US" smtClean="0"/>
              <a:t>human &amp; animal pathogens</a:t>
            </a:r>
          </a:p>
          <a:p>
            <a:pPr lvl="1" eaLnBrk="1" hangingPunct="1"/>
            <a:r>
              <a:rPr lang="en-US" i="1" smtClean="0"/>
              <a:t>Pasteurella</a:t>
            </a:r>
            <a:endParaRPr lang="en-US" smtClean="0"/>
          </a:p>
          <a:p>
            <a:pPr marL="1085850" lvl="2" eaLnBrk="1" hangingPunct="1"/>
            <a:r>
              <a:rPr lang="en-US" smtClean="0"/>
              <a:t>pneumonia and sepsis in domestic animals</a:t>
            </a:r>
          </a:p>
          <a:p>
            <a:pPr marL="1085850" lvl="2" eaLnBrk="1" hangingPunct="1"/>
            <a:r>
              <a:rPr lang="en-US" i="1" smtClean="0"/>
              <a:t>P. multocida</a:t>
            </a:r>
            <a:r>
              <a:rPr lang="en-US" smtClean="0"/>
              <a:t>: pets, Komodo dragons (virulent strain); transmitted to humans in bites</a:t>
            </a:r>
          </a:p>
          <a:p>
            <a:pPr lvl="1" eaLnBrk="1" hangingPunct="1"/>
            <a:r>
              <a:rPr lang="en-US" i="1" smtClean="0"/>
              <a:t>Haemophilus</a:t>
            </a:r>
            <a:endParaRPr lang="en-US" smtClean="0"/>
          </a:p>
          <a:p>
            <a:pPr marL="1085850" lvl="2" eaLnBrk="1" hangingPunct="1"/>
            <a:r>
              <a:rPr lang="en-US" smtClean="0"/>
              <a:t>mucous membranes</a:t>
            </a:r>
          </a:p>
          <a:p>
            <a:pPr marL="1085850" lvl="2" eaLnBrk="1" hangingPunct="1">
              <a:spcAft>
                <a:spcPct val="0"/>
              </a:spcAft>
            </a:pPr>
            <a:r>
              <a:rPr lang="en-US" smtClean="0"/>
              <a:t>require blood &amp; NAD</a:t>
            </a:r>
            <a:r>
              <a:rPr lang="en-US" baseline="30000" smtClean="0"/>
              <a:t>+</a:t>
            </a:r>
            <a:r>
              <a:rPr lang="en-US" smtClean="0"/>
              <a:t> or </a:t>
            </a:r>
          </a:p>
          <a:p>
            <a:pPr marL="1085850" lvl="2" eaLnBrk="1" hangingPunct="1">
              <a:spcAft>
                <a:spcPct val="0"/>
              </a:spcAft>
              <a:buFont typeface="Symbol" pitchFamily="18" charset="2"/>
              <a:buNone/>
            </a:pPr>
            <a:r>
              <a:rPr lang="en-US" smtClean="0"/>
              <a:t>	NADP</a:t>
            </a:r>
            <a:r>
              <a:rPr lang="en-US" baseline="30000" smtClean="0"/>
              <a:t>+</a:t>
            </a:r>
            <a:r>
              <a:rPr lang="en-US" smtClean="0"/>
              <a:t> in culture medium</a:t>
            </a:r>
          </a:p>
          <a:p>
            <a:pPr marL="1085850" lvl="2" eaLnBrk="1" hangingPunct="1">
              <a:buFont typeface="Symbol" pitchFamily="18" charset="2"/>
              <a:buNone/>
            </a:pPr>
            <a:r>
              <a:rPr lang="en-US" smtClean="0"/>
              <a:t>	(X &amp; V factors)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Deltaproteobacteria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487987" cy="4267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Myxococcales</a:t>
            </a:r>
            <a:endParaRPr lang="en-US" dirty="0" smtClean="0"/>
          </a:p>
          <a:p>
            <a:pPr lvl="1" eaLnBrk="1" hangingPunct="1"/>
            <a:r>
              <a:rPr lang="en-US" dirty="0" smtClean="0"/>
              <a:t>aerobic, gliding</a:t>
            </a:r>
          </a:p>
          <a:p>
            <a:pPr lvl="1" eaLnBrk="1" hangingPunct="1"/>
            <a:r>
              <a:rPr lang="en-US" i="1" dirty="0" err="1" smtClean="0"/>
              <a:t>Myxococcus</a:t>
            </a:r>
            <a:endParaRPr lang="en-US" i="1" dirty="0" smtClean="0"/>
          </a:p>
          <a:p>
            <a:pPr lvl="2" eaLnBrk="1" hangingPunct="1"/>
            <a:r>
              <a:rPr lang="en-US" dirty="0" smtClean="0"/>
              <a:t>complex life cycle:</a:t>
            </a:r>
          </a:p>
          <a:p>
            <a:pPr lvl="3" eaLnBrk="1" hangingPunct="1"/>
            <a:r>
              <a:rPr lang="en-US" dirty="0" smtClean="0"/>
              <a:t>vegetative cells move by gliding, eat other bacteria</a:t>
            </a:r>
          </a:p>
          <a:p>
            <a:pPr lvl="3" eaLnBrk="1" hangingPunct="1"/>
            <a:r>
              <a:rPr lang="en-US" dirty="0" smtClean="0"/>
              <a:t>when nutrients low, aggregate &amp; differentiate; form fruiting body containing </a:t>
            </a:r>
            <a:r>
              <a:rPr lang="en-US" b="1" dirty="0" err="1" smtClean="0"/>
              <a:t>myxospores</a:t>
            </a:r>
            <a:r>
              <a:rPr lang="en-US" dirty="0" smtClean="0"/>
              <a:t> (resting cells)</a:t>
            </a:r>
          </a:p>
        </p:txBody>
      </p:sp>
      <p:pic>
        <p:nvPicPr>
          <p:cNvPr id="6" name="Picture Placeholder 2" descr="OSC_Microbio_04_02_Myxoba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7" r="-22437"/>
          <a:stretch>
            <a:fillRect/>
          </a:stretch>
        </p:blipFill>
        <p:spPr>
          <a:xfrm>
            <a:off x="2209800" y="4343400"/>
            <a:ext cx="5340788" cy="231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Epsilonproteobacteria</a:t>
            </a:r>
          </a:p>
        </p:txBody>
      </p:sp>
      <p:sp>
        <p:nvSpPr>
          <p:cNvPr id="32772" name="Rectangle 10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6326187" cy="5867400"/>
          </a:xfrm>
        </p:spPr>
        <p:txBody>
          <a:bodyPr/>
          <a:lstStyle/>
          <a:p>
            <a:pPr eaLnBrk="1" hangingPunct="1"/>
            <a:r>
              <a:rPr lang="en-US" i="1" dirty="0" smtClean="0"/>
              <a:t>Campylobacter</a:t>
            </a:r>
            <a:endParaRPr lang="en-US" dirty="0" smtClean="0"/>
          </a:p>
          <a:p>
            <a:pPr lvl="1" eaLnBrk="1" hangingPunct="1"/>
            <a:r>
              <a:rPr lang="en-US" dirty="0" smtClean="0"/>
              <a:t>helical or curved rods, </a:t>
            </a:r>
            <a:r>
              <a:rPr lang="en-US" dirty="0" err="1" smtClean="0"/>
              <a:t>microaerophilic</a:t>
            </a:r>
            <a:endParaRPr lang="en-US" dirty="0" smtClean="0"/>
          </a:p>
          <a:p>
            <a:pPr lvl="1" eaLnBrk="1" hangingPunct="1"/>
            <a:r>
              <a:rPr lang="en-US" dirty="0" smtClean="0"/>
              <a:t>one polar flagellum</a:t>
            </a:r>
          </a:p>
          <a:p>
            <a:pPr lvl="1" eaLnBrk="1" hangingPunct="1"/>
            <a:r>
              <a:rPr lang="en-US" dirty="0" err="1" smtClean="0"/>
              <a:t>foodborne</a:t>
            </a:r>
            <a:r>
              <a:rPr lang="en-US" dirty="0" smtClean="0"/>
              <a:t> intestinal disease</a:t>
            </a:r>
          </a:p>
          <a:p>
            <a:pPr eaLnBrk="1" hangingPunct="1"/>
            <a:r>
              <a:rPr lang="en-US" i="1" dirty="0" smtClean="0"/>
              <a:t>Helicobacter</a:t>
            </a:r>
            <a:endParaRPr lang="en-US" dirty="0" smtClean="0"/>
          </a:p>
          <a:p>
            <a:pPr lvl="1" eaLnBrk="1" hangingPunct="1"/>
            <a:r>
              <a:rPr lang="en-US" dirty="0" smtClean="0"/>
              <a:t>curved rods, </a:t>
            </a:r>
            <a:r>
              <a:rPr lang="en-US" dirty="0" err="1" smtClean="0"/>
              <a:t>microaerophilic</a:t>
            </a:r>
            <a:endParaRPr lang="en-US" dirty="0" smtClean="0"/>
          </a:p>
          <a:p>
            <a:pPr lvl="1" eaLnBrk="1" hangingPunct="1"/>
            <a:r>
              <a:rPr lang="en-US" dirty="0" smtClean="0"/>
              <a:t>multiple flagella </a:t>
            </a:r>
          </a:p>
          <a:p>
            <a:pPr lvl="1" eaLnBrk="1" hangingPunct="1"/>
            <a:r>
              <a:rPr lang="en-US" i="1" dirty="0" smtClean="0"/>
              <a:t>H. pylori</a:t>
            </a:r>
            <a:r>
              <a:rPr lang="en-US" dirty="0" smtClean="0"/>
              <a:t>: peptic ulcers, stomach cancer</a:t>
            </a:r>
          </a:p>
        </p:txBody>
      </p:sp>
      <p:pic>
        <p:nvPicPr>
          <p:cNvPr id="5" name="Picture Placeholder 3" descr="OSC_Microbio_04_02_Hpylo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3" r="-26843"/>
          <a:stretch>
            <a:fillRect/>
          </a:stretch>
        </p:blipFill>
        <p:spPr>
          <a:xfrm>
            <a:off x="1752600" y="4419600"/>
            <a:ext cx="4876801" cy="211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371600"/>
            <a:ext cx="51054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Bacteria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5030787" cy="5334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Proteobacteria</a:t>
            </a:r>
            <a:endParaRPr lang="en-US" dirty="0" smtClean="0"/>
          </a:p>
          <a:p>
            <a:pPr lvl="1" eaLnBrk="1" hangingPunct="1"/>
            <a:r>
              <a:rPr lang="en-US" dirty="0" smtClean="0"/>
              <a:t>largest group of bacteria</a:t>
            </a:r>
          </a:p>
          <a:p>
            <a:pPr lvl="1" eaLnBrk="1" hangingPunct="1"/>
            <a:r>
              <a:rPr lang="en-US" b="1" dirty="0" smtClean="0"/>
              <a:t>gram-negative</a:t>
            </a:r>
          </a:p>
          <a:p>
            <a:pPr lvl="1" eaLnBrk="1" hangingPunct="1"/>
            <a:r>
              <a:rPr lang="en-US" dirty="0" err="1" smtClean="0"/>
              <a:t>Chemoheterotrophic</a:t>
            </a:r>
            <a:endParaRPr lang="en-US" dirty="0" smtClean="0"/>
          </a:p>
          <a:p>
            <a:pPr lvl="1" eaLnBrk="1" hangingPunct="1"/>
            <a:r>
              <a:rPr lang="en-US" dirty="0" smtClean="0"/>
              <a:t>5 </a:t>
            </a:r>
            <a:r>
              <a:rPr lang="en-US" dirty="0" smtClean="0"/>
              <a:t>classes:</a:t>
            </a:r>
          </a:p>
          <a:p>
            <a:pPr lvl="2" eaLnBrk="1" hangingPunct="1"/>
            <a:r>
              <a:rPr lang="en-US" dirty="0" err="1" smtClean="0"/>
              <a:t>alphaproteobacteria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betaproteobacteria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gammaproteobacteria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deltaproteobacteria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epsilonproteobacteria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Oxygenic Photosynthetic Bacteria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335587" cy="5867400"/>
          </a:xfrm>
        </p:spPr>
        <p:txBody>
          <a:bodyPr/>
          <a:lstStyle/>
          <a:p>
            <a:pPr eaLnBrk="1" hangingPunct="1"/>
            <a:r>
              <a:rPr lang="en-US" b="1" dirty="0" smtClean="0"/>
              <a:t>Oxygenic photosynthesis </a:t>
            </a:r>
            <a:r>
              <a:rPr lang="en-US" dirty="0" smtClean="0"/>
              <a:t>– produces oxygen from water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 + CO</a:t>
            </a:r>
            <a:r>
              <a:rPr lang="en-US" baseline="-25000" dirty="0" smtClean="0"/>
              <a:t>2 </a:t>
            </a:r>
            <a:r>
              <a:rPr lang="en-US" dirty="0" smtClean="0"/>
              <a:t>+ light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O) +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Cyanobacteria</a:t>
            </a:r>
          </a:p>
          <a:p>
            <a:pPr lvl="1" eaLnBrk="1" hangingPunct="1"/>
            <a:r>
              <a:rPr lang="en-US" dirty="0" smtClean="0"/>
              <a:t>formerly called blue-green algae; but not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1" eaLnBrk="1" hangingPunct="1"/>
            <a:r>
              <a:rPr lang="en-US" dirty="0" smtClean="0"/>
              <a:t>unicellular, colonial, or filamentous</a:t>
            </a:r>
          </a:p>
          <a:p>
            <a:pPr lvl="1" eaLnBrk="1" hangingPunct="1"/>
            <a:r>
              <a:rPr lang="en-US" dirty="0" smtClean="0"/>
              <a:t>gas vacuoles to float, gliding motility on solid surfaces</a:t>
            </a:r>
          </a:p>
          <a:p>
            <a:pPr lvl="1" eaLnBrk="1" hangingPunct="1"/>
            <a:r>
              <a:rPr lang="en-US" dirty="0" smtClean="0"/>
              <a:t>first oxygen producers on earth</a:t>
            </a:r>
          </a:p>
        </p:txBody>
      </p:sp>
      <p:pic>
        <p:nvPicPr>
          <p:cNvPr id="34820" name="Picture 9" descr="figure_11_13_labeled"/>
          <p:cNvPicPr>
            <a:picLocks noChangeAspect="1" noChangeArrowheads="1"/>
          </p:cNvPicPr>
          <p:nvPr/>
        </p:nvPicPr>
        <p:blipFill>
          <a:blip r:embed="rId3" cstate="print"/>
          <a:srcRect r="50526" b="12082"/>
          <a:stretch>
            <a:fillRect/>
          </a:stretch>
        </p:blipFill>
        <p:spPr bwMode="auto">
          <a:xfrm>
            <a:off x="5562600" y="762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igure_11_13_labeled"/>
          <p:cNvPicPr>
            <a:picLocks noChangeAspect="1" noChangeArrowheads="1"/>
          </p:cNvPicPr>
          <p:nvPr/>
        </p:nvPicPr>
        <p:blipFill>
          <a:blip r:embed="rId3" cstate="print"/>
          <a:srcRect l="50526" b="4939"/>
          <a:stretch>
            <a:fillRect/>
          </a:stretch>
        </p:blipFill>
        <p:spPr bwMode="auto">
          <a:xfrm>
            <a:off x="5562600" y="3727450"/>
            <a:ext cx="35814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9" descr="figure_11_14_labeled"/>
          <p:cNvPicPr>
            <a:picLocks noChangeAspect="1" noChangeArrowheads="1"/>
          </p:cNvPicPr>
          <p:nvPr/>
        </p:nvPicPr>
        <p:blipFill>
          <a:blip r:embed="rId3" cstate="print"/>
          <a:srcRect b="3477"/>
          <a:stretch>
            <a:fillRect/>
          </a:stretch>
        </p:blipFill>
        <p:spPr bwMode="auto">
          <a:xfrm>
            <a:off x="5730875" y="2362200"/>
            <a:ext cx="3413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Anoxygenic Photosynthetic Bacteria</a:t>
            </a:r>
          </a:p>
        </p:txBody>
      </p:sp>
      <p:sp>
        <p:nvSpPr>
          <p:cNvPr id="3584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Anoxygenic photosynthesis</a:t>
            </a:r>
            <a:r>
              <a:rPr lang="en-US" smtClean="0"/>
              <a:t> – doesn’t produce oxygen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b="1" smtClean="0"/>
              <a:t>2H</a:t>
            </a:r>
            <a:r>
              <a:rPr lang="en-US" b="1" baseline="-25000" smtClean="0"/>
              <a:t>2</a:t>
            </a:r>
            <a:r>
              <a:rPr lang="en-US" b="1" smtClean="0"/>
              <a:t>S</a:t>
            </a:r>
            <a:r>
              <a:rPr lang="en-US" smtClean="0"/>
              <a:t> + CO</a:t>
            </a:r>
            <a:r>
              <a:rPr lang="en-US" baseline="-25000" smtClean="0"/>
              <a:t>2 </a:t>
            </a:r>
            <a:r>
              <a:rPr lang="en-US" smtClean="0"/>
              <a:t>+ light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(CH</a:t>
            </a:r>
            <a:r>
              <a:rPr lang="en-US" baseline="-25000" smtClean="0"/>
              <a:t>2</a:t>
            </a:r>
            <a:r>
              <a:rPr lang="en-US" smtClean="0"/>
              <a:t>O) + H</a:t>
            </a:r>
            <a:r>
              <a:rPr lang="en-US" baseline="-25000" smtClean="0"/>
              <a:t>2</a:t>
            </a:r>
            <a:r>
              <a:rPr lang="en-US" smtClean="0"/>
              <a:t>O + </a:t>
            </a:r>
            <a:r>
              <a:rPr lang="en-US" b="1" smtClean="0"/>
              <a:t>2S</a:t>
            </a:r>
            <a:r>
              <a:rPr lang="en-US" b="1" baseline="30000" smtClean="0"/>
              <a:t>0</a:t>
            </a:r>
            <a:endParaRPr lang="en-US" b="1" smtClean="0"/>
          </a:p>
          <a:p>
            <a:pPr eaLnBrk="1" hangingPunct="1"/>
            <a:r>
              <a:rPr lang="en-US" smtClean="0"/>
              <a:t>Anoxygenic photosynthetic bacteria</a:t>
            </a:r>
          </a:p>
          <a:p>
            <a:pPr lvl="1" eaLnBrk="1" hangingPunct="1"/>
            <a:r>
              <a:rPr lang="en-US" smtClean="0"/>
              <a:t>generally anaerobic, in lake sediments</a:t>
            </a:r>
          </a:p>
          <a:p>
            <a:pPr lvl="1" eaLnBrk="1" hangingPunct="1"/>
            <a:r>
              <a:rPr lang="en-US" smtClean="0"/>
              <a:t>morphologically diverse</a:t>
            </a:r>
          </a:p>
          <a:p>
            <a:pPr lvl="1" eaLnBrk="1" hangingPunct="1"/>
            <a:r>
              <a:rPr lang="en-US" smtClean="0"/>
              <a:t>use H</a:t>
            </a:r>
            <a:r>
              <a:rPr lang="en-US" baseline="-25000" smtClean="0"/>
              <a:t>2</a:t>
            </a:r>
            <a:r>
              <a:rPr lang="en-US" smtClean="0"/>
              <a:t>S to reduce CO</a:t>
            </a:r>
            <a:r>
              <a:rPr lang="en-US" baseline="-25000" smtClean="0"/>
              <a:t>2</a:t>
            </a:r>
          </a:p>
          <a:p>
            <a:pPr lvl="2" eaLnBrk="1" hangingPunct="1"/>
            <a:r>
              <a:rPr lang="en-US" smtClean="0"/>
              <a:t>alphaproteobacteria – purple sulfur</a:t>
            </a:r>
          </a:p>
          <a:p>
            <a:pPr lvl="2" eaLnBrk="1" hangingPunct="1"/>
            <a:r>
              <a:rPr lang="en-US" smtClean="0"/>
              <a:t>chlorobi – green sulfur</a:t>
            </a:r>
          </a:p>
          <a:p>
            <a:pPr lvl="1" eaLnBrk="1" hangingPunct="1"/>
            <a:r>
              <a:rPr lang="en-US" smtClean="0"/>
              <a:t>use other organic compounds to reduce CO</a:t>
            </a:r>
            <a:r>
              <a:rPr lang="en-US" baseline="-25000" smtClean="0"/>
              <a:t>2</a:t>
            </a:r>
            <a:endParaRPr lang="en-US" smtClean="0"/>
          </a:p>
          <a:p>
            <a:pPr lvl="2" eaLnBrk="1" hangingPunct="1"/>
            <a:r>
              <a:rPr lang="en-US" smtClean="0"/>
              <a:t>gammaproteobacteria – purple nonsulfur</a:t>
            </a:r>
          </a:p>
          <a:p>
            <a:pPr lvl="2" eaLnBrk="1" hangingPunct="1"/>
            <a:r>
              <a:rPr lang="en-US" smtClean="0"/>
              <a:t>chloroflexi – green nonsulfur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Clostridiales</a:t>
            </a:r>
          </a:p>
        </p:txBody>
      </p:sp>
      <p:sp>
        <p:nvSpPr>
          <p:cNvPr id="37892" name="Rectangle 10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4878387" cy="58674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Clostridium</a:t>
            </a:r>
            <a:endParaRPr lang="en-US" dirty="0" smtClean="0"/>
          </a:p>
          <a:p>
            <a:pPr lvl="1" eaLnBrk="1" hangingPunct="1"/>
            <a:r>
              <a:rPr lang="en-US" dirty="0" smtClean="0"/>
              <a:t>rods</a:t>
            </a:r>
          </a:p>
          <a:p>
            <a:pPr lvl="1" eaLnBrk="1" hangingPunct="1"/>
            <a:r>
              <a:rPr lang="en-US" dirty="0" smtClean="0"/>
              <a:t>obligate anaerobes</a:t>
            </a:r>
          </a:p>
          <a:p>
            <a:pPr lvl="1" eaLnBrk="1" hangingPunct="1"/>
            <a:r>
              <a:rPr lang="en-US" dirty="0" smtClean="0"/>
              <a:t>produce </a:t>
            </a:r>
            <a:r>
              <a:rPr lang="en-US" dirty="0" err="1" smtClean="0"/>
              <a:t>endospores</a:t>
            </a:r>
            <a:endParaRPr lang="en-US" dirty="0" smtClean="0"/>
          </a:p>
          <a:p>
            <a:pPr lvl="2" eaLnBrk="1" hangingPunct="1"/>
            <a:r>
              <a:rPr lang="en-US" dirty="0" smtClean="0"/>
              <a:t>resistant to heat &amp; chemicals</a:t>
            </a:r>
          </a:p>
          <a:p>
            <a:pPr lvl="1" eaLnBrk="1" hangingPunct="1"/>
            <a:r>
              <a:rPr lang="en-US" i="1" dirty="0" smtClean="0"/>
              <a:t>C. </a:t>
            </a:r>
            <a:r>
              <a:rPr lang="en-US" i="1" dirty="0" err="1" smtClean="0"/>
              <a:t>tetani</a:t>
            </a:r>
            <a:r>
              <a:rPr lang="en-US" dirty="0" smtClean="0"/>
              <a:t>: tetanus</a:t>
            </a:r>
          </a:p>
          <a:p>
            <a:pPr lvl="1" eaLnBrk="1" hangingPunct="1"/>
            <a:r>
              <a:rPr lang="en-US" i="1" dirty="0" smtClean="0"/>
              <a:t>C. </a:t>
            </a:r>
            <a:r>
              <a:rPr lang="en-US" i="1" dirty="0" err="1" smtClean="0"/>
              <a:t>botulinum</a:t>
            </a:r>
            <a:r>
              <a:rPr lang="en-US" dirty="0" smtClean="0"/>
              <a:t>: botulism</a:t>
            </a:r>
          </a:p>
          <a:p>
            <a:pPr eaLnBrk="1" hangingPunct="1"/>
            <a:r>
              <a:rPr lang="en-US" i="1" dirty="0" err="1" smtClean="0"/>
              <a:t>Epulopiscium</a:t>
            </a:r>
            <a:endParaRPr lang="en-US" dirty="0" smtClean="0"/>
          </a:p>
          <a:p>
            <a:pPr lvl="1" eaLnBrk="1" hangingPunct="1"/>
            <a:r>
              <a:rPr lang="en-US" dirty="0" smtClean="0"/>
              <a:t>extremely large: 80 </a:t>
            </a:r>
            <a:r>
              <a:rPr lang="el-GR" dirty="0" smtClean="0"/>
              <a:t>μ</a:t>
            </a:r>
            <a:r>
              <a:rPr lang="en-US" dirty="0" smtClean="0"/>
              <a:t>m X 600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lvl="1" eaLnBrk="1" hangingPunct="1"/>
            <a:r>
              <a:rPr lang="en-US" dirty="0" smtClean="0"/>
              <a:t>Giant prokaryote</a:t>
            </a:r>
          </a:p>
          <a:p>
            <a:pPr lvl="2" eaLnBrk="1" hangingPunct="1"/>
            <a:r>
              <a:rPr lang="en-US" dirty="0" smtClean="0"/>
              <a:t>bacteria usually 1 </a:t>
            </a:r>
            <a:r>
              <a:rPr lang="el-GR" dirty="0" smtClean="0"/>
              <a:t>μ</a:t>
            </a:r>
            <a:r>
              <a:rPr lang="en-US" dirty="0" smtClean="0"/>
              <a:t>m  X 2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</p:txBody>
      </p:sp>
      <p:pic>
        <p:nvPicPr>
          <p:cNvPr id="5" name="Picture 8" descr="figure_11_16_labeled"/>
          <p:cNvPicPr>
            <a:picLocks noChangeAspect="1" noChangeArrowheads="1"/>
          </p:cNvPicPr>
          <p:nvPr/>
        </p:nvPicPr>
        <p:blipFill>
          <a:blip r:embed="rId3" cstate="print"/>
          <a:srcRect b="2837"/>
          <a:stretch>
            <a:fillRect/>
          </a:stretch>
        </p:blipFill>
        <p:spPr bwMode="auto">
          <a:xfrm>
            <a:off x="5105400" y="3470275"/>
            <a:ext cx="4038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2" descr="OSC_Microbio_04_04_Clostrid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2" r="-18122"/>
          <a:stretch>
            <a:fillRect/>
          </a:stretch>
        </p:blipFill>
        <p:spPr>
          <a:xfrm>
            <a:off x="4259676" y="838200"/>
            <a:ext cx="4855749" cy="210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Bacillales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7392987" cy="58674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Bacillus</a:t>
            </a:r>
            <a:endParaRPr lang="en-US" dirty="0" smtClean="0"/>
          </a:p>
          <a:p>
            <a:pPr lvl="1" eaLnBrk="1" hangingPunct="1"/>
            <a:r>
              <a:rPr lang="en-US" dirty="0" smtClean="0"/>
              <a:t>rods, produce endospores</a:t>
            </a:r>
          </a:p>
          <a:p>
            <a:pPr lvl="1" eaLnBrk="1" hangingPunct="1"/>
            <a:r>
              <a:rPr lang="en-US" dirty="0" smtClean="0"/>
              <a:t>common in soil</a:t>
            </a:r>
          </a:p>
          <a:p>
            <a:pPr lvl="1" eaLnBrk="1" hangingPunct="1"/>
            <a:r>
              <a:rPr lang="en-US" dirty="0" smtClean="0"/>
              <a:t>some produce antibiotics</a:t>
            </a:r>
          </a:p>
          <a:p>
            <a:pPr lvl="1" eaLnBrk="1" hangingPunct="1"/>
            <a:r>
              <a:rPr lang="en-US" i="1" dirty="0" smtClean="0"/>
              <a:t>B. anthracis</a:t>
            </a:r>
            <a:r>
              <a:rPr lang="en-US" dirty="0" smtClean="0"/>
              <a:t>: anthrax</a:t>
            </a:r>
          </a:p>
          <a:p>
            <a:pPr eaLnBrk="1" hangingPunct="1"/>
            <a:r>
              <a:rPr lang="en-US" b="1" i="1" dirty="0" smtClean="0"/>
              <a:t>Staphylococcus</a:t>
            </a:r>
            <a:endParaRPr lang="en-US" dirty="0" smtClean="0"/>
          </a:p>
          <a:p>
            <a:pPr lvl="1" eaLnBrk="1" hangingPunct="1"/>
            <a:r>
              <a:rPr lang="en-US" dirty="0" smtClean="0"/>
              <a:t>cocci in clusters, facultative anaerobes</a:t>
            </a:r>
          </a:p>
          <a:p>
            <a:pPr lvl="1" eaLnBrk="1" hangingPunct="1"/>
            <a:r>
              <a:rPr lang="en-US" dirty="0" smtClean="0"/>
              <a:t>many pathogenic</a:t>
            </a:r>
          </a:p>
          <a:p>
            <a:pPr lvl="2" eaLnBrk="1" hangingPunct="1"/>
            <a:r>
              <a:rPr lang="en-US" dirty="0" smtClean="0"/>
              <a:t>grow well with low moisture &amp; high osmotic pressure</a:t>
            </a:r>
          </a:p>
          <a:p>
            <a:pPr lvl="1" eaLnBrk="1" hangingPunct="1"/>
            <a:r>
              <a:rPr lang="en-US" i="1" dirty="0" smtClean="0"/>
              <a:t>S. aureus</a:t>
            </a:r>
            <a:r>
              <a:rPr lang="en-US" dirty="0" smtClean="0"/>
              <a:t>: toxic shock syndrome, surgical wound infections</a:t>
            </a:r>
          </a:p>
          <a:p>
            <a:pPr lvl="2" eaLnBrk="1" hangingPunct="1"/>
            <a:r>
              <a:rPr lang="en-US" dirty="0" smtClean="0"/>
              <a:t>produces toxins</a:t>
            </a:r>
          </a:p>
          <a:p>
            <a:pPr lvl="2" eaLnBrk="1" hangingPunct="1"/>
            <a:r>
              <a:rPr lang="en-US" dirty="0" smtClean="0"/>
              <a:t>quickly develops antibiotic resistance</a:t>
            </a:r>
          </a:p>
        </p:txBody>
      </p:sp>
      <p:pic>
        <p:nvPicPr>
          <p:cNvPr id="6" name="Picture Placeholder 3" descr="OSC_Microbio_04_04_SAureu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6" r="-27666" b="15608"/>
          <a:stretch/>
        </p:blipFill>
        <p:spPr>
          <a:xfrm>
            <a:off x="5334952" y="5334000"/>
            <a:ext cx="3809048" cy="1395413"/>
          </a:xfrm>
          <a:prstGeom prst="rect">
            <a:avLst/>
          </a:prstGeom>
        </p:spPr>
      </p:pic>
      <p:pic>
        <p:nvPicPr>
          <p:cNvPr id="7" name="Picture Placeholder 2" descr="OSC_Microbio_04_04_Bacillu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 r="59648"/>
          <a:stretch/>
        </p:blipFill>
        <p:spPr>
          <a:xfrm>
            <a:off x="5603556" y="609600"/>
            <a:ext cx="3271839" cy="350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Lactobacillales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6478587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/>
              <a:t>Streptococcus</a:t>
            </a:r>
          </a:p>
          <a:p>
            <a:pPr lvl="1" eaLnBrk="1" hangingPunct="1">
              <a:defRPr/>
            </a:pPr>
            <a:r>
              <a:rPr lang="en-US" dirty="0" smtClean="0"/>
              <a:t>spherical, generally in chains</a:t>
            </a:r>
          </a:p>
          <a:p>
            <a:pPr lvl="1" eaLnBrk="1" hangingPunct="1">
              <a:defRPr/>
            </a:pPr>
            <a:r>
              <a:rPr lang="en-US" dirty="0" smtClean="0"/>
              <a:t>majority pathogenic</a:t>
            </a:r>
          </a:p>
          <a:p>
            <a:pPr lvl="2" eaLnBrk="1" hangingPunct="1">
              <a:defRPr/>
            </a:pPr>
            <a:r>
              <a:rPr lang="en-US" dirty="0" smtClean="0"/>
              <a:t>extracellular substances destroy phagocytes, digest connective tissue, &amp; lyse fibrin of blood clots</a:t>
            </a:r>
          </a:p>
          <a:p>
            <a:pPr lvl="1" eaLnBrk="1" hangingPunct="1">
              <a:defRPr/>
            </a:pPr>
            <a:r>
              <a:rPr lang="en-US" b="1" dirty="0" smtClean="0"/>
              <a:t>beta-hemolytic</a:t>
            </a:r>
            <a:r>
              <a:rPr lang="en-US" dirty="0" smtClean="0"/>
              <a:t> – form clear zone on blood agar</a:t>
            </a:r>
          </a:p>
          <a:p>
            <a:pPr lvl="2" eaLnBrk="1" hangingPunct="1">
              <a:defRPr/>
            </a:pPr>
            <a:r>
              <a:rPr lang="en-US" i="1" dirty="0" smtClean="0"/>
              <a:t>S. </a:t>
            </a:r>
            <a:r>
              <a:rPr lang="en-US" i="1" dirty="0" err="1" smtClean="0"/>
              <a:t>pyrogenes</a:t>
            </a:r>
            <a:r>
              <a:rPr lang="en-US" dirty="0" smtClean="0"/>
              <a:t> (beta-hemolytic group A Streptococcus): scarlet fever, rheumatic fever</a:t>
            </a:r>
          </a:p>
          <a:p>
            <a:pPr lvl="1" eaLnBrk="1" hangingPunct="1">
              <a:defRPr/>
            </a:pPr>
            <a:r>
              <a:rPr lang="en-US" dirty="0" smtClean="0"/>
              <a:t>non-beta-hemolytic – colonies surrounded by greening on blood agar when O</a:t>
            </a:r>
            <a:r>
              <a:rPr lang="en-US" baseline="-25000" dirty="0" smtClean="0"/>
              <a:t>2</a:t>
            </a:r>
            <a:r>
              <a:rPr lang="en-US" dirty="0" smtClean="0"/>
              <a:t> present</a:t>
            </a:r>
          </a:p>
          <a:p>
            <a:pPr lvl="2" eaLnBrk="1" hangingPunct="1">
              <a:defRPr/>
            </a:pP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dirty="0" smtClean="0"/>
              <a:t>: pneumococcal pneumonia</a:t>
            </a:r>
          </a:p>
        </p:txBody>
      </p:sp>
      <p:pic>
        <p:nvPicPr>
          <p:cNvPr id="7" name="Picture Placeholder 3" descr="OSC_Microbio_04_04_Stre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3" r="52080" b="13280"/>
          <a:stretch/>
        </p:blipFill>
        <p:spPr>
          <a:xfrm>
            <a:off x="6477000" y="981075"/>
            <a:ext cx="2536619" cy="1981200"/>
          </a:xfrm>
          <a:prstGeom prst="rect">
            <a:avLst/>
          </a:prstGeom>
        </p:spPr>
      </p:pic>
      <p:pic>
        <p:nvPicPr>
          <p:cNvPr id="8" name="Picture Placeholder 3" descr="OSC_Microbio_04_04_Stre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7" r="-7733" b="13687"/>
          <a:stretch/>
        </p:blipFill>
        <p:spPr>
          <a:xfrm>
            <a:off x="6781800" y="3686987"/>
            <a:ext cx="2614612" cy="223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nature.com/nrmicro/journal/v4/n6/images/nrmicro1413-f1.jpg"/>
          <p:cNvPicPr>
            <a:picLocks noChangeAspect="1" noChangeArrowheads="1"/>
          </p:cNvPicPr>
          <p:nvPr/>
        </p:nvPicPr>
        <p:blipFill>
          <a:blip r:embed="rId3" cstate="print"/>
          <a:srcRect b="6612"/>
          <a:stretch>
            <a:fillRect/>
          </a:stretch>
        </p:blipFill>
        <p:spPr bwMode="auto">
          <a:xfrm>
            <a:off x="3657600" y="914400"/>
            <a:ext cx="54864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Lactobacillales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735387" cy="5867400"/>
          </a:xfrm>
        </p:spPr>
        <p:txBody>
          <a:bodyPr/>
          <a:lstStyle/>
          <a:p>
            <a:pPr eaLnBrk="1" hangingPunct="1"/>
            <a:r>
              <a:rPr lang="en-US" i="1" smtClean="0"/>
              <a:t>Lactobacillus</a:t>
            </a:r>
          </a:p>
          <a:p>
            <a:pPr lvl="1" eaLnBrk="1" hangingPunct="1"/>
            <a:r>
              <a:rPr lang="en-US" smtClean="0"/>
              <a:t>production of pickles	 &amp; yogurt</a:t>
            </a:r>
          </a:p>
          <a:p>
            <a:pPr eaLnBrk="1" hangingPunct="1"/>
            <a:r>
              <a:rPr lang="en-US" i="1" smtClean="0"/>
              <a:t>Enterococcus</a:t>
            </a:r>
          </a:p>
          <a:p>
            <a:pPr lvl="1" eaLnBrk="1" hangingPunct="1"/>
            <a:r>
              <a:rPr lang="en-US" smtClean="0"/>
              <a:t>facultative anaerobes</a:t>
            </a:r>
          </a:p>
          <a:p>
            <a:pPr lvl="1" eaLnBrk="1" hangingPunct="1"/>
            <a:r>
              <a:rPr lang="en-US" smtClean="0"/>
              <a:t>persist as contaminants</a:t>
            </a:r>
          </a:p>
          <a:p>
            <a:pPr lvl="1" eaLnBrk="1" hangingPunct="1"/>
            <a:r>
              <a:rPr lang="en-US" i="1" smtClean="0"/>
              <a:t>E. faecalis</a:t>
            </a:r>
            <a:r>
              <a:rPr lang="en-US" smtClean="0"/>
              <a:t>: hospital infections</a:t>
            </a:r>
          </a:p>
          <a:p>
            <a:pPr eaLnBrk="1" hangingPunct="1"/>
            <a:r>
              <a:rPr lang="en-US" i="1" smtClean="0"/>
              <a:t>Listeria</a:t>
            </a:r>
          </a:p>
          <a:p>
            <a:pPr lvl="1" eaLnBrk="1" hangingPunct="1"/>
            <a:r>
              <a:rPr lang="en-US" smtClean="0"/>
              <a:t>facultative anaerobes</a:t>
            </a:r>
          </a:p>
          <a:p>
            <a:pPr lvl="1" eaLnBrk="1" hangingPunct="1"/>
            <a:r>
              <a:rPr lang="en-US" i="1" smtClean="0"/>
              <a:t>L. monocytogenes</a:t>
            </a:r>
            <a:r>
              <a:rPr lang="en-US" smtClean="0"/>
              <a:t>: survives &amp; reproduces in phagocytic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Mycoplasmatales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564187" cy="5867400"/>
          </a:xfrm>
        </p:spPr>
        <p:txBody>
          <a:bodyPr/>
          <a:lstStyle/>
          <a:p>
            <a:pPr eaLnBrk="1" hangingPunct="1"/>
            <a:r>
              <a:rPr lang="en-US" smtClean="0"/>
              <a:t>Mycoplasmatales </a:t>
            </a:r>
          </a:p>
          <a:p>
            <a:pPr lvl="1" eaLnBrk="1" hangingPunct="1"/>
            <a:r>
              <a:rPr lang="en-US" b="1" smtClean="0"/>
              <a:t>pleomorphic</a:t>
            </a:r>
            <a:r>
              <a:rPr lang="en-US" smtClean="0"/>
              <a:t> – many distinct forms</a:t>
            </a:r>
          </a:p>
          <a:p>
            <a:pPr lvl="2" eaLnBrk="1" hangingPunct="1"/>
            <a:r>
              <a:rPr lang="en-US" smtClean="0"/>
              <a:t>no cell wall: no gram reaction</a:t>
            </a:r>
          </a:p>
          <a:p>
            <a:pPr lvl="2" eaLnBrk="1" hangingPunct="1"/>
            <a:r>
              <a:rPr lang="en-US" smtClean="0"/>
              <a:t>can produce filaments like fungi</a:t>
            </a:r>
          </a:p>
          <a:p>
            <a:pPr lvl="1" eaLnBrk="1" hangingPunct="1"/>
            <a:r>
              <a:rPr lang="en-US" smtClean="0"/>
              <a:t>colonies look like fried eggs</a:t>
            </a:r>
          </a:p>
          <a:p>
            <a:pPr lvl="1" eaLnBrk="1" hangingPunct="1"/>
            <a:r>
              <a:rPr lang="en-US" smtClean="0"/>
              <a:t>small cells:  0.1 – 0.24 µm</a:t>
            </a:r>
          </a:p>
          <a:p>
            <a:pPr lvl="2" eaLnBrk="1" hangingPunct="1"/>
            <a:r>
              <a:rPr lang="en-US" smtClean="0"/>
              <a:t>few genes (one has 517)</a:t>
            </a:r>
          </a:p>
          <a:p>
            <a:pPr lvl="2" eaLnBrk="1" hangingPunct="1"/>
            <a:r>
              <a:rPr lang="en-US" b="1" smtClean="0"/>
              <a:t>degenerative evolution</a:t>
            </a:r>
          </a:p>
          <a:p>
            <a:pPr lvl="1" eaLnBrk="1" hangingPunct="1"/>
            <a:r>
              <a:rPr lang="en-US" i="1" smtClean="0"/>
              <a:t>Mycoplasma pneumoniae</a:t>
            </a:r>
            <a:r>
              <a:rPr lang="en-US" smtClean="0"/>
              <a:t>: mild pneumonia</a:t>
            </a:r>
          </a:p>
          <a:p>
            <a:pPr lvl="1" eaLnBrk="1" hangingPunct="1"/>
            <a:r>
              <a:rPr lang="en-US" i="1" smtClean="0"/>
              <a:t>Spiroplasma</a:t>
            </a:r>
            <a:r>
              <a:rPr lang="en-US" smtClean="0"/>
              <a:t>: plant pathogen</a:t>
            </a:r>
          </a:p>
        </p:txBody>
      </p:sp>
      <p:pic>
        <p:nvPicPr>
          <p:cNvPr id="41988" name="Picture 10" descr="figure_11_20_labeled"/>
          <p:cNvPicPr>
            <a:picLocks noChangeAspect="1" noChangeArrowheads="1"/>
          </p:cNvPicPr>
          <p:nvPr/>
        </p:nvPicPr>
        <p:blipFill>
          <a:blip r:embed="rId3" cstate="print"/>
          <a:srcRect r="51698" b="4764"/>
          <a:stretch>
            <a:fillRect/>
          </a:stretch>
        </p:blipFill>
        <p:spPr bwMode="auto">
          <a:xfrm>
            <a:off x="5765800" y="838200"/>
            <a:ext cx="33782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 descr="figure_11_20_labeled"/>
          <p:cNvPicPr>
            <a:picLocks noChangeAspect="1" noChangeArrowheads="1"/>
          </p:cNvPicPr>
          <p:nvPr/>
        </p:nvPicPr>
        <p:blipFill>
          <a:blip r:embed="rId3" cstate="print"/>
          <a:srcRect l="50975" b="4764"/>
          <a:stretch>
            <a:fillRect/>
          </a:stretch>
        </p:blipFill>
        <p:spPr bwMode="auto">
          <a:xfrm>
            <a:off x="5715000" y="3846513"/>
            <a:ext cx="34290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http://www.hpacultures.org.uk/media/013/BD/Myco_cul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535613"/>
            <a:ext cx="18764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8" descr="figure_11_22_labeled"/>
          <p:cNvPicPr>
            <a:picLocks noChangeAspect="1" noChangeArrowheads="1"/>
          </p:cNvPicPr>
          <p:nvPr/>
        </p:nvPicPr>
        <p:blipFill>
          <a:blip r:embed="rId3" cstate="print"/>
          <a:srcRect b="2968"/>
          <a:stretch>
            <a:fillRect/>
          </a:stretch>
        </p:blipFill>
        <p:spPr bwMode="auto">
          <a:xfrm>
            <a:off x="6362700" y="4754563"/>
            <a:ext cx="27813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C:\Users\Denise Steele\Documents\Teaching\River Valley Community College\Microbiology\textbook\chapter_11\b_jpeg_images_and_tables\a_labeled\figure_11_21_labeled.jpg"/>
          <p:cNvPicPr>
            <a:picLocks noChangeAspect="1" noChangeArrowheads="1"/>
          </p:cNvPicPr>
          <p:nvPr/>
        </p:nvPicPr>
        <p:blipFill>
          <a:blip r:embed="rId4" cstate="print"/>
          <a:srcRect b="2773"/>
          <a:stretch>
            <a:fillRect/>
          </a:stretch>
        </p:blipFill>
        <p:spPr bwMode="auto">
          <a:xfrm>
            <a:off x="6324600" y="742950"/>
            <a:ext cx="2819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Actinobacteria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6096000" cy="5867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Actinomycetes:</a:t>
            </a:r>
          </a:p>
          <a:p>
            <a:pPr lvl="1" eaLnBrk="1" hangingPunct="1">
              <a:defRPr/>
            </a:pPr>
            <a:r>
              <a:rPr lang="en-US" dirty="0" smtClean="0"/>
              <a:t>form </a:t>
            </a:r>
            <a:r>
              <a:rPr lang="en-US" b="1" dirty="0" smtClean="0"/>
              <a:t>filaments</a:t>
            </a:r>
            <a:r>
              <a:rPr lang="en-US" dirty="0" smtClean="0"/>
              <a:t> (resemble molds)</a:t>
            </a:r>
          </a:p>
          <a:p>
            <a:pPr lvl="2" eaLnBrk="1" hangingPunct="1">
              <a:defRPr/>
            </a:pPr>
            <a:r>
              <a:rPr lang="en-US" dirty="0" smtClean="0"/>
              <a:t>high surface-to-volume ratio for better nutrient absorption; common in soil</a:t>
            </a:r>
          </a:p>
          <a:p>
            <a:pPr lvl="1" eaLnBrk="1" hangingPunct="1">
              <a:defRPr/>
            </a:pPr>
            <a:r>
              <a:rPr lang="en-US" b="1" i="1" dirty="0" smtClean="0"/>
              <a:t>Streptomyces</a:t>
            </a:r>
          </a:p>
          <a:p>
            <a:pPr lvl="2" eaLnBrk="1" hangingPunct="1">
              <a:defRPr/>
            </a:pPr>
            <a:r>
              <a:rPr lang="en-US" b="1" dirty="0" smtClean="0"/>
              <a:t>aerobic, form conidiophores, common in soil</a:t>
            </a:r>
          </a:p>
          <a:p>
            <a:pPr lvl="2" eaLnBrk="1" hangingPunct="1">
              <a:defRPr/>
            </a:pPr>
            <a:r>
              <a:rPr lang="en-US" b="1" dirty="0" smtClean="0"/>
              <a:t>grow as branching filaments, spores at ends</a:t>
            </a:r>
          </a:p>
          <a:p>
            <a:pPr lvl="2" eaLnBrk="1" hangingPunct="1">
              <a:defRPr/>
            </a:pPr>
            <a:r>
              <a:rPr lang="en-US" b="1" dirty="0" smtClean="0"/>
              <a:t>produce commercial antibiotics</a:t>
            </a:r>
          </a:p>
          <a:p>
            <a:pPr lvl="1" eaLnBrk="1" hangingPunct="1">
              <a:defRPr/>
            </a:pPr>
            <a:r>
              <a:rPr lang="en-US" i="1" dirty="0" smtClean="0"/>
              <a:t>Actinomyces</a:t>
            </a:r>
          </a:p>
          <a:p>
            <a:pPr lvl="2" eaLnBrk="1" hangingPunct="1">
              <a:defRPr/>
            </a:pPr>
            <a:r>
              <a:rPr lang="en-US" dirty="0" smtClean="0"/>
              <a:t>facultative anaerobes, in mouth &amp; throat</a:t>
            </a:r>
          </a:p>
          <a:p>
            <a:pPr lvl="2" eaLnBrk="1" hangingPunct="1">
              <a:defRPr/>
            </a:pPr>
            <a:r>
              <a:rPr lang="en-US" dirty="0" smtClean="0"/>
              <a:t>form conidiophores</a:t>
            </a:r>
          </a:p>
          <a:p>
            <a:pPr lvl="1" eaLnBrk="1" hangingPunct="1">
              <a:defRPr/>
            </a:pPr>
            <a:r>
              <a:rPr lang="en-US" i="1" dirty="0" err="1" smtClean="0"/>
              <a:t>Nocardia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dirty="0" smtClean="0"/>
              <a:t>acid fast, aerobic, common in soil</a:t>
            </a:r>
          </a:p>
          <a:p>
            <a:pPr lvl="2" eaLnBrk="1" hangingPunct="1">
              <a:defRPr/>
            </a:pPr>
            <a:r>
              <a:rPr lang="en-US" dirty="0" smtClean="0"/>
              <a:t>filaments fragment for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87700"/>
            <a:ext cx="4572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Actinobacteria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No mycelia</a:t>
            </a:r>
          </a:p>
          <a:p>
            <a:pPr lvl="1" eaLnBrk="1" hangingPunct="1">
              <a:defRPr/>
            </a:pPr>
            <a:r>
              <a:rPr lang="en-US" i="1" dirty="0" smtClean="0"/>
              <a:t>Mycobacterium</a:t>
            </a:r>
          </a:p>
          <a:p>
            <a:pPr lvl="2" eaLnBrk="1" hangingPunct="1">
              <a:defRPr/>
            </a:pPr>
            <a:r>
              <a:rPr lang="en-US" dirty="0" smtClean="0"/>
              <a:t>aerobic, non-endospore-forming rods</a:t>
            </a:r>
          </a:p>
          <a:p>
            <a:pPr lvl="2" eaLnBrk="1" hangingPunct="1">
              <a:defRPr/>
            </a:pPr>
            <a:r>
              <a:rPr lang="en-US" dirty="0" smtClean="0"/>
              <a:t>distinctive cell wall: waxy </a:t>
            </a:r>
            <a:r>
              <a:rPr lang="en-US" b="1" dirty="0" smtClean="0"/>
              <a:t>mycolic acids </a:t>
            </a:r>
            <a:r>
              <a:rPr lang="en-US" dirty="0" smtClean="0"/>
              <a:t>outside peptidoglycan</a:t>
            </a:r>
          </a:p>
          <a:p>
            <a:pPr lvl="3" eaLnBrk="1" hangingPunct="1">
              <a:defRPr/>
            </a:pPr>
            <a:r>
              <a:rPr lang="en-US" dirty="0" smtClean="0"/>
              <a:t>stain </a:t>
            </a:r>
            <a:r>
              <a:rPr lang="en-US" b="1" dirty="0" smtClean="0"/>
              <a:t>acid fast</a:t>
            </a:r>
          </a:p>
          <a:p>
            <a:pPr lvl="3" eaLnBrk="1" hangingPunct="1">
              <a:defRPr/>
            </a:pPr>
            <a:r>
              <a:rPr lang="en-US" dirty="0" smtClean="0"/>
              <a:t>resistant to drying &amp; antimicrobial drugs</a:t>
            </a:r>
          </a:p>
          <a:p>
            <a:pPr lvl="3" eaLnBrk="1" hangingPunct="1">
              <a:defRPr/>
            </a:pPr>
            <a:r>
              <a:rPr lang="en-US" dirty="0" smtClean="0"/>
              <a:t>nutrients enter slowly: slow colony growth</a:t>
            </a:r>
          </a:p>
          <a:p>
            <a:pPr lvl="2" eaLnBrk="1" hangingPunct="1">
              <a:defRPr/>
            </a:pPr>
            <a:r>
              <a:rPr lang="en-US" i="1" dirty="0" smtClean="0"/>
              <a:t>M. tuberculosis</a:t>
            </a:r>
            <a:r>
              <a:rPr lang="en-US" dirty="0" smtClean="0"/>
              <a:t>: tuberculosis</a:t>
            </a:r>
          </a:p>
          <a:p>
            <a:pPr lvl="2" eaLnBrk="1" hangingPunct="1">
              <a:defRPr/>
            </a:pPr>
            <a:r>
              <a:rPr lang="en-US" i="1" dirty="0" smtClean="0"/>
              <a:t>M. </a:t>
            </a:r>
            <a:r>
              <a:rPr lang="en-US" i="1" dirty="0" err="1" smtClean="0"/>
              <a:t>leprae</a:t>
            </a:r>
            <a:r>
              <a:rPr lang="en-US" dirty="0" smtClean="0"/>
              <a:t>: leprosy</a:t>
            </a:r>
          </a:p>
          <a:p>
            <a:pPr lvl="1" eaLnBrk="1" hangingPunct="1">
              <a:defRPr/>
            </a:pPr>
            <a:r>
              <a:rPr lang="en-US" i="1" dirty="0" err="1" smtClean="0"/>
              <a:t>Corynebacterium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pleomorphic</a:t>
            </a:r>
          </a:p>
          <a:p>
            <a:pPr lvl="2" eaLnBrk="1" hangingPunct="1">
              <a:defRPr/>
            </a:pPr>
            <a:r>
              <a:rPr lang="en-US" i="1" dirty="0" smtClean="0"/>
              <a:t>C. </a:t>
            </a:r>
            <a:r>
              <a:rPr lang="en-US" i="1" dirty="0" err="1" smtClean="0"/>
              <a:t>diptheriae</a:t>
            </a:r>
            <a:r>
              <a:rPr lang="en-US" dirty="0" smtClean="0"/>
              <a:t>: diphtheria</a:t>
            </a:r>
          </a:p>
          <a:p>
            <a:pPr lvl="1" eaLnBrk="1" hangingPunct="1">
              <a:defRPr/>
            </a:pPr>
            <a:r>
              <a:rPr lang="en-US" i="1" dirty="0" err="1" smtClean="0"/>
              <a:t>Propionibacterium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i="1" dirty="0" smtClean="0"/>
              <a:t>P. acnes</a:t>
            </a:r>
            <a:r>
              <a:rPr lang="en-US" dirty="0" smtClean="0"/>
              <a:t>: acne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Planctomycetes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3659187" cy="5867400"/>
          </a:xfrm>
        </p:spPr>
        <p:txBody>
          <a:bodyPr/>
          <a:lstStyle/>
          <a:p>
            <a:pPr eaLnBrk="1" hangingPunct="1"/>
            <a:r>
              <a:rPr lang="en-US" smtClean="0"/>
              <a:t>Planctomycetes </a:t>
            </a:r>
          </a:p>
          <a:p>
            <a:pPr lvl="1" eaLnBrk="1" hangingPunct="1"/>
            <a:r>
              <a:rPr lang="en-US" smtClean="0"/>
              <a:t>DNA like bacteria, cell wall like archaea, organelles like eukaryotes</a:t>
            </a:r>
          </a:p>
          <a:p>
            <a:pPr lvl="2" eaLnBrk="1" hangingPunct="1"/>
            <a:r>
              <a:rPr lang="en-US" smtClean="0"/>
              <a:t>gram negative, budding</a:t>
            </a:r>
          </a:p>
          <a:p>
            <a:pPr lvl="1" eaLnBrk="1" hangingPunct="1"/>
            <a:r>
              <a:rPr lang="en-US" i="1" smtClean="0"/>
              <a:t>Planctomyces</a:t>
            </a:r>
          </a:p>
          <a:p>
            <a:pPr lvl="2" eaLnBrk="1" hangingPunct="1"/>
            <a:r>
              <a:rPr lang="en-US" smtClean="0"/>
              <a:t>aquatic, stalked</a:t>
            </a:r>
          </a:p>
          <a:p>
            <a:pPr lvl="2" eaLnBrk="1" hangingPunct="1"/>
            <a:r>
              <a:rPr lang="en-US" i="1" smtClean="0"/>
              <a:t>Gemmata obscuriglobus</a:t>
            </a:r>
            <a:endParaRPr lang="en-US" smtClean="0"/>
          </a:p>
          <a:p>
            <a:pPr lvl="3" eaLnBrk="1" hangingPunct="1"/>
            <a:r>
              <a:rPr lang="en-US" smtClean="0"/>
              <a:t>double internal membrane around DNA</a:t>
            </a:r>
          </a:p>
        </p:txBody>
      </p:sp>
      <p:pic>
        <p:nvPicPr>
          <p:cNvPr id="45060" name="Picture 8" descr="figure_11_23_labeled"/>
          <p:cNvPicPr>
            <a:picLocks noChangeAspect="1" noChangeArrowheads="1"/>
          </p:cNvPicPr>
          <p:nvPr/>
        </p:nvPicPr>
        <p:blipFill>
          <a:blip r:embed="rId3" cstate="print"/>
          <a:srcRect b="3743"/>
          <a:stretch>
            <a:fillRect/>
          </a:stretch>
        </p:blipFill>
        <p:spPr bwMode="auto">
          <a:xfrm>
            <a:off x="3952875" y="1524000"/>
            <a:ext cx="519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Alphaproteobacteria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335587" cy="5867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Alphaproteobacteria</a:t>
            </a:r>
            <a:endParaRPr lang="en-US" dirty="0" smtClean="0"/>
          </a:p>
          <a:p>
            <a:pPr lvl="1" eaLnBrk="1" hangingPunct="1"/>
            <a:r>
              <a:rPr lang="en-US" dirty="0" smtClean="0"/>
              <a:t>growth at low nutrient levels</a:t>
            </a:r>
          </a:p>
          <a:p>
            <a:pPr lvl="1" eaLnBrk="1" hangingPunct="1"/>
            <a:r>
              <a:rPr lang="en-US" dirty="0" smtClean="0"/>
              <a:t>unusual morphology</a:t>
            </a:r>
          </a:p>
          <a:p>
            <a:pPr lvl="2" eaLnBrk="1" hangingPunct="1"/>
            <a:r>
              <a:rPr lang="en-US" b="1" dirty="0" err="1" smtClean="0"/>
              <a:t>prosthecae</a:t>
            </a:r>
            <a:r>
              <a:rPr lang="en-US" dirty="0" smtClean="0"/>
              <a:t> – stalks or buds</a:t>
            </a:r>
          </a:p>
          <a:p>
            <a:pPr lvl="1" eaLnBrk="1" hangingPunct="1"/>
            <a:r>
              <a:rPr lang="en-US" dirty="0" smtClean="0"/>
              <a:t>nitrogen fixers</a:t>
            </a:r>
          </a:p>
          <a:p>
            <a:pPr lvl="1" eaLnBrk="1" hangingPunct="1"/>
            <a:r>
              <a:rPr lang="en-US" dirty="0" smtClean="0"/>
              <a:t>pathogens</a:t>
            </a:r>
          </a:p>
          <a:p>
            <a:pPr eaLnBrk="1" hangingPunct="1"/>
            <a:r>
              <a:rPr lang="en-US" i="1" dirty="0" err="1" smtClean="0"/>
              <a:t>Pelagibacter</a:t>
            </a:r>
            <a:r>
              <a:rPr lang="en-US" i="1" dirty="0" smtClean="0"/>
              <a:t> </a:t>
            </a:r>
            <a:r>
              <a:rPr lang="en-US" i="1" dirty="0" err="1" smtClean="0"/>
              <a:t>ubique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most abundant organism by weight in oceans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20% of prokaryotes in oceans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0.5% of all prokaryotes</a:t>
            </a:r>
            <a:endParaRPr lang="en-US" dirty="0" smtClean="0"/>
          </a:p>
          <a:p>
            <a:pPr lvl="1" eaLnBrk="1" hangingPunct="1"/>
            <a:r>
              <a:rPr lang="en-US" dirty="0" smtClean="0"/>
              <a:t>discovered by FISH technique, 2002</a:t>
            </a:r>
          </a:p>
          <a:p>
            <a:pPr lvl="1" eaLnBrk="1" hangingPunct="1"/>
            <a:r>
              <a:rPr lang="en-US" dirty="0" smtClean="0"/>
              <a:t>small genome: 1354 genes</a:t>
            </a:r>
          </a:p>
        </p:txBody>
      </p:sp>
      <p:pic>
        <p:nvPicPr>
          <p:cNvPr id="7172" name="Picture 7" descr="http://www.biomedcentral.com/content/figures/1471-2180-9-5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8862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ttp://postfiles1.naver.net/data29/2008/2/6/208/2006-sar11-electron_tomagraphy_page_2_image_0001_ockeanus.jpg?type=w2"/>
          <p:cNvPicPr>
            <a:picLocks noChangeAspect="1" noChangeArrowheads="1"/>
          </p:cNvPicPr>
          <p:nvPr/>
        </p:nvPicPr>
        <p:blipFill>
          <a:blip r:embed="rId4" cstate="print"/>
          <a:srcRect l="69986" b="67316"/>
          <a:stretch>
            <a:fillRect/>
          </a:stretch>
        </p:blipFill>
        <p:spPr bwMode="auto">
          <a:xfrm>
            <a:off x="7019925" y="3657600"/>
            <a:ext cx="2124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Chlamydiae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106987" cy="5867400"/>
          </a:xfrm>
        </p:spPr>
        <p:txBody>
          <a:bodyPr/>
          <a:lstStyle/>
          <a:p>
            <a:pPr eaLnBrk="1" hangingPunct="1"/>
            <a:r>
              <a:rPr lang="en-US" smtClean="0"/>
              <a:t>Chlamydiae </a:t>
            </a:r>
          </a:p>
          <a:p>
            <a:pPr lvl="1" eaLnBrk="1" hangingPunct="1"/>
            <a:r>
              <a:rPr lang="en-US" smtClean="0"/>
              <a:t>no peptidoglycan in cell walls</a:t>
            </a:r>
          </a:p>
          <a:p>
            <a:pPr lvl="1" eaLnBrk="1" hangingPunct="1"/>
            <a:r>
              <a:rPr lang="en-US" smtClean="0"/>
              <a:t>unique developmental cycle</a:t>
            </a:r>
          </a:p>
          <a:p>
            <a:pPr lvl="2" eaLnBrk="1" hangingPunct="1"/>
            <a:r>
              <a:rPr lang="en-US" smtClean="0"/>
              <a:t>elementary bodies phagocytosed by host cells</a:t>
            </a:r>
          </a:p>
          <a:p>
            <a:pPr lvl="2" eaLnBrk="1" hangingPunct="1"/>
            <a:r>
              <a:rPr lang="en-US" smtClean="0"/>
              <a:t>develop into reticulate bodies</a:t>
            </a:r>
          </a:p>
          <a:p>
            <a:pPr lvl="2" eaLnBrk="1" hangingPunct="1"/>
            <a:r>
              <a:rPr lang="en-US" smtClean="0"/>
              <a:t>convert back to elementary bodies &amp; released</a:t>
            </a:r>
          </a:p>
          <a:p>
            <a:pPr lvl="1" eaLnBrk="1" hangingPunct="1"/>
            <a:r>
              <a:rPr lang="en-US" i="1" smtClean="0"/>
              <a:t>Chlamydia trachomatis</a:t>
            </a:r>
          </a:p>
          <a:p>
            <a:pPr lvl="2" eaLnBrk="1" hangingPunct="1"/>
            <a:r>
              <a:rPr lang="en-US" smtClean="0"/>
              <a:t>trachoma (blindness), STIs</a:t>
            </a:r>
          </a:p>
          <a:p>
            <a:pPr lvl="1" eaLnBrk="1" hangingPunct="1">
              <a:spcAft>
                <a:spcPct val="0"/>
              </a:spcAft>
            </a:pPr>
            <a:r>
              <a:rPr lang="en-US" i="1" smtClean="0"/>
              <a:t>Chlamydophila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i="1" smtClean="0"/>
              <a:t>	pneumoniae</a:t>
            </a:r>
          </a:p>
          <a:p>
            <a:pPr lvl="2" eaLnBrk="1" hangingPunct="1"/>
            <a:r>
              <a:rPr lang="en-US" smtClean="0"/>
              <a:t>mild pneumonia</a:t>
            </a:r>
          </a:p>
        </p:txBody>
      </p:sp>
      <p:pic>
        <p:nvPicPr>
          <p:cNvPr id="48133" name="Picture 9" descr="figure_11_24b_labeled"/>
          <p:cNvPicPr>
            <a:picLocks noChangeAspect="1" noChangeArrowheads="1"/>
          </p:cNvPicPr>
          <p:nvPr/>
        </p:nvPicPr>
        <p:blipFill>
          <a:blip r:embed="rId3" cstate="print"/>
          <a:srcRect r="53679" b="5731"/>
          <a:stretch>
            <a:fillRect/>
          </a:stretch>
        </p:blipFill>
        <p:spPr bwMode="auto">
          <a:xfrm>
            <a:off x="5283200" y="742950"/>
            <a:ext cx="386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Chlamydia Life Cycle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i="1" dirty="0"/>
              <a:t>Chlamydia</a:t>
            </a:r>
            <a:r>
              <a:rPr lang="en-US" sz="1600" dirty="0"/>
              <a:t> begins infection of a host when the metabolically inactive elementary bodies enter </a:t>
            </a:r>
            <a:r>
              <a:rPr lang="en-US" sz="1600" dirty="0" smtClean="0"/>
              <a:t>an epithelial </a:t>
            </a:r>
            <a:r>
              <a:rPr lang="en-US" sz="1600" dirty="0"/>
              <a:t>cell. Once inside the host cell, the elementary bodies turn into active reticulate bodies. The reticulate </a:t>
            </a:r>
            <a:r>
              <a:rPr lang="en-US" sz="1600" dirty="0" smtClean="0"/>
              <a:t>bodies multiply </a:t>
            </a:r>
            <a:r>
              <a:rPr lang="en-US" sz="1600" dirty="0"/>
              <a:t>and release more elementary bodies when the cell dies after the </a:t>
            </a:r>
            <a:r>
              <a:rPr lang="en-US" sz="1600" i="1" dirty="0"/>
              <a:t>Chlamydia</a:t>
            </a:r>
            <a:r>
              <a:rPr lang="en-US" sz="1600" dirty="0"/>
              <a:t> uses all of the host cell’s ATP</a:t>
            </a:r>
            <a:r>
              <a:rPr lang="en-US" sz="1600" dirty="0" smtClean="0"/>
              <a:t>. (credit: modification </a:t>
            </a:r>
            <a:r>
              <a:rPr lang="en-US" sz="1600" dirty="0"/>
              <a:t>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Placeholder 2" descr="OSC_Microbio_04_02_Chlamydia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20" r="-59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Spirochetes</a:t>
            </a:r>
          </a:p>
        </p:txBody>
      </p:sp>
      <p:sp>
        <p:nvSpPr>
          <p:cNvPr id="47108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7011987" cy="3429000"/>
          </a:xfrm>
        </p:spPr>
        <p:txBody>
          <a:bodyPr/>
          <a:lstStyle/>
          <a:p>
            <a:pPr eaLnBrk="1" hangingPunct="1"/>
            <a:r>
              <a:rPr lang="en-US" smtClean="0"/>
              <a:t>Spirochetes</a:t>
            </a:r>
          </a:p>
          <a:p>
            <a:pPr lvl="1" eaLnBrk="1" hangingPunct="1"/>
            <a:r>
              <a:rPr lang="en-US" smtClean="0"/>
              <a:t>coiled morphology</a:t>
            </a:r>
          </a:p>
          <a:p>
            <a:pPr lvl="1" eaLnBrk="1" hangingPunct="1"/>
            <a:r>
              <a:rPr lang="en-US" smtClean="0"/>
              <a:t>motile by </a:t>
            </a:r>
            <a:r>
              <a:rPr lang="en-US" b="1" smtClean="0"/>
              <a:t>axial filaments </a:t>
            </a:r>
            <a:r>
              <a:rPr lang="en-US" smtClean="0"/>
              <a:t>(</a:t>
            </a:r>
            <a:r>
              <a:rPr lang="en-US" b="1" smtClean="0"/>
              <a:t>endoflagella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between cell body &amp; outer sheath</a:t>
            </a:r>
          </a:p>
          <a:p>
            <a:pPr lvl="2" eaLnBrk="1" hangingPunct="1"/>
            <a:r>
              <a:rPr lang="en-US" smtClean="0"/>
              <a:t>rotate like a corkscrew</a:t>
            </a:r>
          </a:p>
          <a:p>
            <a:pPr lvl="1" eaLnBrk="1" hangingPunct="1"/>
            <a:r>
              <a:rPr lang="en-US" i="1" smtClean="0"/>
              <a:t>Borrelia</a:t>
            </a:r>
            <a:r>
              <a:rPr lang="en-US" smtClean="0"/>
              <a:t>: Lyme disease</a:t>
            </a:r>
          </a:p>
          <a:p>
            <a:pPr lvl="1" eaLnBrk="1" hangingPunct="1"/>
            <a:r>
              <a:rPr lang="en-US" i="1" smtClean="0"/>
              <a:t>Treponema pallidum</a:t>
            </a:r>
            <a:r>
              <a:rPr lang="en-US" smtClean="0"/>
              <a:t>: syphilis</a:t>
            </a:r>
          </a:p>
        </p:txBody>
      </p:sp>
      <p:pic>
        <p:nvPicPr>
          <p:cNvPr id="7" name="Picture Placeholder 2" descr="OSC_Microbio_04_03_spiroche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6" r="-30716"/>
          <a:stretch>
            <a:fillRect/>
          </a:stretch>
        </p:blipFill>
        <p:spPr>
          <a:xfrm>
            <a:off x="714375" y="3933825"/>
            <a:ext cx="667042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Archaea</a:t>
            </a:r>
          </a:p>
        </p:txBody>
      </p:sp>
      <p:sp>
        <p:nvSpPr>
          <p:cNvPr id="51203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6172200" cy="6019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Prokaryotes; unique rRNA sequences</a:t>
            </a:r>
          </a:p>
          <a:p>
            <a:pPr eaLnBrk="1" hangingPunct="1">
              <a:defRPr/>
            </a:pPr>
            <a:r>
              <a:rPr lang="en-US" dirty="0" smtClean="0"/>
              <a:t>Conventional &amp; unusual morphologies</a:t>
            </a:r>
          </a:p>
          <a:p>
            <a:pPr lvl="1" eaLnBrk="1" hangingPunct="1">
              <a:defRPr/>
            </a:pPr>
            <a:r>
              <a:rPr lang="en-US" dirty="0" smtClean="0"/>
              <a:t>no peptidoglycan; some lack cell walls altogether</a:t>
            </a:r>
          </a:p>
          <a:p>
            <a:pPr lvl="1" eaLnBrk="1" hangingPunct="1">
              <a:defRPr/>
            </a:pPr>
            <a:r>
              <a:rPr lang="en-US" dirty="0" smtClean="0"/>
              <a:t>gram positive or negative</a:t>
            </a:r>
          </a:p>
          <a:p>
            <a:pPr lvl="1" eaLnBrk="1" hangingPunct="1">
              <a:defRPr/>
            </a:pPr>
            <a:r>
              <a:rPr lang="en-US" dirty="0" smtClean="0"/>
              <a:t>divide by binary fission or budding</a:t>
            </a:r>
          </a:p>
          <a:p>
            <a:pPr eaLnBrk="1" hangingPunct="1">
              <a:defRPr/>
            </a:pPr>
            <a:r>
              <a:rPr lang="en-US" dirty="0" smtClean="0"/>
              <a:t>No pathogens</a:t>
            </a:r>
          </a:p>
          <a:p>
            <a:pPr eaLnBrk="1" hangingPunct="1">
              <a:defRPr/>
            </a:pPr>
            <a:r>
              <a:rPr lang="en-US" dirty="0" smtClean="0"/>
              <a:t>Diverse </a:t>
            </a:r>
            <a:r>
              <a:rPr lang="en-US" b="1" dirty="0" smtClean="0"/>
              <a:t>extremophiles</a:t>
            </a:r>
            <a:r>
              <a:rPr lang="en-US" dirty="0" smtClean="0"/>
              <a:t>: 5 physiological groups</a:t>
            </a:r>
          </a:p>
          <a:p>
            <a:pPr lvl="1" eaLnBrk="1" hangingPunct="1">
              <a:defRPr/>
            </a:pPr>
            <a:r>
              <a:rPr lang="en-US" dirty="0" smtClean="0"/>
              <a:t>halophiles: &gt;25% salt</a:t>
            </a:r>
          </a:p>
          <a:p>
            <a:pPr lvl="1" eaLnBrk="1" hangingPunct="1">
              <a:defRPr/>
            </a:pPr>
            <a:r>
              <a:rPr lang="en-US" dirty="0" smtClean="0"/>
              <a:t>thermophiles: &gt;80 °C</a:t>
            </a:r>
          </a:p>
          <a:p>
            <a:pPr lvl="1" eaLnBrk="1" hangingPunct="1">
              <a:defRPr/>
            </a:pPr>
            <a:r>
              <a:rPr lang="en-US" dirty="0" smtClean="0"/>
              <a:t>acidophiles: pH near 0, also high temperatures</a:t>
            </a:r>
          </a:p>
          <a:p>
            <a:pPr lvl="1" eaLnBrk="1" hangingPunct="1">
              <a:defRPr/>
            </a:pPr>
            <a:r>
              <a:rPr lang="en-US" dirty="0" smtClean="0"/>
              <a:t>nitrifying: in oceans &amp; soil</a:t>
            </a:r>
          </a:p>
          <a:p>
            <a:pPr lvl="1" eaLnBrk="1" hangingPunct="1">
              <a:defRPr/>
            </a:pPr>
            <a:r>
              <a:rPr lang="en-US" dirty="0" smtClean="0"/>
              <a:t>methanogens: anaerobic</a:t>
            </a:r>
          </a:p>
        </p:txBody>
      </p:sp>
      <p:pic>
        <p:nvPicPr>
          <p:cNvPr id="8" name="Picture Placeholder 3" descr="OSC_Microbio_04_01_DeadS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8" r="46131" b="10668"/>
          <a:stretch/>
        </p:blipFill>
        <p:spPr>
          <a:xfrm>
            <a:off x="5791200" y="1125583"/>
            <a:ext cx="3352800" cy="2331991"/>
          </a:xfrm>
          <a:prstGeom prst="rect">
            <a:avLst/>
          </a:prstGeom>
        </p:spPr>
      </p:pic>
      <p:pic>
        <p:nvPicPr>
          <p:cNvPr id="9" name="Picture Placeholder 3" descr="OSC_Microbio_04_01_DeadS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4" t="-4158" b="11552"/>
          <a:stretch/>
        </p:blipFill>
        <p:spPr>
          <a:xfrm>
            <a:off x="6483453" y="3733800"/>
            <a:ext cx="263504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 descr="figure_11_28_labeled"/>
          <p:cNvPicPr>
            <a:picLocks noChangeAspect="1" noChangeArrowheads="1"/>
          </p:cNvPicPr>
          <p:nvPr/>
        </p:nvPicPr>
        <p:blipFill>
          <a:blip r:embed="rId3" cstate="print"/>
          <a:srcRect b="3159"/>
          <a:stretch>
            <a:fillRect/>
          </a:stretch>
        </p:blipFill>
        <p:spPr bwMode="auto">
          <a:xfrm>
            <a:off x="6826250" y="762000"/>
            <a:ext cx="2317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Microbial Diversity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6707187" cy="5867400"/>
          </a:xfrm>
        </p:spPr>
        <p:txBody>
          <a:bodyPr/>
          <a:lstStyle/>
          <a:p>
            <a:pPr eaLnBrk="1" hangingPunct="1"/>
            <a:r>
              <a:rPr lang="en-US" smtClean="0"/>
              <a:t>Bacteria size range:</a:t>
            </a:r>
          </a:p>
          <a:p>
            <a:pPr lvl="1" eaLnBrk="1" hangingPunct="1"/>
            <a:r>
              <a:rPr lang="en-US" smtClean="0"/>
              <a:t>largest bacteria (</a:t>
            </a:r>
            <a:r>
              <a:rPr lang="en-US" i="1" smtClean="0"/>
              <a:t>Thiomargarita</a:t>
            </a:r>
            <a:r>
              <a:rPr lang="en-US" smtClean="0"/>
              <a:t>):</a:t>
            </a:r>
            <a:r>
              <a:rPr lang="en-US" i="1" smtClean="0"/>
              <a:t> </a:t>
            </a:r>
            <a:r>
              <a:rPr lang="en-US" smtClean="0"/>
              <a:t>750 µm</a:t>
            </a:r>
          </a:p>
          <a:p>
            <a:pPr lvl="1" eaLnBrk="1" hangingPunct="1"/>
            <a:r>
              <a:rPr lang="en-US" b="1" smtClean="0"/>
              <a:t>nanobacteria</a:t>
            </a:r>
            <a:r>
              <a:rPr lang="en-US" smtClean="0"/>
              <a:t>: 0.02 µm (in rocks)</a:t>
            </a:r>
          </a:p>
          <a:p>
            <a:pPr lvl="1" eaLnBrk="1" hangingPunct="1"/>
            <a:r>
              <a:rPr lang="en-US" smtClean="0"/>
              <a:t>smallest genome (</a:t>
            </a:r>
            <a:r>
              <a:rPr lang="en-US" i="1" smtClean="0"/>
              <a:t>Carsonella ruddii</a:t>
            </a:r>
            <a:r>
              <a:rPr lang="en-US" smtClean="0"/>
              <a:t>): 182 genes</a:t>
            </a:r>
          </a:p>
          <a:p>
            <a:pPr eaLnBrk="1" hangingPunct="1"/>
            <a:r>
              <a:rPr lang="en-US" smtClean="0"/>
              <a:t>May be millions of bacteria; 5000 currently described</a:t>
            </a:r>
          </a:p>
          <a:p>
            <a:pPr lvl="1" eaLnBrk="1" hangingPunct="1"/>
            <a:r>
              <a:rPr lang="en-US" smtClean="0"/>
              <a:t>many bacteria not yet identified:</a:t>
            </a:r>
          </a:p>
          <a:p>
            <a:pPr lvl="2" eaLnBrk="1" hangingPunct="1"/>
            <a:r>
              <a:rPr lang="en-US" smtClean="0"/>
              <a:t>haven't been cultured</a:t>
            </a:r>
          </a:p>
          <a:p>
            <a:pPr lvl="2" eaLnBrk="1" hangingPunct="1"/>
            <a:r>
              <a:rPr lang="en-US" smtClean="0"/>
              <a:t>need special nutrients</a:t>
            </a:r>
          </a:p>
          <a:p>
            <a:pPr lvl="2" eaLnBrk="1" hangingPunct="1"/>
            <a:r>
              <a:rPr lang="en-US" smtClean="0"/>
              <a:t>require products of other bacteria</a:t>
            </a:r>
          </a:p>
          <a:p>
            <a:pPr lvl="2" eaLnBrk="1" hangingPunct="1"/>
            <a:r>
              <a:rPr lang="en-US" smtClean="0"/>
              <a:t>Need to be cultured to understand their metabolism and ecological role</a:t>
            </a:r>
          </a:p>
          <a:p>
            <a:pPr lvl="1" eaLnBrk="1" hangingPunct="1"/>
            <a:r>
              <a:rPr lang="en-US" smtClean="0"/>
              <a:t>PCR indicates 10,000 bacterial types per gram soil</a:t>
            </a:r>
          </a:p>
        </p:txBody>
      </p:sp>
      <p:pic>
        <p:nvPicPr>
          <p:cNvPr id="54277" name="Picture 6" descr="http://www.pnas.org/content/95/14/8274/F1.large.jpg"/>
          <p:cNvPicPr>
            <a:picLocks noChangeAspect="1" noChangeArrowheads="1"/>
          </p:cNvPicPr>
          <p:nvPr/>
        </p:nvPicPr>
        <p:blipFill>
          <a:blip r:embed="rId4" cstate="print"/>
          <a:srcRect t="16557" r="63359" b="45097"/>
          <a:stretch>
            <a:fillRect/>
          </a:stretch>
        </p:blipFill>
        <p:spPr bwMode="auto">
          <a:xfrm>
            <a:off x="6588125" y="3733800"/>
            <a:ext cx="2555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8229600" y="6324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</a:rPr>
              <a:t>1 </a:t>
            </a:r>
            <a:r>
              <a:rPr lang="el-GR" smtClean="0">
                <a:solidFill>
                  <a:prstClr val="white"/>
                </a:solidFill>
                <a:latin typeface="Arial" charset="0"/>
              </a:rPr>
              <a:t>μ</a:t>
            </a:r>
            <a:r>
              <a:rPr lang="en-US" smtClean="0">
                <a:solidFill>
                  <a:prstClr val="white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Alphaproteobacteria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Obligate intracellular parasites</a:t>
            </a:r>
          </a:p>
          <a:p>
            <a:pPr lvl="1" eaLnBrk="1" hangingPunct="1">
              <a:defRPr/>
            </a:pPr>
            <a:r>
              <a:rPr lang="en-US" i="1" dirty="0" err="1" smtClean="0"/>
              <a:t>Bartonella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i="1" dirty="0" smtClean="0"/>
              <a:t>B. </a:t>
            </a:r>
            <a:r>
              <a:rPr lang="en-US" i="1" dirty="0" err="1" smtClean="0"/>
              <a:t>henselae</a:t>
            </a:r>
            <a:r>
              <a:rPr lang="en-US" dirty="0" smtClean="0"/>
              <a:t>: cat-scratch disease</a:t>
            </a:r>
          </a:p>
          <a:p>
            <a:pPr lvl="1" eaLnBrk="1" hangingPunct="1">
              <a:defRPr/>
            </a:pPr>
            <a:r>
              <a:rPr lang="en-US" i="1" dirty="0" err="1" smtClean="0"/>
              <a:t>Brucella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obligate parasites of mammals</a:t>
            </a:r>
          </a:p>
          <a:p>
            <a:pPr lvl="1" eaLnBrk="1" hangingPunct="1">
              <a:defRPr/>
            </a:pPr>
            <a:r>
              <a:rPr lang="en-US" i="1" dirty="0" smtClean="0"/>
              <a:t>Rickettsia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gram negative rods or coccobacilli</a:t>
            </a:r>
          </a:p>
          <a:p>
            <a:pPr lvl="2" eaLnBrk="1" hangingPunct="1">
              <a:defRPr/>
            </a:pPr>
            <a:r>
              <a:rPr lang="en-US" dirty="0" smtClean="0"/>
              <a:t>grow only in host cells</a:t>
            </a:r>
          </a:p>
          <a:p>
            <a:pPr lvl="2" eaLnBrk="1" hangingPunct="1">
              <a:defRPr/>
            </a:pPr>
            <a:r>
              <a:rPr lang="en-US" dirty="0" smtClean="0"/>
              <a:t>transmitted to humans by insect &amp; tick bites</a:t>
            </a:r>
          </a:p>
          <a:p>
            <a:pPr lvl="2" eaLnBrk="1" hangingPunct="1">
              <a:defRPr/>
            </a:pPr>
            <a:r>
              <a:rPr lang="en-US" dirty="0" smtClean="0"/>
              <a:t>responsible for spotted fevers</a:t>
            </a:r>
          </a:p>
          <a:p>
            <a:pPr lvl="3" eaLnBrk="1" hangingPunct="1">
              <a:defRPr/>
            </a:pPr>
            <a:r>
              <a:rPr lang="en-US" i="1" dirty="0" smtClean="0"/>
              <a:t>R. </a:t>
            </a:r>
            <a:r>
              <a:rPr lang="en-US" i="1" dirty="0" err="1" smtClean="0"/>
              <a:t>prowazekii</a:t>
            </a:r>
            <a:r>
              <a:rPr lang="en-US" dirty="0" smtClean="0"/>
              <a:t>: epidemic typhus, lice</a:t>
            </a:r>
          </a:p>
          <a:p>
            <a:pPr lvl="3" eaLnBrk="1" hangingPunct="1">
              <a:defRPr/>
            </a:pPr>
            <a:r>
              <a:rPr lang="en-US" i="1" dirty="0" smtClean="0"/>
              <a:t>R. </a:t>
            </a:r>
            <a:r>
              <a:rPr lang="en-US" i="1" dirty="0" err="1" smtClean="0"/>
              <a:t>typhi</a:t>
            </a:r>
            <a:r>
              <a:rPr lang="en-US" dirty="0" smtClean="0"/>
              <a:t>: endemic </a:t>
            </a:r>
            <a:r>
              <a:rPr lang="en-US" dirty="0" err="1" smtClean="0"/>
              <a:t>murine</a:t>
            </a:r>
            <a:r>
              <a:rPr lang="en-US" dirty="0" smtClean="0"/>
              <a:t> typhus, rat fleas</a:t>
            </a:r>
          </a:p>
          <a:p>
            <a:pPr lvl="3" eaLnBrk="1" hangingPunct="1">
              <a:defRPr/>
            </a:pPr>
            <a:r>
              <a:rPr lang="en-US" i="1" dirty="0" smtClean="0"/>
              <a:t>R. </a:t>
            </a:r>
            <a:r>
              <a:rPr lang="en-US" i="1" dirty="0" err="1" smtClean="0"/>
              <a:t>rickettsii</a:t>
            </a:r>
            <a:r>
              <a:rPr lang="en-US" dirty="0" smtClean="0"/>
              <a:t>: Rocky Mountain spotted fever, ticks</a:t>
            </a:r>
          </a:p>
        </p:txBody>
      </p:sp>
      <p:pic>
        <p:nvPicPr>
          <p:cNvPr id="6" name="Picture Placeholder 3" descr="OSC_Microbio_04_02_RRickets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90" r="-27690"/>
          <a:stretch>
            <a:fillRect/>
          </a:stretch>
        </p:blipFill>
        <p:spPr>
          <a:xfrm>
            <a:off x="4800600" y="1093958"/>
            <a:ext cx="5382362" cy="233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unfigure_11_01a_labe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62"/>
          <a:stretch>
            <a:fillRect/>
          </a:stretch>
        </p:blipFill>
        <p:spPr bwMode="auto">
          <a:xfrm>
            <a:off x="7010400" y="762000"/>
            <a:ext cx="2133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unfigure_11_01b_labe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35"/>
          <a:stretch>
            <a:fillRect/>
          </a:stretch>
        </p:blipFill>
        <p:spPr bwMode="auto">
          <a:xfrm>
            <a:off x="4419600" y="2584450"/>
            <a:ext cx="4724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Alphaproteobacteria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57912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Live in insects &amp; other invertebrates </a:t>
            </a:r>
          </a:p>
          <a:p>
            <a:pPr eaLnBrk="1" hangingPunct="1"/>
            <a:r>
              <a:rPr lang="en-US" b="1" i="1" dirty="0" err="1" smtClean="0"/>
              <a:t>Wolbachia</a:t>
            </a:r>
            <a:endParaRPr lang="en-US" dirty="0" smtClean="0"/>
          </a:p>
          <a:p>
            <a:pPr lvl="1" eaLnBrk="1" hangingPunct="1"/>
            <a:r>
              <a:rPr lang="en-US" sz="2200" dirty="0" smtClean="0"/>
              <a:t>common</a:t>
            </a:r>
          </a:p>
          <a:p>
            <a:pPr lvl="1" eaLnBrk="1" hangingPunct="1"/>
            <a:r>
              <a:rPr lang="en-US" sz="2200" dirty="0" smtClean="0"/>
              <a:t>destroys males and/or turns males into females</a:t>
            </a:r>
          </a:p>
          <a:p>
            <a:pPr lvl="1" eaLnBrk="1" hangingPunct="1"/>
            <a:r>
              <a:rPr lang="en-US" sz="2200" b="1" dirty="0" smtClean="0"/>
              <a:t>parthenogenesis</a:t>
            </a:r>
            <a:r>
              <a:rPr lang="en-US" sz="2200" dirty="0" smtClean="0"/>
              <a:t> – females reproduce without males, producing females</a:t>
            </a:r>
          </a:p>
          <a:p>
            <a:pPr lvl="1" eaLnBrk="1" hangingPunct="1"/>
            <a:r>
              <a:rPr lang="en-US" sz="2200" dirty="0" err="1" smtClean="0"/>
              <a:t>Wolbachia</a:t>
            </a:r>
            <a:r>
              <a:rPr lang="en-US" sz="2200" dirty="0" smtClean="0"/>
              <a:t> transmitted to next </a:t>
            </a:r>
          </a:p>
          <a:p>
            <a:pPr lvl="1" eaLnBrk="1" hangingPunct="1">
              <a:buNone/>
            </a:pPr>
            <a:r>
              <a:rPr lang="en-US" sz="2200" dirty="0" smtClean="0"/>
              <a:t>generation in egg 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figure_27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36988"/>
            <a:ext cx="32004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 descr="figure_09_19_labeled"/>
          <p:cNvPicPr>
            <a:picLocks noChangeAspect="1" noChangeArrowheads="1"/>
          </p:cNvPicPr>
          <p:nvPr/>
        </p:nvPicPr>
        <p:blipFill>
          <a:blip r:embed="rId4" cstate="print"/>
          <a:srcRect b="2412"/>
          <a:stretch>
            <a:fillRect/>
          </a:stretch>
        </p:blipFill>
        <p:spPr bwMode="auto">
          <a:xfrm>
            <a:off x="5459413" y="742950"/>
            <a:ext cx="36845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Alphaproteobacteria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487987" cy="5867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Plant pathogen</a:t>
            </a:r>
          </a:p>
          <a:p>
            <a:pPr lvl="1" eaLnBrk="1" hangingPunct="1">
              <a:defRPr/>
            </a:pPr>
            <a:r>
              <a:rPr lang="en-US" i="1" dirty="0" err="1" smtClean="0"/>
              <a:t>Agrobacterium</a:t>
            </a:r>
            <a:r>
              <a:rPr lang="en-US" i="1" dirty="0" smtClean="0"/>
              <a:t> </a:t>
            </a:r>
            <a:r>
              <a:rPr lang="en-US" i="1" dirty="0" err="1" smtClean="0"/>
              <a:t>tumefaciens</a:t>
            </a:r>
            <a:endParaRPr lang="en-US" i="1" dirty="0" smtClean="0"/>
          </a:p>
          <a:p>
            <a:pPr lvl="2" eaLnBrk="1" hangingPunct="1">
              <a:defRPr/>
            </a:pPr>
            <a:r>
              <a:rPr lang="en-US" dirty="0" smtClean="0"/>
              <a:t>causes crown gall</a:t>
            </a:r>
          </a:p>
          <a:p>
            <a:pPr lvl="2" eaLnBrk="1" hangingPunct="1">
              <a:defRPr/>
            </a:pPr>
            <a:r>
              <a:rPr lang="en-US" dirty="0" smtClean="0"/>
              <a:t>inserts plasmid into plant cells, induces tumor</a:t>
            </a:r>
          </a:p>
          <a:p>
            <a:pPr eaLnBrk="1" hangingPunct="1">
              <a:defRPr/>
            </a:pPr>
            <a:r>
              <a:rPr lang="en-US" b="1" dirty="0" smtClean="0"/>
              <a:t>Nitrogen-fixing bacteria</a:t>
            </a:r>
          </a:p>
          <a:p>
            <a:pPr lvl="1" eaLnBrk="1" hangingPunct="1">
              <a:defRPr/>
            </a:pPr>
            <a:r>
              <a:rPr lang="en-US" dirty="0" smtClean="0"/>
              <a:t>make atmospheric nitrogen (N</a:t>
            </a:r>
            <a:r>
              <a:rPr lang="en-US" baseline="-25000" dirty="0" smtClean="0"/>
              <a:t>2</a:t>
            </a:r>
            <a:r>
              <a:rPr lang="en-US" dirty="0" smtClean="0"/>
              <a:t>) usable</a:t>
            </a:r>
          </a:p>
          <a:p>
            <a:pPr lvl="2" eaLnBrk="1" hangingPunct="1">
              <a:defRPr/>
            </a:pPr>
            <a:r>
              <a:rPr lang="en-US" dirty="0" smtClean="0"/>
              <a:t>convert to other forms</a:t>
            </a:r>
          </a:p>
          <a:p>
            <a:pPr lvl="1" eaLnBrk="1" hangingPunct="1">
              <a:defRPr/>
            </a:pPr>
            <a:r>
              <a:rPr lang="en-US" i="1" dirty="0" err="1" smtClean="0"/>
              <a:t>Azospirillum</a:t>
            </a:r>
            <a:endParaRPr lang="en-US" dirty="0" smtClean="0"/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Grow in soil, using nutrients excreted by plants</a:t>
            </a:r>
          </a:p>
          <a:p>
            <a:pPr lvl="2" eaLnBrk="1" hangingPunct="1"/>
            <a:r>
              <a:rPr lang="en-US" dirty="0" smtClean="0">
                <a:ea typeface="ＭＳ Ｐゴシック" charset="-128"/>
              </a:rPr>
              <a:t>Fix nitrogen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rhizobia</a:t>
            </a:r>
            <a:endParaRPr lang="en-US" b="1" dirty="0" smtClean="0"/>
          </a:p>
          <a:p>
            <a:pPr lvl="2" eaLnBrk="1" hangingPunct="1">
              <a:defRPr/>
            </a:pPr>
            <a:r>
              <a:rPr lang="en-US" dirty="0" smtClean="0"/>
              <a:t>symbiotic relationship: plant &amp; bacteria</a:t>
            </a:r>
          </a:p>
          <a:p>
            <a:pPr lvl="3" eaLnBrk="1" hangingPunct="1">
              <a:defRPr/>
            </a:pPr>
            <a:r>
              <a:rPr lang="en-US" dirty="0" smtClean="0"/>
              <a:t>bacteria live in legume root nodules</a:t>
            </a:r>
          </a:p>
          <a:p>
            <a:pPr lvl="3" eaLnBrk="1" hangingPunct="1">
              <a:defRPr/>
            </a:pPr>
            <a:r>
              <a:rPr lang="en-US" dirty="0" smtClean="0">
                <a:ea typeface="ＭＳ Ｐゴシック" charset="-128"/>
              </a:rPr>
              <a:t>Fix nitrogen in the roots </a:t>
            </a:r>
            <a:endParaRPr lang="en-US" dirty="0" smtClean="0"/>
          </a:p>
        </p:txBody>
      </p:sp>
      <p:sp>
        <p:nvSpPr>
          <p:cNvPr id="11270" name="AutoShape 11" descr="http://images.google.com/url?source=imgres&amp;ct=tbn&amp;q=http://www.gcsescience.com/Nitrogen-Molecule.gif&amp;usg=AFQjCNFN0pevG_c9KY3_1sRYkX9Hi3RU9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AutoShape 13" descr="http://images.google.com/url?source=imgres&amp;ct=tbn&amp;q=http://www.gcsescience.com/Nitrogen-Molecule.gif&amp;usg=AFQjCNFN0pevG_c9KY3_1sRYkX9Hi3RU9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2" name="AutoShape 15" descr="http://images.google.com/url?source=imgres&amp;ct=tbn&amp;q=http://www.gcsescience.com/Nitrogen-Molecule.gif&amp;usg=AFQjCNFN0pevG_c9KY3_1sRYkX9Hi3RU9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3" name="AutoShape 17" descr="http://images.google.com/url?source=imgres&amp;ct=tbn&amp;q=http://www.gcsescience.com/Nitrogen-Molecule.gif&amp;usg=AFQjCNFN0pevG_c9KY3_1sRYkX9Hi3RU9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252913" y="3570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Alphaproteobacteria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Chemoautotrophic</a:t>
            </a:r>
          </a:p>
          <a:p>
            <a:pPr lvl="1" eaLnBrk="1" hangingPunct="1"/>
            <a:r>
              <a:rPr lang="en-US" dirty="0" smtClean="0"/>
              <a:t>fix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oxidize nitrogen for energy</a:t>
            </a:r>
          </a:p>
          <a:p>
            <a:pPr lvl="2" eaLnBrk="1" hangingPunct="1"/>
            <a:r>
              <a:rPr lang="en-US" i="1" dirty="0" err="1" smtClean="0"/>
              <a:t>Nitrobacter</a:t>
            </a:r>
            <a:r>
              <a:rPr lang="en-US" dirty="0" smtClean="0"/>
              <a:t>: ammonium </a:t>
            </a:r>
            <a:r>
              <a:rPr lang="en-US" dirty="0" smtClean="0">
                <a:sym typeface="Wingdings" pitchFamily="2" charset="2"/>
              </a:rPr>
              <a:t> nitrite (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–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baseline="30000" dirty="0" smtClean="0"/>
          </a:p>
          <a:p>
            <a:pPr lvl="2" eaLnBrk="1" hangingPunct="1"/>
            <a:r>
              <a:rPr lang="en-US" i="1" dirty="0" err="1" smtClean="0"/>
              <a:t>Nitrosomonas</a:t>
            </a:r>
            <a:r>
              <a:rPr lang="en-US" dirty="0" smtClean="0"/>
              <a:t>: nitrite </a:t>
            </a:r>
            <a:r>
              <a:rPr lang="en-US" dirty="0" smtClean="0">
                <a:sym typeface="Wingdings" pitchFamily="2" charset="2"/>
              </a:rPr>
              <a:t> nitrate (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nitrate in soil used by plants</a:t>
            </a:r>
          </a:p>
          <a:p>
            <a:pPr eaLnBrk="1" hangingPunct="1"/>
            <a:r>
              <a:rPr lang="en-US" dirty="0" smtClean="0"/>
              <a:t>Produce acetic acid (vinegar) from ethanol</a:t>
            </a:r>
          </a:p>
          <a:p>
            <a:pPr lvl="1" eaLnBrk="1" hangingPunct="1"/>
            <a:r>
              <a:rPr lang="en-US" i="1" dirty="0" err="1" smtClean="0"/>
              <a:t>Acetobacter</a:t>
            </a:r>
            <a:endParaRPr lang="en-US" i="1" dirty="0" smtClean="0"/>
          </a:p>
        </p:txBody>
      </p:sp>
      <p:pic>
        <p:nvPicPr>
          <p:cNvPr id="11270" name="Picture 6" descr="http://www.chemistryland.com/CHM107/EarlyChemistry/PreservationChemistry/Slide7.jpg"/>
          <p:cNvPicPr>
            <a:picLocks noChangeAspect="1" noChangeArrowheads="1"/>
          </p:cNvPicPr>
          <p:nvPr/>
        </p:nvPicPr>
        <p:blipFill>
          <a:blip r:embed="rId3" cstate="print"/>
          <a:srcRect t="592" r="7111"/>
          <a:stretch>
            <a:fillRect/>
          </a:stretch>
        </p:blipFill>
        <p:spPr bwMode="auto">
          <a:xfrm>
            <a:off x="5637213" y="4038600"/>
            <a:ext cx="3506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igure_11_04_labeled"/>
          <p:cNvPicPr>
            <a:picLocks noChangeAspect="1" noChangeArrowheads="1"/>
          </p:cNvPicPr>
          <p:nvPr/>
        </p:nvPicPr>
        <p:blipFill>
          <a:blip r:embed="rId3" cstate="print"/>
          <a:srcRect b="3593"/>
          <a:stretch>
            <a:fillRect/>
          </a:stretch>
        </p:blipFill>
        <p:spPr bwMode="auto">
          <a:xfrm>
            <a:off x="5791200" y="4510088"/>
            <a:ext cx="33528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Betaproteobacteria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6173787" cy="5867400"/>
          </a:xfrm>
        </p:spPr>
        <p:txBody>
          <a:bodyPr/>
          <a:lstStyle/>
          <a:p>
            <a:pPr eaLnBrk="1" hangingPunct="1"/>
            <a:r>
              <a:rPr lang="en-US" i="1" smtClean="0"/>
              <a:t>Neisseria</a:t>
            </a:r>
          </a:p>
          <a:p>
            <a:pPr lvl="1" eaLnBrk="1" hangingPunct="1"/>
            <a:r>
              <a:rPr lang="en-US" smtClean="0"/>
              <a:t>chemoheterotrophic cocci</a:t>
            </a:r>
          </a:p>
          <a:p>
            <a:pPr lvl="1" eaLnBrk="1" hangingPunct="1"/>
            <a:r>
              <a:rPr lang="en-US" smtClean="0"/>
              <a:t>aerobic; inhabit mammal mucous membranes</a:t>
            </a:r>
          </a:p>
          <a:p>
            <a:pPr lvl="1" eaLnBrk="1" hangingPunct="1"/>
            <a:r>
              <a:rPr lang="en-US" i="1" smtClean="0"/>
              <a:t>N. meningitidis</a:t>
            </a:r>
            <a:r>
              <a:rPr lang="en-US" smtClean="0"/>
              <a:t>: meningococcal meningitis</a:t>
            </a:r>
          </a:p>
          <a:p>
            <a:pPr lvl="1" eaLnBrk="1" hangingPunct="1"/>
            <a:r>
              <a:rPr lang="en-US" i="1" smtClean="0"/>
              <a:t>N. gonorrhoeae</a:t>
            </a:r>
            <a:r>
              <a:rPr lang="en-US" smtClean="0"/>
              <a:t>: gonorrhoea</a:t>
            </a:r>
          </a:p>
          <a:p>
            <a:pPr lvl="2" eaLnBrk="1" hangingPunct="1"/>
            <a:r>
              <a:rPr lang="en-US" b="1" smtClean="0"/>
              <a:t>fimbriae</a:t>
            </a:r>
            <a:r>
              <a:rPr lang="en-US" smtClean="0"/>
              <a:t> – adhere to each other &amp; surfaces; involved in aggregations &amp; biofilms</a:t>
            </a:r>
          </a:p>
          <a:p>
            <a:pPr lvl="2" eaLnBrk="1" hangingPunct="1">
              <a:spcAft>
                <a:spcPct val="0"/>
              </a:spcAft>
            </a:pPr>
            <a:r>
              <a:rPr lang="en-US" b="1" smtClean="0"/>
              <a:t>capsule</a:t>
            </a:r>
            <a:r>
              <a:rPr lang="en-US" smtClean="0"/>
              <a:t> – organized &amp; firmly attached glycocalyx; prevents phagocytosis by host</a:t>
            </a:r>
          </a:p>
          <a:p>
            <a:pPr eaLnBrk="1" hangingPunct="1"/>
            <a:r>
              <a:rPr lang="en-US" i="1" smtClean="0"/>
              <a:t>Spirillum</a:t>
            </a:r>
            <a:endParaRPr lang="en-US" smtClean="0"/>
          </a:p>
          <a:p>
            <a:pPr lvl="1" eaLnBrk="1" hangingPunct="1"/>
            <a:r>
              <a:rPr lang="en-US" smtClean="0"/>
              <a:t>chemoheterotrophic; helical</a:t>
            </a:r>
          </a:p>
          <a:p>
            <a:pPr lvl="1" eaLnBrk="1" hangingPunct="1"/>
            <a:r>
              <a:rPr lang="en-US" smtClean="0"/>
              <a:t>polar flagella, large, aerobic</a:t>
            </a:r>
          </a:p>
          <a:p>
            <a:pPr lvl="1" eaLnBrk="1" hangingPunct="1"/>
            <a:r>
              <a:rPr lang="en-US" smtClean="0"/>
              <a:t>fresh water</a:t>
            </a:r>
          </a:p>
        </p:txBody>
      </p:sp>
      <p:pic>
        <p:nvPicPr>
          <p:cNvPr id="6" name="Picture Placeholder 3" descr="OSC_Microbio_04_02_Neisse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1" r="-13291"/>
          <a:stretch>
            <a:fillRect/>
          </a:stretch>
        </p:blipFill>
        <p:spPr>
          <a:xfrm>
            <a:off x="5029200" y="762000"/>
            <a:ext cx="4368625" cy="189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figure_24_07_labeled"/>
          <p:cNvPicPr>
            <a:picLocks noChangeAspect="1" noChangeArrowheads="1"/>
          </p:cNvPicPr>
          <p:nvPr/>
        </p:nvPicPr>
        <p:blipFill>
          <a:blip r:embed="rId3" cstate="print"/>
          <a:srcRect b="3355"/>
          <a:stretch>
            <a:fillRect/>
          </a:stretch>
        </p:blipFill>
        <p:spPr bwMode="auto">
          <a:xfrm>
            <a:off x="5334000" y="762000"/>
            <a:ext cx="38100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Betaproteobacteria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>
          <a:xfrm>
            <a:off x="227013" y="838200"/>
            <a:ext cx="5106987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i="1" dirty="0" smtClean="0"/>
              <a:t>Bordetella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chemoheterotrophic; rods</a:t>
            </a:r>
          </a:p>
          <a:p>
            <a:pPr lvl="1" eaLnBrk="1" hangingPunct="1">
              <a:defRPr/>
            </a:pPr>
            <a:r>
              <a:rPr lang="en-US" dirty="0" smtClean="0"/>
              <a:t>nonmotile, aerobic</a:t>
            </a:r>
          </a:p>
          <a:p>
            <a:pPr lvl="1" eaLnBrk="1" hangingPunct="1">
              <a:defRPr/>
            </a:pPr>
            <a:r>
              <a:rPr lang="en-US" i="1" dirty="0" smtClean="0"/>
              <a:t>B. </a:t>
            </a:r>
            <a:r>
              <a:rPr lang="en-US" i="1" dirty="0" err="1" smtClean="0"/>
              <a:t>pertussis</a:t>
            </a:r>
            <a:r>
              <a:rPr lang="en-US" dirty="0" smtClean="0"/>
              <a:t>: whooping cough</a:t>
            </a:r>
          </a:p>
          <a:p>
            <a:pPr eaLnBrk="1" hangingPunct="1">
              <a:defRPr/>
            </a:pPr>
            <a:r>
              <a:rPr lang="en-US" i="1" dirty="0" smtClean="0"/>
              <a:t>Burkholderia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chemoheterotrophic; rods</a:t>
            </a:r>
          </a:p>
          <a:p>
            <a:pPr lvl="1" eaLnBrk="1" hangingPunct="1">
              <a:defRPr/>
            </a:pPr>
            <a:r>
              <a:rPr lang="en-US" dirty="0" smtClean="0"/>
              <a:t>motile: single polar flagellum or tuft</a:t>
            </a:r>
          </a:p>
          <a:p>
            <a:pPr lvl="1" eaLnBrk="1" hangingPunct="1">
              <a:defRPr/>
            </a:pPr>
            <a:r>
              <a:rPr lang="en-US" dirty="0" smtClean="0"/>
              <a:t>can degrade &gt;100 organic molecules: even grows in disinfectant</a:t>
            </a:r>
          </a:p>
          <a:p>
            <a:pPr lvl="2" eaLnBrk="1" hangingPunct="1">
              <a:defRPr/>
            </a:pPr>
            <a:r>
              <a:rPr lang="en-US" dirty="0" smtClean="0"/>
              <a:t>contaminates hospital equipment &amp; drugs, causes infections</a:t>
            </a:r>
          </a:p>
          <a:p>
            <a:pPr eaLnBrk="1" hangingPunct="1">
              <a:defRPr/>
            </a:pPr>
            <a:r>
              <a:rPr lang="en-US" i="1" dirty="0" err="1" smtClean="0"/>
              <a:t>Zoogloea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chemoheterotrophic; rods</a:t>
            </a:r>
          </a:p>
          <a:p>
            <a:pPr lvl="1" eaLnBrk="1" hangingPunct="1">
              <a:defRPr/>
            </a:pPr>
            <a:r>
              <a:rPr lang="en-US" dirty="0" smtClean="0"/>
              <a:t>aerobic; used in sewage treatment</a:t>
            </a:r>
          </a:p>
          <a:p>
            <a:pPr lvl="2" eaLnBrk="1" hangingPunct="1">
              <a:defRPr/>
            </a:pPr>
            <a:r>
              <a:rPr lang="en-US" dirty="0" smtClean="0"/>
              <a:t>form fluffy, slimy masses</a:t>
            </a:r>
          </a:p>
        </p:txBody>
      </p:sp>
      <p:pic>
        <p:nvPicPr>
          <p:cNvPr id="6" name="Picture 8" descr="figure_27_20_labeled"/>
          <p:cNvPicPr>
            <a:picLocks noChangeAspect="1" noChangeArrowheads="1"/>
          </p:cNvPicPr>
          <p:nvPr/>
        </p:nvPicPr>
        <p:blipFill>
          <a:blip r:embed="rId4" cstate="print"/>
          <a:srcRect b="3314"/>
          <a:stretch>
            <a:fillRect/>
          </a:stretch>
        </p:blipFill>
        <p:spPr bwMode="auto">
          <a:xfrm>
            <a:off x="5334000" y="3989388"/>
            <a:ext cx="38100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rt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rt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2189</Words>
  <Application>Microsoft Office PowerPoint</Application>
  <PresentationFormat>On-screen Show (4:3)</PresentationFormat>
  <Paragraphs>440</Paragraphs>
  <Slides>34</Slides>
  <Notes>33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Tortora</vt:lpstr>
      <vt:lpstr>1_Tortora</vt:lpstr>
      <vt:lpstr>Chapter 4</vt:lpstr>
      <vt:lpstr>Domain Bacteria</vt:lpstr>
      <vt:lpstr>The Alphaproteobacteria</vt:lpstr>
      <vt:lpstr>The Alphaproteobacteria</vt:lpstr>
      <vt:lpstr>The Alphaproteobacteria</vt:lpstr>
      <vt:lpstr>The Alphaproteobacteria</vt:lpstr>
      <vt:lpstr>The Alphaproteobacteria</vt:lpstr>
      <vt:lpstr>The Betaproteobacteria</vt:lpstr>
      <vt:lpstr>The Betaproteobacteria</vt:lpstr>
      <vt:lpstr>The Gammaproteobacteria</vt:lpstr>
      <vt:lpstr>The Gammaproteobacteria</vt:lpstr>
      <vt:lpstr>The Gammaproteobacteria</vt:lpstr>
      <vt:lpstr>The Gammaproteobacteria</vt:lpstr>
      <vt:lpstr>The Gammaproteobacteria</vt:lpstr>
      <vt:lpstr>The Gammaproteobacteria</vt:lpstr>
      <vt:lpstr>The Gammaproteobacteria</vt:lpstr>
      <vt:lpstr>The Gammaproteobacteria</vt:lpstr>
      <vt:lpstr>The Deltaproteobacteria</vt:lpstr>
      <vt:lpstr>The Epsilonproteobacteria</vt:lpstr>
      <vt:lpstr>Oxygenic Photosynthetic Bacteria</vt:lpstr>
      <vt:lpstr>Anoxygenic Photosynthetic Bacteria</vt:lpstr>
      <vt:lpstr>Clostridiales</vt:lpstr>
      <vt:lpstr>Bacillales</vt:lpstr>
      <vt:lpstr>Lactobacillales</vt:lpstr>
      <vt:lpstr>Lactobacillales</vt:lpstr>
      <vt:lpstr>Mycoplasmatales</vt:lpstr>
      <vt:lpstr>Actinobacteria</vt:lpstr>
      <vt:lpstr>Actinobacteria</vt:lpstr>
      <vt:lpstr>Planctomycetes</vt:lpstr>
      <vt:lpstr>Chlamydiae</vt:lpstr>
      <vt:lpstr>Chlamydia Life Cycle</vt:lpstr>
      <vt:lpstr>Spirochetes</vt:lpstr>
      <vt:lpstr>Domain Archaea</vt:lpstr>
      <vt:lpstr>Microbial Diversity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Bonnie</dc:creator>
  <cp:lastModifiedBy>joseph</cp:lastModifiedBy>
  <cp:revision>91</cp:revision>
  <dcterms:created xsi:type="dcterms:W3CDTF">2012-12-23T20:57:28Z</dcterms:created>
  <dcterms:modified xsi:type="dcterms:W3CDTF">2017-09-10T14:40:30Z</dcterms:modified>
</cp:coreProperties>
</file>