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E35D7B-D9D1-43BD-8C25-3122D036E842}" type="datetimeFigureOut">
              <a:rPr lang="en-US" smtClean="0"/>
              <a:t>1/16/2017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96BB9-540F-4341-9615-3338549BF196}" type="slidenum">
              <a:rPr lang="en-US" smtClean="0"/>
              <a:t>‹#›</a:t>
            </a:fld>
            <a:endParaRPr lang="en-US"/>
          </a:p>
        </p:txBody>
      </p:sp>
    </p:spTree>
    <p:extLst>
      <p:ext uri="{BB962C8B-B14F-4D97-AF65-F5344CB8AC3E}">
        <p14:creationId xmlns:p14="http://schemas.microsoft.com/office/powerpoint/2010/main" val="408889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
        <p:nvSpPr>
          <p:cNvPr id="399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00716EA0-95AB-494A-81C0-7B92C656DD84}" type="slidenum">
              <a:rPr lang="en-US" altLang="en-US">
                <a:solidFill>
                  <a:srgbClr val="000000"/>
                </a:solidFill>
              </a:rPr>
              <a:pPr algn="r" eaLnBrk="1" hangingPunct="1">
                <a:spcBef>
                  <a:spcPct val="0"/>
                </a:spcBef>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946830-9A88-4C28-9833-0126B5EBDE44}"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316008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46830-9A88-4C28-9833-0126B5EBDE44}"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342726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46830-9A88-4C28-9833-0126B5EBDE44}"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241041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pPr lvl="0"/>
            <a:endParaRPr lang="en-US" noProof="0"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5"/>
          </p:nvPr>
        </p:nvSpPr>
        <p:spPr>
          <a:xfrm>
            <a:off x="457200" y="6172200"/>
            <a:ext cx="3429000" cy="304800"/>
          </a:xfrm>
          <a:prstGeom prst="rect">
            <a:avLst/>
          </a:prstGeom>
        </p:spPr>
        <p:txBody>
          <a:bodyPr/>
          <a:lstStyle>
            <a:lvl1pPr>
              <a:defRPr/>
            </a:lvl1pPr>
          </a:lstStyle>
          <a:p>
            <a:pPr>
              <a:defRPr/>
            </a:pPr>
            <a:fld id="{D5CB8D86-E9A3-4D68-A815-0A7D568D2244}" type="datetime4">
              <a:rPr lang="en-US"/>
              <a:pPr>
                <a:defRPr/>
              </a:pPr>
              <a:t>January 16, 2017</a:t>
            </a:fld>
            <a:endParaRPr lang="en-US"/>
          </a:p>
        </p:txBody>
      </p:sp>
      <p:sp>
        <p:nvSpPr>
          <p:cNvPr id="6" name="Footer Placeholder 4"/>
          <p:cNvSpPr>
            <a:spLocks noGrp="1"/>
          </p:cNvSpPr>
          <p:nvPr>
            <p:ph type="ftr" sz="quarter" idx="16"/>
          </p:nvPr>
        </p:nvSpPr>
        <p:spPr>
          <a:xfrm>
            <a:off x="457200" y="6492875"/>
            <a:ext cx="3429000" cy="284163"/>
          </a:xfrm>
          <a:prstGeom prst="rect">
            <a:avLst/>
          </a:prstGeom>
        </p:spPr>
        <p:txBody>
          <a:bodyPr/>
          <a:lstStyle>
            <a:lvl1pPr>
              <a:defRPr/>
            </a:lvl1pPr>
          </a:lstStyle>
          <a:p>
            <a:pPr>
              <a:defRPr/>
            </a:pPr>
            <a:endParaRPr lang="en-US"/>
          </a:p>
        </p:txBody>
      </p:sp>
      <p:sp>
        <p:nvSpPr>
          <p:cNvPr id="10" name="Slide Number Placeholder 5"/>
          <p:cNvSpPr>
            <a:spLocks noGrp="1"/>
          </p:cNvSpPr>
          <p:nvPr>
            <p:ph type="sldNum" sz="quarter" idx="17"/>
          </p:nvPr>
        </p:nvSpPr>
        <p:spPr>
          <a:xfrm rot="16200000">
            <a:off x="8044657" y="683419"/>
            <a:ext cx="1316037" cy="365125"/>
          </a:xfrm>
          <a:prstGeom prst="rect">
            <a:avLst/>
          </a:prstGeom>
        </p:spPr>
        <p:txBody>
          <a:bodyPr/>
          <a:lstStyle>
            <a:lvl1pPr>
              <a:defRPr/>
            </a:lvl1pPr>
          </a:lstStyle>
          <a:p>
            <a:pPr>
              <a:defRPr/>
            </a:pPr>
            <a:fld id="{43E830D3-B82C-4399-B9D5-5545CD7587EB}" type="slidenum">
              <a:rPr lang="en-US"/>
              <a:pPr>
                <a:defRPr/>
              </a:pPr>
              <a:t>‹#›</a:t>
            </a:fld>
            <a:endParaRPr lang="en-US"/>
          </a:p>
        </p:txBody>
      </p:sp>
    </p:spTree>
    <p:extLst>
      <p:ext uri="{BB962C8B-B14F-4D97-AF65-F5344CB8AC3E}">
        <p14:creationId xmlns:p14="http://schemas.microsoft.com/office/powerpoint/2010/main" val="2139080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46830-9A88-4C28-9833-0126B5EBDE44}"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11760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946830-9A88-4C28-9833-0126B5EBDE44}"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180225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946830-9A88-4C28-9833-0126B5EBDE44}"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170776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946830-9A88-4C28-9833-0126B5EBDE44}" type="datetimeFigureOut">
              <a:rPr lang="en-US" smtClean="0"/>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96423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946830-9A88-4C28-9833-0126B5EBDE44}" type="datetimeFigureOut">
              <a:rPr lang="en-US" smtClean="0"/>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240300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46830-9A88-4C28-9833-0126B5EBDE44}" type="datetimeFigureOut">
              <a:rPr lang="en-US" smtClean="0"/>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78610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946830-9A88-4C28-9833-0126B5EBDE44}"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2872245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946830-9A88-4C28-9833-0126B5EBDE44}"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3C5AE-6CE8-45AF-957B-20B9DED7E4E8}" type="slidenum">
              <a:rPr lang="en-US" smtClean="0"/>
              <a:t>‹#›</a:t>
            </a:fld>
            <a:endParaRPr lang="en-US"/>
          </a:p>
        </p:txBody>
      </p:sp>
    </p:spTree>
    <p:extLst>
      <p:ext uri="{BB962C8B-B14F-4D97-AF65-F5344CB8AC3E}">
        <p14:creationId xmlns:p14="http://schemas.microsoft.com/office/powerpoint/2010/main" val="87336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46830-9A88-4C28-9833-0126B5EBDE44}" type="datetimeFigureOut">
              <a:rPr lang="en-US" smtClean="0"/>
              <a:t>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3C5AE-6CE8-45AF-957B-20B9DED7E4E8}" type="slidenum">
              <a:rPr lang="en-US" smtClean="0"/>
              <a:t>‹#›</a:t>
            </a:fld>
            <a:endParaRPr lang="en-US"/>
          </a:p>
        </p:txBody>
      </p:sp>
    </p:spTree>
    <p:extLst>
      <p:ext uri="{BB962C8B-B14F-4D97-AF65-F5344CB8AC3E}">
        <p14:creationId xmlns:p14="http://schemas.microsoft.com/office/powerpoint/2010/main" val="361728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9.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9.wav"/><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0.wav"/><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audio" Target="../media/audio12.wav"/><Relationship Id="rId5" Type="http://schemas.openxmlformats.org/officeDocument/2006/relationships/image" Target="../media/image3.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audio" Target="../media/audio13.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audio" Target="../media/audio16.wav"/><Relationship Id="rId5" Type="http://schemas.openxmlformats.org/officeDocument/2006/relationships/image" Target="../media/image3.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audio" Target="../media/audio17.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8.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audio" Target="../media/audio19.wav"/><Relationship Id="rId5" Type="http://schemas.openxmlformats.org/officeDocument/2006/relationships/image" Target="../media/image3.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audio" Target="../media/audio20.wav"/><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audio" Target="../media/audio3.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gray">
          <a:xfrm>
            <a:off x="5600700" y="0"/>
            <a:ext cx="3543300" cy="6553200"/>
          </a:xfrm>
          <a:prstGeom prst="rect">
            <a:avLst/>
          </a:prstGeom>
          <a:solidFill>
            <a:srgbClr val="8282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a:solidFill>
                <a:srgbClr val="000000"/>
              </a:solidFill>
            </a:endParaRPr>
          </a:p>
        </p:txBody>
      </p:sp>
      <p:sp>
        <p:nvSpPr>
          <p:cNvPr id="6147" name="Rectangle 1026"/>
          <p:cNvSpPr>
            <a:spLocks noGrp="1" noChangeArrowheads="1"/>
          </p:cNvSpPr>
          <p:nvPr>
            <p:ph type="ctrTitle" idx="4294967295"/>
          </p:nvPr>
        </p:nvSpPr>
        <p:spPr>
          <a:xfrm>
            <a:off x="5776913" y="1187450"/>
            <a:ext cx="3198812" cy="660400"/>
          </a:xfrm>
        </p:spPr>
        <p:txBody>
          <a:bodyPr>
            <a:normAutofit fontScale="90000"/>
          </a:bodyPr>
          <a:lstStyle/>
          <a:p>
            <a:pPr algn="ctr" eaLnBrk="1" hangingPunct="1"/>
            <a:r>
              <a:rPr lang="en-US" altLang="en-US" sz="4000" smtClean="0">
                <a:solidFill>
                  <a:srgbClr val="DA472B"/>
                </a:solidFill>
              </a:rPr>
              <a:t>Chapter 17</a:t>
            </a:r>
          </a:p>
        </p:txBody>
      </p:sp>
      <p:sp>
        <p:nvSpPr>
          <p:cNvPr id="6148" name="Rectangle 1027"/>
          <p:cNvSpPr>
            <a:spLocks noGrp="1" noChangeArrowheads="1"/>
          </p:cNvSpPr>
          <p:nvPr>
            <p:ph type="subTitle" idx="4294967295"/>
          </p:nvPr>
        </p:nvSpPr>
        <p:spPr>
          <a:xfrm>
            <a:off x="5776913" y="2284413"/>
            <a:ext cx="3198812" cy="2101850"/>
          </a:xfrm>
        </p:spPr>
        <p:txBody>
          <a:bodyPr/>
          <a:lstStyle/>
          <a:p>
            <a:pPr marL="0" indent="0" algn="ctr" eaLnBrk="1" hangingPunct="1">
              <a:buFont typeface="Wingdings" pitchFamily="2" charset="2"/>
              <a:buNone/>
            </a:pPr>
            <a:r>
              <a:rPr lang="en-US" altLang="en-US" b="1" smtClean="0">
                <a:solidFill>
                  <a:schemeClr val="bg1"/>
                </a:solidFill>
              </a:rPr>
              <a:t>Innate Immunity: Nonspecific Defenses of the Host</a:t>
            </a:r>
          </a:p>
        </p:txBody>
      </p:sp>
      <p:pic>
        <p:nvPicPr>
          <p:cNvPr id="6149" name="Picture 8" descr="Pearson_Strap_Bound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Line 9"/>
          <p:cNvSpPr>
            <a:spLocks noChangeShapeType="1"/>
          </p:cNvSpPr>
          <p:nvPr/>
        </p:nvSpPr>
        <p:spPr bwMode="gray">
          <a:xfrm>
            <a:off x="0" y="6397625"/>
            <a:ext cx="9139238" cy="0"/>
          </a:xfrm>
          <a:prstGeom prst="line">
            <a:avLst/>
          </a:prstGeom>
          <a:noFill/>
          <a:ln w="63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 name="Rectangle 10"/>
          <p:cNvSpPr>
            <a:spLocks noChangeArrowheads="1"/>
          </p:cNvSpPr>
          <p:nvPr/>
        </p:nvSpPr>
        <p:spPr bwMode="gray">
          <a:xfrm>
            <a:off x="0" y="0"/>
            <a:ext cx="9144000" cy="152400"/>
          </a:xfrm>
          <a:prstGeom prst="rect">
            <a:avLst/>
          </a:prstGeom>
          <a:solidFill>
            <a:srgbClr val="3333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a:solidFill>
                <a:srgbClr val="000000"/>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15696"/>
            <a:ext cx="4959622" cy="6419955"/>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97448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b="5357"/>
          <a:stretch>
            <a:fillRect/>
          </a:stretch>
        </p:blipFill>
        <p:spPr bwMode="auto">
          <a:xfrm>
            <a:off x="1308100" y="514350"/>
            <a:ext cx="67881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604838" y="1762125"/>
            <a:ext cx="1757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800" b="1">
                <a:cs typeface="Arial" charset="0"/>
              </a:rPr>
              <a:t>Lacrimal glands</a:t>
            </a:r>
          </a:p>
        </p:txBody>
      </p:sp>
      <p:cxnSp>
        <p:nvCxnSpPr>
          <p:cNvPr id="29" name="Straight Connector 28"/>
          <p:cNvCxnSpPr/>
          <p:nvPr/>
        </p:nvCxnSpPr>
        <p:spPr>
          <a:xfrm flipH="1" flipV="1">
            <a:off x="2447925" y="1885950"/>
            <a:ext cx="2809875"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flipV="1">
            <a:off x="2447925" y="1885950"/>
            <a:ext cx="2809875" cy="0"/>
          </a:xfrm>
          <a:prstGeom prst="line">
            <a:avLst/>
          </a:prstGeom>
        </p:spPr>
        <p:style>
          <a:lnRef idx="1">
            <a:schemeClr val="dk1"/>
          </a:lnRef>
          <a:fillRef idx="0">
            <a:schemeClr val="dk1"/>
          </a:fillRef>
          <a:effectRef idx="0">
            <a:schemeClr val="dk1"/>
          </a:effectRef>
          <a:fontRef idx="minor">
            <a:schemeClr val="tx1"/>
          </a:fontRef>
        </p:style>
      </p:cxnSp>
      <p:sp>
        <p:nvSpPr>
          <p:cNvPr id="15366" name="Rectangle 10"/>
          <p:cNvSpPr>
            <a:spLocks noChangeArrowheads="1"/>
          </p:cNvSpPr>
          <p:nvPr/>
        </p:nvSpPr>
        <p:spPr bwMode="auto">
          <a:xfrm>
            <a:off x="762000" y="2209800"/>
            <a:ext cx="138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800" b="1">
                <a:cs typeface="Arial" charset="0"/>
              </a:rPr>
              <a:t>Upper eyelid</a:t>
            </a:r>
          </a:p>
        </p:txBody>
      </p:sp>
      <p:cxnSp>
        <p:nvCxnSpPr>
          <p:cNvPr id="32" name="Straight Connector 31"/>
          <p:cNvCxnSpPr/>
          <p:nvPr/>
        </p:nvCxnSpPr>
        <p:spPr>
          <a:xfrm flipH="1">
            <a:off x="2228850" y="2343150"/>
            <a:ext cx="2114550"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2227263" y="2336800"/>
            <a:ext cx="2114550" cy="0"/>
          </a:xfrm>
          <a:prstGeom prst="line">
            <a:avLst/>
          </a:prstGeom>
        </p:spPr>
        <p:style>
          <a:lnRef idx="1">
            <a:schemeClr val="dk1"/>
          </a:lnRef>
          <a:fillRef idx="0">
            <a:schemeClr val="dk1"/>
          </a:fillRef>
          <a:effectRef idx="0">
            <a:schemeClr val="dk1"/>
          </a:effectRef>
          <a:fontRef idx="minor">
            <a:schemeClr val="tx1"/>
          </a:fontRef>
        </p:style>
      </p:cxnSp>
      <p:sp>
        <p:nvSpPr>
          <p:cNvPr id="15369" name="Rectangle 13"/>
          <p:cNvSpPr>
            <a:spLocks noChangeArrowheads="1"/>
          </p:cNvSpPr>
          <p:nvPr/>
        </p:nvSpPr>
        <p:spPr bwMode="auto">
          <a:xfrm>
            <a:off x="604838" y="2608263"/>
            <a:ext cx="160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800" b="1">
                <a:cs typeface="Arial" charset="0"/>
              </a:rPr>
              <a:t>Lacrimal canal</a:t>
            </a:r>
          </a:p>
        </p:txBody>
      </p:sp>
      <p:cxnSp>
        <p:nvCxnSpPr>
          <p:cNvPr id="35" name="Straight Connector 34"/>
          <p:cNvCxnSpPr/>
          <p:nvPr/>
        </p:nvCxnSpPr>
        <p:spPr>
          <a:xfrm flipH="1">
            <a:off x="2360613" y="2732088"/>
            <a:ext cx="122078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flipV="1">
            <a:off x="2360613" y="2732088"/>
            <a:ext cx="1220787" cy="0"/>
          </a:xfrm>
          <a:prstGeom prst="line">
            <a:avLst/>
          </a:prstGeom>
        </p:spPr>
        <p:style>
          <a:lnRef idx="1">
            <a:schemeClr val="dk1"/>
          </a:lnRef>
          <a:fillRef idx="0">
            <a:schemeClr val="dk1"/>
          </a:fillRef>
          <a:effectRef idx="0">
            <a:schemeClr val="dk1"/>
          </a:effectRef>
          <a:fontRef idx="minor">
            <a:schemeClr val="tx1"/>
          </a:fontRef>
        </p:style>
      </p:cxnSp>
      <p:sp>
        <p:nvSpPr>
          <p:cNvPr id="15372" name="Rectangle 16"/>
          <p:cNvSpPr>
            <a:spLocks noChangeArrowheads="1"/>
          </p:cNvSpPr>
          <p:nvPr/>
        </p:nvSpPr>
        <p:spPr bwMode="auto">
          <a:xfrm>
            <a:off x="773113" y="3105150"/>
            <a:ext cx="14366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800" b="1">
                <a:cs typeface="Arial" charset="0"/>
              </a:rPr>
              <a:t>Nasolacrimal</a:t>
            </a:r>
          </a:p>
          <a:p>
            <a:pPr>
              <a:spcBef>
                <a:spcPct val="0"/>
              </a:spcBef>
              <a:buClrTx/>
              <a:buFontTx/>
              <a:buNone/>
            </a:pPr>
            <a:r>
              <a:rPr lang="en-US" altLang="en-US" sz="1800" b="1">
                <a:cs typeface="Arial" charset="0"/>
              </a:rPr>
              <a:t>duct</a:t>
            </a:r>
          </a:p>
        </p:txBody>
      </p:sp>
      <p:cxnSp>
        <p:nvCxnSpPr>
          <p:cNvPr id="38" name="Straight Connector 37"/>
          <p:cNvCxnSpPr/>
          <p:nvPr/>
        </p:nvCxnSpPr>
        <p:spPr>
          <a:xfrm flipH="1">
            <a:off x="2286000" y="3341688"/>
            <a:ext cx="1143000"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2286000" y="3341688"/>
            <a:ext cx="1143000" cy="0"/>
          </a:xfrm>
          <a:prstGeom prst="line">
            <a:avLst/>
          </a:prstGeom>
        </p:spPr>
        <p:style>
          <a:lnRef idx="1">
            <a:schemeClr val="dk1"/>
          </a:lnRef>
          <a:fillRef idx="0">
            <a:schemeClr val="dk1"/>
          </a:fillRef>
          <a:effectRef idx="0">
            <a:schemeClr val="dk1"/>
          </a:effectRef>
          <a:fontRef idx="minor">
            <a:schemeClr val="tx1"/>
          </a:fontRef>
        </p:style>
      </p:cxnSp>
      <p:sp>
        <p:nvSpPr>
          <p:cNvPr id="15375" name="Rectangle 19"/>
          <p:cNvSpPr>
            <a:spLocks noChangeArrowheads="1"/>
          </p:cNvSpPr>
          <p:nvPr/>
        </p:nvSpPr>
        <p:spPr bwMode="auto">
          <a:xfrm>
            <a:off x="1112838" y="4360863"/>
            <a:ext cx="563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800" b="1">
                <a:cs typeface="Arial" charset="0"/>
              </a:rPr>
              <a:t>Nose</a:t>
            </a:r>
          </a:p>
        </p:txBody>
      </p:sp>
      <p:cxnSp>
        <p:nvCxnSpPr>
          <p:cNvPr id="41" name="Straight Connector 40"/>
          <p:cNvCxnSpPr/>
          <p:nvPr/>
        </p:nvCxnSpPr>
        <p:spPr>
          <a:xfrm flipH="1">
            <a:off x="1779588" y="4484688"/>
            <a:ext cx="887412"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H="1">
            <a:off x="1779588" y="4486275"/>
            <a:ext cx="887412"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H="1" flipV="1">
            <a:off x="4702175" y="1885950"/>
            <a:ext cx="403225"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702175" y="1885950"/>
            <a:ext cx="403225" cy="304800"/>
          </a:xfrm>
          <a:prstGeom prst="line">
            <a:avLst/>
          </a:prstGeom>
        </p:spPr>
        <p:style>
          <a:lnRef idx="1">
            <a:schemeClr val="dk1"/>
          </a:lnRef>
          <a:fillRef idx="0">
            <a:schemeClr val="dk1"/>
          </a:fillRef>
          <a:effectRef idx="0">
            <a:schemeClr val="dk1"/>
          </a:effectRef>
          <a:fontRef idx="minor">
            <a:schemeClr val="tx1"/>
          </a:fontRef>
        </p:style>
      </p:cxnSp>
      <p:grpSp>
        <p:nvGrpSpPr>
          <p:cNvPr id="15380" name="Group 24"/>
          <p:cNvGrpSpPr>
            <a:grpSpLocks/>
          </p:cNvGrpSpPr>
          <p:nvPr/>
        </p:nvGrpSpPr>
        <p:grpSpPr bwMode="auto">
          <a:xfrm>
            <a:off x="4064000" y="1885950"/>
            <a:ext cx="1141413" cy="1144588"/>
            <a:chOff x="4063960" y="1752435"/>
            <a:chExt cx="1141106" cy="1144618"/>
          </a:xfrm>
        </p:grpSpPr>
        <p:sp>
          <p:nvSpPr>
            <p:cNvPr id="46" name="Arc 45"/>
            <p:cNvSpPr/>
            <p:nvPr/>
          </p:nvSpPr>
          <p:spPr>
            <a:xfrm rot="8371479">
              <a:off x="4063960" y="1752435"/>
              <a:ext cx="1141106" cy="1144618"/>
            </a:xfrm>
            <a:prstGeom prst="arc">
              <a:avLst>
                <a:gd name="adj1" fmla="val 15172527"/>
                <a:gd name="adj2" fmla="val 218690"/>
              </a:avLst>
            </a:pr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sz="1800" b="1">
                <a:cs typeface="Arial" pitchFamily="34" charset="0"/>
              </a:endParaRPr>
            </a:p>
          </p:txBody>
        </p:sp>
        <p:sp>
          <p:nvSpPr>
            <p:cNvPr id="47" name="Isosceles Triangle 46"/>
            <p:cNvSpPr/>
            <p:nvPr/>
          </p:nvSpPr>
          <p:spPr>
            <a:xfrm rot="19309174">
              <a:off x="4114746" y="2614471"/>
              <a:ext cx="177752" cy="152404"/>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1">
                <a:cs typeface="Arial" pitchFamily="34" charset="0"/>
              </a:endParaRPr>
            </a:p>
          </p:txBody>
        </p:sp>
      </p:grpSp>
      <p:grpSp>
        <p:nvGrpSpPr>
          <p:cNvPr id="15381" name="Group 2"/>
          <p:cNvGrpSpPr>
            <a:grpSpLocks/>
          </p:cNvGrpSpPr>
          <p:nvPr/>
        </p:nvGrpSpPr>
        <p:grpSpPr bwMode="auto">
          <a:xfrm>
            <a:off x="3413125" y="2933700"/>
            <a:ext cx="277813" cy="857250"/>
            <a:chOff x="3413125" y="2800350"/>
            <a:chExt cx="277813" cy="857250"/>
          </a:xfrm>
        </p:grpSpPr>
        <p:sp>
          <p:nvSpPr>
            <p:cNvPr id="49" name="Freeform 48"/>
            <p:cNvSpPr/>
            <p:nvPr/>
          </p:nvSpPr>
          <p:spPr bwMode="auto">
            <a:xfrm>
              <a:off x="3413125" y="2800350"/>
              <a:ext cx="200025" cy="828675"/>
            </a:xfrm>
            <a:custGeom>
              <a:avLst/>
              <a:gdLst>
                <a:gd name="connsiteX0" fmla="*/ 53887 w 199270"/>
                <a:gd name="connsiteY0" fmla="*/ 0 h 828675"/>
                <a:gd name="connsiteX1" fmla="*/ 6262 w 199270"/>
                <a:gd name="connsiteY1" fmla="*/ 161925 h 828675"/>
                <a:gd name="connsiteX2" fmla="*/ 177712 w 199270"/>
                <a:gd name="connsiteY2" fmla="*/ 676275 h 828675"/>
                <a:gd name="connsiteX3" fmla="*/ 196762 w 199270"/>
                <a:gd name="connsiteY3" fmla="*/ 828675 h 828675"/>
                <a:gd name="connsiteX4" fmla="*/ 196762 w 199270"/>
                <a:gd name="connsiteY4" fmla="*/ 828675 h 828675"/>
                <a:gd name="connsiteX5" fmla="*/ 196762 w 199270"/>
                <a:gd name="connsiteY5"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270" h="828675">
                  <a:moveTo>
                    <a:pt x="53887" y="0"/>
                  </a:moveTo>
                  <a:cubicBezTo>
                    <a:pt x="19756" y="24606"/>
                    <a:pt x="-14375" y="49213"/>
                    <a:pt x="6262" y="161925"/>
                  </a:cubicBezTo>
                  <a:cubicBezTo>
                    <a:pt x="26899" y="274637"/>
                    <a:pt x="145962" y="565150"/>
                    <a:pt x="177712" y="676275"/>
                  </a:cubicBezTo>
                  <a:cubicBezTo>
                    <a:pt x="209462" y="787400"/>
                    <a:pt x="196762" y="828675"/>
                    <a:pt x="196762" y="828675"/>
                  </a:cubicBezTo>
                  <a:lnTo>
                    <a:pt x="196762" y="828675"/>
                  </a:lnTo>
                  <a:lnTo>
                    <a:pt x="196762" y="828675"/>
                  </a:lnTo>
                </a:path>
              </a:pathLst>
            </a:custGeom>
            <a:noFill/>
            <a:ln>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1">
                <a:cs typeface="Arial" pitchFamily="34" charset="0"/>
              </a:endParaRPr>
            </a:p>
          </p:txBody>
        </p:sp>
        <p:sp>
          <p:nvSpPr>
            <p:cNvPr id="50" name="Isosceles Triangle 49"/>
            <p:cNvSpPr/>
            <p:nvPr/>
          </p:nvSpPr>
          <p:spPr bwMode="auto">
            <a:xfrm rot="10800000">
              <a:off x="3538538" y="3505200"/>
              <a:ext cx="152400" cy="15240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1">
                <a:cs typeface="Arial" pitchFamily="34" charset="0"/>
              </a:endParaRPr>
            </a:p>
          </p:txBody>
        </p:sp>
      </p:grpSp>
      <p:sp>
        <p:nvSpPr>
          <p:cNvPr id="15382"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16.3 The lacrimal apparatus.</a:t>
            </a:r>
            <a:endParaRPr lang="en-US" altLang="en-US" sz="1400" b="1">
              <a:solidFill>
                <a:srgbClr val="000000"/>
              </a:solidFill>
              <a:cs typeface="Arial" charset="0"/>
            </a:endParaRPr>
          </a:p>
        </p:txBody>
      </p:sp>
    </p:spTree>
    <p:extLst>
      <p:ext uri="{BB962C8B-B14F-4D97-AF65-F5344CB8AC3E}">
        <p14:creationId xmlns:p14="http://schemas.microsoft.com/office/powerpoint/2010/main" val="1197805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139700" y="63500"/>
            <a:ext cx="8683625" cy="836613"/>
          </a:xfrm>
        </p:spPr>
        <p:txBody>
          <a:bodyPr lIns="91440" tIns="45720" rIns="91440" bIns="45720" anchor="ctr"/>
          <a:lstStyle/>
          <a:p>
            <a:pPr eaLnBrk="1" hangingPunct="1"/>
            <a:r>
              <a:rPr lang="en-US" altLang="en-US" smtClean="0">
                <a:ea typeface="ＭＳ Ｐゴシック" pitchFamily="34" charset="-128"/>
              </a:rPr>
              <a:t>Chemical Factors</a:t>
            </a:r>
          </a:p>
        </p:txBody>
      </p:sp>
      <p:sp>
        <p:nvSpPr>
          <p:cNvPr id="16387" name="Rectangle 5"/>
          <p:cNvSpPr>
            <a:spLocks noGrp="1" noChangeArrowheads="1"/>
          </p:cNvSpPr>
          <p:nvPr>
            <p:ph type="body" idx="1"/>
          </p:nvPr>
        </p:nvSpPr>
        <p:spPr>
          <a:xfrm>
            <a:off x="139700" y="1295400"/>
            <a:ext cx="8683625" cy="5210175"/>
          </a:xfrm>
        </p:spPr>
        <p:txBody>
          <a:bodyPr lIns="91440" tIns="45720" rIns="91440" bIns="45720"/>
          <a:lstStyle/>
          <a:p>
            <a:pPr eaLnBrk="1" hangingPunct="1"/>
            <a:r>
              <a:rPr lang="en-US" altLang="en-US" smtClean="0">
                <a:ea typeface="ＭＳ Ｐゴシック" pitchFamily="34" charset="-128"/>
              </a:rPr>
              <a:t>Fungistatic fatty acid in </a:t>
            </a:r>
            <a:r>
              <a:rPr lang="en-US" altLang="en-US" b="1" smtClean="0">
                <a:ea typeface="ＭＳ Ｐゴシック" pitchFamily="34" charset="-128"/>
              </a:rPr>
              <a:t>sebum</a:t>
            </a:r>
          </a:p>
          <a:p>
            <a:pPr eaLnBrk="1" hangingPunct="1"/>
            <a:r>
              <a:rPr lang="en-US" altLang="en-US" smtClean="0">
                <a:ea typeface="ＭＳ Ｐゴシック" pitchFamily="34" charset="-128"/>
              </a:rPr>
              <a:t>Low pH (3–5) of skin</a:t>
            </a:r>
          </a:p>
          <a:p>
            <a:pPr eaLnBrk="1" hangingPunct="1"/>
            <a:r>
              <a:rPr lang="en-US" altLang="en-US" b="1" smtClean="0">
                <a:ea typeface="ＭＳ Ｐゴシック" pitchFamily="34" charset="-128"/>
              </a:rPr>
              <a:t>Lysozyme</a:t>
            </a:r>
            <a:r>
              <a:rPr lang="en-US" altLang="en-US" smtClean="0">
                <a:ea typeface="ＭＳ Ｐゴシック" pitchFamily="34" charset="-128"/>
              </a:rPr>
              <a:t> in </a:t>
            </a:r>
            <a:r>
              <a:rPr lang="en-US" altLang="en-US" b="1" smtClean="0">
                <a:ea typeface="ＭＳ Ｐゴシック" pitchFamily="34" charset="-128"/>
              </a:rPr>
              <a:t>perspiration</a:t>
            </a:r>
            <a:r>
              <a:rPr lang="en-US" altLang="en-US" smtClean="0">
                <a:ea typeface="ＭＳ Ｐゴシック" pitchFamily="34" charset="-128"/>
              </a:rPr>
              <a:t>, tears, saliva, and </a:t>
            </a:r>
            <a:r>
              <a:rPr lang="en-US" altLang="en-US" b="1" smtClean="0">
                <a:ea typeface="ＭＳ Ｐゴシック" pitchFamily="34" charset="-128"/>
              </a:rPr>
              <a:t>urine</a:t>
            </a:r>
          </a:p>
          <a:p>
            <a:pPr eaLnBrk="1" hangingPunct="1"/>
            <a:r>
              <a:rPr lang="en-US" altLang="en-US" smtClean="0">
                <a:ea typeface="ＭＳ Ｐゴシック" pitchFamily="34" charset="-128"/>
              </a:rPr>
              <a:t>Low pH (1.2–3.0) of </a:t>
            </a:r>
            <a:r>
              <a:rPr lang="en-US" altLang="en-US" b="1" smtClean="0">
                <a:ea typeface="ＭＳ Ｐゴシック" pitchFamily="34" charset="-128"/>
              </a:rPr>
              <a:t>gastric juice</a:t>
            </a:r>
          </a:p>
          <a:p>
            <a:pPr eaLnBrk="1" hangingPunct="1"/>
            <a:r>
              <a:rPr lang="en-US" altLang="en-US" smtClean="0">
                <a:ea typeface="ＭＳ Ｐゴシック" pitchFamily="34" charset="-128"/>
              </a:rPr>
              <a:t>Low pH (3–5) of </a:t>
            </a:r>
            <a:r>
              <a:rPr lang="en-US" altLang="en-US" b="1" smtClean="0">
                <a:ea typeface="ＭＳ Ｐゴシック" pitchFamily="34" charset="-128"/>
              </a:rPr>
              <a:t>vaginal secretions</a:t>
            </a:r>
          </a:p>
        </p:txBody>
      </p:sp>
      <p:pic>
        <p:nvPicPr>
          <p:cNvPr id="2" name="02353029.wav">
            <a:hlinkClick r:id="" action="ppaction://media"/>
          </p:cNvPr>
          <p:cNvPicPr>
            <a:picLocks noChangeAspect="1"/>
          </p:cNvPicPr>
          <p:nvPr>
            <a:wavAudioFile r:embed="rId1" name="0235A904.wav"/>
          </p:nvPr>
        </p:nvPicPr>
        <p:blipFill>
          <a:blip r:embed="rId4">
            <a:extLst>
              <a:ext uri="{28A0092B-C50C-407E-A947-70E740481C1C}">
                <a14:useLocalDpi xmlns:a14="http://schemas.microsoft.com/office/drawing/2010/main" val="0"/>
              </a:ext>
            </a:extLst>
          </a:blip>
          <a:srcRect/>
          <a:stretch>
            <a:fillRect/>
          </a:stretch>
        </p:blipFill>
        <p:spPr bwMode="auto">
          <a:xfrm>
            <a:off x="6289675" y="6254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Placeholder 1" descr="OSC_Microbio_17_02_Barrier.jpg"/>
          <p:cNvPicPr>
            <a:picLocks noChangeAspect="1"/>
          </p:cNvPicPr>
          <p:nvPr/>
        </p:nvPicPr>
        <p:blipFill>
          <a:blip r:embed="rId5">
            <a:extLst>
              <a:ext uri="{28A0092B-C50C-407E-A947-70E740481C1C}">
                <a14:useLocalDpi xmlns:a14="http://schemas.microsoft.com/office/drawing/2010/main" val="0"/>
              </a:ext>
            </a:extLst>
          </a:blip>
          <a:srcRect l="-57112" r="-57112"/>
          <a:stretch>
            <a:fillRect/>
          </a:stretch>
        </p:blipFill>
        <p:spPr bwMode="auto">
          <a:xfrm>
            <a:off x="1116013" y="3897313"/>
            <a:ext cx="6821487"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044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93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127000" y="382588"/>
            <a:ext cx="8683625" cy="684212"/>
          </a:xfrm>
        </p:spPr>
        <p:txBody>
          <a:bodyPr lIns="91440" tIns="45720" rIns="91440" bIns="45720" anchor="ctr">
            <a:normAutofit fontScale="90000"/>
          </a:bodyPr>
          <a:lstStyle/>
          <a:p>
            <a:pPr eaLnBrk="1" hangingPunct="1"/>
            <a:r>
              <a:rPr lang="en-US" altLang="en-US" smtClean="0">
                <a:ea typeface="ＭＳ Ｐゴシック" pitchFamily="34" charset="-128"/>
              </a:rPr>
              <a:t>Normal Microbiota and Innate Immunity</a:t>
            </a:r>
          </a:p>
        </p:txBody>
      </p:sp>
      <p:sp>
        <p:nvSpPr>
          <p:cNvPr id="17411" name="Rectangle 5"/>
          <p:cNvSpPr>
            <a:spLocks noGrp="1" noChangeArrowheads="1"/>
          </p:cNvSpPr>
          <p:nvPr>
            <p:ph type="body" idx="1"/>
          </p:nvPr>
        </p:nvSpPr>
        <p:spPr>
          <a:xfrm>
            <a:off x="139700" y="1279525"/>
            <a:ext cx="8683625" cy="5210175"/>
          </a:xfrm>
        </p:spPr>
        <p:txBody>
          <a:bodyPr lIns="91440" tIns="45720" rIns="91440" bIns="45720"/>
          <a:lstStyle/>
          <a:p>
            <a:pPr eaLnBrk="1" hangingPunct="1"/>
            <a:r>
              <a:rPr lang="en-US" altLang="en-US" smtClean="0">
                <a:ea typeface="ＭＳ Ｐゴシック" pitchFamily="34" charset="-128"/>
              </a:rPr>
              <a:t>Microbial antagonism/competitive exclusion: </a:t>
            </a:r>
            <a:r>
              <a:rPr lang="en-US" altLang="en-US" b="1" smtClean="0">
                <a:ea typeface="ＭＳ Ｐゴシック" pitchFamily="34" charset="-128"/>
              </a:rPr>
              <a:t>normal microbiota</a:t>
            </a:r>
            <a:r>
              <a:rPr lang="en-US" altLang="en-US" smtClean="0">
                <a:ea typeface="ＭＳ Ｐゴシック" pitchFamily="34" charset="-128"/>
              </a:rPr>
              <a:t> compete with pathogens or alter the environment</a:t>
            </a:r>
          </a:p>
          <a:p>
            <a:pPr eaLnBrk="1" hangingPunct="1"/>
            <a:r>
              <a:rPr lang="en-US" altLang="en-US" smtClean="0">
                <a:ea typeface="ＭＳ Ｐゴシック" pitchFamily="34" charset="-128"/>
              </a:rPr>
              <a:t>Commensal microbiota: one organism (microbe) benefits, and the other (host) is unharmed</a:t>
            </a:r>
          </a:p>
          <a:p>
            <a:pPr lvl="1" eaLnBrk="1" hangingPunct="1"/>
            <a:r>
              <a:rPr lang="en-US" altLang="en-US" smtClean="0">
                <a:ea typeface="ＭＳ Ｐゴシック" pitchFamily="34" charset="-128"/>
              </a:rPr>
              <a:t>May be opportunistic pathogens</a:t>
            </a:r>
          </a:p>
        </p:txBody>
      </p:sp>
      <p:pic>
        <p:nvPicPr>
          <p:cNvPr id="2" name="96E53060.wav">
            <a:hlinkClick r:id="" action="ppaction://media"/>
          </p:cNvPr>
          <p:cNvPicPr>
            <a:picLocks noChangeAspect="1"/>
          </p:cNvPicPr>
          <p:nvPr>
            <a:wavAudioFile r:embed="rId1" name="96E5C60A.wav"/>
          </p:nvPr>
        </p:nvPicPr>
        <p:blipFill>
          <a:blip r:embed="rId4">
            <a:extLst>
              <a:ext uri="{28A0092B-C50C-407E-A947-70E740481C1C}">
                <a14:useLocalDpi xmlns:a14="http://schemas.microsoft.com/office/drawing/2010/main" val="0"/>
              </a:ext>
            </a:extLst>
          </a:blip>
          <a:srcRect/>
          <a:stretch>
            <a:fillRect/>
          </a:stretch>
        </p:blipFill>
        <p:spPr bwMode="auto">
          <a:xfrm>
            <a:off x="4267200" y="40767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51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44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Table 16.1 Formed Elements in Blood (Part 1 of 2)</a:t>
            </a:r>
            <a:endParaRPr lang="en-US" altLang="en-US" sz="1400" b="1">
              <a:solidFill>
                <a:srgbClr val="000000"/>
              </a:solidFill>
              <a:cs typeface="Arial" charset="0"/>
            </a:endParaRPr>
          </a:p>
        </p:txBody>
      </p:sp>
      <p:pic>
        <p:nvPicPr>
          <p:cNvPr id="3" name="72CB3075.wav">
            <a:hlinkClick r:id="" action="ppaction://media"/>
          </p:cNvPr>
          <p:cNvPicPr>
            <a:picLocks noChangeAspect="1"/>
          </p:cNvPicPr>
          <p:nvPr>
            <a:wavAudioFile r:embed="rId1" name="72CB589D.wav"/>
          </p:nvPr>
        </p:nvPicPr>
        <p:blipFill>
          <a:blip r:embed="rId3">
            <a:extLst>
              <a:ext uri="{28A0092B-C50C-407E-A947-70E740481C1C}">
                <a14:useLocalDpi xmlns:a14="http://schemas.microsoft.com/office/drawing/2010/main" val="0"/>
              </a:ext>
            </a:extLst>
          </a:blip>
          <a:srcRect/>
          <a:stretch>
            <a:fillRect/>
          </a:stretch>
        </p:blipFill>
        <p:spPr bwMode="auto">
          <a:xfrm>
            <a:off x="4267200" y="5416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Placeholder 1" descr="OSC_Microbio_17_05_Hematopo.jpg"/>
          <p:cNvPicPr>
            <a:picLocks noChangeAspect="1"/>
          </p:cNvPicPr>
          <p:nvPr/>
        </p:nvPicPr>
        <p:blipFill>
          <a:blip r:embed="rId4">
            <a:extLst>
              <a:ext uri="{28A0092B-C50C-407E-A947-70E740481C1C}">
                <a14:useLocalDpi xmlns:a14="http://schemas.microsoft.com/office/drawing/2010/main" val="0"/>
              </a:ext>
            </a:extLst>
          </a:blip>
          <a:srcRect l="-51694" r="-51694"/>
          <a:stretch>
            <a:fillRect/>
          </a:stretch>
        </p:blipFill>
        <p:spPr bwMode="auto">
          <a:xfrm>
            <a:off x="-341313" y="1122363"/>
            <a:ext cx="9371013"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53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18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Table 16.1 Formed Elements in Blood (Part 2 of 2)</a:t>
            </a:r>
            <a:endParaRPr lang="en-US" altLang="en-US" sz="1400" b="1">
              <a:solidFill>
                <a:srgbClr val="000000"/>
              </a:solidFill>
              <a:cs typeface="Arial" charset="0"/>
            </a:endParaRPr>
          </a:p>
        </p:txBody>
      </p:sp>
      <p:pic>
        <p:nvPicPr>
          <p:cNvPr id="3" name="D98C3107.wav">
            <a:hlinkClick r:id="" action="ppaction://media"/>
          </p:cNvPr>
          <p:cNvPicPr>
            <a:picLocks noChangeAspect="1"/>
          </p:cNvPicPr>
          <p:nvPr>
            <a:wavAudioFile r:embed="rId1" name="D98CBFC4.wav"/>
          </p:nvPr>
        </p:nvPicPr>
        <p:blipFill>
          <a:blip r:embed="rId3">
            <a:extLst>
              <a:ext uri="{28A0092B-C50C-407E-A947-70E740481C1C}">
                <a14:useLocalDpi xmlns:a14="http://schemas.microsoft.com/office/drawing/2010/main" val="0"/>
              </a:ext>
            </a:extLst>
          </a:blip>
          <a:srcRect/>
          <a:stretch>
            <a:fillRect/>
          </a:stretch>
        </p:blipFill>
        <p:spPr bwMode="auto">
          <a:xfrm>
            <a:off x="5851525" y="458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Placeholder 1" descr="OSC_Microbio_17_05_Hematopo.jpg"/>
          <p:cNvPicPr>
            <a:picLocks noChangeAspect="1"/>
          </p:cNvPicPr>
          <p:nvPr/>
        </p:nvPicPr>
        <p:blipFill>
          <a:blip r:embed="rId4">
            <a:extLst>
              <a:ext uri="{28A0092B-C50C-407E-A947-70E740481C1C}">
                <a14:useLocalDpi xmlns:a14="http://schemas.microsoft.com/office/drawing/2010/main" val="0"/>
              </a:ext>
            </a:extLst>
          </a:blip>
          <a:srcRect l="-51694" r="-51694"/>
          <a:stretch>
            <a:fillRect/>
          </a:stretch>
        </p:blipFill>
        <p:spPr bwMode="auto">
          <a:xfrm>
            <a:off x="-747713" y="1425575"/>
            <a:ext cx="10242551"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81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22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5"/>
          <p:cNvSpPr>
            <a:spLocks noGrp="1" noChangeArrowheads="1"/>
          </p:cNvSpPr>
          <p:nvPr>
            <p:ph type="body" idx="1"/>
          </p:nvPr>
        </p:nvSpPr>
        <p:spPr>
          <a:xfrm>
            <a:off x="139700" y="1279525"/>
            <a:ext cx="8683625" cy="5210175"/>
          </a:xfrm>
        </p:spPr>
        <p:txBody>
          <a:bodyPr lIns="91440" tIns="45720" rIns="91440" bIns="45720"/>
          <a:lstStyle/>
          <a:p>
            <a:pPr eaLnBrk="1" hangingPunct="1"/>
            <a:r>
              <a:rPr lang="en-US" altLang="en-US" smtClean="0">
                <a:ea typeface="ＭＳ Ｐゴシック" pitchFamily="34" charset="-128"/>
              </a:rPr>
              <a:t>Percentage of each type of white blood cell in a sample of 100 white blood cells</a:t>
            </a:r>
          </a:p>
        </p:txBody>
      </p:sp>
      <p:graphicFrame>
        <p:nvGraphicFramePr>
          <p:cNvPr id="184364" name="Group 44"/>
          <p:cNvGraphicFramePr>
            <a:graphicFrameLocks noGrp="1"/>
          </p:cNvGraphicFramePr>
          <p:nvPr/>
        </p:nvGraphicFramePr>
        <p:xfrm>
          <a:off x="530225" y="2778125"/>
          <a:ext cx="8075613" cy="2684464"/>
        </p:xfrm>
        <a:graphic>
          <a:graphicData uri="http://schemas.openxmlformats.org/drawingml/2006/table">
            <a:tbl>
              <a:tblPr/>
              <a:tblGrid>
                <a:gridCol w="4025900"/>
                <a:gridCol w="4049713"/>
              </a:tblGrid>
              <a:tr h="45085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Neutrophils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60–70%</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4133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Basophils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0.5–1%</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9213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Eosinophils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2–4%</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4451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Monocytes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3–8%</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55625">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ea typeface="MS PGothic" pitchFamily="34" charset="-128"/>
                        </a:rPr>
                        <a:t>Lymphocytes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20–25%</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sp>
        <p:nvSpPr>
          <p:cNvPr id="20503" name="Rectangle 24"/>
          <p:cNvSpPr>
            <a:spLocks noGrp="1" noChangeArrowheads="1"/>
          </p:cNvSpPr>
          <p:nvPr>
            <p:ph type="title"/>
          </p:nvPr>
        </p:nvSpPr>
        <p:spPr>
          <a:xfrm>
            <a:off x="119063" y="96838"/>
            <a:ext cx="8683625" cy="760412"/>
          </a:xfrm>
        </p:spPr>
        <p:txBody>
          <a:bodyPr lIns="91440" tIns="45720" rIns="91440" bIns="45720" anchor="ctr">
            <a:normAutofit fontScale="90000"/>
          </a:bodyPr>
          <a:lstStyle/>
          <a:p>
            <a:pPr eaLnBrk="1" hangingPunct="1"/>
            <a:r>
              <a:rPr lang="en-US" altLang="en-US" smtClean="0">
                <a:ea typeface="ＭＳ Ｐゴシック" pitchFamily="34" charset="-128"/>
              </a:rPr>
              <a:t>Differential White Cell Count</a:t>
            </a:r>
          </a:p>
        </p:txBody>
      </p:sp>
      <p:pic>
        <p:nvPicPr>
          <p:cNvPr id="2" name="93D73200.wav">
            <a:hlinkClick r:id="" action="ppaction://media"/>
          </p:cNvPr>
          <p:cNvPicPr>
            <a:picLocks noChangeAspect="1"/>
          </p:cNvPicPr>
          <p:nvPr>
            <a:wavAudioFile r:embed="rId1" name="93D764D1.wav"/>
          </p:nvPr>
        </p:nvPicPr>
        <p:blipFill>
          <a:blip r:embed="rId4">
            <a:extLst>
              <a:ext uri="{28A0092B-C50C-407E-A947-70E740481C1C}">
                <a14:useLocalDpi xmlns:a14="http://schemas.microsoft.com/office/drawing/2010/main" val="0"/>
              </a:ext>
            </a:extLst>
          </a:blip>
          <a:srcRect/>
          <a:stretch>
            <a:fillRect/>
          </a:stretch>
        </p:blipFill>
        <p:spPr bwMode="auto">
          <a:xfrm>
            <a:off x="3854450" y="57007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912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395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b="4082"/>
          <a:stretch>
            <a:fillRect/>
          </a:stretch>
        </p:blipFill>
        <p:spPr bwMode="auto">
          <a:xfrm>
            <a:off x="782638" y="1873250"/>
            <a:ext cx="264318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7" name="Group 4"/>
          <p:cNvGrpSpPr>
            <a:grpSpLocks/>
          </p:cNvGrpSpPr>
          <p:nvPr/>
        </p:nvGrpSpPr>
        <p:grpSpPr bwMode="auto">
          <a:xfrm>
            <a:off x="2287588" y="4333875"/>
            <a:ext cx="1150937" cy="68263"/>
            <a:chOff x="2205181" y="3867150"/>
            <a:chExt cx="1225550" cy="0"/>
          </a:xfrm>
        </p:grpSpPr>
        <p:cxnSp>
          <p:nvCxnSpPr>
            <p:cNvPr id="6" name="Straight Connector 5"/>
            <p:cNvCxnSpPr/>
            <p:nvPr/>
          </p:nvCxnSpPr>
          <p:spPr>
            <a:xfrm flipH="1">
              <a:off x="2205181" y="3867150"/>
              <a:ext cx="12238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05181" y="3867150"/>
              <a:ext cx="1225550" cy="0"/>
            </a:xfrm>
            <a:prstGeom prst="line">
              <a:avLst/>
            </a:prstGeom>
          </p:spPr>
          <p:style>
            <a:lnRef idx="1">
              <a:schemeClr val="dk1"/>
            </a:lnRef>
            <a:fillRef idx="0">
              <a:schemeClr val="dk1"/>
            </a:fillRef>
            <a:effectRef idx="0">
              <a:schemeClr val="dk1"/>
            </a:effectRef>
            <a:fontRef idx="minor">
              <a:schemeClr val="tx1"/>
            </a:fontRef>
          </p:style>
        </p:cxnSp>
      </p:grpSp>
      <p:grpSp>
        <p:nvGrpSpPr>
          <p:cNvPr id="21508" name="Group 3"/>
          <p:cNvGrpSpPr>
            <a:grpSpLocks/>
          </p:cNvGrpSpPr>
          <p:nvPr/>
        </p:nvGrpSpPr>
        <p:grpSpPr bwMode="auto">
          <a:xfrm>
            <a:off x="2155825" y="3924300"/>
            <a:ext cx="1277938" cy="68263"/>
            <a:chOff x="2074065" y="3457575"/>
            <a:chExt cx="1377950" cy="0"/>
          </a:xfrm>
        </p:grpSpPr>
        <p:cxnSp>
          <p:nvCxnSpPr>
            <p:cNvPr id="8" name="Straight Connector 7"/>
            <p:cNvCxnSpPr/>
            <p:nvPr/>
          </p:nvCxnSpPr>
          <p:spPr>
            <a:xfrm flipH="1">
              <a:off x="2074065" y="3457575"/>
              <a:ext cx="13779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74065" y="3457575"/>
              <a:ext cx="1377950" cy="0"/>
            </a:xfrm>
            <a:prstGeom prst="line">
              <a:avLst/>
            </a:prstGeom>
          </p:spPr>
          <p:style>
            <a:lnRef idx="1">
              <a:schemeClr val="dk1"/>
            </a:lnRef>
            <a:fillRef idx="0">
              <a:schemeClr val="dk1"/>
            </a:fillRef>
            <a:effectRef idx="0">
              <a:schemeClr val="dk1"/>
            </a:effectRef>
            <a:fontRef idx="minor">
              <a:schemeClr val="tx1"/>
            </a:fontRef>
          </p:style>
        </p:cxnSp>
      </p:grpSp>
      <p:cxnSp>
        <p:nvCxnSpPr>
          <p:cNvPr id="10" name="Straight Connector 9"/>
          <p:cNvCxnSpPr/>
          <p:nvPr/>
        </p:nvCxnSpPr>
        <p:spPr>
          <a:xfrm flipH="1">
            <a:off x="2727325" y="3203575"/>
            <a:ext cx="709613" cy="31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47963" y="3203575"/>
            <a:ext cx="690562" cy="0"/>
          </a:xfrm>
          <a:prstGeom prst="line">
            <a:avLst/>
          </a:prstGeom>
        </p:spPr>
        <p:style>
          <a:lnRef idx="1">
            <a:schemeClr val="dk1"/>
          </a:lnRef>
          <a:fillRef idx="0">
            <a:schemeClr val="dk1"/>
          </a:fillRef>
          <a:effectRef idx="0">
            <a:schemeClr val="dk1"/>
          </a:effectRef>
          <a:fontRef idx="minor">
            <a:schemeClr val="tx1"/>
          </a:fontRef>
        </p:style>
      </p:cxnSp>
      <p:grpSp>
        <p:nvGrpSpPr>
          <p:cNvPr id="21511" name="Group 2"/>
          <p:cNvGrpSpPr>
            <a:grpSpLocks/>
          </p:cNvGrpSpPr>
          <p:nvPr/>
        </p:nvGrpSpPr>
        <p:grpSpPr bwMode="auto">
          <a:xfrm>
            <a:off x="2297113" y="3465513"/>
            <a:ext cx="1141412" cy="61912"/>
            <a:chOff x="2215353" y="2998787"/>
            <a:chExt cx="1255712" cy="0"/>
          </a:xfrm>
        </p:grpSpPr>
        <p:cxnSp>
          <p:nvCxnSpPr>
            <p:cNvPr id="12" name="Straight Connector 11"/>
            <p:cNvCxnSpPr/>
            <p:nvPr/>
          </p:nvCxnSpPr>
          <p:spPr>
            <a:xfrm flipH="1">
              <a:off x="2215353" y="2998787"/>
              <a:ext cx="12260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15353" y="2998787"/>
              <a:ext cx="1255712" cy="0"/>
            </a:xfrm>
            <a:prstGeom prst="line">
              <a:avLst/>
            </a:prstGeom>
          </p:spPr>
          <p:style>
            <a:lnRef idx="1">
              <a:schemeClr val="dk1"/>
            </a:lnRef>
            <a:fillRef idx="0">
              <a:schemeClr val="dk1"/>
            </a:fillRef>
            <a:effectRef idx="0">
              <a:schemeClr val="dk1"/>
            </a:effectRef>
            <a:fontRef idx="minor">
              <a:schemeClr val="tx1"/>
            </a:fontRef>
          </p:style>
        </p:cxnSp>
      </p:grpSp>
      <p:grpSp>
        <p:nvGrpSpPr>
          <p:cNvPr id="21512" name="Group 23"/>
          <p:cNvGrpSpPr>
            <a:grpSpLocks/>
          </p:cNvGrpSpPr>
          <p:nvPr/>
        </p:nvGrpSpPr>
        <p:grpSpPr bwMode="auto">
          <a:xfrm>
            <a:off x="2882900" y="2895600"/>
            <a:ext cx="555625" cy="69850"/>
            <a:chOff x="2801936" y="2428875"/>
            <a:chExt cx="493713" cy="0"/>
          </a:xfrm>
        </p:grpSpPr>
        <p:cxnSp>
          <p:nvCxnSpPr>
            <p:cNvPr id="14" name="Straight Connector 13"/>
            <p:cNvCxnSpPr/>
            <p:nvPr/>
          </p:nvCxnSpPr>
          <p:spPr>
            <a:xfrm flipH="1" flipV="1">
              <a:off x="2801936" y="2428875"/>
              <a:ext cx="4937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01936" y="2428875"/>
              <a:ext cx="493713" cy="0"/>
            </a:xfrm>
            <a:prstGeom prst="line">
              <a:avLst/>
            </a:prstGeom>
          </p:spPr>
          <p:style>
            <a:lnRef idx="1">
              <a:schemeClr val="dk1"/>
            </a:lnRef>
            <a:fillRef idx="0">
              <a:schemeClr val="dk1"/>
            </a:fillRef>
            <a:effectRef idx="0">
              <a:schemeClr val="dk1"/>
            </a:effectRef>
            <a:fontRef idx="minor">
              <a:schemeClr val="tx1"/>
            </a:fontRef>
          </p:style>
        </p:cxnSp>
      </p:grpSp>
      <p:grpSp>
        <p:nvGrpSpPr>
          <p:cNvPr id="21513" name="Group 24"/>
          <p:cNvGrpSpPr>
            <a:grpSpLocks/>
          </p:cNvGrpSpPr>
          <p:nvPr/>
        </p:nvGrpSpPr>
        <p:grpSpPr bwMode="auto">
          <a:xfrm>
            <a:off x="2395538" y="2524125"/>
            <a:ext cx="1042987" cy="74613"/>
            <a:chOff x="2314574" y="2057400"/>
            <a:chExt cx="973137" cy="0"/>
          </a:xfrm>
        </p:grpSpPr>
        <p:cxnSp>
          <p:nvCxnSpPr>
            <p:cNvPr id="16" name="Straight Connector 15"/>
            <p:cNvCxnSpPr/>
            <p:nvPr/>
          </p:nvCxnSpPr>
          <p:spPr>
            <a:xfrm flipH="1">
              <a:off x="2314574" y="2057400"/>
              <a:ext cx="9731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14574" y="2057400"/>
              <a:ext cx="973137" cy="0"/>
            </a:xfrm>
            <a:prstGeom prst="line">
              <a:avLst/>
            </a:prstGeom>
          </p:spPr>
          <p:style>
            <a:lnRef idx="1">
              <a:schemeClr val="dk1"/>
            </a:lnRef>
            <a:fillRef idx="0">
              <a:schemeClr val="dk1"/>
            </a:fillRef>
            <a:effectRef idx="0">
              <a:schemeClr val="dk1"/>
            </a:effectRef>
            <a:fontRef idx="minor">
              <a:schemeClr val="tx1"/>
            </a:fontRef>
          </p:style>
        </p:cxnSp>
      </p:grpSp>
      <p:cxnSp>
        <p:nvCxnSpPr>
          <p:cNvPr id="18" name="Straight Connector 17"/>
          <p:cNvCxnSpPr/>
          <p:nvPr/>
        </p:nvCxnSpPr>
        <p:spPr>
          <a:xfrm flipH="1">
            <a:off x="636588" y="2873375"/>
            <a:ext cx="8763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0388" y="2873375"/>
            <a:ext cx="95250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815975" y="2608263"/>
            <a:ext cx="74136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5975" y="2609850"/>
            <a:ext cx="741363"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596900" y="2295525"/>
            <a:ext cx="7937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6900" y="2295525"/>
            <a:ext cx="793750" cy="0"/>
          </a:xfrm>
          <a:prstGeom prst="line">
            <a:avLst/>
          </a:prstGeom>
        </p:spPr>
        <p:style>
          <a:lnRef idx="1">
            <a:schemeClr val="dk1"/>
          </a:lnRef>
          <a:fillRef idx="0">
            <a:schemeClr val="dk1"/>
          </a:fillRef>
          <a:effectRef idx="0">
            <a:schemeClr val="dk1"/>
          </a:effectRef>
          <a:fontRef idx="minor">
            <a:schemeClr val="tx1"/>
          </a:fontRef>
        </p:style>
      </p:cxnSp>
      <p:sp>
        <p:nvSpPr>
          <p:cNvPr id="21520" name="Rectangle 22"/>
          <p:cNvSpPr>
            <a:spLocks noChangeArrowheads="1"/>
          </p:cNvSpPr>
          <p:nvPr/>
        </p:nvSpPr>
        <p:spPr bwMode="auto">
          <a:xfrm>
            <a:off x="3484563" y="4264025"/>
            <a:ext cx="10779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Lymphatic capillary</a:t>
            </a:r>
          </a:p>
        </p:txBody>
      </p:sp>
      <p:sp>
        <p:nvSpPr>
          <p:cNvPr id="21521" name="Rectangle 23"/>
          <p:cNvSpPr>
            <a:spLocks noChangeArrowheads="1"/>
          </p:cNvSpPr>
          <p:nvPr/>
        </p:nvSpPr>
        <p:spPr bwMode="auto">
          <a:xfrm>
            <a:off x="3484563" y="3854450"/>
            <a:ext cx="3778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Lymph</a:t>
            </a:r>
          </a:p>
        </p:txBody>
      </p:sp>
      <p:sp>
        <p:nvSpPr>
          <p:cNvPr id="21522" name="Rectangle 24"/>
          <p:cNvSpPr>
            <a:spLocks noChangeArrowheads="1"/>
          </p:cNvSpPr>
          <p:nvPr/>
        </p:nvSpPr>
        <p:spPr bwMode="auto">
          <a:xfrm>
            <a:off x="3484563" y="3389313"/>
            <a:ext cx="1103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Interstitial</a:t>
            </a:r>
          </a:p>
          <a:p>
            <a:pPr>
              <a:spcBef>
                <a:spcPct val="0"/>
              </a:spcBef>
              <a:buClrTx/>
              <a:buFontTx/>
              <a:buNone/>
            </a:pPr>
            <a:r>
              <a:rPr lang="en-US" altLang="en-US" sz="900" b="1">
                <a:cs typeface="Arial" charset="0"/>
              </a:rPr>
              <a:t>fluid (between cells)</a:t>
            </a:r>
          </a:p>
        </p:txBody>
      </p:sp>
      <p:sp>
        <p:nvSpPr>
          <p:cNvPr id="21523" name="Rectangle 25"/>
          <p:cNvSpPr>
            <a:spLocks noChangeArrowheads="1"/>
          </p:cNvSpPr>
          <p:nvPr/>
        </p:nvSpPr>
        <p:spPr bwMode="auto">
          <a:xfrm>
            <a:off x="3484563" y="3136900"/>
            <a:ext cx="327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Blood</a:t>
            </a:r>
          </a:p>
        </p:txBody>
      </p:sp>
      <p:sp>
        <p:nvSpPr>
          <p:cNvPr id="21524" name="Rectangle 26"/>
          <p:cNvSpPr>
            <a:spLocks noChangeArrowheads="1"/>
          </p:cNvSpPr>
          <p:nvPr/>
        </p:nvSpPr>
        <p:spPr bwMode="auto">
          <a:xfrm>
            <a:off x="3484563" y="2827338"/>
            <a:ext cx="47466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Arteriole</a:t>
            </a:r>
          </a:p>
        </p:txBody>
      </p:sp>
      <p:sp>
        <p:nvSpPr>
          <p:cNvPr id="21525" name="Rectangle 27"/>
          <p:cNvSpPr>
            <a:spLocks noChangeArrowheads="1"/>
          </p:cNvSpPr>
          <p:nvPr/>
        </p:nvSpPr>
        <p:spPr bwMode="auto">
          <a:xfrm>
            <a:off x="3484563" y="2460625"/>
            <a:ext cx="8270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Blood capillary</a:t>
            </a:r>
          </a:p>
        </p:txBody>
      </p:sp>
      <p:sp>
        <p:nvSpPr>
          <p:cNvPr id="21526" name="Rectangle 28"/>
          <p:cNvSpPr>
            <a:spLocks noChangeArrowheads="1"/>
          </p:cNvSpPr>
          <p:nvPr/>
        </p:nvSpPr>
        <p:spPr bwMode="auto">
          <a:xfrm>
            <a:off x="195263" y="2817813"/>
            <a:ext cx="327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Blood</a:t>
            </a:r>
          </a:p>
        </p:txBody>
      </p:sp>
      <p:sp>
        <p:nvSpPr>
          <p:cNvPr id="21527" name="Rectangle 29"/>
          <p:cNvSpPr>
            <a:spLocks noChangeArrowheads="1"/>
          </p:cNvSpPr>
          <p:nvPr/>
        </p:nvSpPr>
        <p:spPr bwMode="auto">
          <a:xfrm>
            <a:off x="195263" y="2543175"/>
            <a:ext cx="5905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Tissue cell</a:t>
            </a:r>
          </a:p>
        </p:txBody>
      </p:sp>
      <p:sp>
        <p:nvSpPr>
          <p:cNvPr id="21528" name="Rectangle 30"/>
          <p:cNvSpPr>
            <a:spLocks noChangeArrowheads="1"/>
          </p:cNvSpPr>
          <p:nvPr/>
        </p:nvSpPr>
        <p:spPr bwMode="auto">
          <a:xfrm>
            <a:off x="200025" y="2225675"/>
            <a:ext cx="3778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Venule</a:t>
            </a:r>
          </a:p>
        </p:txBody>
      </p:sp>
      <p:sp>
        <p:nvSpPr>
          <p:cNvPr id="21529" name="Rectangle 21"/>
          <p:cNvSpPr>
            <a:spLocks noChangeArrowheads="1"/>
          </p:cNvSpPr>
          <p:nvPr/>
        </p:nvSpPr>
        <p:spPr bwMode="auto">
          <a:xfrm>
            <a:off x="1277938" y="4811713"/>
            <a:ext cx="3281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200" b="1">
                <a:cs typeface="Arial" charset="0"/>
              </a:rPr>
              <a:t>Relationship of lymphatic capillaries to tissue cells and blood capillaries</a:t>
            </a:r>
          </a:p>
        </p:txBody>
      </p:sp>
      <p:sp>
        <p:nvSpPr>
          <p:cNvPr id="21530"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16.5b-c The lymphatic system.</a:t>
            </a:r>
            <a:endParaRPr lang="en-US" altLang="en-US" sz="1400" b="1">
              <a:solidFill>
                <a:srgbClr val="000000"/>
              </a:solidFill>
              <a:cs typeface="Arial" charset="0"/>
            </a:endParaRPr>
          </a:p>
        </p:txBody>
      </p:sp>
      <p:pic>
        <p:nvPicPr>
          <p:cNvPr id="21531" name="Picture 1"/>
          <p:cNvPicPr>
            <a:picLocks noChangeAspect="1"/>
          </p:cNvPicPr>
          <p:nvPr/>
        </p:nvPicPr>
        <p:blipFill>
          <a:blip r:embed="rId4">
            <a:extLst>
              <a:ext uri="{28A0092B-C50C-407E-A947-70E740481C1C}">
                <a14:useLocalDpi xmlns:a14="http://schemas.microsoft.com/office/drawing/2010/main" val="0"/>
              </a:ext>
            </a:extLst>
          </a:blip>
          <a:srcRect b="5214"/>
          <a:stretch>
            <a:fillRect/>
          </a:stretch>
        </p:blipFill>
        <p:spPr bwMode="auto">
          <a:xfrm>
            <a:off x="4937125" y="1900238"/>
            <a:ext cx="275272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32" name="Group 29"/>
          <p:cNvGrpSpPr>
            <a:grpSpLocks/>
          </p:cNvGrpSpPr>
          <p:nvPr/>
        </p:nvGrpSpPr>
        <p:grpSpPr bwMode="auto">
          <a:xfrm>
            <a:off x="6873875" y="2476500"/>
            <a:ext cx="976313" cy="0"/>
            <a:chOff x="6926262" y="2057400"/>
            <a:chExt cx="976313" cy="0"/>
          </a:xfrm>
        </p:grpSpPr>
        <p:cxnSp>
          <p:nvCxnSpPr>
            <p:cNvPr id="78" name="Straight Connector 77"/>
            <p:cNvCxnSpPr/>
            <p:nvPr/>
          </p:nvCxnSpPr>
          <p:spPr>
            <a:xfrm flipH="1">
              <a:off x="6926262" y="2057400"/>
              <a:ext cx="9763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31025" y="2057400"/>
              <a:ext cx="971550" cy="0"/>
            </a:xfrm>
            <a:prstGeom prst="line">
              <a:avLst/>
            </a:prstGeom>
          </p:spPr>
          <p:style>
            <a:lnRef idx="1">
              <a:schemeClr val="dk1"/>
            </a:lnRef>
            <a:fillRef idx="0">
              <a:schemeClr val="dk1"/>
            </a:fillRef>
            <a:effectRef idx="0">
              <a:schemeClr val="dk1"/>
            </a:effectRef>
            <a:fontRef idx="minor">
              <a:schemeClr val="tx1"/>
            </a:fontRef>
          </p:style>
        </p:cxnSp>
      </p:grpSp>
      <p:cxnSp>
        <p:nvCxnSpPr>
          <p:cNvPr id="80" name="Straight Connector 79"/>
          <p:cNvCxnSpPr/>
          <p:nvPr/>
        </p:nvCxnSpPr>
        <p:spPr>
          <a:xfrm flipH="1">
            <a:off x="6178550" y="4364038"/>
            <a:ext cx="16716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178550" y="4364038"/>
            <a:ext cx="1671638" cy="0"/>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flipH="1">
            <a:off x="7032625" y="3992563"/>
            <a:ext cx="8270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7032625" y="3992563"/>
            <a:ext cx="827088" cy="0"/>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flipH="1">
            <a:off x="6521450" y="3457575"/>
            <a:ext cx="132873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521450" y="3457575"/>
            <a:ext cx="1328738" cy="0"/>
          </a:xfrm>
          <a:prstGeom prst="line">
            <a:avLst/>
          </a:prstGeom>
        </p:spPr>
        <p:style>
          <a:lnRef idx="1">
            <a:schemeClr val="dk1"/>
          </a:lnRef>
          <a:fillRef idx="0">
            <a:schemeClr val="dk1"/>
          </a:fillRef>
          <a:effectRef idx="0">
            <a:schemeClr val="dk1"/>
          </a:effectRef>
          <a:fontRef idx="minor">
            <a:schemeClr val="tx1"/>
          </a:fontRef>
        </p:style>
      </p:cxnSp>
      <p:sp>
        <p:nvSpPr>
          <p:cNvPr id="21539" name="Rectangle 12"/>
          <p:cNvSpPr>
            <a:spLocks noChangeArrowheads="1"/>
          </p:cNvSpPr>
          <p:nvPr/>
        </p:nvSpPr>
        <p:spPr bwMode="auto">
          <a:xfrm>
            <a:off x="7904163" y="4294188"/>
            <a:ext cx="37941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Lymph</a:t>
            </a:r>
          </a:p>
        </p:txBody>
      </p:sp>
      <p:sp>
        <p:nvSpPr>
          <p:cNvPr id="21540" name="Rectangle 13"/>
          <p:cNvSpPr>
            <a:spLocks noChangeArrowheads="1"/>
          </p:cNvSpPr>
          <p:nvPr/>
        </p:nvSpPr>
        <p:spPr bwMode="auto">
          <a:xfrm>
            <a:off x="7904163" y="3917950"/>
            <a:ext cx="5905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Tissue cell</a:t>
            </a:r>
          </a:p>
        </p:txBody>
      </p:sp>
      <p:sp>
        <p:nvSpPr>
          <p:cNvPr id="21541" name="Rectangle 14"/>
          <p:cNvSpPr>
            <a:spLocks noChangeArrowheads="1"/>
          </p:cNvSpPr>
          <p:nvPr/>
        </p:nvSpPr>
        <p:spPr bwMode="auto">
          <a:xfrm>
            <a:off x="7904163" y="3378200"/>
            <a:ext cx="10779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Lymphatic capillary</a:t>
            </a:r>
          </a:p>
        </p:txBody>
      </p:sp>
      <p:sp>
        <p:nvSpPr>
          <p:cNvPr id="21542" name="Rectangle 15"/>
          <p:cNvSpPr>
            <a:spLocks noChangeArrowheads="1"/>
          </p:cNvSpPr>
          <p:nvPr/>
        </p:nvSpPr>
        <p:spPr bwMode="auto">
          <a:xfrm>
            <a:off x="7904163" y="2397125"/>
            <a:ext cx="8270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Interstitial fluid</a:t>
            </a:r>
          </a:p>
        </p:txBody>
      </p:sp>
      <p:cxnSp>
        <p:nvCxnSpPr>
          <p:cNvPr id="90" name="Straight Connector 89"/>
          <p:cNvCxnSpPr/>
          <p:nvPr/>
        </p:nvCxnSpPr>
        <p:spPr>
          <a:xfrm flipH="1">
            <a:off x="6599238" y="2898775"/>
            <a:ext cx="12509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544" name="Rectangle 17"/>
          <p:cNvSpPr>
            <a:spLocks noChangeArrowheads="1"/>
          </p:cNvSpPr>
          <p:nvPr/>
        </p:nvSpPr>
        <p:spPr bwMode="auto">
          <a:xfrm>
            <a:off x="7904163" y="2820988"/>
            <a:ext cx="962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b="1">
                <a:cs typeface="Arial" charset="0"/>
              </a:rPr>
              <a:t>One-way opening</a:t>
            </a:r>
          </a:p>
        </p:txBody>
      </p:sp>
      <p:cxnSp>
        <p:nvCxnSpPr>
          <p:cNvPr id="92" name="Straight Connector 91"/>
          <p:cNvCxnSpPr/>
          <p:nvPr/>
        </p:nvCxnSpPr>
        <p:spPr>
          <a:xfrm>
            <a:off x="6602413" y="2895600"/>
            <a:ext cx="1247775" cy="0"/>
          </a:xfrm>
          <a:prstGeom prst="line">
            <a:avLst/>
          </a:prstGeom>
        </p:spPr>
        <p:style>
          <a:lnRef idx="1">
            <a:schemeClr val="dk1"/>
          </a:lnRef>
          <a:fillRef idx="0">
            <a:schemeClr val="dk1"/>
          </a:fillRef>
          <a:effectRef idx="0">
            <a:schemeClr val="dk1"/>
          </a:effectRef>
          <a:fontRef idx="minor">
            <a:schemeClr val="tx1"/>
          </a:fontRef>
        </p:style>
      </p:cxnSp>
      <p:sp>
        <p:nvSpPr>
          <p:cNvPr id="21546" name="Rectangle 11"/>
          <p:cNvSpPr>
            <a:spLocks noChangeArrowheads="1"/>
          </p:cNvSpPr>
          <p:nvPr/>
        </p:nvSpPr>
        <p:spPr bwMode="auto">
          <a:xfrm>
            <a:off x="5397500" y="4892675"/>
            <a:ext cx="22494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200" b="1">
                <a:cs typeface="Arial" charset="0"/>
              </a:rPr>
              <a:t>Details of a lymphatic capillary</a:t>
            </a:r>
          </a:p>
        </p:txBody>
      </p:sp>
      <p:pic>
        <p:nvPicPr>
          <p:cNvPr id="2" name="73123279.wav">
            <a:hlinkClick r:id="" action="ppaction://media"/>
          </p:cNvPr>
          <p:cNvPicPr>
            <a:picLocks noChangeAspect="1"/>
          </p:cNvPicPr>
          <p:nvPr>
            <a:wavAudioFile r:embed="rId1" name="7312774F.wav"/>
          </p:nvPr>
        </p:nvPicPr>
        <p:blipFill>
          <a:blip r:embed="rId5">
            <a:extLst>
              <a:ext uri="{28A0092B-C50C-407E-A947-70E740481C1C}">
                <a14:useLocalDpi xmlns:a14="http://schemas.microsoft.com/office/drawing/2010/main" val="0"/>
              </a:ext>
            </a:extLst>
          </a:blip>
          <a:srcRect/>
          <a:stretch>
            <a:fillRect/>
          </a:stretch>
        </p:blipFill>
        <p:spPr bwMode="auto">
          <a:xfrm>
            <a:off x="4254500" y="51768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28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80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lIns="91440" tIns="45720" rIns="91440" bIns="45720"/>
          <a:lstStyle/>
          <a:p>
            <a:pPr eaLnBrk="1" hangingPunct="1"/>
            <a:r>
              <a:rPr lang="en-US" altLang="en-US" smtClean="0">
                <a:ea typeface="ＭＳ Ｐゴシック" pitchFamily="34" charset="-128"/>
              </a:rPr>
              <a:t>Phagocytosis</a:t>
            </a:r>
          </a:p>
        </p:txBody>
      </p:sp>
      <p:sp>
        <p:nvSpPr>
          <p:cNvPr id="22531" name="Rectangle 5"/>
          <p:cNvSpPr>
            <a:spLocks noGrp="1" noChangeArrowheads="1"/>
          </p:cNvSpPr>
          <p:nvPr>
            <p:ph idx="1"/>
          </p:nvPr>
        </p:nvSpPr>
        <p:spPr/>
        <p:txBody>
          <a:bodyPr lIns="91440" tIns="45720" rIns="91440" bIns="45720"/>
          <a:lstStyle/>
          <a:p>
            <a:pPr eaLnBrk="1" hangingPunct="1"/>
            <a:r>
              <a:rPr lang="en-US" altLang="en-US" i="1" smtClean="0">
                <a:ea typeface="ＭＳ Ｐゴシック" pitchFamily="34" charset="-128"/>
              </a:rPr>
              <a:t>Phago</a:t>
            </a:r>
            <a:r>
              <a:rPr lang="en-US" altLang="en-US" smtClean="0">
                <a:ea typeface="ＭＳ Ｐゴシック" pitchFamily="34" charset="-128"/>
              </a:rPr>
              <a:t>: from Greek, meaning eat</a:t>
            </a:r>
          </a:p>
          <a:p>
            <a:pPr eaLnBrk="1" hangingPunct="1"/>
            <a:r>
              <a:rPr lang="en-US" altLang="en-US" i="1" smtClean="0">
                <a:ea typeface="ＭＳ Ｐゴシック" pitchFamily="34" charset="-128"/>
              </a:rPr>
              <a:t>Cyte</a:t>
            </a:r>
            <a:r>
              <a:rPr lang="en-US" altLang="en-US" smtClean="0">
                <a:ea typeface="ＭＳ Ｐゴシック" pitchFamily="34" charset="-128"/>
              </a:rPr>
              <a:t>: from Greek, meaning cell</a:t>
            </a:r>
          </a:p>
          <a:p>
            <a:pPr eaLnBrk="1" hangingPunct="1"/>
            <a:r>
              <a:rPr lang="en-US" altLang="en-US" smtClean="0">
                <a:ea typeface="ＭＳ Ｐゴシック" pitchFamily="34" charset="-128"/>
              </a:rPr>
              <a:t>Ingestion of microbes or particles by a cell, performed by phagocytes</a:t>
            </a:r>
          </a:p>
        </p:txBody>
      </p:sp>
    </p:spTree>
    <p:extLst>
      <p:ext uri="{BB962C8B-B14F-4D97-AF65-F5344CB8AC3E}">
        <p14:creationId xmlns:p14="http://schemas.microsoft.com/office/powerpoint/2010/main" val="3395324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type="body" idx="1"/>
          </p:nvPr>
        </p:nvSpPr>
        <p:spPr>
          <a:xfrm>
            <a:off x="139700" y="1279525"/>
            <a:ext cx="8683625" cy="5210175"/>
          </a:xfrm>
        </p:spPr>
        <p:txBody>
          <a:bodyPr lIns="91440" tIns="45720" rIns="91440" bIns="45720"/>
          <a:lstStyle/>
          <a:p>
            <a:pPr eaLnBrk="1" hangingPunct="1"/>
            <a:r>
              <a:rPr lang="en-US" altLang="en-US" b="1" smtClean="0">
                <a:ea typeface="ＭＳ Ｐゴシック" pitchFamily="34" charset="-128"/>
              </a:rPr>
              <a:t>Neutrophils</a:t>
            </a:r>
          </a:p>
          <a:p>
            <a:pPr eaLnBrk="1" hangingPunct="1"/>
            <a:r>
              <a:rPr lang="en-US" altLang="en-US" b="1" smtClean="0">
                <a:ea typeface="ＭＳ Ｐゴシック" pitchFamily="34" charset="-128"/>
              </a:rPr>
              <a:t>Fixed macrophages</a:t>
            </a:r>
          </a:p>
          <a:p>
            <a:pPr eaLnBrk="1" hangingPunct="1"/>
            <a:r>
              <a:rPr lang="en-US" altLang="en-US" b="1" smtClean="0">
                <a:ea typeface="ＭＳ Ｐゴシック" pitchFamily="34" charset="-128"/>
              </a:rPr>
              <a:t>Wandering macrophages</a:t>
            </a:r>
          </a:p>
        </p:txBody>
      </p:sp>
      <p:sp>
        <p:nvSpPr>
          <p:cNvPr id="23555" name="Rectangle 4"/>
          <p:cNvSpPr>
            <a:spLocks noGrp="1" noChangeArrowheads="1"/>
          </p:cNvSpPr>
          <p:nvPr>
            <p:ph type="title"/>
          </p:nvPr>
        </p:nvSpPr>
        <p:spPr>
          <a:xfrm>
            <a:off x="119063" y="11113"/>
            <a:ext cx="8683625" cy="914400"/>
          </a:xfrm>
        </p:spPr>
        <p:txBody>
          <a:bodyPr lIns="91440" tIns="45720" rIns="91440" bIns="45720" anchor="ctr"/>
          <a:lstStyle/>
          <a:p>
            <a:pPr eaLnBrk="1" hangingPunct="1"/>
            <a:r>
              <a:rPr lang="en-US" altLang="en-US" smtClean="0">
                <a:ea typeface="ＭＳ Ｐゴシック" pitchFamily="34" charset="-128"/>
              </a:rPr>
              <a:t>Phagocytosis</a:t>
            </a:r>
          </a:p>
        </p:txBody>
      </p:sp>
    </p:spTree>
    <p:extLst>
      <p:ext uri="{BB962C8B-B14F-4D97-AF65-F5344CB8AC3E}">
        <p14:creationId xmlns:p14="http://schemas.microsoft.com/office/powerpoint/2010/main" val="17460909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b="2779"/>
          <a:stretch>
            <a:fillRect/>
          </a:stretch>
        </p:blipFill>
        <p:spPr bwMode="auto">
          <a:xfrm>
            <a:off x="1900238" y="457200"/>
            <a:ext cx="53435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3838575" y="1250950"/>
            <a:ext cx="5349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Pseudopods</a:t>
            </a:r>
          </a:p>
        </p:txBody>
      </p:sp>
      <p:sp>
        <p:nvSpPr>
          <p:cNvPr id="24580" name="Rectangle 5"/>
          <p:cNvSpPr>
            <a:spLocks noChangeArrowheads="1"/>
          </p:cNvSpPr>
          <p:nvPr/>
        </p:nvSpPr>
        <p:spPr bwMode="auto">
          <a:xfrm>
            <a:off x="2286000" y="1676400"/>
            <a:ext cx="45243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Phagocyte</a:t>
            </a:r>
          </a:p>
        </p:txBody>
      </p:sp>
      <p:sp>
        <p:nvSpPr>
          <p:cNvPr id="24581" name="Rectangle 6"/>
          <p:cNvSpPr>
            <a:spLocks noChangeArrowheads="1"/>
          </p:cNvSpPr>
          <p:nvPr/>
        </p:nvSpPr>
        <p:spPr bwMode="auto">
          <a:xfrm>
            <a:off x="3348038" y="2133600"/>
            <a:ext cx="4572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Cytoplasm</a:t>
            </a:r>
          </a:p>
        </p:txBody>
      </p:sp>
      <p:sp>
        <p:nvSpPr>
          <p:cNvPr id="24582" name="Rectangle 10"/>
          <p:cNvSpPr>
            <a:spLocks noChangeArrowheads="1"/>
          </p:cNvSpPr>
          <p:nvPr/>
        </p:nvSpPr>
        <p:spPr bwMode="auto">
          <a:xfrm>
            <a:off x="2441575" y="3013075"/>
            <a:ext cx="295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Microbe</a:t>
            </a:r>
          </a:p>
          <a:p>
            <a:pPr>
              <a:spcBef>
                <a:spcPct val="0"/>
              </a:spcBef>
              <a:buClrTx/>
              <a:buFontTx/>
              <a:buNone/>
            </a:pPr>
            <a:r>
              <a:rPr lang="en-US" altLang="en-US" sz="600" b="1">
                <a:cs typeface="Arial" charset="0"/>
              </a:rPr>
              <a:t>or other</a:t>
            </a:r>
          </a:p>
          <a:p>
            <a:pPr>
              <a:spcBef>
                <a:spcPct val="0"/>
              </a:spcBef>
              <a:buClrTx/>
              <a:buFontTx/>
              <a:buNone/>
            </a:pPr>
            <a:r>
              <a:rPr lang="en-US" altLang="en-US" sz="600" b="1">
                <a:cs typeface="Arial" charset="0"/>
              </a:rPr>
              <a:t>particle</a:t>
            </a:r>
          </a:p>
        </p:txBody>
      </p:sp>
      <p:sp>
        <p:nvSpPr>
          <p:cNvPr id="24583" name="Rectangle 11"/>
          <p:cNvSpPr>
            <a:spLocks noChangeArrowheads="1"/>
          </p:cNvSpPr>
          <p:nvPr/>
        </p:nvSpPr>
        <p:spPr bwMode="auto">
          <a:xfrm>
            <a:off x="2103438" y="3592513"/>
            <a:ext cx="3857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Details of</a:t>
            </a:r>
          </a:p>
          <a:p>
            <a:pPr>
              <a:spcBef>
                <a:spcPct val="0"/>
              </a:spcBef>
              <a:buClrTx/>
              <a:buFontTx/>
              <a:buNone/>
            </a:pPr>
            <a:r>
              <a:rPr lang="en-US" altLang="en-US" sz="600" b="1">
                <a:cs typeface="Arial" charset="0"/>
              </a:rPr>
              <a:t>adherence</a:t>
            </a:r>
          </a:p>
        </p:txBody>
      </p:sp>
      <p:sp>
        <p:nvSpPr>
          <p:cNvPr id="24584" name="Rectangle 12"/>
          <p:cNvSpPr>
            <a:spLocks noChangeArrowheads="1"/>
          </p:cNvSpPr>
          <p:nvPr/>
        </p:nvSpPr>
        <p:spPr bwMode="auto">
          <a:xfrm>
            <a:off x="2859088" y="3652838"/>
            <a:ext cx="5746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500" b="1">
                <a:cs typeface="Arial" charset="0"/>
              </a:rPr>
              <a:t>PAMP (peptidoglycan</a:t>
            </a:r>
          </a:p>
          <a:p>
            <a:pPr>
              <a:spcBef>
                <a:spcPct val="0"/>
              </a:spcBef>
              <a:buClrTx/>
              <a:buFontTx/>
              <a:buNone/>
            </a:pPr>
            <a:r>
              <a:rPr lang="en-US" altLang="en-US" sz="500" b="1">
                <a:cs typeface="Arial" charset="0"/>
              </a:rPr>
              <a:t>in cell wall)</a:t>
            </a:r>
          </a:p>
        </p:txBody>
      </p:sp>
      <p:sp>
        <p:nvSpPr>
          <p:cNvPr id="24585" name="Rectangle 13"/>
          <p:cNvSpPr>
            <a:spLocks noChangeArrowheads="1"/>
          </p:cNvSpPr>
          <p:nvPr/>
        </p:nvSpPr>
        <p:spPr bwMode="auto">
          <a:xfrm>
            <a:off x="2211388" y="4619625"/>
            <a:ext cx="669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TLR</a:t>
            </a:r>
          </a:p>
          <a:p>
            <a:pPr>
              <a:spcBef>
                <a:spcPct val="0"/>
              </a:spcBef>
              <a:buClrTx/>
              <a:buFontTx/>
              <a:buNone/>
            </a:pPr>
            <a:r>
              <a:rPr lang="en-US" altLang="en-US" sz="600" b="1">
                <a:cs typeface="Arial" charset="0"/>
              </a:rPr>
              <a:t>(Toll-like receptor)</a:t>
            </a:r>
          </a:p>
        </p:txBody>
      </p:sp>
      <p:sp>
        <p:nvSpPr>
          <p:cNvPr id="24586" name="Rectangle 14"/>
          <p:cNvSpPr>
            <a:spLocks noChangeArrowheads="1"/>
          </p:cNvSpPr>
          <p:nvPr/>
        </p:nvSpPr>
        <p:spPr bwMode="auto">
          <a:xfrm>
            <a:off x="3789363" y="3117850"/>
            <a:ext cx="4429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Lysosome</a:t>
            </a:r>
          </a:p>
        </p:txBody>
      </p:sp>
      <p:sp>
        <p:nvSpPr>
          <p:cNvPr id="24587" name="Rectangle 15"/>
          <p:cNvSpPr>
            <a:spLocks noChangeArrowheads="1"/>
          </p:cNvSpPr>
          <p:nvPr/>
        </p:nvSpPr>
        <p:spPr bwMode="auto">
          <a:xfrm>
            <a:off x="4649788" y="3648075"/>
            <a:ext cx="3984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Digestive</a:t>
            </a:r>
          </a:p>
          <a:p>
            <a:pPr>
              <a:spcBef>
                <a:spcPct val="0"/>
              </a:spcBef>
              <a:buClrTx/>
              <a:buFontTx/>
              <a:buNone/>
            </a:pPr>
            <a:r>
              <a:rPr lang="en-US" altLang="en-US" sz="700" b="1">
                <a:cs typeface="Arial" charset="0"/>
              </a:rPr>
              <a:t>enzymes</a:t>
            </a:r>
          </a:p>
        </p:txBody>
      </p:sp>
      <p:sp>
        <p:nvSpPr>
          <p:cNvPr id="24588" name="Rectangle 16"/>
          <p:cNvSpPr>
            <a:spLocks noChangeArrowheads="1"/>
          </p:cNvSpPr>
          <p:nvPr/>
        </p:nvSpPr>
        <p:spPr bwMode="auto">
          <a:xfrm>
            <a:off x="5084763" y="4267200"/>
            <a:ext cx="5000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Indigestible</a:t>
            </a:r>
          </a:p>
          <a:p>
            <a:pPr>
              <a:spcBef>
                <a:spcPct val="0"/>
              </a:spcBef>
              <a:buClrTx/>
              <a:buFontTx/>
              <a:buNone/>
            </a:pPr>
            <a:r>
              <a:rPr lang="en-US" altLang="en-US" sz="700" b="1">
                <a:cs typeface="Arial" charset="0"/>
              </a:rPr>
              <a:t>material</a:t>
            </a:r>
          </a:p>
        </p:txBody>
      </p:sp>
      <p:sp>
        <p:nvSpPr>
          <p:cNvPr id="24589" name="Rectangle 17"/>
          <p:cNvSpPr>
            <a:spLocks noChangeArrowheads="1"/>
          </p:cNvSpPr>
          <p:nvPr/>
        </p:nvSpPr>
        <p:spPr bwMode="auto">
          <a:xfrm>
            <a:off x="3200400" y="4846638"/>
            <a:ext cx="7937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Plasma membrane</a:t>
            </a:r>
          </a:p>
        </p:txBody>
      </p:sp>
      <p:sp>
        <p:nvSpPr>
          <p:cNvPr id="24590" name="Rectangle 22"/>
          <p:cNvSpPr>
            <a:spLocks noChangeArrowheads="1"/>
          </p:cNvSpPr>
          <p:nvPr/>
        </p:nvSpPr>
        <p:spPr bwMode="auto">
          <a:xfrm>
            <a:off x="4983163" y="3873500"/>
            <a:ext cx="368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Partially</a:t>
            </a:r>
          </a:p>
          <a:p>
            <a:pPr>
              <a:spcBef>
                <a:spcPct val="0"/>
              </a:spcBef>
              <a:buClrTx/>
              <a:buFontTx/>
              <a:buNone/>
            </a:pPr>
            <a:r>
              <a:rPr lang="en-US" altLang="en-US" sz="700" b="1">
                <a:cs typeface="Arial" charset="0"/>
              </a:rPr>
              <a:t>digested</a:t>
            </a:r>
          </a:p>
          <a:p>
            <a:pPr>
              <a:spcBef>
                <a:spcPct val="0"/>
              </a:spcBef>
              <a:buClrTx/>
              <a:buFontTx/>
              <a:buNone/>
            </a:pPr>
            <a:r>
              <a:rPr lang="en-US" altLang="en-US" sz="700" b="1">
                <a:cs typeface="Arial" charset="0"/>
              </a:rPr>
              <a:t>microbe</a:t>
            </a:r>
          </a:p>
        </p:txBody>
      </p:sp>
      <p:cxnSp>
        <p:nvCxnSpPr>
          <p:cNvPr id="16" name="Straight Connector 15"/>
          <p:cNvCxnSpPr/>
          <p:nvPr/>
        </p:nvCxnSpPr>
        <p:spPr>
          <a:xfrm>
            <a:off x="3492500" y="4643438"/>
            <a:ext cx="144463" cy="19843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3275013" y="4711700"/>
            <a:ext cx="361950" cy="130175"/>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2692400" y="3889375"/>
            <a:ext cx="258763" cy="290513"/>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2601913" y="4267200"/>
            <a:ext cx="146050" cy="381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087813" y="1358900"/>
            <a:ext cx="377825" cy="18097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978275" y="3241675"/>
            <a:ext cx="0" cy="9207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4949825" y="3451225"/>
            <a:ext cx="134938" cy="185738"/>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4949825" y="3451225"/>
            <a:ext cx="33338" cy="185738"/>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5402263" y="3775075"/>
            <a:ext cx="268287" cy="18415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5421313" y="3944938"/>
            <a:ext cx="268287" cy="14287"/>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flipV="1">
            <a:off x="5321300" y="4483100"/>
            <a:ext cx="252413" cy="212725"/>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flipV="1">
            <a:off x="5321300" y="4483100"/>
            <a:ext cx="252413" cy="74613"/>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5402263" y="2241550"/>
            <a:ext cx="23653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402263" y="1358900"/>
            <a:ext cx="19050" cy="88265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805238" y="1358900"/>
            <a:ext cx="282575" cy="317500"/>
          </a:xfrm>
          <a:prstGeom prst="line">
            <a:avLst/>
          </a:prstGeom>
        </p:spPr>
        <p:style>
          <a:lnRef idx="1">
            <a:schemeClr val="dk1"/>
          </a:lnRef>
          <a:fillRef idx="0">
            <a:schemeClr val="dk1"/>
          </a:fillRef>
          <a:effectRef idx="0">
            <a:schemeClr val="dk1"/>
          </a:effectRef>
          <a:fontRef idx="minor">
            <a:schemeClr val="tx1"/>
          </a:fontRef>
        </p:style>
      </p:cxnSp>
      <p:grpSp>
        <p:nvGrpSpPr>
          <p:cNvPr id="24606" name="Group 4"/>
          <p:cNvGrpSpPr>
            <a:grpSpLocks/>
          </p:cNvGrpSpPr>
          <p:nvPr/>
        </p:nvGrpSpPr>
        <p:grpSpPr bwMode="auto">
          <a:xfrm>
            <a:off x="3695700" y="1652588"/>
            <a:ext cx="252413" cy="141287"/>
            <a:chOff x="3696476" y="1652588"/>
            <a:chExt cx="251271" cy="141940"/>
          </a:xfrm>
        </p:grpSpPr>
        <p:sp>
          <p:nvSpPr>
            <p:cNvPr id="32" name="Oval 31"/>
            <p:cNvSpPr/>
            <p:nvPr/>
          </p:nvSpPr>
          <p:spPr>
            <a:xfrm rot="20338584">
              <a:off x="3696476" y="1666941"/>
              <a:ext cx="251271" cy="12758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cs typeface="Arial" pitchFamily="34" charset="0"/>
              </a:endParaRPr>
            </a:p>
          </p:txBody>
        </p:sp>
        <p:pic>
          <p:nvPicPr>
            <p:cNvPr id="33" name="Picture 1"/>
            <p:cNvPicPr>
              <a:picLocks noChangeAspect="1"/>
            </p:cNvPicPr>
            <p:nvPr/>
          </p:nvPicPr>
          <p:blipFill rotWithShape="1">
            <a:blip r:embed="rId3">
              <a:extLst>
                <a:ext uri="{28A0092B-C50C-407E-A947-70E740481C1C}">
                  <a14:useLocalDpi xmlns:a14="http://schemas.microsoft.com/office/drawing/2010/main" val="0"/>
                </a:ext>
              </a:extLst>
            </a:blip>
            <a:srcRect l="34352" t="19539" r="64040" b="79565"/>
            <a:stretch/>
          </p:blipFill>
          <p:spPr bwMode="auto">
            <a:xfrm>
              <a:off x="3736181" y="1652588"/>
              <a:ext cx="85930" cy="5476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07" name="Rectangle 9"/>
          <p:cNvSpPr>
            <a:spLocks noChangeArrowheads="1"/>
          </p:cNvSpPr>
          <p:nvPr/>
        </p:nvSpPr>
        <p:spPr bwMode="auto">
          <a:xfrm>
            <a:off x="2024063" y="2308225"/>
            <a:ext cx="66833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CHEMOTAXIS</a:t>
            </a:r>
          </a:p>
          <a:p>
            <a:pPr>
              <a:spcBef>
                <a:spcPct val="0"/>
              </a:spcBef>
              <a:buClrTx/>
              <a:buFontTx/>
              <a:buNone/>
            </a:pPr>
            <a:r>
              <a:rPr lang="en-US" altLang="en-US" sz="700" b="1">
                <a:cs typeface="Arial" charset="0"/>
              </a:rPr>
              <a:t>and</a:t>
            </a:r>
          </a:p>
          <a:p>
            <a:pPr>
              <a:spcBef>
                <a:spcPct val="0"/>
              </a:spcBef>
              <a:buClrTx/>
              <a:buFontTx/>
              <a:buNone/>
            </a:pPr>
            <a:r>
              <a:rPr lang="en-US" altLang="en-US" sz="700" b="1">
                <a:cs typeface="Arial" charset="0"/>
              </a:rPr>
              <a:t>ADHERENCE</a:t>
            </a:r>
          </a:p>
          <a:p>
            <a:pPr>
              <a:spcBef>
                <a:spcPct val="0"/>
              </a:spcBef>
              <a:buClrTx/>
              <a:buFontTx/>
              <a:buNone/>
            </a:pPr>
            <a:r>
              <a:rPr lang="en-US" altLang="en-US" sz="700" b="1">
                <a:cs typeface="Arial" charset="0"/>
              </a:rPr>
              <a:t>of phagocyte to</a:t>
            </a:r>
          </a:p>
          <a:p>
            <a:pPr>
              <a:spcBef>
                <a:spcPct val="0"/>
              </a:spcBef>
              <a:buClrTx/>
              <a:buFontTx/>
              <a:buNone/>
            </a:pPr>
            <a:r>
              <a:rPr lang="en-US" altLang="en-US" sz="700" b="1">
                <a:cs typeface="Arial" charset="0"/>
              </a:rPr>
              <a:t>microbe</a:t>
            </a:r>
          </a:p>
        </p:txBody>
      </p:sp>
      <p:grpSp>
        <p:nvGrpSpPr>
          <p:cNvPr id="24608" name="Group 4"/>
          <p:cNvGrpSpPr>
            <a:grpSpLocks/>
          </p:cNvGrpSpPr>
          <p:nvPr/>
        </p:nvGrpSpPr>
        <p:grpSpPr bwMode="auto">
          <a:xfrm>
            <a:off x="1854200" y="2300288"/>
            <a:ext cx="169863" cy="107950"/>
            <a:chOff x="1854200" y="2300893"/>
            <a:chExt cx="169863" cy="108133"/>
          </a:xfrm>
        </p:grpSpPr>
        <p:sp>
          <p:nvSpPr>
            <p:cNvPr id="24635" name="Oval 5"/>
            <p:cNvSpPr>
              <a:spLocks noChangeArrowheads="1"/>
            </p:cNvSpPr>
            <p:nvPr/>
          </p:nvSpPr>
          <p:spPr bwMode="auto">
            <a:xfrm>
              <a:off x="1884267" y="2300893"/>
              <a:ext cx="107963" cy="108133"/>
            </a:xfrm>
            <a:prstGeom prst="ellipse">
              <a:avLst/>
            </a:prstGeom>
            <a:solidFill>
              <a:srgbClr val="0070C0"/>
            </a:solidFill>
            <a:ln w="9525" algn="ctr">
              <a:solidFill>
                <a:srgbClr val="0070C0"/>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a:cs typeface="Arial" charset="0"/>
              </a:endParaRPr>
            </a:p>
          </p:txBody>
        </p:sp>
        <p:sp>
          <p:nvSpPr>
            <p:cNvPr id="37" name="TextBox 36"/>
            <p:cNvSpPr txBox="1"/>
            <p:nvPr/>
          </p:nvSpPr>
          <p:spPr bwMode="auto">
            <a:xfrm>
              <a:off x="1854200" y="2300893"/>
              <a:ext cx="169863" cy="108133"/>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1</a:t>
              </a:r>
            </a:p>
          </p:txBody>
        </p:sp>
      </p:grpSp>
      <p:grpSp>
        <p:nvGrpSpPr>
          <p:cNvPr id="24609" name="Group 15"/>
          <p:cNvGrpSpPr>
            <a:grpSpLocks/>
          </p:cNvGrpSpPr>
          <p:nvPr/>
        </p:nvGrpSpPr>
        <p:grpSpPr bwMode="auto">
          <a:xfrm>
            <a:off x="4335463" y="1517650"/>
            <a:ext cx="373062" cy="212725"/>
            <a:chOff x="4336097" y="1517650"/>
            <a:chExt cx="373063" cy="212724"/>
          </a:xfrm>
        </p:grpSpPr>
        <p:sp>
          <p:nvSpPr>
            <p:cNvPr id="39" name="Oval 38"/>
            <p:cNvSpPr/>
            <p:nvPr/>
          </p:nvSpPr>
          <p:spPr>
            <a:xfrm rot="779752">
              <a:off x="4336097" y="1539875"/>
              <a:ext cx="373063" cy="1904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cs typeface="Arial" pitchFamily="34" charset="0"/>
              </a:endParaRPr>
            </a:p>
          </p:txBody>
        </p:sp>
        <p:pic>
          <p:nvPicPr>
            <p:cNvPr id="40" name="Picture 1"/>
            <p:cNvPicPr>
              <a:picLocks noChangeAspect="1"/>
            </p:cNvPicPr>
            <p:nvPr/>
          </p:nvPicPr>
          <p:blipFill rotWithShape="1">
            <a:blip r:embed="rId3">
              <a:extLst>
                <a:ext uri="{28A0092B-C50C-407E-A947-70E740481C1C}">
                  <a14:useLocalDpi xmlns:a14="http://schemas.microsoft.com/office/drawing/2010/main" val="0"/>
                </a:ext>
              </a:extLst>
            </a:blip>
            <a:srcRect l="47314" t="17439" r="49730" b="81162"/>
            <a:stretch/>
          </p:blipFill>
          <p:spPr bwMode="auto">
            <a:xfrm>
              <a:off x="4433129" y="1517650"/>
              <a:ext cx="157921" cy="8554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10" name="Rectangle 8"/>
          <p:cNvSpPr>
            <a:spLocks noChangeArrowheads="1"/>
          </p:cNvSpPr>
          <p:nvPr/>
        </p:nvSpPr>
        <p:spPr bwMode="auto">
          <a:xfrm>
            <a:off x="2947988" y="2363788"/>
            <a:ext cx="10620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INGESTION</a:t>
            </a:r>
          </a:p>
          <a:p>
            <a:pPr>
              <a:spcBef>
                <a:spcPct val="0"/>
              </a:spcBef>
              <a:buClrTx/>
              <a:buFontTx/>
              <a:buNone/>
            </a:pPr>
            <a:r>
              <a:rPr lang="en-US" altLang="en-US" sz="700" b="1">
                <a:cs typeface="Arial" charset="0"/>
              </a:rPr>
              <a:t>of microbe by phagocyte</a:t>
            </a:r>
          </a:p>
        </p:txBody>
      </p:sp>
      <p:grpSp>
        <p:nvGrpSpPr>
          <p:cNvPr id="24611" name="Group 5"/>
          <p:cNvGrpSpPr>
            <a:grpSpLocks/>
          </p:cNvGrpSpPr>
          <p:nvPr/>
        </p:nvGrpSpPr>
        <p:grpSpPr bwMode="auto">
          <a:xfrm>
            <a:off x="2790825" y="2354263"/>
            <a:ext cx="169863" cy="109537"/>
            <a:chOff x="2790825" y="2354900"/>
            <a:chExt cx="169862" cy="108272"/>
          </a:xfrm>
        </p:grpSpPr>
        <p:sp>
          <p:nvSpPr>
            <p:cNvPr id="24631" name="Oval 5"/>
            <p:cNvSpPr>
              <a:spLocks noChangeArrowheads="1"/>
            </p:cNvSpPr>
            <p:nvPr/>
          </p:nvSpPr>
          <p:spPr bwMode="auto">
            <a:xfrm>
              <a:off x="2820874" y="2354900"/>
              <a:ext cx="107899" cy="108272"/>
            </a:xfrm>
            <a:prstGeom prst="ellipse">
              <a:avLst/>
            </a:prstGeom>
            <a:solidFill>
              <a:srgbClr val="0070C0"/>
            </a:solidFill>
            <a:ln w="9525" algn="ctr">
              <a:solidFill>
                <a:srgbClr val="0070C0"/>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a:cs typeface="Arial" charset="0"/>
              </a:endParaRPr>
            </a:p>
          </p:txBody>
        </p:sp>
        <p:sp>
          <p:nvSpPr>
            <p:cNvPr id="44" name="TextBox 43"/>
            <p:cNvSpPr txBox="1"/>
            <p:nvPr/>
          </p:nvSpPr>
          <p:spPr bwMode="auto">
            <a:xfrm>
              <a:off x="2790825" y="2354900"/>
              <a:ext cx="169862" cy="108272"/>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2</a:t>
              </a:r>
            </a:p>
          </p:txBody>
        </p:sp>
      </p:grpSp>
      <p:sp>
        <p:nvSpPr>
          <p:cNvPr id="24612" name="Rectangle 7"/>
          <p:cNvSpPr>
            <a:spLocks noChangeArrowheads="1"/>
          </p:cNvSpPr>
          <p:nvPr/>
        </p:nvSpPr>
        <p:spPr bwMode="auto">
          <a:xfrm>
            <a:off x="4149725" y="2179638"/>
            <a:ext cx="1077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Formation of phagosome</a:t>
            </a:r>
          </a:p>
          <a:p>
            <a:pPr>
              <a:spcBef>
                <a:spcPct val="0"/>
              </a:spcBef>
              <a:buClrTx/>
              <a:buFontTx/>
              <a:buNone/>
            </a:pPr>
            <a:r>
              <a:rPr lang="en-US" altLang="en-US" sz="700" b="1">
                <a:cs typeface="Arial" charset="0"/>
              </a:rPr>
              <a:t>(phagocytic vesicle)</a:t>
            </a:r>
          </a:p>
        </p:txBody>
      </p:sp>
      <p:sp>
        <p:nvSpPr>
          <p:cNvPr id="24613" name="Oval 5"/>
          <p:cNvSpPr>
            <a:spLocks noChangeArrowheads="1"/>
          </p:cNvSpPr>
          <p:nvPr/>
        </p:nvSpPr>
        <p:spPr bwMode="auto">
          <a:xfrm>
            <a:off x="4033838" y="2171700"/>
            <a:ext cx="107950" cy="109538"/>
          </a:xfrm>
          <a:prstGeom prst="ellipse">
            <a:avLst/>
          </a:prstGeom>
          <a:solidFill>
            <a:srgbClr val="0070C0"/>
          </a:solidFill>
          <a:ln w="9525" algn="ctr">
            <a:solidFill>
              <a:srgbClr val="0070C0"/>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a:cs typeface="Arial" charset="0"/>
            </a:endParaRPr>
          </a:p>
        </p:txBody>
      </p:sp>
      <p:sp>
        <p:nvSpPr>
          <p:cNvPr id="47" name="TextBox 46"/>
          <p:cNvSpPr txBox="1"/>
          <p:nvPr/>
        </p:nvSpPr>
        <p:spPr bwMode="auto">
          <a:xfrm>
            <a:off x="4013200" y="2173288"/>
            <a:ext cx="169863" cy="106362"/>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3</a:t>
            </a:r>
          </a:p>
        </p:txBody>
      </p:sp>
      <p:sp>
        <p:nvSpPr>
          <p:cNvPr id="24615" name="Rectangle 18"/>
          <p:cNvSpPr>
            <a:spLocks noChangeArrowheads="1"/>
          </p:cNvSpPr>
          <p:nvPr/>
        </p:nvSpPr>
        <p:spPr bwMode="auto">
          <a:xfrm>
            <a:off x="5710238" y="2817813"/>
            <a:ext cx="10937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Fusion of phagosome</a:t>
            </a:r>
          </a:p>
          <a:p>
            <a:pPr>
              <a:spcBef>
                <a:spcPct val="0"/>
              </a:spcBef>
              <a:buClrTx/>
              <a:buFontTx/>
              <a:buNone/>
            </a:pPr>
            <a:r>
              <a:rPr lang="en-US" altLang="en-US" sz="700" b="1">
                <a:cs typeface="Arial" charset="0"/>
              </a:rPr>
              <a:t>with a lysosome</a:t>
            </a:r>
          </a:p>
          <a:p>
            <a:pPr>
              <a:spcBef>
                <a:spcPct val="0"/>
              </a:spcBef>
              <a:buClrTx/>
              <a:buFontTx/>
              <a:buNone/>
            </a:pPr>
            <a:r>
              <a:rPr lang="en-US" altLang="en-US" sz="700" b="1">
                <a:cs typeface="Arial" charset="0"/>
              </a:rPr>
              <a:t>to form a phagolysosome</a:t>
            </a:r>
          </a:p>
        </p:txBody>
      </p:sp>
      <p:sp>
        <p:nvSpPr>
          <p:cNvPr id="24616" name="Oval 5"/>
          <p:cNvSpPr>
            <a:spLocks noChangeArrowheads="1"/>
          </p:cNvSpPr>
          <p:nvPr/>
        </p:nvSpPr>
        <p:spPr bwMode="auto">
          <a:xfrm>
            <a:off x="5580063" y="2814638"/>
            <a:ext cx="107950" cy="109537"/>
          </a:xfrm>
          <a:prstGeom prst="ellipse">
            <a:avLst/>
          </a:prstGeom>
          <a:solidFill>
            <a:srgbClr val="0070C0"/>
          </a:solidFill>
          <a:ln w="9525" algn="ctr">
            <a:solidFill>
              <a:srgbClr val="0070C0"/>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a:p>
        </p:txBody>
      </p:sp>
      <p:sp>
        <p:nvSpPr>
          <p:cNvPr id="50" name="TextBox 49"/>
          <p:cNvSpPr txBox="1"/>
          <p:nvPr/>
        </p:nvSpPr>
        <p:spPr bwMode="auto">
          <a:xfrm>
            <a:off x="5549900" y="2816225"/>
            <a:ext cx="169863" cy="106363"/>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4</a:t>
            </a:r>
          </a:p>
        </p:txBody>
      </p:sp>
      <p:sp>
        <p:nvSpPr>
          <p:cNvPr id="24618" name="Rectangle 19"/>
          <p:cNvSpPr>
            <a:spLocks noChangeArrowheads="1"/>
          </p:cNvSpPr>
          <p:nvPr/>
        </p:nvSpPr>
        <p:spPr bwMode="auto">
          <a:xfrm>
            <a:off x="6221413" y="3611563"/>
            <a:ext cx="6826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DIGESTION</a:t>
            </a:r>
          </a:p>
          <a:p>
            <a:pPr>
              <a:spcBef>
                <a:spcPct val="0"/>
              </a:spcBef>
              <a:buClrTx/>
              <a:buFontTx/>
              <a:buNone/>
            </a:pPr>
            <a:r>
              <a:rPr lang="en-US" altLang="en-US" sz="700" b="1">
                <a:cs typeface="Arial" charset="0"/>
              </a:rPr>
              <a:t>of ingested</a:t>
            </a:r>
          </a:p>
          <a:p>
            <a:pPr>
              <a:spcBef>
                <a:spcPct val="0"/>
              </a:spcBef>
              <a:buClrTx/>
              <a:buFontTx/>
              <a:buNone/>
            </a:pPr>
            <a:r>
              <a:rPr lang="en-US" altLang="en-US" sz="700" b="1">
                <a:cs typeface="Arial" charset="0"/>
              </a:rPr>
              <a:t>microbes by</a:t>
            </a:r>
          </a:p>
          <a:p>
            <a:pPr>
              <a:spcBef>
                <a:spcPct val="0"/>
              </a:spcBef>
              <a:buClrTx/>
              <a:buFontTx/>
              <a:buNone/>
            </a:pPr>
            <a:r>
              <a:rPr lang="en-US" altLang="en-US" sz="700" b="1">
                <a:cs typeface="Arial" charset="0"/>
              </a:rPr>
              <a:t>enzymes in the</a:t>
            </a:r>
          </a:p>
          <a:p>
            <a:pPr>
              <a:spcBef>
                <a:spcPct val="0"/>
              </a:spcBef>
              <a:buClrTx/>
              <a:buFontTx/>
              <a:buNone/>
            </a:pPr>
            <a:r>
              <a:rPr lang="en-US" altLang="en-US" sz="700" b="1">
                <a:cs typeface="Arial" charset="0"/>
              </a:rPr>
              <a:t>phagolysosome</a:t>
            </a:r>
          </a:p>
        </p:txBody>
      </p:sp>
      <p:sp>
        <p:nvSpPr>
          <p:cNvPr id="24619" name="Oval 5"/>
          <p:cNvSpPr>
            <a:spLocks noChangeArrowheads="1"/>
          </p:cNvSpPr>
          <p:nvPr/>
        </p:nvSpPr>
        <p:spPr bwMode="auto">
          <a:xfrm>
            <a:off x="6081713" y="3609975"/>
            <a:ext cx="107950" cy="109538"/>
          </a:xfrm>
          <a:prstGeom prst="ellipse">
            <a:avLst/>
          </a:prstGeom>
          <a:solidFill>
            <a:srgbClr val="0070C0"/>
          </a:solidFill>
          <a:ln w="9525" algn="ctr">
            <a:solidFill>
              <a:srgbClr val="0070C0"/>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a:p>
        </p:txBody>
      </p:sp>
      <p:sp>
        <p:nvSpPr>
          <p:cNvPr id="53" name="TextBox 52"/>
          <p:cNvSpPr txBox="1"/>
          <p:nvPr/>
        </p:nvSpPr>
        <p:spPr bwMode="auto">
          <a:xfrm>
            <a:off x="6051550" y="3611563"/>
            <a:ext cx="169863" cy="106362"/>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5</a:t>
            </a:r>
          </a:p>
        </p:txBody>
      </p:sp>
      <p:sp>
        <p:nvSpPr>
          <p:cNvPr id="24621" name="Rectangle 20"/>
          <p:cNvSpPr>
            <a:spLocks noChangeArrowheads="1"/>
          </p:cNvSpPr>
          <p:nvPr/>
        </p:nvSpPr>
        <p:spPr bwMode="auto">
          <a:xfrm>
            <a:off x="6154738" y="4603750"/>
            <a:ext cx="74453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Formation of</a:t>
            </a:r>
          </a:p>
          <a:p>
            <a:pPr>
              <a:spcBef>
                <a:spcPct val="0"/>
              </a:spcBef>
              <a:buClrTx/>
              <a:buFontTx/>
              <a:buNone/>
            </a:pPr>
            <a:r>
              <a:rPr lang="en-US" altLang="en-US" sz="700" b="1">
                <a:cs typeface="Arial" charset="0"/>
              </a:rPr>
              <a:t>the residual body</a:t>
            </a:r>
          </a:p>
          <a:p>
            <a:pPr>
              <a:spcBef>
                <a:spcPct val="0"/>
              </a:spcBef>
              <a:buClrTx/>
              <a:buFontTx/>
              <a:buNone/>
            </a:pPr>
            <a:r>
              <a:rPr lang="en-US" altLang="en-US" sz="700" b="1">
                <a:cs typeface="Arial" charset="0"/>
              </a:rPr>
              <a:t>containing</a:t>
            </a:r>
          </a:p>
          <a:p>
            <a:pPr>
              <a:spcBef>
                <a:spcPct val="0"/>
              </a:spcBef>
              <a:buClrTx/>
              <a:buFontTx/>
              <a:buNone/>
            </a:pPr>
            <a:r>
              <a:rPr lang="en-US" altLang="en-US" sz="700" b="1">
                <a:cs typeface="Arial" charset="0"/>
              </a:rPr>
              <a:t>indigestible</a:t>
            </a:r>
          </a:p>
          <a:p>
            <a:pPr>
              <a:spcBef>
                <a:spcPct val="0"/>
              </a:spcBef>
              <a:buClrTx/>
              <a:buFontTx/>
              <a:buNone/>
            </a:pPr>
            <a:r>
              <a:rPr lang="en-US" altLang="en-US" sz="700" b="1">
                <a:cs typeface="Arial" charset="0"/>
              </a:rPr>
              <a:t>material</a:t>
            </a:r>
          </a:p>
        </p:txBody>
      </p:sp>
      <p:sp>
        <p:nvSpPr>
          <p:cNvPr id="24622" name="Oval 5"/>
          <p:cNvSpPr>
            <a:spLocks noChangeArrowheads="1"/>
          </p:cNvSpPr>
          <p:nvPr/>
        </p:nvSpPr>
        <p:spPr bwMode="auto">
          <a:xfrm>
            <a:off x="6024563" y="4598988"/>
            <a:ext cx="107950" cy="107950"/>
          </a:xfrm>
          <a:prstGeom prst="ellipse">
            <a:avLst/>
          </a:prstGeom>
          <a:solidFill>
            <a:srgbClr val="0070C0"/>
          </a:solidFill>
          <a:ln w="9525" algn="ctr">
            <a:solidFill>
              <a:srgbClr val="0070C0"/>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a:p>
        </p:txBody>
      </p:sp>
      <p:sp>
        <p:nvSpPr>
          <p:cNvPr id="56" name="TextBox 55"/>
          <p:cNvSpPr txBox="1"/>
          <p:nvPr/>
        </p:nvSpPr>
        <p:spPr bwMode="auto">
          <a:xfrm>
            <a:off x="5994400" y="4600575"/>
            <a:ext cx="169863" cy="106363"/>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6</a:t>
            </a:r>
          </a:p>
        </p:txBody>
      </p:sp>
      <p:sp>
        <p:nvSpPr>
          <p:cNvPr id="57" name="Rounded Rectangle 56"/>
          <p:cNvSpPr/>
          <p:nvPr/>
        </p:nvSpPr>
        <p:spPr>
          <a:xfrm>
            <a:off x="5213350" y="876300"/>
            <a:ext cx="962025" cy="479425"/>
          </a:xfrm>
          <a:prstGeom prst="roundRect">
            <a:avLst/>
          </a:prstGeom>
          <a:no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625" name="Rectangle 21"/>
          <p:cNvSpPr>
            <a:spLocks noChangeArrowheads="1"/>
          </p:cNvSpPr>
          <p:nvPr/>
        </p:nvSpPr>
        <p:spPr bwMode="auto">
          <a:xfrm>
            <a:off x="4749800" y="5662613"/>
            <a:ext cx="6715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DISCHARGE of</a:t>
            </a:r>
          </a:p>
          <a:p>
            <a:pPr>
              <a:spcBef>
                <a:spcPct val="0"/>
              </a:spcBef>
              <a:buClrTx/>
              <a:buFontTx/>
              <a:buNone/>
            </a:pPr>
            <a:r>
              <a:rPr lang="en-US" altLang="en-US" sz="700" b="1">
                <a:cs typeface="Arial" charset="0"/>
              </a:rPr>
              <a:t>waste materials</a:t>
            </a:r>
          </a:p>
        </p:txBody>
      </p:sp>
      <p:sp>
        <p:nvSpPr>
          <p:cNvPr id="24626" name="Oval 5"/>
          <p:cNvSpPr>
            <a:spLocks noChangeArrowheads="1"/>
          </p:cNvSpPr>
          <p:nvPr/>
        </p:nvSpPr>
        <p:spPr bwMode="auto">
          <a:xfrm>
            <a:off x="4605338" y="5659438"/>
            <a:ext cx="107950" cy="109537"/>
          </a:xfrm>
          <a:prstGeom prst="ellipse">
            <a:avLst/>
          </a:prstGeom>
          <a:solidFill>
            <a:srgbClr val="0070C0"/>
          </a:solidFill>
          <a:ln w="9525" algn="ctr">
            <a:solidFill>
              <a:srgbClr val="0070C0"/>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a:p>
        </p:txBody>
      </p:sp>
      <p:sp>
        <p:nvSpPr>
          <p:cNvPr id="60" name="TextBox 59"/>
          <p:cNvSpPr txBox="1"/>
          <p:nvPr/>
        </p:nvSpPr>
        <p:spPr bwMode="auto">
          <a:xfrm>
            <a:off x="4584700" y="5661025"/>
            <a:ext cx="169863" cy="106363"/>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7</a:t>
            </a:r>
          </a:p>
        </p:txBody>
      </p:sp>
      <p:sp>
        <p:nvSpPr>
          <p:cNvPr id="24628" name="Rectangle 3"/>
          <p:cNvSpPr>
            <a:spLocks noChangeArrowheads="1"/>
          </p:cNvSpPr>
          <p:nvPr/>
        </p:nvSpPr>
        <p:spPr bwMode="auto">
          <a:xfrm>
            <a:off x="5057775" y="857250"/>
            <a:ext cx="127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gn="ctr">
              <a:spcBef>
                <a:spcPct val="0"/>
              </a:spcBef>
              <a:buClrTx/>
              <a:buFontTx/>
              <a:buNone/>
            </a:pPr>
            <a:r>
              <a:rPr lang="en-US" altLang="en-US" sz="700" b="1">
                <a:cs typeface="Arial" charset="0"/>
              </a:rPr>
              <a:t>A phagocytic macrophage uses a pseudopod to engulf nearby bacteria.</a:t>
            </a:r>
          </a:p>
        </p:txBody>
      </p:sp>
      <p:sp>
        <p:nvSpPr>
          <p:cNvPr id="24629"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16.7 The Phases of Phagocytosis.</a:t>
            </a:r>
            <a:endParaRPr lang="en-US" altLang="en-US" sz="1400" b="1">
              <a:solidFill>
                <a:srgbClr val="000000"/>
              </a:solidFill>
              <a:cs typeface="Arial" charset="0"/>
            </a:endParaRPr>
          </a:p>
        </p:txBody>
      </p:sp>
      <p:pic>
        <p:nvPicPr>
          <p:cNvPr id="2" name="32953357.wav">
            <a:hlinkClick r:id="" action="ppaction://media"/>
          </p:cNvPr>
          <p:cNvPicPr>
            <a:picLocks noChangeAspect="1"/>
          </p:cNvPicPr>
          <p:nvPr>
            <a:wavAudioFile r:embed="rId1" name="32958EDB.wav"/>
          </p:nvPr>
        </p:nvPicPr>
        <p:blipFill>
          <a:blip r:embed="rId4">
            <a:extLst>
              <a:ext uri="{28A0092B-C50C-407E-A947-70E740481C1C}">
                <a14:useLocalDpi xmlns:a14="http://schemas.microsoft.com/office/drawing/2010/main" val="0"/>
              </a:ext>
            </a:extLst>
          </a:blip>
          <a:srcRect/>
          <a:stretch>
            <a:fillRect/>
          </a:stretch>
        </p:blipFill>
        <p:spPr bwMode="auto">
          <a:xfrm>
            <a:off x="7499350" y="36528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381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9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9063" y="96838"/>
            <a:ext cx="8683625" cy="760412"/>
          </a:xfrm>
        </p:spPr>
        <p:txBody>
          <a:bodyPr lIns="91440" tIns="45720" rIns="91440" bIns="45720" anchor="ctr">
            <a:normAutofit fontScale="90000"/>
          </a:bodyPr>
          <a:lstStyle/>
          <a:p>
            <a:pPr eaLnBrk="1" hangingPunct="1"/>
            <a:r>
              <a:rPr lang="en-US" altLang="en-US" smtClean="0">
                <a:ea typeface="ＭＳ Ｐゴシック" pitchFamily="34" charset="-128"/>
              </a:rPr>
              <a:t>Fever</a:t>
            </a:r>
          </a:p>
        </p:txBody>
      </p:sp>
      <p:sp>
        <p:nvSpPr>
          <p:cNvPr id="7171" name="Rectangle 3"/>
          <p:cNvSpPr>
            <a:spLocks noGrp="1" noChangeArrowheads="1"/>
          </p:cNvSpPr>
          <p:nvPr>
            <p:ph type="body" idx="1"/>
          </p:nvPr>
        </p:nvSpPr>
        <p:spPr>
          <a:xfrm>
            <a:off x="139700" y="1279525"/>
            <a:ext cx="4344988" cy="5210175"/>
          </a:xfrm>
        </p:spPr>
        <p:txBody>
          <a:bodyPr lIns="91440" tIns="45720" rIns="91440" bIns="45720"/>
          <a:lstStyle/>
          <a:p>
            <a:pPr eaLnBrk="1" hangingPunct="1"/>
            <a:r>
              <a:rPr lang="en-US" altLang="en-US" b="1" smtClean="0">
                <a:ea typeface="ＭＳ Ｐゴシック" pitchFamily="34" charset="-128"/>
              </a:rPr>
              <a:t>Advantages</a:t>
            </a:r>
          </a:p>
          <a:p>
            <a:pPr lvl="1" eaLnBrk="1" hangingPunct="1"/>
            <a:r>
              <a:rPr lang="en-US" altLang="en-US" smtClean="0">
                <a:ea typeface="ＭＳ Ｐゴシック" pitchFamily="34" charset="-128"/>
              </a:rPr>
              <a:t>Increases transferrins</a:t>
            </a:r>
          </a:p>
          <a:p>
            <a:pPr lvl="1" eaLnBrk="1" hangingPunct="1"/>
            <a:r>
              <a:rPr lang="en-US" altLang="en-US" smtClean="0">
                <a:ea typeface="ＭＳ Ｐゴシック" pitchFamily="34" charset="-128"/>
              </a:rPr>
              <a:t>Increases IL-1 activity</a:t>
            </a:r>
          </a:p>
          <a:p>
            <a:pPr lvl="1" eaLnBrk="1" hangingPunct="1"/>
            <a:r>
              <a:rPr lang="en-US" altLang="en-US" smtClean="0">
                <a:ea typeface="ＭＳ Ｐゴシック" pitchFamily="34" charset="-128"/>
              </a:rPr>
              <a:t>Produces interferon</a:t>
            </a:r>
          </a:p>
        </p:txBody>
      </p:sp>
      <p:sp>
        <p:nvSpPr>
          <p:cNvPr id="7172" name="Rectangle 4"/>
          <p:cNvSpPr>
            <a:spLocks noGrp="1" noChangeArrowheads="1"/>
          </p:cNvSpPr>
          <p:nvPr>
            <p:ph type="body" sz="half" idx="4294967295"/>
          </p:nvPr>
        </p:nvSpPr>
        <p:spPr>
          <a:xfrm>
            <a:off x="4419600" y="1279525"/>
            <a:ext cx="4038600" cy="4038600"/>
          </a:xfrm>
        </p:spPr>
        <p:txBody>
          <a:bodyPr lIns="91440" tIns="45720" rIns="91440" bIns="45720"/>
          <a:lstStyle/>
          <a:p>
            <a:pPr eaLnBrk="1" hangingPunct="1"/>
            <a:r>
              <a:rPr lang="en-US" altLang="en-US" b="1" smtClean="0">
                <a:ea typeface="ＭＳ Ｐゴシック" pitchFamily="34" charset="-128"/>
              </a:rPr>
              <a:t>Disadvantages</a:t>
            </a:r>
          </a:p>
          <a:p>
            <a:pPr lvl="1" eaLnBrk="1" hangingPunct="1"/>
            <a:r>
              <a:rPr lang="en-US" altLang="en-US" smtClean="0">
                <a:ea typeface="ＭＳ Ｐゴシック" pitchFamily="34" charset="-128"/>
              </a:rPr>
              <a:t>Tachycardia</a:t>
            </a:r>
          </a:p>
          <a:p>
            <a:pPr lvl="1" eaLnBrk="1" hangingPunct="1"/>
            <a:r>
              <a:rPr lang="en-US" altLang="en-US" smtClean="0">
                <a:ea typeface="ＭＳ Ｐゴシック" pitchFamily="34" charset="-128"/>
              </a:rPr>
              <a:t>Acidosis</a:t>
            </a:r>
          </a:p>
          <a:p>
            <a:pPr lvl="1" eaLnBrk="1" hangingPunct="1"/>
            <a:r>
              <a:rPr lang="en-US" altLang="en-US" smtClean="0">
                <a:ea typeface="ＭＳ Ｐゴシック" pitchFamily="34" charset="-128"/>
              </a:rPr>
              <a:t>Dehydration</a:t>
            </a:r>
          </a:p>
          <a:p>
            <a:pPr lvl="1" eaLnBrk="1" hangingPunct="1"/>
            <a:r>
              <a:rPr lang="en-US" altLang="en-US" smtClean="0">
                <a:ea typeface="ＭＳ Ｐゴシック" pitchFamily="34" charset="-128"/>
              </a:rPr>
              <a:t>44–46°C fatal</a:t>
            </a:r>
          </a:p>
        </p:txBody>
      </p:sp>
      <p:pic>
        <p:nvPicPr>
          <p:cNvPr id="2" name="99C52654.wav">
            <a:hlinkClick r:id="" action="ppaction://media"/>
          </p:cNvPr>
          <p:cNvPicPr>
            <a:picLocks noChangeAspect="1"/>
          </p:cNvPicPr>
          <p:nvPr>
            <a:wavAudioFile r:embed="rId1" name="99C5A7A7.wav"/>
          </p:nvPr>
        </p:nvPicPr>
        <p:blipFill>
          <a:blip r:embed="rId4">
            <a:extLst>
              <a:ext uri="{28A0092B-C50C-407E-A947-70E740481C1C}">
                <a14:useLocalDpi xmlns:a14="http://schemas.microsoft.com/office/drawing/2010/main" val="0"/>
              </a:ext>
            </a:extLst>
          </a:blip>
          <a:srcRect/>
          <a:stretch>
            <a:fillRect/>
          </a:stretch>
        </p:blipFill>
        <p:spPr bwMode="auto">
          <a:xfrm>
            <a:off x="3962400" y="3562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664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69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62" name="Group 26"/>
          <p:cNvGraphicFramePr>
            <a:graphicFrameLocks noGrp="1"/>
          </p:cNvGraphicFramePr>
          <p:nvPr/>
        </p:nvGraphicFramePr>
        <p:xfrm>
          <a:off x="336550" y="1630363"/>
          <a:ext cx="8494713" cy="3706812"/>
        </p:xfrm>
        <a:graphic>
          <a:graphicData uri="http://schemas.openxmlformats.org/drawingml/2006/table">
            <a:tbl>
              <a:tblPr/>
              <a:tblGrid>
                <a:gridCol w="3629025"/>
                <a:gridCol w="4865688"/>
              </a:tblGrid>
              <a:tr h="7011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Inhibit adherence: </a:t>
                      </a:r>
                      <a:br>
                        <a:rPr kumimoji="0" lang="en-US" sz="2000" b="0" i="0" u="none" strike="noStrike" cap="none" normalizeH="0" baseline="0" smtClean="0">
                          <a:ln>
                            <a:noFill/>
                          </a:ln>
                          <a:solidFill>
                            <a:schemeClr val="tx1"/>
                          </a:solidFill>
                          <a:effectLst/>
                          <a:latin typeface="Arial" pitchFamily="34" charset="0"/>
                          <a:ea typeface="MS PGothic" pitchFamily="34" charset="-128"/>
                        </a:rPr>
                      </a:br>
                      <a:r>
                        <a:rPr kumimoji="0" lang="en-US" sz="2000" b="0" i="0" u="none" strike="noStrike" cap="none" normalizeH="0" baseline="0" smtClean="0">
                          <a:ln>
                            <a:noFill/>
                          </a:ln>
                          <a:solidFill>
                            <a:schemeClr val="tx1"/>
                          </a:solidFill>
                          <a:effectLst/>
                          <a:latin typeface="Arial" pitchFamily="34" charset="0"/>
                          <a:ea typeface="MS PGothic" pitchFamily="34" charset="-128"/>
                        </a:rPr>
                        <a:t>M protein, capsules</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Arial" pitchFamily="34" charset="0"/>
                          <a:ea typeface="MS PGothic" pitchFamily="34" charset="-128"/>
                        </a:rPr>
                        <a:t>Streptococcus pyogenes, S. pneumoniae</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2868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Kill phagocytes: Leukocidins</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Arial" pitchFamily="34" charset="0"/>
                          <a:ea typeface="MS PGothic" pitchFamily="34" charset="-128"/>
                        </a:rPr>
                        <a:t>Staphylococcus aureus</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7011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Lyse phagocytes: </a:t>
                      </a:r>
                      <a:br>
                        <a:rPr kumimoji="0" lang="en-US" sz="2000" b="0" i="0" u="none" strike="noStrike" cap="none" normalizeH="0" baseline="0" smtClean="0">
                          <a:ln>
                            <a:noFill/>
                          </a:ln>
                          <a:solidFill>
                            <a:schemeClr val="tx1"/>
                          </a:solidFill>
                          <a:effectLst/>
                          <a:latin typeface="Arial" pitchFamily="34" charset="0"/>
                          <a:ea typeface="MS PGothic" pitchFamily="34" charset="-128"/>
                        </a:rPr>
                      </a:br>
                      <a:r>
                        <a:rPr kumimoji="0" lang="en-US" sz="2000" b="0" i="0" u="none" strike="noStrike" cap="none" normalizeH="0" baseline="0" smtClean="0">
                          <a:ln>
                            <a:noFill/>
                          </a:ln>
                          <a:solidFill>
                            <a:schemeClr val="tx1"/>
                          </a:solidFill>
                          <a:effectLst/>
                          <a:latin typeface="Arial" pitchFamily="34" charset="0"/>
                          <a:ea typeface="MS PGothic" pitchFamily="34" charset="-128"/>
                        </a:rPr>
                        <a:t>Membrane attack complex</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Arial" pitchFamily="34" charset="0"/>
                          <a:ea typeface="MS PGothic" pitchFamily="34" charset="-128"/>
                        </a:rPr>
                        <a:t>Listeria monocytogenes</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3185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Escape phagosome</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Arial" pitchFamily="34" charset="0"/>
                          <a:ea typeface="MS PGothic" pitchFamily="34" charset="-128"/>
                        </a:rPr>
                        <a:t>Shigella</a:t>
                      </a:r>
                      <a:r>
                        <a:rPr kumimoji="0" lang="en-US" sz="2000" b="0" i="0" u="none" strike="noStrike" cap="none" normalizeH="0" baseline="0" smtClean="0">
                          <a:ln>
                            <a:noFill/>
                          </a:ln>
                          <a:solidFill>
                            <a:schemeClr val="tx1"/>
                          </a:solidFill>
                          <a:effectLst/>
                          <a:latin typeface="Arial" pitchFamily="34" charset="0"/>
                          <a:ea typeface="MS PGothic" pitchFamily="34" charset="-128"/>
                        </a:rPr>
                        <a:t>, </a:t>
                      </a:r>
                      <a:r>
                        <a:rPr kumimoji="0" lang="en-US" sz="2000" b="0" i="1" u="none" strike="noStrike" cap="none" normalizeH="0" baseline="0" smtClean="0">
                          <a:ln>
                            <a:noFill/>
                          </a:ln>
                          <a:solidFill>
                            <a:schemeClr val="tx1"/>
                          </a:solidFill>
                          <a:effectLst/>
                          <a:latin typeface="Arial" pitchFamily="34" charset="0"/>
                          <a:ea typeface="MS PGothic" pitchFamily="34" charset="-128"/>
                        </a:rPr>
                        <a:t>Rickettsia</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7011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Prevent phagosome–lysosome fusion</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HIV, </a:t>
                      </a:r>
                      <a:r>
                        <a:rPr kumimoji="0" lang="en-US" sz="2000" b="0" i="1" u="none" strike="noStrike" cap="none" normalizeH="0" baseline="0" smtClean="0">
                          <a:ln>
                            <a:noFill/>
                          </a:ln>
                          <a:solidFill>
                            <a:schemeClr val="tx1"/>
                          </a:solidFill>
                          <a:effectLst/>
                          <a:latin typeface="Arial" pitchFamily="34" charset="0"/>
                          <a:ea typeface="MS PGothic" pitchFamily="34" charset="-128"/>
                        </a:rPr>
                        <a:t>Mycobacterium tuberculosis</a:t>
                      </a:r>
                      <a:endParaRPr kumimoji="0" lang="en-US" sz="2000" b="0" i="0" u="none" strike="noStrike" cap="none" normalizeH="0" baseline="0" smtClean="0">
                        <a:ln>
                          <a:noFill/>
                        </a:ln>
                        <a:solidFill>
                          <a:schemeClr val="tx1"/>
                        </a:solidFill>
                        <a:effectLst/>
                        <a:latin typeface="Arial" pitchFamily="34" charset="0"/>
                        <a:ea typeface="MS PGothic" pitchFamily="34" charset="-128"/>
                      </a:endParaRP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4297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MS PGothic" pitchFamily="34" charset="-128"/>
                        </a:rPr>
                        <a:t>Survive in phagolysosome</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Arial" pitchFamily="34" charset="0"/>
                          <a:ea typeface="MS PGothic" pitchFamily="34" charset="-128"/>
                        </a:rPr>
                        <a:t>Coxiella burnettii</a:t>
                      </a:r>
                    </a:p>
                  </a:txBody>
                  <a:tcPr marT="45724" marB="45724"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sp>
        <p:nvSpPr>
          <p:cNvPr id="25625" name="Rectangle 26"/>
          <p:cNvSpPr>
            <a:spLocks noGrp="1" noChangeArrowheads="1"/>
          </p:cNvSpPr>
          <p:nvPr>
            <p:ph type="title"/>
          </p:nvPr>
        </p:nvSpPr>
        <p:spPr>
          <a:xfrm>
            <a:off x="119063" y="98425"/>
            <a:ext cx="8683625" cy="760413"/>
          </a:xfrm>
        </p:spPr>
        <p:txBody>
          <a:bodyPr lIns="91440" tIns="45720" rIns="91440" bIns="45720" anchor="ctr">
            <a:normAutofit fontScale="90000"/>
          </a:bodyPr>
          <a:lstStyle/>
          <a:p>
            <a:pPr eaLnBrk="1" hangingPunct="1"/>
            <a:r>
              <a:rPr lang="en-US" altLang="en-US" smtClean="0">
                <a:ea typeface="ＭＳ Ｐゴシック" pitchFamily="34" charset="-128"/>
              </a:rPr>
              <a:t>Microbial Evasion of Phagocytosis</a:t>
            </a:r>
          </a:p>
        </p:txBody>
      </p:sp>
      <p:pic>
        <p:nvPicPr>
          <p:cNvPr id="2" name="19CD3466.wav">
            <a:hlinkClick r:id="" action="ppaction://media"/>
          </p:cNvPr>
          <p:cNvPicPr>
            <a:picLocks noChangeAspect="1"/>
          </p:cNvPicPr>
          <p:nvPr>
            <a:wavAudioFile r:embed="rId1" name="19CD980A.wav"/>
          </p:nvPr>
        </p:nvPicPr>
        <p:blipFill>
          <a:blip r:embed="rId4">
            <a:extLst>
              <a:ext uri="{28A0092B-C50C-407E-A947-70E740481C1C}">
                <a14:useLocalDpi xmlns:a14="http://schemas.microsoft.com/office/drawing/2010/main" val="0"/>
              </a:ext>
            </a:extLst>
          </a:blip>
          <a:srcRect/>
          <a:stretch>
            <a:fillRect/>
          </a:stretch>
        </p:blipFill>
        <p:spPr bwMode="auto">
          <a:xfrm>
            <a:off x="3657600" y="56737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399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62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107950" y="98425"/>
            <a:ext cx="8683625" cy="760413"/>
          </a:xfrm>
        </p:spPr>
        <p:txBody>
          <a:bodyPr lIns="91440" tIns="45720" rIns="91440" bIns="45720" anchor="ctr">
            <a:normAutofit fontScale="90000"/>
          </a:bodyPr>
          <a:lstStyle/>
          <a:p>
            <a:pPr eaLnBrk="1" hangingPunct="1"/>
            <a:r>
              <a:rPr lang="en-US" altLang="en-US" smtClean="0">
                <a:ea typeface="ＭＳ Ｐゴシック" pitchFamily="34" charset="-128"/>
              </a:rPr>
              <a:t>Inflammation</a:t>
            </a:r>
          </a:p>
        </p:txBody>
      </p:sp>
      <p:sp>
        <p:nvSpPr>
          <p:cNvPr id="26627" name="Rectangle 5"/>
          <p:cNvSpPr>
            <a:spLocks noGrp="1" noChangeArrowheads="1"/>
          </p:cNvSpPr>
          <p:nvPr>
            <p:ph type="body" idx="1"/>
          </p:nvPr>
        </p:nvSpPr>
        <p:spPr>
          <a:xfrm>
            <a:off x="139700" y="1279525"/>
            <a:ext cx="8683625" cy="5210175"/>
          </a:xfrm>
        </p:spPr>
        <p:txBody>
          <a:bodyPr lIns="91440" tIns="45720" rIns="91440" bIns="45720"/>
          <a:lstStyle/>
          <a:p>
            <a:pPr eaLnBrk="1" hangingPunct="1"/>
            <a:r>
              <a:rPr lang="en-US" altLang="en-US" smtClean="0">
                <a:ea typeface="ＭＳ Ｐゴシック" pitchFamily="34" charset="-128"/>
              </a:rPr>
              <a:t>Activation of </a:t>
            </a:r>
            <a:r>
              <a:rPr lang="en-US" altLang="en-US" b="1" smtClean="0">
                <a:ea typeface="ＭＳ Ｐゴシック" pitchFamily="34" charset="-128"/>
              </a:rPr>
              <a:t>acute-phase proteins</a:t>
            </a:r>
            <a:r>
              <a:rPr lang="en-US" altLang="en-US" smtClean="0">
                <a:ea typeface="ＭＳ Ｐゴシック" pitchFamily="34" charset="-128"/>
              </a:rPr>
              <a:t> (complement, cytokine, and kinins)</a:t>
            </a:r>
          </a:p>
          <a:p>
            <a:pPr eaLnBrk="1" hangingPunct="1"/>
            <a:r>
              <a:rPr lang="en-US" altLang="en-US" b="1" smtClean="0">
                <a:ea typeface="ＭＳ Ｐゴシック" pitchFamily="34" charset="-128"/>
              </a:rPr>
              <a:t>Vasodilation</a:t>
            </a:r>
            <a:r>
              <a:rPr lang="en-US" altLang="en-US" smtClean="0">
                <a:ea typeface="ＭＳ Ｐゴシック" pitchFamily="34" charset="-128"/>
              </a:rPr>
              <a:t> (histamine, kinins, prostaglandins, and leukotrienes)</a:t>
            </a:r>
          </a:p>
          <a:p>
            <a:pPr eaLnBrk="1" hangingPunct="1"/>
            <a:r>
              <a:rPr lang="en-US" altLang="en-US" smtClean="0">
                <a:ea typeface="ＭＳ Ｐゴシック" pitchFamily="34" charset="-128"/>
              </a:rPr>
              <a:t>Redness</a:t>
            </a:r>
          </a:p>
          <a:p>
            <a:pPr eaLnBrk="1" hangingPunct="1"/>
            <a:r>
              <a:rPr lang="en-US" altLang="en-US" smtClean="0">
                <a:ea typeface="ＭＳ Ｐゴシック" pitchFamily="34" charset="-128"/>
              </a:rPr>
              <a:t>Swelling (</a:t>
            </a:r>
            <a:r>
              <a:rPr lang="en-US" altLang="en-US" b="1" smtClean="0">
                <a:ea typeface="ＭＳ Ｐゴシック" pitchFamily="34" charset="-128"/>
              </a:rPr>
              <a:t>edema</a:t>
            </a:r>
            <a:r>
              <a:rPr lang="en-US" altLang="en-US" smtClean="0">
                <a:ea typeface="ＭＳ Ｐゴシック" pitchFamily="34" charset="-128"/>
              </a:rPr>
              <a:t>)</a:t>
            </a:r>
          </a:p>
          <a:p>
            <a:pPr eaLnBrk="1" hangingPunct="1"/>
            <a:r>
              <a:rPr lang="en-US" altLang="en-US" smtClean="0">
                <a:ea typeface="ＭＳ Ｐゴシック" pitchFamily="34" charset="-128"/>
              </a:rPr>
              <a:t>Pain	</a:t>
            </a:r>
          </a:p>
          <a:p>
            <a:pPr eaLnBrk="1" hangingPunct="1"/>
            <a:r>
              <a:rPr lang="en-US" altLang="en-US" smtClean="0">
                <a:ea typeface="ＭＳ Ｐゴシック" pitchFamily="34" charset="-128"/>
              </a:rPr>
              <a:t>Heat</a:t>
            </a:r>
          </a:p>
        </p:txBody>
      </p:sp>
      <p:pic>
        <p:nvPicPr>
          <p:cNvPr id="2" name="2AC63482.wav">
            <a:hlinkClick r:id="" action="ppaction://media"/>
          </p:cNvPr>
          <p:cNvPicPr>
            <a:picLocks noChangeAspect="1"/>
          </p:cNvPicPr>
          <p:nvPr>
            <a:wavAudioFile r:embed="rId1" name="2AC61A55.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238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8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64" name="Group 20"/>
          <p:cNvGraphicFramePr>
            <a:graphicFrameLocks noGrp="1"/>
          </p:cNvGraphicFramePr>
          <p:nvPr/>
        </p:nvGraphicFramePr>
        <p:xfrm>
          <a:off x="323850" y="1600200"/>
          <a:ext cx="8494713" cy="3046427"/>
        </p:xfrm>
        <a:graphic>
          <a:graphicData uri="http://schemas.openxmlformats.org/drawingml/2006/table">
            <a:tbl>
              <a:tblPr/>
              <a:tblGrid>
                <a:gridCol w="2667000"/>
                <a:gridCol w="5827713"/>
              </a:tblGrid>
              <a:tr h="822925">
                <a:tc>
                  <a:txBody>
                    <a:bodyPr/>
                    <a:lstStyle/>
                    <a:p>
                      <a:pPr marL="174625" marR="0" lvl="0" indent="-174625"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MS PGothic" pitchFamily="34" charset="-128"/>
                        </a:rPr>
                        <a:t>Histamine</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ea typeface="MS PGothic" pitchFamily="34" charset="-128"/>
                        </a:rPr>
                        <a:t>Vasodilation, increased permeability </a:t>
                      </a:r>
                      <a:br>
                        <a:rPr kumimoji="0" lang="en-US" sz="2400" b="0" i="0" u="none" strike="noStrike" cap="none" normalizeH="0" baseline="0" smtClean="0">
                          <a:ln>
                            <a:noFill/>
                          </a:ln>
                          <a:solidFill>
                            <a:schemeClr val="tx1"/>
                          </a:solidFill>
                          <a:effectLst/>
                          <a:latin typeface="Arial" pitchFamily="34" charset="0"/>
                          <a:ea typeface="MS PGothic" pitchFamily="34" charset="-128"/>
                        </a:rPr>
                      </a:br>
                      <a:r>
                        <a:rPr kumimoji="0" lang="en-US" sz="2400" b="0" i="0" u="none" strike="noStrike" cap="none" normalizeH="0" baseline="0" smtClean="0">
                          <a:ln>
                            <a:noFill/>
                          </a:ln>
                          <a:solidFill>
                            <a:schemeClr val="tx1"/>
                          </a:solidFill>
                          <a:effectLst/>
                          <a:latin typeface="Arial" pitchFamily="34" charset="0"/>
                          <a:ea typeface="MS PGothic" pitchFamily="34" charset="-128"/>
                        </a:rPr>
                        <a:t>of blood vessels</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822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ea typeface="MS PGothic" pitchFamily="34" charset="-128"/>
                        </a:rPr>
                        <a:t>Kinins</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ea typeface="MS PGothic" pitchFamily="34" charset="-128"/>
                        </a:rPr>
                        <a:t>Vasodilation, increased permeability </a:t>
                      </a:r>
                      <a:br>
                        <a:rPr kumimoji="0" lang="en-US" sz="2400" b="0" i="0" u="none" strike="noStrike" cap="none" normalizeH="0" baseline="0" smtClean="0">
                          <a:ln>
                            <a:noFill/>
                          </a:ln>
                          <a:solidFill>
                            <a:schemeClr val="tx1"/>
                          </a:solidFill>
                          <a:effectLst/>
                          <a:latin typeface="Arial" pitchFamily="34" charset="0"/>
                          <a:ea typeface="MS PGothic" pitchFamily="34" charset="-128"/>
                        </a:rPr>
                      </a:br>
                      <a:r>
                        <a:rPr kumimoji="0" lang="en-US" sz="2400" b="0" i="0" u="none" strike="noStrike" cap="none" normalizeH="0" baseline="0" smtClean="0">
                          <a:ln>
                            <a:noFill/>
                          </a:ln>
                          <a:solidFill>
                            <a:schemeClr val="tx1"/>
                          </a:solidFill>
                          <a:effectLst/>
                          <a:latin typeface="Arial" pitchFamily="34" charset="0"/>
                          <a:ea typeface="MS PGothic" pitchFamily="34" charset="-128"/>
                        </a:rPr>
                        <a:t>of blood vessels</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577637">
                <a:tc>
                  <a:txBody>
                    <a:bodyPr/>
                    <a:lstStyle/>
                    <a:p>
                      <a:pPr marL="174625" marR="0" lvl="0" indent="-174625"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ea typeface="MS PGothic" pitchFamily="34" charset="-128"/>
                        </a:rPr>
                        <a:t>Prostaglandins</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MS PGothic" pitchFamily="34" charset="-128"/>
                        </a:rPr>
                        <a:t>Intensify histamine and </a:t>
                      </a:r>
                      <a:r>
                        <a:rPr kumimoji="0" lang="en-US" sz="2400" b="0" i="0" u="none" strike="noStrike" cap="none" normalizeH="0" baseline="0" dirty="0" err="1" smtClean="0">
                          <a:ln>
                            <a:noFill/>
                          </a:ln>
                          <a:solidFill>
                            <a:schemeClr val="tx1"/>
                          </a:solidFill>
                          <a:effectLst/>
                          <a:latin typeface="Arial" pitchFamily="34" charset="0"/>
                          <a:ea typeface="MS PGothic" pitchFamily="34" charset="-128"/>
                        </a:rPr>
                        <a:t>kinin</a:t>
                      </a:r>
                      <a:r>
                        <a:rPr kumimoji="0" lang="en-US" sz="2400" b="0" i="0" u="none" strike="noStrike" cap="none" normalizeH="0" baseline="0" dirty="0" smtClean="0">
                          <a:ln>
                            <a:noFill/>
                          </a:ln>
                          <a:solidFill>
                            <a:schemeClr val="tx1"/>
                          </a:solidFill>
                          <a:effectLst/>
                          <a:latin typeface="Arial" pitchFamily="34" charset="0"/>
                          <a:ea typeface="MS PGothic" pitchFamily="34" charset="-128"/>
                        </a:rPr>
                        <a:t> effect</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822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ea typeface="MS PGothic" pitchFamily="34" charset="-128"/>
                        </a:rPr>
                        <a:t>Leukotrienes</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ea typeface="MS PGothic" pitchFamily="34" charset="-128"/>
                        </a:rPr>
                        <a:t>Increased permeability of blood vessels, phagocytic attachment</a:t>
                      </a:r>
                    </a:p>
                  </a:txBody>
                  <a:tcPr marT="45705" marB="45705"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sp>
        <p:nvSpPr>
          <p:cNvPr id="27667" name="Rectangle 36"/>
          <p:cNvSpPr>
            <a:spLocks noGrp="1" noChangeArrowheads="1"/>
          </p:cNvSpPr>
          <p:nvPr>
            <p:ph type="title"/>
          </p:nvPr>
        </p:nvSpPr>
        <p:spPr>
          <a:xfrm>
            <a:off x="130175" y="96838"/>
            <a:ext cx="8683625" cy="760412"/>
          </a:xfrm>
        </p:spPr>
        <p:txBody>
          <a:bodyPr lIns="91440" tIns="45720" rIns="91440" bIns="45720" anchor="ctr">
            <a:normAutofit fontScale="90000"/>
          </a:bodyPr>
          <a:lstStyle/>
          <a:p>
            <a:pPr eaLnBrk="1" hangingPunct="1"/>
            <a:r>
              <a:rPr lang="en-US" altLang="en-US" smtClean="0">
                <a:ea typeface="ＭＳ Ｐゴシック" pitchFamily="34" charset="-128"/>
              </a:rPr>
              <a:t>Chemicals Released by Damaged Cells</a:t>
            </a:r>
          </a:p>
        </p:txBody>
      </p:sp>
    </p:spTree>
    <p:extLst>
      <p:ext uri="{BB962C8B-B14F-4D97-AF65-F5344CB8AC3E}">
        <p14:creationId xmlns:p14="http://schemas.microsoft.com/office/powerpoint/2010/main" val="4099279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a:extLst>
              <a:ext uri="{28A0092B-C50C-407E-A947-70E740481C1C}">
                <a14:useLocalDpi xmlns:a14="http://schemas.microsoft.com/office/drawing/2010/main" val="0"/>
              </a:ext>
            </a:extLst>
          </a:blip>
          <a:srcRect b="17410"/>
          <a:stretch>
            <a:fillRect/>
          </a:stretch>
        </p:blipFill>
        <p:spPr bwMode="auto">
          <a:xfrm>
            <a:off x="2695575" y="257175"/>
            <a:ext cx="30384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1384300" y="819150"/>
            <a:ext cx="17970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Bacteria entering</a:t>
            </a:r>
          </a:p>
          <a:p>
            <a:pPr>
              <a:lnSpc>
                <a:spcPct val="80000"/>
              </a:lnSpc>
              <a:spcBef>
                <a:spcPct val="0"/>
              </a:spcBef>
              <a:buClrTx/>
              <a:buFontTx/>
              <a:buNone/>
            </a:pPr>
            <a:r>
              <a:rPr lang="en-US" altLang="en-US" sz="1400" b="1">
                <a:cs typeface="Arial" charset="0"/>
              </a:rPr>
              <a:t>on knife</a:t>
            </a:r>
          </a:p>
        </p:txBody>
      </p:sp>
      <p:sp>
        <p:nvSpPr>
          <p:cNvPr id="28676" name="Rectangle 4"/>
          <p:cNvSpPr>
            <a:spLocks noChangeArrowheads="1"/>
          </p:cNvSpPr>
          <p:nvPr/>
        </p:nvSpPr>
        <p:spPr bwMode="auto">
          <a:xfrm>
            <a:off x="1384300" y="1371600"/>
            <a:ext cx="8667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Epidermis</a:t>
            </a:r>
          </a:p>
        </p:txBody>
      </p:sp>
      <p:sp>
        <p:nvSpPr>
          <p:cNvPr id="28677" name="Rectangle 5"/>
          <p:cNvSpPr>
            <a:spLocks noChangeArrowheads="1"/>
          </p:cNvSpPr>
          <p:nvPr/>
        </p:nvSpPr>
        <p:spPr bwMode="auto">
          <a:xfrm>
            <a:off x="1384300" y="1954213"/>
            <a:ext cx="6096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Dermis</a:t>
            </a:r>
          </a:p>
        </p:txBody>
      </p:sp>
      <p:sp>
        <p:nvSpPr>
          <p:cNvPr id="28678" name="Rectangle 6"/>
          <p:cNvSpPr>
            <a:spLocks noChangeArrowheads="1"/>
          </p:cNvSpPr>
          <p:nvPr/>
        </p:nvSpPr>
        <p:spPr bwMode="auto">
          <a:xfrm>
            <a:off x="1384300" y="2705100"/>
            <a:ext cx="12319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Subcutaneous</a:t>
            </a:r>
          </a:p>
          <a:p>
            <a:pPr>
              <a:lnSpc>
                <a:spcPct val="80000"/>
              </a:lnSpc>
              <a:spcBef>
                <a:spcPct val="0"/>
              </a:spcBef>
              <a:buClrTx/>
              <a:buFontTx/>
              <a:buNone/>
            </a:pPr>
            <a:r>
              <a:rPr lang="en-US" altLang="en-US" sz="1400" b="1">
                <a:cs typeface="Arial" charset="0"/>
              </a:rPr>
              <a:t>tissue</a:t>
            </a:r>
          </a:p>
        </p:txBody>
      </p:sp>
      <p:sp>
        <p:nvSpPr>
          <p:cNvPr id="28679" name="Rectangle 7"/>
          <p:cNvSpPr>
            <a:spLocks noChangeArrowheads="1"/>
          </p:cNvSpPr>
          <p:nvPr/>
        </p:nvSpPr>
        <p:spPr bwMode="auto">
          <a:xfrm>
            <a:off x="1384300" y="3341688"/>
            <a:ext cx="16002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latin typeface="Arial Black" pitchFamily="34" charset="0"/>
                <a:cs typeface="Arial" charset="0"/>
              </a:rPr>
              <a:t>(a)</a:t>
            </a:r>
            <a:r>
              <a:rPr lang="en-US" altLang="en-US" sz="1400" b="1">
                <a:cs typeface="Arial" charset="0"/>
              </a:rPr>
              <a:t> Tissue damage</a:t>
            </a:r>
          </a:p>
        </p:txBody>
      </p:sp>
      <p:cxnSp>
        <p:nvCxnSpPr>
          <p:cNvPr id="11" name="Straight Connector 10"/>
          <p:cNvCxnSpPr/>
          <p:nvPr/>
        </p:nvCxnSpPr>
        <p:spPr>
          <a:xfrm flipH="1">
            <a:off x="2924175" y="893763"/>
            <a:ext cx="1390650"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12" name="Left Brace 11"/>
          <p:cNvSpPr/>
          <p:nvPr/>
        </p:nvSpPr>
        <p:spPr>
          <a:xfrm>
            <a:off x="2695575" y="1169988"/>
            <a:ext cx="133350" cy="576262"/>
          </a:xfrm>
          <a:prstGeom prst="leftBrace">
            <a:avLst>
              <a:gd name="adj1" fmla="val 36058"/>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sp>
        <p:nvSpPr>
          <p:cNvPr id="13" name="Left Brace 12"/>
          <p:cNvSpPr/>
          <p:nvPr/>
        </p:nvSpPr>
        <p:spPr>
          <a:xfrm>
            <a:off x="2697163" y="1773238"/>
            <a:ext cx="131762" cy="534987"/>
          </a:xfrm>
          <a:prstGeom prst="leftBrace">
            <a:avLst>
              <a:gd name="adj1" fmla="val 66120"/>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sp>
        <p:nvSpPr>
          <p:cNvPr id="14" name="Left Brace 13"/>
          <p:cNvSpPr/>
          <p:nvPr/>
        </p:nvSpPr>
        <p:spPr>
          <a:xfrm>
            <a:off x="2697163" y="2344738"/>
            <a:ext cx="131762" cy="885825"/>
          </a:xfrm>
          <a:prstGeom prst="leftBrace">
            <a:avLst>
              <a:gd name="adj1" fmla="val 58573"/>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sp>
        <p:nvSpPr>
          <p:cNvPr id="28684" name="Rectangle 3"/>
          <p:cNvSpPr>
            <a:spLocks noChangeArrowheads="1"/>
          </p:cNvSpPr>
          <p:nvPr/>
        </p:nvSpPr>
        <p:spPr bwMode="auto">
          <a:xfrm>
            <a:off x="6124575" y="1192213"/>
            <a:ext cx="10223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Bacteria</a:t>
            </a:r>
          </a:p>
        </p:txBody>
      </p:sp>
      <p:sp>
        <p:nvSpPr>
          <p:cNvPr id="28685" name="Rectangle 3"/>
          <p:cNvSpPr>
            <a:spLocks noChangeArrowheads="1"/>
          </p:cNvSpPr>
          <p:nvPr/>
        </p:nvSpPr>
        <p:spPr bwMode="auto">
          <a:xfrm>
            <a:off x="6124575" y="1647825"/>
            <a:ext cx="12414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Blood vessel</a:t>
            </a:r>
          </a:p>
        </p:txBody>
      </p:sp>
      <p:sp>
        <p:nvSpPr>
          <p:cNvPr id="28686" name="Rectangle 3"/>
          <p:cNvSpPr>
            <a:spLocks noChangeArrowheads="1"/>
          </p:cNvSpPr>
          <p:nvPr/>
        </p:nvSpPr>
        <p:spPr bwMode="auto">
          <a:xfrm>
            <a:off x="6124575" y="2222500"/>
            <a:ext cx="12414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Nerve</a:t>
            </a:r>
          </a:p>
        </p:txBody>
      </p:sp>
      <p:grpSp>
        <p:nvGrpSpPr>
          <p:cNvPr id="28687" name="Group 5"/>
          <p:cNvGrpSpPr>
            <a:grpSpLocks/>
          </p:cNvGrpSpPr>
          <p:nvPr/>
        </p:nvGrpSpPr>
        <p:grpSpPr bwMode="auto">
          <a:xfrm>
            <a:off x="4121150" y="1279525"/>
            <a:ext cx="1908175" cy="342900"/>
            <a:chOff x="4054475" y="1933575"/>
            <a:chExt cx="2525713" cy="414338"/>
          </a:xfrm>
        </p:grpSpPr>
        <p:cxnSp>
          <p:nvCxnSpPr>
            <p:cNvPr id="18" name="Straight Connector 17"/>
            <p:cNvCxnSpPr/>
            <p:nvPr/>
          </p:nvCxnSpPr>
          <p:spPr>
            <a:xfrm flipH="1">
              <a:off x="4054475" y="1933575"/>
              <a:ext cx="2525713" cy="414338"/>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4054475" y="1933575"/>
              <a:ext cx="2525713" cy="414338"/>
            </a:xfrm>
            <a:prstGeom prst="line">
              <a:avLst/>
            </a:prstGeom>
          </p:spPr>
          <p:style>
            <a:lnRef idx="1">
              <a:schemeClr val="dk1"/>
            </a:lnRef>
            <a:fillRef idx="0">
              <a:schemeClr val="dk1"/>
            </a:fillRef>
            <a:effectRef idx="0">
              <a:schemeClr val="dk1"/>
            </a:effectRef>
            <a:fontRef idx="minor">
              <a:schemeClr val="tx1"/>
            </a:fontRef>
          </p:style>
        </p:cxnSp>
      </p:grpSp>
      <p:grpSp>
        <p:nvGrpSpPr>
          <p:cNvPr id="28688" name="Group 6"/>
          <p:cNvGrpSpPr>
            <a:grpSpLocks/>
          </p:cNvGrpSpPr>
          <p:nvPr/>
        </p:nvGrpSpPr>
        <p:grpSpPr bwMode="auto">
          <a:xfrm>
            <a:off x="5143500" y="1733550"/>
            <a:ext cx="885825" cy="177800"/>
            <a:chOff x="5076825" y="2463063"/>
            <a:chExt cx="1027113" cy="173037"/>
          </a:xfrm>
        </p:grpSpPr>
        <p:cxnSp>
          <p:nvCxnSpPr>
            <p:cNvPr id="19" name="Straight Connector 18"/>
            <p:cNvCxnSpPr/>
            <p:nvPr/>
          </p:nvCxnSpPr>
          <p:spPr>
            <a:xfrm flipH="1">
              <a:off x="5076825" y="2463063"/>
              <a:ext cx="1027113" cy="173037"/>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5076825" y="2463063"/>
              <a:ext cx="1027113" cy="173037"/>
            </a:xfrm>
            <a:prstGeom prst="line">
              <a:avLst/>
            </a:prstGeom>
          </p:spPr>
          <p:style>
            <a:lnRef idx="1">
              <a:schemeClr val="dk1"/>
            </a:lnRef>
            <a:fillRef idx="0">
              <a:schemeClr val="dk1"/>
            </a:fillRef>
            <a:effectRef idx="0">
              <a:schemeClr val="dk1"/>
            </a:effectRef>
            <a:fontRef idx="minor">
              <a:schemeClr val="tx1"/>
            </a:fontRef>
          </p:style>
        </p:cxnSp>
      </p:grpSp>
      <p:cxnSp>
        <p:nvCxnSpPr>
          <p:cNvPr id="20" name="Straight Connector 19"/>
          <p:cNvCxnSpPr/>
          <p:nvPr/>
        </p:nvCxnSpPr>
        <p:spPr>
          <a:xfrm flipH="1">
            <a:off x="5180013" y="2303463"/>
            <a:ext cx="849312"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5180013" y="2303463"/>
            <a:ext cx="849312"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2914650" y="893763"/>
            <a:ext cx="1400175" cy="0"/>
          </a:xfrm>
          <a:prstGeom prst="line">
            <a:avLst/>
          </a:prstGeom>
        </p:spPr>
        <p:style>
          <a:lnRef idx="1">
            <a:schemeClr val="dk1"/>
          </a:lnRef>
          <a:fillRef idx="0">
            <a:schemeClr val="dk1"/>
          </a:fillRef>
          <a:effectRef idx="0">
            <a:schemeClr val="dk1"/>
          </a:effectRef>
          <a:fontRef idx="minor">
            <a:schemeClr val="tx1"/>
          </a:fontRef>
        </p:style>
      </p:cxnSp>
      <p:sp>
        <p:nvSpPr>
          <p:cNvPr id="28692"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16.8a-b The process of inflammation.</a:t>
            </a:r>
            <a:endParaRPr lang="en-US" altLang="en-US" sz="1400" b="1">
              <a:solidFill>
                <a:srgbClr val="000000"/>
              </a:solidFill>
              <a:cs typeface="Arial" charset="0"/>
            </a:endParaRPr>
          </a:p>
        </p:txBody>
      </p:sp>
      <p:pic>
        <p:nvPicPr>
          <p:cNvPr id="28693" name="Picture 1"/>
          <p:cNvPicPr>
            <a:picLocks noChangeAspect="1"/>
          </p:cNvPicPr>
          <p:nvPr/>
        </p:nvPicPr>
        <p:blipFill>
          <a:blip r:embed="rId4">
            <a:extLst>
              <a:ext uri="{28A0092B-C50C-407E-A947-70E740481C1C}">
                <a14:useLocalDpi xmlns:a14="http://schemas.microsoft.com/office/drawing/2010/main" val="0"/>
              </a:ext>
            </a:extLst>
          </a:blip>
          <a:srcRect t="-2" b="17264"/>
          <a:stretch>
            <a:fillRect/>
          </a:stretch>
        </p:blipFill>
        <p:spPr bwMode="auto">
          <a:xfrm>
            <a:off x="4376738" y="3638550"/>
            <a:ext cx="3078162"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4" name="Rectangle 3"/>
          <p:cNvSpPr>
            <a:spLocks noChangeArrowheads="1"/>
          </p:cNvSpPr>
          <p:nvPr/>
        </p:nvSpPr>
        <p:spPr bwMode="auto">
          <a:xfrm>
            <a:off x="1143000" y="3951288"/>
            <a:ext cx="33718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Chemicals such as histamine, kinins, prostaglandins, leukotrienes, and cytokines (represented as blue</a:t>
            </a:r>
          </a:p>
          <a:p>
            <a:pPr>
              <a:lnSpc>
                <a:spcPct val="80000"/>
              </a:lnSpc>
              <a:spcBef>
                <a:spcPct val="0"/>
              </a:spcBef>
              <a:buClrTx/>
              <a:buFontTx/>
              <a:buNone/>
            </a:pPr>
            <a:r>
              <a:rPr lang="en-US" altLang="en-US" sz="1400" b="1">
                <a:cs typeface="Arial" charset="0"/>
              </a:rPr>
              <a:t>dots) are released by</a:t>
            </a:r>
          </a:p>
          <a:p>
            <a:pPr>
              <a:lnSpc>
                <a:spcPct val="80000"/>
              </a:lnSpc>
              <a:spcBef>
                <a:spcPct val="0"/>
              </a:spcBef>
              <a:buClrTx/>
              <a:buFontTx/>
              <a:buNone/>
            </a:pPr>
            <a:r>
              <a:rPr lang="en-US" altLang="en-US" sz="1400" b="1">
                <a:cs typeface="Arial" charset="0"/>
              </a:rPr>
              <a:t>damaged cells.</a:t>
            </a:r>
          </a:p>
        </p:txBody>
      </p:sp>
      <p:sp>
        <p:nvSpPr>
          <p:cNvPr id="28695" name="Rectangle 4"/>
          <p:cNvSpPr>
            <a:spLocks noChangeArrowheads="1"/>
          </p:cNvSpPr>
          <p:nvPr/>
        </p:nvSpPr>
        <p:spPr bwMode="auto">
          <a:xfrm>
            <a:off x="1263650" y="6288088"/>
            <a:ext cx="2616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latin typeface="Arial Black" pitchFamily="34" charset="0"/>
                <a:cs typeface="Arial" charset="0"/>
              </a:rPr>
              <a:t>(b)</a:t>
            </a:r>
            <a:r>
              <a:rPr lang="en-US" altLang="en-US" sz="1400" b="1">
                <a:cs typeface="Arial" charset="0"/>
              </a:rPr>
              <a:t> Vasodilation and increased</a:t>
            </a:r>
          </a:p>
          <a:p>
            <a:pPr>
              <a:lnSpc>
                <a:spcPct val="80000"/>
              </a:lnSpc>
              <a:spcBef>
                <a:spcPct val="0"/>
              </a:spcBef>
              <a:buClrTx/>
              <a:buFontTx/>
              <a:buNone/>
            </a:pPr>
            <a:r>
              <a:rPr lang="en-US" altLang="en-US" sz="1400" b="1">
                <a:cs typeface="Arial" charset="0"/>
              </a:rPr>
              <a:t>permeability of blood vessels</a:t>
            </a:r>
          </a:p>
        </p:txBody>
      </p:sp>
      <p:sp>
        <p:nvSpPr>
          <p:cNvPr id="28696" name="Rectangle 5"/>
          <p:cNvSpPr>
            <a:spLocks noChangeArrowheads="1"/>
          </p:cNvSpPr>
          <p:nvPr/>
        </p:nvSpPr>
        <p:spPr bwMode="auto">
          <a:xfrm>
            <a:off x="1144588" y="5008563"/>
            <a:ext cx="1471612"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Blood clot forms.</a:t>
            </a:r>
          </a:p>
        </p:txBody>
      </p:sp>
      <p:sp>
        <p:nvSpPr>
          <p:cNvPr id="28697" name="Rectangle 6"/>
          <p:cNvSpPr>
            <a:spLocks noChangeArrowheads="1"/>
          </p:cNvSpPr>
          <p:nvPr/>
        </p:nvSpPr>
        <p:spPr bwMode="auto">
          <a:xfrm>
            <a:off x="1144588" y="5624513"/>
            <a:ext cx="19399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400" b="1">
                <a:cs typeface="Arial" charset="0"/>
              </a:rPr>
              <a:t>Abscess starts to form</a:t>
            </a:r>
          </a:p>
          <a:p>
            <a:pPr>
              <a:lnSpc>
                <a:spcPct val="80000"/>
              </a:lnSpc>
              <a:spcBef>
                <a:spcPct val="0"/>
              </a:spcBef>
              <a:buClrTx/>
              <a:buFontTx/>
              <a:buNone/>
            </a:pPr>
            <a:r>
              <a:rPr lang="en-US" altLang="en-US" sz="1400" b="1">
                <a:cs typeface="Arial" charset="0"/>
              </a:rPr>
              <a:t>(orange area).</a:t>
            </a:r>
          </a:p>
        </p:txBody>
      </p:sp>
      <p:grpSp>
        <p:nvGrpSpPr>
          <p:cNvPr id="28698" name="Group 11"/>
          <p:cNvGrpSpPr>
            <a:grpSpLocks/>
          </p:cNvGrpSpPr>
          <p:nvPr/>
        </p:nvGrpSpPr>
        <p:grpSpPr bwMode="auto">
          <a:xfrm>
            <a:off x="3181350" y="5208588"/>
            <a:ext cx="2266950" cy="485775"/>
            <a:chOff x="3790950" y="3620689"/>
            <a:chExt cx="1866586" cy="379269"/>
          </a:xfrm>
        </p:grpSpPr>
        <p:cxnSp>
          <p:nvCxnSpPr>
            <p:cNvPr id="41" name="Straight Connector 40"/>
            <p:cNvCxnSpPr/>
            <p:nvPr/>
          </p:nvCxnSpPr>
          <p:spPr>
            <a:xfrm flipH="1">
              <a:off x="3790950" y="3620689"/>
              <a:ext cx="1866586" cy="379269"/>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H="1">
              <a:off x="3790950" y="3620689"/>
              <a:ext cx="1866586" cy="379269"/>
            </a:xfrm>
            <a:prstGeom prst="line">
              <a:avLst/>
            </a:prstGeom>
          </p:spPr>
          <p:style>
            <a:lnRef idx="1">
              <a:schemeClr val="dk1"/>
            </a:lnRef>
            <a:fillRef idx="0">
              <a:schemeClr val="dk1"/>
            </a:fillRef>
            <a:effectRef idx="0">
              <a:schemeClr val="dk1"/>
            </a:effectRef>
            <a:fontRef idx="minor">
              <a:schemeClr val="tx1"/>
            </a:fontRef>
          </p:style>
        </p:cxnSp>
      </p:grpSp>
      <p:grpSp>
        <p:nvGrpSpPr>
          <p:cNvPr id="28699" name="Group 14"/>
          <p:cNvGrpSpPr>
            <a:grpSpLocks/>
          </p:cNvGrpSpPr>
          <p:nvPr/>
        </p:nvGrpSpPr>
        <p:grpSpPr bwMode="auto">
          <a:xfrm>
            <a:off x="749300" y="3886200"/>
            <a:ext cx="376238" cy="274638"/>
            <a:chOff x="430213" y="3739567"/>
            <a:chExt cx="376237" cy="274320"/>
          </a:xfrm>
        </p:grpSpPr>
        <p:sp>
          <p:nvSpPr>
            <p:cNvPr id="28713" name="Oval 48"/>
            <p:cNvSpPr>
              <a:spLocks noChangeArrowheads="1"/>
            </p:cNvSpPr>
            <p:nvPr/>
          </p:nvSpPr>
          <p:spPr bwMode="auto">
            <a:xfrm>
              <a:off x="476250" y="3739567"/>
              <a:ext cx="274320" cy="27432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b="1">
                <a:cs typeface="Arial" charset="0"/>
              </a:endParaRPr>
            </a:p>
          </p:txBody>
        </p:sp>
        <p:sp>
          <p:nvSpPr>
            <p:cNvPr id="48" name="TextBox 47"/>
            <p:cNvSpPr txBox="1"/>
            <p:nvPr/>
          </p:nvSpPr>
          <p:spPr bwMode="auto">
            <a:xfrm>
              <a:off x="430213" y="3764938"/>
              <a:ext cx="376237" cy="215650"/>
            </a:xfrm>
            <a:prstGeom prst="rect">
              <a:avLst/>
            </a:prstGeom>
            <a:noFill/>
          </p:spPr>
          <p:txBody>
            <a:bodyPr lIns="0" tIns="0" rIns="0" bIns="0" anchor="ctr">
              <a:spAutoFit/>
            </a:bodyPr>
            <a:lstStyle/>
            <a:p>
              <a:pPr algn="ctr" eaLnBrk="1" hangingPunct="1">
                <a:defRPr/>
              </a:pPr>
              <a:r>
                <a:rPr lang="en-US" sz="1400" b="1" kern="0" dirty="0">
                  <a:solidFill>
                    <a:schemeClr val="bg1"/>
                  </a:solidFill>
                  <a:latin typeface="Arial" panose="020B0604020202020204" pitchFamily="34" charset="0"/>
                  <a:ea typeface="MS PGothic" pitchFamily="34" charset="-128"/>
                  <a:cs typeface="Arial" pitchFamily="34" charset="0"/>
                </a:rPr>
                <a:t>1</a:t>
              </a:r>
            </a:p>
          </p:txBody>
        </p:sp>
      </p:grpSp>
      <p:grpSp>
        <p:nvGrpSpPr>
          <p:cNvPr id="28700" name="Group 10"/>
          <p:cNvGrpSpPr>
            <a:grpSpLocks/>
          </p:cNvGrpSpPr>
          <p:nvPr/>
        </p:nvGrpSpPr>
        <p:grpSpPr bwMode="auto">
          <a:xfrm>
            <a:off x="4010025" y="4314825"/>
            <a:ext cx="1762125" cy="198438"/>
            <a:chOff x="4562475" y="1479083"/>
            <a:chExt cx="1479583" cy="1014880"/>
          </a:xfrm>
        </p:grpSpPr>
        <p:cxnSp>
          <p:nvCxnSpPr>
            <p:cNvPr id="50" name="Straight Connector 49"/>
            <p:cNvCxnSpPr/>
            <p:nvPr/>
          </p:nvCxnSpPr>
          <p:spPr>
            <a:xfrm flipH="1" flipV="1">
              <a:off x="4571806" y="1487205"/>
              <a:ext cx="1470252" cy="1006758"/>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flipH="1" flipV="1">
              <a:off x="4562475" y="1479083"/>
              <a:ext cx="1470253" cy="1006758"/>
            </a:xfrm>
            <a:prstGeom prst="line">
              <a:avLst/>
            </a:prstGeom>
          </p:spPr>
          <p:style>
            <a:lnRef idx="1">
              <a:schemeClr val="dk1"/>
            </a:lnRef>
            <a:fillRef idx="0">
              <a:schemeClr val="dk1"/>
            </a:fillRef>
            <a:effectRef idx="0">
              <a:schemeClr val="dk1"/>
            </a:effectRef>
            <a:fontRef idx="minor">
              <a:schemeClr val="tx1"/>
            </a:fontRef>
          </p:style>
        </p:cxnSp>
      </p:grpSp>
      <p:grpSp>
        <p:nvGrpSpPr>
          <p:cNvPr id="28701" name="Group 12"/>
          <p:cNvGrpSpPr>
            <a:grpSpLocks/>
          </p:cNvGrpSpPr>
          <p:nvPr/>
        </p:nvGrpSpPr>
        <p:grpSpPr bwMode="auto">
          <a:xfrm>
            <a:off x="2695575" y="4910138"/>
            <a:ext cx="2486025" cy="184150"/>
            <a:chOff x="3228975" y="3089982"/>
            <a:chExt cx="2097105" cy="367148"/>
          </a:xfrm>
        </p:grpSpPr>
        <p:cxnSp>
          <p:nvCxnSpPr>
            <p:cNvPr id="53" name="Straight Connector 52"/>
            <p:cNvCxnSpPr/>
            <p:nvPr/>
          </p:nvCxnSpPr>
          <p:spPr>
            <a:xfrm flipH="1">
              <a:off x="3228975" y="3089982"/>
              <a:ext cx="2097105" cy="367148"/>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3228975" y="3089982"/>
              <a:ext cx="2097105" cy="367148"/>
            </a:xfrm>
            <a:prstGeom prst="line">
              <a:avLst/>
            </a:prstGeom>
          </p:spPr>
          <p:style>
            <a:lnRef idx="1">
              <a:schemeClr val="dk1"/>
            </a:lnRef>
            <a:fillRef idx="0">
              <a:schemeClr val="dk1"/>
            </a:fillRef>
            <a:effectRef idx="0">
              <a:schemeClr val="dk1"/>
            </a:effectRef>
            <a:fontRef idx="minor">
              <a:schemeClr val="tx1"/>
            </a:fontRef>
          </p:style>
        </p:cxnSp>
      </p:grpSp>
      <p:grpSp>
        <p:nvGrpSpPr>
          <p:cNvPr id="28702" name="Group 55"/>
          <p:cNvGrpSpPr>
            <a:grpSpLocks/>
          </p:cNvGrpSpPr>
          <p:nvPr/>
        </p:nvGrpSpPr>
        <p:grpSpPr bwMode="auto">
          <a:xfrm>
            <a:off x="749300" y="4938713"/>
            <a:ext cx="376238" cy="274637"/>
            <a:chOff x="430213" y="3739567"/>
            <a:chExt cx="376237" cy="274320"/>
          </a:xfrm>
        </p:grpSpPr>
        <p:sp>
          <p:nvSpPr>
            <p:cNvPr id="28707" name="Oval 48"/>
            <p:cNvSpPr>
              <a:spLocks noChangeArrowheads="1"/>
            </p:cNvSpPr>
            <p:nvPr/>
          </p:nvSpPr>
          <p:spPr bwMode="auto">
            <a:xfrm>
              <a:off x="476250" y="3739567"/>
              <a:ext cx="274320" cy="27432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b="1">
                <a:cs typeface="Arial" charset="0"/>
              </a:endParaRPr>
            </a:p>
          </p:txBody>
        </p:sp>
        <p:sp>
          <p:nvSpPr>
            <p:cNvPr id="58" name="TextBox 57"/>
            <p:cNvSpPr txBox="1"/>
            <p:nvPr/>
          </p:nvSpPr>
          <p:spPr bwMode="auto">
            <a:xfrm>
              <a:off x="430213" y="3764938"/>
              <a:ext cx="376237" cy="215651"/>
            </a:xfrm>
            <a:prstGeom prst="rect">
              <a:avLst/>
            </a:prstGeom>
            <a:noFill/>
          </p:spPr>
          <p:txBody>
            <a:bodyPr lIns="0" tIns="0" rIns="0" bIns="0" anchor="ctr">
              <a:spAutoFit/>
            </a:bodyPr>
            <a:lstStyle/>
            <a:p>
              <a:pPr algn="ctr" eaLnBrk="1" hangingPunct="1">
                <a:defRPr/>
              </a:pPr>
              <a:r>
                <a:rPr lang="en-US" sz="1400" b="1" kern="0" dirty="0">
                  <a:solidFill>
                    <a:schemeClr val="bg1"/>
                  </a:solidFill>
                  <a:latin typeface="Arial" panose="020B0604020202020204" pitchFamily="34" charset="0"/>
                  <a:ea typeface="MS PGothic" pitchFamily="34" charset="-128"/>
                  <a:cs typeface="Arial" pitchFamily="34" charset="0"/>
                </a:rPr>
                <a:t>2</a:t>
              </a:r>
            </a:p>
          </p:txBody>
        </p:sp>
      </p:grpSp>
      <p:grpSp>
        <p:nvGrpSpPr>
          <p:cNvPr id="28703" name="Group 58"/>
          <p:cNvGrpSpPr>
            <a:grpSpLocks/>
          </p:cNvGrpSpPr>
          <p:nvPr/>
        </p:nvGrpSpPr>
        <p:grpSpPr bwMode="auto">
          <a:xfrm>
            <a:off x="744538" y="5561013"/>
            <a:ext cx="376237" cy="274637"/>
            <a:chOff x="430213" y="3739567"/>
            <a:chExt cx="376237" cy="274320"/>
          </a:xfrm>
        </p:grpSpPr>
        <p:sp>
          <p:nvSpPr>
            <p:cNvPr id="28705" name="Oval 48"/>
            <p:cNvSpPr>
              <a:spLocks noChangeArrowheads="1"/>
            </p:cNvSpPr>
            <p:nvPr/>
          </p:nvSpPr>
          <p:spPr bwMode="auto">
            <a:xfrm>
              <a:off x="476250" y="3739567"/>
              <a:ext cx="274320" cy="27432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b="1">
                <a:cs typeface="Arial" charset="0"/>
              </a:endParaRPr>
            </a:p>
          </p:txBody>
        </p:sp>
        <p:sp>
          <p:nvSpPr>
            <p:cNvPr id="61" name="TextBox 60"/>
            <p:cNvSpPr txBox="1"/>
            <p:nvPr/>
          </p:nvSpPr>
          <p:spPr bwMode="auto">
            <a:xfrm>
              <a:off x="430213" y="3764938"/>
              <a:ext cx="376237" cy="215651"/>
            </a:xfrm>
            <a:prstGeom prst="rect">
              <a:avLst/>
            </a:prstGeom>
            <a:noFill/>
          </p:spPr>
          <p:txBody>
            <a:bodyPr lIns="0" tIns="0" rIns="0" bIns="0" anchor="ctr">
              <a:spAutoFit/>
            </a:bodyPr>
            <a:lstStyle/>
            <a:p>
              <a:pPr algn="ctr" eaLnBrk="1" hangingPunct="1">
                <a:defRPr/>
              </a:pPr>
              <a:r>
                <a:rPr lang="en-US" sz="1400" b="1" kern="0" dirty="0">
                  <a:solidFill>
                    <a:schemeClr val="bg1"/>
                  </a:solidFill>
                  <a:latin typeface="Arial" panose="020B0604020202020204" pitchFamily="34" charset="0"/>
                  <a:ea typeface="MS PGothic" pitchFamily="34" charset="-128"/>
                  <a:cs typeface="Arial" pitchFamily="34" charset="0"/>
                </a:rPr>
                <a:t>3</a:t>
              </a:r>
            </a:p>
          </p:txBody>
        </p:sp>
      </p:grpSp>
      <p:pic>
        <p:nvPicPr>
          <p:cNvPr id="2" name="A2903529.wav">
            <a:hlinkClick r:id="" action="ppaction://media"/>
          </p:cNvPr>
          <p:cNvPicPr>
            <a:picLocks noChangeAspect="1"/>
          </p:cNvPicPr>
          <p:nvPr>
            <a:wavAudioFile r:embed="rId1" name="A290D80F.wav"/>
          </p:nvPr>
        </p:nvPicPr>
        <p:blipFill>
          <a:blip r:embed="rId5">
            <a:extLst>
              <a:ext uri="{28A0092B-C50C-407E-A947-70E740481C1C}">
                <a14:useLocalDpi xmlns:a14="http://schemas.microsoft.com/office/drawing/2010/main" val="0"/>
              </a:ext>
            </a:extLst>
          </a:blip>
          <a:srcRect/>
          <a:stretch>
            <a:fillRect/>
          </a:stretch>
        </p:blipFill>
        <p:spPr bwMode="auto">
          <a:xfrm>
            <a:off x="7364413" y="29257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051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9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705225" y="3246438"/>
            <a:ext cx="1774825" cy="369887"/>
          </a:xfrm>
          <a:prstGeom prst="rect">
            <a:avLst/>
          </a:prstGeom>
          <a:noFill/>
          <a:ln w="9525">
            <a:solidFill>
              <a:schemeClr val="accent1">
                <a:lumMod val="75000"/>
              </a:schemeClr>
            </a:solidFill>
            <a:miter lim="800000"/>
            <a:headEnd/>
            <a:tailEnd/>
          </a:ln>
          <a:effectLst/>
        </p:spPr>
        <p:txBody>
          <a:bodyPr wrap="none">
            <a:spAutoFit/>
          </a:bodyPr>
          <a:lstStyle/>
          <a:p>
            <a:pPr eaLnBrk="1" hangingPunct="1">
              <a:defRPr/>
            </a:pPr>
            <a:r>
              <a:rPr lang="en-US" sz="1800" dirty="0">
                <a:solidFill>
                  <a:srgbClr val="FF0000"/>
                </a:solidFill>
                <a:ea typeface="ＭＳ Ｐゴシック" pitchFamily="1" charset="-128"/>
              </a:rPr>
              <a:t>Insert Fig 16.8c</a:t>
            </a:r>
          </a:p>
        </p:txBody>
      </p:sp>
      <p:grpSp>
        <p:nvGrpSpPr>
          <p:cNvPr id="29699" name="Group 2"/>
          <p:cNvGrpSpPr>
            <a:grpSpLocks/>
          </p:cNvGrpSpPr>
          <p:nvPr/>
        </p:nvGrpSpPr>
        <p:grpSpPr bwMode="auto">
          <a:xfrm>
            <a:off x="3373438" y="817563"/>
            <a:ext cx="5521325" cy="5211762"/>
            <a:chOff x="1972107" y="816806"/>
            <a:chExt cx="5520461" cy="5212080"/>
          </a:xfrm>
        </p:grpSpPr>
        <p:pic>
          <p:nvPicPr>
            <p:cNvPr id="29736" name="Picture 1"/>
            <p:cNvPicPr>
              <a:picLocks noChangeAspect="1"/>
            </p:cNvPicPr>
            <p:nvPr/>
          </p:nvPicPr>
          <p:blipFill>
            <a:blip r:embed="rId2">
              <a:extLst>
                <a:ext uri="{28A0092B-C50C-407E-A947-70E740481C1C}">
                  <a14:useLocalDpi xmlns:a14="http://schemas.microsoft.com/office/drawing/2010/main" val="0"/>
                </a:ext>
              </a:extLst>
            </a:blip>
            <a:srcRect b="11166"/>
            <a:stretch>
              <a:fillRect/>
            </a:stretch>
          </p:blipFill>
          <p:spPr bwMode="auto">
            <a:xfrm>
              <a:off x="1972107" y="816806"/>
              <a:ext cx="5520461"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10188" y="5333519"/>
              <a:ext cx="666646" cy="571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sp>
        <p:nvSpPr>
          <p:cNvPr id="29700" name="Rectangle 2"/>
          <p:cNvSpPr>
            <a:spLocks noChangeArrowheads="1"/>
          </p:cNvSpPr>
          <p:nvPr/>
        </p:nvSpPr>
        <p:spPr bwMode="auto">
          <a:xfrm>
            <a:off x="719138" y="1417638"/>
            <a:ext cx="18716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Margination—</a:t>
            </a:r>
          </a:p>
          <a:p>
            <a:pPr>
              <a:lnSpc>
                <a:spcPct val="80000"/>
              </a:lnSpc>
              <a:spcBef>
                <a:spcPct val="0"/>
              </a:spcBef>
              <a:buClrTx/>
              <a:buFontTx/>
              <a:buNone/>
            </a:pPr>
            <a:r>
              <a:rPr lang="en-US" altLang="en-US" sz="1800" b="1">
                <a:cs typeface="Arial" charset="0"/>
              </a:rPr>
              <a:t>phagocytes stick</a:t>
            </a:r>
          </a:p>
          <a:p>
            <a:pPr>
              <a:lnSpc>
                <a:spcPct val="80000"/>
              </a:lnSpc>
              <a:spcBef>
                <a:spcPct val="0"/>
              </a:spcBef>
              <a:buClrTx/>
              <a:buFontTx/>
              <a:buNone/>
            </a:pPr>
            <a:r>
              <a:rPr lang="en-US" altLang="en-US" sz="1800" b="1">
                <a:cs typeface="Arial" charset="0"/>
              </a:rPr>
              <a:t>to endothelium.</a:t>
            </a:r>
          </a:p>
        </p:txBody>
      </p:sp>
      <p:sp>
        <p:nvSpPr>
          <p:cNvPr id="29701" name="Rectangle 3"/>
          <p:cNvSpPr>
            <a:spLocks noChangeArrowheads="1"/>
          </p:cNvSpPr>
          <p:nvPr/>
        </p:nvSpPr>
        <p:spPr bwMode="auto">
          <a:xfrm>
            <a:off x="719138" y="3079750"/>
            <a:ext cx="18462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Diapedesis—phagocytes squeeze between endothelial cells.</a:t>
            </a:r>
          </a:p>
        </p:txBody>
      </p:sp>
      <p:sp>
        <p:nvSpPr>
          <p:cNvPr id="29702" name="Rectangle 4"/>
          <p:cNvSpPr>
            <a:spLocks noChangeArrowheads="1"/>
          </p:cNvSpPr>
          <p:nvPr/>
        </p:nvSpPr>
        <p:spPr bwMode="auto">
          <a:xfrm>
            <a:off x="719138" y="4756150"/>
            <a:ext cx="29019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Phagocytosis of</a:t>
            </a:r>
          </a:p>
          <a:p>
            <a:pPr>
              <a:lnSpc>
                <a:spcPct val="80000"/>
              </a:lnSpc>
              <a:spcBef>
                <a:spcPct val="0"/>
              </a:spcBef>
              <a:buClrTx/>
              <a:buFontTx/>
              <a:buNone/>
            </a:pPr>
            <a:r>
              <a:rPr lang="en-US" altLang="en-US" sz="1800" b="1">
                <a:cs typeface="Arial" charset="0"/>
              </a:rPr>
              <a:t>invading bacteria occurs.</a:t>
            </a:r>
          </a:p>
        </p:txBody>
      </p:sp>
      <p:sp>
        <p:nvSpPr>
          <p:cNvPr id="29703" name="Rectangle 5"/>
          <p:cNvSpPr>
            <a:spLocks noChangeArrowheads="1"/>
          </p:cNvSpPr>
          <p:nvPr/>
        </p:nvSpPr>
        <p:spPr bwMode="auto">
          <a:xfrm>
            <a:off x="255588" y="5945188"/>
            <a:ext cx="2679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latin typeface="Arial Black" pitchFamily="34" charset="0"/>
                <a:cs typeface="Arial" charset="0"/>
              </a:rPr>
              <a:t>(c)</a:t>
            </a:r>
            <a:r>
              <a:rPr lang="en-US" altLang="en-US" sz="1800" b="1">
                <a:cs typeface="Arial" charset="0"/>
              </a:rPr>
              <a:t> Phagocyte migration</a:t>
            </a:r>
          </a:p>
          <a:p>
            <a:pPr>
              <a:lnSpc>
                <a:spcPct val="80000"/>
              </a:lnSpc>
              <a:spcBef>
                <a:spcPct val="0"/>
              </a:spcBef>
              <a:buClrTx/>
              <a:buFontTx/>
              <a:buNone/>
            </a:pPr>
            <a:r>
              <a:rPr lang="en-US" altLang="en-US" sz="1800" b="1">
                <a:cs typeface="Arial" charset="0"/>
              </a:rPr>
              <a:t>and phagocytosis</a:t>
            </a:r>
          </a:p>
        </p:txBody>
      </p:sp>
      <p:cxnSp>
        <p:nvCxnSpPr>
          <p:cNvPr id="12" name="Straight Connector 11"/>
          <p:cNvCxnSpPr/>
          <p:nvPr/>
        </p:nvCxnSpPr>
        <p:spPr>
          <a:xfrm>
            <a:off x="5386388" y="5570538"/>
            <a:ext cx="0" cy="528637"/>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302375" y="5421313"/>
            <a:ext cx="422275" cy="785812"/>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9706" name="Rectangle 12"/>
          <p:cNvSpPr>
            <a:spLocks noChangeArrowheads="1"/>
          </p:cNvSpPr>
          <p:nvPr/>
        </p:nvSpPr>
        <p:spPr bwMode="auto">
          <a:xfrm>
            <a:off x="3297238" y="5591175"/>
            <a:ext cx="13589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Macrophage</a:t>
            </a:r>
          </a:p>
        </p:txBody>
      </p:sp>
      <p:sp>
        <p:nvSpPr>
          <p:cNvPr id="29707" name="Rectangle 13"/>
          <p:cNvSpPr>
            <a:spLocks noChangeArrowheads="1"/>
          </p:cNvSpPr>
          <p:nvPr/>
        </p:nvSpPr>
        <p:spPr bwMode="auto">
          <a:xfrm>
            <a:off x="4826000" y="6170613"/>
            <a:ext cx="112871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Bacterium</a:t>
            </a:r>
          </a:p>
        </p:txBody>
      </p:sp>
      <p:sp>
        <p:nvSpPr>
          <p:cNvPr id="29708" name="Rectangle 14"/>
          <p:cNvSpPr>
            <a:spLocks noChangeArrowheads="1"/>
          </p:cNvSpPr>
          <p:nvPr/>
        </p:nvSpPr>
        <p:spPr bwMode="auto">
          <a:xfrm>
            <a:off x="6723063" y="6273800"/>
            <a:ext cx="1154112"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Neutrophil</a:t>
            </a:r>
          </a:p>
        </p:txBody>
      </p:sp>
      <p:cxnSp>
        <p:nvCxnSpPr>
          <p:cNvPr id="17" name="Straight Connector 16"/>
          <p:cNvCxnSpPr/>
          <p:nvPr/>
        </p:nvCxnSpPr>
        <p:spPr>
          <a:xfrm>
            <a:off x="7791450" y="5022850"/>
            <a:ext cx="354013" cy="434975"/>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9710" name="Rectangle 16"/>
          <p:cNvSpPr>
            <a:spLocks noChangeArrowheads="1"/>
          </p:cNvSpPr>
          <p:nvPr/>
        </p:nvSpPr>
        <p:spPr bwMode="auto">
          <a:xfrm>
            <a:off x="8196263" y="5392738"/>
            <a:ext cx="9477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Red</a:t>
            </a:r>
          </a:p>
          <a:p>
            <a:pPr>
              <a:lnSpc>
                <a:spcPct val="80000"/>
              </a:lnSpc>
              <a:spcBef>
                <a:spcPct val="0"/>
              </a:spcBef>
              <a:buClrTx/>
              <a:buFontTx/>
              <a:buNone/>
            </a:pPr>
            <a:r>
              <a:rPr lang="en-US" altLang="en-US" sz="1800" b="1">
                <a:cs typeface="Arial" charset="0"/>
              </a:rPr>
              <a:t>blood</a:t>
            </a:r>
          </a:p>
          <a:p>
            <a:pPr>
              <a:lnSpc>
                <a:spcPct val="80000"/>
              </a:lnSpc>
              <a:spcBef>
                <a:spcPct val="0"/>
              </a:spcBef>
              <a:buClrTx/>
              <a:buFontTx/>
              <a:buNone/>
            </a:pPr>
            <a:r>
              <a:rPr lang="en-US" altLang="en-US" sz="1800" b="1">
                <a:cs typeface="Arial" charset="0"/>
              </a:rPr>
              <a:t>cell</a:t>
            </a:r>
          </a:p>
        </p:txBody>
      </p:sp>
      <p:cxnSp>
        <p:nvCxnSpPr>
          <p:cNvPr id="19" name="Straight Connector 18"/>
          <p:cNvCxnSpPr/>
          <p:nvPr/>
        </p:nvCxnSpPr>
        <p:spPr>
          <a:xfrm flipV="1">
            <a:off x="6724650" y="1123950"/>
            <a:ext cx="1000125" cy="86360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6716713" y="609600"/>
            <a:ext cx="712787" cy="585788"/>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29713" name="Rectangle 19"/>
          <p:cNvSpPr>
            <a:spLocks noChangeArrowheads="1"/>
          </p:cNvSpPr>
          <p:nvPr/>
        </p:nvSpPr>
        <p:spPr bwMode="auto">
          <a:xfrm>
            <a:off x="7480300" y="390525"/>
            <a:ext cx="153035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Blood vessel</a:t>
            </a:r>
          </a:p>
          <a:p>
            <a:pPr>
              <a:lnSpc>
                <a:spcPct val="80000"/>
              </a:lnSpc>
              <a:spcBef>
                <a:spcPct val="0"/>
              </a:spcBef>
              <a:buClrTx/>
              <a:buFontTx/>
              <a:buNone/>
            </a:pPr>
            <a:r>
              <a:rPr lang="en-US" altLang="en-US" sz="1800" b="1">
                <a:cs typeface="Arial" charset="0"/>
              </a:rPr>
              <a:t>endothelium</a:t>
            </a:r>
          </a:p>
        </p:txBody>
      </p:sp>
      <p:sp>
        <p:nvSpPr>
          <p:cNvPr id="29714" name="Rectangle 20"/>
          <p:cNvSpPr>
            <a:spLocks noChangeArrowheads="1"/>
          </p:cNvSpPr>
          <p:nvPr/>
        </p:nvSpPr>
        <p:spPr bwMode="auto">
          <a:xfrm>
            <a:off x="7791450" y="1006475"/>
            <a:ext cx="11430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Monocyte</a:t>
            </a:r>
          </a:p>
        </p:txBody>
      </p:sp>
      <p:sp>
        <p:nvSpPr>
          <p:cNvPr id="23" name="Rectangle 22"/>
          <p:cNvSpPr/>
          <p:nvPr/>
        </p:nvSpPr>
        <p:spPr>
          <a:xfrm>
            <a:off x="3367088" y="4191000"/>
            <a:ext cx="403225"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b="1"/>
          </a:p>
        </p:txBody>
      </p:sp>
      <p:cxnSp>
        <p:nvCxnSpPr>
          <p:cNvPr id="24" name="Straight Connector 23"/>
          <p:cNvCxnSpPr/>
          <p:nvPr/>
        </p:nvCxnSpPr>
        <p:spPr>
          <a:xfrm flipH="1">
            <a:off x="3957638" y="4933950"/>
            <a:ext cx="512762" cy="636588"/>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V="1">
            <a:off x="6724650" y="1123950"/>
            <a:ext cx="1000125" cy="8636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6716713" y="609600"/>
            <a:ext cx="712787" cy="585788"/>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7788275" y="5019675"/>
            <a:ext cx="355600" cy="434975"/>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6302375" y="5421313"/>
            <a:ext cx="422275" cy="78581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5386388" y="5570538"/>
            <a:ext cx="0" cy="528637"/>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3948113" y="4943475"/>
            <a:ext cx="512762" cy="636588"/>
          </a:xfrm>
          <a:prstGeom prst="line">
            <a:avLst/>
          </a:prstGeom>
        </p:spPr>
        <p:style>
          <a:lnRef idx="1">
            <a:schemeClr val="dk1"/>
          </a:lnRef>
          <a:fillRef idx="0">
            <a:schemeClr val="dk1"/>
          </a:fillRef>
          <a:effectRef idx="0">
            <a:schemeClr val="dk1"/>
          </a:effectRef>
          <a:fontRef idx="minor">
            <a:schemeClr val="tx1"/>
          </a:fontRef>
        </p:style>
      </p:cxnSp>
      <p:sp>
        <p:nvSpPr>
          <p:cNvPr id="31" name="Left Brace 30"/>
          <p:cNvSpPr/>
          <p:nvPr/>
        </p:nvSpPr>
        <p:spPr>
          <a:xfrm>
            <a:off x="3519488" y="2097088"/>
            <a:ext cx="161925" cy="2166937"/>
          </a:xfrm>
          <a:prstGeom prst="leftBrace">
            <a:avLst>
              <a:gd name="adj1" fmla="val 181996"/>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sp>
        <p:nvSpPr>
          <p:cNvPr id="32" name="Left Brace 31"/>
          <p:cNvSpPr/>
          <p:nvPr/>
        </p:nvSpPr>
        <p:spPr>
          <a:xfrm>
            <a:off x="3519488" y="1006475"/>
            <a:ext cx="163512" cy="1028700"/>
          </a:xfrm>
          <a:prstGeom prst="leftBrace">
            <a:avLst>
              <a:gd name="adj1" fmla="val 94138"/>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sp>
        <p:nvSpPr>
          <p:cNvPr id="33" name="Left Brace 32"/>
          <p:cNvSpPr/>
          <p:nvPr/>
        </p:nvSpPr>
        <p:spPr>
          <a:xfrm>
            <a:off x="3519488" y="4352925"/>
            <a:ext cx="134937" cy="935038"/>
          </a:xfrm>
          <a:prstGeom prst="leftBrace">
            <a:avLst>
              <a:gd name="adj1" fmla="val 85439"/>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grpSp>
        <p:nvGrpSpPr>
          <p:cNvPr id="29726" name="Group 53"/>
          <p:cNvGrpSpPr>
            <a:grpSpLocks/>
          </p:cNvGrpSpPr>
          <p:nvPr/>
        </p:nvGrpSpPr>
        <p:grpSpPr bwMode="auto">
          <a:xfrm>
            <a:off x="255588" y="4662488"/>
            <a:ext cx="376237" cy="347662"/>
            <a:chOff x="114301" y="3724276"/>
            <a:chExt cx="377750" cy="347012"/>
          </a:xfrm>
        </p:grpSpPr>
        <p:sp>
          <p:nvSpPr>
            <p:cNvPr id="29734" name="Oval 48"/>
            <p:cNvSpPr>
              <a:spLocks noChangeArrowheads="1"/>
            </p:cNvSpPr>
            <p:nvPr/>
          </p:nvSpPr>
          <p:spPr bwMode="auto">
            <a:xfrm>
              <a:off x="114301" y="3724276"/>
              <a:ext cx="377750" cy="347012"/>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b="1">
                <a:cs typeface="Arial" charset="0"/>
              </a:endParaRPr>
            </a:p>
          </p:txBody>
        </p:sp>
        <p:sp>
          <p:nvSpPr>
            <p:cNvPr id="36" name="TextBox 35"/>
            <p:cNvSpPr txBox="1"/>
            <p:nvPr/>
          </p:nvSpPr>
          <p:spPr bwMode="auto">
            <a:xfrm>
              <a:off x="115894" y="3757551"/>
              <a:ext cx="376157" cy="275709"/>
            </a:xfrm>
            <a:prstGeom prst="rect">
              <a:avLst/>
            </a:prstGeom>
            <a:noFill/>
          </p:spPr>
          <p:txBody>
            <a:bodyPr lIns="0" tIns="0" rIns="0" bIns="0" anchor="ctr">
              <a:spAutoFit/>
            </a:bodyPr>
            <a:lstStyle/>
            <a:p>
              <a:pPr algn="ctr" eaLnBrk="1" hangingPunct="1">
                <a:defRPr/>
              </a:pPr>
              <a:r>
                <a:rPr lang="en-US" sz="1800" b="1" kern="0" dirty="0">
                  <a:solidFill>
                    <a:schemeClr val="bg1"/>
                  </a:solidFill>
                  <a:latin typeface="Arial" panose="020B0604020202020204" pitchFamily="34" charset="0"/>
                  <a:ea typeface="MS PGothic" pitchFamily="34" charset="-128"/>
                  <a:cs typeface="Arial" pitchFamily="34" charset="0"/>
                </a:rPr>
                <a:t>6</a:t>
              </a:r>
            </a:p>
          </p:txBody>
        </p:sp>
      </p:grpSp>
      <p:grpSp>
        <p:nvGrpSpPr>
          <p:cNvPr id="29727" name="Group 56"/>
          <p:cNvGrpSpPr>
            <a:grpSpLocks/>
          </p:cNvGrpSpPr>
          <p:nvPr/>
        </p:nvGrpSpPr>
        <p:grpSpPr bwMode="auto">
          <a:xfrm>
            <a:off x="255588" y="2995613"/>
            <a:ext cx="377825" cy="347662"/>
            <a:chOff x="114301" y="3724276"/>
            <a:chExt cx="377750" cy="347012"/>
          </a:xfrm>
        </p:grpSpPr>
        <p:sp>
          <p:nvSpPr>
            <p:cNvPr id="29732" name="Oval 48"/>
            <p:cNvSpPr>
              <a:spLocks noChangeArrowheads="1"/>
            </p:cNvSpPr>
            <p:nvPr/>
          </p:nvSpPr>
          <p:spPr bwMode="auto">
            <a:xfrm>
              <a:off x="114301" y="3724276"/>
              <a:ext cx="377750" cy="347012"/>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b="1">
                <a:cs typeface="Arial" charset="0"/>
              </a:endParaRPr>
            </a:p>
          </p:txBody>
        </p:sp>
        <p:sp>
          <p:nvSpPr>
            <p:cNvPr id="39" name="TextBox 38"/>
            <p:cNvSpPr txBox="1"/>
            <p:nvPr/>
          </p:nvSpPr>
          <p:spPr bwMode="auto">
            <a:xfrm>
              <a:off x="115888" y="3757551"/>
              <a:ext cx="376163" cy="275709"/>
            </a:xfrm>
            <a:prstGeom prst="rect">
              <a:avLst/>
            </a:prstGeom>
            <a:noFill/>
          </p:spPr>
          <p:txBody>
            <a:bodyPr lIns="0" tIns="0" rIns="0" bIns="0" anchor="ctr">
              <a:spAutoFit/>
            </a:bodyPr>
            <a:lstStyle/>
            <a:p>
              <a:pPr algn="ctr" eaLnBrk="1" hangingPunct="1">
                <a:defRPr/>
              </a:pPr>
              <a:r>
                <a:rPr lang="en-US" sz="1800" b="1" kern="0" dirty="0">
                  <a:solidFill>
                    <a:schemeClr val="bg1"/>
                  </a:solidFill>
                  <a:latin typeface="Arial" panose="020B0604020202020204" pitchFamily="34" charset="0"/>
                  <a:ea typeface="MS PGothic" pitchFamily="34" charset="-128"/>
                  <a:cs typeface="Arial" pitchFamily="34" charset="0"/>
                </a:rPr>
                <a:t>5</a:t>
              </a:r>
            </a:p>
          </p:txBody>
        </p:sp>
      </p:grpSp>
      <p:grpSp>
        <p:nvGrpSpPr>
          <p:cNvPr id="29728" name="Group 59"/>
          <p:cNvGrpSpPr>
            <a:grpSpLocks/>
          </p:cNvGrpSpPr>
          <p:nvPr/>
        </p:nvGrpSpPr>
        <p:grpSpPr bwMode="auto">
          <a:xfrm>
            <a:off x="255588" y="1343025"/>
            <a:ext cx="377825" cy="347663"/>
            <a:chOff x="114301" y="3724276"/>
            <a:chExt cx="377750" cy="347012"/>
          </a:xfrm>
        </p:grpSpPr>
        <p:sp>
          <p:nvSpPr>
            <p:cNvPr id="29730" name="Oval 48"/>
            <p:cNvSpPr>
              <a:spLocks noChangeArrowheads="1"/>
            </p:cNvSpPr>
            <p:nvPr/>
          </p:nvSpPr>
          <p:spPr bwMode="auto">
            <a:xfrm>
              <a:off x="114301" y="3724276"/>
              <a:ext cx="377750" cy="347012"/>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b="1">
                <a:cs typeface="Arial" charset="0"/>
              </a:endParaRPr>
            </a:p>
          </p:txBody>
        </p:sp>
        <p:sp>
          <p:nvSpPr>
            <p:cNvPr id="42" name="TextBox 41"/>
            <p:cNvSpPr txBox="1"/>
            <p:nvPr/>
          </p:nvSpPr>
          <p:spPr bwMode="auto">
            <a:xfrm>
              <a:off x="115888" y="3757552"/>
              <a:ext cx="376163" cy="275708"/>
            </a:xfrm>
            <a:prstGeom prst="rect">
              <a:avLst/>
            </a:prstGeom>
            <a:noFill/>
          </p:spPr>
          <p:txBody>
            <a:bodyPr lIns="0" tIns="0" rIns="0" bIns="0" anchor="ctr">
              <a:spAutoFit/>
            </a:bodyPr>
            <a:lstStyle/>
            <a:p>
              <a:pPr algn="ctr" eaLnBrk="1" hangingPunct="1">
                <a:defRPr/>
              </a:pPr>
              <a:r>
                <a:rPr lang="en-US" sz="1800" b="1" kern="0" dirty="0">
                  <a:solidFill>
                    <a:schemeClr val="bg1"/>
                  </a:solidFill>
                  <a:latin typeface="Arial" panose="020B0604020202020204" pitchFamily="34" charset="0"/>
                  <a:ea typeface="MS PGothic" pitchFamily="34" charset="-128"/>
                  <a:cs typeface="Arial" pitchFamily="34" charset="0"/>
                </a:rPr>
                <a:t>4</a:t>
              </a:r>
            </a:p>
          </p:txBody>
        </p:sp>
      </p:grpSp>
      <p:sp>
        <p:nvSpPr>
          <p:cNvPr id="29729"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16.8c The process of inflammation.</a:t>
            </a:r>
            <a:endParaRPr lang="en-US" altLang="en-US" sz="1400" b="1">
              <a:solidFill>
                <a:srgbClr val="000000"/>
              </a:solidFill>
              <a:cs typeface="Arial" charset="0"/>
            </a:endParaRPr>
          </a:p>
        </p:txBody>
      </p:sp>
    </p:spTree>
    <p:extLst>
      <p:ext uri="{BB962C8B-B14F-4D97-AF65-F5344CB8AC3E}">
        <p14:creationId xmlns:p14="http://schemas.microsoft.com/office/powerpoint/2010/main" val="161020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705225" y="3246438"/>
            <a:ext cx="1787525" cy="369887"/>
          </a:xfrm>
          <a:prstGeom prst="rect">
            <a:avLst/>
          </a:prstGeom>
          <a:noFill/>
          <a:ln w="9525">
            <a:solidFill>
              <a:schemeClr val="accent1">
                <a:lumMod val="75000"/>
              </a:schemeClr>
            </a:solidFill>
            <a:miter lim="800000"/>
            <a:headEnd/>
            <a:tailEnd/>
          </a:ln>
          <a:effectLst/>
        </p:spPr>
        <p:txBody>
          <a:bodyPr wrap="none">
            <a:spAutoFit/>
          </a:bodyPr>
          <a:lstStyle/>
          <a:p>
            <a:pPr eaLnBrk="1" hangingPunct="1">
              <a:defRPr/>
            </a:pPr>
            <a:r>
              <a:rPr lang="en-US" sz="1800" dirty="0">
                <a:solidFill>
                  <a:srgbClr val="FF0000"/>
                </a:solidFill>
                <a:ea typeface="ＭＳ Ｐゴシック" pitchFamily="1" charset="-128"/>
              </a:rPr>
              <a:t>Insert Fig 16.8d</a:t>
            </a:r>
          </a:p>
        </p:txBody>
      </p:sp>
      <p:pic>
        <p:nvPicPr>
          <p:cNvPr id="30723" name="Picture 1"/>
          <p:cNvPicPr>
            <a:picLocks noChangeAspect="1"/>
          </p:cNvPicPr>
          <p:nvPr/>
        </p:nvPicPr>
        <p:blipFill>
          <a:blip r:embed="rId2">
            <a:extLst>
              <a:ext uri="{28A0092B-C50C-407E-A947-70E740481C1C}">
                <a14:useLocalDpi xmlns:a14="http://schemas.microsoft.com/office/drawing/2010/main" val="0"/>
              </a:ext>
            </a:extLst>
          </a:blip>
          <a:srcRect t="-2" b="19913"/>
          <a:stretch>
            <a:fillRect/>
          </a:stretch>
        </p:blipFill>
        <p:spPr bwMode="auto">
          <a:xfrm>
            <a:off x="2163763" y="1493838"/>
            <a:ext cx="48180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H="1" flipV="1">
            <a:off x="1414463" y="1247775"/>
            <a:ext cx="3263900" cy="573088"/>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flipH="1">
            <a:off x="1992313" y="2198688"/>
            <a:ext cx="2686050" cy="0"/>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8" name="Left Brace 7"/>
          <p:cNvSpPr/>
          <p:nvPr/>
        </p:nvSpPr>
        <p:spPr>
          <a:xfrm flipH="1">
            <a:off x="6867525" y="2097088"/>
            <a:ext cx="114300" cy="801687"/>
          </a:xfrm>
          <a:prstGeom prst="leftBrace">
            <a:avLst>
              <a:gd name="adj1" fmla="val 64658"/>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sp>
        <p:nvSpPr>
          <p:cNvPr id="9" name="Left Brace 8"/>
          <p:cNvSpPr/>
          <p:nvPr/>
        </p:nvSpPr>
        <p:spPr>
          <a:xfrm flipH="1">
            <a:off x="6867525" y="2971800"/>
            <a:ext cx="114300" cy="1193800"/>
          </a:xfrm>
          <a:prstGeom prst="leftBrace">
            <a:avLst>
              <a:gd name="adj1" fmla="val 96351"/>
              <a:gd name="adj2" fmla="val 50000"/>
            </a:avLst>
          </a:prstGeom>
        </p:spPr>
        <p:style>
          <a:lnRef idx="1">
            <a:schemeClr val="dk1"/>
          </a:lnRef>
          <a:fillRef idx="0">
            <a:schemeClr val="dk1"/>
          </a:fillRef>
          <a:effectRef idx="0">
            <a:schemeClr val="dk1"/>
          </a:effectRef>
          <a:fontRef idx="minor">
            <a:schemeClr val="tx1"/>
          </a:fontRef>
        </p:style>
        <p:txBody>
          <a:bodyPr anchor="ctr"/>
          <a:lstStyle/>
          <a:p>
            <a:pPr algn="ctr" eaLnBrk="1" fontAlgn="auto" hangingPunct="1">
              <a:spcBef>
                <a:spcPts val="0"/>
              </a:spcBef>
              <a:spcAft>
                <a:spcPts val="0"/>
              </a:spcAft>
              <a:defRPr/>
            </a:pPr>
            <a:endParaRPr lang="en-US" sz="1800" b="1">
              <a:cs typeface="Arial" pitchFamily="34" charset="0"/>
            </a:endParaRPr>
          </a:p>
        </p:txBody>
      </p:sp>
      <p:sp>
        <p:nvSpPr>
          <p:cNvPr id="30728" name="Rectangle 6"/>
          <p:cNvSpPr>
            <a:spLocks noChangeArrowheads="1"/>
          </p:cNvSpPr>
          <p:nvPr/>
        </p:nvSpPr>
        <p:spPr bwMode="auto">
          <a:xfrm>
            <a:off x="798513" y="1136650"/>
            <a:ext cx="5524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Scab</a:t>
            </a:r>
          </a:p>
        </p:txBody>
      </p:sp>
      <p:sp>
        <p:nvSpPr>
          <p:cNvPr id="30729" name="Rectangle 7"/>
          <p:cNvSpPr>
            <a:spLocks noChangeArrowheads="1"/>
          </p:cNvSpPr>
          <p:nvPr/>
        </p:nvSpPr>
        <p:spPr bwMode="auto">
          <a:xfrm>
            <a:off x="798513" y="2097088"/>
            <a:ext cx="112871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Blood clot</a:t>
            </a:r>
          </a:p>
        </p:txBody>
      </p:sp>
      <p:sp>
        <p:nvSpPr>
          <p:cNvPr id="30730" name="Rectangle 8"/>
          <p:cNvSpPr>
            <a:spLocks noChangeArrowheads="1"/>
          </p:cNvSpPr>
          <p:nvPr/>
        </p:nvSpPr>
        <p:spPr bwMode="auto">
          <a:xfrm>
            <a:off x="7072313" y="2425700"/>
            <a:ext cx="21336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Regenerated epidermis</a:t>
            </a:r>
          </a:p>
          <a:p>
            <a:pPr>
              <a:lnSpc>
                <a:spcPct val="80000"/>
              </a:lnSpc>
              <a:spcBef>
                <a:spcPct val="0"/>
              </a:spcBef>
              <a:buClrTx/>
              <a:buFontTx/>
              <a:buNone/>
            </a:pPr>
            <a:r>
              <a:rPr lang="en-US" altLang="en-US" sz="1800" b="1">
                <a:cs typeface="Arial" charset="0"/>
              </a:rPr>
              <a:t>(parenchyma)</a:t>
            </a:r>
          </a:p>
        </p:txBody>
      </p:sp>
      <p:sp>
        <p:nvSpPr>
          <p:cNvPr id="30731" name="Rectangle 9"/>
          <p:cNvSpPr>
            <a:spLocks noChangeArrowheads="1"/>
          </p:cNvSpPr>
          <p:nvPr/>
        </p:nvSpPr>
        <p:spPr bwMode="auto">
          <a:xfrm>
            <a:off x="7072313" y="3495675"/>
            <a:ext cx="1852612"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cs typeface="Arial" charset="0"/>
              </a:rPr>
              <a:t>Regenerated</a:t>
            </a:r>
          </a:p>
          <a:p>
            <a:pPr>
              <a:lnSpc>
                <a:spcPct val="80000"/>
              </a:lnSpc>
              <a:spcBef>
                <a:spcPct val="0"/>
              </a:spcBef>
              <a:buClrTx/>
              <a:buFontTx/>
              <a:buNone/>
            </a:pPr>
            <a:r>
              <a:rPr lang="en-US" altLang="en-US" sz="1800" b="1">
                <a:cs typeface="Arial" charset="0"/>
              </a:rPr>
              <a:t>dermis</a:t>
            </a:r>
          </a:p>
          <a:p>
            <a:pPr>
              <a:lnSpc>
                <a:spcPct val="80000"/>
              </a:lnSpc>
              <a:spcBef>
                <a:spcPct val="0"/>
              </a:spcBef>
              <a:buClrTx/>
              <a:buFontTx/>
              <a:buNone/>
            </a:pPr>
            <a:r>
              <a:rPr lang="en-US" altLang="en-US" sz="1800" b="1">
                <a:cs typeface="Arial" charset="0"/>
              </a:rPr>
              <a:t>(stroma)</a:t>
            </a:r>
          </a:p>
        </p:txBody>
      </p:sp>
      <p:sp>
        <p:nvSpPr>
          <p:cNvPr id="30732" name="Rectangle 10"/>
          <p:cNvSpPr>
            <a:spLocks noChangeArrowheads="1"/>
          </p:cNvSpPr>
          <p:nvPr/>
        </p:nvSpPr>
        <p:spPr bwMode="auto">
          <a:xfrm>
            <a:off x="798513" y="5613400"/>
            <a:ext cx="1830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1800" b="1">
                <a:latin typeface="Arial Black" pitchFamily="34" charset="0"/>
                <a:cs typeface="Arial" charset="0"/>
              </a:rPr>
              <a:t>(d)</a:t>
            </a:r>
            <a:r>
              <a:rPr lang="en-US" altLang="en-US" sz="1800" b="1">
                <a:cs typeface="Arial" charset="0"/>
              </a:rPr>
              <a:t> Tissue repair</a:t>
            </a:r>
          </a:p>
        </p:txBody>
      </p:sp>
      <p:cxnSp>
        <p:nvCxnSpPr>
          <p:cNvPr id="15" name="Straight Connector 14"/>
          <p:cNvCxnSpPr/>
          <p:nvPr/>
        </p:nvCxnSpPr>
        <p:spPr>
          <a:xfrm flipH="1" flipV="1">
            <a:off x="1414463" y="1247775"/>
            <a:ext cx="3263900" cy="57308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1992313" y="2198688"/>
            <a:ext cx="2686050" cy="0"/>
          </a:xfrm>
          <a:prstGeom prst="line">
            <a:avLst/>
          </a:prstGeom>
        </p:spPr>
        <p:style>
          <a:lnRef idx="1">
            <a:schemeClr val="dk1"/>
          </a:lnRef>
          <a:fillRef idx="0">
            <a:schemeClr val="dk1"/>
          </a:fillRef>
          <a:effectRef idx="0">
            <a:schemeClr val="dk1"/>
          </a:effectRef>
          <a:fontRef idx="minor">
            <a:schemeClr val="tx1"/>
          </a:fontRef>
        </p:style>
      </p:cxnSp>
      <p:sp>
        <p:nvSpPr>
          <p:cNvPr id="30735"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16.8d The process of inflammation.</a:t>
            </a:r>
            <a:endParaRPr lang="en-US" altLang="en-US" sz="1400" b="1">
              <a:solidFill>
                <a:srgbClr val="000000"/>
              </a:solidFill>
              <a:cs typeface="Arial" charset="0"/>
            </a:endParaRPr>
          </a:p>
        </p:txBody>
      </p:sp>
    </p:spTree>
    <p:extLst>
      <p:ext uri="{BB962C8B-B14F-4D97-AF65-F5344CB8AC3E}">
        <p14:creationId xmlns:p14="http://schemas.microsoft.com/office/powerpoint/2010/main" val="2378839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120650" y="98425"/>
            <a:ext cx="8683625" cy="760413"/>
          </a:xfrm>
        </p:spPr>
        <p:txBody>
          <a:bodyPr lIns="91440" tIns="45720" rIns="91440" bIns="45720" anchor="ctr">
            <a:normAutofit fontScale="90000"/>
          </a:bodyPr>
          <a:lstStyle/>
          <a:p>
            <a:pPr eaLnBrk="1" hangingPunct="1"/>
            <a:r>
              <a:rPr lang="en-US" altLang="en-US" smtClean="0">
                <a:ea typeface="ＭＳ Ｐゴシック" pitchFamily="34" charset="-128"/>
              </a:rPr>
              <a:t>Fever</a:t>
            </a:r>
          </a:p>
        </p:txBody>
      </p:sp>
      <p:sp>
        <p:nvSpPr>
          <p:cNvPr id="31747" name="Rectangle 5"/>
          <p:cNvSpPr>
            <a:spLocks noGrp="1" noChangeArrowheads="1"/>
          </p:cNvSpPr>
          <p:nvPr>
            <p:ph type="body" idx="1"/>
          </p:nvPr>
        </p:nvSpPr>
        <p:spPr>
          <a:xfrm>
            <a:off x="139700" y="1279525"/>
            <a:ext cx="8683625" cy="5210175"/>
          </a:xfrm>
        </p:spPr>
        <p:txBody>
          <a:bodyPr lIns="91440" tIns="45720" rIns="91440" bIns="45720">
            <a:normAutofit lnSpcReduction="10000"/>
          </a:bodyPr>
          <a:lstStyle/>
          <a:p>
            <a:pPr eaLnBrk="1" hangingPunct="1"/>
            <a:r>
              <a:rPr lang="en-US" altLang="en-US" smtClean="0">
                <a:ea typeface="ＭＳ Ｐゴシック" pitchFamily="34" charset="-128"/>
              </a:rPr>
              <a:t>Abnormally high body temperature</a:t>
            </a:r>
          </a:p>
          <a:p>
            <a:pPr eaLnBrk="1" hangingPunct="1"/>
            <a:r>
              <a:rPr lang="en-US" altLang="en-US" smtClean="0">
                <a:ea typeface="ＭＳ Ｐゴシック" pitchFamily="34" charset="-128"/>
              </a:rPr>
              <a:t>Hypothalamus is normally set at 37°C</a:t>
            </a:r>
          </a:p>
          <a:p>
            <a:pPr eaLnBrk="1" hangingPunct="1"/>
            <a:r>
              <a:rPr lang="en-US" altLang="en-US" smtClean="0">
                <a:ea typeface="ＭＳ Ｐゴシック" pitchFamily="34" charset="-128"/>
              </a:rPr>
              <a:t>Gram-negative endotoxins cause phagocytes to release interleukin-1 (IL-1)</a:t>
            </a:r>
          </a:p>
          <a:p>
            <a:pPr eaLnBrk="1" hangingPunct="1"/>
            <a:r>
              <a:rPr lang="en-US" altLang="en-US" smtClean="0">
                <a:ea typeface="ＭＳ Ｐゴシック" pitchFamily="34" charset="-128"/>
              </a:rPr>
              <a:t>Hypothalamus releases prostaglandins that reset the hypothalamus to a high temperature</a:t>
            </a:r>
          </a:p>
          <a:p>
            <a:pPr eaLnBrk="1" hangingPunct="1"/>
            <a:r>
              <a:rPr lang="en-US" altLang="en-US" smtClean="0">
                <a:ea typeface="ＭＳ Ｐゴシック" pitchFamily="34" charset="-128"/>
              </a:rPr>
              <a:t>Body increases rate of metabolism, and </a:t>
            </a:r>
            <a:r>
              <a:rPr lang="en-US" altLang="en-US" b="1" smtClean="0">
                <a:ea typeface="ＭＳ Ｐゴシック" pitchFamily="34" charset="-128"/>
              </a:rPr>
              <a:t>shivering</a:t>
            </a:r>
            <a:r>
              <a:rPr lang="en-US" altLang="en-US" smtClean="0">
                <a:ea typeface="ＭＳ Ｐゴシック" pitchFamily="34" charset="-128"/>
              </a:rPr>
              <a:t> occurs, which raise temperature</a:t>
            </a:r>
          </a:p>
          <a:p>
            <a:pPr eaLnBrk="1" hangingPunct="1"/>
            <a:r>
              <a:rPr lang="en-US" altLang="en-US" smtClean="0">
                <a:ea typeface="ＭＳ Ｐゴシック" pitchFamily="34" charset="-128"/>
              </a:rPr>
              <a:t>Vasodilation and sweating: body temperature falls (</a:t>
            </a:r>
            <a:r>
              <a:rPr lang="en-US" altLang="en-US" b="1" smtClean="0">
                <a:ea typeface="ＭＳ Ｐゴシック" pitchFamily="34" charset="-128"/>
              </a:rPr>
              <a:t>crisis</a:t>
            </a:r>
            <a:r>
              <a:rPr lang="en-US" altLang="en-US" smtClean="0">
                <a:ea typeface="ＭＳ Ｐゴシック" pitchFamily="34" charset="-128"/>
              </a:rPr>
              <a:t>)</a:t>
            </a:r>
          </a:p>
        </p:txBody>
      </p:sp>
    </p:spTree>
    <p:extLst>
      <p:ext uri="{BB962C8B-B14F-4D97-AF65-F5344CB8AC3E}">
        <p14:creationId xmlns:p14="http://schemas.microsoft.com/office/powerpoint/2010/main" val="10981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705225" y="3313113"/>
            <a:ext cx="1658938" cy="369887"/>
          </a:xfrm>
          <a:prstGeom prst="rect">
            <a:avLst/>
          </a:prstGeom>
          <a:noFill/>
          <a:ln w="9525">
            <a:solidFill>
              <a:schemeClr val="accent1">
                <a:lumMod val="75000"/>
              </a:schemeClr>
            </a:solidFill>
            <a:miter lim="800000"/>
            <a:headEnd/>
            <a:tailEnd/>
          </a:ln>
          <a:effectLst/>
        </p:spPr>
        <p:txBody>
          <a:bodyPr wrap="none">
            <a:spAutoFit/>
          </a:bodyPr>
          <a:lstStyle/>
          <a:p>
            <a:pPr eaLnBrk="1" hangingPunct="1">
              <a:defRPr/>
            </a:pPr>
            <a:r>
              <a:rPr lang="en-US" sz="1800" dirty="0">
                <a:solidFill>
                  <a:srgbClr val="FF0000"/>
                </a:solidFill>
                <a:ea typeface="ＭＳ Ｐゴシック" pitchFamily="1" charset="-128"/>
              </a:rPr>
              <a:t>Insert Fig 16.9</a:t>
            </a:r>
          </a:p>
        </p:txBody>
      </p:sp>
      <p:grpSp>
        <p:nvGrpSpPr>
          <p:cNvPr id="32771" name="Group 70"/>
          <p:cNvGrpSpPr>
            <a:grpSpLocks/>
          </p:cNvGrpSpPr>
          <p:nvPr/>
        </p:nvGrpSpPr>
        <p:grpSpPr bwMode="auto">
          <a:xfrm>
            <a:off x="1635125" y="360363"/>
            <a:ext cx="6127750" cy="6400800"/>
            <a:chOff x="1635125" y="293688"/>
            <a:chExt cx="6127750" cy="6401577"/>
          </a:xfrm>
        </p:grpSpPr>
        <p:pic>
          <p:nvPicPr>
            <p:cNvPr id="32839" name="Picture 3"/>
            <p:cNvPicPr>
              <a:picLocks noChangeAspect="1"/>
            </p:cNvPicPr>
            <p:nvPr/>
          </p:nvPicPr>
          <p:blipFill>
            <a:blip r:embed="rId3">
              <a:extLst>
                <a:ext uri="{28A0092B-C50C-407E-A947-70E740481C1C}">
                  <a14:useLocalDpi xmlns:a14="http://schemas.microsoft.com/office/drawing/2010/main" val="0"/>
                </a:ext>
              </a:extLst>
            </a:blip>
            <a:srcRect t="2" b="5679"/>
            <a:stretch>
              <a:fillRect/>
            </a:stretch>
          </p:blipFill>
          <p:spPr bwMode="auto">
            <a:xfrm>
              <a:off x="1635125" y="293688"/>
              <a:ext cx="6127750" cy="640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40" name="Picture 74"/>
            <p:cNvPicPr>
              <a:picLocks noChangeAspect="1"/>
            </p:cNvPicPr>
            <p:nvPr/>
          </p:nvPicPr>
          <p:blipFill>
            <a:blip r:embed="rId3">
              <a:extLst>
                <a:ext uri="{28A0092B-C50C-407E-A947-70E740481C1C}">
                  <a14:useLocalDpi xmlns:a14="http://schemas.microsoft.com/office/drawing/2010/main" val="0"/>
                </a:ext>
              </a:extLst>
            </a:blip>
            <a:srcRect l="50377" t="85336" r="24260" b="6581"/>
            <a:stretch>
              <a:fillRect/>
            </a:stretch>
          </p:blipFill>
          <p:spPr bwMode="auto">
            <a:xfrm>
              <a:off x="3566595" y="6084988"/>
              <a:ext cx="1554319" cy="54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2" name="Rectangle 2"/>
          <p:cNvSpPr>
            <a:spLocks noChangeArrowheads="1"/>
          </p:cNvSpPr>
          <p:nvPr/>
        </p:nvSpPr>
        <p:spPr bwMode="auto">
          <a:xfrm>
            <a:off x="2057400" y="433388"/>
            <a:ext cx="16891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800" b="1">
                <a:cs typeface="Arial" charset="0"/>
              </a:rPr>
              <a:t>Inactivated C3 splits into activated</a:t>
            </a:r>
          </a:p>
          <a:p>
            <a:pPr>
              <a:lnSpc>
                <a:spcPct val="80000"/>
              </a:lnSpc>
              <a:spcBef>
                <a:spcPct val="0"/>
              </a:spcBef>
              <a:buClrTx/>
              <a:buFontTx/>
              <a:buNone/>
            </a:pPr>
            <a:r>
              <a:rPr lang="en-US" altLang="en-US" sz="800" b="1">
                <a:cs typeface="Arial" charset="0"/>
              </a:rPr>
              <a:t>C3a and C3b.</a:t>
            </a:r>
          </a:p>
        </p:txBody>
      </p:sp>
      <p:sp>
        <p:nvSpPr>
          <p:cNvPr id="32773" name="Rectangle 4"/>
          <p:cNvSpPr>
            <a:spLocks noChangeArrowheads="1"/>
          </p:cNvSpPr>
          <p:nvPr/>
        </p:nvSpPr>
        <p:spPr bwMode="auto">
          <a:xfrm>
            <a:off x="2057400" y="708025"/>
            <a:ext cx="15430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800" b="1">
                <a:cs typeface="Arial" charset="0"/>
              </a:rPr>
              <a:t>C3b binds to microbe, resulting</a:t>
            </a:r>
          </a:p>
          <a:p>
            <a:pPr>
              <a:lnSpc>
                <a:spcPct val="80000"/>
              </a:lnSpc>
              <a:spcBef>
                <a:spcPct val="0"/>
              </a:spcBef>
              <a:buClrTx/>
              <a:buFontTx/>
              <a:buNone/>
            </a:pPr>
            <a:r>
              <a:rPr lang="en-US" altLang="en-US" sz="800" b="1">
                <a:cs typeface="Arial" charset="0"/>
              </a:rPr>
              <a:t>in opsonization.</a:t>
            </a:r>
          </a:p>
        </p:txBody>
      </p:sp>
      <p:sp>
        <p:nvSpPr>
          <p:cNvPr id="32774" name="Rectangle 5"/>
          <p:cNvSpPr>
            <a:spLocks noChangeArrowheads="1"/>
          </p:cNvSpPr>
          <p:nvPr/>
        </p:nvSpPr>
        <p:spPr bwMode="auto">
          <a:xfrm>
            <a:off x="2976563" y="1231900"/>
            <a:ext cx="3540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C3b</a:t>
            </a:r>
          </a:p>
          <a:p>
            <a:pPr>
              <a:spcBef>
                <a:spcPct val="0"/>
              </a:spcBef>
              <a:buClrTx/>
              <a:buFontTx/>
              <a:buNone/>
            </a:pPr>
            <a:r>
              <a:rPr lang="en-US" altLang="en-US" sz="700" b="1">
                <a:cs typeface="Arial" charset="0"/>
              </a:rPr>
              <a:t>proteins</a:t>
            </a:r>
          </a:p>
        </p:txBody>
      </p:sp>
      <p:sp>
        <p:nvSpPr>
          <p:cNvPr id="32775" name="Rectangle 6"/>
          <p:cNvSpPr>
            <a:spLocks noChangeArrowheads="1"/>
          </p:cNvSpPr>
          <p:nvPr/>
        </p:nvSpPr>
        <p:spPr bwMode="auto">
          <a:xfrm>
            <a:off x="1947863" y="2409825"/>
            <a:ext cx="12652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600" b="1">
                <a:solidFill>
                  <a:schemeClr val="bg1"/>
                </a:solidFill>
                <a:cs typeface="Arial" charset="0"/>
              </a:rPr>
              <a:t>opsonization</a:t>
            </a:r>
          </a:p>
        </p:txBody>
      </p:sp>
      <p:sp>
        <p:nvSpPr>
          <p:cNvPr id="11" name="Rectangle 7"/>
          <p:cNvSpPr>
            <a:spLocks noChangeArrowheads="1"/>
          </p:cNvSpPr>
          <p:nvPr/>
        </p:nvSpPr>
        <p:spPr bwMode="auto">
          <a:xfrm>
            <a:off x="1951038" y="2686050"/>
            <a:ext cx="1397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750" b="1" dirty="0">
                <a:latin typeface="Arial" panose="020B0604020202020204" pitchFamily="34" charset="0"/>
                <a:ea typeface="ＭＳ Ｐゴシック"/>
                <a:cs typeface="Arial" pitchFamily="34" charset="0"/>
              </a:rPr>
              <a:t>Enhancement of phagocytosis</a:t>
            </a:r>
          </a:p>
          <a:p>
            <a:pPr>
              <a:defRPr/>
            </a:pPr>
            <a:r>
              <a:rPr lang="en-US" sz="750" b="1" dirty="0">
                <a:latin typeface="Arial" panose="020B0604020202020204" pitchFamily="34" charset="0"/>
                <a:ea typeface="ＭＳ Ｐゴシック"/>
                <a:cs typeface="Arial" pitchFamily="34" charset="0"/>
              </a:rPr>
              <a:t>by coating with C3b</a:t>
            </a:r>
          </a:p>
        </p:txBody>
      </p:sp>
      <p:sp>
        <p:nvSpPr>
          <p:cNvPr id="32777" name="Rectangle 8"/>
          <p:cNvSpPr>
            <a:spLocks noChangeArrowheads="1"/>
          </p:cNvSpPr>
          <p:nvPr/>
        </p:nvSpPr>
        <p:spPr bwMode="auto">
          <a:xfrm>
            <a:off x="1893888" y="3562350"/>
            <a:ext cx="13557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800" b="1">
                <a:cs typeface="Arial" charset="0"/>
              </a:rPr>
              <a:t>C5b, C6, C7, and C8 bind</a:t>
            </a:r>
          </a:p>
          <a:p>
            <a:pPr>
              <a:lnSpc>
                <a:spcPct val="80000"/>
              </a:lnSpc>
              <a:spcBef>
                <a:spcPct val="0"/>
              </a:spcBef>
              <a:buClrTx/>
              <a:buFontTx/>
              <a:buNone/>
            </a:pPr>
            <a:r>
              <a:rPr lang="en-US" altLang="en-US" sz="800" b="1">
                <a:cs typeface="Arial" charset="0"/>
              </a:rPr>
              <a:t>together sequentially and</a:t>
            </a:r>
          </a:p>
          <a:p>
            <a:pPr>
              <a:lnSpc>
                <a:spcPct val="80000"/>
              </a:lnSpc>
              <a:spcBef>
                <a:spcPct val="0"/>
              </a:spcBef>
              <a:buClrTx/>
              <a:buFontTx/>
              <a:buNone/>
            </a:pPr>
            <a:r>
              <a:rPr lang="en-US" altLang="en-US" sz="800" b="1">
                <a:cs typeface="Arial" charset="0"/>
              </a:rPr>
              <a:t>insert into the microbial</a:t>
            </a:r>
          </a:p>
          <a:p>
            <a:pPr>
              <a:lnSpc>
                <a:spcPct val="80000"/>
              </a:lnSpc>
              <a:spcBef>
                <a:spcPct val="0"/>
              </a:spcBef>
              <a:buClrTx/>
              <a:buFontTx/>
              <a:buNone/>
            </a:pPr>
            <a:r>
              <a:rPr lang="en-US" altLang="en-US" sz="800" b="1">
                <a:cs typeface="Arial" charset="0"/>
              </a:rPr>
              <a:t>plasma membrane, where</a:t>
            </a:r>
          </a:p>
          <a:p>
            <a:pPr>
              <a:lnSpc>
                <a:spcPct val="80000"/>
              </a:lnSpc>
              <a:spcBef>
                <a:spcPct val="0"/>
              </a:spcBef>
              <a:buClrTx/>
              <a:buFontTx/>
              <a:buNone/>
            </a:pPr>
            <a:r>
              <a:rPr lang="en-US" altLang="en-US" sz="800" b="1">
                <a:cs typeface="Arial" charset="0"/>
              </a:rPr>
              <a:t>they function as a receptor</a:t>
            </a:r>
          </a:p>
          <a:p>
            <a:pPr>
              <a:lnSpc>
                <a:spcPct val="80000"/>
              </a:lnSpc>
              <a:spcBef>
                <a:spcPct val="0"/>
              </a:spcBef>
              <a:buClrTx/>
              <a:buFontTx/>
              <a:buNone/>
            </a:pPr>
            <a:r>
              <a:rPr lang="en-US" altLang="en-US" sz="800" b="1">
                <a:cs typeface="Arial" charset="0"/>
              </a:rPr>
              <a:t>to attract a C9 fragment;</a:t>
            </a:r>
          </a:p>
          <a:p>
            <a:pPr>
              <a:lnSpc>
                <a:spcPct val="80000"/>
              </a:lnSpc>
              <a:spcBef>
                <a:spcPct val="0"/>
              </a:spcBef>
              <a:buClrTx/>
              <a:buFontTx/>
              <a:buNone/>
            </a:pPr>
            <a:r>
              <a:rPr lang="en-US" altLang="en-US" sz="800" b="1">
                <a:cs typeface="Arial" charset="0"/>
              </a:rPr>
              <a:t>additional C9 fragments are</a:t>
            </a:r>
          </a:p>
          <a:p>
            <a:pPr>
              <a:lnSpc>
                <a:spcPct val="80000"/>
              </a:lnSpc>
              <a:spcBef>
                <a:spcPct val="0"/>
              </a:spcBef>
              <a:buClrTx/>
              <a:buFontTx/>
              <a:buNone/>
            </a:pPr>
            <a:r>
              <a:rPr lang="en-US" altLang="en-US" sz="800" b="1">
                <a:cs typeface="Arial" charset="0"/>
              </a:rPr>
              <a:t>added to form a channel.</a:t>
            </a:r>
          </a:p>
          <a:p>
            <a:pPr>
              <a:lnSpc>
                <a:spcPct val="80000"/>
              </a:lnSpc>
              <a:spcBef>
                <a:spcPct val="0"/>
              </a:spcBef>
              <a:buClrTx/>
              <a:buFontTx/>
              <a:buNone/>
            </a:pPr>
            <a:r>
              <a:rPr lang="en-US" altLang="en-US" sz="800" b="1">
                <a:cs typeface="Arial" charset="0"/>
              </a:rPr>
              <a:t>Together, C5b through C8</a:t>
            </a:r>
          </a:p>
          <a:p>
            <a:pPr>
              <a:lnSpc>
                <a:spcPct val="80000"/>
              </a:lnSpc>
              <a:spcBef>
                <a:spcPct val="0"/>
              </a:spcBef>
              <a:buClrTx/>
              <a:buFontTx/>
              <a:buNone/>
            </a:pPr>
            <a:r>
              <a:rPr lang="en-US" altLang="en-US" sz="800" b="1">
                <a:cs typeface="Arial" charset="0"/>
              </a:rPr>
              <a:t>and the multiple C9</a:t>
            </a:r>
          </a:p>
          <a:p>
            <a:pPr>
              <a:lnSpc>
                <a:spcPct val="80000"/>
              </a:lnSpc>
              <a:spcBef>
                <a:spcPct val="0"/>
              </a:spcBef>
              <a:buClrTx/>
              <a:buFontTx/>
              <a:buNone/>
            </a:pPr>
            <a:r>
              <a:rPr lang="en-US" altLang="en-US" sz="800" b="1">
                <a:cs typeface="Arial" charset="0"/>
              </a:rPr>
              <a:t>fragments form the</a:t>
            </a:r>
          </a:p>
          <a:p>
            <a:pPr>
              <a:lnSpc>
                <a:spcPct val="80000"/>
              </a:lnSpc>
              <a:spcBef>
                <a:spcPct val="0"/>
              </a:spcBef>
              <a:buClrTx/>
              <a:buFontTx/>
              <a:buNone/>
            </a:pPr>
            <a:r>
              <a:rPr lang="en-US" altLang="en-US" sz="800" b="1">
                <a:cs typeface="Arial" charset="0"/>
              </a:rPr>
              <a:t>membrane attack complex,</a:t>
            </a:r>
          </a:p>
          <a:p>
            <a:pPr>
              <a:lnSpc>
                <a:spcPct val="80000"/>
              </a:lnSpc>
              <a:spcBef>
                <a:spcPct val="0"/>
              </a:spcBef>
              <a:buClrTx/>
              <a:buFontTx/>
              <a:buNone/>
            </a:pPr>
            <a:r>
              <a:rPr lang="en-US" altLang="en-US" sz="800" b="1">
                <a:cs typeface="Arial" charset="0"/>
              </a:rPr>
              <a:t>resulting in cytolysis.</a:t>
            </a:r>
          </a:p>
        </p:txBody>
      </p:sp>
      <p:sp>
        <p:nvSpPr>
          <p:cNvPr id="32778" name="Rectangle 9"/>
          <p:cNvSpPr>
            <a:spLocks noChangeArrowheads="1"/>
          </p:cNvSpPr>
          <p:nvPr/>
        </p:nvSpPr>
        <p:spPr bwMode="auto">
          <a:xfrm>
            <a:off x="4260850" y="508000"/>
            <a:ext cx="1143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solidFill>
                  <a:schemeClr val="bg1"/>
                </a:solidFill>
                <a:cs typeface="Arial" charset="0"/>
              </a:rPr>
              <a:t>C3</a:t>
            </a:r>
          </a:p>
        </p:txBody>
      </p:sp>
      <p:sp>
        <p:nvSpPr>
          <p:cNvPr id="32779" name="Rectangle 10"/>
          <p:cNvSpPr>
            <a:spLocks noChangeArrowheads="1"/>
          </p:cNvSpPr>
          <p:nvPr/>
        </p:nvSpPr>
        <p:spPr bwMode="auto">
          <a:xfrm>
            <a:off x="3924300" y="1079500"/>
            <a:ext cx="1682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solidFill>
                  <a:schemeClr val="bg1"/>
                </a:solidFill>
                <a:cs typeface="Arial" charset="0"/>
              </a:rPr>
              <a:t>C3b</a:t>
            </a:r>
          </a:p>
        </p:txBody>
      </p:sp>
      <p:sp>
        <p:nvSpPr>
          <p:cNvPr id="32780" name="Rectangle 11"/>
          <p:cNvSpPr>
            <a:spLocks noChangeArrowheads="1"/>
          </p:cNvSpPr>
          <p:nvPr/>
        </p:nvSpPr>
        <p:spPr bwMode="auto">
          <a:xfrm>
            <a:off x="4564063" y="1079500"/>
            <a:ext cx="1635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solidFill>
                  <a:schemeClr val="bg1"/>
                </a:solidFill>
                <a:cs typeface="Arial" charset="0"/>
              </a:rPr>
              <a:t>C3a</a:t>
            </a:r>
          </a:p>
        </p:txBody>
      </p:sp>
      <p:sp>
        <p:nvSpPr>
          <p:cNvPr id="32781" name="Rectangle 12"/>
          <p:cNvSpPr>
            <a:spLocks noChangeArrowheads="1"/>
          </p:cNvSpPr>
          <p:nvPr/>
        </p:nvSpPr>
        <p:spPr bwMode="auto">
          <a:xfrm>
            <a:off x="4011613" y="2562225"/>
            <a:ext cx="1127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C5</a:t>
            </a:r>
          </a:p>
        </p:txBody>
      </p:sp>
      <p:sp>
        <p:nvSpPr>
          <p:cNvPr id="32782" name="Rectangle 13"/>
          <p:cNvSpPr>
            <a:spLocks noChangeArrowheads="1"/>
          </p:cNvSpPr>
          <p:nvPr/>
        </p:nvSpPr>
        <p:spPr bwMode="auto">
          <a:xfrm>
            <a:off x="3668713" y="3057525"/>
            <a:ext cx="1682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C5b</a:t>
            </a:r>
          </a:p>
        </p:txBody>
      </p:sp>
      <p:sp>
        <p:nvSpPr>
          <p:cNvPr id="32783" name="Rectangle 14"/>
          <p:cNvSpPr>
            <a:spLocks noChangeArrowheads="1"/>
          </p:cNvSpPr>
          <p:nvPr/>
        </p:nvSpPr>
        <p:spPr bwMode="auto">
          <a:xfrm>
            <a:off x="4306888" y="3057525"/>
            <a:ext cx="1635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C5a</a:t>
            </a:r>
          </a:p>
        </p:txBody>
      </p:sp>
      <p:sp>
        <p:nvSpPr>
          <p:cNvPr id="32784" name="Rectangle 15"/>
          <p:cNvSpPr>
            <a:spLocks noChangeArrowheads="1"/>
          </p:cNvSpPr>
          <p:nvPr/>
        </p:nvSpPr>
        <p:spPr bwMode="auto">
          <a:xfrm>
            <a:off x="4295775" y="3624263"/>
            <a:ext cx="1143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C6</a:t>
            </a:r>
          </a:p>
        </p:txBody>
      </p:sp>
      <p:sp>
        <p:nvSpPr>
          <p:cNvPr id="32785" name="Rectangle 16"/>
          <p:cNvSpPr>
            <a:spLocks noChangeArrowheads="1"/>
          </p:cNvSpPr>
          <p:nvPr/>
        </p:nvSpPr>
        <p:spPr bwMode="auto">
          <a:xfrm>
            <a:off x="3508375" y="3852863"/>
            <a:ext cx="1143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C7</a:t>
            </a:r>
          </a:p>
        </p:txBody>
      </p:sp>
      <p:sp>
        <p:nvSpPr>
          <p:cNvPr id="32786" name="Rectangle 17"/>
          <p:cNvSpPr>
            <a:spLocks noChangeArrowheads="1"/>
          </p:cNvSpPr>
          <p:nvPr/>
        </p:nvSpPr>
        <p:spPr bwMode="auto">
          <a:xfrm>
            <a:off x="5059363" y="3994150"/>
            <a:ext cx="1143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C8</a:t>
            </a:r>
          </a:p>
        </p:txBody>
      </p:sp>
      <p:sp>
        <p:nvSpPr>
          <p:cNvPr id="32787" name="Rectangle 18"/>
          <p:cNvSpPr>
            <a:spLocks noChangeArrowheads="1"/>
          </p:cNvSpPr>
          <p:nvPr/>
        </p:nvSpPr>
        <p:spPr bwMode="auto">
          <a:xfrm>
            <a:off x="5059363" y="4521200"/>
            <a:ext cx="1143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C9</a:t>
            </a:r>
          </a:p>
        </p:txBody>
      </p:sp>
      <p:sp>
        <p:nvSpPr>
          <p:cNvPr id="32788" name="Rectangle 19"/>
          <p:cNvSpPr>
            <a:spLocks noChangeArrowheads="1"/>
          </p:cNvSpPr>
          <p:nvPr/>
        </p:nvSpPr>
        <p:spPr bwMode="auto">
          <a:xfrm>
            <a:off x="4837113" y="3462338"/>
            <a:ext cx="3810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Mast cell</a:t>
            </a:r>
          </a:p>
        </p:txBody>
      </p:sp>
      <p:sp>
        <p:nvSpPr>
          <p:cNvPr id="32789" name="Rectangle 20"/>
          <p:cNvSpPr>
            <a:spLocks noChangeArrowheads="1"/>
          </p:cNvSpPr>
          <p:nvPr/>
        </p:nvSpPr>
        <p:spPr bwMode="auto">
          <a:xfrm>
            <a:off x="5092700" y="3630613"/>
            <a:ext cx="5476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C3a receptor</a:t>
            </a:r>
          </a:p>
        </p:txBody>
      </p:sp>
      <p:sp>
        <p:nvSpPr>
          <p:cNvPr id="32790" name="Rectangle 21"/>
          <p:cNvSpPr>
            <a:spLocks noChangeArrowheads="1"/>
          </p:cNvSpPr>
          <p:nvPr/>
        </p:nvSpPr>
        <p:spPr bwMode="auto">
          <a:xfrm>
            <a:off x="3586163" y="4819650"/>
            <a:ext cx="5222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Microbial</a:t>
            </a:r>
          </a:p>
          <a:p>
            <a:pPr>
              <a:spcBef>
                <a:spcPct val="0"/>
              </a:spcBef>
              <a:buClrTx/>
              <a:buFontTx/>
              <a:buNone/>
            </a:pPr>
            <a:r>
              <a:rPr lang="en-US" altLang="en-US" sz="700" b="1">
                <a:cs typeface="Arial" charset="0"/>
              </a:rPr>
              <a:t>plasma</a:t>
            </a:r>
          </a:p>
          <a:p>
            <a:pPr>
              <a:spcBef>
                <a:spcPct val="0"/>
              </a:spcBef>
              <a:buClrTx/>
              <a:buFontTx/>
              <a:buNone/>
            </a:pPr>
            <a:r>
              <a:rPr lang="en-US" altLang="en-US" sz="700" b="1">
                <a:cs typeface="Arial" charset="0"/>
              </a:rPr>
              <a:t>membrane</a:t>
            </a:r>
          </a:p>
        </p:txBody>
      </p:sp>
      <p:sp>
        <p:nvSpPr>
          <p:cNvPr id="32791" name="Rectangle 22"/>
          <p:cNvSpPr>
            <a:spLocks noChangeArrowheads="1"/>
          </p:cNvSpPr>
          <p:nvPr/>
        </p:nvSpPr>
        <p:spPr bwMode="auto">
          <a:xfrm>
            <a:off x="3954463" y="5151438"/>
            <a:ext cx="3524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Channel</a:t>
            </a:r>
          </a:p>
        </p:txBody>
      </p:sp>
      <p:sp>
        <p:nvSpPr>
          <p:cNvPr id="32792" name="Rectangle 23"/>
          <p:cNvSpPr>
            <a:spLocks noChangeArrowheads="1"/>
          </p:cNvSpPr>
          <p:nvPr/>
        </p:nvSpPr>
        <p:spPr bwMode="auto">
          <a:xfrm>
            <a:off x="4246563" y="5621338"/>
            <a:ext cx="1000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C9</a:t>
            </a:r>
          </a:p>
        </p:txBody>
      </p:sp>
      <p:sp>
        <p:nvSpPr>
          <p:cNvPr id="32793" name="Rectangle 24"/>
          <p:cNvSpPr>
            <a:spLocks noChangeArrowheads="1"/>
          </p:cNvSpPr>
          <p:nvPr/>
        </p:nvSpPr>
        <p:spPr bwMode="auto">
          <a:xfrm>
            <a:off x="3638550" y="5354638"/>
            <a:ext cx="1000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C6</a:t>
            </a:r>
          </a:p>
        </p:txBody>
      </p:sp>
      <p:sp>
        <p:nvSpPr>
          <p:cNvPr id="32794" name="Rectangle 25"/>
          <p:cNvSpPr>
            <a:spLocks noChangeArrowheads="1"/>
          </p:cNvSpPr>
          <p:nvPr/>
        </p:nvSpPr>
        <p:spPr bwMode="auto">
          <a:xfrm>
            <a:off x="3622675" y="5473700"/>
            <a:ext cx="1000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C7</a:t>
            </a:r>
          </a:p>
        </p:txBody>
      </p:sp>
      <p:sp>
        <p:nvSpPr>
          <p:cNvPr id="32795" name="Rectangle 26"/>
          <p:cNvSpPr>
            <a:spLocks noChangeArrowheads="1"/>
          </p:cNvSpPr>
          <p:nvPr/>
        </p:nvSpPr>
        <p:spPr bwMode="auto">
          <a:xfrm>
            <a:off x="3722688" y="5559425"/>
            <a:ext cx="1000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C8</a:t>
            </a:r>
          </a:p>
        </p:txBody>
      </p:sp>
      <p:sp>
        <p:nvSpPr>
          <p:cNvPr id="32796" name="Rectangle 27"/>
          <p:cNvSpPr>
            <a:spLocks noChangeArrowheads="1"/>
          </p:cNvSpPr>
          <p:nvPr/>
        </p:nvSpPr>
        <p:spPr bwMode="auto">
          <a:xfrm>
            <a:off x="3762375" y="5419725"/>
            <a:ext cx="1460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C5b</a:t>
            </a:r>
          </a:p>
        </p:txBody>
      </p:sp>
      <p:sp>
        <p:nvSpPr>
          <p:cNvPr id="32797" name="Rectangle 28"/>
          <p:cNvSpPr>
            <a:spLocks noChangeArrowheads="1"/>
          </p:cNvSpPr>
          <p:nvPr/>
        </p:nvSpPr>
        <p:spPr bwMode="auto">
          <a:xfrm>
            <a:off x="4811713" y="2749550"/>
            <a:ext cx="1635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C5a</a:t>
            </a:r>
          </a:p>
        </p:txBody>
      </p:sp>
      <p:sp>
        <p:nvSpPr>
          <p:cNvPr id="32798" name="Rectangle 29"/>
          <p:cNvSpPr>
            <a:spLocks noChangeArrowheads="1"/>
          </p:cNvSpPr>
          <p:nvPr/>
        </p:nvSpPr>
        <p:spPr bwMode="auto">
          <a:xfrm>
            <a:off x="5137150" y="2684463"/>
            <a:ext cx="5476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C5a receptor</a:t>
            </a:r>
          </a:p>
        </p:txBody>
      </p:sp>
      <p:sp>
        <p:nvSpPr>
          <p:cNvPr id="32799" name="Rectangle 30"/>
          <p:cNvSpPr>
            <a:spLocks noChangeArrowheads="1"/>
          </p:cNvSpPr>
          <p:nvPr/>
        </p:nvSpPr>
        <p:spPr bwMode="auto">
          <a:xfrm>
            <a:off x="5638800" y="2822575"/>
            <a:ext cx="4302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Histamine</a:t>
            </a:r>
          </a:p>
        </p:txBody>
      </p:sp>
      <p:sp>
        <p:nvSpPr>
          <p:cNvPr id="32800" name="Rectangle 31"/>
          <p:cNvSpPr>
            <a:spLocks noChangeArrowheads="1"/>
          </p:cNvSpPr>
          <p:nvPr/>
        </p:nvSpPr>
        <p:spPr bwMode="auto">
          <a:xfrm>
            <a:off x="6299200" y="3730625"/>
            <a:ext cx="1279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600" b="1">
                <a:solidFill>
                  <a:schemeClr val="bg1"/>
                </a:solidFill>
                <a:cs typeface="Arial" charset="0"/>
              </a:rPr>
              <a:t>inflammation</a:t>
            </a:r>
          </a:p>
        </p:txBody>
      </p:sp>
      <p:sp>
        <p:nvSpPr>
          <p:cNvPr id="32801" name="Rectangle 32"/>
          <p:cNvSpPr>
            <a:spLocks noChangeArrowheads="1"/>
          </p:cNvSpPr>
          <p:nvPr/>
        </p:nvSpPr>
        <p:spPr bwMode="auto">
          <a:xfrm>
            <a:off x="6299200" y="4016375"/>
            <a:ext cx="12652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Increase of blood vessel</a:t>
            </a:r>
          </a:p>
          <a:p>
            <a:pPr>
              <a:spcBef>
                <a:spcPct val="0"/>
              </a:spcBef>
              <a:buClrTx/>
              <a:buFontTx/>
              <a:buNone/>
            </a:pPr>
            <a:r>
              <a:rPr lang="en-US" altLang="en-US" sz="700" b="1">
                <a:cs typeface="Arial" charset="0"/>
              </a:rPr>
              <a:t>permeability and chemotactic</a:t>
            </a:r>
          </a:p>
          <a:p>
            <a:pPr>
              <a:spcBef>
                <a:spcPct val="0"/>
              </a:spcBef>
              <a:buClrTx/>
              <a:buFontTx/>
              <a:buNone/>
            </a:pPr>
            <a:r>
              <a:rPr lang="en-US" altLang="en-US" sz="700" b="1">
                <a:cs typeface="Arial" charset="0"/>
              </a:rPr>
              <a:t>attraction of phagocytes</a:t>
            </a:r>
          </a:p>
        </p:txBody>
      </p:sp>
      <p:sp>
        <p:nvSpPr>
          <p:cNvPr id="32802" name="Rectangle 33"/>
          <p:cNvSpPr>
            <a:spLocks noChangeArrowheads="1"/>
          </p:cNvSpPr>
          <p:nvPr/>
        </p:nvSpPr>
        <p:spPr bwMode="auto">
          <a:xfrm>
            <a:off x="5734050" y="5621338"/>
            <a:ext cx="1000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C9</a:t>
            </a:r>
          </a:p>
        </p:txBody>
      </p:sp>
      <p:sp>
        <p:nvSpPr>
          <p:cNvPr id="32803" name="Rectangle 34"/>
          <p:cNvSpPr>
            <a:spLocks noChangeArrowheads="1"/>
          </p:cNvSpPr>
          <p:nvPr/>
        </p:nvSpPr>
        <p:spPr bwMode="auto">
          <a:xfrm>
            <a:off x="5203825" y="5559425"/>
            <a:ext cx="1000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C8</a:t>
            </a:r>
          </a:p>
        </p:txBody>
      </p:sp>
      <p:sp>
        <p:nvSpPr>
          <p:cNvPr id="32804" name="Rectangle 35"/>
          <p:cNvSpPr>
            <a:spLocks noChangeArrowheads="1"/>
          </p:cNvSpPr>
          <p:nvPr/>
        </p:nvSpPr>
        <p:spPr bwMode="auto">
          <a:xfrm>
            <a:off x="5100638" y="5465763"/>
            <a:ext cx="1000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C7</a:t>
            </a:r>
          </a:p>
        </p:txBody>
      </p:sp>
      <p:sp>
        <p:nvSpPr>
          <p:cNvPr id="32805" name="Rectangle 36"/>
          <p:cNvSpPr>
            <a:spLocks noChangeArrowheads="1"/>
          </p:cNvSpPr>
          <p:nvPr/>
        </p:nvSpPr>
        <p:spPr bwMode="auto">
          <a:xfrm>
            <a:off x="5119688" y="5356225"/>
            <a:ext cx="10001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C6</a:t>
            </a:r>
          </a:p>
        </p:txBody>
      </p:sp>
      <p:sp>
        <p:nvSpPr>
          <p:cNvPr id="32806" name="Rectangle 37"/>
          <p:cNvSpPr>
            <a:spLocks noChangeArrowheads="1"/>
          </p:cNvSpPr>
          <p:nvPr/>
        </p:nvSpPr>
        <p:spPr bwMode="auto">
          <a:xfrm>
            <a:off x="5243513" y="5419725"/>
            <a:ext cx="1444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600" b="1">
                <a:cs typeface="Arial" charset="0"/>
              </a:rPr>
              <a:t>C5b</a:t>
            </a:r>
          </a:p>
        </p:txBody>
      </p:sp>
      <p:sp>
        <p:nvSpPr>
          <p:cNvPr id="32807" name="Rectangle 38"/>
          <p:cNvSpPr>
            <a:spLocks noChangeArrowheads="1"/>
          </p:cNvSpPr>
          <p:nvPr/>
        </p:nvSpPr>
        <p:spPr bwMode="auto">
          <a:xfrm>
            <a:off x="5595938" y="5770563"/>
            <a:ext cx="39846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Cytolysis</a:t>
            </a:r>
          </a:p>
        </p:txBody>
      </p:sp>
      <p:sp>
        <p:nvSpPr>
          <p:cNvPr id="32808" name="Rectangle 40"/>
          <p:cNvSpPr>
            <a:spLocks noChangeArrowheads="1"/>
          </p:cNvSpPr>
          <p:nvPr/>
        </p:nvSpPr>
        <p:spPr bwMode="auto">
          <a:xfrm>
            <a:off x="3754438" y="5772150"/>
            <a:ext cx="1028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gn="ctr">
              <a:spcBef>
                <a:spcPct val="0"/>
              </a:spcBef>
              <a:buClrTx/>
              <a:buFontTx/>
              <a:buNone/>
            </a:pPr>
            <a:r>
              <a:rPr lang="en-US" altLang="en-US" sz="700" b="1">
                <a:cs typeface="Arial" charset="0"/>
              </a:rPr>
              <a:t>Formation of membrane</a:t>
            </a:r>
          </a:p>
          <a:p>
            <a:pPr algn="ctr">
              <a:spcBef>
                <a:spcPct val="0"/>
              </a:spcBef>
              <a:buClrTx/>
              <a:buFontTx/>
              <a:buNone/>
            </a:pPr>
            <a:r>
              <a:rPr lang="en-US" altLang="en-US" sz="700" b="1">
                <a:cs typeface="Arial" charset="0"/>
              </a:rPr>
              <a:t>attack complex (MAC)</a:t>
            </a:r>
          </a:p>
        </p:txBody>
      </p:sp>
      <p:cxnSp>
        <p:nvCxnSpPr>
          <p:cNvPr id="44" name="Straight Connector 43"/>
          <p:cNvCxnSpPr/>
          <p:nvPr/>
        </p:nvCxnSpPr>
        <p:spPr>
          <a:xfrm flipH="1">
            <a:off x="5337175" y="3482975"/>
            <a:ext cx="147638" cy="141288"/>
          </a:xfrm>
          <a:prstGeom prst="line">
            <a:avLst/>
          </a:prstGeom>
        </p:spPr>
        <p:style>
          <a:lnRef idx="1">
            <a:schemeClr val="dk1"/>
          </a:lnRef>
          <a:fillRef idx="0">
            <a:schemeClr val="dk1"/>
          </a:fillRef>
          <a:effectRef idx="0">
            <a:schemeClr val="dk1"/>
          </a:effectRef>
          <a:fontRef idx="minor">
            <a:schemeClr val="tx1"/>
          </a:fontRef>
        </p:style>
      </p:cxnSp>
      <p:sp>
        <p:nvSpPr>
          <p:cNvPr id="32810" name="Rectangle 47"/>
          <p:cNvSpPr>
            <a:spLocks noChangeArrowheads="1"/>
          </p:cNvSpPr>
          <p:nvPr/>
        </p:nvSpPr>
        <p:spPr bwMode="auto">
          <a:xfrm>
            <a:off x="5799138" y="3619500"/>
            <a:ext cx="1635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C3a</a:t>
            </a:r>
          </a:p>
        </p:txBody>
      </p:sp>
      <p:cxnSp>
        <p:nvCxnSpPr>
          <p:cNvPr id="46" name="Straight Connector 45"/>
          <p:cNvCxnSpPr/>
          <p:nvPr/>
        </p:nvCxnSpPr>
        <p:spPr>
          <a:xfrm flipH="1">
            <a:off x="5594350" y="2930525"/>
            <a:ext cx="161925" cy="26988"/>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5257800" y="2801938"/>
            <a:ext cx="74613" cy="112712"/>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H="1">
            <a:off x="2854325" y="1447800"/>
            <a:ext cx="149225" cy="141288"/>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H="1">
            <a:off x="2976563" y="1447800"/>
            <a:ext cx="26987" cy="141288"/>
          </a:xfrm>
          <a:prstGeom prst="line">
            <a:avLst/>
          </a:prstGeom>
        </p:spPr>
        <p:style>
          <a:lnRef idx="1">
            <a:schemeClr val="dk1"/>
          </a:lnRef>
          <a:fillRef idx="0">
            <a:schemeClr val="dk1"/>
          </a:fillRef>
          <a:effectRef idx="0">
            <a:schemeClr val="dk1"/>
          </a:effectRef>
          <a:fontRef idx="minor">
            <a:schemeClr val="tx1"/>
          </a:fontRef>
        </p:style>
      </p:cxnSp>
      <p:sp>
        <p:nvSpPr>
          <p:cNvPr id="32815" name="Rectangle 54"/>
          <p:cNvSpPr>
            <a:spLocks noChangeArrowheads="1"/>
          </p:cNvSpPr>
          <p:nvPr/>
        </p:nvSpPr>
        <p:spPr bwMode="auto">
          <a:xfrm>
            <a:off x="4837113" y="1878013"/>
            <a:ext cx="101123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800" b="1">
                <a:cs typeface="Arial" charset="0"/>
              </a:rPr>
              <a:t>C3a and C5a cause</a:t>
            </a:r>
          </a:p>
          <a:p>
            <a:pPr>
              <a:lnSpc>
                <a:spcPct val="80000"/>
              </a:lnSpc>
              <a:spcBef>
                <a:spcPct val="0"/>
              </a:spcBef>
              <a:buClrTx/>
              <a:buFontTx/>
              <a:buNone/>
            </a:pPr>
            <a:r>
              <a:rPr lang="en-US" altLang="en-US" sz="800" b="1">
                <a:cs typeface="Arial" charset="0"/>
              </a:rPr>
              <a:t>mast cells to release</a:t>
            </a:r>
          </a:p>
          <a:p>
            <a:pPr>
              <a:lnSpc>
                <a:spcPct val="80000"/>
              </a:lnSpc>
              <a:spcBef>
                <a:spcPct val="0"/>
              </a:spcBef>
              <a:buClrTx/>
              <a:buFontTx/>
              <a:buNone/>
            </a:pPr>
            <a:r>
              <a:rPr lang="en-US" altLang="en-US" sz="800" b="1">
                <a:cs typeface="Arial" charset="0"/>
              </a:rPr>
              <a:t>histamine, resulting</a:t>
            </a:r>
          </a:p>
          <a:p>
            <a:pPr>
              <a:lnSpc>
                <a:spcPct val="80000"/>
              </a:lnSpc>
              <a:spcBef>
                <a:spcPct val="0"/>
              </a:spcBef>
              <a:buClrTx/>
              <a:buFontTx/>
              <a:buNone/>
            </a:pPr>
            <a:r>
              <a:rPr lang="en-US" altLang="en-US" sz="800" b="1">
                <a:cs typeface="Arial" charset="0"/>
              </a:rPr>
              <a:t>in inflammation;</a:t>
            </a:r>
          </a:p>
          <a:p>
            <a:pPr>
              <a:lnSpc>
                <a:spcPct val="80000"/>
              </a:lnSpc>
              <a:spcBef>
                <a:spcPct val="0"/>
              </a:spcBef>
              <a:buClrTx/>
              <a:buFontTx/>
              <a:buNone/>
            </a:pPr>
            <a:r>
              <a:rPr lang="en-US" altLang="en-US" sz="800" b="1">
                <a:cs typeface="Arial" charset="0"/>
              </a:rPr>
              <a:t>C5a also attracts</a:t>
            </a:r>
          </a:p>
          <a:p>
            <a:pPr>
              <a:lnSpc>
                <a:spcPct val="80000"/>
              </a:lnSpc>
              <a:spcBef>
                <a:spcPct val="0"/>
              </a:spcBef>
              <a:buClrTx/>
              <a:buFontTx/>
              <a:buNone/>
            </a:pPr>
            <a:r>
              <a:rPr lang="en-US" altLang="en-US" sz="800" b="1">
                <a:cs typeface="Arial" charset="0"/>
              </a:rPr>
              <a:t>phagocytes.</a:t>
            </a:r>
          </a:p>
        </p:txBody>
      </p:sp>
      <p:cxnSp>
        <p:nvCxnSpPr>
          <p:cNvPr id="51" name="Straight Connector 50"/>
          <p:cNvCxnSpPr/>
          <p:nvPr/>
        </p:nvCxnSpPr>
        <p:spPr>
          <a:xfrm>
            <a:off x="3795713" y="5137150"/>
            <a:ext cx="0" cy="193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164013" y="5259388"/>
            <a:ext cx="136525" cy="250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818" name="Group 2"/>
          <p:cNvGrpSpPr>
            <a:grpSpLocks/>
          </p:cNvGrpSpPr>
          <p:nvPr/>
        </p:nvGrpSpPr>
        <p:grpSpPr bwMode="auto">
          <a:xfrm>
            <a:off x="1857375" y="406400"/>
            <a:ext cx="200025" cy="120650"/>
            <a:chOff x="1346892" y="2550687"/>
            <a:chExt cx="198754" cy="119872"/>
          </a:xfrm>
        </p:grpSpPr>
        <p:sp>
          <p:nvSpPr>
            <p:cNvPr id="32837" name="Oval 48"/>
            <p:cNvSpPr>
              <a:spLocks noChangeArrowheads="1"/>
            </p:cNvSpPr>
            <p:nvPr/>
          </p:nvSpPr>
          <p:spPr bwMode="auto">
            <a:xfrm>
              <a:off x="1386327" y="2550687"/>
              <a:ext cx="119884" cy="119872"/>
            </a:xfrm>
            <a:prstGeom prst="ellipse">
              <a:avLst/>
            </a:prstGeom>
            <a:solidFill>
              <a:srgbClr val="3A8EDA"/>
            </a:solidFill>
            <a:ln w="9525" algn="ctr">
              <a:solidFill>
                <a:srgbClr val="3A8EDA"/>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55" name="TextBox 54"/>
            <p:cNvSpPr txBox="1"/>
            <p:nvPr/>
          </p:nvSpPr>
          <p:spPr bwMode="auto">
            <a:xfrm>
              <a:off x="1346892" y="2556996"/>
              <a:ext cx="198754" cy="107254"/>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1</a:t>
              </a:r>
            </a:p>
          </p:txBody>
        </p:sp>
      </p:grpSp>
      <p:grpSp>
        <p:nvGrpSpPr>
          <p:cNvPr id="32819" name="Group 2"/>
          <p:cNvGrpSpPr>
            <a:grpSpLocks/>
          </p:cNvGrpSpPr>
          <p:nvPr/>
        </p:nvGrpSpPr>
        <p:grpSpPr bwMode="auto">
          <a:xfrm>
            <a:off x="1854200" y="693738"/>
            <a:ext cx="211138" cy="120650"/>
            <a:chOff x="1341371" y="2550687"/>
            <a:chExt cx="209796" cy="119872"/>
          </a:xfrm>
        </p:grpSpPr>
        <p:sp>
          <p:nvSpPr>
            <p:cNvPr id="32835" name="Oval 48"/>
            <p:cNvSpPr>
              <a:spLocks noChangeArrowheads="1"/>
            </p:cNvSpPr>
            <p:nvPr/>
          </p:nvSpPr>
          <p:spPr bwMode="auto">
            <a:xfrm>
              <a:off x="1386327" y="2550687"/>
              <a:ext cx="119884" cy="119872"/>
            </a:xfrm>
            <a:prstGeom prst="ellipse">
              <a:avLst/>
            </a:prstGeom>
            <a:solidFill>
              <a:srgbClr val="3A8EDA"/>
            </a:solidFill>
            <a:ln w="9525" algn="ctr">
              <a:solidFill>
                <a:srgbClr val="3A8EDA"/>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58" name="TextBox 57"/>
            <p:cNvSpPr txBox="1"/>
            <p:nvPr/>
          </p:nvSpPr>
          <p:spPr bwMode="auto">
            <a:xfrm>
              <a:off x="1341371" y="2556996"/>
              <a:ext cx="209796" cy="107254"/>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2</a:t>
              </a:r>
            </a:p>
          </p:txBody>
        </p:sp>
      </p:grpSp>
      <p:grpSp>
        <p:nvGrpSpPr>
          <p:cNvPr id="32820" name="Group 2"/>
          <p:cNvGrpSpPr>
            <a:grpSpLocks/>
          </p:cNvGrpSpPr>
          <p:nvPr/>
        </p:nvGrpSpPr>
        <p:grpSpPr bwMode="auto">
          <a:xfrm>
            <a:off x="3409950" y="1743075"/>
            <a:ext cx="239713" cy="120650"/>
            <a:chOff x="1325586" y="2550687"/>
            <a:chExt cx="241367" cy="119872"/>
          </a:xfrm>
        </p:grpSpPr>
        <p:sp>
          <p:nvSpPr>
            <p:cNvPr id="32833" name="Oval 48"/>
            <p:cNvSpPr>
              <a:spLocks noChangeArrowheads="1"/>
            </p:cNvSpPr>
            <p:nvPr/>
          </p:nvSpPr>
          <p:spPr bwMode="auto">
            <a:xfrm>
              <a:off x="1386327" y="2550687"/>
              <a:ext cx="119884" cy="119872"/>
            </a:xfrm>
            <a:prstGeom prst="ellipse">
              <a:avLst/>
            </a:prstGeom>
            <a:solidFill>
              <a:srgbClr val="3A8EDA"/>
            </a:solidFill>
            <a:ln w="9525" algn="ctr">
              <a:solidFill>
                <a:srgbClr val="3A8EDA"/>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61" name="TextBox 60"/>
            <p:cNvSpPr txBox="1"/>
            <p:nvPr/>
          </p:nvSpPr>
          <p:spPr bwMode="auto">
            <a:xfrm>
              <a:off x="1325586" y="2556996"/>
              <a:ext cx="241367" cy="107254"/>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3</a:t>
              </a:r>
            </a:p>
          </p:txBody>
        </p:sp>
      </p:grpSp>
      <p:grpSp>
        <p:nvGrpSpPr>
          <p:cNvPr id="32821" name="Group 2"/>
          <p:cNvGrpSpPr>
            <a:grpSpLocks/>
          </p:cNvGrpSpPr>
          <p:nvPr/>
        </p:nvGrpSpPr>
        <p:grpSpPr bwMode="auto">
          <a:xfrm>
            <a:off x="1651000" y="3543300"/>
            <a:ext cx="287338" cy="120650"/>
            <a:chOff x="1301608" y="2550687"/>
            <a:chExt cx="289321" cy="119872"/>
          </a:xfrm>
        </p:grpSpPr>
        <p:sp>
          <p:nvSpPr>
            <p:cNvPr id="32831" name="Oval 48"/>
            <p:cNvSpPr>
              <a:spLocks noChangeArrowheads="1"/>
            </p:cNvSpPr>
            <p:nvPr/>
          </p:nvSpPr>
          <p:spPr bwMode="auto">
            <a:xfrm>
              <a:off x="1386327" y="2550687"/>
              <a:ext cx="119884" cy="119872"/>
            </a:xfrm>
            <a:prstGeom prst="ellipse">
              <a:avLst/>
            </a:prstGeom>
            <a:solidFill>
              <a:srgbClr val="3A8EDA"/>
            </a:solidFill>
            <a:ln w="9525" algn="ctr">
              <a:solidFill>
                <a:srgbClr val="3A8EDA"/>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64" name="TextBox 63"/>
            <p:cNvSpPr txBox="1"/>
            <p:nvPr/>
          </p:nvSpPr>
          <p:spPr bwMode="auto">
            <a:xfrm>
              <a:off x="1301608" y="2556996"/>
              <a:ext cx="289321" cy="107254"/>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4</a:t>
              </a:r>
            </a:p>
          </p:txBody>
        </p:sp>
      </p:grpSp>
      <p:grpSp>
        <p:nvGrpSpPr>
          <p:cNvPr id="32822" name="Group 2"/>
          <p:cNvGrpSpPr>
            <a:grpSpLocks/>
          </p:cNvGrpSpPr>
          <p:nvPr/>
        </p:nvGrpSpPr>
        <p:grpSpPr bwMode="auto">
          <a:xfrm>
            <a:off x="4567238" y="1860550"/>
            <a:ext cx="354012" cy="120650"/>
            <a:chOff x="1268043" y="2550687"/>
            <a:chExt cx="356453" cy="119872"/>
          </a:xfrm>
        </p:grpSpPr>
        <p:sp>
          <p:nvSpPr>
            <p:cNvPr id="32829" name="Oval 48"/>
            <p:cNvSpPr>
              <a:spLocks noChangeArrowheads="1"/>
            </p:cNvSpPr>
            <p:nvPr/>
          </p:nvSpPr>
          <p:spPr bwMode="auto">
            <a:xfrm>
              <a:off x="1386327" y="2550687"/>
              <a:ext cx="119884" cy="119872"/>
            </a:xfrm>
            <a:prstGeom prst="ellipse">
              <a:avLst/>
            </a:prstGeom>
            <a:solidFill>
              <a:srgbClr val="3A8EDA"/>
            </a:solidFill>
            <a:ln w="9525" algn="ctr">
              <a:solidFill>
                <a:srgbClr val="3A8EDA"/>
              </a:solidFill>
              <a:round/>
              <a:headEnd/>
              <a:tailEnd/>
            </a:ln>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67" name="TextBox 66"/>
            <p:cNvSpPr txBox="1"/>
            <p:nvPr/>
          </p:nvSpPr>
          <p:spPr bwMode="auto">
            <a:xfrm>
              <a:off x="1268043" y="2556996"/>
              <a:ext cx="356453" cy="107254"/>
            </a:xfrm>
            <a:prstGeom prst="rect">
              <a:avLst/>
            </a:prstGeom>
            <a:noFill/>
          </p:spPr>
          <p:txBody>
            <a:bodyPr lIns="0" tIns="0" rIns="0" bIns="0" anchor="ctr">
              <a:spAutoFit/>
            </a:bodyPr>
            <a:lstStyle/>
            <a:p>
              <a:pPr algn="ctr" eaLnBrk="1" hangingPunct="1">
                <a:defRPr/>
              </a:pPr>
              <a:r>
                <a:rPr lang="en-US" sz="700" b="1" kern="0" dirty="0">
                  <a:solidFill>
                    <a:schemeClr val="bg1"/>
                  </a:solidFill>
                  <a:latin typeface="Arial" panose="020B0604020202020204" pitchFamily="34" charset="0"/>
                  <a:ea typeface="MS PGothic" pitchFamily="34" charset="-128"/>
                  <a:cs typeface="Arial" pitchFamily="34" charset="0"/>
                </a:rPr>
                <a:t>5</a:t>
              </a:r>
            </a:p>
          </p:txBody>
        </p:sp>
      </p:grpSp>
      <p:sp>
        <p:nvSpPr>
          <p:cNvPr id="32823" name="Rectangle 2"/>
          <p:cNvSpPr>
            <a:spLocks noChangeArrowheads="1"/>
          </p:cNvSpPr>
          <p:nvPr/>
        </p:nvSpPr>
        <p:spPr bwMode="auto">
          <a:xfrm>
            <a:off x="3635375" y="1755775"/>
            <a:ext cx="9175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nSpc>
                <a:spcPct val="80000"/>
              </a:lnSpc>
              <a:spcBef>
                <a:spcPct val="0"/>
              </a:spcBef>
              <a:buClrTx/>
              <a:buFontTx/>
              <a:buNone/>
            </a:pPr>
            <a:r>
              <a:rPr lang="en-US" altLang="en-US" sz="800" b="1">
                <a:cs typeface="Arial" charset="0"/>
              </a:rPr>
              <a:t>C3b also splits C5 </a:t>
            </a:r>
          </a:p>
          <a:p>
            <a:pPr>
              <a:lnSpc>
                <a:spcPct val="80000"/>
              </a:lnSpc>
              <a:spcBef>
                <a:spcPct val="0"/>
              </a:spcBef>
              <a:buClrTx/>
              <a:buFontTx/>
              <a:buNone/>
            </a:pPr>
            <a:r>
              <a:rPr lang="en-US" altLang="en-US" sz="800" b="1">
                <a:cs typeface="Arial" charset="0"/>
              </a:rPr>
              <a:t>into C5a and C5b</a:t>
            </a:r>
          </a:p>
        </p:txBody>
      </p:sp>
      <p:sp>
        <p:nvSpPr>
          <p:cNvPr id="32824" name="Rectangle 41"/>
          <p:cNvSpPr>
            <a:spLocks noChangeArrowheads="1"/>
          </p:cNvSpPr>
          <p:nvPr/>
        </p:nvSpPr>
        <p:spPr bwMode="auto">
          <a:xfrm>
            <a:off x="3713163" y="6516688"/>
            <a:ext cx="2682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700" b="1">
                <a:cs typeface="Arial" charset="0"/>
              </a:rPr>
              <a:t>Bursting of microbe due to inflow of extracellular fluid through</a:t>
            </a:r>
          </a:p>
          <a:p>
            <a:pPr>
              <a:spcBef>
                <a:spcPct val="0"/>
              </a:spcBef>
              <a:buClrTx/>
              <a:buFontTx/>
              <a:buNone/>
            </a:pPr>
            <a:r>
              <a:rPr lang="en-US" altLang="en-US" sz="700" b="1">
                <a:cs typeface="Arial" charset="0"/>
              </a:rPr>
              <a:t>transmembrane channel formed by membrane attack complex</a:t>
            </a:r>
          </a:p>
        </p:txBody>
      </p:sp>
      <p:sp>
        <p:nvSpPr>
          <p:cNvPr id="32825" name="Rectangle 31"/>
          <p:cNvSpPr>
            <a:spLocks noChangeArrowheads="1"/>
          </p:cNvSpPr>
          <p:nvPr/>
        </p:nvSpPr>
        <p:spPr bwMode="auto">
          <a:xfrm>
            <a:off x="3713163" y="6230938"/>
            <a:ext cx="877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600" b="1">
                <a:solidFill>
                  <a:schemeClr val="bg1"/>
                </a:solidFill>
                <a:cs typeface="Arial" charset="0"/>
              </a:rPr>
              <a:t>cytolysis</a:t>
            </a:r>
          </a:p>
        </p:txBody>
      </p:sp>
      <p:sp>
        <p:nvSpPr>
          <p:cNvPr id="32826" name="Rectangle 3"/>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16.9 Outcomes of Complement Activation.</a:t>
            </a:r>
            <a:endParaRPr lang="en-US" altLang="en-US" sz="1400" b="1">
              <a:solidFill>
                <a:srgbClr val="000000"/>
              </a:solidFill>
              <a:cs typeface="Arial" charset="0"/>
            </a:endParaRPr>
          </a:p>
        </p:txBody>
      </p:sp>
      <p:sp>
        <p:nvSpPr>
          <p:cNvPr id="32827" name="Text Box 5"/>
          <p:cNvSpPr txBox="1">
            <a:spLocks noChangeArrowheads="1"/>
          </p:cNvSpPr>
          <p:nvPr/>
        </p:nvSpPr>
        <p:spPr bwMode="auto">
          <a:xfrm>
            <a:off x="182563" y="6626225"/>
            <a:ext cx="1989137"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900"/>
              <a:t>© 2013 Pearson Education, Inc.</a:t>
            </a:r>
            <a:endParaRPr lang="en-US" altLang="en-US" sz="2400"/>
          </a:p>
        </p:txBody>
      </p:sp>
      <p:pic>
        <p:nvPicPr>
          <p:cNvPr id="3" name="DB563654.wav">
            <a:hlinkClick r:id="" action="ppaction://media"/>
          </p:cNvPr>
          <p:cNvPicPr>
            <a:picLocks noChangeAspect="1"/>
          </p:cNvPicPr>
          <p:nvPr>
            <a:wavAudioFile r:embed="rId1" name="DB56740B.wav"/>
          </p:nvPr>
        </p:nvPicPr>
        <p:blipFill>
          <a:blip r:embed="rId4">
            <a:extLst>
              <a:ext uri="{28A0092B-C50C-407E-A947-70E740481C1C}">
                <a14:useLocalDpi xmlns:a14="http://schemas.microsoft.com/office/drawing/2010/main" val="0"/>
              </a:ext>
            </a:extLst>
          </a:blip>
          <a:srcRect/>
          <a:stretch>
            <a:fillRect/>
          </a:stretch>
        </p:blipFill>
        <p:spPr bwMode="auto">
          <a:xfrm>
            <a:off x="6291263" y="931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734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42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title"/>
          </p:nvPr>
        </p:nvSpPr>
        <p:spPr>
          <a:xfrm>
            <a:off x="119063" y="96838"/>
            <a:ext cx="8683625" cy="760412"/>
          </a:xfrm>
        </p:spPr>
        <p:txBody>
          <a:bodyPr lIns="91440" tIns="45720" rIns="91440" bIns="45720" anchor="ctr">
            <a:normAutofit fontScale="90000"/>
          </a:bodyPr>
          <a:lstStyle/>
          <a:p>
            <a:pPr eaLnBrk="1" hangingPunct="1"/>
            <a:r>
              <a:rPr lang="en-US" altLang="en-US" smtClean="0">
                <a:ea typeface="ＭＳ Ｐゴシック" pitchFamily="34" charset="-128"/>
              </a:rPr>
              <a:t>Effects of Complement Activation</a:t>
            </a:r>
          </a:p>
        </p:txBody>
      </p:sp>
      <p:sp>
        <p:nvSpPr>
          <p:cNvPr id="33795" name="Rectangle 7"/>
          <p:cNvSpPr>
            <a:spLocks noGrp="1" noChangeArrowheads="1"/>
          </p:cNvSpPr>
          <p:nvPr>
            <p:ph type="body" idx="1"/>
          </p:nvPr>
        </p:nvSpPr>
        <p:spPr>
          <a:xfrm>
            <a:off x="139700" y="990600"/>
            <a:ext cx="8683625" cy="5210175"/>
          </a:xfrm>
        </p:spPr>
        <p:txBody>
          <a:bodyPr lIns="91440" tIns="45720" rIns="91440" bIns="45720"/>
          <a:lstStyle/>
          <a:p>
            <a:pPr eaLnBrk="1" hangingPunct="1"/>
            <a:r>
              <a:rPr lang="en-US" altLang="en-US" smtClean="0">
                <a:ea typeface="ＭＳ Ｐゴシック" pitchFamily="34" charset="-128"/>
              </a:rPr>
              <a:t>Opsonization, or immune adherence: enhanced phagocytosis</a:t>
            </a:r>
          </a:p>
          <a:p>
            <a:pPr eaLnBrk="1" hangingPunct="1"/>
            <a:r>
              <a:rPr lang="en-US" altLang="en-US" smtClean="0">
                <a:ea typeface="ＭＳ Ｐゴシック" pitchFamily="34" charset="-128"/>
              </a:rPr>
              <a:t>Membrane attack complex: cytolysis</a:t>
            </a:r>
          </a:p>
          <a:p>
            <a:pPr eaLnBrk="1" hangingPunct="1"/>
            <a:r>
              <a:rPr lang="en-US" altLang="en-US" smtClean="0">
                <a:ea typeface="ＭＳ Ｐゴシック" pitchFamily="34" charset="-128"/>
              </a:rPr>
              <a:t>Attract phagocytes</a:t>
            </a:r>
          </a:p>
          <a:p>
            <a:pPr eaLnBrk="1" hangingPunct="1"/>
            <a:endParaRPr lang="en-US" altLang="en-US" smtClean="0">
              <a:ea typeface="ＭＳ Ｐゴシック" pitchFamily="34" charset="-128"/>
            </a:endParaRPr>
          </a:p>
        </p:txBody>
      </p:sp>
      <p:pic>
        <p:nvPicPr>
          <p:cNvPr id="2" name="5F103685.wav">
            <a:hlinkClick r:id="" action="ppaction://media"/>
          </p:cNvPr>
          <p:cNvPicPr>
            <a:picLocks noChangeAspect="1"/>
          </p:cNvPicPr>
          <p:nvPr>
            <a:wavAudioFile r:embed="rId1" name="5F103104.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02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6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57200" y="241300"/>
            <a:ext cx="8062913" cy="658813"/>
          </a:xfrm>
        </p:spPr>
        <p:txBody>
          <a:bodyPr>
            <a:normAutofit fontScale="90000"/>
          </a:bodyPr>
          <a:lstStyle/>
          <a:p>
            <a:r>
              <a:rPr lang="en-US" altLang="en-US" smtClean="0">
                <a:ea typeface="ＭＳ Ｐゴシック" pitchFamily="34" charset="-128"/>
              </a:rPr>
              <a:t>Complement Activation</a:t>
            </a:r>
          </a:p>
        </p:txBody>
      </p:sp>
      <p:pic>
        <p:nvPicPr>
          <p:cNvPr id="34819" name="Picture Placeholder 1" descr="OSC_Microbio_17_03_ClassAltPa.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532" b="-15532"/>
          <a:stretch>
            <a:fillRect/>
          </a:stretch>
        </p:blipFill>
        <p:spPr>
          <a:xfrm>
            <a:off x="457200" y="1122363"/>
            <a:ext cx="8062913" cy="3500437"/>
          </a:xfrm>
        </p:spPr>
      </p:pic>
      <p:sp>
        <p:nvSpPr>
          <p:cNvPr id="34820" name="Text Placeholder 6"/>
          <p:cNvSpPr>
            <a:spLocks noGrp="1"/>
          </p:cNvSpPr>
          <p:nvPr>
            <p:ph type="body" sz="quarter" idx="14"/>
          </p:nvPr>
        </p:nvSpPr>
        <p:spPr>
          <a:xfrm>
            <a:off x="457200" y="4843463"/>
            <a:ext cx="8062913" cy="1166812"/>
          </a:xfrm>
        </p:spPr>
        <p:txBody>
          <a:bodyPr>
            <a:normAutofit lnSpcReduction="10000"/>
          </a:bodyPr>
          <a:lstStyle/>
          <a:p>
            <a:r>
              <a:rPr lang="en-US" altLang="en-US" sz="1300" smtClean="0">
                <a:ea typeface="ＭＳ Ｐゴシック" pitchFamily="34" charset="-128"/>
              </a:rPr>
              <a:t>The three complement activation pathways have different triggers, as shown here, but all three result in the activation of the complement protein C3, which produces C3a and C3b. The latter binds to the surface of the target cell and then works with other complement proteins to cleave C5 into C5a and C5b. C5b also binds to the cell surface and then recruits C6 through C9; these molecules form a ring structure called the membrane attack complex (MAC), which punches through the cell membrane of the invading pathogen, causing it to swell and burst.</a:t>
            </a:r>
          </a:p>
        </p:txBody>
      </p:sp>
      <p:pic>
        <p:nvPicPr>
          <p:cNvPr id="34821"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238125"/>
            <a:ext cx="10493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F95C3700.wav">
            <a:hlinkClick r:id="" action="ppaction://media"/>
          </p:cNvPr>
          <p:cNvPicPr>
            <a:picLocks noChangeAspect="1"/>
          </p:cNvPicPr>
          <p:nvPr>
            <a:wavAudioFile r:embed="rId1" name="F95CFBF7.wav"/>
          </p:nvPr>
        </p:nvPicPr>
        <p:blipFill>
          <a:blip r:embed="rId5">
            <a:extLst>
              <a:ext uri="{28A0092B-C50C-407E-A947-70E740481C1C}">
                <a14:useLocalDpi xmlns:a14="http://schemas.microsoft.com/office/drawing/2010/main" val="0"/>
              </a:ext>
            </a:extLst>
          </a:blip>
          <a:srcRect/>
          <a:stretch>
            <a:fillRect/>
          </a:stretch>
        </p:blipFill>
        <p:spPr bwMode="auto">
          <a:xfrm>
            <a:off x="1431925" y="13747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121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003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6"/>
          <p:cNvSpPr>
            <a:spLocks noGrp="1"/>
          </p:cNvSpPr>
          <p:nvPr>
            <p:ph type="title"/>
          </p:nvPr>
        </p:nvSpPr>
        <p:spPr>
          <a:xfrm>
            <a:off x="152400" y="265113"/>
            <a:ext cx="8683625" cy="914400"/>
          </a:xfrm>
        </p:spPr>
        <p:txBody>
          <a:bodyPr lIns="91440" tIns="45720" rIns="91440" bIns="45720" anchor="ctr">
            <a:normAutofit fontScale="90000"/>
          </a:bodyPr>
          <a:lstStyle/>
          <a:p>
            <a:pPr eaLnBrk="1" hangingPunct="1"/>
            <a:r>
              <a:rPr lang="en-US" altLang="en-US" smtClean="0">
                <a:ea typeface="ＭＳ Ｐゴシック" pitchFamily="34" charset="-128"/>
              </a:rPr>
              <a:t>The Concept of Immunity</a:t>
            </a:r>
            <a:br>
              <a:rPr lang="en-US" altLang="en-US" smtClean="0">
                <a:ea typeface="ＭＳ Ｐゴシック" pitchFamily="34" charset="-128"/>
              </a:rPr>
            </a:br>
            <a:endParaRPr lang="en-US" altLang="en-US" smtClean="0">
              <a:ea typeface="ＭＳ Ｐゴシック" pitchFamily="34" charset="-128"/>
            </a:endParaRPr>
          </a:p>
        </p:txBody>
      </p:sp>
      <p:sp>
        <p:nvSpPr>
          <p:cNvPr id="8195" name="Rectangle 8"/>
          <p:cNvSpPr>
            <a:spLocks noGrp="1" noChangeArrowheads="1"/>
          </p:cNvSpPr>
          <p:nvPr>
            <p:ph type="body" idx="1"/>
          </p:nvPr>
        </p:nvSpPr>
        <p:spPr>
          <a:xfrm>
            <a:off x="139700" y="1279525"/>
            <a:ext cx="8683625" cy="5210175"/>
          </a:xfrm>
        </p:spPr>
        <p:txBody>
          <a:bodyPr lIns="91440" tIns="45720" rIns="91440" bIns="45720"/>
          <a:lstStyle/>
          <a:p>
            <a:pPr eaLnBrk="1" hangingPunct="1"/>
            <a:r>
              <a:rPr lang="en-US" altLang="en-US" b="1" smtClean="0">
                <a:ea typeface="ＭＳ Ｐゴシック" pitchFamily="34" charset="-128"/>
              </a:rPr>
              <a:t>Susceptibility</a:t>
            </a:r>
            <a:r>
              <a:rPr lang="en-US" altLang="en-US" smtClean="0">
                <a:ea typeface="ＭＳ Ｐゴシック" pitchFamily="34" charset="-128"/>
              </a:rPr>
              <a:t>: lack of resistance to a disease</a:t>
            </a:r>
          </a:p>
          <a:p>
            <a:pPr eaLnBrk="1" hangingPunct="1"/>
            <a:r>
              <a:rPr lang="en-US" altLang="en-US" b="1" smtClean="0">
                <a:ea typeface="ＭＳ Ｐゴシック" pitchFamily="34" charset="-128"/>
              </a:rPr>
              <a:t>Immunity</a:t>
            </a:r>
            <a:r>
              <a:rPr lang="en-US" altLang="en-US" smtClean="0">
                <a:ea typeface="ＭＳ Ｐゴシック" pitchFamily="34" charset="-128"/>
              </a:rPr>
              <a:t>: ability to ward off disease</a:t>
            </a:r>
          </a:p>
          <a:p>
            <a:pPr eaLnBrk="1" hangingPunct="1"/>
            <a:r>
              <a:rPr lang="en-US" altLang="en-US" b="1" smtClean="0">
                <a:ea typeface="ＭＳ Ｐゴシック" pitchFamily="34" charset="-128"/>
              </a:rPr>
              <a:t>Innate immunity</a:t>
            </a:r>
            <a:r>
              <a:rPr lang="en-US" altLang="en-US" smtClean="0">
                <a:ea typeface="ＭＳ Ｐゴシック" pitchFamily="34" charset="-128"/>
              </a:rPr>
              <a:t>: defenses against any pathogen</a:t>
            </a:r>
          </a:p>
          <a:p>
            <a:pPr eaLnBrk="1" hangingPunct="1"/>
            <a:r>
              <a:rPr lang="en-US" altLang="en-US" b="1" smtClean="0">
                <a:ea typeface="ＭＳ Ｐゴシック" pitchFamily="34" charset="-128"/>
              </a:rPr>
              <a:t>Adaptive immunity</a:t>
            </a:r>
            <a:r>
              <a:rPr lang="en-US" altLang="en-US" smtClean="0">
                <a:ea typeface="ＭＳ Ｐゴシック" pitchFamily="34" charset="-128"/>
              </a:rPr>
              <a:t>: immunity or resistance to a specific pathogen</a:t>
            </a:r>
          </a:p>
        </p:txBody>
      </p:sp>
      <p:pic>
        <p:nvPicPr>
          <p:cNvPr id="2" name="D6A22654.wav">
            <a:hlinkClick r:id="" action="ppaction://media"/>
          </p:cNvPr>
          <p:cNvPicPr>
            <a:picLocks noChangeAspect="1"/>
          </p:cNvPicPr>
          <p:nvPr>
            <a:wavAudioFile r:embed="rId1" name="D6A26E1E.wav"/>
          </p:nvPr>
        </p:nvPicPr>
        <p:blipFill>
          <a:blip r:embed="rId4">
            <a:extLst>
              <a:ext uri="{28A0092B-C50C-407E-A947-70E740481C1C}">
                <a14:useLocalDpi xmlns:a14="http://schemas.microsoft.com/office/drawing/2010/main" val="0"/>
              </a:ext>
            </a:extLst>
          </a:blip>
          <a:srcRect/>
          <a:stretch>
            <a:fillRect/>
          </a:stretch>
        </p:blipFill>
        <p:spPr bwMode="auto">
          <a:xfrm>
            <a:off x="4113213" y="3733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136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3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109538" y="98425"/>
            <a:ext cx="8683625" cy="760413"/>
          </a:xfrm>
        </p:spPr>
        <p:txBody>
          <a:bodyPr lIns="91440" tIns="45720" rIns="91440" bIns="45720" anchor="ctr">
            <a:normAutofit fontScale="90000"/>
          </a:bodyPr>
          <a:lstStyle/>
          <a:p>
            <a:pPr eaLnBrk="1" hangingPunct="1"/>
            <a:r>
              <a:rPr lang="en-US" altLang="en-US" smtClean="0">
                <a:ea typeface="ＭＳ Ｐゴシック" pitchFamily="34" charset="-128"/>
              </a:rPr>
              <a:t>Interferons (IFNs)   </a:t>
            </a:r>
          </a:p>
        </p:txBody>
      </p:sp>
      <p:sp>
        <p:nvSpPr>
          <p:cNvPr id="35843" name="Rectangle 5"/>
          <p:cNvSpPr>
            <a:spLocks noGrp="1" noChangeArrowheads="1"/>
          </p:cNvSpPr>
          <p:nvPr>
            <p:ph type="body" idx="1"/>
          </p:nvPr>
        </p:nvSpPr>
        <p:spPr>
          <a:xfrm>
            <a:off x="139700" y="1295400"/>
            <a:ext cx="8683625" cy="5210175"/>
          </a:xfrm>
        </p:spPr>
        <p:txBody>
          <a:bodyPr lIns="91440" tIns="45720" rIns="91440" bIns="45720"/>
          <a:lstStyle/>
          <a:p>
            <a:pPr eaLnBrk="1" hangingPunct="1"/>
            <a:r>
              <a:rPr lang="en-US" altLang="en-US" smtClean="0">
                <a:ea typeface="ＭＳ Ｐゴシック" pitchFamily="34" charset="-128"/>
              </a:rPr>
              <a:t>IFN-</a:t>
            </a:r>
            <a:r>
              <a:rPr lang="en-US" altLang="en-US" b="1" smtClean="0">
                <a:ea typeface="ＭＳ Ｐゴシック" pitchFamily="34" charset="-128"/>
                <a:sym typeface="Symbol" pitchFamily="18" charset="2"/>
              </a:rPr>
              <a:t></a:t>
            </a:r>
            <a:r>
              <a:rPr lang="en-US" altLang="en-US" smtClean="0">
                <a:ea typeface="ＭＳ Ｐゴシック" pitchFamily="34" charset="-128"/>
              </a:rPr>
              <a:t> and IFN-</a:t>
            </a:r>
            <a:r>
              <a:rPr lang="en-US" altLang="en-US" b="1" smtClean="0">
                <a:ea typeface="ＭＳ Ｐゴシック" pitchFamily="34" charset="-128"/>
                <a:sym typeface="Symbol" pitchFamily="18" charset="2"/>
              </a:rPr>
              <a:t></a:t>
            </a:r>
            <a:r>
              <a:rPr lang="en-US" altLang="en-US" smtClean="0">
                <a:ea typeface="ＭＳ Ｐゴシック" pitchFamily="34" charset="-128"/>
              </a:rPr>
              <a:t>: cause cells to produce antiviral proteins that inhibit viral replication</a:t>
            </a:r>
          </a:p>
          <a:p>
            <a:pPr eaLnBrk="1" hangingPunct="1"/>
            <a:r>
              <a:rPr lang="en-US" altLang="en-US" smtClean="0">
                <a:ea typeface="ＭＳ Ｐゴシック" pitchFamily="34" charset="-128"/>
              </a:rPr>
              <a:t>IFN-</a:t>
            </a:r>
            <a:r>
              <a:rPr lang="en-US" altLang="en-US" smtClean="0">
                <a:ea typeface="ＭＳ Ｐゴシック" pitchFamily="34" charset="-128"/>
                <a:sym typeface="Symbol" pitchFamily="18" charset="2"/>
              </a:rPr>
              <a:t></a:t>
            </a:r>
            <a:r>
              <a:rPr lang="en-US" altLang="en-US" smtClean="0">
                <a:ea typeface="ＭＳ Ｐゴシック" pitchFamily="34" charset="-128"/>
              </a:rPr>
              <a:t>: causes neutrophils and macrophages </a:t>
            </a:r>
            <a:br>
              <a:rPr lang="en-US" altLang="en-US" smtClean="0">
                <a:ea typeface="ＭＳ Ｐゴシック" pitchFamily="34" charset="-128"/>
              </a:rPr>
            </a:br>
            <a:r>
              <a:rPr lang="en-US" altLang="en-US" smtClean="0">
                <a:ea typeface="ＭＳ Ｐゴシック" pitchFamily="34" charset="-128"/>
              </a:rPr>
              <a:t>to phagocytize bacteria</a:t>
            </a:r>
          </a:p>
        </p:txBody>
      </p:sp>
    </p:spTree>
    <p:extLst>
      <p:ext uri="{BB962C8B-B14F-4D97-AF65-F5344CB8AC3E}">
        <p14:creationId xmlns:p14="http://schemas.microsoft.com/office/powerpoint/2010/main" val="1614395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705225" y="3246438"/>
            <a:ext cx="1787525" cy="369887"/>
          </a:xfrm>
          <a:prstGeom prst="rect">
            <a:avLst/>
          </a:prstGeom>
          <a:noFill/>
          <a:ln w="9525">
            <a:solidFill>
              <a:schemeClr val="accent1">
                <a:lumMod val="75000"/>
              </a:schemeClr>
            </a:solidFill>
            <a:miter lim="800000"/>
            <a:headEnd/>
            <a:tailEnd/>
          </a:ln>
          <a:effectLst/>
        </p:spPr>
        <p:txBody>
          <a:bodyPr wrap="none">
            <a:spAutoFit/>
          </a:bodyPr>
          <a:lstStyle/>
          <a:p>
            <a:pPr eaLnBrk="1" hangingPunct="1">
              <a:defRPr/>
            </a:pPr>
            <a:r>
              <a:rPr lang="en-US" sz="1800" dirty="0">
                <a:solidFill>
                  <a:srgbClr val="FF0000"/>
                </a:solidFill>
                <a:ea typeface="ＭＳ Ｐゴシック" pitchFamily="1" charset="-128"/>
              </a:rPr>
              <a:t>Insert Fig 16.15</a:t>
            </a:r>
          </a:p>
        </p:txBody>
      </p:sp>
      <p:pic>
        <p:nvPicPr>
          <p:cNvPr id="368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06550"/>
            <a:ext cx="574357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3"/>
          <p:cNvSpPr>
            <a:spLocks noChangeArrowheads="1"/>
          </p:cNvSpPr>
          <p:nvPr/>
        </p:nvSpPr>
        <p:spPr bwMode="auto">
          <a:xfrm>
            <a:off x="427038" y="1168400"/>
            <a:ext cx="1057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Viral RNA from</a:t>
            </a:r>
          </a:p>
          <a:p>
            <a:pPr>
              <a:spcBef>
                <a:spcPct val="0"/>
              </a:spcBef>
              <a:buClrTx/>
              <a:buFontTx/>
              <a:buNone/>
            </a:pPr>
            <a:r>
              <a:rPr lang="en-US" altLang="en-US" sz="1000" b="1">
                <a:cs typeface="Arial" charset="0"/>
              </a:rPr>
              <a:t>an infecting virus</a:t>
            </a:r>
          </a:p>
          <a:p>
            <a:pPr>
              <a:spcBef>
                <a:spcPct val="0"/>
              </a:spcBef>
              <a:buClrTx/>
              <a:buFontTx/>
              <a:buNone/>
            </a:pPr>
            <a:r>
              <a:rPr lang="en-US" altLang="en-US" sz="1000" b="1">
                <a:cs typeface="Arial" charset="0"/>
              </a:rPr>
              <a:t>enters the cell.</a:t>
            </a:r>
          </a:p>
        </p:txBody>
      </p:sp>
      <p:sp>
        <p:nvSpPr>
          <p:cNvPr id="36869" name="Rectangle 4"/>
          <p:cNvSpPr>
            <a:spLocks noChangeArrowheads="1"/>
          </p:cNvSpPr>
          <p:nvPr/>
        </p:nvSpPr>
        <p:spPr bwMode="auto">
          <a:xfrm>
            <a:off x="409575" y="2265363"/>
            <a:ext cx="145573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The infecting virus</a:t>
            </a:r>
          </a:p>
          <a:p>
            <a:pPr>
              <a:spcBef>
                <a:spcPct val="0"/>
              </a:spcBef>
              <a:buClrTx/>
              <a:buFontTx/>
              <a:buNone/>
            </a:pPr>
            <a:r>
              <a:rPr lang="en-US" altLang="en-US" sz="1000" b="1">
                <a:cs typeface="Arial" charset="0"/>
              </a:rPr>
              <a:t>also induces the</a:t>
            </a:r>
          </a:p>
          <a:p>
            <a:pPr>
              <a:spcBef>
                <a:spcPct val="0"/>
              </a:spcBef>
              <a:buClrTx/>
              <a:buFontTx/>
              <a:buNone/>
            </a:pPr>
            <a:r>
              <a:rPr lang="en-US" altLang="en-US" sz="1000" b="1">
                <a:cs typeface="Arial" charset="0"/>
              </a:rPr>
              <a:t>host cell to produce</a:t>
            </a:r>
          </a:p>
          <a:p>
            <a:pPr>
              <a:spcBef>
                <a:spcPct val="0"/>
              </a:spcBef>
              <a:buClrTx/>
              <a:buFontTx/>
              <a:buNone/>
            </a:pPr>
            <a:r>
              <a:rPr lang="en-US" altLang="en-US" sz="1000" b="1">
                <a:cs typeface="Arial" charset="0"/>
              </a:rPr>
              <a:t>interferon mRNA</a:t>
            </a:r>
          </a:p>
          <a:p>
            <a:pPr>
              <a:spcBef>
                <a:spcPct val="0"/>
              </a:spcBef>
              <a:buClrTx/>
              <a:buFontTx/>
              <a:buNone/>
            </a:pPr>
            <a:r>
              <a:rPr lang="en-US" altLang="en-US" sz="1000" b="1">
                <a:cs typeface="Arial" charset="0"/>
              </a:rPr>
              <a:t>(IFN-mRNA), which</a:t>
            </a:r>
          </a:p>
          <a:p>
            <a:pPr>
              <a:spcBef>
                <a:spcPct val="0"/>
              </a:spcBef>
              <a:buClrTx/>
              <a:buFontTx/>
              <a:buNone/>
            </a:pPr>
            <a:r>
              <a:rPr lang="en-US" altLang="en-US" sz="1000" b="1">
                <a:cs typeface="Arial" charset="0"/>
              </a:rPr>
              <a:t>is translated into</a:t>
            </a:r>
          </a:p>
          <a:p>
            <a:pPr>
              <a:spcBef>
                <a:spcPct val="0"/>
              </a:spcBef>
              <a:buClrTx/>
              <a:buFontTx/>
              <a:buNone/>
            </a:pPr>
            <a:r>
              <a:rPr lang="en-US" altLang="en-US" sz="1000" b="1">
                <a:cs typeface="Arial" charset="0"/>
              </a:rPr>
              <a:t>alpha and beta interferons.</a:t>
            </a:r>
          </a:p>
        </p:txBody>
      </p:sp>
      <p:sp>
        <p:nvSpPr>
          <p:cNvPr id="36870" name="Rectangle 6"/>
          <p:cNvSpPr>
            <a:spLocks noChangeArrowheads="1"/>
          </p:cNvSpPr>
          <p:nvPr/>
        </p:nvSpPr>
        <p:spPr bwMode="auto">
          <a:xfrm>
            <a:off x="1952625" y="1600200"/>
            <a:ext cx="5905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Viral RNA</a:t>
            </a:r>
          </a:p>
        </p:txBody>
      </p:sp>
      <p:sp>
        <p:nvSpPr>
          <p:cNvPr id="36871" name="Rectangle 7"/>
          <p:cNvSpPr>
            <a:spLocks noChangeArrowheads="1"/>
          </p:cNvSpPr>
          <p:nvPr/>
        </p:nvSpPr>
        <p:spPr bwMode="auto">
          <a:xfrm>
            <a:off x="1863725" y="2487613"/>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i="1">
                <a:cs typeface="Arial" charset="0"/>
              </a:rPr>
              <a:t>Infecting</a:t>
            </a:r>
          </a:p>
          <a:p>
            <a:pPr>
              <a:spcBef>
                <a:spcPct val="0"/>
              </a:spcBef>
              <a:buClrTx/>
              <a:buFontTx/>
              <a:buNone/>
            </a:pPr>
            <a:r>
              <a:rPr lang="en-US" altLang="en-US" sz="1000" b="1" i="1">
                <a:cs typeface="Arial" charset="0"/>
              </a:rPr>
              <a:t>virus</a:t>
            </a:r>
            <a:endParaRPr lang="en-US" altLang="en-US" sz="1000" b="1">
              <a:cs typeface="Arial" charset="0"/>
            </a:endParaRPr>
          </a:p>
        </p:txBody>
      </p:sp>
      <p:sp>
        <p:nvSpPr>
          <p:cNvPr id="36872" name="Rectangle 8"/>
          <p:cNvSpPr>
            <a:spLocks noChangeArrowheads="1"/>
          </p:cNvSpPr>
          <p:nvPr/>
        </p:nvSpPr>
        <p:spPr bwMode="auto">
          <a:xfrm>
            <a:off x="2847975" y="2589213"/>
            <a:ext cx="5905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Viral RNA</a:t>
            </a:r>
          </a:p>
        </p:txBody>
      </p:sp>
      <p:sp>
        <p:nvSpPr>
          <p:cNvPr id="36873" name="Rectangle 9"/>
          <p:cNvSpPr>
            <a:spLocks noChangeArrowheads="1"/>
          </p:cNvSpPr>
          <p:nvPr/>
        </p:nvSpPr>
        <p:spPr bwMode="auto">
          <a:xfrm>
            <a:off x="3540125" y="3373438"/>
            <a:ext cx="95567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gn="ctr">
              <a:spcBef>
                <a:spcPct val="0"/>
              </a:spcBef>
              <a:buClrTx/>
              <a:buFontTx/>
              <a:buNone/>
            </a:pPr>
            <a:r>
              <a:rPr lang="en-US" altLang="en-US" sz="1000" b="1">
                <a:cs typeface="Arial" charset="0"/>
              </a:rPr>
              <a:t>Transcription</a:t>
            </a:r>
          </a:p>
        </p:txBody>
      </p:sp>
      <p:sp>
        <p:nvSpPr>
          <p:cNvPr id="36874" name="Rectangle 10"/>
          <p:cNvSpPr>
            <a:spLocks noChangeArrowheads="1"/>
          </p:cNvSpPr>
          <p:nvPr/>
        </p:nvSpPr>
        <p:spPr bwMode="auto">
          <a:xfrm>
            <a:off x="3719513" y="2795588"/>
            <a:ext cx="49688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Nucleus</a:t>
            </a:r>
          </a:p>
        </p:txBody>
      </p:sp>
      <p:sp>
        <p:nvSpPr>
          <p:cNvPr id="36875" name="Rectangle 11"/>
          <p:cNvSpPr>
            <a:spLocks noChangeArrowheads="1"/>
          </p:cNvSpPr>
          <p:nvPr/>
        </p:nvSpPr>
        <p:spPr bwMode="auto">
          <a:xfrm>
            <a:off x="3616325" y="3924300"/>
            <a:ext cx="803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Translation</a:t>
            </a:r>
          </a:p>
        </p:txBody>
      </p:sp>
      <p:sp>
        <p:nvSpPr>
          <p:cNvPr id="36876" name="Rectangle 12"/>
          <p:cNvSpPr>
            <a:spLocks noChangeArrowheads="1"/>
          </p:cNvSpPr>
          <p:nvPr/>
        </p:nvSpPr>
        <p:spPr bwMode="auto">
          <a:xfrm>
            <a:off x="2500313" y="3716338"/>
            <a:ext cx="64293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IFN-mRNA</a:t>
            </a:r>
          </a:p>
        </p:txBody>
      </p:sp>
      <p:sp>
        <p:nvSpPr>
          <p:cNvPr id="36877" name="Rectangle 13"/>
          <p:cNvSpPr>
            <a:spLocks noChangeArrowheads="1"/>
          </p:cNvSpPr>
          <p:nvPr/>
        </p:nvSpPr>
        <p:spPr bwMode="auto">
          <a:xfrm>
            <a:off x="2598738" y="4033838"/>
            <a:ext cx="668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Alpha</a:t>
            </a:r>
          </a:p>
          <a:p>
            <a:pPr>
              <a:spcBef>
                <a:spcPct val="0"/>
              </a:spcBef>
              <a:buClrTx/>
              <a:buFontTx/>
              <a:buNone/>
            </a:pPr>
            <a:r>
              <a:rPr lang="en-US" altLang="en-US" sz="1000" b="1">
                <a:cs typeface="Arial" charset="0"/>
              </a:rPr>
              <a:t>and beta</a:t>
            </a:r>
          </a:p>
          <a:p>
            <a:pPr>
              <a:spcBef>
                <a:spcPct val="0"/>
              </a:spcBef>
              <a:buClrTx/>
              <a:buFontTx/>
              <a:buNone/>
            </a:pPr>
            <a:r>
              <a:rPr lang="en-US" altLang="en-US" sz="1000" b="1">
                <a:cs typeface="Arial" charset="0"/>
              </a:rPr>
              <a:t>interferons</a:t>
            </a:r>
          </a:p>
        </p:txBody>
      </p:sp>
      <p:sp>
        <p:nvSpPr>
          <p:cNvPr id="36878" name="Rectangle 14"/>
          <p:cNvSpPr>
            <a:spLocks noChangeArrowheads="1"/>
          </p:cNvSpPr>
          <p:nvPr/>
        </p:nvSpPr>
        <p:spPr bwMode="auto">
          <a:xfrm>
            <a:off x="3160713" y="4591050"/>
            <a:ext cx="887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lgn="ctr">
              <a:spcBef>
                <a:spcPct val="0"/>
              </a:spcBef>
              <a:buClrTx/>
              <a:buFontTx/>
              <a:buNone/>
            </a:pPr>
            <a:r>
              <a:rPr lang="en-US" altLang="en-US" sz="1000" b="1" i="1">
                <a:cs typeface="Arial" charset="0"/>
              </a:rPr>
              <a:t>Virus-infected </a:t>
            </a:r>
          </a:p>
          <a:p>
            <a:pPr algn="ctr">
              <a:spcBef>
                <a:spcPct val="0"/>
              </a:spcBef>
              <a:buClrTx/>
              <a:buFontTx/>
              <a:buNone/>
            </a:pPr>
            <a:r>
              <a:rPr lang="en-US" altLang="en-US" sz="1000" b="1" i="1">
                <a:cs typeface="Arial" charset="0"/>
              </a:rPr>
              <a:t>host cell</a:t>
            </a:r>
            <a:endParaRPr lang="en-US" altLang="en-US" sz="1000" b="1">
              <a:cs typeface="Arial" charset="0"/>
            </a:endParaRPr>
          </a:p>
        </p:txBody>
      </p:sp>
      <p:sp>
        <p:nvSpPr>
          <p:cNvPr id="36879" name="Rectangle 15"/>
          <p:cNvSpPr>
            <a:spLocks noChangeArrowheads="1"/>
          </p:cNvSpPr>
          <p:nvPr/>
        </p:nvSpPr>
        <p:spPr bwMode="auto">
          <a:xfrm>
            <a:off x="6716713" y="2968625"/>
            <a:ext cx="6889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Translation</a:t>
            </a:r>
          </a:p>
        </p:txBody>
      </p:sp>
      <p:sp>
        <p:nvSpPr>
          <p:cNvPr id="36880" name="Rectangle 16"/>
          <p:cNvSpPr>
            <a:spLocks noChangeArrowheads="1"/>
          </p:cNvSpPr>
          <p:nvPr/>
        </p:nvSpPr>
        <p:spPr bwMode="auto">
          <a:xfrm>
            <a:off x="6640513" y="3406775"/>
            <a:ext cx="8175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Transcription</a:t>
            </a:r>
          </a:p>
        </p:txBody>
      </p:sp>
      <p:sp>
        <p:nvSpPr>
          <p:cNvPr id="36881" name="Rectangle 17"/>
          <p:cNvSpPr>
            <a:spLocks noChangeArrowheads="1"/>
          </p:cNvSpPr>
          <p:nvPr/>
        </p:nvSpPr>
        <p:spPr bwMode="auto">
          <a:xfrm>
            <a:off x="5854700" y="4570413"/>
            <a:ext cx="13081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i="1">
                <a:cs typeface="Arial" charset="0"/>
              </a:rPr>
              <a:t>Neighboring host cell</a:t>
            </a:r>
            <a:endParaRPr lang="en-US" altLang="en-US" sz="1000" b="1">
              <a:cs typeface="Arial" charset="0"/>
            </a:endParaRPr>
          </a:p>
        </p:txBody>
      </p:sp>
      <p:sp>
        <p:nvSpPr>
          <p:cNvPr id="36882" name="Rectangle 18"/>
          <p:cNvSpPr>
            <a:spLocks noChangeArrowheads="1"/>
          </p:cNvSpPr>
          <p:nvPr/>
        </p:nvSpPr>
        <p:spPr bwMode="auto">
          <a:xfrm>
            <a:off x="8058150" y="3308350"/>
            <a:ext cx="952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AVPs degrade</a:t>
            </a:r>
          </a:p>
          <a:p>
            <a:pPr>
              <a:spcBef>
                <a:spcPct val="0"/>
              </a:spcBef>
              <a:buClrTx/>
              <a:buFontTx/>
              <a:buNone/>
            </a:pPr>
            <a:r>
              <a:rPr lang="en-US" altLang="en-US" sz="1000" b="1">
                <a:cs typeface="Arial" charset="0"/>
              </a:rPr>
              <a:t>viral mRNA and</a:t>
            </a:r>
          </a:p>
          <a:p>
            <a:pPr>
              <a:spcBef>
                <a:spcPct val="0"/>
              </a:spcBef>
              <a:buClrTx/>
              <a:buFontTx/>
              <a:buNone/>
            </a:pPr>
            <a:r>
              <a:rPr lang="en-US" altLang="en-US" sz="1000" b="1">
                <a:cs typeface="Arial" charset="0"/>
              </a:rPr>
              <a:t>inhibit protein</a:t>
            </a:r>
          </a:p>
          <a:p>
            <a:pPr>
              <a:spcBef>
                <a:spcPct val="0"/>
              </a:spcBef>
              <a:buClrTx/>
              <a:buFontTx/>
              <a:buNone/>
            </a:pPr>
            <a:r>
              <a:rPr lang="en-US" altLang="en-US" sz="1000" b="1">
                <a:cs typeface="Arial" charset="0"/>
              </a:rPr>
              <a:t>synthesis—and</a:t>
            </a:r>
          </a:p>
          <a:p>
            <a:pPr>
              <a:spcBef>
                <a:spcPct val="0"/>
              </a:spcBef>
              <a:buClrTx/>
              <a:buFontTx/>
              <a:buNone/>
            </a:pPr>
            <a:r>
              <a:rPr lang="en-US" altLang="en-US" sz="1000" b="1">
                <a:cs typeface="Arial" charset="0"/>
              </a:rPr>
              <a:t>thus interfere</a:t>
            </a:r>
          </a:p>
          <a:p>
            <a:pPr>
              <a:spcBef>
                <a:spcPct val="0"/>
              </a:spcBef>
              <a:buClrTx/>
              <a:buFontTx/>
              <a:buNone/>
            </a:pPr>
            <a:r>
              <a:rPr lang="en-US" altLang="en-US" sz="1000" b="1">
                <a:cs typeface="Arial" charset="0"/>
              </a:rPr>
              <a:t>with viral</a:t>
            </a:r>
          </a:p>
          <a:p>
            <a:pPr>
              <a:spcBef>
                <a:spcPct val="0"/>
              </a:spcBef>
              <a:buClrTx/>
              <a:buFontTx/>
              <a:buNone/>
            </a:pPr>
            <a:r>
              <a:rPr lang="en-US" altLang="en-US" sz="1000" b="1">
                <a:cs typeface="Arial" charset="0"/>
              </a:rPr>
              <a:t>replication.</a:t>
            </a:r>
          </a:p>
        </p:txBody>
      </p:sp>
      <p:sp>
        <p:nvSpPr>
          <p:cNvPr id="36883" name="Rectangle 19"/>
          <p:cNvSpPr>
            <a:spLocks noChangeArrowheads="1"/>
          </p:cNvSpPr>
          <p:nvPr/>
        </p:nvSpPr>
        <p:spPr bwMode="auto">
          <a:xfrm>
            <a:off x="8069263" y="2657475"/>
            <a:ext cx="51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Antiviral</a:t>
            </a:r>
          </a:p>
          <a:p>
            <a:pPr>
              <a:spcBef>
                <a:spcPct val="0"/>
              </a:spcBef>
              <a:buClrTx/>
              <a:buFontTx/>
              <a:buNone/>
            </a:pPr>
            <a:r>
              <a:rPr lang="en-US" altLang="en-US" sz="1000" b="1">
                <a:cs typeface="Arial" charset="0"/>
              </a:rPr>
              <a:t>proteins</a:t>
            </a:r>
          </a:p>
          <a:p>
            <a:pPr>
              <a:spcBef>
                <a:spcPct val="0"/>
              </a:spcBef>
              <a:buClrTx/>
              <a:buFontTx/>
              <a:buNone/>
            </a:pPr>
            <a:r>
              <a:rPr lang="en-US" altLang="en-US" sz="1000" b="1">
                <a:cs typeface="Arial" charset="0"/>
              </a:rPr>
              <a:t>(AVPs)</a:t>
            </a:r>
          </a:p>
        </p:txBody>
      </p:sp>
      <p:sp>
        <p:nvSpPr>
          <p:cNvPr id="36884" name="Rectangle 20"/>
          <p:cNvSpPr>
            <a:spLocks noChangeArrowheads="1"/>
          </p:cNvSpPr>
          <p:nvPr/>
        </p:nvSpPr>
        <p:spPr bwMode="auto">
          <a:xfrm>
            <a:off x="7445375" y="1412875"/>
            <a:ext cx="15367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New viruses released by the virus-infected host cell infect neighboring host cells.</a:t>
            </a:r>
          </a:p>
        </p:txBody>
      </p:sp>
      <p:sp>
        <p:nvSpPr>
          <p:cNvPr id="36885" name="Rectangle 21"/>
          <p:cNvSpPr>
            <a:spLocks noChangeArrowheads="1"/>
          </p:cNvSpPr>
          <p:nvPr/>
        </p:nvSpPr>
        <p:spPr bwMode="auto">
          <a:xfrm>
            <a:off x="4572000" y="1377950"/>
            <a:ext cx="113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The infecting virus</a:t>
            </a:r>
          </a:p>
          <a:p>
            <a:pPr>
              <a:spcBef>
                <a:spcPct val="0"/>
              </a:spcBef>
              <a:buClrTx/>
              <a:buFontTx/>
              <a:buNone/>
            </a:pPr>
            <a:r>
              <a:rPr lang="en-US" altLang="en-US" sz="1000" b="1">
                <a:cs typeface="Arial" charset="0"/>
              </a:rPr>
              <a:t>replicates into</a:t>
            </a:r>
          </a:p>
          <a:p>
            <a:pPr>
              <a:spcBef>
                <a:spcPct val="0"/>
              </a:spcBef>
              <a:buClrTx/>
              <a:buFontTx/>
              <a:buNone/>
            </a:pPr>
            <a:r>
              <a:rPr lang="en-US" altLang="en-US" sz="1000" b="1">
                <a:cs typeface="Arial" charset="0"/>
              </a:rPr>
              <a:t>new viruses.</a:t>
            </a:r>
          </a:p>
        </p:txBody>
      </p:sp>
      <p:cxnSp>
        <p:nvCxnSpPr>
          <p:cNvPr id="22" name="Straight Connector 21"/>
          <p:cNvCxnSpPr/>
          <p:nvPr/>
        </p:nvCxnSpPr>
        <p:spPr>
          <a:xfrm flipV="1">
            <a:off x="2209800" y="1793875"/>
            <a:ext cx="0" cy="303213"/>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V="1">
            <a:off x="3581400" y="2887663"/>
            <a:ext cx="103188" cy="22860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3128963" y="3679825"/>
            <a:ext cx="193675" cy="112713"/>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3128963" y="4300538"/>
            <a:ext cx="249237" cy="107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6748463" y="2641600"/>
            <a:ext cx="1252537" cy="153988"/>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6748463" y="2743200"/>
            <a:ext cx="1252537" cy="52388"/>
          </a:xfrm>
          <a:prstGeom prst="line">
            <a:avLst/>
          </a:prstGeom>
        </p:spPr>
        <p:style>
          <a:lnRef idx="1">
            <a:schemeClr val="dk1"/>
          </a:lnRef>
          <a:fillRef idx="0">
            <a:schemeClr val="dk1"/>
          </a:fillRef>
          <a:effectRef idx="0">
            <a:schemeClr val="dk1"/>
          </a:effectRef>
          <a:fontRef idx="minor">
            <a:schemeClr val="tx1"/>
          </a:fontRef>
        </p:style>
      </p:cxnSp>
      <p:sp>
        <p:nvSpPr>
          <p:cNvPr id="28" name="Rectangle 27"/>
          <p:cNvSpPr/>
          <p:nvPr/>
        </p:nvSpPr>
        <p:spPr>
          <a:xfrm>
            <a:off x="1952625" y="4948238"/>
            <a:ext cx="1023938" cy="46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893" name="Rectangle 5"/>
          <p:cNvSpPr>
            <a:spLocks noChangeArrowheads="1"/>
          </p:cNvSpPr>
          <p:nvPr/>
        </p:nvSpPr>
        <p:spPr bwMode="auto">
          <a:xfrm>
            <a:off x="409575" y="4038600"/>
            <a:ext cx="1760538"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000" b="1">
                <a:cs typeface="Arial" charset="0"/>
              </a:rPr>
              <a:t>Interferons released by the</a:t>
            </a:r>
          </a:p>
          <a:p>
            <a:pPr>
              <a:spcBef>
                <a:spcPct val="0"/>
              </a:spcBef>
              <a:buClrTx/>
              <a:buFontTx/>
              <a:buNone/>
            </a:pPr>
            <a:r>
              <a:rPr lang="en-US" altLang="en-US" sz="1000" b="1">
                <a:cs typeface="Arial" charset="0"/>
              </a:rPr>
              <a:t>virus-infected host cell bind</a:t>
            </a:r>
          </a:p>
          <a:p>
            <a:pPr>
              <a:spcBef>
                <a:spcPct val="0"/>
              </a:spcBef>
              <a:buClrTx/>
              <a:buFontTx/>
              <a:buNone/>
            </a:pPr>
            <a:r>
              <a:rPr lang="en-US" altLang="en-US" sz="1000" b="1">
                <a:cs typeface="Arial" charset="0"/>
              </a:rPr>
              <a:t>to plasma membrane or</a:t>
            </a:r>
          </a:p>
          <a:p>
            <a:pPr>
              <a:spcBef>
                <a:spcPct val="0"/>
              </a:spcBef>
              <a:buClrTx/>
              <a:buFontTx/>
              <a:buNone/>
            </a:pPr>
            <a:r>
              <a:rPr lang="en-US" altLang="en-US" sz="1000" b="1">
                <a:cs typeface="Arial" charset="0"/>
              </a:rPr>
              <a:t>nuclear membrane receptors on uninfected neighboring host cells, inducing them to</a:t>
            </a:r>
          </a:p>
          <a:p>
            <a:pPr>
              <a:spcBef>
                <a:spcPct val="0"/>
              </a:spcBef>
              <a:buClrTx/>
              <a:buFontTx/>
              <a:buNone/>
            </a:pPr>
            <a:r>
              <a:rPr lang="en-US" altLang="en-US" sz="1000" b="1">
                <a:cs typeface="Arial" charset="0"/>
              </a:rPr>
              <a:t>synthesize antiviral proteins</a:t>
            </a:r>
          </a:p>
          <a:p>
            <a:pPr>
              <a:spcBef>
                <a:spcPct val="0"/>
              </a:spcBef>
              <a:buClrTx/>
              <a:buFontTx/>
              <a:buNone/>
            </a:pPr>
            <a:r>
              <a:rPr lang="en-US" altLang="en-US" sz="1000" b="1">
                <a:cs typeface="Arial" charset="0"/>
              </a:rPr>
              <a:t>(AVPs). These include</a:t>
            </a:r>
          </a:p>
          <a:p>
            <a:pPr>
              <a:spcBef>
                <a:spcPct val="0"/>
              </a:spcBef>
              <a:buClrTx/>
              <a:buFontTx/>
              <a:buNone/>
            </a:pPr>
            <a:r>
              <a:rPr lang="en-US" altLang="en-US" sz="1000" b="1">
                <a:cs typeface="Arial" charset="0"/>
              </a:rPr>
              <a:t>oligoadenylate synthetase</a:t>
            </a:r>
          </a:p>
          <a:p>
            <a:pPr>
              <a:spcBef>
                <a:spcPct val="0"/>
              </a:spcBef>
              <a:buClrTx/>
              <a:buFontTx/>
              <a:buNone/>
            </a:pPr>
            <a:r>
              <a:rPr lang="en-US" altLang="en-US" sz="1000" b="1">
                <a:cs typeface="Arial" charset="0"/>
              </a:rPr>
              <a:t>and protein kinase.</a:t>
            </a:r>
          </a:p>
        </p:txBody>
      </p:sp>
      <p:grpSp>
        <p:nvGrpSpPr>
          <p:cNvPr id="36894" name="Group 3"/>
          <p:cNvGrpSpPr>
            <a:grpSpLocks/>
          </p:cNvGrpSpPr>
          <p:nvPr/>
        </p:nvGrpSpPr>
        <p:grpSpPr bwMode="auto">
          <a:xfrm>
            <a:off x="87313" y="1141413"/>
            <a:ext cx="322262" cy="228600"/>
            <a:chOff x="4306094" y="5672701"/>
            <a:chExt cx="322262" cy="228600"/>
          </a:xfrm>
        </p:grpSpPr>
        <p:sp>
          <p:nvSpPr>
            <p:cNvPr id="36912" name="Oval 48"/>
            <p:cNvSpPr>
              <a:spLocks noChangeArrowheads="1"/>
            </p:cNvSpPr>
            <p:nvPr/>
          </p:nvSpPr>
          <p:spPr bwMode="auto">
            <a:xfrm>
              <a:off x="4356100" y="5672701"/>
              <a:ext cx="228600" cy="22860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32" name="TextBox 31"/>
            <p:cNvSpPr txBox="1"/>
            <p:nvPr/>
          </p:nvSpPr>
          <p:spPr bwMode="auto">
            <a:xfrm>
              <a:off x="4306094" y="5707626"/>
              <a:ext cx="322262" cy="168275"/>
            </a:xfrm>
            <a:prstGeom prst="rect">
              <a:avLst/>
            </a:prstGeom>
            <a:noFill/>
          </p:spPr>
          <p:txBody>
            <a:bodyPr lIns="0" tIns="0" rIns="0" bIns="0" anchor="ctr">
              <a:spAutoFit/>
            </a:bodyPr>
            <a:lstStyle/>
            <a:p>
              <a:pPr algn="ctr" eaLnBrk="1" hangingPunct="1">
                <a:defRPr/>
              </a:pPr>
              <a:r>
                <a:rPr lang="en-US" sz="1100" b="1" kern="0" dirty="0">
                  <a:solidFill>
                    <a:schemeClr val="bg1"/>
                  </a:solidFill>
                  <a:latin typeface="Arial" panose="020B0604020202020204" pitchFamily="34" charset="0"/>
                  <a:ea typeface="MS PGothic" pitchFamily="34" charset="-128"/>
                  <a:cs typeface="Arial" pitchFamily="34" charset="0"/>
                </a:rPr>
                <a:t>1</a:t>
              </a:r>
            </a:p>
          </p:txBody>
        </p:sp>
      </p:grpSp>
      <p:grpSp>
        <p:nvGrpSpPr>
          <p:cNvPr id="36895" name="Group 50"/>
          <p:cNvGrpSpPr>
            <a:grpSpLocks/>
          </p:cNvGrpSpPr>
          <p:nvPr/>
        </p:nvGrpSpPr>
        <p:grpSpPr bwMode="auto">
          <a:xfrm>
            <a:off x="4240213" y="1336675"/>
            <a:ext cx="320675" cy="228600"/>
            <a:chOff x="4306094" y="5672701"/>
            <a:chExt cx="322262" cy="228600"/>
          </a:xfrm>
        </p:grpSpPr>
        <p:sp>
          <p:nvSpPr>
            <p:cNvPr id="36910" name="Oval 48"/>
            <p:cNvSpPr>
              <a:spLocks noChangeArrowheads="1"/>
            </p:cNvSpPr>
            <p:nvPr/>
          </p:nvSpPr>
          <p:spPr bwMode="auto">
            <a:xfrm>
              <a:off x="4356100" y="5672701"/>
              <a:ext cx="228600" cy="22860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35" name="TextBox 34"/>
            <p:cNvSpPr txBox="1"/>
            <p:nvPr/>
          </p:nvSpPr>
          <p:spPr bwMode="auto">
            <a:xfrm>
              <a:off x="4306094" y="5707626"/>
              <a:ext cx="322262" cy="168275"/>
            </a:xfrm>
            <a:prstGeom prst="rect">
              <a:avLst/>
            </a:prstGeom>
            <a:noFill/>
          </p:spPr>
          <p:txBody>
            <a:bodyPr lIns="0" tIns="0" rIns="0" bIns="0" anchor="ctr">
              <a:spAutoFit/>
            </a:bodyPr>
            <a:lstStyle/>
            <a:p>
              <a:pPr algn="ctr" eaLnBrk="1" hangingPunct="1">
                <a:defRPr/>
              </a:pPr>
              <a:r>
                <a:rPr lang="en-US" sz="1100" b="1" kern="0" dirty="0">
                  <a:solidFill>
                    <a:schemeClr val="bg1"/>
                  </a:solidFill>
                  <a:latin typeface="Arial" panose="020B0604020202020204" pitchFamily="34" charset="0"/>
                  <a:ea typeface="MS PGothic" pitchFamily="34" charset="-128"/>
                  <a:cs typeface="Arial" pitchFamily="34" charset="0"/>
                </a:rPr>
                <a:t>2</a:t>
              </a:r>
            </a:p>
          </p:txBody>
        </p:sp>
      </p:grpSp>
      <p:grpSp>
        <p:nvGrpSpPr>
          <p:cNvPr id="36896" name="Group 53"/>
          <p:cNvGrpSpPr>
            <a:grpSpLocks/>
          </p:cNvGrpSpPr>
          <p:nvPr/>
        </p:nvGrpSpPr>
        <p:grpSpPr bwMode="auto">
          <a:xfrm>
            <a:off x="87313" y="2217738"/>
            <a:ext cx="322262" cy="228600"/>
            <a:chOff x="4306094" y="5672701"/>
            <a:chExt cx="322262" cy="228600"/>
          </a:xfrm>
        </p:grpSpPr>
        <p:sp>
          <p:nvSpPr>
            <p:cNvPr id="36908" name="Oval 48"/>
            <p:cNvSpPr>
              <a:spLocks noChangeArrowheads="1"/>
            </p:cNvSpPr>
            <p:nvPr/>
          </p:nvSpPr>
          <p:spPr bwMode="auto">
            <a:xfrm>
              <a:off x="4356100" y="5672701"/>
              <a:ext cx="228600" cy="22860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38" name="TextBox 37"/>
            <p:cNvSpPr txBox="1"/>
            <p:nvPr/>
          </p:nvSpPr>
          <p:spPr bwMode="auto">
            <a:xfrm>
              <a:off x="4306094" y="5707626"/>
              <a:ext cx="322262" cy="168275"/>
            </a:xfrm>
            <a:prstGeom prst="rect">
              <a:avLst/>
            </a:prstGeom>
            <a:noFill/>
          </p:spPr>
          <p:txBody>
            <a:bodyPr lIns="0" tIns="0" rIns="0" bIns="0" anchor="ctr">
              <a:spAutoFit/>
            </a:bodyPr>
            <a:lstStyle/>
            <a:p>
              <a:pPr algn="ctr" eaLnBrk="1" hangingPunct="1">
                <a:defRPr/>
              </a:pPr>
              <a:r>
                <a:rPr lang="en-US" sz="1100" b="1" kern="0" dirty="0">
                  <a:solidFill>
                    <a:schemeClr val="bg1"/>
                  </a:solidFill>
                  <a:latin typeface="Arial" panose="020B0604020202020204" pitchFamily="34" charset="0"/>
                  <a:ea typeface="MS PGothic" pitchFamily="34" charset="-128"/>
                  <a:cs typeface="Arial" pitchFamily="34" charset="0"/>
                </a:rPr>
                <a:t>3</a:t>
              </a:r>
            </a:p>
          </p:txBody>
        </p:sp>
      </p:grpSp>
      <p:grpSp>
        <p:nvGrpSpPr>
          <p:cNvPr id="36897" name="Group 56"/>
          <p:cNvGrpSpPr>
            <a:grpSpLocks/>
          </p:cNvGrpSpPr>
          <p:nvPr/>
        </p:nvGrpSpPr>
        <p:grpSpPr bwMode="auto">
          <a:xfrm>
            <a:off x="87313" y="4000500"/>
            <a:ext cx="322262" cy="228600"/>
            <a:chOff x="4306094" y="5672701"/>
            <a:chExt cx="322262" cy="228600"/>
          </a:xfrm>
        </p:grpSpPr>
        <p:sp>
          <p:nvSpPr>
            <p:cNvPr id="36906" name="Oval 48"/>
            <p:cNvSpPr>
              <a:spLocks noChangeArrowheads="1"/>
            </p:cNvSpPr>
            <p:nvPr/>
          </p:nvSpPr>
          <p:spPr bwMode="auto">
            <a:xfrm>
              <a:off x="4356100" y="5672701"/>
              <a:ext cx="228600" cy="22860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41" name="TextBox 40"/>
            <p:cNvSpPr txBox="1"/>
            <p:nvPr/>
          </p:nvSpPr>
          <p:spPr bwMode="auto">
            <a:xfrm>
              <a:off x="4306094" y="5707626"/>
              <a:ext cx="322262" cy="168275"/>
            </a:xfrm>
            <a:prstGeom prst="rect">
              <a:avLst/>
            </a:prstGeom>
            <a:noFill/>
          </p:spPr>
          <p:txBody>
            <a:bodyPr lIns="0" tIns="0" rIns="0" bIns="0" anchor="ctr">
              <a:spAutoFit/>
            </a:bodyPr>
            <a:lstStyle/>
            <a:p>
              <a:pPr algn="ctr" eaLnBrk="1" hangingPunct="1">
                <a:defRPr/>
              </a:pPr>
              <a:r>
                <a:rPr lang="en-US" sz="1100" b="1" kern="0" dirty="0">
                  <a:solidFill>
                    <a:schemeClr val="bg1"/>
                  </a:solidFill>
                  <a:latin typeface="Arial" panose="020B0604020202020204" pitchFamily="34" charset="0"/>
                  <a:ea typeface="MS PGothic" pitchFamily="34" charset="-128"/>
                  <a:cs typeface="Arial" pitchFamily="34" charset="0"/>
                </a:rPr>
                <a:t>4</a:t>
              </a:r>
            </a:p>
          </p:txBody>
        </p:sp>
      </p:grpSp>
      <p:grpSp>
        <p:nvGrpSpPr>
          <p:cNvPr id="36898" name="Group 59"/>
          <p:cNvGrpSpPr>
            <a:grpSpLocks/>
          </p:cNvGrpSpPr>
          <p:nvPr/>
        </p:nvGrpSpPr>
        <p:grpSpPr bwMode="auto">
          <a:xfrm>
            <a:off x="7116763" y="1377950"/>
            <a:ext cx="322262" cy="228600"/>
            <a:chOff x="4306094" y="5672701"/>
            <a:chExt cx="322262" cy="228600"/>
          </a:xfrm>
        </p:grpSpPr>
        <p:sp>
          <p:nvSpPr>
            <p:cNvPr id="36904" name="Oval 48"/>
            <p:cNvSpPr>
              <a:spLocks noChangeArrowheads="1"/>
            </p:cNvSpPr>
            <p:nvPr/>
          </p:nvSpPr>
          <p:spPr bwMode="auto">
            <a:xfrm>
              <a:off x="4356100" y="5672701"/>
              <a:ext cx="228600" cy="22860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44" name="TextBox 43"/>
            <p:cNvSpPr txBox="1"/>
            <p:nvPr/>
          </p:nvSpPr>
          <p:spPr bwMode="auto">
            <a:xfrm>
              <a:off x="4306094" y="5707626"/>
              <a:ext cx="322262" cy="168275"/>
            </a:xfrm>
            <a:prstGeom prst="rect">
              <a:avLst/>
            </a:prstGeom>
            <a:noFill/>
          </p:spPr>
          <p:txBody>
            <a:bodyPr lIns="0" tIns="0" rIns="0" bIns="0" anchor="ctr">
              <a:spAutoFit/>
            </a:bodyPr>
            <a:lstStyle/>
            <a:p>
              <a:pPr algn="ctr" eaLnBrk="1" hangingPunct="1">
                <a:defRPr/>
              </a:pPr>
              <a:r>
                <a:rPr lang="en-US" sz="1100" b="1" kern="0" dirty="0">
                  <a:solidFill>
                    <a:schemeClr val="bg1"/>
                  </a:solidFill>
                  <a:latin typeface="Arial" panose="020B0604020202020204" pitchFamily="34" charset="0"/>
                  <a:ea typeface="MS PGothic" pitchFamily="34" charset="-128"/>
                  <a:cs typeface="Arial" pitchFamily="34" charset="0"/>
                </a:rPr>
                <a:t>5</a:t>
              </a:r>
            </a:p>
          </p:txBody>
        </p:sp>
      </p:grpSp>
      <p:grpSp>
        <p:nvGrpSpPr>
          <p:cNvPr id="36899" name="Group 62"/>
          <p:cNvGrpSpPr>
            <a:grpSpLocks/>
          </p:cNvGrpSpPr>
          <p:nvPr/>
        </p:nvGrpSpPr>
        <p:grpSpPr bwMode="auto">
          <a:xfrm>
            <a:off x="7729538" y="3271838"/>
            <a:ext cx="322262" cy="228600"/>
            <a:chOff x="4306094" y="5672701"/>
            <a:chExt cx="322262" cy="228600"/>
          </a:xfrm>
        </p:grpSpPr>
        <p:sp>
          <p:nvSpPr>
            <p:cNvPr id="36902" name="Oval 48"/>
            <p:cNvSpPr>
              <a:spLocks noChangeArrowheads="1"/>
            </p:cNvSpPr>
            <p:nvPr/>
          </p:nvSpPr>
          <p:spPr bwMode="auto">
            <a:xfrm>
              <a:off x="4356100" y="5672701"/>
              <a:ext cx="228600" cy="228600"/>
            </a:xfrm>
            <a:prstGeom prst="ellipse">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2400" b="1">
                <a:cs typeface="Arial" charset="0"/>
              </a:endParaRPr>
            </a:p>
          </p:txBody>
        </p:sp>
        <p:sp>
          <p:nvSpPr>
            <p:cNvPr id="47" name="TextBox 46"/>
            <p:cNvSpPr txBox="1"/>
            <p:nvPr/>
          </p:nvSpPr>
          <p:spPr bwMode="auto">
            <a:xfrm>
              <a:off x="4306094" y="5707626"/>
              <a:ext cx="322262" cy="168275"/>
            </a:xfrm>
            <a:prstGeom prst="rect">
              <a:avLst/>
            </a:prstGeom>
            <a:noFill/>
          </p:spPr>
          <p:txBody>
            <a:bodyPr lIns="0" tIns="0" rIns="0" bIns="0" anchor="ctr">
              <a:spAutoFit/>
            </a:bodyPr>
            <a:lstStyle/>
            <a:p>
              <a:pPr algn="ctr" eaLnBrk="1" hangingPunct="1">
                <a:defRPr/>
              </a:pPr>
              <a:r>
                <a:rPr lang="en-US" sz="1100" b="1" kern="0" dirty="0">
                  <a:solidFill>
                    <a:schemeClr val="bg1"/>
                  </a:solidFill>
                  <a:latin typeface="Arial" panose="020B0604020202020204" pitchFamily="34" charset="0"/>
                  <a:ea typeface="MS PGothic" pitchFamily="34" charset="-128"/>
                  <a:cs typeface="Arial" pitchFamily="34" charset="0"/>
                </a:rPr>
                <a:t>6</a:t>
              </a:r>
            </a:p>
          </p:txBody>
        </p:sp>
      </p:grpSp>
      <p:sp>
        <p:nvSpPr>
          <p:cNvPr id="36900"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16.15 Antiviral action of alpha and beta interferons (IFNs).</a:t>
            </a:r>
            <a:endParaRPr lang="en-US" altLang="en-US" sz="1400" b="1">
              <a:solidFill>
                <a:srgbClr val="000000"/>
              </a:solidFill>
              <a:cs typeface="Arial" charset="0"/>
            </a:endParaRPr>
          </a:p>
        </p:txBody>
      </p:sp>
      <p:pic>
        <p:nvPicPr>
          <p:cNvPr id="3" name="32463763.wav">
            <a:hlinkClick r:id="" action="ppaction://media"/>
          </p:cNvPr>
          <p:cNvPicPr>
            <a:picLocks noChangeAspect="1"/>
          </p:cNvPicPr>
          <p:nvPr>
            <a:wavAudioFile r:embed="rId1" name="32468C1E.wav"/>
          </p:nvPr>
        </p:nvPicPr>
        <p:blipFill>
          <a:blip r:embed="rId4">
            <a:extLst>
              <a:ext uri="{28A0092B-C50C-407E-A947-70E740481C1C}">
                <a14:useLocalDpi xmlns:a14="http://schemas.microsoft.com/office/drawing/2010/main" val="0"/>
              </a:ext>
            </a:extLst>
          </a:blip>
          <a:srcRect/>
          <a:stretch>
            <a:fillRect/>
          </a:stretch>
        </p:blipFill>
        <p:spPr bwMode="auto">
          <a:xfrm>
            <a:off x="4098925" y="5105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527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34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3350" y="142875"/>
            <a:ext cx="8683625" cy="684213"/>
          </a:xfrm>
        </p:spPr>
        <p:txBody>
          <a:bodyPr lIns="91440" tIns="45720" rIns="91440" bIns="45720" anchor="ctr">
            <a:normAutofit fontScale="90000"/>
          </a:bodyPr>
          <a:lstStyle/>
          <a:p>
            <a:pPr eaLnBrk="1" hangingPunct="1"/>
            <a:r>
              <a:rPr lang="en-US" altLang="en-US" smtClean="0">
                <a:ea typeface="ＭＳ Ｐゴシック" pitchFamily="34" charset="-128"/>
              </a:rPr>
              <a:t>Innate Immunity</a:t>
            </a:r>
          </a:p>
        </p:txBody>
      </p:sp>
      <p:sp>
        <p:nvSpPr>
          <p:cNvPr id="37891" name="Rectangle 3"/>
          <p:cNvSpPr>
            <a:spLocks noGrp="1" noChangeArrowheads="1"/>
          </p:cNvSpPr>
          <p:nvPr>
            <p:ph type="body" idx="1"/>
          </p:nvPr>
        </p:nvSpPr>
        <p:spPr>
          <a:xfrm>
            <a:off x="139700" y="1279525"/>
            <a:ext cx="3735388" cy="5210175"/>
          </a:xfrm>
        </p:spPr>
        <p:txBody>
          <a:bodyPr lIns="91440" tIns="45720" rIns="91440" bIns="45720"/>
          <a:lstStyle/>
          <a:p>
            <a:pPr eaLnBrk="1" hangingPunct="1"/>
            <a:r>
              <a:rPr lang="en-US" altLang="en-US" b="1" smtClean="0">
                <a:ea typeface="ＭＳ Ｐゴシック" pitchFamily="34" charset="-128"/>
              </a:rPr>
              <a:t>Transferrins</a:t>
            </a:r>
            <a:endParaRPr lang="en-US" altLang="en-US" sz="3000" b="1" smtClean="0">
              <a:ea typeface="ＭＳ Ｐゴシック" pitchFamily="34" charset="-128"/>
            </a:endParaRPr>
          </a:p>
          <a:p>
            <a:pPr lvl="1" eaLnBrk="1" hangingPunct="1"/>
            <a:r>
              <a:rPr lang="en-US" altLang="en-US" smtClean="0">
                <a:ea typeface="ＭＳ Ｐゴシック" pitchFamily="34" charset="-128"/>
              </a:rPr>
              <a:t>Bind serum iron</a:t>
            </a:r>
            <a:endParaRPr lang="en-US" altLang="en-US" sz="3000" smtClean="0">
              <a:ea typeface="ＭＳ Ｐゴシック" pitchFamily="34" charset="-128"/>
            </a:endParaRPr>
          </a:p>
        </p:txBody>
      </p:sp>
      <p:sp>
        <p:nvSpPr>
          <p:cNvPr id="37892" name="Rectangle 4"/>
          <p:cNvSpPr>
            <a:spLocks noGrp="1" noChangeArrowheads="1"/>
          </p:cNvSpPr>
          <p:nvPr>
            <p:ph type="body" sz="half" idx="4294967295"/>
          </p:nvPr>
        </p:nvSpPr>
        <p:spPr>
          <a:xfrm>
            <a:off x="4114800" y="1279525"/>
            <a:ext cx="4419600" cy="2819400"/>
          </a:xfrm>
        </p:spPr>
        <p:txBody>
          <a:bodyPr lIns="91440" tIns="45720" rIns="91440" bIns="45720"/>
          <a:lstStyle/>
          <a:p>
            <a:pPr eaLnBrk="1" hangingPunct="1"/>
            <a:r>
              <a:rPr lang="en-US" altLang="en-US" b="1" smtClean="0">
                <a:ea typeface="ＭＳ Ｐゴシック" pitchFamily="34" charset="-128"/>
              </a:rPr>
              <a:t>Antimicrobial peptides</a:t>
            </a:r>
            <a:endParaRPr lang="en-US" altLang="en-US" sz="2600" b="1" smtClean="0">
              <a:ea typeface="ＭＳ Ｐゴシック" pitchFamily="34" charset="-128"/>
            </a:endParaRPr>
          </a:p>
          <a:p>
            <a:pPr lvl="1" eaLnBrk="1" hangingPunct="1"/>
            <a:r>
              <a:rPr lang="en-US" altLang="en-US" smtClean="0">
                <a:ea typeface="ＭＳ Ｐゴシック" pitchFamily="34" charset="-128"/>
              </a:rPr>
              <a:t>Lyse bacterial cells</a:t>
            </a:r>
            <a:endParaRPr lang="en-US" altLang="en-US" sz="2200" smtClean="0">
              <a:ea typeface="ＭＳ Ｐゴシック" pitchFamily="34" charset="-128"/>
            </a:endParaRPr>
          </a:p>
        </p:txBody>
      </p:sp>
    </p:spTree>
    <p:extLst>
      <p:ext uri="{BB962C8B-B14F-4D97-AF65-F5344CB8AC3E}">
        <p14:creationId xmlns:p14="http://schemas.microsoft.com/office/powerpoint/2010/main" val="631648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b="7269"/>
          <a:stretch>
            <a:fillRect/>
          </a:stretch>
        </p:blipFill>
        <p:spPr bwMode="auto">
          <a:xfrm>
            <a:off x="333375" y="1812925"/>
            <a:ext cx="84772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ChangeArrowheads="1"/>
          </p:cNvSpPr>
          <p:nvPr/>
        </p:nvSpPr>
        <p:spPr bwMode="auto">
          <a:xfrm>
            <a:off x="685800" y="2743200"/>
            <a:ext cx="16875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400" b="1"/>
              <a:t>First line of defense</a:t>
            </a:r>
          </a:p>
        </p:txBody>
      </p:sp>
      <p:sp>
        <p:nvSpPr>
          <p:cNvPr id="9220" name="Rectangle 5"/>
          <p:cNvSpPr>
            <a:spLocks noChangeArrowheads="1"/>
          </p:cNvSpPr>
          <p:nvPr/>
        </p:nvSpPr>
        <p:spPr bwMode="auto">
          <a:xfrm>
            <a:off x="511175" y="3305175"/>
            <a:ext cx="21399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25" indent="-111125">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 typeface="Arial" charset="0"/>
              <a:buChar char="•"/>
            </a:pPr>
            <a:r>
              <a:rPr lang="en-US" altLang="en-US" sz="1400" b="1"/>
              <a:t>Intact skin</a:t>
            </a:r>
          </a:p>
          <a:p>
            <a:pPr>
              <a:spcBef>
                <a:spcPct val="0"/>
              </a:spcBef>
              <a:buClrTx/>
              <a:buFont typeface="Arial" charset="0"/>
              <a:buChar char="•"/>
            </a:pPr>
            <a:r>
              <a:rPr lang="en-US" altLang="en-US" sz="1400" b="1"/>
              <a:t>Mucous membranes</a:t>
            </a:r>
          </a:p>
          <a:p>
            <a:pPr>
              <a:spcBef>
                <a:spcPct val="0"/>
              </a:spcBef>
              <a:buClrTx/>
              <a:buFontTx/>
              <a:buNone/>
            </a:pPr>
            <a:r>
              <a:rPr lang="en-US" altLang="en-US" sz="1400" b="1"/>
              <a:t>  and their secretions</a:t>
            </a:r>
          </a:p>
          <a:p>
            <a:pPr>
              <a:spcBef>
                <a:spcPct val="0"/>
              </a:spcBef>
              <a:buClrTx/>
              <a:buFont typeface="Arial" charset="0"/>
              <a:buChar char="•"/>
            </a:pPr>
            <a:r>
              <a:rPr lang="en-US" altLang="en-US" sz="1400" b="1"/>
              <a:t>Normal microbiota</a:t>
            </a:r>
          </a:p>
        </p:txBody>
      </p:sp>
      <p:sp>
        <p:nvSpPr>
          <p:cNvPr id="9221" name="Rectangle 6"/>
          <p:cNvSpPr>
            <a:spLocks noChangeArrowheads="1"/>
          </p:cNvSpPr>
          <p:nvPr/>
        </p:nvSpPr>
        <p:spPr bwMode="auto">
          <a:xfrm>
            <a:off x="3311525" y="2743200"/>
            <a:ext cx="1946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400" b="1"/>
              <a:t>Second line of defense</a:t>
            </a:r>
          </a:p>
        </p:txBody>
      </p:sp>
      <p:sp>
        <p:nvSpPr>
          <p:cNvPr id="9222" name="Rectangle 8"/>
          <p:cNvSpPr>
            <a:spLocks noChangeArrowheads="1"/>
          </p:cNvSpPr>
          <p:nvPr/>
        </p:nvSpPr>
        <p:spPr bwMode="auto">
          <a:xfrm>
            <a:off x="6438900" y="2743200"/>
            <a:ext cx="1747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400" b="1"/>
              <a:t>Third line of defense</a:t>
            </a:r>
          </a:p>
        </p:txBody>
      </p:sp>
      <p:sp>
        <p:nvSpPr>
          <p:cNvPr id="9" name="Rectangle 8"/>
          <p:cNvSpPr>
            <a:spLocks noChangeArrowheads="1"/>
          </p:cNvSpPr>
          <p:nvPr/>
        </p:nvSpPr>
        <p:spPr bwMode="auto">
          <a:xfrm>
            <a:off x="6172200" y="3289300"/>
            <a:ext cx="228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0" charset="-128"/>
                <a:cs typeface="+mn-cs"/>
              </a:defRPr>
            </a:lvl5pPr>
            <a:lvl6pPr marL="2286000" algn="l" defTabSz="914400" rtl="0" eaLnBrk="1" latinLnBrk="0" hangingPunct="1">
              <a:defRPr sz="2400" kern="1200">
                <a:solidFill>
                  <a:schemeClr val="tx1"/>
                </a:solidFill>
                <a:latin typeface="Arial" charset="0"/>
                <a:ea typeface="ＭＳ Ｐゴシック" pitchFamily="80" charset="-128"/>
                <a:cs typeface="+mn-cs"/>
              </a:defRPr>
            </a:lvl6pPr>
            <a:lvl7pPr marL="2743200" algn="l" defTabSz="914400" rtl="0" eaLnBrk="1" latinLnBrk="0" hangingPunct="1">
              <a:defRPr sz="2400" kern="1200">
                <a:solidFill>
                  <a:schemeClr val="tx1"/>
                </a:solidFill>
                <a:latin typeface="Arial" charset="0"/>
                <a:ea typeface="ＭＳ Ｐゴシック" pitchFamily="80" charset="-128"/>
                <a:cs typeface="+mn-cs"/>
              </a:defRPr>
            </a:lvl7pPr>
            <a:lvl8pPr marL="3200400" algn="l" defTabSz="914400" rtl="0" eaLnBrk="1" latinLnBrk="0" hangingPunct="1">
              <a:defRPr sz="2400" kern="1200">
                <a:solidFill>
                  <a:schemeClr val="tx1"/>
                </a:solidFill>
                <a:latin typeface="Arial" charset="0"/>
                <a:ea typeface="ＭＳ Ｐゴシック" pitchFamily="80" charset="-128"/>
                <a:cs typeface="+mn-cs"/>
              </a:defRPr>
            </a:lvl8pPr>
            <a:lvl9pPr marL="3657600" algn="l" defTabSz="914400" rtl="0" eaLnBrk="1" latinLnBrk="0" hangingPunct="1">
              <a:defRPr sz="2400" kern="1200">
                <a:solidFill>
                  <a:schemeClr val="tx1"/>
                </a:solidFill>
                <a:latin typeface="Arial" charset="0"/>
                <a:ea typeface="ＭＳ Ｐゴシック" pitchFamily="80" charset="-128"/>
                <a:cs typeface="+mn-cs"/>
              </a:defRPr>
            </a:lvl9pPr>
          </a:lstStyle>
          <a:p>
            <a:pPr marL="111125" indent="-111125">
              <a:buFont typeface="Arial" pitchFamily="34" charset="0"/>
              <a:buChar char="•"/>
              <a:defRPr/>
            </a:pPr>
            <a:r>
              <a:rPr lang="en-US" sz="1400" b="1" dirty="0"/>
              <a:t>Specialized lymphocytes:</a:t>
            </a:r>
          </a:p>
          <a:p>
            <a:pPr>
              <a:defRPr/>
            </a:pPr>
            <a:r>
              <a:rPr lang="en-US" sz="1400" b="1" dirty="0" smtClean="0"/>
              <a:t>   T </a:t>
            </a:r>
            <a:r>
              <a:rPr lang="en-US" sz="1400" b="1" dirty="0"/>
              <a:t>cells and B cells</a:t>
            </a:r>
          </a:p>
          <a:p>
            <a:pPr marL="111125" indent="-111125">
              <a:buFont typeface="Arial" pitchFamily="34" charset="0"/>
              <a:buChar char="•"/>
              <a:defRPr/>
            </a:pPr>
            <a:r>
              <a:rPr lang="en-US" sz="1400" b="1" dirty="0"/>
              <a:t>Antibodies</a:t>
            </a:r>
          </a:p>
        </p:txBody>
      </p:sp>
      <p:sp>
        <p:nvSpPr>
          <p:cNvPr id="9224" name="Rectangle 10"/>
          <p:cNvSpPr>
            <a:spLocks noChangeArrowheads="1"/>
          </p:cNvSpPr>
          <p:nvPr/>
        </p:nvSpPr>
        <p:spPr bwMode="auto">
          <a:xfrm>
            <a:off x="2895600" y="3305175"/>
            <a:ext cx="29527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11125" indent="-111125">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 typeface="Arial" charset="0"/>
              <a:buChar char="•"/>
            </a:pPr>
            <a:r>
              <a:rPr lang="en-US" altLang="en-US" sz="1400" b="1"/>
              <a:t>Phagocytes, such as neutrophils,</a:t>
            </a:r>
          </a:p>
          <a:p>
            <a:pPr>
              <a:spcBef>
                <a:spcPct val="0"/>
              </a:spcBef>
              <a:buClrTx/>
              <a:buFontTx/>
              <a:buNone/>
            </a:pPr>
            <a:r>
              <a:rPr lang="en-US" altLang="en-US" sz="1400" b="1"/>
              <a:t>  eosinophils, dendritic cells, and</a:t>
            </a:r>
          </a:p>
          <a:p>
            <a:pPr>
              <a:spcBef>
                <a:spcPct val="0"/>
              </a:spcBef>
              <a:buClrTx/>
              <a:buFontTx/>
              <a:buNone/>
            </a:pPr>
            <a:r>
              <a:rPr lang="en-US" altLang="en-US" sz="1400" b="1"/>
              <a:t>  macrophages</a:t>
            </a:r>
          </a:p>
          <a:p>
            <a:pPr>
              <a:spcBef>
                <a:spcPct val="0"/>
              </a:spcBef>
              <a:buClrTx/>
              <a:buFont typeface="Arial" charset="0"/>
              <a:buChar char="•"/>
            </a:pPr>
            <a:r>
              <a:rPr lang="en-US" altLang="en-US" sz="1400" b="1"/>
              <a:t>Inflammation</a:t>
            </a:r>
          </a:p>
          <a:p>
            <a:pPr>
              <a:spcBef>
                <a:spcPct val="0"/>
              </a:spcBef>
              <a:buClrTx/>
              <a:buFont typeface="Arial" charset="0"/>
              <a:buChar char="•"/>
            </a:pPr>
            <a:r>
              <a:rPr lang="en-US" altLang="en-US" sz="1400" b="1"/>
              <a:t>Fever</a:t>
            </a:r>
          </a:p>
          <a:p>
            <a:pPr>
              <a:spcBef>
                <a:spcPct val="0"/>
              </a:spcBef>
              <a:buClrTx/>
              <a:buFont typeface="Arial" charset="0"/>
              <a:buChar char="•"/>
            </a:pPr>
            <a:r>
              <a:rPr lang="en-US" altLang="en-US" sz="1400" b="1"/>
              <a:t>Antimicrobial substances</a:t>
            </a:r>
          </a:p>
        </p:txBody>
      </p:sp>
      <p:sp>
        <p:nvSpPr>
          <p:cNvPr id="9225" name="Rectangle 1"/>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16.1 An overview of the body’s defenses.</a:t>
            </a:r>
            <a:endParaRPr lang="en-US" altLang="en-US" sz="1400" b="1">
              <a:solidFill>
                <a:srgbClr val="000000"/>
              </a:solidFill>
              <a:cs typeface="Arial" charset="0"/>
            </a:endParaRPr>
          </a:p>
        </p:txBody>
      </p:sp>
      <p:pic>
        <p:nvPicPr>
          <p:cNvPr id="2" name="695B2685.wav">
            <a:hlinkClick r:id="" action="ppaction://media"/>
          </p:cNvPr>
          <p:cNvPicPr>
            <a:picLocks noChangeAspect="1"/>
          </p:cNvPicPr>
          <p:nvPr>
            <a:wavAudioFile r:embed="rId1" name="695B4CE9.wav"/>
          </p:nvPr>
        </p:nvPicPr>
        <p:blipFill>
          <a:blip r:embed="rId4">
            <a:extLst>
              <a:ext uri="{28A0092B-C50C-407E-A947-70E740481C1C}">
                <a14:useLocalDpi xmlns:a14="http://schemas.microsoft.com/office/drawing/2010/main" val="0"/>
              </a:ext>
            </a:extLst>
          </a:blip>
          <a:srcRect/>
          <a:stretch>
            <a:fillRect/>
          </a:stretch>
        </p:blipFill>
        <p:spPr bwMode="auto">
          <a:xfrm>
            <a:off x="3762375" y="5172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21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3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lIns="91440" tIns="45720" rIns="91440" bIns="45720" anchor="ctr"/>
          <a:lstStyle/>
          <a:p>
            <a:pPr eaLnBrk="1" hangingPunct="1"/>
            <a:r>
              <a:rPr lang="en-US" altLang="en-US" smtClean="0">
                <a:ea typeface="ＭＳ Ｐゴシック" pitchFamily="34" charset="-128"/>
              </a:rPr>
              <a:t>Physical Factors</a:t>
            </a:r>
          </a:p>
        </p:txBody>
      </p:sp>
      <p:sp>
        <p:nvSpPr>
          <p:cNvPr id="10243" name="Rectangle 5"/>
          <p:cNvSpPr>
            <a:spLocks noGrp="1" noChangeArrowheads="1"/>
          </p:cNvSpPr>
          <p:nvPr>
            <p:ph idx="1"/>
          </p:nvPr>
        </p:nvSpPr>
        <p:spPr/>
        <p:txBody>
          <a:bodyPr lIns="91440" tIns="45720" rIns="91440" bIns="45720"/>
          <a:lstStyle/>
          <a:p>
            <a:pPr eaLnBrk="1" hangingPunct="1"/>
            <a:r>
              <a:rPr lang="en-US" altLang="en-US" b="1" smtClean="0">
                <a:ea typeface="ＭＳ Ｐゴシック" pitchFamily="34" charset="-128"/>
              </a:rPr>
              <a:t>Skin</a:t>
            </a:r>
            <a:endParaRPr lang="en-US" altLang="en-US" smtClean="0">
              <a:ea typeface="ＭＳ Ｐゴシック" pitchFamily="34" charset="-128"/>
            </a:endParaRPr>
          </a:p>
          <a:p>
            <a:pPr eaLnBrk="1" hangingPunct="1"/>
            <a:r>
              <a:rPr lang="en-US" altLang="en-US" b="1" smtClean="0">
                <a:ea typeface="ＭＳ Ｐゴシック" pitchFamily="34" charset="-128"/>
              </a:rPr>
              <a:t>Epidermis</a:t>
            </a:r>
            <a:r>
              <a:rPr lang="en-US" altLang="en-US" smtClean="0">
                <a:ea typeface="ＭＳ Ｐゴシック" pitchFamily="34" charset="-128"/>
              </a:rPr>
              <a:t> consists of tightly packed cells with</a:t>
            </a:r>
          </a:p>
          <a:p>
            <a:pPr lvl="1" eaLnBrk="1" hangingPunct="1"/>
            <a:r>
              <a:rPr lang="en-US" altLang="en-US" b="1" smtClean="0">
                <a:ea typeface="ＭＳ Ｐゴシック" pitchFamily="34" charset="-128"/>
              </a:rPr>
              <a:t>Keratin</a:t>
            </a:r>
            <a:r>
              <a:rPr lang="en-US" altLang="en-US" smtClean="0">
                <a:ea typeface="ＭＳ Ｐゴシック" pitchFamily="34" charset="-128"/>
              </a:rPr>
              <a:t>, a protective protein</a:t>
            </a:r>
          </a:p>
        </p:txBody>
      </p:sp>
      <p:pic>
        <p:nvPicPr>
          <p:cNvPr id="2" name="00012700.wav">
            <a:hlinkClick r:id="" action="ppaction://media"/>
          </p:cNvPr>
          <p:cNvPicPr>
            <a:picLocks noChangeAspect="1"/>
          </p:cNvPicPr>
          <p:nvPr>
            <a:wavAudioFile r:embed="rId1" name="0001FCC7.wav"/>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378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9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Brace 4"/>
          <p:cNvSpPr/>
          <p:nvPr/>
        </p:nvSpPr>
        <p:spPr>
          <a:xfrm>
            <a:off x="3979863" y="628650"/>
            <a:ext cx="228600" cy="18288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b="1">
              <a:cs typeface="Arial" pitchFamily="34" charset="0"/>
            </a:endParaRPr>
          </a:p>
        </p:txBody>
      </p:sp>
      <p:cxnSp>
        <p:nvCxnSpPr>
          <p:cNvPr id="10" name="Straight Connector 9"/>
          <p:cNvCxnSpPr/>
          <p:nvPr/>
        </p:nvCxnSpPr>
        <p:spPr>
          <a:xfrm>
            <a:off x="5943600" y="4514850"/>
            <a:ext cx="668338" cy="1150938"/>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5427663" y="5592763"/>
            <a:ext cx="1184275" cy="7302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11269"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16.2 A section through human skin.</a:t>
            </a:r>
            <a:endParaRPr lang="en-US" altLang="en-US" sz="1400" b="1">
              <a:solidFill>
                <a:srgbClr val="000000"/>
              </a:solidFill>
              <a:cs typeface="Arial" charset="0"/>
            </a:endParaRPr>
          </a:p>
        </p:txBody>
      </p:sp>
      <p:pic>
        <p:nvPicPr>
          <p:cNvPr id="11270" name="Picture Placeholder 1" descr="OSC_Microbio_17_02_Skin.jpg"/>
          <p:cNvPicPr>
            <a:picLocks noChangeAspect="1"/>
          </p:cNvPicPr>
          <p:nvPr/>
        </p:nvPicPr>
        <p:blipFill>
          <a:blip r:embed="rId2">
            <a:extLst>
              <a:ext uri="{28A0092B-C50C-407E-A947-70E740481C1C}">
                <a14:useLocalDpi xmlns:a14="http://schemas.microsoft.com/office/drawing/2010/main" val="0"/>
              </a:ext>
            </a:extLst>
          </a:blip>
          <a:srcRect l="-56734" r="-56734"/>
          <a:stretch>
            <a:fillRect/>
          </a:stretch>
        </p:blipFill>
        <p:spPr bwMode="auto">
          <a:xfrm>
            <a:off x="-898525" y="1019175"/>
            <a:ext cx="975677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604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117475" y="63500"/>
            <a:ext cx="8683625" cy="836613"/>
          </a:xfrm>
        </p:spPr>
        <p:txBody>
          <a:bodyPr lIns="91440" tIns="45720" rIns="91440" bIns="45720" anchor="ctr"/>
          <a:lstStyle/>
          <a:p>
            <a:pPr eaLnBrk="1" hangingPunct="1"/>
            <a:r>
              <a:rPr lang="en-US" altLang="en-US" smtClean="0">
                <a:ea typeface="ＭＳ Ｐゴシック" pitchFamily="34" charset="-128"/>
              </a:rPr>
              <a:t>Physical Factors</a:t>
            </a:r>
          </a:p>
        </p:txBody>
      </p:sp>
      <p:sp>
        <p:nvSpPr>
          <p:cNvPr id="12291" name="Rectangle 5"/>
          <p:cNvSpPr>
            <a:spLocks noGrp="1" noChangeArrowheads="1"/>
          </p:cNvSpPr>
          <p:nvPr>
            <p:ph type="body" idx="1"/>
          </p:nvPr>
        </p:nvSpPr>
        <p:spPr>
          <a:xfrm>
            <a:off x="139700" y="1295400"/>
            <a:ext cx="8683625" cy="5210175"/>
          </a:xfrm>
        </p:spPr>
        <p:txBody>
          <a:bodyPr lIns="91440" tIns="45720" rIns="91440" bIns="45720"/>
          <a:lstStyle/>
          <a:p>
            <a:pPr eaLnBrk="1" hangingPunct="1"/>
            <a:r>
              <a:rPr lang="en-US" altLang="en-US" b="1" smtClean="0">
                <a:ea typeface="ＭＳ Ｐゴシック" pitchFamily="34" charset="-128"/>
              </a:rPr>
              <a:t>Mucous membranes</a:t>
            </a:r>
            <a:endParaRPr lang="en-US" altLang="en-US" smtClean="0">
              <a:ea typeface="ＭＳ Ｐゴシック" pitchFamily="34" charset="-128"/>
            </a:endParaRPr>
          </a:p>
          <a:p>
            <a:pPr eaLnBrk="1" hangingPunct="1"/>
            <a:r>
              <a:rPr lang="en-US" altLang="en-US" b="1" smtClean="0">
                <a:ea typeface="ＭＳ Ｐゴシック" pitchFamily="34" charset="-128"/>
              </a:rPr>
              <a:t>Mucus</a:t>
            </a:r>
            <a:r>
              <a:rPr lang="en-US" altLang="en-US" smtClean="0">
                <a:ea typeface="ＭＳ Ｐゴシック" pitchFamily="34" charset="-128"/>
              </a:rPr>
              <a:t>: traps microbes</a:t>
            </a:r>
            <a:endParaRPr lang="en-US" altLang="en-US" b="1" smtClean="0">
              <a:ea typeface="ＭＳ Ｐゴシック" pitchFamily="34" charset="-128"/>
            </a:endParaRPr>
          </a:p>
          <a:p>
            <a:pPr eaLnBrk="1" hangingPunct="1"/>
            <a:r>
              <a:rPr lang="en-US" altLang="en-US" b="1" smtClean="0">
                <a:ea typeface="ＭＳ Ｐゴシック" pitchFamily="34" charset="-128"/>
              </a:rPr>
              <a:t>Ciliary escalator</a:t>
            </a:r>
            <a:r>
              <a:rPr lang="en-US" altLang="en-US" smtClean="0">
                <a:ea typeface="ＭＳ Ｐゴシック" pitchFamily="34" charset="-128"/>
              </a:rPr>
              <a:t>: transports microbes trapped in mucus away from the lungs</a:t>
            </a:r>
          </a:p>
        </p:txBody>
      </p:sp>
      <p:pic>
        <p:nvPicPr>
          <p:cNvPr id="2" name="85D22716.wav">
            <a:hlinkClick r:id="" action="ppaction://media"/>
          </p:cNvPr>
          <p:cNvPicPr>
            <a:picLocks noChangeAspect="1"/>
          </p:cNvPicPr>
          <p:nvPr>
            <a:wavAudioFile r:embed="rId1" name="85D2C5D6.wav"/>
          </p:nvPr>
        </p:nvPicPr>
        <p:blipFill>
          <a:blip r:embed="rId4">
            <a:extLst>
              <a:ext uri="{28A0092B-C50C-407E-A947-70E740481C1C}">
                <a14:useLocalDpi xmlns:a14="http://schemas.microsoft.com/office/drawing/2010/main" val="0"/>
              </a:ext>
            </a:extLst>
          </a:blip>
          <a:srcRect/>
          <a:stretch>
            <a:fillRect/>
          </a:stretch>
        </p:blipFill>
        <p:spPr bwMode="auto">
          <a:xfrm>
            <a:off x="4113213" y="3733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79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73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705225" y="3246438"/>
            <a:ext cx="1654175" cy="376237"/>
          </a:xfrm>
          <a:prstGeom prst="rect">
            <a:avLst/>
          </a:prstGeom>
          <a:noFill/>
          <a:ln w="9525">
            <a:solidFill>
              <a:schemeClr val="accent1">
                <a:lumMod val="75000"/>
              </a:schemeClr>
            </a:solidFill>
            <a:miter lim="800000"/>
            <a:headEnd/>
            <a:tailEnd/>
          </a:ln>
          <a:effectLst/>
        </p:spPr>
        <p:txBody>
          <a:bodyPr wrap="none">
            <a:spAutoFit/>
          </a:bodyPr>
          <a:lstStyle/>
          <a:p>
            <a:pPr eaLnBrk="1" hangingPunct="1">
              <a:defRPr/>
            </a:pPr>
            <a:r>
              <a:rPr lang="en-US" sz="1800" dirty="0">
                <a:solidFill>
                  <a:srgbClr val="FF0000"/>
                </a:solidFill>
                <a:ea typeface="ＭＳ Ｐゴシック" pitchFamily="1" charset="-128"/>
              </a:rPr>
              <a:t>Insert Fig 16.4</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b="6723"/>
          <a:stretch>
            <a:fillRect/>
          </a:stretch>
        </p:blipFill>
        <p:spPr bwMode="auto">
          <a:xfrm>
            <a:off x="349250" y="1481138"/>
            <a:ext cx="844550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p:cNvSpPr>
            <a:spLocks noChangeArrowheads="1"/>
          </p:cNvSpPr>
          <p:nvPr/>
        </p:nvSpPr>
        <p:spPr bwMode="auto">
          <a:xfrm>
            <a:off x="4572000" y="1782763"/>
            <a:ext cx="6191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100" b="1">
                <a:cs typeface="Arial" charset="0"/>
              </a:rPr>
              <a:t>Trapped</a:t>
            </a:r>
          </a:p>
          <a:p>
            <a:pPr>
              <a:spcBef>
                <a:spcPct val="0"/>
              </a:spcBef>
              <a:buClrTx/>
              <a:buFontTx/>
              <a:buNone/>
            </a:pPr>
            <a:r>
              <a:rPr lang="en-US" altLang="en-US" sz="1100" b="1">
                <a:cs typeface="Arial" charset="0"/>
              </a:rPr>
              <a:t>particles</a:t>
            </a:r>
          </a:p>
          <a:p>
            <a:pPr>
              <a:spcBef>
                <a:spcPct val="0"/>
              </a:spcBef>
              <a:buClrTx/>
              <a:buFontTx/>
              <a:buNone/>
            </a:pPr>
            <a:r>
              <a:rPr lang="en-US" altLang="en-US" sz="1100" b="1">
                <a:cs typeface="Arial" charset="0"/>
              </a:rPr>
              <a:t>in mucus</a:t>
            </a:r>
          </a:p>
        </p:txBody>
      </p:sp>
      <p:sp>
        <p:nvSpPr>
          <p:cNvPr id="13317" name="Rectangle 4"/>
          <p:cNvSpPr>
            <a:spLocks noChangeArrowheads="1"/>
          </p:cNvSpPr>
          <p:nvPr/>
        </p:nvSpPr>
        <p:spPr bwMode="auto">
          <a:xfrm>
            <a:off x="4583113" y="2667000"/>
            <a:ext cx="29686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100" b="1">
                <a:cs typeface="Arial" charset="0"/>
              </a:rPr>
              <a:t>Cilia</a:t>
            </a:r>
          </a:p>
        </p:txBody>
      </p:sp>
      <p:sp>
        <p:nvSpPr>
          <p:cNvPr id="13318" name="Rectangle 5"/>
          <p:cNvSpPr>
            <a:spLocks noChangeArrowheads="1"/>
          </p:cNvSpPr>
          <p:nvPr/>
        </p:nvSpPr>
        <p:spPr bwMode="auto">
          <a:xfrm>
            <a:off x="4597400" y="3259138"/>
            <a:ext cx="7969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100" b="1">
                <a:cs typeface="Arial" charset="0"/>
              </a:rPr>
              <a:t>Goblet cells</a:t>
            </a:r>
          </a:p>
        </p:txBody>
      </p:sp>
      <p:sp>
        <p:nvSpPr>
          <p:cNvPr id="13319" name="Rectangle 6"/>
          <p:cNvSpPr>
            <a:spLocks noChangeArrowheads="1"/>
          </p:cNvSpPr>
          <p:nvPr/>
        </p:nvSpPr>
        <p:spPr bwMode="auto">
          <a:xfrm>
            <a:off x="4538663" y="3792538"/>
            <a:ext cx="8588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100" b="1">
                <a:cs typeface="Arial" charset="0"/>
              </a:rPr>
              <a:t>Ciliated cells</a:t>
            </a:r>
          </a:p>
        </p:txBody>
      </p:sp>
      <p:sp>
        <p:nvSpPr>
          <p:cNvPr id="13320" name="Rectangle 7"/>
          <p:cNvSpPr>
            <a:spLocks noChangeArrowheads="1"/>
          </p:cNvSpPr>
          <p:nvPr/>
        </p:nvSpPr>
        <p:spPr bwMode="auto">
          <a:xfrm>
            <a:off x="1827213" y="4876800"/>
            <a:ext cx="13731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a:spcBef>
                <a:spcPct val="0"/>
              </a:spcBef>
              <a:buClrTx/>
              <a:buFontTx/>
              <a:buNone/>
            </a:pPr>
            <a:r>
              <a:rPr lang="en-US" altLang="en-US" sz="1100" b="1">
                <a:cs typeface="Arial" charset="0"/>
              </a:rPr>
              <a:t>Computer-enhanced</a:t>
            </a:r>
          </a:p>
        </p:txBody>
      </p:sp>
      <p:cxnSp>
        <p:nvCxnSpPr>
          <p:cNvPr id="9" name="Straight Connector 8"/>
          <p:cNvCxnSpPr/>
          <p:nvPr/>
        </p:nvCxnSpPr>
        <p:spPr>
          <a:xfrm flipV="1">
            <a:off x="2590800" y="1905000"/>
            <a:ext cx="1947863" cy="228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17838" y="2709863"/>
            <a:ext cx="1520825" cy="412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30388" y="3124200"/>
            <a:ext cx="2708275" cy="2206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17838" y="3657600"/>
            <a:ext cx="1520825" cy="2206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590800" y="1905000"/>
            <a:ext cx="1905000" cy="2286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3017838" y="3657600"/>
            <a:ext cx="1477962" cy="22066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017838" y="2709863"/>
            <a:ext cx="1520825" cy="4127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830388" y="3124200"/>
            <a:ext cx="2708275" cy="22066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H="1" flipV="1">
            <a:off x="5135563" y="1905000"/>
            <a:ext cx="1493837" cy="1143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4905375" y="2290763"/>
            <a:ext cx="977900" cy="460375"/>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5429250" y="3371850"/>
            <a:ext cx="45720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5467350" y="3792538"/>
            <a:ext cx="781050" cy="73025"/>
          </a:xfrm>
          <a:prstGeom prst="line">
            <a:avLst/>
          </a:prstGeom>
        </p:spPr>
        <p:style>
          <a:lnRef idx="1">
            <a:schemeClr val="dk1"/>
          </a:lnRef>
          <a:fillRef idx="0">
            <a:schemeClr val="dk1"/>
          </a:fillRef>
          <a:effectRef idx="0">
            <a:schemeClr val="dk1"/>
          </a:effectRef>
          <a:fontRef idx="minor">
            <a:schemeClr val="tx1"/>
          </a:fontRef>
        </p:style>
      </p:cxnSp>
      <p:pic>
        <p:nvPicPr>
          <p:cNvPr id="21" name="Picture 21" descr="H:\48496 Tortora IRDVD\Working Files 48496\JPEG\Ch16_labeled\figure_16_04_02_labeled.jpg"/>
          <p:cNvPicPr>
            <a:picLocks noChangeAspect="1" noChangeArrowheads="1"/>
          </p:cNvPicPr>
          <p:nvPr/>
        </p:nvPicPr>
        <p:blipFill rotWithShape="1">
          <a:blip r:embed="rId3">
            <a:extLst>
              <a:ext uri="{28A0092B-C50C-407E-A947-70E740481C1C}">
                <a14:useLocalDpi xmlns:a14="http://schemas.microsoft.com/office/drawing/2010/main" val="0"/>
              </a:ext>
            </a:extLst>
          </a:blip>
          <a:srcRect l="49420" t="6609" r="37446" b="86495"/>
          <a:stretch/>
        </p:blipFill>
        <p:spPr bwMode="auto">
          <a:xfrm>
            <a:off x="6594474" y="1676400"/>
            <a:ext cx="584201" cy="228600"/>
          </a:xfrm>
          <a:prstGeom prst="snip2Diag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sp>
        <p:nvSpPr>
          <p:cNvPr id="13334" name="Rectangle 2"/>
          <p:cNvSpPr>
            <a:spLocks noGrp="1"/>
          </p:cNvSpPr>
          <p:nvPr/>
        </p:nvSpPr>
        <p:spPr bwMode="auto">
          <a:xfrm>
            <a:off x="114300" y="85725"/>
            <a:ext cx="891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3AE"/>
              </a:buClr>
              <a:buFont typeface="Wingdings" pitchFamily="2" charset="2"/>
              <a:buChar char="§"/>
              <a:defRPr sz="2800">
                <a:solidFill>
                  <a:schemeClr val="tx1"/>
                </a:solidFill>
                <a:latin typeface="Arial" charset="0"/>
                <a:ea typeface="ＭＳ Ｐゴシック" pitchFamily="34" charset="-128"/>
              </a:defRPr>
            </a:lvl1pPr>
            <a:lvl2pPr marL="742950" indent="-285750">
              <a:spcBef>
                <a:spcPct val="20000"/>
              </a:spcBef>
              <a:buClr>
                <a:srgbClr val="0073AE"/>
              </a:buClr>
              <a:buFont typeface="Wingdings" pitchFamily="2" charset="2"/>
              <a:buChar char="§"/>
              <a:defRPr sz="2400">
                <a:solidFill>
                  <a:schemeClr val="tx1"/>
                </a:solidFill>
                <a:latin typeface="Arial" charset="0"/>
                <a:ea typeface="ＭＳ Ｐゴシック" pitchFamily="34" charset="-128"/>
              </a:defRPr>
            </a:lvl2pPr>
            <a:lvl3pPr marL="11430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3pPr>
            <a:lvl4pPr marL="16002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4pPr>
            <a:lvl5pPr marL="2057400" indent="-228600">
              <a:spcBef>
                <a:spcPct val="20000"/>
              </a:spcBef>
              <a:buClr>
                <a:srgbClr val="0073AE"/>
              </a:buClr>
              <a:buFont typeface="Symbol" pitchFamily="18" charset="2"/>
              <a:buChar char=""/>
              <a:defRPr sz="2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73AE"/>
              </a:buClr>
              <a:buFont typeface="Symbol" pitchFamily="18" charset="2"/>
              <a:buChar char=""/>
              <a:defRPr sz="2400">
                <a:solidFill>
                  <a:schemeClr val="tx1"/>
                </a:solidFill>
                <a:latin typeface="Arial" charset="0"/>
                <a:ea typeface="ＭＳ Ｐゴシック" pitchFamily="34" charset="-128"/>
              </a:defRPr>
            </a:lvl9pPr>
          </a:lstStyle>
          <a:p>
            <a:pPr eaLnBrk="1" hangingPunct="1">
              <a:spcBef>
                <a:spcPct val="0"/>
              </a:spcBef>
              <a:buClrTx/>
              <a:buFontTx/>
              <a:buNone/>
            </a:pPr>
            <a:r>
              <a:rPr lang="en-US" altLang="en-US" sz="1400" b="1">
                <a:cs typeface="Arial" charset="0"/>
              </a:rPr>
              <a:t>Figure 16.4 The ciliary escalator.</a:t>
            </a:r>
            <a:endParaRPr lang="en-US" altLang="en-US" sz="1400" b="1">
              <a:solidFill>
                <a:srgbClr val="000000"/>
              </a:solidFill>
              <a:cs typeface="Arial" charset="0"/>
            </a:endParaRPr>
          </a:p>
        </p:txBody>
      </p:sp>
    </p:spTree>
    <p:extLst>
      <p:ext uri="{BB962C8B-B14F-4D97-AF65-F5344CB8AC3E}">
        <p14:creationId xmlns:p14="http://schemas.microsoft.com/office/powerpoint/2010/main" val="3198267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127000" y="25400"/>
            <a:ext cx="8683625" cy="914400"/>
          </a:xfrm>
        </p:spPr>
        <p:txBody>
          <a:bodyPr lIns="91440" tIns="45720" rIns="91440" bIns="45720" anchor="ctr"/>
          <a:lstStyle/>
          <a:p>
            <a:pPr eaLnBrk="1" hangingPunct="1"/>
            <a:r>
              <a:rPr lang="en-US" altLang="en-US" smtClean="0">
                <a:ea typeface="ＭＳ Ｐゴシック" pitchFamily="34" charset="-128"/>
              </a:rPr>
              <a:t>Physical Factors</a:t>
            </a:r>
          </a:p>
        </p:txBody>
      </p:sp>
      <p:sp>
        <p:nvSpPr>
          <p:cNvPr id="14339" name="Rectangle 5"/>
          <p:cNvSpPr>
            <a:spLocks noGrp="1" noChangeArrowheads="1"/>
          </p:cNvSpPr>
          <p:nvPr>
            <p:ph type="body" idx="1"/>
          </p:nvPr>
        </p:nvSpPr>
        <p:spPr>
          <a:xfrm>
            <a:off x="139700" y="1279525"/>
            <a:ext cx="8683625" cy="5210175"/>
          </a:xfrm>
        </p:spPr>
        <p:txBody>
          <a:bodyPr lIns="91440" tIns="45720" rIns="91440" bIns="45720"/>
          <a:lstStyle/>
          <a:p>
            <a:pPr eaLnBrk="1" hangingPunct="1"/>
            <a:r>
              <a:rPr lang="en-US" altLang="en-US" b="1" smtClean="0">
                <a:ea typeface="ＭＳ Ｐゴシック" pitchFamily="34" charset="-128"/>
              </a:rPr>
              <a:t>Lacrimal apparatus</a:t>
            </a:r>
            <a:r>
              <a:rPr lang="en-US" altLang="en-US" smtClean="0">
                <a:ea typeface="ＭＳ Ｐゴシック" pitchFamily="34" charset="-128"/>
              </a:rPr>
              <a:t>: washes eye</a:t>
            </a:r>
          </a:p>
          <a:p>
            <a:pPr eaLnBrk="1" hangingPunct="1"/>
            <a:r>
              <a:rPr lang="en-US" altLang="en-US" b="1" smtClean="0">
                <a:ea typeface="ＭＳ Ｐゴシック" pitchFamily="34" charset="-128"/>
              </a:rPr>
              <a:t>Saliva</a:t>
            </a:r>
            <a:r>
              <a:rPr lang="en-US" altLang="en-US" smtClean="0">
                <a:ea typeface="ＭＳ Ｐゴシック" pitchFamily="34" charset="-128"/>
              </a:rPr>
              <a:t>: washes microbes off</a:t>
            </a:r>
          </a:p>
          <a:p>
            <a:pPr eaLnBrk="1" hangingPunct="1"/>
            <a:r>
              <a:rPr lang="en-US" altLang="en-US" b="1" smtClean="0">
                <a:ea typeface="ＭＳ Ｐゴシック" pitchFamily="34" charset="-128"/>
              </a:rPr>
              <a:t>Urine</a:t>
            </a:r>
            <a:r>
              <a:rPr lang="en-US" altLang="en-US" smtClean="0">
                <a:ea typeface="ＭＳ Ｐゴシック" pitchFamily="34" charset="-128"/>
              </a:rPr>
              <a:t>: flows out</a:t>
            </a:r>
          </a:p>
          <a:p>
            <a:pPr eaLnBrk="1" hangingPunct="1"/>
            <a:r>
              <a:rPr lang="en-US" altLang="en-US" b="1" smtClean="0">
                <a:ea typeface="ＭＳ Ｐゴシック" pitchFamily="34" charset="-128"/>
              </a:rPr>
              <a:t>Vaginal secretions</a:t>
            </a:r>
            <a:r>
              <a:rPr lang="en-US" altLang="en-US" smtClean="0">
                <a:ea typeface="ＭＳ Ｐゴシック" pitchFamily="34" charset="-128"/>
              </a:rPr>
              <a:t>: flow out</a:t>
            </a:r>
          </a:p>
        </p:txBody>
      </p:sp>
      <p:pic>
        <p:nvPicPr>
          <p:cNvPr id="2" name="7B682935.wav">
            <a:hlinkClick r:id="" action="ppaction://media"/>
          </p:cNvPr>
          <p:cNvPicPr>
            <a:picLocks noChangeAspect="1"/>
          </p:cNvPicPr>
          <p:nvPr>
            <a:wavAudioFile r:embed="rId1" name="7B68A002.wav"/>
          </p:nvPr>
        </p:nvPicPr>
        <p:blipFill>
          <a:blip r:embed="rId4">
            <a:extLst>
              <a:ext uri="{28A0092B-C50C-407E-A947-70E740481C1C}">
                <a14:useLocalDpi xmlns:a14="http://schemas.microsoft.com/office/drawing/2010/main" val="0"/>
              </a:ext>
            </a:extLst>
          </a:blip>
          <a:srcRect/>
          <a:stretch>
            <a:fillRect/>
          </a:stretch>
        </p:blipFill>
        <p:spPr bwMode="auto">
          <a:xfrm>
            <a:off x="4151313" y="3733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182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74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1379</Words>
  <Application>Microsoft Office PowerPoint</Application>
  <PresentationFormat>On-screen Show (4:3)</PresentationFormat>
  <Paragraphs>407</Paragraphs>
  <Slides>32</Slides>
  <Notes>18</Notes>
  <HiddenSlides>0</HiddenSlides>
  <MMClips>20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Chapter 17</vt:lpstr>
      <vt:lpstr>Fever</vt:lpstr>
      <vt:lpstr>The Concept of Immunity </vt:lpstr>
      <vt:lpstr>PowerPoint Presentation</vt:lpstr>
      <vt:lpstr>Physical Factors</vt:lpstr>
      <vt:lpstr>PowerPoint Presentation</vt:lpstr>
      <vt:lpstr>Physical Factors</vt:lpstr>
      <vt:lpstr>PowerPoint Presentation</vt:lpstr>
      <vt:lpstr>Physical Factors</vt:lpstr>
      <vt:lpstr>PowerPoint Presentation</vt:lpstr>
      <vt:lpstr>Chemical Factors</vt:lpstr>
      <vt:lpstr>Normal Microbiota and Innate Immunity</vt:lpstr>
      <vt:lpstr>PowerPoint Presentation</vt:lpstr>
      <vt:lpstr>PowerPoint Presentation</vt:lpstr>
      <vt:lpstr>Differential White Cell Count</vt:lpstr>
      <vt:lpstr>PowerPoint Presentation</vt:lpstr>
      <vt:lpstr>Phagocytosis</vt:lpstr>
      <vt:lpstr>Phagocytosis</vt:lpstr>
      <vt:lpstr>PowerPoint Presentation</vt:lpstr>
      <vt:lpstr>Microbial Evasion of Phagocytosis</vt:lpstr>
      <vt:lpstr>Inflammation</vt:lpstr>
      <vt:lpstr>Chemicals Released by Damaged Cells</vt:lpstr>
      <vt:lpstr>PowerPoint Presentation</vt:lpstr>
      <vt:lpstr>PowerPoint Presentation</vt:lpstr>
      <vt:lpstr>PowerPoint Presentation</vt:lpstr>
      <vt:lpstr>Fever</vt:lpstr>
      <vt:lpstr>PowerPoint Presentation</vt:lpstr>
      <vt:lpstr>Effects of Complement Activation</vt:lpstr>
      <vt:lpstr>Complement Activation</vt:lpstr>
      <vt:lpstr>Interferons (IFNs)   </vt:lpstr>
      <vt:lpstr>PowerPoint Presentation</vt:lpstr>
      <vt:lpstr>Innate Immunity</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dc:title>
  <dc:creator>joseph</dc:creator>
  <cp:lastModifiedBy>joseph</cp:lastModifiedBy>
  <cp:revision>1</cp:revision>
  <dcterms:created xsi:type="dcterms:W3CDTF">2017-01-16T16:44:18Z</dcterms:created>
  <dcterms:modified xsi:type="dcterms:W3CDTF">2017-01-16T16:45:12Z</dcterms:modified>
</cp:coreProperties>
</file>